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AE83D67-2DDF-4A36-969D-C96945063520}" type="datetimeFigureOut">
              <a:rPr lang="en-IN" smtClean="0"/>
              <a:t>17-04-2020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FE4BDCF-887B-4613-9C2F-C920E14A562B}" type="slidenum">
              <a:rPr lang="en-IN" smtClean="0"/>
              <a:t>‹#›</a:t>
            </a:fld>
            <a:endParaRPr lang="en-IN"/>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503546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3AE83D67-2DDF-4A36-969D-C96945063520}" type="datetimeFigureOut">
              <a:rPr lang="en-IN" smtClean="0"/>
              <a:t>17-04-2020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FE4BDCF-887B-4613-9C2F-C920E14A562B}" type="slidenum">
              <a:rPr lang="en-IN" smtClean="0"/>
              <a:t>‹#›</a:t>
            </a:fld>
            <a:endParaRPr lang="en-IN"/>
          </a:p>
        </p:txBody>
      </p:sp>
    </p:spTree>
    <p:extLst>
      <p:ext uri="{BB962C8B-B14F-4D97-AF65-F5344CB8AC3E}">
        <p14:creationId xmlns:p14="http://schemas.microsoft.com/office/powerpoint/2010/main" val="2336416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E83D67-2DDF-4A36-969D-C96945063520}" type="datetimeFigureOut">
              <a:rPr lang="en-IN" smtClean="0"/>
              <a:t>17-04-2020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FE4BDCF-887B-4613-9C2F-C920E14A562B}" type="slidenum">
              <a:rPr lang="en-IN" smtClean="0"/>
              <a:t>‹#›</a:t>
            </a:fld>
            <a:endParaRPr lang="en-IN"/>
          </a:p>
        </p:txBody>
      </p:sp>
    </p:spTree>
    <p:extLst>
      <p:ext uri="{BB962C8B-B14F-4D97-AF65-F5344CB8AC3E}">
        <p14:creationId xmlns:p14="http://schemas.microsoft.com/office/powerpoint/2010/main" val="13296134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E83D67-2DDF-4A36-969D-C96945063520}" type="datetimeFigureOut">
              <a:rPr lang="en-IN" smtClean="0"/>
              <a:t>17-04-2020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FE4BDCF-887B-4613-9C2F-C920E14A562B}" type="slidenum">
              <a:rPr lang="en-IN" smtClean="0"/>
              <a:t>‹#›</a:t>
            </a:fld>
            <a:endParaRPr lang="en-IN"/>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0610185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E83D67-2DDF-4A36-969D-C96945063520}" type="datetimeFigureOut">
              <a:rPr lang="en-IN" smtClean="0"/>
              <a:t>17-04-2020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FE4BDCF-887B-4613-9C2F-C920E14A562B}" type="slidenum">
              <a:rPr lang="en-IN" smtClean="0"/>
              <a:t>‹#›</a:t>
            </a:fld>
            <a:endParaRPr lang="en-IN"/>
          </a:p>
        </p:txBody>
      </p:sp>
    </p:spTree>
    <p:extLst>
      <p:ext uri="{BB962C8B-B14F-4D97-AF65-F5344CB8AC3E}">
        <p14:creationId xmlns:p14="http://schemas.microsoft.com/office/powerpoint/2010/main" val="30008781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E83D67-2DDF-4A36-969D-C96945063520}" type="datetimeFigureOut">
              <a:rPr lang="en-IN" smtClean="0"/>
              <a:t>17-04-2020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FE4BDCF-887B-4613-9C2F-C920E14A562B}" type="slidenum">
              <a:rPr lang="en-IN" smtClean="0"/>
              <a:t>‹#›</a:t>
            </a:fld>
            <a:endParaRPr lang="en-IN"/>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9816105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E83D67-2DDF-4A36-969D-C96945063520}" type="datetimeFigureOut">
              <a:rPr lang="en-IN" smtClean="0"/>
              <a:t>17-04-2020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FE4BDCF-887B-4613-9C2F-C920E14A562B}" type="slidenum">
              <a:rPr lang="en-IN" smtClean="0"/>
              <a:t>‹#›</a:t>
            </a:fld>
            <a:endParaRPr lang="en-IN"/>
          </a:p>
        </p:txBody>
      </p:sp>
    </p:spTree>
    <p:extLst>
      <p:ext uri="{BB962C8B-B14F-4D97-AF65-F5344CB8AC3E}">
        <p14:creationId xmlns:p14="http://schemas.microsoft.com/office/powerpoint/2010/main" val="39004051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AE83D67-2DDF-4A36-969D-C96945063520}" type="datetimeFigureOut">
              <a:rPr lang="en-IN" smtClean="0"/>
              <a:t>17-04-2020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FE4BDCF-887B-4613-9C2F-C920E14A562B}" type="slidenum">
              <a:rPr lang="en-IN" smtClean="0"/>
              <a:t>‹#›</a:t>
            </a:fld>
            <a:endParaRPr lang="en-IN"/>
          </a:p>
        </p:txBody>
      </p:sp>
    </p:spTree>
    <p:extLst>
      <p:ext uri="{BB962C8B-B14F-4D97-AF65-F5344CB8AC3E}">
        <p14:creationId xmlns:p14="http://schemas.microsoft.com/office/powerpoint/2010/main" val="23545983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AE83D67-2DDF-4A36-969D-C96945063520}" type="datetimeFigureOut">
              <a:rPr lang="en-IN" smtClean="0"/>
              <a:t>17-04-2020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FE4BDCF-887B-4613-9C2F-C920E14A562B}" type="slidenum">
              <a:rPr lang="en-IN" smtClean="0"/>
              <a:t>‹#›</a:t>
            </a:fld>
            <a:endParaRPr lang="en-IN"/>
          </a:p>
        </p:txBody>
      </p:sp>
    </p:spTree>
    <p:extLst>
      <p:ext uri="{BB962C8B-B14F-4D97-AF65-F5344CB8AC3E}">
        <p14:creationId xmlns:p14="http://schemas.microsoft.com/office/powerpoint/2010/main" val="1999830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AE83D67-2DDF-4A36-969D-C96945063520}" type="datetimeFigureOut">
              <a:rPr lang="en-IN" smtClean="0"/>
              <a:t>17-04-2020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FE4BDCF-887B-4613-9C2F-C920E14A562B}" type="slidenum">
              <a:rPr lang="en-IN" smtClean="0"/>
              <a:t>‹#›</a:t>
            </a:fld>
            <a:endParaRPr lang="en-IN"/>
          </a:p>
        </p:txBody>
      </p:sp>
    </p:spTree>
    <p:extLst>
      <p:ext uri="{BB962C8B-B14F-4D97-AF65-F5344CB8AC3E}">
        <p14:creationId xmlns:p14="http://schemas.microsoft.com/office/powerpoint/2010/main" val="3235608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E83D67-2DDF-4A36-969D-C96945063520}" type="datetimeFigureOut">
              <a:rPr lang="en-IN" smtClean="0"/>
              <a:t>17-04-2020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FE4BDCF-887B-4613-9C2F-C920E14A562B}" type="slidenum">
              <a:rPr lang="en-IN" smtClean="0"/>
              <a:t>‹#›</a:t>
            </a:fld>
            <a:endParaRPr lang="en-IN"/>
          </a:p>
        </p:txBody>
      </p:sp>
    </p:spTree>
    <p:extLst>
      <p:ext uri="{BB962C8B-B14F-4D97-AF65-F5344CB8AC3E}">
        <p14:creationId xmlns:p14="http://schemas.microsoft.com/office/powerpoint/2010/main" val="1262048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AE83D67-2DDF-4A36-969D-C96945063520}" type="datetimeFigureOut">
              <a:rPr lang="en-IN" smtClean="0"/>
              <a:t>17-04-2020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FE4BDCF-887B-4613-9C2F-C920E14A562B}" type="slidenum">
              <a:rPr lang="en-IN" smtClean="0"/>
              <a:t>‹#›</a:t>
            </a:fld>
            <a:endParaRPr lang="en-IN"/>
          </a:p>
        </p:txBody>
      </p:sp>
    </p:spTree>
    <p:extLst>
      <p:ext uri="{BB962C8B-B14F-4D97-AF65-F5344CB8AC3E}">
        <p14:creationId xmlns:p14="http://schemas.microsoft.com/office/powerpoint/2010/main" val="3877999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AE83D67-2DDF-4A36-969D-C96945063520}" type="datetimeFigureOut">
              <a:rPr lang="en-IN" smtClean="0"/>
              <a:t>17-04-2020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6FE4BDCF-887B-4613-9C2F-C920E14A562B}" type="slidenum">
              <a:rPr lang="en-IN" smtClean="0"/>
              <a:t>‹#›</a:t>
            </a:fld>
            <a:endParaRPr lang="en-IN"/>
          </a:p>
        </p:txBody>
      </p:sp>
    </p:spTree>
    <p:extLst>
      <p:ext uri="{BB962C8B-B14F-4D97-AF65-F5344CB8AC3E}">
        <p14:creationId xmlns:p14="http://schemas.microsoft.com/office/powerpoint/2010/main" val="3350053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AE83D67-2DDF-4A36-969D-C96945063520}" type="datetimeFigureOut">
              <a:rPr lang="en-IN" smtClean="0"/>
              <a:t>17-04-2020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FE4BDCF-887B-4613-9C2F-C920E14A562B}" type="slidenum">
              <a:rPr lang="en-IN" smtClean="0"/>
              <a:t>‹#›</a:t>
            </a:fld>
            <a:endParaRPr lang="en-IN"/>
          </a:p>
        </p:txBody>
      </p:sp>
    </p:spTree>
    <p:extLst>
      <p:ext uri="{BB962C8B-B14F-4D97-AF65-F5344CB8AC3E}">
        <p14:creationId xmlns:p14="http://schemas.microsoft.com/office/powerpoint/2010/main" val="2633577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E83D67-2DDF-4A36-969D-C96945063520}" type="datetimeFigureOut">
              <a:rPr lang="en-IN" smtClean="0"/>
              <a:t>17-04-2020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6FE4BDCF-887B-4613-9C2F-C920E14A562B}" type="slidenum">
              <a:rPr lang="en-IN" smtClean="0"/>
              <a:t>‹#›</a:t>
            </a:fld>
            <a:endParaRPr lang="en-IN"/>
          </a:p>
        </p:txBody>
      </p:sp>
    </p:spTree>
    <p:extLst>
      <p:ext uri="{BB962C8B-B14F-4D97-AF65-F5344CB8AC3E}">
        <p14:creationId xmlns:p14="http://schemas.microsoft.com/office/powerpoint/2010/main" val="625428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E83D67-2DDF-4A36-969D-C96945063520}" type="datetimeFigureOut">
              <a:rPr lang="en-IN" smtClean="0"/>
              <a:t>17-04-2020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FE4BDCF-887B-4613-9C2F-C920E14A562B}" type="slidenum">
              <a:rPr lang="en-IN" smtClean="0"/>
              <a:t>‹#›</a:t>
            </a:fld>
            <a:endParaRPr lang="en-IN"/>
          </a:p>
        </p:txBody>
      </p:sp>
    </p:spTree>
    <p:extLst>
      <p:ext uri="{BB962C8B-B14F-4D97-AF65-F5344CB8AC3E}">
        <p14:creationId xmlns:p14="http://schemas.microsoft.com/office/powerpoint/2010/main" val="396451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E83D67-2DDF-4A36-969D-C96945063520}" type="datetimeFigureOut">
              <a:rPr lang="en-IN" smtClean="0"/>
              <a:t>17-04-2020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FE4BDCF-887B-4613-9C2F-C920E14A562B}" type="slidenum">
              <a:rPr lang="en-IN" smtClean="0"/>
              <a:t>‹#›</a:t>
            </a:fld>
            <a:endParaRPr lang="en-IN"/>
          </a:p>
        </p:txBody>
      </p:sp>
    </p:spTree>
    <p:extLst>
      <p:ext uri="{BB962C8B-B14F-4D97-AF65-F5344CB8AC3E}">
        <p14:creationId xmlns:p14="http://schemas.microsoft.com/office/powerpoint/2010/main" val="34557510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3AE83D67-2DDF-4A36-969D-C96945063520}" type="datetimeFigureOut">
              <a:rPr lang="en-IN" smtClean="0"/>
              <a:t>17-04-2020</a:t>
            </a:fld>
            <a:endParaRPr lang="en-IN"/>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IN"/>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6FE4BDCF-887B-4613-9C2F-C920E14A562B}" type="slidenum">
              <a:rPr lang="en-IN" smtClean="0"/>
              <a:t>‹#›</a:t>
            </a:fld>
            <a:endParaRPr lang="en-IN"/>
          </a:p>
        </p:txBody>
      </p:sp>
    </p:spTree>
    <p:extLst>
      <p:ext uri="{BB962C8B-B14F-4D97-AF65-F5344CB8AC3E}">
        <p14:creationId xmlns:p14="http://schemas.microsoft.com/office/powerpoint/2010/main" val="112436702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solidFill>
                  <a:schemeClr val="bg1"/>
                </a:solidFill>
              </a:rPr>
              <a:t>SOFTWARE MANAGEMENT CONTROL</a:t>
            </a:r>
            <a:endParaRPr lang="en-IN" b="1" dirty="0">
              <a:solidFill>
                <a:schemeClr val="bg1"/>
              </a:solidFill>
            </a:endParaRPr>
          </a:p>
        </p:txBody>
      </p:sp>
    </p:spTree>
    <p:extLst>
      <p:ext uri="{BB962C8B-B14F-4D97-AF65-F5344CB8AC3E}">
        <p14:creationId xmlns:p14="http://schemas.microsoft.com/office/powerpoint/2010/main" val="30328873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136479"/>
            <a:ext cx="10848146" cy="545909"/>
          </a:xfrm>
        </p:spPr>
        <p:txBody>
          <a:bodyPr>
            <a:noAutofit/>
          </a:bodyPr>
          <a:lstStyle/>
          <a:p>
            <a:pPr algn="ctr"/>
            <a:r>
              <a:rPr lang="en-IN" sz="2800" b="1" dirty="0">
                <a:solidFill>
                  <a:schemeClr val="bg1"/>
                </a:solidFill>
              </a:rPr>
              <a:t>SOFTWARE </a:t>
            </a:r>
            <a:r>
              <a:rPr lang="en-IN" sz="2800" b="1" dirty="0" smtClean="0">
                <a:solidFill>
                  <a:schemeClr val="bg1"/>
                </a:solidFill>
              </a:rPr>
              <a:t>UPGRADING</a:t>
            </a:r>
            <a:endParaRPr lang="en-IN" sz="2800" b="1" dirty="0">
              <a:solidFill>
                <a:schemeClr val="bg1"/>
              </a:solidFill>
            </a:endParaRPr>
          </a:p>
        </p:txBody>
      </p:sp>
      <p:sp>
        <p:nvSpPr>
          <p:cNvPr id="3" name="Subtitle 2"/>
          <p:cNvSpPr>
            <a:spLocks noGrp="1"/>
          </p:cNvSpPr>
          <p:nvPr>
            <p:ph type="subTitle" idx="1"/>
          </p:nvPr>
        </p:nvSpPr>
        <p:spPr>
          <a:xfrm>
            <a:off x="684212" y="832514"/>
            <a:ext cx="10848146" cy="5568286"/>
          </a:xfrm>
        </p:spPr>
        <p:txBody>
          <a:bodyPr>
            <a:noAutofit/>
          </a:bodyPr>
          <a:lstStyle/>
          <a:p>
            <a:pPr marL="342900" indent="-342900" algn="just">
              <a:buFont typeface="Wingdings" panose="05000000000000000000" pitchFamily="2" charset="2"/>
              <a:buChar char="§"/>
            </a:pPr>
            <a:r>
              <a:rPr lang="en-US" sz="2200" b="1" dirty="0">
                <a:solidFill>
                  <a:schemeClr val="bg1"/>
                </a:solidFill>
                <a:latin typeface="Calibri" panose="020F0502020204030204" pitchFamily="34" charset="0"/>
                <a:cs typeface="Calibri" panose="020F0502020204030204" pitchFamily="34" charset="0"/>
              </a:rPr>
              <a:t>When considering software modifications </a:t>
            </a:r>
            <a:r>
              <a:rPr lang="en-US" sz="2200" b="1" dirty="0" smtClean="0">
                <a:solidFill>
                  <a:schemeClr val="bg1"/>
                </a:solidFill>
                <a:latin typeface="Calibri" panose="020F0502020204030204" pitchFamily="34" charset="0"/>
                <a:cs typeface="Calibri" panose="020F0502020204030204" pitchFamily="34" charset="0"/>
              </a:rPr>
              <a:t>and upgrades </a:t>
            </a:r>
            <a:r>
              <a:rPr lang="en-US" sz="2200" b="1" dirty="0">
                <a:solidFill>
                  <a:schemeClr val="bg1"/>
                </a:solidFill>
                <a:latin typeface="Calibri" panose="020F0502020204030204" pitchFamily="34" charset="0"/>
                <a:cs typeface="Calibri" panose="020F0502020204030204" pitchFamily="34" charset="0"/>
              </a:rPr>
              <a:t>it is important to distinguish </a:t>
            </a:r>
            <a:r>
              <a:rPr lang="en-US" sz="2200" b="1" dirty="0" smtClean="0">
                <a:solidFill>
                  <a:schemeClr val="bg1"/>
                </a:solidFill>
                <a:latin typeface="Calibri" panose="020F0502020204030204" pitchFamily="34" charset="0"/>
                <a:cs typeface="Calibri" panose="020F0502020204030204" pitchFamily="34" charset="0"/>
              </a:rPr>
              <a:t>between executable </a:t>
            </a:r>
            <a:r>
              <a:rPr lang="en-US" sz="2200" b="1" dirty="0">
                <a:solidFill>
                  <a:schemeClr val="bg1"/>
                </a:solidFill>
                <a:latin typeface="Calibri" panose="020F0502020204030204" pitchFamily="34" charset="0"/>
                <a:cs typeface="Calibri" panose="020F0502020204030204" pitchFamily="34" charset="0"/>
              </a:rPr>
              <a:t>code (i.e. computer programs) and </a:t>
            </a:r>
            <a:r>
              <a:rPr lang="en-US" sz="2200" b="1" dirty="0" smtClean="0">
                <a:solidFill>
                  <a:schemeClr val="bg1"/>
                </a:solidFill>
                <a:latin typeface="Calibri" panose="020F0502020204030204" pitchFamily="34" charset="0"/>
                <a:cs typeface="Calibri" panose="020F0502020204030204" pitchFamily="34" charset="0"/>
              </a:rPr>
              <a:t>the data </a:t>
            </a:r>
            <a:r>
              <a:rPr lang="en-US" sz="2200" b="1" dirty="0">
                <a:solidFill>
                  <a:schemeClr val="bg1"/>
                </a:solidFill>
                <a:latin typeface="Calibri" panose="020F0502020204030204" pitchFamily="34" charset="0"/>
                <a:cs typeface="Calibri" panose="020F0502020204030204" pitchFamily="34" charset="0"/>
              </a:rPr>
              <a:t>that is used by programs </a:t>
            </a:r>
            <a:r>
              <a:rPr lang="en-US" sz="2200" b="1" dirty="0" smtClean="0">
                <a:solidFill>
                  <a:schemeClr val="bg1"/>
                </a:solidFill>
                <a:latin typeface="Calibri" panose="020F0502020204030204" pitchFamily="34" charset="0"/>
                <a:cs typeface="Calibri" panose="020F0502020204030204" pitchFamily="34" charset="0"/>
              </a:rPr>
              <a:t>. </a:t>
            </a:r>
          </a:p>
          <a:p>
            <a:pPr marL="342900" indent="-342900" algn="just">
              <a:buFont typeface="Wingdings" panose="05000000000000000000" pitchFamily="2" charset="2"/>
              <a:buChar char="§"/>
            </a:pPr>
            <a:r>
              <a:rPr lang="en-US" sz="2200" b="1" dirty="0" smtClean="0">
                <a:solidFill>
                  <a:schemeClr val="bg1"/>
                </a:solidFill>
                <a:latin typeface="Calibri" panose="020F0502020204030204" pitchFamily="34" charset="0"/>
                <a:cs typeface="Calibri" panose="020F0502020204030204" pitchFamily="34" charset="0"/>
              </a:rPr>
              <a:t>Both </a:t>
            </a:r>
            <a:r>
              <a:rPr lang="en-US" sz="2200" b="1" dirty="0">
                <a:solidFill>
                  <a:schemeClr val="bg1"/>
                </a:solidFill>
                <a:latin typeface="Calibri" panose="020F0502020204030204" pitchFamily="34" charset="0"/>
                <a:cs typeface="Calibri" panose="020F0502020204030204" pitchFamily="34" charset="0"/>
              </a:rPr>
              <a:t>of these are commonly </a:t>
            </a:r>
            <a:r>
              <a:rPr lang="en-US" sz="2200" b="1" dirty="0" smtClean="0">
                <a:solidFill>
                  <a:schemeClr val="bg1"/>
                </a:solidFill>
                <a:latin typeface="Calibri" panose="020F0502020204030204" pitchFamily="34" charset="0"/>
                <a:cs typeface="Calibri" panose="020F0502020204030204" pitchFamily="34" charset="0"/>
              </a:rPr>
              <a:t>referred to </a:t>
            </a:r>
            <a:r>
              <a:rPr lang="en-US" sz="2200" b="1" dirty="0">
                <a:solidFill>
                  <a:schemeClr val="bg1"/>
                </a:solidFill>
                <a:latin typeface="Calibri" panose="020F0502020204030204" pitchFamily="34" charset="0"/>
                <a:cs typeface="Calibri" panose="020F0502020204030204" pitchFamily="34" charset="0"/>
              </a:rPr>
              <a:t>as ‘software’ and both are likely to need </a:t>
            </a:r>
            <a:r>
              <a:rPr lang="en-US" sz="2200" b="1" dirty="0" smtClean="0">
                <a:solidFill>
                  <a:schemeClr val="bg1"/>
                </a:solidFill>
                <a:latin typeface="Calibri" panose="020F0502020204030204" pitchFamily="34" charset="0"/>
                <a:cs typeface="Calibri" panose="020F0502020204030204" pitchFamily="34" charset="0"/>
              </a:rPr>
              <a:t>modification and </a:t>
            </a:r>
            <a:r>
              <a:rPr lang="en-US" sz="2200" b="1" dirty="0">
                <a:solidFill>
                  <a:schemeClr val="bg1"/>
                </a:solidFill>
                <a:latin typeface="Calibri" panose="020F0502020204030204" pitchFamily="34" charset="0"/>
                <a:cs typeface="Calibri" panose="020F0502020204030204" pitchFamily="34" charset="0"/>
              </a:rPr>
              <a:t>upgrading during the life of an aircraft</a:t>
            </a:r>
            <a:r>
              <a:rPr lang="en-US" sz="2200" b="1" dirty="0" smtClean="0">
                <a:solidFill>
                  <a:schemeClr val="bg1"/>
                </a:solidFill>
                <a:latin typeface="Calibri" panose="020F0502020204030204" pitchFamily="34" charset="0"/>
                <a:cs typeface="Calibri" panose="020F0502020204030204" pitchFamily="34" charset="0"/>
              </a:rPr>
              <a:t>.</a:t>
            </a:r>
          </a:p>
          <a:p>
            <a:pPr algn="just"/>
            <a:r>
              <a:rPr lang="en-US" sz="2200" b="1" dirty="0">
                <a:solidFill>
                  <a:schemeClr val="accent6">
                    <a:lumMod val="75000"/>
                  </a:schemeClr>
                </a:solidFill>
                <a:latin typeface="Calibri" panose="020F0502020204030204" pitchFamily="34" charset="0"/>
                <a:cs typeface="Calibri" panose="020F0502020204030204" pitchFamily="34" charset="0"/>
              </a:rPr>
              <a:t> </a:t>
            </a:r>
            <a:r>
              <a:rPr lang="en-US" sz="2200" b="1" dirty="0" smtClean="0">
                <a:solidFill>
                  <a:schemeClr val="accent6">
                    <a:lumMod val="75000"/>
                  </a:schemeClr>
                </a:solidFill>
                <a:latin typeface="Calibri" panose="020F0502020204030204" pitchFamily="34" charset="0"/>
                <a:cs typeface="Calibri" panose="020F0502020204030204" pitchFamily="34" charset="0"/>
              </a:rPr>
              <a:t>   (1) </a:t>
            </a:r>
            <a:r>
              <a:rPr lang="en-IN" sz="2200" b="1" dirty="0">
                <a:solidFill>
                  <a:schemeClr val="accent6">
                    <a:lumMod val="75000"/>
                  </a:schemeClr>
                </a:solidFill>
                <a:latin typeface="Calibri" panose="020F0502020204030204" pitchFamily="34" charset="0"/>
                <a:cs typeface="Calibri" panose="020F0502020204030204" pitchFamily="34" charset="0"/>
              </a:rPr>
              <a:t>Field loadable </a:t>
            </a:r>
            <a:r>
              <a:rPr lang="en-IN" sz="2200" b="1" dirty="0" smtClean="0">
                <a:solidFill>
                  <a:schemeClr val="accent6">
                    <a:lumMod val="75000"/>
                  </a:schemeClr>
                </a:solidFill>
                <a:latin typeface="Calibri" panose="020F0502020204030204" pitchFamily="34" charset="0"/>
                <a:cs typeface="Calibri" panose="020F0502020204030204" pitchFamily="34" charset="0"/>
              </a:rPr>
              <a:t>software  </a:t>
            </a:r>
            <a:r>
              <a:rPr lang="en-IN" sz="2200" b="1" dirty="0" smtClean="0">
                <a:solidFill>
                  <a:schemeClr val="bg1"/>
                </a:solidFill>
                <a:latin typeface="Calibri" panose="020F0502020204030204" pitchFamily="34" charset="0"/>
                <a:cs typeface="Calibri" panose="020F0502020204030204" pitchFamily="34" charset="0"/>
              </a:rPr>
              <a:t>: </a:t>
            </a:r>
            <a:r>
              <a:rPr lang="en-US" sz="2200" b="1" dirty="0">
                <a:solidFill>
                  <a:schemeClr val="bg1"/>
                </a:solidFill>
                <a:latin typeface="Calibri" panose="020F0502020204030204" pitchFamily="34" charset="0"/>
                <a:cs typeface="Calibri" panose="020F0502020204030204" pitchFamily="34" charset="0"/>
              </a:rPr>
              <a:t>Field loadable software (FLS) is executable code (</a:t>
            </a:r>
            <a:r>
              <a:rPr lang="en-US" sz="2200" b="1" dirty="0" smtClean="0">
                <a:solidFill>
                  <a:schemeClr val="bg1"/>
                </a:solidFill>
                <a:latin typeface="Calibri" panose="020F0502020204030204" pitchFamily="34" charset="0"/>
                <a:cs typeface="Calibri" panose="020F0502020204030204" pitchFamily="34" charset="0"/>
              </a:rPr>
              <a:t>i.e. computer </a:t>
            </a:r>
            <a:r>
              <a:rPr lang="en-US" sz="2200" b="1" dirty="0">
                <a:solidFill>
                  <a:schemeClr val="bg1"/>
                </a:solidFill>
                <a:latin typeface="Calibri" panose="020F0502020204030204" pitchFamily="34" charset="0"/>
                <a:cs typeface="Calibri" panose="020F0502020204030204" pitchFamily="34" charset="0"/>
              </a:rPr>
              <a:t>programs) that can be loaded into </a:t>
            </a:r>
            <a:r>
              <a:rPr lang="en-US" sz="2200" b="1" dirty="0" smtClean="0">
                <a:solidFill>
                  <a:schemeClr val="bg1"/>
                </a:solidFill>
                <a:latin typeface="Calibri" panose="020F0502020204030204" pitchFamily="34" charset="0"/>
                <a:cs typeface="Calibri" panose="020F0502020204030204" pitchFamily="34" charset="0"/>
              </a:rPr>
              <a:t>a computer </a:t>
            </a:r>
            <a:r>
              <a:rPr lang="en-US" sz="2200" b="1" dirty="0">
                <a:solidFill>
                  <a:schemeClr val="bg1"/>
                </a:solidFill>
                <a:latin typeface="Calibri" panose="020F0502020204030204" pitchFamily="34" charset="0"/>
                <a:cs typeface="Calibri" panose="020F0502020204030204" pitchFamily="34" charset="0"/>
              </a:rPr>
              <a:t>system while the system is in place </a:t>
            </a:r>
            <a:r>
              <a:rPr lang="en-US" sz="2200" b="1" dirty="0" smtClean="0">
                <a:solidFill>
                  <a:schemeClr val="bg1"/>
                </a:solidFill>
                <a:latin typeface="Calibri" panose="020F0502020204030204" pitchFamily="34" charset="0"/>
                <a:cs typeface="Calibri" panose="020F0502020204030204" pitchFamily="34" charset="0"/>
              </a:rPr>
              <a:t>within the </a:t>
            </a:r>
            <a:r>
              <a:rPr lang="en-US" sz="2200" b="1" dirty="0">
                <a:solidFill>
                  <a:schemeClr val="bg1"/>
                </a:solidFill>
                <a:latin typeface="Calibri" panose="020F0502020204030204" pitchFamily="34" charset="0"/>
                <a:cs typeface="Calibri" panose="020F0502020204030204" pitchFamily="34" charset="0"/>
              </a:rPr>
              <a:t>aircraft. </a:t>
            </a:r>
            <a:endParaRPr lang="en-US" sz="2200" b="1" dirty="0" smtClean="0">
              <a:solidFill>
                <a:schemeClr val="bg1"/>
              </a:solidFill>
              <a:latin typeface="Calibri" panose="020F0502020204030204" pitchFamily="34" charset="0"/>
              <a:cs typeface="Calibri" panose="020F0502020204030204" pitchFamily="34" charset="0"/>
            </a:endParaRPr>
          </a:p>
          <a:p>
            <a:pPr algn="just"/>
            <a:r>
              <a:rPr lang="en-US" sz="2200" b="1" dirty="0" smtClean="0">
                <a:solidFill>
                  <a:schemeClr val="bg1"/>
                </a:solidFill>
                <a:latin typeface="Calibri" panose="020F0502020204030204" pitchFamily="34" charset="0"/>
                <a:cs typeface="Calibri" panose="020F0502020204030204" pitchFamily="34" charset="0"/>
              </a:rPr>
              <a:t>FLS </a:t>
            </a:r>
            <a:r>
              <a:rPr lang="en-US" sz="2200" b="1" dirty="0">
                <a:solidFill>
                  <a:schemeClr val="bg1"/>
                </a:solidFill>
                <a:latin typeface="Calibri" panose="020F0502020204030204" pitchFamily="34" charset="0"/>
                <a:cs typeface="Calibri" panose="020F0502020204030204" pitchFamily="34" charset="0"/>
              </a:rPr>
              <a:t>can be loaded onto an aircraft </a:t>
            </a:r>
            <a:r>
              <a:rPr lang="en-US" sz="2200" b="1" dirty="0" smtClean="0">
                <a:solidFill>
                  <a:schemeClr val="bg1"/>
                </a:solidFill>
                <a:latin typeface="Calibri" panose="020F0502020204030204" pitchFamily="34" charset="0"/>
                <a:cs typeface="Calibri" panose="020F0502020204030204" pitchFamily="34" charset="0"/>
              </a:rPr>
              <a:t>system by </a:t>
            </a:r>
            <a:r>
              <a:rPr lang="en-US" sz="2200" b="1" dirty="0">
                <a:solidFill>
                  <a:schemeClr val="bg1"/>
                </a:solidFill>
                <a:latin typeface="Calibri" panose="020F0502020204030204" pitchFamily="34" charset="0"/>
                <a:cs typeface="Calibri" panose="020F0502020204030204" pitchFamily="34" charset="0"/>
              </a:rPr>
              <a:t>a maintenance mechanic/technician in </a:t>
            </a:r>
            <a:r>
              <a:rPr lang="en-US" sz="2200" b="1" dirty="0" smtClean="0">
                <a:solidFill>
                  <a:schemeClr val="bg1"/>
                </a:solidFill>
                <a:latin typeface="Calibri" panose="020F0502020204030204" pitchFamily="34" charset="0"/>
                <a:cs typeface="Calibri" panose="020F0502020204030204" pitchFamily="34" charset="0"/>
              </a:rPr>
              <a:t>accordance with </a:t>
            </a:r>
            <a:r>
              <a:rPr lang="en-US" sz="2200" b="1" dirty="0">
                <a:solidFill>
                  <a:schemeClr val="bg1"/>
                </a:solidFill>
                <a:latin typeface="Calibri" panose="020F0502020204030204" pitchFamily="34" charset="0"/>
                <a:cs typeface="Calibri" panose="020F0502020204030204" pitchFamily="34" charset="0"/>
              </a:rPr>
              <a:t>defined maintenance manual </a:t>
            </a:r>
            <a:r>
              <a:rPr lang="en-US" sz="2200" b="1" dirty="0" smtClean="0">
                <a:solidFill>
                  <a:schemeClr val="bg1"/>
                </a:solidFill>
                <a:latin typeface="Calibri" panose="020F0502020204030204" pitchFamily="34" charset="0"/>
                <a:cs typeface="Calibri" panose="020F0502020204030204" pitchFamily="34" charset="0"/>
              </a:rPr>
              <a:t>procedures. There are </a:t>
            </a:r>
            <a:r>
              <a:rPr lang="en-US" sz="2200" b="1" dirty="0">
                <a:solidFill>
                  <a:schemeClr val="bg1"/>
                </a:solidFill>
                <a:latin typeface="Calibri" panose="020F0502020204030204" pitchFamily="34" charset="0"/>
                <a:cs typeface="Calibri" panose="020F0502020204030204" pitchFamily="34" charset="0"/>
              </a:rPr>
              <a:t>three main types of FLS: loadable software </a:t>
            </a:r>
            <a:r>
              <a:rPr lang="en-US" sz="2200" b="1" dirty="0" smtClean="0">
                <a:solidFill>
                  <a:schemeClr val="bg1"/>
                </a:solidFill>
                <a:latin typeface="Calibri" panose="020F0502020204030204" pitchFamily="34" charset="0"/>
                <a:cs typeface="Calibri" panose="020F0502020204030204" pitchFamily="34" charset="0"/>
              </a:rPr>
              <a:t>aircraft parts </a:t>
            </a:r>
            <a:r>
              <a:rPr lang="en-US" sz="2200" b="1" dirty="0">
                <a:solidFill>
                  <a:schemeClr val="bg1"/>
                </a:solidFill>
                <a:latin typeface="Calibri" panose="020F0502020204030204" pitchFamily="34" charset="0"/>
                <a:cs typeface="Calibri" panose="020F0502020204030204" pitchFamily="34" charset="0"/>
              </a:rPr>
              <a:t>(LSAP); user modifiable software (UMS); </a:t>
            </a:r>
            <a:r>
              <a:rPr lang="en-US" sz="2200" b="1" dirty="0" smtClean="0">
                <a:solidFill>
                  <a:schemeClr val="bg1"/>
                </a:solidFill>
                <a:latin typeface="Calibri" panose="020F0502020204030204" pitchFamily="34" charset="0"/>
                <a:cs typeface="Calibri" panose="020F0502020204030204" pitchFamily="34" charset="0"/>
              </a:rPr>
              <a:t>and </a:t>
            </a:r>
            <a:r>
              <a:rPr lang="en-IN" sz="2200" b="1" dirty="0" smtClean="0">
                <a:solidFill>
                  <a:schemeClr val="bg1"/>
                </a:solidFill>
                <a:latin typeface="Calibri" panose="020F0502020204030204" pitchFamily="34" charset="0"/>
                <a:cs typeface="Calibri" panose="020F0502020204030204" pitchFamily="34" charset="0"/>
              </a:rPr>
              <a:t>option </a:t>
            </a:r>
            <a:r>
              <a:rPr lang="en-IN" sz="2200" b="1" dirty="0">
                <a:solidFill>
                  <a:schemeClr val="bg1"/>
                </a:solidFill>
                <a:latin typeface="Calibri" panose="020F0502020204030204" pitchFamily="34" charset="0"/>
                <a:cs typeface="Calibri" panose="020F0502020204030204" pitchFamily="34" charset="0"/>
              </a:rPr>
              <a:t>selectable software (OSS).</a:t>
            </a:r>
          </a:p>
        </p:txBody>
      </p:sp>
    </p:spTree>
    <p:extLst>
      <p:ext uri="{BB962C8B-B14F-4D97-AF65-F5344CB8AC3E}">
        <p14:creationId xmlns:p14="http://schemas.microsoft.com/office/powerpoint/2010/main" val="7348541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136479"/>
            <a:ext cx="10848146" cy="545909"/>
          </a:xfrm>
        </p:spPr>
        <p:txBody>
          <a:bodyPr>
            <a:noAutofit/>
          </a:bodyPr>
          <a:lstStyle/>
          <a:p>
            <a:pPr algn="ctr"/>
            <a:r>
              <a:rPr lang="en-IN" sz="2800" b="1" dirty="0">
                <a:solidFill>
                  <a:schemeClr val="bg1"/>
                </a:solidFill>
              </a:rPr>
              <a:t>SOFTWARE </a:t>
            </a:r>
            <a:r>
              <a:rPr lang="en-IN" sz="2800" b="1" dirty="0" smtClean="0">
                <a:solidFill>
                  <a:schemeClr val="bg1"/>
                </a:solidFill>
              </a:rPr>
              <a:t>CERTIFICATION</a:t>
            </a:r>
            <a:endParaRPr lang="en-IN" sz="2800" b="1" dirty="0">
              <a:solidFill>
                <a:schemeClr val="bg1"/>
              </a:solidFill>
            </a:endParaRPr>
          </a:p>
        </p:txBody>
      </p:sp>
      <p:sp>
        <p:nvSpPr>
          <p:cNvPr id="3" name="Subtitle 2"/>
          <p:cNvSpPr>
            <a:spLocks noGrp="1"/>
          </p:cNvSpPr>
          <p:nvPr>
            <p:ph type="subTitle" idx="1"/>
          </p:nvPr>
        </p:nvSpPr>
        <p:spPr>
          <a:xfrm>
            <a:off x="684212" y="832514"/>
            <a:ext cx="10848146" cy="5568286"/>
          </a:xfrm>
        </p:spPr>
        <p:txBody>
          <a:bodyPr>
            <a:noAutofit/>
          </a:bodyPr>
          <a:lstStyle/>
          <a:p>
            <a:pPr marL="457200" indent="-457200" algn="just">
              <a:buAutoNum type="alphaLcParenBoth"/>
            </a:pPr>
            <a:r>
              <a:rPr lang="en-IN" sz="2400" b="1" i="1" dirty="0" smtClean="0">
                <a:solidFill>
                  <a:schemeClr val="accent6">
                    <a:lumMod val="75000"/>
                  </a:schemeClr>
                </a:solidFill>
                <a:latin typeface="Calibri" panose="020F0502020204030204" pitchFamily="34" charset="0"/>
                <a:cs typeface="Calibri" panose="020F0502020204030204" pitchFamily="34" charset="0"/>
              </a:rPr>
              <a:t>Loadable </a:t>
            </a:r>
            <a:r>
              <a:rPr lang="en-IN" sz="2400" b="1" i="1" dirty="0">
                <a:solidFill>
                  <a:schemeClr val="accent6">
                    <a:lumMod val="75000"/>
                  </a:schemeClr>
                </a:solidFill>
                <a:latin typeface="Calibri" panose="020F0502020204030204" pitchFamily="34" charset="0"/>
                <a:cs typeface="Calibri" panose="020F0502020204030204" pitchFamily="34" charset="0"/>
              </a:rPr>
              <a:t>software aircraft </a:t>
            </a:r>
            <a:r>
              <a:rPr lang="en-IN" sz="2400" b="1" i="1" dirty="0" smtClean="0">
                <a:solidFill>
                  <a:schemeClr val="accent6">
                    <a:lumMod val="75000"/>
                  </a:schemeClr>
                </a:solidFill>
                <a:latin typeface="Calibri" panose="020F0502020204030204" pitchFamily="34" charset="0"/>
                <a:cs typeface="Calibri" panose="020F0502020204030204" pitchFamily="34" charset="0"/>
              </a:rPr>
              <a:t>parts : </a:t>
            </a:r>
          </a:p>
          <a:p>
            <a:pPr algn="just">
              <a:lnSpc>
                <a:spcPct val="150000"/>
              </a:lnSpc>
            </a:pPr>
            <a:r>
              <a:rPr lang="en-US" sz="2400" b="1" i="1" dirty="0">
                <a:solidFill>
                  <a:schemeClr val="accent6">
                    <a:lumMod val="75000"/>
                  </a:schemeClr>
                </a:solidFill>
                <a:latin typeface="Calibri" panose="020F0502020204030204" pitchFamily="34" charset="0"/>
                <a:cs typeface="Calibri" panose="020F0502020204030204" pitchFamily="34" charset="0"/>
              </a:rPr>
              <a:t> </a:t>
            </a:r>
            <a:r>
              <a:rPr lang="en-US" sz="2400" b="1" i="1" dirty="0" smtClean="0">
                <a:solidFill>
                  <a:schemeClr val="accent6">
                    <a:lumMod val="75000"/>
                  </a:schemeClr>
                </a:solidFill>
                <a:latin typeface="Calibri" panose="020F0502020204030204" pitchFamily="34" charset="0"/>
                <a:cs typeface="Calibri" panose="020F0502020204030204" pitchFamily="34" charset="0"/>
              </a:rPr>
              <a:t>     </a:t>
            </a:r>
            <a:r>
              <a:rPr lang="en-US" sz="2400" b="1" dirty="0">
                <a:solidFill>
                  <a:schemeClr val="bg1"/>
                </a:solidFill>
                <a:latin typeface="Calibri" panose="020F0502020204030204" pitchFamily="34" charset="0"/>
                <a:cs typeface="Calibri" panose="020F0502020204030204" pitchFamily="34" charset="0"/>
              </a:rPr>
              <a:t>LSAP is software that is required to meet a </a:t>
            </a:r>
            <a:r>
              <a:rPr lang="en-US" sz="2400" b="1" dirty="0" smtClean="0">
                <a:solidFill>
                  <a:schemeClr val="bg1"/>
                </a:solidFill>
                <a:latin typeface="Calibri" panose="020F0502020204030204" pitchFamily="34" charset="0"/>
                <a:cs typeface="Calibri" panose="020F0502020204030204" pitchFamily="34" charset="0"/>
              </a:rPr>
              <a:t>specific airworthiness </a:t>
            </a:r>
            <a:r>
              <a:rPr lang="en-US" sz="2400" b="1" dirty="0">
                <a:solidFill>
                  <a:schemeClr val="bg1"/>
                </a:solidFill>
                <a:latin typeface="Calibri" panose="020F0502020204030204" pitchFamily="34" charset="0"/>
                <a:cs typeface="Calibri" panose="020F0502020204030204" pitchFamily="34" charset="0"/>
              </a:rPr>
              <a:t>or operational requirement or </a:t>
            </a:r>
            <a:r>
              <a:rPr lang="en-US" sz="2400" b="1" dirty="0" smtClean="0">
                <a:solidFill>
                  <a:schemeClr val="bg1"/>
                </a:solidFill>
                <a:latin typeface="Calibri" panose="020F0502020204030204" pitchFamily="34" charset="0"/>
                <a:cs typeface="Calibri" panose="020F0502020204030204" pitchFamily="34" charset="0"/>
              </a:rPr>
              <a:t>regulation. LSAP </a:t>
            </a:r>
            <a:r>
              <a:rPr lang="en-US" sz="2400" b="1" dirty="0">
                <a:solidFill>
                  <a:schemeClr val="bg1"/>
                </a:solidFill>
                <a:latin typeface="Calibri" panose="020F0502020204030204" pitchFamily="34" charset="0"/>
                <a:cs typeface="Calibri" panose="020F0502020204030204" pitchFamily="34" charset="0"/>
              </a:rPr>
              <a:t>is not considered to be part of the </a:t>
            </a:r>
            <a:r>
              <a:rPr lang="en-US" sz="2400" b="1" dirty="0" smtClean="0">
                <a:solidFill>
                  <a:schemeClr val="bg1"/>
                </a:solidFill>
                <a:latin typeface="Calibri" panose="020F0502020204030204" pitchFamily="34" charset="0"/>
                <a:cs typeface="Calibri" panose="020F0502020204030204" pitchFamily="34" charset="0"/>
              </a:rPr>
              <a:t>aircraft approved </a:t>
            </a:r>
            <a:r>
              <a:rPr lang="en-US" sz="2400" b="1" dirty="0">
                <a:solidFill>
                  <a:schemeClr val="bg1"/>
                </a:solidFill>
                <a:latin typeface="Calibri" panose="020F0502020204030204" pitchFamily="34" charset="0"/>
                <a:cs typeface="Calibri" panose="020F0502020204030204" pitchFamily="34" charset="0"/>
              </a:rPr>
              <a:t>design and therefore it is an aircraft </a:t>
            </a:r>
            <a:r>
              <a:rPr lang="en-US" sz="2400" b="1" dirty="0" smtClean="0">
                <a:solidFill>
                  <a:schemeClr val="bg1"/>
                </a:solidFill>
                <a:latin typeface="Calibri" panose="020F0502020204030204" pitchFamily="34" charset="0"/>
                <a:cs typeface="Calibri" panose="020F0502020204030204" pitchFamily="34" charset="0"/>
              </a:rPr>
              <a:t>part requiring </a:t>
            </a:r>
            <a:r>
              <a:rPr lang="en-US" sz="2400" b="1" dirty="0">
                <a:solidFill>
                  <a:schemeClr val="bg1"/>
                </a:solidFill>
                <a:latin typeface="Calibri" panose="020F0502020204030204" pitchFamily="34" charset="0"/>
                <a:cs typeface="Calibri" panose="020F0502020204030204" pitchFamily="34" charset="0"/>
              </a:rPr>
              <a:t>formal (controlled) release </a:t>
            </a:r>
            <a:r>
              <a:rPr lang="en-US" sz="2400" b="1" dirty="0" smtClean="0">
                <a:solidFill>
                  <a:schemeClr val="bg1"/>
                </a:solidFill>
                <a:latin typeface="Calibri" panose="020F0502020204030204" pitchFamily="34" charset="0"/>
                <a:cs typeface="Calibri" panose="020F0502020204030204" pitchFamily="34" charset="0"/>
              </a:rPr>
              <a:t>documentation. Typical </a:t>
            </a:r>
            <a:r>
              <a:rPr lang="en-US" sz="2400" b="1" dirty="0">
                <a:solidFill>
                  <a:schemeClr val="bg1"/>
                </a:solidFill>
                <a:latin typeface="Calibri" panose="020F0502020204030204" pitchFamily="34" charset="0"/>
                <a:cs typeface="Calibri" panose="020F0502020204030204" pitchFamily="34" charset="0"/>
              </a:rPr>
              <a:t>examples of target hardware for LSAP (</a:t>
            </a:r>
            <a:r>
              <a:rPr lang="en-US" sz="2400" b="1" dirty="0" smtClean="0">
                <a:solidFill>
                  <a:schemeClr val="bg1"/>
                </a:solidFill>
                <a:latin typeface="Calibri" panose="020F0502020204030204" pitchFamily="34" charset="0"/>
                <a:cs typeface="Calibri" panose="020F0502020204030204" pitchFamily="34" charset="0"/>
              </a:rPr>
              <a:t>FLS) </a:t>
            </a:r>
            <a:r>
              <a:rPr lang="en-IN" sz="2400" b="1" dirty="0" smtClean="0">
                <a:solidFill>
                  <a:schemeClr val="bg1"/>
                </a:solidFill>
                <a:latin typeface="Calibri" panose="020F0502020204030204" pitchFamily="34" charset="0"/>
                <a:cs typeface="Calibri" panose="020F0502020204030204" pitchFamily="34" charset="0"/>
              </a:rPr>
              <a:t>include</a:t>
            </a:r>
            <a:r>
              <a:rPr lang="en-IN" sz="2400" b="1" dirty="0">
                <a:solidFill>
                  <a:schemeClr val="bg1"/>
                </a:solidFill>
                <a:latin typeface="Calibri" panose="020F0502020204030204" pitchFamily="34" charset="0"/>
                <a:cs typeface="Calibri" panose="020F0502020204030204" pitchFamily="34" charset="0"/>
              </a:rPr>
              <a:t>:</a:t>
            </a:r>
          </a:p>
          <a:p>
            <a:r>
              <a:rPr lang="en-IN" sz="2400" b="1" dirty="0">
                <a:solidFill>
                  <a:schemeClr val="bg1"/>
                </a:solidFill>
                <a:latin typeface="Calibri" panose="020F0502020204030204" pitchFamily="34" charset="0"/>
                <a:cs typeface="Calibri" panose="020F0502020204030204" pitchFamily="34" charset="0"/>
              </a:rPr>
              <a:t>• electronic engine controls (EEC)</a:t>
            </a:r>
          </a:p>
          <a:p>
            <a:r>
              <a:rPr lang="en-IN" sz="2400" b="1" dirty="0">
                <a:solidFill>
                  <a:schemeClr val="bg1"/>
                </a:solidFill>
                <a:latin typeface="Calibri" panose="020F0502020204030204" pitchFamily="34" charset="0"/>
                <a:cs typeface="Calibri" panose="020F0502020204030204" pitchFamily="34" charset="0"/>
              </a:rPr>
              <a:t>• digital flight data acquisition units (DFDAU)</a:t>
            </a:r>
          </a:p>
          <a:p>
            <a:r>
              <a:rPr lang="en-US" sz="2400" b="1" dirty="0">
                <a:solidFill>
                  <a:schemeClr val="bg1"/>
                </a:solidFill>
                <a:latin typeface="Calibri" panose="020F0502020204030204" pitchFamily="34" charset="0"/>
                <a:cs typeface="Calibri" panose="020F0502020204030204" pitchFamily="34" charset="0"/>
              </a:rPr>
              <a:t>• auxiliary power unit’s electronic control </a:t>
            </a:r>
            <a:r>
              <a:rPr lang="en-US" sz="2400" b="1" dirty="0" smtClean="0">
                <a:solidFill>
                  <a:schemeClr val="bg1"/>
                </a:solidFill>
                <a:latin typeface="Calibri" panose="020F0502020204030204" pitchFamily="34" charset="0"/>
                <a:cs typeface="Calibri" panose="020F0502020204030204" pitchFamily="34" charset="0"/>
              </a:rPr>
              <a:t>units </a:t>
            </a:r>
            <a:r>
              <a:rPr lang="en-IN" sz="2400" b="1" dirty="0" smtClean="0">
                <a:solidFill>
                  <a:schemeClr val="bg1"/>
                </a:solidFill>
                <a:latin typeface="Calibri" panose="020F0502020204030204" pitchFamily="34" charset="0"/>
                <a:cs typeface="Calibri" panose="020F0502020204030204" pitchFamily="34" charset="0"/>
              </a:rPr>
              <a:t>(ECU</a:t>
            </a:r>
            <a:r>
              <a:rPr lang="en-IN" sz="2400" b="1" dirty="0">
                <a:solidFill>
                  <a:schemeClr val="bg1"/>
                </a:solidFill>
                <a:latin typeface="Calibri" panose="020F0502020204030204" pitchFamily="34" charset="0"/>
                <a:cs typeface="Calibri" panose="020F0502020204030204" pitchFamily="34" charset="0"/>
              </a:rPr>
              <a:t>)</a:t>
            </a:r>
          </a:p>
          <a:p>
            <a:r>
              <a:rPr lang="en-IN" sz="2400" b="1" dirty="0">
                <a:solidFill>
                  <a:schemeClr val="bg1"/>
                </a:solidFill>
                <a:latin typeface="Calibri" panose="020F0502020204030204" pitchFamily="34" charset="0"/>
                <a:cs typeface="Calibri" panose="020F0502020204030204" pitchFamily="34" charset="0"/>
              </a:rPr>
              <a:t>• flight guidance computers (FGC).</a:t>
            </a:r>
            <a:endParaRPr lang="en-IN" sz="22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714642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136479"/>
            <a:ext cx="10848146" cy="545909"/>
          </a:xfrm>
        </p:spPr>
        <p:txBody>
          <a:bodyPr>
            <a:noAutofit/>
          </a:bodyPr>
          <a:lstStyle/>
          <a:p>
            <a:pPr algn="ctr"/>
            <a:r>
              <a:rPr lang="en-IN" sz="2800" b="1" dirty="0">
                <a:solidFill>
                  <a:schemeClr val="bg1"/>
                </a:solidFill>
              </a:rPr>
              <a:t>SOFTWARE </a:t>
            </a:r>
            <a:r>
              <a:rPr lang="en-IN" sz="2800" b="1" dirty="0" smtClean="0">
                <a:solidFill>
                  <a:schemeClr val="bg1"/>
                </a:solidFill>
              </a:rPr>
              <a:t>CERTIFICATION</a:t>
            </a:r>
            <a:endParaRPr lang="en-IN" sz="2800" b="1" dirty="0">
              <a:solidFill>
                <a:schemeClr val="bg1"/>
              </a:solidFill>
            </a:endParaRPr>
          </a:p>
        </p:txBody>
      </p:sp>
      <p:sp>
        <p:nvSpPr>
          <p:cNvPr id="3" name="Subtitle 2"/>
          <p:cNvSpPr>
            <a:spLocks noGrp="1"/>
          </p:cNvSpPr>
          <p:nvPr>
            <p:ph type="subTitle" idx="1"/>
          </p:nvPr>
        </p:nvSpPr>
        <p:spPr>
          <a:xfrm>
            <a:off x="684212" y="832514"/>
            <a:ext cx="10848146" cy="5568286"/>
          </a:xfrm>
        </p:spPr>
        <p:txBody>
          <a:bodyPr>
            <a:noAutofit/>
          </a:bodyPr>
          <a:lstStyle/>
          <a:p>
            <a:pPr algn="just"/>
            <a:r>
              <a:rPr lang="en-IN" sz="2400" b="1" i="1" dirty="0" smtClean="0">
                <a:solidFill>
                  <a:schemeClr val="accent6">
                    <a:lumMod val="75000"/>
                  </a:schemeClr>
                </a:solidFill>
              </a:rPr>
              <a:t>(b) User modifiable software </a:t>
            </a:r>
          </a:p>
          <a:p>
            <a:pPr algn="just">
              <a:lnSpc>
                <a:spcPct val="150000"/>
              </a:lnSpc>
            </a:pPr>
            <a:r>
              <a:rPr lang="en-US" sz="2200" b="1" dirty="0">
                <a:solidFill>
                  <a:schemeClr val="bg1"/>
                </a:solidFill>
                <a:latin typeface="Calibri" panose="020F0502020204030204" pitchFamily="34" charset="0"/>
                <a:cs typeface="Calibri" panose="020F0502020204030204" pitchFamily="34" charset="0"/>
              </a:rPr>
              <a:t>UMS is declared by the aircraft Type </a:t>
            </a:r>
            <a:r>
              <a:rPr lang="en-US" sz="2200" b="1" dirty="0" smtClean="0">
                <a:solidFill>
                  <a:schemeClr val="bg1"/>
                </a:solidFill>
                <a:latin typeface="Calibri" panose="020F0502020204030204" pitchFamily="34" charset="0"/>
                <a:cs typeface="Calibri" panose="020F0502020204030204" pitchFamily="34" charset="0"/>
              </a:rPr>
              <a:t>Certificate holder’s </a:t>
            </a:r>
            <a:r>
              <a:rPr lang="en-US" sz="2200" b="1" dirty="0">
                <a:solidFill>
                  <a:schemeClr val="bg1"/>
                </a:solidFill>
                <a:latin typeface="Calibri" panose="020F0502020204030204" pitchFamily="34" charset="0"/>
                <a:cs typeface="Calibri" panose="020F0502020204030204" pitchFamily="34" charset="0"/>
              </a:rPr>
              <a:t>design </a:t>
            </a:r>
            <a:r>
              <a:rPr lang="en-US" sz="2200" b="1" dirty="0" smtClean="0">
                <a:solidFill>
                  <a:schemeClr val="bg1"/>
                </a:solidFill>
                <a:latin typeface="Calibri" panose="020F0502020204030204" pitchFamily="34" charset="0"/>
                <a:cs typeface="Calibri" panose="020F0502020204030204" pitchFamily="34" charset="0"/>
              </a:rPr>
              <a:t>organization </a:t>
            </a:r>
            <a:r>
              <a:rPr lang="en-US" sz="2200" b="1" dirty="0">
                <a:solidFill>
                  <a:schemeClr val="bg1"/>
                </a:solidFill>
                <a:latin typeface="Calibri" panose="020F0502020204030204" pitchFamily="34" charset="0"/>
                <a:cs typeface="Calibri" panose="020F0502020204030204" pitchFamily="34" charset="0"/>
              </a:rPr>
              <a:t>(</a:t>
            </a:r>
            <a:r>
              <a:rPr lang="en-US" sz="2200" b="1" dirty="0" smtClean="0">
                <a:solidFill>
                  <a:schemeClr val="bg1"/>
                </a:solidFill>
                <a:latin typeface="Calibri" panose="020F0502020204030204" pitchFamily="34" charset="0"/>
                <a:cs typeface="Calibri" panose="020F0502020204030204" pitchFamily="34" charset="0"/>
              </a:rPr>
              <a:t>or Supplementary Type </a:t>
            </a:r>
            <a:r>
              <a:rPr lang="en-US" sz="2200" b="1" dirty="0">
                <a:solidFill>
                  <a:schemeClr val="bg1"/>
                </a:solidFill>
                <a:latin typeface="Calibri" panose="020F0502020204030204" pitchFamily="34" charset="0"/>
                <a:cs typeface="Calibri" panose="020F0502020204030204" pitchFamily="34" charset="0"/>
              </a:rPr>
              <a:t>Certificate holder’s design </a:t>
            </a:r>
            <a:r>
              <a:rPr lang="en-US" sz="2200" b="1" dirty="0" smtClean="0">
                <a:solidFill>
                  <a:schemeClr val="bg1"/>
                </a:solidFill>
                <a:latin typeface="Calibri" panose="020F0502020204030204" pitchFamily="34" charset="0"/>
                <a:cs typeface="Calibri" panose="020F0502020204030204" pitchFamily="34" charset="0"/>
              </a:rPr>
              <a:t>organization) </a:t>
            </a:r>
            <a:r>
              <a:rPr lang="en-US" sz="2200" b="1" dirty="0">
                <a:solidFill>
                  <a:schemeClr val="bg1"/>
                </a:solidFill>
                <a:latin typeface="Calibri" panose="020F0502020204030204" pitchFamily="34" charset="0"/>
                <a:cs typeface="Calibri" panose="020F0502020204030204" pitchFamily="34" charset="0"/>
              </a:rPr>
              <a:t>as </a:t>
            </a:r>
            <a:r>
              <a:rPr lang="en-US" sz="2200" b="1" dirty="0" smtClean="0">
                <a:solidFill>
                  <a:schemeClr val="bg1"/>
                </a:solidFill>
                <a:latin typeface="Calibri" panose="020F0502020204030204" pitchFamily="34" charset="0"/>
                <a:cs typeface="Calibri" panose="020F0502020204030204" pitchFamily="34" charset="0"/>
              </a:rPr>
              <a:t>being intended </a:t>
            </a:r>
            <a:r>
              <a:rPr lang="en-US" sz="2200" b="1" dirty="0">
                <a:solidFill>
                  <a:schemeClr val="bg1"/>
                </a:solidFill>
                <a:latin typeface="Calibri" panose="020F0502020204030204" pitchFamily="34" charset="0"/>
                <a:cs typeface="Calibri" panose="020F0502020204030204" pitchFamily="34" charset="0"/>
              </a:rPr>
              <a:t>for modification within the </a:t>
            </a:r>
            <a:r>
              <a:rPr lang="en-US" sz="2200" b="1" dirty="0" smtClean="0">
                <a:solidFill>
                  <a:schemeClr val="bg1"/>
                </a:solidFill>
                <a:latin typeface="Calibri" panose="020F0502020204030204" pitchFamily="34" charset="0"/>
                <a:cs typeface="Calibri" panose="020F0502020204030204" pitchFamily="34" charset="0"/>
              </a:rPr>
              <a:t>constraints established </a:t>
            </a:r>
            <a:r>
              <a:rPr lang="en-US" sz="2200" b="1" dirty="0">
                <a:solidFill>
                  <a:schemeClr val="bg1"/>
                </a:solidFill>
                <a:latin typeface="Calibri" panose="020F0502020204030204" pitchFamily="34" charset="0"/>
                <a:cs typeface="Calibri" panose="020F0502020204030204" pitchFamily="34" charset="0"/>
              </a:rPr>
              <a:t>during certification. UMS can usually </a:t>
            </a:r>
            <a:r>
              <a:rPr lang="en-US" sz="2200" b="1" dirty="0" smtClean="0">
                <a:solidFill>
                  <a:schemeClr val="bg1"/>
                </a:solidFill>
                <a:latin typeface="Calibri" panose="020F0502020204030204" pitchFamily="34" charset="0"/>
                <a:cs typeface="Calibri" panose="020F0502020204030204" pitchFamily="34" charset="0"/>
              </a:rPr>
              <a:t>be upgraded </a:t>
            </a:r>
            <a:r>
              <a:rPr lang="en-US" sz="2200" b="1" dirty="0">
                <a:solidFill>
                  <a:schemeClr val="bg1"/>
                </a:solidFill>
                <a:latin typeface="Calibri" panose="020F0502020204030204" pitchFamily="34" charset="0"/>
                <a:cs typeface="Calibri" panose="020F0502020204030204" pitchFamily="34" charset="0"/>
              </a:rPr>
              <a:t>by the aircraft operator, design </a:t>
            </a:r>
            <a:r>
              <a:rPr lang="en-US" sz="2200" b="1" dirty="0" smtClean="0">
                <a:solidFill>
                  <a:schemeClr val="bg1"/>
                </a:solidFill>
                <a:latin typeface="Calibri" panose="020F0502020204030204" pitchFamily="34" charset="0"/>
                <a:cs typeface="Calibri" panose="020F0502020204030204" pitchFamily="34" charset="0"/>
              </a:rPr>
              <a:t>organization or </a:t>
            </a:r>
            <a:r>
              <a:rPr lang="en-US" sz="2200" b="1" dirty="0">
                <a:solidFill>
                  <a:schemeClr val="bg1"/>
                </a:solidFill>
                <a:latin typeface="Calibri" panose="020F0502020204030204" pitchFamily="34" charset="0"/>
                <a:cs typeface="Calibri" panose="020F0502020204030204" pitchFamily="34" charset="0"/>
              </a:rPr>
              <a:t>equipment manufacturer without further </a:t>
            </a:r>
            <a:r>
              <a:rPr lang="en-US" sz="2200" b="1" dirty="0" smtClean="0">
                <a:solidFill>
                  <a:schemeClr val="bg1"/>
                </a:solidFill>
                <a:latin typeface="Calibri" panose="020F0502020204030204" pitchFamily="34" charset="0"/>
                <a:cs typeface="Calibri" panose="020F0502020204030204" pitchFamily="34" charset="0"/>
              </a:rPr>
              <a:t>review by </a:t>
            </a:r>
            <a:r>
              <a:rPr lang="en-US" sz="2200" b="1" dirty="0">
                <a:solidFill>
                  <a:schemeClr val="bg1"/>
                </a:solidFill>
                <a:latin typeface="Calibri" panose="020F0502020204030204" pitchFamily="34" charset="0"/>
                <a:cs typeface="Calibri" panose="020F0502020204030204" pitchFamily="34" charset="0"/>
              </a:rPr>
              <a:t>the licensing </a:t>
            </a:r>
            <a:r>
              <a:rPr lang="en-US" sz="2200" b="1" dirty="0" smtClean="0">
                <a:solidFill>
                  <a:schemeClr val="bg1"/>
                </a:solidFill>
                <a:latin typeface="Calibri" panose="020F0502020204030204" pitchFamily="34" charset="0"/>
                <a:cs typeface="Calibri" panose="020F0502020204030204" pitchFamily="34" charset="0"/>
              </a:rPr>
              <a:t>authority. Typical </a:t>
            </a:r>
            <a:r>
              <a:rPr lang="en-US" sz="2200" b="1" dirty="0">
                <a:solidFill>
                  <a:schemeClr val="bg1"/>
                </a:solidFill>
                <a:latin typeface="Calibri" panose="020F0502020204030204" pitchFamily="34" charset="0"/>
                <a:cs typeface="Calibri" panose="020F0502020204030204" pitchFamily="34" charset="0"/>
              </a:rPr>
              <a:t>examples of </a:t>
            </a:r>
            <a:r>
              <a:rPr lang="en-US" sz="2200" b="1" dirty="0" smtClean="0">
                <a:solidFill>
                  <a:schemeClr val="bg1"/>
                </a:solidFill>
                <a:latin typeface="Calibri" panose="020F0502020204030204" pitchFamily="34" charset="0"/>
                <a:cs typeface="Calibri" panose="020F0502020204030204" pitchFamily="34" charset="0"/>
              </a:rPr>
              <a:t>target </a:t>
            </a:r>
            <a:r>
              <a:rPr lang="en-IN" sz="2200" b="1" dirty="0" smtClean="0">
                <a:solidFill>
                  <a:schemeClr val="bg1"/>
                </a:solidFill>
                <a:latin typeface="Calibri" panose="020F0502020204030204" pitchFamily="34" charset="0"/>
                <a:cs typeface="Calibri" panose="020F0502020204030204" pitchFamily="34" charset="0"/>
              </a:rPr>
              <a:t>hardware </a:t>
            </a:r>
            <a:r>
              <a:rPr lang="en-IN" sz="2200" b="1" dirty="0">
                <a:solidFill>
                  <a:schemeClr val="bg1"/>
                </a:solidFill>
                <a:latin typeface="Calibri" panose="020F0502020204030204" pitchFamily="34" charset="0"/>
                <a:cs typeface="Calibri" panose="020F0502020204030204" pitchFamily="34" charset="0"/>
              </a:rPr>
              <a:t>for UMS include:</a:t>
            </a:r>
          </a:p>
          <a:p>
            <a:pPr algn="just"/>
            <a:r>
              <a:rPr lang="en-US" sz="2200" b="1" dirty="0">
                <a:solidFill>
                  <a:schemeClr val="bg1"/>
                </a:solidFill>
                <a:latin typeface="Calibri" panose="020F0502020204030204" pitchFamily="34" charset="0"/>
                <a:cs typeface="Calibri" panose="020F0502020204030204" pitchFamily="34" charset="0"/>
              </a:rPr>
              <a:t>• aircraft condition monitoring systems (ACMSs)</a:t>
            </a:r>
          </a:p>
          <a:p>
            <a:pPr algn="just"/>
            <a:r>
              <a:rPr lang="en-IN" sz="2200" b="1" dirty="0">
                <a:solidFill>
                  <a:schemeClr val="bg1"/>
                </a:solidFill>
                <a:latin typeface="Calibri" panose="020F0502020204030204" pitchFamily="34" charset="0"/>
                <a:cs typeface="Calibri" panose="020F0502020204030204" pitchFamily="34" charset="0"/>
              </a:rPr>
              <a:t>• in-flight entertainment systems (IFEs).</a:t>
            </a:r>
          </a:p>
        </p:txBody>
      </p:sp>
    </p:spTree>
    <p:extLst>
      <p:ext uri="{BB962C8B-B14F-4D97-AF65-F5344CB8AC3E}">
        <p14:creationId xmlns:p14="http://schemas.microsoft.com/office/powerpoint/2010/main" val="36514690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136479"/>
            <a:ext cx="10848146" cy="545909"/>
          </a:xfrm>
        </p:spPr>
        <p:txBody>
          <a:bodyPr>
            <a:noAutofit/>
          </a:bodyPr>
          <a:lstStyle/>
          <a:p>
            <a:pPr algn="ctr"/>
            <a:r>
              <a:rPr lang="en-IN" sz="2800" b="1" dirty="0">
                <a:solidFill>
                  <a:schemeClr val="bg1"/>
                </a:solidFill>
              </a:rPr>
              <a:t>SOFTWARE </a:t>
            </a:r>
            <a:r>
              <a:rPr lang="en-IN" sz="2800" b="1" dirty="0" smtClean="0">
                <a:solidFill>
                  <a:schemeClr val="bg1"/>
                </a:solidFill>
              </a:rPr>
              <a:t>CERTIFICATION</a:t>
            </a:r>
            <a:endParaRPr lang="en-IN" sz="2800" b="1" dirty="0">
              <a:solidFill>
                <a:schemeClr val="bg1"/>
              </a:solidFill>
            </a:endParaRPr>
          </a:p>
        </p:txBody>
      </p:sp>
      <p:sp>
        <p:nvSpPr>
          <p:cNvPr id="3" name="Subtitle 2"/>
          <p:cNvSpPr>
            <a:spLocks noGrp="1"/>
          </p:cNvSpPr>
          <p:nvPr>
            <p:ph type="subTitle" idx="1"/>
          </p:nvPr>
        </p:nvSpPr>
        <p:spPr>
          <a:xfrm>
            <a:off x="684212" y="832514"/>
            <a:ext cx="10848146" cy="5568286"/>
          </a:xfrm>
        </p:spPr>
        <p:txBody>
          <a:bodyPr>
            <a:noAutofit/>
          </a:bodyPr>
          <a:lstStyle/>
          <a:p>
            <a:pPr algn="just"/>
            <a:r>
              <a:rPr lang="en-IN" sz="2400" i="1" dirty="0" smtClean="0"/>
              <a:t> (c</a:t>
            </a:r>
            <a:r>
              <a:rPr lang="en-IN" sz="2400" b="1" i="1" dirty="0" smtClean="0">
                <a:solidFill>
                  <a:schemeClr val="accent6">
                    <a:lumMod val="75000"/>
                  </a:schemeClr>
                </a:solidFill>
              </a:rPr>
              <a:t>) Option </a:t>
            </a:r>
            <a:r>
              <a:rPr lang="en-IN" sz="2400" b="1" i="1" dirty="0">
                <a:solidFill>
                  <a:schemeClr val="accent6">
                    <a:lumMod val="75000"/>
                  </a:schemeClr>
                </a:solidFill>
              </a:rPr>
              <a:t>selectable </a:t>
            </a:r>
            <a:r>
              <a:rPr lang="en-IN" sz="2400" b="1" i="1" dirty="0" smtClean="0">
                <a:solidFill>
                  <a:schemeClr val="accent6">
                    <a:lumMod val="75000"/>
                  </a:schemeClr>
                </a:solidFill>
              </a:rPr>
              <a:t>software :</a:t>
            </a:r>
          </a:p>
          <a:p>
            <a:pPr algn="just">
              <a:lnSpc>
                <a:spcPct val="150000"/>
              </a:lnSpc>
            </a:pPr>
            <a:r>
              <a:rPr lang="en-US" sz="2200" b="1" dirty="0">
                <a:solidFill>
                  <a:schemeClr val="bg1"/>
                </a:solidFill>
                <a:latin typeface="Calibri" panose="020F0502020204030204" pitchFamily="34" charset="0"/>
                <a:cs typeface="Calibri" panose="020F0502020204030204" pitchFamily="34" charset="0"/>
              </a:rPr>
              <a:t>OSS is software that contains approved and </a:t>
            </a:r>
            <a:r>
              <a:rPr lang="en-US" sz="2200" b="1" dirty="0" smtClean="0">
                <a:solidFill>
                  <a:schemeClr val="bg1"/>
                </a:solidFill>
                <a:latin typeface="Calibri" panose="020F0502020204030204" pitchFamily="34" charset="0"/>
                <a:cs typeface="Calibri" panose="020F0502020204030204" pitchFamily="34" charset="0"/>
              </a:rPr>
              <a:t>validated components </a:t>
            </a:r>
            <a:r>
              <a:rPr lang="en-US" sz="2200" b="1" dirty="0">
                <a:solidFill>
                  <a:schemeClr val="bg1"/>
                </a:solidFill>
                <a:latin typeface="Calibri" panose="020F0502020204030204" pitchFamily="34" charset="0"/>
                <a:cs typeface="Calibri" panose="020F0502020204030204" pitchFamily="34" charset="0"/>
              </a:rPr>
              <a:t>and combinations of components </a:t>
            </a:r>
            <a:r>
              <a:rPr lang="en-US" sz="2200" b="1" dirty="0" smtClean="0">
                <a:solidFill>
                  <a:schemeClr val="bg1"/>
                </a:solidFill>
                <a:latin typeface="Calibri" panose="020F0502020204030204" pitchFamily="34" charset="0"/>
                <a:cs typeface="Calibri" panose="020F0502020204030204" pitchFamily="34" charset="0"/>
              </a:rPr>
              <a:t>that may </a:t>
            </a:r>
            <a:r>
              <a:rPr lang="en-US" sz="2200" b="1" dirty="0">
                <a:solidFill>
                  <a:schemeClr val="bg1"/>
                </a:solidFill>
                <a:latin typeface="Calibri" panose="020F0502020204030204" pitchFamily="34" charset="0"/>
                <a:cs typeface="Calibri" panose="020F0502020204030204" pitchFamily="34" charset="0"/>
              </a:rPr>
              <a:t>be activated or modified by the aircraft </a:t>
            </a:r>
            <a:r>
              <a:rPr lang="en-US" sz="2200" b="1" dirty="0" smtClean="0">
                <a:solidFill>
                  <a:schemeClr val="bg1"/>
                </a:solidFill>
                <a:latin typeface="Calibri" panose="020F0502020204030204" pitchFamily="34" charset="0"/>
                <a:cs typeface="Calibri" panose="020F0502020204030204" pitchFamily="34" charset="0"/>
              </a:rPr>
              <a:t>operator within </a:t>
            </a:r>
            <a:r>
              <a:rPr lang="en-US" sz="2200" b="1" dirty="0">
                <a:solidFill>
                  <a:schemeClr val="bg1"/>
                </a:solidFill>
                <a:latin typeface="Calibri" panose="020F0502020204030204" pitchFamily="34" charset="0"/>
                <a:cs typeface="Calibri" panose="020F0502020204030204" pitchFamily="34" charset="0"/>
              </a:rPr>
              <a:t>boundaries defined by the Type Certificate </a:t>
            </a:r>
            <a:r>
              <a:rPr lang="en-US" sz="2200" b="1" dirty="0" smtClean="0">
                <a:solidFill>
                  <a:schemeClr val="bg1"/>
                </a:solidFill>
                <a:latin typeface="Calibri" panose="020F0502020204030204" pitchFamily="34" charset="0"/>
                <a:cs typeface="Calibri" panose="020F0502020204030204" pitchFamily="34" charset="0"/>
              </a:rPr>
              <a:t>or Supplementary </a:t>
            </a:r>
            <a:r>
              <a:rPr lang="en-US" sz="2200" b="1" dirty="0">
                <a:solidFill>
                  <a:schemeClr val="bg1"/>
                </a:solidFill>
                <a:latin typeface="Calibri" panose="020F0502020204030204" pitchFamily="34" charset="0"/>
                <a:cs typeface="Calibri" panose="020F0502020204030204" pitchFamily="34" charset="0"/>
              </a:rPr>
              <a:t>Type Certificate </a:t>
            </a:r>
            <a:r>
              <a:rPr lang="en-US" sz="2200" b="1" dirty="0" smtClean="0">
                <a:solidFill>
                  <a:schemeClr val="bg1"/>
                </a:solidFill>
                <a:latin typeface="Calibri" panose="020F0502020204030204" pitchFamily="34" charset="0"/>
                <a:cs typeface="Calibri" panose="020F0502020204030204" pitchFamily="34" charset="0"/>
              </a:rPr>
              <a:t>holder. Typical </a:t>
            </a:r>
            <a:r>
              <a:rPr lang="en-US" sz="2200" b="1" dirty="0">
                <a:solidFill>
                  <a:schemeClr val="bg1"/>
                </a:solidFill>
                <a:latin typeface="Calibri" panose="020F0502020204030204" pitchFamily="34" charset="0"/>
                <a:cs typeface="Calibri" panose="020F0502020204030204" pitchFamily="34" charset="0"/>
              </a:rPr>
              <a:t>examples</a:t>
            </a:r>
          </a:p>
          <a:p>
            <a:pPr algn="just">
              <a:lnSpc>
                <a:spcPct val="150000"/>
              </a:lnSpc>
            </a:pPr>
            <a:r>
              <a:rPr lang="en-US" sz="2200" b="1" dirty="0">
                <a:solidFill>
                  <a:schemeClr val="bg1"/>
                </a:solidFill>
                <a:latin typeface="Calibri" panose="020F0502020204030204" pitchFamily="34" charset="0"/>
                <a:cs typeface="Calibri" panose="020F0502020204030204" pitchFamily="34" charset="0"/>
              </a:rPr>
              <a:t>of target hardware for OSS can be found </a:t>
            </a:r>
            <a:r>
              <a:rPr lang="en-US" sz="2200" b="1" dirty="0" smtClean="0">
                <a:solidFill>
                  <a:schemeClr val="bg1"/>
                </a:solidFill>
                <a:latin typeface="Calibri" panose="020F0502020204030204" pitchFamily="34" charset="0"/>
                <a:cs typeface="Calibri" panose="020F0502020204030204" pitchFamily="34" charset="0"/>
              </a:rPr>
              <a:t>in </a:t>
            </a:r>
            <a:r>
              <a:rPr lang="en-IN" sz="2200" b="1" dirty="0" smtClean="0">
                <a:solidFill>
                  <a:schemeClr val="bg1"/>
                </a:solidFill>
                <a:latin typeface="Calibri" panose="020F0502020204030204" pitchFamily="34" charset="0"/>
                <a:cs typeface="Calibri" panose="020F0502020204030204" pitchFamily="34" charset="0"/>
              </a:rPr>
              <a:t>integrated </a:t>
            </a:r>
            <a:r>
              <a:rPr lang="en-IN" sz="2200" b="1" dirty="0">
                <a:solidFill>
                  <a:schemeClr val="bg1"/>
                </a:solidFill>
                <a:latin typeface="Calibri" panose="020F0502020204030204" pitchFamily="34" charset="0"/>
                <a:cs typeface="Calibri" panose="020F0502020204030204" pitchFamily="34" charset="0"/>
              </a:rPr>
              <a:t>modular avionics (IMA) units.</a:t>
            </a:r>
          </a:p>
        </p:txBody>
      </p:sp>
    </p:spTree>
    <p:extLst>
      <p:ext uri="{BB962C8B-B14F-4D97-AF65-F5344CB8AC3E}">
        <p14:creationId xmlns:p14="http://schemas.microsoft.com/office/powerpoint/2010/main" val="27770942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136479"/>
            <a:ext cx="10848146" cy="545909"/>
          </a:xfrm>
        </p:spPr>
        <p:txBody>
          <a:bodyPr>
            <a:noAutofit/>
          </a:bodyPr>
          <a:lstStyle/>
          <a:p>
            <a:pPr algn="ctr"/>
            <a:r>
              <a:rPr lang="en-US" sz="3200" b="1" dirty="0">
                <a:solidFill>
                  <a:schemeClr val="bg1"/>
                </a:solidFill>
              </a:rPr>
              <a:t>Database field loadable data</a:t>
            </a:r>
            <a:endParaRPr lang="en-IN" sz="3200" b="1" dirty="0">
              <a:solidFill>
                <a:schemeClr val="bg1"/>
              </a:solidFill>
            </a:endParaRPr>
          </a:p>
        </p:txBody>
      </p:sp>
      <p:sp>
        <p:nvSpPr>
          <p:cNvPr id="3" name="Subtitle 2"/>
          <p:cNvSpPr>
            <a:spLocks noGrp="1"/>
          </p:cNvSpPr>
          <p:nvPr>
            <p:ph type="subTitle" idx="1"/>
          </p:nvPr>
        </p:nvSpPr>
        <p:spPr>
          <a:xfrm>
            <a:off x="684212" y="832514"/>
            <a:ext cx="10848146" cy="5568286"/>
          </a:xfrm>
        </p:spPr>
        <p:txBody>
          <a:bodyPr>
            <a:noAutofit/>
          </a:bodyPr>
          <a:lstStyle/>
          <a:p>
            <a:pPr marL="342900" indent="-342900" algn="just">
              <a:buFont typeface="Wingdings" panose="05000000000000000000" pitchFamily="2" charset="2"/>
              <a:buChar char="§"/>
            </a:pPr>
            <a:r>
              <a:rPr lang="en-US" sz="2200" b="1" dirty="0">
                <a:solidFill>
                  <a:schemeClr val="bg1"/>
                </a:solidFill>
                <a:latin typeface="Calibri" panose="020F0502020204030204" pitchFamily="34" charset="0"/>
                <a:cs typeface="Calibri" panose="020F0502020204030204" pitchFamily="34" charset="0"/>
              </a:rPr>
              <a:t>Database field loadable data (DFLD) is data that is </a:t>
            </a:r>
            <a:r>
              <a:rPr lang="en-US" sz="2200" b="1" dirty="0" smtClean="0">
                <a:solidFill>
                  <a:schemeClr val="bg1"/>
                </a:solidFill>
                <a:latin typeface="Calibri" panose="020F0502020204030204" pitchFamily="34" charset="0"/>
                <a:cs typeface="Calibri" panose="020F0502020204030204" pitchFamily="34" charset="0"/>
              </a:rPr>
              <a:t>field loadable </a:t>
            </a:r>
            <a:r>
              <a:rPr lang="en-US" sz="2200" b="1" dirty="0">
                <a:solidFill>
                  <a:schemeClr val="bg1"/>
                </a:solidFill>
                <a:latin typeface="Calibri" panose="020F0502020204030204" pitchFamily="34" charset="0"/>
                <a:cs typeface="Calibri" panose="020F0502020204030204" pitchFamily="34" charset="0"/>
              </a:rPr>
              <a:t>into target hardware databases. </a:t>
            </a:r>
            <a:endParaRPr lang="en-US" sz="2200" b="1" dirty="0" smtClean="0">
              <a:solidFill>
                <a:schemeClr val="bg1"/>
              </a:solidFill>
              <a:latin typeface="Calibri" panose="020F0502020204030204" pitchFamily="34" charset="0"/>
              <a:cs typeface="Calibri" panose="020F0502020204030204" pitchFamily="34" charset="0"/>
            </a:endParaRPr>
          </a:p>
          <a:p>
            <a:pPr marL="342900" indent="-342900" algn="just">
              <a:buFont typeface="Wingdings" panose="05000000000000000000" pitchFamily="2" charset="2"/>
              <a:buChar char="§"/>
            </a:pPr>
            <a:r>
              <a:rPr lang="en-US" sz="2200" b="1" dirty="0" smtClean="0">
                <a:solidFill>
                  <a:schemeClr val="bg1"/>
                </a:solidFill>
                <a:latin typeface="Calibri" panose="020F0502020204030204" pitchFamily="34" charset="0"/>
                <a:cs typeface="Calibri" panose="020F0502020204030204" pitchFamily="34" charset="0"/>
              </a:rPr>
              <a:t>Note </a:t>
            </a:r>
            <a:r>
              <a:rPr lang="en-US" sz="2200" b="1" dirty="0">
                <a:solidFill>
                  <a:schemeClr val="bg1"/>
                </a:solidFill>
                <a:latin typeface="Calibri" panose="020F0502020204030204" pitchFamily="34" charset="0"/>
                <a:cs typeface="Calibri" panose="020F0502020204030204" pitchFamily="34" charset="0"/>
              </a:rPr>
              <a:t>that it </a:t>
            </a:r>
            <a:r>
              <a:rPr lang="en-US" sz="2200" b="1" dirty="0" smtClean="0">
                <a:solidFill>
                  <a:schemeClr val="bg1"/>
                </a:solidFill>
                <a:latin typeface="Calibri" panose="020F0502020204030204" pitchFamily="34" charset="0"/>
                <a:cs typeface="Calibri" panose="020F0502020204030204" pitchFamily="34" charset="0"/>
              </a:rPr>
              <a:t>is important </a:t>
            </a:r>
            <a:r>
              <a:rPr lang="en-US" sz="2200" b="1" dirty="0">
                <a:solidFill>
                  <a:schemeClr val="bg1"/>
                </a:solidFill>
                <a:latin typeface="Calibri" panose="020F0502020204030204" pitchFamily="34" charset="0"/>
                <a:cs typeface="Calibri" panose="020F0502020204030204" pitchFamily="34" charset="0"/>
              </a:rPr>
              <a:t>to be aware that the database itself is </a:t>
            </a:r>
            <a:r>
              <a:rPr lang="en-US" sz="2200" b="1" dirty="0" smtClean="0">
                <a:solidFill>
                  <a:schemeClr val="bg1"/>
                </a:solidFill>
                <a:latin typeface="Calibri" panose="020F0502020204030204" pitchFamily="34" charset="0"/>
                <a:cs typeface="Calibri" panose="020F0502020204030204" pitchFamily="34" charset="0"/>
              </a:rPr>
              <a:t>an embedded </a:t>
            </a:r>
            <a:r>
              <a:rPr lang="en-US" sz="2200" b="1" dirty="0">
                <a:solidFill>
                  <a:schemeClr val="bg1"/>
                </a:solidFill>
                <a:latin typeface="Calibri" panose="020F0502020204030204" pitchFamily="34" charset="0"/>
                <a:cs typeface="Calibri" panose="020F0502020204030204" pitchFamily="34" charset="0"/>
              </a:rPr>
              <a:t>item that resides within the target </a:t>
            </a:r>
            <a:r>
              <a:rPr lang="en-US" sz="2200" b="1" dirty="0" smtClean="0">
                <a:solidFill>
                  <a:schemeClr val="bg1"/>
                </a:solidFill>
                <a:latin typeface="Calibri" panose="020F0502020204030204" pitchFamily="34" charset="0"/>
                <a:cs typeface="Calibri" panose="020F0502020204030204" pitchFamily="34" charset="0"/>
              </a:rPr>
              <a:t>hardware and </a:t>
            </a:r>
            <a:r>
              <a:rPr lang="en-US" sz="2200" b="1" dirty="0">
                <a:solidFill>
                  <a:schemeClr val="bg1"/>
                </a:solidFill>
                <a:latin typeface="Calibri" panose="020F0502020204030204" pitchFamily="34" charset="0"/>
                <a:cs typeface="Calibri" panose="020F0502020204030204" pitchFamily="34" charset="0"/>
              </a:rPr>
              <a:t>is not, itself, field loadable, and that the process </a:t>
            </a:r>
            <a:r>
              <a:rPr lang="en-US" sz="2200" b="1" dirty="0" smtClean="0">
                <a:solidFill>
                  <a:schemeClr val="bg1"/>
                </a:solidFill>
                <a:latin typeface="Calibri" panose="020F0502020204030204" pitchFamily="34" charset="0"/>
                <a:cs typeface="Calibri" panose="020F0502020204030204" pitchFamily="34" charset="0"/>
              </a:rPr>
              <a:t>of ‘loading </a:t>
            </a:r>
            <a:r>
              <a:rPr lang="en-US" sz="2200" b="1" dirty="0">
                <a:solidFill>
                  <a:schemeClr val="bg1"/>
                </a:solidFill>
                <a:latin typeface="Calibri" panose="020F0502020204030204" pitchFamily="34" charset="0"/>
                <a:cs typeface="Calibri" panose="020F0502020204030204" pitchFamily="34" charset="0"/>
              </a:rPr>
              <a:t>a database’ is merely one of writing new </a:t>
            </a:r>
            <a:r>
              <a:rPr lang="en-US" sz="2200" b="1" dirty="0" smtClean="0">
                <a:solidFill>
                  <a:schemeClr val="bg1"/>
                </a:solidFill>
                <a:latin typeface="Calibri" panose="020F0502020204030204" pitchFamily="34" charset="0"/>
                <a:cs typeface="Calibri" panose="020F0502020204030204" pitchFamily="34" charset="0"/>
              </a:rPr>
              <a:t>data or </a:t>
            </a:r>
            <a:r>
              <a:rPr lang="en-US" sz="2200" b="1" dirty="0">
                <a:solidFill>
                  <a:schemeClr val="bg1"/>
                </a:solidFill>
                <a:latin typeface="Calibri" panose="020F0502020204030204" pitchFamily="34" charset="0"/>
                <a:cs typeface="Calibri" panose="020F0502020204030204" pitchFamily="34" charset="0"/>
              </a:rPr>
              <a:t>overwriting old data from a supplied data </a:t>
            </a:r>
            <a:r>
              <a:rPr lang="en-US" sz="2200" b="1" dirty="0" smtClean="0">
                <a:solidFill>
                  <a:schemeClr val="bg1"/>
                </a:solidFill>
                <a:latin typeface="Calibri" panose="020F0502020204030204" pitchFamily="34" charset="0"/>
                <a:cs typeface="Calibri" panose="020F0502020204030204" pitchFamily="34" charset="0"/>
              </a:rPr>
              <a:t>file. </a:t>
            </a:r>
          </a:p>
          <a:p>
            <a:pPr marL="342900" indent="-342900" algn="just">
              <a:buFont typeface="Wingdings" panose="05000000000000000000" pitchFamily="2" charset="2"/>
              <a:buChar char="§"/>
            </a:pPr>
            <a:r>
              <a:rPr lang="en-US" sz="2200" b="1" dirty="0" smtClean="0">
                <a:solidFill>
                  <a:schemeClr val="bg1"/>
                </a:solidFill>
                <a:latin typeface="Calibri" panose="020F0502020204030204" pitchFamily="34" charset="0"/>
                <a:cs typeface="Calibri" panose="020F0502020204030204" pitchFamily="34" charset="0"/>
              </a:rPr>
              <a:t>DFLD </a:t>
            </a:r>
            <a:r>
              <a:rPr lang="en-US" sz="2200" b="1" dirty="0">
                <a:solidFill>
                  <a:schemeClr val="bg1"/>
                </a:solidFill>
                <a:latin typeface="Calibri" panose="020F0502020204030204" pitchFamily="34" charset="0"/>
                <a:cs typeface="Calibri" panose="020F0502020204030204" pitchFamily="34" charset="0"/>
              </a:rPr>
              <a:t>is usually modified or updated by </a:t>
            </a:r>
            <a:r>
              <a:rPr lang="en-US" sz="2200" b="1" dirty="0" smtClean="0">
                <a:solidFill>
                  <a:schemeClr val="bg1"/>
                </a:solidFill>
                <a:latin typeface="Calibri" panose="020F0502020204030204" pitchFamily="34" charset="0"/>
                <a:cs typeface="Calibri" panose="020F0502020204030204" pitchFamily="34" charset="0"/>
              </a:rPr>
              <a:t>overwriting it </a:t>
            </a:r>
            <a:r>
              <a:rPr lang="en-US" sz="2200" b="1" dirty="0">
                <a:solidFill>
                  <a:schemeClr val="bg1"/>
                </a:solidFill>
                <a:latin typeface="Calibri" panose="020F0502020204030204" pitchFamily="34" charset="0"/>
                <a:cs typeface="Calibri" panose="020F0502020204030204" pitchFamily="34" charset="0"/>
              </a:rPr>
              <a:t>using data from a data file which is </a:t>
            </a:r>
            <a:r>
              <a:rPr lang="en-US" sz="2200" b="1" dirty="0" smtClean="0">
                <a:solidFill>
                  <a:schemeClr val="bg1"/>
                </a:solidFill>
                <a:latin typeface="Calibri" panose="020F0502020204030204" pitchFamily="34" charset="0"/>
                <a:cs typeface="Calibri" panose="020F0502020204030204" pitchFamily="34" charset="0"/>
              </a:rPr>
              <a:t>field loaded.</a:t>
            </a:r>
          </a:p>
          <a:p>
            <a:pPr marL="342900" indent="-342900" algn="just">
              <a:buFont typeface="Wingdings" panose="05000000000000000000" pitchFamily="2" charset="2"/>
              <a:buChar char="§"/>
            </a:pPr>
            <a:r>
              <a:rPr lang="en-US" sz="2200" b="1" dirty="0" smtClean="0">
                <a:solidFill>
                  <a:schemeClr val="bg1"/>
                </a:solidFill>
                <a:latin typeface="Calibri" panose="020F0502020204030204" pitchFamily="34" charset="0"/>
                <a:cs typeface="Calibri" panose="020F0502020204030204" pitchFamily="34" charset="0"/>
              </a:rPr>
              <a:t> </a:t>
            </a:r>
            <a:r>
              <a:rPr lang="en-US" sz="2200" b="1" dirty="0">
                <a:solidFill>
                  <a:schemeClr val="bg1"/>
                </a:solidFill>
                <a:latin typeface="Calibri" panose="020F0502020204030204" pitchFamily="34" charset="0"/>
                <a:cs typeface="Calibri" panose="020F0502020204030204" pitchFamily="34" charset="0"/>
              </a:rPr>
              <a:t>The data file can contain data in various </a:t>
            </a:r>
            <a:r>
              <a:rPr lang="en-US" sz="2200" b="1" dirty="0" smtClean="0">
                <a:solidFill>
                  <a:schemeClr val="bg1"/>
                </a:solidFill>
                <a:latin typeface="Calibri" panose="020F0502020204030204" pitchFamily="34" charset="0"/>
                <a:cs typeface="Calibri" panose="020F0502020204030204" pitchFamily="34" charset="0"/>
              </a:rPr>
              <a:t>formats, including </a:t>
            </a:r>
            <a:r>
              <a:rPr lang="en-US" sz="2200" b="1" dirty="0">
                <a:solidFill>
                  <a:schemeClr val="bg1"/>
                </a:solidFill>
                <a:latin typeface="Calibri" panose="020F0502020204030204" pitchFamily="34" charset="0"/>
                <a:cs typeface="Calibri" panose="020F0502020204030204" pitchFamily="34" charset="0"/>
              </a:rPr>
              <a:t>natural binary, binary coded </a:t>
            </a:r>
            <a:r>
              <a:rPr lang="en-US" sz="2200" b="1" dirty="0" smtClean="0">
                <a:solidFill>
                  <a:schemeClr val="bg1"/>
                </a:solidFill>
                <a:latin typeface="Calibri" panose="020F0502020204030204" pitchFamily="34" charset="0"/>
                <a:cs typeface="Calibri" panose="020F0502020204030204" pitchFamily="34" charset="0"/>
              </a:rPr>
              <a:t>decimal or </a:t>
            </a:r>
            <a:r>
              <a:rPr lang="en-US" sz="2200" b="1" dirty="0">
                <a:solidFill>
                  <a:schemeClr val="bg1"/>
                </a:solidFill>
                <a:latin typeface="Calibri" panose="020F0502020204030204" pitchFamily="34" charset="0"/>
                <a:cs typeface="Calibri" panose="020F0502020204030204" pitchFamily="34" charset="0"/>
              </a:rPr>
              <a:t>hexadecimal formats. </a:t>
            </a:r>
            <a:endParaRPr lang="en-US" sz="2200" b="1" dirty="0" smtClean="0">
              <a:solidFill>
                <a:schemeClr val="bg1"/>
              </a:solidFill>
              <a:latin typeface="Calibri" panose="020F0502020204030204" pitchFamily="34" charset="0"/>
              <a:cs typeface="Calibri" panose="020F0502020204030204" pitchFamily="34" charset="0"/>
            </a:endParaRPr>
          </a:p>
          <a:p>
            <a:pPr marL="342900" indent="-342900" algn="just">
              <a:buFont typeface="Wingdings" panose="05000000000000000000" pitchFamily="2" charset="2"/>
              <a:buChar char="§"/>
            </a:pPr>
            <a:r>
              <a:rPr lang="en-US" sz="2200" b="1" dirty="0" smtClean="0">
                <a:solidFill>
                  <a:schemeClr val="bg1"/>
                </a:solidFill>
                <a:latin typeface="Calibri" panose="020F0502020204030204" pitchFamily="34" charset="0"/>
                <a:cs typeface="Calibri" panose="020F0502020204030204" pitchFamily="34" charset="0"/>
              </a:rPr>
              <a:t>Of </a:t>
            </a:r>
            <a:r>
              <a:rPr lang="en-US" sz="2200" b="1" dirty="0">
                <a:solidFill>
                  <a:schemeClr val="bg1"/>
                </a:solidFill>
                <a:latin typeface="Calibri" panose="020F0502020204030204" pitchFamily="34" charset="0"/>
                <a:cs typeface="Calibri" panose="020F0502020204030204" pitchFamily="34" charset="0"/>
              </a:rPr>
              <a:t>these, natural binary </a:t>
            </a:r>
            <a:r>
              <a:rPr lang="en-US" sz="2200" b="1" dirty="0" smtClean="0">
                <a:solidFill>
                  <a:schemeClr val="bg1"/>
                </a:solidFill>
                <a:latin typeface="Calibri" panose="020F0502020204030204" pitchFamily="34" charset="0"/>
                <a:cs typeface="Calibri" panose="020F0502020204030204" pitchFamily="34" charset="0"/>
              </a:rPr>
              <a:t>code produces </a:t>
            </a:r>
            <a:r>
              <a:rPr lang="en-US" sz="2200" b="1" dirty="0">
                <a:solidFill>
                  <a:schemeClr val="bg1"/>
                </a:solidFill>
                <a:latin typeface="Calibri" panose="020F0502020204030204" pitchFamily="34" charset="0"/>
                <a:cs typeface="Calibri" panose="020F0502020204030204" pitchFamily="34" charset="0"/>
              </a:rPr>
              <a:t>the most compact and efficient data files, </a:t>
            </a:r>
            <a:r>
              <a:rPr lang="en-US" sz="2200" b="1" dirty="0" smtClean="0">
                <a:solidFill>
                  <a:schemeClr val="bg1"/>
                </a:solidFill>
                <a:latin typeface="Calibri" panose="020F0502020204030204" pitchFamily="34" charset="0"/>
                <a:cs typeface="Calibri" panose="020F0502020204030204" pitchFamily="34" charset="0"/>
              </a:rPr>
              <a:t>but the </a:t>
            </a:r>
            <a:r>
              <a:rPr lang="en-US" sz="2200" b="1" dirty="0">
                <a:solidFill>
                  <a:schemeClr val="bg1"/>
                </a:solidFill>
                <a:latin typeface="Calibri" panose="020F0502020204030204" pitchFamily="34" charset="0"/>
                <a:cs typeface="Calibri" panose="020F0502020204030204" pitchFamily="34" charset="0"/>
              </a:rPr>
              <a:t>data are not readable by humans and, for </a:t>
            </a:r>
            <a:r>
              <a:rPr lang="en-US" sz="2200" b="1" dirty="0" smtClean="0">
                <a:solidFill>
                  <a:schemeClr val="bg1"/>
                </a:solidFill>
                <a:latin typeface="Calibri" panose="020F0502020204030204" pitchFamily="34" charset="0"/>
                <a:cs typeface="Calibri" panose="020F0502020204030204" pitchFamily="34" charset="0"/>
              </a:rPr>
              <a:t>this reason</a:t>
            </a:r>
            <a:r>
              <a:rPr lang="en-US" sz="2200" b="1" dirty="0">
                <a:solidFill>
                  <a:schemeClr val="bg1"/>
                </a:solidFill>
                <a:latin typeface="Calibri" panose="020F0502020204030204" pitchFamily="34" charset="0"/>
                <a:cs typeface="Calibri" panose="020F0502020204030204" pitchFamily="34" charset="0"/>
              </a:rPr>
              <a:t>, binary coded decimal or hexadecimal </a:t>
            </a:r>
            <a:r>
              <a:rPr lang="en-US" sz="2200" b="1" dirty="0" smtClean="0">
                <a:solidFill>
                  <a:schemeClr val="bg1"/>
                </a:solidFill>
                <a:latin typeface="Calibri" panose="020F0502020204030204" pitchFamily="34" charset="0"/>
                <a:cs typeface="Calibri" panose="020F0502020204030204" pitchFamily="34" charset="0"/>
              </a:rPr>
              <a:t>formats are </a:t>
            </a:r>
            <a:r>
              <a:rPr lang="en-US" sz="2200" b="1" dirty="0">
                <a:solidFill>
                  <a:schemeClr val="bg1"/>
                </a:solidFill>
                <a:latin typeface="Calibri" panose="020F0502020204030204" pitchFamily="34" charset="0"/>
                <a:cs typeface="Calibri" panose="020F0502020204030204" pitchFamily="34" charset="0"/>
              </a:rPr>
              <a:t>sometimes preferred.</a:t>
            </a:r>
            <a:endParaRPr lang="en-IN" sz="22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720154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136479"/>
            <a:ext cx="10848146" cy="545909"/>
          </a:xfrm>
        </p:spPr>
        <p:txBody>
          <a:bodyPr>
            <a:noAutofit/>
          </a:bodyPr>
          <a:lstStyle/>
          <a:p>
            <a:pPr algn="ctr"/>
            <a:r>
              <a:rPr lang="en-US" sz="3200" b="1" dirty="0">
                <a:solidFill>
                  <a:schemeClr val="bg1"/>
                </a:solidFill>
              </a:rPr>
              <a:t>Database field loadable data</a:t>
            </a:r>
            <a:endParaRPr lang="en-IN" sz="3200" b="1" dirty="0">
              <a:solidFill>
                <a:schemeClr val="bg1"/>
              </a:solidFill>
            </a:endParaRPr>
          </a:p>
        </p:txBody>
      </p:sp>
      <p:sp>
        <p:nvSpPr>
          <p:cNvPr id="3" name="Subtitle 2"/>
          <p:cNvSpPr>
            <a:spLocks noGrp="1"/>
          </p:cNvSpPr>
          <p:nvPr>
            <p:ph type="subTitle" idx="1"/>
          </p:nvPr>
        </p:nvSpPr>
        <p:spPr>
          <a:xfrm>
            <a:off x="684212" y="832514"/>
            <a:ext cx="10848146" cy="5568286"/>
          </a:xfrm>
        </p:spPr>
        <p:txBody>
          <a:bodyPr>
            <a:noAutofit/>
          </a:bodyPr>
          <a:lstStyle/>
          <a:p>
            <a:pPr marL="342900" indent="-342900" algn="just">
              <a:buFont typeface="Wingdings" panose="05000000000000000000" pitchFamily="2" charset="2"/>
              <a:buChar char="§"/>
            </a:pPr>
            <a:r>
              <a:rPr lang="en-US" sz="2400" b="1" dirty="0">
                <a:solidFill>
                  <a:schemeClr val="bg1"/>
                </a:solidFill>
                <a:latin typeface="Calibri" panose="020F0502020204030204" pitchFamily="34" charset="0"/>
                <a:cs typeface="Calibri" panose="020F0502020204030204" pitchFamily="34" charset="0"/>
              </a:rPr>
              <a:t>It is important to note that the updating of </a:t>
            </a:r>
            <a:r>
              <a:rPr lang="en-US" sz="2400" b="1" dirty="0" smtClean="0">
                <a:solidFill>
                  <a:schemeClr val="bg1"/>
                </a:solidFill>
                <a:latin typeface="Calibri" panose="020F0502020204030204" pitchFamily="34" charset="0"/>
                <a:cs typeface="Calibri" panose="020F0502020204030204" pitchFamily="34" charset="0"/>
              </a:rPr>
              <a:t>an aircraft </a:t>
            </a:r>
            <a:r>
              <a:rPr lang="en-US" sz="2400" b="1" dirty="0">
                <a:solidFill>
                  <a:schemeClr val="bg1"/>
                </a:solidFill>
                <a:latin typeface="Calibri" panose="020F0502020204030204" pitchFamily="34" charset="0"/>
                <a:cs typeface="Calibri" panose="020F0502020204030204" pitchFamily="34" charset="0"/>
              </a:rPr>
              <a:t>database will usually have an impact on </a:t>
            </a:r>
            <a:r>
              <a:rPr lang="en-US" sz="2400" b="1" dirty="0" smtClean="0">
                <a:solidFill>
                  <a:schemeClr val="bg1"/>
                </a:solidFill>
                <a:latin typeface="Calibri" panose="020F0502020204030204" pitchFamily="34" charset="0"/>
                <a:cs typeface="Calibri" panose="020F0502020204030204" pitchFamily="34" charset="0"/>
              </a:rPr>
              <a:t>aspects of </a:t>
            </a:r>
            <a:r>
              <a:rPr lang="en-US" sz="2400" b="1" dirty="0">
                <a:solidFill>
                  <a:schemeClr val="bg1"/>
                </a:solidFill>
                <a:latin typeface="Calibri" panose="020F0502020204030204" pitchFamily="34" charset="0"/>
                <a:cs typeface="Calibri" panose="020F0502020204030204" pitchFamily="34" charset="0"/>
              </a:rPr>
              <a:t>the aircraft’s performance. </a:t>
            </a:r>
            <a:endParaRPr lang="en-US" sz="2400" b="1" dirty="0" smtClean="0">
              <a:solidFill>
                <a:schemeClr val="bg1"/>
              </a:solidFill>
              <a:latin typeface="Calibri" panose="020F0502020204030204" pitchFamily="34" charset="0"/>
              <a:cs typeface="Calibri" panose="020F0502020204030204" pitchFamily="34" charset="0"/>
            </a:endParaRPr>
          </a:p>
          <a:p>
            <a:pPr marL="342900" indent="-342900" algn="just">
              <a:buFont typeface="Wingdings" panose="05000000000000000000" pitchFamily="2" charset="2"/>
              <a:buChar char="§"/>
            </a:pPr>
            <a:r>
              <a:rPr lang="en-US" sz="2400" b="1" dirty="0" smtClean="0">
                <a:solidFill>
                  <a:schemeClr val="bg1"/>
                </a:solidFill>
                <a:latin typeface="Calibri" panose="020F0502020204030204" pitchFamily="34" charset="0"/>
                <a:cs typeface="Calibri" panose="020F0502020204030204" pitchFamily="34" charset="0"/>
              </a:rPr>
              <a:t>However</a:t>
            </a:r>
            <a:r>
              <a:rPr lang="en-US" sz="2400" b="1" dirty="0">
                <a:solidFill>
                  <a:schemeClr val="bg1"/>
                </a:solidFill>
                <a:latin typeface="Calibri" panose="020F0502020204030204" pitchFamily="34" charset="0"/>
                <a:cs typeface="Calibri" panose="020F0502020204030204" pitchFamily="34" charset="0"/>
              </a:rPr>
              <a:t>, if the </a:t>
            </a:r>
            <a:r>
              <a:rPr lang="en-US" sz="2400" b="1" dirty="0" smtClean="0">
                <a:solidFill>
                  <a:schemeClr val="bg1"/>
                </a:solidFill>
                <a:latin typeface="Calibri" panose="020F0502020204030204" pitchFamily="34" charset="0"/>
                <a:cs typeface="Calibri" panose="020F0502020204030204" pitchFamily="34" charset="0"/>
              </a:rPr>
              <a:t>data used </a:t>
            </a:r>
            <a:r>
              <a:rPr lang="en-US" sz="2400" b="1" dirty="0">
                <a:solidFill>
                  <a:schemeClr val="bg1"/>
                </a:solidFill>
                <a:latin typeface="Calibri" panose="020F0502020204030204" pitchFamily="34" charset="0"/>
                <a:cs typeface="Calibri" panose="020F0502020204030204" pitchFamily="34" charset="0"/>
              </a:rPr>
              <a:t>by a program are invalid or have become corrupt</a:t>
            </a:r>
            <a:r>
              <a:rPr lang="en-US" sz="2400" b="1" dirty="0" smtClean="0">
                <a:solidFill>
                  <a:schemeClr val="bg1"/>
                </a:solidFill>
                <a:latin typeface="Calibri" panose="020F0502020204030204" pitchFamily="34" charset="0"/>
                <a:cs typeface="Calibri" panose="020F0502020204030204" pitchFamily="34" charset="0"/>
              </a:rPr>
              <a:t>, this </a:t>
            </a:r>
            <a:r>
              <a:rPr lang="en-US" sz="2400" b="1" dirty="0">
                <a:solidFill>
                  <a:schemeClr val="bg1"/>
                </a:solidFill>
                <a:latin typeface="Calibri" panose="020F0502020204030204" pitchFamily="34" charset="0"/>
                <a:cs typeface="Calibri" panose="020F0502020204030204" pitchFamily="34" charset="0"/>
              </a:rPr>
              <a:t>may result in erratic or out of </a:t>
            </a:r>
            <a:r>
              <a:rPr lang="en-US" sz="2400" b="1" dirty="0" smtClean="0">
                <a:solidFill>
                  <a:schemeClr val="bg1"/>
                </a:solidFill>
                <a:latin typeface="Calibri" panose="020F0502020204030204" pitchFamily="34" charset="0"/>
                <a:cs typeface="Calibri" panose="020F0502020204030204" pitchFamily="34" charset="0"/>
              </a:rPr>
              <a:t>range conditions</a:t>
            </a:r>
            <a:r>
              <a:rPr lang="en-US" sz="2400" b="1" dirty="0">
                <a:solidFill>
                  <a:schemeClr val="bg1"/>
                </a:solidFill>
                <a:latin typeface="Calibri" panose="020F0502020204030204" pitchFamily="34" charset="0"/>
                <a:cs typeface="Calibri" panose="020F0502020204030204" pitchFamily="34" charset="0"/>
              </a:rPr>
              <a:t>. </a:t>
            </a:r>
            <a:endParaRPr lang="en-US" sz="2400" b="1" dirty="0" smtClean="0">
              <a:solidFill>
                <a:schemeClr val="bg1"/>
              </a:solidFill>
              <a:latin typeface="Calibri" panose="020F0502020204030204" pitchFamily="34" charset="0"/>
              <a:cs typeface="Calibri" panose="020F0502020204030204" pitchFamily="34" charset="0"/>
            </a:endParaRPr>
          </a:p>
          <a:p>
            <a:pPr marL="342900" indent="-342900" algn="just">
              <a:buFont typeface="Wingdings" panose="05000000000000000000" pitchFamily="2" charset="2"/>
              <a:buChar char="§"/>
            </a:pPr>
            <a:r>
              <a:rPr lang="en-US" sz="2400" b="1" dirty="0" smtClean="0">
                <a:solidFill>
                  <a:schemeClr val="bg1"/>
                </a:solidFill>
                <a:latin typeface="Calibri" panose="020F0502020204030204" pitchFamily="34" charset="0"/>
                <a:cs typeface="Calibri" panose="020F0502020204030204" pitchFamily="34" charset="0"/>
              </a:rPr>
              <a:t>Because </a:t>
            </a:r>
            <a:r>
              <a:rPr lang="en-US" sz="2400" b="1" dirty="0">
                <a:solidFill>
                  <a:schemeClr val="bg1"/>
                </a:solidFill>
                <a:latin typeface="Calibri" panose="020F0502020204030204" pitchFamily="34" charset="0"/>
                <a:cs typeface="Calibri" panose="020F0502020204030204" pitchFamily="34" charset="0"/>
              </a:rPr>
              <a:t>of this, it is necessary to </a:t>
            </a:r>
            <a:r>
              <a:rPr lang="en-US" sz="2400" b="1" dirty="0" smtClean="0">
                <a:solidFill>
                  <a:schemeClr val="bg1"/>
                </a:solidFill>
                <a:latin typeface="Calibri" panose="020F0502020204030204" pitchFamily="34" charset="0"/>
                <a:cs typeface="Calibri" panose="020F0502020204030204" pitchFamily="34" charset="0"/>
              </a:rPr>
              <a:t>treat DFLD </a:t>
            </a:r>
            <a:r>
              <a:rPr lang="en-US" sz="2400" b="1" dirty="0">
                <a:solidFill>
                  <a:schemeClr val="bg1"/>
                </a:solidFill>
                <a:latin typeface="Calibri" panose="020F0502020204030204" pitchFamily="34" charset="0"/>
                <a:cs typeface="Calibri" panose="020F0502020204030204" pitchFamily="34" charset="0"/>
              </a:rPr>
              <a:t>in much the same manner as the </a:t>
            </a:r>
            <a:r>
              <a:rPr lang="en-US" sz="2400" b="1" dirty="0" smtClean="0">
                <a:solidFill>
                  <a:schemeClr val="bg1"/>
                </a:solidFill>
                <a:latin typeface="Calibri" panose="020F0502020204030204" pitchFamily="34" charset="0"/>
                <a:cs typeface="Calibri" panose="020F0502020204030204" pitchFamily="34" charset="0"/>
              </a:rPr>
              <a:t>executable code </a:t>
            </a:r>
            <a:r>
              <a:rPr lang="en-US" sz="2400" b="1" dirty="0">
                <a:solidFill>
                  <a:schemeClr val="bg1"/>
                </a:solidFill>
                <a:latin typeface="Calibri" panose="020F0502020204030204" pitchFamily="34" charset="0"/>
                <a:cs typeface="Calibri" panose="020F0502020204030204" pitchFamily="34" charset="0"/>
              </a:rPr>
              <a:t>or LSAP that makes use of it. </a:t>
            </a:r>
            <a:endParaRPr lang="en-US" sz="2400" b="1" dirty="0" smtClean="0">
              <a:solidFill>
                <a:schemeClr val="bg1"/>
              </a:solidFill>
              <a:latin typeface="Calibri" panose="020F0502020204030204" pitchFamily="34" charset="0"/>
              <a:cs typeface="Calibri" panose="020F0502020204030204" pitchFamily="34" charset="0"/>
            </a:endParaRPr>
          </a:p>
          <a:p>
            <a:pPr marL="342900" indent="-342900" algn="just">
              <a:buFont typeface="Wingdings" panose="05000000000000000000" pitchFamily="2" charset="2"/>
              <a:buChar char="§"/>
            </a:pPr>
            <a:r>
              <a:rPr lang="en-US" sz="2400" b="1" dirty="0" smtClean="0">
                <a:solidFill>
                  <a:schemeClr val="bg1"/>
                </a:solidFill>
                <a:latin typeface="Calibri" panose="020F0502020204030204" pitchFamily="34" charset="0"/>
                <a:cs typeface="Calibri" panose="020F0502020204030204" pitchFamily="34" charset="0"/>
              </a:rPr>
              <a:t>Hence </a:t>
            </a:r>
            <a:r>
              <a:rPr lang="en-US" sz="2400" b="1" dirty="0">
                <a:solidFill>
                  <a:schemeClr val="bg1"/>
                </a:solidFill>
                <a:latin typeface="Calibri" panose="020F0502020204030204" pitchFamily="34" charset="0"/>
                <a:cs typeface="Calibri" panose="020F0502020204030204" pitchFamily="34" charset="0"/>
              </a:rPr>
              <a:t>a </a:t>
            </a:r>
            <a:r>
              <a:rPr lang="en-US" sz="2400" b="1" dirty="0" smtClean="0">
                <a:solidFill>
                  <a:schemeClr val="bg1"/>
                </a:solidFill>
                <a:latin typeface="Calibri" panose="020F0502020204030204" pitchFamily="34" charset="0"/>
                <a:cs typeface="Calibri" panose="020F0502020204030204" pitchFamily="34" charset="0"/>
              </a:rPr>
              <a:t>DFLD must </a:t>
            </a:r>
            <a:r>
              <a:rPr lang="en-US" sz="2400" b="1" dirty="0">
                <a:solidFill>
                  <a:schemeClr val="bg1"/>
                </a:solidFill>
                <a:latin typeface="Calibri" panose="020F0502020204030204" pitchFamily="34" charset="0"/>
                <a:cs typeface="Calibri" panose="020F0502020204030204" pitchFamily="34" charset="0"/>
              </a:rPr>
              <a:t>be given its own unique part number and </a:t>
            </a:r>
            <a:r>
              <a:rPr lang="en-US" sz="2400" b="1" dirty="0" smtClean="0">
                <a:solidFill>
                  <a:schemeClr val="bg1"/>
                </a:solidFill>
                <a:latin typeface="Calibri" panose="020F0502020204030204" pitchFamily="34" charset="0"/>
                <a:cs typeface="Calibri" panose="020F0502020204030204" pitchFamily="34" charset="0"/>
              </a:rPr>
              <a:t>release documentation. Typical </a:t>
            </a:r>
            <a:r>
              <a:rPr lang="en-US" sz="2400" b="1" dirty="0">
                <a:solidFill>
                  <a:schemeClr val="bg1"/>
                </a:solidFill>
                <a:latin typeface="Calibri" panose="020F0502020204030204" pitchFamily="34" charset="0"/>
                <a:cs typeface="Calibri" panose="020F0502020204030204" pitchFamily="34" charset="0"/>
              </a:rPr>
              <a:t>examples of the target </a:t>
            </a:r>
            <a:r>
              <a:rPr lang="en-US" sz="2400" b="1" dirty="0" smtClean="0">
                <a:solidFill>
                  <a:schemeClr val="bg1"/>
                </a:solidFill>
                <a:latin typeface="Calibri" panose="020F0502020204030204" pitchFamily="34" charset="0"/>
                <a:cs typeface="Calibri" panose="020F0502020204030204" pitchFamily="34" charset="0"/>
              </a:rPr>
              <a:t>hardware with </a:t>
            </a:r>
            <a:r>
              <a:rPr lang="en-US" sz="2400" b="1" dirty="0">
                <a:solidFill>
                  <a:schemeClr val="bg1"/>
                </a:solidFill>
                <a:latin typeface="Calibri" panose="020F0502020204030204" pitchFamily="34" charset="0"/>
                <a:cs typeface="Calibri" panose="020F0502020204030204" pitchFamily="34" charset="0"/>
              </a:rPr>
              <a:t>databases that can be field loaded </a:t>
            </a:r>
            <a:r>
              <a:rPr lang="en-US" sz="2400" b="1" dirty="0" smtClean="0">
                <a:solidFill>
                  <a:schemeClr val="bg1"/>
                </a:solidFill>
                <a:latin typeface="Calibri" panose="020F0502020204030204" pitchFamily="34" charset="0"/>
                <a:cs typeface="Calibri" panose="020F0502020204030204" pitchFamily="34" charset="0"/>
              </a:rPr>
              <a:t>with DFLD </a:t>
            </a:r>
            <a:r>
              <a:rPr lang="en-US" sz="2400" b="1" dirty="0">
                <a:solidFill>
                  <a:schemeClr val="bg1"/>
                </a:solidFill>
                <a:latin typeface="Calibri" panose="020F0502020204030204" pitchFamily="34" charset="0"/>
                <a:cs typeface="Calibri" panose="020F0502020204030204" pitchFamily="34" charset="0"/>
              </a:rPr>
              <a:t>(and that need to be tracked in the </a:t>
            </a:r>
            <a:r>
              <a:rPr lang="en-US" sz="2400" b="1" dirty="0" smtClean="0">
                <a:solidFill>
                  <a:schemeClr val="bg1"/>
                </a:solidFill>
                <a:latin typeface="Calibri" panose="020F0502020204030204" pitchFamily="34" charset="0"/>
                <a:cs typeface="Calibri" panose="020F0502020204030204" pitchFamily="34" charset="0"/>
              </a:rPr>
              <a:t>same manner </a:t>
            </a:r>
            <a:r>
              <a:rPr lang="en-US" sz="2400" b="1" dirty="0">
                <a:solidFill>
                  <a:schemeClr val="bg1"/>
                </a:solidFill>
                <a:latin typeface="Calibri" panose="020F0502020204030204" pitchFamily="34" charset="0"/>
                <a:cs typeface="Calibri" panose="020F0502020204030204" pitchFamily="34" charset="0"/>
              </a:rPr>
              <a:t>as other aircraft parts) include</a:t>
            </a:r>
            <a:r>
              <a:rPr lang="en-US" sz="2400" b="1" dirty="0" smtClean="0">
                <a:solidFill>
                  <a:schemeClr val="bg1"/>
                </a:solidFill>
                <a:latin typeface="Calibri" panose="020F0502020204030204" pitchFamily="34" charset="0"/>
                <a:cs typeface="Calibri" panose="020F0502020204030204" pitchFamily="34" charset="0"/>
              </a:rPr>
              <a:t>:</a:t>
            </a:r>
          </a:p>
          <a:p>
            <a:pPr marL="342900" indent="-342900">
              <a:buFont typeface="Wingdings" panose="05000000000000000000" pitchFamily="2" charset="2"/>
              <a:buChar char="Ø"/>
            </a:pPr>
            <a:r>
              <a:rPr lang="en-US" b="1" dirty="0">
                <a:solidFill>
                  <a:schemeClr val="bg1"/>
                </a:solidFill>
              </a:rPr>
              <a:t>flight management computers (FMC</a:t>
            </a:r>
            <a:r>
              <a:rPr lang="en-US" b="1" dirty="0" smtClean="0">
                <a:solidFill>
                  <a:schemeClr val="bg1"/>
                </a:solidFill>
              </a:rPr>
              <a:t>)</a:t>
            </a:r>
          </a:p>
          <a:p>
            <a:pPr marL="342900" indent="-342900">
              <a:buFont typeface="Wingdings" panose="05000000000000000000" pitchFamily="2" charset="2"/>
              <a:buChar char="Ø"/>
            </a:pPr>
            <a:r>
              <a:rPr lang="en-US" b="1" dirty="0" smtClean="0">
                <a:solidFill>
                  <a:schemeClr val="bg1"/>
                </a:solidFill>
              </a:rPr>
              <a:t> </a:t>
            </a:r>
            <a:r>
              <a:rPr lang="en-US" b="1" dirty="0">
                <a:solidFill>
                  <a:schemeClr val="bg1"/>
                </a:solidFill>
              </a:rPr>
              <a:t>terrain awareness warning system (TAWS) </a:t>
            </a:r>
            <a:r>
              <a:rPr lang="en-US" b="1" dirty="0" smtClean="0">
                <a:solidFill>
                  <a:schemeClr val="bg1"/>
                </a:solidFill>
              </a:rPr>
              <a:t>computers</a:t>
            </a:r>
          </a:p>
          <a:p>
            <a:pPr marL="342900" indent="-342900">
              <a:buFont typeface="Wingdings" panose="05000000000000000000" pitchFamily="2" charset="2"/>
              <a:buChar char="Ø"/>
            </a:pPr>
            <a:r>
              <a:rPr lang="en-US" b="1" dirty="0" smtClean="0">
                <a:solidFill>
                  <a:schemeClr val="bg1"/>
                </a:solidFill>
              </a:rPr>
              <a:t>integrated </a:t>
            </a:r>
            <a:r>
              <a:rPr lang="en-US" b="1" dirty="0">
                <a:solidFill>
                  <a:schemeClr val="bg1"/>
                </a:solidFill>
              </a:rPr>
              <a:t>modular avionics (IMA) units.</a:t>
            </a:r>
            <a:endParaRPr lang="en-IN" sz="24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848510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136479"/>
            <a:ext cx="10848146" cy="545909"/>
          </a:xfrm>
        </p:spPr>
        <p:txBody>
          <a:bodyPr>
            <a:noAutofit/>
          </a:bodyPr>
          <a:lstStyle/>
          <a:p>
            <a:pPr algn="ctr"/>
            <a:r>
              <a:rPr lang="en-US" sz="2800" b="1" dirty="0">
                <a:solidFill>
                  <a:schemeClr val="bg1"/>
                </a:solidFill>
              </a:rPr>
              <a:t>Distribution methods</a:t>
            </a:r>
            <a:endParaRPr lang="en-IN" sz="2800" b="1" dirty="0">
              <a:solidFill>
                <a:schemeClr val="bg1"/>
              </a:solidFill>
            </a:endParaRPr>
          </a:p>
        </p:txBody>
      </p:sp>
      <p:sp>
        <p:nvSpPr>
          <p:cNvPr id="3" name="Subtitle 2"/>
          <p:cNvSpPr>
            <a:spLocks noGrp="1"/>
          </p:cNvSpPr>
          <p:nvPr>
            <p:ph type="subTitle" idx="1"/>
          </p:nvPr>
        </p:nvSpPr>
        <p:spPr>
          <a:xfrm>
            <a:off x="684212" y="832514"/>
            <a:ext cx="10848146" cy="5568286"/>
          </a:xfrm>
        </p:spPr>
        <p:txBody>
          <a:bodyPr>
            <a:noAutofit/>
          </a:bodyPr>
          <a:lstStyle/>
          <a:p>
            <a:pPr algn="just"/>
            <a:r>
              <a:rPr lang="en-US" sz="2200" b="1" dirty="0">
                <a:solidFill>
                  <a:schemeClr val="bg1"/>
                </a:solidFill>
                <a:latin typeface="Calibri" panose="020F0502020204030204" pitchFamily="34" charset="0"/>
                <a:cs typeface="Calibri" panose="020F0502020204030204" pitchFamily="34" charset="0"/>
              </a:rPr>
              <a:t>FLS and DFLD can be distributed by various </a:t>
            </a:r>
            <a:r>
              <a:rPr lang="en-US" sz="2200" b="1" dirty="0" smtClean="0">
                <a:solidFill>
                  <a:schemeClr val="bg1"/>
                </a:solidFill>
                <a:latin typeface="Calibri" panose="020F0502020204030204" pitchFamily="34" charset="0"/>
                <a:cs typeface="Calibri" panose="020F0502020204030204" pitchFamily="34" charset="0"/>
              </a:rPr>
              <a:t>methods, including </a:t>
            </a:r>
            <a:r>
              <a:rPr lang="en-US" sz="2200" b="1" dirty="0">
                <a:solidFill>
                  <a:schemeClr val="bg1"/>
                </a:solidFill>
                <a:latin typeface="Calibri" panose="020F0502020204030204" pitchFamily="34" charset="0"/>
                <a:cs typeface="Calibri" panose="020F0502020204030204" pitchFamily="34" charset="0"/>
              </a:rPr>
              <a:t>combinations of the following:</a:t>
            </a:r>
          </a:p>
          <a:p>
            <a:pPr algn="just"/>
            <a:r>
              <a:rPr lang="en-US" sz="2200" b="1" dirty="0">
                <a:solidFill>
                  <a:schemeClr val="bg1"/>
                </a:solidFill>
                <a:latin typeface="Calibri" panose="020F0502020204030204" pitchFamily="34" charset="0"/>
                <a:cs typeface="Calibri" panose="020F0502020204030204" pitchFamily="34" charset="0"/>
              </a:rPr>
              <a:t>• Media distribution: a process whereby FLS </a:t>
            </a:r>
            <a:r>
              <a:rPr lang="en-US" sz="2200" b="1" dirty="0" smtClean="0">
                <a:solidFill>
                  <a:schemeClr val="bg1"/>
                </a:solidFill>
                <a:latin typeface="Calibri" panose="020F0502020204030204" pitchFamily="34" charset="0"/>
                <a:cs typeface="Calibri" panose="020F0502020204030204" pitchFamily="34" charset="0"/>
              </a:rPr>
              <a:t>or data </a:t>
            </a:r>
            <a:r>
              <a:rPr lang="en-US" sz="2200" b="1" dirty="0">
                <a:solidFill>
                  <a:schemeClr val="bg1"/>
                </a:solidFill>
                <a:latin typeface="Calibri" panose="020F0502020204030204" pitchFamily="34" charset="0"/>
                <a:cs typeface="Calibri" panose="020F0502020204030204" pitchFamily="34" charset="0"/>
              </a:rPr>
              <a:t>files are moved from the production </a:t>
            </a:r>
            <a:r>
              <a:rPr lang="en-US" sz="2200" b="1" dirty="0" smtClean="0">
                <a:solidFill>
                  <a:schemeClr val="bg1"/>
                </a:solidFill>
                <a:latin typeface="Calibri" panose="020F0502020204030204" pitchFamily="34" charset="0"/>
                <a:cs typeface="Calibri" panose="020F0502020204030204" pitchFamily="34" charset="0"/>
              </a:rPr>
              <a:t>organization</a:t>
            </a:r>
            <a:r>
              <a:rPr lang="en-US" sz="2200" b="1" dirty="0">
                <a:solidFill>
                  <a:schemeClr val="bg1"/>
                </a:solidFill>
                <a:latin typeface="Calibri" panose="020F0502020204030204" pitchFamily="34" charset="0"/>
                <a:cs typeface="Calibri" panose="020F0502020204030204" pitchFamily="34" charset="0"/>
              </a:rPr>
              <a:t> </a:t>
            </a:r>
            <a:r>
              <a:rPr lang="en-US" sz="2200" b="1" dirty="0" smtClean="0">
                <a:solidFill>
                  <a:schemeClr val="bg1"/>
                </a:solidFill>
                <a:latin typeface="Calibri" panose="020F0502020204030204" pitchFamily="34" charset="0"/>
                <a:cs typeface="Calibri" panose="020F0502020204030204" pitchFamily="34" charset="0"/>
              </a:rPr>
              <a:t>or </a:t>
            </a:r>
            <a:r>
              <a:rPr lang="en-US" sz="2200" b="1" dirty="0">
                <a:solidFill>
                  <a:schemeClr val="bg1"/>
                </a:solidFill>
                <a:latin typeface="Calibri" panose="020F0502020204030204" pitchFamily="34" charset="0"/>
                <a:cs typeface="Calibri" panose="020F0502020204030204" pitchFamily="34" charset="0"/>
              </a:rPr>
              <a:t>supplier to a remote site using </a:t>
            </a:r>
            <a:r>
              <a:rPr lang="en-US" sz="2200" b="1" dirty="0" smtClean="0">
                <a:solidFill>
                  <a:schemeClr val="bg1"/>
                </a:solidFill>
                <a:latin typeface="Calibri" panose="020F0502020204030204" pitchFamily="34" charset="0"/>
                <a:cs typeface="Calibri" panose="020F0502020204030204" pitchFamily="34" charset="0"/>
              </a:rPr>
              <a:t>storage media </a:t>
            </a:r>
            <a:r>
              <a:rPr lang="en-US" sz="2200" b="1" dirty="0">
                <a:solidFill>
                  <a:schemeClr val="bg1"/>
                </a:solidFill>
                <a:latin typeface="Calibri" panose="020F0502020204030204" pitchFamily="34" charset="0"/>
                <a:cs typeface="Calibri" panose="020F0502020204030204" pitchFamily="34" charset="0"/>
              </a:rPr>
              <a:t>such as floppy disk, a PCMCIA (</a:t>
            </a:r>
            <a:r>
              <a:rPr lang="en-US" sz="2200" b="1" dirty="0" smtClean="0">
                <a:solidFill>
                  <a:schemeClr val="bg1"/>
                </a:solidFill>
                <a:latin typeface="Calibri" panose="020F0502020204030204" pitchFamily="34" charset="0"/>
                <a:cs typeface="Calibri" panose="020F0502020204030204" pitchFamily="34" charset="0"/>
              </a:rPr>
              <a:t>Personal Computer </a:t>
            </a:r>
            <a:r>
              <a:rPr lang="en-US" sz="2200" b="1" dirty="0">
                <a:solidFill>
                  <a:schemeClr val="bg1"/>
                </a:solidFill>
                <a:latin typeface="Calibri" panose="020F0502020204030204" pitchFamily="34" charset="0"/>
                <a:cs typeface="Calibri" panose="020F0502020204030204" pitchFamily="34" charset="0"/>
              </a:rPr>
              <a:t>Memory Card International </a:t>
            </a:r>
            <a:r>
              <a:rPr lang="en-US" sz="2200" b="1" dirty="0" smtClean="0">
                <a:solidFill>
                  <a:schemeClr val="bg1"/>
                </a:solidFill>
                <a:latin typeface="Calibri" panose="020F0502020204030204" pitchFamily="34" charset="0"/>
                <a:cs typeface="Calibri" panose="020F0502020204030204" pitchFamily="34" charset="0"/>
              </a:rPr>
              <a:t>Association)card</a:t>
            </a:r>
            <a:r>
              <a:rPr lang="en-US" sz="2200" b="1" dirty="0">
                <a:solidFill>
                  <a:schemeClr val="bg1"/>
                </a:solidFill>
                <a:latin typeface="Calibri" panose="020F0502020204030204" pitchFamily="34" charset="0"/>
                <a:cs typeface="Calibri" panose="020F0502020204030204" pitchFamily="34" charset="0"/>
              </a:rPr>
              <a:t>, a CD-ROM or an onboard replaceable </a:t>
            </a:r>
            <a:r>
              <a:rPr lang="en-US" sz="2200" b="1" dirty="0" smtClean="0">
                <a:solidFill>
                  <a:schemeClr val="bg1"/>
                </a:solidFill>
                <a:latin typeface="Calibri" panose="020F0502020204030204" pitchFamily="34" charset="0"/>
                <a:cs typeface="Calibri" panose="020F0502020204030204" pitchFamily="34" charset="0"/>
              </a:rPr>
              <a:t>module (OBRM).</a:t>
            </a:r>
          </a:p>
          <a:p>
            <a:pPr marL="342900" indent="-342900" algn="just">
              <a:buFont typeface="Wingdings" panose="05000000000000000000" pitchFamily="2" charset="2"/>
              <a:buChar char="§"/>
            </a:pPr>
            <a:r>
              <a:rPr lang="en-US" sz="2200" b="1" dirty="0" smtClean="0">
                <a:solidFill>
                  <a:schemeClr val="bg1"/>
                </a:solidFill>
                <a:latin typeface="Calibri" panose="020F0502020204030204" pitchFamily="34" charset="0"/>
                <a:cs typeface="Calibri" panose="020F0502020204030204" pitchFamily="34" charset="0"/>
              </a:rPr>
              <a:t>Electronic </a:t>
            </a:r>
            <a:r>
              <a:rPr lang="en-US" sz="2200" b="1" dirty="0">
                <a:solidFill>
                  <a:schemeClr val="bg1"/>
                </a:solidFill>
                <a:latin typeface="Calibri" panose="020F0502020204030204" pitchFamily="34" charset="0"/>
                <a:cs typeface="Calibri" panose="020F0502020204030204" pitchFamily="34" charset="0"/>
              </a:rPr>
              <a:t>transfer: a process where a </a:t>
            </a:r>
            <a:r>
              <a:rPr lang="en-US" sz="2200" b="1" dirty="0" smtClean="0">
                <a:solidFill>
                  <a:schemeClr val="bg1"/>
                </a:solidFill>
                <a:latin typeface="Calibri" panose="020F0502020204030204" pitchFamily="34" charset="0"/>
                <a:cs typeface="Calibri" panose="020F0502020204030204" pitchFamily="34" charset="0"/>
              </a:rPr>
              <a:t>laptop, hand-held </a:t>
            </a:r>
            <a:r>
              <a:rPr lang="en-US" sz="2200" b="1" dirty="0">
                <a:solidFill>
                  <a:schemeClr val="bg1"/>
                </a:solidFill>
                <a:latin typeface="Calibri" panose="020F0502020204030204" pitchFamily="34" charset="0"/>
                <a:cs typeface="Calibri" panose="020F0502020204030204" pitchFamily="34" charset="0"/>
              </a:rPr>
              <a:t>computer or portable data loader is </a:t>
            </a:r>
            <a:r>
              <a:rPr lang="en-US" sz="2200" b="1" dirty="0" smtClean="0">
                <a:solidFill>
                  <a:schemeClr val="bg1"/>
                </a:solidFill>
                <a:latin typeface="Calibri" panose="020F0502020204030204" pitchFamily="34" charset="0"/>
                <a:cs typeface="Calibri" panose="020F0502020204030204" pitchFamily="34" charset="0"/>
              </a:rPr>
              <a:t>used to </a:t>
            </a:r>
            <a:r>
              <a:rPr lang="en-US" sz="2200" b="1" dirty="0">
                <a:solidFill>
                  <a:schemeClr val="bg1"/>
                </a:solidFill>
                <a:latin typeface="Calibri" panose="020F0502020204030204" pitchFamily="34" charset="0"/>
                <a:cs typeface="Calibri" panose="020F0502020204030204" pitchFamily="34" charset="0"/>
              </a:rPr>
              <a:t>transfer data using a serial data link or </a:t>
            </a:r>
            <a:r>
              <a:rPr lang="en-US" sz="2200" b="1" dirty="0" smtClean="0">
                <a:solidFill>
                  <a:schemeClr val="bg1"/>
                </a:solidFill>
                <a:latin typeface="Calibri" panose="020F0502020204030204" pitchFamily="34" charset="0"/>
                <a:cs typeface="Calibri" panose="020F0502020204030204" pitchFamily="34" charset="0"/>
              </a:rPr>
              <a:t>temporary bus </a:t>
            </a:r>
            <a:r>
              <a:rPr lang="en-US" sz="2200" b="1" dirty="0">
                <a:solidFill>
                  <a:schemeClr val="bg1"/>
                </a:solidFill>
                <a:latin typeface="Calibri" panose="020F0502020204030204" pitchFamily="34" charset="0"/>
                <a:cs typeface="Calibri" panose="020F0502020204030204" pitchFamily="34" charset="0"/>
              </a:rPr>
              <a:t>connection.</a:t>
            </a:r>
          </a:p>
          <a:p>
            <a:pPr algn="just"/>
            <a:r>
              <a:rPr lang="en-US" sz="2200" b="1" dirty="0">
                <a:solidFill>
                  <a:schemeClr val="bg1"/>
                </a:solidFill>
                <a:latin typeface="Calibri" panose="020F0502020204030204" pitchFamily="34" charset="0"/>
                <a:cs typeface="Calibri" panose="020F0502020204030204" pitchFamily="34" charset="0"/>
              </a:rPr>
              <a:t>• Electronic distribution: a process whereby FLS </a:t>
            </a:r>
            <a:r>
              <a:rPr lang="en-US" sz="2200" b="1" dirty="0" smtClean="0">
                <a:solidFill>
                  <a:schemeClr val="bg1"/>
                </a:solidFill>
                <a:latin typeface="Calibri" panose="020F0502020204030204" pitchFamily="34" charset="0"/>
                <a:cs typeface="Calibri" panose="020F0502020204030204" pitchFamily="34" charset="0"/>
              </a:rPr>
              <a:t>or DFLD </a:t>
            </a:r>
            <a:r>
              <a:rPr lang="en-US" sz="2200" b="1" dirty="0">
                <a:solidFill>
                  <a:schemeClr val="bg1"/>
                </a:solidFill>
                <a:latin typeface="Calibri" panose="020F0502020204030204" pitchFamily="34" charset="0"/>
                <a:cs typeface="Calibri" panose="020F0502020204030204" pitchFamily="34" charset="0"/>
              </a:rPr>
              <a:t>are moved from the producer or </a:t>
            </a:r>
            <a:r>
              <a:rPr lang="en-US" sz="2200" b="1" dirty="0" smtClean="0">
                <a:solidFill>
                  <a:schemeClr val="bg1"/>
                </a:solidFill>
                <a:latin typeface="Calibri" panose="020F0502020204030204" pitchFamily="34" charset="0"/>
                <a:cs typeface="Calibri" panose="020F0502020204030204" pitchFamily="34" charset="0"/>
              </a:rPr>
              <a:t>supplier to </a:t>
            </a:r>
            <a:r>
              <a:rPr lang="en-US" sz="2200" b="1" dirty="0">
                <a:solidFill>
                  <a:schemeClr val="bg1"/>
                </a:solidFill>
                <a:latin typeface="Calibri" panose="020F0502020204030204" pitchFamily="34" charset="0"/>
                <a:cs typeface="Calibri" panose="020F0502020204030204" pitchFamily="34" charset="0"/>
              </a:rPr>
              <a:t>a remote site without the use of </a:t>
            </a:r>
            <a:r>
              <a:rPr lang="en-US" sz="2200" b="1" dirty="0" smtClean="0">
                <a:solidFill>
                  <a:schemeClr val="bg1"/>
                </a:solidFill>
                <a:latin typeface="Calibri" panose="020F0502020204030204" pitchFamily="34" charset="0"/>
                <a:cs typeface="Calibri" panose="020F0502020204030204" pitchFamily="34" charset="0"/>
              </a:rPr>
              <a:t>intermediate storage </a:t>
            </a:r>
            <a:r>
              <a:rPr lang="en-US" sz="2200" b="1" dirty="0">
                <a:solidFill>
                  <a:schemeClr val="bg1"/>
                </a:solidFill>
                <a:latin typeface="Calibri" panose="020F0502020204030204" pitchFamily="34" charset="0"/>
                <a:cs typeface="Calibri" panose="020F0502020204030204" pitchFamily="34" charset="0"/>
              </a:rPr>
              <a:t>media, such as floppy disk or CD-ROM.</a:t>
            </a:r>
            <a:endParaRPr lang="en-IN" sz="22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468277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136479"/>
            <a:ext cx="10848146" cy="545909"/>
          </a:xfrm>
        </p:spPr>
        <p:txBody>
          <a:bodyPr>
            <a:noAutofit/>
          </a:bodyPr>
          <a:lstStyle/>
          <a:p>
            <a:pPr algn="ctr"/>
            <a:r>
              <a:rPr lang="en-US" sz="2800" b="1" dirty="0">
                <a:solidFill>
                  <a:schemeClr val="bg1"/>
                </a:solidFill>
              </a:rPr>
              <a:t>Distribution methods</a:t>
            </a:r>
            <a:endParaRPr lang="en-IN" sz="2800" b="1" dirty="0">
              <a:solidFill>
                <a:schemeClr val="bg1"/>
              </a:solidFill>
            </a:endParaRPr>
          </a:p>
        </p:txBody>
      </p:sp>
      <p:sp>
        <p:nvSpPr>
          <p:cNvPr id="3" name="Subtitle 2"/>
          <p:cNvSpPr>
            <a:spLocks noGrp="1"/>
          </p:cNvSpPr>
          <p:nvPr>
            <p:ph type="subTitle" idx="1"/>
          </p:nvPr>
        </p:nvSpPr>
        <p:spPr>
          <a:xfrm>
            <a:off x="684212" y="832514"/>
            <a:ext cx="10848146" cy="5568286"/>
          </a:xfrm>
        </p:spPr>
        <p:txBody>
          <a:bodyPr>
            <a:noAutofit/>
          </a:bodyPr>
          <a:lstStyle/>
          <a:p>
            <a:pPr marL="342900" indent="-342900" algn="just">
              <a:buFont typeface="Wingdings" panose="05000000000000000000" pitchFamily="2" charset="2"/>
              <a:buChar char="§"/>
            </a:pPr>
            <a:r>
              <a:rPr lang="en-US" b="1" dirty="0" smtClean="0">
                <a:solidFill>
                  <a:schemeClr val="bg1"/>
                </a:solidFill>
                <a:latin typeface="Calibri" panose="020F0502020204030204" pitchFamily="34" charset="0"/>
                <a:cs typeface="Calibri" panose="020F0502020204030204" pitchFamily="34" charset="0"/>
              </a:rPr>
              <a:t>The </a:t>
            </a:r>
            <a:r>
              <a:rPr lang="en-US" b="1" dirty="0">
                <a:solidFill>
                  <a:schemeClr val="bg1"/>
                </a:solidFill>
                <a:latin typeface="Calibri" panose="020F0502020204030204" pitchFamily="34" charset="0"/>
                <a:cs typeface="Calibri" panose="020F0502020204030204" pitchFamily="34" charset="0"/>
              </a:rPr>
              <a:t>method of release is </a:t>
            </a:r>
            <a:r>
              <a:rPr lang="en-US" b="1" dirty="0" smtClean="0">
                <a:solidFill>
                  <a:schemeClr val="bg1"/>
                </a:solidFill>
                <a:latin typeface="Calibri" panose="020F0502020204030204" pitchFamily="34" charset="0"/>
                <a:cs typeface="Calibri" panose="020F0502020204030204" pitchFamily="34" charset="0"/>
              </a:rPr>
              <a:t>dependent upon whether </a:t>
            </a:r>
            <a:r>
              <a:rPr lang="en-US" b="1" dirty="0">
                <a:solidFill>
                  <a:schemeClr val="bg1"/>
                </a:solidFill>
                <a:latin typeface="Calibri" panose="020F0502020204030204" pitchFamily="34" charset="0"/>
                <a:cs typeface="Calibri" panose="020F0502020204030204" pitchFamily="34" charset="0"/>
              </a:rPr>
              <a:t>the FLS or DFLD is required to meet </a:t>
            </a:r>
            <a:r>
              <a:rPr lang="en-US" b="1" dirty="0" smtClean="0">
                <a:solidFill>
                  <a:schemeClr val="bg1"/>
                </a:solidFill>
                <a:latin typeface="Calibri" panose="020F0502020204030204" pitchFamily="34" charset="0"/>
                <a:cs typeface="Calibri" panose="020F0502020204030204" pitchFamily="34" charset="0"/>
              </a:rPr>
              <a:t>a specific </a:t>
            </a:r>
            <a:r>
              <a:rPr lang="en-US" b="1" dirty="0">
                <a:solidFill>
                  <a:schemeClr val="bg1"/>
                </a:solidFill>
                <a:latin typeface="Calibri" panose="020F0502020204030204" pitchFamily="34" charset="0"/>
                <a:cs typeface="Calibri" panose="020F0502020204030204" pitchFamily="34" charset="0"/>
              </a:rPr>
              <a:t>airworthiness or operational requirement, </a:t>
            </a:r>
            <a:r>
              <a:rPr lang="en-US" b="1" dirty="0" smtClean="0">
                <a:solidFill>
                  <a:schemeClr val="bg1"/>
                </a:solidFill>
                <a:latin typeface="Calibri" panose="020F0502020204030204" pitchFamily="34" charset="0"/>
                <a:cs typeface="Calibri" panose="020F0502020204030204" pitchFamily="34" charset="0"/>
              </a:rPr>
              <a:t>or certification </a:t>
            </a:r>
            <a:r>
              <a:rPr lang="en-US" b="1" dirty="0">
                <a:solidFill>
                  <a:schemeClr val="bg1"/>
                </a:solidFill>
                <a:latin typeface="Calibri" panose="020F0502020204030204" pitchFamily="34" charset="0"/>
                <a:cs typeface="Calibri" panose="020F0502020204030204" pitchFamily="34" charset="0"/>
              </a:rPr>
              <a:t>specification. </a:t>
            </a:r>
            <a:endParaRPr lang="en-US" b="1" dirty="0" smtClean="0">
              <a:solidFill>
                <a:schemeClr val="bg1"/>
              </a:solidFill>
              <a:latin typeface="Calibri" panose="020F0502020204030204" pitchFamily="34" charset="0"/>
              <a:cs typeface="Calibri" panose="020F0502020204030204" pitchFamily="34" charset="0"/>
            </a:endParaRPr>
          </a:p>
          <a:p>
            <a:pPr marL="342900" indent="-342900" algn="just">
              <a:buFont typeface="Wingdings" panose="05000000000000000000" pitchFamily="2" charset="2"/>
              <a:buChar char="§"/>
            </a:pPr>
            <a:r>
              <a:rPr lang="en-US" b="1" dirty="0" smtClean="0">
                <a:solidFill>
                  <a:schemeClr val="bg1"/>
                </a:solidFill>
                <a:latin typeface="Calibri" panose="020F0502020204030204" pitchFamily="34" charset="0"/>
                <a:cs typeface="Calibri" panose="020F0502020204030204" pitchFamily="34" charset="0"/>
              </a:rPr>
              <a:t>For </a:t>
            </a:r>
            <a:r>
              <a:rPr lang="en-US" b="1" dirty="0">
                <a:solidFill>
                  <a:schemeClr val="bg1"/>
                </a:solidFill>
                <a:latin typeface="Calibri" panose="020F0502020204030204" pitchFamily="34" charset="0"/>
                <a:cs typeface="Calibri" panose="020F0502020204030204" pitchFamily="34" charset="0"/>
              </a:rPr>
              <a:t>FLS or DFLD </a:t>
            </a:r>
            <a:r>
              <a:rPr lang="en-US" b="1" dirty="0" smtClean="0">
                <a:solidFill>
                  <a:schemeClr val="bg1"/>
                </a:solidFill>
                <a:latin typeface="Calibri" panose="020F0502020204030204" pitchFamily="34" charset="0"/>
                <a:cs typeface="Calibri" panose="020F0502020204030204" pitchFamily="34" charset="0"/>
              </a:rPr>
              <a:t>that does </a:t>
            </a:r>
            <a:r>
              <a:rPr lang="en-US" b="1" dirty="0">
                <a:solidFill>
                  <a:schemeClr val="bg1"/>
                </a:solidFill>
                <a:latin typeface="Calibri" panose="020F0502020204030204" pitchFamily="34" charset="0"/>
                <a:cs typeface="Calibri" panose="020F0502020204030204" pitchFamily="34" charset="0"/>
              </a:rPr>
              <a:t>not need to meet a specific </a:t>
            </a:r>
            <a:r>
              <a:rPr lang="en-US" b="1" dirty="0" smtClean="0">
                <a:solidFill>
                  <a:schemeClr val="bg1"/>
                </a:solidFill>
                <a:latin typeface="Calibri" panose="020F0502020204030204" pitchFamily="34" charset="0"/>
                <a:cs typeface="Calibri" panose="020F0502020204030204" pitchFamily="34" charset="0"/>
              </a:rPr>
              <a:t>airworthiness, operational </a:t>
            </a:r>
            <a:r>
              <a:rPr lang="en-US" b="1" dirty="0">
                <a:solidFill>
                  <a:schemeClr val="bg1"/>
                </a:solidFill>
                <a:latin typeface="Calibri" panose="020F0502020204030204" pitchFamily="34" charset="0"/>
                <a:cs typeface="Calibri" panose="020F0502020204030204" pitchFamily="34" charset="0"/>
              </a:rPr>
              <a:t>or certification requirement, a </a:t>
            </a:r>
            <a:r>
              <a:rPr lang="en-US" b="1" dirty="0" smtClean="0">
                <a:solidFill>
                  <a:schemeClr val="bg1"/>
                </a:solidFill>
                <a:latin typeface="Calibri" panose="020F0502020204030204" pitchFamily="34" charset="0"/>
                <a:cs typeface="Calibri" panose="020F0502020204030204" pitchFamily="34" charset="0"/>
              </a:rPr>
              <a:t>Certificate of </a:t>
            </a:r>
            <a:r>
              <a:rPr lang="en-US" b="1" dirty="0">
                <a:solidFill>
                  <a:schemeClr val="bg1"/>
                </a:solidFill>
                <a:latin typeface="Calibri" panose="020F0502020204030204" pitchFamily="34" charset="0"/>
                <a:cs typeface="Calibri" panose="020F0502020204030204" pitchFamily="34" charset="0"/>
              </a:rPr>
              <a:t>Conformity is normally sufficient. </a:t>
            </a:r>
            <a:endParaRPr lang="en-US" b="1" dirty="0" smtClean="0">
              <a:solidFill>
                <a:schemeClr val="bg1"/>
              </a:solidFill>
              <a:latin typeface="Calibri" panose="020F0502020204030204" pitchFamily="34" charset="0"/>
              <a:cs typeface="Calibri" panose="020F0502020204030204" pitchFamily="34" charset="0"/>
            </a:endParaRPr>
          </a:p>
          <a:p>
            <a:pPr marL="342900" indent="-342900" algn="just">
              <a:buFont typeface="Wingdings" panose="05000000000000000000" pitchFamily="2" charset="2"/>
              <a:buChar char="§"/>
            </a:pPr>
            <a:r>
              <a:rPr lang="en-US" b="1" dirty="0" smtClean="0">
                <a:solidFill>
                  <a:schemeClr val="bg1"/>
                </a:solidFill>
                <a:latin typeface="Calibri" panose="020F0502020204030204" pitchFamily="34" charset="0"/>
                <a:cs typeface="Calibri" panose="020F0502020204030204" pitchFamily="34" charset="0"/>
              </a:rPr>
              <a:t>In </a:t>
            </a:r>
            <a:r>
              <a:rPr lang="en-US" b="1" dirty="0">
                <a:solidFill>
                  <a:schemeClr val="bg1"/>
                </a:solidFill>
                <a:latin typeface="Calibri" panose="020F0502020204030204" pitchFamily="34" charset="0"/>
                <a:cs typeface="Calibri" panose="020F0502020204030204" pitchFamily="34" charset="0"/>
              </a:rPr>
              <a:t>other cases </a:t>
            </a:r>
            <a:r>
              <a:rPr lang="en-US" b="1" dirty="0" smtClean="0">
                <a:solidFill>
                  <a:schemeClr val="bg1"/>
                </a:solidFill>
                <a:latin typeface="Calibri" panose="020F0502020204030204" pitchFamily="34" charset="0"/>
                <a:cs typeface="Calibri" panose="020F0502020204030204" pitchFamily="34" charset="0"/>
              </a:rPr>
              <a:t>an EASA </a:t>
            </a:r>
            <a:r>
              <a:rPr lang="en-US" b="1" dirty="0">
                <a:solidFill>
                  <a:schemeClr val="bg1"/>
                </a:solidFill>
                <a:latin typeface="Calibri" panose="020F0502020204030204" pitchFamily="34" charset="0"/>
                <a:cs typeface="Calibri" panose="020F0502020204030204" pitchFamily="34" charset="0"/>
              </a:rPr>
              <a:t>Form 1 or FAA 8130-3 should accompany </a:t>
            </a:r>
            <a:r>
              <a:rPr lang="en-US" b="1" dirty="0" smtClean="0">
                <a:solidFill>
                  <a:schemeClr val="bg1"/>
                </a:solidFill>
                <a:latin typeface="Calibri" panose="020F0502020204030204" pitchFamily="34" charset="0"/>
                <a:cs typeface="Calibri" panose="020F0502020204030204" pitchFamily="34" charset="0"/>
              </a:rPr>
              <a:t>any FLS </a:t>
            </a:r>
            <a:r>
              <a:rPr lang="en-US" b="1" dirty="0">
                <a:solidFill>
                  <a:schemeClr val="bg1"/>
                </a:solidFill>
                <a:latin typeface="Calibri" panose="020F0502020204030204" pitchFamily="34" charset="0"/>
                <a:cs typeface="Calibri" panose="020F0502020204030204" pitchFamily="34" charset="0"/>
              </a:rPr>
              <a:t>(executable code) that is required to meet </a:t>
            </a:r>
            <a:r>
              <a:rPr lang="en-US" b="1" dirty="0" smtClean="0">
                <a:solidFill>
                  <a:schemeClr val="bg1"/>
                </a:solidFill>
                <a:latin typeface="Calibri" panose="020F0502020204030204" pitchFamily="34" charset="0"/>
                <a:cs typeface="Calibri" panose="020F0502020204030204" pitchFamily="34" charset="0"/>
              </a:rPr>
              <a:t>a specific </a:t>
            </a:r>
            <a:r>
              <a:rPr lang="en-US" b="1" dirty="0">
                <a:solidFill>
                  <a:schemeClr val="bg1"/>
                </a:solidFill>
                <a:latin typeface="Calibri" panose="020F0502020204030204" pitchFamily="34" charset="0"/>
                <a:cs typeface="Calibri" panose="020F0502020204030204" pitchFamily="34" charset="0"/>
              </a:rPr>
              <a:t>airworthiness or operational requirement </a:t>
            </a:r>
            <a:r>
              <a:rPr lang="en-US" b="1" dirty="0" smtClean="0">
                <a:solidFill>
                  <a:schemeClr val="bg1"/>
                </a:solidFill>
                <a:latin typeface="Calibri" panose="020F0502020204030204" pitchFamily="34" charset="0"/>
                <a:cs typeface="Calibri" panose="020F0502020204030204" pitchFamily="34" charset="0"/>
              </a:rPr>
              <a:t>or regulation</a:t>
            </a:r>
            <a:r>
              <a:rPr lang="en-US" b="1" dirty="0">
                <a:solidFill>
                  <a:schemeClr val="bg1"/>
                </a:solidFill>
                <a:latin typeface="Calibri" panose="020F0502020204030204" pitchFamily="34" charset="0"/>
                <a:cs typeface="Calibri" panose="020F0502020204030204" pitchFamily="34" charset="0"/>
              </a:rPr>
              <a:t>, or certification specification, i.e. </a:t>
            </a:r>
            <a:r>
              <a:rPr lang="en-US" b="1" dirty="0" smtClean="0">
                <a:solidFill>
                  <a:schemeClr val="bg1"/>
                </a:solidFill>
                <a:latin typeface="Calibri" panose="020F0502020204030204" pitchFamily="34" charset="0"/>
                <a:cs typeface="Calibri" panose="020F0502020204030204" pitchFamily="34" charset="0"/>
              </a:rPr>
              <a:t>LSAP. </a:t>
            </a:r>
          </a:p>
          <a:p>
            <a:pPr marL="342900" indent="-342900" algn="just">
              <a:buFont typeface="Wingdings" panose="05000000000000000000" pitchFamily="2" charset="2"/>
              <a:buChar char="§"/>
            </a:pPr>
            <a:r>
              <a:rPr lang="en-US" b="1" dirty="0" smtClean="0">
                <a:solidFill>
                  <a:schemeClr val="bg1"/>
                </a:solidFill>
                <a:latin typeface="Calibri" panose="020F0502020204030204" pitchFamily="34" charset="0"/>
                <a:cs typeface="Calibri" panose="020F0502020204030204" pitchFamily="34" charset="0"/>
              </a:rPr>
              <a:t>Examples </a:t>
            </a:r>
            <a:r>
              <a:rPr lang="en-US" b="1" dirty="0">
                <a:solidFill>
                  <a:schemeClr val="bg1"/>
                </a:solidFill>
                <a:latin typeface="Calibri" panose="020F0502020204030204" pitchFamily="34" charset="0"/>
                <a:cs typeface="Calibri" panose="020F0502020204030204" pitchFamily="34" charset="0"/>
              </a:rPr>
              <a:t>of LSAP that would require such </a:t>
            </a:r>
            <a:r>
              <a:rPr lang="en-US" b="1" dirty="0" smtClean="0">
                <a:solidFill>
                  <a:schemeClr val="bg1"/>
                </a:solidFill>
                <a:latin typeface="Calibri" panose="020F0502020204030204" pitchFamily="34" charset="0"/>
                <a:cs typeface="Calibri" panose="020F0502020204030204" pitchFamily="34" charset="0"/>
              </a:rPr>
              <a:t>release would </a:t>
            </a:r>
            <a:r>
              <a:rPr lang="en-US" b="1" dirty="0">
                <a:solidFill>
                  <a:schemeClr val="bg1"/>
                </a:solidFill>
                <a:latin typeface="Calibri" panose="020F0502020204030204" pitchFamily="34" charset="0"/>
                <a:cs typeface="Calibri" panose="020F0502020204030204" pitchFamily="34" charset="0"/>
              </a:rPr>
              <a:t>include electronic engine controls (EEC</a:t>
            </a:r>
            <a:r>
              <a:rPr lang="en-US" b="1" dirty="0" smtClean="0">
                <a:solidFill>
                  <a:schemeClr val="bg1"/>
                </a:solidFill>
                <a:latin typeface="Calibri" panose="020F0502020204030204" pitchFamily="34" charset="0"/>
                <a:cs typeface="Calibri" panose="020F0502020204030204" pitchFamily="34" charset="0"/>
              </a:rPr>
              <a:t>), DFDAU</a:t>
            </a:r>
            <a:r>
              <a:rPr lang="en-US" b="1" dirty="0">
                <a:solidFill>
                  <a:schemeClr val="bg1"/>
                </a:solidFill>
                <a:latin typeface="Calibri" panose="020F0502020204030204" pitchFamily="34" charset="0"/>
                <a:cs typeface="Calibri" panose="020F0502020204030204" pitchFamily="34" charset="0"/>
              </a:rPr>
              <a:t>, auxiliary power unit’s ECUs, flight </a:t>
            </a:r>
            <a:r>
              <a:rPr lang="en-US" b="1" dirty="0" smtClean="0">
                <a:solidFill>
                  <a:schemeClr val="bg1"/>
                </a:solidFill>
                <a:latin typeface="Calibri" panose="020F0502020204030204" pitchFamily="34" charset="0"/>
                <a:cs typeface="Calibri" panose="020F0502020204030204" pitchFamily="34" charset="0"/>
              </a:rPr>
              <a:t>guidance computers </a:t>
            </a:r>
            <a:r>
              <a:rPr lang="en-US" b="1" dirty="0">
                <a:solidFill>
                  <a:schemeClr val="bg1"/>
                </a:solidFill>
                <a:latin typeface="Calibri" panose="020F0502020204030204" pitchFamily="34" charset="0"/>
                <a:cs typeface="Calibri" panose="020F0502020204030204" pitchFamily="34" charset="0"/>
              </a:rPr>
              <a:t>(FGC) and IMA </a:t>
            </a:r>
            <a:r>
              <a:rPr lang="en-US" b="1" dirty="0" smtClean="0">
                <a:solidFill>
                  <a:schemeClr val="bg1"/>
                </a:solidFill>
                <a:latin typeface="Calibri" panose="020F0502020204030204" pitchFamily="34" charset="0"/>
                <a:cs typeface="Calibri" panose="020F0502020204030204" pitchFamily="34" charset="0"/>
              </a:rPr>
              <a:t>units.</a:t>
            </a:r>
          </a:p>
          <a:p>
            <a:pPr marL="342900" indent="-342900" algn="just">
              <a:buFont typeface="Wingdings" panose="05000000000000000000" pitchFamily="2" charset="2"/>
              <a:buChar char="§"/>
            </a:pPr>
            <a:r>
              <a:rPr lang="en-US" b="1" dirty="0" smtClean="0">
                <a:solidFill>
                  <a:schemeClr val="bg1"/>
                </a:solidFill>
                <a:latin typeface="Calibri" panose="020F0502020204030204" pitchFamily="34" charset="0"/>
                <a:cs typeface="Calibri" panose="020F0502020204030204" pitchFamily="34" charset="0"/>
              </a:rPr>
              <a:t>An </a:t>
            </a:r>
            <a:r>
              <a:rPr lang="en-US" b="1" dirty="0">
                <a:solidFill>
                  <a:schemeClr val="bg1"/>
                </a:solidFill>
                <a:latin typeface="Calibri" panose="020F0502020204030204" pitchFamily="34" charset="0"/>
                <a:cs typeface="Calibri" panose="020F0502020204030204" pitchFamily="34" charset="0"/>
              </a:rPr>
              <a:t>EASA Form 1 or FAA 8130-3 should accompany any DFLD that is required to meet a specific airworthiness or operational requirement or regulation, or certification specification. </a:t>
            </a:r>
            <a:endParaRPr lang="en-US" b="1" dirty="0" smtClean="0">
              <a:solidFill>
                <a:schemeClr val="bg1"/>
              </a:solidFill>
              <a:latin typeface="Calibri" panose="020F0502020204030204" pitchFamily="34" charset="0"/>
              <a:cs typeface="Calibri" panose="020F0502020204030204" pitchFamily="34" charset="0"/>
            </a:endParaRPr>
          </a:p>
          <a:p>
            <a:pPr marL="342900" indent="-342900" algn="just">
              <a:buFont typeface="Wingdings" panose="05000000000000000000" pitchFamily="2" charset="2"/>
              <a:buChar char="§"/>
            </a:pPr>
            <a:r>
              <a:rPr lang="en-US" b="1" dirty="0" smtClean="0">
                <a:solidFill>
                  <a:schemeClr val="bg1"/>
                </a:solidFill>
                <a:latin typeface="Calibri" panose="020F0502020204030204" pitchFamily="34" charset="0"/>
                <a:cs typeface="Calibri" panose="020F0502020204030204" pitchFamily="34" charset="0"/>
              </a:rPr>
              <a:t>Examples </a:t>
            </a:r>
            <a:r>
              <a:rPr lang="en-US" b="1" dirty="0">
                <a:solidFill>
                  <a:schemeClr val="bg1"/>
                </a:solidFill>
                <a:latin typeface="Calibri" panose="020F0502020204030204" pitchFamily="34" charset="0"/>
                <a:cs typeface="Calibri" panose="020F0502020204030204" pitchFamily="34" charset="0"/>
              </a:rPr>
              <a:t>of DFLD that require such release include FMCs,TAWS computers and IMA </a:t>
            </a:r>
            <a:r>
              <a:rPr lang="en-US" b="1" dirty="0" smtClean="0">
                <a:solidFill>
                  <a:schemeClr val="bg1"/>
                </a:solidFill>
                <a:latin typeface="Calibri" panose="020F0502020204030204" pitchFamily="34" charset="0"/>
                <a:cs typeface="Calibri" panose="020F0502020204030204" pitchFamily="34" charset="0"/>
              </a:rPr>
              <a:t>units. A </a:t>
            </a:r>
            <a:r>
              <a:rPr lang="en-US" b="1" dirty="0">
                <a:solidFill>
                  <a:schemeClr val="bg1"/>
                </a:solidFill>
                <a:latin typeface="Calibri" panose="020F0502020204030204" pitchFamily="34" charset="0"/>
                <a:cs typeface="Calibri" panose="020F0502020204030204" pitchFamily="34" charset="0"/>
              </a:rPr>
              <a:t>‘Letter of Acceptance’ or equivalent should accompany the release of </a:t>
            </a:r>
            <a:r>
              <a:rPr lang="en-US" b="1" dirty="0" smtClean="0">
                <a:solidFill>
                  <a:schemeClr val="bg1"/>
                </a:solidFill>
                <a:latin typeface="Calibri" panose="020F0502020204030204" pitchFamily="34" charset="0"/>
                <a:cs typeface="Calibri" panose="020F0502020204030204" pitchFamily="34" charset="0"/>
              </a:rPr>
              <a:t>any navigational </a:t>
            </a:r>
            <a:r>
              <a:rPr lang="en-US" b="1" dirty="0">
                <a:solidFill>
                  <a:schemeClr val="bg1"/>
                </a:solidFill>
                <a:latin typeface="Calibri" panose="020F0502020204030204" pitchFamily="34" charset="0"/>
                <a:cs typeface="Calibri" panose="020F0502020204030204" pitchFamily="34" charset="0"/>
              </a:rPr>
              <a:t>database’s DFLD because an EASA Form 1 or FAA 8130-3 cannot be provided.</a:t>
            </a:r>
            <a:endParaRPr lang="en-IN" b="1" dirty="0">
              <a:solidFill>
                <a:schemeClr val="bg1"/>
              </a:solidFill>
              <a:latin typeface="Calibri" panose="020F0502020204030204" pitchFamily="34" charset="0"/>
              <a:cs typeface="Calibri" panose="020F0502020204030204" pitchFamily="34" charset="0"/>
            </a:endParaRPr>
          </a:p>
          <a:p>
            <a:pPr marL="342900" indent="-342900" algn="just">
              <a:buFont typeface="Wingdings" panose="05000000000000000000" pitchFamily="2" charset="2"/>
              <a:buChar char="§"/>
            </a:pPr>
            <a:endParaRPr lang="en-IN"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558117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136479"/>
            <a:ext cx="10848146" cy="545909"/>
          </a:xfrm>
        </p:spPr>
        <p:txBody>
          <a:bodyPr>
            <a:noAutofit/>
          </a:bodyPr>
          <a:lstStyle/>
          <a:p>
            <a:pPr algn="ctr"/>
            <a:r>
              <a:rPr lang="en-US" sz="2800" b="1" dirty="0">
                <a:solidFill>
                  <a:schemeClr val="bg1"/>
                </a:solidFill>
              </a:rPr>
              <a:t>Distribution methods</a:t>
            </a:r>
            <a:endParaRPr lang="en-IN" sz="2800" b="1" dirty="0">
              <a:solidFill>
                <a:schemeClr val="bg1"/>
              </a:solidFill>
            </a:endParaRPr>
          </a:p>
        </p:txBody>
      </p:sp>
      <p:sp>
        <p:nvSpPr>
          <p:cNvPr id="3" name="Subtitle 2"/>
          <p:cNvSpPr>
            <a:spLocks noGrp="1"/>
          </p:cNvSpPr>
          <p:nvPr>
            <p:ph type="subTitle" idx="1"/>
          </p:nvPr>
        </p:nvSpPr>
        <p:spPr>
          <a:xfrm>
            <a:off x="684212" y="832514"/>
            <a:ext cx="10848146" cy="5568286"/>
          </a:xfrm>
        </p:spPr>
        <p:txBody>
          <a:bodyPr>
            <a:noAutofit/>
          </a:bodyPr>
          <a:lstStyle/>
          <a:p>
            <a:pPr algn="just"/>
            <a:r>
              <a:rPr lang="en-US" b="1" dirty="0">
                <a:solidFill>
                  <a:schemeClr val="bg1"/>
                </a:solidFill>
                <a:latin typeface="Calibri" panose="020F0502020204030204" pitchFamily="34" charset="0"/>
                <a:cs typeface="Calibri" panose="020F0502020204030204" pitchFamily="34" charset="0"/>
              </a:rPr>
              <a:t>By virtue of the speed of distribution and the </a:t>
            </a:r>
            <a:r>
              <a:rPr lang="en-US" b="1" dirty="0" smtClean="0">
                <a:solidFill>
                  <a:schemeClr val="bg1"/>
                </a:solidFill>
                <a:latin typeface="Calibri" panose="020F0502020204030204" pitchFamily="34" charset="0"/>
                <a:cs typeface="Calibri" panose="020F0502020204030204" pitchFamily="34" charset="0"/>
              </a:rPr>
              <a:t>removal of </a:t>
            </a:r>
            <a:r>
              <a:rPr lang="en-US" b="1" dirty="0">
                <a:solidFill>
                  <a:schemeClr val="bg1"/>
                </a:solidFill>
                <a:latin typeface="Calibri" panose="020F0502020204030204" pitchFamily="34" charset="0"/>
                <a:cs typeface="Calibri" panose="020F0502020204030204" pitchFamily="34" charset="0"/>
              </a:rPr>
              <a:t>the need for any physical transport media (</a:t>
            </a:r>
            <a:r>
              <a:rPr lang="en-US" b="1" dirty="0" smtClean="0">
                <a:solidFill>
                  <a:schemeClr val="bg1"/>
                </a:solidFill>
                <a:latin typeface="Calibri" panose="020F0502020204030204" pitchFamily="34" charset="0"/>
                <a:cs typeface="Calibri" panose="020F0502020204030204" pitchFamily="34" charset="0"/>
              </a:rPr>
              <a:t>which </a:t>
            </a:r>
            <a:r>
              <a:rPr lang="en-US" b="1" dirty="0">
                <a:solidFill>
                  <a:schemeClr val="bg1"/>
                </a:solidFill>
                <a:latin typeface="Calibri" panose="020F0502020204030204" pitchFamily="34" charset="0"/>
                <a:cs typeface="Calibri" panose="020F0502020204030204" pitchFamily="34" charset="0"/>
              </a:rPr>
              <a:t>can be prone to data corruption), electronic </a:t>
            </a:r>
            <a:r>
              <a:rPr lang="en-US" b="1" dirty="0" smtClean="0">
                <a:solidFill>
                  <a:schemeClr val="bg1"/>
                </a:solidFill>
                <a:latin typeface="Calibri" panose="020F0502020204030204" pitchFamily="34" charset="0"/>
                <a:cs typeface="Calibri" panose="020F0502020204030204" pitchFamily="34" charset="0"/>
              </a:rPr>
              <a:t>distribution is </a:t>
            </a:r>
            <a:r>
              <a:rPr lang="en-US" b="1" dirty="0">
                <a:solidFill>
                  <a:schemeClr val="bg1"/>
                </a:solidFill>
                <a:latin typeface="Calibri" panose="020F0502020204030204" pitchFamily="34" charset="0"/>
                <a:cs typeface="Calibri" panose="020F0502020204030204" pitchFamily="34" charset="0"/>
              </a:rPr>
              <a:t>increasingly being used to transfer FLS </a:t>
            </a:r>
            <a:r>
              <a:rPr lang="en-US" b="1" dirty="0" smtClean="0">
                <a:solidFill>
                  <a:schemeClr val="bg1"/>
                </a:solidFill>
                <a:latin typeface="Calibri" panose="020F0502020204030204" pitchFamily="34" charset="0"/>
                <a:cs typeface="Calibri" panose="020F0502020204030204" pitchFamily="34" charset="0"/>
              </a:rPr>
              <a:t>or DFLD </a:t>
            </a:r>
            <a:r>
              <a:rPr lang="en-US" b="1" dirty="0">
                <a:solidFill>
                  <a:schemeClr val="bg1"/>
                </a:solidFill>
                <a:latin typeface="Calibri" panose="020F0502020204030204" pitchFamily="34" charset="0"/>
                <a:cs typeface="Calibri" panose="020F0502020204030204" pitchFamily="34" charset="0"/>
              </a:rPr>
              <a:t>from the supplier to an operator. </a:t>
            </a:r>
            <a:r>
              <a:rPr lang="en-US" b="1" dirty="0" smtClean="0">
                <a:solidFill>
                  <a:schemeClr val="bg1"/>
                </a:solidFill>
                <a:latin typeface="Calibri" panose="020F0502020204030204" pitchFamily="34" charset="0"/>
                <a:cs typeface="Calibri" panose="020F0502020204030204" pitchFamily="34" charset="0"/>
              </a:rPr>
              <a:t>Operators should </a:t>
            </a:r>
            <a:r>
              <a:rPr lang="en-US" b="1" dirty="0">
                <a:solidFill>
                  <a:schemeClr val="bg1"/>
                </a:solidFill>
                <a:latin typeface="Calibri" panose="020F0502020204030204" pitchFamily="34" charset="0"/>
                <a:cs typeface="Calibri" panose="020F0502020204030204" pitchFamily="34" charset="0"/>
              </a:rPr>
              <a:t>maintain a register that provides the </a:t>
            </a:r>
            <a:r>
              <a:rPr lang="en-US" b="1" dirty="0" smtClean="0">
                <a:solidFill>
                  <a:schemeClr val="bg1"/>
                </a:solidFill>
                <a:latin typeface="Calibri" panose="020F0502020204030204" pitchFamily="34" charset="0"/>
                <a:cs typeface="Calibri" panose="020F0502020204030204" pitchFamily="34" charset="0"/>
              </a:rPr>
              <a:t>following information</a:t>
            </a:r>
            <a:r>
              <a:rPr lang="en-US" b="1" dirty="0">
                <a:solidFill>
                  <a:schemeClr val="bg1"/>
                </a:solidFill>
                <a:latin typeface="Calibri" panose="020F0502020204030204" pitchFamily="34" charset="0"/>
                <a:cs typeface="Calibri" panose="020F0502020204030204" pitchFamily="34" charset="0"/>
              </a:rPr>
              <a:t>:</a:t>
            </a:r>
          </a:p>
          <a:p>
            <a:pPr algn="just"/>
            <a:r>
              <a:rPr lang="en-US" b="1" dirty="0">
                <a:solidFill>
                  <a:schemeClr val="bg1"/>
                </a:solidFill>
                <a:latin typeface="Calibri" panose="020F0502020204030204" pitchFamily="34" charset="0"/>
                <a:cs typeface="Calibri" panose="020F0502020204030204" pitchFamily="34" charset="0"/>
              </a:rPr>
              <a:t>• the current version of the FLS and DFLD installed;</a:t>
            </a:r>
          </a:p>
          <a:p>
            <a:pPr algn="just"/>
            <a:r>
              <a:rPr lang="en-US" b="1" dirty="0">
                <a:solidFill>
                  <a:schemeClr val="bg1"/>
                </a:solidFill>
                <a:latin typeface="Calibri" panose="020F0502020204030204" pitchFamily="34" charset="0"/>
                <a:cs typeface="Calibri" panose="020F0502020204030204" pitchFamily="34" charset="0"/>
              </a:rPr>
              <a:t>• which aircraft the FLS and DFLD are </a:t>
            </a:r>
            <a:r>
              <a:rPr lang="en-US" b="1" dirty="0" smtClean="0">
                <a:solidFill>
                  <a:schemeClr val="bg1"/>
                </a:solidFill>
                <a:latin typeface="Calibri" panose="020F0502020204030204" pitchFamily="34" charset="0"/>
                <a:cs typeface="Calibri" panose="020F0502020204030204" pitchFamily="34" charset="0"/>
              </a:rPr>
              <a:t>installed on</a:t>
            </a:r>
            <a:r>
              <a:rPr lang="en-US" b="1" dirty="0">
                <a:solidFill>
                  <a:schemeClr val="bg1"/>
                </a:solidFill>
                <a:latin typeface="Calibri" panose="020F0502020204030204" pitchFamily="34" charset="0"/>
                <a:cs typeface="Calibri" panose="020F0502020204030204" pitchFamily="34" charset="0"/>
              </a:rPr>
              <a:t>;</a:t>
            </a:r>
          </a:p>
          <a:p>
            <a:pPr algn="just"/>
            <a:r>
              <a:rPr lang="en-US" b="1" dirty="0">
                <a:solidFill>
                  <a:schemeClr val="bg1"/>
                </a:solidFill>
                <a:latin typeface="Calibri" panose="020F0502020204030204" pitchFamily="34" charset="0"/>
                <a:cs typeface="Calibri" panose="020F0502020204030204" pitchFamily="34" charset="0"/>
              </a:rPr>
              <a:t>• the aircraft, systems and equipment that they </a:t>
            </a:r>
            <a:r>
              <a:rPr lang="en-US" b="1" dirty="0" smtClean="0">
                <a:solidFill>
                  <a:schemeClr val="bg1"/>
                </a:solidFill>
                <a:latin typeface="Calibri" panose="020F0502020204030204" pitchFamily="34" charset="0"/>
                <a:cs typeface="Calibri" panose="020F0502020204030204" pitchFamily="34" charset="0"/>
              </a:rPr>
              <a:t>are applicable </a:t>
            </a:r>
            <a:r>
              <a:rPr lang="en-US" b="1" dirty="0">
                <a:solidFill>
                  <a:schemeClr val="bg1"/>
                </a:solidFill>
                <a:latin typeface="Calibri" panose="020F0502020204030204" pitchFamily="34" charset="0"/>
                <a:cs typeface="Calibri" panose="020F0502020204030204" pitchFamily="34" charset="0"/>
              </a:rPr>
              <a:t>to;</a:t>
            </a:r>
          </a:p>
          <a:p>
            <a:pPr algn="just"/>
            <a:r>
              <a:rPr lang="en-US" b="1" dirty="0">
                <a:solidFill>
                  <a:schemeClr val="bg1"/>
                </a:solidFill>
                <a:latin typeface="Calibri" panose="020F0502020204030204" pitchFamily="34" charset="0"/>
                <a:cs typeface="Calibri" panose="020F0502020204030204" pitchFamily="34" charset="0"/>
              </a:rPr>
              <a:t>• the functions that the recorded FLS or </a:t>
            </a:r>
            <a:r>
              <a:rPr lang="en-US" b="1" dirty="0" smtClean="0">
                <a:solidFill>
                  <a:schemeClr val="bg1"/>
                </a:solidFill>
                <a:latin typeface="Calibri" panose="020F0502020204030204" pitchFamily="34" charset="0"/>
                <a:cs typeface="Calibri" panose="020F0502020204030204" pitchFamily="34" charset="0"/>
              </a:rPr>
              <a:t>DFLD performs;</a:t>
            </a:r>
          </a:p>
          <a:p>
            <a:pPr algn="just"/>
            <a:r>
              <a:rPr lang="en-US" b="1" dirty="0">
                <a:solidFill>
                  <a:schemeClr val="bg1"/>
                </a:solidFill>
                <a:latin typeface="Calibri" panose="020F0502020204030204" pitchFamily="34" charset="0"/>
                <a:cs typeface="Calibri" panose="020F0502020204030204" pitchFamily="34" charset="0"/>
              </a:rPr>
              <a:t>• where (including on- or off-aircraft location) </a:t>
            </a:r>
            <a:r>
              <a:rPr lang="en-US" b="1" dirty="0" smtClean="0">
                <a:solidFill>
                  <a:schemeClr val="bg1"/>
                </a:solidFill>
                <a:latin typeface="Calibri" panose="020F0502020204030204" pitchFamily="34" charset="0"/>
                <a:cs typeface="Calibri" panose="020F0502020204030204" pitchFamily="34" charset="0"/>
              </a:rPr>
              <a:t>and in </a:t>
            </a:r>
            <a:r>
              <a:rPr lang="en-US" b="1" dirty="0">
                <a:solidFill>
                  <a:schemeClr val="bg1"/>
                </a:solidFill>
                <a:latin typeface="Calibri" panose="020F0502020204030204" pitchFamily="34" charset="0"/>
                <a:cs typeface="Calibri" panose="020F0502020204030204" pitchFamily="34" charset="0"/>
              </a:rPr>
              <a:t>what format it is stored (i.e. storage media</a:t>
            </a:r>
          </a:p>
          <a:p>
            <a:pPr algn="just"/>
            <a:r>
              <a:rPr lang="en-US" b="1" dirty="0">
                <a:solidFill>
                  <a:schemeClr val="bg1"/>
                </a:solidFill>
                <a:latin typeface="Calibri" panose="020F0502020204030204" pitchFamily="34" charset="0"/>
                <a:cs typeface="Calibri" panose="020F0502020204030204" pitchFamily="34" charset="0"/>
              </a:rPr>
              <a:t>type), the name of the person who is </a:t>
            </a:r>
            <a:r>
              <a:rPr lang="en-US" b="1" dirty="0" smtClean="0">
                <a:solidFill>
                  <a:schemeClr val="bg1"/>
                </a:solidFill>
                <a:latin typeface="Calibri" panose="020F0502020204030204" pitchFamily="34" charset="0"/>
                <a:cs typeface="Calibri" panose="020F0502020204030204" pitchFamily="34" charset="0"/>
              </a:rPr>
              <a:t>responsible for </a:t>
            </a:r>
            <a:r>
              <a:rPr lang="en-US" b="1" dirty="0">
                <a:solidFill>
                  <a:schemeClr val="bg1"/>
                </a:solidFill>
                <a:latin typeface="Calibri" panose="020F0502020204030204" pitchFamily="34" charset="0"/>
                <a:cs typeface="Calibri" panose="020F0502020204030204" pitchFamily="34" charset="0"/>
              </a:rPr>
              <a:t>it and the names of those who may have </a:t>
            </a:r>
            <a:r>
              <a:rPr lang="en-US" b="1" dirty="0" smtClean="0">
                <a:solidFill>
                  <a:schemeClr val="bg1"/>
                </a:solidFill>
                <a:latin typeface="Calibri" panose="020F0502020204030204" pitchFamily="34" charset="0"/>
                <a:cs typeface="Calibri" panose="020F0502020204030204" pitchFamily="34" charset="0"/>
              </a:rPr>
              <a:t> access to </a:t>
            </a:r>
            <a:r>
              <a:rPr lang="en-US" b="1" dirty="0">
                <a:solidFill>
                  <a:schemeClr val="bg1"/>
                </a:solidFill>
                <a:latin typeface="Calibri" panose="020F0502020204030204" pitchFamily="34" charset="0"/>
                <a:cs typeface="Calibri" panose="020F0502020204030204" pitchFamily="34" charset="0"/>
              </a:rPr>
              <a:t>it;</a:t>
            </a:r>
          </a:p>
          <a:p>
            <a:pPr algn="just"/>
            <a:r>
              <a:rPr lang="en-US" b="1" dirty="0">
                <a:solidFill>
                  <a:schemeClr val="bg1"/>
                </a:solidFill>
                <a:latin typeface="Calibri" panose="020F0502020204030204" pitchFamily="34" charset="0"/>
                <a:cs typeface="Calibri" panose="020F0502020204030204" pitchFamily="34" charset="0"/>
              </a:rPr>
              <a:t>• who can decide whether an upgrade is needed </a:t>
            </a:r>
            <a:r>
              <a:rPr lang="en-US" b="1" dirty="0" smtClean="0">
                <a:solidFill>
                  <a:schemeClr val="bg1"/>
                </a:solidFill>
                <a:latin typeface="Calibri" panose="020F0502020204030204" pitchFamily="34" charset="0"/>
                <a:cs typeface="Calibri" panose="020F0502020204030204" pitchFamily="34" charset="0"/>
              </a:rPr>
              <a:t>and then authorize </a:t>
            </a:r>
            <a:r>
              <a:rPr lang="en-US" b="1" dirty="0">
                <a:solidFill>
                  <a:schemeClr val="bg1"/>
                </a:solidFill>
                <a:latin typeface="Calibri" panose="020F0502020204030204" pitchFamily="34" charset="0"/>
                <a:cs typeface="Calibri" panose="020F0502020204030204" pitchFamily="34" charset="0"/>
              </a:rPr>
              <a:t>that upgrade;</a:t>
            </a:r>
          </a:p>
          <a:p>
            <a:pPr algn="just"/>
            <a:r>
              <a:rPr lang="en-US" b="1" dirty="0">
                <a:solidFill>
                  <a:schemeClr val="bg1"/>
                </a:solidFill>
                <a:latin typeface="Calibri" panose="020F0502020204030204" pitchFamily="34" charset="0"/>
                <a:cs typeface="Calibri" panose="020F0502020204030204" pitchFamily="34" charset="0"/>
              </a:rPr>
              <a:t>• a record of all replicated FLS/DFLD, traceable </a:t>
            </a:r>
            <a:r>
              <a:rPr lang="en-US" b="1" dirty="0" smtClean="0">
                <a:solidFill>
                  <a:schemeClr val="bg1"/>
                </a:solidFill>
                <a:latin typeface="Calibri" panose="020F0502020204030204" pitchFamily="34" charset="0"/>
                <a:cs typeface="Calibri" panose="020F0502020204030204" pitchFamily="34" charset="0"/>
              </a:rPr>
              <a:t>to the </a:t>
            </a:r>
            <a:r>
              <a:rPr lang="en-US" b="1" dirty="0">
                <a:solidFill>
                  <a:schemeClr val="bg1"/>
                </a:solidFill>
                <a:latin typeface="Calibri" panose="020F0502020204030204" pitchFamily="34" charset="0"/>
                <a:cs typeface="Calibri" panose="020F0502020204030204" pitchFamily="34" charset="0"/>
              </a:rPr>
              <a:t>original source.</a:t>
            </a:r>
            <a:endParaRPr lang="en-IN"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918106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136479"/>
            <a:ext cx="10848146" cy="545909"/>
          </a:xfrm>
        </p:spPr>
        <p:txBody>
          <a:bodyPr>
            <a:noAutofit/>
          </a:bodyPr>
          <a:lstStyle/>
          <a:p>
            <a:pPr algn="ctr"/>
            <a:r>
              <a:rPr lang="en-US" sz="2800" b="1" dirty="0">
                <a:solidFill>
                  <a:schemeClr val="bg1"/>
                </a:solidFill>
              </a:rPr>
              <a:t>Distribution methods</a:t>
            </a:r>
            <a:endParaRPr lang="en-IN" sz="2800" b="1" dirty="0">
              <a:solidFill>
                <a:schemeClr val="bg1"/>
              </a:solidFill>
            </a:endParaRPr>
          </a:p>
        </p:txBody>
      </p:sp>
      <p:sp>
        <p:nvSpPr>
          <p:cNvPr id="3" name="Subtitle 2"/>
          <p:cNvSpPr>
            <a:spLocks noGrp="1"/>
          </p:cNvSpPr>
          <p:nvPr>
            <p:ph type="subTitle" idx="1"/>
          </p:nvPr>
        </p:nvSpPr>
        <p:spPr>
          <a:xfrm>
            <a:off x="684212" y="832514"/>
            <a:ext cx="10848146" cy="5568286"/>
          </a:xfrm>
        </p:spPr>
        <p:txBody>
          <a:bodyPr>
            <a:noAutofit/>
          </a:bodyPr>
          <a:lstStyle/>
          <a:p>
            <a:pPr algn="just"/>
            <a:r>
              <a:rPr lang="en-US" sz="2200" b="1" dirty="0">
                <a:solidFill>
                  <a:schemeClr val="bg1"/>
                </a:solidFill>
                <a:latin typeface="Calibri" panose="020F0502020204030204" pitchFamily="34" charset="0"/>
                <a:cs typeface="Calibri" panose="020F0502020204030204" pitchFamily="34" charset="0"/>
              </a:rPr>
              <a:t>When transferring FLS or a DFLD, it is essential </a:t>
            </a:r>
            <a:r>
              <a:rPr lang="en-US" sz="2200" b="1" dirty="0" smtClean="0">
                <a:solidFill>
                  <a:schemeClr val="bg1"/>
                </a:solidFill>
                <a:latin typeface="Calibri" panose="020F0502020204030204" pitchFamily="34" charset="0"/>
                <a:cs typeface="Calibri" panose="020F0502020204030204" pitchFamily="34" charset="0"/>
              </a:rPr>
              <a:t>to ensure </a:t>
            </a:r>
            <a:r>
              <a:rPr lang="en-US" sz="2200" b="1" dirty="0">
                <a:solidFill>
                  <a:schemeClr val="bg1"/>
                </a:solidFill>
                <a:latin typeface="Calibri" panose="020F0502020204030204" pitchFamily="34" charset="0"/>
                <a:cs typeface="Calibri" panose="020F0502020204030204" pitchFamily="34" charset="0"/>
              </a:rPr>
              <a:t>that:</a:t>
            </a:r>
          </a:p>
          <a:p>
            <a:pPr algn="just"/>
            <a:r>
              <a:rPr lang="en-US" sz="2200" b="1" dirty="0">
                <a:solidFill>
                  <a:schemeClr val="bg1"/>
                </a:solidFill>
                <a:latin typeface="Calibri" panose="020F0502020204030204" pitchFamily="34" charset="0"/>
                <a:cs typeface="Calibri" panose="020F0502020204030204" pitchFamily="34" charset="0"/>
              </a:rPr>
              <a:t>• the FLS or DFLD has come from an </a:t>
            </a:r>
            <a:r>
              <a:rPr lang="en-US" sz="2200" b="1" dirty="0" smtClean="0">
                <a:solidFill>
                  <a:schemeClr val="bg1"/>
                </a:solidFill>
                <a:latin typeface="Calibri" panose="020F0502020204030204" pitchFamily="34" charset="0"/>
                <a:cs typeface="Calibri" panose="020F0502020204030204" pitchFamily="34" charset="0"/>
              </a:rPr>
              <a:t>appropriate source</a:t>
            </a:r>
            <a:r>
              <a:rPr lang="en-US" sz="2200" b="1" dirty="0">
                <a:solidFill>
                  <a:schemeClr val="bg1"/>
                </a:solidFill>
                <a:latin typeface="Calibri" panose="020F0502020204030204" pitchFamily="34" charset="0"/>
                <a:cs typeface="Calibri" panose="020F0502020204030204" pitchFamily="34" charset="0"/>
              </a:rPr>
              <a:t>;</a:t>
            </a:r>
          </a:p>
          <a:p>
            <a:pPr algn="just"/>
            <a:r>
              <a:rPr lang="en-US" sz="2200" b="1" dirty="0">
                <a:solidFill>
                  <a:schemeClr val="bg1"/>
                </a:solidFill>
                <a:latin typeface="Calibri" panose="020F0502020204030204" pitchFamily="34" charset="0"/>
                <a:cs typeface="Calibri" panose="020F0502020204030204" pitchFamily="34" charset="0"/>
              </a:rPr>
              <a:t>• effective configuration control processes are </a:t>
            </a:r>
            <a:r>
              <a:rPr lang="en-US" sz="2200" b="1" dirty="0" smtClean="0">
                <a:solidFill>
                  <a:schemeClr val="bg1"/>
                </a:solidFill>
                <a:latin typeface="Calibri" panose="020F0502020204030204" pitchFamily="34" charset="0"/>
                <a:cs typeface="Calibri" panose="020F0502020204030204" pitchFamily="34" charset="0"/>
              </a:rPr>
              <a:t>in place </a:t>
            </a:r>
            <a:r>
              <a:rPr lang="en-US" sz="2200" b="1" dirty="0">
                <a:solidFill>
                  <a:schemeClr val="bg1"/>
                </a:solidFill>
                <a:latin typeface="Calibri" panose="020F0502020204030204" pitchFamily="34" charset="0"/>
                <a:cs typeface="Calibri" panose="020F0502020204030204" pitchFamily="34" charset="0"/>
              </a:rPr>
              <a:t>to ensure that only the correct data </a:t>
            </a:r>
            <a:r>
              <a:rPr lang="en-US" sz="2200" b="1" dirty="0" smtClean="0">
                <a:solidFill>
                  <a:schemeClr val="bg1"/>
                </a:solidFill>
                <a:latin typeface="Calibri" panose="020F0502020204030204" pitchFamily="34" charset="0"/>
                <a:cs typeface="Calibri" panose="020F0502020204030204" pitchFamily="34" charset="0"/>
              </a:rPr>
              <a:t>and/or executable </a:t>
            </a:r>
            <a:r>
              <a:rPr lang="en-US" sz="2200" b="1" dirty="0">
                <a:solidFill>
                  <a:schemeClr val="bg1"/>
                </a:solidFill>
                <a:latin typeface="Calibri" panose="020F0502020204030204" pitchFamily="34" charset="0"/>
                <a:cs typeface="Calibri" panose="020F0502020204030204" pitchFamily="34" charset="0"/>
              </a:rPr>
              <a:t>code will be supplied;</a:t>
            </a:r>
          </a:p>
          <a:p>
            <a:pPr algn="just"/>
            <a:r>
              <a:rPr lang="en-US" sz="2200" b="1" dirty="0">
                <a:solidFill>
                  <a:schemeClr val="bg1"/>
                </a:solidFill>
                <a:latin typeface="Calibri" panose="020F0502020204030204" pitchFamily="34" charset="0"/>
                <a:cs typeface="Calibri" panose="020F0502020204030204" pitchFamily="34" charset="0"/>
              </a:rPr>
              <a:t>• the FLS or DFLD is accompanied by </a:t>
            </a:r>
            <a:r>
              <a:rPr lang="en-US" sz="2200" b="1" dirty="0" smtClean="0">
                <a:solidFill>
                  <a:schemeClr val="bg1"/>
                </a:solidFill>
                <a:latin typeface="Calibri" panose="020F0502020204030204" pitchFamily="34" charset="0"/>
                <a:cs typeface="Calibri" panose="020F0502020204030204" pitchFamily="34" charset="0"/>
              </a:rPr>
              <a:t>suitable release </a:t>
            </a:r>
            <a:r>
              <a:rPr lang="en-US" sz="2200" b="1" dirty="0">
                <a:solidFill>
                  <a:schemeClr val="bg1"/>
                </a:solidFill>
                <a:latin typeface="Calibri" panose="020F0502020204030204" pitchFamily="34" charset="0"/>
                <a:cs typeface="Calibri" panose="020F0502020204030204" pitchFamily="34" charset="0"/>
              </a:rPr>
              <a:t>documentation and records are kept;</a:t>
            </a:r>
          </a:p>
          <a:p>
            <a:pPr algn="just"/>
            <a:r>
              <a:rPr lang="en-US" sz="2200" b="1" dirty="0">
                <a:solidFill>
                  <a:schemeClr val="bg1"/>
                </a:solidFill>
                <a:latin typeface="Calibri" panose="020F0502020204030204" pitchFamily="34" charset="0"/>
                <a:cs typeface="Calibri" panose="020F0502020204030204" pitchFamily="34" charset="0"/>
              </a:rPr>
              <a:t>• suitable controls are in place to prevent use of </a:t>
            </a:r>
            <a:r>
              <a:rPr lang="en-US" sz="2200" b="1" dirty="0" smtClean="0">
                <a:solidFill>
                  <a:schemeClr val="bg1"/>
                </a:solidFill>
                <a:latin typeface="Calibri" panose="020F0502020204030204" pitchFamily="34" charset="0"/>
                <a:cs typeface="Calibri" panose="020F0502020204030204" pitchFamily="34" charset="0"/>
              </a:rPr>
              <a:t>FLS and </a:t>
            </a:r>
            <a:r>
              <a:rPr lang="en-US" sz="2200" b="1" dirty="0">
                <a:solidFill>
                  <a:schemeClr val="bg1"/>
                </a:solidFill>
                <a:latin typeface="Calibri" panose="020F0502020204030204" pitchFamily="34" charset="0"/>
                <a:cs typeface="Calibri" panose="020F0502020204030204" pitchFamily="34" charset="0"/>
              </a:rPr>
              <a:t>DFLD that have become corrupted </a:t>
            </a:r>
            <a:r>
              <a:rPr lang="en-US" sz="2200" b="1" dirty="0" smtClean="0">
                <a:solidFill>
                  <a:schemeClr val="bg1"/>
                </a:solidFill>
                <a:latin typeface="Calibri" panose="020F0502020204030204" pitchFamily="34" charset="0"/>
                <a:cs typeface="Calibri" panose="020F0502020204030204" pitchFamily="34" charset="0"/>
              </a:rPr>
              <a:t>during existence </a:t>
            </a:r>
            <a:r>
              <a:rPr lang="en-US" sz="2200" b="1" dirty="0">
                <a:solidFill>
                  <a:schemeClr val="bg1"/>
                </a:solidFill>
                <a:latin typeface="Calibri" panose="020F0502020204030204" pitchFamily="34" charset="0"/>
                <a:cs typeface="Calibri" panose="020F0502020204030204" pitchFamily="34" charset="0"/>
              </a:rPr>
              <a:t>in any ‘open’ environment, such as </a:t>
            </a:r>
            <a:r>
              <a:rPr lang="en-US" sz="2200" b="1" dirty="0" smtClean="0">
                <a:solidFill>
                  <a:schemeClr val="bg1"/>
                </a:solidFill>
                <a:latin typeface="Calibri" panose="020F0502020204030204" pitchFamily="34" charset="0"/>
                <a:cs typeface="Calibri" panose="020F0502020204030204" pitchFamily="34" charset="0"/>
              </a:rPr>
              <a:t>on the </a:t>
            </a:r>
            <a:r>
              <a:rPr lang="en-US" sz="2200" b="1" dirty="0">
                <a:solidFill>
                  <a:schemeClr val="bg1"/>
                </a:solidFill>
                <a:latin typeface="Calibri" panose="020F0502020204030204" pitchFamily="34" charset="0"/>
                <a:cs typeface="Calibri" panose="020F0502020204030204" pitchFamily="34" charset="0"/>
              </a:rPr>
              <a:t>internet or due to mishandling in transit;</a:t>
            </a:r>
          </a:p>
          <a:p>
            <a:pPr algn="just"/>
            <a:r>
              <a:rPr lang="en-US" sz="2200" b="1" dirty="0">
                <a:solidFill>
                  <a:schemeClr val="bg1"/>
                </a:solidFill>
                <a:latin typeface="Calibri" panose="020F0502020204030204" pitchFamily="34" charset="0"/>
                <a:cs typeface="Calibri" panose="020F0502020204030204" pitchFamily="34" charset="0"/>
              </a:rPr>
              <a:t>• effective data validation and verification </a:t>
            </a:r>
            <a:r>
              <a:rPr lang="en-US" sz="2200" b="1" dirty="0" smtClean="0">
                <a:solidFill>
                  <a:schemeClr val="bg1"/>
                </a:solidFill>
                <a:latin typeface="Calibri" panose="020F0502020204030204" pitchFamily="34" charset="0"/>
                <a:cs typeface="Calibri" panose="020F0502020204030204" pitchFamily="34" charset="0"/>
              </a:rPr>
              <a:t>procedures are </a:t>
            </a:r>
            <a:r>
              <a:rPr lang="en-US" sz="2200" b="1" dirty="0">
                <a:solidFill>
                  <a:schemeClr val="bg1"/>
                </a:solidFill>
                <a:latin typeface="Calibri" panose="020F0502020204030204" pitchFamily="34" charset="0"/>
                <a:cs typeface="Calibri" panose="020F0502020204030204" pitchFamily="34" charset="0"/>
              </a:rPr>
              <a:t>in place;</a:t>
            </a:r>
          </a:p>
          <a:p>
            <a:pPr algn="just"/>
            <a:r>
              <a:rPr lang="en-US" sz="2200" b="1" dirty="0">
                <a:solidFill>
                  <a:schemeClr val="bg1"/>
                </a:solidFill>
                <a:latin typeface="Calibri" panose="020F0502020204030204" pitchFamily="34" charset="0"/>
                <a:cs typeface="Calibri" panose="020F0502020204030204" pitchFamily="34" charset="0"/>
              </a:rPr>
              <a:t>• the FLS and DFLD, as well as the mechanisms </a:t>
            </a:r>
            <a:r>
              <a:rPr lang="en-US" sz="2200" b="1" dirty="0" smtClean="0">
                <a:solidFill>
                  <a:schemeClr val="bg1"/>
                </a:solidFill>
                <a:latin typeface="Calibri" panose="020F0502020204030204" pitchFamily="34" charset="0"/>
                <a:cs typeface="Calibri" panose="020F0502020204030204" pitchFamily="34" charset="0"/>
              </a:rPr>
              <a:t>for transferring </a:t>
            </a:r>
            <a:r>
              <a:rPr lang="en-US" sz="2200" b="1" dirty="0">
                <a:solidFill>
                  <a:schemeClr val="bg1"/>
                </a:solidFill>
                <a:latin typeface="Calibri" panose="020F0502020204030204" pitchFamily="34" charset="0"/>
                <a:cs typeface="Calibri" panose="020F0502020204030204" pitchFamily="34" charset="0"/>
              </a:rPr>
              <a:t>them (file transfer and file </a:t>
            </a:r>
            <a:r>
              <a:rPr lang="en-US" sz="2200" b="1" dirty="0" smtClean="0">
                <a:solidFill>
                  <a:schemeClr val="bg1"/>
                </a:solidFill>
                <a:latin typeface="Calibri" panose="020F0502020204030204" pitchFamily="34" charset="0"/>
                <a:cs typeface="Calibri" panose="020F0502020204030204" pitchFamily="34" charset="0"/>
              </a:rPr>
              <a:t>compaction utilities</a:t>
            </a:r>
            <a:r>
              <a:rPr lang="en-US" sz="2200" b="1" dirty="0">
                <a:solidFill>
                  <a:schemeClr val="bg1"/>
                </a:solidFill>
                <a:latin typeface="Calibri" panose="020F0502020204030204" pitchFamily="34" charset="0"/>
                <a:cs typeface="Calibri" panose="020F0502020204030204" pitchFamily="34" charset="0"/>
              </a:rPr>
              <a:t>), are checked for </a:t>
            </a:r>
            <a:r>
              <a:rPr lang="en-US" sz="2200" b="1" dirty="0" smtClean="0">
                <a:solidFill>
                  <a:schemeClr val="bg1"/>
                </a:solidFill>
                <a:latin typeface="Calibri" panose="020F0502020204030204" pitchFamily="34" charset="0"/>
                <a:cs typeface="Calibri" panose="020F0502020204030204" pitchFamily="34" charset="0"/>
              </a:rPr>
              <a:t>unauthorized modification (for </a:t>
            </a:r>
            <a:r>
              <a:rPr lang="en-US" sz="2200" b="1" dirty="0">
                <a:solidFill>
                  <a:schemeClr val="bg1"/>
                </a:solidFill>
                <a:latin typeface="Calibri" panose="020F0502020204030204" pitchFamily="34" charset="0"/>
                <a:cs typeface="Calibri" panose="020F0502020204030204" pitchFamily="34" charset="0"/>
              </a:rPr>
              <a:t>example, that caused by </a:t>
            </a:r>
            <a:r>
              <a:rPr lang="en-US" sz="2200" b="1" dirty="0" smtClean="0">
                <a:solidFill>
                  <a:schemeClr val="bg1"/>
                </a:solidFill>
                <a:latin typeface="Calibri" panose="020F0502020204030204" pitchFamily="34" charset="0"/>
                <a:cs typeface="Calibri" panose="020F0502020204030204" pitchFamily="34" charset="0"/>
              </a:rPr>
              <a:t>malicious software </a:t>
            </a:r>
            <a:r>
              <a:rPr lang="en-US" sz="2200" b="1" dirty="0">
                <a:solidFill>
                  <a:schemeClr val="bg1"/>
                </a:solidFill>
                <a:latin typeface="Calibri" panose="020F0502020204030204" pitchFamily="34" charset="0"/>
                <a:cs typeface="Calibri" panose="020F0502020204030204" pitchFamily="34" charset="0"/>
              </a:rPr>
              <a:t>such as viruses and ‘spyware’).</a:t>
            </a:r>
            <a:endParaRPr lang="en-IN" sz="22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309533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136479"/>
            <a:ext cx="10848146" cy="545909"/>
          </a:xfrm>
        </p:spPr>
        <p:txBody>
          <a:bodyPr>
            <a:noAutofit/>
          </a:bodyPr>
          <a:lstStyle/>
          <a:p>
            <a:pPr algn="ctr"/>
            <a:r>
              <a:rPr lang="en-IN" sz="2800" b="1" dirty="0" smtClean="0">
                <a:solidFill>
                  <a:schemeClr val="bg1"/>
                </a:solidFill>
              </a:rPr>
              <a:t>INTRODUCTION</a:t>
            </a:r>
            <a:endParaRPr lang="en-IN" sz="2800" b="1" dirty="0">
              <a:solidFill>
                <a:schemeClr val="bg1"/>
              </a:solidFill>
            </a:endParaRPr>
          </a:p>
        </p:txBody>
      </p:sp>
      <p:sp>
        <p:nvSpPr>
          <p:cNvPr id="3" name="Subtitle 2"/>
          <p:cNvSpPr>
            <a:spLocks noGrp="1"/>
          </p:cNvSpPr>
          <p:nvPr>
            <p:ph type="subTitle" idx="1"/>
          </p:nvPr>
        </p:nvSpPr>
        <p:spPr>
          <a:xfrm>
            <a:off x="684212" y="832514"/>
            <a:ext cx="10848146" cy="5568286"/>
          </a:xfrm>
        </p:spPr>
        <p:txBody>
          <a:bodyPr>
            <a:normAutofit/>
          </a:bodyPr>
          <a:lstStyle/>
          <a:p>
            <a:pPr marL="342900" indent="-342900" algn="just">
              <a:buFont typeface="Wingdings" panose="05000000000000000000" pitchFamily="2" charset="2"/>
              <a:buChar char="§"/>
            </a:pPr>
            <a:r>
              <a:rPr lang="en-IN" sz="2300" b="1" dirty="0" smtClean="0">
                <a:solidFill>
                  <a:schemeClr val="bg1"/>
                </a:solidFill>
                <a:latin typeface="Calibri" panose="020F0502020204030204" pitchFamily="34" charset="0"/>
                <a:cs typeface="Calibri" panose="020F0502020204030204" pitchFamily="34" charset="0"/>
              </a:rPr>
              <a:t>Software </a:t>
            </a:r>
            <a:r>
              <a:rPr lang="en-US" sz="2300" b="1" dirty="0" smtClean="0">
                <a:solidFill>
                  <a:schemeClr val="bg1"/>
                </a:solidFill>
                <a:latin typeface="Calibri" panose="020F0502020204030204" pitchFamily="34" charset="0"/>
                <a:cs typeface="Calibri" panose="020F0502020204030204" pitchFamily="34" charset="0"/>
              </a:rPr>
              <a:t>encompasses </a:t>
            </a:r>
            <a:r>
              <a:rPr lang="en-US" sz="2300" b="1" dirty="0">
                <a:solidFill>
                  <a:schemeClr val="bg1"/>
                </a:solidFill>
                <a:latin typeface="Calibri" panose="020F0502020204030204" pitchFamily="34" charset="0"/>
                <a:cs typeface="Calibri" panose="020F0502020204030204" pitchFamily="34" charset="0"/>
              </a:rPr>
              <a:t>both the executable code (i.e. the programs</a:t>
            </a:r>
            <a:r>
              <a:rPr lang="en-US" sz="2300" b="1" dirty="0" smtClean="0">
                <a:solidFill>
                  <a:schemeClr val="bg1"/>
                </a:solidFill>
                <a:latin typeface="Calibri" panose="020F0502020204030204" pitchFamily="34" charset="0"/>
                <a:cs typeface="Calibri" panose="020F0502020204030204" pitchFamily="34" charset="0"/>
              </a:rPr>
              <a:t>) run </a:t>
            </a:r>
            <a:r>
              <a:rPr lang="en-US" sz="2300" b="1" dirty="0">
                <a:solidFill>
                  <a:schemeClr val="bg1"/>
                </a:solidFill>
                <a:latin typeface="Calibri" panose="020F0502020204030204" pitchFamily="34" charset="0"/>
                <a:cs typeface="Calibri" panose="020F0502020204030204" pitchFamily="34" charset="0"/>
              </a:rPr>
              <a:t>on aircraft computers as well as the </a:t>
            </a:r>
            <a:r>
              <a:rPr lang="en-US" sz="2300" b="1" dirty="0" smtClean="0">
                <a:solidFill>
                  <a:schemeClr val="bg1"/>
                </a:solidFill>
                <a:latin typeface="Calibri" panose="020F0502020204030204" pitchFamily="34" charset="0"/>
                <a:cs typeface="Calibri" panose="020F0502020204030204" pitchFamily="34" charset="0"/>
              </a:rPr>
              <a:t>data that </a:t>
            </a:r>
            <a:r>
              <a:rPr lang="en-US" sz="2300" b="1" dirty="0">
                <a:solidFill>
                  <a:schemeClr val="bg1"/>
                </a:solidFill>
                <a:latin typeface="Calibri" panose="020F0502020204030204" pitchFamily="34" charset="0"/>
                <a:cs typeface="Calibri" panose="020F0502020204030204" pitchFamily="34" charset="0"/>
              </a:rPr>
              <a:t>these programs use. </a:t>
            </a:r>
            <a:endParaRPr lang="en-US" sz="2300" b="1" dirty="0" smtClean="0">
              <a:solidFill>
                <a:schemeClr val="bg1"/>
              </a:solidFill>
              <a:latin typeface="Calibri" panose="020F0502020204030204" pitchFamily="34" charset="0"/>
              <a:cs typeface="Calibri" panose="020F0502020204030204" pitchFamily="34" charset="0"/>
            </a:endParaRPr>
          </a:p>
          <a:p>
            <a:pPr marL="342900" indent="-342900" algn="just">
              <a:buFont typeface="Wingdings" panose="05000000000000000000" pitchFamily="2" charset="2"/>
              <a:buChar char="§"/>
            </a:pPr>
            <a:r>
              <a:rPr lang="en-US" sz="2300" b="1" dirty="0" smtClean="0">
                <a:solidFill>
                  <a:schemeClr val="bg1"/>
                </a:solidFill>
                <a:latin typeface="Calibri" panose="020F0502020204030204" pitchFamily="34" charset="0"/>
                <a:cs typeface="Calibri" panose="020F0502020204030204" pitchFamily="34" charset="0"/>
              </a:rPr>
              <a:t>The </a:t>
            </a:r>
            <a:r>
              <a:rPr lang="en-US" sz="2300" b="1" dirty="0">
                <a:solidFill>
                  <a:schemeClr val="bg1"/>
                </a:solidFill>
                <a:latin typeface="Calibri" panose="020F0502020204030204" pitchFamily="34" charset="0"/>
                <a:cs typeface="Calibri" panose="020F0502020204030204" pitchFamily="34" charset="0"/>
              </a:rPr>
              <a:t>term also covers </a:t>
            </a:r>
            <a:r>
              <a:rPr lang="en-US" sz="2300" b="1" dirty="0" smtClean="0">
                <a:solidFill>
                  <a:schemeClr val="bg1"/>
                </a:solidFill>
                <a:latin typeface="Calibri" panose="020F0502020204030204" pitchFamily="34" charset="0"/>
                <a:cs typeface="Calibri" panose="020F0502020204030204" pitchFamily="34" charset="0"/>
              </a:rPr>
              <a:t>the operating </a:t>
            </a:r>
            <a:r>
              <a:rPr lang="en-US" sz="2300" b="1" dirty="0">
                <a:solidFill>
                  <a:schemeClr val="bg1"/>
                </a:solidFill>
                <a:latin typeface="Calibri" panose="020F0502020204030204" pitchFamily="34" charset="0"/>
                <a:cs typeface="Calibri" panose="020F0502020204030204" pitchFamily="34" charset="0"/>
              </a:rPr>
              <a:t>systems (i.e. system software) embedded </a:t>
            </a:r>
            <a:r>
              <a:rPr lang="en-US" sz="2300" b="1" dirty="0" smtClean="0">
                <a:solidFill>
                  <a:schemeClr val="bg1"/>
                </a:solidFill>
                <a:latin typeface="Calibri" panose="020F0502020204030204" pitchFamily="34" charset="0"/>
                <a:cs typeface="Calibri" panose="020F0502020204030204" pitchFamily="34" charset="0"/>
              </a:rPr>
              <a:t>in aircraft </a:t>
            </a:r>
            <a:r>
              <a:rPr lang="en-US" sz="2300" b="1" dirty="0">
                <a:solidFill>
                  <a:schemeClr val="bg1"/>
                </a:solidFill>
                <a:latin typeface="Calibri" panose="020F0502020204030204" pitchFamily="34" charset="0"/>
                <a:cs typeface="Calibri" panose="020F0502020204030204" pitchFamily="34" charset="0"/>
              </a:rPr>
              <a:t>computer systems</a:t>
            </a:r>
            <a:r>
              <a:rPr lang="en-US" sz="2300" b="1" dirty="0" smtClean="0">
                <a:solidFill>
                  <a:schemeClr val="bg1"/>
                </a:solidFill>
                <a:latin typeface="Calibri" panose="020F0502020204030204" pitchFamily="34" charset="0"/>
                <a:cs typeface="Calibri" panose="020F0502020204030204" pitchFamily="34" charset="0"/>
              </a:rPr>
              <a:t>.</a:t>
            </a:r>
          </a:p>
          <a:p>
            <a:pPr marL="342900" indent="-342900" algn="just">
              <a:buFont typeface="Wingdings" panose="05000000000000000000" pitchFamily="2" charset="2"/>
              <a:buChar char="§"/>
            </a:pPr>
            <a:r>
              <a:rPr lang="en-US" sz="2300" b="1" dirty="0" smtClean="0">
                <a:solidFill>
                  <a:schemeClr val="bg1"/>
                </a:solidFill>
                <a:latin typeface="Calibri" panose="020F0502020204030204" pitchFamily="34" charset="0"/>
                <a:cs typeface="Calibri" panose="020F0502020204030204" pitchFamily="34" charset="0"/>
              </a:rPr>
              <a:t>All </a:t>
            </a:r>
            <a:r>
              <a:rPr lang="en-US" sz="2300" b="1" dirty="0">
                <a:solidFill>
                  <a:schemeClr val="bg1"/>
                </a:solidFill>
                <a:latin typeface="Calibri" panose="020F0502020204030204" pitchFamily="34" charset="0"/>
                <a:cs typeface="Calibri" panose="020F0502020204030204" pitchFamily="34" charset="0"/>
              </a:rPr>
              <a:t>of these software </a:t>
            </a:r>
            <a:r>
              <a:rPr lang="en-US" sz="2300" b="1" dirty="0" smtClean="0">
                <a:solidFill>
                  <a:schemeClr val="bg1"/>
                </a:solidFill>
                <a:latin typeface="Calibri" panose="020F0502020204030204" pitchFamily="34" charset="0"/>
                <a:cs typeface="Calibri" panose="020F0502020204030204" pitchFamily="34" charset="0"/>
              </a:rPr>
              <a:t>parts require </a:t>
            </a:r>
            <a:r>
              <a:rPr lang="en-US" sz="2300" b="1" dirty="0">
                <a:solidFill>
                  <a:schemeClr val="bg1"/>
                </a:solidFill>
                <a:latin typeface="Calibri" panose="020F0502020204030204" pitchFamily="34" charset="0"/>
                <a:cs typeface="Calibri" panose="020F0502020204030204" pitchFamily="34" charset="0"/>
              </a:rPr>
              <a:t>periodic upgrading as well as modification </a:t>
            </a:r>
            <a:r>
              <a:rPr lang="en-US" sz="2300" b="1" dirty="0" smtClean="0">
                <a:solidFill>
                  <a:schemeClr val="bg1"/>
                </a:solidFill>
                <a:latin typeface="Calibri" panose="020F0502020204030204" pitchFamily="34" charset="0"/>
                <a:cs typeface="Calibri" panose="020F0502020204030204" pitchFamily="34" charset="0"/>
              </a:rPr>
              <a:t>to rectify </a:t>
            </a:r>
            <a:r>
              <a:rPr lang="en-US" sz="2300" b="1" dirty="0">
                <a:solidFill>
                  <a:schemeClr val="bg1"/>
                </a:solidFill>
                <a:latin typeface="Calibri" panose="020F0502020204030204" pitchFamily="34" charset="0"/>
                <a:cs typeface="Calibri" panose="020F0502020204030204" pitchFamily="34" charset="0"/>
              </a:rPr>
              <a:t>problems and faults that may arise as a </a:t>
            </a:r>
            <a:r>
              <a:rPr lang="en-US" sz="2300" b="1" dirty="0" smtClean="0">
                <a:solidFill>
                  <a:schemeClr val="bg1"/>
                </a:solidFill>
                <a:latin typeface="Calibri" panose="020F0502020204030204" pitchFamily="34" charset="0"/>
                <a:cs typeface="Calibri" panose="020F0502020204030204" pitchFamily="34" charset="0"/>
              </a:rPr>
              <a:t>result  of operational experience.</a:t>
            </a:r>
          </a:p>
          <a:p>
            <a:pPr marL="342900" indent="-342900" algn="just">
              <a:buFont typeface="Wingdings" panose="05000000000000000000" pitchFamily="2" charset="2"/>
              <a:buChar char="§"/>
            </a:pPr>
            <a:r>
              <a:rPr lang="en-US" sz="2300" b="1" dirty="0" smtClean="0">
                <a:solidFill>
                  <a:schemeClr val="bg1"/>
                </a:solidFill>
                <a:latin typeface="Calibri" panose="020F0502020204030204" pitchFamily="34" charset="0"/>
                <a:cs typeface="Calibri" panose="020F0502020204030204" pitchFamily="34" charset="0"/>
              </a:rPr>
              <a:t>The </a:t>
            </a:r>
            <a:r>
              <a:rPr lang="en-US" sz="2300" b="1" dirty="0">
                <a:solidFill>
                  <a:schemeClr val="bg1"/>
                </a:solidFill>
                <a:latin typeface="Calibri" panose="020F0502020204030204" pitchFamily="34" charset="0"/>
                <a:cs typeface="Calibri" panose="020F0502020204030204" pitchFamily="34" charset="0"/>
              </a:rPr>
              <a:t>consequences of software failure can </a:t>
            </a:r>
            <a:r>
              <a:rPr lang="en-US" sz="2300" b="1" dirty="0" smtClean="0">
                <a:solidFill>
                  <a:schemeClr val="bg1"/>
                </a:solidFill>
                <a:latin typeface="Calibri" panose="020F0502020204030204" pitchFamily="34" charset="0"/>
                <a:cs typeface="Calibri" panose="020F0502020204030204" pitchFamily="34" charset="0"/>
              </a:rPr>
              <a:t>range from </a:t>
            </a:r>
            <a:r>
              <a:rPr lang="en-US" sz="2300" b="1" dirty="0">
                <a:solidFill>
                  <a:schemeClr val="bg1"/>
                </a:solidFill>
                <a:latin typeface="Calibri" panose="020F0502020204030204" pitchFamily="34" charset="0"/>
                <a:cs typeface="Calibri" panose="020F0502020204030204" pitchFamily="34" charset="0"/>
              </a:rPr>
              <a:t>insignificant (no effect on aircraft performance</a:t>
            </a:r>
            <a:r>
              <a:rPr lang="en-US" sz="2300" b="1" dirty="0" smtClean="0">
                <a:solidFill>
                  <a:schemeClr val="bg1"/>
                </a:solidFill>
                <a:latin typeface="Calibri" panose="020F0502020204030204" pitchFamily="34" charset="0"/>
                <a:cs typeface="Calibri" panose="020F0502020204030204" pitchFamily="34" charset="0"/>
              </a:rPr>
              <a:t>) to </a:t>
            </a:r>
            <a:r>
              <a:rPr lang="en-US" sz="2300" b="1" dirty="0">
                <a:solidFill>
                  <a:schemeClr val="bg1"/>
                </a:solidFill>
                <a:latin typeface="Calibri" panose="020F0502020204030204" pitchFamily="34" charset="0"/>
                <a:cs typeface="Calibri" panose="020F0502020204030204" pitchFamily="34" charset="0"/>
              </a:rPr>
              <a:t>catastrophic (e.g. major avionic system failure</a:t>
            </a:r>
            <a:r>
              <a:rPr lang="en-US" sz="2300" b="1" dirty="0" smtClean="0">
                <a:solidFill>
                  <a:schemeClr val="bg1"/>
                </a:solidFill>
                <a:latin typeface="Calibri" panose="020F0502020204030204" pitchFamily="34" charset="0"/>
                <a:cs typeface="Calibri" panose="020F0502020204030204" pitchFamily="34" charset="0"/>
              </a:rPr>
              <a:t>, engine </a:t>
            </a:r>
            <a:r>
              <a:rPr lang="en-US" sz="2300" b="1" dirty="0">
                <a:solidFill>
                  <a:schemeClr val="bg1"/>
                </a:solidFill>
                <a:latin typeface="Calibri" panose="020F0502020204030204" pitchFamily="34" charset="0"/>
                <a:cs typeface="Calibri" panose="020F0502020204030204" pitchFamily="34" charset="0"/>
              </a:rPr>
              <a:t>faults, etc.). </a:t>
            </a:r>
            <a:endParaRPr lang="en-US" sz="2300" b="1" dirty="0" smtClean="0">
              <a:solidFill>
                <a:schemeClr val="bg1"/>
              </a:solidFill>
              <a:latin typeface="Calibri" panose="020F0502020204030204" pitchFamily="34" charset="0"/>
              <a:cs typeface="Calibri" panose="020F0502020204030204" pitchFamily="34" charset="0"/>
            </a:endParaRPr>
          </a:p>
          <a:p>
            <a:pPr marL="342900" indent="-342900" algn="just">
              <a:buFont typeface="Wingdings" panose="05000000000000000000" pitchFamily="2" charset="2"/>
              <a:buChar char="§"/>
            </a:pPr>
            <a:r>
              <a:rPr lang="en-US" sz="2300" b="1" dirty="0" smtClean="0">
                <a:solidFill>
                  <a:schemeClr val="bg1"/>
                </a:solidFill>
                <a:latin typeface="Calibri" panose="020F0502020204030204" pitchFamily="34" charset="0"/>
                <a:cs typeface="Calibri" panose="020F0502020204030204" pitchFamily="34" charset="0"/>
              </a:rPr>
              <a:t>Because </a:t>
            </a:r>
            <a:r>
              <a:rPr lang="en-US" sz="2300" b="1" dirty="0">
                <a:solidFill>
                  <a:schemeClr val="bg1"/>
                </a:solidFill>
                <a:latin typeface="Calibri" panose="020F0502020204030204" pitchFamily="34" charset="0"/>
                <a:cs typeface="Calibri" panose="020F0502020204030204" pitchFamily="34" charset="0"/>
              </a:rPr>
              <a:t>of this it is important </a:t>
            </a:r>
            <a:r>
              <a:rPr lang="en-US" sz="2300" b="1" dirty="0" smtClean="0">
                <a:solidFill>
                  <a:schemeClr val="bg1"/>
                </a:solidFill>
                <a:latin typeface="Calibri" panose="020F0502020204030204" pitchFamily="34" charset="0"/>
                <a:cs typeface="Calibri" panose="020F0502020204030204" pitchFamily="34" charset="0"/>
              </a:rPr>
              <a:t>that </a:t>
            </a:r>
            <a:r>
              <a:rPr lang="en-US" sz="2300" b="1" dirty="0">
                <a:solidFill>
                  <a:schemeClr val="bg1"/>
                </a:solidFill>
                <a:latin typeface="Calibri" panose="020F0502020204030204" pitchFamily="34" charset="0"/>
                <a:cs typeface="Calibri" panose="020F0502020204030204" pitchFamily="34" charset="0"/>
              </a:rPr>
              <a:t>you should have an understanding of the </a:t>
            </a:r>
            <a:r>
              <a:rPr lang="en-US" sz="2300" b="1" dirty="0" smtClean="0">
                <a:solidFill>
                  <a:schemeClr val="bg1"/>
                </a:solidFill>
                <a:latin typeface="Calibri" panose="020F0502020204030204" pitchFamily="34" charset="0"/>
                <a:cs typeface="Calibri" panose="020F0502020204030204" pitchFamily="34" charset="0"/>
              </a:rPr>
              <a:t>importance of </a:t>
            </a:r>
            <a:r>
              <a:rPr lang="en-US" sz="2300" b="1" dirty="0">
                <a:solidFill>
                  <a:schemeClr val="bg1"/>
                </a:solidFill>
                <a:latin typeface="Calibri" panose="020F0502020204030204" pitchFamily="34" charset="0"/>
                <a:cs typeface="Calibri" panose="020F0502020204030204" pitchFamily="34" charset="0"/>
              </a:rPr>
              <a:t>following correct procedures for </a:t>
            </a:r>
            <a:r>
              <a:rPr lang="en-US" sz="2300" b="1" dirty="0" smtClean="0">
                <a:solidFill>
                  <a:schemeClr val="bg1"/>
                </a:solidFill>
                <a:latin typeface="Calibri" panose="020F0502020204030204" pitchFamily="34" charset="0"/>
                <a:cs typeface="Calibri" panose="020F0502020204030204" pitchFamily="34" charset="0"/>
              </a:rPr>
              <a:t>software </a:t>
            </a:r>
            <a:r>
              <a:rPr lang="en-IN" sz="2300" b="1" dirty="0" smtClean="0">
                <a:solidFill>
                  <a:schemeClr val="bg1"/>
                </a:solidFill>
                <a:latin typeface="Calibri" panose="020F0502020204030204" pitchFamily="34" charset="0"/>
                <a:cs typeface="Calibri" panose="020F0502020204030204" pitchFamily="34" charset="0"/>
              </a:rPr>
              <a:t>modification </a:t>
            </a:r>
            <a:r>
              <a:rPr lang="en-IN" sz="2300" b="1" dirty="0">
                <a:solidFill>
                  <a:schemeClr val="bg1"/>
                </a:solidFill>
                <a:latin typeface="Calibri" panose="020F0502020204030204" pitchFamily="34" charset="0"/>
                <a:cs typeface="Calibri" panose="020F0502020204030204" pitchFamily="34" charset="0"/>
              </a:rPr>
              <a:t>and upgrading.</a:t>
            </a:r>
          </a:p>
        </p:txBody>
      </p:sp>
    </p:spTree>
    <p:extLst>
      <p:ext uri="{BB962C8B-B14F-4D97-AF65-F5344CB8AC3E}">
        <p14:creationId xmlns:p14="http://schemas.microsoft.com/office/powerpoint/2010/main" val="39252326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136479"/>
            <a:ext cx="10848146" cy="545909"/>
          </a:xfrm>
        </p:spPr>
        <p:txBody>
          <a:bodyPr>
            <a:noAutofit/>
          </a:bodyPr>
          <a:lstStyle/>
          <a:p>
            <a:pPr algn="ctr"/>
            <a:r>
              <a:rPr lang="en-US" sz="2800" b="1" dirty="0">
                <a:solidFill>
                  <a:schemeClr val="bg1"/>
                </a:solidFill>
              </a:rPr>
              <a:t>Distribution methods</a:t>
            </a:r>
            <a:endParaRPr lang="en-IN" sz="2800" b="1" dirty="0">
              <a:solidFill>
                <a:schemeClr val="bg1"/>
              </a:solidFill>
            </a:endParaRPr>
          </a:p>
        </p:txBody>
      </p:sp>
      <p:sp>
        <p:nvSpPr>
          <p:cNvPr id="3" name="Subtitle 2"/>
          <p:cNvSpPr>
            <a:spLocks noGrp="1"/>
          </p:cNvSpPr>
          <p:nvPr>
            <p:ph type="subTitle" idx="1"/>
          </p:nvPr>
        </p:nvSpPr>
        <p:spPr>
          <a:xfrm>
            <a:off x="684212" y="832514"/>
            <a:ext cx="10848146" cy="5568286"/>
          </a:xfrm>
        </p:spPr>
        <p:txBody>
          <a:bodyPr>
            <a:noAutofit/>
          </a:bodyPr>
          <a:lstStyle/>
          <a:p>
            <a:pPr marL="342900" indent="-342900" algn="just">
              <a:buFont typeface="Wingdings" panose="05000000000000000000" pitchFamily="2" charset="2"/>
              <a:buChar char="§"/>
            </a:pPr>
            <a:r>
              <a:rPr lang="en-US" sz="2200" b="1" dirty="0">
                <a:solidFill>
                  <a:schemeClr val="bg1"/>
                </a:solidFill>
                <a:latin typeface="Calibri" panose="020F0502020204030204" pitchFamily="34" charset="0"/>
                <a:cs typeface="Calibri" panose="020F0502020204030204" pitchFamily="34" charset="0"/>
              </a:rPr>
              <a:t>Special precautions are needed when the FLS </a:t>
            </a:r>
            <a:r>
              <a:rPr lang="en-US" sz="2200" b="1" dirty="0" smtClean="0">
                <a:solidFill>
                  <a:schemeClr val="bg1"/>
                </a:solidFill>
                <a:latin typeface="Calibri" panose="020F0502020204030204" pitchFamily="34" charset="0"/>
                <a:cs typeface="Calibri" panose="020F0502020204030204" pitchFamily="34" charset="0"/>
              </a:rPr>
              <a:t>or DFLD </a:t>
            </a:r>
            <a:r>
              <a:rPr lang="en-US" sz="2200" b="1" dirty="0">
                <a:solidFill>
                  <a:schemeClr val="bg1"/>
                </a:solidFill>
                <a:latin typeface="Calibri" panose="020F0502020204030204" pitchFamily="34" charset="0"/>
                <a:cs typeface="Calibri" panose="020F0502020204030204" pitchFamily="34" charset="0"/>
              </a:rPr>
              <a:t>are transferred or downloaded using the </a:t>
            </a:r>
            <a:r>
              <a:rPr lang="en-US" sz="2200" b="1" dirty="0" smtClean="0">
                <a:solidFill>
                  <a:schemeClr val="bg1"/>
                </a:solidFill>
                <a:latin typeface="Calibri" panose="020F0502020204030204" pitchFamily="34" charset="0"/>
                <a:cs typeface="Calibri" panose="020F0502020204030204" pitchFamily="34" charset="0"/>
              </a:rPr>
              <a:t>public internet</a:t>
            </a:r>
            <a:r>
              <a:rPr lang="en-US" sz="2200" b="1" dirty="0">
                <a:solidFill>
                  <a:schemeClr val="bg1"/>
                </a:solidFill>
                <a:latin typeface="Calibri" panose="020F0502020204030204" pitchFamily="34" charset="0"/>
                <a:cs typeface="Calibri" panose="020F0502020204030204" pitchFamily="34" charset="0"/>
              </a:rPr>
              <a:t>. </a:t>
            </a:r>
            <a:endParaRPr lang="en-US" sz="2200" b="1" dirty="0" smtClean="0">
              <a:solidFill>
                <a:schemeClr val="bg1"/>
              </a:solidFill>
              <a:latin typeface="Calibri" panose="020F0502020204030204" pitchFamily="34" charset="0"/>
              <a:cs typeface="Calibri" panose="020F0502020204030204" pitchFamily="34" charset="0"/>
            </a:endParaRPr>
          </a:p>
          <a:p>
            <a:pPr marL="342900" indent="-342900" algn="just">
              <a:buFont typeface="Wingdings" panose="05000000000000000000" pitchFamily="2" charset="2"/>
              <a:buChar char="§"/>
            </a:pPr>
            <a:r>
              <a:rPr lang="en-US" sz="2200" b="1" dirty="0" smtClean="0">
                <a:solidFill>
                  <a:schemeClr val="bg1"/>
                </a:solidFill>
                <a:latin typeface="Calibri" panose="020F0502020204030204" pitchFamily="34" charset="0"/>
                <a:cs typeface="Calibri" panose="020F0502020204030204" pitchFamily="34" charset="0"/>
              </a:rPr>
              <a:t>These </a:t>
            </a:r>
            <a:r>
              <a:rPr lang="en-US" sz="2200" b="1" dirty="0">
                <a:solidFill>
                  <a:schemeClr val="bg1"/>
                </a:solidFill>
                <a:latin typeface="Calibri" panose="020F0502020204030204" pitchFamily="34" charset="0"/>
                <a:cs typeface="Calibri" panose="020F0502020204030204" pitchFamily="34" charset="0"/>
              </a:rPr>
              <a:t>precautions include the use of </a:t>
            </a:r>
            <a:r>
              <a:rPr lang="en-US" sz="2200" b="1" dirty="0" smtClean="0">
                <a:solidFill>
                  <a:schemeClr val="bg1"/>
                </a:solidFill>
                <a:latin typeface="Calibri" panose="020F0502020204030204" pitchFamily="34" charset="0"/>
                <a:cs typeface="Calibri" panose="020F0502020204030204" pitchFamily="34" charset="0"/>
              </a:rPr>
              <a:t>an efficient </a:t>
            </a:r>
            <a:r>
              <a:rPr lang="en-US" sz="2200" b="1" dirty="0">
                <a:solidFill>
                  <a:schemeClr val="bg1"/>
                </a:solidFill>
                <a:latin typeface="Calibri" panose="020F0502020204030204" pitchFamily="34" charset="0"/>
                <a:cs typeface="Calibri" panose="020F0502020204030204" pitchFamily="34" charset="0"/>
              </a:rPr>
              <a:t>firewall to prevent </a:t>
            </a:r>
            <a:r>
              <a:rPr lang="en-US" sz="2200" b="1" dirty="0" smtClean="0">
                <a:solidFill>
                  <a:schemeClr val="bg1"/>
                </a:solidFill>
                <a:latin typeface="Calibri" panose="020F0502020204030204" pitchFamily="34" charset="0"/>
                <a:cs typeface="Calibri" panose="020F0502020204030204" pitchFamily="34" charset="0"/>
              </a:rPr>
              <a:t>unauthorized </a:t>
            </a:r>
            <a:r>
              <a:rPr lang="en-US" sz="2200" b="1" dirty="0">
                <a:solidFill>
                  <a:schemeClr val="bg1"/>
                </a:solidFill>
                <a:latin typeface="Calibri" panose="020F0502020204030204" pitchFamily="34" charset="0"/>
                <a:cs typeface="Calibri" panose="020F0502020204030204" pitchFamily="34" charset="0"/>
              </a:rPr>
              <a:t>access </a:t>
            </a:r>
            <a:r>
              <a:rPr lang="en-US" sz="2200" b="1" dirty="0" smtClean="0">
                <a:solidFill>
                  <a:schemeClr val="bg1"/>
                </a:solidFill>
                <a:latin typeface="Calibri" panose="020F0502020204030204" pitchFamily="34" charset="0"/>
                <a:cs typeface="Calibri" panose="020F0502020204030204" pitchFamily="34" charset="0"/>
              </a:rPr>
              <a:t>to local </a:t>
            </a:r>
            <a:r>
              <a:rPr lang="en-US" sz="2200" b="1" dirty="0">
                <a:solidFill>
                  <a:schemeClr val="bg1"/>
                </a:solidFill>
                <a:latin typeface="Calibri" panose="020F0502020204030204" pitchFamily="34" charset="0"/>
                <a:cs typeface="Calibri" panose="020F0502020204030204" pitchFamily="34" charset="0"/>
              </a:rPr>
              <a:t>servers and storage media, as well as </a:t>
            </a:r>
            <a:r>
              <a:rPr lang="en-US" sz="2200" b="1" dirty="0" smtClean="0">
                <a:solidFill>
                  <a:schemeClr val="bg1"/>
                </a:solidFill>
                <a:latin typeface="Calibri" panose="020F0502020204030204" pitchFamily="34" charset="0"/>
                <a:cs typeface="Calibri" panose="020F0502020204030204" pitchFamily="34" charset="0"/>
              </a:rPr>
              <a:t>accredited virus protection software.</a:t>
            </a:r>
          </a:p>
          <a:p>
            <a:pPr marL="342900" indent="-342900" algn="just">
              <a:buFont typeface="Wingdings" panose="05000000000000000000" pitchFamily="2" charset="2"/>
              <a:buChar char="§"/>
            </a:pPr>
            <a:r>
              <a:rPr lang="en-US" sz="2200" b="1" dirty="0" smtClean="0">
                <a:solidFill>
                  <a:schemeClr val="bg1"/>
                </a:solidFill>
                <a:latin typeface="Calibri" panose="020F0502020204030204" pitchFamily="34" charset="0"/>
                <a:cs typeface="Calibri" panose="020F0502020204030204" pitchFamily="34" charset="0"/>
              </a:rPr>
              <a:t>Further </a:t>
            </a:r>
            <a:r>
              <a:rPr lang="en-US" sz="2200" b="1" dirty="0">
                <a:solidFill>
                  <a:schemeClr val="bg1"/>
                </a:solidFill>
                <a:latin typeface="Calibri" panose="020F0502020204030204" pitchFamily="34" charset="0"/>
                <a:cs typeface="Calibri" panose="020F0502020204030204" pitchFamily="34" charset="0"/>
              </a:rPr>
              <a:t>precautions </a:t>
            </a:r>
            <a:r>
              <a:rPr lang="en-US" sz="2200" b="1" dirty="0" smtClean="0">
                <a:solidFill>
                  <a:schemeClr val="bg1"/>
                </a:solidFill>
                <a:latin typeface="Calibri" panose="020F0502020204030204" pitchFamily="34" charset="0"/>
                <a:cs typeface="Calibri" panose="020F0502020204030204" pitchFamily="34" charset="0"/>
              </a:rPr>
              <a:t>are necessary </a:t>
            </a:r>
            <a:r>
              <a:rPr lang="en-US" sz="2200" b="1" dirty="0">
                <a:solidFill>
                  <a:schemeClr val="bg1"/>
                </a:solidFill>
                <a:latin typeface="Calibri" panose="020F0502020204030204" pitchFamily="34" charset="0"/>
                <a:cs typeface="Calibri" panose="020F0502020204030204" pitchFamily="34" charset="0"/>
              </a:rPr>
              <a:t>when making backup copies of </a:t>
            </a:r>
            <a:r>
              <a:rPr lang="en-US" sz="2200" b="1" dirty="0" smtClean="0">
                <a:solidFill>
                  <a:schemeClr val="bg1"/>
                </a:solidFill>
                <a:latin typeface="Calibri" panose="020F0502020204030204" pitchFamily="34" charset="0"/>
                <a:cs typeface="Calibri" panose="020F0502020204030204" pitchFamily="34" charset="0"/>
              </a:rPr>
              <a:t>transferred or </a:t>
            </a:r>
            <a:r>
              <a:rPr lang="en-US" sz="2200" b="1" dirty="0">
                <a:solidFill>
                  <a:schemeClr val="bg1"/>
                </a:solidFill>
                <a:latin typeface="Calibri" panose="020F0502020204030204" pitchFamily="34" charset="0"/>
                <a:cs typeface="Calibri" panose="020F0502020204030204" pitchFamily="34" charset="0"/>
              </a:rPr>
              <a:t>downloaded data</a:t>
            </a:r>
            <a:r>
              <a:rPr lang="en-US" sz="2200" b="1" dirty="0" smtClean="0">
                <a:solidFill>
                  <a:schemeClr val="bg1"/>
                </a:solidFill>
                <a:latin typeface="Calibri" panose="020F0502020204030204" pitchFamily="34" charset="0"/>
                <a:cs typeface="Calibri" panose="020F0502020204030204" pitchFamily="34" charset="0"/>
              </a:rPr>
              <a:t>.</a:t>
            </a:r>
          </a:p>
          <a:p>
            <a:pPr marL="342900" indent="-342900" algn="just">
              <a:buFont typeface="Wingdings" panose="05000000000000000000" pitchFamily="2" charset="2"/>
              <a:buChar char="§"/>
            </a:pPr>
            <a:r>
              <a:rPr lang="en-US" sz="2200" b="1" dirty="0" smtClean="0">
                <a:solidFill>
                  <a:schemeClr val="bg1"/>
                </a:solidFill>
                <a:latin typeface="Calibri" panose="020F0502020204030204" pitchFamily="34" charset="0"/>
                <a:cs typeface="Calibri" panose="020F0502020204030204" pitchFamily="34" charset="0"/>
              </a:rPr>
              <a:t> </a:t>
            </a:r>
            <a:r>
              <a:rPr lang="en-US" sz="2200" b="1" dirty="0">
                <a:solidFill>
                  <a:schemeClr val="bg1"/>
                </a:solidFill>
                <a:latin typeface="Calibri" panose="020F0502020204030204" pitchFamily="34" charset="0"/>
                <a:cs typeface="Calibri" panose="020F0502020204030204" pitchFamily="34" charset="0"/>
              </a:rPr>
              <a:t>In particular, backup </a:t>
            </a:r>
            <a:r>
              <a:rPr lang="en-US" sz="2200" b="1" dirty="0" smtClean="0">
                <a:solidFill>
                  <a:schemeClr val="bg1"/>
                </a:solidFill>
                <a:latin typeface="Calibri" panose="020F0502020204030204" pitchFamily="34" charset="0"/>
                <a:cs typeface="Calibri" panose="020F0502020204030204" pitchFamily="34" charset="0"/>
              </a:rPr>
              <a:t>copies should </a:t>
            </a:r>
            <a:r>
              <a:rPr lang="en-US" sz="2200" b="1" dirty="0">
                <a:solidFill>
                  <a:schemeClr val="bg1"/>
                </a:solidFill>
                <a:latin typeface="Calibri" panose="020F0502020204030204" pitchFamily="34" charset="0"/>
                <a:cs typeface="Calibri" panose="020F0502020204030204" pitchFamily="34" charset="0"/>
              </a:rPr>
              <a:t>be clearly labelled with version and date </a:t>
            </a:r>
            <a:r>
              <a:rPr lang="en-US" sz="2200" b="1" dirty="0" smtClean="0">
                <a:solidFill>
                  <a:schemeClr val="bg1"/>
                </a:solidFill>
                <a:latin typeface="Calibri" panose="020F0502020204030204" pitchFamily="34" charset="0"/>
                <a:cs typeface="Calibri" panose="020F0502020204030204" pitchFamily="34" charset="0"/>
              </a:rPr>
              <a:t>information and </a:t>
            </a:r>
            <a:r>
              <a:rPr lang="en-US" sz="2200" b="1" dirty="0">
                <a:solidFill>
                  <a:schemeClr val="bg1"/>
                </a:solidFill>
                <a:latin typeface="Calibri" panose="020F0502020204030204" pitchFamily="34" charset="0"/>
                <a:cs typeface="Calibri" panose="020F0502020204030204" pitchFamily="34" charset="0"/>
              </a:rPr>
              <a:t>they must always be stored in a </a:t>
            </a:r>
            <a:r>
              <a:rPr lang="en-US" sz="2200" b="1" dirty="0" smtClean="0">
                <a:solidFill>
                  <a:schemeClr val="bg1"/>
                </a:solidFill>
                <a:latin typeface="Calibri" panose="020F0502020204030204" pitchFamily="34" charset="0"/>
                <a:cs typeface="Calibri" panose="020F0502020204030204" pitchFamily="34" charset="0"/>
              </a:rPr>
              <a:t>secure place</a:t>
            </a:r>
            <a:r>
              <a:rPr lang="en-US" sz="2200" b="1" dirty="0">
                <a:solidFill>
                  <a:schemeClr val="bg1"/>
                </a:solidFill>
                <a:latin typeface="Calibri" panose="020F0502020204030204" pitchFamily="34" charset="0"/>
                <a:cs typeface="Calibri" panose="020F0502020204030204" pitchFamily="34" charset="0"/>
              </a:rPr>
              <a:t>.</a:t>
            </a:r>
            <a:endParaRPr lang="en-IN" sz="22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13414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136479"/>
            <a:ext cx="10848146" cy="545909"/>
          </a:xfrm>
        </p:spPr>
        <p:txBody>
          <a:bodyPr>
            <a:noAutofit/>
          </a:bodyPr>
          <a:lstStyle/>
          <a:p>
            <a:pPr algn="ctr"/>
            <a:r>
              <a:rPr lang="en-US" sz="2800" b="1" dirty="0" smtClean="0">
                <a:solidFill>
                  <a:schemeClr val="bg1"/>
                </a:solidFill>
              </a:rPr>
              <a:t>Software loading procedure</a:t>
            </a:r>
            <a:endParaRPr lang="en-IN" sz="2800" b="1" dirty="0">
              <a:solidFill>
                <a:schemeClr val="bg1"/>
              </a:solidFill>
            </a:endParaRPr>
          </a:p>
        </p:txBody>
      </p:sp>
      <p:sp>
        <p:nvSpPr>
          <p:cNvPr id="3" name="Subtitle 2"/>
          <p:cNvSpPr>
            <a:spLocks noGrp="1"/>
          </p:cNvSpPr>
          <p:nvPr>
            <p:ph type="subTitle" idx="1"/>
          </p:nvPr>
        </p:nvSpPr>
        <p:spPr>
          <a:xfrm>
            <a:off x="684212" y="832514"/>
            <a:ext cx="10848146" cy="5568286"/>
          </a:xfrm>
        </p:spPr>
        <p:txBody>
          <a:bodyPr>
            <a:noAutofit/>
          </a:bodyPr>
          <a:lstStyle/>
          <a:p>
            <a:r>
              <a:rPr lang="en-US" sz="2200" b="1" dirty="0">
                <a:solidFill>
                  <a:schemeClr val="bg1"/>
                </a:solidFill>
                <a:latin typeface="Calibri" panose="020F0502020204030204" pitchFamily="34" charset="0"/>
                <a:cs typeface="Calibri" panose="020F0502020204030204" pitchFamily="34" charset="0"/>
              </a:rPr>
              <a:t>A typical software loading procedure for the </a:t>
            </a:r>
            <a:r>
              <a:rPr lang="en-US" sz="2200" b="1" dirty="0" smtClean="0">
                <a:solidFill>
                  <a:schemeClr val="bg1"/>
                </a:solidFill>
                <a:latin typeface="Calibri" panose="020F0502020204030204" pitchFamily="34" charset="0"/>
                <a:cs typeface="Calibri" panose="020F0502020204030204" pitchFamily="34" charset="0"/>
              </a:rPr>
              <a:t>electronic engine </a:t>
            </a:r>
            <a:r>
              <a:rPr lang="en-US" sz="2200" b="1" dirty="0">
                <a:solidFill>
                  <a:schemeClr val="bg1"/>
                </a:solidFill>
                <a:latin typeface="Calibri" panose="020F0502020204030204" pitchFamily="34" charset="0"/>
                <a:cs typeface="Calibri" panose="020F0502020204030204" pitchFamily="34" charset="0"/>
              </a:rPr>
              <a:t>control (EEC) of a modern </a:t>
            </a:r>
            <a:r>
              <a:rPr lang="en-US" sz="2200" b="1" dirty="0" smtClean="0">
                <a:solidFill>
                  <a:schemeClr val="bg1"/>
                </a:solidFill>
                <a:latin typeface="Calibri" panose="020F0502020204030204" pitchFamily="34" charset="0"/>
                <a:cs typeface="Calibri" panose="020F0502020204030204" pitchFamily="34" charset="0"/>
              </a:rPr>
              <a:t>passenger aircraft </a:t>
            </a:r>
            <a:r>
              <a:rPr lang="en-US" sz="2200" b="1" dirty="0">
                <a:solidFill>
                  <a:schemeClr val="bg1"/>
                </a:solidFill>
                <a:latin typeface="Calibri" panose="020F0502020204030204" pitchFamily="34" charset="0"/>
                <a:cs typeface="Calibri" panose="020F0502020204030204" pitchFamily="34" charset="0"/>
              </a:rPr>
              <a:t>is as follows</a:t>
            </a:r>
            <a:r>
              <a:rPr lang="en-US" sz="2200" b="1" dirty="0" smtClean="0">
                <a:solidFill>
                  <a:schemeClr val="bg1"/>
                </a:solidFill>
                <a:latin typeface="Calibri" panose="020F0502020204030204" pitchFamily="34" charset="0"/>
                <a:cs typeface="Calibri" panose="020F0502020204030204" pitchFamily="34" charset="0"/>
              </a:rPr>
              <a:t>:</a:t>
            </a:r>
          </a:p>
          <a:p>
            <a:r>
              <a:rPr lang="en-US" sz="2200" b="1" dirty="0">
                <a:solidFill>
                  <a:schemeClr val="bg1"/>
                </a:solidFill>
                <a:latin typeface="Calibri" panose="020F0502020204030204" pitchFamily="34" charset="0"/>
                <a:cs typeface="Calibri" panose="020F0502020204030204" pitchFamily="34" charset="0"/>
              </a:rPr>
              <a:t>1. Make sure the electrical power to the EEC is off.</a:t>
            </a:r>
          </a:p>
          <a:p>
            <a:r>
              <a:rPr lang="en-US" sz="2200" b="1" dirty="0">
                <a:solidFill>
                  <a:schemeClr val="bg1"/>
                </a:solidFill>
                <a:latin typeface="Calibri" panose="020F0502020204030204" pitchFamily="34" charset="0"/>
                <a:cs typeface="Calibri" panose="020F0502020204030204" pitchFamily="34" charset="0"/>
              </a:rPr>
              <a:t>2. Connect one end of the portable data </a:t>
            </a:r>
            <a:r>
              <a:rPr lang="en-US" sz="2200" b="1" dirty="0" smtClean="0">
                <a:solidFill>
                  <a:schemeClr val="bg1"/>
                </a:solidFill>
                <a:latin typeface="Calibri" panose="020F0502020204030204" pitchFamily="34" charset="0"/>
                <a:cs typeface="Calibri" panose="020F0502020204030204" pitchFamily="34" charset="0"/>
              </a:rPr>
              <a:t>loader (PDL</a:t>
            </a:r>
            <a:r>
              <a:rPr lang="en-US" sz="2200" b="1" dirty="0">
                <a:solidFill>
                  <a:schemeClr val="bg1"/>
                </a:solidFill>
                <a:latin typeface="Calibri" panose="020F0502020204030204" pitchFamily="34" charset="0"/>
                <a:cs typeface="Calibri" panose="020F0502020204030204" pitchFamily="34" charset="0"/>
              </a:rPr>
              <a:t>) cable to the connector of the loader </a:t>
            </a:r>
          </a:p>
          <a:p>
            <a:r>
              <a:rPr lang="en-US" sz="2200" b="1" dirty="0">
                <a:solidFill>
                  <a:schemeClr val="bg1"/>
                </a:solidFill>
                <a:latin typeface="Calibri" panose="020F0502020204030204" pitchFamily="34" charset="0"/>
                <a:cs typeface="Calibri" panose="020F0502020204030204" pitchFamily="34" charset="0"/>
              </a:rPr>
              <a:t>3. Disconnect the electrical connector from </a:t>
            </a:r>
            <a:r>
              <a:rPr lang="en-US" sz="2200" b="1" dirty="0" smtClean="0">
                <a:solidFill>
                  <a:schemeClr val="bg1"/>
                </a:solidFill>
                <a:latin typeface="Calibri" panose="020F0502020204030204" pitchFamily="34" charset="0"/>
                <a:cs typeface="Calibri" panose="020F0502020204030204" pitchFamily="34" charset="0"/>
              </a:rPr>
              <a:t>the EEC</a:t>
            </a:r>
            <a:r>
              <a:rPr lang="en-US" sz="2200" b="1" dirty="0">
                <a:solidFill>
                  <a:schemeClr val="bg1"/>
                </a:solidFill>
                <a:latin typeface="Calibri" panose="020F0502020204030204" pitchFamily="34" charset="0"/>
                <a:cs typeface="Calibri" panose="020F0502020204030204" pitchFamily="34" charset="0"/>
              </a:rPr>
              <a:t>.</a:t>
            </a:r>
          </a:p>
          <a:p>
            <a:r>
              <a:rPr lang="en-US" sz="2200" b="1" dirty="0">
                <a:solidFill>
                  <a:schemeClr val="bg1"/>
                </a:solidFill>
                <a:latin typeface="Calibri" panose="020F0502020204030204" pitchFamily="34" charset="0"/>
                <a:cs typeface="Calibri" panose="020F0502020204030204" pitchFamily="34" charset="0"/>
              </a:rPr>
              <a:t>4. Connect the other end of the PDL cable to </a:t>
            </a:r>
            <a:r>
              <a:rPr lang="en-US" sz="2200" b="1" dirty="0" smtClean="0">
                <a:solidFill>
                  <a:schemeClr val="bg1"/>
                </a:solidFill>
                <a:latin typeface="Calibri" panose="020F0502020204030204" pitchFamily="34" charset="0"/>
                <a:cs typeface="Calibri" panose="020F0502020204030204" pitchFamily="34" charset="0"/>
              </a:rPr>
              <a:t>the connector </a:t>
            </a:r>
            <a:r>
              <a:rPr lang="en-US" sz="2200" b="1" dirty="0">
                <a:solidFill>
                  <a:schemeClr val="bg1"/>
                </a:solidFill>
                <a:latin typeface="Calibri" panose="020F0502020204030204" pitchFamily="34" charset="0"/>
                <a:cs typeface="Calibri" panose="020F0502020204030204" pitchFamily="34" charset="0"/>
              </a:rPr>
              <a:t>of the EEC.</a:t>
            </a:r>
          </a:p>
          <a:p>
            <a:r>
              <a:rPr lang="en-US" sz="2200" b="1" dirty="0">
                <a:solidFill>
                  <a:schemeClr val="bg1"/>
                </a:solidFill>
                <a:latin typeface="Calibri" panose="020F0502020204030204" pitchFamily="34" charset="0"/>
                <a:cs typeface="Calibri" panose="020F0502020204030204" pitchFamily="34" charset="0"/>
              </a:rPr>
              <a:t>5. Connect the 28 V DC power source to the </a:t>
            </a:r>
            <a:r>
              <a:rPr lang="en-US" sz="2200" b="1" dirty="0" smtClean="0">
                <a:solidFill>
                  <a:schemeClr val="bg1"/>
                </a:solidFill>
                <a:latin typeface="Calibri" panose="020F0502020204030204" pitchFamily="34" charset="0"/>
                <a:cs typeface="Calibri" panose="020F0502020204030204" pitchFamily="34" charset="0"/>
              </a:rPr>
              <a:t>brown (+), </a:t>
            </a:r>
            <a:r>
              <a:rPr lang="en-US" sz="2200" b="1" dirty="0">
                <a:solidFill>
                  <a:schemeClr val="bg1"/>
                </a:solidFill>
                <a:latin typeface="Calibri" panose="020F0502020204030204" pitchFamily="34" charset="0"/>
                <a:cs typeface="Calibri" panose="020F0502020204030204" pitchFamily="34" charset="0"/>
              </a:rPr>
              <a:t>black (–) and shield (chassis ground) </a:t>
            </a:r>
            <a:r>
              <a:rPr lang="en-US" sz="2200" b="1" dirty="0" smtClean="0">
                <a:solidFill>
                  <a:schemeClr val="bg1"/>
                </a:solidFill>
                <a:latin typeface="Calibri" panose="020F0502020204030204" pitchFamily="34" charset="0"/>
                <a:cs typeface="Calibri" panose="020F0502020204030204" pitchFamily="34" charset="0"/>
              </a:rPr>
              <a:t>terminals of </a:t>
            </a:r>
            <a:r>
              <a:rPr lang="en-US" sz="2200" b="1" dirty="0">
                <a:solidFill>
                  <a:schemeClr val="bg1"/>
                </a:solidFill>
                <a:latin typeface="Calibri" panose="020F0502020204030204" pitchFamily="34" charset="0"/>
                <a:cs typeface="Calibri" panose="020F0502020204030204" pitchFamily="34" charset="0"/>
              </a:rPr>
              <a:t>the loader cable.</a:t>
            </a:r>
          </a:p>
          <a:p>
            <a:r>
              <a:rPr lang="en-US" sz="2200" b="1" dirty="0">
                <a:solidFill>
                  <a:schemeClr val="bg1"/>
                </a:solidFill>
                <a:latin typeface="Calibri" panose="020F0502020204030204" pitchFamily="34" charset="0"/>
                <a:cs typeface="Calibri" panose="020F0502020204030204" pitchFamily="34" charset="0"/>
              </a:rPr>
              <a:t>6. Load the software using the following steps:</a:t>
            </a:r>
          </a:p>
          <a:p>
            <a:r>
              <a:rPr lang="en-US" sz="2200" b="1" dirty="0">
                <a:solidFill>
                  <a:schemeClr val="bg1"/>
                </a:solidFill>
                <a:latin typeface="Calibri" panose="020F0502020204030204" pitchFamily="34" charset="0"/>
                <a:cs typeface="Calibri" panose="020F0502020204030204" pitchFamily="34" charset="0"/>
              </a:rPr>
              <a:t>(a) Check you have the correct disk needed </a:t>
            </a:r>
            <a:r>
              <a:rPr lang="en-US" sz="2200" b="1" dirty="0" smtClean="0">
                <a:solidFill>
                  <a:schemeClr val="bg1"/>
                </a:solidFill>
                <a:latin typeface="Calibri" panose="020F0502020204030204" pitchFamily="34" charset="0"/>
                <a:cs typeface="Calibri" panose="020F0502020204030204" pitchFamily="34" charset="0"/>
              </a:rPr>
              <a:t>to load </a:t>
            </a:r>
            <a:r>
              <a:rPr lang="en-US" sz="2200" b="1" dirty="0">
                <a:solidFill>
                  <a:schemeClr val="bg1"/>
                </a:solidFill>
                <a:latin typeface="Calibri" panose="020F0502020204030204" pitchFamily="34" charset="0"/>
                <a:cs typeface="Calibri" panose="020F0502020204030204" pitchFamily="34" charset="0"/>
              </a:rPr>
              <a:t>channels A and B with the non-volatile</a:t>
            </a:r>
          </a:p>
          <a:p>
            <a:r>
              <a:rPr lang="en-US" sz="2200" b="1" dirty="0">
                <a:solidFill>
                  <a:schemeClr val="bg1"/>
                </a:solidFill>
                <a:latin typeface="Calibri" panose="020F0502020204030204" pitchFamily="34" charset="0"/>
                <a:cs typeface="Calibri" panose="020F0502020204030204" pitchFamily="34" charset="0"/>
              </a:rPr>
              <a:t>memory (NVM) and the operating </a:t>
            </a:r>
            <a:r>
              <a:rPr lang="en-US" sz="2200" b="1" dirty="0" smtClean="0">
                <a:solidFill>
                  <a:schemeClr val="bg1"/>
                </a:solidFill>
                <a:latin typeface="Calibri" panose="020F0502020204030204" pitchFamily="34" charset="0"/>
                <a:cs typeface="Calibri" panose="020F0502020204030204" pitchFamily="34" charset="0"/>
              </a:rPr>
              <a:t>program software</a:t>
            </a:r>
            <a:r>
              <a:rPr lang="en-US" sz="2200" b="1" dirty="0">
                <a:solidFill>
                  <a:schemeClr val="bg1"/>
                </a:solidFill>
                <a:latin typeface="Calibri" panose="020F0502020204030204" pitchFamily="34" charset="0"/>
                <a:cs typeface="Calibri" panose="020F0502020204030204" pitchFamily="34" charset="0"/>
              </a:rPr>
              <a:t>.</a:t>
            </a:r>
          </a:p>
          <a:p>
            <a:r>
              <a:rPr lang="en-US" sz="2200" b="1" dirty="0">
                <a:solidFill>
                  <a:schemeClr val="bg1"/>
                </a:solidFill>
                <a:latin typeface="Calibri" panose="020F0502020204030204" pitchFamily="34" charset="0"/>
                <a:cs typeface="Calibri" panose="020F0502020204030204" pitchFamily="34" charset="0"/>
              </a:rPr>
              <a:t>(b) Turn on the 28 V DC supply to the loader</a:t>
            </a:r>
            <a:r>
              <a:rPr lang="en-US" sz="2200" b="1" dirty="0" smtClean="0">
                <a:solidFill>
                  <a:schemeClr val="bg1"/>
                </a:solidFill>
                <a:latin typeface="Calibri" panose="020F0502020204030204" pitchFamily="34" charset="0"/>
                <a:cs typeface="Calibri" panose="020F0502020204030204" pitchFamily="34" charset="0"/>
              </a:rPr>
              <a:t>.</a:t>
            </a:r>
            <a:endParaRPr lang="en-US" sz="22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7956096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136479"/>
            <a:ext cx="10848146" cy="545909"/>
          </a:xfrm>
        </p:spPr>
        <p:txBody>
          <a:bodyPr>
            <a:noAutofit/>
          </a:bodyPr>
          <a:lstStyle/>
          <a:p>
            <a:pPr algn="ctr"/>
            <a:r>
              <a:rPr lang="en-US" sz="2800" b="1" dirty="0" smtClean="0">
                <a:solidFill>
                  <a:schemeClr val="bg1"/>
                </a:solidFill>
              </a:rPr>
              <a:t>Software loading procedure</a:t>
            </a:r>
            <a:endParaRPr lang="en-IN" sz="2800" b="1" dirty="0">
              <a:solidFill>
                <a:schemeClr val="bg1"/>
              </a:solidFill>
            </a:endParaRPr>
          </a:p>
        </p:txBody>
      </p:sp>
      <p:sp>
        <p:nvSpPr>
          <p:cNvPr id="3" name="Subtitle 2"/>
          <p:cNvSpPr>
            <a:spLocks noGrp="1"/>
          </p:cNvSpPr>
          <p:nvPr>
            <p:ph type="subTitle" idx="1"/>
          </p:nvPr>
        </p:nvSpPr>
        <p:spPr>
          <a:xfrm>
            <a:off x="684212" y="832513"/>
            <a:ext cx="10848146" cy="5900795"/>
          </a:xfrm>
        </p:spPr>
        <p:txBody>
          <a:bodyPr>
            <a:noAutofit/>
          </a:bodyPr>
          <a:lstStyle/>
          <a:p>
            <a:pPr algn="just"/>
            <a:r>
              <a:rPr lang="en-US" sz="2200" b="1" dirty="0">
                <a:solidFill>
                  <a:schemeClr val="bg1"/>
                </a:solidFill>
                <a:latin typeface="Calibri" panose="020F0502020204030204" pitchFamily="34" charset="0"/>
                <a:cs typeface="Calibri" panose="020F0502020204030204" pitchFamily="34" charset="0"/>
              </a:rPr>
              <a:t>(c) Turn on the 115 V AC (400 Hz) supply to the EEC</a:t>
            </a:r>
            <a:r>
              <a:rPr lang="en-US" sz="2200" b="1" dirty="0" smtClean="0">
                <a:solidFill>
                  <a:schemeClr val="bg1"/>
                </a:solidFill>
                <a:latin typeface="Calibri" panose="020F0502020204030204" pitchFamily="34" charset="0"/>
                <a:cs typeface="Calibri" panose="020F0502020204030204" pitchFamily="34" charset="0"/>
              </a:rPr>
              <a:t>.</a:t>
            </a:r>
          </a:p>
          <a:p>
            <a:pPr algn="just"/>
            <a:r>
              <a:rPr lang="en-US" sz="2200" b="1" dirty="0" smtClean="0">
                <a:solidFill>
                  <a:schemeClr val="bg1"/>
                </a:solidFill>
                <a:latin typeface="Calibri" panose="020F0502020204030204" pitchFamily="34" charset="0"/>
                <a:cs typeface="Calibri" panose="020F0502020204030204" pitchFamily="34" charset="0"/>
              </a:rPr>
              <a:t>(</a:t>
            </a:r>
            <a:r>
              <a:rPr lang="en-US" sz="2200" b="1" dirty="0">
                <a:solidFill>
                  <a:schemeClr val="bg1"/>
                </a:solidFill>
                <a:latin typeface="Calibri" panose="020F0502020204030204" pitchFamily="34" charset="0"/>
                <a:cs typeface="Calibri" panose="020F0502020204030204" pitchFamily="34" charset="0"/>
              </a:rPr>
              <a:t>d) Turn on the loader without the disk </a:t>
            </a:r>
            <a:r>
              <a:rPr lang="en-US" sz="2200" b="1" dirty="0" smtClean="0">
                <a:solidFill>
                  <a:schemeClr val="bg1"/>
                </a:solidFill>
                <a:latin typeface="Calibri" panose="020F0502020204030204" pitchFamily="34" charset="0"/>
                <a:cs typeface="Calibri" panose="020F0502020204030204" pitchFamily="34" charset="0"/>
              </a:rPr>
              <a:t>inserted. The </a:t>
            </a:r>
            <a:r>
              <a:rPr lang="en-US" sz="2200" b="1" dirty="0">
                <a:solidFill>
                  <a:schemeClr val="bg1"/>
                </a:solidFill>
                <a:latin typeface="Calibri" panose="020F0502020204030204" pitchFamily="34" charset="0"/>
                <a:cs typeface="Calibri" panose="020F0502020204030204" pitchFamily="34" charset="0"/>
              </a:rPr>
              <a:t>PDL display will show DISK NOT</a:t>
            </a:r>
          </a:p>
          <a:p>
            <a:pPr algn="just"/>
            <a:r>
              <a:rPr lang="en-US" sz="2200" b="1" dirty="0">
                <a:solidFill>
                  <a:schemeClr val="bg1"/>
                </a:solidFill>
                <a:latin typeface="Calibri" panose="020F0502020204030204" pitchFamily="34" charset="0"/>
                <a:cs typeface="Calibri" panose="020F0502020204030204" pitchFamily="34" charset="0"/>
              </a:rPr>
              <a:t>INSERTED after the PDL is initiated.</a:t>
            </a:r>
          </a:p>
          <a:p>
            <a:pPr algn="just"/>
            <a:r>
              <a:rPr lang="en-US" sz="2200" b="1" dirty="0">
                <a:solidFill>
                  <a:schemeClr val="bg1"/>
                </a:solidFill>
                <a:latin typeface="Calibri" panose="020F0502020204030204" pitchFamily="34" charset="0"/>
                <a:cs typeface="Calibri" panose="020F0502020204030204" pitchFamily="34" charset="0"/>
              </a:rPr>
              <a:t>(e) Make sure you use the correct EEC </a:t>
            </a:r>
            <a:r>
              <a:rPr lang="en-US" sz="2200" b="1" dirty="0" smtClean="0">
                <a:solidFill>
                  <a:schemeClr val="bg1"/>
                </a:solidFill>
                <a:latin typeface="Calibri" panose="020F0502020204030204" pitchFamily="34" charset="0"/>
                <a:cs typeface="Calibri" panose="020F0502020204030204" pitchFamily="34" charset="0"/>
              </a:rPr>
              <a:t>software version </a:t>
            </a:r>
            <a:r>
              <a:rPr lang="en-US" sz="2200" b="1" dirty="0">
                <a:solidFill>
                  <a:schemeClr val="bg1"/>
                </a:solidFill>
                <a:latin typeface="Calibri" panose="020F0502020204030204" pitchFamily="34" charset="0"/>
                <a:cs typeface="Calibri" panose="020F0502020204030204" pitchFamily="34" charset="0"/>
              </a:rPr>
              <a:t>disk and also ensure that the </a:t>
            </a:r>
            <a:r>
              <a:rPr lang="en-US" sz="2200" b="1" dirty="0" smtClean="0">
                <a:solidFill>
                  <a:schemeClr val="bg1"/>
                </a:solidFill>
                <a:latin typeface="Calibri" panose="020F0502020204030204" pitchFamily="34" charset="0"/>
                <a:cs typeface="Calibri" panose="020F0502020204030204" pitchFamily="34" charset="0"/>
              </a:rPr>
              <a:t>same software </a:t>
            </a:r>
            <a:r>
              <a:rPr lang="en-US" sz="2200" b="1" dirty="0">
                <a:solidFill>
                  <a:schemeClr val="bg1"/>
                </a:solidFill>
                <a:latin typeface="Calibri" panose="020F0502020204030204" pitchFamily="34" charset="0"/>
                <a:cs typeface="Calibri" panose="020F0502020204030204" pitchFamily="34" charset="0"/>
              </a:rPr>
              <a:t>version is used for both the left </a:t>
            </a:r>
            <a:r>
              <a:rPr lang="en-US" sz="2200" b="1" dirty="0" smtClean="0">
                <a:solidFill>
                  <a:schemeClr val="bg1"/>
                </a:solidFill>
                <a:latin typeface="Calibri" panose="020F0502020204030204" pitchFamily="34" charset="0"/>
                <a:cs typeface="Calibri" panose="020F0502020204030204" pitchFamily="34" charset="0"/>
              </a:rPr>
              <a:t>and right </a:t>
            </a:r>
            <a:r>
              <a:rPr lang="en-US" sz="2200" b="1" dirty="0">
                <a:solidFill>
                  <a:schemeClr val="bg1"/>
                </a:solidFill>
                <a:latin typeface="Calibri" panose="020F0502020204030204" pitchFamily="34" charset="0"/>
                <a:cs typeface="Calibri" panose="020F0502020204030204" pitchFamily="34" charset="0"/>
              </a:rPr>
              <a:t>engines</a:t>
            </a:r>
            <a:r>
              <a:rPr lang="en-US" sz="2200" b="1" dirty="0" smtClean="0">
                <a:solidFill>
                  <a:schemeClr val="bg1"/>
                </a:solidFill>
                <a:latin typeface="Calibri" panose="020F0502020204030204" pitchFamily="34" charset="0"/>
                <a:cs typeface="Calibri" panose="020F0502020204030204" pitchFamily="34" charset="0"/>
              </a:rPr>
              <a:t>.</a:t>
            </a:r>
            <a:endParaRPr lang="en-IN" sz="2200" b="1" dirty="0">
              <a:solidFill>
                <a:schemeClr val="bg1"/>
              </a:solidFill>
              <a:latin typeface="Calibri" panose="020F0502020204030204" pitchFamily="34" charset="0"/>
              <a:cs typeface="Calibri" panose="020F0502020204030204" pitchFamily="34" charset="0"/>
            </a:endParaRPr>
          </a:p>
          <a:p>
            <a:pPr algn="just"/>
            <a:r>
              <a:rPr lang="en-US" sz="2200" b="1" dirty="0">
                <a:solidFill>
                  <a:schemeClr val="bg1"/>
                </a:solidFill>
                <a:latin typeface="Calibri" panose="020F0502020204030204" pitchFamily="34" charset="0"/>
                <a:cs typeface="Calibri" panose="020F0502020204030204" pitchFamily="34" charset="0"/>
              </a:rPr>
              <a:t>(f) Check that the software disk is not </a:t>
            </a:r>
            <a:r>
              <a:rPr lang="en-US" sz="2200" b="1" dirty="0" smtClean="0">
                <a:solidFill>
                  <a:schemeClr val="bg1"/>
                </a:solidFill>
                <a:latin typeface="Calibri" panose="020F0502020204030204" pitchFamily="34" charset="0"/>
                <a:cs typeface="Calibri" panose="020F0502020204030204" pitchFamily="34" charset="0"/>
              </a:rPr>
              <a:t>write protected before </a:t>
            </a:r>
            <a:r>
              <a:rPr lang="en-US" sz="2200" b="1" dirty="0">
                <a:solidFill>
                  <a:schemeClr val="bg1"/>
                </a:solidFill>
                <a:latin typeface="Calibri" panose="020F0502020204030204" pitchFamily="34" charset="0"/>
                <a:cs typeface="Calibri" panose="020F0502020204030204" pitchFamily="34" charset="0"/>
              </a:rPr>
              <a:t>you load the new </a:t>
            </a:r>
            <a:r>
              <a:rPr lang="en-US" sz="2200" b="1" dirty="0" smtClean="0">
                <a:solidFill>
                  <a:schemeClr val="bg1"/>
                </a:solidFill>
                <a:latin typeface="Calibri" panose="020F0502020204030204" pitchFamily="34" charset="0"/>
                <a:cs typeface="Calibri" panose="020F0502020204030204" pitchFamily="34" charset="0"/>
              </a:rPr>
              <a:t>software</a:t>
            </a:r>
            <a:endParaRPr lang="en-US" sz="2200" b="1" dirty="0">
              <a:solidFill>
                <a:schemeClr val="bg1"/>
              </a:solidFill>
              <a:latin typeface="Calibri" panose="020F0502020204030204" pitchFamily="34" charset="0"/>
              <a:cs typeface="Calibri" panose="020F0502020204030204" pitchFamily="34" charset="0"/>
            </a:endParaRPr>
          </a:p>
          <a:p>
            <a:pPr algn="just"/>
            <a:r>
              <a:rPr lang="en-US" sz="2200" b="1" dirty="0">
                <a:solidFill>
                  <a:schemeClr val="bg1"/>
                </a:solidFill>
                <a:latin typeface="Calibri" panose="020F0502020204030204" pitchFamily="34" charset="0"/>
                <a:cs typeface="Calibri" panose="020F0502020204030204" pitchFamily="34" charset="0"/>
              </a:rPr>
              <a:t>(g) Insert the appropriate disk into the </a:t>
            </a:r>
            <a:r>
              <a:rPr lang="en-US" sz="2200" b="1" dirty="0" smtClean="0">
                <a:solidFill>
                  <a:schemeClr val="bg1"/>
                </a:solidFill>
                <a:latin typeface="Calibri" panose="020F0502020204030204" pitchFamily="34" charset="0"/>
                <a:cs typeface="Calibri" panose="020F0502020204030204" pitchFamily="34" charset="0"/>
              </a:rPr>
              <a:t>PDL drive </a:t>
            </a:r>
            <a:r>
              <a:rPr lang="en-US" sz="2200" b="1" dirty="0">
                <a:solidFill>
                  <a:schemeClr val="bg1"/>
                </a:solidFill>
                <a:latin typeface="Calibri" panose="020F0502020204030204" pitchFamily="34" charset="0"/>
                <a:cs typeface="Calibri" panose="020F0502020204030204" pitchFamily="34" charset="0"/>
              </a:rPr>
              <a:t>within five minutes after you </a:t>
            </a:r>
            <a:r>
              <a:rPr lang="en-US" sz="2200" b="1" dirty="0" smtClean="0">
                <a:solidFill>
                  <a:schemeClr val="bg1"/>
                </a:solidFill>
                <a:latin typeface="Calibri" panose="020F0502020204030204" pitchFamily="34" charset="0"/>
                <a:cs typeface="Calibri" panose="020F0502020204030204" pitchFamily="34" charset="0"/>
              </a:rPr>
              <a:t>turned on </a:t>
            </a:r>
            <a:r>
              <a:rPr lang="en-US" sz="2200" b="1" dirty="0">
                <a:solidFill>
                  <a:schemeClr val="bg1"/>
                </a:solidFill>
                <a:latin typeface="Calibri" panose="020F0502020204030204" pitchFamily="34" charset="0"/>
                <a:cs typeface="Calibri" panose="020F0502020204030204" pitchFamily="34" charset="0"/>
              </a:rPr>
              <a:t>the power.</a:t>
            </a:r>
          </a:p>
          <a:p>
            <a:pPr algn="just"/>
            <a:r>
              <a:rPr lang="en-US" sz="2200" b="1" dirty="0">
                <a:solidFill>
                  <a:schemeClr val="bg1"/>
                </a:solidFill>
                <a:latin typeface="Calibri" panose="020F0502020204030204" pitchFamily="34" charset="0"/>
                <a:cs typeface="Calibri" panose="020F0502020204030204" pitchFamily="34" charset="0"/>
              </a:rPr>
              <a:t>(h) The PDL will automatically load the </a:t>
            </a:r>
            <a:r>
              <a:rPr lang="en-US" sz="2200" b="1" dirty="0" smtClean="0">
                <a:solidFill>
                  <a:schemeClr val="bg1"/>
                </a:solidFill>
                <a:latin typeface="Calibri" panose="020F0502020204030204" pitchFamily="34" charset="0"/>
                <a:cs typeface="Calibri" panose="020F0502020204030204" pitchFamily="34" charset="0"/>
              </a:rPr>
              <a:t>NVM and </a:t>
            </a:r>
            <a:r>
              <a:rPr lang="en-US" sz="2200" b="1" dirty="0">
                <a:solidFill>
                  <a:schemeClr val="bg1"/>
                </a:solidFill>
                <a:latin typeface="Calibri" panose="020F0502020204030204" pitchFamily="34" charset="0"/>
                <a:cs typeface="Calibri" panose="020F0502020204030204" pitchFamily="34" charset="0"/>
              </a:rPr>
              <a:t>the operating program software to </a:t>
            </a:r>
            <a:r>
              <a:rPr lang="en-US" sz="2200" b="1" dirty="0" smtClean="0">
                <a:solidFill>
                  <a:schemeClr val="bg1"/>
                </a:solidFill>
                <a:latin typeface="Calibri" panose="020F0502020204030204" pitchFamily="34" charset="0"/>
                <a:cs typeface="Calibri" panose="020F0502020204030204" pitchFamily="34" charset="0"/>
              </a:rPr>
              <a:t>the two </a:t>
            </a:r>
            <a:r>
              <a:rPr lang="en-US" sz="2200" b="1" dirty="0">
                <a:solidFill>
                  <a:schemeClr val="bg1"/>
                </a:solidFill>
                <a:latin typeface="Calibri" panose="020F0502020204030204" pitchFamily="34" charset="0"/>
                <a:cs typeface="Calibri" panose="020F0502020204030204" pitchFamily="34" charset="0"/>
              </a:rPr>
              <a:t>channels of the EEC. If it is </a:t>
            </a:r>
            <a:r>
              <a:rPr lang="en-US" sz="2200" b="1" dirty="0" smtClean="0">
                <a:solidFill>
                  <a:schemeClr val="bg1"/>
                </a:solidFill>
                <a:latin typeface="Calibri" panose="020F0502020204030204" pitchFamily="34" charset="0"/>
                <a:cs typeface="Calibri" panose="020F0502020204030204" pitchFamily="34" charset="0"/>
              </a:rPr>
              <a:t>successful, the </a:t>
            </a:r>
            <a:r>
              <a:rPr lang="en-US" sz="2200" b="1" dirty="0">
                <a:solidFill>
                  <a:schemeClr val="bg1"/>
                </a:solidFill>
                <a:latin typeface="Calibri" panose="020F0502020204030204" pitchFamily="34" charset="0"/>
                <a:cs typeface="Calibri" panose="020F0502020204030204" pitchFamily="34" charset="0"/>
              </a:rPr>
              <a:t>PDL will display LOAD </a:t>
            </a:r>
            <a:r>
              <a:rPr lang="en-US" sz="2200" b="1" dirty="0" smtClean="0">
                <a:solidFill>
                  <a:schemeClr val="bg1"/>
                </a:solidFill>
                <a:latin typeface="Calibri" panose="020F0502020204030204" pitchFamily="34" charset="0"/>
                <a:cs typeface="Calibri" panose="020F0502020204030204" pitchFamily="34" charset="0"/>
              </a:rPr>
              <a:t>COMPLETE. It </a:t>
            </a:r>
            <a:r>
              <a:rPr lang="en-US" sz="2200" b="1" dirty="0">
                <a:solidFill>
                  <a:schemeClr val="bg1"/>
                </a:solidFill>
                <a:latin typeface="Calibri" panose="020F0502020204030204" pitchFamily="34" charset="0"/>
                <a:cs typeface="Calibri" panose="020F0502020204030204" pitchFamily="34" charset="0"/>
              </a:rPr>
              <a:t>will </a:t>
            </a:r>
            <a:r>
              <a:rPr lang="en-US" sz="2200" b="1" dirty="0" smtClean="0">
                <a:solidFill>
                  <a:schemeClr val="bg1"/>
                </a:solidFill>
                <a:latin typeface="Calibri" panose="020F0502020204030204" pitchFamily="34" charset="0"/>
                <a:cs typeface="Calibri" panose="020F0502020204030204" pitchFamily="34" charset="0"/>
              </a:rPr>
              <a:t>take approximately </a:t>
            </a:r>
            <a:r>
              <a:rPr lang="en-US" sz="2200" b="1" dirty="0">
                <a:solidFill>
                  <a:schemeClr val="bg1"/>
                </a:solidFill>
                <a:latin typeface="Calibri" panose="020F0502020204030204" pitchFamily="34" charset="0"/>
                <a:cs typeface="Calibri" panose="020F0502020204030204" pitchFamily="34" charset="0"/>
              </a:rPr>
              <a:t>12–16 minutes </a:t>
            </a:r>
            <a:r>
              <a:rPr lang="en-US" sz="2200" b="1" dirty="0" smtClean="0">
                <a:solidFill>
                  <a:schemeClr val="bg1"/>
                </a:solidFill>
                <a:latin typeface="Calibri" panose="020F0502020204030204" pitchFamily="34" charset="0"/>
                <a:cs typeface="Calibri" panose="020F0502020204030204" pitchFamily="34" charset="0"/>
              </a:rPr>
              <a:t>to load </a:t>
            </a:r>
            <a:r>
              <a:rPr lang="en-US" sz="2200" b="1" dirty="0">
                <a:solidFill>
                  <a:schemeClr val="bg1"/>
                </a:solidFill>
                <a:latin typeface="Calibri" panose="020F0502020204030204" pitchFamily="34" charset="0"/>
                <a:cs typeface="Calibri" panose="020F0502020204030204" pitchFamily="34" charset="0"/>
              </a:rPr>
              <a:t>the EEC. If the software loading </a:t>
            </a:r>
            <a:r>
              <a:rPr lang="en-US" sz="2200" b="1" dirty="0" smtClean="0">
                <a:solidFill>
                  <a:schemeClr val="bg1"/>
                </a:solidFill>
                <a:latin typeface="Calibri" panose="020F0502020204030204" pitchFamily="34" charset="0"/>
                <a:cs typeface="Calibri" panose="020F0502020204030204" pitchFamily="34" charset="0"/>
              </a:rPr>
              <a:t>has failed</a:t>
            </a:r>
            <a:r>
              <a:rPr lang="en-US" sz="2200" b="1" dirty="0">
                <a:solidFill>
                  <a:schemeClr val="bg1"/>
                </a:solidFill>
                <a:latin typeface="Calibri" panose="020F0502020204030204" pitchFamily="34" charset="0"/>
                <a:cs typeface="Calibri" panose="020F0502020204030204" pitchFamily="34" charset="0"/>
              </a:rPr>
              <a:t>, it may take a few minutes before </a:t>
            </a:r>
            <a:r>
              <a:rPr lang="en-US" sz="2200" b="1" dirty="0" smtClean="0">
                <a:solidFill>
                  <a:schemeClr val="bg1"/>
                </a:solidFill>
                <a:latin typeface="Calibri" panose="020F0502020204030204" pitchFamily="34" charset="0"/>
                <a:cs typeface="Calibri" panose="020F0502020204030204" pitchFamily="34" charset="0"/>
              </a:rPr>
              <a:t>the transfer </a:t>
            </a:r>
            <a:r>
              <a:rPr lang="en-US" sz="2200" b="1" dirty="0">
                <a:solidFill>
                  <a:schemeClr val="bg1"/>
                </a:solidFill>
                <a:latin typeface="Calibri" panose="020F0502020204030204" pitchFamily="34" charset="0"/>
                <a:cs typeface="Calibri" panose="020F0502020204030204" pitchFamily="34" charset="0"/>
              </a:rPr>
              <a:t>fail lamp illuminates. If the </a:t>
            </a:r>
            <a:r>
              <a:rPr lang="en-US" sz="2200" b="1" dirty="0" smtClean="0">
                <a:solidFill>
                  <a:schemeClr val="bg1"/>
                </a:solidFill>
                <a:latin typeface="Calibri" panose="020F0502020204030204" pitchFamily="34" charset="0"/>
                <a:cs typeface="Calibri" panose="020F0502020204030204" pitchFamily="34" charset="0"/>
              </a:rPr>
              <a:t>transfer fail </a:t>
            </a:r>
            <a:r>
              <a:rPr lang="en-US" sz="2200" b="1" dirty="0">
                <a:solidFill>
                  <a:schemeClr val="bg1"/>
                </a:solidFill>
                <a:latin typeface="Calibri" panose="020F0502020204030204" pitchFamily="34" charset="0"/>
                <a:cs typeface="Calibri" panose="020F0502020204030204" pitchFamily="34" charset="0"/>
              </a:rPr>
              <a:t>lamp illuminates, make sure the </a:t>
            </a:r>
            <a:r>
              <a:rPr lang="en-US" sz="2200" b="1" dirty="0" smtClean="0">
                <a:solidFill>
                  <a:schemeClr val="bg1"/>
                </a:solidFill>
                <a:latin typeface="Calibri" panose="020F0502020204030204" pitchFamily="34" charset="0"/>
                <a:cs typeface="Calibri" panose="020F0502020204030204" pitchFamily="34" charset="0"/>
              </a:rPr>
              <a:t>cable connections </a:t>
            </a:r>
            <a:r>
              <a:rPr lang="en-US" sz="2200" b="1" dirty="0">
                <a:solidFill>
                  <a:schemeClr val="bg1"/>
                </a:solidFill>
                <a:latin typeface="Calibri" panose="020F0502020204030204" pitchFamily="34" charset="0"/>
                <a:cs typeface="Calibri" panose="020F0502020204030204" pitchFamily="34" charset="0"/>
              </a:rPr>
              <a:t>are correct. Remove the </a:t>
            </a:r>
            <a:r>
              <a:rPr lang="en-US" sz="2200" b="1" dirty="0" smtClean="0">
                <a:solidFill>
                  <a:schemeClr val="bg1"/>
                </a:solidFill>
                <a:latin typeface="Calibri" panose="020F0502020204030204" pitchFamily="34" charset="0"/>
                <a:cs typeface="Calibri" panose="020F0502020204030204" pitchFamily="34" charset="0"/>
              </a:rPr>
              <a:t>power and </a:t>
            </a:r>
            <a:r>
              <a:rPr lang="en-US" sz="2200" b="1" dirty="0">
                <a:solidFill>
                  <a:schemeClr val="bg1"/>
                </a:solidFill>
                <a:latin typeface="Calibri" panose="020F0502020204030204" pitchFamily="34" charset="0"/>
                <a:cs typeface="Calibri" panose="020F0502020204030204" pitchFamily="34" charset="0"/>
              </a:rPr>
              <a:t>repeat the software loading steps </a:t>
            </a:r>
            <a:r>
              <a:rPr lang="en-US" sz="2200" b="1" dirty="0" smtClean="0">
                <a:solidFill>
                  <a:schemeClr val="bg1"/>
                </a:solidFill>
                <a:latin typeface="Calibri" panose="020F0502020204030204" pitchFamily="34" charset="0"/>
                <a:cs typeface="Calibri" panose="020F0502020204030204" pitchFamily="34" charset="0"/>
              </a:rPr>
              <a:t>above. Note </a:t>
            </a:r>
            <a:r>
              <a:rPr lang="en-US" sz="2200" b="1" dirty="0">
                <a:solidFill>
                  <a:schemeClr val="bg1"/>
                </a:solidFill>
                <a:latin typeface="Calibri" panose="020F0502020204030204" pitchFamily="34" charset="0"/>
                <a:cs typeface="Calibri" panose="020F0502020204030204" pitchFamily="34" charset="0"/>
              </a:rPr>
              <a:t>that no more than three attempts </a:t>
            </a:r>
            <a:r>
              <a:rPr lang="en-US" sz="2200" b="1" dirty="0" smtClean="0">
                <a:solidFill>
                  <a:schemeClr val="bg1"/>
                </a:solidFill>
                <a:latin typeface="Calibri" panose="020F0502020204030204" pitchFamily="34" charset="0"/>
                <a:cs typeface="Calibri" panose="020F0502020204030204" pitchFamily="34" charset="0"/>
              </a:rPr>
              <a:t>can be </a:t>
            </a:r>
            <a:r>
              <a:rPr lang="en-US" sz="2200" b="1" dirty="0">
                <a:solidFill>
                  <a:schemeClr val="bg1"/>
                </a:solidFill>
                <a:latin typeface="Calibri" panose="020F0502020204030204" pitchFamily="34" charset="0"/>
                <a:cs typeface="Calibri" panose="020F0502020204030204" pitchFamily="34" charset="0"/>
              </a:rPr>
              <a:t>made if the failure </a:t>
            </a:r>
            <a:r>
              <a:rPr lang="en-US" sz="2200" b="1" dirty="0" smtClean="0">
                <a:solidFill>
                  <a:schemeClr val="bg1"/>
                </a:solidFill>
                <a:latin typeface="Calibri" panose="020F0502020204030204" pitchFamily="34" charset="0"/>
                <a:cs typeface="Calibri" panose="020F0502020204030204" pitchFamily="34" charset="0"/>
              </a:rPr>
              <a:t>recurs</a:t>
            </a:r>
          </a:p>
        </p:txBody>
      </p:sp>
    </p:spTree>
    <p:extLst>
      <p:ext uri="{BB962C8B-B14F-4D97-AF65-F5344CB8AC3E}">
        <p14:creationId xmlns:p14="http://schemas.microsoft.com/office/powerpoint/2010/main" val="12039776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136479"/>
            <a:ext cx="10848146" cy="545909"/>
          </a:xfrm>
        </p:spPr>
        <p:txBody>
          <a:bodyPr>
            <a:noAutofit/>
          </a:bodyPr>
          <a:lstStyle/>
          <a:p>
            <a:pPr algn="ctr"/>
            <a:r>
              <a:rPr lang="en-US" sz="2800" b="1" dirty="0" smtClean="0">
                <a:solidFill>
                  <a:schemeClr val="bg1"/>
                </a:solidFill>
              </a:rPr>
              <a:t>Software loading procedure</a:t>
            </a:r>
            <a:endParaRPr lang="en-IN" sz="2800" b="1" dirty="0">
              <a:solidFill>
                <a:schemeClr val="bg1"/>
              </a:solidFill>
            </a:endParaRPr>
          </a:p>
        </p:txBody>
      </p:sp>
      <p:sp>
        <p:nvSpPr>
          <p:cNvPr id="3" name="Subtitle 2"/>
          <p:cNvSpPr>
            <a:spLocks noGrp="1"/>
          </p:cNvSpPr>
          <p:nvPr>
            <p:ph type="subTitle" idx="1"/>
          </p:nvPr>
        </p:nvSpPr>
        <p:spPr>
          <a:xfrm>
            <a:off x="360218" y="832514"/>
            <a:ext cx="11471564" cy="5568286"/>
          </a:xfrm>
        </p:spPr>
        <p:txBody>
          <a:bodyPr>
            <a:noAutofit/>
          </a:bodyPr>
          <a:lstStyle/>
          <a:p>
            <a:pPr algn="just"/>
            <a:r>
              <a:rPr lang="en-US" sz="2200" b="1" dirty="0">
                <a:solidFill>
                  <a:schemeClr val="bg1"/>
                </a:solidFill>
                <a:latin typeface="Calibri" panose="020F0502020204030204" pitchFamily="34" charset="0"/>
                <a:cs typeface="Calibri" panose="020F0502020204030204" pitchFamily="34" charset="0"/>
              </a:rPr>
              <a:t>(</a:t>
            </a:r>
            <a:r>
              <a:rPr lang="en-US" sz="2200" b="1" dirty="0" err="1">
                <a:solidFill>
                  <a:schemeClr val="bg1"/>
                </a:solidFill>
                <a:latin typeface="Calibri" panose="020F0502020204030204" pitchFamily="34" charset="0"/>
                <a:cs typeface="Calibri" panose="020F0502020204030204" pitchFamily="34" charset="0"/>
              </a:rPr>
              <a:t>i</a:t>
            </a:r>
            <a:r>
              <a:rPr lang="en-US" sz="2200" b="1" dirty="0">
                <a:solidFill>
                  <a:schemeClr val="bg1"/>
                </a:solidFill>
                <a:latin typeface="Calibri" panose="020F0502020204030204" pitchFamily="34" charset="0"/>
                <a:cs typeface="Calibri" panose="020F0502020204030204" pitchFamily="34" charset="0"/>
              </a:rPr>
              <a:t>) If LOAD COMPLETE is displayed on </a:t>
            </a:r>
            <a:r>
              <a:rPr lang="en-US" sz="2200" b="1" dirty="0" smtClean="0">
                <a:solidFill>
                  <a:schemeClr val="bg1"/>
                </a:solidFill>
                <a:latin typeface="Calibri" panose="020F0502020204030204" pitchFamily="34" charset="0"/>
                <a:cs typeface="Calibri" panose="020F0502020204030204" pitchFamily="34" charset="0"/>
              </a:rPr>
              <a:t>the loader</a:t>
            </a:r>
            <a:r>
              <a:rPr lang="en-US" sz="2200" b="1" dirty="0">
                <a:solidFill>
                  <a:schemeClr val="bg1"/>
                </a:solidFill>
                <a:latin typeface="Calibri" panose="020F0502020204030204" pitchFamily="34" charset="0"/>
                <a:cs typeface="Calibri" panose="020F0502020204030204" pitchFamily="34" charset="0"/>
              </a:rPr>
              <a:t>, turn off the loader and then turn </a:t>
            </a:r>
            <a:r>
              <a:rPr lang="en-US" sz="2200" b="1" dirty="0" smtClean="0">
                <a:solidFill>
                  <a:schemeClr val="bg1"/>
                </a:solidFill>
                <a:latin typeface="Calibri" panose="020F0502020204030204" pitchFamily="34" charset="0"/>
                <a:cs typeface="Calibri" panose="020F0502020204030204" pitchFamily="34" charset="0"/>
              </a:rPr>
              <a:t>off the </a:t>
            </a:r>
            <a:r>
              <a:rPr lang="en-US" sz="2200" b="1" dirty="0">
                <a:solidFill>
                  <a:schemeClr val="bg1"/>
                </a:solidFill>
                <a:latin typeface="Calibri" panose="020F0502020204030204" pitchFamily="34" charset="0"/>
                <a:cs typeface="Calibri" panose="020F0502020204030204" pitchFamily="34" charset="0"/>
              </a:rPr>
              <a:t>115 V AC or 28 V DC</a:t>
            </a:r>
            <a:r>
              <a:rPr lang="en-US" sz="2200" b="1" dirty="0" smtClean="0">
                <a:solidFill>
                  <a:schemeClr val="bg1"/>
                </a:solidFill>
                <a:latin typeface="Calibri" panose="020F0502020204030204" pitchFamily="34" charset="0"/>
                <a:cs typeface="Calibri" panose="020F0502020204030204" pitchFamily="34" charset="0"/>
              </a:rPr>
              <a:t>.</a:t>
            </a:r>
            <a:endParaRPr lang="en-US" sz="2200" b="1" dirty="0">
              <a:solidFill>
                <a:schemeClr val="bg1"/>
              </a:solidFill>
              <a:latin typeface="Calibri" panose="020F0502020204030204" pitchFamily="34" charset="0"/>
              <a:cs typeface="Calibri" panose="020F0502020204030204" pitchFamily="34" charset="0"/>
            </a:endParaRPr>
          </a:p>
          <a:p>
            <a:pPr algn="just"/>
            <a:r>
              <a:rPr lang="en-US" sz="2200" b="1" dirty="0">
                <a:solidFill>
                  <a:schemeClr val="bg1"/>
                </a:solidFill>
                <a:latin typeface="Calibri" panose="020F0502020204030204" pitchFamily="34" charset="0"/>
                <a:cs typeface="Calibri" panose="020F0502020204030204" pitchFamily="34" charset="0"/>
              </a:rPr>
              <a:t>(j) Remove the disk from the loader</a:t>
            </a:r>
            <a:r>
              <a:rPr lang="en-US" sz="2200" b="1" dirty="0" smtClean="0">
                <a:solidFill>
                  <a:schemeClr val="bg1"/>
                </a:solidFill>
                <a:latin typeface="Calibri" panose="020F0502020204030204" pitchFamily="34" charset="0"/>
                <a:cs typeface="Calibri" panose="020F0502020204030204" pitchFamily="34" charset="0"/>
              </a:rPr>
              <a:t>.</a:t>
            </a:r>
          </a:p>
          <a:p>
            <a:pPr algn="just"/>
            <a:r>
              <a:rPr lang="en-US" sz="2200" b="1" dirty="0">
                <a:solidFill>
                  <a:schemeClr val="bg1"/>
                </a:solidFill>
                <a:latin typeface="Calibri" panose="020F0502020204030204" pitchFamily="34" charset="0"/>
                <a:cs typeface="Calibri" panose="020F0502020204030204" pitchFamily="34" charset="0"/>
              </a:rPr>
              <a:t>7. Remove all electrical power from the EEC </a:t>
            </a:r>
            <a:r>
              <a:rPr lang="en-US" sz="2200" b="1" dirty="0" smtClean="0">
                <a:solidFill>
                  <a:schemeClr val="bg1"/>
                </a:solidFill>
                <a:latin typeface="Calibri" panose="020F0502020204030204" pitchFamily="34" charset="0"/>
                <a:cs typeface="Calibri" panose="020F0502020204030204" pitchFamily="34" charset="0"/>
              </a:rPr>
              <a:t>and the </a:t>
            </a:r>
            <a:r>
              <a:rPr lang="en-US" sz="2200" b="1" dirty="0">
                <a:solidFill>
                  <a:schemeClr val="bg1"/>
                </a:solidFill>
                <a:latin typeface="Calibri" panose="020F0502020204030204" pitchFamily="34" charset="0"/>
                <a:cs typeface="Calibri" panose="020F0502020204030204" pitchFamily="34" charset="0"/>
              </a:rPr>
              <a:t>loader.</a:t>
            </a:r>
          </a:p>
          <a:p>
            <a:pPr algn="just"/>
            <a:r>
              <a:rPr lang="en-US" sz="2200" b="1" dirty="0">
                <a:solidFill>
                  <a:schemeClr val="bg1"/>
                </a:solidFill>
                <a:latin typeface="Calibri" panose="020F0502020204030204" pitchFamily="34" charset="0"/>
                <a:cs typeface="Calibri" panose="020F0502020204030204" pitchFamily="34" charset="0"/>
              </a:rPr>
              <a:t>8. Remove the loader and reconnect the </a:t>
            </a:r>
            <a:r>
              <a:rPr lang="en-US" sz="2200" b="1" dirty="0" smtClean="0">
                <a:solidFill>
                  <a:schemeClr val="bg1"/>
                </a:solidFill>
                <a:latin typeface="Calibri" panose="020F0502020204030204" pitchFamily="34" charset="0"/>
                <a:cs typeface="Calibri" panose="020F0502020204030204" pitchFamily="34" charset="0"/>
              </a:rPr>
              <a:t>EEC cables</a:t>
            </a:r>
            <a:r>
              <a:rPr lang="en-US" sz="2200" b="1" dirty="0">
                <a:solidFill>
                  <a:schemeClr val="bg1"/>
                </a:solidFill>
                <a:latin typeface="Calibri" panose="020F0502020204030204" pitchFamily="34" charset="0"/>
                <a:cs typeface="Calibri" panose="020F0502020204030204" pitchFamily="34" charset="0"/>
              </a:rPr>
              <a:t>.</a:t>
            </a:r>
          </a:p>
          <a:p>
            <a:pPr algn="just"/>
            <a:r>
              <a:rPr lang="en-US" sz="2200" b="1" dirty="0">
                <a:solidFill>
                  <a:schemeClr val="bg1"/>
                </a:solidFill>
                <a:latin typeface="Calibri" panose="020F0502020204030204" pitchFamily="34" charset="0"/>
                <a:cs typeface="Calibri" panose="020F0502020204030204" pitchFamily="34" charset="0"/>
              </a:rPr>
              <a:t>9. Use the appropriate memory verification </a:t>
            </a:r>
            <a:r>
              <a:rPr lang="en-US" sz="2200" b="1" dirty="0" smtClean="0">
                <a:solidFill>
                  <a:schemeClr val="bg1"/>
                </a:solidFill>
                <a:latin typeface="Calibri" panose="020F0502020204030204" pitchFamily="34" charset="0"/>
                <a:cs typeface="Calibri" panose="020F0502020204030204" pitchFamily="34" charset="0"/>
              </a:rPr>
              <a:t>program (included </a:t>
            </a:r>
            <a:r>
              <a:rPr lang="en-US" sz="2200" b="1" dirty="0">
                <a:solidFill>
                  <a:schemeClr val="bg1"/>
                </a:solidFill>
                <a:latin typeface="Calibri" panose="020F0502020204030204" pitchFamily="34" charset="0"/>
                <a:cs typeface="Calibri" panose="020F0502020204030204" pitchFamily="34" charset="0"/>
              </a:rPr>
              <a:t>in the </a:t>
            </a:r>
            <a:r>
              <a:rPr lang="en-US" sz="2200" b="1" dirty="0" smtClean="0">
                <a:solidFill>
                  <a:schemeClr val="bg1"/>
                </a:solidFill>
                <a:latin typeface="Calibri" panose="020F0502020204030204" pitchFamily="34" charset="0"/>
                <a:cs typeface="Calibri" panose="020F0502020204030204" pitchFamily="34" charset="0"/>
              </a:rPr>
              <a:t>software reprogramming disks</a:t>
            </a:r>
            <a:r>
              <a:rPr lang="en-US" sz="2200" b="1" dirty="0">
                <a:solidFill>
                  <a:schemeClr val="bg1"/>
                </a:solidFill>
                <a:latin typeface="Calibri" panose="020F0502020204030204" pitchFamily="34" charset="0"/>
                <a:cs typeface="Calibri" panose="020F0502020204030204" pitchFamily="34" charset="0"/>
              </a:rPr>
              <a:t>) to make sure the EEC has been </a:t>
            </a:r>
            <a:r>
              <a:rPr lang="en-US" sz="2200" b="1" dirty="0" smtClean="0">
                <a:solidFill>
                  <a:schemeClr val="bg1"/>
                </a:solidFill>
                <a:latin typeface="Calibri" panose="020F0502020204030204" pitchFamily="34" charset="0"/>
                <a:cs typeface="Calibri" panose="020F0502020204030204" pitchFamily="34" charset="0"/>
              </a:rPr>
              <a:t>reprogrammed correctly</a:t>
            </a:r>
            <a:r>
              <a:rPr lang="en-US" sz="2200" b="1" dirty="0">
                <a:solidFill>
                  <a:schemeClr val="bg1"/>
                </a:solidFill>
                <a:latin typeface="Calibri" panose="020F0502020204030204" pitchFamily="34" charset="0"/>
                <a:cs typeface="Calibri" panose="020F0502020204030204" pitchFamily="34" charset="0"/>
              </a:rPr>
              <a:t>. If the verify program </a:t>
            </a:r>
            <a:r>
              <a:rPr lang="en-US" sz="2200" b="1" dirty="0" smtClean="0">
                <a:solidFill>
                  <a:schemeClr val="bg1"/>
                </a:solidFill>
                <a:latin typeface="Calibri" panose="020F0502020204030204" pitchFamily="34" charset="0"/>
                <a:cs typeface="Calibri" panose="020F0502020204030204" pitchFamily="34" charset="0"/>
              </a:rPr>
              <a:t>displays PASS </a:t>
            </a:r>
            <a:r>
              <a:rPr lang="en-US" sz="2200" b="1" dirty="0">
                <a:solidFill>
                  <a:schemeClr val="bg1"/>
                </a:solidFill>
                <a:latin typeface="Calibri" panose="020F0502020204030204" pitchFamily="34" charset="0"/>
                <a:cs typeface="Calibri" panose="020F0502020204030204" pitchFamily="34" charset="0"/>
              </a:rPr>
              <a:t>for the EEC part number as well as </a:t>
            </a:r>
            <a:r>
              <a:rPr lang="en-US" sz="2200" b="1" dirty="0" smtClean="0">
                <a:solidFill>
                  <a:schemeClr val="bg1"/>
                </a:solidFill>
                <a:latin typeface="Calibri" panose="020F0502020204030204" pitchFamily="34" charset="0"/>
                <a:cs typeface="Calibri" panose="020F0502020204030204" pitchFamily="34" charset="0"/>
              </a:rPr>
              <a:t>the checksums</a:t>
            </a:r>
            <a:r>
              <a:rPr lang="en-US" sz="2200" b="1" dirty="0">
                <a:solidFill>
                  <a:schemeClr val="bg1"/>
                </a:solidFill>
                <a:latin typeface="Calibri" panose="020F0502020204030204" pitchFamily="34" charset="0"/>
                <a:cs typeface="Calibri" panose="020F0502020204030204" pitchFamily="34" charset="0"/>
              </a:rPr>
              <a:t>, the EEC has been </a:t>
            </a:r>
            <a:r>
              <a:rPr lang="en-US" sz="2200" b="1" dirty="0" smtClean="0">
                <a:solidFill>
                  <a:schemeClr val="bg1"/>
                </a:solidFill>
                <a:latin typeface="Calibri" panose="020F0502020204030204" pitchFamily="34" charset="0"/>
                <a:cs typeface="Calibri" panose="020F0502020204030204" pitchFamily="34" charset="0"/>
              </a:rPr>
              <a:t>programmed correctly</a:t>
            </a:r>
            <a:r>
              <a:rPr lang="en-US" sz="2200" b="1" dirty="0">
                <a:solidFill>
                  <a:schemeClr val="bg1"/>
                </a:solidFill>
                <a:latin typeface="Calibri" panose="020F0502020204030204" pitchFamily="34" charset="0"/>
                <a:cs typeface="Calibri" panose="020F0502020204030204" pitchFamily="34" charset="0"/>
              </a:rPr>
              <a:t>. If FAIL is displayed because </a:t>
            </a:r>
            <a:r>
              <a:rPr lang="en-US" sz="2200" b="1" dirty="0" smtClean="0">
                <a:solidFill>
                  <a:schemeClr val="bg1"/>
                </a:solidFill>
                <a:latin typeface="Calibri" panose="020F0502020204030204" pitchFamily="34" charset="0"/>
                <a:cs typeface="Calibri" panose="020F0502020204030204" pitchFamily="34" charset="0"/>
              </a:rPr>
              <a:t>the comparison </a:t>
            </a:r>
            <a:r>
              <a:rPr lang="en-US" sz="2200" b="1" dirty="0">
                <a:solidFill>
                  <a:schemeClr val="bg1"/>
                </a:solidFill>
                <a:latin typeface="Calibri" panose="020F0502020204030204" pitchFamily="34" charset="0"/>
                <a:cs typeface="Calibri" panose="020F0502020204030204" pitchFamily="34" charset="0"/>
              </a:rPr>
              <a:t>of the </a:t>
            </a:r>
            <a:r>
              <a:rPr lang="en-US" sz="2200" b="1" dirty="0" smtClean="0">
                <a:solidFill>
                  <a:schemeClr val="bg1"/>
                </a:solidFill>
                <a:latin typeface="Calibri" panose="020F0502020204030204" pitchFamily="34" charset="0"/>
                <a:cs typeface="Calibri" panose="020F0502020204030204" pitchFamily="34" charset="0"/>
              </a:rPr>
              <a:t>FADEC (</a:t>
            </a:r>
            <a:r>
              <a:rPr lang="en-US" sz="1800" b="1" dirty="0">
                <a:solidFill>
                  <a:schemeClr val="bg1"/>
                </a:solidFill>
              </a:rPr>
              <a:t>full authority digital engine </a:t>
            </a:r>
            <a:r>
              <a:rPr lang="en-US" sz="1800" b="1" dirty="0" smtClean="0">
                <a:solidFill>
                  <a:schemeClr val="bg1"/>
                </a:solidFill>
              </a:rPr>
              <a:t>control</a:t>
            </a:r>
            <a:r>
              <a:rPr lang="en-US" sz="2200" b="1" dirty="0" smtClean="0">
                <a:solidFill>
                  <a:schemeClr val="bg1"/>
                </a:solidFill>
                <a:latin typeface="Calibri" panose="020F0502020204030204" pitchFamily="34" charset="0"/>
                <a:cs typeface="Calibri" panose="020F0502020204030204" pitchFamily="34" charset="0"/>
              </a:rPr>
              <a:t>)/</a:t>
            </a:r>
            <a:r>
              <a:rPr lang="en-US" sz="2200" b="1" dirty="0">
                <a:solidFill>
                  <a:schemeClr val="bg1"/>
                </a:solidFill>
                <a:latin typeface="Calibri" panose="020F0502020204030204" pitchFamily="34" charset="0"/>
                <a:cs typeface="Calibri" panose="020F0502020204030204" pitchFamily="34" charset="0"/>
              </a:rPr>
              <a:t>EEC hardware </a:t>
            </a:r>
            <a:r>
              <a:rPr lang="en-US" sz="2200" b="1" dirty="0" smtClean="0">
                <a:solidFill>
                  <a:schemeClr val="bg1"/>
                </a:solidFill>
                <a:latin typeface="Calibri" panose="020F0502020204030204" pitchFamily="34" charset="0"/>
                <a:cs typeface="Calibri" panose="020F0502020204030204" pitchFamily="34" charset="0"/>
              </a:rPr>
              <a:t>part number </a:t>
            </a:r>
            <a:r>
              <a:rPr lang="en-US" sz="2200" b="1" dirty="0">
                <a:solidFill>
                  <a:schemeClr val="bg1"/>
                </a:solidFill>
                <a:latin typeface="Calibri" panose="020F0502020204030204" pitchFamily="34" charset="0"/>
                <a:cs typeface="Calibri" panose="020F0502020204030204" pitchFamily="34" charset="0"/>
              </a:rPr>
              <a:t>did not agree with the software </a:t>
            </a:r>
            <a:r>
              <a:rPr lang="en-US" sz="2200" b="1" dirty="0" smtClean="0">
                <a:solidFill>
                  <a:schemeClr val="bg1"/>
                </a:solidFill>
                <a:latin typeface="Calibri" panose="020F0502020204030204" pitchFamily="34" charset="0"/>
                <a:cs typeface="Calibri" panose="020F0502020204030204" pitchFamily="34" charset="0"/>
              </a:rPr>
              <a:t>part number</a:t>
            </a:r>
            <a:r>
              <a:rPr lang="en-US" sz="2200" b="1" dirty="0">
                <a:solidFill>
                  <a:schemeClr val="bg1"/>
                </a:solidFill>
                <a:latin typeface="Calibri" panose="020F0502020204030204" pitchFamily="34" charset="0"/>
                <a:cs typeface="Calibri" panose="020F0502020204030204" pitchFamily="34" charset="0"/>
              </a:rPr>
              <a:t>, make sure the FADEC/EEC </a:t>
            </a:r>
            <a:r>
              <a:rPr lang="en-US" sz="2200" b="1" dirty="0" smtClean="0">
                <a:solidFill>
                  <a:schemeClr val="bg1"/>
                </a:solidFill>
                <a:latin typeface="Calibri" panose="020F0502020204030204" pitchFamily="34" charset="0"/>
                <a:cs typeface="Calibri" panose="020F0502020204030204" pitchFamily="34" charset="0"/>
              </a:rPr>
              <a:t>hardware part </a:t>
            </a:r>
            <a:r>
              <a:rPr lang="en-US" sz="2200" b="1" dirty="0">
                <a:solidFill>
                  <a:schemeClr val="bg1"/>
                </a:solidFill>
                <a:latin typeface="Calibri" panose="020F0502020204030204" pitchFamily="34" charset="0"/>
                <a:cs typeface="Calibri" panose="020F0502020204030204" pitchFamily="34" charset="0"/>
              </a:rPr>
              <a:t>number is correct on the nameplate. Use </a:t>
            </a:r>
            <a:r>
              <a:rPr lang="en-US" sz="2200" b="1" dirty="0" smtClean="0">
                <a:solidFill>
                  <a:schemeClr val="bg1"/>
                </a:solidFill>
                <a:latin typeface="Calibri" panose="020F0502020204030204" pitchFamily="34" charset="0"/>
                <a:cs typeface="Calibri" panose="020F0502020204030204" pitchFamily="34" charset="0"/>
              </a:rPr>
              <a:t>the PRINTSCREEN </a:t>
            </a:r>
            <a:r>
              <a:rPr lang="en-US" sz="2200" b="1" dirty="0">
                <a:solidFill>
                  <a:schemeClr val="bg1"/>
                </a:solidFill>
                <a:latin typeface="Calibri" panose="020F0502020204030204" pitchFamily="34" charset="0"/>
                <a:cs typeface="Calibri" panose="020F0502020204030204" pitchFamily="34" charset="0"/>
              </a:rPr>
              <a:t>feature of the PC, and make </a:t>
            </a:r>
            <a:r>
              <a:rPr lang="en-US" sz="2200" b="1" dirty="0" smtClean="0">
                <a:solidFill>
                  <a:schemeClr val="bg1"/>
                </a:solidFill>
                <a:latin typeface="Calibri" panose="020F0502020204030204" pitchFamily="34" charset="0"/>
                <a:cs typeface="Calibri" panose="020F0502020204030204" pitchFamily="34" charset="0"/>
              </a:rPr>
              <a:t>a paper </a:t>
            </a:r>
            <a:r>
              <a:rPr lang="en-US" sz="2200" b="1" dirty="0">
                <a:solidFill>
                  <a:schemeClr val="bg1"/>
                </a:solidFill>
                <a:latin typeface="Calibri" panose="020F0502020204030204" pitchFamily="34" charset="0"/>
                <a:cs typeface="Calibri" panose="020F0502020204030204" pitchFamily="34" charset="0"/>
              </a:rPr>
              <a:t>copy of the final </a:t>
            </a:r>
            <a:r>
              <a:rPr lang="en-US" sz="2200" b="1" dirty="0" smtClean="0">
                <a:solidFill>
                  <a:schemeClr val="bg1"/>
                </a:solidFill>
                <a:latin typeface="Calibri" panose="020F0502020204030204" pitchFamily="34" charset="0"/>
                <a:cs typeface="Calibri" panose="020F0502020204030204" pitchFamily="34" charset="0"/>
              </a:rPr>
              <a:t>results </a:t>
            </a:r>
          </a:p>
          <a:p>
            <a:pPr algn="just"/>
            <a:r>
              <a:rPr lang="en-US" sz="2200" b="1" dirty="0" smtClean="0">
                <a:solidFill>
                  <a:schemeClr val="bg1"/>
                </a:solidFill>
                <a:latin typeface="Calibri" panose="020F0502020204030204" pitchFamily="34" charset="0"/>
                <a:cs typeface="Calibri" panose="020F0502020204030204" pitchFamily="34" charset="0"/>
              </a:rPr>
              <a:t>10</a:t>
            </a:r>
            <a:r>
              <a:rPr lang="en-US" sz="2200" b="1" dirty="0">
                <a:solidFill>
                  <a:schemeClr val="bg1"/>
                </a:solidFill>
                <a:latin typeface="Calibri" panose="020F0502020204030204" pitchFamily="34" charset="0"/>
                <a:cs typeface="Calibri" panose="020F0502020204030204" pitchFamily="34" charset="0"/>
              </a:rPr>
              <a:t>. Use a ball-point pen to write the number of </a:t>
            </a:r>
            <a:r>
              <a:rPr lang="en-US" sz="2200" b="1" dirty="0" smtClean="0">
                <a:solidFill>
                  <a:schemeClr val="bg1"/>
                </a:solidFill>
                <a:latin typeface="Calibri" panose="020F0502020204030204" pitchFamily="34" charset="0"/>
                <a:cs typeface="Calibri" panose="020F0502020204030204" pitchFamily="34" charset="0"/>
              </a:rPr>
              <a:t>the appropriate </a:t>
            </a:r>
            <a:r>
              <a:rPr lang="en-US" sz="2200" b="1" dirty="0">
                <a:solidFill>
                  <a:schemeClr val="bg1"/>
                </a:solidFill>
                <a:latin typeface="Calibri" panose="020F0502020204030204" pitchFamily="34" charset="0"/>
                <a:cs typeface="Calibri" panose="020F0502020204030204" pitchFamily="34" charset="0"/>
              </a:rPr>
              <a:t>software version, Service </a:t>
            </a:r>
            <a:r>
              <a:rPr lang="en-US" sz="2200" b="1" dirty="0" smtClean="0">
                <a:solidFill>
                  <a:schemeClr val="bg1"/>
                </a:solidFill>
                <a:latin typeface="Calibri" panose="020F0502020204030204" pitchFamily="34" charset="0"/>
                <a:cs typeface="Calibri" panose="020F0502020204030204" pitchFamily="34" charset="0"/>
              </a:rPr>
              <a:t>Bulletin number </a:t>
            </a:r>
            <a:r>
              <a:rPr lang="en-US" sz="2200" b="1" dirty="0">
                <a:solidFill>
                  <a:schemeClr val="bg1"/>
                </a:solidFill>
                <a:latin typeface="Calibri" panose="020F0502020204030204" pitchFamily="34" charset="0"/>
                <a:cs typeface="Calibri" panose="020F0502020204030204" pitchFamily="34" charset="0"/>
              </a:rPr>
              <a:t>and date on the Service Bulletin plate (</a:t>
            </a:r>
            <a:r>
              <a:rPr lang="en-US" sz="2200" b="1" dirty="0" smtClean="0">
                <a:solidFill>
                  <a:schemeClr val="bg1"/>
                </a:solidFill>
                <a:latin typeface="Calibri" panose="020F0502020204030204" pitchFamily="34" charset="0"/>
                <a:cs typeface="Calibri" panose="020F0502020204030204" pitchFamily="34" charset="0"/>
              </a:rPr>
              <a:t>a metallic </a:t>
            </a:r>
            <a:r>
              <a:rPr lang="en-US" sz="2200" b="1" dirty="0">
                <a:solidFill>
                  <a:schemeClr val="bg1"/>
                </a:solidFill>
                <a:latin typeface="Calibri" panose="020F0502020204030204" pitchFamily="34" charset="0"/>
                <a:cs typeface="Calibri" panose="020F0502020204030204" pitchFamily="34" charset="0"/>
              </a:rPr>
              <a:t>sticker) on the EEC .</a:t>
            </a:r>
          </a:p>
          <a:p>
            <a:pPr algn="just"/>
            <a:endParaRPr lang="en-US" sz="22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928161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136479"/>
            <a:ext cx="10848146" cy="545909"/>
          </a:xfrm>
        </p:spPr>
        <p:txBody>
          <a:bodyPr>
            <a:noAutofit/>
          </a:bodyPr>
          <a:lstStyle/>
          <a:p>
            <a:pPr algn="ctr"/>
            <a:r>
              <a:rPr lang="en-US" sz="2800" b="1" dirty="0" smtClean="0">
                <a:solidFill>
                  <a:schemeClr val="bg1"/>
                </a:solidFill>
              </a:rPr>
              <a:t>Data verification</a:t>
            </a:r>
            <a:endParaRPr lang="en-IN" sz="2800" b="1" dirty="0">
              <a:solidFill>
                <a:schemeClr val="bg1"/>
              </a:solidFill>
            </a:endParaRPr>
          </a:p>
        </p:txBody>
      </p:sp>
      <p:sp>
        <p:nvSpPr>
          <p:cNvPr id="3" name="Subtitle 2"/>
          <p:cNvSpPr>
            <a:spLocks noGrp="1"/>
          </p:cNvSpPr>
          <p:nvPr>
            <p:ph type="subTitle" idx="1"/>
          </p:nvPr>
        </p:nvSpPr>
        <p:spPr>
          <a:xfrm>
            <a:off x="304799" y="682389"/>
            <a:ext cx="11610109" cy="6050920"/>
          </a:xfrm>
        </p:spPr>
        <p:txBody>
          <a:bodyPr>
            <a:noAutofit/>
          </a:bodyPr>
          <a:lstStyle/>
          <a:p>
            <a:pPr marL="342900" indent="-342900" algn="just">
              <a:buFont typeface="Arial" panose="020B0604020202020204" pitchFamily="34" charset="0"/>
              <a:buChar char="•"/>
            </a:pPr>
            <a:r>
              <a:rPr lang="en-US" sz="2200" b="1" dirty="0">
                <a:solidFill>
                  <a:schemeClr val="bg1"/>
                </a:solidFill>
                <a:latin typeface="Calibri" panose="020F0502020204030204" pitchFamily="34" charset="0"/>
                <a:cs typeface="Calibri" panose="020F0502020204030204" pitchFamily="34" charset="0"/>
              </a:rPr>
              <a:t>Various techniques are used to check data files </a:t>
            </a:r>
            <a:r>
              <a:rPr lang="en-US" sz="2200" b="1" dirty="0" smtClean="0">
                <a:solidFill>
                  <a:schemeClr val="bg1"/>
                </a:solidFill>
                <a:latin typeface="Calibri" panose="020F0502020204030204" pitchFamily="34" charset="0"/>
                <a:cs typeface="Calibri" panose="020F0502020204030204" pitchFamily="34" charset="0"/>
              </a:rPr>
              <a:t>and executable </a:t>
            </a:r>
            <a:r>
              <a:rPr lang="en-US" sz="2200" b="1" dirty="0">
                <a:solidFill>
                  <a:schemeClr val="bg1"/>
                </a:solidFill>
                <a:latin typeface="Calibri" panose="020F0502020204030204" pitchFamily="34" charset="0"/>
                <a:cs typeface="Calibri" panose="020F0502020204030204" pitchFamily="34" charset="0"/>
              </a:rPr>
              <a:t>code in order to detect errors. </a:t>
            </a:r>
            <a:endParaRPr lang="en-US" sz="2200" b="1" dirty="0" smtClean="0">
              <a:solidFill>
                <a:schemeClr val="bg1"/>
              </a:solidFill>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pPr>
            <a:r>
              <a:rPr lang="en-US" sz="2200" b="1" dirty="0" smtClean="0">
                <a:solidFill>
                  <a:schemeClr val="bg1"/>
                </a:solidFill>
                <a:latin typeface="Calibri" panose="020F0502020204030204" pitchFamily="34" charset="0"/>
                <a:cs typeface="Calibri" panose="020F0502020204030204" pitchFamily="34" charset="0"/>
              </a:rPr>
              <a:t>Common methods </a:t>
            </a:r>
            <a:r>
              <a:rPr lang="en-US" sz="2200" b="1" dirty="0">
                <a:solidFill>
                  <a:schemeClr val="bg1"/>
                </a:solidFill>
                <a:latin typeface="Calibri" panose="020F0502020204030204" pitchFamily="34" charset="0"/>
                <a:cs typeface="Calibri" panose="020F0502020204030204" pitchFamily="34" charset="0"/>
              </a:rPr>
              <a:t>involve the use of checksums and </a:t>
            </a:r>
            <a:r>
              <a:rPr lang="en-US" sz="2200" b="1" dirty="0" smtClean="0">
                <a:solidFill>
                  <a:schemeClr val="bg1"/>
                </a:solidFill>
                <a:latin typeface="Calibri" panose="020F0502020204030204" pitchFamily="34" charset="0"/>
                <a:cs typeface="Calibri" panose="020F0502020204030204" pitchFamily="34" charset="0"/>
              </a:rPr>
              <a:t>cyclic redundancy </a:t>
            </a:r>
            <a:r>
              <a:rPr lang="en-US" sz="2200" b="1" dirty="0">
                <a:solidFill>
                  <a:schemeClr val="bg1"/>
                </a:solidFill>
                <a:latin typeface="Calibri" panose="020F0502020204030204" pitchFamily="34" charset="0"/>
                <a:cs typeface="Calibri" panose="020F0502020204030204" pitchFamily="34" charset="0"/>
              </a:rPr>
              <a:t>checks (CRC</a:t>
            </a:r>
            <a:r>
              <a:rPr lang="en-US" sz="2200" b="1" dirty="0" smtClean="0">
                <a:solidFill>
                  <a:schemeClr val="bg1"/>
                </a:solidFill>
                <a:latin typeface="Calibri" panose="020F0502020204030204" pitchFamily="34" charset="0"/>
                <a:cs typeface="Calibri" panose="020F0502020204030204" pitchFamily="34" charset="0"/>
              </a:rPr>
              <a:t>).</a:t>
            </a:r>
          </a:p>
          <a:p>
            <a:pPr marL="342900" indent="-342900" algn="just">
              <a:buFont typeface="Arial" panose="020B0604020202020204" pitchFamily="34" charset="0"/>
              <a:buChar char="•"/>
            </a:pPr>
            <a:r>
              <a:rPr lang="en-US" sz="2200" b="1" dirty="0" smtClean="0">
                <a:solidFill>
                  <a:schemeClr val="bg1"/>
                </a:solidFill>
                <a:latin typeface="Calibri" panose="020F0502020204030204" pitchFamily="34" charset="0"/>
                <a:cs typeface="Calibri" panose="020F0502020204030204" pitchFamily="34" charset="0"/>
              </a:rPr>
              <a:t>Both </a:t>
            </a:r>
            <a:r>
              <a:rPr lang="en-US" sz="2200" b="1" dirty="0">
                <a:solidFill>
                  <a:schemeClr val="bg1"/>
                </a:solidFill>
                <a:latin typeface="Calibri" panose="020F0502020204030204" pitchFamily="34" charset="0"/>
                <a:cs typeface="Calibri" panose="020F0502020204030204" pitchFamily="34" charset="0"/>
              </a:rPr>
              <a:t>of these </a:t>
            </a:r>
            <a:r>
              <a:rPr lang="en-US" sz="2200" b="1" dirty="0" smtClean="0">
                <a:solidFill>
                  <a:schemeClr val="bg1"/>
                </a:solidFill>
                <a:latin typeface="Calibri" panose="020F0502020204030204" pitchFamily="34" charset="0"/>
                <a:cs typeface="Calibri" panose="020F0502020204030204" pitchFamily="34" charset="0"/>
              </a:rPr>
              <a:t>methods will </a:t>
            </a:r>
            <a:r>
              <a:rPr lang="en-US" sz="2200" b="1" dirty="0">
                <a:solidFill>
                  <a:schemeClr val="bg1"/>
                </a:solidFill>
                <a:latin typeface="Calibri" panose="020F0502020204030204" pitchFamily="34" charset="0"/>
                <a:cs typeface="Calibri" panose="020F0502020204030204" pitchFamily="34" charset="0"/>
              </a:rPr>
              <a:t>provide an indication that a file has </a:t>
            </a:r>
            <a:r>
              <a:rPr lang="en-US" sz="2200" b="1" dirty="0" smtClean="0">
                <a:solidFill>
                  <a:schemeClr val="bg1"/>
                </a:solidFill>
                <a:latin typeface="Calibri" panose="020F0502020204030204" pitchFamily="34" charset="0"/>
                <a:cs typeface="Calibri" panose="020F0502020204030204" pitchFamily="34" charset="0"/>
              </a:rPr>
              <a:t>become corrupt</a:t>
            </a:r>
            <a:r>
              <a:rPr lang="en-US" sz="2200" b="1" dirty="0">
                <a:solidFill>
                  <a:schemeClr val="bg1"/>
                </a:solidFill>
                <a:latin typeface="Calibri" panose="020F0502020204030204" pitchFamily="34" charset="0"/>
                <a:cs typeface="Calibri" panose="020F0502020204030204" pitchFamily="34" charset="0"/>
              </a:rPr>
              <a:t>, but neither is completely </a:t>
            </a:r>
            <a:r>
              <a:rPr lang="en-US" sz="2200" b="1" dirty="0" smtClean="0">
                <a:solidFill>
                  <a:schemeClr val="bg1"/>
                </a:solidFill>
                <a:latin typeface="Calibri" panose="020F0502020204030204" pitchFamily="34" charset="0"/>
                <a:cs typeface="Calibri" panose="020F0502020204030204" pitchFamily="34" charset="0"/>
              </a:rPr>
              <a:t>fool-proof. </a:t>
            </a:r>
          </a:p>
          <a:p>
            <a:pPr marL="342900" indent="-342900" algn="just">
              <a:buFont typeface="Arial" panose="020B0604020202020204" pitchFamily="34" charset="0"/>
              <a:buChar char="•"/>
            </a:pPr>
            <a:r>
              <a:rPr lang="en-US" sz="2200" b="1" i="1" dirty="0" smtClean="0">
                <a:solidFill>
                  <a:schemeClr val="bg1"/>
                </a:solidFill>
                <a:latin typeface="Calibri" panose="020F0502020204030204" pitchFamily="34" charset="0"/>
                <a:cs typeface="Calibri" panose="020F0502020204030204" pitchFamily="34" charset="0"/>
              </a:rPr>
              <a:t>Checksums </a:t>
            </a:r>
            <a:r>
              <a:rPr lang="en-US" sz="2200" b="1" dirty="0">
                <a:solidFill>
                  <a:schemeClr val="bg1"/>
                </a:solidFill>
                <a:latin typeface="Calibri" panose="020F0502020204030204" pitchFamily="34" charset="0"/>
                <a:cs typeface="Calibri" panose="020F0502020204030204" pitchFamily="34" charset="0"/>
              </a:rPr>
              <a:t>involve adding the values of </a:t>
            </a:r>
            <a:r>
              <a:rPr lang="en-US" sz="2200" b="1" dirty="0" smtClean="0">
                <a:solidFill>
                  <a:schemeClr val="bg1"/>
                </a:solidFill>
                <a:latin typeface="Calibri" panose="020F0502020204030204" pitchFamily="34" charset="0"/>
                <a:cs typeface="Calibri" panose="020F0502020204030204" pitchFamily="34" charset="0"/>
              </a:rPr>
              <a:t>consecutive bytes </a:t>
            </a:r>
            <a:r>
              <a:rPr lang="en-US" sz="2200" b="1" dirty="0">
                <a:solidFill>
                  <a:schemeClr val="bg1"/>
                </a:solidFill>
                <a:latin typeface="Calibri" panose="020F0502020204030204" pitchFamily="34" charset="0"/>
                <a:cs typeface="Calibri" panose="020F0502020204030204" pitchFamily="34" charset="0"/>
              </a:rPr>
              <a:t>or words in the file and then appending </a:t>
            </a:r>
            <a:r>
              <a:rPr lang="en-US" sz="2200" b="1" dirty="0" smtClean="0">
                <a:solidFill>
                  <a:schemeClr val="bg1"/>
                </a:solidFill>
                <a:latin typeface="Calibri" panose="020F0502020204030204" pitchFamily="34" charset="0"/>
                <a:cs typeface="Calibri" panose="020F0502020204030204" pitchFamily="34" charset="0"/>
              </a:rPr>
              <a:t>the generated </a:t>
            </a:r>
            <a:r>
              <a:rPr lang="en-US" sz="2200" b="1" dirty="0">
                <a:solidFill>
                  <a:schemeClr val="bg1"/>
                </a:solidFill>
                <a:latin typeface="Calibri" panose="020F0502020204030204" pitchFamily="34" charset="0"/>
                <a:cs typeface="Calibri" panose="020F0502020204030204" pitchFamily="34" charset="0"/>
              </a:rPr>
              <a:t>result to the file. </a:t>
            </a:r>
            <a:endParaRPr lang="en-US" sz="2200" b="1" dirty="0" smtClean="0">
              <a:solidFill>
                <a:schemeClr val="bg1"/>
              </a:solidFill>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pPr>
            <a:r>
              <a:rPr lang="en-US" sz="2200" b="1" dirty="0" smtClean="0">
                <a:solidFill>
                  <a:schemeClr val="bg1"/>
                </a:solidFill>
                <a:latin typeface="Calibri" panose="020F0502020204030204" pitchFamily="34" charset="0"/>
                <a:cs typeface="Calibri" panose="020F0502020204030204" pitchFamily="34" charset="0"/>
              </a:rPr>
              <a:t>At </a:t>
            </a:r>
            <a:r>
              <a:rPr lang="en-US" sz="2200" b="1" dirty="0">
                <a:solidFill>
                  <a:schemeClr val="bg1"/>
                </a:solidFill>
                <a:latin typeface="Calibri" panose="020F0502020204030204" pitchFamily="34" charset="0"/>
                <a:cs typeface="Calibri" panose="020F0502020204030204" pitchFamily="34" charset="0"/>
              </a:rPr>
              <a:t>some later time (</a:t>
            </a:r>
            <a:r>
              <a:rPr lang="en-US" sz="2200" b="1" dirty="0" smtClean="0">
                <a:solidFill>
                  <a:schemeClr val="bg1"/>
                </a:solidFill>
                <a:latin typeface="Calibri" panose="020F0502020204030204" pitchFamily="34" charset="0"/>
                <a:cs typeface="Calibri" panose="020F0502020204030204" pitchFamily="34" charset="0"/>
              </a:rPr>
              <a:t>for example</a:t>
            </a:r>
            <a:r>
              <a:rPr lang="en-US" sz="2200" b="1" dirty="0">
                <a:solidFill>
                  <a:schemeClr val="bg1"/>
                </a:solidFill>
                <a:latin typeface="Calibri" panose="020F0502020204030204" pitchFamily="34" charset="0"/>
                <a:cs typeface="Calibri" panose="020F0502020204030204" pitchFamily="34" charset="0"/>
              </a:rPr>
              <a:t>, when the file is prepared for loading) </a:t>
            </a:r>
            <a:r>
              <a:rPr lang="en-US" sz="2200" b="1" dirty="0" smtClean="0">
                <a:solidFill>
                  <a:schemeClr val="bg1"/>
                </a:solidFill>
                <a:latin typeface="Calibri" panose="020F0502020204030204" pitchFamily="34" charset="0"/>
                <a:cs typeface="Calibri" panose="020F0502020204030204" pitchFamily="34" charset="0"/>
              </a:rPr>
              <a:t>the checksum </a:t>
            </a:r>
            <a:r>
              <a:rPr lang="en-US" sz="2200" b="1" dirty="0">
                <a:solidFill>
                  <a:schemeClr val="bg1"/>
                </a:solidFill>
                <a:latin typeface="Calibri" panose="020F0502020204030204" pitchFamily="34" charset="0"/>
                <a:cs typeface="Calibri" panose="020F0502020204030204" pitchFamily="34" charset="0"/>
              </a:rPr>
              <a:t>can be re-calculated and compared with </a:t>
            </a:r>
            <a:r>
              <a:rPr lang="en-US" sz="2200" b="1" dirty="0" smtClean="0">
                <a:solidFill>
                  <a:schemeClr val="bg1"/>
                </a:solidFill>
                <a:latin typeface="Calibri" panose="020F0502020204030204" pitchFamily="34" charset="0"/>
                <a:cs typeface="Calibri" panose="020F0502020204030204" pitchFamily="34" charset="0"/>
              </a:rPr>
              <a:t>the stored </a:t>
            </a:r>
            <a:r>
              <a:rPr lang="en-US" sz="2200" b="1" dirty="0">
                <a:solidFill>
                  <a:schemeClr val="bg1"/>
                </a:solidFill>
                <a:latin typeface="Calibri" panose="020F0502020204030204" pitchFamily="34" charset="0"/>
                <a:cs typeface="Calibri" panose="020F0502020204030204" pitchFamily="34" charset="0"/>
              </a:rPr>
              <a:t>result. </a:t>
            </a:r>
            <a:endParaRPr lang="en-US" sz="2200" b="1" dirty="0" smtClean="0">
              <a:solidFill>
                <a:schemeClr val="bg1"/>
              </a:solidFill>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pPr>
            <a:r>
              <a:rPr lang="en-US" sz="2200" b="1" dirty="0" smtClean="0">
                <a:solidFill>
                  <a:schemeClr val="bg1"/>
                </a:solidFill>
                <a:latin typeface="Calibri" panose="020F0502020204030204" pitchFamily="34" charset="0"/>
                <a:cs typeface="Calibri" panose="020F0502020204030204" pitchFamily="34" charset="0"/>
              </a:rPr>
              <a:t>If </a:t>
            </a:r>
            <a:r>
              <a:rPr lang="en-US" sz="2200" b="1" dirty="0">
                <a:solidFill>
                  <a:schemeClr val="bg1"/>
                </a:solidFill>
                <a:latin typeface="Calibri" panose="020F0502020204030204" pitchFamily="34" charset="0"/>
                <a:cs typeface="Calibri" panose="020F0502020204030204" pitchFamily="34" charset="0"/>
              </a:rPr>
              <a:t>any difference is detected the </a:t>
            </a:r>
            <a:r>
              <a:rPr lang="en-US" sz="2200" b="1" dirty="0" smtClean="0">
                <a:solidFill>
                  <a:schemeClr val="bg1"/>
                </a:solidFill>
                <a:latin typeface="Calibri" panose="020F0502020204030204" pitchFamily="34" charset="0"/>
                <a:cs typeface="Calibri" panose="020F0502020204030204" pitchFamily="34" charset="0"/>
              </a:rPr>
              <a:t>file should </a:t>
            </a:r>
            <a:r>
              <a:rPr lang="en-US" sz="2200" b="1" dirty="0">
                <a:solidFill>
                  <a:schemeClr val="bg1"/>
                </a:solidFill>
                <a:latin typeface="Calibri" panose="020F0502020204030204" pitchFamily="34" charset="0"/>
                <a:cs typeface="Calibri" panose="020F0502020204030204" pitchFamily="34" charset="0"/>
              </a:rPr>
              <a:t>not be </a:t>
            </a:r>
            <a:r>
              <a:rPr lang="en-US" sz="2200" b="1" dirty="0" smtClean="0">
                <a:solidFill>
                  <a:schemeClr val="bg1"/>
                </a:solidFill>
                <a:latin typeface="Calibri" panose="020F0502020204030204" pitchFamily="34" charset="0"/>
                <a:cs typeface="Calibri" panose="020F0502020204030204" pitchFamily="34" charset="0"/>
              </a:rPr>
              <a:t>used.</a:t>
            </a:r>
          </a:p>
          <a:p>
            <a:pPr marL="342900" indent="-342900" algn="just">
              <a:buFont typeface="Arial" panose="020B0604020202020204" pitchFamily="34" charset="0"/>
              <a:buChar char="•"/>
            </a:pPr>
            <a:r>
              <a:rPr lang="en-US" sz="2200" b="1" i="1" dirty="0" smtClean="0">
                <a:solidFill>
                  <a:schemeClr val="bg1"/>
                </a:solidFill>
                <a:latin typeface="Calibri" panose="020F0502020204030204" pitchFamily="34" charset="0"/>
                <a:cs typeface="Calibri" panose="020F0502020204030204" pitchFamily="34" charset="0"/>
              </a:rPr>
              <a:t>Cyclic </a:t>
            </a:r>
            <a:r>
              <a:rPr lang="en-US" sz="2200" b="1" i="1" dirty="0">
                <a:solidFill>
                  <a:schemeClr val="bg1"/>
                </a:solidFill>
                <a:latin typeface="Calibri" panose="020F0502020204030204" pitchFamily="34" charset="0"/>
                <a:cs typeface="Calibri" panose="020F0502020204030204" pitchFamily="34" charset="0"/>
              </a:rPr>
              <a:t>redundancy checks </a:t>
            </a:r>
            <a:r>
              <a:rPr lang="en-US" sz="2200" b="1" dirty="0">
                <a:solidFill>
                  <a:schemeClr val="bg1"/>
                </a:solidFill>
                <a:latin typeface="Calibri" panose="020F0502020204030204" pitchFamily="34" charset="0"/>
                <a:cs typeface="Calibri" panose="020F0502020204030204" pitchFamily="34" charset="0"/>
              </a:rPr>
              <a:t>involve dividing </a:t>
            </a:r>
            <a:r>
              <a:rPr lang="en-US" sz="2200" b="1" dirty="0" smtClean="0">
                <a:solidFill>
                  <a:schemeClr val="bg1"/>
                </a:solidFill>
                <a:latin typeface="Calibri" panose="020F0502020204030204" pitchFamily="34" charset="0"/>
                <a:cs typeface="Calibri" panose="020F0502020204030204" pitchFamily="34" charset="0"/>
              </a:rPr>
              <a:t>consecutive blocks </a:t>
            </a:r>
            <a:r>
              <a:rPr lang="en-US" sz="2200" b="1" dirty="0">
                <a:solidFill>
                  <a:schemeClr val="bg1"/>
                </a:solidFill>
                <a:latin typeface="Calibri" panose="020F0502020204030204" pitchFamily="34" charset="0"/>
                <a:cs typeface="Calibri" panose="020F0502020204030204" pitchFamily="34" charset="0"/>
              </a:rPr>
              <a:t>of binary data in the file by a </a:t>
            </a:r>
            <a:r>
              <a:rPr lang="en-US" sz="2200" b="1" dirty="0" smtClean="0">
                <a:solidFill>
                  <a:schemeClr val="bg1"/>
                </a:solidFill>
                <a:latin typeface="Calibri" panose="020F0502020204030204" pitchFamily="34" charset="0"/>
                <a:cs typeface="Calibri" panose="020F0502020204030204" pitchFamily="34" charset="0"/>
              </a:rPr>
              <a:t>specified number</a:t>
            </a:r>
            <a:r>
              <a:rPr lang="en-US" sz="2200" b="1" dirty="0">
                <a:solidFill>
                  <a:schemeClr val="bg1"/>
                </a:solidFill>
                <a:latin typeface="Calibri" panose="020F0502020204030204" pitchFamily="34" charset="0"/>
                <a:cs typeface="Calibri" panose="020F0502020204030204" pitchFamily="34" charset="0"/>
              </a:rPr>
              <a:t>. </a:t>
            </a:r>
          </a:p>
          <a:p>
            <a:pPr marL="342900" indent="-342900" algn="just">
              <a:buFont typeface="Arial" panose="020B0604020202020204" pitchFamily="34" charset="0"/>
              <a:buChar char="•"/>
            </a:pPr>
            <a:r>
              <a:rPr lang="en-US" sz="2200" b="1" dirty="0" smtClean="0">
                <a:solidFill>
                  <a:schemeClr val="bg1"/>
                </a:solidFill>
                <a:latin typeface="Calibri" panose="020F0502020204030204" pitchFamily="34" charset="0"/>
                <a:cs typeface="Calibri" panose="020F0502020204030204" pitchFamily="34" charset="0"/>
              </a:rPr>
              <a:t>The remainder of the division is then appended to the file as a series of check digits (in much the same way as a checksum). If there is no remainder when the file is later checked by dividing by the same number, the file can be assumed to be free from errors.</a:t>
            </a:r>
          </a:p>
        </p:txBody>
      </p:sp>
    </p:spTree>
    <p:extLst>
      <p:ext uri="{BB962C8B-B14F-4D97-AF65-F5344CB8AC3E}">
        <p14:creationId xmlns:p14="http://schemas.microsoft.com/office/powerpoint/2010/main" val="32297814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136479"/>
            <a:ext cx="10848146" cy="545909"/>
          </a:xfrm>
        </p:spPr>
        <p:txBody>
          <a:bodyPr>
            <a:noAutofit/>
          </a:bodyPr>
          <a:lstStyle/>
          <a:p>
            <a:pPr algn="ctr"/>
            <a:r>
              <a:rPr lang="en-IN" sz="2800" b="1" dirty="0">
                <a:solidFill>
                  <a:schemeClr val="bg1"/>
                </a:solidFill>
              </a:rPr>
              <a:t>SOFTWARE CLASSIFICATION</a:t>
            </a:r>
          </a:p>
        </p:txBody>
      </p:sp>
      <p:sp>
        <p:nvSpPr>
          <p:cNvPr id="3" name="Subtitle 2"/>
          <p:cNvSpPr>
            <a:spLocks noGrp="1"/>
          </p:cNvSpPr>
          <p:nvPr>
            <p:ph type="subTitle" idx="1"/>
          </p:nvPr>
        </p:nvSpPr>
        <p:spPr>
          <a:xfrm>
            <a:off x="684212" y="832514"/>
            <a:ext cx="10848146" cy="5568286"/>
          </a:xfrm>
        </p:spPr>
        <p:txBody>
          <a:bodyPr>
            <a:normAutofit/>
          </a:bodyPr>
          <a:lstStyle/>
          <a:p>
            <a:pPr marL="342900" indent="-342900" algn="just">
              <a:buFont typeface="Wingdings" panose="05000000000000000000" pitchFamily="2" charset="2"/>
              <a:buChar char="§"/>
            </a:pPr>
            <a:r>
              <a:rPr lang="en-US" sz="2200" b="1" dirty="0" smtClean="0">
                <a:solidFill>
                  <a:schemeClr val="bg1"/>
                </a:solidFill>
                <a:latin typeface="Calibri" panose="020F0502020204030204" pitchFamily="34" charset="0"/>
                <a:cs typeface="Calibri" panose="020F0502020204030204" pitchFamily="34" charset="0"/>
              </a:rPr>
              <a:t>Aircraft software can be divided into five levels according to the likely consequences of its failure, as shown in Table 1. </a:t>
            </a:r>
          </a:p>
          <a:p>
            <a:pPr marL="342900" indent="-342900" algn="just">
              <a:buFont typeface="Wingdings" panose="05000000000000000000" pitchFamily="2" charset="2"/>
              <a:buChar char="§"/>
            </a:pPr>
            <a:r>
              <a:rPr lang="en-US" sz="2200" b="1" dirty="0" smtClean="0">
                <a:solidFill>
                  <a:schemeClr val="bg1"/>
                </a:solidFill>
                <a:latin typeface="Calibri" panose="020F0502020204030204" pitchFamily="34" charset="0"/>
                <a:cs typeface="Calibri" panose="020F0502020204030204" pitchFamily="34" charset="0"/>
              </a:rPr>
              <a:t>The highest level of criticality (Level A) is that which would have catastrophic consequences; the lowest level of criticality is that which would have no significant impact on the operation of the aircraft.</a:t>
            </a:r>
          </a:p>
          <a:p>
            <a:pPr marL="342900" indent="-342900" algn="just">
              <a:buFont typeface="Wingdings" panose="05000000000000000000" pitchFamily="2" charset="2"/>
              <a:buChar char="§"/>
            </a:pPr>
            <a:r>
              <a:rPr lang="en-US" sz="2200" b="1" dirty="0" smtClean="0">
                <a:solidFill>
                  <a:schemeClr val="bg1"/>
                </a:solidFill>
                <a:latin typeface="Calibri" panose="020F0502020204030204" pitchFamily="34" charset="0"/>
                <a:cs typeface="Calibri" panose="020F0502020204030204" pitchFamily="34" charset="0"/>
              </a:rPr>
              <a:t> Between these levels the degree of criticality is expressed in terms of the additional workload imposed on the flight crew and, in particular, the ability of the flight crew to manage the aircraft without having access to the automatic control  or flight information that would have otherwise been provided by the failed software.</a:t>
            </a:r>
          </a:p>
          <a:p>
            <a:pPr marL="342900" indent="-342900" algn="just">
              <a:buFont typeface="Wingdings" panose="05000000000000000000" pitchFamily="2" charset="2"/>
              <a:buChar char="§"/>
            </a:pPr>
            <a:r>
              <a:rPr lang="en-US" sz="2200" b="1" dirty="0" smtClean="0">
                <a:solidFill>
                  <a:schemeClr val="bg1"/>
                </a:solidFill>
                <a:latin typeface="Calibri" panose="020F0502020204030204" pitchFamily="34" charset="0"/>
                <a:cs typeface="Calibri" panose="020F0502020204030204" pitchFamily="34" charset="0"/>
              </a:rPr>
              <a:t>Table 2 provides examples of software applications and levels of software </a:t>
            </a:r>
            <a:r>
              <a:rPr lang="en-IN" sz="2200" b="1" dirty="0" smtClean="0">
                <a:solidFill>
                  <a:schemeClr val="bg1"/>
                </a:solidFill>
                <a:latin typeface="Calibri" panose="020F0502020204030204" pitchFamily="34" charset="0"/>
                <a:cs typeface="Calibri" panose="020F0502020204030204" pitchFamily="34" charset="0"/>
              </a:rPr>
              <a:t>criticality associated with each.</a:t>
            </a:r>
            <a:endParaRPr lang="en-IN" sz="22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510373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1"/>
            <a:ext cx="12192000" cy="6858000"/>
          </a:xfrm>
          <a:prstGeom prst="rect">
            <a:avLst/>
          </a:prstGeom>
        </p:spPr>
      </p:pic>
    </p:spTree>
    <p:extLst>
      <p:ext uri="{BB962C8B-B14F-4D97-AF65-F5344CB8AC3E}">
        <p14:creationId xmlns:p14="http://schemas.microsoft.com/office/powerpoint/2010/main" val="6153787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1" y="136479"/>
            <a:ext cx="10547895" cy="409431"/>
          </a:xfrm>
        </p:spPr>
        <p:txBody>
          <a:bodyPr>
            <a:noAutofit/>
          </a:bodyPr>
          <a:lstStyle/>
          <a:p>
            <a:pPr algn="ctr"/>
            <a:r>
              <a:rPr lang="en-IN" sz="2400" b="1" dirty="0">
                <a:solidFill>
                  <a:schemeClr val="bg1"/>
                </a:solidFill>
              </a:rPr>
              <a:t>Examples of software levels</a:t>
            </a:r>
          </a:p>
        </p:txBody>
      </p:sp>
      <p:sp>
        <p:nvSpPr>
          <p:cNvPr id="3" name="Subtitle 2"/>
          <p:cNvSpPr>
            <a:spLocks noGrp="1"/>
          </p:cNvSpPr>
          <p:nvPr>
            <p:ph type="subTitle" idx="1"/>
          </p:nvPr>
        </p:nvSpPr>
        <p:spPr>
          <a:xfrm>
            <a:off x="684212" y="696036"/>
            <a:ext cx="10547894" cy="5813945"/>
          </a:xfrm>
        </p:spPr>
        <p:txBody>
          <a:bodyPr/>
          <a:lstStyle/>
          <a:p>
            <a:endParaRPr lang="en-IN" dirty="0"/>
          </a:p>
        </p:txBody>
      </p:sp>
      <p:graphicFrame>
        <p:nvGraphicFramePr>
          <p:cNvPr id="4" name="Table 3"/>
          <p:cNvGraphicFramePr>
            <a:graphicFrameLocks noGrp="1"/>
          </p:cNvGraphicFramePr>
          <p:nvPr>
            <p:extLst>
              <p:ext uri="{D42A27DB-BD31-4B8C-83A1-F6EECF244321}">
                <p14:modId xmlns:p14="http://schemas.microsoft.com/office/powerpoint/2010/main" val="1170065251"/>
              </p:ext>
            </p:extLst>
          </p:nvPr>
        </p:nvGraphicFramePr>
        <p:xfrm>
          <a:off x="684210" y="719665"/>
          <a:ext cx="10547896" cy="5790315"/>
        </p:xfrm>
        <a:graphic>
          <a:graphicData uri="http://schemas.openxmlformats.org/drawingml/2006/table">
            <a:tbl>
              <a:tblPr firstRow="1" bandRow="1">
                <a:tableStyleId>{5C22544A-7EE6-4342-B048-85BDC9FD1C3A}</a:tableStyleId>
              </a:tblPr>
              <a:tblGrid>
                <a:gridCol w="2064070">
                  <a:extLst>
                    <a:ext uri="{9D8B030D-6E8A-4147-A177-3AD203B41FA5}">
                      <a16:colId xmlns:a16="http://schemas.microsoft.com/office/drawing/2014/main" val="20000"/>
                    </a:ext>
                  </a:extLst>
                </a:gridCol>
                <a:gridCol w="8483826">
                  <a:extLst>
                    <a:ext uri="{9D8B030D-6E8A-4147-A177-3AD203B41FA5}">
                      <a16:colId xmlns:a16="http://schemas.microsoft.com/office/drawing/2014/main" val="20001"/>
                    </a:ext>
                  </a:extLst>
                </a:gridCol>
              </a:tblGrid>
              <a:tr h="459449">
                <a:tc>
                  <a:txBody>
                    <a:bodyPr/>
                    <a:lstStyle/>
                    <a:p>
                      <a:r>
                        <a:rPr lang="en-IN" dirty="0" smtClean="0"/>
                        <a:t>LEVEL</a:t>
                      </a:r>
                      <a:endParaRPr lang="en-IN" dirty="0"/>
                    </a:p>
                  </a:txBody>
                  <a:tcPr/>
                </a:tc>
                <a:tc>
                  <a:txBody>
                    <a:bodyPr/>
                    <a:lstStyle/>
                    <a:p>
                      <a:endParaRPr lang="en-IN" dirty="0"/>
                    </a:p>
                  </a:txBody>
                  <a:tcPr/>
                </a:tc>
                <a:extLst>
                  <a:ext uri="{0D108BD9-81ED-4DB2-BD59-A6C34878D82A}">
                    <a16:rowId xmlns:a16="http://schemas.microsoft.com/office/drawing/2014/main" val="10000"/>
                  </a:ext>
                </a:extLst>
              </a:tr>
              <a:tr h="1472754">
                <a:tc>
                  <a:txBody>
                    <a:bodyPr/>
                    <a:lstStyle/>
                    <a:p>
                      <a:r>
                        <a:rPr lang="en-IN" dirty="0" smtClean="0"/>
                        <a:t>A</a:t>
                      </a:r>
                      <a:endParaRPr lang="en-IN" dirty="0"/>
                    </a:p>
                  </a:txBody>
                  <a:tcPr/>
                </a:tc>
                <a:tc>
                  <a:txBody>
                    <a:bodyPr/>
                    <a:lstStyle/>
                    <a:p>
                      <a:r>
                        <a:rPr lang="en-IN" sz="1800" b="1" i="0" u="none" strike="noStrike" kern="1200" baseline="0" dirty="0" smtClean="0">
                          <a:solidFill>
                            <a:schemeClr val="bg1"/>
                          </a:solidFill>
                          <a:latin typeface="+mn-lt"/>
                          <a:ea typeface="+mn-ea"/>
                          <a:cs typeface="+mn-cs"/>
                        </a:rPr>
                        <a:t>AHRS</a:t>
                      </a:r>
                      <a:r>
                        <a:rPr lang="en-IN" sz="1800" b="0" i="0" u="none" strike="noStrike" kern="1200" baseline="0" dirty="0" smtClean="0">
                          <a:solidFill>
                            <a:schemeClr val="bg1"/>
                          </a:solidFill>
                          <a:latin typeface="+mn-lt"/>
                          <a:ea typeface="+mn-ea"/>
                          <a:cs typeface="+mn-cs"/>
                        </a:rPr>
                        <a:t> (attitude/heading reference system)</a:t>
                      </a:r>
                    </a:p>
                    <a:p>
                      <a:r>
                        <a:rPr lang="en-IN" sz="1800" b="0" i="0" u="none" strike="noStrike" kern="1200" baseline="0" dirty="0" smtClean="0">
                          <a:solidFill>
                            <a:schemeClr val="dk1"/>
                          </a:solidFill>
                          <a:latin typeface="+mn-lt"/>
                          <a:ea typeface="+mn-ea"/>
                          <a:cs typeface="+mn-cs"/>
                        </a:rPr>
                        <a:t>GPS/ILS/</a:t>
                      </a:r>
                      <a:r>
                        <a:rPr lang="en-IN" sz="1800" b="1" i="0" u="none" strike="noStrike" kern="1200" baseline="0" dirty="0" smtClean="0">
                          <a:solidFill>
                            <a:schemeClr val="dk1"/>
                          </a:solidFill>
                          <a:latin typeface="+mn-lt"/>
                          <a:ea typeface="+mn-ea"/>
                          <a:cs typeface="+mn-cs"/>
                        </a:rPr>
                        <a:t>MLS</a:t>
                      </a:r>
                      <a:r>
                        <a:rPr lang="en-IN" sz="1800" b="0" i="0" u="none" strike="noStrike" kern="1200" baseline="0" dirty="0" smtClean="0">
                          <a:solidFill>
                            <a:schemeClr val="dk1"/>
                          </a:solidFill>
                          <a:latin typeface="+mn-lt"/>
                          <a:ea typeface="+mn-ea"/>
                          <a:cs typeface="+mn-cs"/>
                        </a:rPr>
                        <a:t> (microwave landing system)/</a:t>
                      </a:r>
                      <a:r>
                        <a:rPr lang="en-IN" sz="1800" b="1" i="0" u="none" strike="noStrike" kern="1200" baseline="0" dirty="0" smtClean="0">
                          <a:solidFill>
                            <a:schemeClr val="dk1"/>
                          </a:solidFill>
                          <a:latin typeface="+mn-lt"/>
                          <a:ea typeface="+mn-ea"/>
                          <a:cs typeface="+mn-cs"/>
                        </a:rPr>
                        <a:t>FLS</a:t>
                      </a:r>
                      <a:r>
                        <a:rPr lang="en-IN" sz="1800" b="0" i="0" u="none" strike="noStrike" kern="1200" baseline="0" dirty="0" smtClean="0">
                          <a:solidFill>
                            <a:schemeClr val="dk1"/>
                          </a:solidFill>
                          <a:latin typeface="+mn-lt"/>
                          <a:ea typeface="+mn-ea"/>
                          <a:cs typeface="+mn-cs"/>
                        </a:rPr>
                        <a:t> (field loadable software)</a:t>
                      </a:r>
                    </a:p>
                    <a:p>
                      <a:r>
                        <a:rPr lang="en-IN" sz="1800" b="1" i="0" u="none" strike="noStrike" kern="1200" baseline="0" dirty="0" smtClean="0">
                          <a:solidFill>
                            <a:schemeClr val="dk1"/>
                          </a:solidFill>
                          <a:latin typeface="+mn-lt"/>
                          <a:ea typeface="+mn-ea"/>
                          <a:cs typeface="+mn-cs"/>
                        </a:rPr>
                        <a:t>SATNAV</a:t>
                      </a:r>
                      <a:r>
                        <a:rPr lang="en-IN" sz="1800" b="0" i="0" u="none" strike="noStrike" kern="1200" baseline="0" dirty="0" smtClean="0">
                          <a:solidFill>
                            <a:schemeClr val="dk1"/>
                          </a:solidFill>
                          <a:latin typeface="+mn-lt"/>
                          <a:ea typeface="+mn-ea"/>
                          <a:cs typeface="+mn-cs"/>
                        </a:rPr>
                        <a:t> (satellite navigation)</a:t>
                      </a:r>
                    </a:p>
                    <a:p>
                      <a:r>
                        <a:rPr lang="en-IN" sz="1800" b="0" i="0" u="none" strike="noStrike" kern="1200" baseline="0" dirty="0" smtClean="0">
                          <a:solidFill>
                            <a:schemeClr val="dk1"/>
                          </a:solidFill>
                          <a:latin typeface="+mn-lt"/>
                          <a:ea typeface="+mn-ea"/>
                          <a:cs typeface="+mn-cs"/>
                        </a:rPr>
                        <a:t>VOR  (very high frequency </a:t>
                      </a:r>
                      <a:r>
                        <a:rPr lang="en-IN" sz="1800" b="0" i="0" u="none" strike="noStrike" kern="1200" baseline="0" dirty="0" err="1" smtClean="0">
                          <a:solidFill>
                            <a:schemeClr val="dk1"/>
                          </a:solidFill>
                          <a:latin typeface="+mn-lt"/>
                          <a:ea typeface="+mn-ea"/>
                          <a:cs typeface="+mn-cs"/>
                        </a:rPr>
                        <a:t>omni</a:t>
                      </a:r>
                      <a:r>
                        <a:rPr lang="en-IN" sz="1800" b="0" i="0" u="none" strike="noStrike" kern="1200" baseline="0" dirty="0" smtClean="0">
                          <a:solidFill>
                            <a:schemeClr val="dk1"/>
                          </a:solidFill>
                          <a:latin typeface="+mn-lt"/>
                          <a:ea typeface="+mn-ea"/>
                          <a:cs typeface="+mn-cs"/>
                        </a:rPr>
                        <a:t>-range)</a:t>
                      </a:r>
                      <a:r>
                        <a:rPr lang="en-IN" sz="1800" b="1" i="0" u="none" strike="noStrike" kern="1200" baseline="0" dirty="0" smtClean="0">
                          <a:solidFill>
                            <a:schemeClr val="dk1"/>
                          </a:solidFill>
                          <a:latin typeface="+mn-lt"/>
                          <a:ea typeface="+mn-ea"/>
                          <a:cs typeface="+mn-cs"/>
                        </a:rPr>
                        <a:t>ADF</a:t>
                      </a:r>
                      <a:r>
                        <a:rPr lang="en-IN" sz="1800" b="0" i="0" u="none" strike="noStrike" kern="1200" baseline="0" dirty="0" smtClean="0">
                          <a:solidFill>
                            <a:schemeClr val="dk1"/>
                          </a:solidFill>
                          <a:latin typeface="+mn-lt"/>
                          <a:ea typeface="+mn-ea"/>
                          <a:cs typeface="+mn-cs"/>
                        </a:rPr>
                        <a:t> (automatic direction finder)</a:t>
                      </a:r>
                      <a:endParaRPr lang="en-IN" dirty="0"/>
                    </a:p>
                  </a:txBody>
                  <a:tcPr/>
                </a:tc>
                <a:extLst>
                  <a:ext uri="{0D108BD9-81ED-4DB2-BD59-A6C34878D82A}">
                    <a16:rowId xmlns:a16="http://schemas.microsoft.com/office/drawing/2014/main" val="10001"/>
                  </a:ext>
                </a:extLst>
              </a:tr>
              <a:tr h="1132888">
                <a:tc>
                  <a:txBody>
                    <a:bodyPr/>
                    <a:lstStyle/>
                    <a:p>
                      <a:r>
                        <a:rPr lang="en-IN" dirty="0" smtClean="0"/>
                        <a:t>B</a:t>
                      </a:r>
                      <a:endParaRPr lang="en-IN" dirty="0"/>
                    </a:p>
                  </a:txBody>
                  <a:tcPr/>
                </a:tc>
                <a:tc>
                  <a:txBody>
                    <a:bodyPr/>
                    <a:lstStyle/>
                    <a:p>
                      <a:r>
                        <a:rPr lang="en-IN" sz="1800" b="0" i="0" u="none" strike="noStrike" kern="1200" baseline="0" dirty="0" smtClean="0">
                          <a:solidFill>
                            <a:schemeClr val="dk1"/>
                          </a:solidFill>
                          <a:latin typeface="+mn-lt"/>
                          <a:ea typeface="+mn-ea"/>
                          <a:cs typeface="+mn-cs"/>
                        </a:rPr>
                        <a:t>TCAS</a:t>
                      </a:r>
                    </a:p>
                    <a:p>
                      <a:r>
                        <a:rPr lang="en-IN" sz="1800" b="0" i="0" u="none" strike="noStrike" kern="1200" baseline="0" dirty="0" smtClean="0">
                          <a:solidFill>
                            <a:schemeClr val="dk1"/>
                          </a:solidFill>
                          <a:latin typeface="+mn-lt"/>
                          <a:ea typeface="+mn-ea"/>
                          <a:cs typeface="+mn-cs"/>
                        </a:rPr>
                        <a:t>ADSB (automatic dependent surveillance broadcast) Transponder</a:t>
                      </a:r>
                    </a:p>
                    <a:p>
                      <a:r>
                        <a:rPr lang="en-IN" sz="1800" b="0" i="0" u="none" strike="noStrike" kern="1200" baseline="0" dirty="0" smtClean="0">
                          <a:solidFill>
                            <a:schemeClr val="dk1"/>
                          </a:solidFill>
                          <a:latin typeface="+mn-lt"/>
                          <a:ea typeface="+mn-ea"/>
                          <a:cs typeface="+mn-cs"/>
                        </a:rPr>
                        <a:t>Flight Displays</a:t>
                      </a:r>
                      <a:endParaRPr lang="en-IN" dirty="0"/>
                    </a:p>
                  </a:txBody>
                  <a:tcPr/>
                </a:tc>
                <a:extLst>
                  <a:ext uri="{0D108BD9-81ED-4DB2-BD59-A6C34878D82A}">
                    <a16:rowId xmlns:a16="http://schemas.microsoft.com/office/drawing/2014/main" val="10002"/>
                  </a:ext>
                </a:extLst>
              </a:tr>
              <a:tr h="793021">
                <a:tc>
                  <a:txBody>
                    <a:bodyPr/>
                    <a:lstStyle/>
                    <a:p>
                      <a:r>
                        <a:rPr lang="en-IN" dirty="0" smtClean="0"/>
                        <a:t>C</a:t>
                      </a:r>
                      <a:endParaRPr lang="en-IN" dirty="0"/>
                    </a:p>
                  </a:txBody>
                  <a:tcPr/>
                </a:tc>
                <a:tc>
                  <a:txBody>
                    <a:bodyPr/>
                    <a:lstStyle/>
                    <a:p>
                      <a:r>
                        <a:rPr lang="en-IN" sz="1800" b="1" i="0" u="none" strike="noStrike" kern="1200" baseline="0" dirty="0" smtClean="0">
                          <a:solidFill>
                            <a:schemeClr val="dk1"/>
                          </a:solidFill>
                          <a:latin typeface="+mn-lt"/>
                          <a:ea typeface="+mn-ea"/>
                          <a:cs typeface="+mn-cs"/>
                        </a:rPr>
                        <a:t>DME</a:t>
                      </a:r>
                    </a:p>
                    <a:p>
                      <a:r>
                        <a:rPr lang="en-IN" sz="1800" b="1" i="0" u="none" strike="noStrike" kern="1200" baseline="0" dirty="0" smtClean="0">
                          <a:solidFill>
                            <a:schemeClr val="dk1"/>
                          </a:solidFill>
                          <a:latin typeface="+mn-lt"/>
                          <a:ea typeface="+mn-ea"/>
                          <a:cs typeface="+mn-cs"/>
                        </a:rPr>
                        <a:t>VHF</a:t>
                      </a:r>
                      <a:r>
                        <a:rPr lang="en-IN" sz="1800" b="0" i="0" u="none" strike="noStrike" kern="1200" baseline="0" dirty="0" smtClean="0">
                          <a:solidFill>
                            <a:schemeClr val="dk1"/>
                          </a:solidFill>
                          <a:latin typeface="+mn-lt"/>
                          <a:ea typeface="+mn-ea"/>
                          <a:cs typeface="+mn-cs"/>
                        </a:rPr>
                        <a:t> voice communications</a:t>
                      </a:r>
                      <a:endParaRPr lang="en-IN" dirty="0"/>
                    </a:p>
                  </a:txBody>
                  <a:tcPr/>
                </a:tc>
                <a:extLst>
                  <a:ext uri="{0D108BD9-81ED-4DB2-BD59-A6C34878D82A}">
                    <a16:rowId xmlns:a16="http://schemas.microsoft.com/office/drawing/2014/main" val="10003"/>
                  </a:ext>
                </a:extLst>
              </a:tr>
              <a:tr h="1472754">
                <a:tc>
                  <a:txBody>
                    <a:bodyPr/>
                    <a:lstStyle/>
                    <a:p>
                      <a:r>
                        <a:rPr lang="en-IN" dirty="0" smtClean="0"/>
                        <a:t>D</a:t>
                      </a:r>
                      <a:endParaRPr lang="en-IN" dirty="0"/>
                    </a:p>
                  </a:txBody>
                  <a:tcPr/>
                </a:tc>
                <a:tc>
                  <a:txBody>
                    <a:bodyPr/>
                    <a:lstStyle/>
                    <a:p>
                      <a:r>
                        <a:rPr lang="en-IN" sz="1800" b="1" i="0" u="none" strike="noStrike" kern="1200" baseline="0" dirty="0" smtClean="0">
                          <a:solidFill>
                            <a:schemeClr val="dk1"/>
                          </a:solidFill>
                          <a:latin typeface="+mn-lt"/>
                          <a:ea typeface="+mn-ea"/>
                          <a:cs typeface="+mn-cs"/>
                        </a:rPr>
                        <a:t>AHRS</a:t>
                      </a:r>
                      <a:r>
                        <a:rPr lang="en-IN" sz="1800" b="0" i="0" u="none" strike="noStrike" kern="1200" baseline="0" dirty="0" smtClean="0">
                          <a:solidFill>
                            <a:schemeClr val="dk1"/>
                          </a:solidFill>
                          <a:latin typeface="+mn-lt"/>
                          <a:ea typeface="+mn-ea"/>
                          <a:cs typeface="+mn-cs"/>
                        </a:rPr>
                        <a:t>  (attitude/heading reference system) Automatic Levelling</a:t>
                      </a:r>
                    </a:p>
                    <a:p>
                      <a:r>
                        <a:rPr lang="en-IN" sz="1800" b="1" i="0" u="none" strike="noStrike" kern="1200" baseline="0" dirty="0" smtClean="0">
                          <a:solidFill>
                            <a:schemeClr val="dk1"/>
                          </a:solidFill>
                          <a:latin typeface="+mn-lt"/>
                          <a:ea typeface="+mn-ea"/>
                          <a:cs typeface="+mn-cs"/>
                        </a:rPr>
                        <a:t>CMC</a:t>
                      </a:r>
                      <a:r>
                        <a:rPr lang="en-IN" sz="1800" b="0" i="0" u="none" strike="noStrike" kern="1200" baseline="0" dirty="0" smtClean="0">
                          <a:solidFill>
                            <a:schemeClr val="dk1"/>
                          </a:solidFill>
                          <a:latin typeface="+mn-lt"/>
                          <a:ea typeface="+mn-ea"/>
                          <a:cs typeface="+mn-cs"/>
                        </a:rPr>
                        <a:t> (central maintenance computer)/</a:t>
                      </a:r>
                      <a:r>
                        <a:rPr lang="en-IN" sz="1800" b="1" i="0" u="none" strike="noStrike" kern="1200" baseline="0" dirty="0" smtClean="0">
                          <a:solidFill>
                            <a:schemeClr val="dk1"/>
                          </a:solidFill>
                          <a:latin typeface="+mn-lt"/>
                          <a:ea typeface="+mn-ea"/>
                          <a:cs typeface="+mn-cs"/>
                        </a:rPr>
                        <a:t>CFDIU</a:t>
                      </a:r>
                      <a:r>
                        <a:rPr lang="en-IN" sz="1800" b="0" i="0" u="none" strike="noStrike" kern="1200" baseline="0" dirty="0" smtClean="0">
                          <a:solidFill>
                            <a:schemeClr val="dk1"/>
                          </a:solidFill>
                          <a:latin typeface="+mn-lt"/>
                          <a:ea typeface="+mn-ea"/>
                          <a:cs typeface="+mn-cs"/>
                        </a:rPr>
                        <a:t> (</a:t>
                      </a:r>
                      <a:r>
                        <a:rPr lang="en-US" dirty="0" smtClean="0"/>
                        <a:t>Centralized Fault Data Interface Unit</a:t>
                      </a:r>
                      <a:r>
                        <a:rPr lang="en-IN" sz="1800" b="0" i="0" u="none" strike="noStrike" kern="1200" baseline="0" dirty="0" smtClean="0">
                          <a:solidFill>
                            <a:schemeClr val="dk1"/>
                          </a:solidFill>
                          <a:latin typeface="+mn-lt"/>
                          <a:ea typeface="+mn-ea"/>
                          <a:cs typeface="+mn-cs"/>
                        </a:rPr>
                        <a:t>)</a:t>
                      </a:r>
                    </a:p>
                    <a:p>
                      <a:r>
                        <a:rPr lang="en-IN" sz="1800" b="0" i="0" u="none" strike="noStrike" kern="1200" baseline="0" dirty="0" smtClean="0">
                          <a:solidFill>
                            <a:schemeClr val="dk1"/>
                          </a:solidFill>
                          <a:latin typeface="+mn-lt"/>
                          <a:ea typeface="+mn-ea"/>
                          <a:cs typeface="+mn-cs"/>
                        </a:rPr>
                        <a:t>Data Loader</a:t>
                      </a:r>
                    </a:p>
                    <a:p>
                      <a:r>
                        <a:rPr lang="en-IN" sz="1800" b="0" i="0" u="none" strike="noStrike" kern="1200" baseline="0" dirty="0" smtClean="0">
                          <a:solidFill>
                            <a:schemeClr val="dk1"/>
                          </a:solidFill>
                          <a:latin typeface="+mn-lt"/>
                          <a:ea typeface="+mn-ea"/>
                          <a:cs typeface="+mn-cs"/>
                        </a:rPr>
                        <a:t>Weather Radar</a:t>
                      </a:r>
                      <a:endParaRPr lang="en-IN" dirty="0"/>
                    </a:p>
                  </a:txBody>
                  <a:tcPr/>
                </a:tc>
                <a:extLst>
                  <a:ext uri="{0D108BD9-81ED-4DB2-BD59-A6C34878D82A}">
                    <a16:rowId xmlns:a16="http://schemas.microsoft.com/office/drawing/2014/main" val="10004"/>
                  </a:ext>
                </a:extLst>
              </a:tr>
              <a:tr h="459449">
                <a:tc>
                  <a:txBody>
                    <a:bodyPr/>
                    <a:lstStyle/>
                    <a:p>
                      <a:r>
                        <a:rPr lang="en-IN" dirty="0" smtClean="0"/>
                        <a:t>E</a:t>
                      </a:r>
                      <a:endParaRPr lang="en-IN" dirty="0"/>
                    </a:p>
                  </a:txBody>
                  <a:tcPr/>
                </a:tc>
                <a:tc>
                  <a:txBody>
                    <a:bodyPr/>
                    <a:lstStyle/>
                    <a:p>
                      <a:r>
                        <a:rPr lang="en-IN" sz="1800" b="0" i="0" u="none" strike="noStrike" kern="1200" baseline="0" dirty="0" smtClean="0">
                          <a:solidFill>
                            <a:schemeClr val="dk1"/>
                          </a:solidFill>
                          <a:latin typeface="+mn-lt"/>
                          <a:ea typeface="+mn-ea"/>
                          <a:cs typeface="+mn-cs"/>
                        </a:rPr>
                        <a:t>In-flight entertainment</a:t>
                      </a:r>
                      <a:endParaRPr lang="en-IN"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17415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136479"/>
            <a:ext cx="10848146" cy="545909"/>
          </a:xfrm>
        </p:spPr>
        <p:txBody>
          <a:bodyPr>
            <a:noAutofit/>
          </a:bodyPr>
          <a:lstStyle/>
          <a:p>
            <a:pPr algn="ctr"/>
            <a:r>
              <a:rPr lang="en-IN" sz="2800" b="1" dirty="0">
                <a:solidFill>
                  <a:schemeClr val="bg1"/>
                </a:solidFill>
              </a:rPr>
              <a:t>SOFTWARE </a:t>
            </a:r>
            <a:r>
              <a:rPr lang="en-IN" sz="2800" b="1" dirty="0" smtClean="0">
                <a:solidFill>
                  <a:schemeClr val="bg1"/>
                </a:solidFill>
              </a:rPr>
              <a:t>CERTIFICATION</a:t>
            </a:r>
            <a:endParaRPr lang="en-IN" sz="2800" b="1" dirty="0">
              <a:solidFill>
                <a:schemeClr val="bg1"/>
              </a:solidFill>
            </a:endParaRPr>
          </a:p>
        </p:txBody>
      </p:sp>
      <p:sp>
        <p:nvSpPr>
          <p:cNvPr id="3" name="Subtitle 2"/>
          <p:cNvSpPr>
            <a:spLocks noGrp="1"/>
          </p:cNvSpPr>
          <p:nvPr>
            <p:ph type="subTitle" idx="1"/>
          </p:nvPr>
        </p:nvSpPr>
        <p:spPr>
          <a:xfrm>
            <a:off x="684212" y="832514"/>
            <a:ext cx="10848146" cy="5568286"/>
          </a:xfrm>
        </p:spPr>
        <p:txBody>
          <a:bodyPr>
            <a:noAutofit/>
          </a:bodyPr>
          <a:lstStyle/>
          <a:p>
            <a:pPr marL="342900" indent="-342900" algn="just">
              <a:buFont typeface="Wingdings" panose="05000000000000000000" pitchFamily="2" charset="2"/>
              <a:buChar char="§"/>
            </a:pPr>
            <a:r>
              <a:rPr lang="en-US" sz="2200" b="1" dirty="0">
                <a:solidFill>
                  <a:schemeClr val="bg1"/>
                </a:solidFill>
                <a:latin typeface="Calibri" panose="020F0502020204030204" pitchFamily="34" charset="0"/>
                <a:cs typeface="Calibri" panose="020F0502020204030204" pitchFamily="34" charset="0"/>
              </a:rPr>
              <a:t>The initial certification of an aircraft requires that </a:t>
            </a:r>
            <a:r>
              <a:rPr lang="en-US" sz="2200" b="1" dirty="0" smtClean="0">
                <a:solidFill>
                  <a:schemeClr val="bg1"/>
                </a:solidFill>
                <a:latin typeface="Calibri" panose="020F0502020204030204" pitchFamily="34" charset="0"/>
                <a:cs typeface="Calibri" panose="020F0502020204030204" pitchFamily="34" charset="0"/>
              </a:rPr>
              <a:t>the design organization </a:t>
            </a:r>
            <a:r>
              <a:rPr lang="en-US" sz="2200" b="1" dirty="0">
                <a:solidFill>
                  <a:schemeClr val="bg1"/>
                </a:solidFill>
                <a:latin typeface="Calibri" panose="020F0502020204030204" pitchFamily="34" charset="0"/>
                <a:cs typeface="Calibri" panose="020F0502020204030204" pitchFamily="34" charset="0"/>
              </a:rPr>
              <a:t>(DO) shall provide evidence </a:t>
            </a:r>
            <a:r>
              <a:rPr lang="en-US" sz="2200" b="1" dirty="0" smtClean="0">
                <a:solidFill>
                  <a:schemeClr val="bg1"/>
                </a:solidFill>
                <a:latin typeface="Calibri" panose="020F0502020204030204" pitchFamily="34" charset="0"/>
                <a:cs typeface="Calibri" panose="020F0502020204030204" pitchFamily="34" charset="0"/>
              </a:rPr>
              <a:t>that the </a:t>
            </a:r>
            <a:r>
              <a:rPr lang="en-US" sz="2200" b="1" dirty="0">
                <a:solidFill>
                  <a:schemeClr val="bg1"/>
                </a:solidFill>
                <a:latin typeface="Calibri" panose="020F0502020204030204" pitchFamily="34" charset="0"/>
                <a:cs typeface="Calibri" panose="020F0502020204030204" pitchFamily="34" charset="0"/>
              </a:rPr>
              <a:t>software has been designed, tested and </a:t>
            </a:r>
            <a:r>
              <a:rPr lang="en-US" sz="2200" b="1" dirty="0" smtClean="0">
                <a:solidFill>
                  <a:schemeClr val="bg1"/>
                </a:solidFill>
                <a:latin typeface="Calibri" panose="020F0502020204030204" pitchFamily="34" charset="0"/>
                <a:cs typeface="Calibri" panose="020F0502020204030204" pitchFamily="34" charset="0"/>
              </a:rPr>
              <a:t>integrated with </a:t>
            </a:r>
            <a:r>
              <a:rPr lang="en-US" sz="2200" b="1" dirty="0">
                <a:solidFill>
                  <a:schemeClr val="bg1"/>
                </a:solidFill>
                <a:latin typeface="Calibri" panose="020F0502020204030204" pitchFamily="34" charset="0"/>
                <a:cs typeface="Calibri" panose="020F0502020204030204" pitchFamily="34" charset="0"/>
              </a:rPr>
              <a:t>the associated hardware in a manner that </a:t>
            </a:r>
            <a:r>
              <a:rPr lang="en-US" sz="2200" b="1" dirty="0" smtClean="0">
                <a:solidFill>
                  <a:schemeClr val="bg1"/>
                </a:solidFill>
                <a:latin typeface="Calibri" panose="020F0502020204030204" pitchFamily="34" charset="0"/>
                <a:cs typeface="Calibri" panose="020F0502020204030204" pitchFamily="34" charset="0"/>
              </a:rPr>
              <a:t>satisfies standard </a:t>
            </a:r>
            <a:r>
              <a:rPr lang="en-US" sz="2200" b="1" dirty="0">
                <a:solidFill>
                  <a:schemeClr val="bg1"/>
                </a:solidFill>
                <a:latin typeface="Calibri" panose="020F0502020204030204" pitchFamily="34" charset="0"/>
                <a:cs typeface="Calibri" panose="020F0502020204030204" pitchFamily="34" charset="0"/>
              </a:rPr>
              <a:t>DO-178B/ED-12B (or an agreed </a:t>
            </a:r>
            <a:r>
              <a:rPr lang="en-US" sz="2200" b="1" dirty="0" smtClean="0">
                <a:solidFill>
                  <a:schemeClr val="bg1"/>
                </a:solidFill>
                <a:latin typeface="Calibri" panose="020F0502020204030204" pitchFamily="34" charset="0"/>
                <a:cs typeface="Calibri" panose="020F0502020204030204" pitchFamily="34" charset="0"/>
              </a:rPr>
              <a:t>equivalent standard</a:t>
            </a:r>
            <a:r>
              <a:rPr lang="en-US" sz="2200" b="1" dirty="0">
                <a:solidFill>
                  <a:schemeClr val="bg1"/>
                </a:solidFill>
                <a:latin typeface="Calibri" panose="020F0502020204030204" pitchFamily="34" charset="0"/>
                <a:cs typeface="Calibri" panose="020F0502020204030204" pitchFamily="34" charset="0"/>
              </a:rPr>
              <a:t>). </a:t>
            </a:r>
            <a:endParaRPr lang="en-US" sz="2200" b="1" dirty="0" smtClean="0">
              <a:solidFill>
                <a:schemeClr val="bg1"/>
              </a:solidFill>
              <a:latin typeface="Calibri" panose="020F0502020204030204" pitchFamily="34" charset="0"/>
              <a:cs typeface="Calibri" panose="020F0502020204030204" pitchFamily="34" charset="0"/>
            </a:endParaRPr>
          </a:p>
          <a:p>
            <a:pPr marL="342900" indent="-342900" algn="just">
              <a:buFont typeface="Wingdings" panose="05000000000000000000" pitchFamily="2" charset="2"/>
              <a:buChar char="§"/>
            </a:pPr>
            <a:r>
              <a:rPr lang="en-US" sz="2200" b="1" dirty="0" smtClean="0">
                <a:solidFill>
                  <a:schemeClr val="bg1"/>
                </a:solidFill>
                <a:latin typeface="Calibri" panose="020F0502020204030204" pitchFamily="34" charset="0"/>
                <a:cs typeface="Calibri" panose="020F0502020204030204" pitchFamily="34" charset="0"/>
              </a:rPr>
              <a:t>In </a:t>
            </a:r>
            <a:r>
              <a:rPr lang="en-US" sz="2200" b="1" dirty="0">
                <a:solidFill>
                  <a:schemeClr val="bg1"/>
                </a:solidFill>
                <a:latin typeface="Calibri" panose="020F0502020204030204" pitchFamily="34" charset="0"/>
                <a:cs typeface="Calibri" panose="020F0502020204030204" pitchFamily="34" charset="0"/>
              </a:rPr>
              <a:t>order to provide an effective </a:t>
            </a:r>
            <a:r>
              <a:rPr lang="en-US" sz="2200" b="1" dirty="0" smtClean="0">
                <a:solidFill>
                  <a:schemeClr val="bg1"/>
                </a:solidFill>
                <a:latin typeface="Calibri" panose="020F0502020204030204" pitchFamily="34" charset="0"/>
                <a:cs typeface="Calibri" panose="020F0502020204030204" pitchFamily="34" charset="0"/>
              </a:rPr>
              <a:t>means of </a:t>
            </a:r>
            <a:r>
              <a:rPr lang="en-US" sz="2200" b="1" dirty="0">
                <a:solidFill>
                  <a:schemeClr val="bg1"/>
                </a:solidFill>
                <a:latin typeface="Calibri" panose="020F0502020204030204" pitchFamily="34" charset="0"/>
                <a:cs typeface="Calibri" panose="020F0502020204030204" pitchFamily="34" charset="0"/>
              </a:rPr>
              <a:t>software identification and change control, a </a:t>
            </a:r>
            <a:r>
              <a:rPr lang="en-US" sz="2200" b="1" dirty="0" smtClean="0">
                <a:solidFill>
                  <a:schemeClr val="bg1"/>
                </a:solidFill>
                <a:latin typeface="Calibri" panose="020F0502020204030204" pitchFamily="34" charset="0"/>
                <a:cs typeface="Calibri" panose="020F0502020204030204" pitchFamily="34" charset="0"/>
              </a:rPr>
              <a:t>software </a:t>
            </a:r>
            <a:r>
              <a:rPr lang="en-IN" sz="2200" b="1" dirty="0" smtClean="0">
                <a:solidFill>
                  <a:schemeClr val="bg1"/>
                </a:solidFill>
                <a:latin typeface="Calibri" panose="020F0502020204030204" pitchFamily="34" charset="0"/>
                <a:cs typeface="Calibri" panose="020F0502020204030204" pitchFamily="34" charset="0"/>
              </a:rPr>
              <a:t>configuration </a:t>
            </a:r>
            <a:r>
              <a:rPr lang="en-IN" sz="2200" b="1" dirty="0">
                <a:solidFill>
                  <a:schemeClr val="bg1"/>
                </a:solidFill>
                <a:latin typeface="Calibri" panose="020F0502020204030204" pitchFamily="34" charset="0"/>
                <a:cs typeface="Calibri" panose="020F0502020204030204" pitchFamily="34" charset="0"/>
              </a:rPr>
              <a:t>management plan (CMP) (e.g. </a:t>
            </a:r>
            <a:r>
              <a:rPr lang="en-IN" sz="2200" b="1" dirty="0" smtClean="0">
                <a:solidFill>
                  <a:schemeClr val="bg1"/>
                </a:solidFill>
                <a:latin typeface="Calibri" panose="020F0502020204030204" pitchFamily="34" charset="0"/>
                <a:cs typeface="Calibri" panose="020F0502020204030204" pitchFamily="34" charset="0"/>
              </a:rPr>
              <a:t>as </a:t>
            </a:r>
            <a:r>
              <a:rPr lang="en-US" sz="2200" b="1" dirty="0" smtClean="0">
                <a:solidFill>
                  <a:schemeClr val="bg1"/>
                </a:solidFill>
                <a:latin typeface="Calibri" panose="020F0502020204030204" pitchFamily="34" charset="0"/>
                <a:cs typeface="Calibri" panose="020F0502020204030204" pitchFamily="34" charset="0"/>
              </a:rPr>
              <a:t>defined </a:t>
            </a:r>
            <a:r>
              <a:rPr lang="en-US" sz="2200" b="1" dirty="0">
                <a:solidFill>
                  <a:schemeClr val="bg1"/>
                </a:solidFill>
                <a:latin typeface="Calibri" panose="020F0502020204030204" pitchFamily="34" charset="0"/>
                <a:cs typeface="Calibri" panose="020F0502020204030204" pitchFamily="34" charset="0"/>
              </a:rPr>
              <a:t>in Part 7 of DO-178B/ED-12B) is </a:t>
            </a:r>
            <a:r>
              <a:rPr lang="en-US" sz="2200" b="1" dirty="0" smtClean="0">
                <a:solidFill>
                  <a:schemeClr val="bg1"/>
                </a:solidFill>
                <a:latin typeface="Calibri" panose="020F0502020204030204" pitchFamily="34" charset="0"/>
                <a:cs typeface="Calibri" panose="020F0502020204030204" pitchFamily="34" charset="0"/>
              </a:rPr>
              <a:t>required to </a:t>
            </a:r>
            <a:r>
              <a:rPr lang="en-US" sz="2200" b="1" dirty="0">
                <a:solidFill>
                  <a:schemeClr val="bg1"/>
                </a:solidFill>
                <a:latin typeface="Calibri" panose="020F0502020204030204" pitchFamily="34" charset="0"/>
                <a:cs typeface="Calibri" panose="020F0502020204030204" pitchFamily="34" charset="0"/>
              </a:rPr>
              <a:t>be effective throughout the life of the </a:t>
            </a:r>
            <a:r>
              <a:rPr lang="en-US" sz="2200" b="1" dirty="0" smtClean="0">
                <a:solidFill>
                  <a:schemeClr val="bg1"/>
                </a:solidFill>
                <a:latin typeface="Calibri" panose="020F0502020204030204" pitchFamily="34" charset="0"/>
                <a:cs typeface="Calibri" panose="020F0502020204030204" pitchFamily="34" charset="0"/>
              </a:rPr>
              <a:t>equipment (the </a:t>
            </a:r>
            <a:r>
              <a:rPr lang="en-US" sz="2200" b="1" dirty="0">
                <a:solidFill>
                  <a:schemeClr val="bg1"/>
                </a:solidFill>
                <a:latin typeface="Calibri" panose="020F0502020204030204" pitchFamily="34" charset="0"/>
                <a:cs typeface="Calibri" panose="020F0502020204030204" pitchFamily="34" charset="0"/>
              </a:rPr>
              <a:t>CMP must be devised and maintained by </a:t>
            </a:r>
            <a:r>
              <a:rPr lang="en-US" sz="2200" b="1" dirty="0" smtClean="0">
                <a:solidFill>
                  <a:schemeClr val="bg1"/>
                </a:solidFill>
                <a:latin typeface="Calibri" panose="020F0502020204030204" pitchFamily="34" charset="0"/>
                <a:cs typeface="Calibri" panose="020F0502020204030204" pitchFamily="34" charset="0"/>
              </a:rPr>
              <a:t>the </a:t>
            </a:r>
            <a:r>
              <a:rPr lang="en-IN" sz="2200" b="1" dirty="0" smtClean="0">
                <a:solidFill>
                  <a:schemeClr val="bg1"/>
                </a:solidFill>
                <a:latin typeface="Calibri" panose="020F0502020204030204" pitchFamily="34" charset="0"/>
                <a:cs typeface="Calibri" panose="020F0502020204030204" pitchFamily="34" charset="0"/>
              </a:rPr>
              <a:t>relevant </a:t>
            </a:r>
            <a:r>
              <a:rPr lang="en-IN" sz="2200" b="1" dirty="0">
                <a:solidFill>
                  <a:schemeClr val="bg1"/>
                </a:solidFill>
                <a:latin typeface="Calibri" panose="020F0502020204030204" pitchFamily="34" charset="0"/>
                <a:cs typeface="Calibri" panose="020F0502020204030204" pitchFamily="34" charset="0"/>
              </a:rPr>
              <a:t>DO</a:t>
            </a:r>
            <a:r>
              <a:rPr lang="en-IN" sz="2200" b="1" dirty="0" smtClean="0">
                <a:solidFill>
                  <a:schemeClr val="bg1"/>
                </a:solidFill>
                <a:latin typeface="Calibri" panose="020F0502020204030204" pitchFamily="34" charset="0"/>
                <a:cs typeface="Calibri" panose="020F0502020204030204" pitchFamily="34" charset="0"/>
              </a:rPr>
              <a:t>). </a:t>
            </a:r>
          </a:p>
          <a:p>
            <a:pPr marL="342900" indent="-342900" algn="just">
              <a:buFont typeface="Wingdings" panose="05000000000000000000" pitchFamily="2" charset="2"/>
              <a:buChar char="§"/>
            </a:pPr>
            <a:r>
              <a:rPr lang="en-US" sz="2200" b="1" dirty="0" smtClean="0">
                <a:solidFill>
                  <a:schemeClr val="bg1"/>
                </a:solidFill>
                <a:latin typeface="Calibri" panose="020F0502020204030204" pitchFamily="34" charset="0"/>
                <a:cs typeface="Calibri" panose="020F0502020204030204" pitchFamily="34" charset="0"/>
              </a:rPr>
              <a:t>Post-certificate </a:t>
            </a:r>
            <a:r>
              <a:rPr lang="en-US" sz="2200" b="1" dirty="0">
                <a:solidFill>
                  <a:schemeClr val="bg1"/>
                </a:solidFill>
                <a:latin typeface="Calibri" panose="020F0502020204030204" pitchFamily="34" charset="0"/>
                <a:cs typeface="Calibri" panose="020F0502020204030204" pitchFamily="34" charset="0"/>
              </a:rPr>
              <a:t>modification of equipment in </a:t>
            </a:r>
            <a:r>
              <a:rPr lang="en-US" sz="2200" b="1" dirty="0" smtClean="0">
                <a:solidFill>
                  <a:schemeClr val="bg1"/>
                </a:solidFill>
                <a:latin typeface="Calibri" panose="020F0502020204030204" pitchFamily="34" charset="0"/>
                <a:cs typeface="Calibri" panose="020F0502020204030204" pitchFamily="34" charset="0"/>
              </a:rPr>
              <a:t>the catastrophic</a:t>
            </a:r>
            <a:r>
              <a:rPr lang="en-US" sz="2200" b="1" dirty="0">
                <a:solidFill>
                  <a:schemeClr val="bg1"/>
                </a:solidFill>
                <a:latin typeface="Calibri" panose="020F0502020204030204" pitchFamily="34" charset="0"/>
                <a:cs typeface="Calibri" panose="020F0502020204030204" pitchFamily="34" charset="0"/>
              </a:rPr>
              <a:t>, hazardous or major categories </a:t>
            </a:r>
            <a:r>
              <a:rPr lang="en-US" sz="2200" b="1" dirty="0" smtClean="0">
                <a:solidFill>
                  <a:schemeClr val="bg1"/>
                </a:solidFill>
                <a:latin typeface="Calibri" panose="020F0502020204030204" pitchFamily="34" charset="0"/>
                <a:cs typeface="Calibri" panose="020F0502020204030204" pitchFamily="34" charset="0"/>
              </a:rPr>
              <a:t>must </a:t>
            </a:r>
            <a:r>
              <a:rPr lang="en-US" sz="2200" b="1" dirty="0">
                <a:solidFill>
                  <a:schemeClr val="bg1"/>
                </a:solidFill>
                <a:latin typeface="Calibri" panose="020F0502020204030204" pitchFamily="34" charset="0"/>
                <a:cs typeface="Calibri" panose="020F0502020204030204" pitchFamily="34" charset="0"/>
              </a:rPr>
              <a:t>not be </a:t>
            </a:r>
            <a:r>
              <a:rPr lang="en-US" sz="2200" b="1" dirty="0" smtClean="0">
                <a:solidFill>
                  <a:schemeClr val="bg1"/>
                </a:solidFill>
                <a:latin typeface="Calibri" panose="020F0502020204030204" pitchFamily="34" charset="0"/>
                <a:cs typeface="Calibri" panose="020F0502020204030204" pitchFamily="34" charset="0"/>
              </a:rPr>
              <a:t>made unless </a:t>
            </a:r>
            <a:r>
              <a:rPr lang="en-US" sz="2200" b="1" dirty="0">
                <a:solidFill>
                  <a:schemeClr val="bg1"/>
                </a:solidFill>
                <a:latin typeface="Calibri" panose="020F0502020204030204" pitchFamily="34" charset="0"/>
                <a:cs typeface="Calibri" panose="020F0502020204030204" pitchFamily="34" charset="0"/>
              </a:rPr>
              <a:t>first approved by the DO</a:t>
            </a:r>
            <a:r>
              <a:rPr lang="en-US" sz="2200" b="1" dirty="0" smtClean="0">
                <a:solidFill>
                  <a:schemeClr val="bg1"/>
                </a:solidFill>
                <a:latin typeface="Calibri" panose="020F0502020204030204" pitchFamily="34" charset="0"/>
                <a:cs typeface="Calibri" panose="020F0502020204030204" pitchFamily="34" charset="0"/>
              </a:rPr>
              <a:t>.</a:t>
            </a:r>
          </a:p>
          <a:p>
            <a:pPr marL="342900" indent="-342900" algn="just">
              <a:buFont typeface="Wingdings" panose="05000000000000000000" pitchFamily="2" charset="2"/>
              <a:buChar char="§"/>
            </a:pPr>
            <a:r>
              <a:rPr lang="en-US" sz="2200" b="1" dirty="0" smtClean="0">
                <a:solidFill>
                  <a:schemeClr val="bg1"/>
                </a:solidFill>
                <a:latin typeface="Calibri" panose="020F0502020204030204" pitchFamily="34" charset="0"/>
                <a:cs typeface="Calibri" panose="020F0502020204030204" pitchFamily="34" charset="0"/>
              </a:rPr>
              <a:t> </a:t>
            </a:r>
            <a:r>
              <a:rPr lang="en-US" sz="2200" b="1" dirty="0">
                <a:solidFill>
                  <a:schemeClr val="bg1"/>
                </a:solidFill>
                <a:latin typeface="Calibri" panose="020F0502020204030204" pitchFamily="34" charset="0"/>
                <a:cs typeface="Calibri" panose="020F0502020204030204" pitchFamily="34" charset="0"/>
              </a:rPr>
              <a:t>Hence all </a:t>
            </a:r>
            <a:r>
              <a:rPr lang="en-US" sz="2200" b="1" dirty="0" smtClean="0">
                <a:solidFill>
                  <a:schemeClr val="bg1"/>
                </a:solidFill>
                <a:latin typeface="Calibri" panose="020F0502020204030204" pitchFamily="34" charset="0"/>
                <a:cs typeface="Calibri" panose="020F0502020204030204" pitchFamily="34" charset="0"/>
              </a:rPr>
              <a:t>software upgrades </a:t>
            </a:r>
            <a:r>
              <a:rPr lang="en-US" sz="2200" b="1" dirty="0">
                <a:solidFill>
                  <a:schemeClr val="bg1"/>
                </a:solidFill>
                <a:latin typeface="Calibri" panose="020F0502020204030204" pitchFamily="34" charset="0"/>
                <a:cs typeface="Calibri" panose="020F0502020204030204" pitchFamily="34" charset="0"/>
              </a:rPr>
              <a:t>and modifications are subject to the </a:t>
            </a:r>
            <a:r>
              <a:rPr lang="en-US" sz="2200" b="1" dirty="0" smtClean="0">
                <a:solidFill>
                  <a:schemeClr val="bg1"/>
                </a:solidFill>
                <a:latin typeface="Calibri" panose="020F0502020204030204" pitchFamily="34" charset="0"/>
                <a:cs typeface="Calibri" panose="020F0502020204030204" pitchFamily="34" charset="0"/>
              </a:rPr>
              <a:t>same approval </a:t>
            </a:r>
            <a:r>
              <a:rPr lang="en-US" sz="2200" b="1" dirty="0">
                <a:solidFill>
                  <a:schemeClr val="bg1"/>
                </a:solidFill>
                <a:latin typeface="Calibri" panose="020F0502020204030204" pitchFamily="34" charset="0"/>
                <a:cs typeface="Calibri" panose="020F0502020204030204" pitchFamily="34" charset="0"/>
              </a:rPr>
              <a:t>procedures as are applied to hardware </a:t>
            </a:r>
            <a:r>
              <a:rPr lang="en-US" sz="2200" b="1" dirty="0" smtClean="0">
                <a:solidFill>
                  <a:schemeClr val="bg1"/>
                </a:solidFill>
                <a:latin typeface="Calibri" panose="020F0502020204030204" pitchFamily="34" charset="0"/>
                <a:cs typeface="Calibri" panose="020F0502020204030204" pitchFamily="34" charset="0"/>
              </a:rPr>
              <a:t>modifications. This </a:t>
            </a:r>
            <a:r>
              <a:rPr lang="en-US" sz="2200" b="1" dirty="0">
                <a:solidFill>
                  <a:schemeClr val="bg1"/>
                </a:solidFill>
                <a:latin typeface="Calibri" panose="020F0502020204030204" pitchFamily="34" charset="0"/>
                <a:cs typeface="Calibri" panose="020F0502020204030204" pitchFamily="34" charset="0"/>
              </a:rPr>
              <a:t>is an important point that </a:t>
            </a:r>
            <a:r>
              <a:rPr lang="en-US" sz="2200" b="1" dirty="0" smtClean="0">
                <a:solidFill>
                  <a:schemeClr val="bg1"/>
                </a:solidFill>
                <a:latin typeface="Calibri" panose="020F0502020204030204" pitchFamily="34" charset="0"/>
                <a:cs typeface="Calibri" panose="020F0502020204030204" pitchFamily="34" charset="0"/>
              </a:rPr>
              <a:t>recognizes the importance </a:t>
            </a:r>
            <a:r>
              <a:rPr lang="en-US" sz="2200" b="1" dirty="0">
                <a:solidFill>
                  <a:schemeClr val="bg1"/>
                </a:solidFill>
                <a:latin typeface="Calibri" panose="020F0502020204030204" pitchFamily="34" charset="0"/>
                <a:cs typeface="Calibri" panose="020F0502020204030204" pitchFamily="34" charset="0"/>
              </a:rPr>
              <a:t>of software as an ‘aircraft part’. </a:t>
            </a:r>
            <a:endParaRPr lang="en-IN" sz="22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759138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136479"/>
            <a:ext cx="10848146" cy="545909"/>
          </a:xfrm>
        </p:spPr>
        <p:txBody>
          <a:bodyPr>
            <a:noAutofit/>
          </a:bodyPr>
          <a:lstStyle/>
          <a:p>
            <a:pPr algn="ctr"/>
            <a:r>
              <a:rPr lang="en-IN" sz="2800" b="1" dirty="0">
                <a:solidFill>
                  <a:schemeClr val="bg1"/>
                </a:solidFill>
              </a:rPr>
              <a:t>SOFTWARE </a:t>
            </a:r>
            <a:r>
              <a:rPr lang="en-IN" sz="2800" b="1" dirty="0" smtClean="0">
                <a:solidFill>
                  <a:schemeClr val="bg1"/>
                </a:solidFill>
              </a:rPr>
              <a:t>CERTIFICATION</a:t>
            </a:r>
            <a:endParaRPr lang="en-IN" sz="2800" b="1" dirty="0">
              <a:solidFill>
                <a:schemeClr val="bg1"/>
              </a:solidFill>
            </a:endParaRPr>
          </a:p>
        </p:txBody>
      </p:sp>
      <p:sp>
        <p:nvSpPr>
          <p:cNvPr id="3" name="Subtitle 2"/>
          <p:cNvSpPr>
            <a:spLocks noGrp="1"/>
          </p:cNvSpPr>
          <p:nvPr>
            <p:ph type="subTitle" idx="1"/>
          </p:nvPr>
        </p:nvSpPr>
        <p:spPr>
          <a:xfrm>
            <a:off x="684212" y="832514"/>
            <a:ext cx="10848146" cy="5568286"/>
          </a:xfrm>
        </p:spPr>
        <p:txBody>
          <a:bodyPr>
            <a:noAutofit/>
          </a:bodyPr>
          <a:lstStyle/>
          <a:p>
            <a:pPr marL="342900" indent="-342900" algn="just">
              <a:lnSpc>
                <a:spcPct val="150000"/>
              </a:lnSpc>
              <a:buFont typeface="Wingdings" panose="05000000000000000000" pitchFamily="2" charset="2"/>
              <a:buChar char="§"/>
            </a:pPr>
            <a:r>
              <a:rPr lang="en-IN" sz="2000" b="1" dirty="0" smtClean="0">
                <a:solidFill>
                  <a:schemeClr val="bg1"/>
                </a:solidFill>
                <a:latin typeface="Calibri" panose="020F0502020204030204" pitchFamily="34" charset="0"/>
                <a:cs typeface="Calibri" panose="020F0502020204030204" pitchFamily="34" charset="0"/>
              </a:rPr>
              <a:t>Any </a:t>
            </a:r>
            <a:r>
              <a:rPr lang="en-US" sz="2000" b="1" dirty="0">
                <a:solidFill>
                  <a:schemeClr val="bg1"/>
                </a:solidFill>
                <a:latin typeface="Calibri" panose="020F0502020204030204" pitchFamily="34" charset="0"/>
                <a:cs typeface="Calibri" panose="020F0502020204030204" pitchFamily="34" charset="0"/>
              </a:rPr>
              <a:t>modifications made to software must be identified </a:t>
            </a:r>
            <a:r>
              <a:rPr lang="en-US" sz="2000" b="1" dirty="0" smtClean="0">
                <a:solidFill>
                  <a:schemeClr val="bg1"/>
                </a:solidFill>
                <a:latin typeface="Calibri" panose="020F0502020204030204" pitchFamily="34" charset="0"/>
                <a:cs typeface="Calibri" panose="020F0502020204030204" pitchFamily="34" charset="0"/>
              </a:rPr>
              <a:t>and controlled </a:t>
            </a:r>
            <a:r>
              <a:rPr lang="en-US" sz="2000" b="1" dirty="0">
                <a:solidFill>
                  <a:schemeClr val="bg1"/>
                </a:solidFill>
                <a:latin typeface="Calibri" panose="020F0502020204030204" pitchFamily="34" charset="0"/>
                <a:cs typeface="Calibri" panose="020F0502020204030204" pitchFamily="34" charset="0"/>
              </a:rPr>
              <a:t>in accordance with the CMP</a:t>
            </a:r>
            <a:r>
              <a:rPr lang="en-US" sz="2000" b="1" dirty="0" smtClean="0">
                <a:solidFill>
                  <a:schemeClr val="bg1"/>
                </a:solidFill>
                <a:latin typeface="Calibri" panose="020F0502020204030204" pitchFamily="34" charset="0"/>
                <a:cs typeface="Calibri" panose="020F0502020204030204" pitchFamily="34" charset="0"/>
              </a:rPr>
              <a:t>.</a:t>
            </a:r>
          </a:p>
          <a:p>
            <a:pPr marL="342900" indent="-342900" algn="just">
              <a:lnSpc>
                <a:spcPct val="150000"/>
              </a:lnSpc>
              <a:buFont typeface="Wingdings" panose="05000000000000000000" pitchFamily="2" charset="2"/>
              <a:buChar char="§"/>
            </a:pPr>
            <a:r>
              <a:rPr lang="en-US" sz="2000" b="1" dirty="0" smtClean="0">
                <a:solidFill>
                  <a:schemeClr val="bg1"/>
                </a:solidFill>
                <a:latin typeface="Calibri" panose="020F0502020204030204" pitchFamily="34" charset="0"/>
                <a:cs typeface="Calibri" panose="020F0502020204030204" pitchFamily="34" charset="0"/>
              </a:rPr>
              <a:t> Guidance material </a:t>
            </a:r>
            <a:r>
              <a:rPr lang="en-US" sz="2000" b="1" dirty="0">
                <a:solidFill>
                  <a:schemeClr val="bg1"/>
                </a:solidFill>
                <a:latin typeface="Calibri" panose="020F0502020204030204" pitchFamily="34" charset="0"/>
                <a:cs typeface="Calibri" panose="020F0502020204030204" pitchFamily="34" charset="0"/>
              </a:rPr>
              <a:t>is provided DO-178B/ED-12B and </a:t>
            </a:r>
            <a:r>
              <a:rPr lang="en-US" sz="2000" b="1" dirty="0" smtClean="0">
                <a:solidFill>
                  <a:schemeClr val="bg1"/>
                </a:solidFill>
                <a:latin typeface="Calibri" panose="020F0502020204030204" pitchFamily="34" charset="0"/>
                <a:cs typeface="Calibri" panose="020F0502020204030204" pitchFamily="34" charset="0"/>
              </a:rPr>
              <a:t>DO- </a:t>
            </a:r>
            <a:r>
              <a:rPr lang="en-IN" sz="2000" b="1" dirty="0" smtClean="0">
                <a:solidFill>
                  <a:schemeClr val="bg1"/>
                </a:solidFill>
                <a:latin typeface="Calibri" panose="020F0502020204030204" pitchFamily="34" charset="0"/>
                <a:cs typeface="Calibri" panose="020F0502020204030204" pitchFamily="34" charset="0"/>
              </a:rPr>
              <a:t>178C/ED-12C </a:t>
            </a:r>
            <a:r>
              <a:rPr lang="en-IN" sz="2000" b="1" dirty="0">
                <a:solidFill>
                  <a:schemeClr val="bg1"/>
                </a:solidFill>
                <a:latin typeface="Calibri" panose="020F0502020204030204" pitchFamily="34" charset="0"/>
                <a:cs typeface="Calibri" panose="020F0502020204030204" pitchFamily="34" charset="0"/>
              </a:rPr>
              <a:t>(2011</a:t>
            </a:r>
            <a:r>
              <a:rPr lang="en-IN" sz="2000" b="1" dirty="0" smtClean="0">
                <a:solidFill>
                  <a:schemeClr val="bg1"/>
                </a:solidFill>
                <a:latin typeface="Calibri" panose="020F0502020204030204" pitchFamily="34" charset="0"/>
                <a:cs typeface="Calibri" panose="020F0502020204030204" pitchFamily="34" charset="0"/>
              </a:rPr>
              <a:t>).</a:t>
            </a:r>
            <a:r>
              <a:rPr lang="en-US" sz="2000" b="1" dirty="0">
                <a:solidFill>
                  <a:schemeClr val="bg1"/>
                </a:solidFill>
                <a:latin typeface="Calibri" panose="020F0502020204030204" pitchFamily="34" charset="0"/>
                <a:cs typeface="Calibri" panose="020F0502020204030204" pitchFamily="34" charset="0"/>
              </a:rPr>
              <a:t> The relationship between the development of </a:t>
            </a:r>
            <a:r>
              <a:rPr lang="en-US" sz="2000" b="1" dirty="0" smtClean="0">
                <a:solidFill>
                  <a:schemeClr val="bg1"/>
                </a:solidFill>
                <a:latin typeface="Calibri" panose="020F0502020204030204" pitchFamily="34" charset="0"/>
                <a:cs typeface="Calibri" panose="020F0502020204030204" pitchFamily="34" charset="0"/>
              </a:rPr>
              <a:t>aircraft hardware </a:t>
            </a:r>
            <a:r>
              <a:rPr lang="en-US" sz="2000" b="1" dirty="0">
                <a:solidFill>
                  <a:schemeClr val="bg1"/>
                </a:solidFill>
                <a:latin typeface="Calibri" panose="020F0502020204030204" pitchFamily="34" charset="0"/>
                <a:cs typeface="Calibri" panose="020F0502020204030204" pitchFamily="34" charset="0"/>
              </a:rPr>
              <a:t>and software is shown in Figure </a:t>
            </a:r>
            <a:r>
              <a:rPr lang="en-US" sz="2000" b="1" dirty="0" smtClean="0">
                <a:solidFill>
                  <a:schemeClr val="bg1"/>
                </a:solidFill>
                <a:latin typeface="Calibri" panose="020F0502020204030204" pitchFamily="34" charset="0"/>
                <a:cs typeface="Calibri" panose="020F0502020204030204" pitchFamily="34" charset="0"/>
              </a:rPr>
              <a:t>13.2. </a:t>
            </a:r>
          </a:p>
          <a:p>
            <a:pPr marL="342900" indent="-342900" algn="just">
              <a:lnSpc>
                <a:spcPct val="150000"/>
              </a:lnSpc>
              <a:buFont typeface="Wingdings" panose="05000000000000000000" pitchFamily="2" charset="2"/>
              <a:buChar char="§"/>
            </a:pPr>
            <a:r>
              <a:rPr lang="en-US" sz="2000" b="1" dirty="0" smtClean="0">
                <a:solidFill>
                  <a:schemeClr val="bg1"/>
                </a:solidFill>
                <a:latin typeface="Calibri" panose="020F0502020204030204" pitchFamily="34" charset="0"/>
                <a:cs typeface="Calibri" panose="020F0502020204030204" pitchFamily="34" charset="0"/>
              </a:rPr>
              <a:t>Note </a:t>
            </a:r>
            <a:r>
              <a:rPr lang="en-US" sz="2000" b="1" dirty="0">
                <a:solidFill>
                  <a:schemeClr val="bg1"/>
                </a:solidFill>
                <a:latin typeface="Calibri" panose="020F0502020204030204" pitchFamily="34" charset="0"/>
                <a:cs typeface="Calibri" panose="020F0502020204030204" pitchFamily="34" charset="0"/>
              </a:rPr>
              <a:t>that the two life cycles (hardware and </a:t>
            </a:r>
            <a:r>
              <a:rPr lang="en-US" sz="2000" b="1" dirty="0" smtClean="0">
                <a:solidFill>
                  <a:schemeClr val="bg1"/>
                </a:solidFill>
                <a:latin typeface="Calibri" panose="020F0502020204030204" pitchFamily="34" charset="0"/>
                <a:cs typeface="Calibri" panose="020F0502020204030204" pitchFamily="34" charset="0"/>
              </a:rPr>
              <a:t>software) are </a:t>
            </a:r>
            <a:r>
              <a:rPr lang="en-US" sz="2000" b="1" dirty="0">
                <a:solidFill>
                  <a:schemeClr val="bg1"/>
                </a:solidFill>
                <a:latin typeface="Calibri" panose="020F0502020204030204" pitchFamily="34" charset="0"/>
                <a:cs typeface="Calibri" panose="020F0502020204030204" pitchFamily="34" charset="0"/>
              </a:rPr>
              <a:t>closely interrelated simply because a change </a:t>
            </a:r>
            <a:r>
              <a:rPr lang="en-US" sz="2000" b="1" dirty="0" smtClean="0">
                <a:solidFill>
                  <a:schemeClr val="bg1"/>
                </a:solidFill>
                <a:latin typeface="Calibri" panose="020F0502020204030204" pitchFamily="34" charset="0"/>
                <a:cs typeface="Calibri" panose="020F0502020204030204" pitchFamily="34" charset="0"/>
              </a:rPr>
              <a:t>in hardware </a:t>
            </a:r>
            <a:r>
              <a:rPr lang="en-US" sz="2000" b="1" dirty="0">
                <a:solidFill>
                  <a:schemeClr val="bg1"/>
                </a:solidFill>
                <a:latin typeface="Calibri" panose="020F0502020204030204" pitchFamily="34" charset="0"/>
                <a:cs typeface="Calibri" panose="020F0502020204030204" pitchFamily="34" charset="0"/>
              </a:rPr>
              <a:t>configuration inevitably requires a </a:t>
            </a:r>
            <a:r>
              <a:rPr lang="en-US" sz="2000" b="1" dirty="0" smtClean="0">
                <a:solidFill>
                  <a:schemeClr val="bg1"/>
                </a:solidFill>
                <a:latin typeface="Calibri" panose="020F0502020204030204" pitchFamily="34" charset="0"/>
                <a:cs typeface="Calibri" panose="020F0502020204030204" pitchFamily="34" charset="0"/>
              </a:rPr>
              <a:t>corresponding change </a:t>
            </a:r>
            <a:r>
              <a:rPr lang="en-US" sz="2000" b="1" dirty="0">
                <a:solidFill>
                  <a:schemeClr val="bg1"/>
                </a:solidFill>
                <a:latin typeface="Calibri" panose="020F0502020204030204" pitchFamily="34" charset="0"/>
                <a:cs typeface="Calibri" panose="020F0502020204030204" pitchFamily="34" charset="0"/>
              </a:rPr>
              <a:t>to the software </a:t>
            </a:r>
            <a:r>
              <a:rPr lang="en-US" sz="2000" b="1" dirty="0" smtClean="0">
                <a:solidFill>
                  <a:schemeClr val="bg1"/>
                </a:solidFill>
                <a:latin typeface="Calibri" panose="020F0502020204030204" pitchFamily="34" charset="0"/>
                <a:cs typeface="Calibri" panose="020F0502020204030204" pitchFamily="34" charset="0"/>
              </a:rPr>
              <a:t>configuration.</a:t>
            </a:r>
          </a:p>
          <a:p>
            <a:pPr marL="342900" indent="-342900" algn="just">
              <a:lnSpc>
                <a:spcPct val="150000"/>
              </a:lnSpc>
              <a:buFont typeface="Wingdings" panose="05000000000000000000" pitchFamily="2" charset="2"/>
              <a:buChar char="§"/>
            </a:pPr>
            <a:r>
              <a:rPr lang="en-US" sz="2000" b="1" dirty="0" smtClean="0">
                <a:solidFill>
                  <a:schemeClr val="bg1"/>
                </a:solidFill>
                <a:latin typeface="Calibri" panose="020F0502020204030204" pitchFamily="34" charset="0"/>
                <a:cs typeface="Calibri" panose="020F0502020204030204" pitchFamily="34" charset="0"/>
              </a:rPr>
              <a:t>The </a:t>
            </a:r>
            <a:r>
              <a:rPr lang="en-US" sz="2000" b="1" dirty="0">
                <a:solidFill>
                  <a:schemeClr val="bg1"/>
                </a:solidFill>
                <a:latin typeface="Calibri" panose="020F0502020204030204" pitchFamily="34" charset="0"/>
                <a:cs typeface="Calibri" panose="020F0502020204030204" pitchFamily="34" charset="0"/>
              </a:rPr>
              <a:t>safety assessment process (SAP) is a parallel </a:t>
            </a:r>
            <a:r>
              <a:rPr lang="en-US" sz="2000" b="1" dirty="0" smtClean="0">
                <a:solidFill>
                  <a:schemeClr val="bg1"/>
                </a:solidFill>
                <a:latin typeface="Calibri" panose="020F0502020204030204" pitchFamily="34" charset="0"/>
                <a:cs typeface="Calibri" panose="020F0502020204030204" pitchFamily="34" charset="0"/>
              </a:rPr>
              <a:t>activity to </a:t>
            </a:r>
            <a:r>
              <a:rPr lang="en-US" sz="2000" b="1" dirty="0">
                <a:solidFill>
                  <a:schemeClr val="bg1"/>
                </a:solidFill>
                <a:latin typeface="Calibri" panose="020F0502020204030204" pitchFamily="34" charset="0"/>
                <a:cs typeface="Calibri" panose="020F0502020204030204" pitchFamily="34" charset="0"/>
              </a:rPr>
              <a:t>that of the system development process. It is </a:t>
            </a:r>
            <a:r>
              <a:rPr lang="en-US" sz="2000" b="1" dirty="0" smtClean="0">
                <a:solidFill>
                  <a:schemeClr val="bg1"/>
                </a:solidFill>
                <a:latin typeface="Calibri" panose="020F0502020204030204" pitchFamily="34" charset="0"/>
                <a:cs typeface="Calibri" panose="020F0502020204030204" pitchFamily="34" charset="0"/>
              </a:rPr>
              <a:t>important to </a:t>
            </a:r>
            <a:r>
              <a:rPr lang="en-US" sz="2000" b="1" dirty="0">
                <a:solidFill>
                  <a:schemeClr val="bg1"/>
                </a:solidFill>
                <a:latin typeface="Calibri" panose="020F0502020204030204" pitchFamily="34" charset="0"/>
                <a:cs typeface="Calibri" panose="020F0502020204030204" pitchFamily="34" charset="0"/>
              </a:rPr>
              <a:t>be aware that changes to the system design </a:t>
            </a:r>
            <a:r>
              <a:rPr lang="en-US" sz="2000" b="1" dirty="0" smtClean="0">
                <a:solidFill>
                  <a:schemeClr val="bg1"/>
                </a:solidFill>
                <a:latin typeface="Calibri" panose="020F0502020204030204" pitchFamily="34" charset="0"/>
                <a:cs typeface="Calibri" panose="020F0502020204030204" pitchFamily="34" charset="0"/>
              </a:rPr>
              <a:t>and configuration </a:t>
            </a:r>
            <a:r>
              <a:rPr lang="en-US" sz="2000" b="1" dirty="0">
                <a:solidFill>
                  <a:schemeClr val="bg1"/>
                </a:solidFill>
                <a:latin typeface="Calibri" panose="020F0502020204030204" pitchFamily="34" charset="0"/>
                <a:cs typeface="Calibri" panose="020F0502020204030204" pitchFamily="34" charset="0"/>
              </a:rPr>
              <a:t>will always necessitate a re-appraisal </a:t>
            </a:r>
            <a:r>
              <a:rPr lang="en-US" sz="2000" b="1" dirty="0" smtClean="0">
                <a:solidFill>
                  <a:schemeClr val="bg1"/>
                </a:solidFill>
                <a:latin typeface="Calibri" panose="020F0502020204030204" pitchFamily="34" charset="0"/>
                <a:cs typeface="Calibri" panose="020F0502020204030204" pitchFamily="34" charset="0"/>
              </a:rPr>
              <a:t>of </a:t>
            </a:r>
            <a:r>
              <a:rPr lang="en-IN" sz="2000" b="1" dirty="0" smtClean="0">
                <a:solidFill>
                  <a:schemeClr val="bg1"/>
                </a:solidFill>
                <a:latin typeface="Calibri" panose="020F0502020204030204" pitchFamily="34" charset="0"/>
                <a:cs typeface="Calibri" panose="020F0502020204030204" pitchFamily="34" charset="0"/>
              </a:rPr>
              <a:t>safety </a:t>
            </a:r>
            <a:r>
              <a:rPr lang="en-IN" sz="2000" b="1" dirty="0">
                <a:solidFill>
                  <a:schemeClr val="bg1"/>
                </a:solidFill>
                <a:latin typeface="Calibri" panose="020F0502020204030204" pitchFamily="34" charset="0"/>
                <a:cs typeface="Calibri" panose="020F0502020204030204" pitchFamily="34" charset="0"/>
              </a:rPr>
              <a:t>factors.</a:t>
            </a:r>
          </a:p>
        </p:txBody>
      </p:sp>
    </p:spTree>
    <p:extLst>
      <p:ext uri="{BB962C8B-B14F-4D97-AF65-F5344CB8AC3E}">
        <p14:creationId xmlns:p14="http://schemas.microsoft.com/office/powerpoint/2010/main" val="27344280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651379" y="318609"/>
            <a:ext cx="9048466" cy="6220782"/>
          </a:xfrm>
          <a:prstGeom prst="rect">
            <a:avLst/>
          </a:prstGeom>
        </p:spPr>
      </p:pic>
    </p:spTree>
    <p:extLst>
      <p:ext uri="{BB962C8B-B14F-4D97-AF65-F5344CB8AC3E}">
        <p14:creationId xmlns:p14="http://schemas.microsoft.com/office/powerpoint/2010/main" val="17537085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136479"/>
            <a:ext cx="10848146" cy="545909"/>
          </a:xfrm>
        </p:spPr>
        <p:txBody>
          <a:bodyPr>
            <a:noAutofit/>
          </a:bodyPr>
          <a:lstStyle/>
          <a:p>
            <a:pPr algn="ctr"/>
            <a:r>
              <a:rPr lang="en-IN" sz="2800" b="1" dirty="0">
                <a:solidFill>
                  <a:schemeClr val="bg1"/>
                </a:solidFill>
              </a:rPr>
              <a:t>SOFTWARE </a:t>
            </a:r>
            <a:r>
              <a:rPr lang="en-IN" sz="2800" b="1" dirty="0" smtClean="0">
                <a:solidFill>
                  <a:schemeClr val="bg1"/>
                </a:solidFill>
              </a:rPr>
              <a:t>CERTIFICATION</a:t>
            </a:r>
            <a:endParaRPr lang="en-IN" sz="2800" b="1" dirty="0">
              <a:solidFill>
                <a:schemeClr val="bg1"/>
              </a:solidFill>
            </a:endParaRPr>
          </a:p>
        </p:txBody>
      </p:sp>
      <p:sp>
        <p:nvSpPr>
          <p:cNvPr id="3" name="Subtitle 2"/>
          <p:cNvSpPr>
            <a:spLocks noGrp="1"/>
          </p:cNvSpPr>
          <p:nvPr>
            <p:ph type="subTitle" idx="1"/>
          </p:nvPr>
        </p:nvSpPr>
        <p:spPr>
          <a:xfrm>
            <a:off x="684212" y="832514"/>
            <a:ext cx="10848146" cy="5568286"/>
          </a:xfrm>
        </p:spPr>
        <p:txBody>
          <a:bodyPr>
            <a:noAutofit/>
          </a:bodyPr>
          <a:lstStyle/>
          <a:p>
            <a:pPr marL="342900" indent="-342900" algn="just">
              <a:buFont typeface="Wingdings" panose="05000000000000000000" pitchFamily="2" charset="2"/>
              <a:buChar char="§"/>
            </a:pPr>
            <a:r>
              <a:rPr lang="en-US" sz="2200" b="1" dirty="0">
                <a:solidFill>
                  <a:schemeClr val="bg1"/>
                </a:solidFill>
                <a:latin typeface="Calibri" panose="020F0502020204030204" pitchFamily="34" charset="0"/>
                <a:cs typeface="Calibri" panose="020F0502020204030204" pitchFamily="34" charset="0"/>
              </a:rPr>
              <a:t>Testing takes place throughout the </a:t>
            </a:r>
            <a:r>
              <a:rPr lang="en-US" sz="2200" b="1" dirty="0" smtClean="0">
                <a:solidFill>
                  <a:schemeClr val="bg1"/>
                </a:solidFill>
                <a:latin typeface="Calibri" panose="020F0502020204030204" pitchFamily="34" charset="0"/>
                <a:cs typeface="Calibri" panose="020F0502020204030204" pitchFamily="34" charset="0"/>
              </a:rPr>
              <a:t>development process</a:t>
            </a:r>
            <a:r>
              <a:rPr lang="en-US" sz="2200" b="1" dirty="0">
                <a:solidFill>
                  <a:schemeClr val="bg1"/>
                </a:solidFill>
                <a:latin typeface="Calibri" panose="020F0502020204030204" pitchFamily="34" charset="0"/>
                <a:cs typeface="Calibri" panose="020F0502020204030204" pitchFamily="34" charset="0"/>
              </a:rPr>
              <a:t>. Independent tests are usually carried out </a:t>
            </a:r>
            <a:r>
              <a:rPr lang="en-US" sz="2200" b="1" dirty="0" smtClean="0">
                <a:solidFill>
                  <a:schemeClr val="bg1"/>
                </a:solidFill>
                <a:latin typeface="Calibri" panose="020F0502020204030204" pitchFamily="34" charset="0"/>
                <a:cs typeface="Calibri" panose="020F0502020204030204" pitchFamily="34" charset="0"/>
              </a:rPr>
              <a:t>in order </a:t>
            </a:r>
            <a:r>
              <a:rPr lang="en-US" sz="2200" b="1" dirty="0">
                <a:solidFill>
                  <a:schemeClr val="bg1"/>
                </a:solidFill>
                <a:latin typeface="Calibri" panose="020F0502020204030204" pitchFamily="34" charset="0"/>
                <a:cs typeface="Calibri" panose="020F0502020204030204" pitchFamily="34" charset="0"/>
              </a:rPr>
              <a:t>to ensure that the results of tests are </a:t>
            </a:r>
            <a:r>
              <a:rPr lang="en-US" sz="2200" b="1" dirty="0" smtClean="0">
                <a:solidFill>
                  <a:schemeClr val="bg1"/>
                </a:solidFill>
                <a:latin typeface="Calibri" panose="020F0502020204030204" pitchFamily="34" charset="0"/>
                <a:cs typeface="Calibri" panose="020F0502020204030204" pitchFamily="34" charset="0"/>
              </a:rPr>
              <a:t>valid. </a:t>
            </a:r>
          </a:p>
          <a:p>
            <a:pPr marL="342900" indent="-342900" algn="just">
              <a:buFont typeface="Wingdings" panose="05000000000000000000" pitchFamily="2" charset="2"/>
              <a:buChar char="§"/>
            </a:pPr>
            <a:r>
              <a:rPr lang="en-US" sz="2200" b="1" dirty="0" smtClean="0">
                <a:solidFill>
                  <a:schemeClr val="bg1"/>
                </a:solidFill>
                <a:latin typeface="Calibri" panose="020F0502020204030204" pitchFamily="34" charset="0"/>
                <a:cs typeface="Calibri" panose="020F0502020204030204" pitchFamily="34" charset="0"/>
              </a:rPr>
              <a:t>Testing </a:t>
            </a:r>
            <a:r>
              <a:rPr lang="en-US" sz="2200" b="1" dirty="0">
                <a:solidFill>
                  <a:schemeClr val="bg1"/>
                </a:solidFill>
                <a:latin typeface="Calibri" panose="020F0502020204030204" pitchFamily="34" charset="0"/>
                <a:cs typeface="Calibri" panose="020F0502020204030204" pitchFamily="34" charset="0"/>
              </a:rPr>
              <a:t>generally also involves simulation of </a:t>
            </a:r>
            <a:r>
              <a:rPr lang="en-US" sz="2200" b="1" dirty="0" smtClean="0">
                <a:solidFill>
                  <a:schemeClr val="bg1"/>
                </a:solidFill>
                <a:latin typeface="Calibri" panose="020F0502020204030204" pitchFamily="34" charset="0"/>
                <a:cs typeface="Calibri" panose="020F0502020204030204" pitchFamily="34" charset="0"/>
              </a:rPr>
              <a:t>out-of range inputs </a:t>
            </a:r>
            <a:r>
              <a:rPr lang="en-US" sz="2200" b="1" dirty="0">
                <a:solidFill>
                  <a:schemeClr val="bg1"/>
                </a:solidFill>
                <a:latin typeface="Calibri" panose="020F0502020204030204" pitchFamily="34" charset="0"/>
                <a:cs typeface="Calibri" panose="020F0502020204030204" pitchFamily="34" charset="0"/>
              </a:rPr>
              <a:t>and abnormal situations such </a:t>
            </a:r>
            <a:r>
              <a:rPr lang="en-US" sz="2200" b="1" dirty="0" smtClean="0">
                <a:solidFill>
                  <a:schemeClr val="bg1"/>
                </a:solidFill>
                <a:latin typeface="Calibri" panose="020F0502020204030204" pitchFamily="34" charset="0"/>
                <a:cs typeface="Calibri" panose="020F0502020204030204" pitchFamily="34" charset="0"/>
              </a:rPr>
              <a:t>as recovery</a:t>
            </a:r>
            <a:r>
              <a:rPr lang="en-US" sz="2200" b="1" dirty="0">
                <a:solidFill>
                  <a:schemeClr val="bg1"/>
                </a:solidFill>
                <a:latin typeface="Calibri" panose="020F0502020204030204" pitchFamily="34" charset="0"/>
                <a:cs typeface="Calibri" panose="020F0502020204030204" pitchFamily="34" charset="0"/>
              </a:rPr>
              <a:t> </a:t>
            </a:r>
            <a:r>
              <a:rPr lang="en-US" sz="2200" b="1" dirty="0" smtClean="0">
                <a:solidFill>
                  <a:schemeClr val="bg1"/>
                </a:solidFill>
                <a:latin typeface="Calibri" panose="020F0502020204030204" pitchFamily="34" charset="0"/>
                <a:cs typeface="Calibri" panose="020F0502020204030204" pitchFamily="34" charset="0"/>
              </a:rPr>
              <a:t>from </a:t>
            </a:r>
            <a:r>
              <a:rPr lang="en-US" sz="2200" b="1" dirty="0">
                <a:solidFill>
                  <a:schemeClr val="bg1"/>
                </a:solidFill>
                <a:latin typeface="Calibri" panose="020F0502020204030204" pitchFamily="34" charset="0"/>
                <a:cs typeface="Calibri" panose="020F0502020204030204" pitchFamily="34" charset="0"/>
              </a:rPr>
              <a:t>power failure (ensuring that a system restart </a:t>
            </a:r>
            <a:r>
              <a:rPr lang="en-US" sz="2200" b="1" dirty="0" smtClean="0">
                <a:solidFill>
                  <a:schemeClr val="bg1"/>
                </a:solidFill>
                <a:latin typeface="Calibri" panose="020F0502020204030204" pitchFamily="34" charset="0"/>
                <a:cs typeface="Calibri" panose="020F0502020204030204" pitchFamily="34" charset="0"/>
              </a:rPr>
              <a:t>is accomplished </a:t>
            </a:r>
            <a:r>
              <a:rPr lang="en-US" sz="2200" b="1" dirty="0">
                <a:solidFill>
                  <a:schemeClr val="bg1"/>
                </a:solidFill>
                <a:latin typeface="Calibri" panose="020F0502020204030204" pitchFamily="34" charset="0"/>
                <a:cs typeface="Calibri" panose="020F0502020204030204" pitchFamily="34" charset="0"/>
              </a:rPr>
              <a:t>without generating dangerous or </a:t>
            </a:r>
            <a:r>
              <a:rPr lang="en-US" sz="2200" b="1" dirty="0" smtClean="0">
                <a:solidFill>
                  <a:schemeClr val="bg1"/>
                </a:solidFill>
                <a:latin typeface="Calibri" panose="020F0502020204030204" pitchFamily="34" charset="0"/>
                <a:cs typeface="Calibri" panose="020F0502020204030204" pitchFamily="34" charset="0"/>
              </a:rPr>
              <a:t>out of- </a:t>
            </a:r>
            <a:r>
              <a:rPr lang="en-IN" sz="2200" b="1" dirty="0" smtClean="0">
                <a:solidFill>
                  <a:schemeClr val="bg1"/>
                </a:solidFill>
                <a:latin typeface="Calibri" panose="020F0502020204030204" pitchFamily="34" charset="0"/>
                <a:cs typeface="Calibri" panose="020F0502020204030204" pitchFamily="34" charset="0"/>
              </a:rPr>
              <a:t>range outputs.</a:t>
            </a:r>
          </a:p>
          <a:p>
            <a:pPr marL="342900" indent="-342900" algn="just">
              <a:buFont typeface="Wingdings" panose="05000000000000000000" pitchFamily="2" charset="2"/>
              <a:buChar char="§"/>
            </a:pPr>
            <a:r>
              <a:rPr lang="en-IN" sz="2200" b="1" dirty="0" smtClean="0">
                <a:solidFill>
                  <a:schemeClr val="bg1"/>
                </a:solidFill>
                <a:latin typeface="Calibri" panose="020F0502020204030204" pitchFamily="34" charset="0"/>
                <a:cs typeface="Calibri" panose="020F0502020204030204" pitchFamily="34" charset="0"/>
              </a:rPr>
              <a:t> </a:t>
            </a:r>
            <a:r>
              <a:rPr lang="en-US" sz="2200" b="1" dirty="0">
                <a:solidFill>
                  <a:schemeClr val="bg1"/>
                </a:solidFill>
                <a:latin typeface="Calibri" panose="020F0502020204030204" pitchFamily="34" charset="0"/>
                <a:cs typeface="Calibri" panose="020F0502020204030204" pitchFamily="34" charset="0"/>
              </a:rPr>
              <a:t>Traceability of software is a key component of </a:t>
            </a:r>
            <a:r>
              <a:rPr lang="en-US" sz="2200" b="1" dirty="0" smtClean="0">
                <a:solidFill>
                  <a:schemeClr val="bg1"/>
                </a:solidFill>
                <a:latin typeface="Calibri" panose="020F0502020204030204" pitchFamily="34" charset="0"/>
                <a:cs typeface="Calibri" panose="020F0502020204030204" pitchFamily="34" charset="0"/>
              </a:rPr>
              <a:t>the DO-178B </a:t>
            </a:r>
            <a:r>
              <a:rPr lang="en-US" sz="2200" b="1" dirty="0">
                <a:solidFill>
                  <a:schemeClr val="bg1"/>
                </a:solidFill>
                <a:latin typeface="Calibri" panose="020F0502020204030204" pitchFamily="34" charset="0"/>
                <a:cs typeface="Calibri" panose="020F0502020204030204" pitchFamily="34" charset="0"/>
              </a:rPr>
              <a:t>criteria. </a:t>
            </a:r>
            <a:endParaRPr lang="en-US" sz="2200" b="1" dirty="0" smtClean="0">
              <a:solidFill>
                <a:schemeClr val="bg1"/>
              </a:solidFill>
              <a:latin typeface="Calibri" panose="020F0502020204030204" pitchFamily="34" charset="0"/>
              <a:cs typeface="Calibri" panose="020F0502020204030204" pitchFamily="34" charset="0"/>
            </a:endParaRPr>
          </a:p>
          <a:p>
            <a:pPr marL="342900" indent="-342900" algn="just">
              <a:buFont typeface="Wingdings" panose="05000000000000000000" pitchFamily="2" charset="2"/>
              <a:buChar char="§"/>
            </a:pPr>
            <a:r>
              <a:rPr lang="en-US" sz="2200" b="1" dirty="0" smtClean="0">
                <a:solidFill>
                  <a:schemeClr val="bg1"/>
                </a:solidFill>
                <a:latin typeface="Calibri" panose="020F0502020204030204" pitchFamily="34" charset="0"/>
                <a:cs typeface="Calibri" panose="020F0502020204030204" pitchFamily="34" charset="0"/>
              </a:rPr>
              <a:t>Planning </a:t>
            </a:r>
            <a:r>
              <a:rPr lang="en-US" sz="2200" b="1" dirty="0">
                <a:solidFill>
                  <a:schemeClr val="bg1"/>
                </a:solidFill>
                <a:latin typeface="Calibri" panose="020F0502020204030204" pitchFamily="34" charset="0"/>
                <a:cs typeface="Calibri" panose="020F0502020204030204" pitchFamily="34" charset="0"/>
              </a:rPr>
              <a:t>documents and </a:t>
            </a:r>
            <a:r>
              <a:rPr lang="en-US" sz="2200" b="1" dirty="0" smtClean="0">
                <a:solidFill>
                  <a:schemeClr val="bg1"/>
                </a:solidFill>
                <a:latin typeface="Calibri" panose="020F0502020204030204" pitchFamily="34" charset="0"/>
                <a:cs typeface="Calibri" panose="020F0502020204030204" pitchFamily="34" charset="0"/>
              </a:rPr>
              <a:t>evidence of </a:t>
            </a:r>
            <a:r>
              <a:rPr lang="en-US" sz="2200" b="1" dirty="0">
                <a:solidFill>
                  <a:schemeClr val="bg1"/>
                </a:solidFill>
                <a:latin typeface="Calibri" panose="020F0502020204030204" pitchFamily="34" charset="0"/>
                <a:cs typeface="Calibri" panose="020F0502020204030204" pitchFamily="34" charset="0"/>
              </a:rPr>
              <a:t>traceability help to ensure that not only </a:t>
            </a:r>
            <a:r>
              <a:rPr lang="en-US" sz="2200" b="1" dirty="0" smtClean="0">
                <a:solidFill>
                  <a:schemeClr val="bg1"/>
                </a:solidFill>
                <a:latin typeface="Calibri" panose="020F0502020204030204" pitchFamily="34" charset="0"/>
                <a:cs typeface="Calibri" panose="020F0502020204030204" pitchFamily="34" charset="0"/>
              </a:rPr>
              <a:t>are certification </a:t>
            </a:r>
            <a:r>
              <a:rPr lang="en-US" sz="2200" b="1" dirty="0">
                <a:solidFill>
                  <a:schemeClr val="bg1"/>
                </a:solidFill>
                <a:latin typeface="Calibri" panose="020F0502020204030204" pitchFamily="34" charset="0"/>
                <a:cs typeface="Calibri" panose="020F0502020204030204" pitchFamily="34" charset="0"/>
              </a:rPr>
              <a:t>requirements met, but also that the </a:t>
            </a:r>
            <a:r>
              <a:rPr lang="en-US" sz="2200" b="1" dirty="0" smtClean="0">
                <a:solidFill>
                  <a:schemeClr val="bg1"/>
                </a:solidFill>
                <a:latin typeface="Calibri" panose="020F0502020204030204" pitchFamily="34" charset="0"/>
                <a:cs typeface="Calibri" panose="020F0502020204030204" pitchFamily="34" charset="0"/>
              </a:rPr>
              <a:t>final code </a:t>
            </a:r>
            <a:r>
              <a:rPr lang="en-US" sz="2200" b="1" dirty="0">
                <a:solidFill>
                  <a:schemeClr val="bg1"/>
                </a:solidFill>
                <a:latin typeface="Calibri" panose="020F0502020204030204" pitchFamily="34" charset="0"/>
                <a:cs typeface="Calibri" panose="020F0502020204030204" pitchFamily="34" charset="0"/>
              </a:rPr>
              <a:t>contains all of the required modules and </a:t>
            </a:r>
            <a:r>
              <a:rPr lang="en-US" sz="2200" b="1" dirty="0" smtClean="0">
                <a:solidFill>
                  <a:schemeClr val="bg1"/>
                </a:solidFill>
                <a:latin typeface="Calibri" panose="020F0502020204030204" pitchFamily="34" charset="0"/>
                <a:cs typeface="Calibri" panose="020F0502020204030204" pitchFamily="34" charset="0"/>
              </a:rPr>
              <a:t>that each </a:t>
            </a:r>
            <a:r>
              <a:rPr lang="en-US" sz="2200" b="1" dirty="0">
                <a:solidFill>
                  <a:schemeClr val="bg1"/>
                </a:solidFill>
                <a:latin typeface="Calibri" panose="020F0502020204030204" pitchFamily="34" charset="0"/>
                <a:cs typeface="Calibri" panose="020F0502020204030204" pitchFamily="34" charset="0"/>
              </a:rPr>
              <a:t>module is the most recently updated </a:t>
            </a:r>
            <a:r>
              <a:rPr lang="en-US" sz="2200" b="1" dirty="0" smtClean="0">
                <a:solidFill>
                  <a:schemeClr val="bg1"/>
                </a:solidFill>
                <a:latin typeface="Calibri" panose="020F0502020204030204" pitchFamily="34" charset="0"/>
                <a:cs typeface="Calibri" panose="020F0502020204030204" pitchFamily="34" charset="0"/>
              </a:rPr>
              <a:t>version.</a:t>
            </a:r>
          </a:p>
          <a:p>
            <a:pPr marL="342900" indent="-342900" algn="just">
              <a:buFont typeface="Wingdings" panose="05000000000000000000" pitchFamily="2" charset="2"/>
              <a:buChar char="§"/>
            </a:pPr>
            <a:r>
              <a:rPr lang="en-US" sz="2200" b="1" dirty="0" smtClean="0">
                <a:solidFill>
                  <a:schemeClr val="bg1"/>
                </a:solidFill>
                <a:latin typeface="Calibri" panose="020F0502020204030204" pitchFamily="34" charset="0"/>
                <a:cs typeface="Calibri" panose="020F0502020204030204" pitchFamily="34" charset="0"/>
              </a:rPr>
              <a:t> Care </a:t>
            </a:r>
            <a:r>
              <a:rPr lang="en-US" sz="2200" b="1" dirty="0">
                <a:solidFill>
                  <a:schemeClr val="bg1"/>
                </a:solidFill>
                <a:latin typeface="Calibri" panose="020F0502020204030204" pitchFamily="34" charset="0"/>
                <a:cs typeface="Calibri" panose="020F0502020204030204" pitchFamily="34" charset="0"/>
              </a:rPr>
              <a:t>is also needed to ensure that none of the </a:t>
            </a:r>
            <a:r>
              <a:rPr lang="en-US" sz="2200" b="1" dirty="0" smtClean="0">
                <a:solidFill>
                  <a:schemeClr val="bg1"/>
                </a:solidFill>
                <a:latin typeface="Calibri" panose="020F0502020204030204" pitchFamily="34" charset="0"/>
                <a:cs typeface="Calibri" panose="020F0502020204030204" pitchFamily="34" charset="0"/>
              </a:rPr>
              <a:t>final code </a:t>
            </a:r>
            <a:r>
              <a:rPr lang="en-US" sz="2200" b="1" dirty="0">
                <a:solidFill>
                  <a:schemeClr val="bg1"/>
                </a:solidFill>
                <a:latin typeface="Calibri" panose="020F0502020204030204" pitchFamily="34" charset="0"/>
                <a:cs typeface="Calibri" panose="020F0502020204030204" pitchFamily="34" charset="0"/>
              </a:rPr>
              <a:t>will be detrimental to the overall operation </a:t>
            </a:r>
            <a:r>
              <a:rPr lang="en-US" sz="2200" b="1" dirty="0" smtClean="0">
                <a:solidFill>
                  <a:schemeClr val="bg1"/>
                </a:solidFill>
                <a:latin typeface="Calibri" panose="020F0502020204030204" pitchFamily="34" charset="0"/>
                <a:cs typeface="Calibri" panose="020F0502020204030204" pitchFamily="34" charset="0"/>
              </a:rPr>
              <a:t>of the </a:t>
            </a:r>
            <a:r>
              <a:rPr lang="en-US" sz="2200" b="1" dirty="0">
                <a:solidFill>
                  <a:schemeClr val="bg1"/>
                </a:solidFill>
                <a:latin typeface="Calibri" panose="020F0502020204030204" pitchFamily="34" charset="0"/>
                <a:cs typeface="Calibri" panose="020F0502020204030204" pitchFamily="34" charset="0"/>
              </a:rPr>
              <a:t>system (for example, seeking data from </a:t>
            </a:r>
            <a:r>
              <a:rPr lang="en-US" sz="2200" b="1" dirty="0" smtClean="0">
                <a:solidFill>
                  <a:schemeClr val="bg1"/>
                </a:solidFill>
                <a:latin typeface="Calibri" panose="020F0502020204030204" pitchFamily="34" charset="0"/>
                <a:cs typeface="Calibri" panose="020F0502020204030204" pitchFamily="34" charset="0"/>
              </a:rPr>
              <a:t>sensors and </a:t>
            </a:r>
            <a:r>
              <a:rPr lang="en-US" sz="2200" b="1" dirty="0">
                <a:solidFill>
                  <a:schemeClr val="bg1"/>
                </a:solidFill>
                <a:latin typeface="Calibri" panose="020F0502020204030204" pitchFamily="34" charset="0"/>
                <a:cs typeface="Calibri" panose="020F0502020204030204" pitchFamily="34" charset="0"/>
              </a:rPr>
              <a:t>transducers that may not be fitted in </a:t>
            </a:r>
            <a:r>
              <a:rPr lang="en-US" sz="2200" b="1" dirty="0" smtClean="0">
                <a:solidFill>
                  <a:schemeClr val="bg1"/>
                </a:solidFill>
                <a:latin typeface="Calibri" panose="020F0502020204030204" pitchFamily="34" charset="0"/>
                <a:cs typeface="Calibri" panose="020F0502020204030204" pitchFamily="34" charset="0"/>
              </a:rPr>
              <a:t>some configurations </a:t>
            </a:r>
            <a:r>
              <a:rPr lang="en-US" sz="2200" b="1" dirty="0">
                <a:solidFill>
                  <a:schemeClr val="bg1"/>
                </a:solidFill>
                <a:latin typeface="Calibri" panose="020F0502020204030204" pitchFamily="34" charset="0"/>
                <a:cs typeface="Calibri" panose="020F0502020204030204" pitchFamily="34" charset="0"/>
              </a:rPr>
              <a:t>of a particular aircraft).</a:t>
            </a:r>
            <a:endParaRPr lang="en-IN" sz="22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63256008"/>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241</TotalTime>
  <Words>3060</Words>
  <Application>Microsoft Office PowerPoint</Application>
  <PresentationFormat>Widescreen</PresentationFormat>
  <Paragraphs>154</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Century Gothic</vt:lpstr>
      <vt:lpstr>Wingdings</vt:lpstr>
      <vt:lpstr>Wingdings 3</vt:lpstr>
      <vt:lpstr>Slice</vt:lpstr>
      <vt:lpstr>SOFTWARE MANAGEMENT CONTROL</vt:lpstr>
      <vt:lpstr>INTRODUCTION</vt:lpstr>
      <vt:lpstr>SOFTWARE CLASSIFICATION</vt:lpstr>
      <vt:lpstr>PowerPoint Presentation</vt:lpstr>
      <vt:lpstr>Examples of software levels</vt:lpstr>
      <vt:lpstr>SOFTWARE CERTIFICATION</vt:lpstr>
      <vt:lpstr>SOFTWARE CERTIFICATION</vt:lpstr>
      <vt:lpstr>PowerPoint Presentation</vt:lpstr>
      <vt:lpstr>SOFTWARE CERTIFICATION</vt:lpstr>
      <vt:lpstr>SOFTWARE UPGRADING</vt:lpstr>
      <vt:lpstr>SOFTWARE CERTIFICATION</vt:lpstr>
      <vt:lpstr>SOFTWARE CERTIFICATION</vt:lpstr>
      <vt:lpstr>SOFTWARE CERTIFICATION</vt:lpstr>
      <vt:lpstr>Database field loadable data</vt:lpstr>
      <vt:lpstr>Database field loadable data</vt:lpstr>
      <vt:lpstr>Distribution methods</vt:lpstr>
      <vt:lpstr>Distribution methods</vt:lpstr>
      <vt:lpstr>Distribution methods</vt:lpstr>
      <vt:lpstr>Distribution methods</vt:lpstr>
      <vt:lpstr>Distribution methods</vt:lpstr>
      <vt:lpstr>Software loading procedure</vt:lpstr>
      <vt:lpstr>Software loading procedure</vt:lpstr>
      <vt:lpstr>Software loading procedure</vt:lpstr>
      <vt:lpstr>Data verification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SOFTWARE MANAGEMENT CONTROL</dc:title>
  <dc:creator>vivekgautam</dc:creator>
  <cp:lastModifiedBy>Vivek gautam</cp:lastModifiedBy>
  <cp:revision>36</cp:revision>
  <dcterms:created xsi:type="dcterms:W3CDTF">2019-12-18T06:10:37Z</dcterms:created>
  <dcterms:modified xsi:type="dcterms:W3CDTF">2020-04-17T04:59:48Z</dcterms:modified>
</cp:coreProperties>
</file>