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345" r:id="rId2"/>
    <p:sldId id="344" r:id="rId3"/>
    <p:sldId id="318" r:id="rId4"/>
    <p:sldId id="319" r:id="rId5"/>
    <p:sldId id="320" r:id="rId6"/>
    <p:sldId id="321" r:id="rId7"/>
    <p:sldId id="322" r:id="rId8"/>
    <p:sldId id="323" r:id="rId9"/>
    <p:sldId id="324" r:id="rId10"/>
    <p:sldId id="325" r:id="rId11"/>
    <p:sldId id="326" r:id="rId12"/>
    <p:sldId id="327" r:id="rId13"/>
    <p:sldId id="329" r:id="rId14"/>
    <p:sldId id="339" r:id="rId15"/>
    <p:sldId id="331" r:id="rId16"/>
    <p:sldId id="332" r:id="rId17"/>
    <p:sldId id="334" r:id="rId18"/>
    <p:sldId id="335" r:id="rId19"/>
    <p:sldId id="333" r:id="rId20"/>
    <p:sldId id="336" r:id="rId21"/>
    <p:sldId id="337" r:id="rId22"/>
    <p:sldId id="340" r:id="rId23"/>
    <p:sldId id="348" r:id="rId24"/>
    <p:sldId id="349" r:id="rId25"/>
    <p:sldId id="350" r:id="rId26"/>
    <p:sldId id="351" r:id="rId27"/>
    <p:sldId id="352" r:id="rId28"/>
    <p:sldId id="354" r:id="rId29"/>
    <p:sldId id="258" r:id="rId30"/>
    <p:sldId id="259" r:id="rId31"/>
    <p:sldId id="260" r:id="rId32"/>
    <p:sldId id="261" r:id="rId33"/>
    <p:sldId id="281" r:id="rId34"/>
    <p:sldId id="262" r:id="rId35"/>
    <p:sldId id="263" r:id="rId36"/>
    <p:sldId id="264" r:id="rId37"/>
    <p:sldId id="265" r:id="rId38"/>
    <p:sldId id="266" r:id="rId39"/>
    <p:sldId id="267" r:id="rId40"/>
    <p:sldId id="285" r:id="rId41"/>
    <p:sldId id="268" r:id="rId42"/>
    <p:sldId id="269" r:id="rId43"/>
    <p:sldId id="282" r:id="rId44"/>
    <p:sldId id="270" r:id="rId45"/>
    <p:sldId id="283" r:id="rId46"/>
    <p:sldId id="271" r:id="rId47"/>
    <p:sldId id="284" r:id="rId48"/>
    <p:sldId id="273" r:id="rId49"/>
    <p:sldId id="274" r:id="rId50"/>
    <p:sldId id="290" r:id="rId51"/>
    <p:sldId id="275" r:id="rId52"/>
    <p:sldId id="276" r:id="rId53"/>
    <p:sldId id="277" r:id="rId54"/>
    <p:sldId id="278" r:id="rId55"/>
    <p:sldId id="292" r:id="rId56"/>
    <p:sldId id="347" r:id="rId57"/>
    <p:sldId id="279" r:id="rId58"/>
    <p:sldId id="280" r:id="rId59"/>
    <p:sldId id="287" r:id="rId60"/>
    <p:sldId id="288" r:id="rId61"/>
    <p:sldId id="289" r:id="rId62"/>
    <p:sldId id="291" r:id="rId63"/>
    <p:sldId id="293" r:id="rId64"/>
    <p:sldId id="294"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8B7DA-0CAD-4C03-A3F4-9D7F3AF05E1E}" type="datetimeFigureOut">
              <a:rPr lang="en-US" smtClean="0"/>
              <a:pPr/>
              <a:t>3/29/2019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BA067-CD38-41E6-B18C-9A3AD826DD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D094CA9-A127-46C8-9F4B-882A5EA65B5C}" type="datetime1">
              <a:rPr lang="en-US" smtClean="0"/>
              <a:pPr/>
              <a:t>3/29/2019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AC0B716-9BE4-484C-87E7-2FA0989A21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D9EDD-7ED9-4DDA-9071-E100A6A3DC4B}" type="datetime1">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7E2B3A-8ACA-4CD1-9F04-6021FFB6226D}" type="datetime1">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5CA79-D85E-44A8-A420-B1F4BA9624BE}" type="datetime1">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8309E2-0737-4521-B768-93C564B590BA}" type="datetime1">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B716-9BE4-484C-87E7-2FA0989A21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2DD90C-25C2-43F7-A3AF-5CF1B7E2AE44}" type="datetime1">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5DBDA3-54FE-4D37-9952-55EB89F79FE4}" type="datetime1">
              <a:rPr lang="en-US" smtClean="0"/>
              <a:pPr/>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F878BF-7B40-46A0-A90B-45FC718E7984}" type="datetime1">
              <a:rPr lang="en-US" smtClean="0"/>
              <a:pPr/>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FF797-FE74-4E4B-AC0B-1F12F3AA6A45}" type="datetime1">
              <a:rPr lang="en-US" smtClean="0"/>
              <a:pPr/>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847200-AB6C-4022-A412-19207E9F7DDA}" type="datetime1">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0B716-9BE4-484C-87E7-2FA0989A21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28D84F-552F-4DCD-94DA-A49868F5796C}" type="datetime1">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AC0B716-9BE4-484C-87E7-2FA0989A219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9BAFD7-9861-458B-BC4F-74870C5768EC}" type="datetime1">
              <a:rPr lang="en-US" smtClean="0"/>
              <a:pPr/>
              <a:t>3/29/2019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C0B716-9BE4-484C-87E7-2FA0989A219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5570756"/>
          </a:xfrm>
          <a:prstGeom prst="rect">
            <a:avLst/>
          </a:prstGeom>
        </p:spPr>
        <p:txBody>
          <a:bodyPr wrap="square">
            <a:spAutoFit/>
          </a:bodyPr>
          <a:lstStyle/>
          <a:p>
            <a:endParaRPr lang="en-US" dirty="0" smtClean="0"/>
          </a:p>
          <a:p>
            <a:endParaRPr lang="en-US" dirty="0" smtClean="0"/>
          </a:p>
          <a:p>
            <a:pPr algn="ctr"/>
            <a:r>
              <a:rPr lang="en-US" sz="3200" b="1" dirty="0" smtClean="0"/>
              <a:t>Module 17A/PROPELLER </a:t>
            </a:r>
          </a:p>
          <a:p>
            <a:pPr algn="just"/>
            <a:r>
              <a:rPr lang="en-US" sz="3200" dirty="0" smtClean="0">
                <a:latin typeface="+mj-lt"/>
              </a:rPr>
              <a:t>CONTANTS----------------------------- PAGE NUMBERS</a:t>
            </a:r>
          </a:p>
          <a:p>
            <a:pPr algn="just"/>
            <a:r>
              <a:rPr lang="en-US" sz="3200" dirty="0" smtClean="0">
                <a:latin typeface="+mj-lt"/>
              </a:rPr>
              <a:t>01.Fundamentals -------------------- 01 TO 22.</a:t>
            </a:r>
          </a:p>
          <a:p>
            <a:pPr algn="just"/>
            <a:r>
              <a:rPr lang="en-US" sz="3200" dirty="0" smtClean="0">
                <a:latin typeface="+mj-lt"/>
              </a:rPr>
              <a:t>02 Propeller Construction </a:t>
            </a:r>
            <a:r>
              <a:rPr lang="en-US" sz="3200" dirty="0" smtClean="0">
                <a:latin typeface="+mj-lt"/>
              </a:rPr>
              <a:t>------     23 </a:t>
            </a:r>
            <a:r>
              <a:rPr lang="en-US" sz="3200" smtClean="0">
                <a:latin typeface="+mj-lt"/>
              </a:rPr>
              <a:t>to 28.</a:t>
            </a:r>
            <a:endParaRPr lang="en-US" sz="3200" dirty="0" smtClean="0">
              <a:latin typeface="+mj-lt"/>
            </a:endParaRPr>
          </a:p>
          <a:p>
            <a:pPr algn="just"/>
            <a:r>
              <a:rPr lang="en-US" sz="3200" dirty="0" smtClean="0">
                <a:latin typeface="+mj-lt"/>
              </a:rPr>
              <a:t>03 Propeller Pitch Control ------   </a:t>
            </a:r>
            <a:r>
              <a:rPr lang="en-US" sz="3200" dirty="0" smtClean="0">
                <a:latin typeface="+mj-lt"/>
              </a:rPr>
              <a:t>29 </a:t>
            </a:r>
            <a:r>
              <a:rPr lang="en-US" sz="3200" dirty="0" smtClean="0">
                <a:latin typeface="+mj-lt"/>
              </a:rPr>
              <a:t>TO 50.</a:t>
            </a:r>
          </a:p>
          <a:p>
            <a:pPr algn="just"/>
            <a:r>
              <a:rPr lang="en-US" sz="3200" dirty="0" smtClean="0">
                <a:latin typeface="+mj-lt"/>
              </a:rPr>
              <a:t>04 Propeller Synchronizing -----   59 TO 61.</a:t>
            </a:r>
          </a:p>
          <a:p>
            <a:pPr algn="just"/>
            <a:r>
              <a:rPr lang="en-US" sz="3200" dirty="0" smtClean="0">
                <a:latin typeface="+mj-lt"/>
              </a:rPr>
              <a:t>05. Propeller Ice Protection -----  51 TO  56.</a:t>
            </a:r>
          </a:p>
          <a:p>
            <a:pPr algn="just"/>
            <a:r>
              <a:rPr lang="en-US" sz="3200" dirty="0" smtClean="0">
                <a:latin typeface="+mj-lt"/>
              </a:rPr>
              <a:t>06. Propeller Maintenance------   62 TO 75.</a:t>
            </a:r>
          </a:p>
          <a:p>
            <a:pPr algn="just"/>
            <a:r>
              <a:rPr lang="en-US" sz="3200" dirty="0" smtClean="0">
                <a:latin typeface="+mj-lt"/>
              </a:rPr>
              <a:t>07.Propeller Storage and </a:t>
            </a:r>
          </a:p>
          <a:p>
            <a:pPr algn="just"/>
            <a:r>
              <a:rPr lang="en-US" sz="3200" dirty="0" smtClean="0">
                <a:latin typeface="+mj-lt"/>
              </a:rPr>
              <a:t>Preservation ------------------------- 76 TO 79.</a:t>
            </a:r>
            <a:endParaRPr lang="en-US" sz="3200" dirty="0">
              <a:latin typeface="+mj-lt"/>
            </a:endParaRPr>
          </a:p>
        </p:txBody>
      </p:sp>
      <p:sp>
        <p:nvSpPr>
          <p:cNvPr id="3" name="Slide Number Placeholder 2"/>
          <p:cNvSpPr>
            <a:spLocks noGrp="1"/>
          </p:cNvSpPr>
          <p:nvPr>
            <p:ph type="sldNum" sz="quarter" idx="12"/>
          </p:nvPr>
        </p:nvSpPr>
        <p:spPr/>
        <p:txBody>
          <a:bodyPr/>
          <a:lstStyle/>
          <a:p>
            <a:fld id="{9AC0B716-9BE4-484C-87E7-2FA0989A219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52400"/>
          <a:ext cx="8534400" cy="3962400"/>
        </p:xfrm>
        <a:graphic>
          <a:graphicData uri="http://schemas.openxmlformats.org/drawingml/2006/table">
            <a:tbl>
              <a:tblPr/>
              <a:tblGrid>
                <a:gridCol w="8534400"/>
              </a:tblGrid>
              <a:tr h="0">
                <a:tc>
                  <a:txBody>
                    <a:bodyPr/>
                    <a:lstStyle/>
                    <a:p>
                      <a:pPr algn="just"/>
                      <a:r>
                        <a:rPr lang="en-US" sz="3200" b="1" dirty="0"/>
                        <a:t>Blade Shank (Root)</a:t>
                      </a:r>
                      <a:r>
                        <a:rPr lang="en-US" sz="3200" dirty="0"/>
                        <a:t> is the section of the blade nearest the hub. </a:t>
                      </a:r>
                    </a:p>
                  </a:txBody>
                  <a:tcPr marL="0" marR="0" marT="0" marB="0" anchor="ctr">
                    <a:lnL>
                      <a:noFill/>
                    </a:lnL>
                    <a:lnR>
                      <a:noFill/>
                    </a:lnR>
                    <a:lnT>
                      <a:noFill/>
                    </a:lnT>
                    <a:lnB>
                      <a:noFill/>
                    </a:lnB>
                  </a:tcPr>
                </a:tc>
              </a:tr>
              <a:tr h="0">
                <a:tc>
                  <a:txBody>
                    <a:bodyPr/>
                    <a:lstStyle/>
                    <a:p>
                      <a:pPr algn="just"/>
                      <a:r>
                        <a:rPr lang="en-US" sz="3200" b="1" dirty="0" smtClean="0"/>
                        <a:t>Blade </a:t>
                      </a:r>
                      <a:r>
                        <a:rPr lang="en-US" sz="3200" b="1" dirty="0"/>
                        <a:t>Tip </a:t>
                      </a:r>
                      <a:r>
                        <a:rPr lang="en-US" sz="3200" dirty="0"/>
                        <a:t>is the outer end of the blade </a:t>
                      </a:r>
                      <a:r>
                        <a:rPr lang="en-US" sz="3200" dirty="0" err="1"/>
                        <a:t>fartest</a:t>
                      </a:r>
                      <a:r>
                        <a:rPr lang="en-US" sz="3200" dirty="0"/>
                        <a:t> from the hub.</a:t>
                      </a:r>
                    </a:p>
                  </a:txBody>
                  <a:tcPr marL="0" marR="0" marT="0" marB="0" anchor="ctr">
                    <a:lnL>
                      <a:noFill/>
                    </a:lnL>
                    <a:lnR>
                      <a:noFill/>
                    </a:lnR>
                    <a:lnT>
                      <a:noFill/>
                    </a:lnT>
                    <a:lnB>
                      <a:noFill/>
                    </a:lnB>
                  </a:tcPr>
                </a:tc>
              </a:tr>
              <a:tr h="0">
                <a:tc>
                  <a:txBody>
                    <a:bodyPr/>
                    <a:lstStyle/>
                    <a:p>
                      <a:pPr algn="just"/>
                      <a:r>
                        <a:rPr lang="en-US" sz="3200" b="1" dirty="0" smtClean="0"/>
                        <a:t>Plane </a:t>
                      </a:r>
                      <a:r>
                        <a:rPr lang="en-US" sz="3200" b="1" dirty="0"/>
                        <a:t>of Rotation </a:t>
                      </a:r>
                      <a:r>
                        <a:rPr lang="en-US" sz="3200" dirty="0"/>
                        <a:t>is an imaginary plane perpendicular to the shaft. It is the plane that contains the circle in which the blades rotate.</a:t>
                      </a:r>
                    </a:p>
                  </a:txBody>
                  <a:tcPr marL="0" marR="0" marT="0" marB="0" anchor="ctr">
                    <a:lnL>
                      <a:noFill/>
                    </a:lnL>
                    <a:lnR>
                      <a:noFill/>
                    </a:lnR>
                    <a:lnT>
                      <a:noFill/>
                    </a:lnT>
                    <a:lnB>
                      <a:noFill/>
                    </a:lnB>
                  </a:tcPr>
                </a:tc>
              </a:tr>
              <a:tr h="0">
                <a:tc>
                  <a:txBody>
                    <a:bodyPr/>
                    <a:lstStyle/>
                    <a:p>
                      <a:r>
                        <a:rPr lang="en-US"/>
                        <a:t> </a:t>
                      </a:r>
                    </a:p>
                  </a:txBody>
                  <a:tcPr marL="0" marR="0" marT="0" marB="0" anchor="ctr">
                    <a:lnL>
                      <a:noFill/>
                    </a:lnL>
                    <a:lnR>
                      <a:noFill/>
                    </a:lnR>
                    <a:lnT>
                      <a:noFill/>
                    </a:lnT>
                    <a:lnB>
                      <a:noFill/>
                    </a:lnB>
                  </a:tcPr>
                </a:tc>
              </a:tr>
              <a:tr h="0">
                <a:tc>
                  <a:txBody>
                    <a:bodyPr/>
                    <a:lstStyle/>
                    <a:p>
                      <a:pPr algn="ctr"/>
                      <a:endParaRPr lang="en-US" dirty="0"/>
                    </a:p>
                  </a:txBody>
                  <a:tcPr marL="0" marR="0" marT="0" marB="0" anchor="ctr">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9AC0B716-9BE4-484C-87E7-2FA0989A219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manojsahu\Desktop\propeller\AIRCRAFT PROPELLER INTRODUCTION_files\prop_2.jpg"/>
          <p:cNvPicPr>
            <a:picLocks noChangeAspect="1" noChangeArrowheads="1"/>
          </p:cNvPicPr>
          <p:nvPr/>
        </p:nvPicPr>
        <p:blipFill>
          <a:blip r:embed="rId2"/>
          <a:srcRect/>
          <a:stretch>
            <a:fillRect/>
          </a:stretch>
        </p:blipFill>
        <p:spPr bwMode="auto">
          <a:xfrm>
            <a:off x="1066800" y="228600"/>
            <a:ext cx="7467600" cy="6413816"/>
          </a:xfrm>
          <a:prstGeom prst="rect">
            <a:avLst/>
          </a:prstGeom>
          <a:noFill/>
        </p:spPr>
      </p:pic>
      <p:sp>
        <p:nvSpPr>
          <p:cNvPr id="3" name="Slide Number Placeholder 2"/>
          <p:cNvSpPr>
            <a:spLocks noGrp="1"/>
          </p:cNvSpPr>
          <p:nvPr>
            <p:ph type="sldNum" sz="quarter" idx="12"/>
          </p:nvPr>
        </p:nvSpPr>
        <p:spPr/>
        <p:txBody>
          <a:bodyPr/>
          <a:lstStyle/>
          <a:p>
            <a:fld id="{9AC0B716-9BE4-484C-87E7-2FA0989A219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04800"/>
          <a:ext cx="8382000" cy="5425440"/>
        </p:xfrm>
        <a:graphic>
          <a:graphicData uri="http://schemas.openxmlformats.org/drawingml/2006/table">
            <a:tbl>
              <a:tblPr/>
              <a:tblGrid>
                <a:gridCol w="8382000"/>
              </a:tblGrid>
              <a:tr h="2274635">
                <a:tc>
                  <a:txBody>
                    <a:bodyPr/>
                    <a:lstStyle/>
                    <a:p>
                      <a:r>
                        <a:rPr lang="en-US" sz="3200" b="1" dirty="0"/>
                        <a:t>Blade Angle </a:t>
                      </a:r>
                      <a:r>
                        <a:rPr lang="en-US" sz="3200" dirty="0"/>
                        <a:t>is formed between the face of an element and the plane of rotation. The blade angle throughout the length of the blade is not the same. The reason for placing the blade element sections at different angles is because the various sections of the blade travel at different speed. Each element must be designed as part of the blade to operate at its own best angle of attack to create thrust when revolving at its best design speed</a:t>
                      </a:r>
                    </a:p>
                  </a:txBody>
                  <a:tcPr marL="0" marR="0" marT="0" marB="0" anchor="ctr">
                    <a:lnL>
                      <a:noFill/>
                    </a:lnL>
                    <a:lnR>
                      <a:noFill/>
                    </a:lnR>
                    <a:lnT>
                      <a:noFill/>
                    </a:lnT>
                    <a:lnB>
                      <a:noFill/>
                    </a:lnB>
                  </a:tcPr>
                </a:tc>
              </a:tr>
              <a:tr h="158083">
                <a:tc>
                  <a:txBody>
                    <a:bodyPr/>
                    <a:lstStyle/>
                    <a:p>
                      <a:r>
                        <a:rPr lang="en-US"/>
                        <a:t> </a:t>
                      </a:r>
                    </a:p>
                  </a:txBody>
                  <a:tcPr marL="0" marR="0" marT="0" marB="0" anchor="ctr">
                    <a:lnL>
                      <a:noFill/>
                    </a:lnL>
                    <a:lnR>
                      <a:noFill/>
                    </a:lnR>
                    <a:lnT>
                      <a:noFill/>
                    </a:lnT>
                    <a:lnB>
                      <a:noFill/>
                    </a:lnB>
                  </a:tcPr>
                </a:tc>
              </a:tr>
              <a:tr h="158083">
                <a:tc>
                  <a:txBody>
                    <a:bodyPr/>
                    <a:lstStyle/>
                    <a:p>
                      <a:pPr algn="ctr"/>
                      <a:endParaRPr lang="en-US" dirty="0"/>
                    </a:p>
                  </a:txBody>
                  <a:tcPr marL="0" marR="0" marT="0" marB="0" anchor="ctr">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9AC0B716-9BE4-484C-87E7-2FA0989A219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2062103"/>
          </a:xfrm>
          <a:prstGeom prst="rect">
            <a:avLst/>
          </a:prstGeom>
        </p:spPr>
        <p:txBody>
          <a:bodyPr wrap="square">
            <a:spAutoFit/>
          </a:bodyPr>
          <a:lstStyle/>
          <a:p>
            <a:pPr algn="just"/>
            <a:r>
              <a:rPr lang="en-US" sz="3200" b="1" dirty="0" smtClean="0"/>
              <a:t>Blade Element </a:t>
            </a:r>
            <a:r>
              <a:rPr lang="en-US" sz="3200" dirty="0" smtClean="0"/>
              <a:t>are the airfoil sections joined side by side to form the blade airfoil. These elements are placed at different angles in rotation of the plane of rotation.</a:t>
            </a:r>
            <a:endParaRPr lang="en-US" sz="3200" dirty="0"/>
          </a:p>
        </p:txBody>
      </p:sp>
      <p:sp>
        <p:nvSpPr>
          <p:cNvPr id="3" name="Rectangle 2"/>
          <p:cNvSpPr/>
          <p:nvPr/>
        </p:nvSpPr>
        <p:spPr>
          <a:xfrm>
            <a:off x="304800" y="2362200"/>
            <a:ext cx="8534400" cy="3539430"/>
          </a:xfrm>
          <a:prstGeom prst="rect">
            <a:avLst/>
          </a:prstGeom>
        </p:spPr>
        <p:txBody>
          <a:bodyPr wrap="square">
            <a:spAutoFit/>
          </a:bodyPr>
          <a:lstStyle/>
          <a:p>
            <a:pPr algn="just"/>
            <a:r>
              <a:rPr lang="en-US" sz="3200" dirty="0" smtClean="0"/>
              <a:t>The reason for placing the blade element sections at different angles is because the various sections of the blade travel at different speeds. The inner part of the blade section travels slower than the outer part near the tip of the blade. If all the elements along a blade is at the same blade angle, </a:t>
            </a:r>
            <a:endParaRPr lang="en-US" sz="3200" dirty="0"/>
          </a:p>
        </p:txBody>
      </p:sp>
      <p:sp>
        <p:nvSpPr>
          <p:cNvPr id="4" name="Slide Number Placeholder 3"/>
          <p:cNvSpPr>
            <a:spLocks noGrp="1"/>
          </p:cNvSpPr>
          <p:nvPr>
            <p:ph type="sldNum" sz="quarter" idx="12"/>
          </p:nvPr>
        </p:nvSpPr>
        <p:spPr/>
        <p:txBody>
          <a:bodyPr/>
          <a:lstStyle/>
          <a:p>
            <a:fld id="{9AC0B716-9BE4-484C-87E7-2FA0989A219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94349"/>
            <a:ext cx="8077200" cy="646088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534400" cy="5509200"/>
          </a:xfrm>
          <a:prstGeom prst="rect">
            <a:avLst/>
          </a:prstGeom>
        </p:spPr>
        <p:txBody>
          <a:bodyPr wrap="square">
            <a:spAutoFit/>
          </a:bodyPr>
          <a:lstStyle/>
          <a:p>
            <a:r>
              <a:rPr lang="en-US" sz="3200" dirty="0" smtClean="0"/>
              <a:t>the relative wind will not strike the elements at the same angle of attack. This is because of the different in velocity of the blade element due to distance from the center of rotation.</a:t>
            </a:r>
            <a:br>
              <a:rPr lang="en-US" sz="3200" dirty="0" smtClean="0"/>
            </a:br>
            <a:r>
              <a:rPr lang="en-US" sz="3200" dirty="0" smtClean="0"/>
              <a:t>      The blade has a small twist (due to different angle in each section) in it for a very important reason. When the propeller is spinning round, each section of the blade travel at different speed, The twist in the </a:t>
            </a:r>
            <a:r>
              <a:rPr lang="en-US" sz="3200" dirty="0" err="1" smtClean="0"/>
              <a:t>peopeller</a:t>
            </a:r>
            <a:r>
              <a:rPr lang="en-US" sz="3200" dirty="0" smtClean="0"/>
              <a:t> blade means that each section advance forward at the same rate so stopping the propeller from bending.</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0"/>
          <a:ext cx="8763000" cy="6774718"/>
        </p:xfrm>
        <a:graphic>
          <a:graphicData uri="http://schemas.openxmlformats.org/drawingml/2006/table">
            <a:tbl>
              <a:tblPr/>
              <a:tblGrid>
                <a:gridCol w="8763000"/>
              </a:tblGrid>
              <a:tr h="4944981">
                <a:tc>
                  <a:txBody>
                    <a:bodyPr/>
                    <a:lstStyle/>
                    <a:p>
                      <a:r>
                        <a:rPr lang="en-US" sz="3200" dirty="0"/>
                        <a:t>Thrust is produced by the propeller attached to the engine driveshaft. While the propeller is rotating in flight, each section of the blade has a motion that combines the forward motion of the aircraft with circular movement of the propeller. The slower the speed, the steeper the angle of attack must be to generate lift. Therefore, the shape of the propeller's airfoil (cross section) must </a:t>
                      </a:r>
                      <a:r>
                        <a:rPr lang="en-US" sz="3200" dirty="0" err="1"/>
                        <a:t>chang</a:t>
                      </a:r>
                      <a:r>
                        <a:rPr lang="en-US" sz="3200" dirty="0"/>
                        <a:t> from the center to the tips. The changing shape of the airfoil (cross section) across the blade results in the twisting shape of the propeller.</a:t>
                      </a:r>
                    </a:p>
                  </a:txBody>
                  <a:tcPr marL="0" marR="0" marT="0" marB="0" anchor="ctr">
                    <a:lnL>
                      <a:noFill/>
                    </a:lnL>
                    <a:lnR>
                      <a:noFill/>
                    </a:lnR>
                    <a:lnT>
                      <a:noFill/>
                    </a:lnT>
                    <a:lnB>
                      <a:noFill/>
                    </a:lnB>
                  </a:tcPr>
                </a:tc>
              </a:tr>
              <a:tr h="368655">
                <a:tc>
                  <a:txBody>
                    <a:bodyPr/>
                    <a:lstStyle/>
                    <a:p>
                      <a:r>
                        <a:rPr lang="en-US" dirty="0"/>
                        <a:t> </a:t>
                      </a:r>
                    </a:p>
                  </a:txBody>
                  <a:tcPr marL="0" marR="0" marT="0" marB="0" anchor="ctr">
                    <a:lnL>
                      <a:noFill/>
                    </a:lnL>
                    <a:lnR>
                      <a:noFill/>
                    </a:lnR>
                    <a:lnT>
                      <a:noFill/>
                    </a:lnT>
                    <a:lnB>
                      <a:noFill/>
                    </a:lnB>
                  </a:tcPr>
                </a:tc>
              </a:tr>
              <a:tr h="553903">
                <a:tc>
                  <a:txBody>
                    <a:bodyPr/>
                    <a:lstStyle/>
                    <a:p>
                      <a:pPr algn="ctr"/>
                      <a:endParaRPr lang="en-US" dirty="0"/>
                    </a:p>
                  </a:txBody>
                  <a:tcPr marL="0" marR="0" marT="0" marB="0" anchor="ctr">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9AC0B716-9BE4-484C-87E7-2FA0989A219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04800"/>
          <a:ext cx="8610600" cy="6019800"/>
        </p:xfrm>
        <a:graphic>
          <a:graphicData uri="http://schemas.openxmlformats.org/drawingml/2006/table">
            <a:tbl>
              <a:tblPr/>
              <a:tblGrid>
                <a:gridCol w="8610600"/>
              </a:tblGrid>
              <a:tr h="1504950">
                <a:tc>
                  <a:txBody>
                    <a:bodyPr/>
                    <a:lstStyle/>
                    <a:p>
                      <a:r>
                        <a:rPr lang="en-US" sz="2800" b="1" dirty="0"/>
                        <a:t>Relative Wind </a:t>
                      </a:r>
                      <a:r>
                        <a:rPr lang="en-US" sz="2800" dirty="0"/>
                        <a:t>is the air that strikes and pass over the airfoil as the airfoil is driven through the air.</a:t>
                      </a:r>
                    </a:p>
                  </a:txBody>
                  <a:tcPr marL="0" marR="0" marT="0" marB="0" anchor="ctr">
                    <a:lnL>
                      <a:noFill/>
                    </a:lnL>
                    <a:lnR>
                      <a:noFill/>
                    </a:lnR>
                    <a:lnT>
                      <a:noFill/>
                    </a:lnT>
                    <a:lnB>
                      <a:noFill/>
                    </a:lnB>
                  </a:tcPr>
                </a:tc>
              </a:tr>
              <a:tr h="3009900">
                <a:tc>
                  <a:txBody>
                    <a:bodyPr/>
                    <a:lstStyle/>
                    <a:p>
                      <a:r>
                        <a:rPr lang="en-US" dirty="0"/>
                        <a:t>     </a:t>
                      </a:r>
                      <a:r>
                        <a:rPr lang="en-US" sz="2800" b="1" dirty="0"/>
                        <a:t>Angle of Attack </a:t>
                      </a:r>
                      <a:r>
                        <a:rPr lang="en-US" sz="2800" dirty="0"/>
                        <a:t>is the angle between the chord of the element and the relative wind. The best efficiency of the propeller is obtained at an angle of attack around 2 to 4 degrees.</a:t>
                      </a:r>
                    </a:p>
                  </a:txBody>
                  <a:tcPr marL="0" marR="0" marT="0" marB="0" anchor="ctr">
                    <a:lnL>
                      <a:noFill/>
                    </a:lnL>
                    <a:lnR>
                      <a:noFill/>
                    </a:lnR>
                    <a:lnT>
                      <a:noFill/>
                    </a:lnT>
                    <a:lnB>
                      <a:noFill/>
                    </a:lnB>
                  </a:tcPr>
                </a:tc>
              </a:tr>
              <a:tr h="1504950">
                <a:tc>
                  <a:txBody>
                    <a:bodyPr/>
                    <a:lstStyle/>
                    <a:p>
                      <a:r>
                        <a:rPr lang="en-US" dirty="0"/>
                        <a:t>    </a:t>
                      </a:r>
                      <a:r>
                        <a:rPr lang="en-US" sz="2800" dirty="0"/>
                        <a:t> </a:t>
                      </a:r>
                      <a:r>
                        <a:rPr lang="en-US" sz="2800" b="1" dirty="0"/>
                        <a:t>Blade Path </a:t>
                      </a:r>
                      <a:r>
                        <a:rPr lang="en-US" sz="2800" dirty="0"/>
                        <a:t>is the path of the direction of the blade element moves.</a:t>
                      </a:r>
                    </a:p>
                  </a:txBody>
                  <a:tcPr marL="0" marR="0" marT="0" marB="0" anchor="ctr">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9AC0B716-9BE4-484C-87E7-2FA0989A219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Documents and Settings\manojsahu\Desktop\propeller\AIRCRAFT PROPELLER INTRODUCTION_files\prop_path.jpg"/>
          <p:cNvPicPr>
            <a:picLocks noChangeAspect="1" noChangeArrowheads="1"/>
          </p:cNvPicPr>
          <p:nvPr/>
        </p:nvPicPr>
        <p:blipFill>
          <a:blip r:embed="rId2"/>
          <a:srcRect/>
          <a:stretch>
            <a:fillRect/>
          </a:stretch>
        </p:blipFill>
        <p:spPr bwMode="auto">
          <a:xfrm>
            <a:off x="228601" y="304800"/>
            <a:ext cx="8690448" cy="6248400"/>
          </a:xfrm>
          <a:prstGeom prst="rect">
            <a:avLst/>
          </a:prstGeom>
          <a:noFill/>
        </p:spPr>
      </p:pic>
      <p:sp>
        <p:nvSpPr>
          <p:cNvPr id="3" name="Slide Number Placeholder 2"/>
          <p:cNvSpPr>
            <a:spLocks noGrp="1"/>
          </p:cNvSpPr>
          <p:nvPr>
            <p:ph type="sldNum" sz="quarter" idx="12"/>
          </p:nvPr>
        </p:nvSpPr>
        <p:spPr/>
        <p:txBody>
          <a:bodyPr/>
          <a:lstStyle/>
          <a:p>
            <a:fld id="{9AC0B716-9BE4-484C-87E7-2FA0989A219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manojsahu\Desktop\propeller\AIRCRAFT PROPELLER INTRODUCTION_files\relative_wind.jpg"/>
          <p:cNvPicPr>
            <a:picLocks noChangeAspect="1" noChangeArrowheads="1"/>
          </p:cNvPicPr>
          <p:nvPr/>
        </p:nvPicPr>
        <p:blipFill>
          <a:blip r:embed="rId2"/>
          <a:srcRect/>
          <a:stretch>
            <a:fillRect/>
          </a:stretch>
        </p:blipFill>
        <p:spPr bwMode="auto">
          <a:xfrm>
            <a:off x="381000" y="609599"/>
            <a:ext cx="8001000" cy="5630333"/>
          </a:xfrm>
          <a:prstGeom prst="rect">
            <a:avLst/>
          </a:prstGeom>
          <a:noFill/>
        </p:spPr>
      </p:pic>
      <p:sp>
        <p:nvSpPr>
          <p:cNvPr id="3" name="Slide Number Placeholder 2"/>
          <p:cNvSpPr>
            <a:spLocks noGrp="1"/>
          </p:cNvSpPr>
          <p:nvPr>
            <p:ph type="sldNum" sz="quarter" idx="12"/>
          </p:nvPr>
        </p:nvSpPr>
        <p:spPr/>
        <p:txBody>
          <a:bodyPr/>
          <a:lstStyle/>
          <a:p>
            <a:fld id="{9AC0B716-9BE4-484C-87E7-2FA0989A219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10600" cy="6617196"/>
          </a:xfrm>
          <a:prstGeom prst="rect">
            <a:avLst/>
          </a:prstGeom>
        </p:spPr>
        <p:txBody>
          <a:bodyPr wrap="square">
            <a:spAutoFit/>
          </a:bodyPr>
          <a:lstStyle/>
          <a:p>
            <a:r>
              <a:rPr lang="en-US" sz="3200" b="1" dirty="0"/>
              <a:t>General</a:t>
            </a:r>
          </a:p>
          <a:p>
            <a:pPr algn="just">
              <a:buFont typeface="Wingdings" pitchFamily="2" charset="2"/>
              <a:buChar char="Ø"/>
            </a:pPr>
            <a:r>
              <a:rPr lang="en-US" sz="2800" dirty="0"/>
              <a:t>The propeller, the unit that must absorb the power output </a:t>
            </a:r>
            <a:r>
              <a:rPr lang="en-US" sz="2800" dirty="0" smtClean="0"/>
              <a:t>of the </a:t>
            </a:r>
            <a:r>
              <a:rPr lang="en-US" sz="2800" dirty="0"/>
              <a:t>engine, has passed through many stages of development.</a:t>
            </a:r>
          </a:p>
          <a:p>
            <a:pPr algn="just">
              <a:buFont typeface="Wingdings" pitchFamily="2" charset="2"/>
              <a:buChar char="Ø"/>
            </a:pPr>
            <a:r>
              <a:rPr lang="en-US" sz="2800" dirty="0"/>
              <a:t>Although most propellers are two-bladed, great </a:t>
            </a:r>
            <a:r>
              <a:rPr lang="en-US" sz="2800" dirty="0" smtClean="0"/>
              <a:t>increases in </a:t>
            </a:r>
            <a:r>
              <a:rPr lang="en-US" sz="2800" dirty="0"/>
              <a:t>power output have resulted in </a:t>
            </a:r>
            <a:r>
              <a:rPr lang="en-US" sz="2800" dirty="0" smtClean="0"/>
              <a:t>the development </a:t>
            </a:r>
            <a:r>
              <a:rPr lang="en-US" sz="2800" dirty="0"/>
              <a:t>of </a:t>
            </a:r>
            <a:r>
              <a:rPr lang="en-US" sz="2800" dirty="0" smtClean="0"/>
              <a:t>four and six-bladed </a:t>
            </a:r>
            <a:r>
              <a:rPr lang="en-US" sz="2800" dirty="0"/>
              <a:t>propellers of large diameters</a:t>
            </a:r>
            <a:r>
              <a:rPr lang="en-US" sz="2800" dirty="0" smtClean="0"/>
              <a:t>.</a:t>
            </a:r>
          </a:p>
          <a:p>
            <a:pPr algn="just">
              <a:buFont typeface="Wingdings" pitchFamily="2" charset="2"/>
              <a:buChar char="Ø"/>
            </a:pPr>
            <a:r>
              <a:rPr lang="en-US" sz="2800" dirty="0" smtClean="0"/>
              <a:t> </a:t>
            </a:r>
            <a:r>
              <a:rPr lang="en-US" sz="2800" dirty="0"/>
              <a:t>However, </a:t>
            </a:r>
            <a:r>
              <a:rPr lang="en-US" sz="2800" dirty="0" smtClean="0"/>
              <a:t>all propeller-driven </a:t>
            </a:r>
            <a:r>
              <a:rPr lang="en-US" sz="2800" dirty="0"/>
              <a:t>aircraft are limited by the revolutions </a:t>
            </a:r>
            <a:r>
              <a:rPr lang="en-US" sz="2800" dirty="0" smtClean="0"/>
              <a:t>per minute </a:t>
            </a:r>
            <a:r>
              <a:rPr lang="en-US" sz="2800" dirty="0"/>
              <a:t>(rpm) at which propellers can be turned</a:t>
            </a:r>
            <a:r>
              <a:rPr lang="en-US" sz="2800" dirty="0" smtClean="0"/>
              <a:t>.</a:t>
            </a:r>
          </a:p>
          <a:p>
            <a:pPr>
              <a:buFont typeface="Wingdings" pitchFamily="2" charset="2"/>
              <a:buChar char="Ø"/>
            </a:pPr>
            <a:r>
              <a:rPr lang="en-US" sz="2800" dirty="0"/>
              <a:t>Propeller-driven aircraft have several advantages and </a:t>
            </a:r>
            <a:r>
              <a:rPr lang="en-US" sz="2800" dirty="0" smtClean="0"/>
              <a:t>are widely </a:t>
            </a:r>
            <a:r>
              <a:rPr lang="en-US" sz="2800" dirty="0"/>
              <a:t>used for applications in turboprops and </a:t>
            </a:r>
            <a:r>
              <a:rPr lang="en-US" sz="2800" dirty="0" smtClean="0"/>
              <a:t>reciprocating engine </a:t>
            </a:r>
            <a:r>
              <a:rPr lang="en-US" sz="2800" dirty="0"/>
              <a:t>installations. Takeoff and landing can be shorter </a:t>
            </a:r>
            <a:r>
              <a:rPr lang="en-US" sz="2800" dirty="0" smtClean="0"/>
              <a:t>and less </a:t>
            </a:r>
            <a:r>
              <a:rPr lang="en-US" sz="2800" dirty="0"/>
              <a:t>expensive.</a:t>
            </a:r>
          </a:p>
        </p:txBody>
      </p:sp>
      <p:sp>
        <p:nvSpPr>
          <p:cNvPr id="3" name="Slide Number Placeholder 2"/>
          <p:cNvSpPr>
            <a:spLocks noGrp="1"/>
          </p:cNvSpPr>
          <p:nvPr>
            <p:ph type="sldNum" sz="quarter" idx="12"/>
          </p:nvPr>
        </p:nvSpPr>
        <p:spPr/>
        <p:txBody>
          <a:bodyPr/>
          <a:lstStyle/>
          <a:p>
            <a:fld id="{9AC0B716-9BE4-484C-87E7-2FA0989A219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686800" cy="6324600"/>
        </p:xfrm>
        <a:graphic>
          <a:graphicData uri="http://schemas.openxmlformats.org/drawingml/2006/table">
            <a:tbl>
              <a:tblPr/>
              <a:tblGrid>
                <a:gridCol w="8686800"/>
              </a:tblGrid>
              <a:tr h="4216400">
                <a:tc>
                  <a:txBody>
                    <a:bodyPr/>
                    <a:lstStyle/>
                    <a:p>
                      <a:r>
                        <a:rPr lang="en-US" sz="2800" b="1" dirty="0"/>
                        <a:t>Pitch </a:t>
                      </a:r>
                      <a:r>
                        <a:rPr lang="en-US" sz="2800" dirty="0"/>
                        <a:t>refers to the distance a spiral threaded object moves forward in one revolution. As a wood screw moves forward when turned in wood, same with the propeller move forward when turn in the air.</a:t>
                      </a:r>
                    </a:p>
                  </a:txBody>
                  <a:tcPr marL="0" marR="0" marT="0" marB="0" anchor="ctr">
                    <a:lnL>
                      <a:noFill/>
                    </a:lnL>
                    <a:lnR>
                      <a:noFill/>
                    </a:lnR>
                    <a:lnT>
                      <a:noFill/>
                    </a:lnT>
                    <a:lnB>
                      <a:noFill/>
                    </a:lnB>
                  </a:tcPr>
                </a:tc>
              </a:tr>
              <a:tr h="2108200">
                <a:tc>
                  <a:txBody>
                    <a:bodyPr/>
                    <a:lstStyle/>
                    <a:p>
                      <a:r>
                        <a:rPr lang="en-US" sz="2800" b="1" dirty="0" smtClean="0"/>
                        <a:t>Geometric </a:t>
                      </a:r>
                      <a:r>
                        <a:rPr lang="en-US" sz="2800" b="1" dirty="0"/>
                        <a:t>Pitch </a:t>
                      </a:r>
                      <a:r>
                        <a:rPr lang="en-US" sz="2800" dirty="0"/>
                        <a:t>is the </a:t>
                      </a:r>
                      <a:r>
                        <a:rPr lang="en-US" sz="2800" dirty="0" err="1"/>
                        <a:t>theoritical</a:t>
                      </a:r>
                      <a:r>
                        <a:rPr lang="en-US" sz="2800" dirty="0"/>
                        <a:t> distance a propeller would advance in one revolution.</a:t>
                      </a:r>
                    </a:p>
                  </a:txBody>
                  <a:tcPr marL="0" marR="0" marT="0" marB="0" anchor="ctr">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9AC0B716-9BE4-484C-87E7-2FA0989A219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763000" cy="1815882"/>
          </a:xfrm>
          <a:prstGeom prst="rect">
            <a:avLst/>
          </a:prstGeom>
        </p:spPr>
        <p:txBody>
          <a:bodyPr wrap="square">
            <a:spAutoFit/>
          </a:bodyPr>
          <a:lstStyle/>
          <a:p>
            <a:pPr algn="just"/>
            <a:r>
              <a:rPr lang="en-US" sz="2800" b="1" dirty="0" smtClean="0"/>
              <a:t>Effective Pitch </a:t>
            </a:r>
            <a:r>
              <a:rPr lang="en-US" sz="2800" dirty="0" smtClean="0"/>
              <a:t>is the actual distance a propeller advances in one revolution in the air. The effective pitch is always shorter than geometric pitch due to the air is a fluid and always </a:t>
            </a:r>
            <a:r>
              <a:rPr lang="en-US" sz="2800" b="1" dirty="0" smtClean="0"/>
              <a:t>slip.</a:t>
            </a:r>
            <a:endParaRPr lang="en-US" sz="28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3316" y="304800"/>
            <a:ext cx="8877369" cy="6172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C0B716-9BE4-484C-87E7-2FA0989A2199}" type="slidenum">
              <a:rPr lang="en-US" smtClean="0"/>
              <a:pPr/>
              <a:t>23</a:t>
            </a:fld>
            <a:endParaRPr lang="en-US"/>
          </a:p>
        </p:txBody>
      </p:sp>
      <p:sp>
        <p:nvSpPr>
          <p:cNvPr id="3073" name="Rectangle 1"/>
          <p:cNvSpPr>
            <a:spLocks noChangeArrowheads="1"/>
          </p:cNvSpPr>
          <p:nvPr/>
        </p:nvSpPr>
        <p:spPr bwMode="auto">
          <a:xfrm>
            <a:off x="762000" y="228600"/>
            <a:ext cx="76962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INTRODUCTION</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Propeller blades are made of:</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Wood.</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Steel Alloys.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Forged solid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aluminium</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alloys.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Composites.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Hub assemblies are made of cast steel or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aluminium</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alloys.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Rounded MT Bold" pitchFamily="34" charset="0"/>
              </a:rPr>
              <a:t>WOODEN BLADES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first propeller blades were made of wood – Figure 63 &amp; Figure 64. They are made from a solid block wood or laminated. Common types of wood used were: </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Mahogany. </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Cherry. </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Black Walnut. </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Oak. </a:t>
            </a: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Birch (Most Common). </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C0B716-9BE4-484C-87E7-2FA0989A2199}" type="slidenum">
              <a:rPr lang="en-US" smtClean="0"/>
              <a:pPr/>
              <a:t>24</a:t>
            </a:fld>
            <a:endParaRPr lang="en-US"/>
          </a:p>
        </p:txBody>
      </p:sp>
      <p:pic>
        <p:nvPicPr>
          <p:cNvPr id="2049" name="Picture 1"/>
          <p:cNvPicPr>
            <a:picLocks noChangeAspect="1" noChangeArrowheads="1"/>
          </p:cNvPicPr>
          <p:nvPr/>
        </p:nvPicPr>
        <p:blipFill>
          <a:blip r:embed="rId2"/>
          <a:srcRect/>
          <a:stretch>
            <a:fillRect/>
          </a:stretch>
        </p:blipFill>
        <p:spPr bwMode="auto">
          <a:xfrm>
            <a:off x="676735" y="457200"/>
            <a:ext cx="7782471" cy="5257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C0B716-9BE4-484C-87E7-2FA0989A2199}" type="slidenum">
              <a:rPr lang="en-US" smtClean="0"/>
              <a:pPr/>
              <a:t>25</a:t>
            </a:fld>
            <a:endParaRPr lang="en-US"/>
          </a:p>
        </p:txBody>
      </p:sp>
      <p:sp>
        <p:nvSpPr>
          <p:cNvPr id="101377" name="Rectangle 1"/>
          <p:cNvSpPr>
            <a:spLocks noChangeArrowheads="1"/>
          </p:cNvSpPr>
          <p:nvPr/>
        </p:nvSpPr>
        <p:spPr bwMode="auto">
          <a:xfrm>
            <a:off x="457200" y="609600"/>
            <a:ext cx="8458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Three stages of wood propeller production: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Glued planks.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White.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Finished propeller.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Each layer of a propeller is usually of the same thickness and type of wood.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minimum of five layers of wood are used the planks of wood are glued together to form a blank.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During fabrication the blank is roughed to a shape and is allowed to set for a week to allow equal distribution of moisture through all of the layers. </a:t>
            </a:r>
            <a:endParaRPr kumimoji="0" lang="en-US" sz="2400" b="0" i="0" u="none" strike="noStrike" cap="none" normalizeH="0" baseline="0" dirty="0" smtClean="0">
              <a:ln>
                <a:noFill/>
              </a:ln>
              <a:solidFill>
                <a:srgbClr val="000000"/>
              </a:solidFill>
              <a:effectLst/>
              <a:latin typeface="Arial" pitchFamily="34" charset="0"/>
              <a:ea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rPr>
              <a:t>The rough-shaped blank is called a white. The white is finished to the exact aerofoil example - Figure 65.</a:t>
            </a:r>
            <a:r>
              <a:rPr kumimoji="0" lang="en-US" sz="2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C0B716-9BE4-484C-87E7-2FA0989A2199}" type="slidenum">
              <a:rPr lang="en-US" smtClean="0"/>
              <a:pPr/>
              <a:t>26</a:t>
            </a:fld>
            <a:endParaRPr lang="en-US"/>
          </a:p>
        </p:txBody>
      </p:sp>
      <p:pic>
        <p:nvPicPr>
          <p:cNvPr id="100353" name="Picture 1"/>
          <p:cNvPicPr>
            <a:picLocks noChangeAspect="1" noChangeArrowheads="1"/>
          </p:cNvPicPr>
          <p:nvPr/>
        </p:nvPicPr>
        <p:blipFill>
          <a:blip r:embed="rId2"/>
          <a:srcRect/>
          <a:stretch>
            <a:fillRect/>
          </a:stretch>
        </p:blipFill>
        <p:spPr bwMode="auto">
          <a:xfrm>
            <a:off x="609600" y="533400"/>
            <a:ext cx="7848600" cy="4648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C0B716-9BE4-484C-87E7-2FA0989A2199}" type="slidenum">
              <a:rPr lang="en-US" smtClean="0"/>
              <a:pPr/>
              <a:t>27</a:t>
            </a:fld>
            <a:endParaRPr lang="en-US"/>
          </a:p>
        </p:txBody>
      </p:sp>
      <p:sp>
        <p:nvSpPr>
          <p:cNvPr id="99329" name="Rectangle 1"/>
          <p:cNvSpPr>
            <a:spLocks noChangeArrowheads="1"/>
          </p:cNvSpPr>
          <p:nvPr/>
        </p:nvSpPr>
        <p:spPr bwMode="auto">
          <a:xfrm>
            <a:off x="228600" y="381000"/>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Rounded MT Bold" pitchFamily="34" charset="0"/>
              </a:rPr>
              <a:t>WOODEN BLADE PROTECTION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Wood blades can be protected by the use of steel, fabric or plastic strips along their leading edges and tips – Figure 67.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Wooden blades are usually varnished or painted for protection.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Tip fabric is usually applied to the propeller.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cotton tip fabric is glued to the last 12 to 15 inches of the propeller blade and serves to reinforce the strength of the thin sections of the tip.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fabric is doped to prevent deterioration by weather and the sun’s rays.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propeller is varnished with a coat of water-repellent clear varnish to protect the wood surface.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Some propellers do not use tip fabric, but are coated with plastic before the metal tipping is applied. </a:t>
            </a:r>
            <a:endParaRPr kumimoji="0" lang="en-US" sz="2400" b="0" i="0" u="none" strike="noStrike" cap="none" normalizeH="0" baseline="0" dirty="0" smtClean="0">
              <a:ln>
                <a:noFill/>
              </a:ln>
              <a:solidFill>
                <a:srgbClr val="000000"/>
              </a:solidFill>
              <a:effectLst/>
              <a:latin typeface="Arial" pitchFamily="34" charset="0"/>
              <a:ea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rPr>
              <a:t>This plastic coating provides protection and added strength to the propeller.</a:t>
            </a:r>
            <a:r>
              <a:rPr kumimoji="0" lang="en-US" sz="2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C0B716-9BE4-484C-87E7-2FA0989A2199}" type="slidenum">
              <a:rPr lang="en-US" smtClean="0"/>
              <a:pPr/>
              <a:t>28</a:t>
            </a:fld>
            <a:endParaRPr lang="en-US"/>
          </a:p>
        </p:txBody>
      </p:sp>
      <p:pic>
        <p:nvPicPr>
          <p:cNvPr id="102402" name="Picture 2"/>
          <p:cNvPicPr>
            <a:picLocks noChangeAspect="1" noChangeArrowheads="1"/>
          </p:cNvPicPr>
          <p:nvPr/>
        </p:nvPicPr>
        <p:blipFill>
          <a:blip r:embed="rId2"/>
          <a:srcRect/>
          <a:stretch>
            <a:fillRect/>
          </a:stretch>
        </p:blipFill>
        <p:spPr bwMode="auto">
          <a:xfrm>
            <a:off x="533400" y="1066800"/>
            <a:ext cx="7783159" cy="396381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8534400" cy="4585871"/>
          </a:xfrm>
          <a:prstGeom prst="rect">
            <a:avLst/>
          </a:prstGeom>
        </p:spPr>
        <p:txBody>
          <a:bodyPr wrap="square">
            <a:spAutoFit/>
          </a:bodyPr>
          <a:lstStyle/>
          <a:p>
            <a:r>
              <a:rPr lang="en-US" sz="3600" b="1" dirty="0" smtClean="0"/>
              <a:t>Propeller Location</a:t>
            </a:r>
          </a:p>
          <a:p>
            <a:r>
              <a:rPr lang="en-US" sz="3200" b="1" dirty="0" smtClean="0"/>
              <a:t>Tractor Propeller</a:t>
            </a:r>
          </a:p>
          <a:p>
            <a:r>
              <a:rPr lang="en-US" sz="2800" dirty="0" smtClean="0"/>
              <a:t>Tractor propellers are those mounted on the upstream end of a drive shaft in front of the supporting structure. Most aircraft are equipped with this type of propeller. The tractor type of propeller comes in all types of propellers. A major advantage of the tractor propeller is that lower stresses are induced in the propeller as it rotates in relatively undisturbed air.</a:t>
            </a:r>
          </a:p>
          <a:p>
            <a:endParaRPr lang="en-US" sz="2800" dirty="0"/>
          </a:p>
        </p:txBody>
      </p:sp>
      <p:sp>
        <p:nvSpPr>
          <p:cNvPr id="4" name="Slide Number Placeholder 3"/>
          <p:cNvSpPr>
            <a:spLocks noGrp="1"/>
          </p:cNvSpPr>
          <p:nvPr>
            <p:ph type="sldNum" sz="quarter" idx="12"/>
          </p:nvPr>
        </p:nvSpPr>
        <p:spPr/>
        <p:txBody>
          <a:bodyPr/>
          <a:lstStyle/>
          <a:p>
            <a:fld id="{9AC0B716-9BE4-484C-87E7-2FA0989A219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0"/>
          <a:ext cx="8534400" cy="6614160"/>
        </p:xfrm>
        <a:graphic>
          <a:graphicData uri="http://schemas.openxmlformats.org/drawingml/2006/table">
            <a:tbl>
              <a:tblPr/>
              <a:tblGrid>
                <a:gridCol w="8534400"/>
              </a:tblGrid>
              <a:tr h="268664">
                <a:tc>
                  <a:txBody>
                    <a:bodyPr/>
                    <a:lstStyle/>
                    <a:p>
                      <a:r>
                        <a:rPr lang="en-US" sz="3200" b="1" u="sng" dirty="0"/>
                        <a:t>General Information</a:t>
                      </a:r>
                      <a:endParaRPr lang="en-US" sz="3200" dirty="0"/>
                    </a:p>
                  </a:txBody>
                  <a:tcPr marL="0" marR="0" marT="0" marB="0" anchor="ctr">
                    <a:lnL>
                      <a:noFill/>
                    </a:lnL>
                    <a:lnR>
                      <a:noFill/>
                    </a:lnR>
                    <a:lnT>
                      <a:noFill/>
                    </a:lnT>
                    <a:lnB>
                      <a:noFill/>
                    </a:lnB>
                  </a:tcPr>
                </a:tc>
              </a:tr>
              <a:tr h="268664">
                <a:tc>
                  <a:txBody>
                    <a:bodyPr/>
                    <a:lstStyle/>
                    <a:p>
                      <a:r>
                        <a:rPr lang="en-US"/>
                        <a:t> </a:t>
                      </a:r>
                    </a:p>
                  </a:txBody>
                  <a:tcPr marL="0" marR="0" marT="0" marB="0" anchor="ctr">
                    <a:lnL>
                      <a:noFill/>
                    </a:lnL>
                    <a:lnR>
                      <a:noFill/>
                    </a:lnR>
                    <a:lnT>
                      <a:noFill/>
                    </a:lnT>
                    <a:lnB>
                      <a:noFill/>
                    </a:lnB>
                  </a:tcPr>
                </a:tc>
              </a:tr>
              <a:tr h="5253872">
                <a:tc>
                  <a:txBody>
                    <a:bodyPr/>
                    <a:lstStyle/>
                    <a:p>
                      <a:r>
                        <a:rPr lang="en-US" dirty="0"/>
                        <a:t> </a:t>
                      </a:r>
                      <a:r>
                        <a:rPr lang="en-US" sz="3200" dirty="0"/>
                        <a:t>Thrust is the force that move the aircraft through the air</a:t>
                      </a:r>
                      <a:r>
                        <a:rPr lang="en-US" sz="3200" dirty="0" smtClean="0"/>
                        <a:t>. Thrust </a:t>
                      </a:r>
                      <a:r>
                        <a:rPr lang="en-US" sz="3200" dirty="0"/>
                        <a:t>is generated by the propulsion system of the aircraft. There are different types of propulsion systems develop thrust in different ways, although it usually generated through some application of Newton's Third Law. Propeller is one of the propulsion system. The purpose of the propeller is to move the aircraft through the air. The propeller consist of two or more blades connected together by a hub. The hub serves to attach the blades to the engine shaft. . </a:t>
                      </a:r>
                    </a:p>
                  </a:txBody>
                  <a:tcPr marL="0" marR="0" marT="0" marB="0" anchor="ctr">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9AC0B716-9BE4-484C-87E7-2FA0989A219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4462760"/>
          </a:xfrm>
          <a:prstGeom prst="rect">
            <a:avLst/>
          </a:prstGeom>
        </p:spPr>
        <p:txBody>
          <a:bodyPr wrap="square">
            <a:spAutoFit/>
          </a:bodyPr>
          <a:lstStyle/>
          <a:p>
            <a:r>
              <a:rPr lang="en-US" sz="3200" b="1" dirty="0" smtClean="0"/>
              <a:t>Pusher Propellers</a:t>
            </a:r>
          </a:p>
          <a:p>
            <a:r>
              <a:rPr lang="en-US" sz="2800" dirty="0" smtClean="0"/>
              <a:t>Pusher propellers are those mounted on the downstream</a:t>
            </a:r>
          </a:p>
          <a:p>
            <a:r>
              <a:rPr lang="en-US" sz="2800" dirty="0" smtClean="0"/>
              <a:t>end of a drive shaft behind the supporting structure. Pusher propellers are constructed as fixed- or variable-pitch propellers. Seaplanes and amphibious aircraft have used a greater percentage of pusher propellers than other kinds of aircraft. On land planes, where propeller-to-ground clearance usually is less than propeller-to-water clearance of watercraft, pusher propellers are subject to more damage than tractor propellers.</a:t>
            </a:r>
            <a:endParaRPr lang="en-US" sz="28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991600" cy="5078313"/>
          </a:xfrm>
          <a:prstGeom prst="rect">
            <a:avLst/>
          </a:prstGeom>
        </p:spPr>
        <p:txBody>
          <a:bodyPr wrap="square">
            <a:spAutoFit/>
          </a:bodyPr>
          <a:lstStyle/>
          <a:p>
            <a:r>
              <a:rPr lang="en-US" sz="3600" b="1" dirty="0" smtClean="0"/>
              <a:t>Types of Propellers</a:t>
            </a:r>
          </a:p>
          <a:p>
            <a:pPr>
              <a:buFont typeface="Wingdings" pitchFamily="2" charset="2"/>
              <a:buChar char="Ø"/>
            </a:pPr>
            <a:r>
              <a:rPr lang="en-US" sz="3600" b="1" dirty="0" smtClean="0"/>
              <a:t>Fixed-Pitch Propeller</a:t>
            </a:r>
          </a:p>
          <a:p>
            <a:pPr algn="just"/>
            <a:r>
              <a:rPr lang="en-US" sz="3600" dirty="0" smtClean="0"/>
              <a:t>As the name implies, a fixed-pitch propeller has the blade pitch, or blade angle, built into the propeller. </a:t>
            </a:r>
            <a:r>
              <a:rPr lang="en-US" sz="3600" i="1" dirty="0" smtClean="0"/>
              <a:t>[Figure 7-11]</a:t>
            </a:r>
          </a:p>
          <a:p>
            <a:pPr algn="just"/>
            <a:r>
              <a:rPr lang="en-US" sz="3600" dirty="0" smtClean="0"/>
              <a:t>The blade angle cannot be changed after the propeller is built. Generally, this type of propeller is one piece and is constructed of wood or aluminum alloy.</a:t>
            </a:r>
            <a:endParaRPr lang="en-US" sz="36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3600986"/>
          </a:xfrm>
          <a:prstGeom prst="rect">
            <a:avLst/>
          </a:prstGeom>
        </p:spPr>
        <p:txBody>
          <a:bodyPr wrap="square">
            <a:spAutoFit/>
          </a:bodyPr>
          <a:lstStyle/>
          <a:p>
            <a:r>
              <a:rPr lang="en-US" sz="3600" b="1" dirty="0" smtClean="0"/>
              <a:t>Test Club Propeller</a:t>
            </a:r>
          </a:p>
          <a:p>
            <a:pPr algn="just"/>
            <a:r>
              <a:rPr lang="en-US" sz="3200" dirty="0" smtClean="0"/>
              <a:t>A test club is used to test and break in reciprocating engines. </a:t>
            </a:r>
            <a:r>
              <a:rPr lang="en-US" sz="3200" i="1" dirty="0" smtClean="0"/>
              <a:t>[Figure 7-12] They are made to provide the correct amount </a:t>
            </a:r>
            <a:r>
              <a:rPr lang="en-US" sz="3200" dirty="0" smtClean="0"/>
              <a:t>of load on the engine during the test break-in period. The multi-blade design also provides extra cooling air flow during testing.</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141736"/>
            <a:ext cx="7728244" cy="6411464"/>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1"/>
            <a:ext cx="8534400" cy="5632311"/>
          </a:xfrm>
          <a:prstGeom prst="rect">
            <a:avLst/>
          </a:prstGeom>
        </p:spPr>
        <p:txBody>
          <a:bodyPr wrap="square">
            <a:spAutoFit/>
          </a:bodyPr>
          <a:lstStyle/>
          <a:p>
            <a:r>
              <a:rPr lang="en-US" sz="4000" b="1" dirty="0" smtClean="0"/>
              <a:t>Ground-Adjustable Propeller</a:t>
            </a:r>
          </a:p>
          <a:p>
            <a:pPr algn="just"/>
            <a:r>
              <a:rPr lang="en-US" sz="3200" dirty="0" smtClean="0"/>
              <a:t>The ground-adjustable propeller operates as a fixed-pitch propeller. The pitch, or blade angle, can be changed only when the propeller is not turning. This is done by loosening the clamping mechanism that holds the blades in place. After</a:t>
            </a:r>
          </a:p>
          <a:p>
            <a:pPr algn="just"/>
            <a:r>
              <a:rPr lang="en-US" sz="3200" dirty="0" smtClean="0"/>
              <a:t>the clamping mechanism has been tightened, the pitch of the blades cannot be changed in flight to meet variable flight requirements. The ground-adjustable propeller is not often used on present-day airplanes.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6124754"/>
          </a:xfrm>
          <a:prstGeom prst="rect">
            <a:avLst/>
          </a:prstGeom>
        </p:spPr>
        <p:txBody>
          <a:bodyPr wrap="square">
            <a:spAutoFit/>
          </a:bodyPr>
          <a:lstStyle/>
          <a:p>
            <a:r>
              <a:rPr lang="en-US" sz="4000" b="1" dirty="0" smtClean="0"/>
              <a:t>Controllable-Pitch Propeller</a:t>
            </a:r>
          </a:p>
          <a:p>
            <a:pPr algn="just"/>
            <a:r>
              <a:rPr lang="en-US" sz="3200" dirty="0" smtClean="0"/>
              <a:t>This type of propeller is not to be confused with a constant speed propeller.</a:t>
            </a:r>
          </a:p>
          <a:p>
            <a:r>
              <a:rPr lang="en-US" sz="3200" dirty="0" smtClean="0"/>
              <a:t>The controllable-pitch propeller permits a change of blade pitch, or angle, while the propeller is rotating. This allows the propeller to assume a blade angle that gives the best performance for particular flight conditions. The number of pitch positions may be limited, as with a two-position</a:t>
            </a:r>
          </a:p>
          <a:p>
            <a:r>
              <a:rPr lang="en-US" sz="3200" dirty="0" smtClean="0"/>
              <a:t>controllable propeller, or the pitch may be adjusted to any angle between the minimum and maximum pitch settings of a given propeller.</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4154984"/>
          </a:xfrm>
          <a:prstGeom prst="rect">
            <a:avLst/>
          </a:prstGeom>
        </p:spPr>
        <p:txBody>
          <a:bodyPr wrap="square">
            <a:spAutoFit/>
          </a:bodyPr>
          <a:lstStyle/>
          <a:p>
            <a:r>
              <a:rPr lang="en-US" sz="4000" b="1" dirty="0" smtClean="0"/>
              <a:t>Constant-Speed Propellers</a:t>
            </a:r>
          </a:p>
          <a:p>
            <a:pPr algn="just"/>
            <a:r>
              <a:rPr lang="en-US" sz="3200" dirty="0" smtClean="0"/>
              <a:t>To provide an efficient propeller, the speed is kept as constant as possible. By using propeller governors to increase or decrease propeller pitch</a:t>
            </a:r>
          </a:p>
          <a:p>
            <a:r>
              <a:rPr lang="en-US" sz="3200" dirty="0" smtClean="0"/>
              <a:t>The governor-controlled, constant-speed propeller changes the blade angle automatically, keeping engine rpm constant.</a:t>
            </a:r>
          </a:p>
          <a:p>
            <a:endParaRPr lang="en-US" sz="3200" b="1" dirty="0" smtClean="0"/>
          </a:p>
        </p:txBody>
      </p:sp>
      <p:sp>
        <p:nvSpPr>
          <p:cNvPr id="3" name="Slide Number Placeholder 2"/>
          <p:cNvSpPr>
            <a:spLocks noGrp="1"/>
          </p:cNvSpPr>
          <p:nvPr>
            <p:ph type="sldNum" sz="quarter" idx="12"/>
          </p:nvPr>
        </p:nvSpPr>
        <p:spPr/>
        <p:txBody>
          <a:bodyPr/>
          <a:lstStyle/>
          <a:p>
            <a:fld id="{9AC0B716-9BE4-484C-87E7-2FA0989A219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1"/>
            <a:ext cx="8686800" cy="7109639"/>
          </a:xfrm>
          <a:prstGeom prst="rect">
            <a:avLst/>
          </a:prstGeom>
        </p:spPr>
        <p:txBody>
          <a:bodyPr wrap="square">
            <a:spAutoFit/>
          </a:bodyPr>
          <a:lstStyle/>
          <a:p>
            <a:r>
              <a:rPr lang="en-US" sz="4000" b="1" dirty="0" smtClean="0"/>
              <a:t>Feathering Propellers</a:t>
            </a:r>
          </a:p>
          <a:p>
            <a:pPr algn="just"/>
            <a:r>
              <a:rPr lang="en-US" sz="3200" dirty="0" smtClean="0"/>
              <a:t>Feathering propellers must be used on multi-engine aircraft to reduce propeller drag to a minimum under one or more engine failure conditions. A feathering propeller is a constant-speed propeller used on multi-engine aircraft that has a mechanism to change the pitch to an angle of approximately 90°.By rotating the propeller blade angle parallel to the line </a:t>
            </a:r>
            <a:r>
              <a:rPr lang="en-US" sz="3200" dirty="0" err="1" smtClean="0"/>
              <a:t>offlight</a:t>
            </a:r>
            <a:r>
              <a:rPr lang="en-US" sz="3200" dirty="0" smtClean="0"/>
              <a:t>, the drag on the aircraft is greatly reduced. With the blades parallel to the airstream, the propeller stops turning and minimum wind milling</a:t>
            </a:r>
          </a:p>
          <a:p>
            <a:pPr algn="just"/>
            <a:endParaRPr lang="en-US" sz="3200" dirty="0" smtClean="0"/>
          </a:p>
          <a:p>
            <a:pPr algn="just"/>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139869"/>
          </a:xfrm>
          <a:prstGeom prst="rect">
            <a:avLst/>
          </a:prstGeom>
        </p:spPr>
        <p:txBody>
          <a:bodyPr wrap="square">
            <a:spAutoFit/>
          </a:bodyPr>
          <a:lstStyle/>
          <a:p>
            <a:r>
              <a:rPr lang="en-US" sz="4000" b="1" dirty="0" smtClean="0"/>
              <a:t>Reverse-Pitch Propellers</a:t>
            </a:r>
          </a:p>
          <a:p>
            <a:r>
              <a:rPr lang="en-US" sz="3200" dirty="0" smtClean="0"/>
              <a:t>Almost all reverse-pitch propellers are of the feathering type. A reverse pitch propeller is a controllable propeller in which the blade angles can be changed to a negative value during operation. This aerodynamically</a:t>
            </a:r>
          </a:p>
          <a:p>
            <a:r>
              <a:rPr lang="en-US" sz="3200" dirty="0" smtClean="0"/>
              <a:t>brakes the aircraft and reduces ground roll after landing. Reversing the propellers also reduces aircraft speed quickly on the runway just after touchdown and minimizes aircraft brake wear.</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124754"/>
          </a:xfrm>
          <a:prstGeom prst="rect">
            <a:avLst/>
          </a:prstGeom>
        </p:spPr>
        <p:txBody>
          <a:bodyPr wrap="square">
            <a:spAutoFit/>
          </a:bodyPr>
          <a:lstStyle/>
          <a:p>
            <a:r>
              <a:rPr lang="en-US" sz="4000" b="1" dirty="0" smtClean="0"/>
              <a:t>Governor Mechanism</a:t>
            </a:r>
          </a:p>
          <a:p>
            <a:r>
              <a:rPr lang="en-US" sz="3200" dirty="0" smtClean="0"/>
              <a:t>The engine-driven single-acting propeller governor (constant-speed control) receives oil from the lubricating system and boosts its pressure to that required to operate the pitch-changing mechanism. It consists of a gear pump to increase the pressure of the engine oil, a pilot valve controlled by flyweights in the governor to control the flow of oil through the governor to and away from the propeller, and a relief valve system that regulates the operating oil pressures in the governor.</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nojsahu\Desktop\propeller\AIRCRAFT PROPELLER INTRODUCTION_files\prop_thrust.jpg"/>
          <p:cNvPicPr>
            <a:picLocks noChangeAspect="1" noChangeArrowheads="1"/>
          </p:cNvPicPr>
          <p:nvPr/>
        </p:nvPicPr>
        <p:blipFill>
          <a:blip r:embed="rId2"/>
          <a:srcRect/>
          <a:stretch>
            <a:fillRect/>
          </a:stretch>
        </p:blipFill>
        <p:spPr bwMode="auto">
          <a:xfrm>
            <a:off x="685800" y="1600200"/>
            <a:ext cx="7772400" cy="3886200"/>
          </a:xfrm>
          <a:prstGeom prst="rect">
            <a:avLst/>
          </a:prstGeom>
          <a:noFill/>
        </p:spPr>
      </p:pic>
      <p:sp>
        <p:nvSpPr>
          <p:cNvPr id="3" name="Slide Number Placeholder 2"/>
          <p:cNvSpPr>
            <a:spLocks noGrp="1"/>
          </p:cNvSpPr>
          <p:nvPr>
            <p:ph type="sldNum" sz="quarter" idx="12"/>
          </p:nvPr>
        </p:nvSpPr>
        <p:spPr/>
        <p:txBody>
          <a:bodyPr/>
          <a:lstStyle/>
          <a:p>
            <a:fld id="{9AC0B716-9BE4-484C-87E7-2FA0989A219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09600" y="87401"/>
            <a:ext cx="7696200" cy="649041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847"/>
            <a:ext cx="8763000" cy="6124754"/>
          </a:xfrm>
          <a:prstGeom prst="rect">
            <a:avLst/>
          </a:prstGeom>
        </p:spPr>
        <p:txBody>
          <a:bodyPr wrap="square">
            <a:spAutoFit/>
          </a:bodyPr>
          <a:lstStyle/>
          <a:p>
            <a:pPr algn="just"/>
            <a:r>
              <a:rPr lang="en-US" sz="2800" dirty="0" smtClean="0"/>
              <a:t>A spring called the speeder spring opposes the governor flyweight’s ability to fly outward when turning. The tension on this spring can be adjusted by the propeller control on the control quadrant. The tension of the speeder spring sets the maximum rpm of the engine in the governor mode. As the engine and propeller rpm is increased at the maximum set point (maximum speed) of the governor, the governor flyweights overcome the tension of the speeder spring and move outward. This action moves the pilot valve in the governor to release oil from the propeller piston and allows the blade flyweights to increase blade pitch, which increases the load on the engine, slowing it down or maintaining the set speed.</a:t>
            </a:r>
            <a:endParaRPr lang="en-US" sz="28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1"/>
            <a:ext cx="8382000" cy="6124754"/>
          </a:xfrm>
          <a:prstGeom prst="rect">
            <a:avLst/>
          </a:prstGeom>
        </p:spPr>
        <p:txBody>
          <a:bodyPr wrap="square">
            <a:spAutoFit/>
          </a:bodyPr>
          <a:lstStyle/>
          <a:p>
            <a:r>
              <a:rPr lang="en-US" sz="4000" b="1" dirty="0" err="1" smtClean="0"/>
              <a:t>Underspeed</a:t>
            </a:r>
            <a:r>
              <a:rPr lang="en-US" sz="4000" b="1" dirty="0" smtClean="0"/>
              <a:t> Condition</a:t>
            </a:r>
          </a:p>
          <a:p>
            <a:pPr algn="just"/>
            <a:r>
              <a:rPr lang="en-US" sz="3200" dirty="0" smtClean="0"/>
              <a:t>When the engine is operating below the rpm set by the pilot using the cockpit control, the governor is operating in an under speed condition. </a:t>
            </a:r>
            <a:r>
              <a:rPr lang="en-US" sz="3200" i="1" dirty="0" smtClean="0"/>
              <a:t>[Figure 7-17] In this condition, the</a:t>
            </a:r>
          </a:p>
          <a:p>
            <a:pPr algn="just"/>
            <a:r>
              <a:rPr lang="en-US" sz="3200" dirty="0" smtClean="0"/>
              <a:t>flyweights tilt inward because there is not enough centrifugal force on the flyweights to overcome the force of the speeder spring. The pilot valve, forced down by the speeder spring,</a:t>
            </a:r>
          </a:p>
          <a:p>
            <a:pPr algn="just"/>
            <a:r>
              <a:rPr lang="en-US" sz="3200" dirty="0" smtClean="0"/>
              <a:t>meters oil flow to decrease propeller pitch and raise engine</a:t>
            </a:r>
          </a:p>
          <a:p>
            <a:pPr algn="just"/>
            <a:r>
              <a:rPr lang="en-US" sz="3200" dirty="0" smtClean="0"/>
              <a:t>rpm.</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149251"/>
            <a:ext cx="8077200" cy="620809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3662541"/>
          </a:xfrm>
          <a:prstGeom prst="rect">
            <a:avLst/>
          </a:prstGeom>
        </p:spPr>
        <p:txBody>
          <a:bodyPr wrap="square">
            <a:spAutoFit/>
          </a:bodyPr>
          <a:lstStyle/>
          <a:p>
            <a:r>
              <a:rPr lang="en-US" sz="4000" b="1" dirty="0" smtClean="0"/>
              <a:t>Over speed Condition</a:t>
            </a:r>
          </a:p>
          <a:p>
            <a:r>
              <a:rPr lang="en-US" sz="3200" dirty="0" smtClean="0"/>
              <a:t>In an over speed condition, the centrifugal force acting on the flyweights is greater than the speeder spring force. The flyweights tilt outward and raise the pilot valve. The pilot valve then meters oil flow to increase propeller pitch and lower engine rpm.</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799" y="184517"/>
            <a:ext cx="8175763" cy="621628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4647426"/>
          </a:xfrm>
          <a:prstGeom prst="rect">
            <a:avLst/>
          </a:prstGeom>
        </p:spPr>
        <p:txBody>
          <a:bodyPr wrap="square">
            <a:spAutoFit/>
          </a:bodyPr>
          <a:lstStyle/>
          <a:p>
            <a:r>
              <a:rPr lang="en-US" sz="4000" b="1" dirty="0" smtClean="0"/>
              <a:t>On-Speed Condition</a:t>
            </a:r>
          </a:p>
          <a:p>
            <a:r>
              <a:rPr lang="en-US" sz="3200" dirty="0" smtClean="0"/>
              <a:t>In an on-speed condition, the centrifugal force</a:t>
            </a:r>
          </a:p>
          <a:p>
            <a:r>
              <a:rPr lang="en-US" sz="3200" dirty="0" smtClean="0"/>
              <a:t>acting on the flyweights is balanced by the speeder spring, and the pilot valve is neither directing oil to nor from the propeller hydraulic cylinder. In the on-speed condition, the forces of the governor flyweights and the tension on the speeder spring are equal; the propeller blades are not moving or changing pitch.</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 y="68643"/>
            <a:ext cx="8528602" cy="648455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991600" cy="10679847"/>
          </a:xfrm>
          <a:prstGeom prst="rect">
            <a:avLst/>
          </a:prstGeom>
        </p:spPr>
        <p:txBody>
          <a:bodyPr wrap="square">
            <a:spAutoFit/>
          </a:bodyPr>
          <a:lstStyle/>
          <a:p>
            <a:r>
              <a:rPr lang="en-US" sz="4000" b="1" dirty="0" smtClean="0"/>
              <a:t>Constant-Speed Propellers</a:t>
            </a:r>
          </a:p>
          <a:p>
            <a:r>
              <a:rPr lang="en-US" sz="3600" b="1" dirty="0" err="1" smtClean="0"/>
              <a:t>Hartzell</a:t>
            </a:r>
            <a:r>
              <a:rPr lang="en-US" sz="3600" b="1" dirty="0" smtClean="0"/>
              <a:t> Constant-Speed, </a:t>
            </a:r>
            <a:r>
              <a:rPr lang="en-US" sz="3600" b="1" dirty="0" err="1" smtClean="0"/>
              <a:t>Nonfeathering</a:t>
            </a:r>
            <a:endParaRPr lang="en-US" sz="3600" b="1" dirty="0" smtClean="0"/>
          </a:p>
          <a:p>
            <a:r>
              <a:rPr lang="en-US" sz="3600" dirty="0" smtClean="0"/>
              <a:t>One model of </a:t>
            </a:r>
            <a:r>
              <a:rPr lang="en-US" sz="3600" dirty="0" err="1" smtClean="0"/>
              <a:t>nonfeathering</a:t>
            </a:r>
            <a:r>
              <a:rPr lang="en-US" sz="3600" dirty="0" smtClean="0"/>
              <a:t> aluminum hub constant-speed propeller utilizes oil pressure from a governor to move the blades into high pitch (reduced rpm). The centrifugal twisting moment of the blades tends to move them into low pitch (high rpm) in the absence of governor oil pressure. This is an exception to most of the aluminum hub models and feathering models.</a:t>
            </a:r>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p:txBody>
      </p:sp>
      <p:sp>
        <p:nvSpPr>
          <p:cNvPr id="3" name="Slide Number Placeholder 2"/>
          <p:cNvSpPr>
            <a:spLocks noGrp="1"/>
          </p:cNvSpPr>
          <p:nvPr>
            <p:ph type="sldNum" sz="quarter" idx="12"/>
          </p:nvPr>
        </p:nvSpPr>
        <p:spPr/>
        <p:txBody>
          <a:bodyPr/>
          <a:lstStyle/>
          <a:p>
            <a:fld id="{9AC0B716-9BE4-484C-87E7-2FA0989A2199}"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063198"/>
          </a:xfrm>
          <a:prstGeom prst="rect">
            <a:avLst/>
          </a:prstGeom>
        </p:spPr>
        <p:txBody>
          <a:bodyPr wrap="square">
            <a:spAutoFit/>
          </a:bodyPr>
          <a:lstStyle/>
          <a:p>
            <a:r>
              <a:rPr lang="en-US" sz="3600" b="1" dirty="0" smtClean="0"/>
              <a:t>Constant-Speed Feathering Propeller</a:t>
            </a:r>
          </a:p>
          <a:p>
            <a:r>
              <a:rPr lang="en-US" sz="3200" dirty="0" smtClean="0"/>
              <a:t>The feathering propeller utilizes a single oil supply from a governing device to hydraulically actuate a change in blade angle.</a:t>
            </a:r>
          </a:p>
          <a:p>
            <a:r>
              <a:rPr lang="en-US" sz="3200" dirty="0" smtClean="0"/>
              <a:t>Feathering is accomplished by releasing the governor oil pressure, allowing the counterweights and feathering spring</a:t>
            </a:r>
          </a:p>
          <a:p>
            <a:r>
              <a:rPr lang="en-US" sz="3200" dirty="0" smtClean="0"/>
              <a:t>to feather the blades. This is done by pulling the condition lever (pitch control) back to the limit of its travel, which opens up a port in the governor allowing the oil from the propeller to drain back into the engine.</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458200" cy="4524315"/>
          </a:xfrm>
          <a:prstGeom prst="rect">
            <a:avLst/>
          </a:prstGeom>
        </p:spPr>
        <p:txBody>
          <a:bodyPr wrap="square">
            <a:spAutoFit/>
          </a:bodyPr>
          <a:lstStyle/>
          <a:p>
            <a:pPr algn="just"/>
            <a:r>
              <a:rPr lang="en-US" sz="3200" dirty="0" smtClean="0"/>
              <a:t>The blades are made in the shape of an airfoil like wing of an aircraft. When the engine rotates the propeller blades, the blades produce lift. This lift is called </a:t>
            </a:r>
            <a:r>
              <a:rPr lang="en-US" sz="3200" b="1" dirty="0" smtClean="0"/>
              <a:t>thrust</a:t>
            </a:r>
            <a:r>
              <a:rPr lang="en-US" sz="3200" dirty="0" smtClean="0"/>
              <a:t> and moves the aircraft forward. most aircraft have propellers that pull the aircraft through the air. These are called </a:t>
            </a:r>
            <a:r>
              <a:rPr lang="en-US" sz="3200" b="1" dirty="0" smtClean="0"/>
              <a:t>tractor </a:t>
            </a:r>
            <a:r>
              <a:rPr lang="en-US" sz="3200" dirty="0" smtClean="0"/>
              <a:t>propellers. Some aircraft have propellers that </a:t>
            </a:r>
            <a:r>
              <a:rPr lang="en-US" sz="3200" b="1" dirty="0" smtClean="0"/>
              <a:t>push </a:t>
            </a:r>
            <a:r>
              <a:rPr lang="en-US" sz="3200" dirty="0" smtClean="0"/>
              <a:t>the aircraft. These are called </a:t>
            </a:r>
            <a:r>
              <a:rPr lang="en-US" sz="3200" b="1" dirty="0" smtClean="0"/>
              <a:t>pusher </a:t>
            </a:r>
            <a:r>
              <a:rPr lang="en-US" sz="3200" dirty="0" smtClean="0"/>
              <a:t>propellers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 y="771525"/>
            <a:ext cx="8745794" cy="508349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4031873"/>
          </a:xfrm>
          <a:prstGeom prst="rect">
            <a:avLst/>
          </a:prstGeom>
        </p:spPr>
        <p:txBody>
          <a:bodyPr wrap="square">
            <a:spAutoFit/>
          </a:bodyPr>
          <a:lstStyle/>
          <a:p>
            <a:r>
              <a:rPr lang="en-US" sz="3200" dirty="0" smtClean="0"/>
              <a:t>Feathering occurs because the</a:t>
            </a:r>
          </a:p>
          <a:p>
            <a:r>
              <a:rPr lang="en-US" sz="3200" dirty="0" smtClean="0"/>
              <a:t>summation of internal propeller forces causes the oil to drain out of the propeller until the feather stop position is reached.</a:t>
            </a:r>
          </a:p>
          <a:p>
            <a:r>
              <a:rPr lang="en-US" sz="3200" dirty="0" smtClean="0"/>
              <a:t>An elapsed time for feathering of between 3 and 10 seconds is usual with this system. Engine shutdown is normally accomplished during</a:t>
            </a:r>
          </a:p>
          <a:p>
            <a:r>
              <a:rPr lang="en-US" sz="3200" dirty="0" smtClean="0"/>
              <a:t>the feathering process.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610600" cy="5139869"/>
          </a:xfrm>
          <a:prstGeom prst="rect">
            <a:avLst/>
          </a:prstGeom>
        </p:spPr>
        <p:txBody>
          <a:bodyPr wrap="square">
            <a:spAutoFit/>
          </a:bodyPr>
          <a:lstStyle/>
          <a:p>
            <a:r>
              <a:rPr lang="en-US" sz="4000" b="1" dirty="0" err="1" smtClean="0"/>
              <a:t>Unfeathering</a:t>
            </a:r>
            <a:endParaRPr lang="en-US" sz="4000" b="1" dirty="0" smtClean="0"/>
          </a:p>
          <a:p>
            <a:pPr algn="just"/>
            <a:r>
              <a:rPr lang="en-US" sz="3200" dirty="0" err="1" smtClean="0"/>
              <a:t>Unfeathering</a:t>
            </a:r>
            <a:r>
              <a:rPr lang="en-US" sz="3200" dirty="0" smtClean="0"/>
              <a:t> can be accomplished by any of several methods, as follows:</a:t>
            </a:r>
          </a:p>
          <a:p>
            <a:pPr algn="just"/>
            <a:r>
              <a:rPr lang="en-US" sz="3200" dirty="0" smtClean="0"/>
              <a:t>1. Start the engine, so the governor can pump oil back into the propeller to reduce pitch. In most light twins, this procedure is considered adequate since the feathering of the propeller would happen </a:t>
            </a:r>
            <a:r>
              <a:rPr lang="en-US" sz="3200" dirty="0" err="1" smtClean="0"/>
              <a:t>infrequently.Vibration</a:t>
            </a:r>
            <a:r>
              <a:rPr lang="en-US" sz="3200" dirty="0" smtClean="0"/>
              <a:t> can occur when the engine starts</a:t>
            </a:r>
            <a:r>
              <a:rPr lang="en-US" dirty="0" smtClean="0"/>
              <a:t> </a:t>
            </a:r>
            <a:r>
              <a:rPr lang="en-US" sz="3200" dirty="0" smtClean="0"/>
              <a:t>and the propeller starts to come out of feather.</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5078313"/>
          </a:xfrm>
          <a:prstGeom prst="rect">
            <a:avLst/>
          </a:prstGeom>
        </p:spPr>
        <p:txBody>
          <a:bodyPr wrap="square">
            <a:spAutoFit/>
          </a:bodyPr>
          <a:lstStyle/>
          <a:p>
            <a:r>
              <a:rPr lang="en-US" sz="3600" dirty="0" smtClean="0"/>
              <a:t>2. Provide an accumulator connected to the governor with a valve to trap an air-oil charge when the propeller is feathered, but released to the propeller when the rpm</a:t>
            </a:r>
          </a:p>
          <a:p>
            <a:r>
              <a:rPr lang="en-US" sz="3600" dirty="0" smtClean="0"/>
              <a:t>control is returned to normal position. This system is used with training aircraft because it </a:t>
            </a:r>
            <a:r>
              <a:rPr lang="en-US" sz="3600" dirty="0" err="1" smtClean="0"/>
              <a:t>unfeathers</a:t>
            </a:r>
            <a:r>
              <a:rPr lang="en-US" sz="3600" dirty="0" smtClean="0"/>
              <a:t> the propeller in a very short time and starts the engine</a:t>
            </a:r>
          </a:p>
          <a:p>
            <a:r>
              <a:rPr lang="en-US" sz="3600" dirty="0" smtClean="0"/>
              <a:t>wind milling.</a:t>
            </a:r>
            <a:endParaRPr lang="en-US" sz="36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3970318"/>
          </a:xfrm>
          <a:prstGeom prst="rect">
            <a:avLst/>
          </a:prstGeom>
        </p:spPr>
        <p:txBody>
          <a:bodyPr wrap="square">
            <a:spAutoFit/>
          </a:bodyPr>
          <a:lstStyle/>
          <a:p>
            <a:r>
              <a:rPr lang="en-US" dirty="0" smtClean="0"/>
              <a:t>3</a:t>
            </a:r>
            <a:r>
              <a:rPr lang="en-US" sz="3600" dirty="0" smtClean="0"/>
              <a:t>. Provide an </a:t>
            </a:r>
            <a:r>
              <a:rPr lang="en-US" sz="3600" dirty="0" err="1" smtClean="0"/>
              <a:t>unfeathering</a:t>
            </a:r>
            <a:r>
              <a:rPr lang="en-US" sz="3600" dirty="0" smtClean="0"/>
              <a:t> pump that provides pressure to force the propeller back to low pitch quickly using engine oil.</a:t>
            </a:r>
          </a:p>
          <a:p>
            <a:r>
              <a:rPr lang="en-US" sz="3600" dirty="0" smtClean="0"/>
              <a:t>Normal in-flight </a:t>
            </a:r>
            <a:r>
              <a:rPr lang="en-US" sz="3600" dirty="0" err="1" smtClean="0"/>
              <a:t>unfeathering</a:t>
            </a:r>
            <a:r>
              <a:rPr lang="en-US" sz="3600" dirty="0" smtClean="0"/>
              <a:t> is accomplished when the pilot positions the propeller condition lever into the normal flight (governing) range.</a:t>
            </a:r>
            <a:endParaRPr lang="en-US" sz="36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38113" y="223838"/>
            <a:ext cx="8867775" cy="641032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5016758"/>
          </a:xfrm>
          <a:prstGeom prst="rect">
            <a:avLst/>
          </a:prstGeom>
        </p:spPr>
        <p:txBody>
          <a:bodyPr wrap="square">
            <a:spAutoFit/>
          </a:bodyPr>
          <a:lstStyle/>
          <a:p>
            <a:pPr algn="just"/>
            <a:r>
              <a:rPr lang="en-US" sz="3200" b="1" dirty="0" smtClean="0"/>
              <a:t>Auto feathering System</a:t>
            </a:r>
          </a:p>
          <a:p>
            <a:pPr algn="just"/>
            <a:r>
              <a:rPr lang="en-US" sz="3200" dirty="0" smtClean="0"/>
              <a:t>An auto feather system is used normally only during take off, approach, and landing. It is used to feather the propeller automatically if power is lost from either engine. The system uses a solenoid valve to dump oil pressure from the propeller cylinder (this allows the prop to feather) if two torque switches sense low torque from the engine. This system has a test-off-arm switch that is used to arm the system.</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139869"/>
          </a:xfrm>
          <a:prstGeom prst="rect">
            <a:avLst/>
          </a:prstGeom>
        </p:spPr>
        <p:txBody>
          <a:bodyPr wrap="square">
            <a:spAutoFit/>
          </a:bodyPr>
          <a:lstStyle/>
          <a:p>
            <a:r>
              <a:rPr lang="en-US" sz="4000" b="1" dirty="0" smtClean="0"/>
              <a:t>Ice Control Systems</a:t>
            </a:r>
          </a:p>
          <a:p>
            <a:r>
              <a:rPr lang="en-US" sz="3600" dirty="0" smtClean="0"/>
              <a:t>Ice formation on a propeller blade, in effect, produces a distorted blade airfoil section that causes a loss in propeller</a:t>
            </a:r>
          </a:p>
          <a:p>
            <a:r>
              <a:rPr lang="en-US" sz="3600" dirty="0" smtClean="0"/>
              <a:t>efficiency. Generally, ice collects asymmetrically on a propeller blade and produces propeller unbalance and</a:t>
            </a:r>
          </a:p>
          <a:p>
            <a:r>
              <a:rPr lang="en-US" sz="3600" dirty="0" smtClean="0"/>
              <a:t>destructive vibration and increases the weight of the blades.</a:t>
            </a:r>
            <a:endParaRPr lang="en-US" sz="36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617196"/>
          </a:xfrm>
          <a:prstGeom prst="rect">
            <a:avLst/>
          </a:prstGeom>
        </p:spPr>
        <p:txBody>
          <a:bodyPr wrap="square">
            <a:spAutoFit/>
          </a:bodyPr>
          <a:lstStyle/>
          <a:p>
            <a:r>
              <a:rPr lang="en-US" sz="4000" b="1" i="1" dirty="0" smtClean="0"/>
              <a:t>Anti-Icing Systems</a:t>
            </a:r>
          </a:p>
          <a:p>
            <a:r>
              <a:rPr lang="en-US" sz="3200" dirty="0" smtClean="0"/>
              <a:t>A typical fluid system includes a tank to hold a supply of anti-icing fluid. </a:t>
            </a:r>
            <a:r>
              <a:rPr lang="en-US" sz="3200" i="1" dirty="0" smtClean="0"/>
              <a:t>[Figure 7-27] This fluid is forced to each </a:t>
            </a:r>
            <a:r>
              <a:rPr lang="en-US" sz="3200" dirty="0" smtClean="0"/>
              <a:t>propeller by a pump. The control system permits variation in the pumping rate so that the quantity of fluid delivered to a propeller can be varied, depending on the severity of icing. Fluid is transferred from a stationary nozzle on the engine nose case into a circular U-shaped channel (slinger ring) mounted on the rear of the propeller assembly. The fluid under pressure of centrifugal force is transferred through nozzles to each blade shank.</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186309"/>
          </a:xfrm>
          <a:prstGeom prst="rect">
            <a:avLst/>
          </a:prstGeom>
        </p:spPr>
        <p:txBody>
          <a:bodyPr wrap="square">
            <a:spAutoFit/>
          </a:bodyPr>
          <a:lstStyle/>
          <a:p>
            <a:pPr algn="just"/>
            <a:r>
              <a:rPr lang="en-US" sz="3600" dirty="0" smtClean="0"/>
              <a:t>Because airflow around a blade shank tends to disperse anti-icing fluids to areas where ice does not collect in large quantities, feed shoes, or boots, are installed on the blade leading edge. These feed shoes are a narrow strip of rubber extending from the blade shank to a blade station that is approx 75%of the propeller radius. The feed</a:t>
            </a:r>
          </a:p>
          <a:p>
            <a:pPr algn="just"/>
            <a:r>
              <a:rPr lang="en-US" sz="3600" dirty="0" smtClean="0"/>
              <a:t>shoes are molded with several parallel open channels in which fluid flows from the blade shank toward the blade</a:t>
            </a:r>
            <a:endParaRPr lang="en-US" sz="36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manojsahu\Desktop\propeller\AIRCRAFT PROPELLER INTRODUCTION_files\prop_thrust_2.gif"/>
          <p:cNvPicPr>
            <a:picLocks noChangeAspect="1" noChangeArrowheads="1"/>
          </p:cNvPicPr>
          <p:nvPr/>
        </p:nvPicPr>
        <p:blipFill>
          <a:blip r:embed="rId2"/>
          <a:srcRect/>
          <a:stretch>
            <a:fillRect/>
          </a:stretch>
        </p:blipFill>
        <p:spPr bwMode="auto">
          <a:xfrm>
            <a:off x="346307" y="1066800"/>
            <a:ext cx="8124903" cy="4648200"/>
          </a:xfrm>
          <a:prstGeom prst="rect">
            <a:avLst/>
          </a:prstGeom>
          <a:noFill/>
        </p:spPr>
      </p:pic>
      <p:sp>
        <p:nvSpPr>
          <p:cNvPr id="3" name="Slide Number Placeholder 2"/>
          <p:cNvSpPr>
            <a:spLocks noGrp="1"/>
          </p:cNvSpPr>
          <p:nvPr>
            <p:ph type="sldNum" sz="quarter" idx="12"/>
          </p:nvPr>
        </p:nvSpPr>
        <p:spPr/>
        <p:txBody>
          <a:bodyPr/>
          <a:lstStyle/>
          <a:p>
            <a:fld id="{9AC0B716-9BE4-484C-87E7-2FA0989A2199}"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534400" cy="2862322"/>
          </a:xfrm>
          <a:prstGeom prst="rect">
            <a:avLst/>
          </a:prstGeom>
        </p:spPr>
        <p:txBody>
          <a:bodyPr wrap="square">
            <a:spAutoFit/>
          </a:bodyPr>
          <a:lstStyle/>
          <a:p>
            <a:pPr algn="just"/>
            <a:r>
              <a:rPr lang="en-US" sz="3600" dirty="0" smtClean="0"/>
              <a:t>tip by centrifugal force. The fluid flows laterally from the channels over the leading edge of the blade. Isopropyl alcohol is used in some anti-icing systems because of its availability and low cost.</a:t>
            </a:r>
            <a:endParaRPr lang="en-US" sz="36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0" y="228600"/>
            <a:ext cx="8153400" cy="647330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86800" cy="6124754"/>
          </a:xfrm>
          <a:prstGeom prst="rect">
            <a:avLst/>
          </a:prstGeom>
        </p:spPr>
        <p:txBody>
          <a:bodyPr wrap="square">
            <a:spAutoFit/>
          </a:bodyPr>
          <a:lstStyle/>
          <a:p>
            <a:r>
              <a:rPr lang="en-US" sz="4000" b="1" i="1" dirty="0" smtClean="0"/>
              <a:t>Deicing Systems</a:t>
            </a:r>
          </a:p>
          <a:p>
            <a:r>
              <a:rPr lang="en-US" sz="3200" dirty="0" smtClean="0"/>
              <a:t>An electric propeller-icing control system consists of an electrical energy source, a resistance heating element, system controls, and necessary wiring. </a:t>
            </a:r>
            <a:r>
              <a:rPr lang="en-US" sz="3200" i="1" dirty="0" smtClean="0"/>
              <a:t>[Figure 7-28] The heating </a:t>
            </a:r>
            <a:r>
              <a:rPr lang="en-US" sz="3200" dirty="0" smtClean="0"/>
              <a:t>elements are mounted internally or externally on the propeller spinner and blades. Electrical power from the aircraft system is transferred to the propeller hub through electrical leads, which terminate in slip rings and brushes. Flexible connectors are used to transfer power from the hub to the blade elements.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525" y="823913"/>
            <a:ext cx="9124950" cy="52101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5016758"/>
          </a:xfrm>
          <a:prstGeom prst="rect">
            <a:avLst/>
          </a:prstGeom>
        </p:spPr>
        <p:txBody>
          <a:bodyPr wrap="square">
            <a:spAutoFit/>
          </a:bodyPr>
          <a:lstStyle/>
          <a:p>
            <a:pPr algn="just"/>
            <a:r>
              <a:rPr lang="en-US" sz="3200" dirty="0" smtClean="0"/>
              <a:t>A deice system consists of one or more on-off switches. The pilot controls the operation of the deice system by turning on one or more switches.</a:t>
            </a:r>
          </a:p>
          <a:p>
            <a:pPr algn="just"/>
            <a:r>
              <a:rPr lang="en-US" sz="3200" dirty="0" smtClean="0"/>
              <a:t>The timer or cycling unit determines the sequence of which blades (or portion thereof) are currently being deiced, and for what length of time. The cycling unit applies power to each</a:t>
            </a:r>
          </a:p>
          <a:p>
            <a:pPr algn="just"/>
            <a:r>
              <a:rPr lang="en-US" sz="3200" dirty="0" smtClean="0"/>
              <a:t>deice boot, or boot segment, in a sequence or all on order.</a:t>
            </a:r>
          </a:p>
          <a:p>
            <a:pPr algn="just"/>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just"/>
            <a:r>
              <a:rPr lang="en-US" sz="3200" b="1" dirty="0" smtClean="0"/>
              <a:t>Propeller Synchronization and </a:t>
            </a:r>
            <a:r>
              <a:rPr lang="en-US" sz="3200" b="1" dirty="0" err="1" smtClean="0"/>
              <a:t>Synchrophasing</a:t>
            </a:r>
            <a:endParaRPr lang="en-US" sz="3200" b="1" dirty="0" smtClean="0"/>
          </a:p>
          <a:p>
            <a:pPr algn="just"/>
            <a:r>
              <a:rPr lang="en-US" sz="3200" dirty="0" smtClean="0"/>
              <a:t>Most multi-engine aircraft are equipped with propeller-synchronization-systems. Synchronization systems provide a means of controlling and synchronizing engine rpm. Synchronization reduces vibration and</a:t>
            </a:r>
          </a:p>
          <a:p>
            <a:r>
              <a:rPr lang="en-US" sz="3200" dirty="0" smtClean="0"/>
              <a:t>eliminates the unpleasant beat produced by unsynchronized propeller operation. A typical </a:t>
            </a:r>
            <a:r>
              <a:rPr lang="en-US" sz="3200" dirty="0" err="1" smtClean="0"/>
              <a:t>synchrophasing</a:t>
            </a:r>
            <a:r>
              <a:rPr lang="en-US" sz="3200" dirty="0" smtClean="0"/>
              <a:t> system is an electronic system.</a:t>
            </a:r>
          </a:p>
          <a:p>
            <a:r>
              <a:rPr lang="en-US" sz="3200" i="1" dirty="0" smtClean="0"/>
              <a:t>It functions to match the rpm of both </a:t>
            </a:r>
            <a:r>
              <a:rPr lang="en-US" sz="3200" i="1" dirty="0" err="1" smtClean="0"/>
              <a:t>engines</a:t>
            </a:r>
            <a:r>
              <a:rPr lang="en-US" sz="3200" dirty="0" err="1" smtClean="0"/>
              <a:t>and</a:t>
            </a:r>
            <a:r>
              <a:rPr lang="en-US" sz="3200" dirty="0" smtClean="0"/>
              <a:t> establish a blade phase relationship between the left and right propellers to reduce cabin noise.</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509200"/>
          </a:xfrm>
          <a:prstGeom prst="rect">
            <a:avLst/>
          </a:prstGeom>
        </p:spPr>
        <p:txBody>
          <a:bodyPr wrap="square">
            <a:spAutoFit/>
          </a:bodyPr>
          <a:lstStyle/>
          <a:p>
            <a:r>
              <a:rPr lang="en-US" sz="3200" dirty="0" smtClean="0"/>
              <a:t>The system is controlled by a two-position switch located forward of the throttle quadrant. Turning the control switch on </a:t>
            </a:r>
            <a:r>
              <a:rPr lang="en-US" sz="3200" dirty="0" err="1" smtClean="0"/>
              <a:t>suppliesdirect</a:t>
            </a:r>
            <a:r>
              <a:rPr lang="en-US" sz="3200" dirty="0" smtClean="0"/>
              <a:t> current (DC) power to the electronic control box. Input signals representing propeller rpm are received from magnetic pickup on each propeller. The computed input signals are corrected to a command signal and sent to an</a:t>
            </a:r>
          </a:p>
          <a:p>
            <a:r>
              <a:rPr lang="en-US" sz="3200" dirty="0" smtClean="0"/>
              <a:t>rpm trimming coil located on the propeller governor of the slow engine. Its rpm is adjusted to that of the other propeller.</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85799" y="32727"/>
            <a:ext cx="7696201" cy="6725954"/>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494085"/>
          </a:xfrm>
          <a:prstGeom prst="rect">
            <a:avLst/>
          </a:prstGeom>
        </p:spPr>
        <p:txBody>
          <a:bodyPr wrap="square">
            <a:spAutoFit/>
          </a:bodyPr>
          <a:lstStyle/>
          <a:p>
            <a:pPr algn="just"/>
            <a:r>
              <a:rPr lang="en-US" sz="3200" b="1" dirty="0" smtClean="0"/>
              <a:t>Propeller Inspection and Maintenance</a:t>
            </a:r>
          </a:p>
          <a:p>
            <a:pPr algn="just"/>
            <a:r>
              <a:rPr lang="en-US" sz="3200" dirty="0" smtClean="0"/>
              <a:t>Propellers must be inspected regularly. The exact time interval for particular propeller inspections is usually specified by the propeller manufacturer. The regular daily inspection of propellers varies little from one type to another.</a:t>
            </a:r>
          </a:p>
          <a:p>
            <a:r>
              <a:rPr lang="en-US" sz="3200" dirty="0" smtClean="0"/>
              <a:t>Typically, it is a visual inspection of propeller blades, hubs, controls, and accessories for security, safety, and general condition. Visual inspection of the blades does not mean a careless or casual observation. The inspection should be meticulous enough to detect any flaw or defect that may exist.</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6001643"/>
          </a:xfrm>
          <a:prstGeom prst="rect">
            <a:avLst/>
          </a:prstGeom>
        </p:spPr>
        <p:txBody>
          <a:bodyPr wrap="square">
            <a:spAutoFit/>
          </a:bodyPr>
          <a:lstStyle/>
          <a:p>
            <a:pPr algn="just"/>
            <a:r>
              <a:rPr lang="en-US" sz="3200" dirty="0" smtClean="0"/>
              <a:t>Inspections performed at greater intervals of time (e.g., 25,50, or 100 hours) usually include a visual check of:</a:t>
            </a:r>
          </a:p>
          <a:p>
            <a:pPr algn="just"/>
            <a:r>
              <a:rPr lang="en-US" sz="3200" dirty="0" smtClean="0"/>
              <a:t>1. Blades, spinners, and other external surfaces for excessive oil or grease deposits.</a:t>
            </a:r>
          </a:p>
          <a:p>
            <a:pPr algn="just"/>
            <a:r>
              <a:rPr lang="en-US" sz="3200" dirty="0" smtClean="0"/>
              <a:t>2. Weld and braze sections of blades and hubs for evidence of failure.</a:t>
            </a:r>
          </a:p>
          <a:p>
            <a:pPr algn="just"/>
            <a:r>
              <a:rPr lang="en-US" sz="3200" dirty="0" smtClean="0"/>
              <a:t>3. Blade, spinner, and hubs for nicks, scratches, or other flaws. Use a magnifying glass if necessary.</a:t>
            </a:r>
          </a:p>
          <a:p>
            <a:pPr algn="just"/>
            <a:r>
              <a:rPr lang="en-US" sz="3200" dirty="0" smtClean="0"/>
              <a:t>4. Spinner or dome shell attaching screws for tightness.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382000" cy="3200400"/>
        </p:xfrm>
        <a:graphic>
          <a:graphicData uri="http://schemas.openxmlformats.org/drawingml/2006/table">
            <a:tbl>
              <a:tblPr/>
              <a:tblGrid>
                <a:gridCol w="8382000"/>
              </a:tblGrid>
              <a:tr h="371566">
                <a:tc>
                  <a:txBody>
                    <a:bodyPr/>
                    <a:lstStyle/>
                    <a:p>
                      <a:r>
                        <a:rPr lang="en-US" sz="3200" b="1" u="sng" dirty="0"/>
                        <a:t>Description</a:t>
                      </a:r>
                      <a:endParaRPr lang="en-US" sz="3200" dirty="0"/>
                    </a:p>
                  </a:txBody>
                  <a:tcPr marL="0" marR="0" marT="0" marB="0" anchor="ctr">
                    <a:lnL>
                      <a:noFill/>
                    </a:lnL>
                    <a:lnR>
                      <a:noFill/>
                    </a:lnR>
                    <a:lnT>
                      <a:noFill/>
                    </a:lnT>
                    <a:lnB>
                      <a:noFill/>
                    </a:lnB>
                  </a:tcPr>
                </a:tc>
              </a:tr>
              <a:tr h="1486263">
                <a:tc>
                  <a:txBody>
                    <a:bodyPr/>
                    <a:lstStyle/>
                    <a:p>
                      <a:r>
                        <a:rPr lang="en-US" sz="3200" dirty="0"/>
                        <a:t>     </a:t>
                      </a:r>
                      <a:r>
                        <a:rPr lang="en-US" sz="3200" b="1" dirty="0"/>
                        <a:t>Leading Edge</a:t>
                      </a:r>
                      <a:r>
                        <a:rPr lang="en-US" sz="3200" dirty="0"/>
                        <a:t> of the airfoil is the cutting edge that slices into the air. As the leading edge cuts the air, air flows over the blade face and the </a:t>
                      </a:r>
                      <a:r>
                        <a:rPr lang="en-US" sz="3200" dirty="0" smtClean="0"/>
                        <a:t>camber </a:t>
                      </a:r>
                      <a:r>
                        <a:rPr lang="en-US" sz="3200" dirty="0"/>
                        <a:t>side.</a:t>
                      </a:r>
                    </a:p>
                  </a:txBody>
                  <a:tcPr marL="0" marR="0" marT="0" marB="0" anchor="ctr">
                    <a:lnL>
                      <a:noFill/>
                    </a:lnL>
                    <a:lnR>
                      <a:noFill/>
                    </a:lnR>
                    <a:lnT>
                      <a:noFill/>
                    </a:lnT>
                    <a:lnB>
                      <a:noFill/>
                    </a:lnB>
                  </a:tcPr>
                </a:tc>
              </a:tr>
              <a:tr h="371566">
                <a:tc>
                  <a:txBody>
                    <a:bodyPr/>
                    <a:lstStyle/>
                    <a:p>
                      <a:r>
                        <a:rPr lang="en-US" sz="3200" dirty="0"/>
                        <a:t> </a:t>
                      </a:r>
                    </a:p>
                  </a:txBody>
                  <a:tcPr marL="0" marR="0" marT="0" marB="0" anchor="ctr">
                    <a:lnL>
                      <a:noFill/>
                    </a:lnL>
                    <a:lnR>
                      <a:noFill/>
                    </a:lnR>
                    <a:lnT>
                      <a:noFill/>
                    </a:lnT>
                    <a:lnB>
                      <a:noFill/>
                    </a:lnB>
                  </a:tcPr>
                </a:tc>
              </a:tr>
              <a:tr h="209006">
                <a:tc>
                  <a:txBody>
                    <a:bodyPr/>
                    <a:lstStyle/>
                    <a:p>
                      <a:pPr algn="ctr"/>
                      <a:endParaRPr lang="en-US" dirty="0"/>
                    </a:p>
                  </a:txBody>
                  <a:tcPr marL="0" marR="0" marT="0" marB="0" anchor="ctr">
                    <a:lnL>
                      <a:noFill/>
                    </a:lnL>
                    <a:lnR>
                      <a:noFill/>
                    </a:lnR>
                    <a:lnT>
                      <a:noFill/>
                    </a:lnT>
                    <a:lnB>
                      <a:noFill/>
                    </a:lnB>
                  </a:tcPr>
                </a:tc>
              </a:tr>
            </a:tbl>
          </a:graphicData>
        </a:graphic>
      </p:graphicFrame>
      <p:pic>
        <p:nvPicPr>
          <p:cNvPr id="77825" name="Picture 1" descr="Description"/>
          <p:cNvPicPr>
            <a:picLocks noChangeAspect="1" noChangeArrowheads="1"/>
          </p:cNvPicPr>
          <p:nvPr/>
        </p:nvPicPr>
        <p:blipFill>
          <a:blip r:embed="rId2"/>
          <a:srcRect/>
          <a:stretch>
            <a:fillRect/>
          </a:stretch>
        </p:blipFill>
        <p:spPr bwMode="auto">
          <a:xfrm>
            <a:off x="1447800" y="2819400"/>
            <a:ext cx="7010400" cy="3686203"/>
          </a:xfrm>
          <a:prstGeom prst="rect">
            <a:avLst/>
          </a:prstGeom>
          <a:noFill/>
        </p:spPr>
      </p:pic>
      <p:sp>
        <p:nvSpPr>
          <p:cNvPr id="4" name="Slide Number Placeholder 3"/>
          <p:cNvSpPr>
            <a:spLocks noGrp="1"/>
          </p:cNvSpPr>
          <p:nvPr>
            <p:ph type="sldNum" sz="quarter" idx="12"/>
          </p:nvPr>
        </p:nvSpPr>
        <p:spPr/>
        <p:txBody>
          <a:bodyPr/>
          <a:lstStyle/>
          <a:p>
            <a:fld id="{9AC0B716-9BE4-484C-87E7-2FA0989A2199}"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494085"/>
          </a:xfrm>
          <a:prstGeom prst="rect">
            <a:avLst/>
          </a:prstGeom>
        </p:spPr>
        <p:txBody>
          <a:bodyPr wrap="square">
            <a:spAutoFit/>
          </a:bodyPr>
          <a:lstStyle/>
          <a:p>
            <a:pPr algn="just"/>
            <a:r>
              <a:rPr lang="en-US" sz="3200" dirty="0" smtClean="0"/>
              <a:t>5. The lubricating requirements and oil levels, when applicable.</a:t>
            </a:r>
          </a:p>
          <a:p>
            <a:pPr algn="just"/>
            <a:r>
              <a:rPr lang="en-US" sz="3200" dirty="0" smtClean="0"/>
              <a:t>If a propeller is involved in an accident, and a possibility exists that internal damage may have occurred, or if a propeller has had a ground strike or sudden stoppage, the recommendations of the engine and propeller need to be adhered to. The propeller should be disassembled and inspected. Whenever a propeller is removed from a shaft, the hub cone seats, cones, and other contact parts should be examined to detect undue wear, galling, or corrosion.</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494085"/>
          </a:xfrm>
          <a:prstGeom prst="rect">
            <a:avLst/>
          </a:prstGeom>
        </p:spPr>
        <p:txBody>
          <a:bodyPr wrap="square">
            <a:spAutoFit/>
          </a:bodyPr>
          <a:lstStyle/>
          <a:p>
            <a:pPr algn="just"/>
            <a:r>
              <a:rPr lang="en-US" sz="3200" b="1" dirty="0" smtClean="0"/>
              <a:t>Wood Propeller Inspection</a:t>
            </a:r>
          </a:p>
          <a:p>
            <a:pPr algn="just"/>
            <a:r>
              <a:rPr lang="en-US" sz="3200" dirty="0" smtClean="0"/>
              <a:t>Wood propellers should be inspected frequently to ensure airworthiness. Inspect for defects, such as cracks, dents, </a:t>
            </a:r>
            <a:r>
              <a:rPr lang="en-US" sz="3200" dirty="0" err="1" smtClean="0"/>
              <a:t>warpage</a:t>
            </a:r>
            <a:r>
              <a:rPr lang="en-US" sz="3200" dirty="0" smtClean="0"/>
              <a:t>, glue failure, de lamination defects in the finish, and charring of the wood between the propeller and the flange</a:t>
            </a:r>
          </a:p>
          <a:p>
            <a:pPr algn="just"/>
            <a:r>
              <a:rPr lang="en-US" sz="3200" dirty="0" smtClean="0"/>
              <a:t>due to loose propeller mounting bolts. Examine the wood close to the metal sleeve of wood blades for cracks extending outward on the blade. These cracks sometimes occur at the</a:t>
            </a:r>
          </a:p>
          <a:p>
            <a:pPr algn="just"/>
            <a:r>
              <a:rPr lang="en-US" sz="3200" dirty="0" smtClean="0"/>
              <a:t>threaded ends of the lag screws and may be an indication of internal cracking of the wood. Check the tightness of the lag screws,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001643"/>
          </a:xfrm>
          <a:prstGeom prst="rect">
            <a:avLst/>
          </a:prstGeom>
        </p:spPr>
        <p:txBody>
          <a:bodyPr wrap="square">
            <a:spAutoFit/>
          </a:bodyPr>
          <a:lstStyle/>
          <a:p>
            <a:pPr algn="just"/>
            <a:r>
              <a:rPr lang="en-US" sz="3200" dirty="0" smtClean="0"/>
              <a:t>which attach the metal sleeve to the wood blade, in accordance with the manufacturer’s instructions. In-flight tip failures may be avoided by frequent inspections of the metal cap, leading edge strip, and surrounding areas. Inspect for</a:t>
            </a:r>
          </a:p>
          <a:p>
            <a:pPr algn="just"/>
            <a:r>
              <a:rPr lang="en-US" sz="3200" dirty="0" smtClean="0"/>
              <a:t>such defects as looseness or slipping, separation of soldered joints, loose screws, loose rivets, breaks, cracks, eroded sections, and corrosion. Inspect for separation between the metal leading edge and the cap, which would indicate the cap</a:t>
            </a:r>
          </a:p>
          <a:p>
            <a:pPr algn="just"/>
            <a:r>
              <a:rPr lang="en-US" sz="3200" dirty="0" smtClean="0"/>
              <a:t>is moving outward in the direction of centrifugal force.</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3915"/>
            <a:ext cx="8610600" cy="6494085"/>
          </a:xfrm>
          <a:prstGeom prst="rect">
            <a:avLst/>
          </a:prstGeom>
        </p:spPr>
        <p:txBody>
          <a:bodyPr wrap="square">
            <a:spAutoFit/>
          </a:bodyPr>
          <a:lstStyle/>
          <a:p>
            <a:pPr algn="just"/>
            <a:r>
              <a:rPr lang="en-US" sz="3200" dirty="0" smtClean="0"/>
              <a:t>This condition is often accompanied by discoloration and loose rivets. Inspect the tip for cracks by grasping it with the hand and slightly twisting about the longitudinal blade centerline</a:t>
            </a:r>
          </a:p>
          <a:p>
            <a:r>
              <a:rPr lang="en-US" sz="3200" dirty="0" smtClean="0"/>
              <a:t>and by slightly bending the tip backward and forward. If the leading edge and the cap have separated, carefully inspect for cracks at this point. Cracks usually start at the leading</a:t>
            </a:r>
          </a:p>
          <a:p>
            <a:r>
              <a:rPr lang="en-US" sz="3200" dirty="0" smtClean="0"/>
              <a:t>edge of the blade. Inspect moisture holes are open. A fine line appearing in the fabric or plastic may indicate a crack in the wood. Check the trailing edge of the propeller blades for bonding, separation, or damage.</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4524315"/>
          </a:xfrm>
          <a:prstGeom prst="rect">
            <a:avLst/>
          </a:prstGeom>
        </p:spPr>
        <p:txBody>
          <a:bodyPr wrap="square">
            <a:spAutoFit/>
          </a:bodyPr>
          <a:lstStyle/>
          <a:p>
            <a:pPr algn="just"/>
            <a:r>
              <a:rPr lang="en-US" sz="3200" b="1" dirty="0" smtClean="0"/>
              <a:t>Metal Propeller Inspection</a:t>
            </a:r>
          </a:p>
          <a:p>
            <a:pPr algn="just"/>
            <a:r>
              <a:rPr lang="en-US" sz="3200" dirty="0" smtClean="0"/>
              <a:t>Metal propellers and blades are generally susceptible to fatigue failure resulting from the concentration of stresses at the bottoms of sharp nicks, cuts, and scratches. It is necessary,</a:t>
            </a:r>
          </a:p>
          <a:p>
            <a:pPr algn="just"/>
            <a:r>
              <a:rPr lang="en-US" sz="3200" dirty="0" smtClean="0"/>
              <a:t>therefore, to frequently and carefully inspect them for such defects. The inspection of steel blades may be accomplished by either visual, fluorescent </a:t>
            </a:r>
            <a:r>
              <a:rPr lang="en-US" sz="3200" dirty="0" err="1" smtClean="0"/>
              <a:t>penetrant</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4524315"/>
          </a:xfrm>
          <a:prstGeom prst="rect">
            <a:avLst/>
          </a:prstGeom>
        </p:spPr>
        <p:txBody>
          <a:bodyPr wrap="square">
            <a:spAutoFit/>
          </a:bodyPr>
          <a:lstStyle/>
          <a:p>
            <a:pPr algn="just"/>
            <a:r>
              <a:rPr lang="en-US" sz="3200" dirty="0" smtClean="0"/>
              <a:t>Or magnetic particle inspection. The visual inspection is easier if the steel blades are covered with engine oil or rust-preventive</a:t>
            </a:r>
          </a:p>
          <a:p>
            <a:pPr algn="just"/>
            <a:r>
              <a:rPr lang="en-US" sz="3200" dirty="0" smtClean="0"/>
              <a:t>compound. The full length of the leading edge (especially near the tip), the full length of the trailing edge, the grooves and shoulders on the shank, and all dents and scars should be</a:t>
            </a:r>
          </a:p>
          <a:p>
            <a:pPr algn="just"/>
            <a:r>
              <a:rPr lang="en-US" sz="3200" dirty="0" smtClean="0"/>
              <a:t>examined with a magnifying glass to decide whether defects are scratches or cracks.</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4524315"/>
          </a:xfrm>
          <a:prstGeom prst="rect">
            <a:avLst/>
          </a:prstGeom>
        </p:spPr>
        <p:txBody>
          <a:bodyPr wrap="square">
            <a:spAutoFit/>
          </a:bodyPr>
          <a:lstStyle/>
          <a:p>
            <a:pPr algn="just"/>
            <a:r>
              <a:rPr lang="en-US" sz="3200" b="1" dirty="0" smtClean="0"/>
              <a:t>Aluminum Propeller Inspection</a:t>
            </a:r>
          </a:p>
          <a:p>
            <a:pPr algn="just"/>
            <a:r>
              <a:rPr lang="en-US" sz="3200" dirty="0" smtClean="0"/>
              <a:t>Carefully inspect aluminum propellers and blades for cracks and other flaws. A transverse crack or flaw of any size is cause for rejection. Multiple deep nicks and gouges on the leading edge and face of the blade is cause for rejection.</a:t>
            </a:r>
          </a:p>
          <a:p>
            <a:pPr algn="just"/>
            <a:r>
              <a:rPr lang="en-US" sz="3200" dirty="0" smtClean="0"/>
              <a:t>Use dye </a:t>
            </a:r>
            <a:r>
              <a:rPr lang="en-US" sz="3200" dirty="0" err="1" smtClean="0"/>
              <a:t>penetrant</a:t>
            </a:r>
            <a:r>
              <a:rPr lang="en-US" sz="3200" dirty="0" smtClean="0"/>
              <a:t> or fluorescent dye </a:t>
            </a:r>
            <a:r>
              <a:rPr lang="en-US" sz="3200" dirty="0" err="1" smtClean="0"/>
              <a:t>penetrant</a:t>
            </a:r>
            <a:r>
              <a:rPr lang="en-US" sz="3200" dirty="0" smtClean="0"/>
              <a:t> to confirm suspected cracks found in the propeller.</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6001643"/>
          </a:xfrm>
          <a:prstGeom prst="rect">
            <a:avLst/>
          </a:prstGeom>
        </p:spPr>
        <p:txBody>
          <a:bodyPr wrap="square">
            <a:spAutoFit/>
          </a:bodyPr>
          <a:lstStyle/>
          <a:p>
            <a:pPr algn="just"/>
            <a:r>
              <a:rPr lang="en-US" sz="3200" b="1" dirty="0" smtClean="0"/>
              <a:t>Composite Propeller Inspection</a:t>
            </a:r>
          </a:p>
          <a:p>
            <a:pPr algn="just"/>
            <a:r>
              <a:rPr lang="en-US" sz="3200" dirty="0" smtClean="0"/>
              <a:t>Composite blades need to be visually inspected for nicks, gouges, loose material, erosion, cracks and </a:t>
            </a:r>
            <a:r>
              <a:rPr lang="en-US" sz="3200" dirty="0" err="1" smtClean="0"/>
              <a:t>debonds</a:t>
            </a:r>
            <a:r>
              <a:rPr lang="en-US" sz="3200" dirty="0" smtClean="0"/>
              <a:t>, and lightning strike. </a:t>
            </a:r>
            <a:r>
              <a:rPr lang="en-US" sz="3200" i="1" dirty="0" smtClean="0"/>
              <a:t>[Figure 7-32] Composite blades are </a:t>
            </a:r>
            <a:r>
              <a:rPr lang="en-US" sz="3200" dirty="0" smtClean="0"/>
              <a:t>inspected for </a:t>
            </a:r>
            <a:r>
              <a:rPr lang="en-US" sz="3200" dirty="0" err="1" smtClean="0"/>
              <a:t>delaminations</a:t>
            </a:r>
            <a:r>
              <a:rPr lang="en-US" sz="3200" dirty="0" smtClean="0"/>
              <a:t> and </a:t>
            </a:r>
            <a:r>
              <a:rPr lang="en-US" sz="3200" dirty="0" err="1" smtClean="0"/>
              <a:t>debonds</a:t>
            </a:r>
            <a:r>
              <a:rPr lang="en-US" sz="3200" dirty="0" smtClean="0"/>
              <a:t> by tapping the blade or cuff (if applicable) with a metal coin. If an audible change is apparent, sounding hollow or dead, a </a:t>
            </a:r>
            <a:r>
              <a:rPr lang="en-US" sz="3200" dirty="0" err="1" smtClean="0"/>
              <a:t>debond</a:t>
            </a:r>
            <a:r>
              <a:rPr lang="en-US" sz="3200" dirty="0" smtClean="0"/>
              <a:t> or </a:t>
            </a:r>
            <a:r>
              <a:rPr lang="en-US" sz="3200" dirty="0" err="1" smtClean="0"/>
              <a:t>delamination</a:t>
            </a:r>
            <a:r>
              <a:rPr lang="en-US" sz="3200" dirty="0" smtClean="0"/>
              <a:t> is likely. </a:t>
            </a:r>
            <a:r>
              <a:rPr lang="en-US" sz="3200" i="1" dirty="0" smtClean="0"/>
              <a:t>[Figure 7-33] Blades that incorporate </a:t>
            </a:r>
            <a:r>
              <a:rPr lang="en-US" sz="3200" dirty="0" smtClean="0"/>
              <a:t>a “cuff” have a different tone when coin tapped in the cuff</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801" y="457200"/>
            <a:ext cx="8627359" cy="5791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17237" y="533400"/>
            <a:ext cx="8621487" cy="5867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457200"/>
          <a:ext cx="8686800" cy="2011680"/>
        </p:xfrm>
        <a:graphic>
          <a:graphicData uri="http://schemas.openxmlformats.org/drawingml/2006/table">
            <a:tbl>
              <a:tblPr/>
              <a:tblGrid>
                <a:gridCol w="8686800"/>
              </a:tblGrid>
              <a:tr h="0">
                <a:tc>
                  <a:txBody>
                    <a:bodyPr/>
                    <a:lstStyle/>
                    <a:p>
                      <a:pPr algn="just"/>
                      <a:r>
                        <a:rPr lang="en-US" sz="3200" b="1" dirty="0"/>
                        <a:t>Blade Face </a:t>
                      </a:r>
                      <a:r>
                        <a:rPr lang="en-US" sz="3200" dirty="0"/>
                        <a:t>is the surface of the propeller blade that corresponds to the lower surface of an airfoil or flat side, we called Blade Face. </a:t>
                      </a:r>
                    </a:p>
                  </a:txBody>
                  <a:tcPr marL="0" marR="0" marT="0" marB="0" anchor="ctr">
                    <a:lnL>
                      <a:noFill/>
                    </a:lnL>
                    <a:lnR>
                      <a:noFill/>
                    </a:lnR>
                    <a:lnT>
                      <a:noFill/>
                    </a:lnT>
                    <a:lnB>
                      <a:noFill/>
                    </a:lnB>
                  </a:tcPr>
                </a:tc>
              </a:tr>
              <a:tr h="0">
                <a:tc>
                  <a:txBody>
                    <a:bodyPr/>
                    <a:lstStyle/>
                    <a:p>
                      <a:r>
                        <a:rPr lang="en-US"/>
                        <a:t> </a:t>
                      </a:r>
                    </a:p>
                  </a:txBody>
                  <a:tcPr marL="0" marR="0" marT="0" marB="0" anchor="ctr">
                    <a:lnL>
                      <a:noFill/>
                    </a:lnL>
                    <a:lnR>
                      <a:noFill/>
                    </a:lnR>
                    <a:lnT>
                      <a:noFill/>
                    </a:lnT>
                    <a:lnB>
                      <a:noFill/>
                    </a:lnB>
                  </a:tcPr>
                </a:tc>
              </a:tr>
              <a:tr h="0">
                <a:tc>
                  <a:txBody>
                    <a:bodyPr/>
                    <a:lstStyle/>
                    <a:p>
                      <a:pPr algn="ctr"/>
                      <a:endParaRPr lang="en-US" dirty="0"/>
                    </a:p>
                  </a:txBody>
                  <a:tcPr marL="0" marR="0" marT="0" marB="0" anchor="ctr">
                    <a:lnL>
                      <a:noFill/>
                    </a:lnL>
                    <a:lnR>
                      <a:noFill/>
                    </a:lnR>
                    <a:lnT>
                      <a:noFill/>
                    </a:lnT>
                    <a:lnB>
                      <a:noFill/>
                    </a:lnB>
                  </a:tcPr>
                </a:tc>
              </a:tr>
            </a:tbl>
          </a:graphicData>
        </a:graphic>
      </p:graphicFrame>
      <p:pic>
        <p:nvPicPr>
          <p:cNvPr id="78849" name="Picture 1" descr="C:\Documents and Settings\manojsahu\Desktop\propeller\AIRCRAFT PROPELLER INTRODUCTION_files\cross_section.jpg"/>
          <p:cNvPicPr>
            <a:picLocks noChangeAspect="1" noChangeArrowheads="1"/>
          </p:cNvPicPr>
          <p:nvPr/>
        </p:nvPicPr>
        <p:blipFill>
          <a:blip r:embed="rId2"/>
          <a:srcRect/>
          <a:stretch>
            <a:fillRect/>
          </a:stretch>
        </p:blipFill>
        <p:spPr bwMode="auto">
          <a:xfrm>
            <a:off x="231912" y="2590799"/>
            <a:ext cx="8531088" cy="2946171"/>
          </a:xfrm>
          <a:prstGeom prst="rect">
            <a:avLst/>
          </a:prstGeom>
          <a:noFill/>
        </p:spPr>
      </p:pic>
      <p:sp>
        <p:nvSpPr>
          <p:cNvPr id="4" name="Slide Number Placeholder 3"/>
          <p:cNvSpPr>
            <a:spLocks noGrp="1"/>
          </p:cNvSpPr>
          <p:nvPr>
            <p:ph type="sldNum" sz="quarter" idx="12"/>
          </p:nvPr>
        </p:nvSpPr>
        <p:spPr/>
        <p:txBody>
          <a:bodyPr/>
          <a:lstStyle/>
          <a:p>
            <a:fld id="{9AC0B716-9BE4-484C-87E7-2FA0989A2199}"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5016758"/>
          </a:xfrm>
          <a:prstGeom prst="rect">
            <a:avLst/>
          </a:prstGeom>
        </p:spPr>
        <p:txBody>
          <a:bodyPr wrap="square">
            <a:spAutoFit/>
          </a:bodyPr>
          <a:lstStyle/>
          <a:p>
            <a:r>
              <a:rPr lang="en-US" sz="3200" dirty="0" smtClean="0"/>
              <a:t>area. To avoid confusing the sounds, coin tap the cuff area and the transition area between the cuff and the blade separately from the blade area.</a:t>
            </a:r>
          </a:p>
          <a:p>
            <a:r>
              <a:rPr lang="en-US" sz="3200" dirty="0" smtClean="0"/>
              <a:t> Repairs to propellers are often limited to minor type repairs. Certificated mechanics are not allowed to perform major repairs on propellers. Major repairs need to be accomplished by a certificated propeller repair station.</a:t>
            </a:r>
          </a:p>
          <a:p>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6494085"/>
          </a:xfrm>
          <a:prstGeom prst="rect">
            <a:avLst/>
          </a:prstGeom>
        </p:spPr>
        <p:txBody>
          <a:bodyPr wrap="square">
            <a:spAutoFit/>
          </a:bodyPr>
          <a:lstStyle/>
          <a:p>
            <a:pPr algn="just"/>
            <a:r>
              <a:rPr lang="en-US" sz="3200" b="1" dirty="0" smtClean="0"/>
              <a:t>Propeller Vibration</a:t>
            </a:r>
          </a:p>
          <a:p>
            <a:pPr algn="just"/>
            <a:r>
              <a:rPr lang="en-US" sz="3200" dirty="0" smtClean="0"/>
              <a:t>Although vibration can be caused by the propeller, there are numerous other possible sources of vibration that can make troubleshooting difficult. If a propeller vibrates, whether due to balance, angle, or track problems, it typically vibrates throughout the entire rpm range, although the intensity of the vibration may vary with the rpm. If a vibration occurs only at one particular rpm or within a limited rpm range (e.g., 2200– 2350 rpm), the vibration is not normally a propeller problem but a problem of a poor engine-propeller match</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494085"/>
          </a:xfrm>
          <a:prstGeom prst="rect">
            <a:avLst/>
          </a:prstGeom>
        </p:spPr>
        <p:txBody>
          <a:bodyPr wrap="square">
            <a:spAutoFit/>
          </a:bodyPr>
          <a:lstStyle/>
          <a:p>
            <a:pPr algn="just"/>
            <a:r>
              <a:rPr lang="en-US" sz="3200" b="1" dirty="0" smtClean="0"/>
              <a:t>Blade Tracking</a:t>
            </a:r>
          </a:p>
          <a:p>
            <a:pPr algn="just"/>
            <a:r>
              <a:rPr lang="en-US" sz="3200" dirty="0" smtClean="0"/>
              <a:t>Blade tracking is the process of determining the positions of the tips of the propeller blades relative to each other (blades rotating in the same plane of rotation). Tracking shows only the relative position of the blades, not their actual path.</a:t>
            </a:r>
          </a:p>
          <a:p>
            <a:r>
              <a:rPr lang="en-US" sz="3200" dirty="0" smtClean="0"/>
              <a:t>The following method for checking tracking is normally used:</a:t>
            </a:r>
          </a:p>
          <a:p>
            <a:r>
              <a:rPr lang="en-US" sz="3200" dirty="0" smtClean="0"/>
              <a:t>1. Chock the aircraft so it cannot be moved.</a:t>
            </a:r>
          </a:p>
          <a:p>
            <a:r>
              <a:rPr lang="en-US" sz="3200" dirty="0" smtClean="0"/>
              <a:t>2. Remove one spark plug from each cylinder. This makes the propeller easier and safer to turn.</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4524315"/>
          </a:xfrm>
          <a:prstGeom prst="rect">
            <a:avLst/>
          </a:prstGeom>
        </p:spPr>
        <p:txBody>
          <a:bodyPr wrap="square">
            <a:spAutoFit/>
          </a:bodyPr>
          <a:lstStyle/>
          <a:p>
            <a:r>
              <a:rPr lang="en-US" sz="3200" dirty="0" smtClean="0"/>
              <a:t>3. Rotate one of the blades so it is pointing down.</a:t>
            </a:r>
          </a:p>
          <a:p>
            <a:r>
              <a:rPr lang="en-US" sz="3200" dirty="0" smtClean="0"/>
              <a:t>4. Place a solid object (e.g., a heavy wooden block that is at least a couple of inches higher off the ground than the distance between the  propeller tip and the ground) next</a:t>
            </a:r>
          </a:p>
          <a:p>
            <a:r>
              <a:rPr lang="en-US" sz="3200" dirty="0" smtClean="0"/>
              <a:t>to the propeller tip so that it just touches or attaches a pointer/indicator to the cowling itself. </a:t>
            </a:r>
            <a:r>
              <a:rPr lang="en-US" sz="3200" i="1" dirty="0" smtClean="0"/>
              <a:t>[Figure 7-34]</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175124"/>
            <a:ext cx="8382000" cy="657698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C0B716-9BE4-484C-87E7-2FA0989A2199}"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001643"/>
          </a:xfrm>
          <a:prstGeom prst="rect">
            <a:avLst/>
          </a:prstGeom>
        </p:spPr>
        <p:txBody>
          <a:bodyPr wrap="square">
            <a:spAutoFit/>
          </a:bodyPr>
          <a:lstStyle/>
          <a:p>
            <a:pPr algn="just"/>
            <a:r>
              <a:rPr lang="en-US" sz="3200" dirty="0" smtClean="0"/>
              <a:t>5. Rotate the propeller slowly to determine if the next blade tracks through the same point (touches the block/ pointer). Each blade track should be within 1⁄16 inch (plus or minus) from the opposite blade’s track. </a:t>
            </a:r>
          </a:p>
          <a:p>
            <a:pPr algn="just"/>
            <a:r>
              <a:rPr lang="en-US" sz="3200" dirty="0" smtClean="0"/>
              <a:t>6. An out-of-track propeller, may be due to one or more propeller blades being bent, a bent propeller flange, or propeller mounting bolts that are either over- or under </a:t>
            </a:r>
            <a:r>
              <a:rPr lang="en-US" sz="3200" dirty="0" err="1" smtClean="0"/>
              <a:t>torqued</a:t>
            </a:r>
            <a:r>
              <a:rPr lang="en-US" sz="3200" dirty="0" smtClean="0"/>
              <a:t>. An out-of-track propeller causes vibration and stress to the airframe and engine and may cause premature propeller failure.</a:t>
            </a:r>
            <a:endParaRPr lang="en-US" sz="3200" dirty="0"/>
          </a:p>
        </p:txBody>
      </p:sp>
      <p:sp>
        <p:nvSpPr>
          <p:cNvPr id="3" name="Slide Number Placeholder 2"/>
          <p:cNvSpPr>
            <a:spLocks noGrp="1"/>
          </p:cNvSpPr>
          <p:nvPr>
            <p:ph type="sldNum" sz="quarter" idx="12"/>
          </p:nvPr>
        </p:nvSpPr>
        <p:spPr/>
        <p:txBody>
          <a:bodyPr/>
          <a:lstStyle/>
          <a:p>
            <a:fld id="{9AC0B716-9BE4-484C-87E7-2FA0989A2199}" type="slidenum">
              <a:rPr lang="en-US" smtClean="0"/>
              <a:pPr/>
              <a:t>85</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228600"/>
          <a:ext cx="8382000" cy="1524000"/>
        </p:xfrm>
        <a:graphic>
          <a:graphicData uri="http://schemas.openxmlformats.org/drawingml/2006/table">
            <a:tbl>
              <a:tblPr/>
              <a:tblGrid>
                <a:gridCol w="8382000"/>
              </a:tblGrid>
              <a:tr h="780288">
                <a:tc>
                  <a:txBody>
                    <a:bodyPr/>
                    <a:lstStyle/>
                    <a:p>
                      <a:r>
                        <a:rPr lang="en-US" sz="3200" b="1" dirty="0"/>
                        <a:t>Blade Back / Thrust Face </a:t>
                      </a:r>
                      <a:r>
                        <a:rPr lang="en-US" sz="3200" dirty="0"/>
                        <a:t>is the curved surface of the airfoil.</a:t>
                      </a:r>
                    </a:p>
                  </a:txBody>
                  <a:tcPr marL="0" marR="0" marT="0" marB="0" anchor="ctr">
                    <a:lnL>
                      <a:noFill/>
                    </a:lnL>
                    <a:lnR>
                      <a:noFill/>
                    </a:lnR>
                    <a:lnT>
                      <a:noFill/>
                    </a:lnT>
                    <a:lnB>
                      <a:noFill/>
                    </a:lnB>
                  </a:tcPr>
                </a:tc>
              </a:tr>
              <a:tr h="219456">
                <a:tc>
                  <a:txBody>
                    <a:bodyPr/>
                    <a:lstStyle/>
                    <a:p>
                      <a:r>
                        <a:rPr lang="en-US" dirty="0"/>
                        <a:t> </a:t>
                      </a:r>
                    </a:p>
                  </a:txBody>
                  <a:tcPr marL="0" marR="0" marT="0" marB="0" anchor="ctr">
                    <a:lnL>
                      <a:noFill/>
                    </a:lnL>
                    <a:lnR>
                      <a:noFill/>
                    </a:lnR>
                    <a:lnT>
                      <a:noFill/>
                    </a:lnT>
                    <a:lnB>
                      <a:noFill/>
                    </a:lnB>
                  </a:tcPr>
                </a:tc>
              </a:tr>
              <a:tr h="219456">
                <a:tc>
                  <a:txBody>
                    <a:bodyPr/>
                    <a:lstStyle/>
                    <a:p>
                      <a:pPr algn="ctr"/>
                      <a:endParaRPr lang="en-US" dirty="0"/>
                    </a:p>
                  </a:txBody>
                  <a:tcPr marL="0" marR="0" marT="0" marB="0" anchor="ctr">
                    <a:lnL>
                      <a:noFill/>
                    </a:lnL>
                    <a:lnR>
                      <a:noFill/>
                    </a:lnR>
                    <a:lnT>
                      <a:noFill/>
                    </a:lnT>
                    <a:lnB>
                      <a:noFill/>
                    </a:lnB>
                  </a:tcPr>
                </a:tc>
              </a:tr>
            </a:tbl>
          </a:graphicData>
        </a:graphic>
      </p:graphicFrame>
      <p:pic>
        <p:nvPicPr>
          <p:cNvPr id="79873" name="Picture 1" descr="C:\Documents and Settings\manojsahu\Desktop\propeller\AIRCRAFT PROPELLER INTRODUCTION_files\thrust.jpg"/>
          <p:cNvPicPr>
            <a:picLocks noChangeAspect="1" noChangeArrowheads="1"/>
          </p:cNvPicPr>
          <p:nvPr/>
        </p:nvPicPr>
        <p:blipFill>
          <a:blip r:embed="rId2"/>
          <a:srcRect/>
          <a:stretch>
            <a:fillRect/>
          </a:stretch>
        </p:blipFill>
        <p:spPr bwMode="auto">
          <a:xfrm>
            <a:off x="914400" y="1752600"/>
            <a:ext cx="7665718" cy="4791074"/>
          </a:xfrm>
          <a:prstGeom prst="rect">
            <a:avLst/>
          </a:prstGeom>
          <a:noFill/>
        </p:spPr>
      </p:pic>
      <p:sp>
        <p:nvSpPr>
          <p:cNvPr id="4" name="Slide Number Placeholder 3"/>
          <p:cNvSpPr>
            <a:spLocks noGrp="1"/>
          </p:cNvSpPr>
          <p:nvPr>
            <p:ph type="sldNum" sz="quarter" idx="12"/>
          </p:nvPr>
        </p:nvSpPr>
        <p:spPr/>
        <p:txBody>
          <a:bodyPr/>
          <a:lstStyle/>
          <a:p>
            <a:fld id="{9AC0B716-9BE4-484C-87E7-2FA0989A2199}"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283</TotalTime>
  <Words>4584</Words>
  <Application>Microsoft Office PowerPoint</Application>
  <PresentationFormat>On-screen Show (4:3)</PresentationFormat>
  <Paragraphs>293</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vector>
  </TitlesOfParts>
  <Company>indus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manojsahu</dc:creator>
  <cp:lastModifiedBy>manojsahu</cp:lastModifiedBy>
  <cp:revision>113</cp:revision>
  <dcterms:created xsi:type="dcterms:W3CDTF">2017-09-20T04:55:37Z</dcterms:created>
  <dcterms:modified xsi:type="dcterms:W3CDTF">2019-03-29T09:32:59Z</dcterms:modified>
</cp:coreProperties>
</file>