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5" r:id="rId18"/>
    <p:sldId id="274" r:id="rId19"/>
    <p:sldId id="276" r:id="rId20"/>
    <p:sldId id="277" r:id="rId21"/>
    <p:sldId id="278" r:id="rId22"/>
    <p:sldId id="280" r:id="rId23"/>
    <p:sldId id="279" r:id="rId24"/>
    <p:sldId id="281" r:id="rId25"/>
    <p:sldId id="282" r:id="rId26"/>
    <p:sldId id="283" r:id="rId27"/>
    <p:sldId id="284" r:id="rId28"/>
    <p:sldId id="285" r:id="rId29"/>
    <p:sldId id="289" r:id="rId30"/>
    <p:sldId id="287" r:id="rId31"/>
    <p:sldId id="288" r:id="rId32"/>
    <p:sldId id="290" r:id="rId33"/>
    <p:sldId id="291" r:id="rId34"/>
    <p:sldId id="292" r:id="rId35"/>
    <p:sldId id="293" r:id="rId36"/>
    <p:sldId id="294" r:id="rId37"/>
    <p:sldId id="295" r:id="rId38"/>
    <p:sldId id="296" r:id="rId39"/>
    <p:sldId id="297" r:id="rId40"/>
    <p:sldId id="29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874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281F8EE-A8D9-43CB-97A2-D5DF45AD2782}"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46480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261718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3332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3350452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3825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3257088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1167918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352482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315256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1F8EE-A8D9-43CB-97A2-D5DF45AD2782}"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187220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81F8EE-A8D9-43CB-97A2-D5DF45AD2782}"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169492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81F8EE-A8D9-43CB-97A2-D5DF45AD2782}"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5334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81F8EE-A8D9-43CB-97A2-D5DF45AD2782}"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192508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1F8EE-A8D9-43CB-97A2-D5DF45AD2782}"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8380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81F8EE-A8D9-43CB-97A2-D5DF45AD2782}"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2730998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81F8EE-A8D9-43CB-97A2-D5DF45AD2782}"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A9DD5-3EF8-4620-9E18-845204B3AC74}" type="slidenum">
              <a:rPr lang="en-US" smtClean="0"/>
              <a:t>‹#›</a:t>
            </a:fld>
            <a:endParaRPr lang="en-US"/>
          </a:p>
        </p:txBody>
      </p:sp>
    </p:spTree>
    <p:extLst>
      <p:ext uri="{BB962C8B-B14F-4D97-AF65-F5344CB8AC3E}">
        <p14:creationId xmlns:p14="http://schemas.microsoft.com/office/powerpoint/2010/main" val="217199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281F8EE-A8D9-43CB-97A2-D5DF45AD2782}" type="datetimeFigureOut">
              <a:rPr lang="en-US" smtClean="0"/>
              <a:t>12/10/2019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0AA9DD5-3EF8-4620-9E18-845204B3AC74}" type="slidenum">
              <a:rPr lang="en-US" smtClean="0"/>
              <a:t>‹#›</a:t>
            </a:fld>
            <a:endParaRPr lang="en-US"/>
          </a:p>
        </p:txBody>
      </p:sp>
    </p:spTree>
    <p:extLst>
      <p:ext uri="{BB962C8B-B14F-4D97-AF65-F5344CB8AC3E}">
        <p14:creationId xmlns:p14="http://schemas.microsoft.com/office/powerpoint/2010/main" val="30873151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1493"/>
          </a:xfrm>
        </p:spPr>
        <p:txBody>
          <a:bodyPr/>
          <a:lstStyle/>
          <a:p>
            <a:r>
              <a:rPr lang="en-US" b="1" dirty="0" smtClean="0">
                <a:solidFill>
                  <a:schemeClr val="bg1"/>
                </a:solidFill>
              </a:rPr>
              <a:t>MICROPROCESSOR</a:t>
            </a:r>
            <a:r>
              <a:rPr lang="en-US" b="1" dirty="0" smtClean="0"/>
              <a:t/>
            </a:r>
            <a:br>
              <a:rPr lang="en-US" b="1" dirty="0" smtClean="0"/>
            </a:br>
            <a:endParaRPr lang="en-US" b="1" dirty="0"/>
          </a:p>
        </p:txBody>
      </p:sp>
    </p:spTree>
    <p:extLst>
      <p:ext uri="{BB962C8B-B14F-4D97-AF65-F5344CB8AC3E}">
        <p14:creationId xmlns:p14="http://schemas.microsoft.com/office/powerpoint/2010/main" val="1612712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lnSpc>
                <a:spcPct val="150000"/>
              </a:lnSpc>
            </a:pPr>
            <a:r>
              <a:rPr lang="en-US" b="1" dirty="0"/>
              <a:t>Control </a:t>
            </a:r>
            <a:r>
              <a:rPr lang="en-US" b="1" dirty="0" smtClean="0"/>
              <a:t>bus :</a:t>
            </a:r>
          </a:p>
          <a:p>
            <a:pPr algn="just"/>
            <a:r>
              <a:rPr lang="en-US" dirty="0">
                <a:solidFill>
                  <a:schemeClr val="bg1"/>
                </a:solidFill>
              </a:rPr>
              <a:t>The control bus is a collection of signal lines that </a:t>
            </a:r>
            <a:r>
              <a:rPr lang="en-US" dirty="0" smtClean="0">
                <a:solidFill>
                  <a:schemeClr val="bg1"/>
                </a:solidFill>
              </a:rPr>
              <a:t>are both </a:t>
            </a:r>
            <a:r>
              <a:rPr lang="en-US" dirty="0">
                <a:solidFill>
                  <a:schemeClr val="bg1"/>
                </a:solidFill>
              </a:rPr>
              <a:t>used to control the transfer of data around </a:t>
            </a:r>
            <a:r>
              <a:rPr lang="en-US" dirty="0" smtClean="0">
                <a:solidFill>
                  <a:schemeClr val="bg1"/>
                </a:solidFill>
              </a:rPr>
              <a:t>the system </a:t>
            </a:r>
            <a:r>
              <a:rPr lang="en-US" dirty="0">
                <a:solidFill>
                  <a:schemeClr val="bg1"/>
                </a:solidFill>
              </a:rPr>
              <a:t>and also to interact with external </a:t>
            </a:r>
            <a:r>
              <a:rPr lang="en-US" dirty="0" smtClean="0">
                <a:solidFill>
                  <a:schemeClr val="bg1"/>
                </a:solidFill>
              </a:rPr>
              <a:t>devices. The control </a:t>
            </a:r>
            <a:r>
              <a:rPr lang="en-US" dirty="0">
                <a:solidFill>
                  <a:schemeClr val="bg1"/>
                </a:solidFill>
              </a:rPr>
              <a:t>signals used by microprocessors </a:t>
            </a:r>
            <a:r>
              <a:rPr lang="en-US" dirty="0" smtClean="0">
                <a:solidFill>
                  <a:schemeClr val="bg1"/>
                </a:solidFill>
              </a:rPr>
              <a:t>tend </a:t>
            </a:r>
            <a:r>
              <a:rPr lang="en-US" dirty="0">
                <a:solidFill>
                  <a:schemeClr val="bg1"/>
                </a:solidFill>
              </a:rPr>
              <a:t>to </a:t>
            </a:r>
            <a:r>
              <a:rPr lang="en-US" dirty="0" smtClean="0">
                <a:solidFill>
                  <a:schemeClr val="bg1"/>
                </a:solidFill>
              </a:rPr>
              <a:t>differ with </a:t>
            </a:r>
            <a:r>
              <a:rPr lang="en-US" dirty="0">
                <a:solidFill>
                  <a:schemeClr val="bg1"/>
                </a:solidFill>
              </a:rPr>
              <a:t>different types; however, the following are </a:t>
            </a:r>
            <a:r>
              <a:rPr lang="en-US" dirty="0" smtClean="0">
                <a:solidFill>
                  <a:schemeClr val="bg1"/>
                </a:solidFill>
              </a:rPr>
              <a:t>commonly found:</a:t>
            </a:r>
          </a:p>
          <a:p>
            <a:pPr algn="just"/>
            <a:endParaRPr lang="en-US" dirty="0" smtClean="0">
              <a:solidFill>
                <a:schemeClr val="bg1"/>
              </a:solidFill>
            </a:endParaRPr>
          </a:p>
          <a:p>
            <a:pPr algn="just"/>
            <a:endParaRPr lang="en-US" sz="20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710382845"/>
              </p:ext>
            </p:extLst>
          </p:nvPr>
        </p:nvGraphicFramePr>
        <p:xfrm>
          <a:off x="684208" y="2632362"/>
          <a:ext cx="10967464" cy="4073237"/>
        </p:xfrm>
        <a:graphic>
          <a:graphicData uri="http://schemas.openxmlformats.org/drawingml/2006/table">
            <a:tbl>
              <a:tblPr firstRow="1" bandRow="1">
                <a:tableStyleId>{5C22544A-7EE6-4342-B048-85BDC9FD1C3A}</a:tableStyleId>
              </a:tblPr>
              <a:tblGrid>
                <a:gridCol w="1851174">
                  <a:extLst>
                    <a:ext uri="{9D8B030D-6E8A-4147-A177-3AD203B41FA5}">
                      <a16:colId xmlns:a16="http://schemas.microsoft.com/office/drawing/2014/main" val="3197913320"/>
                    </a:ext>
                  </a:extLst>
                </a:gridCol>
                <a:gridCol w="9116290">
                  <a:extLst>
                    <a:ext uri="{9D8B030D-6E8A-4147-A177-3AD203B41FA5}">
                      <a16:colId xmlns:a16="http://schemas.microsoft.com/office/drawing/2014/main" val="2589905638"/>
                    </a:ext>
                  </a:extLst>
                </a:gridCol>
              </a:tblGrid>
              <a:tr h="444355">
                <a:tc>
                  <a:txBody>
                    <a:bodyPr/>
                    <a:lstStyle/>
                    <a:p>
                      <a:pPr algn="ctr"/>
                      <a:r>
                        <a:rPr lang="en-US" dirty="0" smtClean="0">
                          <a:solidFill>
                            <a:srgbClr val="FF0000"/>
                          </a:solidFill>
                        </a:rPr>
                        <a:t>INSTRUCTION</a:t>
                      </a:r>
                      <a:endParaRPr lang="en-US" dirty="0">
                        <a:solidFill>
                          <a:srgbClr val="FF0000"/>
                        </a:solidFill>
                      </a:endParaRPr>
                    </a:p>
                  </a:txBody>
                  <a:tcPr/>
                </a:tc>
                <a:tc>
                  <a:txBody>
                    <a:bodyPr/>
                    <a:lstStyle/>
                    <a:p>
                      <a:pPr algn="ctr"/>
                      <a:r>
                        <a:rPr lang="en-US" dirty="0" smtClean="0">
                          <a:solidFill>
                            <a:srgbClr val="FF0000"/>
                          </a:solidFill>
                        </a:rPr>
                        <a:t>FUNCTION </a:t>
                      </a:r>
                      <a:endParaRPr lang="en-US" dirty="0">
                        <a:solidFill>
                          <a:srgbClr val="FF0000"/>
                        </a:solidFill>
                      </a:endParaRPr>
                    </a:p>
                  </a:txBody>
                  <a:tcPr/>
                </a:tc>
                <a:extLst>
                  <a:ext uri="{0D108BD9-81ED-4DB2-BD59-A6C34878D82A}">
                    <a16:rowId xmlns:a16="http://schemas.microsoft.com/office/drawing/2014/main" val="456130189"/>
                  </a:ext>
                </a:extLst>
              </a:tr>
              <a:tr h="678101">
                <a:tc>
                  <a:txBody>
                    <a:bodyPr/>
                    <a:lstStyle/>
                    <a:p>
                      <a:r>
                        <a:rPr lang="en-US" dirty="0" smtClean="0"/>
                        <a:t>READ</a:t>
                      </a:r>
                      <a:endParaRPr lang="en-US" dirty="0"/>
                    </a:p>
                  </a:txBody>
                  <a:tcPr/>
                </a:tc>
                <a:tc>
                  <a:txBody>
                    <a:bodyPr/>
                    <a:lstStyle/>
                    <a:p>
                      <a:r>
                        <a:rPr lang="en-US" sz="1800" b="0" i="0" u="none" strike="noStrike" kern="1200" baseline="0" dirty="0" smtClean="0">
                          <a:solidFill>
                            <a:schemeClr val="dk1"/>
                          </a:solidFill>
                          <a:latin typeface="+mn-lt"/>
                          <a:ea typeface="+mn-ea"/>
                          <a:cs typeface="+mn-cs"/>
                        </a:rPr>
                        <a:t>An output signal from the CPU that indicates that the current operation is a</a:t>
                      </a:r>
                    </a:p>
                    <a:p>
                      <a:r>
                        <a:rPr lang="en-US" sz="1800" b="0" i="0" u="none" strike="noStrike" kern="1200" baseline="0" dirty="0" smtClean="0">
                          <a:solidFill>
                            <a:schemeClr val="dk1"/>
                          </a:solidFill>
                          <a:latin typeface="+mn-lt"/>
                          <a:ea typeface="+mn-ea"/>
                          <a:cs typeface="+mn-cs"/>
                        </a:rPr>
                        <a:t>read operation</a:t>
                      </a:r>
                      <a:endParaRPr lang="en-US" dirty="0"/>
                    </a:p>
                  </a:txBody>
                  <a:tcPr/>
                </a:tc>
                <a:extLst>
                  <a:ext uri="{0D108BD9-81ED-4DB2-BD59-A6C34878D82A}">
                    <a16:rowId xmlns:a16="http://schemas.microsoft.com/office/drawing/2014/main" val="1441731029"/>
                  </a:ext>
                </a:extLst>
              </a:tr>
              <a:tr h="678101">
                <a:tc>
                  <a:txBody>
                    <a:bodyPr/>
                    <a:lstStyle/>
                    <a:p>
                      <a:r>
                        <a:rPr lang="en-US" dirty="0" smtClean="0"/>
                        <a:t>WRITE</a:t>
                      </a:r>
                      <a:endParaRPr lang="en-US" dirty="0"/>
                    </a:p>
                  </a:txBody>
                  <a:tcPr/>
                </a:tc>
                <a:tc>
                  <a:txBody>
                    <a:bodyPr/>
                    <a:lstStyle/>
                    <a:p>
                      <a:r>
                        <a:rPr lang="en-US" sz="1800" b="0" i="0" u="none" strike="noStrike" kern="1200" baseline="0" dirty="0" smtClean="0">
                          <a:solidFill>
                            <a:schemeClr val="dk1"/>
                          </a:solidFill>
                          <a:latin typeface="+mn-lt"/>
                          <a:ea typeface="+mn-ea"/>
                          <a:cs typeface="+mn-cs"/>
                        </a:rPr>
                        <a:t>An output signal from the CPU that indicates that the current operation is a</a:t>
                      </a:r>
                    </a:p>
                    <a:p>
                      <a:r>
                        <a:rPr lang="en-US" sz="1800" b="0" i="0" u="none" strike="noStrike" kern="1200" baseline="0" dirty="0" smtClean="0">
                          <a:solidFill>
                            <a:schemeClr val="dk1"/>
                          </a:solidFill>
                          <a:latin typeface="+mn-lt"/>
                          <a:ea typeface="+mn-ea"/>
                          <a:cs typeface="+mn-cs"/>
                        </a:rPr>
                        <a:t>write operation.</a:t>
                      </a:r>
                      <a:endParaRPr lang="en-US" dirty="0"/>
                    </a:p>
                  </a:txBody>
                  <a:tcPr/>
                </a:tc>
                <a:extLst>
                  <a:ext uri="{0D108BD9-81ED-4DB2-BD59-A6C34878D82A}">
                    <a16:rowId xmlns:a16="http://schemas.microsoft.com/office/drawing/2014/main" val="4114314949"/>
                  </a:ext>
                </a:extLst>
              </a:tr>
              <a:tr h="678101">
                <a:tc>
                  <a:txBody>
                    <a:bodyPr/>
                    <a:lstStyle/>
                    <a:p>
                      <a:r>
                        <a:rPr lang="en-US" dirty="0" smtClean="0"/>
                        <a:t>RESET </a:t>
                      </a:r>
                      <a:endParaRPr lang="en-US" dirty="0"/>
                    </a:p>
                  </a:txBody>
                  <a:tcPr/>
                </a:tc>
                <a:tc>
                  <a:txBody>
                    <a:bodyPr/>
                    <a:lstStyle/>
                    <a:p>
                      <a:r>
                        <a:rPr lang="en-US" sz="1800" b="0" i="0" u="none" strike="noStrike" kern="1200" baseline="0" dirty="0" smtClean="0">
                          <a:solidFill>
                            <a:schemeClr val="dk1"/>
                          </a:solidFill>
                          <a:latin typeface="+mn-lt"/>
                          <a:ea typeface="+mn-ea"/>
                          <a:cs typeface="+mn-cs"/>
                        </a:rPr>
                        <a:t>A signal that resets the internal registers and initializes the instruction pointer</a:t>
                      </a:r>
                    </a:p>
                    <a:p>
                      <a:r>
                        <a:rPr lang="en-US" sz="1800" b="0" i="0" u="none" strike="noStrike" kern="1200" baseline="0" dirty="0" smtClean="0">
                          <a:solidFill>
                            <a:schemeClr val="dk1"/>
                          </a:solidFill>
                          <a:latin typeface="+mn-lt"/>
                          <a:ea typeface="+mn-ea"/>
                          <a:cs typeface="+mn-cs"/>
                        </a:rPr>
                        <a:t>program counter so that the program can be restarted from the beginning.</a:t>
                      </a:r>
                      <a:endParaRPr lang="en-US" dirty="0"/>
                    </a:p>
                  </a:txBody>
                  <a:tcPr/>
                </a:tc>
                <a:extLst>
                  <a:ext uri="{0D108BD9-81ED-4DB2-BD59-A6C34878D82A}">
                    <a16:rowId xmlns:a16="http://schemas.microsoft.com/office/drawing/2014/main" val="2162054814"/>
                  </a:ext>
                </a:extLst>
              </a:tr>
              <a:tr h="916478">
                <a:tc>
                  <a:txBody>
                    <a:bodyPr/>
                    <a:lstStyle/>
                    <a:p>
                      <a:r>
                        <a:rPr lang="en-US" dirty="0" smtClean="0"/>
                        <a:t>IRQ</a:t>
                      </a:r>
                      <a:endParaRPr lang="en-US" dirty="0"/>
                    </a:p>
                  </a:txBody>
                  <a:tcPr/>
                </a:tc>
                <a:tc>
                  <a:txBody>
                    <a:bodyPr/>
                    <a:lstStyle/>
                    <a:p>
                      <a:r>
                        <a:rPr lang="en-US" sz="1800" b="0" i="0" u="none" strike="noStrike" kern="1200" baseline="0" dirty="0" smtClean="0">
                          <a:solidFill>
                            <a:schemeClr val="dk1"/>
                          </a:solidFill>
                          <a:latin typeface="+mn-lt"/>
                          <a:ea typeface="+mn-ea"/>
                          <a:cs typeface="+mn-cs"/>
                        </a:rPr>
                        <a:t>An interrupt request from an external device attempting to gain the attention of</a:t>
                      </a:r>
                    </a:p>
                    <a:p>
                      <a:r>
                        <a:rPr lang="en-US" sz="1800" b="0" i="0" u="none" strike="noStrike" kern="1200" baseline="0" dirty="0" smtClean="0">
                          <a:solidFill>
                            <a:schemeClr val="dk1"/>
                          </a:solidFill>
                          <a:latin typeface="+mn-lt"/>
                          <a:ea typeface="+mn-ea"/>
                          <a:cs typeface="+mn-cs"/>
                        </a:rPr>
                        <a:t>the CPU (the request may either be obeyed or ignored according to the state</a:t>
                      </a:r>
                    </a:p>
                    <a:p>
                      <a:r>
                        <a:rPr lang="en-US" sz="1800" b="0" i="0" u="none" strike="noStrike" kern="1200" baseline="0" dirty="0" smtClean="0">
                          <a:solidFill>
                            <a:schemeClr val="dk1"/>
                          </a:solidFill>
                          <a:latin typeface="+mn-lt"/>
                          <a:ea typeface="+mn-ea"/>
                          <a:cs typeface="+mn-cs"/>
                        </a:rPr>
                        <a:t>of the microprocessor at the time that the interrupt request is received).</a:t>
                      </a:r>
                      <a:endParaRPr lang="en-US" dirty="0"/>
                    </a:p>
                  </a:txBody>
                  <a:tcPr/>
                </a:tc>
                <a:extLst>
                  <a:ext uri="{0D108BD9-81ED-4DB2-BD59-A6C34878D82A}">
                    <a16:rowId xmlns:a16="http://schemas.microsoft.com/office/drawing/2014/main" val="2958292549"/>
                  </a:ext>
                </a:extLst>
              </a:tr>
              <a:tr h="678101">
                <a:tc>
                  <a:txBody>
                    <a:bodyPr/>
                    <a:lstStyle/>
                    <a:p>
                      <a:r>
                        <a:rPr lang="en-US" dirty="0" smtClean="0"/>
                        <a:t>NMI</a:t>
                      </a:r>
                      <a:endParaRPr lang="en-US" dirty="0"/>
                    </a:p>
                  </a:txBody>
                  <a:tcPr/>
                </a:tc>
                <a:tc>
                  <a:txBody>
                    <a:bodyPr/>
                    <a:lstStyle/>
                    <a:p>
                      <a:r>
                        <a:rPr lang="en-US" sz="1800" b="0" i="0" u="none" strike="noStrike" kern="1200" baseline="0" dirty="0" smtClean="0">
                          <a:solidFill>
                            <a:schemeClr val="dk1"/>
                          </a:solidFill>
                          <a:latin typeface="+mn-lt"/>
                          <a:ea typeface="+mn-ea"/>
                          <a:cs typeface="+mn-cs"/>
                        </a:rPr>
                        <a:t>Non maskable  interrupt (i.e. an interrupt signal that cannot be ignored by the</a:t>
                      </a:r>
                    </a:p>
                    <a:p>
                      <a:r>
                        <a:rPr lang="en-US" sz="1800" b="0" i="0" u="none" strike="noStrike" kern="1200" baseline="0" dirty="0" smtClean="0">
                          <a:solidFill>
                            <a:schemeClr val="dk1"/>
                          </a:solidFill>
                          <a:latin typeface="+mn-lt"/>
                          <a:ea typeface="+mn-ea"/>
                          <a:cs typeface="+mn-cs"/>
                        </a:rPr>
                        <a:t>microprocessor).</a:t>
                      </a:r>
                      <a:endParaRPr lang="en-US" dirty="0"/>
                    </a:p>
                  </a:txBody>
                  <a:tcPr/>
                </a:tc>
                <a:extLst>
                  <a:ext uri="{0D108BD9-81ED-4DB2-BD59-A6C34878D82A}">
                    <a16:rowId xmlns:a16="http://schemas.microsoft.com/office/drawing/2014/main" val="3762281365"/>
                  </a:ext>
                </a:extLst>
              </a:tr>
            </a:tbl>
          </a:graphicData>
        </a:graphic>
      </p:graphicFrame>
    </p:spTree>
    <p:extLst>
      <p:ext uri="{BB962C8B-B14F-4D97-AF65-F5344CB8AC3E}">
        <p14:creationId xmlns:p14="http://schemas.microsoft.com/office/powerpoint/2010/main" val="1609241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lnSpc>
                <a:spcPct val="150000"/>
              </a:lnSpc>
            </a:pPr>
            <a:r>
              <a:rPr lang="en-US" b="1" dirty="0">
                <a:solidFill>
                  <a:schemeClr val="bg1"/>
                </a:solidFill>
              </a:rPr>
              <a:t>Address bus (A0 to A15</a:t>
            </a:r>
            <a:r>
              <a:rPr lang="en-US" b="1" dirty="0" smtClean="0">
                <a:solidFill>
                  <a:schemeClr val="bg1"/>
                </a:solidFill>
              </a:rPr>
              <a:t>) :</a:t>
            </a:r>
          </a:p>
          <a:p>
            <a:pPr algn="just">
              <a:lnSpc>
                <a:spcPct val="150000"/>
              </a:lnSpc>
            </a:pPr>
            <a:r>
              <a:rPr lang="en-US" dirty="0">
                <a:solidFill>
                  <a:schemeClr val="bg1"/>
                </a:solidFill>
              </a:rPr>
              <a:t>The address bus provides a highway for addresses </a:t>
            </a:r>
            <a:r>
              <a:rPr lang="en-US" dirty="0" smtClean="0">
                <a:solidFill>
                  <a:schemeClr val="bg1"/>
                </a:solidFill>
              </a:rPr>
              <a:t>that links </a:t>
            </a:r>
            <a:r>
              <a:rPr lang="en-US" dirty="0">
                <a:solidFill>
                  <a:schemeClr val="bg1"/>
                </a:solidFill>
              </a:rPr>
              <a:t>with all of the system components (such </a:t>
            </a:r>
            <a:r>
              <a:rPr lang="en-US" dirty="0" smtClean="0">
                <a:solidFill>
                  <a:schemeClr val="bg1"/>
                </a:solidFill>
              </a:rPr>
              <a:t>as RAM</a:t>
            </a:r>
            <a:r>
              <a:rPr lang="en-US" dirty="0">
                <a:solidFill>
                  <a:schemeClr val="bg1"/>
                </a:solidFill>
              </a:rPr>
              <a:t>, ROM and I/O devices). In a system with a </a:t>
            </a:r>
            <a:r>
              <a:rPr lang="en-US" dirty="0" smtClean="0">
                <a:solidFill>
                  <a:schemeClr val="bg1"/>
                </a:solidFill>
              </a:rPr>
              <a:t>16- bit </a:t>
            </a:r>
            <a:r>
              <a:rPr lang="en-US" dirty="0">
                <a:solidFill>
                  <a:schemeClr val="bg1"/>
                </a:solidFill>
              </a:rPr>
              <a:t>address bus, there are 16 address lines, labelled </a:t>
            </a:r>
            <a:r>
              <a:rPr lang="en-US" dirty="0" smtClean="0">
                <a:solidFill>
                  <a:schemeClr val="bg1"/>
                </a:solidFill>
              </a:rPr>
              <a:t>A0 (the </a:t>
            </a:r>
            <a:r>
              <a:rPr lang="en-US" dirty="0">
                <a:solidFill>
                  <a:schemeClr val="bg1"/>
                </a:solidFill>
              </a:rPr>
              <a:t>least significant bit) to A15 (the most </a:t>
            </a:r>
            <a:r>
              <a:rPr lang="en-US" dirty="0" smtClean="0">
                <a:solidFill>
                  <a:schemeClr val="bg1"/>
                </a:solidFill>
              </a:rPr>
              <a:t>significant bit</a:t>
            </a:r>
            <a:r>
              <a:rPr lang="en-US" dirty="0">
                <a:solidFill>
                  <a:schemeClr val="bg1"/>
                </a:solidFill>
              </a:rPr>
              <a:t>). In a system with a 32-bit </a:t>
            </a:r>
            <a:r>
              <a:rPr lang="en-US" dirty="0" smtClean="0">
                <a:solidFill>
                  <a:schemeClr val="bg1"/>
                </a:solidFill>
              </a:rPr>
              <a:t>address </a:t>
            </a:r>
            <a:r>
              <a:rPr lang="en-US" dirty="0">
                <a:solidFill>
                  <a:schemeClr val="bg1"/>
                </a:solidFill>
              </a:rPr>
              <a:t>bus there </a:t>
            </a:r>
            <a:r>
              <a:rPr lang="en-US" dirty="0" smtClean="0">
                <a:solidFill>
                  <a:schemeClr val="bg1"/>
                </a:solidFill>
              </a:rPr>
              <a:t>are 32 </a:t>
            </a:r>
            <a:r>
              <a:rPr lang="en-US" dirty="0">
                <a:solidFill>
                  <a:schemeClr val="bg1"/>
                </a:solidFill>
              </a:rPr>
              <a:t>address lines, labelled A0 to A31, and so on</a:t>
            </a:r>
            <a:r>
              <a:rPr lang="en-US" dirty="0" smtClean="0">
                <a:solidFill>
                  <a:schemeClr val="bg1"/>
                </a:solidFill>
              </a:rPr>
              <a:t>.</a:t>
            </a:r>
          </a:p>
          <a:p>
            <a:pPr algn="just">
              <a:lnSpc>
                <a:spcPct val="150000"/>
              </a:lnSpc>
            </a:pPr>
            <a:r>
              <a:rPr lang="en-US" b="1" dirty="0">
                <a:solidFill>
                  <a:schemeClr val="bg1"/>
                </a:solidFill>
              </a:rPr>
              <a:t>Instruction </a:t>
            </a:r>
            <a:r>
              <a:rPr lang="en-US" b="1" dirty="0" smtClean="0">
                <a:solidFill>
                  <a:schemeClr val="bg1"/>
                </a:solidFill>
              </a:rPr>
              <a:t>decoder :</a:t>
            </a:r>
          </a:p>
          <a:p>
            <a:pPr algn="just">
              <a:lnSpc>
                <a:spcPct val="150000"/>
              </a:lnSpc>
            </a:pPr>
            <a:r>
              <a:rPr lang="en-US" dirty="0">
                <a:solidFill>
                  <a:schemeClr val="bg1"/>
                </a:solidFill>
              </a:rPr>
              <a:t>The instruction decoder is nothing more than </a:t>
            </a:r>
            <a:r>
              <a:rPr lang="en-US" dirty="0" smtClean="0">
                <a:solidFill>
                  <a:schemeClr val="bg1"/>
                </a:solidFill>
              </a:rPr>
              <a:t>an arrangement </a:t>
            </a:r>
            <a:r>
              <a:rPr lang="en-US" dirty="0">
                <a:solidFill>
                  <a:schemeClr val="bg1"/>
                </a:solidFill>
              </a:rPr>
              <a:t>of logic gates that acts on the bits</a:t>
            </a:r>
          </a:p>
          <a:p>
            <a:pPr algn="just">
              <a:lnSpc>
                <a:spcPct val="150000"/>
              </a:lnSpc>
            </a:pPr>
            <a:r>
              <a:rPr lang="en-US" dirty="0">
                <a:solidFill>
                  <a:schemeClr val="bg1"/>
                </a:solidFill>
              </a:rPr>
              <a:t>stored in the instruction register and </a:t>
            </a:r>
            <a:r>
              <a:rPr lang="en-US" dirty="0" smtClean="0">
                <a:solidFill>
                  <a:schemeClr val="bg1"/>
                </a:solidFill>
              </a:rPr>
              <a:t>determines which </a:t>
            </a:r>
            <a:r>
              <a:rPr lang="en-US" dirty="0">
                <a:solidFill>
                  <a:schemeClr val="bg1"/>
                </a:solidFill>
              </a:rPr>
              <a:t>instruction is currently being </a:t>
            </a:r>
            <a:r>
              <a:rPr lang="en-US" dirty="0" smtClean="0">
                <a:solidFill>
                  <a:schemeClr val="bg1"/>
                </a:solidFill>
              </a:rPr>
              <a:t>referenced. The </a:t>
            </a:r>
            <a:r>
              <a:rPr lang="en-US" dirty="0">
                <a:solidFill>
                  <a:schemeClr val="bg1"/>
                </a:solidFill>
              </a:rPr>
              <a:t>instruction decoder provides output signals for </a:t>
            </a:r>
            <a:r>
              <a:rPr lang="en-US" dirty="0" smtClean="0">
                <a:solidFill>
                  <a:schemeClr val="bg1"/>
                </a:solidFill>
              </a:rPr>
              <a:t>the microprocessor’s </a:t>
            </a:r>
            <a:r>
              <a:rPr lang="en-US" dirty="0">
                <a:solidFill>
                  <a:schemeClr val="bg1"/>
                </a:solidFill>
              </a:rPr>
              <a:t>control unit.</a:t>
            </a:r>
            <a:endParaRPr lang="en-US" sz="2000" b="1" dirty="0" smtClean="0">
              <a:solidFill>
                <a:schemeClr val="bg1"/>
              </a:solidFill>
            </a:endParaRPr>
          </a:p>
        </p:txBody>
      </p:sp>
    </p:spTree>
    <p:extLst>
      <p:ext uri="{BB962C8B-B14F-4D97-AF65-F5344CB8AC3E}">
        <p14:creationId xmlns:p14="http://schemas.microsoft.com/office/powerpoint/2010/main" val="1446682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lnSpcReduction="10000"/>
          </a:bodyPr>
          <a:lstStyle/>
          <a:p>
            <a:pPr algn="just">
              <a:lnSpc>
                <a:spcPct val="150000"/>
              </a:lnSpc>
            </a:pPr>
            <a:r>
              <a:rPr lang="en-US" b="1" dirty="0">
                <a:solidFill>
                  <a:schemeClr val="bg1"/>
                </a:solidFill>
              </a:rPr>
              <a:t>Control </a:t>
            </a:r>
            <a:r>
              <a:rPr lang="en-US" b="1" dirty="0" smtClean="0">
                <a:solidFill>
                  <a:schemeClr val="bg1"/>
                </a:solidFill>
              </a:rPr>
              <a:t>unit :</a:t>
            </a:r>
          </a:p>
          <a:p>
            <a:pPr algn="just">
              <a:lnSpc>
                <a:spcPct val="150000"/>
              </a:lnSpc>
            </a:pPr>
            <a:r>
              <a:rPr lang="en-US" dirty="0">
                <a:solidFill>
                  <a:schemeClr val="bg1"/>
                </a:solidFill>
              </a:rPr>
              <a:t>The control unit is responsible for </a:t>
            </a:r>
            <a:r>
              <a:rPr lang="en-US" dirty="0" smtClean="0">
                <a:solidFill>
                  <a:schemeClr val="bg1"/>
                </a:solidFill>
              </a:rPr>
              <a:t>organizing the orderly </a:t>
            </a:r>
            <a:r>
              <a:rPr lang="en-US" dirty="0">
                <a:solidFill>
                  <a:schemeClr val="bg1"/>
                </a:solidFill>
              </a:rPr>
              <a:t>flow of data within the microprocessor as </a:t>
            </a:r>
            <a:r>
              <a:rPr lang="en-US" dirty="0" smtClean="0">
                <a:solidFill>
                  <a:schemeClr val="bg1"/>
                </a:solidFill>
              </a:rPr>
              <a:t>well as </a:t>
            </a:r>
            <a:r>
              <a:rPr lang="en-US" dirty="0">
                <a:solidFill>
                  <a:schemeClr val="bg1"/>
                </a:solidFill>
              </a:rPr>
              <a:t>generating, and responding to, signals on the </a:t>
            </a:r>
            <a:r>
              <a:rPr lang="en-US" dirty="0" smtClean="0">
                <a:solidFill>
                  <a:schemeClr val="bg1"/>
                </a:solidFill>
              </a:rPr>
              <a:t>control bus</a:t>
            </a:r>
            <a:r>
              <a:rPr lang="en-US" dirty="0">
                <a:solidFill>
                  <a:schemeClr val="bg1"/>
                </a:solidFill>
              </a:rPr>
              <a:t>. The control unit is also responsible for </a:t>
            </a:r>
            <a:r>
              <a:rPr lang="en-US" dirty="0" smtClean="0">
                <a:solidFill>
                  <a:schemeClr val="bg1"/>
                </a:solidFill>
              </a:rPr>
              <a:t>the timing </a:t>
            </a:r>
            <a:r>
              <a:rPr lang="en-US" dirty="0">
                <a:solidFill>
                  <a:schemeClr val="bg1"/>
                </a:solidFill>
              </a:rPr>
              <a:t>of all data transfers. This process is </a:t>
            </a:r>
            <a:r>
              <a:rPr lang="en-US" dirty="0" smtClean="0">
                <a:solidFill>
                  <a:schemeClr val="bg1"/>
                </a:solidFill>
              </a:rPr>
              <a:t>synchronized using </a:t>
            </a:r>
            <a:r>
              <a:rPr lang="en-US" dirty="0">
                <a:solidFill>
                  <a:schemeClr val="bg1"/>
                </a:solidFill>
              </a:rPr>
              <a:t>an internal or external clock </a:t>
            </a:r>
            <a:r>
              <a:rPr lang="en-US" dirty="0" smtClean="0">
                <a:solidFill>
                  <a:schemeClr val="bg1"/>
                </a:solidFill>
              </a:rPr>
              <a:t>signal.</a:t>
            </a:r>
          </a:p>
          <a:p>
            <a:pPr algn="just">
              <a:lnSpc>
                <a:spcPct val="150000"/>
              </a:lnSpc>
            </a:pPr>
            <a:r>
              <a:rPr lang="en-US" b="1" dirty="0">
                <a:solidFill>
                  <a:schemeClr val="bg1"/>
                </a:solidFill>
              </a:rPr>
              <a:t>Arithmetic logic unit (ALU</a:t>
            </a:r>
            <a:r>
              <a:rPr lang="en-US" b="1" dirty="0" smtClean="0">
                <a:solidFill>
                  <a:schemeClr val="bg1"/>
                </a:solidFill>
              </a:rPr>
              <a:t>)</a:t>
            </a:r>
          </a:p>
          <a:p>
            <a:pPr algn="just">
              <a:lnSpc>
                <a:spcPct val="150000"/>
              </a:lnSpc>
            </a:pPr>
            <a:r>
              <a:rPr lang="en-US" dirty="0">
                <a:solidFill>
                  <a:schemeClr val="bg1"/>
                </a:solidFill>
              </a:rPr>
              <a:t>As its name suggests, the ALU performs </a:t>
            </a:r>
            <a:r>
              <a:rPr lang="en-US" dirty="0" smtClean="0">
                <a:solidFill>
                  <a:schemeClr val="bg1"/>
                </a:solidFill>
              </a:rPr>
              <a:t>arithmetic and </a:t>
            </a:r>
            <a:r>
              <a:rPr lang="en-US" dirty="0">
                <a:solidFill>
                  <a:schemeClr val="bg1"/>
                </a:solidFill>
              </a:rPr>
              <a:t>logic </a:t>
            </a:r>
            <a:r>
              <a:rPr lang="en-US" dirty="0" smtClean="0">
                <a:solidFill>
                  <a:schemeClr val="bg1"/>
                </a:solidFill>
              </a:rPr>
              <a:t>operations. The </a:t>
            </a:r>
            <a:r>
              <a:rPr lang="en-US" dirty="0">
                <a:solidFill>
                  <a:schemeClr val="bg1"/>
                </a:solidFill>
              </a:rPr>
              <a:t>ALU has two inputs (in </a:t>
            </a:r>
            <a:r>
              <a:rPr lang="en-US" dirty="0" smtClean="0">
                <a:solidFill>
                  <a:schemeClr val="bg1"/>
                </a:solidFill>
              </a:rPr>
              <a:t>this case </a:t>
            </a:r>
            <a:r>
              <a:rPr lang="en-US" dirty="0">
                <a:solidFill>
                  <a:schemeClr val="bg1"/>
                </a:solidFill>
              </a:rPr>
              <a:t>these are both 8 bits wide). One of these </a:t>
            </a:r>
            <a:r>
              <a:rPr lang="en-US" dirty="0" smtClean="0">
                <a:solidFill>
                  <a:schemeClr val="bg1"/>
                </a:solidFill>
              </a:rPr>
              <a:t>inputs is </a:t>
            </a:r>
            <a:r>
              <a:rPr lang="en-US" dirty="0">
                <a:solidFill>
                  <a:schemeClr val="bg1"/>
                </a:solidFill>
              </a:rPr>
              <a:t>derived from the accumulator while the other </a:t>
            </a:r>
            <a:r>
              <a:rPr lang="en-US" dirty="0" smtClean="0">
                <a:solidFill>
                  <a:schemeClr val="bg1"/>
                </a:solidFill>
              </a:rPr>
              <a:t>is taken </a:t>
            </a:r>
            <a:r>
              <a:rPr lang="en-US" dirty="0">
                <a:solidFill>
                  <a:schemeClr val="bg1"/>
                </a:solidFill>
              </a:rPr>
              <a:t>from the internal data bus via a </a:t>
            </a:r>
            <a:r>
              <a:rPr lang="en-US" dirty="0" smtClean="0">
                <a:solidFill>
                  <a:schemeClr val="bg1"/>
                </a:solidFill>
              </a:rPr>
              <a:t>temporary register .The operations provided </a:t>
            </a:r>
            <a:r>
              <a:rPr lang="en-US" dirty="0">
                <a:solidFill>
                  <a:schemeClr val="bg1"/>
                </a:solidFill>
              </a:rPr>
              <a:t>by the ALU usually include addition, </a:t>
            </a:r>
            <a:r>
              <a:rPr lang="en-US" dirty="0" smtClean="0">
                <a:solidFill>
                  <a:schemeClr val="bg1"/>
                </a:solidFill>
              </a:rPr>
              <a:t>subtraction, logical </a:t>
            </a:r>
            <a:r>
              <a:rPr lang="en-US" dirty="0">
                <a:solidFill>
                  <a:schemeClr val="bg1"/>
                </a:solidFill>
              </a:rPr>
              <a:t>AND, logical OR, logical </a:t>
            </a:r>
            <a:r>
              <a:rPr lang="en-US" dirty="0" smtClean="0">
                <a:solidFill>
                  <a:schemeClr val="bg1"/>
                </a:solidFill>
              </a:rPr>
              <a:t>exclusive-OR, shift </a:t>
            </a:r>
            <a:r>
              <a:rPr lang="en-US" dirty="0">
                <a:solidFill>
                  <a:schemeClr val="bg1"/>
                </a:solidFill>
              </a:rPr>
              <a:t>left, shift right, etc. The result of most </a:t>
            </a:r>
            <a:r>
              <a:rPr lang="en-US" dirty="0" smtClean="0">
                <a:solidFill>
                  <a:schemeClr val="bg1"/>
                </a:solidFill>
              </a:rPr>
              <a:t>ALU operations </a:t>
            </a:r>
            <a:r>
              <a:rPr lang="en-US" dirty="0">
                <a:solidFill>
                  <a:schemeClr val="bg1"/>
                </a:solidFill>
              </a:rPr>
              <a:t>appears in the accumulator.</a:t>
            </a:r>
            <a:endParaRPr lang="en-US" sz="2000" b="1" dirty="0" smtClean="0">
              <a:solidFill>
                <a:schemeClr val="bg1"/>
              </a:solidFill>
            </a:endParaRPr>
          </a:p>
        </p:txBody>
      </p:sp>
    </p:spTree>
    <p:extLst>
      <p:ext uri="{BB962C8B-B14F-4D97-AF65-F5344CB8AC3E}">
        <p14:creationId xmlns:p14="http://schemas.microsoft.com/office/powerpoint/2010/main" val="948727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lnSpc>
                <a:spcPct val="150000"/>
              </a:lnSpc>
            </a:pPr>
            <a:r>
              <a:rPr lang="en-US" b="1" dirty="0"/>
              <a:t>Status </a:t>
            </a:r>
            <a:r>
              <a:rPr lang="en-US" b="1" dirty="0" smtClean="0"/>
              <a:t>register</a:t>
            </a:r>
          </a:p>
          <a:p>
            <a:pPr algn="just">
              <a:lnSpc>
                <a:spcPct val="150000"/>
              </a:lnSpc>
            </a:pPr>
            <a:r>
              <a:rPr lang="en-US" dirty="0">
                <a:solidFill>
                  <a:schemeClr val="bg1"/>
                </a:solidFill>
              </a:rPr>
              <a:t>The result of an ALU operation is sometimes </a:t>
            </a:r>
            <a:r>
              <a:rPr lang="en-US" dirty="0" smtClean="0">
                <a:solidFill>
                  <a:schemeClr val="bg1"/>
                </a:solidFill>
              </a:rPr>
              <a:t>important in </a:t>
            </a:r>
            <a:r>
              <a:rPr lang="en-US" dirty="0">
                <a:solidFill>
                  <a:schemeClr val="bg1"/>
                </a:solidFill>
              </a:rPr>
              <a:t>determining what subsequent action </a:t>
            </a:r>
            <a:r>
              <a:rPr lang="en-US" dirty="0" smtClean="0">
                <a:solidFill>
                  <a:schemeClr val="bg1"/>
                </a:solidFill>
              </a:rPr>
              <a:t>takes place. The </a:t>
            </a:r>
            <a:r>
              <a:rPr lang="en-US" dirty="0">
                <a:solidFill>
                  <a:schemeClr val="bg1"/>
                </a:solidFill>
              </a:rPr>
              <a:t>status register (flag register or condition </a:t>
            </a:r>
            <a:r>
              <a:rPr lang="en-US" dirty="0" smtClean="0">
                <a:solidFill>
                  <a:schemeClr val="bg1"/>
                </a:solidFill>
              </a:rPr>
              <a:t>code register</a:t>
            </a:r>
            <a:r>
              <a:rPr lang="en-US" dirty="0">
                <a:solidFill>
                  <a:schemeClr val="bg1"/>
                </a:solidFill>
              </a:rPr>
              <a:t>) contains a number of individual bits that </a:t>
            </a:r>
            <a:r>
              <a:rPr lang="en-US" dirty="0" smtClean="0">
                <a:solidFill>
                  <a:schemeClr val="bg1"/>
                </a:solidFill>
              </a:rPr>
              <a:t>are set </a:t>
            </a:r>
            <a:r>
              <a:rPr lang="en-US" dirty="0">
                <a:solidFill>
                  <a:schemeClr val="bg1"/>
                </a:solidFill>
              </a:rPr>
              <a:t>or reset according to the outcome of an ALU </a:t>
            </a:r>
            <a:r>
              <a:rPr lang="en-US" dirty="0" smtClean="0">
                <a:solidFill>
                  <a:schemeClr val="bg1"/>
                </a:solidFill>
              </a:rPr>
              <a:t>operation. These </a:t>
            </a:r>
            <a:r>
              <a:rPr lang="en-US" dirty="0">
                <a:solidFill>
                  <a:schemeClr val="bg1"/>
                </a:solidFill>
              </a:rPr>
              <a:t>bits are referred to as </a:t>
            </a:r>
            <a:r>
              <a:rPr lang="en-US" dirty="0" smtClean="0">
                <a:solidFill>
                  <a:schemeClr val="bg1"/>
                </a:solidFill>
              </a:rPr>
              <a:t>flags. The following flags </a:t>
            </a:r>
            <a:r>
              <a:rPr lang="en-US" dirty="0">
                <a:solidFill>
                  <a:schemeClr val="bg1"/>
                </a:solidFill>
              </a:rPr>
              <a:t>are some typical examples of those provided </a:t>
            </a:r>
            <a:r>
              <a:rPr lang="en-US" dirty="0" smtClean="0">
                <a:solidFill>
                  <a:schemeClr val="bg1"/>
                </a:solidFill>
              </a:rPr>
              <a:t>by most </a:t>
            </a:r>
            <a:r>
              <a:rPr lang="en-US" dirty="0">
                <a:solidFill>
                  <a:schemeClr val="bg1"/>
                </a:solidFill>
              </a:rPr>
              <a:t>microprocessors</a:t>
            </a:r>
            <a:r>
              <a:rPr lang="en-US" dirty="0" smtClean="0">
                <a:solidFill>
                  <a:schemeClr val="bg1"/>
                </a:solidFill>
              </a:rPr>
              <a:t>:</a:t>
            </a:r>
          </a:p>
          <a:p>
            <a:pPr algn="just"/>
            <a:endParaRPr lang="en-US" sz="2000" b="1" dirty="0" smtClean="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79131727"/>
              </p:ext>
            </p:extLst>
          </p:nvPr>
        </p:nvGraphicFramePr>
        <p:xfrm>
          <a:off x="684211" y="3671454"/>
          <a:ext cx="10806545" cy="3020290"/>
        </p:xfrm>
        <a:graphic>
          <a:graphicData uri="http://schemas.openxmlformats.org/drawingml/2006/table">
            <a:tbl>
              <a:tblPr firstRow="1" bandRow="1">
                <a:tableStyleId>{5C22544A-7EE6-4342-B048-85BDC9FD1C3A}</a:tableStyleId>
              </a:tblPr>
              <a:tblGrid>
                <a:gridCol w="1824013">
                  <a:extLst>
                    <a:ext uri="{9D8B030D-6E8A-4147-A177-3AD203B41FA5}">
                      <a16:colId xmlns:a16="http://schemas.microsoft.com/office/drawing/2014/main" val="3197913320"/>
                    </a:ext>
                  </a:extLst>
                </a:gridCol>
                <a:gridCol w="8982532">
                  <a:extLst>
                    <a:ext uri="{9D8B030D-6E8A-4147-A177-3AD203B41FA5}">
                      <a16:colId xmlns:a16="http://schemas.microsoft.com/office/drawing/2014/main" val="2589905638"/>
                    </a:ext>
                  </a:extLst>
                </a:gridCol>
              </a:tblGrid>
              <a:tr h="428168">
                <a:tc>
                  <a:txBody>
                    <a:bodyPr/>
                    <a:lstStyle/>
                    <a:p>
                      <a:pPr algn="ctr"/>
                      <a:r>
                        <a:rPr lang="en-US" dirty="0" smtClean="0">
                          <a:solidFill>
                            <a:srgbClr val="FF0000"/>
                          </a:solidFill>
                        </a:rPr>
                        <a:t>INSTRUCTION</a:t>
                      </a:r>
                      <a:endParaRPr lang="en-US" dirty="0">
                        <a:solidFill>
                          <a:srgbClr val="FF0000"/>
                        </a:solidFill>
                      </a:endParaRPr>
                    </a:p>
                  </a:txBody>
                  <a:tcPr/>
                </a:tc>
                <a:tc>
                  <a:txBody>
                    <a:bodyPr/>
                    <a:lstStyle/>
                    <a:p>
                      <a:pPr algn="ctr"/>
                      <a:r>
                        <a:rPr lang="en-US" dirty="0" smtClean="0">
                          <a:solidFill>
                            <a:srgbClr val="FF0000"/>
                          </a:solidFill>
                        </a:rPr>
                        <a:t>FUNCTION </a:t>
                      </a:r>
                      <a:endParaRPr lang="en-US" dirty="0">
                        <a:solidFill>
                          <a:srgbClr val="FF0000"/>
                        </a:solidFill>
                      </a:endParaRPr>
                    </a:p>
                  </a:txBody>
                  <a:tcPr/>
                </a:tc>
                <a:extLst>
                  <a:ext uri="{0D108BD9-81ED-4DB2-BD59-A6C34878D82A}">
                    <a16:rowId xmlns:a16="http://schemas.microsoft.com/office/drawing/2014/main" val="456130189"/>
                  </a:ext>
                </a:extLst>
              </a:tr>
              <a:tr h="661610">
                <a:tc>
                  <a:txBody>
                    <a:bodyPr/>
                    <a:lstStyle/>
                    <a:p>
                      <a:r>
                        <a:rPr lang="en-US" sz="1800" b="0" i="0" u="none" strike="noStrike" kern="1200" baseline="0" dirty="0" smtClean="0">
                          <a:solidFill>
                            <a:schemeClr val="dk1"/>
                          </a:solidFill>
                          <a:latin typeface="+mn-lt"/>
                          <a:ea typeface="+mn-ea"/>
                          <a:cs typeface="+mn-cs"/>
                        </a:rPr>
                        <a:t>ZERO</a:t>
                      </a:r>
                      <a:endParaRPr lang="en-US" dirty="0"/>
                    </a:p>
                  </a:txBody>
                  <a:tcPr/>
                </a:tc>
                <a:tc>
                  <a:txBody>
                    <a:bodyPr/>
                    <a:lstStyle/>
                    <a:p>
                      <a:r>
                        <a:rPr lang="en-US" sz="1800" b="0" i="0" u="none" strike="noStrike" kern="1200" baseline="0" dirty="0" smtClean="0">
                          <a:solidFill>
                            <a:schemeClr val="dk1"/>
                          </a:solidFill>
                          <a:latin typeface="+mn-lt"/>
                          <a:ea typeface="+mn-ea"/>
                          <a:cs typeface="+mn-cs"/>
                        </a:rPr>
                        <a:t>The zero flag is set when the result of an ALU operation is zero.</a:t>
                      </a:r>
                      <a:endParaRPr lang="en-US" dirty="0"/>
                    </a:p>
                  </a:txBody>
                  <a:tcPr/>
                </a:tc>
                <a:extLst>
                  <a:ext uri="{0D108BD9-81ED-4DB2-BD59-A6C34878D82A}">
                    <a16:rowId xmlns:a16="http://schemas.microsoft.com/office/drawing/2014/main" val="1441731029"/>
                  </a:ext>
                </a:extLst>
              </a:tr>
              <a:tr h="1070419">
                <a:tc>
                  <a:txBody>
                    <a:bodyPr/>
                    <a:lstStyle/>
                    <a:p>
                      <a:r>
                        <a:rPr lang="en-US" sz="1800" b="0" i="0" u="none" strike="noStrike" kern="1200" baseline="0" dirty="0" smtClean="0">
                          <a:solidFill>
                            <a:schemeClr val="dk1"/>
                          </a:solidFill>
                          <a:latin typeface="+mn-lt"/>
                          <a:ea typeface="+mn-ea"/>
                          <a:cs typeface="+mn-cs"/>
                        </a:rPr>
                        <a:t>CARRY</a:t>
                      </a:r>
                      <a:endParaRPr lang="en-US" dirty="0"/>
                    </a:p>
                  </a:txBody>
                  <a:tcPr/>
                </a:tc>
                <a:tc>
                  <a:txBody>
                    <a:bodyPr/>
                    <a:lstStyle/>
                    <a:p>
                      <a:r>
                        <a:rPr lang="en-US" sz="1800" b="0" i="0" u="none" strike="noStrike" kern="1200" baseline="0" dirty="0" smtClean="0">
                          <a:solidFill>
                            <a:schemeClr val="dk1"/>
                          </a:solidFill>
                          <a:latin typeface="+mn-lt"/>
                          <a:ea typeface="+mn-ea"/>
                          <a:cs typeface="+mn-cs"/>
                        </a:rPr>
                        <a:t>The carry flag is set whenever the result of an ALU operation (such as addition) generates a carry bit (in other words, when the result cannot be contained within an 8-bit register).</a:t>
                      </a:r>
                      <a:endParaRPr lang="en-US" dirty="0"/>
                    </a:p>
                  </a:txBody>
                  <a:tcPr/>
                </a:tc>
                <a:extLst>
                  <a:ext uri="{0D108BD9-81ED-4DB2-BD59-A6C34878D82A}">
                    <a16:rowId xmlns:a16="http://schemas.microsoft.com/office/drawing/2014/main" val="4114314949"/>
                  </a:ext>
                </a:extLst>
              </a:tr>
              <a:tr h="860093">
                <a:tc>
                  <a:txBody>
                    <a:bodyPr/>
                    <a:lstStyle/>
                    <a:p>
                      <a:r>
                        <a:rPr lang="en-US" sz="1800" b="0" i="0" u="none" strike="noStrike" kern="1200" baseline="0" dirty="0" smtClean="0">
                          <a:solidFill>
                            <a:schemeClr val="dk1"/>
                          </a:solidFill>
                          <a:latin typeface="+mn-lt"/>
                          <a:ea typeface="+mn-ea"/>
                          <a:cs typeface="+mn-cs"/>
                        </a:rPr>
                        <a:t>INTERRUPT</a:t>
                      </a:r>
                      <a:endParaRPr lang="en-US" dirty="0"/>
                    </a:p>
                  </a:txBody>
                  <a:tcPr/>
                </a:tc>
                <a:tc>
                  <a:txBody>
                    <a:bodyPr/>
                    <a:lstStyle/>
                    <a:p>
                      <a:r>
                        <a:rPr lang="en-US" sz="1800" b="0" i="0" u="none" strike="noStrike" kern="1200" baseline="0" dirty="0" smtClean="0">
                          <a:solidFill>
                            <a:schemeClr val="dk1"/>
                          </a:solidFill>
                          <a:latin typeface="+mn-lt"/>
                          <a:ea typeface="+mn-ea"/>
                          <a:cs typeface="+mn-cs"/>
                        </a:rPr>
                        <a:t>The interrupt flag indicates whether external interrupts are currently</a:t>
                      </a:r>
                    </a:p>
                    <a:p>
                      <a:r>
                        <a:rPr lang="en-US" sz="1800" b="0" i="0" u="none" strike="noStrike" kern="1200" baseline="0" dirty="0" smtClean="0">
                          <a:solidFill>
                            <a:schemeClr val="dk1"/>
                          </a:solidFill>
                          <a:latin typeface="+mn-lt"/>
                          <a:ea typeface="+mn-ea"/>
                          <a:cs typeface="+mn-cs"/>
                        </a:rPr>
                        <a:t>enabled or disabled..</a:t>
                      </a:r>
                      <a:endParaRPr lang="en-US" dirty="0"/>
                    </a:p>
                  </a:txBody>
                  <a:tcPr/>
                </a:tc>
                <a:extLst>
                  <a:ext uri="{0D108BD9-81ED-4DB2-BD59-A6C34878D82A}">
                    <a16:rowId xmlns:a16="http://schemas.microsoft.com/office/drawing/2014/main" val="2162054814"/>
                  </a:ext>
                </a:extLst>
              </a:tr>
            </a:tbl>
          </a:graphicData>
        </a:graphic>
      </p:graphicFrame>
    </p:spTree>
    <p:extLst>
      <p:ext uri="{BB962C8B-B14F-4D97-AF65-F5344CB8AC3E}">
        <p14:creationId xmlns:p14="http://schemas.microsoft.com/office/powerpoint/2010/main" val="54496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lnSpc>
                <a:spcPct val="150000"/>
              </a:lnSpc>
            </a:pPr>
            <a:r>
              <a:rPr lang="en-US" b="1" dirty="0" smtClean="0"/>
              <a:t>Clocks :</a:t>
            </a:r>
          </a:p>
          <a:p>
            <a:pPr marL="342900" indent="-342900" algn="just">
              <a:buFont typeface="Wingdings" panose="05000000000000000000" pitchFamily="2" charset="2"/>
              <a:buChar char="§"/>
            </a:pPr>
            <a:r>
              <a:rPr lang="en-US" sz="2000" dirty="0">
                <a:solidFill>
                  <a:schemeClr val="bg1"/>
                </a:solidFill>
              </a:rPr>
              <a:t>The clock used in a computer system is simply </a:t>
            </a:r>
            <a:r>
              <a:rPr lang="en-US" sz="2000" dirty="0" smtClean="0">
                <a:solidFill>
                  <a:schemeClr val="bg1"/>
                </a:solidFill>
              </a:rPr>
              <a:t>an accurate </a:t>
            </a:r>
            <a:r>
              <a:rPr lang="en-US" sz="2000" dirty="0">
                <a:solidFill>
                  <a:schemeClr val="bg1"/>
                </a:solidFill>
              </a:rPr>
              <a:t>and stable square wave generator</a:t>
            </a:r>
            <a:r>
              <a:rPr lang="en-US" sz="2000" dirty="0" smtClean="0">
                <a:solidFill>
                  <a:schemeClr val="bg1"/>
                </a:solidFill>
              </a:rPr>
              <a:t>.</a:t>
            </a:r>
          </a:p>
          <a:p>
            <a:pPr marL="342900" indent="-342900" algn="just">
              <a:buFont typeface="Wingdings" panose="05000000000000000000" pitchFamily="2" charset="2"/>
              <a:buChar char="§"/>
            </a:pPr>
            <a:r>
              <a:rPr lang="en-US" sz="2000" dirty="0" smtClean="0">
                <a:solidFill>
                  <a:schemeClr val="bg1"/>
                </a:solidFill>
              </a:rPr>
              <a:t> </a:t>
            </a:r>
            <a:r>
              <a:rPr lang="en-US" sz="2000" dirty="0">
                <a:solidFill>
                  <a:schemeClr val="bg1"/>
                </a:solidFill>
              </a:rPr>
              <a:t>In </a:t>
            </a:r>
            <a:r>
              <a:rPr lang="en-US" sz="2000" dirty="0" smtClean="0">
                <a:solidFill>
                  <a:schemeClr val="bg1"/>
                </a:solidFill>
              </a:rPr>
              <a:t>most cases </a:t>
            </a:r>
            <a:r>
              <a:rPr lang="en-US" sz="2000" dirty="0">
                <a:solidFill>
                  <a:schemeClr val="bg1"/>
                </a:solidFill>
              </a:rPr>
              <a:t>the frequency of the square wave generator </a:t>
            </a:r>
            <a:r>
              <a:rPr lang="en-US" sz="2000" dirty="0" smtClean="0">
                <a:solidFill>
                  <a:schemeClr val="bg1"/>
                </a:solidFill>
              </a:rPr>
              <a:t>is determined </a:t>
            </a:r>
            <a:r>
              <a:rPr lang="en-US" sz="2000" dirty="0">
                <a:solidFill>
                  <a:schemeClr val="bg1"/>
                </a:solidFill>
              </a:rPr>
              <a:t>by a quartz crystal. </a:t>
            </a:r>
            <a:endParaRPr lang="en-US" sz="2000" dirty="0" smtClean="0">
              <a:solidFill>
                <a:schemeClr val="bg1"/>
              </a:solidFill>
            </a:endParaRPr>
          </a:p>
          <a:p>
            <a:pPr marL="342900" indent="-342900" algn="just">
              <a:buFont typeface="Wingdings" panose="05000000000000000000" pitchFamily="2" charset="2"/>
              <a:buChar char="§"/>
            </a:pPr>
            <a:r>
              <a:rPr lang="en-US" sz="2000" dirty="0" smtClean="0">
                <a:solidFill>
                  <a:schemeClr val="bg1"/>
                </a:solidFill>
              </a:rPr>
              <a:t>A </a:t>
            </a:r>
            <a:r>
              <a:rPr lang="en-US" sz="2000" dirty="0">
                <a:solidFill>
                  <a:schemeClr val="bg1"/>
                </a:solidFill>
              </a:rPr>
              <a:t>simple 4 </a:t>
            </a:r>
            <a:r>
              <a:rPr lang="en-US" sz="2000" dirty="0" smtClean="0">
                <a:solidFill>
                  <a:schemeClr val="bg1"/>
                </a:solidFill>
              </a:rPr>
              <a:t>MHz square </a:t>
            </a:r>
            <a:r>
              <a:rPr lang="en-US" sz="2000" dirty="0">
                <a:solidFill>
                  <a:schemeClr val="bg1"/>
                </a:solidFill>
              </a:rPr>
              <a:t>wave clock oscillator (together with the </a:t>
            </a:r>
            <a:r>
              <a:rPr lang="en-US" sz="2000" dirty="0" smtClean="0">
                <a:solidFill>
                  <a:schemeClr val="bg1"/>
                </a:solidFill>
              </a:rPr>
              <a:t>clock waveform </a:t>
            </a:r>
            <a:r>
              <a:rPr lang="en-US" sz="2000" dirty="0">
                <a:solidFill>
                  <a:schemeClr val="bg1"/>
                </a:solidFill>
              </a:rPr>
              <a:t>that it produces) is shown in Figure </a:t>
            </a:r>
            <a:r>
              <a:rPr lang="en-US" sz="2000" dirty="0" smtClean="0">
                <a:solidFill>
                  <a:schemeClr val="bg1"/>
                </a:solidFill>
              </a:rPr>
              <a:t>7.2. </a:t>
            </a:r>
          </a:p>
          <a:p>
            <a:pPr marL="342900" indent="-342900" algn="just">
              <a:buFont typeface="Wingdings" panose="05000000000000000000" pitchFamily="2" charset="2"/>
              <a:buChar char="§"/>
            </a:pPr>
            <a:r>
              <a:rPr lang="en-US" sz="2000" dirty="0" smtClean="0">
                <a:solidFill>
                  <a:schemeClr val="bg1"/>
                </a:solidFill>
              </a:rPr>
              <a:t>Note </a:t>
            </a:r>
            <a:r>
              <a:rPr lang="en-US" sz="2000" dirty="0">
                <a:solidFill>
                  <a:schemeClr val="bg1"/>
                </a:solidFill>
              </a:rPr>
              <a:t>that one complete clock cycle is </a:t>
            </a:r>
            <a:r>
              <a:rPr lang="en-US" sz="2000" dirty="0" smtClean="0">
                <a:solidFill>
                  <a:schemeClr val="bg1"/>
                </a:solidFill>
              </a:rPr>
              <a:t>sometimes referred </a:t>
            </a:r>
            <a:r>
              <a:rPr lang="en-US" sz="2000" dirty="0">
                <a:solidFill>
                  <a:schemeClr val="bg1"/>
                </a:solidFill>
              </a:rPr>
              <a:t>to as a </a:t>
            </a:r>
            <a:r>
              <a:rPr lang="en-US" sz="2000" dirty="0" smtClean="0">
                <a:solidFill>
                  <a:schemeClr val="bg1"/>
                </a:solidFill>
              </a:rPr>
              <a:t>T-state. Microprocessor </a:t>
            </a:r>
            <a:r>
              <a:rPr lang="en-US" sz="2000" dirty="0">
                <a:solidFill>
                  <a:schemeClr val="bg1"/>
                </a:solidFill>
              </a:rPr>
              <a:t>central processing units </a:t>
            </a:r>
            <a:r>
              <a:rPr lang="en-US" sz="2000" dirty="0" smtClean="0">
                <a:solidFill>
                  <a:schemeClr val="bg1"/>
                </a:solidFill>
              </a:rPr>
              <a:t>sometimes have </a:t>
            </a:r>
            <a:r>
              <a:rPr lang="en-US" sz="2000" dirty="0">
                <a:solidFill>
                  <a:schemeClr val="bg1"/>
                </a:solidFill>
              </a:rPr>
              <a:t>an internal clock circuit, in which case </a:t>
            </a:r>
            <a:r>
              <a:rPr lang="en-US" sz="2000" dirty="0" smtClean="0">
                <a:solidFill>
                  <a:schemeClr val="bg1"/>
                </a:solidFill>
              </a:rPr>
              <a:t>the quartz </a:t>
            </a:r>
            <a:r>
              <a:rPr lang="en-US" sz="2000" dirty="0">
                <a:solidFill>
                  <a:schemeClr val="bg1"/>
                </a:solidFill>
              </a:rPr>
              <a:t>crystal (or other resonant device) is </a:t>
            </a:r>
            <a:r>
              <a:rPr lang="en-US" sz="2000" dirty="0" smtClean="0">
                <a:solidFill>
                  <a:schemeClr val="bg1"/>
                </a:solidFill>
              </a:rPr>
              <a:t>connected directly </a:t>
            </a:r>
            <a:r>
              <a:rPr lang="en-US" sz="2000" dirty="0">
                <a:solidFill>
                  <a:schemeClr val="bg1"/>
                </a:solidFill>
              </a:rPr>
              <a:t>to pins on the microprocessor chip</a:t>
            </a:r>
            <a:r>
              <a:rPr lang="en-US" sz="2000" dirty="0" smtClean="0">
                <a:solidFill>
                  <a:schemeClr val="bg1"/>
                </a:solidFill>
              </a:rPr>
              <a:t>.</a:t>
            </a:r>
          </a:p>
          <a:p>
            <a:pPr marL="342900" indent="-342900" algn="just">
              <a:buFont typeface="Wingdings" panose="05000000000000000000" pitchFamily="2" charset="2"/>
              <a:buChar char="§"/>
            </a:pPr>
            <a:r>
              <a:rPr lang="en-US" sz="2000" dirty="0" smtClean="0">
                <a:solidFill>
                  <a:schemeClr val="bg1"/>
                </a:solidFill>
              </a:rPr>
              <a:t> </a:t>
            </a:r>
            <a:r>
              <a:rPr lang="en-US" sz="2000" dirty="0">
                <a:solidFill>
                  <a:schemeClr val="bg1"/>
                </a:solidFill>
              </a:rPr>
              <a:t>In </a:t>
            </a:r>
            <a:r>
              <a:rPr lang="en-US" sz="2000" dirty="0" smtClean="0">
                <a:solidFill>
                  <a:schemeClr val="bg1"/>
                </a:solidFill>
              </a:rPr>
              <a:t>Figure 7.3a </a:t>
            </a:r>
            <a:r>
              <a:rPr lang="en-US" sz="2000" dirty="0">
                <a:solidFill>
                  <a:schemeClr val="bg1"/>
                </a:solidFill>
              </a:rPr>
              <a:t>an external clock is shown connected to </a:t>
            </a:r>
            <a:r>
              <a:rPr lang="en-US" sz="2000" dirty="0" smtClean="0">
                <a:solidFill>
                  <a:schemeClr val="bg1"/>
                </a:solidFill>
              </a:rPr>
              <a:t>a microprocessor</a:t>
            </a:r>
            <a:r>
              <a:rPr lang="en-US" sz="2000" dirty="0">
                <a:solidFill>
                  <a:schemeClr val="bg1"/>
                </a:solidFill>
              </a:rPr>
              <a:t>, while in Figure 7.3b an internal </a:t>
            </a:r>
            <a:r>
              <a:rPr lang="en-US" sz="2000" dirty="0" smtClean="0">
                <a:solidFill>
                  <a:schemeClr val="bg1"/>
                </a:solidFill>
              </a:rPr>
              <a:t>clock oscillator </a:t>
            </a:r>
            <a:r>
              <a:rPr lang="en-US" sz="2000" dirty="0">
                <a:solidFill>
                  <a:schemeClr val="bg1"/>
                </a:solidFill>
              </a:rPr>
              <a:t>is used.</a:t>
            </a:r>
            <a:endParaRPr lang="en-US" sz="2000" b="1" dirty="0" smtClean="0">
              <a:solidFill>
                <a:schemeClr val="bg1"/>
              </a:solidFill>
            </a:endParaRPr>
          </a:p>
        </p:txBody>
      </p:sp>
    </p:spTree>
    <p:extLst>
      <p:ext uri="{BB962C8B-B14F-4D97-AF65-F5344CB8AC3E}">
        <p14:creationId xmlns:p14="http://schemas.microsoft.com/office/powerpoint/2010/main" val="577425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6073" y="457200"/>
            <a:ext cx="9268691" cy="6123709"/>
          </a:xfrm>
          <a:prstGeom prst="rect">
            <a:avLst/>
          </a:prstGeom>
        </p:spPr>
      </p:pic>
    </p:spTree>
    <p:extLst>
      <p:ext uri="{BB962C8B-B14F-4D97-AF65-F5344CB8AC3E}">
        <p14:creationId xmlns:p14="http://schemas.microsoft.com/office/powerpoint/2010/main" val="3409812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62000" y="457199"/>
            <a:ext cx="10044545" cy="5929745"/>
          </a:xfrm>
          <a:prstGeom prst="rect">
            <a:avLst/>
          </a:prstGeom>
        </p:spPr>
      </p:pic>
    </p:spTree>
    <p:extLst>
      <p:ext uri="{BB962C8B-B14F-4D97-AF65-F5344CB8AC3E}">
        <p14:creationId xmlns:p14="http://schemas.microsoft.com/office/powerpoint/2010/main" val="1660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12191999" cy="6858000"/>
          </a:xfrm>
          <a:prstGeom prst="rect">
            <a:avLst/>
          </a:prstGeom>
        </p:spPr>
      </p:pic>
    </p:spTree>
    <p:extLst>
      <p:ext uri="{BB962C8B-B14F-4D97-AF65-F5344CB8AC3E}">
        <p14:creationId xmlns:p14="http://schemas.microsoft.com/office/powerpoint/2010/main" val="1098308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38546"/>
            <a:ext cx="8534400" cy="387927"/>
          </a:xfrm>
        </p:spPr>
        <p:txBody>
          <a:bodyPr>
            <a:normAutofit/>
          </a:bodyPr>
          <a:lstStyle/>
          <a:p>
            <a:pPr algn="ctr"/>
            <a:r>
              <a:rPr lang="en-US" sz="1800" b="1" cap="none" dirty="0" smtClean="0">
                <a:solidFill>
                  <a:schemeClr val="bg1"/>
                </a:solidFill>
              </a:rPr>
              <a:t>INTERNAL ARCHITECTURE OF AN 8-BIT PROCESSOR.</a:t>
            </a:r>
            <a:endParaRPr lang="en-US" sz="1800" b="1" cap="none" dirty="0">
              <a:solidFill>
                <a:schemeClr val="bg1"/>
              </a:solidFill>
            </a:endParaRPr>
          </a:p>
        </p:txBody>
      </p:sp>
      <p:pic>
        <p:nvPicPr>
          <p:cNvPr id="3" name="Picture 2"/>
          <p:cNvPicPr>
            <a:picLocks noChangeAspect="1"/>
          </p:cNvPicPr>
          <p:nvPr/>
        </p:nvPicPr>
        <p:blipFill>
          <a:blip r:embed="rId2"/>
          <a:stretch>
            <a:fillRect/>
          </a:stretch>
        </p:blipFill>
        <p:spPr>
          <a:xfrm>
            <a:off x="471055" y="685171"/>
            <a:ext cx="11000509" cy="5840320"/>
          </a:xfrm>
          <a:prstGeom prst="rect">
            <a:avLst/>
          </a:prstGeom>
        </p:spPr>
      </p:pic>
    </p:spTree>
    <p:extLst>
      <p:ext uri="{BB962C8B-B14F-4D97-AF65-F5344CB8AC3E}">
        <p14:creationId xmlns:p14="http://schemas.microsoft.com/office/powerpoint/2010/main" val="2890751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sz="2800" b="1" dirty="0" smtClean="0">
                <a:solidFill>
                  <a:schemeClr val="bg1"/>
                </a:solidFill>
              </a:rPr>
              <a:t>MICROPROCESSOR OPERATION</a:t>
            </a:r>
            <a:endParaRPr lang="en-US" sz="2800" b="1" dirty="0">
              <a:solidFill>
                <a:schemeClr val="bg1"/>
              </a:solidFill>
            </a:endParaRPr>
          </a:p>
        </p:txBody>
      </p:sp>
      <p:sp>
        <p:nvSpPr>
          <p:cNvPr id="3" name="Text Placeholder 2"/>
          <p:cNvSpPr>
            <a:spLocks noGrp="1"/>
          </p:cNvSpPr>
          <p:nvPr>
            <p:ph type="body" idx="1"/>
          </p:nvPr>
        </p:nvSpPr>
        <p:spPr>
          <a:xfrm>
            <a:off x="684213" y="651165"/>
            <a:ext cx="10967460" cy="5985162"/>
          </a:xfrm>
        </p:spPr>
        <p:txBody>
          <a:bodyPr>
            <a:normAutofit/>
          </a:bodyPr>
          <a:lstStyle/>
          <a:p>
            <a:pPr marL="285750" indent="-285750" algn="just">
              <a:lnSpc>
                <a:spcPct val="150000"/>
              </a:lnSpc>
              <a:buFont typeface="Wingdings" panose="05000000000000000000" pitchFamily="2" charset="2"/>
              <a:buChar char="§"/>
            </a:pPr>
            <a:r>
              <a:rPr lang="en-US" dirty="0">
                <a:solidFill>
                  <a:schemeClr val="bg1"/>
                </a:solidFill>
              </a:rPr>
              <a:t>The majority of operations performed by a </a:t>
            </a:r>
            <a:r>
              <a:rPr lang="en-US" dirty="0" smtClean="0">
                <a:solidFill>
                  <a:schemeClr val="bg1"/>
                </a:solidFill>
              </a:rPr>
              <a:t>microprocessor involve </a:t>
            </a:r>
            <a:r>
              <a:rPr lang="en-US" dirty="0">
                <a:solidFill>
                  <a:schemeClr val="bg1"/>
                </a:solidFill>
              </a:rPr>
              <a:t>the movement of data. Indeed, </a:t>
            </a:r>
            <a:r>
              <a:rPr lang="en-US" dirty="0" smtClean="0">
                <a:solidFill>
                  <a:schemeClr val="bg1"/>
                </a:solidFill>
              </a:rPr>
              <a:t>the program </a:t>
            </a:r>
            <a:r>
              <a:rPr lang="en-US" dirty="0">
                <a:solidFill>
                  <a:schemeClr val="bg1"/>
                </a:solidFill>
              </a:rPr>
              <a:t>code (a set of instructions stored in ROM </a:t>
            </a:r>
            <a:r>
              <a:rPr lang="en-US" dirty="0" smtClean="0">
                <a:solidFill>
                  <a:schemeClr val="bg1"/>
                </a:solidFill>
              </a:rPr>
              <a:t>or RAM</a:t>
            </a:r>
            <a:r>
              <a:rPr lang="en-US" dirty="0">
                <a:solidFill>
                  <a:schemeClr val="bg1"/>
                </a:solidFill>
              </a:rPr>
              <a:t>) must itself be fetched from memory </a:t>
            </a:r>
            <a:r>
              <a:rPr lang="en-US" dirty="0" smtClean="0">
                <a:solidFill>
                  <a:schemeClr val="bg1"/>
                </a:solidFill>
              </a:rPr>
              <a:t>prior to </a:t>
            </a:r>
            <a:r>
              <a:rPr lang="en-US" dirty="0">
                <a:solidFill>
                  <a:schemeClr val="bg1"/>
                </a:solidFill>
              </a:rPr>
              <a:t>execution. </a:t>
            </a:r>
            <a:endParaRPr lang="en-US" dirty="0" smtClean="0">
              <a:solidFill>
                <a:schemeClr val="bg1"/>
              </a:solidFill>
            </a:endParaRPr>
          </a:p>
          <a:p>
            <a:pPr marL="285750" indent="-285750" algn="just">
              <a:lnSpc>
                <a:spcPct val="150000"/>
              </a:lnSpc>
              <a:buFont typeface="Wingdings" panose="05000000000000000000" pitchFamily="2" charset="2"/>
              <a:buChar char="§"/>
            </a:pPr>
            <a:r>
              <a:rPr lang="en-US" dirty="0" smtClean="0">
                <a:solidFill>
                  <a:schemeClr val="bg1"/>
                </a:solidFill>
              </a:rPr>
              <a:t>The </a:t>
            </a:r>
            <a:r>
              <a:rPr lang="en-US" dirty="0">
                <a:solidFill>
                  <a:schemeClr val="bg1"/>
                </a:solidFill>
              </a:rPr>
              <a:t>microprocessor thus performs </a:t>
            </a:r>
            <a:r>
              <a:rPr lang="en-US" dirty="0" smtClean="0">
                <a:solidFill>
                  <a:schemeClr val="bg1"/>
                </a:solidFill>
              </a:rPr>
              <a:t>a </a:t>
            </a:r>
            <a:r>
              <a:rPr lang="en-US" dirty="0">
                <a:solidFill>
                  <a:schemeClr val="bg1"/>
                </a:solidFill>
              </a:rPr>
              <a:t>continuous sequence of instruction fetch and </a:t>
            </a:r>
            <a:r>
              <a:rPr lang="en-US" dirty="0" smtClean="0">
                <a:solidFill>
                  <a:schemeClr val="bg1"/>
                </a:solidFill>
              </a:rPr>
              <a:t>execute cycles</a:t>
            </a:r>
            <a:r>
              <a:rPr lang="en-US" dirty="0">
                <a:solidFill>
                  <a:schemeClr val="bg1"/>
                </a:solidFill>
              </a:rPr>
              <a:t>. </a:t>
            </a:r>
            <a:r>
              <a:rPr lang="en-US" dirty="0" smtClean="0">
                <a:solidFill>
                  <a:schemeClr val="bg1"/>
                </a:solidFill>
              </a:rPr>
              <a:t> The </a:t>
            </a:r>
            <a:r>
              <a:rPr lang="en-US" dirty="0">
                <a:solidFill>
                  <a:schemeClr val="bg1"/>
                </a:solidFill>
              </a:rPr>
              <a:t>act of fetching an instruction code (</a:t>
            </a:r>
            <a:r>
              <a:rPr lang="en-US" dirty="0" smtClean="0">
                <a:solidFill>
                  <a:schemeClr val="bg1"/>
                </a:solidFill>
              </a:rPr>
              <a:t>or operand </a:t>
            </a:r>
            <a:r>
              <a:rPr lang="en-US" dirty="0">
                <a:solidFill>
                  <a:schemeClr val="bg1"/>
                </a:solidFill>
              </a:rPr>
              <a:t>or data value) from memory involves a </a:t>
            </a:r>
            <a:r>
              <a:rPr lang="en-US" dirty="0" smtClean="0">
                <a:solidFill>
                  <a:schemeClr val="bg1"/>
                </a:solidFill>
              </a:rPr>
              <a:t>read operation</a:t>
            </a:r>
            <a:r>
              <a:rPr lang="en-US" dirty="0">
                <a:solidFill>
                  <a:schemeClr val="bg1"/>
                </a:solidFill>
              </a:rPr>
              <a:t>, while the act of moving data from </a:t>
            </a:r>
            <a:r>
              <a:rPr lang="en-US" dirty="0" smtClean="0">
                <a:solidFill>
                  <a:schemeClr val="bg1"/>
                </a:solidFill>
              </a:rPr>
              <a:t>the microprocessor </a:t>
            </a:r>
            <a:r>
              <a:rPr lang="en-US" dirty="0">
                <a:solidFill>
                  <a:schemeClr val="bg1"/>
                </a:solidFill>
              </a:rPr>
              <a:t>to a memory location involves a </a:t>
            </a:r>
            <a:r>
              <a:rPr lang="en-US" dirty="0" smtClean="0">
                <a:solidFill>
                  <a:schemeClr val="bg1"/>
                </a:solidFill>
              </a:rPr>
              <a:t>write operation </a:t>
            </a:r>
            <a:r>
              <a:rPr lang="en-US" dirty="0">
                <a:solidFill>
                  <a:schemeClr val="bg1"/>
                </a:solidFill>
              </a:rPr>
              <a:t>(see </a:t>
            </a:r>
            <a:r>
              <a:rPr lang="en-US" dirty="0" smtClean="0">
                <a:solidFill>
                  <a:schemeClr val="bg1"/>
                </a:solidFill>
              </a:rPr>
              <a:t>Figure).</a:t>
            </a:r>
          </a:p>
          <a:p>
            <a:pPr marL="285750" indent="-285750" algn="just">
              <a:lnSpc>
                <a:spcPct val="150000"/>
              </a:lnSpc>
              <a:buFont typeface="Wingdings" panose="05000000000000000000" pitchFamily="2" charset="2"/>
              <a:buChar char="§"/>
            </a:pPr>
            <a:r>
              <a:rPr lang="en-US" dirty="0" smtClean="0">
                <a:solidFill>
                  <a:schemeClr val="bg1"/>
                </a:solidFill>
              </a:rPr>
              <a:t>Each </a:t>
            </a:r>
            <a:r>
              <a:rPr lang="en-US" dirty="0">
                <a:solidFill>
                  <a:schemeClr val="bg1"/>
                </a:solidFill>
              </a:rPr>
              <a:t>cycle of CPU operation is known as </a:t>
            </a:r>
            <a:r>
              <a:rPr lang="en-US" dirty="0" smtClean="0">
                <a:solidFill>
                  <a:schemeClr val="bg1"/>
                </a:solidFill>
              </a:rPr>
              <a:t>a machine </a:t>
            </a:r>
            <a:r>
              <a:rPr lang="en-US" dirty="0">
                <a:solidFill>
                  <a:schemeClr val="bg1"/>
                </a:solidFill>
              </a:rPr>
              <a:t>cycle. Program instructions may </a:t>
            </a:r>
            <a:r>
              <a:rPr lang="en-US" dirty="0" smtClean="0">
                <a:solidFill>
                  <a:schemeClr val="bg1"/>
                </a:solidFill>
              </a:rPr>
              <a:t>require several </a:t>
            </a:r>
            <a:r>
              <a:rPr lang="en-US" dirty="0">
                <a:solidFill>
                  <a:schemeClr val="bg1"/>
                </a:solidFill>
              </a:rPr>
              <a:t>machine cycles (typically between two </a:t>
            </a:r>
            <a:r>
              <a:rPr lang="en-US" dirty="0" smtClean="0">
                <a:solidFill>
                  <a:schemeClr val="bg1"/>
                </a:solidFill>
              </a:rPr>
              <a:t>and five</a:t>
            </a:r>
            <a:r>
              <a:rPr lang="en-US" dirty="0">
                <a:solidFill>
                  <a:schemeClr val="bg1"/>
                </a:solidFill>
              </a:rPr>
              <a:t>). </a:t>
            </a:r>
            <a:endParaRPr lang="en-US" dirty="0" smtClean="0">
              <a:solidFill>
                <a:schemeClr val="bg1"/>
              </a:solidFill>
            </a:endParaRPr>
          </a:p>
          <a:p>
            <a:pPr marL="285750" indent="-285750" algn="just">
              <a:lnSpc>
                <a:spcPct val="150000"/>
              </a:lnSpc>
              <a:buFont typeface="Wingdings" panose="05000000000000000000" pitchFamily="2" charset="2"/>
              <a:buChar char="§"/>
            </a:pPr>
            <a:r>
              <a:rPr lang="en-US" dirty="0" smtClean="0">
                <a:solidFill>
                  <a:schemeClr val="bg1"/>
                </a:solidFill>
              </a:rPr>
              <a:t>The </a:t>
            </a:r>
            <a:r>
              <a:rPr lang="en-US" dirty="0">
                <a:solidFill>
                  <a:schemeClr val="bg1"/>
                </a:solidFill>
              </a:rPr>
              <a:t>first machine cycle in any cycle </a:t>
            </a:r>
            <a:r>
              <a:rPr lang="en-US" dirty="0" smtClean="0">
                <a:solidFill>
                  <a:schemeClr val="bg1"/>
                </a:solidFill>
              </a:rPr>
              <a:t>consists of </a:t>
            </a:r>
            <a:r>
              <a:rPr lang="en-US" dirty="0">
                <a:solidFill>
                  <a:schemeClr val="bg1"/>
                </a:solidFill>
              </a:rPr>
              <a:t>an instruction fetch (the instruction code is </a:t>
            </a:r>
            <a:r>
              <a:rPr lang="en-US" dirty="0" smtClean="0">
                <a:solidFill>
                  <a:schemeClr val="bg1"/>
                </a:solidFill>
              </a:rPr>
              <a:t>read from </a:t>
            </a:r>
            <a:r>
              <a:rPr lang="en-US" dirty="0">
                <a:solidFill>
                  <a:schemeClr val="bg1"/>
                </a:solidFill>
              </a:rPr>
              <a:t>the memory) and is known as the M1 </a:t>
            </a:r>
            <a:r>
              <a:rPr lang="en-US" dirty="0" smtClean="0">
                <a:solidFill>
                  <a:schemeClr val="bg1"/>
                </a:solidFill>
              </a:rPr>
              <a:t>cycle. Subsequent </a:t>
            </a:r>
            <a:r>
              <a:rPr lang="en-US" dirty="0">
                <a:solidFill>
                  <a:schemeClr val="bg1"/>
                </a:solidFill>
              </a:rPr>
              <a:t>cycles M2, M3 and so on, depend on </a:t>
            </a:r>
            <a:r>
              <a:rPr lang="en-US" dirty="0" smtClean="0">
                <a:solidFill>
                  <a:schemeClr val="bg1"/>
                </a:solidFill>
              </a:rPr>
              <a:t>the type </a:t>
            </a:r>
            <a:r>
              <a:rPr lang="en-US" dirty="0">
                <a:solidFill>
                  <a:schemeClr val="bg1"/>
                </a:solidFill>
              </a:rPr>
              <a:t>of instruction that is being </a:t>
            </a:r>
            <a:r>
              <a:rPr lang="en-US" dirty="0" smtClean="0">
                <a:solidFill>
                  <a:schemeClr val="bg1"/>
                </a:solidFill>
              </a:rPr>
              <a:t>executed. This fetch– execute </a:t>
            </a:r>
            <a:r>
              <a:rPr lang="en-US" dirty="0">
                <a:solidFill>
                  <a:schemeClr val="bg1"/>
                </a:solidFill>
              </a:rPr>
              <a:t>sequence is shown in Figure </a:t>
            </a:r>
            <a:r>
              <a:rPr lang="en-US" dirty="0" smtClean="0">
                <a:solidFill>
                  <a:schemeClr val="bg1"/>
                </a:solidFill>
              </a:rPr>
              <a:t> 114.</a:t>
            </a:r>
            <a:endParaRPr lang="en-US" sz="2000" b="1" dirty="0" smtClean="0">
              <a:solidFill>
                <a:schemeClr val="bg1"/>
              </a:solidFill>
            </a:endParaRPr>
          </a:p>
        </p:txBody>
      </p:sp>
    </p:spTree>
    <p:extLst>
      <p:ext uri="{BB962C8B-B14F-4D97-AF65-F5344CB8AC3E}">
        <p14:creationId xmlns:p14="http://schemas.microsoft.com/office/powerpoint/2010/main" val="328447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4941455"/>
          </a:xfrm>
        </p:spPr>
        <p:txBody>
          <a:bodyPr>
            <a:normAutofit/>
          </a:bodyPr>
          <a:lstStyle/>
          <a:p>
            <a:pPr algn="just"/>
            <a:r>
              <a:rPr lang="en-US" sz="2400" b="1" dirty="0" smtClean="0">
                <a:solidFill>
                  <a:schemeClr val="bg1"/>
                </a:solidFill>
              </a:rPr>
              <a:t>Accumulator : </a:t>
            </a:r>
          </a:p>
          <a:p>
            <a:pPr marL="342900" indent="-342900" algn="just">
              <a:buFont typeface="Wingdings" panose="05000000000000000000" pitchFamily="2" charset="2"/>
              <a:buChar char="§"/>
            </a:pPr>
            <a:r>
              <a:rPr lang="en-US" sz="2400" dirty="0" smtClean="0">
                <a:solidFill>
                  <a:schemeClr val="bg1"/>
                </a:solidFill>
              </a:rPr>
              <a:t>The </a:t>
            </a:r>
            <a:r>
              <a:rPr lang="en-US" sz="2400" dirty="0">
                <a:solidFill>
                  <a:schemeClr val="bg1"/>
                </a:solidFill>
              </a:rPr>
              <a:t>accumulator functions both as a source and as </a:t>
            </a:r>
            <a:r>
              <a:rPr lang="en-US" sz="2400" dirty="0" smtClean="0">
                <a:solidFill>
                  <a:schemeClr val="bg1"/>
                </a:solidFill>
              </a:rPr>
              <a:t>a destination </a:t>
            </a:r>
            <a:r>
              <a:rPr lang="en-US" sz="2400" dirty="0">
                <a:solidFill>
                  <a:schemeClr val="bg1"/>
                </a:solidFill>
              </a:rPr>
              <a:t>register for many of the basic </a:t>
            </a:r>
            <a:r>
              <a:rPr lang="en-US" sz="2400" dirty="0" smtClean="0">
                <a:solidFill>
                  <a:schemeClr val="bg1"/>
                </a:solidFill>
              </a:rPr>
              <a:t>microprocessor operations</a:t>
            </a:r>
            <a:r>
              <a:rPr lang="en-US" sz="2400" dirty="0">
                <a:solidFill>
                  <a:schemeClr val="bg1"/>
                </a:solidFill>
              </a:rPr>
              <a:t>. </a:t>
            </a:r>
            <a:endParaRPr lang="en-US" sz="2400" dirty="0" smtClean="0">
              <a:solidFill>
                <a:schemeClr val="bg1"/>
              </a:solidFill>
            </a:endParaRPr>
          </a:p>
          <a:p>
            <a:pPr marL="342900" indent="-342900" algn="just">
              <a:buFont typeface="Wingdings" panose="05000000000000000000" pitchFamily="2" charset="2"/>
              <a:buChar char="§"/>
            </a:pPr>
            <a:r>
              <a:rPr lang="en-US" sz="2400" dirty="0" smtClean="0">
                <a:solidFill>
                  <a:schemeClr val="bg1"/>
                </a:solidFill>
              </a:rPr>
              <a:t>As </a:t>
            </a:r>
            <a:r>
              <a:rPr lang="en-US" sz="2400" dirty="0">
                <a:solidFill>
                  <a:schemeClr val="bg1"/>
                </a:solidFill>
              </a:rPr>
              <a:t>a </a:t>
            </a:r>
            <a:r>
              <a:rPr lang="en-US" sz="2400" i="1" dirty="0">
                <a:solidFill>
                  <a:schemeClr val="bg1"/>
                </a:solidFill>
              </a:rPr>
              <a:t>source register </a:t>
            </a:r>
            <a:r>
              <a:rPr lang="en-US" sz="2400" dirty="0">
                <a:solidFill>
                  <a:schemeClr val="bg1"/>
                </a:solidFill>
              </a:rPr>
              <a:t>it </a:t>
            </a:r>
            <a:r>
              <a:rPr lang="en-US" sz="2400" dirty="0" smtClean="0">
                <a:solidFill>
                  <a:schemeClr val="bg1"/>
                </a:solidFill>
              </a:rPr>
              <a:t>contains the </a:t>
            </a:r>
            <a:r>
              <a:rPr lang="en-US" sz="2400" dirty="0">
                <a:solidFill>
                  <a:schemeClr val="bg1"/>
                </a:solidFill>
              </a:rPr>
              <a:t>data that will be used in a particular </a:t>
            </a:r>
            <a:r>
              <a:rPr lang="en-US" sz="2400" dirty="0" smtClean="0">
                <a:solidFill>
                  <a:schemeClr val="bg1"/>
                </a:solidFill>
              </a:rPr>
              <a:t>operation, while </a:t>
            </a:r>
            <a:r>
              <a:rPr lang="en-US" sz="2400" dirty="0">
                <a:solidFill>
                  <a:schemeClr val="bg1"/>
                </a:solidFill>
              </a:rPr>
              <a:t>as a </a:t>
            </a:r>
            <a:r>
              <a:rPr lang="en-US" sz="2400" i="1" dirty="0">
                <a:solidFill>
                  <a:schemeClr val="bg1"/>
                </a:solidFill>
              </a:rPr>
              <a:t>destination register </a:t>
            </a:r>
            <a:r>
              <a:rPr lang="en-US" sz="2400" dirty="0">
                <a:solidFill>
                  <a:schemeClr val="bg1"/>
                </a:solidFill>
              </a:rPr>
              <a:t>it will be used to hold </a:t>
            </a:r>
            <a:r>
              <a:rPr lang="en-US" sz="2400" dirty="0" smtClean="0">
                <a:solidFill>
                  <a:schemeClr val="bg1"/>
                </a:solidFill>
              </a:rPr>
              <a:t>the result </a:t>
            </a:r>
            <a:r>
              <a:rPr lang="en-US" sz="2400" dirty="0">
                <a:solidFill>
                  <a:schemeClr val="bg1"/>
                </a:solidFill>
              </a:rPr>
              <a:t>of a particular </a:t>
            </a:r>
            <a:r>
              <a:rPr lang="en-US" sz="2400" dirty="0" smtClean="0">
                <a:solidFill>
                  <a:schemeClr val="bg1"/>
                </a:solidFill>
              </a:rPr>
              <a:t>operation. </a:t>
            </a:r>
          </a:p>
          <a:p>
            <a:pPr marL="342900" indent="-342900" algn="just">
              <a:buFont typeface="Wingdings" panose="05000000000000000000" pitchFamily="2" charset="2"/>
              <a:buChar char="§"/>
            </a:pPr>
            <a:r>
              <a:rPr lang="en-US" sz="2400" dirty="0" smtClean="0">
                <a:solidFill>
                  <a:schemeClr val="bg1"/>
                </a:solidFill>
              </a:rPr>
              <a:t>The </a:t>
            </a:r>
            <a:r>
              <a:rPr lang="en-US" sz="2400" dirty="0">
                <a:solidFill>
                  <a:schemeClr val="bg1"/>
                </a:solidFill>
              </a:rPr>
              <a:t>accumulator (</a:t>
            </a:r>
            <a:r>
              <a:rPr lang="en-US" sz="2400" dirty="0" smtClean="0">
                <a:solidFill>
                  <a:schemeClr val="bg1"/>
                </a:solidFill>
              </a:rPr>
              <a:t>or </a:t>
            </a:r>
            <a:r>
              <a:rPr lang="en-US" sz="2400" i="1" dirty="0" smtClean="0">
                <a:solidFill>
                  <a:schemeClr val="bg1"/>
                </a:solidFill>
              </a:rPr>
              <a:t>A </a:t>
            </a:r>
            <a:r>
              <a:rPr lang="en-US" sz="2400" i="1" dirty="0">
                <a:solidFill>
                  <a:schemeClr val="bg1"/>
                </a:solidFill>
              </a:rPr>
              <a:t>register</a:t>
            </a:r>
            <a:r>
              <a:rPr lang="en-US" sz="2400" dirty="0">
                <a:solidFill>
                  <a:schemeClr val="bg1"/>
                </a:solidFill>
              </a:rPr>
              <a:t>) features in a very large number of </a:t>
            </a:r>
            <a:r>
              <a:rPr lang="en-US" sz="2400" dirty="0" smtClean="0">
                <a:solidFill>
                  <a:schemeClr val="bg1"/>
                </a:solidFill>
              </a:rPr>
              <a:t>microprocessor operations</a:t>
            </a:r>
            <a:r>
              <a:rPr lang="en-US" sz="2400" dirty="0">
                <a:solidFill>
                  <a:schemeClr val="bg1"/>
                </a:solidFill>
              </a:rPr>
              <a:t>, consequently more reference </a:t>
            </a:r>
            <a:r>
              <a:rPr lang="en-US" sz="2400" dirty="0" smtClean="0">
                <a:solidFill>
                  <a:schemeClr val="bg1"/>
                </a:solidFill>
              </a:rPr>
              <a:t>is made </a:t>
            </a:r>
            <a:r>
              <a:rPr lang="en-US" sz="2400" dirty="0">
                <a:solidFill>
                  <a:schemeClr val="bg1"/>
                </a:solidFill>
              </a:rPr>
              <a:t>to this register than any other</a:t>
            </a:r>
            <a:r>
              <a:rPr lang="en-US" sz="2400" dirty="0" smtClean="0">
                <a:solidFill>
                  <a:schemeClr val="bg1"/>
                </a:solidFill>
              </a:rPr>
              <a:t>.</a:t>
            </a:r>
          </a:p>
        </p:txBody>
      </p:sp>
    </p:spTree>
    <p:extLst>
      <p:ext uri="{BB962C8B-B14F-4D97-AF65-F5344CB8AC3E}">
        <p14:creationId xmlns:p14="http://schemas.microsoft.com/office/powerpoint/2010/main" val="655567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258291" y="280875"/>
            <a:ext cx="7121236" cy="6050652"/>
          </a:xfrm>
          <a:prstGeom prst="rect">
            <a:avLst/>
          </a:prstGeom>
        </p:spPr>
      </p:pic>
    </p:spTree>
    <p:extLst>
      <p:ext uri="{BB962C8B-B14F-4D97-AF65-F5344CB8AC3E}">
        <p14:creationId xmlns:p14="http://schemas.microsoft.com/office/powerpoint/2010/main" val="343152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38546"/>
            <a:ext cx="10247024" cy="387927"/>
          </a:xfrm>
        </p:spPr>
        <p:txBody>
          <a:bodyPr>
            <a:normAutofit/>
          </a:bodyPr>
          <a:lstStyle/>
          <a:p>
            <a:pPr algn="ctr"/>
            <a:r>
              <a:rPr lang="en-US" sz="1600" b="1" dirty="0" smtClean="0">
                <a:solidFill>
                  <a:schemeClr val="bg1"/>
                </a:solidFill>
              </a:rPr>
              <a:t>Fig. 114 A </a:t>
            </a:r>
            <a:r>
              <a:rPr lang="en-US" sz="1600" b="1" dirty="0">
                <a:solidFill>
                  <a:schemeClr val="bg1"/>
                </a:solidFill>
              </a:rPr>
              <a:t>typical timing diagram for a microprocessor CPU’s fetch–execute cycle</a:t>
            </a:r>
            <a:endParaRPr lang="en-US" sz="1600" b="1" cap="none" dirty="0">
              <a:solidFill>
                <a:schemeClr val="bg1"/>
              </a:solidFill>
            </a:endParaRPr>
          </a:p>
        </p:txBody>
      </p:sp>
      <p:pic>
        <p:nvPicPr>
          <p:cNvPr id="4" name="Picture 3"/>
          <p:cNvPicPr>
            <a:picLocks noChangeAspect="1"/>
          </p:cNvPicPr>
          <p:nvPr/>
        </p:nvPicPr>
        <p:blipFill>
          <a:blip r:embed="rId2"/>
          <a:stretch>
            <a:fillRect/>
          </a:stretch>
        </p:blipFill>
        <p:spPr>
          <a:xfrm>
            <a:off x="684212" y="1246909"/>
            <a:ext cx="10524115" cy="4807527"/>
          </a:xfrm>
          <a:prstGeom prst="rect">
            <a:avLst/>
          </a:prstGeom>
        </p:spPr>
      </p:pic>
    </p:spTree>
    <p:extLst>
      <p:ext uri="{BB962C8B-B14F-4D97-AF65-F5344CB8AC3E}">
        <p14:creationId xmlns:p14="http://schemas.microsoft.com/office/powerpoint/2010/main" val="1532931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sz="2800" b="1" dirty="0" smtClean="0">
                <a:solidFill>
                  <a:schemeClr val="bg1"/>
                </a:solidFill>
              </a:rPr>
              <a:t>MICROPROCESSOR OPERATION</a:t>
            </a:r>
            <a:endParaRPr lang="en-US" sz="2800" b="1" dirty="0">
              <a:solidFill>
                <a:schemeClr val="bg1"/>
              </a:solidFill>
            </a:endParaRPr>
          </a:p>
        </p:txBody>
      </p:sp>
      <p:sp>
        <p:nvSpPr>
          <p:cNvPr id="3" name="Text Placeholder 2"/>
          <p:cNvSpPr>
            <a:spLocks noGrp="1"/>
          </p:cNvSpPr>
          <p:nvPr>
            <p:ph type="body" idx="1"/>
          </p:nvPr>
        </p:nvSpPr>
        <p:spPr>
          <a:xfrm>
            <a:off x="684213" y="1052945"/>
            <a:ext cx="10967460" cy="5306291"/>
          </a:xfrm>
        </p:spPr>
        <p:txBody>
          <a:bodyPr>
            <a:normAutofit/>
          </a:bodyPr>
          <a:lstStyle/>
          <a:p>
            <a:pPr marL="285750" indent="-285750" algn="just">
              <a:buFont typeface="Wingdings" panose="05000000000000000000" pitchFamily="2" charset="2"/>
              <a:buChar char="§"/>
            </a:pPr>
            <a:r>
              <a:rPr lang="en-US" sz="2000" dirty="0">
                <a:solidFill>
                  <a:schemeClr val="bg1"/>
                </a:solidFill>
              </a:rPr>
              <a:t>Microprocessors determine the source of </a:t>
            </a:r>
            <a:r>
              <a:rPr lang="en-US" sz="2000" dirty="0" smtClean="0">
                <a:solidFill>
                  <a:schemeClr val="bg1"/>
                </a:solidFill>
              </a:rPr>
              <a:t>data (when </a:t>
            </a:r>
            <a:r>
              <a:rPr lang="en-US" sz="2000" dirty="0">
                <a:solidFill>
                  <a:schemeClr val="bg1"/>
                </a:solidFill>
              </a:rPr>
              <a:t>it is being read) and the destination of </a:t>
            </a:r>
            <a:r>
              <a:rPr lang="en-US" sz="2000" dirty="0" smtClean="0">
                <a:solidFill>
                  <a:schemeClr val="bg1"/>
                </a:solidFill>
              </a:rPr>
              <a:t>data (when </a:t>
            </a:r>
            <a:r>
              <a:rPr lang="en-US" sz="2000" dirty="0">
                <a:solidFill>
                  <a:schemeClr val="bg1"/>
                </a:solidFill>
              </a:rPr>
              <a:t>it is being written) by placing a unique </a:t>
            </a:r>
            <a:r>
              <a:rPr lang="en-US" sz="2000" dirty="0" smtClean="0">
                <a:solidFill>
                  <a:schemeClr val="bg1"/>
                </a:solidFill>
              </a:rPr>
              <a:t>address on </a:t>
            </a:r>
            <a:r>
              <a:rPr lang="en-US" sz="2000" dirty="0">
                <a:solidFill>
                  <a:schemeClr val="bg1"/>
                </a:solidFill>
              </a:rPr>
              <a:t>the address bus</a:t>
            </a:r>
            <a:r>
              <a:rPr lang="en-US" sz="2000" dirty="0" smtClean="0">
                <a:solidFill>
                  <a:schemeClr val="bg1"/>
                </a:solidFill>
              </a:rPr>
              <a:t>.</a:t>
            </a:r>
          </a:p>
          <a:p>
            <a:pPr marL="285750" indent="-285750" algn="just">
              <a:buFont typeface="Wingdings" panose="05000000000000000000" pitchFamily="2" charset="2"/>
              <a:buChar char="§"/>
            </a:pPr>
            <a:r>
              <a:rPr lang="en-US" sz="2000" dirty="0" smtClean="0">
                <a:solidFill>
                  <a:schemeClr val="bg1"/>
                </a:solidFill>
              </a:rPr>
              <a:t>The </a:t>
            </a:r>
            <a:r>
              <a:rPr lang="en-US" sz="2000" dirty="0">
                <a:solidFill>
                  <a:schemeClr val="bg1"/>
                </a:solidFill>
              </a:rPr>
              <a:t>address at which the data is </a:t>
            </a:r>
            <a:r>
              <a:rPr lang="en-US" sz="2000" dirty="0" smtClean="0">
                <a:solidFill>
                  <a:schemeClr val="bg1"/>
                </a:solidFill>
              </a:rPr>
              <a:t>to be </a:t>
            </a:r>
            <a:r>
              <a:rPr lang="en-US" sz="2000" dirty="0">
                <a:solidFill>
                  <a:schemeClr val="bg1"/>
                </a:solidFill>
              </a:rPr>
              <a:t>placed (during a write operation) or from which </a:t>
            </a:r>
            <a:r>
              <a:rPr lang="en-US" sz="2000" dirty="0" smtClean="0">
                <a:solidFill>
                  <a:schemeClr val="bg1"/>
                </a:solidFill>
              </a:rPr>
              <a:t>it is </a:t>
            </a:r>
            <a:r>
              <a:rPr lang="en-US" sz="2000" dirty="0">
                <a:solidFill>
                  <a:schemeClr val="bg1"/>
                </a:solidFill>
              </a:rPr>
              <a:t>to be fetched (during a read operation) can </a:t>
            </a:r>
            <a:r>
              <a:rPr lang="en-US" sz="2000" dirty="0" smtClean="0">
                <a:solidFill>
                  <a:schemeClr val="bg1"/>
                </a:solidFill>
              </a:rPr>
              <a:t>either constitute </a:t>
            </a:r>
            <a:r>
              <a:rPr lang="en-US" sz="2000" dirty="0">
                <a:solidFill>
                  <a:schemeClr val="bg1"/>
                </a:solidFill>
              </a:rPr>
              <a:t>part of the memory of the system (in </a:t>
            </a:r>
            <a:r>
              <a:rPr lang="en-US" sz="2000" dirty="0" smtClean="0">
                <a:solidFill>
                  <a:schemeClr val="bg1"/>
                </a:solidFill>
              </a:rPr>
              <a:t>which in case </a:t>
            </a:r>
            <a:r>
              <a:rPr lang="en-US" sz="2000" dirty="0">
                <a:solidFill>
                  <a:schemeClr val="bg1"/>
                </a:solidFill>
              </a:rPr>
              <a:t>it may be within ROM or RAM) or it can </a:t>
            </a:r>
            <a:r>
              <a:rPr lang="en-US" sz="2000" dirty="0" smtClean="0">
                <a:solidFill>
                  <a:schemeClr val="bg1"/>
                </a:solidFill>
              </a:rPr>
              <a:t>be considered </a:t>
            </a:r>
            <a:r>
              <a:rPr lang="en-US" sz="2000" dirty="0">
                <a:solidFill>
                  <a:schemeClr val="bg1"/>
                </a:solidFill>
              </a:rPr>
              <a:t>to be associated with </a:t>
            </a:r>
            <a:r>
              <a:rPr lang="en-US" sz="2000" dirty="0" smtClean="0">
                <a:solidFill>
                  <a:schemeClr val="bg1"/>
                </a:solidFill>
              </a:rPr>
              <a:t>input/output.</a:t>
            </a:r>
          </a:p>
          <a:p>
            <a:pPr marL="285750" indent="-285750" algn="just">
              <a:buFont typeface="Wingdings" panose="05000000000000000000" pitchFamily="2" charset="2"/>
              <a:buChar char="§"/>
            </a:pPr>
            <a:r>
              <a:rPr lang="en-US" sz="2000" dirty="0" smtClean="0">
                <a:solidFill>
                  <a:schemeClr val="bg1"/>
                </a:solidFill>
              </a:rPr>
              <a:t> Since </a:t>
            </a:r>
            <a:r>
              <a:rPr lang="en-US" sz="2000" dirty="0">
                <a:solidFill>
                  <a:schemeClr val="bg1"/>
                </a:solidFill>
              </a:rPr>
              <a:t>the data bus is connected to a number </a:t>
            </a:r>
            <a:r>
              <a:rPr lang="en-US" sz="2000" dirty="0" smtClean="0">
                <a:solidFill>
                  <a:schemeClr val="bg1"/>
                </a:solidFill>
              </a:rPr>
              <a:t>of VLSI </a:t>
            </a:r>
            <a:r>
              <a:rPr lang="en-US" sz="2000" dirty="0">
                <a:solidFill>
                  <a:schemeClr val="bg1"/>
                </a:solidFill>
              </a:rPr>
              <a:t>devices, an essential requirement of such </a:t>
            </a:r>
            <a:r>
              <a:rPr lang="en-US" sz="2000" dirty="0" smtClean="0">
                <a:solidFill>
                  <a:schemeClr val="bg1"/>
                </a:solidFill>
              </a:rPr>
              <a:t>chips (e.g</a:t>
            </a:r>
            <a:r>
              <a:rPr lang="en-US" sz="2000" dirty="0">
                <a:solidFill>
                  <a:schemeClr val="bg1"/>
                </a:solidFill>
              </a:rPr>
              <a:t>. ROM or RAM) is that their data outputs </a:t>
            </a:r>
            <a:r>
              <a:rPr lang="en-US" sz="2000" dirty="0" smtClean="0">
                <a:solidFill>
                  <a:schemeClr val="bg1"/>
                </a:solidFill>
              </a:rPr>
              <a:t>should be </a:t>
            </a:r>
            <a:r>
              <a:rPr lang="en-US" sz="2000" dirty="0">
                <a:solidFill>
                  <a:schemeClr val="bg1"/>
                </a:solidFill>
              </a:rPr>
              <a:t>capable of being isolated from the bus </a:t>
            </a:r>
            <a:r>
              <a:rPr lang="en-US" sz="2000" dirty="0" smtClean="0">
                <a:solidFill>
                  <a:schemeClr val="bg1"/>
                </a:solidFill>
              </a:rPr>
              <a:t>whenever necessary.</a:t>
            </a:r>
          </a:p>
          <a:p>
            <a:pPr marL="285750" indent="-285750" algn="just">
              <a:buFont typeface="Wingdings" panose="05000000000000000000" pitchFamily="2" charset="2"/>
              <a:buChar char="§"/>
            </a:pPr>
            <a:r>
              <a:rPr lang="en-US" sz="2000" dirty="0" smtClean="0">
                <a:solidFill>
                  <a:schemeClr val="bg1"/>
                </a:solidFill>
              </a:rPr>
              <a:t>These </a:t>
            </a:r>
            <a:r>
              <a:rPr lang="en-US" sz="2000" dirty="0">
                <a:solidFill>
                  <a:schemeClr val="bg1"/>
                </a:solidFill>
              </a:rPr>
              <a:t>chips are fitted with select or </a:t>
            </a:r>
            <a:r>
              <a:rPr lang="en-US" sz="2000" dirty="0" smtClean="0">
                <a:solidFill>
                  <a:schemeClr val="bg1"/>
                </a:solidFill>
              </a:rPr>
              <a:t>enable inputs </a:t>
            </a:r>
            <a:r>
              <a:rPr lang="en-US" sz="2000" dirty="0">
                <a:solidFill>
                  <a:schemeClr val="bg1"/>
                </a:solidFill>
              </a:rPr>
              <a:t>that are driven by address-decoding logic </a:t>
            </a:r>
            <a:r>
              <a:rPr lang="en-US" sz="2000" dirty="0" smtClean="0">
                <a:solidFill>
                  <a:schemeClr val="bg1"/>
                </a:solidFill>
              </a:rPr>
              <a:t>that ensures </a:t>
            </a:r>
            <a:r>
              <a:rPr lang="en-US" sz="2000" dirty="0">
                <a:solidFill>
                  <a:schemeClr val="bg1"/>
                </a:solidFill>
              </a:rPr>
              <a:t>that external devices (ROM, RAM and </a:t>
            </a:r>
            <a:r>
              <a:rPr lang="en-US" sz="2000" dirty="0" smtClean="0">
                <a:solidFill>
                  <a:schemeClr val="bg1"/>
                </a:solidFill>
              </a:rPr>
              <a:t>I/O) never </a:t>
            </a:r>
            <a:r>
              <a:rPr lang="en-US" sz="2000" dirty="0">
                <a:solidFill>
                  <a:schemeClr val="bg1"/>
                </a:solidFill>
              </a:rPr>
              <a:t>simultaneously attempt to place data on the bus.</a:t>
            </a:r>
            <a:endParaRPr lang="en-US" sz="2000" b="1" dirty="0" smtClean="0">
              <a:solidFill>
                <a:schemeClr val="bg1"/>
              </a:solidFill>
            </a:endParaRPr>
          </a:p>
        </p:txBody>
      </p:sp>
    </p:spTree>
    <p:extLst>
      <p:ext uri="{BB962C8B-B14F-4D97-AF65-F5344CB8AC3E}">
        <p14:creationId xmlns:p14="http://schemas.microsoft.com/office/powerpoint/2010/main" val="3664042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sz="2800" b="1" dirty="0" smtClean="0">
                <a:solidFill>
                  <a:schemeClr val="bg1"/>
                </a:solidFill>
              </a:rPr>
              <a:t>MICROPROCESSOR OPERATION</a:t>
            </a:r>
            <a:endParaRPr lang="en-US" sz="2800" b="1" dirty="0">
              <a:solidFill>
                <a:schemeClr val="bg1"/>
              </a:solidFill>
            </a:endParaRPr>
          </a:p>
        </p:txBody>
      </p:sp>
      <p:sp>
        <p:nvSpPr>
          <p:cNvPr id="3" name="Text Placeholder 2"/>
          <p:cNvSpPr>
            <a:spLocks noGrp="1"/>
          </p:cNvSpPr>
          <p:nvPr>
            <p:ph type="body" idx="1"/>
          </p:nvPr>
        </p:nvSpPr>
        <p:spPr>
          <a:xfrm>
            <a:off x="684213" y="1052945"/>
            <a:ext cx="10967460" cy="5306291"/>
          </a:xfrm>
        </p:spPr>
        <p:txBody>
          <a:bodyPr>
            <a:normAutofit/>
          </a:bodyPr>
          <a:lstStyle/>
          <a:p>
            <a:pPr marL="342900" indent="-342900" algn="just">
              <a:buFont typeface="Wingdings" panose="05000000000000000000" pitchFamily="2" charset="2"/>
              <a:buChar char="§"/>
            </a:pPr>
            <a:r>
              <a:rPr lang="en-US" sz="2000" b="1" dirty="0">
                <a:solidFill>
                  <a:schemeClr val="bg1"/>
                </a:solidFill>
              </a:rPr>
              <a:t>The inputs of the address-decoding logic </a:t>
            </a:r>
            <a:r>
              <a:rPr lang="en-US" sz="2000" b="1" dirty="0" smtClean="0">
                <a:solidFill>
                  <a:schemeClr val="bg1"/>
                </a:solidFill>
              </a:rPr>
              <a:t>are derived </a:t>
            </a:r>
            <a:r>
              <a:rPr lang="en-US" sz="2000" b="1" dirty="0">
                <a:solidFill>
                  <a:schemeClr val="bg1"/>
                </a:solidFill>
              </a:rPr>
              <a:t>from one or more of the address bus </a:t>
            </a:r>
            <a:r>
              <a:rPr lang="en-US" sz="2000" b="1" dirty="0" smtClean="0">
                <a:solidFill>
                  <a:schemeClr val="bg1"/>
                </a:solidFill>
              </a:rPr>
              <a:t>lines.</a:t>
            </a:r>
          </a:p>
          <a:p>
            <a:pPr marL="342900" indent="-342900" algn="just">
              <a:buFont typeface="Wingdings" panose="05000000000000000000" pitchFamily="2" charset="2"/>
              <a:buChar char="§"/>
            </a:pPr>
            <a:r>
              <a:rPr lang="en-US" sz="2000" b="1" dirty="0" smtClean="0">
                <a:solidFill>
                  <a:schemeClr val="bg1"/>
                </a:solidFill>
              </a:rPr>
              <a:t>The address </a:t>
            </a:r>
            <a:r>
              <a:rPr lang="en-US" sz="2000" b="1" dirty="0">
                <a:solidFill>
                  <a:schemeClr val="bg1"/>
                </a:solidFill>
              </a:rPr>
              <a:t>decoder effectively divides the </a:t>
            </a:r>
            <a:r>
              <a:rPr lang="en-US" sz="2000" b="1" dirty="0" smtClean="0">
                <a:solidFill>
                  <a:schemeClr val="bg1"/>
                </a:solidFill>
              </a:rPr>
              <a:t>available memory </a:t>
            </a:r>
            <a:r>
              <a:rPr lang="en-US" sz="2000" b="1" dirty="0">
                <a:solidFill>
                  <a:schemeClr val="bg1"/>
                </a:solidFill>
              </a:rPr>
              <a:t>into blocks corresponding to a </a:t>
            </a:r>
            <a:r>
              <a:rPr lang="en-US" sz="2000" b="1" dirty="0" smtClean="0">
                <a:solidFill>
                  <a:schemeClr val="bg1"/>
                </a:solidFill>
              </a:rPr>
              <a:t>particular function </a:t>
            </a:r>
            <a:r>
              <a:rPr lang="en-US" sz="2000" b="1" dirty="0">
                <a:solidFill>
                  <a:schemeClr val="bg1"/>
                </a:solidFill>
              </a:rPr>
              <a:t>(ROM, RAM, I/O, etc</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Hence, where </a:t>
            </a:r>
            <a:r>
              <a:rPr lang="en-US" sz="2000" b="1" dirty="0" smtClean="0">
                <a:solidFill>
                  <a:schemeClr val="bg1"/>
                </a:solidFill>
              </a:rPr>
              <a:t>the processor </a:t>
            </a:r>
            <a:r>
              <a:rPr lang="en-US" sz="2000" b="1" dirty="0">
                <a:solidFill>
                  <a:schemeClr val="bg1"/>
                </a:solidFill>
              </a:rPr>
              <a:t>is reading and writing to RAM, for </a:t>
            </a:r>
            <a:r>
              <a:rPr lang="en-US" sz="2000" b="1" dirty="0" smtClean="0">
                <a:solidFill>
                  <a:schemeClr val="bg1"/>
                </a:solidFill>
              </a:rPr>
              <a:t>example, the </a:t>
            </a:r>
            <a:r>
              <a:rPr lang="en-US" sz="2000" b="1" dirty="0">
                <a:solidFill>
                  <a:schemeClr val="bg1"/>
                </a:solidFill>
              </a:rPr>
              <a:t>address-decoding logic will ensure that </a:t>
            </a:r>
            <a:r>
              <a:rPr lang="en-US" sz="2000" b="1" dirty="0" smtClean="0">
                <a:solidFill>
                  <a:schemeClr val="bg1"/>
                </a:solidFill>
              </a:rPr>
              <a:t>only the </a:t>
            </a:r>
            <a:r>
              <a:rPr lang="en-US" sz="2000" b="1" dirty="0">
                <a:solidFill>
                  <a:schemeClr val="bg1"/>
                </a:solidFill>
              </a:rPr>
              <a:t>RAM is selected while the ROM and I/O </a:t>
            </a:r>
            <a:r>
              <a:rPr lang="en-US" sz="2000" b="1" dirty="0" smtClean="0">
                <a:solidFill>
                  <a:schemeClr val="bg1"/>
                </a:solidFill>
              </a:rPr>
              <a:t>remain isolated </a:t>
            </a:r>
            <a:r>
              <a:rPr lang="en-US" sz="2000" b="1" dirty="0">
                <a:solidFill>
                  <a:schemeClr val="bg1"/>
                </a:solidFill>
              </a:rPr>
              <a:t>from the data </a:t>
            </a:r>
            <a:r>
              <a:rPr lang="en-US" sz="2000" b="1" dirty="0" smtClean="0">
                <a:solidFill>
                  <a:schemeClr val="bg1"/>
                </a:solidFill>
              </a:rPr>
              <a:t>bus.</a:t>
            </a:r>
          </a:p>
          <a:p>
            <a:pPr marL="342900" indent="-342900" algn="just">
              <a:buFont typeface="Wingdings" panose="05000000000000000000" pitchFamily="2" charset="2"/>
              <a:buChar char="§"/>
            </a:pPr>
            <a:r>
              <a:rPr lang="en-US" sz="2000" b="1" dirty="0" smtClean="0">
                <a:solidFill>
                  <a:schemeClr val="bg1"/>
                </a:solidFill>
              </a:rPr>
              <a:t> Within </a:t>
            </a:r>
            <a:r>
              <a:rPr lang="en-US" sz="2000" b="1" dirty="0">
                <a:solidFill>
                  <a:schemeClr val="bg1"/>
                </a:solidFill>
              </a:rPr>
              <a:t>the CPU, data is stored in several </a:t>
            </a:r>
            <a:r>
              <a:rPr lang="en-US" sz="2000" b="1" dirty="0" smtClean="0">
                <a:solidFill>
                  <a:schemeClr val="bg1"/>
                </a:solidFill>
              </a:rPr>
              <a:t>registers. Registers </a:t>
            </a:r>
            <a:r>
              <a:rPr lang="en-US" sz="2000" b="1" dirty="0">
                <a:solidFill>
                  <a:schemeClr val="bg1"/>
                </a:solidFill>
              </a:rPr>
              <a:t>themselves can be thought of as a </a:t>
            </a:r>
            <a:r>
              <a:rPr lang="en-US" sz="2000" b="1" dirty="0" smtClean="0">
                <a:solidFill>
                  <a:schemeClr val="bg1"/>
                </a:solidFill>
              </a:rPr>
              <a:t>simple pigeon-hole </a:t>
            </a:r>
            <a:r>
              <a:rPr lang="en-US" sz="2000" b="1" dirty="0">
                <a:solidFill>
                  <a:schemeClr val="bg1"/>
                </a:solidFill>
              </a:rPr>
              <a:t>arrangement that can store as many </a:t>
            </a:r>
            <a:r>
              <a:rPr lang="en-US" sz="2000" b="1" dirty="0" smtClean="0">
                <a:solidFill>
                  <a:schemeClr val="bg1"/>
                </a:solidFill>
              </a:rPr>
              <a:t>bits as </a:t>
            </a:r>
            <a:r>
              <a:rPr lang="en-US" sz="2000" b="1" dirty="0">
                <a:solidFill>
                  <a:schemeClr val="bg1"/>
                </a:solidFill>
              </a:rPr>
              <a:t>there are holes available</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Generally, these </a:t>
            </a:r>
            <a:r>
              <a:rPr lang="en-US" sz="2000" b="1" dirty="0" smtClean="0">
                <a:solidFill>
                  <a:schemeClr val="bg1"/>
                </a:solidFill>
              </a:rPr>
              <a:t>devices can </a:t>
            </a:r>
            <a:r>
              <a:rPr lang="en-US" sz="2000" b="1" dirty="0">
                <a:solidFill>
                  <a:schemeClr val="bg1"/>
                </a:solidFill>
              </a:rPr>
              <a:t>store groups of 16 or 32 bits. Additionally, </a:t>
            </a:r>
            <a:r>
              <a:rPr lang="en-US" sz="2000" b="1" dirty="0" smtClean="0">
                <a:solidFill>
                  <a:schemeClr val="bg1"/>
                </a:solidFill>
              </a:rPr>
              <a:t>some registers </a:t>
            </a:r>
            <a:r>
              <a:rPr lang="en-US" sz="2000" b="1" dirty="0">
                <a:solidFill>
                  <a:schemeClr val="bg1"/>
                </a:solidFill>
              </a:rPr>
              <a:t>may be configured as either one register </a:t>
            </a:r>
            <a:r>
              <a:rPr lang="en-US" sz="2000" b="1" dirty="0" smtClean="0">
                <a:solidFill>
                  <a:schemeClr val="bg1"/>
                </a:solidFill>
              </a:rPr>
              <a:t>of 32 </a:t>
            </a:r>
            <a:r>
              <a:rPr lang="en-US" sz="2000" b="1" dirty="0">
                <a:solidFill>
                  <a:schemeClr val="bg1"/>
                </a:solidFill>
              </a:rPr>
              <a:t>bits or two registers of 16 bits.</a:t>
            </a:r>
            <a:endParaRPr lang="en-US" sz="2000" b="1" dirty="0" smtClean="0">
              <a:solidFill>
                <a:schemeClr val="bg1"/>
              </a:solidFill>
            </a:endParaRPr>
          </a:p>
        </p:txBody>
      </p:sp>
    </p:spTree>
    <p:extLst>
      <p:ext uri="{BB962C8B-B14F-4D97-AF65-F5344CB8AC3E}">
        <p14:creationId xmlns:p14="http://schemas.microsoft.com/office/powerpoint/2010/main" val="1005551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sz="2800" b="1" dirty="0" smtClean="0">
                <a:solidFill>
                  <a:schemeClr val="bg1"/>
                </a:solidFill>
              </a:rPr>
              <a:t>MICROPROCESSOR OPERATION</a:t>
            </a:r>
            <a:endParaRPr lang="en-US" sz="2800" b="1" dirty="0">
              <a:solidFill>
                <a:schemeClr val="bg1"/>
              </a:solidFill>
            </a:endParaRPr>
          </a:p>
        </p:txBody>
      </p:sp>
      <p:sp>
        <p:nvSpPr>
          <p:cNvPr id="3" name="Text Placeholder 2"/>
          <p:cNvSpPr>
            <a:spLocks noGrp="1"/>
          </p:cNvSpPr>
          <p:nvPr>
            <p:ph type="body" idx="1"/>
          </p:nvPr>
        </p:nvSpPr>
        <p:spPr>
          <a:xfrm>
            <a:off x="684213" y="1052945"/>
            <a:ext cx="10967460" cy="5306291"/>
          </a:xfrm>
        </p:spPr>
        <p:txBody>
          <a:bodyPr>
            <a:noAutofit/>
          </a:bodyPr>
          <a:lstStyle/>
          <a:p>
            <a:pPr marL="342900" indent="-342900" algn="just">
              <a:buFont typeface="Wingdings" panose="05000000000000000000" pitchFamily="2" charset="2"/>
              <a:buChar char="§"/>
            </a:pPr>
            <a:r>
              <a:rPr lang="en-US" sz="2000" b="1" dirty="0">
                <a:solidFill>
                  <a:schemeClr val="bg1"/>
                </a:solidFill>
              </a:rPr>
              <a:t>Some microprocessor registers are accessible </a:t>
            </a:r>
            <a:r>
              <a:rPr lang="en-US" sz="2000" b="1" dirty="0" smtClean="0">
                <a:solidFill>
                  <a:schemeClr val="bg1"/>
                </a:solidFill>
              </a:rPr>
              <a:t>to the </a:t>
            </a:r>
            <a:r>
              <a:rPr lang="en-US" sz="2000" b="1" dirty="0">
                <a:solidFill>
                  <a:schemeClr val="bg1"/>
                </a:solidFill>
              </a:rPr>
              <a:t>programmer, whereas others are used by </a:t>
            </a:r>
            <a:r>
              <a:rPr lang="en-US" sz="2000" b="1" dirty="0" smtClean="0">
                <a:solidFill>
                  <a:schemeClr val="bg1"/>
                </a:solidFill>
              </a:rPr>
              <a:t>the microprocessor </a:t>
            </a:r>
            <a:r>
              <a:rPr lang="en-US" sz="2000" b="1" dirty="0">
                <a:solidFill>
                  <a:schemeClr val="bg1"/>
                </a:solidFill>
              </a:rPr>
              <a:t>itself.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Registers </a:t>
            </a:r>
            <a:r>
              <a:rPr lang="en-US" sz="2000" b="1" dirty="0">
                <a:solidFill>
                  <a:schemeClr val="bg1"/>
                </a:solidFill>
              </a:rPr>
              <a:t>may be classified </a:t>
            </a:r>
            <a:r>
              <a:rPr lang="en-US" sz="2000" b="1" dirty="0" smtClean="0">
                <a:solidFill>
                  <a:schemeClr val="bg1"/>
                </a:solidFill>
              </a:rPr>
              <a:t>as either </a:t>
            </a:r>
            <a:r>
              <a:rPr lang="en-US" sz="2000" b="1" dirty="0">
                <a:solidFill>
                  <a:schemeClr val="bg1"/>
                </a:solidFill>
              </a:rPr>
              <a:t>general purpose or dedicated. In the latter </a:t>
            </a:r>
            <a:r>
              <a:rPr lang="en-US" sz="2000" b="1" dirty="0" smtClean="0">
                <a:solidFill>
                  <a:schemeClr val="bg1"/>
                </a:solidFill>
              </a:rPr>
              <a:t>case a </a:t>
            </a:r>
            <a:r>
              <a:rPr lang="en-US" sz="2000" b="1" dirty="0">
                <a:solidFill>
                  <a:schemeClr val="bg1"/>
                </a:solidFill>
              </a:rPr>
              <a:t>particular function is associated with the </a:t>
            </a:r>
            <a:r>
              <a:rPr lang="en-US" sz="2000" b="1" dirty="0" smtClean="0">
                <a:solidFill>
                  <a:schemeClr val="bg1"/>
                </a:solidFill>
              </a:rPr>
              <a:t>register, such </a:t>
            </a:r>
            <a:r>
              <a:rPr lang="en-US" sz="2000" b="1" dirty="0">
                <a:solidFill>
                  <a:schemeClr val="bg1"/>
                </a:solidFill>
              </a:rPr>
              <a:t>as holding the result of an operation or </a:t>
            </a:r>
            <a:r>
              <a:rPr lang="en-US" sz="2000" b="1" dirty="0" smtClean="0">
                <a:solidFill>
                  <a:schemeClr val="bg1"/>
                </a:solidFill>
              </a:rPr>
              <a:t>signaling the </a:t>
            </a:r>
            <a:r>
              <a:rPr lang="en-US" sz="2000" b="1" dirty="0">
                <a:solidFill>
                  <a:schemeClr val="bg1"/>
                </a:solidFill>
              </a:rPr>
              <a:t>result of a </a:t>
            </a:r>
            <a:r>
              <a:rPr lang="en-US" sz="2000" b="1" dirty="0" smtClean="0">
                <a:solidFill>
                  <a:schemeClr val="bg1"/>
                </a:solidFill>
              </a:rPr>
              <a:t>comparison.</a:t>
            </a:r>
          </a:p>
          <a:p>
            <a:pPr marL="342900" indent="-342900" algn="just">
              <a:buFont typeface="Wingdings" panose="05000000000000000000" pitchFamily="2" charset="2"/>
              <a:buChar char="§"/>
            </a:pPr>
            <a:r>
              <a:rPr lang="en-US" sz="2000" b="1" dirty="0" smtClean="0">
                <a:solidFill>
                  <a:schemeClr val="bg1"/>
                </a:solidFill>
              </a:rPr>
              <a:t>A </a:t>
            </a:r>
            <a:r>
              <a:rPr lang="en-US" sz="2000" b="1" dirty="0">
                <a:solidFill>
                  <a:schemeClr val="bg1"/>
                </a:solidFill>
              </a:rPr>
              <a:t>basic 8-bit microprocessor (the Z80) and </a:t>
            </a:r>
            <a:r>
              <a:rPr lang="en-US" sz="2000" b="1" dirty="0" smtClean="0">
                <a:solidFill>
                  <a:schemeClr val="bg1"/>
                </a:solidFill>
              </a:rPr>
              <a:t>its </a:t>
            </a:r>
            <a:r>
              <a:rPr lang="en-US" sz="2000" b="1" i="1" dirty="0" smtClean="0">
                <a:solidFill>
                  <a:schemeClr val="bg1"/>
                </a:solidFill>
              </a:rPr>
              <a:t>register </a:t>
            </a:r>
            <a:r>
              <a:rPr lang="en-US" sz="2000" b="1" i="1" dirty="0">
                <a:solidFill>
                  <a:schemeClr val="bg1"/>
                </a:solidFill>
              </a:rPr>
              <a:t>model </a:t>
            </a:r>
            <a:r>
              <a:rPr lang="en-US" sz="2000" b="1" dirty="0">
                <a:solidFill>
                  <a:schemeClr val="bg1"/>
                </a:solidFill>
              </a:rPr>
              <a:t>is shown in </a:t>
            </a:r>
            <a:r>
              <a:rPr lang="en-US" sz="2000" b="1" dirty="0" smtClean="0">
                <a:solidFill>
                  <a:schemeClr val="bg1"/>
                </a:solidFill>
              </a:rPr>
              <a:t>Figure. This </a:t>
            </a:r>
            <a:r>
              <a:rPr lang="en-US" sz="2000" b="1" dirty="0" smtClean="0">
                <a:solidFill>
                  <a:schemeClr val="bg1"/>
                </a:solidFill>
              </a:rPr>
              <a:t>microprocessor </a:t>
            </a:r>
            <a:r>
              <a:rPr lang="en-US" sz="2000" b="1" dirty="0">
                <a:solidFill>
                  <a:schemeClr val="bg1"/>
                </a:solidFill>
              </a:rPr>
              <a:t>has six general-purpose registers </a:t>
            </a:r>
            <a:r>
              <a:rPr lang="en-US" sz="2000" b="1" dirty="0" smtClean="0">
                <a:solidFill>
                  <a:schemeClr val="bg1"/>
                </a:solidFill>
              </a:rPr>
              <a:t>and that </a:t>
            </a:r>
            <a:r>
              <a:rPr lang="en-US" sz="2000" b="1" dirty="0">
                <a:solidFill>
                  <a:schemeClr val="bg1"/>
                </a:solidFill>
              </a:rPr>
              <a:t>these are 8 bits in length.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registers can </a:t>
            </a:r>
            <a:r>
              <a:rPr lang="en-US" sz="2000" b="1" dirty="0" smtClean="0">
                <a:solidFill>
                  <a:schemeClr val="bg1"/>
                </a:solidFill>
              </a:rPr>
              <a:t>also be </a:t>
            </a:r>
            <a:r>
              <a:rPr lang="en-US" sz="2000" b="1" dirty="0">
                <a:solidFill>
                  <a:schemeClr val="bg1"/>
                </a:solidFill>
              </a:rPr>
              <a:t>used ‘end-on’ so that, for example, the BC </a:t>
            </a:r>
            <a:r>
              <a:rPr lang="en-US" sz="2000" b="1" dirty="0" smtClean="0">
                <a:solidFill>
                  <a:schemeClr val="bg1"/>
                </a:solidFill>
              </a:rPr>
              <a:t>register pair </a:t>
            </a:r>
            <a:r>
              <a:rPr lang="en-US" sz="2000" b="1" dirty="0">
                <a:solidFill>
                  <a:schemeClr val="bg1"/>
                </a:solidFill>
              </a:rPr>
              <a:t>can be used to hold 16-bit data. </a:t>
            </a:r>
            <a:endParaRPr lang="en-US" sz="2000" b="1" dirty="0" smtClean="0">
              <a:solidFill>
                <a:schemeClr val="bg1"/>
              </a:solidFill>
            </a:endParaRPr>
          </a:p>
          <a:p>
            <a:pPr marL="342900" indent="-342900" algn="just">
              <a:buFont typeface="Wingdings" panose="05000000000000000000" pitchFamily="2" charset="2"/>
              <a:buChar char="§"/>
            </a:pPr>
            <a:r>
              <a:rPr lang="en-US" sz="2000" b="1" dirty="0">
                <a:solidFill>
                  <a:schemeClr val="bg1"/>
                </a:solidFill>
              </a:rPr>
              <a:t>A</a:t>
            </a:r>
            <a:r>
              <a:rPr lang="en-US" sz="2000" b="1" dirty="0" smtClean="0">
                <a:solidFill>
                  <a:schemeClr val="bg1"/>
                </a:solidFill>
              </a:rPr>
              <a:t>lso  </a:t>
            </a:r>
            <a:r>
              <a:rPr lang="en-US" sz="2000" b="1" dirty="0" smtClean="0">
                <a:solidFill>
                  <a:schemeClr val="bg1"/>
                </a:solidFill>
              </a:rPr>
              <a:t>the Z80’s </a:t>
            </a:r>
            <a:r>
              <a:rPr lang="en-US" sz="2000" b="1" dirty="0">
                <a:solidFill>
                  <a:schemeClr val="bg1"/>
                </a:solidFill>
              </a:rPr>
              <a:t>instruction pointer is referred to as the </a:t>
            </a:r>
            <a:r>
              <a:rPr lang="en-US" sz="2000" b="1" i="1" dirty="0" smtClean="0">
                <a:solidFill>
                  <a:schemeClr val="bg1"/>
                </a:solidFill>
              </a:rPr>
              <a:t>program counter </a:t>
            </a:r>
            <a:r>
              <a:rPr lang="en-US" sz="2000" b="1" dirty="0">
                <a:solidFill>
                  <a:schemeClr val="bg1"/>
                </a:solidFill>
              </a:rPr>
              <a:t>and the status register is called the </a:t>
            </a:r>
            <a:r>
              <a:rPr lang="en-US" sz="2000" b="1" i="1" dirty="0">
                <a:solidFill>
                  <a:schemeClr val="bg1"/>
                </a:solidFill>
              </a:rPr>
              <a:t>flag </a:t>
            </a:r>
            <a:r>
              <a:rPr lang="en-US" sz="2000" b="1" i="1" dirty="0" smtClean="0">
                <a:solidFill>
                  <a:schemeClr val="bg1"/>
                </a:solidFill>
              </a:rPr>
              <a:t>register</a:t>
            </a:r>
            <a:r>
              <a:rPr lang="en-US" sz="2000" b="1" dirty="0" smtClean="0">
                <a:solidFill>
                  <a:schemeClr val="bg1"/>
                </a:solidFill>
              </a:rPr>
              <a:t>. Note </a:t>
            </a:r>
            <a:r>
              <a:rPr lang="en-US" sz="2000" b="1" dirty="0">
                <a:solidFill>
                  <a:schemeClr val="bg1"/>
                </a:solidFill>
              </a:rPr>
              <a:t>that different manufacturers use different </a:t>
            </a:r>
            <a:r>
              <a:rPr lang="en-US" sz="2000" b="1" dirty="0" smtClean="0">
                <a:solidFill>
                  <a:schemeClr val="bg1"/>
                </a:solidFill>
              </a:rPr>
              <a:t>names for </a:t>
            </a:r>
            <a:r>
              <a:rPr lang="en-US" sz="2000" b="1" dirty="0">
                <a:solidFill>
                  <a:schemeClr val="bg1"/>
                </a:solidFill>
              </a:rPr>
              <a:t>these registers but their function remains </a:t>
            </a:r>
            <a:r>
              <a:rPr lang="en-US" sz="2000" b="1" dirty="0" smtClean="0">
                <a:solidFill>
                  <a:schemeClr val="bg1"/>
                </a:solidFill>
              </a:rPr>
              <a:t>the same</a:t>
            </a:r>
            <a:r>
              <a:rPr lang="en-US" sz="2000" b="1" dirty="0">
                <a:solidFill>
                  <a:schemeClr val="bg1"/>
                </a:solidFill>
              </a:rPr>
              <a:t>.</a:t>
            </a:r>
            <a:endParaRPr lang="en-US" sz="2000" b="1" dirty="0" smtClean="0">
              <a:solidFill>
                <a:schemeClr val="bg1"/>
              </a:solidFill>
            </a:endParaRPr>
          </a:p>
        </p:txBody>
      </p:sp>
    </p:spTree>
    <p:extLst>
      <p:ext uri="{BB962C8B-B14F-4D97-AF65-F5344CB8AC3E}">
        <p14:creationId xmlns:p14="http://schemas.microsoft.com/office/powerpoint/2010/main" val="2071013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2563"/>
            <a:ext cx="12191999" cy="6943126"/>
          </a:xfrm>
          <a:prstGeom prst="rect">
            <a:avLst/>
          </a:prstGeom>
        </p:spPr>
      </p:pic>
    </p:spTree>
    <p:extLst>
      <p:ext uri="{BB962C8B-B14F-4D97-AF65-F5344CB8AC3E}">
        <p14:creationId xmlns:p14="http://schemas.microsoft.com/office/powerpoint/2010/main" val="1741141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sz="2800" b="1" dirty="0" smtClean="0">
                <a:solidFill>
                  <a:srgbClr val="FF0000"/>
                </a:solidFill>
              </a:rPr>
              <a:t>ALU  </a:t>
            </a:r>
            <a:r>
              <a:rPr lang="en-US" sz="2800" b="1" dirty="0" smtClean="0">
                <a:solidFill>
                  <a:srgbClr val="FF0000"/>
                </a:solidFill>
              </a:rPr>
              <a:t>OPERATION</a:t>
            </a:r>
            <a:endParaRPr lang="en-US" sz="2800" b="1" dirty="0">
              <a:solidFill>
                <a:srgbClr val="FF0000"/>
              </a:solidFill>
            </a:endParaRPr>
          </a:p>
        </p:txBody>
      </p:sp>
      <p:sp>
        <p:nvSpPr>
          <p:cNvPr id="3" name="Text Placeholder 2"/>
          <p:cNvSpPr>
            <a:spLocks noGrp="1"/>
          </p:cNvSpPr>
          <p:nvPr>
            <p:ph type="body" idx="1"/>
          </p:nvPr>
        </p:nvSpPr>
        <p:spPr>
          <a:xfrm>
            <a:off x="684213" y="1052945"/>
            <a:ext cx="10967460" cy="5306291"/>
          </a:xfrm>
        </p:spPr>
        <p:txBody>
          <a:bodyPr>
            <a:noAutofit/>
          </a:bodyPr>
          <a:lstStyle/>
          <a:p>
            <a:pPr marL="285750" indent="-285750" algn="just">
              <a:buFont typeface="Wingdings" panose="05000000000000000000" pitchFamily="2" charset="2"/>
              <a:buChar char="§"/>
            </a:pPr>
            <a:r>
              <a:rPr lang="en-US" sz="2000" b="1" dirty="0">
                <a:solidFill>
                  <a:schemeClr val="bg1"/>
                </a:solidFill>
              </a:rPr>
              <a:t>The ALU can perform arithmetic operations (</a:t>
            </a:r>
            <a:r>
              <a:rPr lang="en-US" sz="2000" b="1" dirty="0" smtClean="0">
                <a:solidFill>
                  <a:schemeClr val="bg1"/>
                </a:solidFill>
              </a:rPr>
              <a:t>addition and </a:t>
            </a:r>
            <a:r>
              <a:rPr lang="en-US" sz="2000" b="1" dirty="0">
                <a:solidFill>
                  <a:schemeClr val="bg1"/>
                </a:solidFill>
              </a:rPr>
              <a:t>subtraction) and logic (complementation, </a:t>
            </a:r>
            <a:r>
              <a:rPr lang="en-US" sz="2000" b="1" dirty="0" smtClean="0">
                <a:solidFill>
                  <a:schemeClr val="bg1"/>
                </a:solidFill>
              </a:rPr>
              <a:t>logical AND</a:t>
            </a:r>
            <a:r>
              <a:rPr lang="en-US" sz="2000" b="1" dirty="0">
                <a:solidFill>
                  <a:schemeClr val="bg1"/>
                </a:solidFill>
              </a:rPr>
              <a:t>, logical OR, etc.).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ALU operates on </a:t>
            </a:r>
            <a:r>
              <a:rPr lang="en-US" sz="2000" b="1" dirty="0" smtClean="0">
                <a:solidFill>
                  <a:schemeClr val="bg1"/>
                </a:solidFill>
              </a:rPr>
              <a:t>two inputs </a:t>
            </a:r>
            <a:r>
              <a:rPr lang="en-US" sz="2000" b="1" dirty="0">
                <a:solidFill>
                  <a:schemeClr val="bg1"/>
                </a:solidFill>
              </a:rPr>
              <a:t>(8, 16, 32 or 64 bits in length, depending </a:t>
            </a:r>
            <a:r>
              <a:rPr lang="en-US" sz="2000" b="1" dirty="0" smtClean="0">
                <a:solidFill>
                  <a:schemeClr val="bg1"/>
                </a:solidFill>
              </a:rPr>
              <a:t>upon </a:t>
            </a:r>
            <a:r>
              <a:rPr lang="en-US" sz="2000" b="1" dirty="0">
                <a:solidFill>
                  <a:schemeClr val="bg1"/>
                </a:solidFill>
              </a:rPr>
              <a:t>the CPU type) and it provides one output (again of </a:t>
            </a:r>
            <a:r>
              <a:rPr lang="en-US" sz="2000" b="1" dirty="0" smtClean="0">
                <a:solidFill>
                  <a:schemeClr val="bg1"/>
                </a:solidFill>
              </a:rPr>
              <a:t>8, 16</a:t>
            </a:r>
            <a:r>
              <a:rPr lang="en-US" sz="2000" b="1" dirty="0">
                <a:solidFill>
                  <a:schemeClr val="bg1"/>
                </a:solidFill>
              </a:rPr>
              <a:t>, 32 or 64 bits, depending upon the CPU type</a:t>
            </a:r>
            <a:r>
              <a:rPr lang="en-US" sz="2000" b="1" dirty="0" smtClean="0">
                <a:solidFill>
                  <a:schemeClr val="bg1"/>
                </a:solidFill>
              </a:rPr>
              <a:t>). </a:t>
            </a: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ALU status is preserved in the flag register </a:t>
            </a:r>
            <a:r>
              <a:rPr lang="en-US" sz="2000" b="1" dirty="0" smtClean="0">
                <a:solidFill>
                  <a:schemeClr val="bg1"/>
                </a:solidFill>
              </a:rPr>
              <a:t>so that</a:t>
            </a:r>
            <a:r>
              <a:rPr lang="en-US" sz="2000" b="1" dirty="0">
                <a:solidFill>
                  <a:schemeClr val="bg1"/>
                </a:solidFill>
              </a:rPr>
              <a:t>, for example, an overflow, zero or negative </a:t>
            </a:r>
            <a:r>
              <a:rPr lang="en-US" sz="2000" b="1" dirty="0" smtClean="0">
                <a:solidFill>
                  <a:schemeClr val="bg1"/>
                </a:solidFill>
              </a:rPr>
              <a:t>result can </a:t>
            </a:r>
            <a:r>
              <a:rPr lang="en-US" sz="2000" b="1" dirty="0">
                <a:solidFill>
                  <a:schemeClr val="bg1"/>
                </a:solidFill>
              </a:rPr>
              <a:t>be detected and the necessary action can then </a:t>
            </a:r>
            <a:r>
              <a:rPr lang="en-US" sz="2000" b="1" dirty="0" smtClean="0">
                <a:solidFill>
                  <a:schemeClr val="bg1"/>
                </a:solidFill>
              </a:rPr>
              <a:t>be taken </a:t>
            </a:r>
            <a:r>
              <a:rPr lang="en-US" sz="2000" b="1" dirty="0">
                <a:solidFill>
                  <a:schemeClr val="bg1"/>
                </a:solidFill>
              </a:rPr>
              <a:t>to deal with this eventuality.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A </a:t>
            </a:r>
            <a:r>
              <a:rPr lang="en-US" sz="2000" b="1" dirty="0">
                <a:solidFill>
                  <a:schemeClr val="bg1"/>
                </a:solidFill>
              </a:rPr>
              <a:t>typical </a:t>
            </a:r>
            <a:r>
              <a:rPr lang="en-US" sz="2000" b="1" dirty="0" smtClean="0">
                <a:solidFill>
                  <a:schemeClr val="bg1"/>
                </a:solidFill>
              </a:rPr>
              <a:t>example might </a:t>
            </a:r>
            <a:r>
              <a:rPr lang="en-US" sz="2000" b="1" dirty="0">
                <a:solidFill>
                  <a:schemeClr val="bg1"/>
                </a:solidFill>
              </a:rPr>
              <a:t>be that of a program that needs to repeat </a:t>
            </a:r>
            <a:r>
              <a:rPr lang="en-US" sz="2000" b="1" dirty="0" smtClean="0">
                <a:solidFill>
                  <a:schemeClr val="bg1"/>
                </a:solidFill>
              </a:rPr>
              <a:t>an operation </a:t>
            </a:r>
            <a:r>
              <a:rPr lang="en-US" sz="2000" b="1" dirty="0">
                <a:solidFill>
                  <a:schemeClr val="bg1"/>
                </a:solidFill>
              </a:rPr>
              <a:t>a set number of times until a zero result </a:t>
            </a:r>
            <a:r>
              <a:rPr lang="en-US" sz="2000" b="1" dirty="0" smtClean="0">
                <a:solidFill>
                  <a:schemeClr val="bg1"/>
                </a:solidFill>
              </a:rPr>
              <a:t>is obtained.</a:t>
            </a: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control unit is responsible for the </a:t>
            </a:r>
            <a:r>
              <a:rPr lang="en-US" sz="2000" b="1" dirty="0" smtClean="0">
                <a:solidFill>
                  <a:schemeClr val="bg1"/>
                </a:solidFill>
              </a:rPr>
              <a:t>movement of </a:t>
            </a:r>
            <a:r>
              <a:rPr lang="en-US" sz="2000" b="1" dirty="0">
                <a:solidFill>
                  <a:schemeClr val="bg1"/>
                </a:solidFill>
              </a:rPr>
              <a:t>data within the CPU and the management of </a:t>
            </a:r>
            <a:r>
              <a:rPr lang="en-US" sz="2000" b="1" dirty="0" smtClean="0">
                <a:solidFill>
                  <a:schemeClr val="bg1"/>
                </a:solidFill>
              </a:rPr>
              <a:t>control signals</a:t>
            </a:r>
            <a:r>
              <a:rPr lang="en-US" sz="2000" b="1" dirty="0">
                <a:solidFill>
                  <a:schemeClr val="bg1"/>
                </a:solidFill>
              </a:rPr>
              <a:t>, both internal and external.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The control unit </a:t>
            </a:r>
            <a:r>
              <a:rPr lang="en-US" sz="2000" b="1" dirty="0">
                <a:solidFill>
                  <a:schemeClr val="bg1"/>
                </a:solidFill>
              </a:rPr>
              <a:t>asserts the requisite signals to read or write </a:t>
            </a:r>
            <a:r>
              <a:rPr lang="en-US" sz="2000" b="1" dirty="0" smtClean="0">
                <a:solidFill>
                  <a:schemeClr val="bg1"/>
                </a:solidFill>
              </a:rPr>
              <a:t>data as </a:t>
            </a:r>
            <a:r>
              <a:rPr lang="en-US" sz="2000" b="1" dirty="0">
                <a:solidFill>
                  <a:schemeClr val="bg1"/>
                </a:solidFill>
              </a:rPr>
              <a:t>appropriate to the current instruction</a:t>
            </a:r>
            <a:endParaRPr lang="en-US" sz="2000" b="1" dirty="0" smtClean="0">
              <a:solidFill>
                <a:schemeClr val="bg1"/>
              </a:solidFill>
            </a:endParaRPr>
          </a:p>
        </p:txBody>
      </p:sp>
    </p:spTree>
    <p:extLst>
      <p:ext uri="{BB962C8B-B14F-4D97-AF65-F5344CB8AC3E}">
        <p14:creationId xmlns:p14="http://schemas.microsoft.com/office/powerpoint/2010/main" val="1107879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INTEL X86 FAMILY</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5805053"/>
          </a:xfrm>
        </p:spPr>
        <p:txBody>
          <a:bodyPr>
            <a:noAutofit/>
          </a:bodyPr>
          <a:lstStyle/>
          <a:p>
            <a:pPr marL="285750" indent="-285750" algn="just">
              <a:buFont typeface="Wingdings" panose="05000000000000000000" pitchFamily="2" charset="2"/>
              <a:buChar char="§"/>
            </a:pPr>
            <a:r>
              <a:rPr lang="en-US" sz="2000" b="1" dirty="0">
                <a:solidFill>
                  <a:schemeClr val="bg1"/>
                </a:solidFill>
              </a:rPr>
              <a:t>The original member of the x86 family was Intel’s </a:t>
            </a:r>
            <a:r>
              <a:rPr lang="en-US" sz="2000" b="1" dirty="0" smtClean="0">
                <a:solidFill>
                  <a:schemeClr val="bg1"/>
                </a:solidFill>
              </a:rPr>
              <a:t>first true </a:t>
            </a:r>
            <a:r>
              <a:rPr lang="en-US" sz="2000" b="1" dirty="0">
                <a:solidFill>
                  <a:schemeClr val="bg1"/>
                </a:solidFill>
              </a:rPr>
              <a:t>16-bit processor, which had 20 address lines </a:t>
            </a:r>
            <a:r>
              <a:rPr lang="en-US" sz="2000" b="1" dirty="0" smtClean="0">
                <a:solidFill>
                  <a:schemeClr val="bg1"/>
                </a:solidFill>
              </a:rPr>
              <a:t>that could </a:t>
            </a:r>
            <a:r>
              <a:rPr lang="en-US" sz="2000" b="1" dirty="0">
                <a:solidFill>
                  <a:schemeClr val="bg1"/>
                </a:solidFill>
              </a:rPr>
              <a:t>directly address up to 1 MB of RAM</a:t>
            </a:r>
            <a:r>
              <a:rPr lang="en-US" sz="2000" b="1" dirty="0" smtClean="0">
                <a:solidFill>
                  <a:schemeClr val="bg1"/>
                </a:solidFill>
              </a:rPr>
              <a:t>.</a:t>
            </a:r>
          </a:p>
          <a:p>
            <a:pPr marL="285750" indent="-285750" algn="just">
              <a:buFont typeface="Wingdings" panose="05000000000000000000" pitchFamily="2" charset="2"/>
              <a:buChar char="§"/>
            </a:pPr>
            <a:r>
              <a:rPr lang="en-US" sz="2000" b="1" dirty="0" smtClean="0">
                <a:solidFill>
                  <a:schemeClr val="bg1"/>
                </a:solidFill>
              </a:rPr>
              <a:t>The chip was </a:t>
            </a:r>
            <a:r>
              <a:rPr lang="en-US" sz="2000" b="1" dirty="0">
                <a:solidFill>
                  <a:schemeClr val="bg1"/>
                </a:solidFill>
              </a:rPr>
              <a:t>available in 5, 6, 8 and 10 MHz </a:t>
            </a:r>
            <a:r>
              <a:rPr lang="en-US" sz="2000" b="1" dirty="0" smtClean="0">
                <a:solidFill>
                  <a:schemeClr val="bg1"/>
                </a:solidFill>
              </a:rPr>
              <a:t>versions. The 8086 was </a:t>
            </a:r>
            <a:r>
              <a:rPr lang="en-US" sz="2000" b="1" dirty="0">
                <a:solidFill>
                  <a:schemeClr val="bg1"/>
                </a:solidFill>
              </a:rPr>
              <a:t>designed with modular internal </a:t>
            </a:r>
            <a:r>
              <a:rPr lang="en-US" sz="2000" b="1" dirty="0" smtClean="0">
                <a:solidFill>
                  <a:schemeClr val="bg1"/>
                </a:solidFill>
              </a:rPr>
              <a:t>architecture. </a:t>
            </a:r>
          </a:p>
          <a:p>
            <a:pPr marL="285750" indent="-285750" algn="just">
              <a:buFont typeface="Wingdings" panose="05000000000000000000" pitchFamily="2" charset="2"/>
              <a:buChar char="§"/>
            </a:pPr>
            <a:r>
              <a:rPr lang="en-US" sz="2000" b="1" dirty="0" smtClean="0">
                <a:solidFill>
                  <a:schemeClr val="bg1"/>
                </a:solidFill>
              </a:rPr>
              <a:t>This approach </a:t>
            </a:r>
            <a:r>
              <a:rPr lang="en-US" sz="2000" b="1" dirty="0">
                <a:solidFill>
                  <a:schemeClr val="bg1"/>
                </a:solidFill>
              </a:rPr>
              <a:t>to microprocessor design has allowed </a:t>
            </a:r>
            <a:r>
              <a:rPr lang="en-US" sz="2000" b="1" dirty="0" smtClean="0">
                <a:solidFill>
                  <a:schemeClr val="bg1"/>
                </a:solidFill>
              </a:rPr>
              <a:t>Intel to </a:t>
            </a:r>
            <a:r>
              <a:rPr lang="en-US" sz="2000" b="1" dirty="0">
                <a:solidFill>
                  <a:schemeClr val="bg1"/>
                </a:solidFill>
              </a:rPr>
              <a:t>produce a similar microprocessor with </a:t>
            </a:r>
            <a:r>
              <a:rPr lang="en-US" sz="2000" b="1" dirty="0" smtClean="0">
                <a:solidFill>
                  <a:schemeClr val="bg1"/>
                </a:solidFill>
              </a:rPr>
              <a:t>identical internal </a:t>
            </a:r>
            <a:r>
              <a:rPr lang="en-US" sz="2000" b="1" dirty="0">
                <a:solidFill>
                  <a:schemeClr val="bg1"/>
                </a:solidFill>
              </a:rPr>
              <a:t>architecture but employing an 8-bit </a:t>
            </a:r>
            <a:r>
              <a:rPr lang="en-US" sz="2000" b="1" dirty="0" smtClean="0">
                <a:solidFill>
                  <a:schemeClr val="bg1"/>
                </a:solidFill>
              </a:rPr>
              <a:t>external bus.</a:t>
            </a:r>
          </a:p>
          <a:p>
            <a:pPr marL="285750" indent="-285750" algn="just">
              <a:buFont typeface="Wingdings" panose="05000000000000000000" pitchFamily="2" charset="2"/>
              <a:buChar char="§"/>
            </a:pPr>
            <a:r>
              <a:rPr lang="en-US" sz="2000" b="1" dirty="0" smtClean="0">
                <a:solidFill>
                  <a:schemeClr val="bg1"/>
                </a:solidFill>
              </a:rPr>
              <a:t>This </a:t>
            </a:r>
            <a:r>
              <a:rPr lang="en-US" sz="2000" b="1" dirty="0">
                <a:solidFill>
                  <a:schemeClr val="bg1"/>
                </a:solidFill>
              </a:rPr>
              <a:t>device, the 8088, shares the same </a:t>
            </a:r>
            <a:r>
              <a:rPr lang="en-US" sz="2000" b="1" dirty="0" smtClean="0">
                <a:solidFill>
                  <a:schemeClr val="bg1"/>
                </a:solidFill>
              </a:rPr>
              <a:t>16-bit internal </a:t>
            </a:r>
            <a:r>
              <a:rPr lang="en-US" sz="2000" b="1" dirty="0">
                <a:solidFill>
                  <a:schemeClr val="bg1"/>
                </a:solidFill>
              </a:rPr>
              <a:t>architecture as its 16-bit bus </a:t>
            </a:r>
            <a:r>
              <a:rPr lang="en-US" sz="2000" b="1" dirty="0" smtClean="0">
                <a:solidFill>
                  <a:schemeClr val="bg1"/>
                </a:solidFill>
              </a:rPr>
              <a:t>counterpart. Both </a:t>
            </a:r>
            <a:r>
              <a:rPr lang="en-US" sz="2000" b="1" dirty="0">
                <a:solidFill>
                  <a:schemeClr val="bg1"/>
                </a:solidFill>
              </a:rPr>
              <a:t>devices were packaged in 40-pin DIL </a:t>
            </a:r>
            <a:r>
              <a:rPr lang="en-US" sz="2000" b="1" dirty="0" smtClean="0">
                <a:solidFill>
                  <a:schemeClr val="bg1"/>
                </a:solidFill>
              </a:rPr>
              <a:t>encapsulations.</a:t>
            </a:r>
          </a:p>
          <a:p>
            <a:pPr marL="285750" indent="-285750" algn="just">
              <a:buFont typeface="Wingdings" panose="05000000000000000000" pitchFamily="2" charset="2"/>
              <a:buChar char="§"/>
            </a:pPr>
            <a:r>
              <a:rPr lang="en-US" sz="2000" b="1" dirty="0" smtClean="0">
                <a:solidFill>
                  <a:schemeClr val="bg1"/>
                </a:solidFill>
              </a:rPr>
              <a:t> The </a:t>
            </a:r>
            <a:r>
              <a:rPr lang="en-US" sz="2000" b="1" dirty="0">
                <a:solidFill>
                  <a:schemeClr val="bg1"/>
                </a:solidFill>
              </a:rPr>
              <a:t>CPU signal lines are described in </a:t>
            </a:r>
            <a:r>
              <a:rPr lang="en-US" sz="2000" b="1" dirty="0" smtClean="0">
                <a:solidFill>
                  <a:schemeClr val="bg1"/>
                </a:solidFill>
              </a:rPr>
              <a:t>Table7.2. The </a:t>
            </a:r>
            <a:r>
              <a:rPr lang="en-US" sz="2000" b="1" dirty="0">
                <a:solidFill>
                  <a:schemeClr val="bg1"/>
                </a:solidFill>
              </a:rPr>
              <a:t>8086/8088 can be divided internally into </a:t>
            </a:r>
            <a:r>
              <a:rPr lang="en-US" sz="2000" b="1" dirty="0" smtClean="0">
                <a:solidFill>
                  <a:schemeClr val="bg1"/>
                </a:solidFill>
              </a:rPr>
              <a:t>two functional </a:t>
            </a:r>
            <a:r>
              <a:rPr lang="en-US" sz="2000" b="1" dirty="0">
                <a:solidFill>
                  <a:schemeClr val="bg1"/>
                </a:solidFill>
              </a:rPr>
              <a:t>blocks comprising an execution unit (</a:t>
            </a:r>
            <a:r>
              <a:rPr lang="en-US" sz="2000" b="1" dirty="0" smtClean="0">
                <a:solidFill>
                  <a:schemeClr val="bg1"/>
                </a:solidFill>
              </a:rPr>
              <a:t>EU) and </a:t>
            </a:r>
            <a:r>
              <a:rPr lang="en-US" sz="2000" b="1" dirty="0">
                <a:solidFill>
                  <a:schemeClr val="bg1"/>
                </a:solidFill>
              </a:rPr>
              <a:t>a bus interface unit (BIU), as shown in </a:t>
            </a:r>
            <a:r>
              <a:rPr lang="en-US" sz="2000" b="1" dirty="0" smtClean="0">
                <a:solidFill>
                  <a:schemeClr val="bg1"/>
                </a:solidFill>
              </a:rPr>
              <a:t>Figure.</a:t>
            </a:r>
          </a:p>
          <a:p>
            <a:pPr marL="285750" indent="-285750" algn="just">
              <a:buFont typeface="Wingdings" panose="05000000000000000000" pitchFamily="2" charset="2"/>
              <a:buChar char="§"/>
            </a:pPr>
            <a:r>
              <a:rPr lang="en-US" sz="2000" b="1" dirty="0">
                <a:solidFill>
                  <a:schemeClr val="bg1"/>
                </a:solidFill>
              </a:rPr>
              <a:t> </a:t>
            </a:r>
            <a:r>
              <a:rPr lang="en-US" sz="2000" b="1" dirty="0">
                <a:solidFill>
                  <a:schemeClr val="bg1"/>
                </a:solidFill>
              </a:rPr>
              <a:t>The EU is responsible for decoding and executing instructions, while the BIU pre-fetches instructions from memory and places them in an instruction queue where they await decoding and execution by the EU.</a:t>
            </a:r>
            <a:endParaRPr lang="en-US" sz="2000" b="1" dirty="0" smtClean="0">
              <a:solidFill>
                <a:schemeClr val="bg1"/>
              </a:solidFill>
            </a:endParaRPr>
          </a:p>
        </p:txBody>
      </p:sp>
    </p:spTree>
    <p:extLst>
      <p:ext uri="{BB962C8B-B14F-4D97-AF65-F5344CB8AC3E}">
        <p14:creationId xmlns:p14="http://schemas.microsoft.com/office/powerpoint/2010/main" val="397112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INTEL X86 FAMILY</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5805053"/>
          </a:xfrm>
        </p:spPr>
        <p:txBody>
          <a:bodyPr>
            <a:noAutofit/>
          </a:bodyPr>
          <a:lstStyle/>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EU comprises a general- and special-purpose register block, temporary registers, arithmetic logic unit (ALU), a flag (status) register and control logic. It is important to note that the principal elements of the 8086 EU remain common to each of the subsequent members of the x86 family, but with additional registers with the more modern processors</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The EU is responsible for decoding and executing instructions, while the BIU pre-fetches instructions from memory and places them in an instruction queue where they await decoding and execution by the EU. </a:t>
            </a:r>
          </a:p>
          <a:p>
            <a:pPr marL="285750" indent="-285750" algn="just">
              <a:buFont typeface="Wingdings" panose="05000000000000000000" pitchFamily="2" charset="2"/>
              <a:buChar char="§"/>
            </a:pPr>
            <a:r>
              <a:rPr lang="en-US" sz="2000" b="1" dirty="0" smtClean="0">
                <a:solidFill>
                  <a:schemeClr val="bg1"/>
                </a:solidFill>
              </a:rPr>
              <a:t>The EU comprises a general- and special-purpose register block, temporary registers, arithmetic logic unit (ALU), a flag (status) register and control logic.</a:t>
            </a:r>
          </a:p>
          <a:p>
            <a:pPr marL="285750" indent="-285750" algn="just">
              <a:buFont typeface="Wingdings" panose="05000000000000000000" pitchFamily="2" charset="2"/>
              <a:buChar char="§"/>
            </a:pPr>
            <a:r>
              <a:rPr lang="en-US" sz="2000" b="1" dirty="0" smtClean="0">
                <a:solidFill>
                  <a:schemeClr val="bg1"/>
                </a:solidFill>
              </a:rPr>
              <a:t> It is important to note that the principal elements of the 8086 EU remain common to each of the subsequent members of the x86 family, but with additional registers with the more modern processors. </a:t>
            </a:r>
            <a:endParaRPr lang="en-US" sz="2000" b="1" dirty="0" smtClean="0">
              <a:solidFill>
                <a:schemeClr val="bg1"/>
              </a:solidFill>
            </a:endParaRPr>
          </a:p>
        </p:txBody>
      </p:sp>
    </p:spTree>
    <p:extLst>
      <p:ext uri="{BB962C8B-B14F-4D97-AF65-F5344CB8AC3E}">
        <p14:creationId xmlns:p14="http://schemas.microsoft.com/office/powerpoint/2010/main" val="595288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INTEL X86 FAMILY</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5805053"/>
          </a:xfrm>
        </p:spPr>
        <p:txBody>
          <a:bodyPr>
            <a:noAutofit/>
          </a:bodyPr>
          <a:lstStyle/>
          <a:p>
            <a:pPr marL="285750" indent="-285750" algn="just">
              <a:buFont typeface="Wingdings" panose="05000000000000000000" pitchFamily="2" charset="2"/>
              <a:buChar char="§"/>
            </a:pPr>
            <a:r>
              <a:rPr lang="en-US" sz="2000" b="1" dirty="0">
                <a:solidFill>
                  <a:schemeClr val="bg1"/>
                </a:solidFill>
              </a:rPr>
              <a:t>The BIU architecture varies according to the </a:t>
            </a:r>
            <a:r>
              <a:rPr lang="en-US" sz="2000" b="1" dirty="0" smtClean="0">
                <a:solidFill>
                  <a:schemeClr val="bg1"/>
                </a:solidFill>
              </a:rPr>
              <a:t>size of </a:t>
            </a:r>
            <a:r>
              <a:rPr lang="en-US" sz="2000" b="1" dirty="0">
                <a:solidFill>
                  <a:schemeClr val="bg1"/>
                </a:solidFill>
              </a:rPr>
              <a:t>the external </a:t>
            </a:r>
            <a:r>
              <a:rPr lang="en-US" sz="2000" b="1" dirty="0" err="1">
                <a:solidFill>
                  <a:schemeClr val="bg1"/>
                </a:solidFill>
              </a:rPr>
              <a:t>bus.The</a:t>
            </a:r>
            <a:r>
              <a:rPr lang="en-US" sz="2000" b="1" dirty="0">
                <a:solidFill>
                  <a:schemeClr val="bg1"/>
                </a:solidFill>
              </a:rPr>
              <a:t> BIU comprises four </a:t>
            </a:r>
            <a:r>
              <a:rPr lang="en-US" sz="2000" b="1" dirty="0" smtClean="0">
                <a:solidFill>
                  <a:schemeClr val="bg1"/>
                </a:solidFill>
              </a:rPr>
              <a:t>segment registers </a:t>
            </a:r>
            <a:r>
              <a:rPr lang="en-US" sz="2000" b="1" dirty="0">
                <a:solidFill>
                  <a:schemeClr val="bg1"/>
                </a:solidFill>
              </a:rPr>
              <a:t>and an instruction pointer, temporary </a:t>
            </a:r>
            <a:r>
              <a:rPr lang="en-US" sz="2000" b="1" dirty="0" smtClean="0">
                <a:solidFill>
                  <a:schemeClr val="bg1"/>
                </a:solidFill>
              </a:rPr>
              <a:t>storage for </a:t>
            </a:r>
            <a:r>
              <a:rPr lang="en-US" sz="2000" b="1" dirty="0">
                <a:solidFill>
                  <a:schemeClr val="bg1"/>
                </a:solidFill>
              </a:rPr>
              <a:t>instructions held in the instruction queue, </a:t>
            </a:r>
            <a:r>
              <a:rPr lang="en-US" sz="2000" b="1" dirty="0" smtClean="0">
                <a:solidFill>
                  <a:schemeClr val="bg1"/>
                </a:solidFill>
              </a:rPr>
              <a:t>and bus </a:t>
            </a:r>
            <a:r>
              <a:rPr lang="en-US" sz="2000" b="1" dirty="0">
                <a:solidFill>
                  <a:schemeClr val="bg1"/>
                </a:solidFill>
              </a:rPr>
              <a:t>control </a:t>
            </a:r>
            <a:r>
              <a:rPr lang="en-US" sz="2000" b="1" dirty="0" smtClean="0">
                <a:solidFill>
                  <a:schemeClr val="bg1"/>
                </a:solidFill>
              </a:rPr>
              <a:t>logic. </a:t>
            </a:r>
          </a:p>
          <a:p>
            <a:pPr marL="285750" indent="-285750" algn="just">
              <a:buFont typeface="Wingdings" panose="05000000000000000000" pitchFamily="2" charset="2"/>
              <a:buChar char="§"/>
            </a:pPr>
            <a:r>
              <a:rPr lang="en-US" sz="2000" b="1" dirty="0" smtClean="0">
                <a:solidFill>
                  <a:schemeClr val="bg1"/>
                </a:solidFill>
              </a:rPr>
              <a:t>The </a:t>
            </a:r>
            <a:r>
              <a:rPr lang="en-US" sz="2000" b="1" i="1" dirty="0">
                <a:solidFill>
                  <a:schemeClr val="bg1"/>
                </a:solidFill>
              </a:rPr>
              <a:t>register model </a:t>
            </a:r>
            <a:r>
              <a:rPr lang="en-US" sz="2000" b="1" dirty="0">
                <a:solidFill>
                  <a:schemeClr val="bg1"/>
                </a:solidFill>
              </a:rPr>
              <a:t>and principal signals for the </a:t>
            </a:r>
            <a:r>
              <a:rPr lang="en-US" sz="2000" b="1" dirty="0" smtClean="0">
                <a:solidFill>
                  <a:schemeClr val="bg1"/>
                </a:solidFill>
              </a:rPr>
              <a:t>8086 and </a:t>
            </a:r>
            <a:r>
              <a:rPr lang="en-US" sz="2000" b="1" dirty="0">
                <a:solidFill>
                  <a:schemeClr val="bg1"/>
                </a:solidFill>
              </a:rPr>
              <a:t>x86 processors are shown in Figure </a:t>
            </a:r>
            <a:r>
              <a:rPr lang="en-US" sz="2000" b="1" dirty="0" smtClean="0">
                <a:solidFill>
                  <a:schemeClr val="bg1"/>
                </a:solidFill>
              </a:rPr>
              <a:t>. The </a:t>
            </a:r>
            <a:r>
              <a:rPr lang="en-US" sz="2000" b="1" dirty="0">
                <a:solidFill>
                  <a:schemeClr val="bg1"/>
                </a:solidFill>
              </a:rPr>
              <a:t>main registers can be used as </a:t>
            </a:r>
            <a:r>
              <a:rPr lang="en-US" sz="2000" b="1" dirty="0" smtClean="0">
                <a:solidFill>
                  <a:schemeClr val="bg1"/>
                </a:solidFill>
              </a:rPr>
              <a:t>either8-bit </a:t>
            </a:r>
            <a:r>
              <a:rPr lang="en-US" sz="2000" b="1" dirty="0">
                <a:solidFill>
                  <a:schemeClr val="bg1"/>
                </a:solidFill>
              </a:rPr>
              <a:t>or 16-bit registers.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16-bit </a:t>
            </a:r>
            <a:r>
              <a:rPr lang="en-US" sz="2000" b="1" dirty="0" smtClean="0">
                <a:solidFill>
                  <a:schemeClr val="bg1"/>
                </a:solidFill>
              </a:rPr>
              <a:t>accumulator (register </a:t>
            </a:r>
            <a:r>
              <a:rPr lang="en-US" sz="2000" b="1" dirty="0">
                <a:solidFill>
                  <a:schemeClr val="bg1"/>
                </a:solidFill>
              </a:rPr>
              <a:t>AX), for example, can be used as two </a:t>
            </a:r>
            <a:r>
              <a:rPr lang="en-US" sz="2000" b="1" dirty="0" smtClean="0">
                <a:solidFill>
                  <a:schemeClr val="bg1"/>
                </a:solidFill>
              </a:rPr>
              <a:t>8-bit registers </a:t>
            </a:r>
            <a:r>
              <a:rPr lang="en-US" sz="2000" b="1" dirty="0">
                <a:solidFill>
                  <a:schemeClr val="bg1"/>
                </a:solidFill>
              </a:rPr>
              <a:t>(AH and AL). In this case, Intel use the ‘</a:t>
            </a:r>
            <a:r>
              <a:rPr lang="en-US" sz="2000" b="1" dirty="0" smtClean="0">
                <a:solidFill>
                  <a:schemeClr val="bg1"/>
                </a:solidFill>
              </a:rPr>
              <a:t>X’ as </a:t>
            </a:r>
            <a:r>
              <a:rPr lang="en-US" sz="2000" b="1" dirty="0">
                <a:solidFill>
                  <a:schemeClr val="bg1"/>
                </a:solidFill>
              </a:rPr>
              <a:t>an abbreviation for ‘extended’, ‘H’ for ‘high’ (</a:t>
            </a:r>
            <a:r>
              <a:rPr lang="en-US" sz="2000" b="1" dirty="0" smtClean="0">
                <a:solidFill>
                  <a:schemeClr val="bg1"/>
                </a:solidFill>
              </a:rPr>
              <a:t>i.e. the </a:t>
            </a:r>
            <a:r>
              <a:rPr lang="en-US" sz="2000" b="1" dirty="0">
                <a:solidFill>
                  <a:schemeClr val="bg1"/>
                </a:solidFill>
              </a:rPr>
              <a:t>high byte) and ‘L’ for ‘low’ (i.e. the low byte</a:t>
            </a:r>
            <a:r>
              <a:rPr lang="en-US" sz="2000" b="1" dirty="0" smtClean="0">
                <a:solidFill>
                  <a:schemeClr val="bg1"/>
                </a:solidFill>
              </a:rPr>
              <a:t>).</a:t>
            </a:r>
          </a:p>
          <a:p>
            <a:pPr marL="285750" indent="-285750" algn="just">
              <a:buFont typeface="Wingdings" panose="05000000000000000000" pitchFamily="2" charset="2"/>
              <a:buChar char="§"/>
            </a:pPr>
            <a:r>
              <a:rPr lang="en-US" sz="2000" b="1" dirty="0" smtClean="0">
                <a:solidFill>
                  <a:schemeClr val="bg1"/>
                </a:solidFill>
              </a:rPr>
              <a:t> Also </a:t>
            </a:r>
            <a:r>
              <a:rPr lang="en-US" sz="2000" b="1" dirty="0">
                <a:solidFill>
                  <a:schemeClr val="bg1"/>
                </a:solidFill>
              </a:rPr>
              <a:t>the use of segment registers for addressing</a:t>
            </a:r>
            <a:r>
              <a:rPr lang="en-US" sz="2000" b="1" dirty="0" smtClean="0">
                <a:solidFill>
                  <a:schemeClr val="bg1"/>
                </a:solidFill>
              </a:rPr>
              <a:t>.</a:t>
            </a:r>
            <a:r>
              <a:rPr lang="en-US" sz="2000" b="1" dirty="0">
                <a:solidFill>
                  <a:schemeClr val="bg1"/>
                </a:solidFill>
              </a:rPr>
              <a:t> These registers allow the x86 processors to </a:t>
            </a:r>
            <a:r>
              <a:rPr lang="en-US" sz="2000" b="1" dirty="0" smtClean="0">
                <a:solidFill>
                  <a:schemeClr val="bg1"/>
                </a:solidFill>
              </a:rPr>
              <a:t>address memory </a:t>
            </a:r>
            <a:r>
              <a:rPr lang="en-US" sz="2000" b="1" dirty="0">
                <a:solidFill>
                  <a:schemeClr val="bg1"/>
                </a:solidFill>
              </a:rPr>
              <a:t>outside a 16-bit address space (without </a:t>
            </a:r>
            <a:r>
              <a:rPr lang="en-US" sz="2000" b="1" dirty="0" smtClean="0">
                <a:solidFill>
                  <a:schemeClr val="bg1"/>
                </a:solidFill>
              </a:rPr>
              <a:t>these registers </a:t>
            </a:r>
            <a:r>
              <a:rPr lang="en-US" sz="2000" b="1" dirty="0">
                <a:solidFill>
                  <a:schemeClr val="bg1"/>
                </a:solidFill>
              </a:rPr>
              <a:t>the processor could only address a total </a:t>
            </a:r>
            <a:r>
              <a:rPr lang="en-US" sz="2000" b="1" dirty="0" smtClean="0">
                <a:solidFill>
                  <a:schemeClr val="bg1"/>
                </a:solidFill>
              </a:rPr>
              <a:t>of 64 </a:t>
            </a:r>
            <a:r>
              <a:rPr lang="en-US" sz="2000" b="1" dirty="0">
                <a:solidFill>
                  <a:schemeClr val="bg1"/>
                </a:solidFill>
              </a:rPr>
              <a:t>Kbytes of memory and I/O).</a:t>
            </a:r>
            <a:endParaRPr lang="en-US" sz="2000" b="1" dirty="0" smtClean="0">
              <a:solidFill>
                <a:schemeClr val="bg1"/>
              </a:solidFill>
            </a:endParaRPr>
          </a:p>
        </p:txBody>
      </p:sp>
    </p:spTree>
    <p:extLst>
      <p:ext uri="{BB962C8B-B14F-4D97-AF65-F5344CB8AC3E}">
        <p14:creationId xmlns:p14="http://schemas.microsoft.com/office/powerpoint/2010/main" val="2986857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4941455"/>
          </a:xfrm>
        </p:spPr>
        <p:txBody>
          <a:bodyPr>
            <a:normAutofit/>
          </a:bodyPr>
          <a:lstStyle/>
          <a:p>
            <a:pPr algn="just"/>
            <a:r>
              <a:rPr lang="en-US" sz="2400" b="1" dirty="0" smtClean="0">
                <a:solidFill>
                  <a:schemeClr val="bg1"/>
                </a:solidFill>
              </a:rPr>
              <a:t>Instruction register  : </a:t>
            </a:r>
          </a:p>
          <a:p>
            <a:pPr marL="342900" indent="-342900" algn="just">
              <a:buFont typeface="Wingdings" panose="05000000000000000000" pitchFamily="2" charset="2"/>
              <a:buChar char="§"/>
            </a:pPr>
            <a:r>
              <a:rPr lang="en-US" sz="2400" dirty="0" smtClean="0">
                <a:solidFill>
                  <a:schemeClr val="bg1"/>
                </a:solidFill>
              </a:rPr>
              <a:t>The </a:t>
            </a:r>
            <a:r>
              <a:rPr lang="en-US" sz="2400" dirty="0">
                <a:solidFill>
                  <a:schemeClr val="bg1"/>
                </a:solidFill>
              </a:rPr>
              <a:t>instruction register provides a temporary </a:t>
            </a:r>
            <a:r>
              <a:rPr lang="en-US" sz="2400" dirty="0" smtClean="0">
                <a:solidFill>
                  <a:schemeClr val="bg1"/>
                </a:solidFill>
              </a:rPr>
              <a:t>storage location </a:t>
            </a:r>
            <a:r>
              <a:rPr lang="en-US" sz="2400" dirty="0">
                <a:solidFill>
                  <a:schemeClr val="bg1"/>
                </a:solidFill>
              </a:rPr>
              <a:t>in which the </a:t>
            </a:r>
            <a:r>
              <a:rPr lang="en-US" sz="2400" dirty="0" smtClean="0">
                <a:solidFill>
                  <a:schemeClr val="bg1"/>
                </a:solidFill>
              </a:rPr>
              <a:t>current microprocessor instruction is </a:t>
            </a:r>
            <a:r>
              <a:rPr lang="en-US" sz="2400" dirty="0">
                <a:solidFill>
                  <a:schemeClr val="bg1"/>
                </a:solidFill>
              </a:rPr>
              <a:t>held while it is being decoded</a:t>
            </a:r>
            <a:r>
              <a:rPr lang="en-US" sz="2400" dirty="0" smtClean="0">
                <a:solidFill>
                  <a:schemeClr val="bg1"/>
                </a:solidFill>
              </a:rPr>
              <a:t>.</a:t>
            </a:r>
          </a:p>
          <a:p>
            <a:pPr marL="342900" indent="-342900" algn="just">
              <a:buFont typeface="Wingdings" panose="05000000000000000000" pitchFamily="2" charset="2"/>
              <a:buChar char="§"/>
            </a:pPr>
            <a:r>
              <a:rPr lang="en-US" sz="2400" dirty="0" smtClean="0">
                <a:solidFill>
                  <a:schemeClr val="bg1"/>
                </a:solidFill>
              </a:rPr>
              <a:t> Program instructions </a:t>
            </a:r>
            <a:r>
              <a:rPr lang="en-US" sz="2400" dirty="0">
                <a:solidFill>
                  <a:schemeClr val="bg1"/>
                </a:solidFill>
              </a:rPr>
              <a:t>are passed into the microprocessor, </a:t>
            </a:r>
            <a:r>
              <a:rPr lang="en-US" sz="2400" dirty="0" smtClean="0">
                <a:solidFill>
                  <a:schemeClr val="bg1"/>
                </a:solidFill>
              </a:rPr>
              <a:t>one at </a:t>
            </a:r>
            <a:r>
              <a:rPr lang="en-US" sz="2400" dirty="0">
                <a:solidFill>
                  <a:schemeClr val="bg1"/>
                </a:solidFill>
              </a:rPr>
              <a:t>a time, through the data </a:t>
            </a:r>
            <a:r>
              <a:rPr lang="en-US" sz="2400" dirty="0" smtClean="0">
                <a:solidFill>
                  <a:schemeClr val="bg1"/>
                </a:solidFill>
              </a:rPr>
              <a:t>bus. </a:t>
            </a:r>
          </a:p>
          <a:p>
            <a:pPr marL="342900" indent="-342900" algn="just">
              <a:buFont typeface="Wingdings" panose="05000000000000000000" pitchFamily="2" charset="2"/>
              <a:buChar char="§"/>
            </a:pPr>
            <a:r>
              <a:rPr lang="en-US" sz="2400" dirty="0" smtClean="0">
                <a:solidFill>
                  <a:schemeClr val="bg1"/>
                </a:solidFill>
              </a:rPr>
              <a:t>On </a:t>
            </a:r>
            <a:r>
              <a:rPr lang="en-US" sz="2400" dirty="0">
                <a:solidFill>
                  <a:schemeClr val="bg1"/>
                </a:solidFill>
              </a:rPr>
              <a:t>the first part of each </a:t>
            </a:r>
            <a:r>
              <a:rPr lang="en-US" sz="2400" i="1" dirty="0">
                <a:solidFill>
                  <a:schemeClr val="bg1"/>
                </a:solidFill>
              </a:rPr>
              <a:t>machine cycle</a:t>
            </a:r>
            <a:r>
              <a:rPr lang="en-US" sz="2400" dirty="0">
                <a:solidFill>
                  <a:schemeClr val="bg1"/>
                </a:solidFill>
              </a:rPr>
              <a:t>, </a:t>
            </a:r>
            <a:r>
              <a:rPr lang="en-US" sz="2400" dirty="0" smtClean="0">
                <a:solidFill>
                  <a:schemeClr val="bg1"/>
                </a:solidFill>
              </a:rPr>
              <a:t>the instruction </a:t>
            </a:r>
            <a:r>
              <a:rPr lang="en-US" sz="2400" dirty="0">
                <a:solidFill>
                  <a:schemeClr val="bg1"/>
                </a:solidFill>
              </a:rPr>
              <a:t>is fetched and </a:t>
            </a:r>
            <a:r>
              <a:rPr lang="en-US" sz="2400" dirty="0" smtClean="0">
                <a:solidFill>
                  <a:schemeClr val="bg1"/>
                </a:solidFill>
              </a:rPr>
              <a:t>decoded. The </a:t>
            </a:r>
            <a:r>
              <a:rPr lang="en-US" sz="2400" dirty="0">
                <a:solidFill>
                  <a:schemeClr val="bg1"/>
                </a:solidFill>
              </a:rPr>
              <a:t>instruction </a:t>
            </a:r>
            <a:r>
              <a:rPr lang="en-US" sz="2400" dirty="0" smtClean="0">
                <a:solidFill>
                  <a:schemeClr val="bg1"/>
                </a:solidFill>
              </a:rPr>
              <a:t>is executed </a:t>
            </a:r>
            <a:r>
              <a:rPr lang="en-US" sz="2400" dirty="0">
                <a:solidFill>
                  <a:schemeClr val="bg1"/>
                </a:solidFill>
              </a:rPr>
              <a:t>on the second (and subsequent) </a:t>
            </a:r>
            <a:r>
              <a:rPr lang="en-US" sz="2400" dirty="0" smtClean="0">
                <a:solidFill>
                  <a:schemeClr val="bg1"/>
                </a:solidFill>
              </a:rPr>
              <a:t>machine cycles</a:t>
            </a:r>
            <a:r>
              <a:rPr lang="en-US" sz="2400" dirty="0">
                <a:solidFill>
                  <a:schemeClr val="bg1"/>
                </a:solidFill>
              </a:rPr>
              <a:t>. </a:t>
            </a:r>
            <a:endParaRPr lang="en-US" sz="2400" dirty="0" smtClean="0">
              <a:solidFill>
                <a:schemeClr val="bg1"/>
              </a:solidFill>
            </a:endParaRPr>
          </a:p>
          <a:p>
            <a:pPr marL="342900" indent="-342900" algn="just">
              <a:buFont typeface="Wingdings" panose="05000000000000000000" pitchFamily="2" charset="2"/>
              <a:buChar char="§"/>
            </a:pPr>
            <a:r>
              <a:rPr lang="en-US" sz="2400" dirty="0" smtClean="0">
                <a:solidFill>
                  <a:schemeClr val="bg1"/>
                </a:solidFill>
              </a:rPr>
              <a:t>Each </a:t>
            </a:r>
            <a:r>
              <a:rPr lang="en-US" sz="2400" dirty="0">
                <a:solidFill>
                  <a:schemeClr val="bg1"/>
                </a:solidFill>
              </a:rPr>
              <a:t>machine cycle takes a finite time (</a:t>
            </a:r>
            <a:r>
              <a:rPr lang="en-US" sz="2400" dirty="0" smtClean="0">
                <a:solidFill>
                  <a:schemeClr val="bg1"/>
                </a:solidFill>
              </a:rPr>
              <a:t>usually less </a:t>
            </a:r>
            <a:r>
              <a:rPr lang="en-US" sz="2400" dirty="0">
                <a:solidFill>
                  <a:schemeClr val="bg1"/>
                </a:solidFill>
              </a:rPr>
              <a:t>than a microsecond) depending upon the </a:t>
            </a:r>
            <a:r>
              <a:rPr lang="en-US" sz="2400" dirty="0" smtClean="0">
                <a:solidFill>
                  <a:schemeClr val="bg1"/>
                </a:solidFill>
              </a:rPr>
              <a:t>frequency of </a:t>
            </a:r>
            <a:r>
              <a:rPr lang="en-US" sz="2400" dirty="0">
                <a:solidFill>
                  <a:schemeClr val="bg1"/>
                </a:solidFill>
              </a:rPr>
              <a:t>the microprocessor’s clock.</a:t>
            </a:r>
          </a:p>
        </p:txBody>
      </p:sp>
    </p:spTree>
    <p:extLst>
      <p:ext uri="{BB962C8B-B14F-4D97-AF65-F5344CB8AC3E}">
        <p14:creationId xmlns:p14="http://schemas.microsoft.com/office/powerpoint/2010/main" val="1804963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 y="1"/>
            <a:ext cx="12192000" cy="6858000"/>
          </a:xfrm>
          <a:prstGeom prst="rect">
            <a:avLst/>
          </a:prstGeom>
        </p:spPr>
      </p:pic>
    </p:spTree>
    <p:extLst>
      <p:ext uri="{BB962C8B-B14F-4D97-AF65-F5344CB8AC3E}">
        <p14:creationId xmlns:p14="http://schemas.microsoft.com/office/powerpoint/2010/main" val="3023110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4126"/>
            <a:ext cx="12192000" cy="6986251"/>
          </a:xfrm>
          <a:prstGeom prst="rect">
            <a:avLst/>
          </a:prstGeom>
        </p:spPr>
      </p:pic>
    </p:spTree>
    <p:extLst>
      <p:ext uri="{BB962C8B-B14F-4D97-AF65-F5344CB8AC3E}">
        <p14:creationId xmlns:p14="http://schemas.microsoft.com/office/powerpoint/2010/main" val="2897706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99124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Addressing</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5805053"/>
          </a:xfrm>
        </p:spPr>
        <p:txBody>
          <a:bodyPr>
            <a:noAutofit/>
          </a:bodyPr>
          <a:lstStyle/>
          <a:p>
            <a:pPr marL="285750" indent="-285750" algn="just">
              <a:buFont typeface="Wingdings" panose="05000000000000000000" pitchFamily="2" charset="2"/>
              <a:buChar char="§"/>
            </a:pPr>
            <a:r>
              <a:rPr lang="en-US" sz="2000" b="1" dirty="0"/>
              <a:t>The 8086 has 20 address lines </a:t>
            </a:r>
            <a:r>
              <a:rPr lang="en-US" sz="2000" b="1" dirty="0" smtClean="0"/>
              <a:t> and so provides </a:t>
            </a:r>
            <a:r>
              <a:rPr lang="en-US" sz="2000" b="1" dirty="0"/>
              <a:t>for a physical 1 MB memory address </a:t>
            </a:r>
            <a:r>
              <a:rPr lang="en-US" sz="2000" b="1" dirty="0" smtClean="0"/>
              <a:t>range (memory </a:t>
            </a:r>
            <a:r>
              <a:rPr lang="en-US" sz="2000" b="1" dirty="0"/>
              <a:t>address locations 00000 to FFFFF hex</a:t>
            </a:r>
            <a:r>
              <a:rPr lang="en-US" sz="2000" b="1" dirty="0" smtClean="0"/>
              <a:t>).The I/O </a:t>
            </a:r>
            <a:r>
              <a:rPr lang="en-US" sz="2000" b="1" dirty="0"/>
              <a:t>address range is 64 Kb (I/O addresses 0000 </a:t>
            </a:r>
            <a:r>
              <a:rPr lang="en-US" sz="2000" b="1" dirty="0" smtClean="0"/>
              <a:t>to FFFF </a:t>
            </a:r>
            <a:r>
              <a:rPr lang="en-US" sz="2000" b="1" dirty="0"/>
              <a:t>hex</a:t>
            </a:r>
            <a:r>
              <a:rPr lang="en-US" sz="2000" b="1" dirty="0" smtClean="0"/>
              <a:t>).</a:t>
            </a:r>
            <a:r>
              <a:rPr lang="en-US" sz="2000" b="1" dirty="0"/>
              <a:t> </a:t>
            </a:r>
            <a:endParaRPr lang="en-US" sz="2000" b="1" dirty="0" smtClean="0"/>
          </a:p>
          <a:p>
            <a:pPr marL="285750" indent="-285750" algn="just">
              <a:buFont typeface="Wingdings" panose="05000000000000000000" pitchFamily="2" charset="2"/>
              <a:buChar char="§"/>
            </a:pPr>
            <a:r>
              <a:rPr lang="en-US" sz="2000" b="1" dirty="0" smtClean="0"/>
              <a:t>The </a:t>
            </a:r>
            <a:r>
              <a:rPr lang="en-US" sz="2000" b="1" dirty="0"/>
              <a:t>actual 20-bit physical memory address </a:t>
            </a:r>
            <a:r>
              <a:rPr lang="en-US" sz="2000" b="1" dirty="0" smtClean="0"/>
              <a:t>is formed </a:t>
            </a:r>
            <a:r>
              <a:rPr lang="en-US" sz="2000" b="1" dirty="0"/>
              <a:t>by shifting the segment address four zero </a:t>
            </a:r>
            <a:r>
              <a:rPr lang="en-US" sz="2000" b="1" dirty="0" smtClean="0"/>
              <a:t>bits to </a:t>
            </a:r>
            <a:r>
              <a:rPr lang="en-US" sz="2000" b="1" dirty="0"/>
              <a:t>the left (adding four LSBs), which </a:t>
            </a:r>
            <a:r>
              <a:rPr lang="en-US" sz="2000" b="1" dirty="0" smtClean="0"/>
              <a:t>effectively multiplies </a:t>
            </a:r>
            <a:r>
              <a:rPr lang="en-US" sz="2000" b="1" dirty="0"/>
              <a:t>the segment register contents by </a:t>
            </a:r>
            <a:r>
              <a:rPr lang="en-US" sz="2000" b="1" dirty="0" smtClean="0"/>
              <a:t>16.</a:t>
            </a:r>
          </a:p>
          <a:p>
            <a:pPr marL="285750" indent="-285750" algn="just">
              <a:buFont typeface="Wingdings" panose="05000000000000000000" pitchFamily="2" charset="2"/>
              <a:buChar char="§"/>
            </a:pPr>
            <a:r>
              <a:rPr lang="en-US" sz="2000" b="1" dirty="0" smtClean="0"/>
              <a:t>The contents </a:t>
            </a:r>
            <a:r>
              <a:rPr lang="en-US" sz="2000" b="1" dirty="0"/>
              <a:t>of the instruction pointer (IP), stack </a:t>
            </a:r>
            <a:r>
              <a:rPr lang="en-US" sz="2000" b="1" dirty="0" smtClean="0"/>
              <a:t>pointer (SP</a:t>
            </a:r>
            <a:r>
              <a:rPr lang="en-US" sz="2000" b="1" dirty="0"/>
              <a:t>) or other 16-bit memory reference is then </a:t>
            </a:r>
            <a:r>
              <a:rPr lang="en-US" sz="2000" b="1" dirty="0" smtClean="0"/>
              <a:t>added to </a:t>
            </a:r>
            <a:r>
              <a:rPr lang="en-US" sz="2000" b="1" dirty="0"/>
              <a:t>the </a:t>
            </a:r>
            <a:r>
              <a:rPr lang="en-US" sz="2000" b="1" dirty="0" err="1"/>
              <a:t>result.This</a:t>
            </a:r>
            <a:r>
              <a:rPr lang="en-US" sz="2000" b="1" dirty="0"/>
              <a:t> process is illustrated in Figure </a:t>
            </a:r>
            <a:r>
              <a:rPr lang="en-US" sz="2000" b="1" dirty="0" smtClean="0"/>
              <a:t>7.11. As </a:t>
            </a:r>
            <a:r>
              <a:rPr lang="en-US" sz="2000" b="1" dirty="0"/>
              <a:t>an example of the process of forming a </a:t>
            </a:r>
            <a:r>
              <a:rPr lang="en-US" sz="2000" b="1" dirty="0" smtClean="0"/>
              <a:t>physical address </a:t>
            </a:r>
            <a:r>
              <a:rPr lang="en-US" sz="2000" b="1" dirty="0"/>
              <a:t>reference, Table </a:t>
            </a:r>
            <a:r>
              <a:rPr lang="en-US" sz="2000" b="1" dirty="0" smtClean="0"/>
              <a:t> </a:t>
            </a:r>
            <a:r>
              <a:rPr lang="en-US" sz="2000" b="1" dirty="0"/>
              <a:t>shows the state of </a:t>
            </a:r>
            <a:r>
              <a:rPr lang="en-US" sz="2000" b="1" dirty="0" smtClean="0"/>
              <a:t>the8086 </a:t>
            </a:r>
            <a:r>
              <a:rPr lang="en-US" sz="2000" b="1" dirty="0"/>
              <a:t>registers after the RESET signal is </a:t>
            </a:r>
            <a:r>
              <a:rPr lang="en-US" sz="2000" b="1" dirty="0" smtClean="0"/>
              <a:t>applied.</a:t>
            </a:r>
          </a:p>
          <a:p>
            <a:pPr marL="285750" indent="-285750" algn="just">
              <a:buFont typeface="Wingdings" panose="05000000000000000000" pitchFamily="2" charset="2"/>
              <a:buChar char="§"/>
            </a:pPr>
            <a:r>
              <a:rPr lang="en-US" sz="2000" b="1" dirty="0" smtClean="0"/>
              <a:t>The instruction </a:t>
            </a:r>
            <a:r>
              <a:rPr lang="en-US" sz="2000" b="1" dirty="0"/>
              <a:t>referenced (i.e. the first instruction </a:t>
            </a:r>
            <a:r>
              <a:rPr lang="en-US" sz="2000" b="1" dirty="0" smtClean="0"/>
              <a:t>to be </a:t>
            </a:r>
            <a:r>
              <a:rPr lang="en-US" sz="2000" b="1" dirty="0"/>
              <a:t>executed after the RESET signal is applied) will </a:t>
            </a:r>
            <a:r>
              <a:rPr lang="en-US" sz="2000" b="1" dirty="0" smtClean="0"/>
              <a:t>be found </a:t>
            </a:r>
            <a:r>
              <a:rPr lang="en-US" sz="2000" b="1" dirty="0"/>
              <a:t>by combining the instruction pointer (</a:t>
            </a:r>
            <a:r>
              <a:rPr lang="en-US" sz="2000" b="1" dirty="0" smtClean="0"/>
              <a:t>offset address</a:t>
            </a:r>
            <a:r>
              <a:rPr lang="en-US" sz="2000" b="1" dirty="0"/>
              <a:t>) with the code segment register (</a:t>
            </a:r>
            <a:r>
              <a:rPr lang="en-US" sz="2000" b="1" dirty="0" smtClean="0"/>
              <a:t>paragraph address).</a:t>
            </a:r>
          </a:p>
          <a:p>
            <a:pPr marL="285750" indent="-285750" algn="just">
              <a:buFont typeface="Wingdings" panose="05000000000000000000" pitchFamily="2" charset="2"/>
              <a:buChar char="§"/>
            </a:pPr>
            <a:r>
              <a:rPr lang="en-US" sz="2000" b="1" dirty="0" smtClean="0"/>
              <a:t>The </a:t>
            </a:r>
            <a:r>
              <a:rPr lang="en-US" sz="2000" b="1" dirty="0"/>
              <a:t>location of the instruction referenced </a:t>
            </a:r>
            <a:r>
              <a:rPr lang="en-US" sz="2000" b="1" dirty="0" smtClean="0"/>
              <a:t>is FFFF0 </a:t>
            </a:r>
            <a:r>
              <a:rPr lang="en-US" sz="2000" b="1" dirty="0"/>
              <a:t>(i.e. F0000 + FFF0). Note that the PC’s </a:t>
            </a:r>
            <a:r>
              <a:rPr lang="en-US" sz="2000" b="1" dirty="0" smtClean="0"/>
              <a:t>ROM physically </a:t>
            </a:r>
            <a:r>
              <a:rPr lang="en-US" sz="2000" b="1" dirty="0"/>
              <a:t>occupies addresses F0000 to FFFFF </a:t>
            </a:r>
            <a:r>
              <a:rPr lang="en-US" sz="2000" b="1" dirty="0" smtClean="0"/>
              <a:t>and that</a:t>
            </a:r>
            <a:r>
              <a:rPr lang="en-US" sz="2000" b="1" dirty="0"/>
              <a:t>, following a power-on or hardware reset, </a:t>
            </a:r>
            <a:r>
              <a:rPr lang="en-US" sz="2000" b="1" dirty="0" smtClean="0"/>
              <a:t>execution commences </a:t>
            </a:r>
            <a:r>
              <a:rPr lang="en-US" sz="2000" b="1" dirty="0"/>
              <a:t>from address FFFF0 with a jump </a:t>
            </a:r>
            <a:r>
              <a:rPr lang="en-US" sz="2000" b="1" dirty="0" smtClean="0"/>
              <a:t>to the </a:t>
            </a:r>
            <a:r>
              <a:rPr lang="en-US" sz="2000" b="1" dirty="0"/>
              <a:t>initial program loader.</a:t>
            </a:r>
            <a:endParaRPr lang="en-US" sz="2000" b="1" dirty="0" smtClean="0">
              <a:solidFill>
                <a:schemeClr val="bg1"/>
              </a:solidFill>
            </a:endParaRPr>
          </a:p>
        </p:txBody>
      </p:sp>
    </p:spTree>
    <p:extLst>
      <p:ext uri="{BB962C8B-B14F-4D97-AF65-F5344CB8AC3E}">
        <p14:creationId xmlns:p14="http://schemas.microsoft.com/office/powerpoint/2010/main" val="2676282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56509" y="734291"/>
            <a:ext cx="7883235" cy="4987636"/>
          </a:xfrm>
          <a:prstGeom prst="rect">
            <a:avLst/>
          </a:prstGeom>
        </p:spPr>
      </p:pic>
    </p:spTree>
    <p:extLst>
      <p:ext uri="{BB962C8B-B14F-4D97-AF65-F5344CB8AC3E}">
        <p14:creationId xmlns:p14="http://schemas.microsoft.com/office/powerpoint/2010/main" val="1557666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80286, 80386 and 80486</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5805053"/>
          </a:xfrm>
        </p:spPr>
        <p:txBody>
          <a:bodyPr>
            <a:noAutofit/>
          </a:bodyPr>
          <a:lstStyle/>
          <a:p>
            <a:pPr marL="285750" indent="-285750" algn="just">
              <a:buFont typeface="Wingdings" panose="05000000000000000000" pitchFamily="2" charset="2"/>
              <a:buChar char="§"/>
            </a:pPr>
            <a:r>
              <a:rPr lang="en-US" sz="2000" b="1" dirty="0">
                <a:solidFill>
                  <a:schemeClr val="bg1"/>
                </a:solidFill>
              </a:rPr>
              <a:t>The 80286 offers a total physical addressing of </a:t>
            </a:r>
            <a:r>
              <a:rPr lang="en-US" sz="2000" b="1" dirty="0" smtClean="0">
                <a:solidFill>
                  <a:schemeClr val="bg1"/>
                </a:solidFill>
              </a:rPr>
              <a:t>16MB, but </a:t>
            </a:r>
            <a:r>
              <a:rPr lang="en-US" sz="2000" b="1" dirty="0">
                <a:solidFill>
                  <a:schemeClr val="bg1"/>
                </a:solidFill>
              </a:rPr>
              <a:t>the chip also incorporates memory </a:t>
            </a:r>
            <a:r>
              <a:rPr lang="en-US" sz="2000" b="1" dirty="0" smtClean="0">
                <a:solidFill>
                  <a:schemeClr val="bg1"/>
                </a:solidFill>
              </a:rPr>
              <a:t>management capabilities </a:t>
            </a:r>
            <a:r>
              <a:rPr lang="en-US" sz="2000" b="1" dirty="0">
                <a:solidFill>
                  <a:schemeClr val="bg1"/>
                </a:solidFill>
              </a:rPr>
              <a:t>that can map up to a gigabyte of </a:t>
            </a:r>
            <a:r>
              <a:rPr lang="en-US" sz="2000" b="1" dirty="0" smtClean="0">
                <a:solidFill>
                  <a:schemeClr val="bg1"/>
                </a:solidFill>
              </a:rPr>
              <a:t>virtual </a:t>
            </a:r>
            <a:r>
              <a:rPr lang="en-US" sz="2000" b="1" dirty="0">
                <a:solidFill>
                  <a:schemeClr val="bg1"/>
                </a:solidFill>
              </a:rPr>
              <a:t>memory.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Depending </a:t>
            </a:r>
            <a:r>
              <a:rPr lang="en-US" sz="2000" b="1" dirty="0">
                <a:solidFill>
                  <a:schemeClr val="bg1"/>
                </a:solidFill>
              </a:rPr>
              <a:t>upon the application, the </a:t>
            </a:r>
            <a:r>
              <a:rPr lang="en-US" sz="2000" b="1" dirty="0" smtClean="0">
                <a:solidFill>
                  <a:schemeClr val="bg1"/>
                </a:solidFill>
              </a:rPr>
              <a:t>80286 is </a:t>
            </a:r>
            <a:r>
              <a:rPr lang="en-US" sz="2000" b="1" dirty="0">
                <a:solidFill>
                  <a:schemeClr val="bg1"/>
                </a:solidFill>
              </a:rPr>
              <a:t>up to six times faster than the standard 5 MHz </a:t>
            </a:r>
            <a:r>
              <a:rPr lang="en-US" sz="2000" b="1" dirty="0" smtClean="0">
                <a:solidFill>
                  <a:schemeClr val="bg1"/>
                </a:solidFill>
              </a:rPr>
              <a:t>8086 while </a:t>
            </a:r>
            <a:r>
              <a:rPr lang="en-US" sz="2000" b="1" dirty="0">
                <a:solidFill>
                  <a:schemeClr val="bg1"/>
                </a:solidFill>
              </a:rPr>
              <a:t>providing upward software compatibility </a:t>
            </a:r>
            <a:r>
              <a:rPr lang="en-US" sz="2000" b="1" dirty="0" smtClean="0">
                <a:solidFill>
                  <a:schemeClr val="bg1"/>
                </a:solidFill>
              </a:rPr>
              <a:t>with the </a:t>
            </a:r>
            <a:r>
              <a:rPr lang="en-US" sz="2000" b="1" dirty="0">
                <a:solidFill>
                  <a:schemeClr val="bg1"/>
                </a:solidFill>
              </a:rPr>
              <a:t>8086 and 8088 </a:t>
            </a:r>
            <a:r>
              <a:rPr lang="en-US" sz="2000" b="1" dirty="0" smtClean="0">
                <a:solidFill>
                  <a:schemeClr val="bg1"/>
                </a:solidFill>
              </a:rPr>
              <a:t>processors. </a:t>
            </a: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80286 had 15 16-bit registers, of which 14 </a:t>
            </a:r>
            <a:r>
              <a:rPr lang="en-US" sz="2000" b="1" dirty="0" smtClean="0">
                <a:solidFill>
                  <a:schemeClr val="bg1"/>
                </a:solidFill>
              </a:rPr>
              <a:t>are identical </a:t>
            </a:r>
            <a:r>
              <a:rPr lang="en-US" sz="2000" b="1" dirty="0">
                <a:solidFill>
                  <a:schemeClr val="bg1"/>
                </a:solidFill>
              </a:rPr>
              <a:t>to those of the 8086.The additional </a:t>
            </a:r>
            <a:r>
              <a:rPr lang="en-US" sz="2000" b="1" dirty="0" smtClean="0">
                <a:solidFill>
                  <a:schemeClr val="bg1"/>
                </a:solidFill>
              </a:rPr>
              <a:t>machine status </a:t>
            </a:r>
            <a:r>
              <a:rPr lang="en-US" sz="2000" b="1" dirty="0">
                <a:solidFill>
                  <a:schemeClr val="bg1"/>
                </a:solidFill>
              </a:rPr>
              <a:t>word (MSW) register controls the </a:t>
            </a:r>
            <a:r>
              <a:rPr lang="en-US" sz="2000" b="1" dirty="0" smtClean="0">
                <a:solidFill>
                  <a:schemeClr val="bg1"/>
                </a:solidFill>
              </a:rPr>
              <a:t>operating mode </a:t>
            </a:r>
            <a:r>
              <a:rPr lang="en-US" sz="2000" b="1" dirty="0">
                <a:solidFill>
                  <a:schemeClr val="bg1"/>
                </a:solidFill>
              </a:rPr>
              <a:t>of the processor and also records when a </a:t>
            </a:r>
            <a:r>
              <a:rPr lang="en-US" sz="2000" b="1" dirty="0" smtClean="0">
                <a:solidFill>
                  <a:schemeClr val="bg1"/>
                </a:solidFill>
              </a:rPr>
              <a:t>task switch </a:t>
            </a:r>
            <a:r>
              <a:rPr lang="en-US" sz="2000" b="1" dirty="0">
                <a:solidFill>
                  <a:schemeClr val="bg1"/>
                </a:solidFill>
              </a:rPr>
              <a:t>takes </a:t>
            </a:r>
            <a:r>
              <a:rPr lang="en-US" sz="2000" b="1" dirty="0" smtClean="0">
                <a:solidFill>
                  <a:schemeClr val="bg1"/>
                </a:solidFill>
              </a:rPr>
              <a:t>place. </a:t>
            </a: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bit functions within the MSW are </a:t>
            </a:r>
            <a:r>
              <a:rPr lang="en-US" sz="2000" b="1" dirty="0" smtClean="0">
                <a:solidFill>
                  <a:schemeClr val="bg1"/>
                </a:solidFill>
              </a:rPr>
              <a:t>summarized in </a:t>
            </a:r>
            <a:r>
              <a:rPr lang="en-US" sz="2000" b="1" dirty="0">
                <a:solidFill>
                  <a:schemeClr val="bg1"/>
                </a:solidFill>
              </a:rPr>
              <a:t>Table 7.4. The MSW is </a:t>
            </a:r>
            <a:r>
              <a:rPr lang="en-US" sz="2000" b="1" dirty="0" err="1">
                <a:solidFill>
                  <a:schemeClr val="bg1"/>
                </a:solidFill>
              </a:rPr>
              <a:t>initialised</a:t>
            </a:r>
            <a:r>
              <a:rPr lang="en-US" sz="2000" b="1" dirty="0">
                <a:solidFill>
                  <a:schemeClr val="bg1"/>
                </a:solidFill>
              </a:rPr>
              <a:t> with a value </a:t>
            </a:r>
            <a:r>
              <a:rPr lang="en-US" sz="2000" b="1" dirty="0" smtClean="0">
                <a:solidFill>
                  <a:schemeClr val="bg1"/>
                </a:solidFill>
              </a:rPr>
              <a:t>of FFF0H </a:t>
            </a:r>
            <a:r>
              <a:rPr lang="en-US" sz="2000" b="1" dirty="0">
                <a:solidFill>
                  <a:schemeClr val="bg1"/>
                </a:solidFill>
              </a:rPr>
              <a:t>upon reset, the remainder of the </a:t>
            </a:r>
            <a:r>
              <a:rPr lang="en-US" sz="2000" b="1" dirty="0" smtClean="0">
                <a:solidFill>
                  <a:schemeClr val="bg1"/>
                </a:solidFill>
              </a:rPr>
              <a:t>80286 registers </a:t>
            </a:r>
            <a:r>
              <a:rPr lang="en-US" sz="2000" b="1" dirty="0">
                <a:solidFill>
                  <a:schemeClr val="bg1"/>
                </a:solidFill>
              </a:rPr>
              <a:t>being </a:t>
            </a:r>
            <a:r>
              <a:rPr lang="en-US" sz="2000" b="1" dirty="0" err="1">
                <a:solidFill>
                  <a:schemeClr val="bg1"/>
                </a:solidFill>
              </a:rPr>
              <a:t>initialised</a:t>
            </a:r>
            <a:r>
              <a:rPr lang="en-US" sz="2000" b="1" dirty="0">
                <a:solidFill>
                  <a:schemeClr val="bg1"/>
                </a:solidFill>
              </a:rPr>
              <a:t> as shown in Table </a:t>
            </a:r>
            <a:r>
              <a:rPr lang="en-US" sz="2000" b="1" dirty="0" smtClean="0">
                <a:solidFill>
                  <a:schemeClr val="bg1"/>
                </a:solidFill>
              </a:rPr>
              <a:t>.The 80286 </a:t>
            </a:r>
            <a:r>
              <a:rPr lang="en-US" sz="2000" b="1" dirty="0">
                <a:solidFill>
                  <a:schemeClr val="bg1"/>
                </a:solidFill>
              </a:rPr>
              <a:t>is packaged in a 68-pin JEDEC type-A </a:t>
            </a:r>
            <a:r>
              <a:rPr lang="en-US" sz="2000" b="1" dirty="0" smtClean="0">
                <a:solidFill>
                  <a:schemeClr val="bg1"/>
                </a:solidFill>
              </a:rPr>
              <a:t>plastic leadless </a:t>
            </a:r>
            <a:r>
              <a:rPr lang="en-US" sz="2000" b="1" dirty="0">
                <a:solidFill>
                  <a:schemeClr val="bg1"/>
                </a:solidFill>
              </a:rPr>
              <a:t>chip carrier (PLCC).</a:t>
            </a:r>
            <a:endParaRPr lang="en-US" sz="2000" b="1" dirty="0" smtClean="0">
              <a:solidFill>
                <a:schemeClr val="bg1"/>
              </a:solidFill>
            </a:endParaRPr>
          </a:p>
        </p:txBody>
      </p:sp>
    </p:spTree>
    <p:extLst>
      <p:ext uri="{BB962C8B-B14F-4D97-AF65-F5344CB8AC3E}">
        <p14:creationId xmlns:p14="http://schemas.microsoft.com/office/powerpoint/2010/main" val="2593294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20982" y="193964"/>
            <a:ext cx="8922327" cy="6206836"/>
          </a:xfrm>
          <a:prstGeom prst="rect">
            <a:avLst/>
          </a:prstGeom>
        </p:spPr>
      </p:pic>
    </p:spTree>
    <p:extLst>
      <p:ext uri="{BB962C8B-B14F-4D97-AF65-F5344CB8AC3E}">
        <p14:creationId xmlns:p14="http://schemas.microsoft.com/office/powerpoint/2010/main" val="6708809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80286, 80386 and 80486</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6082145"/>
          </a:xfrm>
        </p:spPr>
        <p:txBody>
          <a:bodyPr>
            <a:noAutofit/>
          </a:bodyPr>
          <a:lstStyle/>
          <a:p>
            <a:pPr marL="342900" indent="-342900" algn="just">
              <a:buFont typeface="Wingdings" panose="05000000000000000000" pitchFamily="2" charset="2"/>
              <a:buChar char="§"/>
            </a:pPr>
            <a:r>
              <a:rPr lang="en-US" sz="2000" b="1" dirty="0">
                <a:solidFill>
                  <a:schemeClr val="bg1"/>
                </a:solidFill>
              </a:rPr>
              <a:t>The 80386 (or ’386) was designed as a full </a:t>
            </a:r>
            <a:r>
              <a:rPr lang="en-US" sz="2000" b="1" dirty="0" smtClean="0">
                <a:solidFill>
                  <a:schemeClr val="bg1"/>
                </a:solidFill>
              </a:rPr>
              <a:t>32-bit device </a:t>
            </a:r>
            <a:r>
              <a:rPr lang="en-US" sz="2000" b="1" dirty="0">
                <a:solidFill>
                  <a:schemeClr val="bg1"/>
                </a:solidFill>
              </a:rPr>
              <a:t>capable of manipulating data 32 bits at a </a:t>
            </a:r>
            <a:r>
              <a:rPr lang="en-US" sz="2000" b="1" dirty="0" smtClean="0">
                <a:solidFill>
                  <a:schemeClr val="bg1"/>
                </a:solidFill>
              </a:rPr>
              <a:t>time and </a:t>
            </a:r>
            <a:r>
              <a:rPr lang="en-US" sz="2000" b="1" dirty="0">
                <a:solidFill>
                  <a:schemeClr val="bg1"/>
                </a:solidFill>
              </a:rPr>
              <a:t>communicating with the outside world through </a:t>
            </a:r>
            <a:r>
              <a:rPr lang="en-US" sz="2000" b="1" dirty="0" smtClean="0">
                <a:solidFill>
                  <a:schemeClr val="bg1"/>
                </a:solidFill>
              </a:rPr>
              <a:t>a 32-bit </a:t>
            </a:r>
            <a:r>
              <a:rPr lang="en-US" sz="2000" b="1" dirty="0">
                <a:solidFill>
                  <a:schemeClr val="bg1"/>
                </a:solidFill>
              </a:rPr>
              <a:t>address bus</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80386 offers a ‘virtual </a:t>
            </a:r>
            <a:r>
              <a:rPr lang="en-US" sz="2000" b="1" dirty="0" smtClean="0">
                <a:solidFill>
                  <a:schemeClr val="bg1"/>
                </a:solidFill>
              </a:rPr>
              <a:t>8086’ mode </a:t>
            </a:r>
            <a:r>
              <a:rPr lang="en-US" sz="2000" b="1" dirty="0">
                <a:solidFill>
                  <a:schemeClr val="bg1"/>
                </a:solidFill>
              </a:rPr>
              <a:t>of operation in which memory can be </a:t>
            </a:r>
            <a:r>
              <a:rPr lang="en-US" sz="2000" b="1" dirty="0" smtClean="0">
                <a:solidFill>
                  <a:schemeClr val="bg1"/>
                </a:solidFill>
              </a:rPr>
              <a:t>divided into </a:t>
            </a:r>
            <a:r>
              <a:rPr lang="en-US" sz="2000" b="1" dirty="0">
                <a:solidFill>
                  <a:schemeClr val="bg1"/>
                </a:solidFill>
              </a:rPr>
              <a:t>1 MB chunks with a different program </a:t>
            </a:r>
            <a:r>
              <a:rPr lang="en-US" sz="2000" b="1" dirty="0" smtClean="0">
                <a:solidFill>
                  <a:schemeClr val="bg1"/>
                </a:solidFill>
              </a:rPr>
              <a:t>allocated to </a:t>
            </a:r>
            <a:r>
              <a:rPr lang="en-US" sz="2000" b="1" dirty="0">
                <a:solidFill>
                  <a:schemeClr val="bg1"/>
                </a:solidFill>
              </a:rPr>
              <a:t>each </a:t>
            </a:r>
            <a:r>
              <a:rPr lang="en-US" sz="2000" b="1" dirty="0" smtClean="0">
                <a:solidFill>
                  <a:schemeClr val="bg1"/>
                </a:solidFill>
              </a:rPr>
              <a:t>partition. The </a:t>
            </a:r>
            <a:r>
              <a:rPr lang="en-US" sz="2000" b="1" dirty="0">
                <a:solidFill>
                  <a:schemeClr val="bg1"/>
                </a:solidFill>
              </a:rPr>
              <a:t>80386 was available in two basic </a:t>
            </a:r>
            <a:r>
              <a:rPr lang="en-US" sz="2000" b="1" dirty="0" smtClean="0">
                <a:solidFill>
                  <a:schemeClr val="bg1"/>
                </a:solidFill>
              </a:rPr>
              <a:t>versions.</a:t>
            </a:r>
          </a:p>
          <a:p>
            <a:pPr marL="342900" indent="-342900" algn="just">
              <a:buFont typeface="Wingdings" panose="05000000000000000000" pitchFamily="2" charset="2"/>
              <a:buChar char="§"/>
            </a:pPr>
            <a:r>
              <a:rPr lang="en-US" sz="2000" b="1" dirty="0" smtClean="0">
                <a:solidFill>
                  <a:schemeClr val="bg1"/>
                </a:solidFill>
              </a:rPr>
              <a:t>The</a:t>
            </a:r>
            <a:r>
              <a:rPr lang="en-US" sz="2000" b="1" dirty="0">
                <a:solidFill>
                  <a:schemeClr val="bg1"/>
                </a:solidFill>
              </a:rPr>
              <a:t> </a:t>
            </a:r>
            <a:r>
              <a:rPr lang="en-US" sz="2000" b="1" dirty="0" smtClean="0">
                <a:solidFill>
                  <a:schemeClr val="bg1"/>
                </a:solidFill>
              </a:rPr>
              <a:t>80386SX </a:t>
            </a:r>
            <a:r>
              <a:rPr lang="en-US" sz="2000" b="1" dirty="0">
                <a:solidFill>
                  <a:schemeClr val="bg1"/>
                </a:solidFill>
              </a:rPr>
              <a:t>operates internally as a 32-bit device </a:t>
            </a:r>
            <a:r>
              <a:rPr lang="en-US" sz="2000" b="1" dirty="0" smtClean="0">
                <a:solidFill>
                  <a:schemeClr val="bg1"/>
                </a:solidFill>
              </a:rPr>
              <a:t>but presents </a:t>
            </a:r>
            <a:r>
              <a:rPr lang="en-US" sz="2000" b="1" dirty="0">
                <a:solidFill>
                  <a:schemeClr val="bg1"/>
                </a:solidFill>
              </a:rPr>
              <a:t>itself to the outside world through only </a:t>
            </a:r>
            <a:r>
              <a:rPr lang="en-US" sz="2000" b="1" dirty="0" smtClean="0">
                <a:solidFill>
                  <a:schemeClr val="bg1"/>
                </a:solidFill>
              </a:rPr>
              <a:t>16 data </a:t>
            </a:r>
            <a:r>
              <a:rPr lang="en-US" sz="2000" b="1" dirty="0">
                <a:solidFill>
                  <a:schemeClr val="bg1"/>
                </a:solidFill>
              </a:rPr>
              <a:t>lines</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This </a:t>
            </a:r>
            <a:r>
              <a:rPr lang="en-US" sz="2000" b="1" dirty="0">
                <a:solidFill>
                  <a:schemeClr val="bg1"/>
                </a:solidFill>
              </a:rPr>
              <a:t>has made the CPU extremely </a:t>
            </a:r>
            <a:r>
              <a:rPr lang="en-US" sz="2000" b="1" dirty="0" smtClean="0">
                <a:solidFill>
                  <a:schemeClr val="bg1"/>
                </a:solidFill>
              </a:rPr>
              <a:t>popular for </a:t>
            </a:r>
            <a:r>
              <a:rPr lang="en-US" sz="2000" b="1" dirty="0">
                <a:solidFill>
                  <a:schemeClr val="bg1"/>
                </a:solidFill>
              </a:rPr>
              <a:t>use in low-cost systems which could still boast </a:t>
            </a:r>
            <a:r>
              <a:rPr lang="en-US" sz="2000" b="1" dirty="0" smtClean="0">
                <a:solidFill>
                  <a:schemeClr val="bg1"/>
                </a:solidFill>
              </a:rPr>
              <a:t>the processing </a:t>
            </a:r>
            <a:r>
              <a:rPr lang="en-US" sz="2000" b="1" dirty="0">
                <a:solidFill>
                  <a:schemeClr val="bg1"/>
                </a:solidFill>
              </a:rPr>
              <a:t>power of a 80386 (despite the </a:t>
            </a:r>
            <a:r>
              <a:rPr lang="en-US" sz="2000" b="1" dirty="0" smtClean="0">
                <a:solidFill>
                  <a:schemeClr val="bg1"/>
                </a:solidFill>
              </a:rPr>
              <a:t>obvious limitation </a:t>
            </a:r>
            <a:r>
              <a:rPr lang="en-US" sz="2000" b="1" dirty="0">
                <a:solidFill>
                  <a:schemeClr val="bg1"/>
                </a:solidFill>
              </a:rPr>
              <a:t>imposed by the reduced number of </a:t>
            </a:r>
            <a:r>
              <a:rPr lang="en-US" sz="2000" b="1" dirty="0" smtClean="0">
                <a:solidFill>
                  <a:schemeClr val="bg1"/>
                </a:solidFill>
              </a:rPr>
              <a:t>data lines</a:t>
            </a:r>
            <a:r>
              <a:rPr lang="en-US" sz="2000" b="1" dirty="0">
                <a:solidFill>
                  <a:schemeClr val="bg1"/>
                </a:solidFill>
              </a:rPr>
              <a:t>, the ‘SX’ version of the 80386 runs at </a:t>
            </a:r>
            <a:r>
              <a:rPr lang="en-US" sz="2000" b="1" dirty="0" smtClean="0">
                <a:solidFill>
                  <a:schemeClr val="bg1"/>
                </a:solidFill>
              </a:rPr>
              <a:t>approximately 80 </a:t>
            </a:r>
            <a:r>
              <a:rPr lang="en-US" sz="2000" b="1" dirty="0">
                <a:solidFill>
                  <a:schemeClr val="bg1"/>
                </a:solidFill>
              </a:rPr>
              <a:t>per cent of the speed of its fully </a:t>
            </a:r>
            <a:r>
              <a:rPr lang="en-US" sz="2000" b="1" dirty="0" smtClean="0">
                <a:solidFill>
                  <a:schemeClr val="bg1"/>
                </a:solidFill>
              </a:rPr>
              <a:t>fledged counterpart</a:t>
            </a:r>
            <a:r>
              <a:rPr lang="en-US" sz="2000" b="1" dirty="0">
                <a:solidFill>
                  <a:schemeClr val="bg1"/>
                </a:solidFill>
              </a:rPr>
              <a:t>).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80386 comprises a bus </a:t>
            </a:r>
            <a:r>
              <a:rPr lang="en-US" sz="2000" b="1" dirty="0" smtClean="0">
                <a:solidFill>
                  <a:schemeClr val="bg1"/>
                </a:solidFill>
              </a:rPr>
              <a:t>interface unit </a:t>
            </a:r>
            <a:r>
              <a:rPr lang="en-US" sz="2000" b="1" dirty="0">
                <a:solidFill>
                  <a:schemeClr val="bg1"/>
                </a:solidFill>
              </a:rPr>
              <a:t>(BIU), a code prefetch unit, an instruction </a:t>
            </a:r>
            <a:r>
              <a:rPr lang="en-US" sz="2000" b="1" dirty="0" smtClean="0">
                <a:solidFill>
                  <a:schemeClr val="bg1"/>
                </a:solidFill>
              </a:rPr>
              <a:t>decode  </a:t>
            </a:r>
            <a:r>
              <a:rPr lang="en-US" sz="2000" b="1" dirty="0">
                <a:solidFill>
                  <a:schemeClr val="bg1"/>
                </a:solidFill>
              </a:rPr>
              <a:t>unit, an execution unit (EU), a segmentation unit </a:t>
            </a:r>
            <a:r>
              <a:rPr lang="en-US" sz="2000" b="1" dirty="0" smtClean="0">
                <a:solidFill>
                  <a:schemeClr val="bg1"/>
                </a:solidFill>
              </a:rPr>
              <a:t>and a </a:t>
            </a:r>
            <a:r>
              <a:rPr lang="en-US" sz="2000" b="1" dirty="0">
                <a:solidFill>
                  <a:schemeClr val="bg1"/>
                </a:solidFill>
              </a:rPr>
              <a:t>paging unit. </a:t>
            </a:r>
            <a:endParaRPr lang="en-US" sz="2000" b="1" dirty="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code prefetch unit performs </a:t>
            </a:r>
            <a:r>
              <a:rPr lang="en-US" sz="2000" b="1" dirty="0" smtClean="0">
                <a:solidFill>
                  <a:schemeClr val="bg1"/>
                </a:solidFill>
              </a:rPr>
              <a:t>the program </a:t>
            </a:r>
            <a:r>
              <a:rPr lang="en-US" sz="2000" b="1" dirty="0">
                <a:solidFill>
                  <a:schemeClr val="bg1"/>
                </a:solidFill>
              </a:rPr>
              <a:t>‘</a:t>
            </a:r>
            <a:r>
              <a:rPr lang="en-US" sz="2000" b="1" dirty="0" err="1">
                <a:solidFill>
                  <a:schemeClr val="bg1"/>
                </a:solidFill>
              </a:rPr>
              <a:t>lookahead</a:t>
            </a:r>
            <a:r>
              <a:rPr lang="en-US" sz="2000" b="1" dirty="0">
                <a:solidFill>
                  <a:schemeClr val="bg1"/>
                </a:solidFill>
              </a:rPr>
              <a:t>’ function.</a:t>
            </a:r>
            <a:endParaRPr lang="en-US" sz="2000" b="1" dirty="0" smtClean="0">
              <a:solidFill>
                <a:schemeClr val="bg1"/>
              </a:solidFill>
            </a:endParaRPr>
          </a:p>
        </p:txBody>
      </p:sp>
    </p:spTree>
    <p:extLst>
      <p:ext uri="{BB962C8B-B14F-4D97-AF65-F5344CB8AC3E}">
        <p14:creationId xmlns:p14="http://schemas.microsoft.com/office/powerpoint/2010/main" val="4155474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80286, 80386 and 80486</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6082145"/>
          </a:xfrm>
        </p:spPr>
        <p:txBody>
          <a:bodyPr>
            <a:noAutofit/>
          </a:bodyPr>
          <a:lstStyle/>
          <a:p>
            <a:pPr marL="285750" indent="-285750" algn="just">
              <a:buFont typeface="Wingdings" panose="05000000000000000000" pitchFamily="2" charset="2"/>
              <a:buChar char="§"/>
            </a:pPr>
            <a:r>
              <a:rPr lang="en-US" sz="2000" b="1" dirty="0">
                <a:solidFill>
                  <a:schemeClr val="bg1"/>
                </a:solidFill>
              </a:rPr>
              <a:t>When the BIU is </a:t>
            </a:r>
            <a:r>
              <a:rPr lang="en-US" sz="2000" b="1" dirty="0" smtClean="0">
                <a:solidFill>
                  <a:schemeClr val="bg1"/>
                </a:solidFill>
              </a:rPr>
              <a:t>not performing </a:t>
            </a:r>
            <a:r>
              <a:rPr lang="en-US" sz="2000" b="1" dirty="0">
                <a:solidFill>
                  <a:schemeClr val="bg1"/>
                </a:solidFill>
              </a:rPr>
              <a:t>bus cycles in the execution of an </a:t>
            </a:r>
            <a:r>
              <a:rPr lang="en-US" sz="2000" b="1" dirty="0" smtClean="0">
                <a:solidFill>
                  <a:schemeClr val="bg1"/>
                </a:solidFill>
              </a:rPr>
              <a:t>instruction, the </a:t>
            </a:r>
            <a:r>
              <a:rPr lang="en-US" sz="2000" b="1" dirty="0">
                <a:solidFill>
                  <a:schemeClr val="bg1"/>
                </a:solidFill>
              </a:rPr>
              <a:t>code prefetch unit uses the BIU to </a:t>
            </a:r>
            <a:r>
              <a:rPr lang="en-US" sz="2000" b="1" dirty="0" smtClean="0">
                <a:solidFill>
                  <a:schemeClr val="bg1"/>
                </a:solidFill>
              </a:rPr>
              <a:t>fetch sequentially </a:t>
            </a:r>
            <a:r>
              <a:rPr lang="en-US" sz="2000" b="1" dirty="0">
                <a:solidFill>
                  <a:schemeClr val="bg1"/>
                </a:solidFill>
              </a:rPr>
              <a:t>the instruction stream.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The prefetched instructions </a:t>
            </a:r>
            <a:r>
              <a:rPr lang="en-US" sz="2000" b="1" dirty="0">
                <a:solidFill>
                  <a:schemeClr val="bg1"/>
                </a:solidFill>
              </a:rPr>
              <a:t>are stored in a 16-byte ‘code </a:t>
            </a:r>
            <a:r>
              <a:rPr lang="en-US" sz="2000" b="1" dirty="0" smtClean="0">
                <a:solidFill>
                  <a:schemeClr val="bg1"/>
                </a:solidFill>
              </a:rPr>
              <a:t>queue’ where </a:t>
            </a:r>
            <a:r>
              <a:rPr lang="en-US" sz="2000" b="1" dirty="0">
                <a:solidFill>
                  <a:schemeClr val="bg1"/>
                </a:solidFill>
              </a:rPr>
              <a:t>they await processing by the instruction </a:t>
            </a:r>
            <a:r>
              <a:rPr lang="en-US" sz="2000" b="1" dirty="0" smtClean="0">
                <a:solidFill>
                  <a:schemeClr val="bg1"/>
                </a:solidFill>
              </a:rPr>
              <a:t>decode unit</a:t>
            </a:r>
            <a:r>
              <a:rPr lang="en-US" sz="2000" b="1" dirty="0">
                <a:solidFill>
                  <a:schemeClr val="bg1"/>
                </a:solidFill>
              </a:rPr>
              <a:t>.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prefetch queue is fed to the </a:t>
            </a:r>
            <a:r>
              <a:rPr lang="en-US" sz="2000" b="1" dirty="0" smtClean="0">
                <a:solidFill>
                  <a:schemeClr val="bg1"/>
                </a:solidFill>
              </a:rPr>
              <a:t>instruction decode </a:t>
            </a:r>
            <a:r>
              <a:rPr lang="en-US" sz="2000" b="1" dirty="0">
                <a:solidFill>
                  <a:schemeClr val="bg1"/>
                </a:solidFill>
              </a:rPr>
              <a:t>unit which translates the instructions </a:t>
            </a:r>
            <a:r>
              <a:rPr lang="en-US" sz="2000" b="1" dirty="0" smtClean="0">
                <a:solidFill>
                  <a:schemeClr val="bg1"/>
                </a:solidFill>
              </a:rPr>
              <a:t>into microcode</a:t>
            </a:r>
            <a:r>
              <a:rPr lang="en-US" sz="2000" b="1" dirty="0">
                <a:solidFill>
                  <a:schemeClr val="bg1"/>
                </a:solidFill>
              </a:rPr>
              <a:t>. These </a:t>
            </a:r>
            <a:r>
              <a:rPr lang="en-US" sz="2000" b="1" dirty="0" smtClean="0">
                <a:solidFill>
                  <a:schemeClr val="bg1"/>
                </a:solidFill>
              </a:rPr>
              <a:t>micro coded </a:t>
            </a:r>
            <a:r>
              <a:rPr lang="en-US" sz="2000" b="1" dirty="0">
                <a:solidFill>
                  <a:schemeClr val="bg1"/>
                </a:solidFill>
              </a:rPr>
              <a:t>instructions are </a:t>
            </a:r>
            <a:r>
              <a:rPr lang="en-US" sz="2000" b="1" dirty="0" smtClean="0">
                <a:solidFill>
                  <a:schemeClr val="bg1"/>
                </a:solidFill>
              </a:rPr>
              <a:t>then stored </a:t>
            </a:r>
            <a:r>
              <a:rPr lang="en-US" sz="2000" b="1" dirty="0">
                <a:solidFill>
                  <a:schemeClr val="bg1"/>
                </a:solidFill>
              </a:rPr>
              <a:t>in a three-deep instruction queue on a </a:t>
            </a:r>
            <a:r>
              <a:rPr lang="en-US" sz="2000" b="1" dirty="0" smtClean="0">
                <a:solidFill>
                  <a:schemeClr val="bg1"/>
                </a:solidFill>
              </a:rPr>
              <a:t>first-in first-out </a:t>
            </a:r>
            <a:r>
              <a:rPr lang="en-US" sz="2000" b="1" dirty="0">
                <a:solidFill>
                  <a:schemeClr val="bg1"/>
                </a:solidFill>
              </a:rPr>
              <a:t>(FIFO) basis.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This </a:t>
            </a:r>
            <a:r>
              <a:rPr lang="en-US" sz="2000" b="1" dirty="0">
                <a:solidFill>
                  <a:schemeClr val="bg1"/>
                </a:solidFill>
              </a:rPr>
              <a:t>queue of </a:t>
            </a:r>
            <a:r>
              <a:rPr lang="en-US" sz="2000" b="1" dirty="0" smtClean="0">
                <a:solidFill>
                  <a:schemeClr val="bg1"/>
                </a:solidFill>
              </a:rPr>
              <a:t>instructions awaits </a:t>
            </a:r>
            <a:r>
              <a:rPr lang="en-US" sz="2000" b="1" dirty="0">
                <a:solidFill>
                  <a:schemeClr val="bg1"/>
                </a:solidFill>
              </a:rPr>
              <a:t>acceptance by the EU. Immediate data </a:t>
            </a:r>
            <a:r>
              <a:rPr lang="en-US" sz="2000" b="1" dirty="0" smtClean="0">
                <a:solidFill>
                  <a:schemeClr val="bg1"/>
                </a:solidFill>
              </a:rPr>
              <a:t>and opcode </a:t>
            </a:r>
            <a:r>
              <a:rPr lang="en-US" sz="2000" b="1" dirty="0">
                <a:solidFill>
                  <a:schemeClr val="bg1"/>
                </a:solidFill>
              </a:rPr>
              <a:t>offsets are also taken from the prefetch </a:t>
            </a:r>
            <a:r>
              <a:rPr lang="en-US" sz="2000" b="1" dirty="0" smtClean="0">
                <a:solidFill>
                  <a:schemeClr val="bg1"/>
                </a:solidFill>
              </a:rPr>
              <a:t>queue. </a:t>
            </a: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80486 processor was not merely an </a:t>
            </a:r>
            <a:r>
              <a:rPr lang="en-US" sz="2000" b="1" dirty="0" smtClean="0">
                <a:solidFill>
                  <a:schemeClr val="bg1"/>
                </a:solidFill>
              </a:rPr>
              <a:t>upgraded 80386 </a:t>
            </a:r>
            <a:r>
              <a:rPr lang="en-US" sz="2000" b="1" dirty="0">
                <a:solidFill>
                  <a:schemeClr val="bg1"/>
                </a:solidFill>
              </a:rPr>
              <a:t>processor; its redesigned architecture </a:t>
            </a:r>
            <a:r>
              <a:rPr lang="en-US" sz="2000" b="1" dirty="0" smtClean="0">
                <a:solidFill>
                  <a:schemeClr val="bg1"/>
                </a:solidFill>
              </a:rPr>
              <a:t>offers significantly </a:t>
            </a:r>
            <a:r>
              <a:rPr lang="en-US" sz="2000" b="1" dirty="0">
                <a:solidFill>
                  <a:schemeClr val="bg1"/>
                </a:solidFill>
              </a:rPr>
              <a:t>faster processing speeds when running </a:t>
            </a:r>
            <a:r>
              <a:rPr lang="en-US" sz="2000" b="1" dirty="0" smtClean="0">
                <a:solidFill>
                  <a:schemeClr val="bg1"/>
                </a:solidFill>
              </a:rPr>
              <a:t>at the </a:t>
            </a:r>
            <a:r>
              <a:rPr lang="en-US" sz="2000" b="1" dirty="0">
                <a:solidFill>
                  <a:schemeClr val="bg1"/>
                </a:solidFill>
              </a:rPr>
              <a:t>same clock speed as its predecessor</a:t>
            </a:r>
            <a:r>
              <a:rPr lang="en-US" sz="2000" b="1" dirty="0" smtClean="0">
                <a:solidFill>
                  <a:schemeClr val="bg1"/>
                </a:solidFill>
              </a:rPr>
              <a:t>.</a:t>
            </a:r>
          </a:p>
          <a:p>
            <a:pPr marL="285750" indent="-285750" algn="just">
              <a:buFont typeface="Wingdings" panose="05000000000000000000" pitchFamily="2" charset="2"/>
              <a:buChar char="§"/>
            </a:pPr>
            <a:r>
              <a:rPr lang="en-US" sz="1900" b="1" dirty="0" smtClean="0">
                <a:solidFill>
                  <a:schemeClr val="bg1"/>
                </a:solidFill>
              </a:rPr>
              <a:t> </a:t>
            </a:r>
            <a:endParaRPr lang="en-US" sz="1900" b="1" dirty="0" smtClean="0">
              <a:solidFill>
                <a:schemeClr val="bg1"/>
              </a:solidFill>
            </a:endParaRPr>
          </a:p>
        </p:txBody>
      </p:sp>
    </p:spTree>
    <p:extLst>
      <p:ext uri="{BB962C8B-B14F-4D97-AF65-F5344CB8AC3E}">
        <p14:creationId xmlns:p14="http://schemas.microsoft.com/office/powerpoint/2010/main" val="4124467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80286, 80386 and 80486</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6082145"/>
          </a:xfrm>
        </p:spPr>
        <p:txBody>
          <a:bodyPr>
            <a:noAutofit/>
          </a:bodyPr>
          <a:lstStyle/>
          <a:p>
            <a:pPr marL="285750" indent="-285750" algn="just">
              <a:buFont typeface="Wingdings" panose="05000000000000000000" pitchFamily="2" charset="2"/>
              <a:buChar char="§"/>
            </a:pPr>
            <a:r>
              <a:rPr lang="en-US" sz="2000" b="1" dirty="0">
                <a:solidFill>
                  <a:schemeClr val="bg1"/>
                </a:solidFill>
              </a:rPr>
              <a:t>Enhancements include a built-in maths coprocessor, internal cache memory and cache memory control</a:t>
            </a:r>
            <a:r>
              <a:rPr lang="en-US" sz="2000" b="1" dirty="0" smtClean="0">
                <a:solidFill>
                  <a:schemeClr val="bg1"/>
                </a:solidFill>
              </a:rPr>
              <a:t>.</a:t>
            </a:r>
          </a:p>
          <a:p>
            <a:pPr marL="285750" indent="-28575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The internal cache is responsible for a significant increase in processing speed. As a result, a ’486 operating at 25MHz can achieve a faster processing speed than a ’386 operating at 33 </a:t>
            </a:r>
            <a:r>
              <a:rPr lang="en-US" sz="2000" b="1" dirty="0" smtClean="0">
                <a:solidFill>
                  <a:schemeClr val="bg1"/>
                </a:solidFill>
              </a:rPr>
              <a:t>MHz.</a:t>
            </a:r>
          </a:p>
          <a:p>
            <a:pPr marL="285750" indent="-28575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’486 uses a large number of additional </a:t>
            </a:r>
            <a:r>
              <a:rPr lang="en-US" sz="2000" b="1" dirty="0" smtClean="0">
                <a:solidFill>
                  <a:schemeClr val="bg1"/>
                </a:solidFill>
              </a:rPr>
              <a:t>signals associated </a:t>
            </a:r>
            <a:r>
              <a:rPr lang="en-US" sz="2000" b="1" dirty="0">
                <a:solidFill>
                  <a:schemeClr val="bg1"/>
                </a:solidFill>
              </a:rPr>
              <a:t>with parity checking (PCHK) and </a:t>
            </a:r>
            <a:r>
              <a:rPr lang="en-US" sz="2000" b="1" dirty="0" smtClean="0">
                <a:solidFill>
                  <a:schemeClr val="bg1"/>
                </a:solidFill>
              </a:rPr>
              <a:t>cache operation </a:t>
            </a:r>
            <a:r>
              <a:rPr lang="en-US" sz="2000" b="1" dirty="0">
                <a:solidFill>
                  <a:schemeClr val="bg1"/>
                </a:solidFill>
              </a:rPr>
              <a:t>(AHOLD, FLUSH, etc</a:t>
            </a:r>
            <a:r>
              <a:rPr lang="en-US" sz="2000" b="1" dirty="0" smtClean="0">
                <a:solidFill>
                  <a:schemeClr val="bg1"/>
                </a:solidFill>
              </a:rPr>
              <a:t>.).</a:t>
            </a:r>
          </a:p>
          <a:p>
            <a:pPr marL="285750" indent="-28575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The cache </a:t>
            </a:r>
            <a:r>
              <a:rPr lang="en-US" sz="2000" b="1" dirty="0" smtClean="0">
                <a:solidFill>
                  <a:schemeClr val="bg1"/>
                </a:solidFill>
              </a:rPr>
              <a:t>comprises a </a:t>
            </a:r>
            <a:r>
              <a:rPr lang="en-US" sz="2000" b="1" dirty="0">
                <a:solidFill>
                  <a:schemeClr val="bg1"/>
                </a:solidFill>
              </a:rPr>
              <a:t>set of four 2 Kb blocks (128 × 16 </a:t>
            </a:r>
            <a:r>
              <a:rPr lang="en-US" sz="2000" b="1" dirty="0" smtClean="0">
                <a:solidFill>
                  <a:schemeClr val="bg1"/>
                </a:solidFill>
              </a:rPr>
              <a:t>bytes) of </a:t>
            </a:r>
            <a:r>
              <a:rPr lang="en-US" sz="2000" b="1" dirty="0">
                <a:solidFill>
                  <a:schemeClr val="bg1"/>
                </a:solidFill>
              </a:rPr>
              <a:t>high-speed internal memory. Each 16-byte line </a:t>
            </a:r>
            <a:r>
              <a:rPr lang="en-US" sz="2000" b="1" dirty="0" smtClean="0">
                <a:solidFill>
                  <a:schemeClr val="bg1"/>
                </a:solidFill>
              </a:rPr>
              <a:t>of </a:t>
            </a:r>
            <a:r>
              <a:rPr lang="en-US" sz="2000" b="1" dirty="0">
                <a:solidFill>
                  <a:schemeClr val="bg1"/>
                </a:solidFill>
              </a:rPr>
              <a:t>memory has a matching 21-bit ‘tag’. </a:t>
            </a:r>
            <a:endParaRPr lang="en-US" sz="2000" b="1" dirty="0" smtClean="0">
              <a:solidFill>
                <a:schemeClr val="bg1"/>
              </a:solidFill>
            </a:endParaRPr>
          </a:p>
          <a:p>
            <a:pPr marL="285750" indent="-285750" algn="just">
              <a:buFont typeface="Wingdings" panose="05000000000000000000" pitchFamily="2" charset="2"/>
              <a:buChar char="§"/>
            </a:pPr>
            <a:r>
              <a:rPr lang="en-US" sz="2000" b="1" dirty="0" smtClean="0">
                <a:solidFill>
                  <a:schemeClr val="bg1"/>
                </a:solidFill>
              </a:rPr>
              <a:t>This </a:t>
            </a:r>
            <a:r>
              <a:rPr lang="en-US" sz="2000" b="1" dirty="0">
                <a:solidFill>
                  <a:schemeClr val="bg1"/>
                </a:solidFill>
              </a:rPr>
              <a:t>tag </a:t>
            </a:r>
            <a:r>
              <a:rPr lang="en-US" sz="2000" b="1" dirty="0" smtClean="0">
                <a:solidFill>
                  <a:schemeClr val="bg1"/>
                </a:solidFill>
              </a:rPr>
              <a:t>comprises a </a:t>
            </a:r>
            <a:r>
              <a:rPr lang="en-US" sz="2000" b="1" dirty="0">
                <a:solidFill>
                  <a:schemeClr val="bg1"/>
                </a:solidFill>
              </a:rPr>
              <a:t>17-bit linear address together with </a:t>
            </a:r>
            <a:r>
              <a:rPr lang="en-US" sz="2000" b="1" dirty="0" smtClean="0">
                <a:solidFill>
                  <a:schemeClr val="bg1"/>
                </a:solidFill>
              </a:rPr>
              <a:t>four protection </a:t>
            </a:r>
            <a:r>
              <a:rPr lang="en-US" sz="2000" b="1" dirty="0" err="1">
                <a:solidFill>
                  <a:schemeClr val="bg1"/>
                </a:solidFill>
              </a:rPr>
              <a:t>bits.The</a:t>
            </a:r>
            <a:r>
              <a:rPr lang="en-US" sz="2000" b="1" dirty="0">
                <a:solidFill>
                  <a:schemeClr val="bg1"/>
                </a:solidFill>
              </a:rPr>
              <a:t> cache control block contains </a:t>
            </a:r>
            <a:r>
              <a:rPr lang="en-US" sz="2000" b="1" dirty="0" smtClean="0">
                <a:solidFill>
                  <a:schemeClr val="bg1"/>
                </a:solidFill>
              </a:rPr>
              <a:t>128 sets </a:t>
            </a:r>
            <a:r>
              <a:rPr lang="en-US" sz="2000" b="1" dirty="0">
                <a:solidFill>
                  <a:schemeClr val="bg1"/>
                </a:solidFill>
              </a:rPr>
              <a:t>of seven bits</a:t>
            </a:r>
            <a:r>
              <a:rPr lang="en-US" sz="2000" b="1" dirty="0" smtClean="0">
                <a:solidFill>
                  <a:schemeClr val="bg1"/>
                </a:solidFill>
              </a:rPr>
              <a:t>.</a:t>
            </a:r>
          </a:p>
          <a:p>
            <a:pPr marL="285750" indent="-28575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Three of the bits are used </a:t>
            </a:r>
            <a:r>
              <a:rPr lang="en-US" sz="2000" b="1" dirty="0" smtClean="0">
                <a:solidFill>
                  <a:schemeClr val="bg1"/>
                </a:solidFill>
              </a:rPr>
              <a:t>to implement </a:t>
            </a:r>
            <a:r>
              <a:rPr lang="en-US" sz="2000" b="1" dirty="0">
                <a:solidFill>
                  <a:schemeClr val="bg1"/>
                </a:solidFill>
              </a:rPr>
              <a:t>the ‘least recently used’ (LRU) system </a:t>
            </a:r>
            <a:r>
              <a:rPr lang="en-US" sz="2000" b="1" dirty="0" smtClean="0">
                <a:solidFill>
                  <a:schemeClr val="bg1"/>
                </a:solidFill>
              </a:rPr>
              <a:t>for replacement </a:t>
            </a:r>
            <a:r>
              <a:rPr lang="en-US" sz="2000" b="1" dirty="0">
                <a:solidFill>
                  <a:schemeClr val="bg1"/>
                </a:solidFill>
              </a:rPr>
              <a:t>and the remaining four bits are used </a:t>
            </a:r>
            <a:r>
              <a:rPr lang="en-US" sz="2000" b="1" dirty="0" smtClean="0">
                <a:solidFill>
                  <a:schemeClr val="bg1"/>
                </a:solidFill>
              </a:rPr>
              <a:t>to indicate </a:t>
            </a:r>
            <a:r>
              <a:rPr lang="en-US" sz="2000" b="1" dirty="0">
                <a:solidFill>
                  <a:schemeClr val="bg1"/>
                </a:solidFill>
              </a:rPr>
              <a:t>valid data.</a:t>
            </a:r>
            <a:endParaRPr lang="en-US" sz="2000" b="1" dirty="0" smtClean="0">
              <a:solidFill>
                <a:schemeClr val="bg1"/>
              </a:solidFill>
            </a:endParaRPr>
          </a:p>
        </p:txBody>
      </p:sp>
    </p:spTree>
    <p:extLst>
      <p:ext uri="{BB962C8B-B14F-4D97-AF65-F5344CB8AC3E}">
        <p14:creationId xmlns:p14="http://schemas.microsoft.com/office/powerpoint/2010/main" val="352681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r>
              <a:rPr lang="en-US" b="1" dirty="0">
                <a:solidFill>
                  <a:schemeClr val="bg1"/>
                </a:solidFill>
              </a:rPr>
              <a:t>Data bus (D0 to D7</a:t>
            </a:r>
            <a:r>
              <a:rPr lang="en-US" b="1" dirty="0" smtClean="0">
                <a:solidFill>
                  <a:schemeClr val="bg1"/>
                </a:solidFill>
              </a:rPr>
              <a:t>) :</a:t>
            </a:r>
          </a:p>
          <a:p>
            <a:pPr algn="just">
              <a:lnSpc>
                <a:spcPct val="150000"/>
              </a:lnSpc>
            </a:pPr>
            <a:r>
              <a:rPr lang="en-US" sz="2000" dirty="0">
                <a:solidFill>
                  <a:schemeClr val="bg1"/>
                </a:solidFill>
              </a:rPr>
              <a:t>The external data bus provides a highway for data </a:t>
            </a:r>
            <a:r>
              <a:rPr lang="en-US" sz="2000" dirty="0" smtClean="0">
                <a:solidFill>
                  <a:schemeClr val="bg1"/>
                </a:solidFill>
              </a:rPr>
              <a:t>that links </a:t>
            </a:r>
            <a:r>
              <a:rPr lang="en-US" sz="2000" dirty="0">
                <a:solidFill>
                  <a:schemeClr val="bg1"/>
                </a:solidFill>
              </a:rPr>
              <a:t>all of the system components (such as </a:t>
            </a:r>
            <a:r>
              <a:rPr lang="en-US" sz="2000" dirty="0" smtClean="0">
                <a:solidFill>
                  <a:schemeClr val="bg1"/>
                </a:solidFill>
              </a:rPr>
              <a:t>RAM, ROM </a:t>
            </a:r>
            <a:r>
              <a:rPr lang="en-US" sz="2000" dirty="0">
                <a:solidFill>
                  <a:schemeClr val="bg1"/>
                </a:solidFill>
              </a:rPr>
              <a:t>and I/O devices) together. In an 8-bit </a:t>
            </a:r>
            <a:r>
              <a:rPr lang="en-US" sz="2000" dirty="0" smtClean="0">
                <a:solidFill>
                  <a:schemeClr val="bg1"/>
                </a:solidFill>
              </a:rPr>
              <a:t>system, the </a:t>
            </a:r>
            <a:r>
              <a:rPr lang="en-US" sz="2000" dirty="0">
                <a:solidFill>
                  <a:schemeClr val="bg1"/>
                </a:solidFill>
              </a:rPr>
              <a:t>data bus has eight data lines, labelled </a:t>
            </a:r>
            <a:r>
              <a:rPr lang="en-US" sz="2000" i="1" dirty="0">
                <a:solidFill>
                  <a:schemeClr val="bg1"/>
                </a:solidFill>
              </a:rPr>
              <a:t>D0 </a:t>
            </a:r>
            <a:r>
              <a:rPr lang="en-US" sz="2000" dirty="0">
                <a:solidFill>
                  <a:schemeClr val="bg1"/>
                </a:solidFill>
              </a:rPr>
              <a:t>(the </a:t>
            </a:r>
            <a:r>
              <a:rPr lang="en-US" sz="2000" dirty="0" smtClean="0">
                <a:solidFill>
                  <a:schemeClr val="bg1"/>
                </a:solidFill>
              </a:rPr>
              <a:t>least significant </a:t>
            </a:r>
            <a:r>
              <a:rPr lang="en-US" sz="2000" dirty="0">
                <a:solidFill>
                  <a:schemeClr val="bg1"/>
                </a:solidFill>
              </a:rPr>
              <a:t>bit) to </a:t>
            </a:r>
            <a:r>
              <a:rPr lang="en-US" sz="2000" i="1" dirty="0">
                <a:solidFill>
                  <a:schemeClr val="bg1"/>
                </a:solidFill>
              </a:rPr>
              <a:t>D7 </a:t>
            </a:r>
            <a:r>
              <a:rPr lang="en-US" sz="2000" dirty="0">
                <a:solidFill>
                  <a:schemeClr val="bg1"/>
                </a:solidFill>
              </a:rPr>
              <a:t>(the most significant bit) and </a:t>
            </a:r>
            <a:r>
              <a:rPr lang="en-US" sz="2000" dirty="0" smtClean="0">
                <a:solidFill>
                  <a:schemeClr val="bg1"/>
                </a:solidFill>
              </a:rPr>
              <a:t>data are </a:t>
            </a:r>
            <a:r>
              <a:rPr lang="en-US" sz="2000" dirty="0">
                <a:solidFill>
                  <a:schemeClr val="bg1"/>
                </a:solidFill>
              </a:rPr>
              <a:t>moved around in groups of eight bits, or </a:t>
            </a:r>
            <a:r>
              <a:rPr lang="en-US" sz="2000" dirty="0" smtClean="0">
                <a:solidFill>
                  <a:schemeClr val="bg1"/>
                </a:solidFill>
              </a:rPr>
              <a:t>bytes. With </a:t>
            </a:r>
            <a:r>
              <a:rPr lang="en-US" sz="2000" dirty="0">
                <a:solidFill>
                  <a:schemeClr val="bg1"/>
                </a:solidFill>
              </a:rPr>
              <a:t>a 16-bit data bus the data lines are labelled </a:t>
            </a:r>
            <a:r>
              <a:rPr lang="en-US" sz="2000" dirty="0" smtClean="0">
                <a:solidFill>
                  <a:schemeClr val="bg1"/>
                </a:solidFill>
              </a:rPr>
              <a:t>D0 to </a:t>
            </a:r>
            <a:r>
              <a:rPr lang="en-US" sz="2000" dirty="0">
                <a:solidFill>
                  <a:schemeClr val="bg1"/>
                </a:solidFill>
              </a:rPr>
              <a:t>D15, and so on</a:t>
            </a:r>
            <a:r>
              <a:rPr lang="en-US" sz="2000" dirty="0" smtClean="0">
                <a:solidFill>
                  <a:schemeClr val="bg1"/>
                </a:solidFill>
              </a:rPr>
              <a:t>.</a:t>
            </a:r>
          </a:p>
          <a:p>
            <a:pPr algn="just">
              <a:lnSpc>
                <a:spcPct val="150000"/>
              </a:lnSpc>
            </a:pPr>
            <a:r>
              <a:rPr lang="en-US" b="1" dirty="0">
                <a:solidFill>
                  <a:schemeClr val="bg1"/>
                </a:solidFill>
              </a:rPr>
              <a:t>Internal data </a:t>
            </a:r>
            <a:r>
              <a:rPr lang="en-US" b="1" dirty="0" smtClean="0">
                <a:solidFill>
                  <a:schemeClr val="bg1"/>
                </a:solidFill>
              </a:rPr>
              <a:t>bus :</a:t>
            </a:r>
          </a:p>
          <a:p>
            <a:pPr>
              <a:lnSpc>
                <a:spcPct val="150000"/>
              </a:lnSpc>
            </a:pPr>
            <a:r>
              <a:rPr lang="en-US" sz="2000" dirty="0">
                <a:solidFill>
                  <a:schemeClr val="bg1"/>
                </a:solidFill>
              </a:rPr>
              <a:t>The internal data bus is a high-speed data highway </a:t>
            </a:r>
            <a:r>
              <a:rPr lang="en-US" sz="2000" dirty="0" smtClean="0">
                <a:solidFill>
                  <a:schemeClr val="bg1"/>
                </a:solidFill>
              </a:rPr>
              <a:t>that links </a:t>
            </a:r>
            <a:r>
              <a:rPr lang="en-US" sz="2000" dirty="0">
                <a:solidFill>
                  <a:schemeClr val="bg1"/>
                </a:solidFill>
              </a:rPr>
              <a:t>all of the microprocessor’s internal </a:t>
            </a:r>
            <a:r>
              <a:rPr lang="en-US" sz="2000" dirty="0" smtClean="0">
                <a:solidFill>
                  <a:schemeClr val="bg1"/>
                </a:solidFill>
              </a:rPr>
              <a:t>elements together</a:t>
            </a:r>
            <a:r>
              <a:rPr lang="en-US" sz="2000" dirty="0">
                <a:solidFill>
                  <a:schemeClr val="bg1"/>
                </a:solidFill>
              </a:rPr>
              <a:t>. Data is constantly flowing backwards </a:t>
            </a:r>
            <a:r>
              <a:rPr lang="en-US" sz="2000" dirty="0" smtClean="0">
                <a:solidFill>
                  <a:schemeClr val="bg1"/>
                </a:solidFill>
              </a:rPr>
              <a:t>and forwards </a:t>
            </a:r>
            <a:r>
              <a:rPr lang="en-US" sz="2000" dirty="0">
                <a:solidFill>
                  <a:schemeClr val="bg1"/>
                </a:solidFill>
              </a:rPr>
              <a:t>along the internal data bus lines</a:t>
            </a:r>
            <a:r>
              <a:rPr lang="en-US" dirty="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607783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498764"/>
          </a:xfrm>
        </p:spPr>
        <p:txBody>
          <a:bodyPr>
            <a:normAutofit fontScale="90000"/>
          </a:bodyPr>
          <a:lstStyle/>
          <a:p>
            <a:pPr algn="ctr"/>
            <a:r>
              <a:rPr lang="en-US" b="1" dirty="0">
                <a:solidFill>
                  <a:srgbClr val="FF0000"/>
                </a:solidFill>
              </a:rPr>
              <a:t>Interrupt handling</a:t>
            </a:r>
            <a:endParaRPr lang="en-US" sz="2800" b="1" dirty="0">
              <a:solidFill>
                <a:srgbClr val="FF0000"/>
              </a:solidFill>
            </a:endParaRPr>
          </a:p>
        </p:txBody>
      </p:sp>
      <p:sp>
        <p:nvSpPr>
          <p:cNvPr id="3" name="Text Placeholder 2"/>
          <p:cNvSpPr>
            <a:spLocks noGrp="1"/>
          </p:cNvSpPr>
          <p:nvPr>
            <p:ph type="body" idx="1"/>
          </p:nvPr>
        </p:nvSpPr>
        <p:spPr>
          <a:xfrm>
            <a:off x="684213" y="651164"/>
            <a:ext cx="10967460" cy="6082145"/>
          </a:xfrm>
        </p:spPr>
        <p:txBody>
          <a:bodyPr>
            <a:noAutofit/>
          </a:bodyPr>
          <a:lstStyle/>
          <a:p>
            <a:pPr marL="285750" indent="-285750" algn="just">
              <a:buFont typeface="Wingdings" panose="05000000000000000000" pitchFamily="2" charset="2"/>
              <a:buChar char="§"/>
            </a:pPr>
            <a:r>
              <a:rPr lang="en-US" sz="1900" b="1" dirty="0">
                <a:solidFill>
                  <a:schemeClr val="bg1"/>
                </a:solidFill>
              </a:rPr>
              <a:t>Interrupt service routines are sub-programs </a:t>
            </a:r>
            <a:r>
              <a:rPr lang="en-US" sz="1900" b="1" dirty="0" smtClean="0">
                <a:solidFill>
                  <a:schemeClr val="bg1"/>
                </a:solidFill>
              </a:rPr>
              <a:t>stored away from the main body of code that are available for execution </a:t>
            </a:r>
            <a:r>
              <a:rPr lang="en-US" sz="1900" b="1" dirty="0">
                <a:solidFill>
                  <a:schemeClr val="bg1"/>
                </a:solidFill>
              </a:rPr>
              <a:t>whenever the relevant interrupt </a:t>
            </a:r>
            <a:r>
              <a:rPr lang="en-US" sz="1900" b="1" dirty="0" smtClean="0">
                <a:solidFill>
                  <a:schemeClr val="bg1"/>
                </a:solidFill>
              </a:rPr>
              <a:t>occurs. </a:t>
            </a:r>
          </a:p>
          <a:p>
            <a:pPr marL="285750" indent="-285750" algn="just">
              <a:buFont typeface="Wingdings" panose="05000000000000000000" pitchFamily="2" charset="2"/>
              <a:buChar char="§"/>
            </a:pPr>
            <a:r>
              <a:rPr lang="en-US" sz="1900" b="1" dirty="0" smtClean="0">
                <a:solidFill>
                  <a:schemeClr val="bg1"/>
                </a:solidFill>
              </a:rPr>
              <a:t>However</a:t>
            </a:r>
            <a:r>
              <a:rPr lang="en-US" sz="1900" b="1" dirty="0">
                <a:solidFill>
                  <a:schemeClr val="bg1"/>
                </a:solidFill>
              </a:rPr>
              <a:t>, since interrupts may occur at virtually </a:t>
            </a:r>
            <a:r>
              <a:rPr lang="en-US" sz="1900" b="1" dirty="0" smtClean="0">
                <a:solidFill>
                  <a:schemeClr val="bg1"/>
                </a:solidFill>
              </a:rPr>
              <a:t>any point </a:t>
            </a:r>
            <a:r>
              <a:rPr lang="en-US" sz="1900" b="1" dirty="0">
                <a:solidFill>
                  <a:schemeClr val="bg1"/>
                </a:solidFill>
              </a:rPr>
              <a:t>in the execution of a main program, </a:t>
            </a:r>
            <a:r>
              <a:rPr lang="en-US" sz="1900" b="1" dirty="0" smtClean="0">
                <a:solidFill>
                  <a:schemeClr val="bg1"/>
                </a:solidFill>
              </a:rPr>
              <a:t>the response </a:t>
            </a:r>
            <a:r>
              <a:rPr lang="en-US" sz="1900" b="1" dirty="0">
                <a:solidFill>
                  <a:schemeClr val="bg1"/>
                </a:solidFill>
              </a:rPr>
              <a:t>must be automatic; the processor </a:t>
            </a:r>
            <a:r>
              <a:rPr lang="en-US" sz="1900" b="1" dirty="0" smtClean="0">
                <a:solidFill>
                  <a:schemeClr val="bg1"/>
                </a:solidFill>
              </a:rPr>
              <a:t>must suspend </a:t>
            </a:r>
            <a:r>
              <a:rPr lang="en-US" sz="1900" b="1" dirty="0">
                <a:solidFill>
                  <a:schemeClr val="bg1"/>
                </a:solidFill>
              </a:rPr>
              <a:t>its current task and save the return </a:t>
            </a:r>
            <a:r>
              <a:rPr lang="en-US" sz="1900" b="1" dirty="0" smtClean="0">
                <a:solidFill>
                  <a:schemeClr val="bg1"/>
                </a:solidFill>
              </a:rPr>
              <a:t>address so </a:t>
            </a:r>
            <a:r>
              <a:rPr lang="en-US" sz="1900" b="1" dirty="0">
                <a:solidFill>
                  <a:schemeClr val="bg1"/>
                </a:solidFill>
              </a:rPr>
              <a:t>that the program can be resumed at the point </a:t>
            </a:r>
            <a:r>
              <a:rPr lang="en-US" sz="1900" b="1" dirty="0" smtClean="0">
                <a:solidFill>
                  <a:schemeClr val="bg1"/>
                </a:solidFill>
              </a:rPr>
              <a:t>at which </a:t>
            </a:r>
            <a:r>
              <a:rPr lang="en-US" sz="1900" b="1" dirty="0">
                <a:solidFill>
                  <a:schemeClr val="bg1"/>
                </a:solidFill>
              </a:rPr>
              <a:t>it was left. </a:t>
            </a:r>
            <a:endParaRPr lang="en-US" sz="1900" b="1" dirty="0" smtClean="0">
              <a:solidFill>
                <a:schemeClr val="bg1"/>
              </a:solidFill>
            </a:endParaRPr>
          </a:p>
          <a:p>
            <a:pPr marL="285750" indent="-285750" algn="just">
              <a:buFont typeface="Wingdings" panose="05000000000000000000" pitchFamily="2" charset="2"/>
              <a:buChar char="§"/>
            </a:pPr>
            <a:r>
              <a:rPr lang="en-US" sz="1900" b="1" dirty="0" smtClean="0">
                <a:solidFill>
                  <a:schemeClr val="bg1"/>
                </a:solidFill>
              </a:rPr>
              <a:t>Note </a:t>
            </a:r>
            <a:r>
              <a:rPr lang="en-US" sz="1900" b="1" dirty="0">
                <a:solidFill>
                  <a:schemeClr val="bg1"/>
                </a:solidFill>
              </a:rPr>
              <a:t>that the programmer </a:t>
            </a:r>
            <a:r>
              <a:rPr lang="en-US" sz="1900" b="1" dirty="0" smtClean="0">
                <a:solidFill>
                  <a:schemeClr val="bg1"/>
                </a:solidFill>
              </a:rPr>
              <a:t>must assume </a:t>
            </a:r>
            <a:r>
              <a:rPr lang="en-US" sz="1900" b="1" dirty="0">
                <a:solidFill>
                  <a:schemeClr val="bg1"/>
                </a:solidFill>
              </a:rPr>
              <a:t>responsibility for preserving the state of </a:t>
            </a:r>
            <a:r>
              <a:rPr lang="en-US" sz="1900" b="1" dirty="0" smtClean="0">
                <a:solidFill>
                  <a:schemeClr val="bg1"/>
                </a:solidFill>
              </a:rPr>
              <a:t>any registers </a:t>
            </a:r>
            <a:r>
              <a:rPr lang="en-US" sz="1900" b="1" dirty="0">
                <a:solidFill>
                  <a:schemeClr val="bg1"/>
                </a:solidFill>
              </a:rPr>
              <a:t>which may have their contents altered </a:t>
            </a:r>
            <a:r>
              <a:rPr lang="en-US" sz="1900" b="1" dirty="0" smtClean="0">
                <a:solidFill>
                  <a:schemeClr val="bg1"/>
                </a:solidFill>
              </a:rPr>
              <a:t>during execution </a:t>
            </a:r>
            <a:r>
              <a:rPr lang="en-US" sz="1900" b="1" dirty="0">
                <a:solidFill>
                  <a:schemeClr val="bg1"/>
                </a:solidFill>
              </a:rPr>
              <a:t>of the interrupt service routine and </a:t>
            </a:r>
            <a:r>
              <a:rPr lang="en-US" sz="1900" b="1" dirty="0" smtClean="0">
                <a:solidFill>
                  <a:schemeClr val="bg1"/>
                </a:solidFill>
              </a:rPr>
              <a:t>restoring them </a:t>
            </a:r>
            <a:r>
              <a:rPr lang="en-US" sz="1900" b="1" dirty="0">
                <a:solidFill>
                  <a:schemeClr val="bg1"/>
                </a:solidFill>
              </a:rPr>
              <a:t>after the interrupt has been </a:t>
            </a:r>
            <a:r>
              <a:rPr lang="en-US" sz="1900" b="1" dirty="0" smtClean="0">
                <a:solidFill>
                  <a:schemeClr val="bg1"/>
                </a:solidFill>
              </a:rPr>
              <a:t>serviced. </a:t>
            </a:r>
          </a:p>
          <a:p>
            <a:pPr marL="285750" indent="-285750" algn="just">
              <a:buFont typeface="Wingdings" panose="05000000000000000000" pitchFamily="2" charset="2"/>
              <a:buChar char="§"/>
            </a:pPr>
            <a:r>
              <a:rPr lang="en-US" sz="1900" b="1" dirty="0" smtClean="0">
                <a:solidFill>
                  <a:schemeClr val="bg1"/>
                </a:solidFill>
              </a:rPr>
              <a:t>The </a:t>
            </a:r>
            <a:r>
              <a:rPr lang="en-US" sz="1900" b="1" dirty="0">
                <a:solidFill>
                  <a:schemeClr val="bg1"/>
                </a:solidFill>
              </a:rPr>
              <a:t>Intel processor family uses a table of 256 </a:t>
            </a:r>
            <a:r>
              <a:rPr lang="en-US" sz="1900" b="1" dirty="0" err="1" smtClean="0">
                <a:solidFill>
                  <a:schemeClr val="bg1"/>
                </a:solidFill>
              </a:rPr>
              <a:t>fourbyte</a:t>
            </a:r>
            <a:r>
              <a:rPr lang="en-US" sz="1900" b="1" dirty="0">
                <a:solidFill>
                  <a:schemeClr val="bg1"/>
                </a:solidFill>
              </a:rPr>
              <a:t> </a:t>
            </a:r>
            <a:r>
              <a:rPr lang="en-US" sz="1900" b="1" dirty="0" smtClean="0">
                <a:solidFill>
                  <a:schemeClr val="bg1"/>
                </a:solidFill>
              </a:rPr>
              <a:t>pointers </a:t>
            </a:r>
            <a:r>
              <a:rPr lang="en-US" sz="1900" b="1" dirty="0">
                <a:solidFill>
                  <a:schemeClr val="bg1"/>
                </a:solidFill>
              </a:rPr>
              <a:t>stored in the bottom 1 Kb of </a:t>
            </a:r>
            <a:r>
              <a:rPr lang="en-US" sz="1900" b="1" dirty="0" smtClean="0">
                <a:solidFill>
                  <a:schemeClr val="bg1"/>
                </a:solidFill>
              </a:rPr>
              <a:t>memory (addresses </a:t>
            </a:r>
            <a:r>
              <a:rPr lang="en-US" sz="1900" b="1" dirty="0">
                <a:solidFill>
                  <a:schemeClr val="bg1"/>
                </a:solidFill>
              </a:rPr>
              <a:t>0000H to 03FFH</a:t>
            </a:r>
            <a:r>
              <a:rPr lang="en-US" sz="1900" b="1" dirty="0" smtClean="0">
                <a:solidFill>
                  <a:schemeClr val="bg1"/>
                </a:solidFill>
              </a:rPr>
              <a:t>).</a:t>
            </a:r>
          </a:p>
          <a:p>
            <a:pPr marL="285750" indent="-285750" algn="just">
              <a:buFont typeface="Wingdings" panose="05000000000000000000" pitchFamily="2" charset="2"/>
              <a:buChar char="§"/>
            </a:pPr>
            <a:r>
              <a:rPr lang="en-US" sz="1900" b="1" dirty="0" smtClean="0">
                <a:solidFill>
                  <a:schemeClr val="bg1"/>
                </a:solidFill>
              </a:rPr>
              <a:t> </a:t>
            </a:r>
            <a:r>
              <a:rPr lang="en-US" sz="1900" b="1" dirty="0">
                <a:solidFill>
                  <a:schemeClr val="bg1"/>
                </a:solidFill>
              </a:rPr>
              <a:t>Each of the </a:t>
            </a:r>
            <a:r>
              <a:rPr lang="en-US" sz="1900" b="1" dirty="0" smtClean="0">
                <a:solidFill>
                  <a:schemeClr val="bg1"/>
                </a:solidFill>
              </a:rPr>
              <a:t>locations in </a:t>
            </a:r>
            <a:r>
              <a:rPr lang="en-US" sz="1900" b="1" dirty="0">
                <a:solidFill>
                  <a:schemeClr val="bg1"/>
                </a:solidFill>
              </a:rPr>
              <a:t>the interrupt pointer table can be loaded with </a:t>
            </a:r>
            <a:r>
              <a:rPr lang="en-US" sz="1900" b="1" dirty="0" smtClean="0">
                <a:solidFill>
                  <a:schemeClr val="bg1"/>
                </a:solidFill>
              </a:rPr>
              <a:t>a pointer </a:t>
            </a:r>
            <a:r>
              <a:rPr lang="en-US" sz="1900" b="1" dirty="0">
                <a:solidFill>
                  <a:schemeClr val="bg1"/>
                </a:solidFill>
              </a:rPr>
              <a:t>to a different interrupt service routine. </a:t>
            </a:r>
            <a:endParaRPr lang="en-US" sz="1900" b="1" dirty="0" smtClean="0">
              <a:solidFill>
                <a:schemeClr val="bg1"/>
              </a:solidFill>
            </a:endParaRPr>
          </a:p>
          <a:p>
            <a:pPr marL="285750" indent="-285750" algn="just">
              <a:buFont typeface="Wingdings" panose="05000000000000000000" pitchFamily="2" charset="2"/>
              <a:buChar char="§"/>
            </a:pPr>
            <a:r>
              <a:rPr lang="en-US" sz="1900" b="1" dirty="0" smtClean="0">
                <a:solidFill>
                  <a:schemeClr val="bg1"/>
                </a:solidFill>
              </a:rPr>
              <a:t>Each pointer </a:t>
            </a:r>
            <a:r>
              <a:rPr lang="en-US" sz="1900" b="1" dirty="0">
                <a:solidFill>
                  <a:schemeClr val="bg1"/>
                </a:solidFill>
              </a:rPr>
              <a:t>contains two bytes for loading into </a:t>
            </a:r>
            <a:r>
              <a:rPr lang="en-US" sz="1900" b="1" dirty="0" smtClean="0">
                <a:solidFill>
                  <a:schemeClr val="bg1"/>
                </a:solidFill>
              </a:rPr>
              <a:t>the </a:t>
            </a:r>
            <a:r>
              <a:rPr lang="en-US" sz="1900" b="1" dirty="0">
                <a:solidFill>
                  <a:schemeClr val="bg1"/>
                </a:solidFill>
              </a:rPr>
              <a:t>instruction pointer (IP).This allows the </a:t>
            </a:r>
            <a:r>
              <a:rPr lang="en-US" sz="1900" b="1" dirty="0" smtClean="0">
                <a:solidFill>
                  <a:schemeClr val="bg1"/>
                </a:solidFill>
              </a:rPr>
              <a:t>programmer to </a:t>
            </a:r>
            <a:r>
              <a:rPr lang="en-US" sz="1900" b="1" dirty="0">
                <a:solidFill>
                  <a:schemeClr val="bg1"/>
                </a:solidFill>
              </a:rPr>
              <a:t>place his or her interrupt service routines in </a:t>
            </a:r>
            <a:r>
              <a:rPr lang="en-US" sz="1900" b="1" dirty="0" smtClean="0">
                <a:solidFill>
                  <a:schemeClr val="bg1"/>
                </a:solidFill>
              </a:rPr>
              <a:t>any appropriate </a:t>
            </a:r>
            <a:r>
              <a:rPr lang="en-US" sz="1900" b="1" dirty="0">
                <a:solidFill>
                  <a:schemeClr val="bg1"/>
                </a:solidFill>
              </a:rPr>
              <a:t>place within the 1 MB physical </a:t>
            </a:r>
            <a:r>
              <a:rPr lang="en-US" sz="1900" b="1" dirty="0" smtClean="0">
                <a:solidFill>
                  <a:schemeClr val="bg1"/>
                </a:solidFill>
              </a:rPr>
              <a:t>address space</a:t>
            </a:r>
            <a:r>
              <a:rPr lang="en-US" sz="1900" b="1" dirty="0">
                <a:solidFill>
                  <a:schemeClr val="bg1"/>
                </a:solidFill>
              </a:rPr>
              <a:t>.</a:t>
            </a:r>
            <a:endParaRPr lang="en-US" sz="1900" b="1" dirty="0" smtClean="0">
              <a:solidFill>
                <a:schemeClr val="bg1"/>
              </a:solidFill>
            </a:endParaRPr>
          </a:p>
        </p:txBody>
      </p:sp>
    </p:spTree>
    <p:extLst>
      <p:ext uri="{BB962C8B-B14F-4D97-AF65-F5344CB8AC3E}">
        <p14:creationId xmlns:p14="http://schemas.microsoft.com/office/powerpoint/2010/main" val="22988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r>
              <a:rPr lang="en-US" b="1" dirty="0"/>
              <a:t>Data bus </a:t>
            </a:r>
            <a:r>
              <a:rPr lang="en-US" b="1" dirty="0" smtClean="0"/>
              <a:t>buffer :</a:t>
            </a:r>
          </a:p>
          <a:p>
            <a:pPr marL="342900" indent="-342900" algn="just">
              <a:lnSpc>
                <a:spcPct val="150000"/>
              </a:lnSpc>
              <a:buFont typeface="Wingdings" panose="05000000000000000000" pitchFamily="2" charset="2"/>
              <a:buChar char="§"/>
            </a:pPr>
            <a:r>
              <a:rPr lang="en-US" sz="2000" dirty="0">
                <a:solidFill>
                  <a:schemeClr val="bg1"/>
                </a:solidFill>
              </a:rPr>
              <a:t>The data bus buffer is a temporary register </a:t>
            </a:r>
            <a:r>
              <a:rPr lang="en-US" sz="2000" dirty="0" smtClean="0">
                <a:solidFill>
                  <a:schemeClr val="bg1"/>
                </a:solidFill>
              </a:rPr>
              <a:t>through which </a:t>
            </a:r>
            <a:r>
              <a:rPr lang="en-US" sz="2000" dirty="0">
                <a:solidFill>
                  <a:schemeClr val="bg1"/>
                </a:solidFill>
              </a:rPr>
              <a:t>bytes of data pass on their way into and out </a:t>
            </a:r>
            <a:r>
              <a:rPr lang="en-US" sz="2000" dirty="0" smtClean="0">
                <a:solidFill>
                  <a:schemeClr val="bg1"/>
                </a:solidFill>
              </a:rPr>
              <a:t>of the microprocessor. </a:t>
            </a:r>
          </a:p>
          <a:p>
            <a:pPr marL="342900" indent="-342900" algn="just">
              <a:lnSpc>
                <a:spcPct val="150000"/>
              </a:lnSpc>
              <a:buFont typeface="Wingdings" panose="05000000000000000000" pitchFamily="2" charset="2"/>
              <a:buChar char="§"/>
            </a:pPr>
            <a:r>
              <a:rPr lang="en-US" sz="2000" dirty="0" smtClean="0">
                <a:solidFill>
                  <a:schemeClr val="bg1"/>
                </a:solidFill>
              </a:rPr>
              <a:t>The </a:t>
            </a:r>
            <a:r>
              <a:rPr lang="en-US" sz="2000" dirty="0">
                <a:solidFill>
                  <a:schemeClr val="bg1"/>
                </a:solidFill>
              </a:rPr>
              <a:t>buffer is thus referred to </a:t>
            </a:r>
            <a:r>
              <a:rPr lang="en-US" sz="2000" dirty="0" smtClean="0">
                <a:solidFill>
                  <a:schemeClr val="bg1"/>
                </a:solidFill>
              </a:rPr>
              <a:t>as </a:t>
            </a:r>
            <a:r>
              <a:rPr lang="en-US" sz="2000" i="1" dirty="0" smtClean="0">
                <a:solidFill>
                  <a:schemeClr val="bg1"/>
                </a:solidFill>
              </a:rPr>
              <a:t>bidirectional</a:t>
            </a:r>
            <a:r>
              <a:rPr lang="en-US" sz="2000" dirty="0">
                <a:solidFill>
                  <a:schemeClr val="bg1"/>
                </a:solidFill>
              </a:rPr>
              <a:t>, with data passing out of the </a:t>
            </a:r>
            <a:r>
              <a:rPr lang="en-US" sz="2000" dirty="0" smtClean="0">
                <a:solidFill>
                  <a:schemeClr val="bg1"/>
                </a:solidFill>
              </a:rPr>
              <a:t>microprocessor on </a:t>
            </a:r>
            <a:r>
              <a:rPr lang="en-US" sz="2000" dirty="0">
                <a:solidFill>
                  <a:schemeClr val="bg1"/>
                </a:solidFill>
              </a:rPr>
              <a:t>a </a:t>
            </a:r>
            <a:r>
              <a:rPr lang="en-US" sz="2000" i="1" dirty="0">
                <a:solidFill>
                  <a:schemeClr val="bg1"/>
                </a:solidFill>
              </a:rPr>
              <a:t>write operation </a:t>
            </a:r>
            <a:r>
              <a:rPr lang="en-US" sz="2000" dirty="0">
                <a:solidFill>
                  <a:schemeClr val="bg1"/>
                </a:solidFill>
              </a:rPr>
              <a:t>and into the </a:t>
            </a:r>
            <a:r>
              <a:rPr lang="en-US" sz="2000" dirty="0" smtClean="0">
                <a:solidFill>
                  <a:schemeClr val="bg1"/>
                </a:solidFill>
              </a:rPr>
              <a:t>processor during </a:t>
            </a:r>
            <a:r>
              <a:rPr lang="en-US" sz="2000" dirty="0">
                <a:solidFill>
                  <a:schemeClr val="bg1"/>
                </a:solidFill>
              </a:rPr>
              <a:t>a </a:t>
            </a:r>
            <a:r>
              <a:rPr lang="en-US" sz="2000" i="1" dirty="0">
                <a:solidFill>
                  <a:schemeClr val="bg1"/>
                </a:solidFill>
              </a:rPr>
              <a:t>read </a:t>
            </a:r>
            <a:r>
              <a:rPr lang="en-US" sz="2000" i="1" dirty="0" smtClean="0">
                <a:solidFill>
                  <a:schemeClr val="bg1"/>
                </a:solidFill>
              </a:rPr>
              <a:t>operation.</a:t>
            </a:r>
          </a:p>
          <a:p>
            <a:pPr marL="342900" indent="-342900" algn="just">
              <a:lnSpc>
                <a:spcPct val="150000"/>
              </a:lnSpc>
              <a:buFont typeface="Wingdings" panose="05000000000000000000" pitchFamily="2" charset="2"/>
              <a:buChar char="§"/>
            </a:pPr>
            <a:r>
              <a:rPr lang="en-US" sz="2000" i="1" dirty="0" smtClean="0">
                <a:solidFill>
                  <a:schemeClr val="bg1"/>
                </a:solidFill>
              </a:rPr>
              <a:t>The</a:t>
            </a:r>
            <a:r>
              <a:rPr lang="en-US" sz="2000" dirty="0" smtClean="0">
                <a:solidFill>
                  <a:schemeClr val="bg1"/>
                </a:solidFill>
              </a:rPr>
              <a:t> </a:t>
            </a:r>
            <a:r>
              <a:rPr lang="en-US" sz="2000" dirty="0">
                <a:solidFill>
                  <a:schemeClr val="bg1"/>
                </a:solidFill>
              </a:rPr>
              <a:t>direction of data </a:t>
            </a:r>
            <a:r>
              <a:rPr lang="en-US" sz="2000" dirty="0" smtClean="0">
                <a:solidFill>
                  <a:schemeClr val="bg1"/>
                </a:solidFill>
              </a:rPr>
              <a:t>transfer is </a:t>
            </a:r>
            <a:r>
              <a:rPr lang="en-US" sz="2000" dirty="0">
                <a:solidFill>
                  <a:schemeClr val="bg1"/>
                </a:solidFill>
              </a:rPr>
              <a:t>determined by the control unit as it responds </a:t>
            </a:r>
            <a:r>
              <a:rPr lang="en-US" sz="2000" dirty="0" smtClean="0">
                <a:solidFill>
                  <a:schemeClr val="bg1"/>
                </a:solidFill>
              </a:rPr>
              <a:t>to each </a:t>
            </a:r>
            <a:r>
              <a:rPr lang="en-US" sz="2000" dirty="0">
                <a:solidFill>
                  <a:schemeClr val="bg1"/>
                </a:solidFill>
              </a:rPr>
              <a:t>individual program instruction</a:t>
            </a:r>
            <a:r>
              <a:rPr lang="en-US" dirty="0" smtClean="0"/>
              <a:t>.</a:t>
            </a:r>
          </a:p>
          <a:p>
            <a:pPr algn="just">
              <a:lnSpc>
                <a:spcPct val="150000"/>
              </a:lnSpc>
            </a:pPr>
            <a:endParaRPr lang="en-US" sz="2000" dirty="0">
              <a:solidFill>
                <a:schemeClr val="bg1"/>
              </a:solidFill>
            </a:endParaRPr>
          </a:p>
        </p:txBody>
      </p:sp>
    </p:spTree>
    <p:extLst>
      <p:ext uri="{BB962C8B-B14F-4D97-AF65-F5344CB8AC3E}">
        <p14:creationId xmlns:p14="http://schemas.microsoft.com/office/powerpoint/2010/main" val="400384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r>
              <a:rPr lang="en-US" sz="2000" b="1" dirty="0">
                <a:solidFill>
                  <a:schemeClr val="bg1"/>
                </a:solidFill>
              </a:rPr>
              <a:t>General purpose </a:t>
            </a:r>
            <a:r>
              <a:rPr lang="en-US" sz="2000" b="1" dirty="0" smtClean="0">
                <a:solidFill>
                  <a:schemeClr val="bg1"/>
                </a:solidFill>
              </a:rPr>
              <a:t>registers :</a:t>
            </a:r>
          </a:p>
          <a:p>
            <a:pPr marL="342900" indent="-342900" algn="just">
              <a:lnSpc>
                <a:spcPct val="200000"/>
              </a:lnSpc>
              <a:buFont typeface="Wingdings" panose="05000000000000000000" pitchFamily="2" charset="2"/>
              <a:buChar char="§"/>
            </a:pPr>
            <a:r>
              <a:rPr lang="en-US" sz="2000" dirty="0">
                <a:solidFill>
                  <a:schemeClr val="bg1"/>
                </a:solidFill>
              </a:rPr>
              <a:t>Many microprocessor operations (for example, </a:t>
            </a:r>
            <a:r>
              <a:rPr lang="en-US" sz="2000" dirty="0" smtClean="0">
                <a:solidFill>
                  <a:schemeClr val="bg1"/>
                </a:solidFill>
              </a:rPr>
              <a:t>adding two </a:t>
            </a:r>
            <a:r>
              <a:rPr lang="en-US" sz="2000" dirty="0">
                <a:solidFill>
                  <a:schemeClr val="bg1"/>
                </a:solidFill>
              </a:rPr>
              <a:t>8-bit numbers together) require the use of </a:t>
            </a:r>
            <a:r>
              <a:rPr lang="en-US" sz="2000" dirty="0" smtClean="0">
                <a:solidFill>
                  <a:schemeClr val="bg1"/>
                </a:solidFill>
              </a:rPr>
              <a:t>more than </a:t>
            </a:r>
            <a:r>
              <a:rPr lang="en-US" sz="2000" dirty="0">
                <a:solidFill>
                  <a:schemeClr val="bg1"/>
                </a:solidFill>
              </a:rPr>
              <a:t>one register</a:t>
            </a:r>
            <a:r>
              <a:rPr lang="en-US" sz="2000" dirty="0" smtClean="0">
                <a:solidFill>
                  <a:schemeClr val="bg1"/>
                </a:solidFill>
              </a:rPr>
              <a:t>.</a:t>
            </a:r>
          </a:p>
          <a:p>
            <a:pPr marL="342900" indent="-342900" algn="just">
              <a:lnSpc>
                <a:spcPct val="200000"/>
              </a:lnSpc>
              <a:buFont typeface="Wingdings" panose="05000000000000000000" pitchFamily="2" charset="2"/>
              <a:buChar char="§"/>
            </a:pPr>
            <a:r>
              <a:rPr lang="en-US" sz="2000" dirty="0" smtClean="0">
                <a:solidFill>
                  <a:schemeClr val="bg1"/>
                </a:solidFill>
              </a:rPr>
              <a:t> </a:t>
            </a:r>
            <a:r>
              <a:rPr lang="en-US" sz="2000" dirty="0">
                <a:solidFill>
                  <a:schemeClr val="bg1"/>
                </a:solidFill>
              </a:rPr>
              <a:t>There is also a requirement </a:t>
            </a:r>
            <a:r>
              <a:rPr lang="en-US" sz="2000" dirty="0" smtClean="0">
                <a:solidFill>
                  <a:schemeClr val="bg1"/>
                </a:solidFill>
              </a:rPr>
              <a:t>for temporarily </a:t>
            </a:r>
            <a:r>
              <a:rPr lang="en-US" sz="2000" dirty="0">
                <a:solidFill>
                  <a:schemeClr val="bg1"/>
                </a:solidFill>
              </a:rPr>
              <a:t>storing the partial result of an </a:t>
            </a:r>
            <a:r>
              <a:rPr lang="en-US" sz="2000" dirty="0" smtClean="0">
                <a:solidFill>
                  <a:schemeClr val="bg1"/>
                </a:solidFill>
              </a:rPr>
              <a:t>operation while </a:t>
            </a:r>
            <a:r>
              <a:rPr lang="en-US" sz="2000" dirty="0">
                <a:solidFill>
                  <a:schemeClr val="bg1"/>
                </a:solidFill>
              </a:rPr>
              <a:t>other operations take place</a:t>
            </a:r>
            <a:r>
              <a:rPr lang="en-US" sz="2000" dirty="0" smtClean="0">
                <a:solidFill>
                  <a:schemeClr val="bg1"/>
                </a:solidFill>
              </a:rPr>
              <a:t>.</a:t>
            </a:r>
          </a:p>
          <a:p>
            <a:pPr marL="342900" indent="-342900" algn="just">
              <a:lnSpc>
                <a:spcPct val="200000"/>
              </a:lnSpc>
              <a:buFont typeface="Wingdings" panose="05000000000000000000" pitchFamily="2" charset="2"/>
              <a:buChar char="§"/>
            </a:pPr>
            <a:r>
              <a:rPr lang="en-US" sz="2000" dirty="0" smtClean="0">
                <a:solidFill>
                  <a:schemeClr val="bg1"/>
                </a:solidFill>
              </a:rPr>
              <a:t> </a:t>
            </a:r>
            <a:r>
              <a:rPr lang="en-US" sz="2000" dirty="0">
                <a:solidFill>
                  <a:schemeClr val="bg1"/>
                </a:solidFill>
              </a:rPr>
              <a:t>Both of these </a:t>
            </a:r>
            <a:r>
              <a:rPr lang="en-US" sz="2000" dirty="0" smtClean="0">
                <a:solidFill>
                  <a:schemeClr val="bg1"/>
                </a:solidFill>
              </a:rPr>
              <a:t>needs can </a:t>
            </a:r>
            <a:r>
              <a:rPr lang="en-US" sz="2000" dirty="0">
                <a:solidFill>
                  <a:schemeClr val="bg1"/>
                </a:solidFill>
              </a:rPr>
              <a:t>be met by providing a number of general </a:t>
            </a:r>
            <a:r>
              <a:rPr lang="en-US" sz="2000" dirty="0" smtClean="0">
                <a:solidFill>
                  <a:schemeClr val="bg1"/>
                </a:solidFill>
              </a:rPr>
              <a:t>purpose registers</a:t>
            </a:r>
            <a:r>
              <a:rPr lang="en-US" sz="2000" dirty="0">
                <a:solidFill>
                  <a:schemeClr val="bg1"/>
                </a:solidFill>
              </a:rPr>
              <a:t>. The use to which these registers are put </a:t>
            </a:r>
            <a:r>
              <a:rPr lang="en-US" sz="2000" dirty="0" smtClean="0">
                <a:solidFill>
                  <a:schemeClr val="bg1"/>
                </a:solidFill>
              </a:rPr>
              <a:t>is left </a:t>
            </a:r>
            <a:r>
              <a:rPr lang="en-US" sz="2000" dirty="0">
                <a:solidFill>
                  <a:schemeClr val="bg1"/>
                </a:solidFill>
              </a:rPr>
              <a:t>mainly up to the programmer.</a:t>
            </a:r>
            <a:endParaRPr lang="en-US" sz="2000" dirty="0" smtClean="0">
              <a:solidFill>
                <a:schemeClr val="bg1"/>
              </a:solidFill>
            </a:endParaRPr>
          </a:p>
          <a:p>
            <a:pPr algn="just">
              <a:lnSpc>
                <a:spcPct val="150000"/>
              </a:lnSpc>
            </a:pPr>
            <a:endParaRPr lang="en-US" sz="2000" dirty="0">
              <a:solidFill>
                <a:schemeClr val="bg1"/>
              </a:solidFill>
            </a:endParaRPr>
          </a:p>
        </p:txBody>
      </p:sp>
    </p:spTree>
    <p:extLst>
      <p:ext uri="{BB962C8B-B14F-4D97-AF65-F5344CB8AC3E}">
        <p14:creationId xmlns:p14="http://schemas.microsoft.com/office/powerpoint/2010/main" val="1749493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fontScale="92500" lnSpcReduction="20000"/>
          </a:bodyPr>
          <a:lstStyle/>
          <a:p>
            <a:pPr algn="just">
              <a:lnSpc>
                <a:spcPct val="150000"/>
              </a:lnSpc>
            </a:pPr>
            <a:r>
              <a:rPr lang="en-US" b="1" dirty="0">
                <a:solidFill>
                  <a:schemeClr val="bg1"/>
                </a:solidFill>
              </a:rPr>
              <a:t>Instruction </a:t>
            </a:r>
            <a:r>
              <a:rPr lang="en-US" b="1" dirty="0" smtClean="0">
                <a:solidFill>
                  <a:schemeClr val="bg1"/>
                </a:solidFill>
              </a:rPr>
              <a:t>pointer :</a:t>
            </a:r>
          </a:p>
          <a:p>
            <a:pPr marL="342900" indent="-342900" algn="just">
              <a:lnSpc>
                <a:spcPct val="200000"/>
              </a:lnSpc>
              <a:buFont typeface="Wingdings" panose="05000000000000000000" pitchFamily="2" charset="2"/>
              <a:buChar char="§"/>
            </a:pPr>
            <a:r>
              <a:rPr lang="en-US" sz="2000" dirty="0" smtClean="0">
                <a:solidFill>
                  <a:schemeClr val="bg1"/>
                </a:solidFill>
              </a:rPr>
              <a:t>Computer programs consist </a:t>
            </a:r>
            <a:r>
              <a:rPr lang="en-US" sz="2000" dirty="0">
                <a:solidFill>
                  <a:schemeClr val="bg1"/>
                </a:solidFill>
              </a:rPr>
              <a:t>of a sequence of instructions that are </a:t>
            </a:r>
            <a:r>
              <a:rPr lang="en-US" sz="2000" dirty="0" smtClean="0">
                <a:solidFill>
                  <a:schemeClr val="bg1"/>
                </a:solidFill>
              </a:rPr>
              <a:t>executed by </a:t>
            </a:r>
            <a:r>
              <a:rPr lang="en-US" sz="2000" dirty="0">
                <a:solidFill>
                  <a:schemeClr val="bg1"/>
                </a:solidFill>
              </a:rPr>
              <a:t>the microprocessor</a:t>
            </a:r>
            <a:r>
              <a:rPr lang="en-US" sz="2000" dirty="0" smtClean="0">
                <a:solidFill>
                  <a:schemeClr val="bg1"/>
                </a:solidFill>
              </a:rPr>
              <a:t>.</a:t>
            </a:r>
          </a:p>
          <a:p>
            <a:pPr marL="342900" indent="-342900" algn="just">
              <a:lnSpc>
                <a:spcPct val="200000"/>
              </a:lnSpc>
              <a:buFont typeface="Wingdings" panose="05000000000000000000" pitchFamily="2" charset="2"/>
              <a:buChar char="§"/>
            </a:pPr>
            <a:r>
              <a:rPr lang="en-US" sz="2000" dirty="0" smtClean="0">
                <a:solidFill>
                  <a:schemeClr val="bg1"/>
                </a:solidFill>
              </a:rPr>
              <a:t> </a:t>
            </a:r>
            <a:r>
              <a:rPr lang="en-US" sz="2000" dirty="0">
                <a:solidFill>
                  <a:schemeClr val="bg1"/>
                </a:solidFill>
              </a:rPr>
              <a:t>These instructions are </a:t>
            </a:r>
            <a:r>
              <a:rPr lang="en-US" sz="2000" dirty="0" smtClean="0">
                <a:solidFill>
                  <a:schemeClr val="bg1"/>
                </a:solidFill>
              </a:rPr>
              <a:t>stored in </a:t>
            </a:r>
            <a:r>
              <a:rPr lang="en-US" sz="2000" dirty="0">
                <a:solidFill>
                  <a:schemeClr val="bg1"/>
                </a:solidFill>
              </a:rPr>
              <a:t>external RAM or </a:t>
            </a:r>
            <a:r>
              <a:rPr lang="en-US" sz="2000" dirty="0" smtClean="0">
                <a:solidFill>
                  <a:schemeClr val="bg1"/>
                </a:solidFill>
              </a:rPr>
              <a:t>ROM.Instructions </a:t>
            </a:r>
            <a:r>
              <a:rPr lang="en-US" sz="2000" dirty="0">
                <a:solidFill>
                  <a:schemeClr val="bg1"/>
                </a:solidFill>
              </a:rPr>
              <a:t>must be fetched and executed </a:t>
            </a:r>
            <a:r>
              <a:rPr lang="en-US" sz="2000" dirty="0" smtClean="0">
                <a:solidFill>
                  <a:schemeClr val="bg1"/>
                </a:solidFill>
              </a:rPr>
              <a:t>by the </a:t>
            </a:r>
            <a:r>
              <a:rPr lang="en-US" sz="2000" dirty="0">
                <a:solidFill>
                  <a:schemeClr val="bg1"/>
                </a:solidFill>
              </a:rPr>
              <a:t>microprocessor in a strict sequence. </a:t>
            </a:r>
            <a:endParaRPr lang="en-US" sz="2000" dirty="0" smtClean="0">
              <a:solidFill>
                <a:schemeClr val="bg1"/>
              </a:solidFill>
            </a:endParaRPr>
          </a:p>
          <a:p>
            <a:pPr marL="342900" indent="-342900" algn="just">
              <a:lnSpc>
                <a:spcPct val="200000"/>
              </a:lnSpc>
              <a:buFont typeface="Wingdings" panose="05000000000000000000" pitchFamily="2" charset="2"/>
              <a:buChar char="§"/>
            </a:pPr>
            <a:r>
              <a:rPr lang="en-US" sz="2000" dirty="0" smtClean="0">
                <a:solidFill>
                  <a:schemeClr val="bg1"/>
                </a:solidFill>
              </a:rPr>
              <a:t>By </a:t>
            </a:r>
            <a:r>
              <a:rPr lang="en-US" sz="2000" dirty="0">
                <a:solidFill>
                  <a:schemeClr val="bg1"/>
                </a:solidFill>
              </a:rPr>
              <a:t>storing </a:t>
            </a:r>
            <a:r>
              <a:rPr lang="en-US" sz="2000" dirty="0" smtClean="0">
                <a:solidFill>
                  <a:schemeClr val="bg1"/>
                </a:solidFill>
              </a:rPr>
              <a:t>the address </a:t>
            </a:r>
            <a:r>
              <a:rPr lang="en-US" sz="2000" dirty="0">
                <a:solidFill>
                  <a:schemeClr val="bg1"/>
                </a:solidFill>
              </a:rPr>
              <a:t>of the next instruction to be </a:t>
            </a:r>
            <a:r>
              <a:rPr lang="en-US" sz="2000" dirty="0" smtClean="0">
                <a:solidFill>
                  <a:schemeClr val="bg1"/>
                </a:solidFill>
              </a:rPr>
              <a:t>executed, the </a:t>
            </a:r>
            <a:r>
              <a:rPr lang="en-US" sz="2000" dirty="0">
                <a:solidFill>
                  <a:schemeClr val="bg1"/>
                </a:solidFill>
              </a:rPr>
              <a:t>instruction pointer (or </a:t>
            </a:r>
            <a:r>
              <a:rPr lang="en-US" sz="2000" i="1" dirty="0">
                <a:solidFill>
                  <a:schemeClr val="bg1"/>
                </a:solidFill>
              </a:rPr>
              <a:t>program counter</a:t>
            </a:r>
            <a:r>
              <a:rPr lang="en-US" sz="2000" dirty="0">
                <a:solidFill>
                  <a:schemeClr val="bg1"/>
                </a:solidFill>
              </a:rPr>
              <a:t>) allows </a:t>
            </a:r>
            <a:r>
              <a:rPr lang="en-US" sz="2000" dirty="0" smtClean="0">
                <a:solidFill>
                  <a:schemeClr val="bg1"/>
                </a:solidFill>
              </a:rPr>
              <a:t>the microprocessor </a:t>
            </a:r>
            <a:r>
              <a:rPr lang="en-US" sz="2000" dirty="0">
                <a:solidFill>
                  <a:schemeClr val="bg1"/>
                </a:solidFill>
              </a:rPr>
              <a:t>to keep track of where it is </a:t>
            </a:r>
            <a:r>
              <a:rPr lang="en-US" sz="2000" dirty="0" smtClean="0">
                <a:solidFill>
                  <a:schemeClr val="bg1"/>
                </a:solidFill>
              </a:rPr>
              <a:t>within the </a:t>
            </a:r>
            <a:r>
              <a:rPr lang="en-US" sz="2000" dirty="0">
                <a:solidFill>
                  <a:schemeClr val="bg1"/>
                </a:solidFill>
              </a:rPr>
              <a:t>program. </a:t>
            </a:r>
            <a:endParaRPr lang="en-US" sz="2000" dirty="0" smtClean="0">
              <a:solidFill>
                <a:schemeClr val="bg1"/>
              </a:solidFill>
            </a:endParaRPr>
          </a:p>
          <a:p>
            <a:pPr marL="342900" indent="-342900" algn="just">
              <a:lnSpc>
                <a:spcPct val="200000"/>
              </a:lnSpc>
              <a:buFont typeface="Wingdings" panose="05000000000000000000" pitchFamily="2" charset="2"/>
              <a:buChar char="§"/>
            </a:pPr>
            <a:r>
              <a:rPr lang="en-US" sz="2000" dirty="0" smtClean="0">
                <a:solidFill>
                  <a:schemeClr val="bg1"/>
                </a:solidFill>
              </a:rPr>
              <a:t>The </a:t>
            </a:r>
            <a:r>
              <a:rPr lang="en-US" sz="2000" dirty="0">
                <a:solidFill>
                  <a:schemeClr val="bg1"/>
                </a:solidFill>
              </a:rPr>
              <a:t>program counter is </a:t>
            </a:r>
            <a:r>
              <a:rPr lang="en-US" sz="2000" dirty="0" smtClean="0">
                <a:solidFill>
                  <a:schemeClr val="bg1"/>
                </a:solidFill>
              </a:rPr>
              <a:t>automatically incremented </a:t>
            </a:r>
            <a:r>
              <a:rPr lang="en-US" sz="2000" dirty="0">
                <a:solidFill>
                  <a:schemeClr val="bg1"/>
                </a:solidFill>
              </a:rPr>
              <a:t>when each instruction is executed</a:t>
            </a:r>
          </a:p>
        </p:txBody>
      </p:sp>
    </p:spTree>
    <p:extLst>
      <p:ext uri="{BB962C8B-B14F-4D97-AF65-F5344CB8AC3E}">
        <p14:creationId xmlns:p14="http://schemas.microsoft.com/office/powerpoint/2010/main" val="219703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fontScale="85000" lnSpcReduction="10000"/>
          </a:bodyPr>
          <a:lstStyle/>
          <a:p>
            <a:pPr algn="just">
              <a:lnSpc>
                <a:spcPct val="150000"/>
              </a:lnSpc>
            </a:pPr>
            <a:r>
              <a:rPr lang="en-US" sz="2000" b="1" dirty="0"/>
              <a:t>Stack </a:t>
            </a:r>
            <a:r>
              <a:rPr lang="en-US" sz="2000" b="1" dirty="0" smtClean="0"/>
              <a:t>pointer :</a:t>
            </a:r>
          </a:p>
          <a:p>
            <a:pPr marL="342900" indent="-342900">
              <a:lnSpc>
                <a:spcPct val="150000"/>
              </a:lnSpc>
              <a:buFont typeface="Wingdings" panose="05000000000000000000" pitchFamily="2" charset="2"/>
              <a:buChar char="§"/>
            </a:pPr>
            <a:r>
              <a:rPr lang="en-US" sz="2000" dirty="0">
                <a:solidFill>
                  <a:schemeClr val="bg1"/>
                </a:solidFill>
              </a:rPr>
              <a:t>When the time comes to suspend a particular task </a:t>
            </a:r>
            <a:r>
              <a:rPr lang="en-US" sz="2000" dirty="0" smtClean="0">
                <a:solidFill>
                  <a:schemeClr val="bg1"/>
                </a:solidFill>
              </a:rPr>
              <a:t>in order </a:t>
            </a:r>
            <a:r>
              <a:rPr lang="en-US" sz="2000" dirty="0">
                <a:solidFill>
                  <a:schemeClr val="bg1"/>
                </a:solidFill>
              </a:rPr>
              <a:t>to briefly attend to something else, most </a:t>
            </a:r>
            <a:r>
              <a:rPr lang="en-US" sz="2000" dirty="0" smtClean="0">
                <a:solidFill>
                  <a:schemeClr val="bg1"/>
                </a:solidFill>
              </a:rPr>
              <a:t>microprocessors make </a:t>
            </a:r>
            <a:r>
              <a:rPr lang="en-US" sz="2000" dirty="0">
                <a:solidFill>
                  <a:schemeClr val="bg1"/>
                </a:solidFill>
              </a:rPr>
              <a:t>use of a region of external </a:t>
            </a:r>
            <a:r>
              <a:rPr lang="en-US" sz="2000" dirty="0" smtClean="0">
                <a:solidFill>
                  <a:schemeClr val="bg1"/>
                </a:solidFill>
              </a:rPr>
              <a:t>random access </a:t>
            </a:r>
            <a:r>
              <a:rPr lang="en-US" sz="2000" dirty="0">
                <a:solidFill>
                  <a:schemeClr val="bg1"/>
                </a:solidFill>
              </a:rPr>
              <a:t>memory (RAM) known as a stack</a:t>
            </a:r>
            <a:r>
              <a:rPr lang="en-US" sz="2000" dirty="0" smtClean="0">
                <a:solidFill>
                  <a:schemeClr val="bg1"/>
                </a:solidFill>
              </a:rPr>
              <a:t>.</a:t>
            </a:r>
          </a:p>
          <a:p>
            <a:pPr marL="342900" indent="-342900">
              <a:lnSpc>
                <a:spcPct val="150000"/>
              </a:lnSpc>
              <a:buFont typeface="Wingdings" panose="05000000000000000000" pitchFamily="2" charset="2"/>
              <a:buChar char="§"/>
            </a:pPr>
            <a:r>
              <a:rPr lang="en-US" sz="2000" dirty="0" smtClean="0">
                <a:solidFill>
                  <a:schemeClr val="bg1"/>
                </a:solidFill>
              </a:rPr>
              <a:t>When the main program is interrupted, the microprocessor temporarily </a:t>
            </a:r>
            <a:r>
              <a:rPr lang="en-US" sz="2000" dirty="0">
                <a:solidFill>
                  <a:schemeClr val="bg1"/>
                </a:solidFill>
              </a:rPr>
              <a:t>places in the stack the contents of </a:t>
            </a:r>
            <a:r>
              <a:rPr lang="en-US" sz="2000" dirty="0" smtClean="0">
                <a:solidFill>
                  <a:schemeClr val="bg1"/>
                </a:solidFill>
              </a:rPr>
              <a:t>its internal </a:t>
            </a:r>
            <a:r>
              <a:rPr lang="en-US" sz="2000" dirty="0">
                <a:solidFill>
                  <a:schemeClr val="bg1"/>
                </a:solidFill>
              </a:rPr>
              <a:t>registers together with the address of the </a:t>
            </a:r>
            <a:r>
              <a:rPr lang="en-US" sz="2000" dirty="0" smtClean="0">
                <a:solidFill>
                  <a:schemeClr val="bg1"/>
                </a:solidFill>
              </a:rPr>
              <a:t>next instruction </a:t>
            </a:r>
            <a:r>
              <a:rPr lang="en-US" sz="2000" dirty="0">
                <a:solidFill>
                  <a:schemeClr val="bg1"/>
                </a:solidFill>
              </a:rPr>
              <a:t>in the main program</a:t>
            </a:r>
            <a:r>
              <a:rPr lang="en-US" sz="2000" dirty="0" smtClean="0">
                <a:solidFill>
                  <a:schemeClr val="bg1"/>
                </a:solidFill>
              </a:rPr>
              <a:t>.</a:t>
            </a:r>
          </a:p>
          <a:p>
            <a:pPr marL="342900" indent="-342900">
              <a:lnSpc>
                <a:spcPct val="150000"/>
              </a:lnSpc>
              <a:buFont typeface="Wingdings" panose="05000000000000000000" pitchFamily="2" charset="2"/>
              <a:buChar char="§"/>
            </a:pPr>
            <a:r>
              <a:rPr lang="en-US" sz="2000" dirty="0" smtClean="0">
                <a:solidFill>
                  <a:schemeClr val="bg1"/>
                </a:solidFill>
              </a:rPr>
              <a:t>When </a:t>
            </a:r>
            <a:r>
              <a:rPr lang="en-US" sz="2000" dirty="0">
                <a:solidFill>
                  <a:schemeClr val="bg1"/>
                </a:solidFill>
              </a:rPr>
              <a:t>the </a:t>
            </a:r>
            <a:r>
              <a:rPr lang="en-US" sz="2000" dirty="0" smtClean="0">
                <a:solidFill>
                  <a:schemeClr val="bg1"/>
                </a:solidFill>
              </a:rPr>
              <a:t>interrupt has </a:t>
            </a:r>
            <a:r>
              <a:rPr lang="en-US" sz="2000" dirty="0">
                <a:solidFill>
                  <a:schemeClr val="bg1"/>
                </a:solidFill>
              </a:rPr>
              <a:t>been attended to, the microprocessor recovers </a:t>
            </a:r>
            <a:r>
              <a:rPr lang="en-US" sz="2000" dirty="0" smtClean="0">
                <a:solidFill>
                  <a:schemeClr val="bg1"/>
                </a:solidFill>
              </a:rPr>
              <a:t>the data </a:t>
            </a:r>
            <a:r>
              <a:rPr lang="en-US" sz="2000" dirty="0">
                <a:solidFill>
                  <a:schemeClr val="bg1"/>
                </a:solidFill>
              </a:rPr>
              <a:t>that has been stored temporarily in the </a:t>
            </a:r>
            <a:r>
              <a:rPr lang="en-US" sz="2000" dirty="0" smtClean="0">
                <a:solidFill>
                  <a:schemeClr val="bg1"/>
                </a:solidFill>
              </a:rPr>
              <a:t>stack, together </a:t>
            </a:r>
            <a:r>
              <a:rPr lang="en-US" sz="2000" dirty="0">
                <a:solidFill>
                  <a:schemeClr val="bg1"/>
                </a:solidFill>
              </a:rPr>
              <a:t>with the address of the next </a:t>
            </a:r>
            <a:r>
              <a:rPr lang="en-US" sz="2000" dirty="0" smtClean="0">
                <a:solidFill>
                  <a:schemeClr val="bg1"/>
                </a:solidFill>
              </a:rPr>
              <a:t>instruction within </a:t>
            </a:r>
            <a:r>
              <a:rPr lang="en-US" sz="2000" dirty="0">
                <a:solidFill>
                  <a:schemeClr val="bg1"/>
                </a:solidFill>
              </a:rPr>
              <a:t>the main program. </a:t>
            </a:r>
            <a:endParaRPr lang="en-US" sz="2000" dirty="0" smtClean="0">
              <a:solidFill>
                <a:schemeClr val="bg1"/>
              </a:solidFill>
            </a:endParaRPr>
          </a:p>
          <a:p>
            <a:pPr marL="342900" indent="-342900">
              <a:lnSpc>
                <a:spcPct val="150000"/>
              </a:lnSpc>
              <a:buFont typeface="Wingdings" panose="05000000000000000000" pitchFamily="2" charset="2"/>
              <a:buChar char="§"/>
            </a:pPr>
            <a:r>
              <a:rPr lang="en-US" sz="2000" dirty="0" smtClean="0">
                <a:solidFill>
                  <a:schemeClr val="bg1"/>
                </a:solidFill>
              </a:rPr>
              <a:t>It </a:t>
            </a:r>
            <a:r>
              <a:rPr lang="en-US" sz="2000" dirty="0">
                <a:solidFill>
                  <a:schemeClr val="bg1"/>
                </a:solidFill>
              </a:rPr>
              <a:t>is thus able to return </a:t>
            </a:r>
            <a:r>
              <a:rPr lang="en-US" sz="2000" dirty="0" smtClean="0">
                <a:solidFill>
                  <a:schemeClr val="bg1"/>
                </a:solidFill>
              </a:rPr>
              <a:t>to the </a:t>
            </a:r>
            <a:r>
              <a:rPr lang="en-US" sz="2000" dirty="0">
                <a:solidFill>
                  <a:schemeClr val="bg1"/>
                </a:solidFill>
              </a:rPr>
              <a:t>main program exactly where it left off and </a:t>
            </a:r>
            <a:r>
              <a:rPr lang="en-US" sz="2000" dirty="0" smtClean="0">
                <a:solidFill>
                  <a:schemeClr val="bg1"/>
                </a:solidFill>
              </a:rPr>
              <a:t>with all </a:t>
            </a:r>
            <a:r>
              <a:rPr lang="en-US" sz="2000" dirty="0">
                <a:solidFill>
                  <a:schemeClr val="bg1"/>
                </a:solidFill>
              </a:rPr>
              <a:t>the data preserved in its </a:t>
            </a:r>
            <a:r>
              <a:rPr lang="en-US" sz="2000" dirty="0" smtClean="0">
                <a:solidFill>
                  <a:schemeClr val="bg1"/>
                </a:solidFill>
              </a:rPr>
              <a:t>registers. The </a:t>
            </a:r>
            <a:r>
              <a:rPr lang="en-US" sz="2000" dirty="0">
                <a:solidFill>
                  <a:schemeClr val="bg1"/>
                </a:solidFill>
              </a:rPr>
              <a:t>stack </a:t>
            </a:r>
            <a:r>
              <a:rPr lang="en-US" sz="2000" dirty="0" smtClean="0">
                <a:solidFill>
                  <a:schemeClr val="bg1"/>
                </a:solidFill>
              </a:rPr>
              <a:t>pointer is </a:t>
            </a:r>
            <a:r>
              <a:rPr lang="en-US" sz="2000" dirty="0">
                <a:solidFill>
                  <a:schemeClr val="bg1"/>
                </a:solidFill>
              </a:rPr>
              <a:t>simply a register containing the address of the </a:t>
            </a:r>
            <a:r>
              <a:rPr lang="en-US" sz="2000" dirty="0" smtClean="0">
                <a:solidFill>
                  <a:schemeClr val="bg1"/>
                </a:solidFill>
              </a:rPr>
              <a:t>last used </a:t>
            </a:r>
            <a:r>
              <a:rPr lang="en-US" sz="2000" dirty="0">
                <a:solidFill>
                  <a:schemeClr val="bg1"/>
                </a:solidFill>
              </a:rPr>
              <a:t>stack location.</a:t>
            </a:r>
          </a:p>
        </p:txBody>
      </p:sp>
    </p:spTree>
    <p:extLst>
      <p:ext uri="{BB962C8B-B14F-4D97-AF65-F5344CB8AC3E}">
        <p14:creationId xmlns:p14="http://schemas.microsoft.com/office/powerpoint/2010/main" val="403686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52400"/>
            <a:ext cx="10967462" cy="706582"/>
          </a:xfrm>
        </p:spPr>
        <p:txBody>
          <a:bodyPr/>
          <a:lstStyle/>
          <a:p>
            <a:endParaRPr lang="en-US" dirty="0"/>
          </a:p>
        </p:txBody>
      </p:sp>
      <p:sp>
        <p:nvSpPr>
          <p:cNvPr id="3" name="Text Placeholder 2"/>
          <p:cNvSpPr>
            <a:spLocks noGrp="1"/>
          </p:cNvSpPr>
          <p:nvPr>
            <p:ph type="body" idx="1"/>
          </p:nvPr>
        </p:nvSpPr>
        <p:spPr>
          <a:xfrm>
            <a:off x="684213" y="1052945"/>
            <a:ext cx="10967460" cy="5306291"/>
          </a:xfrm>
        </p:spPr>
        <p:txBody>
          <a:bodyPr>
            <a:normAutofit/>
          </a:bodyPr>
          <a:lstStyle/>
          <a:p>
            <a:pPr algn="just">
              <a:lnSpc>
                <a:spcPct val="150000"/>
              </a:lnSpc>
            </a:pPr>
            <a:r>
              <a:rPr lang="en-US" sz="2000" b="1" dirty="0">
                <a:solidFill>
                  <a:schemeClr val="bg1"/>
                </a:solidFill>
              </a:rPr>
              <a:t>Address bus </a:t>
            </a:r>
            <a:r>
              <a:rPr lang="en-US" sz="2000" b="1" dirty="0" smtClean="0">
                <a:solidFill>
                  <a:schemeClr val="bg1"/>
                </a:solidFill>
              </a:rPr>
              <a:t>buffer :</a:t>
            </a:r>
          </a:p>
          <a:p>
            <a:pPr marL="342900" indent="-342900" algn="just">
              <a:lnSpc>
                <a:spcPct val="150000"/>
              </a:lnSpc>
              <a:buFont typeface="Wingdings" panose="05000000000000000000" pitchFamily="2" charset="2"/>
              <a:buChar char="§"/>
            </a:pPr>
            <a:r>
              <a:rPr lang="en-US" sz="2000" dirty="0">
                <a:solidFill>
                  <a:schemeClr val="bg1"/>
                </a:solidFill>
              </a:rPr>
              <a:t>The address bus buffer is a temporary register </a:t>
            </a:r>
            <a:r>
              <a:rPr lang="en-US" sz="2000" dirty="0" smtClean="0">
                <a:solidFill>
                  <a:schemeClr val="bg1"/>
                </a:solidFill>
              </a:rPr>
              <a:t>through which </a:t>
            </a:r>
            <a:r>
              <a:rPr lang="en-US" sz="2000" dirty="0">
                <a:solidFill>
                  <a:schemeClr val="bg1"/>
                </a:solidFill>
              </a:rPr>
              <a:t>addresses (in this case comprising 16-bits) </a:t>
            </a:r>
            <a:r>
              <a:rPr lang="en-US" sz="2000" dirty="0" smtClean="0">
                <a:solidFill>
                  <a:schemeClr val="bg1"/>
                </a:solidFill>
              </a:rPr>
              <a:t>pass on </a:t>
            </a:r>
            <a:r>
              <a:rPr lang="en-US" sz="2000" dirty="0">
                <a:solidFill>
                  <a:schemeClr val="bg1"/>
                </a:solidFill>
              </a:rPr>
              <a:t>their way out of the microprocessor</a:t>
            </a:r>
            <a:r>
              <a:rPr lang="en-US" sz="2000" dirty="0" smtClean="0">
                <a:solidFill>
                  <a:schemeClr val="bg1"/>
                </a:solidFill>
              </a:rPr>
              <a:t>.</a:t>
            </a:r>
          </a:p>
          <a:p>
            <a:pPr marL="342900" indent="-342900" algn="just">
              <a:lnSpc>
                <a:spcPct val="150000"/>
              </a:lnSpc>
              <a:buFont typeface="Wingdings" panose="05000000000000000000" pitchFamily="2" charset="2"/>
              <a:buChar char="§"/>
            </a:pPr>
            <a:r>
              <a:rPr lang="en-US" sz="2000" dirty="0" smtClean="0">
                <a:solidFill>
                  <a:schemeClr val="bg1"/>
                </a:solidFill>
              </a:rPr>
              <a:t> </a:t>
            </a:r>
            <a:r>
              <a:rPr lang="en-US" sz="2000" dirty="0">
                <a:solidFill>
                  <a:schemeClr val="bg1"/>
                </a:solidFill>
              </a:rPr>
              <a:t>In a </a:t>
            </a:r>
            <a:r>
              <a:rPr lang="en-US" sz="2000" dirty="0" smtClean="0">
                <a:solidFill>
                  <a:schemeClr val="bg1"/>
                </a:solidFill>
              </a:rPr>
              <a:t>simple microprocessor</a:t>
            </a:r>
            <a:r>
              <a:rPr lang="en-US" sz="2000" dirty="0">
                <a:solidFill>
                  <a:schemeClr val="bg1"/>
                </a:solidFill>
              </a:rPr>
              <a:t>, the address buffer is </a:t>
            </a:r>
            <a:r>
              <a:rPr lang="en-US" sz="2000" dirty="0" smtClean="0">
                <a:solidFill>
                  <a:schemeClr val="bg1"/>
                </a:solidFill>
              </a:rPr>
              <a:t>unidirectional with </a:t>
            </a:r>
            <a:r>
              <a:rPr lang="en-US" sz="2000" dirty="0">
                <a:solidFill>
                  <a:schemeClr val="bg1"/>
                </a:solidFill>
              </a:rPr>
              <a:t>addresses placed on the address bus during </a:t>
            </a:r>
            <a:r>
              <a:rPr lang="en-US" sz="2000" dirty="0" smtClean="0">
                <a:solidFill>
                  <a:schemeClr val="bg1"/>
                </a:solidFill>
              </a:rPr>
              <a:t>both read </a:t>
            </a:r>
            <a:r>
              <a:rPr lang="en-US" sz="2000" dirty="0">
                <a:solidFill>
                  <a:schemeClr val="bg1"/>
                </a:solidFill>
              </a:rPr>
              <a:t>and write operations. </a:t>
            </a:r>
            <a:endParaRPr lang="en-US" sz="2000" dirty="0" smtClean="0">
              <a:solidFill>
                <a:schemeClr val="bg1"/>
              </a:solidFill>
            </a:endParaRPr>
          </a:p>
          <a:p>
            <a:pPr marL="342900" indent="-342900" algn="just">
              <a:lnSpc>
                <a:spcPct val="150000"/>
              </a:lnSpc>
              <a:buFont typeface="Wingdings" panose="05000000000000000000" pitchFamily="2" charset="2"/>
              <a:buChar char="§"/>
            </a:pPr>
            <a:r>
              <a:rPr lang="en-US" sz="2000" dirty="0" smtClean="0">
                <a:solidFill>
                  <a:schemeClr val="bg1"/>
                </a:solidFill>
              </a:rPr>
              <a:t>The </a:t>
            </a:r>
            <a:r>
              <a:rPr lang="en-US" sz="2000" dirty="0">
                <a:solidFill>
                  <a:schemeClr val="bg1"/>
                </a:solidFill>
              </a:rPr>
              <a:t>address bus lines </a:t>
            </a:r>
            <a:r>
              <a:rPr lang="en-US" sz="2000" dirty="0" smtClean="0">
                <a:solidFill>
                  <a:schemeClr val="bg1"/>
                </a:solidFill>
              </a:rPr>
              <a:t>are labelled </a:t>
            </a:r>
            <a:r>
              <a:rPr lang="en-US" sz="2000" dirty="0">
                <a:solidFill>
                  <a:schemeClr val="bg1"/>
                </a:solidFill>
              </a:rPr>
              <a:t>A0 to A15, where A0 is the least </a:t>
            </a:r>
            <a:r>
              <a:rPr lang="en-US" sz="2000" dirty="0" smtClean="0">
                <a:solidFill>
                  <a:schemeClr val="bg1"/>
                </a:solidFill>
              </a:rPr>
              <a:t>significant address </a:t>
            </a:r>
            <a:r>
              <a:rPr lang="en-US" sz="2000" dirty="0">
                <a:solidFill>
                  <a:schemeClr val="bg1"/>
                </a:solidFill>
              </a:rPr>
              <a:t>bus line and A15 is the most significant </a:t>
            </a:r>
            <a:r>
              <a:rPr lang="en-US" sz="2000" dirty="0" smtClean="0">
                <a:solidFill>
                  <a:schemeClr val="bg1"/>
                </a:solidFill>
              </a:rPr>
              <a:t>address bus </a:t>
            </a:r>
            <a:r>
              <a:rPr lang="en-US" sz="2000" dirty="0">
                <a:solidFill>
                  <a:schemeClr val="bg1"/>
                </a:solidFill>
              </a:rPr>
              <a:t>line</a:t>
            </a:r>
            <a:r>
              <a:rPr lang="en-US" sz="2000" dirty="0" smtClean="0">
                <a:solidFill>
                  <a:schemeClr val="bg1"/>
                </a:solidFill>
              </a:rPr>
              <a:t>.</a:t>
            </a:r>
          </a:p>
          <a:p>
            <a:pPr marL="342900" indent="-342900" algn="just">
              <a:lnSpc>
                <a:spcPct val="150000"/>
              </a:lnSpc>
              <a:buFont typeface="Wingdings" panose="05000000000000000000" pitchFamily="2" charset="2"/>
              <a:buChar char="§"/>
            </a:pPr>
            <a:r>
              <a:rPr lang="en-US" sz="2000" dirty="0" smtClean="0">
                <a:solidFill>
                  <a:schemeClr val="bg1"/>
                </a:solidFill>
              </a:rPr>
              <a:t> </a:t>
            </a:r>
            <a:r>
              <a:rPr lang="en-US" sz="2000" dirty="0">
                <a:solidFill>
                  <a:schemeClr val="bg1"/>
                </a:solidFill>
              </a:rPr>
              <a:t>Note that a 16-bit address bus can be used </a:t>
            </a:r>
            <a:r>
              <a:rPr lang="en-US" sz="2000" dirty="0" smtClean="0">
                <a:solidFill>
                  <a:schemeClr val="bg1"/>
                </a:solidFill>
              </a:rPr>
              <a:t>to communicate </a:t>
            </a:r>
            <a:r>
              <a:rPr lang="en-US" sz="2000" dirty="0">
                <a:solidFill>
                  <a:schemeClr val="bg1"/>
                </a:solidFill>
              </a:rPr>
              <a:t>with 65,536 individual memory </a:t>
            </a:r>
            <a:r>
              <a:rPr lang="en-US" sz="2000" dirty="0" err="1" smtClean="0">
                <a:solidFill>
                  <a:schemeClr val="bg1"/>
                </a:solidFill>
              </a:rPr>
              <a:t>locations.At</a:t>
            </a:r>
            <a:r>
              <a:rPr lang="en-US" sz="2000" dirty="0" smtClean="0">
                <a:solidFill>
                  <a:schemeClr val="bg1"/>
                </a:solidFill>
              </a:rPr>
              <a:t> </a:t>
            </a:r>
            <a:r>
              <a:rPr lang="en-US" sz="2000" dirty="0">
                <a:solidFill>
                  <a:schemeClr val="bg1"/>
                </a:solidFill>
              </a:rPr>
              <a:t>each location a single byte of data is stored.</a:t>
            </a:r>
            <a:endParaRPr lang="en-US" sz="2000" b="1" dirty="0" smtClean="0">
              <a:solidFill>
                <a:schemeClr val="bg1"/>
              </a:solidFill>
            </a:endParaRPr>
          </a:p>
        </p:txBody>
      </p:sp>
    </p:spTree>
    <p:extLst>
      <p:ext uri="{BB962C8B-B14F-4D97-AF65-F5344CB8AC3E}">
        <p14:creationId xmlns:p14="http://schemas.microsoft.com/office/powerpoint/2010/main" val="423339346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197</TotalTime>
  <Words>4089</Words>
  <Application>Microsoft Office PowerPoint</Application>
  <PresentationFormat>Widescreen</PresentationFormat>
  <Paragraphs>170</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Century Gothic</vt:lpstr>
      <vt:lpstr>Wingdings</vt:lpstr>
      <vt:lpstr>Wingdings 3</vt:lpstr>
      <vt:lpstr>Slice</vt:lpstr>
      <vt:lpstr>MICROPROCESSOR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INTERNAL ARCHITECTURE OF AN 8-BIT PROCESSOR.</vt:lpstr>
      <vt:lpstr>MICROPROCESSOR OPERATION</vt:lpstr>
      <vt:lpstr>PowerPoint Presentation</vt:lpstr>
      <vt:lpstr>Fig. 114 A typical timing diagram for a microprocessor CPU’s fetch–execute cycle</vt:lpstr>
      <vt:lpstr>MICROPROCESSOR OPERATION</vt:lpstr>
      <vt:lpstr>MICROPROCESSOR OPERATION</vt:lpstr>
      <vt:lpstr>MICROPROCESSOR OPERATION</vt:lpstr>
      <vt:lpstr>PowerPoint Presentation</vt:lpstr>
      <vt:lpstr>ALU  OPERATION</vt:lpstr>
      <vt:lpstr>INTEL X86 FAMILY</vt:lpstr>
      <vt:lpstr>INTEL X86 FAMILY</vt:lpstr>
      <vt:lpstr>INTEL X86 FAMILY</vt:lpstr>
      <vt:lpstr>PowerPoint Presentation</vt:lpstr>
      <vt:lpstr>PowerPoint Presentation</vt:lpstr>
      <vt:lpstr>PowerPoint Presentation</vt:lpstr>
      <vt:lpstr>Addressing</vt:lpstr>
      <vt:lpstr>PowerPoint Presentation</vt:lpstr>
      <vt:lpstr>80286, 80386 and 80486</vt:lpstr>
      <vt:lpstr>PowerPoint Presentation</vt:lpstr>
      <vt:lpstr>80286, 80386 and 80486</vt:lpstr>
      <vt:lpstr>80286, 80386 and 80486</vt:lpstr>
      <vt:lpstr>80286, 80386 and 80486</vt:lpstr>
      <vt:lpstr>Interrupt handling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MICROPROCESSOR </dc:title>
  <dc:creator>vivekgautam</dc:creator>
  <cp:lastModifiedBy>vivekgautam</cp:lastModifiedBy>
  <cp:revision>36</cp:revision>
  <dcterms:created xsi:type="dcterms:W3CDTF">2019-12-06T09:05:49Z</dcterms:created>
  <dcterms:modified xsi:type="dcterms:W3CDTF">2019-12-10T11:25:52Z</dcterms:modified>
</cp:coreProperties>
</file>