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8" r:id="rId21"/>
    <p:sldId id="275" r:id="rId22"/>
    <p:sldId id="276"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DF30E87-8D77-44D7-8F12-3457541A9356}" type="datetimeFigureOut">
              <a:rPr lang="en-US" smtClean="0"/>
              <a:t>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0DB75-49AE-46D9-9938-ABF7B6C6AA7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01863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ADF30E87-8D77-44D7-8F12-3457541A9356}" type="datetimeFigureOut">
              <a:rPr lang="en-US" smtClean="0"/>
              <a:t>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00DB75-49AE-46D9-9938-ABF7B6C6AA73}" type="slidenum">
              <a:rPr lang="en-US" smtClean="0"/>
              <a:t>‹#›</a:t>
            </a:fld>
            <a:endParaRPr lang="en-US"/>
          </a:p>
        </p:txBody>
      </p:sp>
    </p:spTree>
    <p:extLst>
      <p:ext uri="{BB962C8B-B14F-4D97-AF65-F5344CB8AC3E}">
        <p14:creationId xmlns:p14="http://schemas.microsoft.com/office/powerpoint/2010/main" val="3439161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F30E87-8D77-44D7-8F12-3457541A9356}" type="datetimeFigureOut">
              <a:rPr lang="en-US" smtClean="0"/>
              <a:t>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0DB75-49AE-46D9-9938-ABF7B6C6AA73}" type="slidenum">
              <a:rPr lang="en-US" smtClean="0"/>
              <a:t>‹#›</a:t>
            </a:fld>
            <a:endParaRPr lang="en-US"/>
          </a:p>
        </p:txBody>
      </p:sp>
    </p:spTree>
    <p:extLst>
      <p:ext uri="{BB962C8B-B14F-4D97-AF65-F5344CB8AC3E}">
        <p14:creationId xmlns:p14="http://schemas.microsoft.com/office/powerpoint/2010/main" val="34084429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F30E87-8D77-44D7-8F12-3457541A9356}" type="datetimeFigureOut">
              <a:rPr lang="en-US" smtClean="0"/>
              <a:t>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0DB75-49AE-46D9-9938-ABF7B6C6AA7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83613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F30E87-8D77-44D7-8F12-3457541A9356}" type="datetimeFigureOut">
              <a:rPr lang="en-US" smtClean="0"/>
              <a:t>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0DB75-49AE-46D9-9938-ABF7B6C6AA73}" type="slidenum">
              <a:rPr lang="en-US" smtClean="0"/>
              <a:t>‹#›</a:t>
            </a:fld>
            <a:endParaRPr lang="en-US"/>
          </a:p>
        </p:txBody>
      </p:sp>
    </p:spTree>
    <p:extLst>
      <p:ext uri="{BB962C8B-B14F-4D97-AF65-F5344CB8AC3E}">
        <p14:creationId xmlns:p14="http://schemas.microsoft.com/office/powerpoint/2010/main" val="34047312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F30E87-8D77-44D7-8F12-3457541A9356}" type="datetimeFigureOut">
              <a:rPr lang="en-US" smtClean="0"/>
              <a:t>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0DB75-49AE-46D9-9938-ABF7B6C6AA7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121279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F30E87-8D77-44D7-8F12-3457541A9356}" type="datetimeFigureOut">
              <a:rPr lang="en-US" smtClean="0"/>
              <a:t>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0DB75-49AE-46D9-9938-ABF7B6C6AA73}" type="slidenum">
              <a:rPr lang="en-US" smtClean="0"/>
              <a:t>‹#›</a:t>
            </a:fld>
            <a:endParaRPr lang="en-US"/>
          </a:p>
        </p:txBody>
      </p:sp>
    </p:spTree>
    <p:extLst>
      <p:ext uri="{BB962C8B-B14F-4D97-AF65-F5344CB8AC3E}">
        <p14:creationId xmlns:p14="http://schemas.microsoft.com/office/powerpoint/2010/main" val="25602811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F30E87-8D77-44D7-8F12-3457541A9356}" type="datetimeFigureOut">
              <a:rPr lang="en-US" smtClean="0"/>
              <a:t>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0DB75-49AE-46D9-9938-ABF7B6C6AA73}" type="slidenum">
              <a:rPr lang="en-US" smtClean="0"/>
              <a:t>‹#›</a:t>
            </a:fld>
            <a:endParaRPr lang="en-US"/>
          </a:p>
        </p:txBody>
      </p:sp>
    </p:spTree>
    <p:extLst>
      <p:ext uri="{BB962C8B-B14F-4D97-AF65-F5344CB8AC3E}">
        <p14:creationId xmlns:p14="http://schemas.microsoft.com/office/powerpoint/2010/main" val="42020920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F30E87-8D77-44D7-8F12-3457541A9356}" type="datetimeFigureOut">
              <a:rPr lang="en-US" smtClean="0"/>
              <a:t>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0DB75-49AE-46D9-9938-ABF7B6C6AA73}" type="slidenum">
              <a:rPr lang="en-US" smtClean="0"/>
              <a:t>‹#›</a:t>
            </a:fld>
            <a:endParaRPr lang="en-US"/>
          </a:p>
        </p:txBody>
      </p:sp>
    </p:spTree>
    <p:extLst>
      <p:ext uri="{BB962C8B-B14F-4D97-AF65-F5344CB8AC3E}">
        <p14:creationId xmlns:p14="http://schemas.microsoft.com/office/powerpoint/2010/main" val="3220879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F30E87-8D77-44D7-8F12-3457541A9356}" type="datetimeFigureOut">
              <a:rPr lang="en-US" smtClean="0"/>
              <a:t>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0DB75-49AE-46D9-9938-ABF7B6C6AA73}" type="slidenum">
              <a:rPr lang="en-US" smtClean="0"/>
              <a:t>‹#›</a:t>
            </a:fld>
            <a:endParaRPr lang="en-US"/>
          </a:p>
        </p:txBody>
      </p:sp>
    </p:spTree>
    <p:extLst>
      <p:ext uri="{BB962C8B-B14F-4D97-AF65-F5344CB8AC3E}">
        <p14:creationId xmlns:p14="http://schemas.microsoft.com/office/powerpoint/2010/main" val="4130705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F30E87-8D77-44D7-8F12-3457541A9356}" type="datetimeFigureOut">
              <a:rPr lang="en-US" smtClean="0"/>
              <a:t>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0DB75-49AE-46D9-9938-ABF7B6C6AA73}" type="slidenum">
              <a:rPr lang="en-US" smtClean="0"/>
              <a:t>‹#›</a:t>
            </a:fld>
            <a:endParaRPr lang="en-US"/>
          </a:p>
        </p:txBody>
      </p:sp>
    </p:spTree>
    <p:extLst>
      <p:ext uri="{BB962C8B-B14F-4D97-AF65-F5344CB8AC3E}">
        <p14:creationId xmlns:p14="http://schemas.microsoft.com/office/powerpoint/2010/main" val="1701202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DF30E87-8D77-44D7-8F12-3457541A9356}" type="datetimeFigureOut">
              <a:rPr lang="en-US" smtClean="0"/>
              <a:t>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00DB75-49AE-46D9-9938-ABF7B6C6AA73}" type="slidenum">
              <a:rPr lang="en-US" smtClean="0"/>
              <a:t>‹#›</a:t>
            </a:fld>
            <a:endParaRPr lang="en-US"/>
          </a:p>
        </p:txBody>
      </p:sp>
    </p:spTree>
    <p:extLst>
      <p:ext uri="{BB962C8B-B14F-4D97-AF65-F5344CB8AC3E}">
        <p14:creationId xmlns:p14="http://schemas.microsoft.com/office/powerpoint/2010/main" val="4128691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F30E87-8D77-44D7-8F12-3457541A9356}" type="datetimeFigureOut">
              <a:rPr lang="en-US" smtClean="0"/>
              <a:t>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00DB75-49AE-46D9-9938-ABF7B6C6AA73}" type="slidenum">
              <a:rPr lang="en-US" smtClean="0"/>
              <a:t>‹#›</a:t>
            </a:fld>
            <a:endParaRPr lang="en-US"/>
          </a:p>
        </p:txBody>
      </p:sp>
    </p:spTree>
    <p:extLst>
      <p:ext uri="{BB962C8B-B14F-4D97-AF65-F5344CB8AC3E}">
        <p14:creationId xmlns:p14="http://schemas.microsoft.com/office/powerpoint/2010/main" val="2045246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DF30E87-8D77-44D7-8F12-3457541A9356}" type="datetimeFigureOut">
              <a:rPr lang="en-US" smtClean="0"/>
              <a:t>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00DB75-49AE-46D9-9938-ABF7B6C6AA73}" type="slidenum">
              <a:rPr lang="en-US" smtClean="0"/>
              <a:t>‹#›</a:t>
            </a:fld>
            <a:endParaRPr lang="en-US"/>
          </a:p>
        </p:txBody>
      </p:sp>
    </p:spTree>
    <p:extLst>
      <p:ext uri="{BB962C8B-B14F-4D97-AF65-F5344CB8AC3E}">
        <p14:creationId xmlns:p14="http://schemas.microsoft.com/office/powerpoint/2010/main" val="438191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F30E87-8D77-44D7-8F12-3457541A9356}" type="datetimeFigureOut">
              <a:rPr lang="en-US" smtClean="0"/>
              <a:t>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00DB75-49AE-46D9-9938-ABF7B6C6AA73}" type="slidenum">
              <a:rPr lang="en-US" smtClean="0"/>
              <a:t>‹#›</a:t>
            </a:fld>
            <a:endParaRPr lang="en-US"/>
          </a:p>
        </p:txBody>
      </p:sp>
    </p:spTree>
    <p:extLst>
      <p:ext uri="{BB962C8B-B14F-4D97-AF65-F5344CB8AC3E}">
        <p14:creationId xmlns:p14="http://schemas.microsoft.com/office/powerpoint/2010/main" val="3081744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DF30E87-8D77-44D7-8F12-3457541A9356}" type="datetimeFigureOut">
              <a:rPr lang="en-US" smtClean="0"/>
              <a:t>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00DB75-49AE-46D9-9938-ABF7B6C6AA73}" type="slidenum">
              <a:rPr lang="en-US" smtClean="0"/>
              <a:t>‹#›</a:t>
            </a:fld>
            <a:endParaRPr lang="en-US"/>
          </a:p>
        </p:txBody>
      </p:sp>
    </p:spTree>
    <p:extLst>
      <p:ext uri="{BB962C8B-B14F-4D97-AF65-F5344CB8AC3E}">
        <p14:creationId xmlns:p14="http://schemas.microsoft.com/office/powerpoint/2010/main" val="344962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DF30E87-8D77-44D7-8F12-3457541A9356}" type="datetimeFigureOut">
              <a:rPr lang="en-US" smtClean="0"/>
              <a:t>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00DB75-49AE-46D9-9938-ABF7B6C6AA73}" type="slidenum">
              <a:rPr lang="en-US" smtClean="0"/>
              <a:t>‹#›</a:t>
            </a:fld>
            <a:endParaRPr lang="en-US"/>
          </a:p>
        </p:txBody>
      </p:sp>
    </p:spTree>
    <p:extLst>
      <p:ext uri="{BB962C8B-B14F-4D97-AF65-F5344CB8AC3E}">
        <p14:creationId xmlns:p14="http://schemas.microsoft.com/office/powerpoint/2010/main" val="1792523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ADF30E87-8D77-44D7-8F12-3457541A9356}" type="datetimeFigureOut">
              <a:rPr lang="en-US" smtClean="0"/>
              <a:t>1/1/2020</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E500DB75-49AE-46D9-9938-ABF7B6C6AA73}" type="slidenum">
              <a:rPr lang="en-US" smtClean="0"/>
              <a:t>‹#›</a:t>
            </a:fld>
            <a:endParaRPr lang="en-US"/>
          </a:p>
        </p:txBody>
      </p:sp>
    </p:spTree>
    <p:extLst>
      <p:ext uri="{BB962C8B-B14F-4D97-AF65-F5344CB8AC3E}">
        <p14:creationId xmlns:p14="http://schemas.microsoft.com/office/powerpoint/2010/main" val="4685748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image" Target="../media/image22.e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LOGIC CIRCUITS</a:t>
            </a:r>
            <a:endParaRPr lang="en-US" b="1" dirty="0">
              <a:solidFill>
                <a:schemeClr val="bg1"/>
              </a:solidFill>
            </a:endParaRPr>
          </a:p>
        </p:txBody>
      </p:sp>
    </p:spTree>
    <p:extLst>
      <p:ext uri="{BB962C8B-B14F-4D97-AF65-F5344CB8AC3E}">
        <p14:creationId xmlns:p14="http://schemas.microsoft.com/office/powerpoint/2010/main" val="642789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80109"/>
            <a:ext cx="10981315" cy="484909"/>
          </a:xfrm>
        </p:spPr>
        <p:txBody>
          <a:bodyPr>
            <a:normAutofit fontScale="90000"/>
          </a:bodyPr>
          <a:lstStyle/>
          <a:p>
            <a:pPr algn="ctr"/>
            <a:r>
              <a:rPr lang="en-US" sz="2800" b="1" dirty="0">
                <a:solidFill>
                  <a:schemeClr val="bg1"/>
                </a:solidFill>
              </a:rPr>
              <a:t>COMBINATIONAL LOGIC</a:t>
            </a:r>
          </a:p>
        </p:txBody>
      </p:sp>
      <p:sp>
        <p:nvSpPr>
          <p:cNvPr id="3" name="Subtitle 2"/>
          <p:cNvSpPr>
            <a:spLocks noGrp="1"/>
          </p:cNvSpPr>
          <p:nvPr>
            <p:ph type="subTitle" idx="1"/>
          </p:nvPr>
        </p:nvSpPr>
        <p:spPr>
          <a:xfrm>
            <a:off x="684212" y="665018"/>
            <a:ext cx="11355388" cy="6026727"/>
          </a:xfrm>
        </p:spPr>
        <p:txBody>
          <a:bodyPr>
            <a:normAutofit/>
          </a:bodyPr>
          <a:lstStyle/>
          <a:p>
            <a:pPr marL="342900" indent="-342900" algn="just">
              <a:buFont typeface="Wingdings" panose="05000000000000000000" pitchFamily="2" charset="2"/>
              <a:buChar char="§"/>
            </a:pPr>
            <a:r>
              <a:rPr lang="en-US" b="1" dirty="0">
                <a:solidFill>
                  <a:schemeClr val="bg1"/>
                </a:solidFill>
              </a:rPr>
              <a:t>By using a standard range of logic levels (i.e. </a:t>
            </a:r>
            <a:r>
              <a:rPr lang="en-US" b="1" dirty="0" smtClean="0">
                <a:solidFill>
                  <a:schemeClr val="bg1"/>
                </a:solidFill>
              </a:rPr>
              <a:t>voltage levels </a:t>
            </a:r>
            <a:r>
              <a:rPr lang="en-US" b="1" dirty="0">
                <a:solidFill>
                  <a:schemeClr val="bg1"/>
                </a:solidFill>
              </a:rPr>
              <a:t>used to represent the logic 1 and logic 0 </a:t>
            </a:r>
            <a:r>
              <a:rPr lang="en-US" b="1" dirty="0" smtClean="0">
                <a:solidFill>
                  <a:schemeClr val="bg1"/>
                </a:solidFill>
              </a:rPr>
              <a:t>states) logic </a:t>
            </a:r>
            <a:r>
              <a:rPr lang="en-US" b="1" dirty="0">
                <a:solidFill>
                  <a:schemeClr val="bg1"/>
                </a:solidFill>
              </a:rPr>
              <a:t>circuits can be combined together in order </a:t>
            </a:r>
            <a:r>
              <a:rPr lang="en-US" b="1" dirty="0" smtClean="0">
                <a:solidFill>
                  <a:schemeClr val="bg1"/>
                </a:solidFill>
              </a:rPr>
              <a:t>to solve </a:t>
            </a:r>
            <a:r>
              <a:rPr lang="en-US" b="1" dirty="0">
                <a:solidFill>
                  <a:schemeClr val="bg1"/>
                </a:solidFill>
              </a:rPr>
              <a:t>more complex logic functions. </a:t>
            </a:r>
            <a:endParaRPr lang="en-US" b="1" dirty="0" smtClean="0">
              <a:solidFill>
                <a:schemeClr val="bg1"/>
              </a:solidFill>
            </a:endParaRPr>
          </a:p>
          <a:p>
            <a:pPr marL="342900" indent="-342900" algn="just">
              <a:buFont typeface="Wingdings" panose="05000000000000000000" pitchFamily="2" charset="2"/>
              <a:buChar char="§"/>
            </a:pPr>
            <a:r>
              <a:rPr lang="en-US" b="1" dirty="0" smtClean="0">
                <a:solidFill>
                  <a:schemeClr val="bg1"/>
                </a:solidFill>
              </a:rPr>
              <a:t>As </a:t>
            </a:r>
            <a:r>
              <a:rPr lang="en-US" b="1" dirty="0">
                <a:solidFill>
                  <a:schemeClr val="bg1"/>
                </a:solidFill>
              </a:rPr>
              <a:t>an </a:t>
            </a:r>
            <a:r>
              <a:rPr lang="en-US" b="1" dirty="0" smtClean="0">
                <a:solidFill>
                  <a:schemeClr val="bg1"/>
                </a:solidFill>
              </a:rPr>
              <a:t>example, assume </a:t>
            </a:r>
            <a:r>
              <a:rPr lang="en-US" b="1" dirty="0">
                <a:solidFill>
                  <a:schemeClr val="bg1"/>
                </a:solidFill>
              </a:rPr>
              <a:t>that a logic circuit is to </a:t>
            </a:r>
            <a:r>
              <a:rPr lang="en-US" b="1" dirty="0" smtClean="0">
                <a:solidFill>
                  <a:schemeClr val="bg1"/>
                </a:solidFill>
              </a:rPr>
              <a:t>be constructed that will </a:t>
            </a:r>
            <a:r>
              <a:rPr lang="en-US" b="1" dirty="0">
                <a:solidFill>
                  <a:schemeClr val="bg1"/>
                </a:solidFill>
              </a:rPr>
              <a:t>produce a logic 1 output whenever two, or </a:t>
            </a:r>
            <a:r>
              <a:rPr lang="en-US" b="1" dirty="0" smtClean="0">
                <a:solidFill>
                  <a:schemeClr val="bg1"/>
                </a:solidFill>
              </a:rPr>
              <a:t>more, of </a:t>
            </a:r>
            <a:r>
              <a:rPr lang="en-US" b="1" dirty="0">
                <a:solidFill>
                  <a:schemeClr val="bg1"/>
                </a:solidFill>
              </a:rPr>
              <a:t>its three inputs are at logic 1</a:t>
            </a:r>
            <a:r>
              <a:rPr lang="en-US" b="1" dirty="0" smtClean="0">
                <a:solidFill>
                  <a:schemeClr val="bg1"/>
                </a:solidFill>
              </a:rPr>
              <a:t>.</a:t>
            </a:r>
          </a:p>
          <a:p>
            <a:pPr marL="342900" indent="-342900" algn="just">
              <a:buFont typeface="Wingdings" panose="05000000000000000000" pitchFamily="2" charset="2"/>
              <a:buChar char="§"/>
            </a:pPr>
            <a:r>
              <a:rPr lang="en-US" b="1" dirty="0" smtClean="0">
                <a:solidFill>
                  <a:schemeClr val="bg1"/>
                </a:solidFill>
              </a:rPr>
              <a:t>This </a:t>
            </a:r>
            <a:r>
              <a:rPr lang="en-US" b="1" dirty="0">
                <a:solidFill>
                  <a:schemeClr val="bg1"/>
                </a:solidFill>
              </a:rPr>
              <a:t>circuit is </a:t>
            </a:r>
            <a:r>
              <a:rPr lang="en-US" b="1" dirty="0" smtClean="0">
                <a:solidFill>
                  <a:schemeClr val="bg1"/>
                </a:solidFill>
              </a:rPr>
              <a:t>referred to </a:t>
            </a:r>
            <a:r>
              <a:rPr lang="en-US" b="1" dirty="0">
                <a:solidFill>
                  <a:schemeClr val="bg1"/>
                </a:solidFill>
              </a:rPr>
              <a:t>as a majority vote circuit and its truth table is </a:t>
            </a:r>
            <a:r>
              <a:rPr lang="en-US" b="1" dirty="0" smtClean="0">
                <a:solidFill>
                  <a:schemeClr val="bg1"/>
                </a:solidFill>
              </a:rPr>
              <a:t>shown in Fig below.</a:t>
            </a:r>
          </a:p>
          <a:p>
            <a:pPr marL="342900" indent="-342900" algn="just">
              <a:buFont typeface="Wingdings" panose="05000000000000000000" pitchFamily="2" charset="2"/>
              <a:buChar char="§"/>
            </a:pPr>
            <a:r>
              <a:rPr lang="en-US" b="1" dirty="0" smtClean="0">
                <a:solidFill>
                  <a:schemeClr val="bg1"/>
                </a:solidFill>
              </a:rPr>
              <a:t>It </a:t>
            </a:r>
            <a:r>
              <a:rPr lang="en-US" b="1" dirty="0">
                <a:solidFill>
                  <a:schemeClr val="bg1"/>
                </a:solidFill>
              </a:rPr>
              <a:t>shows the logic </a:t>
            </a:r>
            <a:r>
              <a:rPr lang="en-US" b="1" dirty="0" smtClean="0">
                <a:solidFill>
                  <a:schemeClr val="bg1"/>
                </a:solidFill>
              </a:rPr>
              <a:t>circuitry required </a:t>
            </a:r>
            <a:r>
              <a:rPr lang="en-US" b="1" dirty="0">
                <a:solidFill>
                  <a:schemeClr val="bg1"/>
                </a:solidFill>
              </a:rPr>
              <a:t>and the Boolean expressions for the logic </a:t>
            </a:r>
            <a:r>
              <a:rPr lang="en-US" b="1" dirty="0" smtClean="0">
                <a:solidFill>
                  <a:schemeClr val="bg1"/>
                </a:solidFill>
              </a:rPr>
              <a:t>at each </a:t>
            </a:r>
            <a:r>
              <a:rPr lang="en-US" b="1" dirty="0">
                <a:solidFill>
                  <a:schemeClr val="bg1"/>
                </a:solidFill>
              </a:rPr>
              <a:t>node in the circuit.</a:t>
            </a:r>
            <a:endParaRPr lang="en-US" b="1" dirty="0" smtClean="0">
              <a:solidFill>
                <a:schemeClr val="bg1"/>
              </a:solidFill>
            </a:endParaRPr>
          </a:p>
        </p:txBody>
      </p:sp>
    </p:spTree>
    <p:extLst>
      <p:ext uri="{BB962C8B-B14F-4D97-AF65-F5344CB8AC3E}">
        <p14:creationId xmlns:p14="http://schemas.microsoft.com/office/powerpoint/2010/main" val="771254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56444" y="1320355"/>
            <a:ext cx="2533685" cy="4387718"/>
          </a:xfrm>
          <a:prstGeom prst="rect">
            <a:avLst/>
          </a:prstGeom>
        </p:spPr>
      </p:pic>
      <p:pic>
        <p:nvPicPr>
          <p:cNvPr id="5" name="Picture 4"/>
          <p:cNvPicPr>
            <a:picLocks noChangeAspect="1"/>
          </p:cNvPicPr>
          <p:nvPr/>
        </p:nvPicPr>
        <p:blipFill>
          <a:blip r:embed="rId3"/>
          <a:stretch>
            <a:fillRect/>
          </a:stretch>
        </p:blipFill>
        <p:spPr>
          <a:xfrm>
            <a:off x="4752109" y="1320355"/>
            <a:ext cx="6608617" cy="4207609"/>
          </a:xfrm>
          <a:prstGeom prst="rect">
            <a:avLst/>
          </a:prstGeom>
        </p:spPr>
      </p:pic>
    </p:spTree>
    <p:extLst>
      <p:ext uri="{BB962C8B-B14F-4D97-AF65-F5344CB8AC3E}">
        <p14:creationId xmlns:p14="http://schemas.microsoft.com/office/powerpoint/2010/main" val="230137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80109"/>
            <a:ext cx="10981315" cy="484909"/>
          </a:xfrm>
        </p:spPr>
        <p:txBody>
          <a:bodyPr>
            <a:normAutofit fontScale="90000"/>
          </a:bodyPr>
          <a:lstStyle/>
          <a:p>
            <a:pPr algn="ctr"/>
            <a:r>
              <a:rPr lang="en-US" sz="2800" b="1" dirty="0">
                <a:solidFill>
                  <a:schemeClr val="bg1"/>
                </a:solidFill>
              </a:rPr>
              <a:t>COMBINATIONAL LOGIC</a:t>
            </a:r>
          </a:p>
        </p:txBody>
      </p:sp>
      <p:sp>
        <p:nvSpPr>
          <p:cNvPr id="3" name="Subtitle 2"/>
          <p:cNvSpPr>
            <a:spLocks noGrp="1"/>
          </p:cNvSpPr>
          <p:nvPr>
            <p:ph type="subTitle" idx="1"/>
          </p:nvPr>
        </p:nvSpPr>
        <p:spPr>
          <a:xfrm>
            <a:off x="684212" y="665018"/>
            <a:ext cx="11355388" cy="6026727"/>
          </a:xfrm>
        </p:spPr>
        <p:txBody>
          <a:bodyPr>
            <a:normAutofit/>
          </a:bodyPr>
          <a:lstStyle/>
          <a:p>
            <a:pPr marL="342900" indent="-342900" algn="just">
              <a:buFont typeface="Wingdings" panose="05000000000000000000" pitchFamily="2" charset="2"/>
              <a:buChar char="§"/>
            </a:pPr>
            <a:r>
              <a:rPr lang="en-US" b="1" dirty="0" smtClean="0">
                <a:solidFill>
                  <a:schemeClr val="bg1"/>
                </a:solidFill>
              </a:rPr>
              <a:t>Look </a:t>
            </a:r>
            <a:r>
              <a:rPr lang="en-US" b="1" dirty="0">
                <a:solidFill>
                  <a:schemeClr val="bg1"/>
                </a:solidFill>
              </a:rPr>
              <a:t>at a more practical example of </a:t>
            </a:r>
            <a:r>
              <a:rPr lang="en-US" b="1" dirty="0" smtClean="0">
                <a:solidFill>
                  <a:schemeClr val="bg1"/>
                </a:solidFill>
              </a:rPr>
              <a:t>the use </a:t>
            </a:r>
            <a:r>
              <a:rPr lang="en-US" b="1" dirty="0">
                <a:solidFill>
                  <a:schemeClr val="bg1"/>
                </a:solidFill>
              </a:rPr>
              <a:t>of logic in the typical aircraft system shown </a:t>
            </a:r>
            <a:r>
              <a:rPr lang="en-US" b="1" dirty="0" smtClean="0">
                <a:solidFill>
                  <a:schemeClr val="bg1"/>
                </a:solidFill>
              </a:rPr>
              <a:t>in Figure.</a:t>
            </a:r>
          </a:p>
          <a:p>
            <a:pPr marL="342900" indent="-342900" algn="just">
              <a:buFont typeface="Wingdings" panose="05000000000000000000" pitchFamily="2" charset="2"/>
              <a:buChar char="§"/>
            </a:pPr>
            <a:r>
              <a:rPr lang="en-US" b="1" dirty="0" smtClean="0">
                <a:solidFill>
                  <a:schemeClr val="bg1"/>
                </a:solidFill>
              </a:rPr>
              <a:t>The </a:t>
            </a:r>
            <a:r>
              <a:rPr lang="en-US" b="1" dirty="0">
                <a:solidFill>
                  <a:schemeClr val="bg1"/>
                </a:solidFill>
              </a:rPr>
              <a:t>inputs to this logic system consist </a:t>
            </a:r>
            <a:r>
              <a:rPr lang="en-US" b="1" dirty="0" smtClean="0">
                <a:solidFill>
                  <a:schemeClr val="bg1"/>
                </a:solidFill>
              </a:rPr>
              <a:t>of five </a:t>
            </a:r>
            <a:r>
              <a:rPr lang="en-US" b="1" dirty="0">
                <a:solidFill>
                  <a:schemeClr val="bg1"/>
                </a:solidFill>
              </a:rPr>
              <a:t>switches that detect whether or not the </a:t>
            </a:r>
            <a:r>
              <a:rPr lang="en-US" b="1" dirty="0" smtClean="0">
                <a:solidFill>
                  <a:schemeClr val="bg1"/>
                </a:solidFill>
              </a:rPr>
              <a:t>respective landing </a:t>
            </a:r>
            <a:r>
              <a:rPr lang="en-US" b="1" dirty="0">
                <a:solidFill>
                  <a:schemeClr val="bg1"/>
                </a:solidFill>
              </a:rPr>
              <a:t>gear door is open</a:t>
            </a:r>
            <a:r>
              <a:rPr lang="en-US" b="1" dirty="0" smtClean="0">
                <a:solidFill>
                  <a:schemeClr val="bg1"/>
                </a:solidFill>
              </a:rPr>
              <a:t>.</a:t>
            </a:r>
          </a:p>
          <a:p>
            <a:pPr marL="342900" indent="-342900" algn="just">
              <a:buFont typeface="Wingdings" panose="05000000000000000000" pitchFamily="2" charset="2"/>
              <a:buChar char="§"/>
            </a:pPr>
            <a:r>
              <a:rPr lang="en-US" b="1" dirty="0" smtClean="0">
                <a:solidFill>
                  <a:schemeClr val="bg1"/>
                </a:solidFill>
              </a:rPr>
              <a:t>The </a:t>
            </a:r>
            <a:r>
              <a:rPr lang="en-US" b="1" dirty="0">
                <a:solidFill>
                  <a:schemeClr val="bg1"/>
                </a:solidFill>
              </a:rPr>
              <a:t>output from the </a:t>
            </a:r>
            <a:r>
              <a:rPr lang="en-US" b="1" dirty="0" smtClean="0">
                <a:solidFill>
                  <a:schemeClr val="bg1"/>
                </a:solidFill>
              </a:rPr>
              <a:t>logic system </a:t>
            </a:r>
            <a:r>
              <a:rPr lang="en-US" b="1" dirty="0">
                <a:solidFill>
                  <a:schemeClr val="bg1"/>
                </a:solidFill>
              </a:rPr>
              <a:t>is used to drive six warning indicators. </a:t>
            </a:r>
            <a:r>
              <a:rPr lang="en-US" b="1" dirty="0" smtClean="0">
                <a:solidFill>
                  <a:schemeClr val="bg1"/>
                </a:solidFill>
              </a:rPr>
              <a:t>Four of </a:t>
            </a:r>
            <a:r>
              <a:rPr lang="en-US" b="1" dirty="0">
                <a:solidFill>
                  <a:schemeClr val="bg1"/>
                </a:solidFill>
              </a:rPr>
              <a:t>these are located on the overhead display panel </a:t>
            </a:r>
            <a:r>
              <a:rPr lang="en-US" b="1" dirty="0" smtClean="0">
                <a:solidFill>
                  <a:schemeClr val="bg1"/>
                </a:solidFill>
              </a:rPr>
              <a:t>and show </a:t>
            </a:r>
            <a:r>
              <a:rPr lang="en-US" b="1" dirty="0">
                <a:solidFill>
                  <a:schemeClr val="bg1"/>
                </a:solidFill>
              </a:rPr>
              <a:t>which door (or doors) are left open, while </a:t>
            </a:r>
            <a:r>
              <a:rPr lang="en-US" b="1" dirty="0" smtClean="0">
                <a:solidFill>
                  <a:schemeClr val="bg1"/>
                </a:solidFill>
              </a:rPr>
              <a:t>an indicator </a:t>
            </a:r>
            <a:r>
              <a:rPr lang="en-US" b="1" dirty="0">
                <a:solidFill>
                  <a:schemeClr val="bg1"/>
                </a:solidFill>
              </a:rPr>
              <a:t>located on the pilot’s instrument panel </a:t>
            </a:r>
            <a:r>
              <a:rPr lang="en-US" b="1" dirty="0" smtClean="0">
                <a:solidFill>
                  <a:schemeClr val="bg1"/>
                </a:solidFill>
              </a:rPr>
              <a:t>provides a </a:t>
            </a:r>
            <a:r>
              <a:rPr lang="en-US" b="1" dirty="0">
                <a:solidFill>
                  <a:schemeClr val="bg1"/>
                </a:solidFill>
              </a:rPr>
              <a:t>master landing gear door warning. </a:t>
            </a:r>
            <a:endParaRPr lang="en-US" b="1" dirty="0" smtClean="0">
              <a:solidFill>
                <a:schemeClr val="bg1"/>
              </a:solidFill>
            </a:endParaRPr>
          </a:p>
          <a:p>
            <a:pPr marL="342900" indent="-342900" algn="just">
              <a:buFont typeface="Wingdings" panose="05000000000000000000" pitchFamily="2" charset="2"/>
              <a:buChar char="§"/>
            </a:pPr>
            <a:r>
              <a:rPr lang="en-US" b="1" dirty="0" smtClean="0">
                <a:solidFill>
                  <a:schemeClr val="bg1"/>
                </a:solidFill>
              </a:rPr>
              <a:t>A </a:t>
            </a:r>
            <a:r>
              <a:rPr lang="en-US" b="1" dirty="0">
                <a:solidFill>
                  <a:schemeClr val="bg1"/>
                </a:solidFill>
              </a:rPr>
              <a:t>switch </a:t>
            </a:r>
            <a:r>
              <a:rPr lang="en-US" b="1" dirty="0" smtClean="0">
                <a:solidFill>
                  <a:schemeClr val="bg1"/>
                </a:solidFill>
              </a:rPr>
              <a:t>is also </a:t>
            </a:r>
            <a:r>
              <a:rPr lang="en-US" b="1" dirty="0">
                <a:solidFill>
                  <a:schemeClr val="bg1"/>
                </a:solidFill>
              </a:rPr>
              <a:t>provided in order to enable or disable the </a:t>
            </a:r>
            <a:r>
              <a:rPr lang="en-US" b="1" dirty="0" smtClean="0">
                <a:solidFill>
                  <a:schemeClr val="bg1"/>
                </a:solidFill>
              </a:rPr>
              <a:t>five door </a:t>
            </a:r>
            <a:r>
              <a:rPr lang="en-US" b="1" dirty="0">
                <a:solidFill>
                  <a:schemeClr val="bg1"/>
                </a:solidFill>
              </a:rPr>
              <a:t>warning </a:t>
            </a:r>
            <a:r>
              <a:rPr lang="en-US" b="1" dirty="0" smtClean="0">
                <a:solidFill>
                  <a:schemeClr val="bg1"/>
                </a:solidFill>
              </a:rPr>
              <a:t>indicators. </a:t>
            </a:r>
          </a:p>
          <a:p>
            <a:pPr marL="342900" indent="-342900" algn="just">
              <a:buFont typeface="Wingdings" panose="05000000000000000000" pitchFamily="2" charset="2"/>
              <a:buChar char="§"/>
            </a:pPr>
            <a:r>
              <a:rPr lang="en-US" b="1" dirty="0" smtClean="0">
                <a:solidFill>
                  <a:schemeClr val="bg1"/>
                </a:solidFill>
              </a:rPr>
              <a:t>The </a:t>
            </a:r>
            <a:r>
              <a:rPr lang="en-US" b="1" dirty="0">
                <a:solidFill>
                  <a:schemeClr val="bg1"/>
                </a:solidFill>
              </a:rPr>
              <a:t>landing gear warning logic primary </a:t>
            </a:r>
            <a:r>
              <a:rPr lang="en-US" b="1" dirty="0" smtClean="0">
                <a:solidFill>
                  <a:schemeClr val="bg1"/>
                </a:solidFill>
              </a:rPr>
              <a:t>module consists </a:t>
            </a:r>
            <a:r>
              <a:rPr lang="en-US" b="1" dirty="0">
                <a:solidFill>
                  <a:schemeClr val="bg1"/>
                </a:solidFill>
              </a:rPr>
              <a:t>of the following integrated circuit devices</a:t>
            </a:r>
            <a:r>
              <a:rPr lang="en-US" b="1" dirty="0" smtClean="0">
                <a:solidFill>
                  <a:schemeClr val="bg1"/>
                </a:solidFill>
              </a:rPr>
              <a:t>:</a:t>
            </a:r>
          </a:p>
          <a:p>
            <a:pPr algn="just"/>
            <a:r>
              <a:rPr lang="en-US" b="1" dirty="0">
                <a:solidFill>
                  <a:schemeClr val="bg1"/>
                </a:solidFill>
              </a:rPr>
              <a:t>A1 Regulated power supply for A5</a:t>
            </a:r>
          </a:p>
          <a:p>
            <a:pPr algn="just"/>
            <a:r>
              <a:rPr lang="en-US" b="1" dirty="0">
                <a:solidFill>
                  <a:schemeClr val="bg1"/>
                </a:solidFill>
              </a:rPr>
              <a:t>A2 Regulated power supply for A7 and A11</a:t>
            </a:r>
            <a:endParaRPr lang="en-US" b="1" dirty="0" smtClean="0">
              <a:solidFill>
                <a:schemeClr val="bg1"/>
              </a:solidFill>
            </a:endParaRPr>
          </a:p>
        </p:txBody>
      </p:sp>
    </p:spTree>
    <p:extLst>
      <p:ext uri="{BB962C8B-B14F-4D97-AF65-F5344CB8AC3E}">
        <p14:creationId xmlns:p14="http://schemas.microsoft.com/office/powerpoint/2010/main" val="2031706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80109"/>
            <a:ext cx="10981315" cy="484909"/>
          </a:xfrm>
        </p:spPr>
        <p:txBody>
          <a:bodyPr>
            <a:normAutofit fontScale="90000"/>
          </a:bodyPr>
          <a:lstStyle/>
          <a:p>
            <a:pPr algn="ctr"/>
            <a:r>
              <a:rPr lang="en-US" sz="2800" b="1" dirty="0">
                <a:solidFill>
                  <a:schemeClr val="bg1"/>
                </a:solidFill>
              </a:rPr>
              <a:t>COMBINATIONAL LOGIC</a:t>
            </a:r>
          </a:p>
        </p:txBody>
      </p:sp>
      <p:sp>
        <p:nvSpPr>
          <p:cNvPr id="3" name="Subtitle 2"/>
          <p:cNvSpPr>
            <a:spLocks noGrp="1"/>
          </p:cNvSpPr>
          <p:nvPr>
            <p:ph type="subTitle" idx="1"/>
          </p:nvPr>
        </p:nvSpPr>
        <p:spPr>
          <a:xfrm>
            <a:off x="684212" y="665018"/>
            <a:ext cx="11355388" cy="6026727"/>
          </a:xfrm>
        </p:spPr>
        <p:txBody>
          <a:bodyPr>
            <a:normAutofit/>
          </a:bodyPr>
          <a:lstStyle/>
          <a:p>
            <a:pPr algn="just"/>
            <a:r>
              <a:rPr lang="en-US" b="1" dirty="0" smtClean="0">
                <a:solidFill>
                  <a:schemeClr val="bg1"/>
                </a:solidFill>
              </a:rPr>
              <a:t>A1 </a:t>
            </a:r>
            <a:r>
              <a:rPr lang="en-US" b="1" dirty="0">
                <a:solidFill>
                  <a:schemeClr val="bg1"/>
                </a:solidFill>
              </a:rPr>
              <a:t>Regulated power supply for A5</a:t>
            </a:r>
          </a:p>
          <a:p>
            <a:pPr algn="just"/>
            <a:r>
              <a:rPr lang="en-US" b="1" dirty="0">
                <a:solidFill>
                  <a:schemeClr val="bg1"/>
                </a:solidFill>
              </a:rPr>
              <a:t>A2 Regulated power supply for A7 and A11</a:t>
            </a:r>
          </a:p>
          <a:p>
            <a:pPr algn="just"/>
            <a:r>
              <a:rPr lang="en-US" b="1" dirty="0" smtClean="0">
                <a:solidFill>
                  <a:schemeClr val="bg1"/>
                </a:solidFill>
              </a:rPr>
              <a:t>A5 </a:t>
            </a:r>
            <a:r>
              <a:rPr lang="en-US" b="1" dirty="0">
                <a:solidFill>
                  <a:schemeClr val="bg1"/>
                </a:solidFill>
              </a:rPr>
              <a:t>Ten inverting (NOT) gates</a:t>
            </a:r>
          </a:p>
          <a:p>
            <a:pPr algn="just"/>
            <a:r>
              <a:rPr lang="en-US" b="1" dirty="0">
                <a:solidFill>
                  <a:schemeClr val="bg1"/>
                </a:solidFill>
              </a:rPr>
              <a:t>A7 Five-input NAND gates</a:t>
            </a:r>
          </a:p>
          <a:p>
            <a:pPr algn="just"/>
            <a:r>
              <a:rPr lang="en-US" b="1" dirty="0">
                <a:solidFill>
                  <a:schemeClr val="bg1"/>
                </a:solidFill>
              </a:rPr>
              <a:t>A11 Six inverting (NOT) </a:t>
            </a:r>
            <a:r>
              <a:rPr lang="en-US" b="1" dirty="0" smtClean="0">
                <a:solidFill>
                  <a:schemeClr val="bg1"/>
                </a:solidFill>
              </a:rPr>
              <a:t>gates</a:t>
            </a:r>
          </a:p>
          <a:p>
            <a:pPr marL="342900" indent="-342900" algn="just">
              <a:buFont typeface="Wingdings" panose="05000000000000000000" pitchFamily="2" charset="2"/>
              <a:buChar char="§"/>
            </a:pPr>
            <a:r>
              <a:rPr lang="en-US" b="1" dirty="0">
                <a:solidFill>
                  <a:schemeClr val="bg1"/>
                </a:solidFill>
              </a:rPr>
              <a:t>Note that the power supply for A1 and A2 is </a:t>
            </a:r>
            <a:r>
              <a:rPr lang="en-US" b="1" dirty="0" smtClean="0">
                <a:solidFill>
                  <a:schemeClr val="bg1"/>
                </a:solidFill>
              </a:rPr>
              <a:t>derived from </a:t>
            </a:r>
            <a:r>
              <a:rPr lang="en-US" b="1" dirty="0">
                <a:solidFill>
                  <a:schemeClr val="bg1"/>
                </a:solidFill>
              </a:rPr>
              <a:t>the essential services DC bus</a:t>
            </a:r>
            <a:r>
              <a:rPr lang="en-US" b="1" dirty="0" smtClean="0">
                <a:solidFill>
                  <a:schemeClr val="bg1"/>
                </a:solidFill>
              </a:rPr>
              <a:t>.</a:t>
            </a:r>
          </a:p>
          <a:p>
            <a:pPr marL="342900" indent="-342900" algn="just">
              <a:buFont typeface="Wingdings" panose="05000000000000000000" pitchFamily="2" charset="2"/>
              <a:buChar char="§"/>
            </a:pPr>
            <a:r>
              <a:rPr lang="en-US" b="1" dirty="0" smtClean="0">
                <a:solidFill>
                  <a:schemeClr val="bg1"/>
                </a:solidFill>
              </a:rPr>
              <a:t>This </a:t>
            </a:r>
            <a:r>
              <a:rPr lang="en-US" b="1" dirty="0">
                <a:solidFill>
                  <a:schemeClr val="bg1"/>
                </a:solidFill>
              </a:rPr>
              <a:t>is a 28 V </a:t>
            </a:r>
            <a:r>
              <a:rPr lang="en-US" b="1" dirty="0" smtClean="0">
                <a:solidFill>
                  <a:schemeClr val="bg1"/>
                </a:solidFill>
              </a:rPr>
              <a:t>DC bus </a:t>
            </a:r>
            <a:r>
              <a:rPr lang="en-US" b="1" dirty="0">
                <a:solidFill>
                  <a:schemeClr val="bg1"/>
                </a:solidFill>
              </a:rPr>
              <a:t>which is maintained in the event of an </a:t>
            </a:r>
            <a:r>
              <a:rPr lang="en-US" b="1" dirty="0" smtClean="0">
                <a:solidFill>
                  <a:schemeClr val="bg1"/>
                </a:solidFill>
              </a:rPr>
              <a:t>aircraft generator </a:t>
            </a:r>
            <a:r>
              <a:rPr lang="en-US" b="1" dirty="0">
                <a:solidFill>
                  <a:schemeClr val="bg1"/>
                </a:solidFill>
              </a:rPr>
              <a:t>failure</a:t>
            </a:r>
            <a:r>
              <a:rPr lang="en-US" b="1" dirty="0" smtClean="0">
                <a:solidFill>
                  <a:schemeClr val="bg1"/>
                </a:solidFill>
              </a:rPr>
              <a:t>.</a:t>
            </a:r>
          </a:p>
          <a:p>
            <a:pPr marL="342900" indent="-342900" algn="just">
              <a:buFont typeface="Wingdings" panose="05000000000000000000" pitchFamily="2" charset="2"/>
              <a:buChar char="§"/>
            </a:pPr>
            <a:r>
              <a:rPr lang="en-US" b="1" dirty="0" smtClean="0">
                <a:solidFill>
                  <a:schemeClr val="bg1"/>
                </a:solidFill>
              </a:rPr>
              <a:t> </a:t>
            </a:r>
            <a:r>
              <a:rPr lang="en-US" b="1" dirty="0">
                <a:solidFill>
                  <a:schemeClr val="bg1"/>
                </a:solidFill>
              </a:rPr>
              <a:t>Note also that the indicators </a:t>
            </a:r>
            <a:r>
              <a:rPr lang="en-US" b="1" dirty="0" smtClean="0">
                <a:solidFill>
                  <a:schemeClr val="bg1"/>
                </a:solidFill>
              </a:rPr>
              <a:t>are active-low </a:t>
            </a:r>
            <a:r>
              <a:rPr lang="en-US" b="1" dirty="0">
                <a:solidFill>
                  <a:schemeClr val="bg1"/>
                </a:solidFill>
              </a:rPr>
              <a:t>devices (in other words, in </a:t>
            </a:r>
            <a:r>
              <a:rPr lang="en-US" b="1" dirty="0" smtClean="0">
                <a:solidFill>
                  <a:schemeClr val="bg1"/>
                </a:solidFill>
              </a:rPr>
              <a:t>Figure they require </a:t>
            </a:r>
            <a:r>
              <a:rPr lang="en-US" b="1" dirty="0">
                <a:solidFill>
                  <a:schemeClr val="bg1"/>
                </a:solidFill>
              </a:rPr>
              <a:t>a logic 0 input in order to become illuminated).</a:t>
            </a:r>
            <a:endParaRPr lang="en-US" b="1" dirty="0" smtClean="0">
              <a:solidFill>
                <a:schemeClr val="bg1"/>
              </a:solidFill>
            </a:endParaRPr>
          </a:p>
        </p:txBody>
      </p:sp>
    </p:spTree>
    <p:extLst>
      <p:ext uri="{BB962C8B-B14F-4D97-AF65-F5344CB8AC3E}">
        <p14:creationId xmlns:p14="http://schemas.microsoft.com/office/powerpoint/2010/main" val="3706080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32509" y="221672"/>
            <a:ext cx="11610109" cy="6373091"/>
          </a:xfrm>
          <a:prstGeom prst="rect">
            <a:avLst/>
          </a:prstGeom>
        </p:spPr>
      </p:pic>
    </p:spTree>
    <p:extLst>
      <p:ext uri="{BB962C8B-B14F-4D97-AF65-F5344CB8AC3E}">
        <p14:creationId xmlns:p14="http://schemas.microsoft.com/office/powerpoint/2010/main" val="2552866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80109"/>
            <a:ext cx="10981315" cy="484909"/>
          </a:xfrm>
        </p:spPr>
        <p:txBody>
          <a:bodyPr>
            <a:normAutofit fontScale="90000"/>
          </a:bodyPr>
          <a:lstStyle/>
          <a:p>
            <a:pPr algn="ctr"/>
            <a:r>
              <a:rPr lang="en-US" sz="2800" b="1" dirty="0">
                <a:solidFill>
                  <a:schemeClr val="bg1"/>
                </a:solidFill>
              </a:rPr>
              <a:t>COMBINATIONAL LOGIC</a:t>
            </a:r>
          </a:p>
        </p:txBody>
      </p:sp>
      <p:sp>
        <p:nvSpPr>
          <p:cNvPr id="3" name="Subtitle 2"/>
          <p:cNvSpPr>
            <a:spLocks noGrp="1"/>
          </p:cNvSpPr>
          <p:nvPr>
            <p:ph type="subTitle" idx="1"/>
          </p:nvPr>
        </p:nvSpPr>
        <p:spPr>
          <a:xfrm>
            <a:off x="684212" y="665018"/>
            <a:ext cx="11355388" cy="6026727"/>
          </a:xfrm>
        </p:spPr>
        <p:txBody>
          <a:bodyPr>
            <a:normAutofit/>
          </a:bodyPr>
          <a:lstStyle/>
          <a:p>
            <a:pPr marL="342900" indent="-342900" algn="just">
              <a:buFont typeface="Wingdings" panose="05000000000000000000" pitchFamily="2" charset="2"/>
              <a:buChar char="§"/>
            </a:pPr>
            <a:r>
              <a:rPr lang="en-US" b="1" dirty="0">
                <a:solidFill>
                  <a:schemeClr val="bg1"/>
                </a:solidFill>
              </a:rPr>
              <a:t>In order to understand how the landing gear </a:t>
            </a:r>
            <a:r>
              <a:rPr lang="en-US" b="1" dirty="0" smtClean="0">
                <a:solidFill>
                  <a:schemeClr val="bg1"/>
                </a:solidFill>
              </a:rPr>
              <a:t>warning logic </a:t>
            </a:r>
            <a:r>
              <a:rPr lang="en-US" b="1" dirty="0">
                <a:solidFill>
                  <a:schemeClr val="bg1"/>
                </a:solidFill>
              </a:rPr>
              <a:t>works it is simply a matter of tracing logic </a:t>
            </a:r>
            <a:r>
              <a:rPr lang="en-US" b="1" dirty="0" smtClean="0">
                <a:solidFill>
                  <a:schemeClr val="bg1"/>
                </a:solidFill>
              </a:rPr>
              <a:t>0 and </a:t>
            </a:r>
            <a:r>
              <a:rPr lang="en-US" b="1" dirty="0">
                <a:solidFill>
                  <a:schemeClr val="bg1"/>
                </a:solidFill>
              </a:rPr>
              <a:t>logic 1 states through the logic diagram</a:t>
            </a:r>
            <a:r>
              <a:rPr lang="en-US" b="1" dirty="0" smtClean="0">
                <a:solidFill>
                  <a:schemeClr val="bg1"/>
                </a:solidFill>
              </a:rPr>
              <a:t>.</a:t>
            </a:r>
          </a:p>
          <a:p>
            <a:pPr marL="342900" indent="-342900" algn="just">
              <a:buFont typeface="Wingdings" panose="05000000000000000000" pitchFamily="2" charset="2"/>
              <a:buChar char="§"/>
            </a:pPr>
            <a:r>
              <a:rPr lang="en-US" b="1" dirty="0" smtClean="0">
                <a:solidFill>
                  <a:schemeClr val="bg1"/>
                </a:solidFill>
              </a:rPr>
              <a:t> Figure below </a:t>
            </a:r>
            <a:r>
              <a:rPr lang="en-US" b="1" dirty="0">
                <a:solidFill>
                  <a:schemeClr val="bg1"/>
                </a:solidFill>
              </a:rPr>
              <a:t>shows how this is done when all of the </a:t>
            </a:r>
            <a:r>
              <a:rPr lang="en-US" b="1" dirty="0" smtClean="0">
                <a:solidFill>
                  <a:schemeClr val="bg1"/>
                </a:solidFill>
              </a:rPr>
              <a:t>landing gear </a:t>
            </a:r>
            <a:r>
              <a:rPr lang="en-US" b="1" dirty="0">
                <a:solidFill>
                  <a:schemeClr val="bg1"/>
                </a:solidFill>
              </a:rPr>
              <a:t>doors are closed (this is the normal in-flight condition</a:t>
            </a:r>
            <a:r>
              <a:rPr lang="en-US" b="1" dirty="0" smtClean="0">
                <a:solidFill>
                  <a:schemeClr val="bg1"/>
                </a:solidFill>
              </a:rPr>
              <a:t>). </a:t>
            </a:r>
          </a:p>
          <a:p>
            <a:pPr marL="342900" indent="-342900" algn="just">
              <a:buFont typeface="Wingdings" panose="05000000000000000000" pitchFamily="2" charset="2"/>
              <a:buChar char="§"/>
            </a:pPr>
            <a:r>
              <a:rPr lang="en-US" b="1" dirty="0" smtClean="0">
                <a:solidFill>
                  <a:schemeClr val="bg1"/>
                </a:solidFill>
              </a:rPr>
              <a:t>Note </a:t>
            </a:r>
            <a:r>
              <a:rPr lang="en-US" b="1" dirty="0">
                <a:solidFill>
                  <a:schemeClr val="bg1"/>
                </a:solidFill>
              </a:rPr>
              <a:t>how the primary door warning </a:t>
            </a:r>
            <a:r>
              <a:rPr lang="en-US" b="1" dirty="0" smtClean="0">
                <a:solidFill>
                  <a:schemeClr val="bg1"/>
                </a:solidFill>
              </a:rPr>
              <a:t>indicator shows </a:t>
            </a:r>
            <a:r>
              <a:rPr lang="en-US" b="1" dirty="0">
                <a:solidFill>
                  <a:schemeClr val="bg1"/>
                </a:solidFill>
              </a:rPr>
              <a:t>the pilot that the system is active</a:t>
            </a:r>
            <a:r>
              <a:rPr lang="en-US" b="1" dirty="0" smtClean="0">
                <a:solidFill>
                  <a:schemeClr val="bg1"/>
                </a:solidFill>
              </a:rPr>
              <a:t>.</a:t>
            </a:r>
          </a:p>
          <a:p>
            <a:pPr marL="342900" indent="-342900" algn="just">
              <a:buFont typeface="Wingdings" panose="05000000000000000000" pitchFamily="2" charset="2"/>
              <a:buChar char="§"/>
            </a:pPr>
            <a:r>
              <a:rPr lang="en-US" b="1" dirty="0" smtClean="0">
                <a:solidFill>
                  <a:schemeClr val="bg1"/>
                </a:solidFill>
              </a:rPr>
              <a:t>When </a:t>
            </a:r>
            <a:r>
              <a:rPr lang="en-US" b="1" dirty="0">
                <a:solidFill>
                  <a:schemeClr val="bg1"/>
                </a:solidFill>
              </a:rPr>
              <a:t>all </a:t>
            </a:r>
            <a:r>
              <a:rPr lang="en-US" b="1" dirty="0" smtClean="0">
                <a:solidFill>
                  <a:schemeClr val="bg1"/>
                </a:solidFill>
              </a:rPr>
              <a:t>of the </a:t>
            </a:r>
            <a:r>
              <a:rPr lang="en-US" b="1" dirty="0">
                <a:solidFill>
                  <a:schemeClr val="bg1"/>
                </a:solidFill>
              </a:rPr>
              <a:t>landing gear doors are closed all inputs to A5 </a:t>
            </a:r>
            <a:r>
              <a:rPr lang="en-US" b="1" dirty="0" smtClean="0">
                <a:solidFill>
                  <a:schemeClr val="bg1"/>
                </a:solidFill>
              </a:rPr>
              <a:t>are taken </a:t>
            </a:r>
            <a:r>
              <a:rPr lang="en-US" b="1" dirty="0">
                <a:solidFill>
                  <a:schemeClr val="bg1"/>
                </a:solidFill>
              </a:rPr>
              <a:t>to logic 0, all outputs from A5 are at logic 0, </a:t>
            </a:r>
            <a:r>
              <a:rPr lang="en-US" b="1" dirty="0" smtClean="0">
                <a:solidFill>
                  <a:schemeClr val="bg1"/>
                </a:solidFill>
              </a:rPr>
              <a:t>as is </a:t>
            </a:r>
            <a:r>
              <a:rPr lang="en-US" b="1" dirty="0">
                <a:solidFill>
                  <a:schemeClr val="bg1"/>
                </a:solidFill>
              </a:rPr>
              <a:t>the output from A7</a:t>
            </a:r>
            <a:r>
              <a:rPr lang="en-US" b="1" dirty="0" smtClean="0">
                <a:solidFill>
                  <a:schemeClr val="bg1"/>
                </a:solidFill>
              </a:rPr>
              <a:t>.</a:t>
            </a:r>
          </a:p>
          <a:p>
            <a:pPr marL="342900" indent="-342900" algn="just">
              <a:buFont typeface="Wingdings" panose="05000000000000000000" pitchFamily="2" charset="2"/>
              <a:buChar char="§"/>
            </a:pPr>
            <a:r>
              <a:rPr lang="en-US" b="1" dirty="0" smtClean="0">
                <a:solidFill>
                  <a:schemeClr val="bg1"/>
                </a:solidFill>
              </a:rPr>
              <a:t>This</a:t>
            </a:r>
            <a:r>
              <a:rPr lang="en-US" b="1" dirty="0">
                <a:solidFill>
                  <a:schemeClr val="bg1"/>
                </a:solidFill>
              </a:rPr>
              <a:t>, in turn, results in logic </a:t>
            </a:r>
            <a:r>
              <a:rPr lang="en-US" b="1" dirty="0" smtClean="0">
                <a:solidFill>
                  <a:schemeClr val="bg1"/>
                </a:solidFill>
              </a:rPr>
              <a:t>1 inputs </a:t>
            </a:r>
            <a:r>
              <a:rPr lang="en-US" b="1" dirty="0">
                <a:solidFill>
                  <a:schemeClr val="bg1"/>
                </a:solidFill>
              </a:rPr>
              <a:t>to the indicators, which remain in the off (</a:t>
            </a:r>
            <a:r>
              <a:rPr lang="en-US" b="1" dirty="0" smtClean="0">
                <a:solidFill>
                  <a:schemeClr val="bg1"/>
                </a:solidFill>
              </a:rPr>
              <a:t>non illuminated) state</a:t>
            </a:r>
            <a:r>
              <a:rPr lang="en-US" b="1" dirty="0">
                <a:solidFill>
                  <a:schemeClr val="bg1"/>
                </a:solidFill>
              </a:rPr>
              <a:t>.</a:t>
            </a:r>
            <a:endParaRPr lang="en-US" b="1" dirty="0" smtClean="0">
              <a:solidFill>
                <a:schemeClr val="bg1"/>
              </a:solidFill>
            </a:endParaRPr>
          </a:p>
        </p:txBody>
      </p:sp>
    </p:spTree>
    <p:extLst>
      <p:ext uri="{BB962C8B-B14F-4D97-AF65-F5344CB8AC3E}">
        <p14:creationId xmlns:p14="http://schemas.microsoft.com/office/powerpoint/2010/main" val="6548123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7927" y="263236"/>
            <a:ext cx="11693237" cy="6276109"/>
          </a:xfrm>
          <a:prstGeom prst="rect">
            <a:avLst/>
          </a:prstGeom>
        </p:spPr>
      </p:pic>
    </p:spTree>
    <p:extLst>
      <p:ext uri="{BB962C8B-B14F-4D97-AF65-F5344CB8AC3E}">
        <p14:creationId xmlns:p14="http://schemas.microsoft.com/office/powerpoint/2010/main" val="3744659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80109"/>
            <a:ext cx="10981315" cy="484909"/>
          </a:xfrm>
        </p:spPr>
        <p:txBody>
          <a:bodyPr>
            <a:normAutofit fontScale="90000"/>
          </a:bodyPr>
          <a:lstStyle/>
          <a:p>
            <a:pPr algn="ctr"/>
            <a:r>
              <a:rPr lang="en-US" sz="2800" b="1" dirty="0">
                <a:solidFill>
                  <a:schemeClr val="bg1"/>
                </a:solidFill>
              </a:rPr>
              <a:t>COMBINATIONAL LOGIC</a:t>
            </a:r>
          </a:p>
        </p:txBody>
      </p:sp>
      <p:sp>
        <p:nvSpPr>
          <p:cNvPr id="3" name="Subtitle 2"/>
          <p:cNvSpPr>
            <a:spLocks noGrp="1"/>
          </p:cNvSpPr>
          <p:nvPr>
            <p:ph type="subTitle" idx="1"/>
          </p:nvPr>
        </p:nvSpPr>
        <p:spPr>
          <a:xfrm>
            <a:off x="684212" y="665018"/>
            <a:ext cx="11355388" cy="6026727"/>
          </a:xfrm>
        </p:spPr>
        <p:txBody>
          <a:bodyPr>
            <a:normAutofit/>
          </a:bodyPr>
          <a:lstStyle/>
          <a:p>
            <a:pPr marL="342900" indent="-342900" algn="just">
              <a:buFont typeface="Wingdings" panose="05000000000000000000" pitchFamily="2" charset="2"/>
              <a:buChar char="§"/>
            </a:pPr>
            <a:r>
              <a:rPr lang="en-US" b="1" dirty="0">
                <a:solidFill>
                  <a:schemeClr val="bg1"/>
                </a:solidFill>
              </a:rPr>
              <a:t>In Figure </a:t>
            </a:r>
            <a:r>
              <a:rPr lang="en-US" b="1" dirty="0" smtClean="0">
                <a:solidFill>
                  <a:schemeClr val="bg1"/>
                </a:solidFill>
              </a:rPr>
              <a:t>(a) the </a:t>
            </a:r>
            <a:r>
              <a:rPr lang="en-US" b="1" dirty="0">
                <a:solidFill>
                  <a:schemeClr val="bg1"/>
                </a:solidFill>
              </a:rPr>
              <a:t>nose landing gear door is </a:t>
            </a:r>
            <a:r>
              <a:rPr lang="en-US" b="1" dirty="0" smtClean="0">
                <a:solidFill>
                  <a:schemeClr val="bg1"/>
                </a:solidFill>
              </a:rPr>
              <a:t>open. </a:t>
            </a:r>
          </a:p>
          <a:p>
            <a:pPr marL="342900" indent="-342900" algn="just">
              <a:buFont typeface="Wingdings" panose="05000000000000000000" pitchFamily="2" charset="2"/>
              <a:buChar char="§"/>
            </a:pPr>
            <a:r>
              <a:rPr lang="en-US" b="1" dirty="0" smtClean="0">
                <a:solidFill>
                  <a:schemeClr val="bg1"/>
                </a:solidFill>
              </a:rPr>
              <a:t>In </a:t>
            </a:r>
            <a:r>
              <a:rPr lang="en-US" b="1" dirty="0">
                <a:solidFill>
                  <a:schemeClr val="bg1"/>
                </a:solidFill>
              </a:rPr>
              <a:t>this condition the output of A7 goes to logic </a:t>
            </a:r>
            <a:r>
              <a:rPr lang="en-US" b="1" dirty="0" smtClean="0">
                <a:solidFill>
                  <a:schemeClr val="bg1"/>
                </a:solidFill>
              </a:rPr>
              <a:t>1 and </a:t>
            </a:r>
            <a:r>
              <a:rPr lang="en-US" b="1" dirty="0">
                <a:solidFill>
                  <a:schemeClr val="bg1"/>
                </a:solidFill>
              </a:rPr>
              <a:t>the master warning becomes illuminated </a:t>
            </a:r>
            <a:r>
              <a:rPr lang="en-US" b="1" dirty="0" smtClean="0">
                <a:solidFill>
                  <a:schemeClr val="bg1"/>
                </a:solidFill>
              </a:rPr>
              <a:t>on the </a:t>
            </a:r>
            <a:r>
              <a:rPr lang="en-US" b="1" dirty="0">
                <a:solidFill>
                  <a:schemeClr val="bg1"/>
                </a:solidFill>
              </a:rPr>
              <a:t>pilot’s panel. </a:t>
            </a:r>
            <a:endParaRPr lang="en-US" b="1" dirty="0" smtClean="0">
              <a:solidFill>
                <a:schemeClr val="bg1"/>
              </a:solidFill>
            </a:endParaRPr>
          </a:p>
          <a:p>
            <a:pPr marL="342900" indent="-342900" algn="just">
              <a:buFont typeface="Wingdings" panose="05000000000000000000" pitchFamily="2" charset="2"/>
              <a:buChar char="§"/>
            </a:pPr>
            <a:r>
              <a:rPr lang="en-US" b="1" dirty="0" smtClean="0">
                <a:solidFill>
                  <a:schemeClr val="bg1"/>
                </a:solidFill>
              </a:rPr>
              <a:t>At </a:t>
            </a:r>
            <a:r>
              <a:rPr lang="en-US" b="1" dirty="0">
                <a:solidFill>
                  <a:schemeClr val="bg1"/>
                </a:solidFill>
              </a:rPr>
              <a:t>the same time, the </a:t>
            </a:r>
            <a:r>
              <a:rPr lang="en-US" b="1" dirty="0" smtClean="0">
                <a:solidFill>
                  <a:schemeClr val="bg1"/>
                </a:solidFill>
              </a:rPr>
              <a:t>nose-door open</a:t>
            </a:r>
            <a:r>
              <a:rPr lang="en-US" b="1" dirty="0">
                <a:solidFill>
                  <a:schemeClr val="bg1"/>
                </a:solidFill>
              </a:rPr>
              <a:t> </a:t>
            </a:r>
            <a:r>
              <a:rPr lang="en-US" b="1" dirty="0" smtClean="0">
                <a:solidFill>
                  <a:schemeClr val="bg1"/>
                </a:solidFill>
              </a:rPr>
              <a:t>warning </a:t>
            </a:r>
            <a:r>
              <a:rPr lang="en-US" b="1" dirty="0">
                <a:solidFill>
                  <a:schemeClr val="bg1"/>
                </a:solidFill>
              </a:rPr>
              <a:t>becomes illuminated</a:t>
            </a:r>
            <a:r>
              <a:rPr lang="en-US" b="1" dirty="0" smtClean="0">
                <a:solidFill>
                  <a:schemeClr val="bg1"/>
                </a:solidFill>
              </a:rPr>
              <a:t>.</a:t>
            </a:r>
          </a:p>
          <a:p>
            <a:pPr marL="342900" indent="-342900" algn="just">
              <a:buFont typeface="Wingdings" panose="05000000000000000000" pitchFamily="2" charset="2"/>
              <a:buChar char="§"/>
            </a:pPr>
            <a:r>
              <a:rPr lang="en-US" b="1" dirty="0" smtClean="0">
                <a:solidFill>
                  <a:schemeClr val="bg1"/>
                </a:solidFill>
              </a:rPr>
              <a:t> </a:t>
            </a:r>
            <a:r>
              <a:rPr lang="en-US" b="1" dirty="0">
                <a:solidFill>
                  <a:schemeClr val="bg1"/>
                </a:solidFill>
              </a:rPr>
              <a:t>In Figure </a:t>
            </a:r>
            <a:r>
              <a:rPr lang="en-US" b="1" dirty="0" smtClean="0">
                <a:solidFill>
                  <a:schemeClr val="bg1"/>
                </a:solidFill>
              </a:rPr>
              <a:t>(b) </a:t>
            </a:r>
            <a:r>
              <a:rPr lang="en-US" b="1" dirty="0">
                <a:solidFill>
                  <a:schemeClr val="bg1"/>
                </a:solidFill>
              </a:rPr>
              <a:t>both the left wing and the nose landing gear </a:t>
            </a:r>
            <a:r>
              <a:rPr lang="en-US" b="1" dirty="0" smtClean="0">
                <a:solidFill>
                  <a:schemeClr val="bg1"/>
                </a:solidFill>
              </a:rPr>
              <a:t>doors are </a:t>
            </a:r>
            <a:r>
              <a:rPr lang="en-US" b="1" dirty="0">
                <a:solidFill>
                  <a:schemeClr val="bg1"/>
                </a:solidFill>
              </a:rPr>
              <a:t>open</a:t>
            </a:r>
            <a:r>
              <a:rPr lang="en-US" b="1" dirty="0" smtClean="0">
                <a:solidFill>
                  <a:schemeClr val="bg1"/>
                </a:solidFill>
              </a:rPr>
              <a:t>.</a:t>
            </a:r>
          </a:p>
          <a:p>
            <a:pPr marL="342900" indent="-342900" algn="just">
              <a:buFont typeface="Wingdings" panose="05000000000000000000" pitchFamily="2" charset="2"/>
              <a:buChar char="§"/>
            </a:pPr>
            <a:r>
              <a:rPr lang="en-US" b="1" dirty="0" smtClean="0">
                <a:solidFill>
                  <a:schemeClr val="bg1"/>
                </a:solidFill>
              </a:rPr>
              <a:t> </a:t>
            </a:r>
            <a:r>
              <a:rPr lang="en-US" b="1" dirty="0">
                <a:solidFill>
                  <a:schemeClr val="bg1"/>
                </a:solidFill>
              </a:rPr>
              <a:t>In this condition the output of A7 goes </a:t>
            </a:r>
            <a:r>
              <a:rPr lang="en-US" b="1" dirty="0" smtClean="0">
                <a:solidFill>
                  <a:schemeClr val="bg1"/>
                </a:solidFill>
              </a:rPr>
              <a:t>to logic </a:t>
            </a:r>
            <a:r>
              <a:rPr lang="en-US" b="1" dirty="0">
                <a:solidFill>
                  <a:schemeClr val="bg1"/>
                </a:solidFill>
              </a:rPr>
              <a:t>1 and the master warning becomes </a:t>
            </a:r>
            <a:r>
              <a:rPr lang="en-US" b="1" dirty="0" smtClean="0">
                <a:solidFill>
                  <a:schemeClr val="bg1"/>
                </a:solidFill>
              </a:rPr>
              <a:t>illuminated as </a:t>
            </a:r>
            <a:r>
              <a:rPr lang="en-US" b="1" dirty="0">
                <a:solidFill>
                  <a:schemeClr val="bg1"/>
                </a:solidFill>
              </a:rPr>
              <a:t>before</a:t>
            </a:r>
            <a:r>
              <a:rPr lang="en-US" b="1" dirty="0" smtClean="0">
                <a:solidFill>
                  <a:schemeClr val="bg1"/>
                </a:solidFill>
              </a:rPr>
              <a:t>.</a:t>
            </a:r>
          </a:p>
          <a:p>
            <a:pPr marL="342900" indent="-342900" algn="just">
              <a:buFont typeface="Wingdings" panose="05000000000000000000" pitchFamily="2" charset="2"/>
              <a:buChar char="§"/>
            </a:pPr>
            <a:r>
              <a:rPr lang="en-US" b="1" dirty="0" smtClean="0">
                <a:solidFill>
                  <a:schemeClr val="bg1"/>
                </a:solidFill>
              </a:rPr>
              <a:t> </a:t>
            </a:r>
            <a:r>
              <a:rPr lang="en-US" b="1" dirty="0">
                <a:solidFill>
                  <a:schemeClr val="bg1"/>
                </a:solidFill>
              </a:rPr>
              <a:t>This time, however, both the </a:t>
            </a:r>
            <a:r>
              <a:rPr lang="en-US" b="1" dirty="0" smtClean="0">
                <a:solidFill>
                  <a:schemeClr val="bg1"/>
                </a:solidFill>
              </a:rPr>
              <a:t>nose-door open</a:t>
            </a:r>
            <a:r>
              <a:rPr lang="en-US" b="1" dirty="0">
                <a:solidFill>
                  <a:schemeClr val="bg1"/>
                </a:solidFill>
              </a:rPr>
              <a:t> </a:t>
            </a:r>
            <a:r>
              <a:rPr lang="en-US" b="1" dirty="0" smtClean="0">
                <a:solidFill>
                  <a:schemeClr val="bg1"/>
                </a:solidFill>
              </a:rPr>
              <a:t>and </a:t>
            </a:r>
            <a:r>
              <a:rPr lang="en-US" b="1" dirty="0">
                <a:solidFill>
                  <a:schemeClr val="bg1"/>
                </a:solidFill>
              </a:rPr>
              <a:t>left-wing-door-open warnings </a:t>
            </a:r>
            <a:r>
              <a:rPr lang="en-US" b="1" dirty="0" smtClean="0">
                <a:solidFill>
                  <a:schemeClr val="bg1"/>
                </a:solidFill>
              </a:rPr>
              <a:t>become illuminated.</a:t>
            </a:r>
          </a:p>
          <a:p>
            <a:pPr marL="342900" indent="-342900" algn="just">
              <a:buFont typeface="Wingdings" panose="05000000000000000000" pitchFamily="2" charset="2"/>
              <a:buChar char="§"/>
            </a:pPr>
            <a:r>
              <a:rPr lang="en-US" b="1" dirty="0" smtClean="0">
                <a:solidFill>
                  <a:schemeClr val="bg1"/>
                </a:solidFill>
              </a:rPr>
              <a:t> Note </a:t>
            </a:r>
            <a:r>
              <a:rPr lang="en-US" b="1" dirty="0">
                <a:solidFill>
                  <a:schemeClr val="bg1"/>
                </a:solidFill>
              </a:rPr>
              <a:t>that in a real passenger aircraft a </a:t>
            </a:r>
            <a:r>
              <a:rPr lang="en-US" b="1" dirty="0" smtClean="0">
                <a:solidFill>
                  <a:schemeClr val="bg1"/>
                </a:solidFill>
              </a:rPr>
              <a:t>secondary landing </a:t>
            </a:r>
            <a:r>
              <a:rPr lang="en-US" b="1" dirty="0">
                <a:solidFill>
                  <a:schemeClr val="bg1"/>
                </a:solidFill>
              </a:rPr>
              <a:t>gear door warning logic system is </a:t>
            </a:r>
            <a:r>
              <a:rPr lang="en-US" b="1" dirty="0" smtClean="0">
                <a:solidFill>
                  <a:schemeClr val="bg1"/>
                </a:solidFill>
              </a:rPr>
              <a:t>fitted. </a:t>
            </a:r>
          </a:p>
          <a:p>
            <a:pPr marL="342900" indent="-342900" algn="just">
              <a:buFont typeface="Wingdings" panose="05000000000000000000" pitchFamily="2" charset="2"/>
              <a:buChar char="§"/>
            </a:pPr>
            <a:r>
              <a:rPr lang="en-US" b="1" dirty="0" smtClean="0">
                <a:solidFill>
                  <a:schemeClr val="bg1"/>
                </a:solidFill>
              </a:rPr>
              <a:t>This </a:t>
            </a:r>
            <a:r>
              <a:rPr lang="en-US" b="1" dirty="0">
                <a:solidFill>
                  <a:schemeClr val="bg1"/>
                </a:solidFill>
              </a:rPr>
              <a:t>system is identical to the primary system </a:t>
            </a:r>
            <a:r>
              <a:rPr lang="en-US" b="1" dirty="0" smtClean="0">
                <a:solidFill>
                  <a:schemeClr val="bg1"/>
                </a:solidFill>
              </a:rPr>
              <a:t>shown and </a:t>
            </a:r>
            <a:r>
              <a:rPr lang="en-US" b="1" dirty="0">
                <a:solidFill>
                  <a:schemeClr val="bg1"/>
                </a:solidFill>
              </a:rPr>
              <a:t>provides a back-up in case the primary </a:t>
            </a:r>
            <a:r>
              <a:rPr lang="en-US" b="1" dirty="0" smtClean="0">
                <a:solidFill>
                  <a:schemeClr val="bg1"/>
                </a:solidFill>
              </a:rPr>
              <a:t>system fails</a:t>
            </a:r>
            <a:r>
              <a:rPr lang="en-US" b="1" dirty="0">
                <a:solidFill>
                  <a:schemeClr val="bg1"/>
                </a:solidFill>
              </a:rPr>
              <a:t>. Primary or secondary system operation can </a:t>
            </a:r>
            <a:r>
              <a:rPr lang="en-US" b="1" dirty="0" smtClean="0">
                <a:solidFill>
                  <a:schemeClr val="bg1"/>
                </a:solidFill>
              </a:rPr>
              <a:t>be selected </a:t>
            </a:r>
            <a:r>
              <a:rPr lang="en-US" b="1" dirty="0">
                <a:solidFill>
                  <a:schemeClr val="bg1"/>
                </a:solidFill>
              </a:rPr>
              <a:t>by the pilot.</a:t>
            </a:r>
            <a:endParaRPr lang="en-US" b="1" dirty="0" smtClean="0">
              <a:solidFill>
                <a:schemeClr val="bg1"/>
              </a:solidFill>
            </a:endParaRPr>
          </a:p>
        </p:txBody>
      </p:sp>
    </p:spTree>
    <p:extLst>
      <p:ext uri="{BB962C8B-B14F-4D97-AF65-F5344CB8AC3E}">
        <p14:creationId xmlns:p14="http://schemas.microsoft.com/office/powerpoint/2010/main" val="10399809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43345" y="249382"/>
            <a:ext cx="11402291" cy="6359236"/>
          </a:xfrm>
          <a:prstGeom prst="rect">
            <a:avLst/>
          </a:prstGeom>
        </p:spPr>
      </p:pic>
    </p:spTree>
    <p:extLst>
      <p:ext uri="{BB962C8B-B14F-4D97-AF65-F5344CB8AC3E}">
        <p14:creationId xmlns:p14="http://schemas.microsoft.com/office/powerpoint/2010/main" val="196216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7927" y="277092"/>
            <a:ext cx="11457709" cy="6331526"/>
          </a:xfrm>
          <a:prstGeom prst="rect">
            <a:avLst/>
          </a:prstGeom>
        </p:spPr>
      </p:pic>
    </p:spTree>
    <p:extLst>
      <p:ext uri="{BB962C8B-B14F-4D97-AF65-F5344CB8AC3E}">
        <p14:creationId xmlns:p14="http://schemas.microsoft.com/office/powerpoint/2010/main" val="3860309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80109"/>
            <a:ext cx="10981315" cy="484909"/>
          </a:xfrm>
        </p:spPr>
        <p:txBody>
          <a:bodyPr>
            <a:normAutofit fontScale="90000"/>
          </a:bodyPr>
          <a:lstStyle/>
          <a:p>
            <a:pPr algn="ctr"/>
            <a:r>
              <a:rPr lang="en-US" sz="2800" b="1" dirty="0" smtClean="0">
                <a:solidFill>
                  <a:schemeClr val="bg1"/>
                </a:solidFill>
              </a:rPr>
              <a:t>introduction</a:t>
            </a:r>
            <a:endParaRPr lang="en-US" sz="2800" b="1" dirty="0">
              <a:solidFill>
                <a:schemeClr val="bg1"/>
              </a:solidFill>
            </a:endParaRPr>
          </a:p>
        </p:txBody>
      </p:sp>
      <p:sp>
        <p:nvSpPr>
          <p:cNvPr id="3" name="Subtitle 2"/>
          <p:cNvSpPr>
            <a:spLocks noGrp="1"/>
          </p:cNvSpPr>
          <p:nvPr>
            <p:ph type="subTitle" idx="1"/>
          </p:nvPr>
        </p:nvSpPr>
        <p:spPr>
          <a:xfrm>
            <a:off x="684212" y="817419"/>
            <a:ext cx="10981314" cy="5458690"/>
          </a:xfrm>
        </p:spPr>
        <p:txBody>
          <a:bodyPr/>
          <a:lstStyle/>
          <a:p>
            <a:pPr marL="342900" indent="-342900" algn="just">
              <a:buFont typeface="Wingdings" panose="05000000000000000000" pitchFamily="2" charset="2"/>
              <a:buChar char="§"/>
            </a:pPr>
            <a:r>
              <a:rPr lang="en-US" b="1" dirty="0">
                <a:solidFill>
                  <a:schemeClr val="bg1"/>
                </a:solidFill>
              </a:rPr>
              <a:t>Aircraft logic systems follow the same </a:t>
            </a:r>
            <a:r>
              <a:rPr lang="en-US" b="1" dirty="0" smtClean="0">
                <a:solidFill>
                  <a:schemeClr val="bg1"/>
                </a:solidFill>
              </a:rPr>
              <a:t>conventions and </a:t>
            </a:r>
            <a:r>
              <a:rPr lang="en-US" b="1" dirty="0">
                <a:solidFill>
                  <a:schemeClr val="bg1"/>
                </a:solidFill>
              </a:rPr>
              <a:t>standards as those used in other electronic </a:t>
            </a:r>
            <a:r>
              <a:rPr lang="en-US" b="1" dirty="0" smtClean="0">
                <a:solidFill>
                  <a:schemeClr val="bg1"/>
                </a:solidFill>
              </a:rPr>
              <a:t>applications. </a:t>
            </a:r>
          </a:p>
          <a:p>
            <a:pPr marL="342900" indent="-342900" algn="just">
              <a:buFont typeface="Wingdings" panose="05000000000000000000" pitchFamily="2" charset="2"/>
              <a:buChar char="§"/>
            </a:pPr>
            <a:r>
              <a:rPr lang="en-US" b="1" dirty="0" smtClean="0">
                <a:solidFill>
                  <a:schemeClr val="bg1"/>
                </a:solidFill>
              </a:rPr>
              <a:t>In </a:t>
            </a:r>
            <a:r>
              <a:rPr lang="en-US" b="1" dirty="0">
                <a:solidFill>
                  <a:schemeClr val="bg1"/>
                </a:solidFill>
              </a:rPr>
              <a:t>particular, the MIL/ANSI standard </a:t>
            </a:r>
            <a:r>
              <a:rPr lang="en-US" b="1" dirty="0" smtClean="0">
                <a:solidFill>
                  <a:schemeClr val="bg1"/>
                </a:solidFill>
              </a:rPr>
              <a:t>logic symbols </a:t>
            </a:r>
            <a:r>
              <a:rPr lang="en-US" b="1" dirty="0">
                <a:solidFill>
                  <a:schemeClr val="bg1"/>
                </a:solidFill>
              </a:rPr>
              <a:t>are invariably used and the logic </a:t>
            </a:r>
            <a:r>
              <a:rPr lang="en-US" b="1" dirty="0" smtClean="0">
                <a:solidFill>
                  <a:schemeClr val="bg1"/>
                </a:solidFill>
              </a:rPr>
              <a:t>elements they </a:t>
            </a:r>
            <a:r>
              <a:rPr lang="en-US" b="1" dirty="0">
                <a:solidFill>
                  <a:schemeClr val="bg1"/>
                </a:solidFill>
              </a:rPr>
              <a:t>represent operate in exactly the same way </a:t>
            </a:r>
            <a:r>
              <a:rPr lang="en-US" b="1" dirty="0" smtClean="0">
                <a:solidFill>
                  <a:schemeClr val="bg1"/>
                </a:solidFill>
              </a:rPr>
              <a:t>as those </a:t>
            </a:r>
            <a:r>
              <a:rPr lang="en-US" b="1" dirty="0">
                <a:solidFill>
                  <a:schemeClr val="bg1"/>
                </a:solidFill>
              </a:rPr>
              <a:t>used in non-aircraft </a:t>
            </a:r>
            <a:r>
              <a:rPr lang="en-US" b="1" dirty="0" smtClean="0">
                <a:solidFill>
                  <a:schemeClr val="bg1"/>
                </a:solidFill>
              </a:rPr>
              <a:t>applications. </a:t>
            </a:r>
          </a:p>
          <a:p>
            <a:pPr marL="342900" indent="-342900" algn="just">
              <a:buFont typeface="Wingdings" panose="05000000000000000000" pitchFamily="2" charset="2"/>
              <a:buChar char="§"/>
            </a:pPr>
            <a:r>
              <a:rPr lang="en-US" b="1" dirty="0" smtClean="0">
                <a:solidFill>
                  <a:schemeClr val="bg1"/>
                </a:solidFill>
              </a:rPr>
              <a:t>MIL/ANSI </a:t>
            </a:r>
            <a:r>
              <a:rPr lang="en-US" b="1" dirty="0">
                <a:solidFill>
                  <a:schemeClr val="bg1"/>
                </a:solidFill>
              </a:rPr>
              <a:t>standard symbols for the most </a:t>
            </a:r>
            <a:r>
              <a:rPr lang="en-US" b="1" dirty="0" smtClean="0">
                <a:solidFill>
                  <a:schemeClr val="bg1"/>
                </a:solidFill>
              </a:rPr>
              <a:t>common logic </a:t>
            </a:r>
            <a:r>
              <a:rPr lang="en-US" b="1" dirty="0">
                <a:solidFill>
                  <a:schemeClr val="bg1"/>
                </a:solidFill>
              </a:rPr>
              <a:t>gates are shown together with their </a:t>
            </a:r>
            <a:r>
              <a:rPr lang="en-US" b="1" dirty="0" smtClean="0">
                <a:solidFill>
                  <a:schemeClr val="bg1"/>
                </a:solidFill>
              </a:rPr>
              <a:t>truth tables </a:t>
            </a:r>
            <a:r>
              <a:rPr lang="en-US" b="1" dirty="0">
                <a:solidFill>
                  <a:schemeClr val="bg1"/>
                </a:solidFill>
              </a:rPr>
              <a:t>in </a:t>
            </a:r>
            <a:r>
              <a:rPr lang="en-US" b="1" dirty="0" smtClean="0">
                <a:solidFill>
                  <a:schemeClr val="bg1"/>
                </a:solidFill>
              </a:rPr>
              <a:t>Figure </a:t>
            </a:r>
            <a:r>
              <a:rPr lang="en-US" b="1" dirty="0">
                <a:solidFill>
                  <a:schemeClr val="bg1"/>
                </a:solidFill>
              </a:rPr>
              <a:t>5.1</a:t>
            </a:r>
            <a:r>
              <a:rPr lang="en-US" b="1" dirty="0" smtClean="0">
                <a:solidFill>
                  <a:schemeClr val="bg1"/>
                </a:solidFill>
              </a:rPr>
              <a:t>.</a:t>
            </a:r>
          </a:p>
          <a:p>
            <a:pPr algn="just"/>
            <a:r>
              <a:rPr lang="en-US" b="1" dirty="0" smtClean="0">
                <a:solidFill>
                  <a:schemeClr val="bg1"/>
                </a:solidFill>
              </a:rPr>
              <a:t>Buffers : </a:t>
            </a:r>
            <a:r>
              <a:rPr lang="en-US" b="1" dirty="0">
                <a:solidFill>
                  <a:schemeClr val="bg1"/>
                </a:solidFill>
              </a:rPr>
              <a:t>Buffers do not affect the logical state of a digital </a:t>
            </a:r>
            <a:r>
              <a:rPr lang="en-US" b="1" dirty="0" smtClean="0">
                <a:solidFill>
                  <a:schemeClr val="bg1"/>
                </a:solidFill>
              </a:rPr>
              <a:t>signal (i.e</a:t>
            </a:r>
            <a:r>
              <a:rPr lang="en-US" b="1" dirty="0">
                <a:solidFill>
                  <a:schemeClr val="bg1"/>
                </a:solidFill>
              </a:rPr>
              <a:t>. a logic 1 input results in a logic 1 output, </a:t>
            </a:r>
            <a:r>
              <a:rPr lang="en-US" b="1" dirty="0" smtClean="0">
                <a:solidFill>
                  <a:schemeClr val="bg1"/>
                </a:solidFill>
              </a:rPr>
              <a:t>whereas a </a:t>
            </a:r>
            <a:r>
              <a:rPr lang="en-US" b="1" dirty="0">
                <a:solidFill>
                  <a:schemeClr val="bg1"/>
                </a:solidFill>
              </a:rPr>
              <a:t>logic 0 input results in a logic 0 output). Buffers </a:t>
            </a:r>
            <a:r>
              <a:rPr lang="en-US" b="1" dirty="0" smtClean="0">
                <a:solidFill>
                  <a:schemeClr val="bg1"/>
                </a:solidFill>
              </a:rPr>
              <a:t>are normally </a:t>
            </a:r>
            <a:r>
              <a:rPr lang="en-US" b="1" dirty="0">
                <a:solidFill>
                  <a:schemeClr val="bg1"/>
                </a:solidFill>
              </a:rPr>
              <a:t>used to provide extra current drive at </a:t>
            </a:r>
            <a:r>
              <a:rPr lang="en-US" b="1" dirty="0" smtClean="0">
                <a:solidFill>
                  <a:schemeClr val="bg1"/>
                </a:solidFill>
              </a:rPr>
              <a:t>the output </a:t>
            </a:r>
            <a:r>
              <a:rPr lang="en-US" b="1" dirty="0">
                <a:solidFill>
                  <a:schemeClr val="bg1"/>
                </a:solidFill>
              </a:rPr>
              <a:t>but can also be used to </a:t>
            </a:r>
            <a:r>
              <a:rPr lang="en-US" b="1" dirty="0" smtClean="0">
                <a:solidFill>
                  <a:schemeClr val="bg1"/>
                </a:solidFill>
              </a:rPr>
              <a:t>regularize </a:t>
            </a:r>
            <a:r>
              <a:rPr lang="en-US" b="1" dirty="0">
                <a:solidFill>
                  <a:schemeClr val="bg1"/>
                </a:solidFill>
              </a:rPr>
              <a:t>the </a:t>
            </a:r>
            <a:r>
              <a:rPr lang="en-US" b="1" dirty="0" smtClean="0">
                <a:solidFill>
                  <a:schemeClr val="bg1"/>
                </a:solidFill>
              </a:rPr>
              <a:t>logic levels </a:t>
            </a:r>
            <a:r>
              <a:rPr lang="en-US" b="1" dirty="0">
                <a:solidFill>
                  <a:schemeClr val="bg1"/>
                </a:solidFill>
              </a:rPr>
              <a:t>present at an interface.</a:t>
            </a:r>
          </a:p>
        </p:txBody>
      </p:sp>
    </p:spTree>
    <p:extLst>
      <p:ext uri="{BB962C8B-B14F-4D97-AF65-F5344CB8AC3E}">
        <p14:creationId xmlns:p14="http://schemas.microsoft.com/office/powerpoint/2010/main" val="31261704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80109"/>
            <a:ext cx="10981315" cy="484909"/>
          </a:xfrm>
        </p:spPr>
        <p:txBody>
          <a:bodyPr>
            <a:normAutofit fontScale="90000"/>
          </a:bodyPr>
          <a:lstStyle/>
          <a:p>
            <a:pPr algn="ctr"/>
            <a:r>
              <a:rPr lang="en-US" sz="2800" b="1" dirty="0">
                <a:solidFill>
                  <a:schemeClr val="bg1"/>
                </a:solidFill>
              </a:rPr>
              <a:t>TRI-STATE LOGIC</a:t>
            </a:r>
          </a:p>
        </p:txBody>
      </p:sp>
      <p:sp>
        <p:nvSpPr>
          <p:cNvPr id="3" name="Subtitle 2"/>
          <p:cNvSpPr>
            <a:spLocks noGrp="1"/>
          </p:cNvSpPr>
          <p:nvPr>
            <p:ph type="subTitle" idx="1"/>
          </p:nvPr>
        </p:nvSpPr>
        <p:spPr>
          <a:xfrm>
            <a:off x="684212" y="665018"/>
            <a:ext cx="11355388" cy="6026727"/>
          </a:xfrm>
        </p:spPr>
        <p:txBody>
          <a:bodyPr>
            <a:normAutofit/>
          </a:bodyPr>
          <a:lstStyle/>
          <a:p>
            <a:pPr marL="342900" indent="-342900" algn="just">
              <a:buFont typeface="Wingdings" panose="05000000000000000000" pitchFamily="2" charset="2"/>
              <a:buChar char="§"/>
            </a:pPr>
            <a:r>
              <a:rPr lang="en-US" b="1" dirty="0" smtClean="0">
                <a:solidFill>
                  <a:schemeClr val="bg1"/>
                </a:solidFill>
              </a:rPr>
              <a:t>Tristate </a:t>
            </a:r>
            <a:r>
              <a:rPr lang="en-US" b="1" dirty="0">
                <a:solidFill>
                  <a:schemeClr val="bg1"/>
                </a:solidFill>
              </a:rPr>
              <a:t>logic devices operate in a similar </a:t>
            </a:r>
            <a:r>
              <a:rPr lang="en-US" b="1" dirty="0" smtClean="0">
                <a:solidFill>
                  <a:schemeClr val="bg1"/>
                </a:solidFill>
              </a:rPr>
              <a:t>manner to </a:t>
            </a:r>
            <a:r>
              <a:rPr lang="en-US" b="1" dirty="0">
                <a:solidFill>
                  <a:schemeClr val="bg1"/>
                </a:solidFill>
              </a:rPr>
              <a:t>conventional logic gates but have a third, </a:t>
            </a:r>
            <a:r>
              <a:rPr lang="en-US" b="1" dirty="0" smtClean="0">
                <a:solidFill>
                  <a:schemeClr val="bg1"/>
                </a:solidFill>
              </a:rPr>
              <a:t>high impedance</a:t>
            </a:r>
            <a:r>
              <a:rPr lang="en-US" b="1" dirty="0">
                <a:solidFill>
                  <a:schemeClr val="bg1"/>
                </a:solidFill>
              </a:rPr>
              <a:t> </a:t>
            </a:r>
            <a:r>
              <a:rPr lang="en-US" b="1" dirty="0" smtClean="0">
                <a:solidFill>
                  <a:schemeClr val="bg1"/>
                </a:solidFill>
              </a:rPr>
              <a:t>output </a:t>
            </a:r>
            <a:r>
              <a:rPr lang="en-US" b="1" dirty="0">
                <a:solidFill>
                  <a:schemeClr val="bg1"/>
                </a:solidFill>
              </a:rPr>
              <a:t>state. </a:t>
            </a:r>
            <a:endParaRPr lang="en-US" b="1" dirty="0" smtClean="0">
              <a:solidFill>
                <a:schemeClr val="bg1"/>
              </a:solidFill>
            </a:endParaRPr>
          </a:p>
          <a:p>
            <a:pPr marL="342900" indent="-342900" algn="just">
              <a:buFont typeface="Wingdings" panose="05000000000000000000" pitchFamily="2" charset="2"/>
              <a:buChar char="§"/>
            </a:pPr>
            <a:r>
              <a:rPr lang="en-US" b="1" dirty="0" smtClean="0">
                <a:solidFill>
                  <a:schemeClr val="bg1"/>
                </a:solidFill>
              </a:rPr>
              <a:t>This </a:t>
            </a:r>
            <a:r>
              <a:rPr lang="en-US" b="1" dirty="0">
                <a:solidFill>
                  <a:schemeClr val="bg1"/>
                </a:solidFill>
              </a:rPr>
              <a:t>high-impedance </a:t>
            </a:r>
            <a:r>
              <a:rPr lang="en-US" b="1" dirty="0" smtClean="0">
                <a:solidFill>
                  <a:schemeClr val="bg1"/>
                </a:solidFill>
              </a:rPr>
              <a:t>state permits </a:t>
            </a:r>
            <a:r>
              <a:rPr lang="en-US" b="1" dirty="0">
                <a:solidFill>
                  <a:schemeClr val="bg1"/>
                </a:solidFill>
              </a:rPr>
              <a:t>the output of several </a:t>
            </a:r>
            <a:r>
              <a:rPr lang="en-US" b="1" dirty="0" smtClean="0">
                <a:solidFill>
                  <a:schemeClr val="bg1"/>
                </a:solidFill>
              </a:rPr>
              <a:t>tristate </a:t>
            </a:r>
            <a:r>
              <a:rPr lang="en-US" b="1" dirty="0">
                <a:solidFill>
                  <a:schemeClr val="bg1"/>
                </a:solidFill>
              </a:rPr>
              <a:t>devices to </a:t>
            </a:r>
            <a:r>
              <a:rPr lang="en-US" b="1" dirty="0" smtClean="0">
                <a:solidFill>
                  <a:schemeClr val="bg1"/>
                </a:solidFill>
              </a:rPr>
              <a:t>be connected </a:t>
            </a:r>
            <a:r>
              <a:rPr lang="en-US" b="1" dirty="0">
                <a:solidFill>
                  <a:schemeClr val="bg1"/>
                </a:solidFill>
              </a:rPr>
              <a:t>directly together. </a:t>
            </a:r>
            <a:endParaRPr lang="en-US" b="1" dirty="0" smtClean="0">
              <a:solidFill>
                <a:schemeClr val="bg1"/>
              </a:solidFill>
            </a:endParaRPr>
          </a:p>
          <a:p>
            <a:pPr marL="342900" indent="-342900" algn="just">
              <a:buFont typeface="Wingdings" panose="05000000000000000000" pitchFamily="2" charset="2"/>
              <a:buChar char="§"/>
            </a:pPr>
            <a:r>
              <a:rPr lang="en-US" b="1" dirty="0" smtClean="0">
                <a:solidFill>
                  <a:schemeClr val="bg1"/>
                </a:solidFill>
              </a:rPr>
              <a:t>Such arrangements are commonly </a:t>
            </a:r>
            <a:r>
              <a:rPr lang="en-US" b="1" dirty="0">
                <a:solidFill>
                  <a:schemeClr val="bg1"/>
                </a:solidFill>
              </a:rPr>
              <a:t>used when a bus system has to be </a:t>
            </a:r>
            <a:r>
              <a:rPr lang="en-US" b="1" dirty="0" smtClean="0">
                <a:solidFill>
                  <a:schemeClr val="bg1"/>
                </a:solidFill>
              </a:rPr>
              <a:t>driven by </a:t>
            </a:r>
            <a:r>
              <a:rPr lang="en-US" b="1" dirty="0">
                <a:solidFill>
                  <a:schemeClr val="bg1"/>
                </a:solidFill>
              </a:rPr>
              <a:t>several logic gates</a:t>
            </a:r>
            <a:r>
              <a:rPr lang="en-US" b="1" dirty="0" smtClean="0">
                <a:solidFill>
                  <a:schemeClr val="bg1"/>
                </a:solidFill>
              </a:rPr>
              <a:t>.</a:t>
            </a:r>
          </a:p>
          <a:p>
            <a:pPr marL="342900" indent="-342900" algn="just">
              <a:buFont typeface="Wingdings" panose="05000000000000000000" pitchFamily="2" charset="2"/>
              <a:buChar char="§"/>
            </a:pPr>
            <a:r>
              <a:rPr lang="en-US" b="1" dirty="0" smtClean="0">
                <a:solidFill>
                  <a:schemeClr val="bg1"/>
                </a:solidFill>
              </a:rPr>
              <a:t> </a:t>
            </a:r>
            <a:r>
              <a:rPr lang="en-US" b="1" dirty="0">
                <a:solidFill>
                  <a:schemeClr val="bg1"/>
                </a:solidFill>
              </a:rPr>
              <a:t>The output state (whether </a:t>
            </a:r>
            <a:r>
              <a:rPr lang="en-US" b="1" dirty="0" smtClean="0">
                <a:solidFill>
                  <a:schemeClr val="bg1"/>
                </a:solidFill>
              </a:rPr>
              <a:t>a logic </a:t>
            </a:r>
            <a:r>
              <a:rPr lang="en-US" b="1" dirty="0">
                <a:solidFill>
                  <a:schemeClr val="bg1"/>
                </a:solidFill>
              </a:rPr>
              <a:t>level or high impedance) is controlled by </a:t>
            </a:r>
            <a:r>
              <a:rPr lang="en-US" b="1" dirty="0" smtClean="0">
                <a:solidFill>
                  <a:schemeClr val="bg1"/>
                </a:solidFill>
              </a:rPr>
              <a:t>means of </a:t>
            </a:r>
            <a:r>
              <a:rPr lang="en-US" b="1" dirty="0">
                <a:solidFill>
                  <a:schemeClr val="bg1"/>
                </a:solidFill>
              </a:rPr>
              <a:t>an enable (EN) input</a:t>
            </a:r>
            <a:r>
              <a:rPr lang="en-US" b="1" dirty="0" smtClean="0">
                <a:solidFill>
                  <a:schemeClr val="bg1"/>
                </a:solidFill>
              </a:rPr>
              <a:t>.</a:t>
            </a:r>
          </a:p>
          <a:p>
            <a:pPr marL="342900" indent="-342900" algn="just">
              <a:buFont typeface="Wingdings" panose="05000000000000000000" pitchFamily="2" charset="2"/>
              <a:buChar char="§"/>
            </a:pPr>
            <a:r>
              <a:rPr lang="en-US" b="1" dirty="0" smtClean="0">
                <a:solidFill>
                  <a:schemeClr val="bg1"/>
                </a:solidFill>
              </a:rPr>
              <a:t>This </a:t>
            </a:r>
            <a:r>
              <a:rPr lang="en-US" b="1" dirty="0">
                <a:solidFill>
                  <a:schemeClr val="bg1"/>
                </a:solidFill>
              </a:rPr>
              <a:t>EN input may be </a:t>
            </a:r>
            <a:r>
              <a:rPr lang="en-US" b="1" dirty="0" smtClean="0">
                <a:solidFill>
                  <a:schemeClr val="bg1"/>
                </a:solidFill>
              </a:rPr>
              <a:t>either active-high </a:t>
            </a:r>
            <a:r>
              <a:rPr lang="en-US" b="1" dirty="0">
                <a:solidFill>
                  <a:schemeClr val="bg1"/>
                </a:solidFill>
              </a:rPr>
              <a:t>or </a:t>
            </a:r>
            <a:r>
              <a:rPr lang="en-US" b="1" dirty="0" smtClean="0">
                <a:solidFill>
                  <a:schemeClr val="bg1"/>
                </a:solidFill>
              </a:rPr>
              <a:t>active- low</a:t>
            </a:r>
            <a:r>
              <a:rPr lang="en-US" b="1" dirty="0">
                <a:solidFill>
                  <a:schemeClr val="bg1"/>
                </a:solidFill>
              </a:rPr>
              <a:t>, as shown in </a:t>
            </a:r>
            <a:r>
              <a:rPr lang="en-US" b="1" dirty="0" smtClean="0">
                <a:solidFill>
                  <a:schemeClr val="bg1"/>
                </a:solidFill>
              </a:rPr>
              <a:t>Figure.</a:t>
            </a:r>
          </a:p>
          <a:p>
            <a:pPr marL="342900" indent="-342900" algn="just">
              <a:buFont typeface="Wingdings" panose="05000000000000000000" pitchFamily="2" charset="2"/>
              <a:buChar char="§"/>
            </a:pPr>
            <a:r>
              <a:rPr lang="en-US" b="1" dirty="0" smtClean="0">
                <a:solidFill>
                  <a:schemeClr val="bg1"/>
                </a:solidFill>
              </a:rPr>
              <a:t>Figures </a:t>
            </a:r>
            <a:r>
              <a:rPr lang="en-US" b="1" dirty="0">
                <a:solidFill>
                  <a:schemeClr val="bg1"/>
                </a:solidFill>
              </a:rPr>
              <a:t>show the truth tables for a buffer with active-high and active-low enable inputs, respectively. </a:t>
            </a:r>
            <a:endParaRPr lang="en-US" b="1" dirty="0" smtClean="0">
              <a:solidFill>
                <a:schemeClr val="bg1"/>
              </a:solidFill>
            </a:endParaRPr>
          </a:p>
          <a:p>
            <a:pPr marL="342900" indent="-342900" algn="just">
              <a:buFont typeface="Wingdings" panose="05000000000000000000" pitchFamily="2" charset="2"/>
              <a:buChar char="§"/>
            </a:pPr>
            <a:r>
              <a:rPr lang="en-US" b="1" dirty="0" smtClean="0">
                <a:solidFill>
                  <a:schemeClr val="bg1"/>
                </a:solidFill>
              </a:rPr>
              <a:t>Note </a:t>
            </a:r>
            <a:r>
              <a:rPr lang="en-US" b="1" dirty="0">
                <a:solidFill>
                  <a:schemeClr val="bg1"/>
                </a:solidFill>
              </a:rPr>
              <a:t>that the state of the EN input determines whether the output takes the same logical state as the input or whether the output is taken to its high impedance state (shown as X in the truth table).</a:t>
            </a:r>
            <a:endParaRPr lang="en-US" b="1" dirty="0" smtClean="0">
              <a:solidFill>
                <a:schemeClr val="bg1"/>
              </a:solidFill>
            </a:endParaRPr>
          </a:p>
        </p:txBody>
      </p:sp>
    </p:spTree>
    <p:extLst>
      <p:ext uri="{BB962C8B-B14F-4D97-AF65-F5344CB8AC3E}">
        <p14:creationId xmlns:p14="http://schemas.microsoft.com/office/powerpoint/2010/main" val="3384280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80109"/>
            <a:ext cx="10981315" cy="484909"/>
          </a:xfrm>
        </p:spPr>
        <p:txBody>
          <a:bodyPr>
            <a:normAutofit fontScale="90000"/>
          </a:bodyPr>
          <a:lstStyle/>
          <a:p>
            <a:pPr algn="ctr"/>
            <a:r>
              <a:rPr lang="en-US" sz="2800" b="1" dirty="0">
                <a:solidFill>
                  <a:schemeClr val="bg1"/>
                </a:solidFill>
              </a:rPr>
              <a:t>TRI-STATE LOGIC</a:t>
            </a:r>
          </a:p>
        </p:txBody>
      </p:sp>
      <p:sp>
        <p:nvSpPr>
          <p:cNvPr id="3" name="Subtitle 2"/>
          <p:cNvSpPr>
            <a:spLocks noGrp="1"/>
          </p:cNvSpPr>
          <p:nvPr>
            <p:ph type="subTitle" idx="1"/>
          </p:nvPr>
        </p:nvSpPr>
        <p:spPr>
          <a:xfrm>
            <a:off x="684212" y="665018"/>
            <a:ext cx="11355388" cy="6026727"/>
          </a:xfrm>
        </p:spPr>
        <p:txBody>
          <a:bodyPr>
            <a:normAutofit/>
          </a:bodyPr>
          <a:lstStyle/>
          <a:p>
            <a:pPr marL="342900" indent="-342900" algn="just">
              <a:buFont typeface="Wingdings" panose="05000000000000000000" pitchFamily="2" charset="2"/>
              <a:buChar char="§"/>
            </a:pPr>
            <a:r>
              <a:rPr lang="en-US" b="1" dirty="0" smtClean="0">
                <a:solidFill>
                  <a:schemeClr val="bg1"/>
                </a:solidFill>
              </a:rPr>
              <a:t>Figures </a:t>
            </a:r>
            <a:r>
              <a:rPr lang="en-US" b="1" dirty="0">
                <a:solidFill>
                  <a:schemeClr val="bg1"/>
                </a:solidFill>
              </a:rPr>
              <a:t>show the truth table for </a:t>
            </a:r>
            <a:r>
              <a:rPr lang="en-US" b="1" dirty="0" smtClean="0">
                <a:solidFill>
                  <a:schemeClr val="bg1"/>
                </a:solidFill>
              </a:rPr>
              <a:t>an inverter </a:t>
            </a:r>
            <a:r>
              <a:rPr lang="en-US" b="1" dirty="0">
                <a:solidFill>
                  <a:schemeClr val="bg1"/>
                </a:solidFill>
              </a:rPr>
              <a:t>with active-high and active-low enable </a:t>
            </a:r>
            <a:r>
              <a:rPr lang="en-US" b="1" dirty="0" smtClean="0">
                <a:solidFill>
                  <a:schemeClr val="bg1"/>
                </a:solidFill>
              </a:rPr>
              <a:t>inputs, respectively</a:t>
            </a:r>
            <a:r>
              <a:rPr lang="en-US" b="1" dirty="0">
                <a:solidFill>
                  <a:schemeClr val="bg1"/>
                </a:solidFill>
              </a:rPr>
              <a:t>. </a:t>
            </a:r>
            <a:endParaRPr lang="en-US" b="1" dirty="0" smtClean="0">
              <a:solidFill>
                <a:schemeClr val="bg1"/>
              </a:solidFill>
            </a:endParaRPr>
          </a:p>
          <a:p>
            <a:pPr marL="342900" indent="-342900" algn="just">
              <a:buFont typeface="Wingdings" panose="05000000000000000000" pitchFamily="2" charset="2"/>
              <a:buChar char="§"/>
            </a:pPr>
            <a:r>
              <a:rPr lang="en-US" b="1" dirty="0" smtClean="0">
                <a:solidFill>
                  <a:schemeClr val="bg1"/>
                </a:solidFill>
              </a:rPr>
              <a:t>In </a:t>
            </a:r>
            <a:r>
              <a:rPr lang="en-US" b="1" dirty="0">
                <a:solidFill>
                  <a:schemeClr val="bg1"/>
                </a:solidFill>
              </a:rPr>
              <a:t>this case, the state of the EN </a:t>
            </a:r>
            <a:r>
              <a:rPr lang="en-US" b="1" dirty="0" smtClean="0">
                <a:solidFill>
                  <a:schemeClr val="bg1"/>
                </a:solidFill>
              </a:rPr>
              <a:t>input determines </a:t>
            </a:r>
            <a:r>
              <a:rPr lang="en-US" b="1" dirty="0">
                <a:solidFill>
                  <a:schemeClr val="bg1"/>
                </a:solidFill>
              </a:rPr>
              <a:t>whether the output takes the </a:t>
            </a:r>
            <a:r>
              <a:rPr lang="en-US" b="1" dirty="0" smtClean="0">
                <a:solidFill>
                  <a:schemeClr val="bg1"/>
                </a:solidFill>
              </a:rPr>
              <a:t>opposite logical </a:t>
            </a:r>
            <a:r>
              <a:rPr lang="en-US" b="1" dirty="0">
                <a:solidFill>
                  <a:schemeClr val="bg1"/>
                </a:solidFill>
              </a:rPr>
              <a:t>state to the input or whether the output </a:t>
            </a:r>
            <a:r>
              <a:rPr lang="en-US" b="1" dirty="0" smtClean="0">
                <a:solidFill>
                  <a:schemeClr val="bg1"/>
                </a:solidFill>
              </a:rPr>
              <a:t>is taken </a:t>
            </a:r>
            <a:r>
              <a:rPr lang="en-US" b="1" dirty="0">
                <a:solidFill>
                  <a:schemeClr val="bg1"/>
                </a:solidFill>
              </a:rPr>
              <a:t>to its high-impedance state (again shown as X </a:t>
            </a:r>
            <a:r>
              <a:rPr lang="en-US" b="1" dirty="0" smtClean="0">
                <a:solidFill>
                  <a:schemeClr val="bg1"/>
                </a:solidFill>
              </a:rPr>
              <a:t>in the </a:t>
            </a:r>
            <a:r>
              <a:rPr lang="en-US" b="1" dirty="0">
                <a:solidFill>
                  <a:schemeClr val="bg1"/>
                </a:solidFill>
              </a:rPr>
              <a:t>truth table).</a:t>
            </a:r>
            <a:endParaRPr lang="en-US" b="1" dirty="0" smtClean="0">
              <a:solidFill>
                <a:schemeClr val="bg1"/>
              </a:solidFill>
            </a:endParaRPr>
          </a:p>
        </p:txBody>
      </p:sp>
    </p:spTree>
    <p:extLst>
      <p:ext uri="{BB962C8B-B14F-4D97-AF65-F5344CB8AC3E}">
        <p14:creationId xmlns:p14="http://schemas.microsoft.com/office/powerpoint/2010/main" val="11620300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181742" y="238806"/>
            <a:ext cx="4674624" cy="6186423"/>
          </a:xfrm>
          <a:prstGeom prst="rect">
            <a:avLst/>
          </a:prstGeom>
        </p:spPr>
      </p:pic>
      <p:pic>
        <p:nvPicPr>
          <p:cNvPr id="4" name="Picture 3"/>
          <p:cNvPicPr>
            <a:picLocks noChangeAspect="1"/>
          </p:cNvPicPr>
          <p:nvPr/>
        </p:nvPicPr>
        <p:blipFill>
          <a:blip r:embed="rId3"/>
          <a:stretch>
            <a:fillRect/>
          </a:stretch>
        </p:blipFill>
        <p:spPr>
          <a:xfrm>
            <a:off x="6612690" y="200697"/>
            <a:ext cx="4979491" cy="6224532"/>
          </a:xfrm>
          <a:prstGeom prst="rect">
            <a:avLst/>
          </a:prstGeom>
        </p:spPr>
      </p:pic>
    </p:spTree>
    <p:extLst>
      <p:ext uri="{BB962C8B-B14F-4D97-AF65-F5344CB8AC3E}">
        <p14:creationId xmlns:p14="http://schemas.microsoft.com/office/powerpoint/2010/main" val="24647639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80109"/>
            <a:ext cx="10981315" cy="484909"/>
          </a:xfrm>
        </p:spPr>
        <p:txBody>
          <a:bodyPr>
            <a:normAutofit fontScale="90000"/>
          </a:bodyPr>
          <a:lstStyle/>
          <a:p>
            <a:pPr algn="ctr"/>
            <a:r>
              <a:rPr lang="en-US" sz="2800" b="1" dirty="0" smtClean="0">
                <a:solidFill>
                  <a:schemeClr val="bg1"/>
                </a:solidFill>
              </a:rPr>
              <a:t>monostables</a:t>
            </a:r>
            <a:endParaRPr lang="en-US" sz="2800" b="1" dirty="0">
              <a:solidFill>
                <a:schemeClr val="bg1"/>
              </a:solidFill>
            </a:endParaRPr>
          </a:p>
        </p:txBody>
      </p:sp>
      <p:sp>
        <p:nvSpPr>
          <p:cNvPr id="3" name="Subtitle 2"/>
          <p:cNvSpPr>
            <a:spLocks noGrp="1"/>
          </p:cNvSpPr>
          <p:nvPr>
            <p:ph type="subTitle" idx="1"/>
          </p:nvPr>
        </p:nvSpPr>
        <p:spPr>
          <a:xfrm>
            <a:off x="684212" y="665018"/>
            <a:ext cx="11355388" cy="6026727"/>
          </a:xfrm>
        </p:spPr>
        <p:txBody>
          <a:bodyPr>
            <a:normAutofit/>
          </a:bodyPr>
          <a:lstStyle/>
          <a:p>
            <a:pPr marL="342900" indent="-342900" algn="just">
              <a:buFont typeface="Wingdings" panose="05000000000000000000" pitchFamily="2" charset="2"/>
              <a:buChar char="§"/>
            </a:pPr>
            <a:r>
              <a:rPr lang="en-US" b="1" dirty="0">
                <a:solidFill>
                  <a:schemeClr val="bg1"/>
                </a:solidFill>
              </a:rPr>
              <a:t>Monostable (or one-shot) devices provide us with </a:t>
            </a:r>
            <a:r>
              <a:rPr lang="en-US" b="1" dirty="0" smtClean="0">
                <a:solidFill>
                  <a:schemeClr val="bg1"/>
                </a:solidFill>
              </a:rPr>
              <a:t>a means </a:t>
            </a:r>
            <a:r>
              <a:rPr lang="en-US" b="1" dirty="0">
                <a:solidFill>
                  <a:schemeClr val="bg1"/>
                </a:solidFill>
              </a:rPr>
              <a:t>of generating precise time delays. </a:t>
            </a:r>
            <a:endParaRPr lang="en-US" b="1" dirty="0" smtClean="0">
              <a:solidFill>
                <a:schemeClr val="bg1"/>
              </a:solidFill>
            </a:endParaRPr>
          </a:p>
          <a:p>
            <a:pPr marL="342900" indent="-342900" algn="just">
              <a:buFont typeface="Wingdings" panose="05000000000000000000" pitchFamily="2" charset="2"/>
              <a:buChar char="§"/>
            </a:pPr>
            <a:r>
              <a:rPr lang="en-US" b="1" dirty="0" smtClean="0">
                <a:solidFill>
                  <a:schemeClr val="bg1"/>
                </a:solidFill>
              </a:rPr>
              <a:t>Such delays become </a:t>
            </a:r>
            <a:r>
              <a:rPr lang="en-US" b="1" dirty="0">
                <a:solidFill>
                  <a:schemeClr val="bg1"/>
                </a:solidFill>
              </a:rPr>
              <a:t>important in many sequential logic </a:t>
            </a:r>
            <a:r>
              <a:rPr lang="en-US" b="1" dirty="0" smtClean="0">
                <a:solidFill>
                  <a:schemeClr val="bg1"/>
                </a:solidFill>
              </a:rPr>
              <a:t>applications where </a:t>
            </a:r>
            <a:r>
              <a:rPr lang="en-US" b="1" dirty="0">
                <a:solidFill>
                  <a:schemeClr val="bg1"/>
                </a:solidFill>
              </a:rPr>
              <a:t>logic states are not constant but </a:t>
            </a:r>
            <a:r>
              <a:rPr lang="en-US" b="1" dirty="0" smtClean="0">
                <a:solidFill>
                  <a:schemeClr val="bg1"/>
                </a:solidFill>
              </a:rPr>
              <a:t>subject to </a:t>
            </a:r>
            <a:r>
              <a:rPr lang="en-US" b="1" dirty="0">
                <a:solidFill>
                  <a:schemeClr val="bg1"/>
                </a:solidFill>
              </a:rPr>
              <a:t>change with </a:t>
            </a:r>
            <a:r>
              <a:rPr lang="en-US" b="1" dirty="0" smtClean="0">
                <a:solidFill>
                  <a:schemeClr val="bg1"/>
                </a:solidFill>
              </a:rPr>
              <a:t>time. </a:t>
            </a:r>
          </a:p>
          <a:p>
            <a:pPr marL="342900" indent="-342900" algn="just">
              <a:buFont typeface="Wingdings" panose="05000000000000000000" pitchFamily="2" charset="2"/>
              <a:buChar char="§"/>
            </a:pPr>
            <a:r>
              <a:rPr lang="en-US" b="1" dirty="0" smtClean="0">
                <a:solidFill>
                  <a:schemeClr val="bg1"/>
                </a:solidFill>
              </a:rPr>
              <a:t>The </a:t>
            </a:r>
            <a:r>
              <a:rPr lang="en-US" b="1" dirty="0">
                <a:solidFill>
                  <a:schemeClr val="bg1"/>
                </a:solidFill>
              </a:rPr>
              <a:t>action of </a:t>
            </a:r>
            <a:r>
              <a:rPr lang="en-US" b="1" dirty="0" smtClean="0">
                <a:solidFill>
                  <a:schemeClr val="bg1"/>
                </a:solidFill>
              </a:rPr>
              <a:t>a Monostable </a:t>
            </a:r>
            <a:r>
              <a:rPr lang="en-US" b="1" dirty="0">
                <a:solidFill>
                  <a:schemeClr val="bg1"/>
                </a:solidFill>
              </a:rPr>
              <a:t>is quite simple – </a:t>
            </a:r>
            <a:r>
              <a:rPr lang="en-US" b="1" dirty="0" smtClean="0">
                <a:solidFill>
                  <a:schemeClr val="bg1"/>
                </a:solidFill>
              </a:rPr>
              <a:t>its output </a:t>
            </a:r>
            <a:r>
              <a:rPr lang="en-US" b="1" dirty="0">
                <a:solidFill>
                  <a:schemeClr val="bg1"/>
                </a:solidFill>
              </a:rPr>
              <a:t>is initially logic 0 until a change of state </a:t>
            </a:r>
            <a:r>
              <a:rPr lang="en-US" b="1" dirty="0" smtClean="0">
                <a:solidFill>
                  <a:schemeClr val="bg1"/>
                </a:solidFill>
              </a:rPr>
              <a:t>occurs at </a:t>
            </a:r>
            <a:r>
              <a:rPr lang="en-US" b="1" dirty="0">
                <a:solidFill>
                  <a:schemeClr val="bg1"/>
                </a:solidFill>
              </a:rPr>
              <a:t>its trigger input. </a:t>
            </a:r>
            <a:endParaRPr lang="en-US" b="1" dirty="0" smtClean="0">
              <a:solidFill>
                <a:schemeClr val="bg1"/>
              </a:solidFill>
            </a:endParaRPr>
          </a:p>
          <a:p>
            <a:pPr marL="342900" indent="-342900" algn="just">
              <a:buFont typeface="Wingdings" panose="05000000000000000000" pitchFamily="2" charset="2"/>
              <a:buChar char="§"/>
            </a:pPr>
            <a:r>
              <a:rPr lang="en-US" b="1" dirty="0" smtClean="0">
                <a:solidFill>
                  <a:schemeClr val="bg1"/>
                </a:solidFill>
              </a:rPr>
              <a:t>The </a:t>
            </a:r>
            <a:r>
              <a:rPr lang="en-US" b="1" dirty="0">
                <a:solidFill>
                  <a:schemeClr val="bg1"/>
                </a:solidFill>
              </a:rPr>
              <a:t>level change can be from </a:t>
            </a:r>
            <a:r>
              <a:rPr lang="en-US" b="1" dirty="0" smtClean="0">
                <a:solidFill>
                  <a:schemeClr val="bg1"/>
                </a:solidFill>
              </a:rPr>
              <a:t>0 to </a:t>
            </a:r>
            <a:r>
              <a:rPr lang="en-US" b="1" dirty="0">
                <a:solidFill>
                  <a:schemeClr val="bg1"/>
                </a:solidFill>
              </a:rPr>
              <a:t>1 (positive edge trigger) or 1 to 0 (negative </a:t>
            </a:r>
            <a:r>
              <a:rPr lang="en-US" b="1" dirty="0" smtClean="0">
                <a:solidFill>
                  <a:schemeClr val="bg1"/>
                </a:solidFill>
              </a:rPr>
              <a:t>edge </a:t>
            </a:r>
            <a:r>
              <a:rPr lang="en-US" b="1" dirty="0">
                <a:solidFill>
                  <a:schemeClr val="bg1"/>
                </a:solidFill>
              </a:rPr>
              <a:t>trigger). </a:t>
            </a:r>
            <a:endParaRPr lang="en-US" b="1" dirty="0" smtClean="0">
              <a:solidFill>
                <a:schemeClr val="bg1"/>
              </a:solidFill>
            </a:endParaRPr>
          </a:p>
          <a:p>
            <a:pPr marL="342900" indent="-342900" algn="just">
              <a:buFont typeface="Wingdings" panose="05000000000000000000" pitchFamily="2" charset="2"/>
              <a:buChar char="§"/>
            </a:pPr>
            <a:r>
              <a:rPr lang="en-US" b="1" dirty="0" smtClean="0">
                <a:solidFill>
                  <a:schemeClr val="bg1"/>
                </a:solidFill>
              </a:rPr>
              <a:t>Immediately </a:t>
            </a:r>
            <a:r>
              <a:rPr lang="en-US" b="1" dirty="0">
                <a:solidFill>
                  <a:schemeClr val="bg1"/>
                </a:solidFill>
              </a:rPr>
              <a:t>the trigger pulse arrives, </a:t>
            </a:r>
            <a:r>
              <a:rPr lang="en-US" b="1" dirty="0" smtClean="0">
                <a:solidFill>
                  <a:schemeClr val="bg1"/>
                </a:solidFill>
              </a:rPr>
              <a:t>the output </a:t>
            </a:r>
            <a:r>
              <a:rPr lang="en-US" b="1" dirty="0">
                <a:solidFill>
                  <a:schemeClr val="bg1"/>
                </a:solidFill>
              </a:rPr>
              <a:t>of the </a:t>
            </a:r>
            <a:r>
              <a:rPr lang="en-US" b="1" dirty="0" smtClean="0">
                <a:solidFill>
                  <a:schemeClr val="bg1"/>
                </a:solidFill>
              </a:rPr>
              <a:t>Monostable </a:t>
            </a:r>
            <a:r>
              <a:rPr lang="en-US" b="1" dirty="0">
                <a:solidFill>
                  <a:schemeClr val="bg1"/>
                </a:solidFill>
              </a:rPr>
              <a:t>changes state to logic 1. </a:t>
            </a:r>
            <a:endParaRPr lang="en-US" b="1" dirty="0" smtClean="0">
              <a:solidFill>
                <a:schemeClr val="bg1"/>
              </a:solidFill>
            </a:endParaRPr>
          </a:p>
          <a:p>
            <a:pPr marL="342900" indent="-342900" algn="just">
              <a:buFont typeface="Wingdings" panose="05000000000000000000" pitchFamily="2" charset="2"/>
              <a:buChar char="§"/>
            </a:pPr>
            <a:r>
              <a:rPr lang="en-US" b="1" dirty="0" smtClean="0">
                <a:solidFill>
                  <a:schemeClr val="bg1"/>
                </a:solidFill>
              </a:rPr>
              <a:t>It then </a:t>
            </a:r>
            <a:r>
              <a:rPr lang="en-US" b="1" dirty="0">
                <a:solidFill>
                  <a:schemeClr val="bg1"/>
                </a:solidFill>
              </a:rPr>
              <a:t>remains at logic 1 for a pre-determined </a:t>
            </a:r>
            <a:r>
              <a:rPr lang="en-US" b="1" dirty="0" smtClean="0">
                <a:solidFill>
                  <a:schemeClr val="bg1"/>
                </a:solidFill>
              </a:rPr>
              <a:t>period before </a:t>
            </a:r>
            <a:r>
              <a:rPr lang="en-US" b="1" dirty="0">
                <a:solidFill>
                  <a:schemeClr val="bg1"/>
                </a:solidFill>
              </a:rPr>
              <a:t>reverting back to logic 0. </a:t>
            </a:r>
            <a:endParaRPr lang="en-US" b="1" dirty="0" smtClean="0">
              <a:solidFill>
                <a:schemeClr val="bg1"/>
              </a:solidFill>
            </a:endParaRPr>
          </a:p>
          <a:p>
            <a:pPr marL="342900" indent="-342900" algn="just">
              <a:buFont typeface="Wingdings" panose="05000000000000000000" pitchFamily="2" charset="2"/>
              <a:buChar char="§"/>
            </a:pPr>
            <a:r>
              <a:rPr lang="en-US" b="1" dirty="0" smtClean="0">
                <a:solidFill>
                  <a:schemeClr val="bg1"/>
                </a:solidFill>
              </a:rPr>
              <a:t>Monostable circuits can </a:t>
            </a:r>
            <a:r>
              <a:rPr lang="en-US" b="1" dirty="0">
                <a:solidFill>
                  <a:schemeClr val="bg1"/>
                </a:solidFill>
              </a:rPr>
              <a:t>be used as pulse stretchers (a means of </a:t>
            </a:r>
            <a:r>
              <a:rPr lang="en-US" b="1" dirty="0" smtClean="0">
                <a:solidFill>
                  <a:schemeClr val="bg1"/>
                </a:solidFill>
              </a:rPr>
              <a:t>elongating a </a:t>
            </a:r>
            <a:r>
              <a:rPr lang="en-US" b="1" dirty="0">
                <a:solidFill>
                  <a:schemeClr val="bg1"/>
                </a:solidFill>
              </a:rPr>
              <a:t>short pulse) as well as producing accurate time delays.</a:t>
            </a:r>
            <a:endParaRPr lang="en-US" b="1" dirty="0" smtClean="0">
              <a:solidFill>
                <a:schemeClr val="bg1"/>
              </a:solidFill>
            </a:endParaRPr>
          </a:p>
        </p:txBody>
      </p:sp>
    </p:spTree>
    <p:extLst>
      <p:ext uri="{BB962C8B-B14F-4D97-AF65-F5344CB8AC3E}">
        <p14:creationId xmlns:p14="http://schemas.microsoft.com/office/powerpoint/2010/main" val="36162918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80109"/>
            <a:ext cx="10981315" cy="484909"/>
          </a:xfrm>
        </p:spPr>
        <p:txBody>
          <a:bodyPr>
            <a:normAutofit fontScale="90000"/>
          </a:bodyPr>
          <a:lstStyle/>
          <a:p>
            <a:pPr algn="ctr"/>
            <a:r>
              <a:rPr lang="en-US" sz="2800" b="1" dirty="0" smtClean="0">
                <a:solidFill>
                  <a:schemeClr val="bg1"/>
                </a:solidFill>
              </a:rPr>
              <a:t>monostables</a:t>
            </a:r>
            <a:endParaRPr lang="en-US" sz="2800" b="1" dirty="0">
              <a:solidFill>
                <a:schemeClr val="bg1"/>
              </a:solidFill>
            </a:endParaRPr>
          </a:p>
        </p:txBody>
      </p:sp>
      <p:sp>
        <p:nvSpPr>
          <p:cNvPr id="3" name="Subtitle 2"/>
          <p:cNvSpPr>
            <a:spLocks noGrp="1"/>
          </p:cNvSpPr>
          <p:nvPr>
            <p:ph type="subTitle" idx="1"/>
          </p:nvPr>
        </p:nvSpPr>
        <p:spPr>
          <a:xfrm>
            <a:off x="684212" y="665018"/>
            <a:ext cx="11355388" cy="6026727"/>
          </a:xfrm>
        </p:spPr>
        <p:txBody>
          <a:bodyPr>
            <a:normAutofit/>
          </a:bodyPr>
          <a:lstStyle/>
          <a:p>
            <a:pPr marL="342900" indent="-342900" algn="just">
              <a:buFont typeface="Wingdings" panose="05000000000000000000" pitchFamily="2" charset="2"/>
              <a:buChar char="§"/>
            </a:pPr>
            <a:r>
              <a:rPr lang="en-US" b="1" dirty="0">
                <a:solidFill>
                  <a:schemeClr val="bg1"/>
                </a:solidFill>
              </a:rPr>
              <a:t>An example of the use of a </a:t>
            </a:r>
            <a:r>
              <a:rPr lang="en-US" b="1" dirty="0" smtClean="0">
                <a:solidFill>
                  <a:schemeClr val="bg1"/>
                </a:solidFill>
              </a:rPr>
              <a:t>Monostable </a:t>
            </a:r>
            <a:r>
              <a:rPr lang="en-US" b="1" dirty="0">
                <a:solidFill>
                  <a:schemeClr val="bg1"/>
                </a:solidFill>
              </a:rPr>
              <a:t>is shown </a:t>
            </a:r>
            <a:r>
              <a:rPr lang="en-US" b="1" dirty="0" smtClean="0">
                <a:solidFill>
                  <a:schemeClr val="bg1"/>
                </a:solidFill>
              </a:rPr>
              <a:t>in the </a:t>
            </a:r>
            <a:r>
              <a:rPr lang="en-US" b="1" dirty="0">
                <a:solidFill>
                  <a:schemeClr val="bg1"/>
                </a:solidFill>
              </a:rPr>
              <a:t>auxiliary power unit (APU) starter logic shown </a:t>
            </a:r>
            <a:r>
              <a:rPr lang="en-US" b="1" dirty="0" smtClean="0">
                <a:solidFill>
                  <a:schemeClr val="bg1"/>
                </a:solidFill>
              </a:rPr>
              <a:t>in Figure.</a:t>
            </a:r>
          </a:p>
          <a:p>
            <a:pPr marL="342900" indent="-342900" algn="just">
              <a:buFont typeface="Wingdings" panose="05000000000000000000" pitchFamily="2" charset="2"/>
              <a:buChar char="§"/>
            </a:pPr>
            <a:r>
              <a:rPr lang="en-US" b="1" dirty="0" smtClean="0">
                <a:solidFill>
                  <a:schemeClr val="bg1"/>
                </a:solidFill>
              </a:rPr>
              <a:t>This </a:t>
            </a:r>
            <a:r>
              <a:rPr lang="en-US" b="1" dirty="0">
                <a:solidFill>
                  <a:schemeClr val="bg1"/>
                </a:solidFill>
              </a:rPr>
              <a:t>arrangement has three inputs (</a:t>
            </a:r>
            <a:r>
              <a:rPr lang="en-US" b="1" dirty="0" smtClean="0">
                <a:solidFill>
                  <a:schemeClr val="bg1"/>
                </a:solidFill>
              </a:rPr>
              <a:t>APU START</a:t>
            </a:r>
            <a:r>
              <a:rPr lang="en-US" b="1" dirty="0">
                <a:solidFill>
                  <a:schemeClr val="bg1"/>
                </a:solidFill>
              </a:rPr>
              <a:t>, APU SHUTDOWN and APU </a:t>
            </a:r>
            <a:r>
              <a:rPr lang="en-US" b="1" dirty="0" smtClean="0">
                <a:solidFill>
                  <a:schemeClr val="bg1"/>
                </a:solidFill>
              </a:rPr>
              <a:t>RUNNING) and </a:t>
            </a:r>
            <a:r>
              <a:rPr lang="en-US" b="1" dirty="0">
                <a:solidFill>
                  <a:schemeClr val="bg1"/>
                </a:solidFill>
              </a:rPr>
              <a:t>one output (APU STARTER MOTOR). </a:t>
            </a:r>
            <a:endParaRPr lang="en-US" b="1" dirty="0" smtClean="0">
              <a:solidFill>
                <a:schemeClr val="bg1"/>
              </a:solidFill>
            </a:endParaRPr>
          </a:p>
          <a:p>
            <a:pPr marL="342900" indent="-342900" algn="just">
              <a:buFont typeface="Wingdings" panose="05000000000000000000" pitchFamily="2" charset="2"/>
              <a:buChar char="§"/>
            </a:pPr>
            <a:r>
              <a:rPr lang="en-US" b="1" dirty="0" smtClean="0">
                <a:solidFill>
                  <a:schemeClr val="bg1"/>
                </a:solidFill>
              </a:rPr>
              <a:t>The inputs </a:t>
            </a:r>
            <a:r>
              <a:rPr lang="en-US" b="1" dirty="0">
                <a:solidFill>
                  <a:schemeClr val="bg1"/>
                </a:solidFill>
              </a:rPr>
              <a:t>are all active-high (in other words, a logic 1 </a:t>
            </a:r>
            <a:r>
              <a:rPr lang="en-US" b="1" dirty="0" smtClean="0">
                <a:solidFill>
                  <a:schemeClr val="bg1"/>
                </a:solidFill>
              </a:rPr>
              <a:t>is generated </a:t>
            </a:r>
            <a:r>
              <a:rPr lang="en-US" b="1" dirty="0">
                <a:solidFill>
                  <a:schemeClr val="bg1"/>
                </a:solidFill>
              </a:rPr>
              <a:t>when the pilot operates the APU </a:t>
            </a:r>
            <a:r>
              <a:rPr lang="en-US" b="1" dirty="0" smtClean="0">
                <a:solidFill>
                  <a:schemeClr val="bg1"/>
                </a:solidFill>
              </a:rPr>
              <a:t>START switch</a:t>
            </a:r>
            <a:r>
              <a:rPr lang="en-US" b="1" dirty="0">
                <a:solidFill>
                  <a:schemeClr val="bg1"/>
                </a:solidFill>
              </a:rPr>
              <a:t>, and so on). </a:t>
            </a:r>
            <a:endParaRPr lang="en-US" b="1" dirty="0" smtClean="0">
              <a:solidFill>
                <a:schemeClr val="bg1"/>
              </a:solidFill>
            </a:endParaRPr>
          </a:p>
          <a:p>
            <a:pPr marL="342900" indent="-342900" algn="just">
              <a:buFont typeface="Wingdings" panose="05000000000000000000" pitchFamily="2" charset="2"/>
              <a:buChar char="§"/>
            </a:pPr>
            <a:r>
              <a:rPr lang="en-US" b="1" dirty="0" smtClean="0">
                <a:solidFill>
                  <a:schemeClr val="bg1"/>
                </a:solidFill>
              </a:rPr>
              <a:t>The </a:t>
            </a:r>
            <a:r>
              <a:rPr lang="en-US" b="1" dirty="0">
                <a:solidFill>
                  <a:schemeClr val="bg1"/>
                </a:solidFill>
              </a:rPr>
              <a:t>output of the APU </a:t>
            </a:r>
            <a:r>
              <a:rPr lang="en-US" b="1" dirty="0" smtClean="0">
                <a:solidFill>
                  <a:schemeClr val="bg1"/>
                </a:solidFill>
              </a:rPr>
              <a:t>starter motor </a:t>
            </a:r>
            <a:r>
              <a:rPr lang="en-US" b="1" dirty="0">
                <a:solidFill>
                  <a:schemeClr val="bg1"/>
                </a:solidFill>
              </a:rPr>
              <a:t>control logic goes to logic 1 in order to </a:t>
            </a:r>
            <a:r>
              <a:rPr lang="en-US" b="1" dirty="0" smtClean="0">
                <a:solidFill>
                  <a:schemeClr val="bg1"/>
                </a:solidFill>
              </a:rPr>
              <a:t>apply power </a:t>
            </a:r>
            <a:r>
              <a:rPr lang="en-US" b="1" dirty="0">
                <a:solidFill>
                  <a:schemeClr val="bg1"/>
                </a:solidFill>
              </a:rPr>
              <a:t>to the starter motor via a large </a:t>
            </a:r>
            <a:r>
              <a:rPr lang="en-US" b="1" dirty="0" smtClean="0">
                <a:solidFill>
                  <a:schemeClr val="bg1"/>
                </a:solidFill>
              </a:rPr>
              <a:t>relay. </a:t>
            </a:r>
          </a:p>
          <a:p>
            <a:pPr marL="342900" indent="-342900" algn="just">
              <a:buFont typeface="Wingdings" panose="05000000000000000000" pitchFamily="2" charset="2"/>
              <a:buChar char="§"/>
            </a:pPr>
            <a:r>
              <a:rPr lang="en-US" b="1" dirty="0" smtClean="0">
                <a:solidFill>
                  <a:schemeClr val="bg1"/>
                </a:solidFill>
              </a:rPr>
              <a:t>There </a:t>
            </a:r>
            <a:r>
              <a:rPr lang="en-US" b="1" dirty="0">
                <a:solidFill>
                  <a:schemeClr val="bg1"/>
                </a:solidFill>
              </a:rPr>
              <a:t>are a few things to note about the </a:t>
            </a:r>
            <a:r>
              <a:rPr lang="en-US" b="1" dirty="0" smtClean="0">
                <a:solidFill>
                  <a:schemeClr val="bg1"/>
                </a:solidFill>
              </a:rPr>
              <a:t>logic arrangement </a:t>
            </a:r>
            <a:r>
              <a:rPr lang="en-US" b="1" dirty="0">
                <a:solidFill>
                  <a:schemeClr val="bg1"/>
                </a:solidFill>
              </a:rPr>
              <a:t>shown in </a:t>
            </a:r>
            <a:r>
              <a:rPr lang="en-US" b="1" dirty="0" smtClean="0">
                <a:solidFill>
                  <a:schemeClr val="bg1"/>
                </a:solidFill>
              </a:rPr>
              <a:t>Figure:</a:t>
            </a:r>
            <a:endParaRPr lang="en-US" b="1" dirty="0">
              <a:solidFill>
                <a:schemeClr val="bg1"/>
              </a:solidFill>
            </a:endParaRPr>
          </a:p>
          <a:p>
            <a:pPr algn="just"/>
            <a:r>
              <a:rPr lang="en-US" b="1" dirty="0">
                <a:solidFill>
                  <a:schemeClr val="bg1"/>
                </a:solidFill>
              </a:rPr>
              <a:t>1. When the APU runs on its own we need to </a:t>
            </a:r>
            <a:r>
              <a:rPr lang="en-US" b="1" dirty="0" smtClean="0">
                <a:solidFill>
                  <a:schemeClr val="bg1"/>
                </a:solidFill>
              </a:rPr>
              <a:t>disengage the </a:t>
            </a:r>
            <a:r>
              <a:rPr lang="en-US" b="1" dirty="0">
                <a:solidFill>
                  <a:schemeClr val="bg1"/>
                </a:solidFill>
              </a:rPr>
              <a:t>starter motor. In this condition </a:t>
            </a:r>
            <a:r>
              <a:rPr lang="en-US" b="1" dirty="0" smtClean="0">
                <a:solidFill>
                  <a:schemeClr val="bg1"/>
                </a:solidFill>
              </a:rPr>
              <a:t>the APU </a:t>
            </a:r>
            <a:r>
              <a:rPr lang="en-US" b="1" dirty="0">
                <a:solidFill>
                  <a:schemeClr val="bg1"/>
                </a:solidFill>
              </a:rPr>
              <a:t>MOTOR signal needs to become </a:t>
            </a:r>
            <a:r>
              <a:rPr lang="en-US" b="1" dirty="0" smtClean="0">
                <a:solidFill>
                  <a:schemeClr val="bg1"/>
                </a:solidFill>
              </a:rPr>
              <a:t>inactive (i.e</a:t>
            </a:r>
            <a:r>
              <a:rPr lang="en-US" b="1" dirty="0">
                <a:solidFill>
                  <a:schemeClr val="bg1"/>
                </a:solidFill>
              </a:rPr>
              <a:t>. it needs to revert to logic 0).</a:t>
            </a:r>
            <a:endParaRPr lang="en-US" b="1" dirty="0" smtClean="0">
              <a:solidFill>
                <a:schemeClr val="bg1"/>
              </a:solidFill>
            </a:endParaRPr>
          </a:p>
        </p:txBody>
      </p:sp>
    </p:spTree>
    <p:extLst>
      <p:ext uri="{BB962C8B-B14F-4D97-AF65-F5344CB8AC3E}">
        <p14:creationId xmlns:p14="http://schemas.microsoft.com/office/powerpoint/2010/main" val="29247895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80109"/>
            <a:ext cx="10981315" cy="484909"/>
          </a:xfrm>
        </p:spPr>
        <p:txBody>
          <a:bodyPr>
            <a:normAutofit fontScale="90000"/>
          </a:bodyPr>
          <a:lstStyle/>
          <a:p>
            <a:pPr algn="ctr"/>
            <a:r>
              <a:rPr lang="en-US" sz="2800" b="1" dirty="0" smtClean="0">
                <a:solidFill>
                  <a:schemeClr val="bg1"/>
                </a:solidFill>
              </a:rPr>
              <a:t>monostables</a:t>
            </a:r>
            <a:endParaRPr lang="en-US" sz="2800" b="1" dirty="0">
              <a:solidFill>
                <a:schemeClr val="bg1"/>
              </a:solidFill>
            </a:endParaRPr>
          </a:p>
        </p:txBody>
      </p:sp>
      <p:sp>
        <p:nvSpPr>
          <p:cNvPr id="3" name="Subtitle 2"/>
          <p:cNvSpPr>
            <a:spLocks noGrp="1"/>
          </p:cNvSpPr>
          <p:nvPr>
            <p:ph type="subTitle" idx="1"/>
          </p:nvPr>
        </p:nvSpPr>
        <p:spPr>
          <a:xfrm>
            <a:off x="684212" y="665018"/>
            <a:ext cx="11355388" cy="6026727"/>
          </a:xfrm>
        </p:spPr>
        <p:txBody>
          <a:bodyPr>
            <a:normAutofit/>
          </a:bodyPr>
          <a:lstStyle/>
          <a:p>
            <a:pPr algn="just"/>
            <a:r>
              <a:rPr lang="en-US" sz="2200" b="1" dirty="0">
                <a:solidFill>
                  <a:schemeClr val="bg1"/>
                </a:solidFill>
              </a:rPr>
              <a:t>2. We need to avoid the situation that might </a:t>
            </a:r>
            <a:r>
              <a:rPr lang="en-US" sz="2200" b="1" dirty="0" smtClean="0">
                <a:solidFill>
                  <a:schemeClr val="bg1"/>
                </a:solidFill>
              </a:rPr>
              <a:t>occur if </a:t>
            </a:r>
            <a:r>
              <a:rPr lang="en-US" sz="2200" b="1" dirty="0">
                <a:solidFill>
                  <a:schemeClr val="bg1"/>
                </a:solidFill>
              </a:rPr>
              <a:t>the APU does not start but the starter </a:t>
            </a:r>
            <a:r>
              <a:rPr lang="en-US" sz="2200" b="1" dirty="0" smtClean="0">
                <a:solidFill>
                  <a:schemeClr val="bg1"/>
                </a:solidFill>
              </a:rPr>
              <a:t>motor runs </a:t>
            </a:r>
            <a:r>
              <a:rPr lang="en-US" sz="2200" b="1" dirty="0">
                <a:solidFill>
                  <a:schemeClr val="bg1"/>
                </a:solidFill>
              </a:rPr>
              <a:t>continuously (as this will drain the </a:t>
            </a:r>
            <a:r>
              <a:rPr lang="en-US" sz="2200" b="1" dirty="0" smtClean="0">
                <a:solidFill>
                  <a:schemeClr val="bg1"/>
                </a:solidFill>
              </a:rPr>
              <a:t>aircraft batteries</a:t>
            </a:r>
            <a:r>
              <a:rPr lang="en-US" sz="2200" b="1" dirty="0">
                <a:solidFill>
                  <a:schemeClr val="bg1"/>
                </a:solidFill>
              </a:rPr>
              <a:t>). Instead, we should run the </a:t>
            </a:r>
            <a:r>
              <a:rPr lang="en-US" sz="2200" b="1" dirty="0" smtClean="0">
                <a:solidFill>
                  <a:schemeClr val="bg1"/>
                </a:solidFill>
              </a:rPr>
              <a:t>starter motor </a:t>
            </a:r>
            <a:r>
              <a:rPr lang="en-US" sz="2200" b="1" dirty="0">
                <a:solidFill>
                  <a:schemeClr val="bg1"/>
                </a:solidFill>
              </a:rPr>
              <a:t>for a reasonable time (say, 60 </a:t>
            </a:r>
            <a:r>
              <a:rPr lang="en-US" sz="2200" b="1" dirty="0" smtClean="0">
                <a:solidFill>
                  <a:schemeClr val="bg1"/>
                </a:solidFill>
              </a:rPr>
              <a:t>seconds) before </a:t>
            </a:r>
            <a:r>
              <a:rPr lang="en-US" sz="2200" b="1" dirty="0">
                <a:solidFill>
                  <a:schemeClr val="bg1"/>
                </a:solidFill>
              </a:rPr>
              <a:t>disengaging the starter motor. The </a:t>
            </a:r>
            <a:r>
              <a:rPr lang="en-US" sz="2200" b="1" dirty="0" smtClean="0">
                <a:solidFill>
                  <a:schemeClr val="bg1"/>
                </a:solidFill>
              </a:rPr>
              <a:t>60 seconds </a:t>
            </a:r>
            <a:r>
              <a:rPr lang="en-US" sz="2200" b="1" dirty="0">
                <a:solidFill>
                  <a:schemeClr val="bg1"/>
                </a:solidFill>
              </a:rPr>
              <a:t>timing is provided by means of a </a:t>
            </a:r>
            <a:r>
              <a:rPr lang="en-US" sz="2200" b="1" dirty="0" smtClean="0">
                <a:solidFill>
                  <a:schemeClr val="bg1"/>
                </a:solidFill>
              </a:rPr>
              <a:t>positive edge </a:t>
            </a:r>
            <a:r>
              <a:rPr lang="en-US" sz="2200" b="1" dirty="0">
                <a:solidFill>
                  <a:schemeClr val="bg1"/>
                </a:solidFill>
              </a:rPr>
              <a:t>triggered </a:t>
            </a:r>
            <a:r>
              <a:rPr lang="en-US" sz="2200" b="1" dirty="0" smtClean="0">
                <a:solidFill>
                  <a:schemeClr val="bg1"/>
                </a:solidFill>
              </a:rPr>
              <a:t>Monostable device. This </a:t>
            </a:r>
            <a:r>
              <a:rPr lang="en-US" sz="2200" b="1" dirty="0">
                <a:solidFill>
                  <a:schemeClr val="bg1"/>
                </a:solidFill>
              </a:rPr>
              <a:t>device </a:t>
            </a:r>
            <a:r>
              <a:rPr lang="en-US" sz="2200" b="1" dirty="0" smtClean="0">
                <a:solidFill>
                  <a:schemeClr val="bg1"/>
                </a:solidFill>
              </a:rPr>
              <a:t>is triggered </a:t>
            </a:r>
            <a:r>
              <a:rPr lang="en-US" sz="2200" b="1" dirty="0">
                <a:solidFill>
                  <a:schemeClr val="bg1"/>
                </a:solidFill>
              </a:rPr>
              <a:t>from the APU START signal.</a:t>
            </a:r>
          </a:p>
          <a:p>
            <a:pPr algn="just"/>
            <a:r>
              <a:rPr lang="en-US" sz="2200" b="1" dirty="0">
                <a:solidFill>
                  <a:schemeClr val="bg1"/>
                </a:solidFill>
              </a:rPr>
              <a:t>3. Since the pilot is only required to </a:t>
            </a:r>
            <a:r>
              <a:rPr lang="en-US" sz="2200" b="1" dirty="0" smtClean="0">
                <a:solidFill>
                  <a:schemeClr val="bg1"/>
                </a:solidFill>
              </a:rPr>
              <a:t>momentarily press </a:t>
            </a:r>
            <a:r>
              <a:rPr lang="en-US" sz="2200" b="1" dirty="0">
                <a:solidFill>
                  <a:schemeClr val="bg1"/>
                </a:solidFill>
              </a:rPr>
              <a:t>the APU START switch, we need to </a:t>
            </a:r>
            <a:r>
              <a:rPr lang="en-US" sz="2200" b="1" dirty="0" smtClean="0">
                <a:solidFill>
                  <a:schemeClr val="bg1"/>
                </a:solidFill>
              </a:rPr>
              <a:t>hold the </a:t>
            </a:r>
            <a:r>
              <a:rPr lang="en-US" sz="2200" b="1" dirty="0">
                <a:solidFill>
                  <a:schemeClr val="bg1"/>
                </a:solidFill>
              </a:rPr>
              <a:t>condition until such time as the engine </a:t>
            </a:r>
            <a:r>
              <a:rPr lang="en-US" sz="2200" b="1" dirty="0" smtClean="0">
                <a:solidFill>
                  <a:schemeClr val="bg1"/>
                </a:solidFill>
              </a:rPr>
              <a:t>starts or </a:t>
            </a:r>
            <a:r>
              <a:rPr lang="en-US" sz="2200" b="1" dirty="0">
                <a:solidFill>
                  <a:schemeClr val="bg1"/>
                </a:solidFill>
              </a:rPr>
              <a:t>times out (i.e. at the end of the </a:t>
            </a:r>
            <a:r>
              <a:rPr lang="en-US" sz="2200" b="1" dirty="0" smtClean="0">
                <a:solidFill>
                  <a:schemeClr val="bg1"/>
                </a:solidFill>
              </a:rPr>
              <a:t>60-second period</a:t>
            </a:r>
            <a:r>
              <a:rPr lang="en-US" sz="2200" b="1" dirty="0">
                <a:solidFill>
                  <a:schemeClr val="bg1"/>
                </a:solidFill>
              </a:rPr>
              <a:t>). We can achieve this by OR-</a:t>
            </a:r>
            <a:r>
              <a:rPr lang="en-US" sz="2200" b="1" dirty="0" err="1">
                <a:solidFill>
                  <a:schemeClr val="bg1"/>
                </a:solidFill>
              </a:rPr>
              <a:t>ing</a:t>
            </a:r>
            <a:r>
              <a:rPr lang="en-US" sz="2200" b="1" dirty="0">
                <a:solidFill>
                  <a:schemeClr val="bg1"/>
                </a:solidFill>
              </a:rPr>
              <a:t> </a:t>
            </a:r>
            <a:r>
              <a:rPr lang="en-US" sz="2200" b="1" dirty="0" smtClean="0">
                <a:solidFill>
                  <a:schemeClr val="bg1"/>
                </a:solidFill>
              </a:rPr>
              <a:t>the momentary </a:t>
            </a:r>
            <a:r>
              <a:rPr lang="en-US" sz="2200" b="1" dirty="0">
                <a:solidFill>
                  <a:schemeClr val="bg1"/>
                </a:solidFill>
              </a:rPr>
              <a:t>APU START signal with the </a:t>
            </a:r>
            <a:r>
              <a:rPr lang="en-US" sz="2200" b="1" dirty="0" smtClean="0">
                <a:solidFill>
                  <a:schemeClr val="bg1"/>
                </a:solidFill>
              </a:rPr>
              <a:t>APU STARTER </a:t>
            </a:r>
            <a:r>
              <a:rPr lang="en-US" sz="2200" b="1" dirty="0">
                <a:solidFill>
                  <a:schemeClr val="bg1"/>
                </a:solidFill>
              </a:rPr>
              <a:t>MOTOR signal</a:t>
            </a:r>
            <a:r>
              <a:rPr lang="en-US" sz="2200" b="1" dirty="0" smtClean="0">
                <a:solidFill>
                  <a:schemeClr val="bg1"/>
                </a:solidFill>
              </a:rPr>
              <a:t>. </a:t>
            </a:r>
          </a:p>
          <a:p>
            <a:pPr algn="just"/>
            <a:r>
              <a:rPr lang="en-US" sz="2200" b="1" dirty="0" smtClean="0">
                <a:solidFill>
                  <a:schemeClr val="bg1"/>
                </a:solidFill>
              </a:rPr>
              <a:t>4</a:t>
            </a:r>
            <a:r>
              <a:rPr lang="en-US" sz="2200" b="1" dirty="0">
                <a:solidFill>
                  <a:schemeClr val="bg1"/>
                </a:solidFill>
              </a:rPr>
              <a:t>. We need to provide a signal that the pilot can </a:t>
            </a:r>
            <a:r>
              <a:rPr lang="en-US" sz="2200" b="1" dirty="0" smtClean="0">
                <a:solidFill>
                  <a:schemeClr val="bg1"/>
                </a:solidFill>
              </a:rPr>
              <a:t>use to </a:t>
            </a:r>
            <a:r>
              <a:rPr lang="en-US" sz="2200" b="1" dirty="0">
                <a:solidFill>
                  <a:schemeClr val="bg1"/>
                </a:solidFill>
              </a:rPr>
              <a:t>shutdown the APU (for example, when </a:t>
            </a:r>
            <a:r>
              <a:rPr lang="en-US" sz="2200" b="1" dirty="0" smtClean="0">
                <a:solidFill>
                  <a:schemeClr val="bg1"/>
                </a:solidFill>
              </a:rPr>
              <a:t>the aircraft’s </a:t>
            </a:r>
            <a:r>
              <a:rPr lang="en-US" sz="2200" b="1" dirty="0">
                <a:solidFill>
                  <a:schemeClr val="bg1"/>
                </a:solidFill>
              </a:rPr>
              <a:t>main engines are running or perhaps </a:t>
            </a:r>
            <a:r>
              <a:rPr lang="en-US" sz="2200" b="1" dirty="0" smtClean="0">
                <a:solidFill>
                  <a:schemeClr val="bg1"/>
                </a:solidFill>
              </a:rPr>
              <a:t>in the </a:t>
            </a:r>
            <a:r>
              <a:rPr lang="en-US" sz="2200" b="1" dirty="0">
                <a:solidFill>
                  <a:schemeClr val="bg1"/>
                </a:solidFill>
              </a:rPr>
              <a:t>event of a fault condition).</a:t>
            </a:r>
            <a:endParaRPr lang="en-US" sz="2200" b="1" dirty="0" smtClean="0">
              <a:solidFill>
                <a:schemeClr val="bg1"/>
              </a:solidFill>
            </a:endParaRPr>
          </a:p>
        </p:txBody>
      </p:sp>
    </p:spTree>
    <p:extLst>
      <p:ext uri="{BB962C8B-B14F-4D97-AF65-F5344CB8AC3E}">
        <p14:creationId xmlns:p14="http://schemas.microsoft.com/office/powerpoint/2010/main" val="39315647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82437" y="484909"/>
            <a:ext cx="9310254" cy="5417127"/>
          </a:xfrm>
          <a:prstGeom prst="rect">
            <a:avLst/>
          </a:prstGeom>
        </p:spPr>
      </p:pic>
    </p:spTree>
    <p:extLst>
      <p:ext uri="{BB962C8B-B14F-4D97-AF65-F5344CB8AC3E}">
        <p14:creationId xmlns:p14="http://schemas.microsoft.com/office/powerpoint/2010/main" val="312982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80109"/>
            <a:ext cx="10981315" cy="484909"/>
          </a:xfrm>
        </p:spPr>
        <p:txBody>
          <a:bodyPr>
            <a:normAutofit fontScale="90000"/>
          </a:bodyPr>
          <a:lstStyle/>
          <a:p>
            <a:pPr algn="ctr"/>
            <a:r>
              <a:rPr lang="en-US" sz="2800" b="1" dirty="0" smtClean="0">
                <a:solidFill>
                  <a:schemeClr val="bg1"/>
                </a:solidFill>
              </a:rPr>
              <a:t>monostables</a:t>
            </a:r>
            <a:endParaRPr lang="en-US" sz="2800" b="1" dirty="0">
              <a:solidFill>
                <a:schemeClr val="bg1"/>
              </a:solidFill>
            </a:endParaRPr>
          </a:p>
        </p:txBody>
      </p:sp>
      <p:sp>
        <p:nvSpPr>
          <p:cNvPr id="3" name="Subtitle 2"/>
          <p:cNvSpPr>
            <a:spLocks noGrp="1"/>
          </p:cNvSpPr>
          <p:nvPr>
            <p:ph type="subTitle" idx="1"/>
          </p:nvPr>
        </p:nvSpPr>
        <p:spPr>
          <a:xfrm>
            <a:off x="684212" y="665018"/>
            <a:ext cx="11355388" cy="6026727"/>
          </a:xfrm>
        </p:spPr>
        <p:txBody>
          <a:bodyPr>
            <a:normAutofit/>
          </a:bodyPr>
          <a:lstStyle/>
          <a:p>
            <a:pPr marL="342900" indent="-342900" algn="just">
              <a:buFont typeface="Wingdings" panose="05000000000000000000" pitchFamily="2" charset="2"/>
              <a:buChar char="§"/>
            </a:pPr>
            <a:r>
              <a:rPr lang="en-US" b="1" dirty="0">
                <a:solidFill>
                  <a:schemeClr val="bg1"/>
                </a:solidFill>
              </a:rPr>
              <a:t>In order to understand the operation of the </a:t>
            </a:r>
            <a:r>
              <a:rPr lang="en-US" b="1" dirty="0" smtClean="0">
                <a:solidFill>
                  <a:schemeClr val="bg1"/>
                </a:solidFill>
              </a:rPr>
              <a:t>APU starter </a:t>
            </a:r>
            <a:r>
              <a:rPr lang="en-US" b="1" dirty="0">
                <a:solidFill>
                  <a:schemeClr val="bg1"/>
                </a:solidFill>
              </a:rPr>
              <a:t>motor logic system we can once again </a:t>
            </a:r>
            <a:r>
              <a:rPr lang="en-US" b="1" dirty="0" smtClean="0">
                <a:solidFill>
                  <a:schemeClr val="bg1"/>
                </a:solidFill>
              </a:rPr>
              <a:t>trace through </a:t>
            </a:r>
            <a:r>
              <a:rPr lang="en-US" b="1" dirty="0">
                <a:solidFill>
                  <a:schemeClr val="bg1"/>
                </a:solidFill>
              </a:rPr>
              <a:t>the logic system using 1s and 0s to </a:t>
            </a:r>
            <a:r>
              <a:rPr lang="en-US" b="1" dirty="0" smtClean="0">
                <a:solidFill>
                  <a:schemeClr val="bg1"/>
                </a:solidFill>
              </a:rPr>
              <a:t>represent the </a:t>
            </a:r>
            <a:r>
              <a:rPr lang="en-US" b="1" dirty="0">
                <a:solidFill>
                  <a:schemeClr val="bg1"/>
                </a:solidFill>
              </a:rPr>
              <a:t>logical condition at each point (just as we did </a:t>
            </a:r>
            <a:r>
              <a:rPr lang="en-US" b="1" dirty="0" smtClean="0">
                <a:solidFill>
                  <a:schemeClr val="bg1"/>
                </a:solidFill>
              </a:rPr>
              <a:t>for the </a:t>
            </a:r>
            <a:r>
              <a:rPr lang="en-US" b="1" dirty="0">
                <a:solidFill>
                  <a:schemeClr val="bg1"/>
                </a:solidFill>
              </a:rPr>
              <a:t>landing gear door warning logic</a:t>
            </a:r>
            <a:r>
              <a:rPr lang="en-US" b="1" dirty="0" smtClean="0">
                <a:solidFill>
                  <a:schemeClr val="bg1"/>
                </a:solidFill>
              </a:rPr>
              <a:t>).</a:t>
            </a:r>
          </a:p>
          <a:p>
            <a:pPr marL="342900" indent="-342900" algn="just">
              <a:buFont typeface="Wingdings" panose="05000000000000000000" pitchFamily="2" charset="2"/>
              <a:buChar char="§"/>
            </a:pPr>
            <a:r>
              <a:rPr lang="en-US" b="1" dirty="0" smtClean="0">
                <a:solidFill>
                  <a:schemeClr val="bg1"/>
                </a:solidFill>
              </a:rPr>
              <a:t> In </a:t>
            </a:r>
            <a:r>
              <a:rPr lang="en-US" b="1" dirty="0">
                <a:solidFill>
                  <a:schemeClr val="bg1"/>
                </a:solidFill>
              </a:rPr>
              <a:t>Figure </a:t>
            </a:r>
            <a:r>
              <a:rPr lang="en-US" b="1" dirty="0" smtClean="0">
                <a:solidFill>
                  <a:schemeClr val="bg1"/>
                </a:solidFill>
              </a:rPr>
              <a:t>a </a:t>
            </a:r>
            <a:r>
              <a:rPr lang="en-US" b="1" dirty="0">
                <a:solidFill>
                  <a:schemeClr val="bg1"/>
                </a:solidFill>
              </a:rPr>
              <a:t>the APU is in normal flight and </a:t>
            </a:r>
            <a:r>
              <a:rPr lang="en-US" b="1" dirty="0" smtClean="0">
                <a:solidFill>
                  <a:schemeClr val="bg1"/>
                </a:solidFill>
              </a:rPr>
              <a:t>the APU </a:t>
            </a:r>
            <a:r>
              <a:rPr lang="en-US" b="1" dirty="0">
                <a:solidFill>
                  <a:schemeClr val="bg1"/>
                </a:solidFill>
              </a:rPr>
              <a:t>is not running. In this condition the main </a:t>
            </a:r>
            <a:r>
              <a:rPr lang="en-US" b="1" dirty="0" smtClean="0">
                <a:solidFill>
                  <a:schemeClr val="bg1"/>
                </a:solidFill>
              </a:rPr>
              <a:t>engines are </a:t>
            </a:r>
            <a:r>
              <a:rPr lang="en-US" b="1" dirty="0">
                <a:solidFill>
                  <a:schemeClr val="bg1"/>
                </a:solidFill>
              </a:rPr>
              <a:t>providing the aircraft’s electrical power. </a:t>
            </a:r>
            <a:endParaRPr lang="en-US" b="1" dirty="0" smtClean="0">
              <a:solidFill>
                <a:schemeClr val="bg1"/>
              </a:solidFill>
            </a:endParaRPr>
          </a:p>
          <a:p>
            <a:pPr marL="342900" indent="-342900" algn="just">
              <a:buFont typeface="Wingdings" panose="05000000000000000000" pitchFamily="2" charset="2"/>
              <a:buChar char="§"/>
            </a:pPr>
            <a:r>
              <a:rPr lang="en-US" b="1" dirty="0" smtClean="0">
                <a:solidFill>
                  <a:schemeClr val="bg1"/>
                </a:solidFill>
              </a:rPr>
              <a:t>In Figure b </a:t>
            </a:r>
            <a:r>
              <a:rPr lang="en-US" b="1" dirty="0">
                <a:solidFill>
                  <a:schemeClr val="bg1"/>
                </a:solidFill>
              </a:rPr>
              <a:t>the pilot is operating the APU START </a:t>
            </a:r>
            <a:r>
              <a:rPr lang="en-US" b="1" dirty="0" smtClean="0">
                <a:solidFill>
                  <a:schemeClr val="bg1"/>
                </a:solidFill>
              </a:rPr>
              <a:t>switch. </a:t>
            </a:r>
          </a:p>
          <a:p>
            <a:pPr marL="342900" indent="-342900" algn="just">
              <a:buFont typeface="Wingdings" panose="05000000000000000000" pitchFamily="2" charset="2"/>
              <a:buChar char="§"/>
            </a:pPr>
            <a:r>
              <a:rPr lang="en-US" b="1" dirty="0" smtClean="0">
                <a:solidFill>
                  <a:schemeClr val="bg1"/>
                </a:solidFill>
              </a:rPr>
              <a:t>The </a:t>
            </a:r>
            <a:r>
              <a:rPr lang="en-US" b="1" dirty="0">
                <a:solidFill>
                  <a:schemeClr val="bg1"/>
                </a:solidFill>
              </a:rPr>
              <a:t>monostable is triggered and output of the </a:t>
            </a:r>
            <a:r>
              <a:rPr lang="en-US" b="1" dirty="0" smtClean="0">
                <a:solidFill>
                  <a:schemeClr val="bg1"/>
                </a:solidFill>
              </a:rPr>
              <a:t>OR and </a:t>
            </a:r>
            <a:r>
              <a:rPr lang="en-US" b="1" dirty="0">
                <a:solidFill>
                  <a:schemeClr val="bg1"/>
                </a:solidFill>
              </a:rPr>
              <a:t>AND gates both go to logic 1 in order to </a:t>
            </a:r>
            <a:r>
              <a:rPr lang="en-US" b="1" dirty="0" smtClean="0">
                <a:solidFill>
                  <a:schemeClr val="bg1"/>
                </a:solidFill>
              </a:rPr>
              <a:t>assert the </a:t>
            </a:r>
            <a:r>
              <a:rPr lang="en-US" b="1" dirty="0">
                <a:solidFill>
                  <a:schemeClr val="bg1"/>
                </a:solidFill>
              </a:rPr>
              <a:t>APU STARTER MOTOR </a:t>
            </a:r>
            <a:r>
              <a:rPr lang="en-US" b="1" dirty="0" smtClean="0">
                <a:solidFill>
                  <a:schemeClr val="bg1"/>
                </a:solidFill>
              </a:rPr>
              <a:t>signal. </a:t>
            </a:r>
          </a:p>
          <a:p>
            <a:pPr marL="342900" indent="-342900" algn="just">
              <a:buFont typeface="Wingdings" panose="05000000000000000000" pitchFamily="2" charset="2"/>
              <a:buChar char="§"/>
            </a:pPr>
            <a:r>
              <a:rPr lang="en-US" b="1" dirty="0" smtClean="0">
                <a:solidFill>
                  <a:schemeClr val="bg1"/>
                </a:solidFill>
              </a:rPr>
              <a:t>In Figure c </a:t>
            </a:r>
            <a:r>
              <a:rPr lang="en-US" b="1" dirty="0">
                <a:solidFill>
                  <a:schemeClr val="bg1"/>
                </a:solidFill>
              </a:rPr>
              <a:t>the APU START signal is </a:t>
            </a:r>
            <a:r>
              <a:rPr lang="en-US" b="1" dirty="0" smtClean="0">
                <a:solidFill>
                  <a:schemeClr val="bg1"/>
                </a:solidFill>
              </a:rPr>
              <a:t>removed but </a:t>
            </a:r>
            <a:r>
              <a:rPr lang="en-US" b="1" dirty="0">
                <a:solidFill>
                  <a:schemeClr val="bg1"/>
                </a:solidFill>
              </a:rPr>
              <a:t>the output of the AND gate is held at logic 1 </a:t>
            </a:r>
            <a:r>
              <a:rPr lang="en-US" b="1" dirty="0" smtClean="0">
                <a:solidFill>
                  <a:schemeClr val="bg1"/>
                </a:solidFill>
              </a:rPr>
              <a:t>by feeding </a:t>
            </a:r>
            <a:r>
              <a:rPr lang="en-US" b="1" dirty="0">
                <a:solidFill>
                  <a:schemeClr val="bg1"/>
                </a:solidFill>
              </a:rPr>
              <a:t>back its logical state via the OR gate. </a:t>
            </a:r>
            <a:endParaRPr lang="en-US" b="1" dirty="0" smtClean="0">
              <a:solidFill>
                <a:schemeClr val="bg1"/>
              </a:solidFill>
            </a:endParaRPr>
          </a:p>
          <a:p>
            <a:pPr marL="342900" indent="-342900" algn="just">
              <a:buFont typeface="Wingdings" panose="05000000000000000000" pitchFamily="2" charset="2"/>
              <a:buChar char="§"/>
            </a:pPr>
            <a:r>
              <a:rPr lang="en-US" b="1" dirty="0" smtClean="0">
                <a:solidFill>
                  <a:schemeClr val="bg1"/>
                </a:solidFill>
              </a:rPr>
              <a:t>The monostable </a:t>
            </a:r>
            <a:r>
              <a:rPr lang="en-US" b="1" dirty="0">
                <a:solidFill>
                  <a:schemeClr val="bg1"/>
                </a:solidFill>
              </a:rPr>
              <a:t>remains triggered and continues to </a:t>
            </a:r>
            <a:r>
              <a:rPr lang="en-US" b="1" dirty="0" smtClean="0">
                <a:solidFill>
                  <a:schemeClr val="bg1"/>
                </a:solidFill>
              </a:rPr>
              <a:t>produce a </a:t>
            </a:r>
            <a:r>
              <a:rPr lang="en-US" b="1" dirty="0">
                <a:solidFill>
                  <a:schemeClr val="bg1"/>
                </a:solidFill>
              </a:rPr>
              <a:t>logic 1 output for its 60-second </a:t>
            </a:r>
            <a:r>
              <a:rPr lang="en-US" b="1" dirty="0" smtClean="0">
                <a:solidFill>
                  <a:schemeClr val="bg1"/>
                </a:solidFill>
              </a:rPr>
              <a:t>period</a:t>
            </a:r>
            <a:endParaRPr lang="en-US" sz="2200" b="1" dirty="0" smtClean="0">
              <a:solidFill>
                <a:schemeClr val="bg1"/>
              </a:solidFill>
            </a:endParaRPr>
          </a:p>
        </p:txBody>
      </p:sp>
    </p:spTree>
    <p:extLst>
      <p:ext uri="{BB962C8B-B14F-4D97-AF65-F5344CB8AC3E}">
        <p14:creationId xmlns:p14="http://schemas.microsoft.com/office/powerpoint/2010/main" val="25524549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80109"/>
            <a:ext cx="10981315" cy="484909"/>
          </a:xfrm>
        </p:spPr>
        <p:txBody>
          <a:bodyPr>
            <a:normAutofit fontScale="90000"/>
          </a:bodyPr>
          <a:lstStyle/>
          <a:p>
            <a:pPr algn="ctr"/>
            <a:r>
              <a:rPr lang="en-US" sz="2800" b="1" dirty="0" smtClean="0">
                <a:solidFill>
                  <a:schemeClr val="bg1"/>
                </a:solidFill>
              </a:rPr>
              <a:t>monostables</a:t>
            </a:r>
            <a:endParaRPr lang="en-US" sz="2800" b="1" dirty="0">
              <a:solidFill>
                <a:schemeClr val="bg1"/>
              </a:solidFill>
            </a:endParaRPr>
          </a:p>
        </p:txBody>
      </p:sp>
      <p:sp>
        <p:nvSpPr>
          <p:cNvPr id="3" name="Subtitle 2"/>
          <p:cNvSpPr>
            <a:spLocks noGrp="1"/>
          </p:cNvSpPr>
          <p:nvPr>
            <p:ph type="subTitle" idx="1"/>
          </p:nvPr>
        </p:nvSpPr>
        <p:spPr>
          <a:xfrm>
            <a:off x="684212" y="665018"/>
            <a:ext cx="11355388" cy="6026727"/>
          </a:xfrm>
        </p:spPr>
        <p:txBody>
          <a:bodyPr>
            <a:normAutofit/>
          </a:bodyPr>
          <a:lstStyle/>
          <a:p>
            <a:pPr marL="342900" indent="-342900" algn="just">
              <a:buFont typeface="Wingdings" panose="05000000000000000000" pitchFamily="2" charset="2"/>
              <a:buChar char="§"/>
            </a:pPr>
            <a:r>
              <a:rPr lang="en-US" b="1" dirty="0" smtClean="0">
                <a:solidFill>
                  <a:schemeClr val="bg1"/>
                </a:solidFill>
              </a:rPr>
              <a:t>In </a:t>
            </a:r>
            <a:r>
              <a:rPr lang="en-US" b="1" dirty="0">
                <a:solidFill>
                  <a:schemeClr val="bg1"/>
                </a:solidFill>
              </a:rPr>
              <a:t>Figure </a:t>
            </a:r>
            <a:r>
              <a:rPr lang="en-US" b="1" dirty="0" smtClean="0">
                <a:solidFill>
                  <a:schemeClr val="bg1"/>
                </a:solidFill>
              </a:rPr>
              <a:t>d </a:t>
            </a:r>
            <a:r>
              <a:rPr lang="en-US" b="1" dirty="0">
                <a:solidFill>
                  <a:schemeClr val="bg1"/>
                </a:solidFill>
              </a:rPr>
              <a:t>the APU is now running and </a:t>
            </a:r>
            <a:r>
              <a:rPr lang="en-US" b="1" dirty="0" smtClean="0">
                <a:solidFill>
                  <a:schemeClr val="bg1"/>
                </a:solidFill>
              </a:rPr>
              <a:t>the APU </a:t>
            </a:r>
            <a:r>
              <a:rPr lang="en-US" b="1" dirty="0">
                <a:solidFill>
                  <a:schemeClr val="bg1"/>
                </a:solidFill>
              </a:rPr>
              <a:t>RUNNING signal has gone to logic 1 in </a:t>
            </a:r>
            <a:r>
              <a:rPr lang="en-US" b="1" dirty="0" smtClean="0">
                <a:solidFill>
                  <a:schemeClr val="bg1"/>
                </a:solidFill>
              </a:rPr>
              <a:t>order to </a:t>
            </a:r>
            <a:r>
              <a:rPr lang="en-US" b="1" dirty="0">
                <a:solidFill>
                  <a:schemeClr val="bg1"/>
                </a:solidFill>
              </a:rPr>
              <a:t>signal this condition. </a:t>
            </a:r>
            <a:endParaRPr lang="en-US" b="1" dirty="0" smtClean="0">
              <a:solidFill>
                <a:schemeClr val="bg1"/>
              </a:solidFill>
            </a:endParaRPr>
          </a:p>
          <a:p>
            <a:pPr marL="342900" indent="-342900" algn="just">
              <a:buFont typeface="Wingdings" panose="05000000000000000000" pitchFamily="2" charset="2"/>
              <a:buChar char="§"/>
            </a:pPr>
            <a:r>
              <a:rPr lang="en-US" b="1" dirty="0" smtClean="0">
                <a:solidFill>
                  <a:schemeClr val="bg1"/>
                </a:solidFill>
              </a:rPr>
              <a:t>This </a:t>
            </a:r>
            <a:r>
              <a:rPr lang="en-US" b="1" dirty="0">
                <a:solidFill>
                  <a:schemeClr val="bg1"/>
                </a:solidFill>
              </a:rPr>
              <a:t>results in the output </a:t>
            </a:r>
            <a:r>
              <a:rPr lang="en-US" b="1" dirty="0" smtClean="0">
                <a:solidFill>
                  <a:schemeClr val="bg1"/>
                </a:solidFill>
              </a:rPr>
              <a:t>of the </a:t>
            </a:r>
            <a:r>
              <a:rPr lang="en-US" b="1" dirty="0">
                <a:solidFill>
                  <a:schemeClr val="bg1"/>
                </a:solidFill>
              </a:rPr>
              <a:t>AND gate going to logic 0 and the APU </a:t>
            </a:r>
            <a:r>
              <a:rPr lang="en-US" b="1" dirty="0" smtClean="0">
                <a:solidFill>
                  <a:schemeClr val="bg1"/>
                </a:solidFill>
              </a:rPr>
              <a:t>STARTER MOTOR </a:t>
            </a:r>
            <a:r>
              <a:rPr lang="en-US" b="1" dirty="0">
                <a:solidFill>
                  <a:schemeClr val="bg1"/>
                </a:solidFill>
              </a:rPr>
              <a:t>signal is no longer made active</a:t>
            </a:r>
            <a:r>
              <a:rPr lang="en-US" b="1" dirty="0" smtClean="0">
                <a:solidFill>
                  <a:schemeClr val="bg1"/>
                </a:solidFill>
              </a:rPr>
              <a:t>.</a:t>
            </a:r>
          </a:p>
          <a:p>
            <a:pPr marL="342900" indent="-342900" algn="just">
              <a:buFont typeface="Wingdings" panose="05000000000000000000" pitchFamily="2" charset="2"/>
              <a:buChar char="§"/>
            </a:pPr>
            <a:r>
              <a:rPr lang="en-US" b="1" dirty="0" smtClean="0">
                <a:solidFill>
                  <a:schemeClr val="bg1"/>
                </a:solidFill>
              </a:rPr>
              <a:t>The starter motor </a:t>
            </a:r>
            <a:r>
              <a:rPr lang="en-US" b="1" dirty="0">
                <a:solidFill>
                  <a:schemeClr val="bg1"/>
                </a:solidFill>
              </a:rPr>
              <a:t>is therefore </a:t>
            </a:r>
            <a:r>
              <a:rPr lang="en-US" b="1" dirty="0" smtClean="0">
                <a:solidFill>
                  <a:schemeClr val="bg1"/>
                </a:solidFill>
              </a:rPr>
              <a:t>disengaged. </a:t>
            </a:r>
          </a:p>
          <a:p>
            <a:pPr marL="342900" indent="-342900" algn="just">
              <a:buFont typeface="Wingdings" panose="05000000000000000000" pitchFamily="2" charset="2"/>
              <a:buChar char="§"/>
            </a:pPr>
            <a:r>
              <a:rPr lang="en-US" b="1" dirty="0" smtClean="0">
                <a:solidFill>
                  <a:schemeClr val="bg1"/>
                </a:solidFill>
              </a:rPr>
              <a:t>In </a:t>
            </a:r>
            <a:r>
              <a:rPr lang="en-US" b="1" dirty="0">
                <a:solidFill>
                  <a:schemeClr val="bg1"/>
                </a:solidFill>
              </a:rPr>
              <a:t>Figure </a:t>
            </a:r>
            <a:r>
              <a:rPr lang="en-US" b="1" dirty="0" smtClean="0">
                <a:solidFill>
                  <a:schemeClr val="bg1"/>
                </a:solidFill>
              </a:rPr>
              <a:t>e </a:t>
            </a:r>
            <a:r>
              <a:rPr lang="en-US" b="1" dirty="0">
                <a:solidFill>
                  <a:schemeClr val="bg1"/>
                </a:solidFill>
              </a:rPr>
              <a:t>the APU has failed to run </a:t>
            </a:r>
            <a:r>
              <a:rPr lang="en-US" b="1" dirty="0" smtClean="0">
                <a:solidFill>
                  <a:schemeClr val="bg1"/>
                </a:solidFill>
              </a:rPr>
              <a:t>during the </a:t>
            </a:r>
            <a:r>
              <a:rPr lang="en-US" b="1" dirty="0">
                <a:solidFill>
                  <a:schemeClr val="bg1"/>
                </a:solidFill>
              </a:rPr>
              <a:t>60-second monostable period. In this </a:t>
            </a:r>
            <a:r>
              <a:rPr lang="en-US" b="1" dirty="0" smtClean="0">
                <a:solidFill>
                  <a:schemeClr val="bg1"/>
                </a:solidFill>
              </a:rPr>
              <a:t>timed-out condition </a:t>
            </a:r>
            <a:r>
              <a:rPr lang="en-US" b="1" dirty="0">
                <a:solidFill>
                  <a:schemeClr val="bg1"/>
                </a:solidFill>
              </a:rPr>
              <a:t>the output of the AND gate goes to logic </a:t>
            </a:r>
            <a:r>
              <a:rPr lang="en-US" b="1" dirty="0" smtClean="0">
                <a:solidFill>
                  <a:schemeClr val="bg1"/>
                </a:solidFill>
              </a:rPr>
              <a:t>0 and </a:t>
            </a:r>
            <a:r>
              <a:rPr lang="en-US" b="1" dirty="0">
                <a:solidFill>
                  <a:schemeClr val="bg1"/>
                </a:solidFill>
              </a:rPr>
              <a:t>the APU STARTER MOTOR signal </a:t>
            </a:r>
            <a:r>
              <a:rPr lang="en-US" b="1" dirty="0" smtClean="0">
                <a:solidFill>
                  <a:schemeClr val="bg1"/>
                </a:solidFill>
              </a:rPr>
              <a:t>becomes inactive.</a:t>
            </a:r>
          </a:p>
          <a:p>
            <a:pPr marL="342900" indent="-342900" algn="just">
              <a:buFont typeface="Wingdings" panose="05000000000000000000" pitchFamily="2" charset="2"/>
              <a:buChar char="§"/>
            </a:pPr>
            <a:r>
              <a:rPr lang="en-US" b="1" dirty="0" smtClean="0">
                <a:solidFill>
                  <a:schemeClr val="bg1"/>
                </a:solidFill>
              </a:rPr>
              <a:t>The </a:t>
            </a:r>
            <a:r>
              <a:rPr lang="en-US" b="1" dirty="0">
                <a:solidFill>
                  <a:schemeClr val="bg1"/>
                </a:solidFill>
              </a:rPr>
              <a:t>system then waits for the pilot to </a:t>
            </a:r>
            <a:r>
              <a:rPr lang="en-US" b="1" dirty="0" smtClean="0">
                <a:solidFill>
                  <a:schemeClr val="bg1"/>
                </a:solidFill>
              </a:rPr>
              <a:t>operate the </a:t>
            </a:r>
            <a:r>
              <a:rPr lang="en-US" b="1" dirty="0">
                <a:solidFill>
                  <a:schemeClr val="bg1"/>
                </a:solidFill>
              </a:rPr>
              <a:t>APU START button for a further attempt at starting!</a:t>
            </a:r>
            <a:endParaRPr lang="en-US" sz="2200" b="1" dirty="0" smtClean="0">
              <a:solidFill>
                <a:schemeClr val="bg1"/>
              </a:solidFill>
            </a:endParaRPr>
          </a:p>
        </p:txBody>
      </p:sp>
    </p:spTree>
    <p:extLst>
      <p:ext uri="{BB962C8B-B14F-4D97-AF65-F5344CB8AC3E}">
        <p14:creationId xmlns:p14="http://schemas.microsoft.com/office/powerpoint/2010/main" val="40785423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66527" y="734291"/>
            <a:ext cx="5640036" cy="4378036"/>
          </a:xfrm>
          <a:prstGeom prst="rect">
            <a:avLst/>
          </a:prstGeom>
        </p:spPr>
      </p:pic>
      <p:pic>
        <p:nvPicPr>
          <p:cNvPr id="4" name="Picture 3"/>
          <p:cNvPicPr>
            <a:picLocks noChangeAspect="1"/>
          </p:cNvPicPr>
          <p:nvPr/>
        </p:nvPicPr>
        <p:blipFill>
          <a:blip r:embed="rId3"/>
          <a:stretch>
            <a:fillRect/>
          </a:stretch>
        </p:blipFill>
        <p:spPr>
          <a:xfrm>
            <a:off x="6263957" y="734291"/>
            <a:ext cx="5538414" cy="4378036"/>
          </a:xfrm>
          <a:prstGeom prst="rect">
            <a:avLst/>
          </a:prstGeom>
        </p:spPr>
      </p:pic>
    </p:spTree>
    <p:extLst>
      <p:ext uri="{BB962C8B-B14F-4D97-AF65-F5344CB8AC3E}">
        <p14:creationId xmlns:p14="http://schemas.microsoft.com/office/powerpoint/2010/main" val="2931519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80109"/>
            <a:ext cx="10981315" cy="484909"/>
          </a:xfrm>
        </p:spPr>
        <p:txBody>
          <a:bodyPr>
            <a:normAutofit fontScale="90000"/>
          </a:bodyPr>
          <a:lstStyle/>
          <a:p>
            <a:pPr algn="ctr"/>
            <a:r>
              <a:rPr lang="en-US" sz="2800" b="1" dirty="0" smtClean="0">
                <a:solidFill>
                  <a:schemeClr val="bg1"/>
                </a:solidFill>
              </a:rPr>
              <a:t>introduction</a:t>
            </a:r>
            <a:endParaRPr lang="en-US" sz="2800" b="1" dirty="0">
              <a:solidFill>
                <a:schemeClr val="bg1"/>
              </a:solidFill>
            </a:endParaRPr>
          </a:p>
        </p:txBody>
      </p:sp>
      <p:sp>
        <p:nvSpPr>
          <p:cNvPr id="3" name="Subtitle 2"/>
          <p:cNvSpPr>
            <a:spLocks noGrp="1"/>
          </p:cNvSpPr>
          <p:nvPr>
            <p:ph type="subTitle" idx="1"/>
          </p:nvPr>
        </p:nvSpPr>
        <p:spPr>
          <a:xfrm>
            <a:off x="684212" y="817419"/>
            <a:ext cx="10981314" cy="5458690"/>
          </a:xfrm>
        </p:spPr>
        <p:txBody>
          <a:bodyPr>
            <a:normAutofit/>
          </a:bodyPr>
          <a:lstStyle/>
          <a:p>
            <a:pPr algn="just"/>
            <a:r>
              <a:rPr lang="en-US" b="1" dirty="0" smtClean="0">
                <a:solidFill>
                  <a:schemeClr val="bg1"/>
                </a:solidFill>
              </a:rPr>
              <a:t>Inverters : </a:t>
            </a:r>
            <a:r>
              <a:rPr lang="en-US" b="1" dirty="0">
                <a:solidFill>
                  <a:schemeClr val="bg1"/>
                </a:solidFill>
              </a:rPr>
              <a:t>Inverters are used to complement the logical </a:t>
            </a:r>
            <a:r>
              <a:rPr lang="en-US" b="1" dirty="0" smtClean="0">
                <a:solidFill>
                  <a:schemeClr val="bg1"/>
                </a:solidFill>
              </a:rPr>
              <a:t>state (i.e</a:t>
            </a:r>
            <a:r>
              <a:rPr lang="en-US" b="1" dirty="0">
                <a:solidFill>
                  <a:schemeClr val="bg1"/>
                </a:solidFill>
              </a:rPr>
              <a:t>. a logic 1 input results in a logic 0 output and </a:t>
            </a:r>
            <a:r>
              <a:rPr lang="en-US" b="1" dirty="0" smtClean="0">
                <a:solidFill>
                  <a:schemeClr val="bg1"/>
                </a:solidFill>
              </a:rPr>
              <a:t>vice versa</a:t>
            </a:r>
            <a:r>
              <a:rPr lang="en-US" b="1" dirty="0">
                <a:solidFill>
                  <a:schemeClr val="bg1"/>
                </a:solidFill>
              </a:rPr>
              <a:t>). Inverters also provide extra current drive </a:t>
            </a:r>
            <a:r>
              <a:rPr lang="en-US" b="1" dirty="0" smtClean="0">
                <a:solidFill>
                  <a:schemeClr val="bg1"/>
                </a:solidFill>
              </a:rPr>
              <a:t>and, like </a:t>
            </a:r>
            <a:r>
              <a:rPr lang="en-US" b="1" dirty="0">
                <a:solidFill>
                  <a:schemeClr val="bg1"/>
                </a:solidFill>
              </a:rPr>
              <a:t>buffers, are used in interfacing applications </a:t>
            </a:r>
            <a:r>
              <a:rPr lang="en-US" b="1" dirty="0" smtClean="0">
                <a:solidFill>
                  <a:schemeClr val="bg1"/>
                </a:solidFill>
              </a:rPr>
              <a:t>where they </a:t>
            </a:r>
            <a:r>
              <a:rPr lang="en-US" b="1" dirty="0">
                <a:solidFill>
                  <a:schemeClr val="bg1"/>
                </a:solidFill>
              </a:rPr>
              <a:t>provide a means of </a:t>
            </a:r>
            <a:r>
              <a:rPr lang="en-US" b="1" dirty="0" smtClean="0">
                <a:solidFill>
                  <a:schemeClr val="bg1"/>
                </a:solidFill>
              </a:rPr>
              <a:t>regularizing </a:t>
            </a:r>
            <a:r>
              <a:rPr lang="en-US" b="1" dirty="0">
                <a:solidFill>
                  <a:schemeClr val="bg1"/>
                </a:solidFill>
              </a:rPr>
              <a:t>logic </a:t>
            </a:r>
            <a:r>
              <a:rPr lang="en-US" b="1" dirty="0" smtClean="0">
                <a:solidFill>
                  <a:schemeClr val="bg1"/>
                </a:solidFill>
              </a:rPr>
              <a:t>levels present </a:t>
            </a:r>
            <a:r>
              <a:rPr lang="en-US" b="1" dirty="0">
                <a:solidFill>
                  <a:schemeClr val="bg1"/>
                </a:solidFill>
              </a:rPr>
              <a:t>at the input or output of a digital system</a:t>
            </a:r>
            <a:r>
              <a:rPr lang="en-US" b="1" dirty="0" smtClean="0">
                <a:solidFill>
                  <a:schemeClr val="bg1"/>
                </a:solidFill>
              </a:rPr>
              <a:t>.</a:t>
            </a:r>
          </a:p>
          <a:p>
            <a:pPr algn="just"/>
            <a:r>
              <a:rPr lang="en-US" b="1" dirty="0">
                <a:solidFill>
                  <a:schemeClr val="bg1"/>
                </a:solidFill>
              </a:rPr>
              <a:t>AND </a:t>
            </a:r>
            <a:r>
              <a:rPr lang="en-US" b="1" dirty="0" smtClean="0">
                <a:solidFill>
                  <a:schemeClr val="bg1"/>
                </a:solidFill>
              </a:rPr>
              <a:t>gates : </a:t>
            </a:r>
            <a:r>
              <a:rPr lang="en-US" b="1" dirty="0">
                <a:solidFill>
                  <a:schemeClr val="bg1"/>
                </a:solidFill>
              </a:rPr>
              <a:t>AND gates will only produce a logic 1 output </a:t>
            </a:r>
            <a:r>
              <a:rPr lang="en-US" b="1" dirty="0" smtClean="0">
                <a:solidFill>
                  <a:schemeClr val="bg1"/>
                </a:solidFill>
              </a:rPr>
              <a:t>when all </a:t>
            </a:r>
            <a:r>
              <a:rPr lang="en-US" b="1" dirty="0">
                <a:solidFill>
                  <a:schemeClr val="bg1"/>
                </a:solidFill>
              </a:rPr>
              <a:t>inputs are simultaneously at logic 1. Any </a:t>
            </a:r>
            <a:r>
              <a:rPr lang="en-US" b="1" dirty="0" smtClean="0">
                <a:solidFill>
                  <a:schemeClr val="bg1"/>
                </a:solidFill>
              </a:rPr>
              <a:t>other input </a:t>
            </a:r>
            <a:r>
              <a:rPr lang="en-US" b="1" dirty="0">
                <a:solidFill>
                  <a:schemeClr val="bg1"/>
                </a:solidFill>
              </a:rPr>
              <a:t>combination results in a logic 0 output</a:t>
            </a:r>
            <a:r>
              <a:rPr lang="en-US" b="1" dirty="0" smtClean="0">
                <a:solidFill>
                  <a:schemeClr val="bg1"/>
                </a:solidFill>
              </a:rPr>
              <a:t>.</a:t>
            </a:r>
          </a:p>
          <a:p>
            <a:pPr algn="just"/>
            <a:r>
              <a:rPr lang="en-US" b="1" dirty="0">
                <a:solidFill>
                  <a:schemeClr val="bg1"/>
                </a:solidFill>
              </a:rPr>
              <a:t>OR </a:t>
            </a:r>
            <a:r>
              <a:rPr lang="en-US" b="1" dirty="0" smtClean="0">
                <a:solidFill>
                  <a:schemeClr val="bg1"/>
                </a:solidFill>
              </a:rPr>
              <a:t>gates : </a:t>
            </a:r>
            <a:r>
              <a:rPr lang="en-US" b="1" dirty="0">
                <a:solidFill>
                  <a:schemeClr val="bg1"/>
                </a:solidFill>
              </a:rPr>
              <a:t>OR gates will produce a logic 1 output whenever </a:t>
            </a:r>
            <a:r>
              <a:rPr lang="en-US" b="1" dirty="0" smtClean="0">
                <a:solidFill>
                  <a:schemeClr val="bg1"/>
                </a:solidFill>
              </a:rPr>
              <a:t>any one</a:t>
            </a:r>
            <a:r>
              <a:rPr lang="en-US" b="1" dirty="0">
                <a:solidFill>
                  <a:schemeClr val="bg1"/>
                </a:solidFill>
              </a:rPr>
              <a:t>, or more, inputs are at logic 1. Putting this </a:t>
            </a:r>
            <a:r>
              <a:rPr lang="en-US" b="1" dirty="0" smtClean="0">
                <a:solidFill>
                  <a:schemeClr val="bg1"/>
                </a:solidFill>
              </a:rPr>
              <a:t>another way</a:t>
            </a:r>
            <a:r>
              <a:rPr lang="en-US" b="1" dirty="0">
                <a:solidFill>
                  <a:schemeClr val="bg1"/>
                </a:solidFill>
              </a:rPr>
              <a:t>, an OR gate will only produce a logic 0 </a:t>
            </a:r>
            <a:r>
              <a:rPr lang="en-US" b="1" dirty="0" smtClean="0">
                <a:solidFill>
                  <a:schemeClr val="bg1"/>
                </a:solidFill>
              </a:rPr>
              <a:t>output whenever </a:t>
            </a:r>
            <a:r>
              <a:rPr lang="en-US" b="1" dirty="0">
                <a:solidFill>
                  <a:schemeClr val="bg1"/>
                </a:solidFill>
              </a:rPr>
              <a:t>all of its inputs are simultaneously at logic 0</a:t>
            </a:r>
            <a:r>
              <a:rPr lang="en-US" b="1" dirty="0" smtClean="0">
                <a:solidFill>
                  <a:schemeClr val="bg1"/>
                </a:solidFill>
              </a:rPr>
              <a:t>.</a:t>
            </a:r>
          </a:p>
          <a:p>
            <a:pPr algn="just"/>
            <a:r>
              <a:rPr lang="en-US" b="1" dirty="0">
                <a:solidFill>
                  <a:schemeClr val="bg1"/>
                </a:solidFill>
              </a:rPr>
              <a:t>NAND </a:t>
            </a:r>
            <a:r>
              <a:rPr lang="en-US" b="1" dirty="0" smtClean="0">
                <a:solidFill>
                  <a:schemeClr val="bg1"/>
                </a:solidFill>
              </a:rPr>
              <a:t>gates : </a:t>
            </a:r>
            <a:r>
              <a:rPr lang="en-US" b="1" dirty="0">
                <a:solidFill>
                  <a:schemeClr val="bg1"/>
                </a:solidFill>
              </a:rPr>
              <a:t>NAND (i.e. NOT-AND) gates will only produce </a:t>
            </a:r>
            <a:r>
              <a:rPr lang="en-US" b="1" dirty="0" smtClean="0">
                <a:solidFill>
                  <a:schemeClr val="bg1"/>
                </a:solidFill>
              </a:rPr>
              <a:t>a logic </a:t>
            </a:r>
            <a:r>
              <a:rPr lang="en-US" b="1" dirty="0">
                <a:solidFill>
                  <a:schemeClr val="bg1"/>
                </a:solidFill>
              </a:rPr>
              <a:t>0 output when all inputs are </a:t>
            </a:r>
            <a:r>
              <a:rPr lang="en-US" b="1" dirty="0" smtClean="0">
                <a:solidFill>
                  <a:schemeClr val="bg1"/>
                </a:solidFill>
              </a:rPr>
              <a:t>simultaneously at </a:t>
            </a:r>
            <a:r>
              <a:rPr lang="en-US" b="1" dirty="0">
                <a:solidFill>
                  <a:schemeClr val="bg1"/>
                </a:solidFill>
              </a:rPr>
              <a:t>logic 1.Any other input combination will </a:t>
            </a:r>
            <a:r>
              <a:rPr lang="en-US" b="1" dirty="0" smtClean="0">
                <a:solidFill>
                  <a:schemeClr val="bg1"/>
                </a:solidFill>
              </a:rPr>
              <a:t>produce a </a:t>
            </a:r>
            <a:r>
              <a:rPr lang="en-US" b="1" dirty="0">
                <a:solidFill>
                  <a:schemeClr val="bg1"/>
                </a:solidFill>
              </a:rPr>
              <a:t>logic 1 output. A NAND gate therefore is </a:t>
            </a:r>
            <a:r>
              <a:rPr lang="en-US" b="1" dirty="0" smtClean="0">
                <a:solidFill>
                  <a:schemeClr val="bg1"/>
                </a:solidFill>
              </a:rPr>
              <a:t>nothing more </a:t>
            </a:r>
            <a:r>
              <a:rPr lang="en-US" b="1" dirty="0">
                <a:solidFill>
                  <a:schemeClr val="bg1"/>
                </a:solidFill>
              </a:rPr>
              <a:t>than an AND gate with its output </a:t>
            </a:r>
            <a:r>
              <a:rPr lang="en-US" b="1" dirty="0" smtClean="0">
                <a:solidFill>
                  <a:schemeClr val="bg1"/>
                </a:solidFill>
              </a:rPr>
              <a:t>inverted. The circle </a:t>
            </a:r>
            <a:r>
              <a:rPr lang="en-US" b="1" dirty="0">
                <a:solidFill>
                  <a:schemeClr val="bg1"/>
                </a:solidFill>
              </a:rPr>
              <a:t>shown at the output of the gate denotes </a:t>
            </a:r>
            <a:r>
              <a:rPr lang="en-US" b="1" dirty="0" smtClean="0">
                <a:solidFill>
                  <a:schemeClr val="bg1"/>
                </a:solidFill>
              </a:rPr>
              <a:t>this inversion</a:t>
            </a:r>
            <a:r>
              <a:rPr lang="en-US" b="1" dirty="0">
                <a:solidFill>
                  <a:schemeClr val="bg1"/>
                </a:solidFill>
              </a:rPr>
              <a:t>.</a:t>
            </a:r>
            <a:endParaRPr lang="en-US" b="1" dirty="0" smtClean="0">
              <a:solidFill>
                <a:schemeClr val="bg1"/>
              </a:solidFill>
            </a:endParaRPr>
          </a:p>
          <a:p>
            <a:pPr algn="just"/>
            <a:endParaRPr lang="en-US" b="1" dirty="0" smtClean="0">
              <a:solidFill>
                <a:schemeClr val="bg1"/>
              </a:solidFill>
            </a:endParaRPr>
          </a:p>
        </p:txBody>
      </p:sp>
    </p:spTree>
    <p:extLst>
      <p:ext uri="{BB962C8B-B14F-4D97-AF65-F5344CB8AC3E}">
        <p14:creationId xmlns:p14="http://schemas.microsoft.com/office/powerpoint/2010/main" val="28760765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02575" y="1080655"/>
            <a:ext cx="5690847" cy="4128653"/>
          </a:xfrm>
          <a:prstGeom prst="rect">
            <a:avLst/>
          </a:prstGeom>
        </p:spPr>
      </p:pic>
      <p:pic>
        <p:nvPicPr>
          <p:cNvPr id="4" name="Picture 3"/>
          <p:cNvPicPr>
            <a:picLocks noChangeAspect="1"/>
          </p:cNvPicPr>
          <p:nvPr/>
        </p:nvPicPr>
        <p:blipFill>
          <a:blip r:embed="rId3"/>
          <a:stretch>
            <a:fillRect/>
          </a:stretch>
        </p:blipFill>
        <p:spPr>
          <a:xfrm>
            <a:off x="6145475" y="1080655"/>
            <a:ext cx="6046525" cy="4128653"/>
          </a:xfrm>
          <a:prstGeom prst="rect">
            <a:avLst/>
          </a:prstGeom>
        </p:spPr>
      </p:pic>
    </p:spTree>
    <p:extLst>
      <p:ext uri="{BB962C8B-B14F-4D97-AF65-F5344CB8AC3E}">
        <p14:creationId xmlns:p14="http://schemas.microsoft.com/office/powerpoint/2010/main" val="21856937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10691" y="914400"/>
            <a:ext cx="7232073" cy="4793673"/>
          </a:xfrm>
          <a:prstGeom prst="rect">
            <a:avLst/>
          </a:prstGeom>
        </p:spPr>
      </p:pic>
    </p:spTree>
    <p:extLst>
      <p:ext uri="{BB962C8B-B14F-4D97-AF65-F5344CB8AC3E}">
        <p14:creationId xmlns:p14="http://schemas.microsoft.com/office/powerpoint/2010/main" val="2196830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80109"/>
            <a:ext cx="10981315" cy="484909"/>
          </a:xfrm>
        </p:spPr>
        <p:txBody>
          <a:bodyPr>
            <a:normAutofit/>
          </a:bodyPr>
          <a:lstStyle/>
          <a:p>
            <a:pPr algn="ctr"/>
            <a:r>
              <a:rPr lang="en-IN" sz="2400" b="1" dirty="0">
                <a:solidFill>
                  <a:schemeClr val="bg1"/>
                </a:solidFill>
              </a:rPr>
              <a:t>BISTABLES</a:t>
            </a:r>
            <a:endParaRPr lang="en-US" sz="2800" b="1" dirty="0">
              <a:solidFill>
                <a:schemeClr val="bg1"/>
              </a:solidFill>
            </a:endParaRPr>
          </a:p>
        </p:txBody>
      </p:sp>
      <p:sp>
        <p:nvSpPr>
          <p:cNvPr id="3" name="Subtitle 2"/>
          <p:cNvSpPr>
            <a:spLocks noGrp="1"/>
          </p:cNvSpPr>
          <p:nvPr>
            <p:ph type="subTitle" idx="1"/>
          </p:nvPr>
        </p:nvSpPr>
        <p:spPr>
          <a:xfrm>
            <a:off x="684212" y="665018"/>
            <a:ext cx="11355388" cy="6026727"/>
          </a:xfrm>
        </p:spPr>
        <p:txBody>
          <a:bodyPr>
            <a:normAutofit/>
          </a:bodyPr>
          <a:lstStyle/>
          <a:p>
            <a:pPr marL="342900" indent="-342900" algn="just">
              <a:buFont typeface="Wingdings" panose="05000000000000000000" pitchFamily="2" charset="2"/>
              <a:buChar char="§"/>
            </a:pPr>
            <a:r>
              <a:rPr lang="en-US" sz="2000" b="1" dirty="0">
                <a:solidFill>
                  <a:schemeClr val="bg1"/>
                </a:solidFill>
              </a:rPr>
              <a:t>The output of a bistable circuit has two stable </a:t>
            </a:r>
            <a:r>
              <a:rPr lang="en-US" sz="2000" b="1" dirty="0" smtClean="0">
                <a:solidFill>
                  <a:schemeClr val="bg1"/>
                </a:solidFill>
              </a:rPr>
              <a:t>states (logic </a:t>
            </a:r>
            <a:r>
              <a:rPr lang="en-US" sz="2000" b="1" dirty="0">
                <a:solidFill>
                  <a:schemeClr val="bg1"/>
                </a:solidFill>
              </a:rPr>
              <a:t>0 or logic 1). </a:t>
            </a:r>
            <a:endParaRPr lang="en-US" sz="2000" b="1" dirty="0" smtClean="0">
              <a:solidFill>
                <a:schemeClr val="bg1"/>
              </a:solidFill>
            </a:endParaRPr>
          </a:p>
          <a:p>
            <a:pPr marL="342900" indent="-342900" algn="just">
              <a:buFont typeface="Wingdings" panose="05000000000000000000" pitchFamily="2" charset="2"/>
              <a:buChar char="§"/>
            </a:pPr>
            <a:r>
              <a:rPr lang="en-US" sz="2000" b="1" dirty="0" smtClean="0">
                <a:solidFill>
                  <a:schemeClr val="bg1"/>
                </a:solidFill>
              </a:rPr>
              <a:t>Once </a:t>
            </a:r>
            <a:r>
              <a:rPr lang="en-US" sz="2000" b="1" dirty="0">
                <a:solidFill>
                  <a:schemeClr val="bg1"/>
                </a:solidFill>
              </a:rPr>
              <a:t>set in one or other of </a:t>
            </a:r>
            <a:r>
              <a:rPr lang="en-US" sz="2000" b="1" dirty="0" smtClean="0">
                <a:solidFill>
                  <a:schemeClr val="bg1"/>
                </a:solidFill>
              </a:rPr>
              <a:t>these states</a:t>
            </a:r>
            <a:r>
              <a:rPr lang="en-US" sz="2000" b="1" dirty="0">
                <a:solidFill>
                  <a:schemeClr val="bg1"/>
                </a:solidFill>
              </a:rPr>
              <a:t>, the output of a bistable will remain at a </a:t>
            </a:r>
            <a:r>
              <a:rPr lang="en-US" sz="2000" b="1" dirty="0" smtClean="0">
                <a:solidFill>
                  <a:schemeClr val="bg1"/>
                </a:solidFill>
              </a:rPr>
              <a:t>particular logic </a:t>
            </a:r>
            <a:r>
              <a:rPr lang="en-US" sz="2000" b="1" dirty="0">
                <a:solidFill>
                  <a:schemeClr val="bg1"/>
                </a:solidFill>
              </a:rPr>
              <a:t>level for an indefinite period until </a:t>
            </a:r>
            <a:r>
              <a:rPr lang="en-US" sz="2000" b="1" dirty="0" smtClean="0">
                <a:solidFill>
                  <a:schemeClr val="bg1"/>
                </a:solidFill>
              </a:rPr>
              <a:t>reset.</a:t>
            </a:r>
          </a:p>
          <a:p>
            <a:pPr marL="342900" indent="-342900" algn="just">
              <a:buFont typeface="Wingdings" panose="05000000000000000000" pitchFamily="2" charset="2"/>
              <a:buChar char="§"/>
            </a:pPr>
            <a:r>
              <a:rPr lang="en-US" sz="2000" b="1" dirty="0" smtClean="0">
                <a:solidFill>
                  <a:schemeClr val="bg1"/>
                </a:solidFill>
              </a:rPr>
              <a:t>A </a:t>
            </a:r>
            <a:r>
              <a:rPr lang="en-US" sz="2000" b="1" dirty="0">
                <a:solidFill>
                  <a:schemeClr val="bg1"/>
                </a:solidFill>
              </a:rPr>
              <a:t>bistable thus forms a simple form of memory as </a:t>
            </a:r>
            <a:r>
              <a:rPr lang="en-US" sz="2000" b="1" dirty="0" smtClean="0">
                <a:solidFill>
                  <a:schemeClr val="bg1"/>
                </a:solidFill>
              </a:rPr>
              <a:t>it remains </a:t>
            </a:r>
            <a:r>
              <a:rPr lang="en-US" sz="2000" b="1" dirty="0">
                <a:solidFill>
                  <a:schemeClr val="bg1"/>
                </a:solidFill>
              </a:rPr>
              <a:t>in its latched state (either set or reset) until </a:t>
            </a:r>
            <a:r>
              <a:rPr lang="en-US" sz="2000" b="1" dirty="0" smtClean="0">
                <a:solidFill>
                  <a:schemeClr val="bg1"/>
                </a:solidFill>
              </a:rPr>
              <a:t>a signal </a:t>
            </a:r>
            <a:r>
              <a:rPr lang="en-US" sz="2000" b="1" dirty="0">
                <a:solidFill>
                  <a:schemeClr val="bg1"/>
                </a:solidFill>
              </a:rPr>
              <a:t>is applied to it in order to change its state (</a:t>
            </a:r>
            <a:r>
              <a:rPr lang="en-US" sz="2000" b="1" dirty="0" smtClean="0">
                <a:solidFill>
                  <a:schemeClr val="bg1"/>
                </a:solidFill>
              </a:rPr>
              <a:t>or until </a:t>
            </a:r>
            <a:r>
              <a:rPr lang="en-US" sz="2000" b="1" dirty="0">
                <a:solidFill>
                  <a:schemeClr val="bg1"/>
                </a:solidFill>
              </a:rPr>
              <a:t>the supply is disconnected</a:t>
            </a:r>
            <a:r>
              <a:rPr lang="en-US" sz="2000" b="1" dirty="0" smtClean="0">
                <a:solidFill>
                  <a:schemeClr val="bg1"/>
                </a:solidFill>
              </a:rPr>
              <a:t>). </a:t>
            </a:r>
          </a:p>
          <a:p>
            <a:pPr marL="342900" indent="-342900" algn="just">
              <a:buFont typeface="Wingdings" panose="05000000000000000000" pitchFamily="2" charset="2"/>
              <a:buChar char="§"/>
            </a:pPr>
            <a:r>
              <a:rPr lang="en-US" sz="2000" b="1" dirty="0" smtClean="0">
                <a:solidFill>
                  <a:schemeClr val="bg1"/>
                </a:solidFill>
              </a:rPr>
              <a:t>The </a:t>
            </a:r>
            <a:r>
              <a:rPr lang="en-US" sz="2000" b="1" dirty="0">
                <a:solidFill>
                  <a:schemeClr val="bg1"/>
                </a:solidFill>
              </a:rPr>
              <a:t>simplest form of bistable is the R-S </a:t>
            </a:r>
            <a:r>
              <a:rPr lang="en-US" sz="2000" b="1" dirty="0" smtClean="0">
                <a:solidFill>
                  <a:schemeClr val="bg1"/>
                </a:solidFill>
              </a:rPr>
              <a:t>bistable. </a:t>
            </a:r>
          </a:p>
          <a:p>
            <a:pPr marL="342900" indent="-342900" algn="just">
              <a:buFont typeface="Wingdings" panose="05000000000000000000" pitchFamily="2" charset="2"/>
              <a:buChar char="§"/>
            </a:pPr>
            <a:r>
              <a:rPr lang="en-US" sz="2000" b="1" dirty="0" smtClean="0">
                <a:solidFill>
                  <a:schemeClr val="bg1"/>
                </a:solidFill>
              </a:rPr>
              <a:t>This </a:t>
            </a:r>
            <a:r>
              <a:rPr lang="en-US" sz="2000" b="1" dirty="0">
                <a:solidFill>
                  <a:schemeClr val="bg1"/>
                </a:solidFill>
              </a:rPr>
              <a:t>device has two inputs, SET and RESET, </a:t>
            </a:r>
            <a:r>
              <a:rPr lang="en-US" sz="2000" b="1" dirty="0" smtClean="0">
                <a:solidFill>
                  <a:schemeClr val="bg1"/>
                </a:solidFill>
              </a:rPr>
              <a:t>and complementary </a:t>
            </a:r>
            <a:r>
              <a:rPr lang="en-US" sz="2000" b="1" dirty="0">
                <a:solidFill>
                  <a:schemeClr val="bg1"/>
                </a:solidFill>
              </a:rPr>
              <a:t>outputs, Q and Q. A logic 1 </a:t>
            </a:r>
            <a:r>
              <a:rPr lang="en-US" sz="2000" b="1" dirty="0" smtClean="0">
                <a:solidFill>
                  <a:schemeClr val="bg1"/>
                </a:solidFill>
              </a:rPr>
              <a:t>applied to </a:t>
            </a:r>
            <a:r>
              <a:rPr lang="en-US" sz="2000" b="1" dirty="0">
                <a:solidFill>
                  <a:schemeClr val="bg1"/>
                </a:solidFill>
              </a:rPr>
              <a:t>the SET input will cause the Q output to </a:t>
            </a:r>
            <a:r>
              <a:rPr lang="en-US" sz="2000" b="1" dirty="0" smtClean="0">
                <a:solidFill>
                  <a:schemeClr val="bg1"/>
                </a:solidFill>
              </a:rPr>
              <a:t>become (or </a:t>
            </a:r>
            <a:r>
              <a:rPr lang="en-US" sz="2000" b="1" dirty="0">
                <a:solidFill>
                  <a:schemeClr val="bg1"/>
                </a:solidFill>
              </a:rPr>
              <a:t>remain at) logic 1, while a logic 1 applied to </a:t>
            </a:r>
            <a:r>
              <a:rPr lang="en-US" sz="2000" b="1" dirty="0" smtClean="0">
                <a:solidFill>
                  <a:schemeClr val="bg1"/>
                </a:solidFill>
              </a:rPr>
              <a:t>the RESET </a:t>
            </a:r>
            <a:r>
              <a:rPr lang="en-US" sz="2000" b="1" dirty="0">
                <a:solidFill>
                  <a:schemeClr val="bg1"/>
                </a:solidFill>
              </a:rPr>
              <a:t>input will cause the Q output to become (</a:t>
            </a:r>
            <a:r>
              <a:rPr lang="en-US" sz="2000" b="1" dirty="0" smtClean="0">
                <a:solidFill>
                  <a:schemeClr val="bg1"/>
                </a:solidFill>
              </a:rPr>
              <a:t>or remain </a:t>
            </a:r>
            <a:r>
              <a:rPr lang="en-US" sz="2000" b="1" dirty="0">
                <a:solidFill>
                  <a:schemeClr val="bg1"/>
                </a:solidFill>
              </a:rPr>
              <a:t>at) logic 0</a:t>
            </a:r>
            <a:r>
              <a:rPr lang="en-US" sz="2000" b="1" dirty="0" smtClean="0">
                <a:solidFill>
                  <a:schemeClr val="bg1"/>
                </a:solidFill>
              </a:rPr>
              <a:t>.</a:t>
            </a:r>
          </a:p>
          <a:p>
            <a:pPr marL="342900" indent="-342900" algn="just">
              <a:buFont typeface="Wingdings" panose="05000000000000000000" pitchFamily="2" charset="2"/>
              <a:buChar char="§"/>
            </a:pPr>
            <a:r>
              <a:rPr lang="en-US" sz="2000" b="1" dirty="0" smtClean="0">
                <a:solidFill>
                  <a:schemeClr val="bg1"/>
                </a:solidFill>
              </a:rPr>
              <a:t> </a:t>
            </a:r>
            <a:r>
              <a:rPr lang="en-US" sz="2000" b="1" dirty="0">
                <a:solidFill>
                  <a:schemeClr val="bg1"/>
                </a:solidFill>
              </a:rPr>
              <a:t>In either case, the bistable </a:t>
            </a:r>
            <a:r>
              <a:rPr lang="en-US" sz="2000" b="1" dirty="0" smtClean="0">
                <a:solidFill>
                  <a:schemeClr val="bg1"/>
                </a:solidFill>
              </a:rPr>
              <a:t>will remain </a:t>
            </a:r>
            <a:r>
              <a:rPr lang="en-US" sz="2000" b="1" dirty="0">
                <a:solidFill>
                  <a:schemeClr val="bg1"/>
                </a:solidFill>
              </a:rPr>
              <a:t>in its SET or RESET state until an input </a:t>
            </a:r>
            <a:r>
              <a:rPr lang="en-US" sz="2000" b="1" dirty="0" smtClean="0">
                <a:solidFill>
                  <a:schemeClr val="bg1"/>
                </a:solidFill>
              </a:rPr>
              <a:t>is </a:t>
            </a:r>
            <a:r>
              <a:rPr lang="en-US" sz="2000" b="1" dirty="0">
                <a:solidFill>
                  <a:schemeClr val="bg1"/>
                </a:solidFill>
              </a:rPr>
              <a:t>applied in such a sense as to change the state. </a:t>
            </a:r>
            <a:endParaRPr lang="en-US" sz="2000" b="1" dirty="0" smtClean="0">
              <a:solidFill>
                <a:schemeClr val="bg1"/>
              </a:solidFill>
            </a:endParaRPr>
          </a:p>
          <a:p>
            <a:pPr marL="342900" indent="-342900" algn="just">
              <a:buFont typeface="Wingdings" panose="05000000000000000000" pitchFamily="2" charset="2"/>
              <a:buChar char="§"/>
            </a:pPr>
            <a:r>
              <a:rPr lang="en-US" sz="2000" b="1" dirty="0" smtClean="0">
                <a:solidFill>
                  <a:schemeClr val="bg1"/>
                </a:solidFill>
              </a:rPr>
              <a:t>Two simple </a:t>
            </a:r>
            <a:r>
              <a:rPr lang="en-US" sz="2000" b="1" dirty="0">
                <a:solidFill>
                  <a:schemeClr val="bg1"/>
                </a:solidFill>
              </a:rPr>
              <a:t>forms of R-S bistable based on </a:t>
            </a:r>
            <a:r>
              <a:rPr lang="en-US" sz="2000" b="1" dirty="0" smtClean="0">
                <a:solidFill>
                  <a:schemeClr val="bg1"/>
                </a:solidFill>
              </a:rPr>
              <a:t>cross-coupled logic </a:t>
            </a:r>
            <a:r>
              <a:rPr lang="en-US" sz="2000" b="1" dirty="0">
                <a:solidFill>
                  <a:schemeClr val="bg1"/>
                </a:solidFill>
              </a:rPr>
              <a:t>gates are shown in </a:t>
            </a:r>
            <a:r>
              <a:rPr lang="en-US" sz="2000" b="1" dirty="0" smtClean="0">
                <a:solidFill>
                  <a:schemeClr val="bg1"/>
                </a:solidFill>
              </a:rPr>
              <a:t>Figure.</a:t>
            </a:r>
            <a:endParaRPr lang="en-US" sz="2000" b="1" dirty="0" smtClean="0">
              <a:solidFill>
                <a:schemeClr val="bg1"/>
              </a:solidFill>
            </a:endParaRPr>
          </a:p>
        </p:txBody>
      </p:sp>
    </p:spTree>
    <p:extLst>
      <p:ext uri="{BB962C8B-B14F-4D97-AF65-F5344CB8AC3E}">
        <p14:creationId xmlns:p14="http://schemas.microsoft.com/office/powerpoint/2010/main" val="31224117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002507" y="382138"/>
            <a:ext cx="6550926" cy="5813946"/>
          </a:xfrm>
          <a:prstGeom prst="rect">
            <a:avLst/>
          </a:prstGeom>
        </p:spPr>
      </p:pic>
    </p:spTree>
    <p:extLst>
      <p:ext uri="{BB962C8B-B14F-4D97-AF65-F5344CB8AC3E}">
        <p14:creationId xmlns:p14="http://schemas.microsoft.com/office/powerpoint/2010/main" val="568985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80109"/>
            <a:ext cx="10981315" cy="484909"/>
          </a:xfrm>
        </p:spPr>
        <p:txBody>
          <a:bodyPr>
            <a:normAutofit/>
          </a:bodyPr>
          <a:lstStyle/>
          <a:p>
            <a:pPr algn="ctr"/>
            <a:r>
              <a:rPr lang="en-IN" sz="2400" b="1" dirty="0">
                <a:solidFill>
                  <a:schemeClr val="bg1"/>
                </a:solidFill>
              </a:rPr>
              <a:t>BISTABLES</a:t>
            </a:r>
            <a:endParaRPr lang="en-US" sz="2800" b="1" dirty="0">
              <a:solidFill>
                <a:schemeClr val="bg1"/>
              </a:solidFill>
            </a:endParaRPr>
          </a:p>
        </p:txBody>
      </p:sp>
      <p:sp>
        <p:nvSpPr>
          <p:cNvPr id="3" name="Subtitle 2"/>
          <p:cNvSpPr>
            <a:spLocks noGrp="1"/>
          </p:cNvSpPr>
          <p:nvPr>
            <p:ph type="subTitle" idx="1"/>
          </p:nvPr>
        </p:nvSpPr>
        <p:spPr>
          <a:xfrm>
            <a:off x="684212" y="665018"/>
            <a:ext cx="11355388" cy="6026727"/>
          </a:xfrm>
        </p:spPr>
        <p:txBody>
          <a:bodyPr>
            <a:normAutofit/>
          </a:bodyPr>
          <a:lstStyle/>
          <a:p>
            <a:pPr marL="342900" indent="-342900" algn="just">
              <a:buFont typeface="Wingdings" panose="05000000000000000000" pitchFamily="2" charset="2"/>
              <a:buChar char="§"/>
            </a:pPr>
            <a:r>
              <a:rPr lang="en-US" sz="2000" b="1" dirty="0" smtClean="0">
                <a:solidFill>
                  <a:schemeClr val="bg1"/>
                </a:solidFill>
              </a:rPr>
              <a:t>The </a:t>
            </a:r>
            <a:r>
              <a:rPr lang="en-US" sz="2000" b="1" dirty="0">
                <a:solidFill>
                  <a:schemeClr val="bg1"/>
                </a:solidFill>
              </a:rPr>
              <a:t>simple cross-coupled </a:t>
            </a:r>
            <a:r>
              <a:rPr lang="en-US" sz="2000" b="1" dirty="0" smtClean="0">
                <a:solidFill>
                  <a:schemeClr val="bg1"/>
                </a:solidFill>
              </a:rPr>
              <a:t>logic gate </a:t>
            </a:r>
            <a:r>
              <a:rPr lang="en-US" sz="2000" b="1" dirty="0">
                <a:solidFill>
                  <a:schemeClr val="bg1"/>
                </a:solidFill>
              </a:rPr>
              <a:t>bistable has a number of serious </a:t>
            </a:r>
            <a:r>
              <a:rPr lang="en-US" sz="2000" b="1" dirty="0" smtClean="0">
                <a:solidFill>
                  <a:schemeClr val="bg1"/>
                </a:solidFill>
              </a:rPr>
              <a:t>shortcomings (consider </a:t>
            </a:r>
            <a:r>
              <a:rPr lang="en-US" sz="2000" b="1" dirty="0">
                <a:solidFill>
                  <a:schemeClr val="bg1"/>
                </a:solidFill>
              </a:rPr>
              <a:t>what would happen if a logic 1 was </a:t>
            </a:r>
            <a:r>
              <a:rPr lang="en-US" sz="2000" b="1" dirty="0" smtClean="0">
                <a:solidFill>
                  <a:schemeClr val="bg1"/>
                </a:solidFill>
              </a:rPr>
              <a:t>simultaneously present </a:t>
            </a:r>
            <a:r>
              <a:rPr lang="en-US" sz="2000" b="1" dirty="0">
                <a:solidFill>
                  <a:schemeClr val="bg1"/>
                </a:solidFill>
              </a:rPr>
              <a:t>on both the SET and RESET inputs</a:t>
            </a:r>
            <a:r>
              <a:rPr lang="en-US" sz="2000" b="1" dirty="0" smtClean="0">
                <a:solidFill>
                  <a:schemeClr val="bg1"/>
                </a:solidFill>
              </a:rPr>
              <a:t>!) and </a:t>
            </a:r>
            <a:r>
              <a:rPr lang="en-US" sz="2000" b="1" dirty="0">
                <a:solidFill>
                  <a:schemeClr val="bg1"/>
                </a:solidFill>
              </a:rPr>
              <a:t>practical forms of bistable make use of </a:t>
            </a:r>
            <a:r>
              <a:rPr lang="en-US" sz="2000" b="1" dirty="0" smtClean="0">
                <a:solidFill>
                  <a:schemeClr val="bg1"/>
                </a:solidFill>
              </a:rPr>
              <a:t>much improved</a:t>
            </a:r>
            <a:r>
              <a:rPr lang="en-US" sz="2000" b="1" dirty="0">
                <a:solidFill>
                  <a:schemeClr val="bg1"/>
                </a:solidFill>
              </a:rPr>
              <a:t> </a:t>
            </a:r>
            <a:r>
              <a:rPr lang="en-US" sz="2000" b="1" dirty="0" smtClean="0">
                <a:solidFill>
                  <a:schemeClr val="bg1"/>
                </a:solidFill>
              </a:rPr>
              <a:t>purpose-designed </a:t>
            </a:r>
            <a:r>
              <a:rPr lang="en-US" sz="2000" b="1" dirty="0">
                <a:solidFill>
                  <a:schemeClr val="bg1"/>
                </a:solidFill>
              </a:rPr>
              <a:t>logic circuits such </a:t>
            </a:r>
            <a:r>
              <a:rPr lang="en-US" sz="2000" b="1" dirty="0" smtClean="0">
                <a:solidFill>
                  <a:schemeClr val="bg1"/>
                </a:solidFill>
              </a:rPr>
              <a:t>as </a:t>
            </a:r>
            <a:r>
              <a:rPr lang="en-IN" sz="2000" b="1" dirty="0" smtClean="0">
                <a:solidFill>
                  <a:schemeClr val="bg1"/>
                </a:solidFill>
              </a:rPr>
              <a:t>D-type </a:t>
            </a:r>
            <a:r>
              <a:rPr lang="en-IN" sz="2000" b="1" dirty="0">
                <a:solidFill>
                  <a:schemeClr val="bg1"/>
                </a:solidFill>
              </a:rPr>
              <a:t>and J-K </a:t>
            </a:r>
            <a:r>
              <a:rPr lang="en-IN" sz="2000" b="1" dirty="0" smtClean="0">
                <a:solidFill>
                  <a:schemeClr val="bg1"/>
                </a:solidFill>
              </a:rPr>
              <a:t>bistables.</a:t>
            </a:r>
          </a:p>
          <a:p>
            <a:pPr marL="342900" indent="-342900" algn="just">
              <a:buFont typeface="Wingdings" panose="05000000000000000000" pitchFamily="2" charset="2"/>
              <a:buChar char="§"/>
            </a:pPr>
            <a:r>
              <a:rPr lang="en-IN" sz="2000" b="1" dirty="0" smtClean="0">
                <a:solidFill>
                  <a:schemeClr val="bg1"/>
                </a:solidFill>
              </a:rPr>
              <a:t> </a:t>
            </a:r>
            <a:r>
              <a:rPr lang="en-US" sz="2000" b="1" dirty="0" smtClean="0">
                <a:solidFill>
                  <a:schemeClr val="bg1"/>
                </a:solidFill>
              </a:rPr>
              <a:t>The </a:t>
            </a:r>
            <a:r>
              <a:rPr lang="en-US" sz="2000" b="1" dirty="0">
                <a:solidFill>
                  <a:schemeClr val="bg1"/>
                </a:solidFill>
              </a:rPr>
              <a:t>D-type bistable has two inputs: D (</a:t>
            </a:r>
            <a:r>
              <a:rPr lang="en-US" sz="2000" b="1" dirty="0" smtClean="0">
                <a:solidFill>
                  <a:schemeClr val="bg1"/>
                </a:solidFill>
              </a:rPr>
              <a:t>standing variously </a:t>
            </a:r>
            <a:r>
              <a:rPr lang="en-US" sz="2000" b="1" dirty="0">
                <a:solidFill>
                  <a:schemeClr val="bg1"/>
                </a:solidFill>
              </a:rPr>
              <a:t>for ‘data’ or ‘delay’) and CLOCK (CLK</a:t>
            </a:r>
            <a:r>
              <a:rPr lang="en-US" sz="2000" b="1" dirty="0" smtClean="0">
                <a:solidFill>
                  <a:schemeClr val="bg1"/>
                </a:solidFill>
              </a:rPr>
              <a:t>).</a:t>
            </a:r>
          </a:p>
          <a:p>
            <a:pPr marL="342900" indent="-342900" algn="just">
              <a:buFont typeface="Wingdings" panose="05000000000000000000" pitchFamily="2" charset="2"/>
              <a:buChar char="§"/>
            </a:pPr>
            <a:r>
              <a:rPr lang="en-US" sz="2000" b="1" dirty="0" smtClean="0">
                <a:solidFill>
                  <a:schemeClr val="bg1"/>
                </a:solidFill>
              </a:rPr>
              <a:t> The </a:t>
            </a:r>
            <a:r>
              <a:rPr lang="en-US" sz="2000" b="1" dirty="0">
                <a:solidFill>
                  <a:schemeClr val="bg1"/>
                </a:solidFill>
              </a:rPr>
              <a:t>data input (logic 0 or logic 1) is clocked into </a:t>
            </a:r>
            <a:r>
              <a:rPr lang="en-US" sz="2000" b="1" dirty="0" smtClean="0">
                <a:solidFill>
                  <a:schemeClr val="bg1"/>
                </a:solidFill>
              </a:rPr>
              <a:t>the bistable </a:t>
            </a:r>
            <a:r>
              <a:rPr lang="en-US" sz="2000" b="1" dirty="0">
                <a:solidFill>
                  <a:schemeClr val="bg1"/>
                </a:solidFill>
              </a:rPr>
              <a:t>such that the output state only changes </a:t>
            </a:r>
            <a:r>
              <a:rPr lang="en-US" sz="2000" b="1" dirty="0" smtClean="0">
                <a:solidFill>
                  <a:schemeClr val="bg1"/>
                </a:solidFill>
              </a:rPr>
              <a:t>when the </a:t>
            </a:r>
            <a:r>
              <a:rPr lang="en-US" sz="2000" b="1" dirty="0">
                <a:solidFill>
                  <a:schemeClr val="bg1"/>
                </a:solidFill>
              </a:rPr>
              <a:t>clock changes state</a:t>
            </a:r>
            <a:r>
              <a:rPr lang="en-US" sz="2000" b="1" dirty="0" smtClean="0">
                <a:solidFill>
                  <a:schemeClr val="bg1"/>
                </a:solidFill>
              </a:rPr>
              <a:t>.</a:t>
            </a:r>
          </a:p>
          <a:p>
            <a:pPr marL="342900" indent="-342900" algn="just">
              <a:buFont typeface="Wingdings" panose="05000000000000000000" pitchFamily="2" charset="2"/>
              <a:buChar char="§"/>
            </a:pPr>
            <a:r>
              <a:rPr lang="en-US" sz="2000" b="1" dirty="0" smtClean="0">
                <a:solidFill>
                  <a:schemeClr val="bg1"/>
                </a:solidFill>
              </a:rPr>
              <a:t> </a:t>
            </a:r>
            <a:r>
              <a:rPr lang="en-US" sz="2000" b="1" dirty="0">
                <a:solidFill>
                  <a:schemeClr val="bg1"/>
                </a:solidFill>
              </a:rPr>
              <a:t>Operation is thus said to </a:t>
            </a:r>
            <a:r>
              <a:rPr lang="en-US" sz="2000" b="1" dirty="0" smtClean="0">
                <a:solidFill>
                  <a:schemeClr val="bg1"/>
                </a:solidFill>
              </a:rPr>
              <a:t>be </a:t>
            </a:r>
            <a:r>
              <a:rPr lang="en-IN" sz="2000" b="1" dirty="0" smtClean="0">
                <a:solidFill>
                  <a:schemeClr val="bg1"/>
                </a:solidFill>
              </a:rPr>
              <a:t>synchronous.</a:t>
            </a:r>
            <a:r>
              <a:rPr lang="en-US" sz="2000" b="1" dirty="0">
                <a:solidFill>
                  <a:schemeClr val="bg1"/>
                </a:solidFill>
              </a:rPr>
              <a:t> Additional subsidiary inputs (which are </a:t>
            </a:r>
            <a:r>
              <a:rPr lang="en-US" sz="2000" b="1" dirty="0" smtClean="0">
                <a:solidFill>
                  <a:schemeClr val="bg1"/>
                </a:solidFill>
              </a:rPr>
              <a:t>invariably active-low</a:t>
            </a:r>
            <a:r>
              <a:rPr lang="en-US" sz="2000" b="1" dirty="0">
                <a:solidFill>
                  <a:schemeClr val="bg1"/>
                </a:solidFill>
              </a:rPr>
              <a:t>) are provided which can be used to </a:t>
            </a:r>
            <a:r>
              <a:rPr lang="en-US" sz="2000" b="1" dirty="0" smtClean="0">
                <a:solidFill>
                  <a:schemeClr val="bg1"/>
                </a:solidFill>
              </a:rPr>
              <a:t>directly set </a:t>
            </a:r>
            <a:r>
              <a:rPr lang="en-US" sz="2000" b="1" dirty="0">
                <a:solidFill>
                  <a:schemeClr val="bg1"/>
                </a:solidFill>
              </a:rPr>
              <a:t>or reset the bistable</a:t>
            </a:r>
            <a:r>
              <a:rPr lang="en-US" sz="2000" b="1" dirty="0" smtClean="0">
                <a:solidFill>
                  <a:schemeClr val="bg1"/>
                </a:solidFill>
              </a:rPr>
              <a:t>.</a:t>
            </a:r>
          </a:p>
          <a:p>
            <a:pPr marL="342900" indent="-342900" algn="just">
              <a:buFont typeface="Wingdings" panose="05000000000000000000" pitchFamily="2" charset="2"/>
              <a:buChar char="§"/>
            </a:pPr>
            <a:r>
              <a:rPr lang="en-US" sz="2000" b="1" dirty="0" smtClean="0">
                <a:solidFill>
                  <a:schemeClr val="bg1"/>
                </a:solidFill>
              </a:rPr>
              <a:t> </a:t>
            </a:r>
            <a:r>
              <a:rPr lang="en-US" sz="2000" b="1" dirty="0">
                <a:solidFill>
                  <a:schemeClr val="bg1"/>
                </a:solidFill>
              </a:rPr>
              <a:t>These are usually </a:t>
            </a:r>
            <a:r>
              <a:rPr lang="en-US" sz="2000" b="1" dirty="0" smtClean="0">
                <a:solidFill>
                  <a:schemeClr val="bg1"/>
                </a:solidFill>
              </a:rPr>
              <a:t>called PRESET </a:t>
            </a:r>
            <a:r>
              <a:rPr lang="en-US" sz="2000" b="1" dirty="0">
                <a:solidFill>
                  <a:schemeClr val="bg1"/>
                </a:solidFill>
              </a:rPr>
              <a:t>(PR) and CLEAR (CLR). D-type </a:t>
            </a:r>
            <a:r>
              <a:rPr lang="en-US" sz="2000" b="1" dirty="0" smtClean="0">
                <a:solidFill>
                  <a:schemeClr val="bg1"/>
                </a:solidFill>
              </a:rPr>
              <a:t>bistables</a:t>
            </a:r>
            <a:r>
              <a:rPr lang="en-US" sz="2000" b="1" dirty="0">
                <a:solidFill>
                  <a:schemeClr val="bg1"/>
                </a:solidFill>
              </a:rPr>
              <a:t> </a:t>
            </a:r>
            <a:r>
              <a:rPr lang="en-US" sz="2000" b="1" dirty="0" smtClean="0">
                <a:solidFill>
                  <a:schemeClr val="bg1"/>
                </a:solidFill>
              </a:rPr>
              <a:t>are </a:t>
            </a:r>
            <a:r>
              <a:rPr lang="en-US" sz="2000" b="1" dirty="0">
                <a:solidFill>
                  <a:schemeClr val="bg1"/>
                </a:solidFill>
              </a:rPr>
              <a:t>used both as latches (a simple form of </a:t>
            </a:r>
            <a:r>
              <a:rPr lang="en-US" sz="2000" b="1" dirty="0" smtClean="0">
                <a:solidFill>
                  <a:schemeClr val="bg1"/>
                </a:solidFill>
              </a:rPr>
              <a:t>memory) and </a:t>
            </a:r>
            <a:r>
              <a:rPr lang="en-US" sz="2000" b="1" dirty="0">
                <a:solidFill>
                  <a:schemeClr val="bg1"/>
                </a:solidFill>
              </a:rPr>
              <a:t>as </a:t>
            </a:r>
            <a:r>
              <a:rPr lang="en-US" sz="2000" b="1" dirty="0" smtClean="0">
                <a:solidFill>
                  <a:schemeClr val="bg1"/>
                </a:solidFill>
              </a:rPr>
              <a:t>binary dividers.</a:t>
            </a:r>
          </a:p>
          <a:p>
            <a:pPr marL="342900" indent="-342900" algn="just">
              <a:buFont typeface="Wingdings" panose="05000000000000000000" pitchFamily="2" charset="2"/>
              <a:buChar char="§"/>
            </a:pPr>
            <a:r>
              <a:rPr lang="en-US" sz="2000" b="1" dirty="0" smtClean="0">
                <a:solidFill>
                  <a:schemeClr val="bg1"/>
                </a:solidFill>
              </a:rPr>
              <a:t>The </a:t>
            </a:r>
            <a:r>
              <a:rPr lang="en-US" sz="2000" b="1" dirty="0">
                <a:solidFill>
                  <a:schemeClr val="bg1"/>
                </a:solidFill>
              </a:rPr>
              <a:t>simple circuit </a:t>
            </a:r>
            <a:r>
              <a:rPr lang="en-US" sz="2000" b="1" dirty="0" smtClean="0">
                <a:solidFill>
                  <a:schemeClr val="bg1"/>
                </a:solidFill>
              </a:rPr>
              <a:t>arrangement in Figure </a:t>
            </a:r>
            <a:r>
              <a:rPr lang="en-US" sz="2000" b="1" dirty="0">
                <a:solidFill>
                  <a:schemeClr val="bg1"/>
                </a:solidFill>
              </a:rPr>
              <a:t>together with the </a:t>
            </a:r>
            <a:r>
              <a:rPr lang="en-US" sz="2000" b="1" i="1" dirty="0">
                <a:solidFill>
                  <a:schemeClr val="bg1"/>
                </a:solidFill>
              </a:rPr>
              <a:t>timing diagram </a:t>
            </a:r>
            <a:r>
              <a:rPr lang="en-US" sz="2000" b="1" i="1" dirty="0" smtClean="0">
                <a:solidFill>
                  <a:schemeClr val="bg1"/>
                </a:solidFill>
              </a:rPr>
              <a:t>which </a:t>
            </a:r>
            <a:r>
              <a:rPr lang="en-US" sz="2000" b="1" dirty="0" smtClean="0">
                <a:solidFill>
                  <a:schemeClr val="bg1"/>
                </a:solidFill>
              </a:rPr>
              <a:t> </a:t>
            </a:r>
            <a:r>
              <a:rPr lang="en-US" sz="2000" b="1" dirty="0">
                <a:solidFill>
                  <a:schemeClr val="bg1"/>
                </a:solidFill>
              </a:rPr>
              <a:t>illustrate the operation of D-type bistables</a:t>
            </a:r>
            <a:endParaRPr lang="en-US" sz="2000" b="1" dirty="0" smtClean="0">
              <a:solidFill>
                <a:schemeClr val="bg1"/>
              </a:solidFill>
            </a:endParaRPr>
          </a:p>
        </p:txBody>
      </p:sp>
    </p:spTree>
    <p:extLst>
      <p:ext uri="{BB962C8B-B14F-4D97-AF65-F5344CB8AC3E}">
        <p14:creationId xmlns:p14="http://schemas.microsoft.com/office/powerpoint/2010/main" val="18712798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26162" y="1228299"/>
            <a:ext cx="5014578" cy="4776716"/>
          </a:xfrm>
          <a:prstGeom prst="rect">
            <a:avLst/>
          </a:prstGeom>
        </p:spPr>
      </p:pic>
      <p:pic>
        <p:nvPicPr>
          <p:cNvPr id="4" name="Picture 3"/>
          <p:cNvPicPr>
            <a:picLocks noChangeAspect="1"/>
          </p:cNvPicPr>
          <p:nvPr/>
        </p:nvPicPr>
        <p:blipFill>
          <a:blip r:embed="rId3"/>
          <a:stretch>
            <a:fillRect/>
          </a:stretch>
        </p:blipFill>
        <p:spPr>
          <a:xfrm>
            <a:off x="5622878" y="1228299"/>
            <a:ext cx="6250674" cy="4776716"/>
          </a:xfrm>
          <a:prstGeom prst="rect">
            <a:avLst/>
          </a:prstGeom>
        </p:spPr>
      </p:pic>
    </p:spTree>
    <p:extLst>
      <p:ext uri="{BB962C8B-B14F-4D97-AF65-F5344CB8AC3E}">
        <p14:creationId xmlns:p14="http://schemas.microsoft.com/office/powerpoint/2010/main" val="22083598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80109"/>
            <a:ext cx="10981315" cy="484909"/>
          </a:xfrm>
        </p:spPr>
        <p:txBody>
          <a:bodyPr>
            <a:normAutofit/>
          </a:bodyPr>
          <a:lstStyle/>
          <a:p>
            <a:pPr algn="ctr"/>
            <a:r>
              <a:rPr lang="en-IN" sz="2400" b="1" dirty="0">
                <a:solidFill>
                  <a:schemeClr val="bg1"/>
                </a:solidFill>
              </a:rPr>
              <a:t>BISTABLES</a:t>
            </a:r>
            <a:endParaRPr lang="en-US" sz="2800" b="1" dirty="0">
              <a:solidFill>
                <a:schemeClr val="bg1"/>
              </a:solidFill>
            </a:endParaRPr>
          </a:p>
        </p:txBody>
      </p:sp>
      <p:sp>
        <p:nvSpPr>
          <p:cNvPr id="3" name="Subtitle 2"/>
          <p:cNvSpPr>
            <a:spLocks noGrp="1"/>
          </p:cNvSpPr>
          <p:nvPr>
            <p:ph type="subTitle" idx="1"/>
          </p:nvPr>
        </p:nvSpPr>
        <p:spPr>
          <a:xfrm>
            <a:off x="684212" y="665018"/>
            <a:ext cx="11355388" cy="6026727"/>
          </a:xfrm>
        </p:spPr>
        <p:txBody>
          <a:bodyPr>
            <a:normAutofit/>
          </a:bodyPr>
          <a:lstStyle/>
          <a:p>
            <a:pPr marL="342900" indent="-342900" algn="just">
              <a:buFont typeface="Wingdings" panose="05000000000000000000" pitchFamily="2" charset="2"/>
              <a:buChar char="§"/>
            </a:pPr>
            <a:r>
              <a:rPr lang="en-US" sz="2000" b="1" dirty="0">
                <a:solidFill>
                  <a:schemeClr val="bg1"/>
                </a:solidFill>
              </a:rPr>
              <a:t>J-K bistables (see </a:t>
            </a:r>
            <a:r>
              <a:rPr lang="en-US" sz="2000" b="1" dirty="0" smtClean="0">
                <a:solidFill>
                  <a:schemeClr val="bg1"/>
                </a:solidFill>
              </a:rPr>
              <a:t>Fig.) </a:t>
            </a:r>
            <a:r>
              <a:rPr lang="en-US" sz="2000" b="1" dirty="0">
                <a:solidFill>
                  <a:schemeClr val="bg1"/>
                </a:solidFill>
              </a:rPr>
              <a:t>have two </a:t>
            </a:r>
            <a:r>
              <a:rPr lang="en-US" sz="2000" b="1" dirty="0" smtClean="0">
                <a:solidFill>
                  <a:schemeClr val="bg1"/>
                </a:solidFill>
              </a:rPr>
              <a:t>clocked inputs </a:t>
            </a:r>
            <a:r>
              <a:rPr lang="en-US" sz="2000" b="1" dirty="0">
                <a:solidFill>
                  <a:schemeClr val="bg1"/>
                </a:solidFill>
              </a:rPr>
              <a:t>(J and K), two direct inputs (PRESET </a:t>
            </a:r>
            <a:r>
              <a:rPr lang="en-US" sz="2000" b="1" dirty="0" smtClean="0">
                <a:solidFill>
                  <a:schemeClr val="bg1"/>
                </a:solidFill>
              </a:rPr>
              <a:t>and </a:t>
            </a:r>
            <a:r>
              <a:rPr lang="en-US" sz="2000" b="1" dirty="0">
                <a:solidFill>
                  <a:schemeClr val="bg1"/>
                </a:solidFill>
              </a:rPr>
              <a:t>CLEAR), a CLOCK (CLK) input, and outputs (</a:t>
            </a:r>
            <a:r>
              <a:rPr lang="en-US" sz="2000" b="1" dirty="0" smtClean="0">
                <a:solidFill>
                  <a:schemeClr val="bg1"/>
                </a:solidFill>
              </a:rPr>
              <a:t>Q and </a:t>
            </a:r>
            <a:r>
              <a:rPr lang="en-US" sz="2000" b="1" dirty="0">
                <a:solidFill>
                  <a:schemeClr val="bg1"/>
                </a:solidFill>
              </a:rPr>
              <a:t>Q]). </a:t>
            </a:r>
            <a:endParaRPr lang="en-US" sz="2000" b="1" dirty="0" smtClean="0">
              <a:solidFill>
                <a:schemeClr val="bg1"/>
              </a:solidFill>
            </a:endParaRPr>
          </a:p>
          <a:p>
            <a:pPr marL="342900" indent="-342900" algn="just">
              <a:buFont typeface="Wingdings" panose="05000000000000000000" pitchFamily="2" charset="2"/>
              <a:buChar char="§"/>
            </a:pPr>
            <a:r>
              <a:rPr lang="en-US" sz="2000" b="1" dirty="0" smtClean="0">
                <a:solidFill>
                  <a:schemeClr val="bg1"/>
                </a:solidFill>
              </a:rPr>
              <a:t>As </a:t>
            </a:r>
            <a:r>
              <a:rPr lang="en-US" sz="2000" b="1" dirty="0">
                <a:solidFill>
                  <a:schemeClr val="bg1"/>
                </a:solidFill>
              </a:rPr>
              <a:t>with R-S bistables, the two outputs </a:t>
            </a:r>
            <a:r>
              <a:rPr lang="en-US" sz="2000" b="1" dirty="0" smtClean="0">
                <a:solidFill>
                  <a:schemeClr val="bg1"/>
                </a:solidFill>
              </a:rPr>
              <a:t>are complementary </a:t>
            </a:r>
            <a:r>
              <a:rPr lang="en-US" sz="2000" b="1" dirty="0">
                <a:solidFill>
                  <a:schemeClr val="bg1"/>
                </a:solidFill>
              </a:rPr>
              <a:t>(i.e. when one is 0 the other is 1, </a:t>
            </a:r>
            <a:r>
              <a:rPr lang="en-US" sz="2000" b="1" dirty="0" smtClean="0">
                <a:solidFill>
                  <a:schemeClr val="bg1"/>
                </a:solidFill>
              </a:rPr>
              <a:t>and vice </a:t>
            </a:r>
            <a:r>
              <a:rPr lang="en-US" sz="2000" b="1" dirty="0">
                <a:solidFill>
                  <a:schemeClr val="bg1"/>
                </a:solidFill>
              </a:rPr>
              <a:t>versa). </a:t>
            </a:r>
            <a:endParaRPr lang="en-US" sz="2000" b="1" dirty="0" smtClean="0">
              <a:solidFill>
                <a:schemeClr val="bg1"/>
              </a:solidFill>
            </a:endParaRPr>
          </a:p>
          <a:p>
            <a:pPr marL="342900" indent="-342900" algn="just">
              <a:buFont typeface="Wingdings" panose="05000000000000000000" pitchFamily="2" charset="2"/>
              <a:buChar char="§"/>
            </a:pPr>
            <a:r>
              <a:rPr lang="en-US" sz="2000" b="1" dirty="0" smtClean="0">
                <a:solidFill>
                  <a:schemeClr val="bg1"/>
                </a:solidFill>
              </a:rPr>
              <a:t>Similarly</a:t>
            </a:r>
            <a:r>
              <a:rPr lang="en-US" sz="2000" b="1" dirty="0">
                <a:solidFill>
                  <a:schemeClr val="bg1"/>
                </a:solidFill>
              </a:rPr>
              <a:t>, the PRESET and CLEAR </a:t>
            </a:r>
            <a:r>
              <a:rPr lang="en-US" sz="2000" b="1" dirty="0" smtClean="0">
                <a:solidFill>
                  <a:schemeClr val="bg1"/>
                </a:solidFill>
              </a:rPr>
              <a:t>inputs are </a:t>
            </a:r>
            <a:r>
              <a:rPr lang="en-US" sz="2000" b="1" dirty="0">
                <a:solidFill>
                  <a:schemeClr val="bg1"/>
                </a:solidFill>
              </a:rPr>
              <a:t>invariably both active-low (i.e. a 0 on the </a:t>
            </a:r>
            <a:r>
              <a:rPr lang="en-US" sz="2000" b="1" dirty="0" smtClean="0">
                <a:solidFill>
                  <a:schemeClr val="bg1"/>
                </a:solidFill>
              </a:rPr>
              <a:t>PRESET input </a:t>
            </a:r>
            <a:r>
              <a:rPr lang="en-US" sz="2000" b="1" dirty="0">
                <a:solidFill>
                  <a:schemeClr val="bg1"/>
                </a:solidFill>
              </a:rPr>
              <a:t>will set the Q output to 1 whereas a 0 on </a:t>
            </a:r>
            <a:r>
              <a:rPr lang="en-US" sz="2000" b="1" dirty="0" smtClean="0">
                <a:solidFill>
                  <a:schemeClr val="bg1"/>
                </a:solidFill>
              </a:rPr>
              <a:t>the CLEAR </a:t>
            </a:r>
            <a:r>
              <a:rPr lang="en-US" sz="2000" b="1" dirty="0">
                <a:solidFill>
                  <a:schemeClr val="bg1"/>
                </a:solidFill>
              </a:rPr>
              <a:t>input will set the Q output to 0). </a:t>
            </a:r>
            <a:endParaRPr lang="en-US" sz="2000" b="1" dirty="0" smtClean="0">
              <a:solidFill>
                <a:schemeClr val="bg1"/>
              </a:solidFill>
            </a:endParaRPr>
          </a:p>
          <a:p>
            <a:pPr marL="342900" indent="-342900" algn="just">
              <a:buFont typeface="Wingdings" panose="05000000000000000000" pitchFamily="2" charset="2"/>
              <a:buChar char="§"/>
            </a:pPr>
            <a:r>
              <a:rPr lang="en-US" sz="2000" b="1" dirty="0" smtClean="0">
                <a:solidFill>
                  <a:schemeClr val="bg1"/>
                </a:solidFill>
              </a:rPr>
              <a:t>Figure </a:t>
            </a:r>
            <a:r>
              <a:rPr lang="en-US" sz="2000" b="1" dirty="0" err="1" smtClean="0">
                <a:solidFill>
                  <a:schemeClr val="bg1"/>
                </a:solidFill>
              </a:rPr>
              <a:t>summarises</a:t>
            </a:r>
            <a:r>
              <a:rPr lang="en-US" sz="2000" b="1" dirty="0" smtClean="0">
                <a:solidFill>
                  <a:schemeClr val="bg1"/>
                </a:solidFill>
              </a:rPr>
              <a:t> </a:t>
            </a:r>
            <a:r>
              <a:rPr lang="en-US" sz="2000" b="1" dirty="0">
                <a:solidFill>
                  <a:schemeClr val="bg1"/>
                </a:solidFill>
              </a:rPr>
              <a:t>the input and corresponding output </a:t>
            </a:r>
            <a:r>
              <a:rPr lang="en-US" sz="2000" b="1" dirty="0" smtClean="0">
                <a:solidFill>
                  <a:schemeClr val="bg1"/>
                </a:solidFill>
              </a:rPr>
              <a:t>states of </a:t>
            </a:r>
            <a:r>
              <a:rPr lang="en-US" sz="2000" b="1" dirty="0">
                <a:solidFill>
                  <a:schemeClr val="bg1"/>
                </a:solidFill>
              </a:rPr>
              <a:t>a J-K bistable for various input states</a:t>
            </a:r>
            <a:r>
              <a:rPr lang="en-US" sz="2000" b="1" dirty="0" smtClean="0">
                <a:solidFill>
                  <a:schemeClr val="bg1"/>
                </a:solidFill>
              </a:rPr>
              <a:t>.</a:t>
            </a:r>
          </a:p>
          <a:p>
            <a:pPr marL="342900" indent="-342900" algn="just">
              <a:buFont typeface="Wingdings" panose="05000000000000000000" pitchFamily="2" charset="2"/>
              <a:buChar char="§"/>
            </a:pPr>
            <a:r>
              <a:rPr lang="en-US" sz="2000" b="1" dirty="0" smtClean="0">
                <a:solidFill>
                  <a:schemeClr val="bg1"/>
                </a:solidFill>
              </a:rPr>
              <a:t> </a:t>
            </a:r>
            <a:r>
              <a:rPr lang="en-US" sz="2000" b="1" dirty="0">
                <a:solidFill>
                  <a:schemeClr val="bg1"/>
                </a:solidFill>
              </a:rPr>
              <a:t>J-K </a:t>
            </a:r>
            <a:r>
              <a:rPr lang="en-US" sz="2000" b="1" dirty="0" smtClean="0">
                <a:solidFill>
                  <a:schemeClr val="bg1"/>
                </a:solidFill>
              </a:rPr>
              <a:t>bistables are </a:t>
            </a:r>
            <a:r>
              <a:rPr lang="en-US" sz="2000" b="1" dirty="0">
                <a:solidFill>
                  <a:schemeClr val="bg1"/>
                </a:solidFill>
              </a:rPr>
              <a:t>the most sophisticated and flexible of the </a:t>
            </a:r>
            <a:r>
              <a:rPr lang="en-US" sz="2000" b="1" dirty="0" smtClean="0">
                <a:solidFill>
                  <a:schemeClr val="bg1"/>
                </a:solidFill>
              </a:rPr>
              <a:t>bistable types </a:t>
            </a:r>
            <a:r>
              <a:rPr lang="en-US" sz="2000" b="1" dirty="0">
                <a:solidFill>
                  <a:schemeClr val="bg1"/>
                </a:solidFill>
              </a:rPr>
              <a:t>and they can be configured in various ways </a:t>
            </a:r>
            <a:r>
              <a:rPr lang="en-US" sz="2000" b="1" dirty="0" smtClean="0">
                <a:solidFill>
                  <a:schemeClr val="bg1"/>
                </a:solidFill>
              </a:rPr>
              <a:t>for use </a:t>
            </a:r>
            <a:r>
              <a:rPr lang="en-US" sz="2000" b="1" dirty="0">
                <a:solidFill>
                  <a:schemeClr val="bg1"/>
                </a:solidFill>
              </a:rPr>
              <a:t>in binary dividers, shift registers and latches.</a:t>
            </a:r>
            <a:endParaRPr lang="en-US" sz="2000" b="1" dirty="0" smtClean="0">
              <a:solidFill>
                <a:schemeClr val="bg1"/>
              </a:solidFill>
            </a:endParaRPr>
          </a:p>
        </p:txBody>
      </p:sp>
    </p:spTree>
    <p:extLst>
      <p:ext uri="{BB962C8B-B14F-4D97-AF65-F5344CB8AC3E}">
        <p14:creationId xmlns:p14="http://schemas.microsoft.com/office/powerpoint/2010/main" val="24410765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992573" y="777922"/>
            <a:ext cx="7533564" cy="4913193"/>
          </a:xfrm>
          <a:prstGeom prst="rect">
            <a:avLst/>
          </a:prstGeom>
        </p:spPr>
      </p:pic>
    </p:spTree>
    <p:extLst>
      <p:ext uri="{BB962C8B-B14F-4D97-AF65-F5344CB8AC3E}">
        <p14:creationId xmlns:p14="http://schemas.microsoft.com/office/powerpoint/2010/main" val="33284640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63858" y="1165280"/>
            <a:ext cx="4981599" cy="4582032"/>
          </a:xfrm>
          <a:prstGeom prst="rect">
            <a:avLst/>
          </a:prstGeom>
        </p:spPr>
      </p:pic>
      <p:pic>
        <p:nvPicPr>
          <p:cNvPr id="4" name="Picture 3"/>
          <p:cNvPicPr>
            <a:picLocks noChangeAspect="1"/>
          </p:cNvPicPr>
          <p:nvPr/>
        </p:nvPicPr>
        <p:blipFill>
          <a:blip r:embed="rId3"/>
          <a:stretch>
            <a:fillRect/>
          </a:stretch>
        </p:blipFill>
        <p:spPr>
          <a:xfrm>
            <a:off x="6032310" y="1165280"/>
            <a:ext cx="5404514" cy="4582032"/>
          </a:xfrm>
          <a:prstGeom prst="rect">
            <a:avLst/>
          </a:prstGeom>
        </p:spPr>
      </p:pic>
    </p:spTree>
    <p:extLst>
      <p:ext uri="{BB962C8B-B14F-4D97-AF65-F5344CB8AC3E}">
        <p14:creationId xmlns:p14="http://schemas.microsoft.com/office/powerpoint/2010/main" val="38635352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80109"/>
            <a:ext cx="10981315" cy="484909"/>
          </a:xfrm>
        </p:spPr>
        <p:txBody>
          <a:bodyPr>
            <a:normAutofit/>
          </a:bodyPr>
          <a:lstStyle/>
          <a:p>
            <a:pPr algn="ctr"/>
            <a:r>
              <a:rPr lang="en-IN" sz="2400" b="1" dirty="0">
                <a:solidFill>
                  <a:schemeClr val="bg1"/>
                </a:solidFill>
              </a:rPr>
              <a:t>Binary counters</a:t>
            </a:r>
            <a:endParaRPr lang="en-US" sz="2800" b="1" dirty="0">
              <a:solidFill>
                <a:schemeClr val="bg1"/>
              </a:solidFill>
            </a:endParaRPr>
          </a:p>
        </p:txBody>
      </p:sp>
      <p:sp>
        <p:nvSpPr>
          <p:cNvPr id="3" name="Subtitle 2"/>
          <p:cNvSpPr>
            <a:spLocks noGrp="1"/>
          </p:cNvSpPr>
          <p:nvPr>
            <p:ph type="subTitle" idx="1"/>
          </p:nvPr>
        </p:nvSpPr>
        <p:spPr>
          <a:xfrm>
            <a:off x="684212" y="665018"/>
            <a:ext cx="11355388" cy="6026727"/>
          </a:xfrm>
        </p:spPr>
        <p:txBody>
          <a:bodyPr>
            <a:normAutofit/>
          </a:bodyPr>
          <a:lstStyle/>
          <a:p>
            <a:pPr marL="342900" indent="-342900" algn="just">
              <a:buFont typeface="Wingdings" panose="05000000000000000000" pitchFamily="2" charset="2"/>
              <a:buChar char="§"/>
            </a:pPr>
            <a:r>
              <a:rPr lang="en-US" sz="2000" b="1" dirty="0">
                <a:solidFill>
                  <a:schemeClr val="bg1"/>
                </a:solidFill>
              </a:rPr>
              <a:t>Figure </a:t>
            </a:r>
            <a:r>
              <a:rPr lang="en-US" sz="2000" b="1" dirty="0" smtClean="0">
                <a:solidFill>
                  <a:schemeClr val="bg1"/>
                </a:solidFill>
              </a:rPr>
              <a:t>shows </a:t>
            </a:r>
            <a:r>
              <a:rPr lang="en-US" sz="2000" b="1" dirty="0">
                <a:solidFill>
                  <a:schemeClr val="bg1"/>
                </a:solidFill>
              </a:rPr>
              <a:t>the arrangement of a </a:t>
            </a:r>
            <a:r>
              <a:rPr lang="en-US" sz="2000" b="1" dirty="0" smtClean="0">
                <a:solidFill>
                  <a:schemeClr val="bg1"/>
                </a:solidFill>
              </a:rPr>
              <a:t>four-stage binary </a:t>
            </a:r>
            <a:r>
              <a:rPr lang="en-US" sz="2000" b="1" dirty="0">
                <a:solidFill>
                  <a:schemeClr val="bg1"/>
                </a:solidFill>
              </a:rPr>
              <a:t>counter based on J-K </a:t>
            </a:r>
            <a:r>
              <a:rPr lang="en-US" sz="2000" b="1" dirty="0" smtClean="0">
                <a:solidFill>
                  <a:schemeClr val="bg1"/>
                </a:solidFill>
              </a:rPr>
              <a:t>bistables.</a:t>
            </a:r>
          </a:p>
          <a:p>
            <a:pPr marL="342900" indent="-342900" algn="just">
              <a:buFont typeface="Wingdings" panose="05000000000000000000" pitchFamily="2" charset="2"/>
              <a:buChar char="§"/>
            </a:pPr>
            <a:r>
              <a:rPr lang="en-US" sz="2000" b="1" dirty="0" smtClean="0">
                <a:solidFill>
                  <a:schemeClr val="bg1"/>
                </a:solidFill>
              </a:rPr>
              <a:t>The timing diagram </a:t>
            </a:r>
            <a:r>
              <a:rPr lang="en-US" sz="2000" b="1" dirty="0">
                <a:solidFill>
                  <a:schemeClr val="bg1"/>
                </a:solidFill>
              </a:rPr>
              <a:t>for this circuit is shown in </a:t>
            </a:r>
            <a:r>
              <a:rPr lang="en-US" sz="2000" b="1" dirty="0" smtClean="0">
                <a:solidFill>
                  <a:schemeClr val="bg1"/>
                </a:solidFill>
              </a:rPr>
              <a:t>Figure.</a:t>
            </a:r>
          </a:p>
          <a:p>
            <a:pPr marL="342900" indent="-342900" algn="just">
              <a:buFont typeface="Wingdings" panose="05000000000000000000" pitchFamily="2" charset="2"/>
              <a:buChar char="§"/>
            </a:pPr>
            <a:r>
              <a:rPr lang="en-US" sz="2000" b="1" dirty="0" smtClean="0">
                <a:solidFill>
                  <a:schemeClr val="bg1"/>
                </a:solidFill>
              </a:rPr>
              <a:t> Each stage </a:t>
            </a:r>
            <a:r>
              <a:rPr lang="en-US" sz="2000" b="1" dirty="0">
                <a:solidFill>
                  <a:schemeClr val="bg1"/>
                </a:solidFill>
              </a:rPr>
              <a:t>successively divides the clock input signal by </a:t>
            </a:r>
            <a:r>
              <a:rPr lang="en-US" sz="2000" b="1" dirty="0" smtClean="0">
                <a:solidFill>
                  <a:schemeClr val="bg1"/>
                </a:solidFill>
              </a:rPr>
              <a:t>a factor </a:t>
            </a:r>
            <a:r>
              <a:rPr lang="en-US" sz="2000" b="1" dirty="0">
                <a:solidFill>
                  <a:schemeClr val="bg1"/>
                </a:solidFill>
              </a:rPr>
              <a:t>of two. </a:t>
            </a:r>
            <a:endParaRPr lang="en-US" sz="2000" b="1" dirty="0" smtClean="0">
              <a:solidFill>
                <a:schemeClr val="bg1"/>
              </a:solidFill>
            </a:endParaRPr>
          </a:p>
          <a:p>
            <a:pPr marL="342900" indent="-342900" algn="just">
              <a:buFont typeface="Wingdings" panose="05000000000000000000" pitchFamily="2" charset="2"/>
              <a:buChar char="§"/>
            </a:pPr>
            <a:r>
              <a:rPr lang="en-US" sz="2000" b="1" dirty="0" smtClean="0">
                <a:solidFill>
                  <a:schemeClr val="bg1"/>
                </a:solidFill>
              </a:rPr>
              <a:t>Note </a:t>
            </a:r>
            <a:r>
              <a:rPr lang="en-US" sz="2000" b="1" dirty="0">
                <a:solidFill>
                  <a:schemeClr val="bg1"/>
                </a:solidFill>
              </a:rPr>
              <a:t>that a logic 1 input is </a:t>
            </a:r>
            <a:r>
              <a:rPr lang="en-US" sz="2000" b="1" dirty="0" smtClean="0">
                <a:solidFill>
                  <a:schemeClr val="bg1"/>
                </a:solidFill>
              </a:rPr>
              <a:t>transferred to </a:t>
            </a:r>
            <a:r>
              <a:rPr lang="en-US" sz="2000" b="1" dirty="0">
                <a:solidFill>
                  <a:schemeClr val="bg1"/>
                </a:solidFill>
              </a:rPr>
              <a:t>the respective Q-output on the falling edge of </a:t>
            </a:r>
            <a:r>
              <a:rPr lang="en-US" sz="2000" b="1" dirty="0" smtClean="0">
                <a:solidFill>
                  <a:schemeClr val="bg1"/>
                </a:solidFill>
              </a:rPr>
              <a:t>the clock </a:t>
            </a:r>
            <a:r>
              <a:rPr lang="en-US" sz="2000" b="1" dirty="0">
                <a:solidFill>
                  <a:schemeClr val="bg1"/>
                </a:solidFill>
              </a:rPr>
              <a:t>pulse and all J and K inputs must be taken </a:t>
            </a:r>
            <a:r>
              <a:rPr lang="en-US" sz="2000" b="1" dirty="0" smtClean="0">
                <a:solidFill>
                  <a:schemeClr val="bg1"/>
                </a:solidFill>
              </a:rPr>
              <a:t>to logic </a:t>
            </a:r>
            <a:r>
              <a:rPr lang="en-US" sz="2000" b="1" dirty="0">
                <a:solidFill>
                  <a:schemeClr val="bg1"/>
                </a:solidFill>
              </a:rPr>
              <a:t>1 to enable binary counting.</a:t>
            </a:r>
            <a:endParaRPr lang="en-US" sz="2000" b="1" dirty="0" smtClean="0">
              <a:solidFill>
                <a:schemeClr val="bg1"/>
              </a:solidFill>
            </a:endParaRPr>
          </a:p>
        </p:txBody>
      </p:sp>
    </p:spTree>
    <p:extLst>
      <p:ext uri="{BB962C8B-B14F-4D97-AF65-F5344CB8AC3E}">
        <p14:creationId xmlns:p14="http://schemas.microsoft.com/office/powerpoint/2010/main" val="1072368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80109"/>
            <a:ext cx="10981315" cy="484909"/>
          </a:xfrm>
        </p:spPr>
        <p:txBody>
          <a:bodyPr>
            <a:normAutofit fontScale="90000"/>
          </a:bodyPr>
          <a:lstStyle/>
          <a:p>
            <a:pPr algn="ctr"/>
            <a:r>
              <a:rPr lang="en-US" sz="2800" b="1" dirty="0" smtClean="0">
                <a:solidFill>
                  <a:schemeClr val="bg1"/>
                </a:solidFill>
              </a:rPr>
              <a:t>introduction</a:t>
            </a:r>
            <a:endParaRPr lang="en-US" sz="2800" b="1" dirty="0">
              <a:solidFill>
                <a:schemeClr val="bg1"/>
              </a:solidFill>
            </a:endParaRPr>
          </a:p>
        </p:txBody>
      </p:sp>
      <p:sp>
        <p:nvSpPr>
          <p:cNvPr id="3" name="Subtitle 2"/>
          <p:cNvSpPr>
            <a:spLocks noGrp="1"/>
          </p:cNvSpPr>
          <p:nvPr>
            <p:ph type="subTitle" idx="1"/>
          </p:nvPr>
        </p:nvSpPr>
        <p:spPr>
          <a:xfrm>
            <a:off x="684212" y="817419"/>
            <a:ext cx="10981314" cy="5458690"/>
          </a:xfrm>
        </p:spPr>
        <p:txBody>
          <a:bodyPr>
            <a:normAutofit/>
          </a:bodyPr>
          <a:lstStyle/>
          <a:p>
            <a:pPr algn="just"/>
            <a:r>
              <a:rPr lang="en-US" b="1" dirty="0">
                <a:solidFill>
                  <a:schemeClr val="bg1"/>
                </a:solidFill>
              </a:rPr>
              <a:t>NOR </a:t>
            </a:r>
            <a:r>
              <a:rPr lang="en-US" b="1" dirty="0" smtClean="0">
                <a:solidFill>
                  <a:schemeClr val="bg1"/>
                </a:solidFill>
              </a:rPr>
              <a:t>gates : </a:t>
            </a:r>
            <a:r>
              <a:rPr lang="en-US" b="1" dirty="0">
                <a:solidFill>
                  <a:schemeClr val="bg1"/>
                </a:solidFill>
              </a:rPr>
              <a:t>NOR (i.e. NOT-OR) gates will only produce a </a:t>
            </a:r>
            <a:r>
              <a:rPr lang="en-US" b="1" dirty="0" smtClean="0">
                <a:solidFill>
                  <a:schemeClr val="bg1"/>
                </a:solidFill>
              </a:rPr>
              <a:t>logic 1 </a:t>
            </a:r>
            <a:r>
              <a:rPr lang="en-US" b="1" dirty="0">
                <a:solidFill>
                  <a:schemeClr val="bg1"/>
                </a:solidFill>
              </a:rPr>
              <a:t>output when all inputs are simultaneously at </a:t>
            </a:r>
            <a:r>
              <a:rPr lang="en-US" b="1" dirty="0" smtClean="0">
                <a:solidFill>
                  <a:schemeClr val="bg1"/>
                </a:solidFill>
              </a:rPr>
              <a:t>logic 0</a:t>
            </a:r>
            <a:r>
              <a:rPr lang="en-US" b="1" dirty="0">
                <a:solidFill>
                  <a:schemeClr val="bg1"/>
                </a:solidFill>
              </a:rPr>
              <a:t>. Any other input combination will produce a </a:t>
            </a:r>
            <a:r>
              <a:rPr lang="en-US" b="1" dirty="0" smtClean="0">
                <a:solidFill>
                  <a:schemeClr val="bg1"/>
                </a:solidFill>
              </a:rPr>
              <a:t>logic 0 </a:t>
            </a:r>
            <a:r>
              <a:rPr lang="en-US" b="1" dirty="0" err="1">
                <a:solidFill>
                  <a:schemeClr val="bg1"/>
                </a:solidFill>
              </a:rPr>
              <a:t>output.A</a:t>
            </a:r>
            <a:r>
              <a:rPr lang="en-US" b="1" dirty="0">
                <a:solidFill>
                  <a:schemeClr val="bg1"/>
                </a:solidFill>
              </a:rPr>
              <a:t> NOR gate, therefore, is simply an OR </a:t>
            </a:r>
            <a:r>
              <a:rPr lang="en-US" b="1" dirty="0" smtClean="0">
                <a:solidFill>
                  <a:schemeClr val="bg1"/>
                </a:solidFill>
              </a:rPr>
              <a:t>gate with </a:t>
            </a:r>
            <a:r>
              <a:rPr lang="en-US" b="1" dirty="0">
                <a:solidFill>
                  <a:schemeClr val="bg1"/>
                </a:solidFill>
              </a:rPr>
              <a:t>its output inverted. A circle is again used </a:t>
            </a:r>
            <a:r>
              <a:rPr lang="en-US" b="1" dirty="0" smtClean="0">
                <a:solidFill>
                  <a:schemeClr val="bg1"/>
                </a:solidFill>
              </a:rPr>
              <a:t>to indicate </a:t>
            </a:r>
            <a:r>
              <a:rPr lang="en-US" b="1" dirty="0">
                <a:solidFill>
                  <a:schemeClr val="bg1"/>
                </a:solidFill>
              </a:rPr>
              <a:t>inversion</a:t>
            </a:r>
            <a:r>
              <a:rPr lang="en-US" b="1" dirty="0" smtClean="0">
                <a:solidFill>
                  <a:schemeClr val="bg1"/>
                </a:solidFill>
              </a:rPr>
              <a:t>.</a:t>
            </a:r>
          </a:p>
          <a:p>
            <a:pPr algn="just"/>
            <a:endParaRPr lang="en-US" b="1" dirty="0">
              <a:solidFill>
                <a:schemeClr val="bg1"/>
              </a:solidFill>
            </a:endParaRPr>
          </a:p>
          <a:p>
            <a:pPr algn="just"/>
            <a:r>
              <a:rPr lang="en-US" b="1" dirty="0">
                <a:solidFill>
                  <a:schemeClr val="bg1"/>
                </a:solidFill>
              </a:rPr>
              <a:t>Exclusive-OR </a:t>
            </a:r>
            <a:r>
              <a:rPr lang="en-US" b="1" dirty="0" smtClean="0">
                <a:solidFill>
                  <a:schemeClr val="bg1"/>
                </a:solidFill>
              </a:rPr>
              <a:t>gates : </a:t>
            </a:r>
            <a:r>
              <a:rPr lang="en-US" b="1" dirty="0">
                <a:solidFill>
                  <a:schemeClr val="bg1"/>
                </a:solidFill>
              </a:rPr>
              <a:t>Exclusive-OR gates will produce a logic 1 </a:t>
            </a:r>
            <a:r>
              <a:rPr lang="en-US" b="1" dirty="0" smtClean="0">
                <a:solidFill>
                  <a:schemeClr val="bg1"/>
                </a:solidFill>
              </a:rPr>
              <a:t>output whenever </a:t>
            </a:r>
            <a:r>
              <a:rPr lang="en-US" b="1" dirty="0">
                <a:solidFill>
                  <a:schemeClr val="bg1"/>
                </a:solidFill>
              </a:rPr>
              <a:t>either one of the two inputs is at logic 1 </a:t>
            </a:r>
            <a:r>
              <a:rPr lang="en-US" b="1" dirty="0" smtClean="0">
                <a:solidFill>
                  <a:schemeClr val="bg1"/>
                </a:solidFill>
              </a:rPr>
              <a:t>and </a:t>
            </a:r>
            <a:r>
              <a:rPr lang="en-US" b="1" dirty="0">
                <a:solidFill>
                  <a:schemeClr val="bg1"/>
                </a:solidFill>
              </a:rPr>
              <a:t>the other is at logic 0. Exclusive-OR gates produce </a:t>
            </a:r>
            <a:r>
              <a:rPr lang="en-US" b="1" dirty="0" smtClean="0">
                <a:solidFill>
                  <a:schemeClr val="bg1"/>
                </a:solidFill>
              </a:rPr>
              <a:t>a logic </a:t>
            </a:r>
            <a:r>
              <a:rPr lang="en-US" b="1" dirty="0">
                <a:solidFill>
                  <a:schemeClr val="bg1"/>
                </a:solidFill>
              </a:rPr>
              <a:t>0 output whenever both inputs have the </a:t>
            </a:r>
            <a:r>
              <a:rPr lang="en-US" b="1" dirty="0" smtClean="0">
                <a:solidFill>
                  <a:schemeClr val="bg1"/>
                </a:solidFill>
              </a:rPr>
              <a:t>same logical </a:t>
            </a:r>
            <a:r>
              <a:rPr lang="en-US" b="1" dirty="0">
                <a:solidFill>
                  <a:schemeClr val="bg1"/>
                </a:solidFill>
              </a:rPr>
              <a:t>state (i.e. when both are at logic 0 or both </a:t>
            </a:r>
            <a:r>
              <a:rPr lang="en-US" b="1" dirty="0" smtClean="0">
                <a:solidFill>
                  <a:schemeClr val="bg1"/>
                </a:solidFill>
              </a:rPr>
              <a:t>are at </a:t>
            </a:r>
            <a:r>
              <a:rPr lang="en-US" b="1" dirty="0">
                <a:solidFill>
                  <a:schemeClr val="bg1"/>
                </a:solidFill>
              </a:rPr>
              <a:t>logic 1</a:t>
            </a:r>
            <a:r>
              <a:rPr lang="en-US" b="1" dirty="0" smtClean="0">
                <a:solidFill>
                  <a:schemeClr val="bg1"/>
                </a:solidFill>
              </a:rPr>
              <a:t>).</a:t>
            </a:r>
          </a:p>
          <a:p>
            <a:pPr algn="just"/>
            <a:endParaRPr lang="en-US" b="1" dirty="0">
              <a:solidFill>
                <a:schemeClr val="bg1"/>
              </a:solidFill>
            </a:endParaRPr>
          </a:p>
          <a:p>
            <a:pPr algn="just"/>
            <a:r>
              <a:rPr lang="en-US" b="1" dirty="0">
                <a:solidFill>
                  <a:schemeClr val="bg1"/>
                </a:solidFill>
              </a:rPr>
              <a:t>Exclusive-NOR </a:t>
            </a:r>
            <a:r>
              <a:rPr lang="en-US" b="1" dirty="0" smtClean="0">
                <a:solidFill>
                  <a:schemeClr val="bg1"/>
                </a:solidFill>
              </a:rPr>
              <a:t>gates : </a:t>
            </a:r>
            <a:r>
              <a:rPr lang="en-US" b="1" dirty="0">
                <a:solidFill>
                  <a:schemeClr val="bg1"/>
                </a:solidFill>
              </a:rPr>
              <a:t>Exclusive-NOR gates will produce a logic 0 </a:t>
            </a:r>
            <a:r>
              <a:rPr lang="en-US" b="1" dirty="0" smtClean="0">
                <a:solidFill>
                  <a:schemeClr val="bg1"/>
                </a:solidFill>
              </a:rPr>
              <a:t>output whenever </a:t>
            </a:r>
            <a:r>
              <a:rPr lang="en-US" b="1" dirty="0">
                <a:solidFill>
                  <a:schemeClr val="bg1"/>
                </a:solidFill>
              </a:rPr>
              <a:t>either one of the two inputs is at logic 1 </a:t>
            </a:r>
            <a:r>
              <a:rPr lang="en-US" b="1" dirty="0" smtClean="0">
                <a:solidFill>
                  <a:schemeClr val="bg1"/>
                </a:solidFill>
              </a:rPr>
              <a:t>and the </a:t>
            </a:r>
            <a:r>
              <a:rPr lang="en-US" b="1" dirty="0">
                <a:solidFill>
                  <a:schemeClr val="bg1"/>
                </a:solidFill>
              </a:rPr>
              <a:t>other is at logic 0. Exclusive-OR gates produce </a:t>
            </a:r>
            <a:r>
              <a:rPr lang="en-US" b="1" dirty="0" smtClean="0">
                <a:solidFill>
                  <a:schemeClr val="bg1"/>
                </a:solidFill>
              </a:rPr>
              <a:t>a logic </a:t>
            </a:r>
            <a:r>
              <a:rPr lang="en-US" b="1" dirty="0">
                <a:solidFill>
                  <a:schemeClr val="bg1"/>
                </a:solidFill>
              </a:rPr>
              <a:t>1 output whenever both inputs have the </a:t>
            </a:r>
            <a:r>
              <a:rPr lang="en-US" b="1" dirty="0" smtClean="0">
                <a:solidFill>
                  <a:schemeClr val="bg1"/>
                </a:solidFill>
              </a:rPr>
              <a:t>same logical </a:t>
            </a:r>
            <a:r>
              <a:rPr lang="en-US" b="1" dirty="0">
                <a:solidFill>
                  <a:schemeClr val="bg1"/>
                </a:solidFill>
              </a:rPr>
              <a:t>state (i.e. when both are at logic 0 or both </a:t>
            </a:r>
            <a:r>
              <a:rPr lang="en-US" b="1" dirty="0" smtClean="0">
                <a:solidFill>
                  <a:schemeClr val="bg1"/>
                </a:solidFill>
              </a:rPr>
              <a:t>are at </a:t>
            </a:r>
            <a:r>
              <a:rPr lang="en-US" b="1" dirty="0">
                <a:solidFill>
                  <a:schemeClr val="bg1"/>
                </a:solidFill>
              </a:rPr>
              <a:t>logic 1).</a:t>
            </a:r>
            <a:endParaRPr lang="en-US" b="1" dirty="0" smtClean="0">
              <a:solidFill>
                <a:schemeClr val="bg1"/>
              </a:solidFill>
            </a:endParaRPr>
          </a:p>
        </p:txBody>
      </p:sp>
    </p:spTree>
    <p:extLst>
      <p:ext uri="{BB962C8B-B14F-4D97-AF65-F5344CB8AC3E}">
        <p14:creationId xmlns:p14="http://schemas.microsoft.com/office/powerpoint/2010/main" val="31937551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941697" y="1064526"/>
            <a:ext cx="9034816" cy="4763068"/>
          </a:xfrm>
          <a:prstGeom prst="rect">
            <a:avLst/>
          </a:prstGeom>
        </p:spPr>
      </p:pic>
    </p:spTree>
    <p:extLst>
      <p:ext uri="{BB962C8B-B14F-4D97-AF65-F5344CB8AC3E}">
        <p14:creationId xmlns:p14="http://schemas.microsoft.com/office/powerpoint/2010/main" val="27654190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33016" y="643886"/>
            <a:ext cx="9198590" cy="5634084"/>
          </a:xfrm>
          <a:prstGeom prst="rect">
            <a:avLst/>
          </a:prstGeom>
        </p:spPr>
      </p:pic>
    </p:spTree>
    <p:extLst>
      <p:ext uri="{BB962C8B-B14F-4D97-AF65-F5344CB8AC3E}">
        <p14:creationId xmlns:p14="http://schemas.microsoft.com/office/powerpoint/2010/main" val="19592411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80109"/>
            <a:ext cx="10981315" cy="484909"/>
          </a:xfrm>
        </p:spPr>
        <p:txBody>
          <a:bodyPr>
            <a:normAutofit/>
          </a:bodyPr>
          <a:lstStyle/>
          <a:p>
            <a:pPr algn="ctr"/>
            <a:r>
              <a:rPr lang="en-IN" sz="2400" b="1" dirty="0">
                <a:solidFill>
                  <a:schemeClr val="bg1"/>
                </a:solidFill>
              </a:rPr>
              <a:t>Shift registers</a:t>
            </a:r>
            <a:endParaRPr lang="en-US" sz="2800" b="1" dirty="0">
              <a:solidFill>
                <a:schemeClr val="bg1"/>
              </a:solidFill>
            </a:endParaRPr>
          </a:p>
        </p:txBody>
      </p:sp>
      <p:sp>
        <p:nvSpPr>
          <p:cNvPr id="3" name="Subtitle 2"/>
          <p:cNvSpPr>
            <a:spLocks noGrp="1"/>
          </p:cNvSpPr>
          <p:nvPr>
            <p:ph type="subTitle" idx="1"/>
          </p:nvPr>
        </p:nvSpPr>
        <p:spPr>
          <a:xfrm>
            <a:off x="684212" y="665018"/>
            <a:ext cx="11355388" cy="6026727"/>
          </a:xfrm>
        </p:spPr>
        <p:txBody>
          <a:bodyPr>
            <a:normAutofit/>
          </a:bodyPr>
          <a:lstStyle/>
          <a:p>
            <a:pPr marL="342900" indent="-342900">
              <a:buFont typeface="Wingdings" panose="05000000000000000000" pitchFamily="2" charset="2"/>
              <a:buChar char="§"/>
            </a:pPr>
            <a:r>
              <a:rPr lang="en-US" sz="2000" b="1" dirty="0">
                <a:solidFill>
                  <a:schemeClr val="bg1"/>
                </a:solidFill>
              </a:rPr>
              <a:t>Figure </a:t>
            </a:r>
            <a:r>
              <a:rPr lang="en-US" sz="2000" b="1" dirty="0" smtClean="0">
                <a:solidFill>
                  <a:schemeClr val="bg1"/>
                </a:solidFill>
              </a:rPr>
              <a:t>shows </a:t>
            </a:r>
            <a:r>
              <a:rPr lang="en-US" sz="2000" b="1" dirty="0">
                <a:solidFill>
                  <a:schemeClr val="bg1"/>
                </a:solidFill>
              </a:rPr>
              <a:t>the arrangement of a </a:t>
            </a:r>
            <a:r>
              <a:rPr lang="en-US" sz="2000" b="1" dirty="0" smtClean="0">
                <a:solidFill>
                  <a:schemeClr val="bg1"/>
                </a:solidFill>
              </a:rPr>
              <a:t>four-stage shift </a:t>
            </a:r>
            <a:r>
              <a:rPr lang="en-US" sz="2000" b="1" dirty="0">
                <a:solidFill>
                  <a:schemeClr val="bg1"/>
                </a:solidFill>
              </a:rPr>
              <a:t>register based on J-K bistables</a:t>
            </a:r>
            <a:r>
              <a:rPr lang="en-US" sz="2000" b="1" dirty="0" smtClean="0">
                <a:solidFill>
                  <a:schemeClr val="bg1"/>
                </a:solidFill>
              </a:rPr>
              <a:t>.</a:t>
            </a:r>
          </a:p>
          <a:p>
            <a:pPr marL="342900" indent="-342900">
              <a:buFont typeface="Wingdings" panose="05000000000000000000" pitchFamily="2" charset="2"/>
              <a:buChar char="§"/>
            </a:pPr>
            <a:r>
              <a:rPr lang="en-US" sz="2000" b="1" dirty="0" smtClean="0">
                <a:solidFill>
                  <a:schemeClr val="bg1"/>
                </a:solidFill>
              </a:rPr>
              <a:t> </a:t>
            </a:r>
            <a:r>
              <a:rPr lang="en-US" sz="2000" b="1" dirty="0">
                <a:solidFill>
                  <a:schemeClr val="bg1"/>
                </a:solidFill>
              </a:rPr>
              <a:t>The timing </a:t>
            </a:r>
            <a:r>
              <a:rPr lang="en-US" sz="2000" b="1" dirty="0" smtClean="0">
                <a:solidFill>
                  <a:schemeClr val="bg1"/>
                </a:solidFill>
              </a:rPr>
              <a:t>diagram for </a:t>
            </a:r>
            <a:r>
              <a:rPr lang="en-US" sz="2000" b="1" dirty="0">
                <a:solidFill>
                  <a:schemeClr val="bg1"/>
                </a:solidFill>
              </a:rPr>
              <a:t>this circuit is shown in Figure </a:t>
            </a:r>
            <a:r>
              <a:rPr lang="en-US" sz="2000" b="1" dirty="0" smtClean="0">
                <a:solidFill>
                  <a:schemeClr val="bg1"/>
                </a:solidFill>
              </a:rPr>
              <a:t>. </a:t>
            </a:r>
          </a:p>
          <a:p>
            <a:pPr marL="342900" indent="-342900">
              <a:buFont typeface="Wingdings" panose="05000000000000000000" pitchFamily="2" charset="2"/>
              <a:buChar char="§"/>
            </a:pPr>
            <a:r>
              <a:rPr lang="en-US" sz="2000" b="1" dirty="0" smtClean="0">
                <a:solidFill>
                  <a:schemeClr val="bg1"/>
                </a:solidFill>
              </a:rPr>
              <a:t>Note that each </a:t>
            </a:r>
            <a:r>
              <a:rPr lang="en-US" sz="2000" b="1" dirty="0">
                <a:solidFill>
                  <a:schemeClr val="bg1"/>
                </a:solidFill>
              </a:rPr>
              <a:t>stage successively feeds data (via the </a:t>
            </a:r>
            <a:r>
              <a:rPr lang="en-US" sz="2000" b="1" dirty="0" smtClean="0">
                <a:solidFill>
                  <a:schemeClr val="bg1"/>
                </a:solidFill>
              </a:rPr>
              <a:t>Q-output) to </a:t>
            </a:r>
            <a:r>
              <a:rPr lang="en-US" sz="2000" b="1" dirty="0">
                <a:solidFill>
                  <a:schemeClr val="bg1"/>
                </a:solidFill>
              </a:rPr>
              <a:t>the next stage and that all data transfer occurs </a:t>
            </a:r>
            <a:r>
              <a:rPr lang="en-US" sz="2000" b="1" dirty="0" smtClean="0">
                <a:solidFill>
                  <a:schemeClr val="bg1"/>
                </a:solidFill>
              </a:rPr>
              <a:t>on the </a:t>
            </a:r>
            <a:r>
              <a:rPr lang="en-US" sz="2000" b="1" dirty="0">
                <a:solidFill>
                  <a:schemeClr val="bg1"/>
                </a:solidFill>
              </a:rPr>
              <a:t>falling edge of the clock pulse.</a:t>
            </a:r>
            <a:endParaRPr lang="en-US" sz="2000" b="1" dirty="0" smtClean="0">
              <a:solidFill>
                <a:schemeClr val="bg1"/>
              </a:solidFill>
            </a:endParaRPr>
          </a:p>
        </p:txBody>
      </p:sp>
    </p:spTree>
    <p:extLst>
      <p:ext uri="{BB962C8B-B14F-4D97-AF65-F5344CB8AC3E}">
        <p14:creationId xmlns:p14="http://schemas.microsoft.com/office/powerpoint/2010/main" val="38455579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514901" y="846161"/>
            <a:ext cx="9048465" cy="4367284"/>
          </a:xfrm>
          <a:prstGeom prst="rect">
            <a:avLst/>
          </a:prstGeom>
        </p:spPr>
      </p:pic>
    </p:spTree>
    <p:extLst>
      <p:ext uri="{BB962C8B-B14F-4D97-AF65-F5344CB8AC3E}">
        <p14:creationId xmlns:p14="http://schemas.microsoft.com/office/powerpoint/2010/main" val="3570313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620370" y="491109"/>
            <a:ext cx="7206018" cy="5875782"/>
          </a:xfrm>
          <a:prstGeom prst="rect">
            <a:avLst/>
          </a:prstGeom>
        </p:spPr>
      </p:pic>
    </p:spTree>
    <p:extLst>
      <p:ext uri="{BB962C8B-B14F-4D97-AF65-F5344CB8AC3E}">
        <p14:creationId xmlns:p14="http://schemas.microsoft.com/office/powerpoint/2010/main" val="36415223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80109"/>
            <a:ext cx="10981315" cy="484909"/>
          </a:xfrm>
        </p:spPr>
        <p:txBody>
          <a:bodyPr>
            <a:normAutofit/>
          </a:bodyPr>
          <a:lstStyle/>
          <a:p>
            <a:pPr algn="ctr"/>
            <a:r>
              <a:rPr lang="en-IN" sz="2400" b="1" dirty="0">
                <a:solidFill>
                  <a:schemeClr val="bg1"/>
                </a:solidFill>
              </a:rPr>
              <a:t>LOGIC FAMILIES</a:t>
            </a:r>
            <a:endParaRPr lang="en-US" sz="2800" b="1" dirty="0">
              <a:solidFill>
                <a:schemeClr val="bg1"/>
              </a:solidFill>
            </a:endParaRPr>
          </a:p>
        </p:txBody>
      </p:sp>
      <p:sp>
        <p:nvSpPr>
          <p:cNvPr id="3" name="Subtitle 2"/>
          <p:cNvSpPr>
            <a:spLocks noGrp="1"/>
          </p:cNvSpPr>
          <p:nvPr>
            <p:ph type="subTitle" idx="1"/>
          </p:nvPr>
        </p:nvSpPr>
        <p:spPr>
          <a:xfrm>
            <a:off x="684212" y="665018"/>
            <a:ext cx="11355388" cy="6026727"/>
          </a:xfrm>
        </p:spPr>
        <p:txBody>
          <a:bodyPr>
            <a:normAutofit/>
          </a:bodyPr>
          <a:lstStyle/>
          <a:p>
            <a:pPr algn="just"/>
            <a:r>
              <a:rPr lang="en-US" sz="2000" b="1" dirty="0">
                <a:solidFill>
                  <a:schemeClr val="bg1"/>
                </a:solidFill>
              </a:rPr>
              <a:t>The task of </a:t>
            </a:r>
            <a:r>
              <a:rPr lang="en-US" sz="2000" b="1" dirty="0" smtClean="0">
                <a:solidFill>
                  <a:schemeClr val="bg1"/>
                </a:solidFill>
              </a:rPr>
              <a:t>realizing </a:t>
            </a:r>
            <a:r>
              <a:rPr lang="en-US" sz="2000" b="1" dirty="0">
                <a:solidFill>
                  <a:schemeClr val="bg1"/>
                </a:solidFill>
              </a:rPr>
              <a:t>a complex logic circuit is </a:t>
            </a:r>
            <a:r>
              <a:rPr lang="en-US" sz="2000" b="1" dirty="0" smtClean="0">
                <a:solidFill>
                  <a:schemeClr val="bg1"/>
                </a:solidFill>
              </a:rPr>
              <a:t>made simple </a:t>
            </a:r>
            <a:r>
              <a:rPr lang="en-US" sz="2000" b="1" dirty="0">
                <a:solidFill>
                  <a:schemeClr val="bg1"/>
                </a:solidFill>
              </a:rPr>
              <a:t>with the aid of digital integrated circuits, </a:t>
            </a:r>
            <a:r>
              <a:rPr lang="en-US" sz="2000" b="1" dirty="0" smtClean="0">
                <a:solidFill>
                  <a:schemeClr val="bg1"/>
                </a:solidFill>
              </a:rPr>
              <a:t>which are </a:t>
            </a:r>
            <a:r>
              <a:rPr lang="en-US" sz="2000" b="1" dirty="0">
                <a:solidFill>
                  <a:schemeClr val="bg1"/>
                </a:solidFill>
              </a:rPr>
              <a:t>classified according to the semiconductor </a:t>
            </a:r>
            <a:r>
              <a:rPr lang="en-US" sz="2000" b="1" dirty="0" smtClean="0">
                <a:solidFill>
                  <a:schemeClr val="bg1"/>
                </a:solidFill>
              </a:rPr>
              <a:t>technology used </a:t>
            </a:r>
            <a:r>
              <a:rPr lang="en-US" sz="2000" b="1" dirty="0">
                <a:solidFill>
                  <a:schemeClr val="bg1"/>
                </a:solidFill>
              </a:rPr>
              <a:t>in their fabrication (the logic family </a:t>
            </a:r>
            <a:r>
              <a:rPr lang="en-US" sz="2000" b="1" dirty="0" smtClean="0">
                <a:solidFill>
                  <a:schemeClr val="bg1"/>
                </a:solidFill>
              </a:rPr>
              <a:t>to which </a:t>
            </a:r>
            <a:r>
              <a:rPr lang="en-US" sz="2000" b="1" dirty="0">
                <a:solidFill>
                  <a:schemeClr val="bg1"/>
                </a:solidFill>
              </a:rPr>
              <a:t>a device belongs is largely instrumental </a:t>
            </a:r>
            <a:r>
              <a:rPr lang="en-US" sz="2000" b="1" dirty="0" smtClean="0">
                <a:solidFill>
                  <a:schemeClr val="bg1"/>
                </a:solidFill>
              </a:rPr>
              <a:t>in determining </a:t>
            </a:r>
            <a:r>
              <a:rPr lang="en-US" sz="2000" b="1" dirty="0">
                <a:solidFill>
                  <a:schemeClr val="bg1"/>
                </a:solidFill>
              </a:rPr>
              <a:t>its operational characteristics, such </a:t>
            </a:r>
            <a:r>
              <a:rPr lang="en-US" sz="2000" b="1" dirty="0" smtClean="0">
                <a:solidFill>
                  <a:schemeClr val="bg1"/>
                </a:solidFill>
              </a:rPr>
              <a:t>as </a:t>
            </a:r>
            <a:r>
              <a:rPr lang="en-US" sz="2000" b="1" dirty="0">
                <a:solidFill>
                  <a:schemeClr val="bg1"/>
                </a:solidFill>
              </a:rPr>
              <a:t>power consumption, speed </a:t>
            </a:r>
            <a:r>
              <a:rPr lang="en-US" sz="2000" b="1" dirty="0" smtClean="0">
                <a:solidFill>
                  <a:schemeClr val="bg1"/>
                </a:solidFill>
              </a:rPr>
              <a:t>and immunity </a:t>
            </a:r>
            <a:r>
              <a:rPr lang="en-US" sz="2000" b="1" dirty="0">
                <a:solidFill>
                  <a:schemeClr val="bg1"/>
                </a:solidFill>
              </a:rPr>
              <a:t>to </a:t>
            </a:r>
            <a:r>
              <a:rPr lang="en-US" sz="2000" b="1" dirty="0" smtClean="0">
                <a:solidFill>
                  <a:schemeClr val="bg1"/>
                </a:solidFill>
              </a:rPr>
              <a:t>noise).</a:t>
            </a:r>
          </a:p>
          <a:p>
            <a:pPr algn="just"/>
            <a:r>
              <a:rPr lang="en-US" sz="2000" b="1" dirty="0" smtClean="0">
                <a:solidFill>
                  <a:schemeClr val="bg1"/>
                </a:solidFill>
              </a:rPr>
              <a:t>The </a:t>
            </a:r>
            <a:r>
              <a:rPr lang="en-US" sz="2000" b="1" dirty="0">
                <a:solidFill>
                  <a:schemeClr val="bg1"/>
                </a:solidFill>
              </a:rPr>
              <a:t>two basic logic families are </a:t>
            </a:r>
            <a:r>
              <a:rPr lang="en-US" sz="2000" b="1" dirty="0" smtClean="0">
                <a:solidFill>
                  <a:schemeClr val="bg1"/>
                </a:solidFill>
              </a:rPr>
              <a:t>complementary </a:t>
            </a:r>
            <a:r>
              <a:rPr lang="en-IN" sz="2000" b="1" dirty="0" smtClean="0">
                <a:solidFill>
                  <a:schemeClr val="bg1"/>
                </a:solidFill>
              </a:rPr>
              <a:t>metal </a:t>
            </a:r>
            <a:r>
              <a:rPr lang="en-IN" sz="2000" b="1" dirty="0">
                <a:solidFill>
                  <a:schemeClr val="bg1"/>
                </a:solidFill>
              </a:rPr>
              <a:t>oxide semiconductor (CMOS) </a:t>
            </a:r>
            <a:r>
              <a:rPr lang="en-IN" sz="2000" b="1" dirty="0" smtClean="0">
                <a:solidFill>
                  <a:schemeClr val="bg1"/>
                </a:solidFill>
              </a:rPr>
              <a:t>and </a:t>
            </a:r>
            <a:r>
              <a:rPr lang="en-US" sz="2000" b="1" dirty="0">
                <a:solidFill>
                  <a:schemeClr val="bg1"/>
                </a:solidFill>
              </a:rPr>
              <a:t>transistor–transistor logic (TTL). </a:t>
            </a:r>
            <a:endParaRPr lang="en-US" sz="2000" b="1" dirty="0" smtClean="0">
              <a:solidFill>
                <a:schemeClr val="bg1"/>
              </a:solidFill>
            </a:endParaRPr>
          </a:p>
          <a:p>
            <a:pPr algn="just"/>
            <a:r>
              <a:rPr lang="en-US" sz="2000" b="1" dirty="0" smtClean="0">
                <a:solidFill>
                  <a:schemeClr val="bg1"/>
                </a:solidFill>
              </a:rPr>
              <a:t>Each </a:t>
            </a:r>
            <a:r>
              <a:rPr lang="en-US" sz="2000" b="1" dirty="0">
                <a:solidFill>
                  <a:schemeClr val="bg1"/>
                </a:solidFill>
              </a:rPr>
              <a:t>of these </a:t>
            </a:r>
            <a:r>
              <a:rPr lang="en-US" sz="2000" b="1" dirty="0" smtClean="0">
                <a:solidFill>
                  <a:schemeClr val="bg1"/>
                </a:solidFill>
              </a:rPr>
              <a:t>families is </a:t>
            </a:r>
            <a:r>
              <a:rPr lang="en-US" sz="2000" b="1" dirty="0">
                <a:solidFill>
                  <a:schemeClr val="bg1"/>
                </a:solidFill>
              </a:rPr>
              <a:t>then further sub-divided into classes that </a:t>
            </a:r>
            <a:r>
              <a:rPr lang="en-US" sz="2000" b="1" dirty="0" smtClean="0">
                <a:solidFill>
                  <a:schemeClr val="bg1"/>
                </a:solidFill>
              </a:rPr>
              <a:t>are based </a:t>
            </a:r>
            <a:r>
              <a:rPr lang="en-US" sz="2000" b="1" dirty="0">
                <a:solidFill>
                  <a:schemeClr val="bg1"/>
                </a:solidFill>
              </a:rPr>
              <a:t>on refinements of the parent technology, </a:t>
            </a:r>
            <a:r>
              <a:rPr lang="en-US" sz="2000" b="1" dirty="0" smtClean="0">
                <a:solidFill>
                  <a:schemeClr val="bg1"/>
                </a:solidFill>
              </a:rPr>
              <a:t>such as </a:t>
            </a:r>
            <a:r>
              <a:rPr lang="en-US" sz="2000" b="1" dirty="0">
                <a:solidFill>
                  <a:schemeClr val="bg1"/>
                </a:solidFill>
              </a:rPr>
              <a:t>‘high-current’ (or </a:t>
            </a:r>
            <a:r>
              <a:rPr lang="en-US" sz="2000" b="1" i="1" dirty="0">
                <a:solidFill>
                  <a:schemeClr val="bg1"/>
                </a:solidFill>
              </a:rPr>
              <a:t>buffered </a:t>
            </a:r>
            <a:r>
              <a:rPr lang="en-US" sz="2000" b="1" dirty="0">
                <a:solidFill>
                  <a:schemeClr val="bg1"/>
                </a:solidFill>
              </a:rPr>
              <a:t>output), low-noise, </a:t>
            </a:r>
            <a:r>
              <a:rPr lang="en-US" sz="2000" b="1" dirty="0" smtClean="0">
                <a:solidFill>
                  <a:schemeClr val="bg1"/>
                </a:solidFill>
              </a:rPr>
              <a:t>etc.</a:t>
            </a:r>
          </a:p>
          <a:p>
            <a:pPr algn="just"/>
            <a:r>
              <a:rPr lang="en-US" sz="2000" b="1" dirty="0" smtClean="0">
                <a:solidFill>
                  <a:schemeClr val="bg1"/>
                </a:solidFill>
              </a:rPr>
              <a:t>Representative </a:t>
            </a:r>
            <a:r>
              <a:rPr lang="en-US" sz="2000" b="1" dirty="0">
                <a:solidFill>
                  <a:schemeClr val="bg1"/>
                </a:solidFill>
              </a:rPr>
              <a:t>circuits for a basic two-input </a:t>
            </a:r>
            <a:r>
              <a:rPr lang="en-US" sz="2000" b="1" dirty="0" smtClean="0">
                <a:solidFill>
                  <a:schemeClr val="bg1"/>
                </a:solidFill>
              </a:rPr>
              <a:t>NAND gate </a:t>
            </a:r>
            <a:r>
              <a:rPr lang="en-US" sz="2000" b="1" dirty="0">
                <a:solidFill>
                  <a:schemeClr val="bg1"/>
                </a:solidFill>
              </a:rPr>
              <a:t>using TTL and CMOS technology are shown </a:t>
            </a:r>
            <a:r>
              <a:rPr lang="en-US" sz="2000" b="1" dirty="0" smtClean="0">
                <a:solidFill>
                  <a:schemeClr val="bg1"/>
                </a:solidFill>
              </a:rPr>
              <a:t>in </a:t>
            </a:r>
            <a:r>
              <a:rPr lang="en-IN" sz="2000" b="1" dirty="0" smtClean="0">
                <a:solidFill>
                  <a:schemeClr val="bg1"/>
                </a:solidFill>
              </a:rPr>
              <a:t>Figures.</a:t>
            </a:r>
            <a:endParaRPr lang="en-US" sz="2000" b="1" dirty="0" smtClean="0">
              <a:solidFill>
                <a:schemeClr val="bg1"/>
              </a:solidFill>
            </a:endParaRPr>
          </a:p>
        </p:txBody>
      </p:sp>
    </p:spTree>
    <p:extLst>
      <p:ext uri="{BB962C8B-B14F-4D97-AF65-F5344CB8AC3E}">
        <p14:creationId xmlns:p14="http://schemas.microsoft.com/office/powerpoint/2010/main" val="9091557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4717" y="682388"/>
            <a:ext cx="11737074" cy="5431809"/>
          </a:xfrm>
          <a:prstGeom prst="rect">
            <a:avLst/>
          </a:prstGeom>
        </p:spPr>
      </p:pic>
    </p:spTree>
    <p:extLst>
      <p:ext uri="{BB962C8B-B14F-4D97-AF65-F5344CB8AC3E}">
        <p14:creationId xmlns:p14="http://schemas.microsoft.com/office/powerpoint/2010/main" val="1684265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91318" y="941696"/>
            <a:ext cx="5131559" cy="4667534"/>
          </a:xfrm>
          <a:prstGeom prst="rect">
            <a:avLst/>
          </a:prstGeom>
        </p:spPr>
      </p:pic>
      <p:pic>
        <p:nvPicPr>
          <p:cNvPr id="4" name="Picture 3"/>
          <p:cNvPicPr>
            <a:picLocks noChangeAspect="1"/>
          </p:cNvPicPr>
          <p:nvPr/>
        </p:nvPicPr>
        <p:blipFill>
          <a:blip r:embed="rId3"/>
          <a:stretch>
            <a:fillRect/>
          </a:stretch>
        </p:blipFill>
        <p:spPr>
          <a:xfrm>
            <a:off x="6346209" y="941696"/>
            <a:ext cx="5377217" cy="4667533"/>
          </a:xfrm>
          <a:prstGeom prst="rect">
            <a:avLst/>
          </a:prstGeom>
        </p:spPr>
      </p:pic>
    </p:spTree>
    <p:extLst>
      <p:ext uri="{BB962C8B-B14F-4D97-AF65-F5344CB8AC3E}">
        <p14:creationId xmlns:p14="http://schemas.microsoft.com/office/powerpoint/2010/main" val="32839825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80109"/>
            <a:ext cx="10981315" cy="484909"/>
          </a:xfrm>
        </p:spPr>
        <p:txBody>
          <a:bodyPr>
            <a:normAutofit/>
          </a:bodyPr>
          <a:lstStyle/>
          <a:p>
            <a:pPr algn="ctr"/>
            <a:r>
              <a:rPr lang="en-IN" sz="2400" b="1" dirty="0">
                <a:solidFill>
                  <a:schemeClr val="bg1"/>
                </a:solidFill>
              </a:rPr>
              <a:t>TTL logic</a:t>
            </a:r>
            <a:endParaRPr lang="en-US" sz="2800" b="1" dirty="0">
              <a:solidFill>
                <a:schemeClr val="bg1"/>
              </a:solidFill>
            </a:endParaRPr>
          </a:p>
        </p:txBody>
      </p:sp>
      <p:sp>
        <p:nvSpPr>
          <p:cNvPr id="3" name="Subtitle 2"/>
          <p:cNvSpPr>
            <a:spLocks noGrp="1"/>
          </p:cNvSpPr>
          <p:nvPr>
            <p:ph type="subTitle" idx="1"/>
          </p:nvPr>
        </p:nvSpPr>
        <p:spPr>
          <a:xfrm>
            <a:off x="684212" y="665018"/>
            <a:ext cx="11355388" cy="6026727"/>
          </a:xfrm>
        </p:spPr>
        <p:txBody>
          <a:bodyPr>
            <a:normAutofit/>
          </a:bodyPr>
          <a:lstStyle/>
          <a:p>
            <a:pPr algn="just"/>
            <a:r>
              <a:rPr lang="en-US" sz="2000" b="1" dirty="0">
                <a:solidFill>
                  <a:schemeClr val="bg1"/>
                </a:solidFill>
              </a:rPr>
              <a:t>The most common family of TTL logic devices is </a:t>
            </a:r>
            <a:r>
              <a:rPr lang="en-US" sz="2000" b="1" dirty="0" smtClean="0">
                <a:solidFill>
                  <a:schemeClr val="bg1"/>
                </a:solidFill>
              </a:rPr>
              <a:t>the 74-series</a:t>
            </a:r>
            <a:r>
              <a:rPr lang="en-US" sz="2000" b="1" dirty="0">
                <a:solidFill>
                  <a:schemeClr val="bg1"/>
                </a:solidFill>
              </a:rPr>
              <a:t>. Devices from this family are coded with </a:t>
            </a:r>
            <a:r>
              <a:rPr lang="en-US" sz="2000" b="1" dirty="0" smtClean="0">
                <a:solidFill>
                  <a:schemeClr val="bg1"/>
                </a:solidFill>
              </a:rPr>
              <a:t>the prefix </a:t>
            </a:r>
            <a:r>
              <a:rPr lang="en-US" sz="2000" b="1" dirty="0">
                <a:solidFill>
                  <a:schemeClr val="bg1"/>
                </a:solidFill>
              </a:rPr>
              <a:t>number 74 (e.g. 7400). Sub-families (based </a:t>
            </a:r>
            <a:r>
              <a:rPr lang="en-US" sz="2000" b="1" dirty="0" smtClean="0">
                <a:solidFill>
                  <a:schemeClr val="bg1"/>
                </a:solidFill>
              </a:rPr>
              <a:t>on the </a:t>
            </a:r>
            <a:r>
              <a:rPr lang="en-US" sz="2000" b="1" dirty="0">
                <a:solidFill>
                  <a:schemeClr val="bg1"/>
                </a:solidFill>
              </a:rPr>
              <a:t>use of variations in the technology) are </a:t>
            </a:r>
            <a:r>
              <a:rPr lang="en-US" sz="2000" b="1" dirty="0" smtClean="0">
                <a:solidFill>
                  <a:schemeClr val="bg1"/>
                </a:solidFill>
              </a:rPr>
              <a:t>distinguished by </a:t>
            </a:r>
            <a:r>
              <a:rPr lang="en-US" sz="2000" b="1" dirty="0">
                <a:solidFill>
                  <a:schemeClr val="bg1"/>
                </a:solidFill>
              </a:rPr>
              <a:t>letters which follow the initial </a:t>
            </a:r>
            <a:r>
              <a:rPr lang="en-US" sz="2000" b="1" dirty="0" smtClean="0">
                <a:solidFill>
                  <a:schemeClr val="bg1"/>
                </a:solidFill>
              </a:rPr>
              <a:t>prefix.</a:t>
            </a:r>
          </a:p>
          <a:p>
            <a:pPr algn="just"/>
            <a:endParaRPr lang="en-US" sz="2000" b="1" dirty="0" smtClean="0">
              <a:solidFill>
                <a:schemeClr val="bg1"/>
              </a:solidFill>
            </a:endParaRPr>
          </a:p>
        </p:txBody>
      </p:sp>
      <p:pic>
        <p:nvPicPr>
          <p:cNvPr id="4" name="Picture 3"/>
          <p:cNvPicPr>
            <a:picLocks noChangeAspect="1"/>
          </p:cNvPicPr>
          <p:nvPr/>
        </p:nvPicPr>
        <p:blipFill>
          <a:blip r:embed="rId2"/>
          <a:stretch>
            <a:fillRect/>
          </a:stretch>
        </p:blipFill>
        <p:spPr>
          <a:xfrm>
            <a:off x="805218" y="1828799"/>
            <a:ext cx="11109278" cy="4862945"/>
          </a:xfrm>
          <a:prstGeom prst="rect">
            <a:avLst/>
          </a:prstGeom>
        </p:spPr>
      </p:pic>
    </p:spTree>
    <p:extLst>
      <p:ext uri="{BB962C8B-B14F-4D97-AF65-F5344CB8AC3E}">
        <p14:creationId xmlns:p14="http://schemas.microsoft.com/office/powerpoint/2010/main" val="40488891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80109"/>
            <a:ext cx="10981315" cy="484909"/>
          </a:xfrm>
        </p:spPr>
        <p:txBody>
          <a:bodyPr>
            <a:normAutofit/>
          </a:bodyPr>
          <a:lstStyle/>
          <a:p>
            <a:pPr algn="ctr"/>
            <a:r>
              <a:rPr lang="en-IN" sz="2400" b="1" dirty="0" err="1" smtClean="0">
                <a:solidFill>
                  <a:schemeClr val="bg1"/>
                </a:solidFill>
              </a:rPr>
              <a:t>Cmos</a:t>
            </a:r>
            <a:r>
              <a:rPr lang="en-IN" sz="2400" b="1" dirty="0" smtClean="0">
                <a:solidFill>
                  <a:schemeClr val="bg1"/>
                </a:solidFill>
              </a:rPr>
              <a:t> LOGIC</a:t>
            </a:r>
            <a:endParaRPr lang="en-US" sz="2800" b="1" dirty="0">
              <a:solidFill>
                <a:schemeClr val="bg1"/>
              </a:solidFill>
            </a:endParaRPr>
          </a:p>
        </p:txBody>
      </p:sp>
      <p:sp>
        <p:nvSpPr>
          <p:cNvPr id="3" name="Subtitle 2"/>
          <p:cNvSpPr>
            <a:spLocks noGrp="1"/>
          </p:cNvSpPr>
          <p:nvPr>
            <p:ph type="subTitle" idx="1"/>
          </p:nvPr>
        </p:nvSpPr>
        <p:spPr>
          <a:xfrm>
            <a:off x="684212" y="665018"/>
            <a:ext cx="11355388" cy="6026727"/>
          </a:xfrm>
        </p:spPr>
        <p:txBody>
          <a:bodyPr>
            <a:normAutofit/>
          </a:bodyPr>
          <a:lstStyle/>
          <a:p>
            <a:r>
              <a:rPr lang="en-US" sz="2000" b="1" dirty="0"/>
              <a:t>The most common family of CMOS devices is </a:t>
            </a:r>
            <a:r>
              <a:rPr lang="en-US" sz="2000" b="1" dirty="0" smtClean="0"/>
              <a:t>the 4000-series.Variants </a:t>
            </a:r>
            <a:r>
              <a:rPr lang="en-US" sz="2000" b="1" dirty="0"/>
              <a:t>within the family are </a:t>
            </a:r>
            <a:r>
              <a:rPr lang="en-US" sz="2000" b="1" dirty="0" smtClean="0"/>
              <a:t>identified by </a:t>
            </a:r>
            <a:r>
              <a:rPr lang="en-US" sz="2000" b="1" dirty="0"/>
              <a:t>the suffix </a:t>
            </a:r>
            <a:r>
              <a:rPr lang="en-US" sz="2000" b="1" dirty="0" smtClean="0"/>
              <a:t>letters</a:t>
            </a:r>
            <a:r>
              <a:rPr lang="en-US" sz="2000" b="1" dirty="0"/>
              <a:t> </a:t>
            </a:r>
            <a:r>
              <a:rPr lang="en-US" sz="2000" b="1" dirty="0" smtClean="0"/>
              <a:t>:</a:t>
            </a:r>
          </a:p>
          <a:p>
            <a:endParaRPr lang="en-US" sz="2000" b="1" dirty="0" smtClean="0">
              <a:solidFill>
                <a:schemeClr val="bg1"/>
              </a:solidFill>
            </a:endParaRPr>
          </a:p>
        </p:txBody>
      </p:sp>
      <p:pic>
        <p:nvPicPr>
          <p:cNvPr id="4" name="Picture 3"/>
          <p:cNvPicPr>
            <a:picLocks noChangeAspect="1"/>
          </p:cNvPicPr>
          <p:nvPr/>
        </p:nvPicPr>
        <p:blipFill>
          <a:blip r:embed="rId2"/>
          <a:stretch>
            <a:fillRect/>
          </a:stretch>
        </p:blipFill>
        <p:spPr>
          <a:xfrm>
            <a:off x="1596789" y="1651379"/>
            <a:ext cx="8761862" cy="4804011"/>
          </a:xfrm>
          <a:prstGeom prst="rect">
            <a:avLst/>
          </a:prstGeom>
        </p:spPr>
      </p:pic>
    </p:spTree>
    <p:extLst>
      <p:ext uri="{BB962C8B-B14F-4D97-AF65-F5344CB8AC3E}">
        <p14:creationId xmlns:p14="http://schemas.microsoft.com/office/powerpoint/2010/main" val="2024557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122218" y="138571"/>
            <a:ext cx="8866909" cy="6397776"/>
          </a:xfrm>
          <a:prstGeom prst="rect">
            <a:avLst/>
          </a:prstGeom>
        </p:spPr>
      </p:pic>
    </p:spTree>
    <p:extLst>
      <p:ext uri="{BB962C8B-B14F-4D97-AF65-F5344CB8AC3E}">
        <p14:creationId xmlns:p14="http://schemas.microsoft.com/office/powerpoint/2010/main" val="20694452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80109"/>
            <a:ext cx="10981315" cy="484909"/>
          </a:xfrm>
        </p:spPr>
        <p:txBody>
          <a:bodyPr>
            <a:normAutofit/>
          </a:bodyPr>
          <a:lstStyle/>
          <a:p>
            <a:pPr algn="ctr"/>
            <a:r>
              <a:rPr lang="en-IN" sz="2400" b="1" dirty="0">
                <a:solidFill>
                  <a:schemeClr val="bg1"/>
                </a:solidFill>
              </a:rPr>
              <a:t>Logic levels and noise margin</a:t>
            </a:r>
            <a:endParaRPr lang="en-US" sz="2800" b="1" dirty="0">
              <a:solidFill>
                <a:schemeClr val="bg1"/>
              </a:solidFill>
            </a:endParaRPr>
          </a:p>
        </p:txBody>
      </p:sp>
      <mc:AlternateContent xmlns:mc="http://schemas.openxmlformats.org/markup-compatibility/2006">
        <mc:Choice xmlns:a14="http://schemas.microsoft.com/office/drawing/2010/main" Requires="a14">
          <p:sp>
            <p:nvSpPr>
              <p:cNvPr id="3" name="Subtitle 2"/>
              <p:cNvSpPr>
                <a:spLocks noGrp="1"/>
              </p:cNvSpPr>
              <p:nvPr>
                <p:ph type="subTitle" idx="1"/>
              </p:nvPr>
            </p:nvSpPr>
            <p:spPr>
              <a:xfrm>
                <a:off x="684212" y="665018"/>
                <a:ext cx="11355388" cy="6026727"/>
              </a:xfrm>
            </p:spPr>
            <p:txBody>
              <a:bodyPr>
                <a:normAutofit/>
              </a:bodyPr>
              <a:lstStyle/>
              <a:p>
                <a:pPr marL="342900" indent="-342900" algn="just">
                  <a:buFont typeface="Wingdings" panose="05000000000000000000" pitchFamily="2" charset="2"/>
                  <a:buChar char="§"/>
                </a:pPr>
                <a:r>
                  <a:rPr lang="en-US" sz="2000" b="1" dirty="0" smtClean="0">
                    <a:solidFill>
                      <a:schemeClr val="bg1"/>
                    </a:solidFill>
                  </a:rPr>
                  <a:t>Logic levels are simply the range of voltages used to represent </a:t>
                </a:r>
                <a:r>
                  <a:rPr lang="en-US" sz="2000" b="1" dirty="0">
                    <a:solidFill>
                      <a:schemeClr val="bg1"/>
                    </a:solidFill>
                  </a:rPr>
                  <a:t>the logic states 0 and 1</a:t>
                </a:r>
                <a:r>
                  <a:rPr lang="en-US" sz="2000" b="1" dirty="0" smtClean="0">
                    <a:solidFill>
                      <a:schemeClr val="bg1"/>
                    </a:solidFill>
                  </a:rPr>
                  <a:t>.</a:t>
                </a:r>
              </a:p>
              <a:p>
                <a:pPr marL="342900" indent="-342900" algn="just">
                  <a:buFont typeface="Wingdings" panose="05000000000000000000" pitchFamily="2" charset="2"/>
                  <a:buChar char="§"/>
                </a:pPr>
                <a:r>
                  <a:rPr lang="en-US" sz="2000" b="1" dirty="0" smtClean="0">
                    <a:solidFill>
                      <a:schemeClr val="bg1"/>
                    </a:solidFill>
                  </a:rPr>
                  <a:t>The </a:t>
                </a:r>
                <a:r>
                  <a:rPr lang="en-US" sz="2000" b="1" dirty="0">
                    <a:solidFill>
                      <a:schemeClr val="bg1"/>
                    </a:solidFill>
                  </a:rPr>
                  <a:t>logic levels </a:t>
                </a:r>
                <a:r>
                  <a:rPr lang="en-US" sz="2000" b="1" dirty="0" smtClean="0">
                    <a:solidFill>
                      <a:schemeClr val="bg1"/>
                    </a:solidFill>
                  </a:rPr>
                  <a:t>for CMOS </a:t>
                </a:r>
                <a:r>
                  <a:rPr lang="en-US" sz="2000" b="1" dirty="0">
                    <a:solidFill>
                      <a:schemeClr val="bg1"/>
                    </a:solidFill>
                  </a:rPr>
                  <a:t>differ markedly from those associated </a:t>
                </a:r>
                <a:r>
                  <a:rPr lang="en-US" sz="2000" b="1" dirty="0" smtClean="0">
                    <a:solidFill>
                      <a:schemeClr val="bg1"/>
                    </a:solidFill>
                  </a:rPr>
                  <a:t>with TTL.</a:t>
                </a:r>
              </a:p>
              <a:p>
                <a:pPr marL="342900" indent="-342900" algn="just">
                  <a:buFont typeface="Wingdings" panose="05000000000000000000" pitchFamily="2" charset="2"/>
                  <a:buChar char="§"/>
                </a:pPr>
                <a:r>
                  <a:rPr lang="en-US" sz="2000" b="1" dirty="0" smtClean="0">
                    <a:solidFill>
                      <a:schemeClr val="bg1"/>
                    </a:solidFill>
                  </a:rPr>
                  <a:t> </a:t>
                </a:r>
                <a:r>
                  <a:rPr lang="en-US" sz="2000" b="1" dirty="0">
                    <a:solidFill>
                      <a:schemeClr val="bg1"/>
                    </a:solidFill>
                  </a:rPr>
                  <a:t>In particular, CMOS logic levels are relative </a:t>
                </a:r>
                <a:r>
                  <a:rPr lang="en-US" sz="2000" b="1" dirty="0" smtClean="0">
                    <a:solidFill>
                      <a:schemeClr val="bg1"/>
                    </a:solidFill>
                  </a:rPr>
                  <a:t>to the </a:t>
                </a:r>
                <a:r>
                  <a:rPr lang="en-US" sz="2000" b="1" dirty="0">
                    <a:solidFill>
                      <a:schemeClr val="bg1"/>
                    </a:solidFill>
                  </a:rPr>
                  <a:t>supply voltage used while the logic levels </a:t>
                </a:r>
                <a:r>
                  <a:rPr lang="en-US" sz="2000" b="1" dirty="0" smtClean="0">
                    <a:solidFill>
                      <a:schemeClr val="bg1"/>
                    </a:solidFill>
                  </a:rPr>
                  <a:t>associated with </a:t>
                </a:r>
                <a:r>
                  <a:rPr lang="en-US" sz="2000" b="1" dirty="0">
                    <a:solidFill>
                      <a:schemeClr val="bg1"/>
                    </a:solidFill>
                  </a:rPr>
                  <a:t>TTL devices tend to be absolute (see </a:t>
                </a:r>
                <a:r>
                  <a:rPr lang="en-US" sz="2000" b="1" dirty="0" smtClean="0">
                    <a:solidFill>
                      <a:schemeClr val="bg1"/>
                    </a:solidFill>
                  </a:rPr>
                  <a:t>Fig</a:t>
                </a:r>
                <a:r>
                  <a:rPr lang="en-IN" sz="2000" b="1" dirty="0" smtClean="0">
                    <a:solidFill>
                      <a:schemeClr val="bg1"/>
                    </a:solidFill>
                  </a:rPr>
                  <a:t>).</a:t>
                </a:r>
              </a:p>
              <a:p>
                <a:pPr marL="342900" indent="-342900" algn="just">
                  <a:buFont typeface="Wingdings" panose="05000000000000000000" pitchFamily="2" charset="2"/>
                  <a:buChar char="§"/>
                </a:pPr>
                <a:r>
                  <a:rPr lang="en-IN" sz="2000" b="1" dirty="0" smtClean="0">
                    <a:solidFill>
                      <a:schemeClr val="bg1"/>
                    </a:solidFill>
                  </a:rPr>
                  <a:t> </a:t>
                </a:r>
                <a:r>
                  <a:rPr lang="en-US" sz="2000" b="1" dirty="0" smtClean="0">
                    <a:solidFill>
                      <a:schemeClr val="bg1"/>
                    </a:solidFill>
                  </a:rPr>
                  <a:t>The </a:t>
                </a:r>
                <a:r>
                  <a:rPr lang="en-US" sz="2000" b="1" i="1" dirty="0">
                    <a:solidFill>
                      <a:schemeClr val="bg1"/>
                    </a:solidFill>
                  </a:rPr>
                  <a:t>noise margin </a:t>
                </a:r>
                <a:r>
                  <a:rPr lang="en-US" sz="2000" b="1" dirty="0">
                    <a:solidFill>
                      <a:schemeClr val="bg1"/>
                    </a:solidFill>
                  </a:rPr>
                  <a:t>of a logic device is a </a:t>
                </a:r>
                <a:r>
                  <a:rPr lang="en-US" sz="2000" b="1" dirty="0" smtClean="0">
                    <a:solidFill>
                      <a:schemeClr val="bg1"/>
                    </a:solidFill>
                  </a:rPr>
                  <a:t>measure of </a:t>
                </a:r>
                <a:r>
                  <a:rPr lang="en-US" sz="2000" b="1" dirty="0">
                    <a:solidFill>
                      <a:schemeClr val="bg1"/>
                    </a:solidFill>
                  </a:rPr>
                  <a:t>its ability to reject noise and spurious </a:t>
                </a:r>
                <a:r>
                  <a:rPr lang="en-US" sz="2000" b="1" dirty="0" smtClean="0">
                    <a:solidFill>
                      <a:schemeClr val="bg1"/>
                    </a:solidFill>
                  </a:rPr>
                  <a:t>signals; the </a:t>
                </a:r>
                <a:r>
                  <a:rPr lang="en-US" sz="2000" b="1" dirty="0">
                    <a:solidFill>
                      <a:schemeClr val="bg1"/>
                    </a:solidFill>
                  </a:rPr>
                  <a:t>larger the noise margin the better its ability </a:t>
                </a:r>
                <a:r>
                  <a:rPr lang="en-US" sz="2000" b="1" dirty="0" smtClean="0">
                    <a:solidFill>
                      <a:schemeClr val="bg1"/>
                    </a:solidFill>
                  </a:rPr>
                  <a:t>to </a:t>
                </a:r>
                <a:r>
                  <a:rPr lang="en-US" sz="2000" b="1" dirty="0">
                    <a:solidFill>
                      <a:schemeClr val="bg1"/>
                    </a:solidFill>
                  </a:rPr>
                  <a:t>perform in an environment in which noise is </a:t>
                </a:r>
                <a:r>
                  <a:rPr lang="en-US" sz="2000" b="1" dirty="0" smtClean="0">
                    <a:solidFill>
                      <a:schemeClr val="bg1"/>
                    </a:solidFill>
                  </a:rPr>
                  <a:t>present. </a:t>
                </a:r>
              </a:p>
              <a:p>
                <a:pPr marL="342900" indent="-342900" algn="just">
                  <a:buFont typeface="Wingdings" panose="05000000000000000000" pitchFamily="2" charset="2"/>
                  <a:buChar char="§"/>
                </a:pPr>
                <a:r>
                  <a:rPr lang="en-US" sz="2000" b="1" dirty="0" smtClean="0">
                    <a:solidFill>
                      <a:schemeClr val="bg1"/>
                    </a:solidFill>
                  </a:rPr>
                  <a:t>Noise </a:t>
                </a:r>
                <a:r>
                  <a:rPr lang="en-US" sz="2000" b="1" dirty="0">
                    <a:solidFill>
                      <a:schemeClr val="bg1"/>
                    </a:solidFill>
                  </a:rPr>
                  <a:t>margin is defined as the difference between </a:t>
                </a:r>
                <a:r>
                  <a:rPr lang="en-US" sz="2000" b="1" dirty="0" smtClean="0">
                    <a:solidFill>
                      <a:schemeClr val="bg1"/>
                    </a:solidFill>
                  </a:rPr>
                  <a:t>the minimum </a:t>
                </a:r>
                <a:r>
                  <a:rPr lang="en-US" sz="2000" b="1" dirty="0">
                    <a:solidFill>
                      <a:schemeClr val="bg1"/>
                    </a:solidFill>
                  </a:rPr>
                  <a:t>values of high state output and high </a:t>
                </a:r>
                <a:r>
                  <a:rPr lang="en-US" sz="2000" b="1" dirty="0" smtClean="0">
                    <a:solidFill>
                      <a:schemeClr val="bg1"/>
                    </a:solidFill>
                  </a:rPr>
                  <a:t>state input </a:t>
                </a:r>
                <a:r>
                  <a:rPr lang="en-US" sz="2000" b="1" dirty="0">
                    <a:solidFill>
                      <a:schemeClr val="bg1"/>
                    </a:solidFill>
                  </a:rPr>
                  <a:t>voltage and the maximum values of low </a:t>
                </a:r>
                <a:r>
                  <a:rPr lang="en-US" sz="2000" b="1" dirty="0" smtClean="0">
                    <a:solidFill>
                      <a:schemeClr val="bg1"/>
                    </a:solidFill>
                  </a:rPr>
                  <a:t>state output </a:t>
                </a:r>
                <a:r>
                  <a:rPr lang="en-US" sz="2000" b="1" dirty="0">
                    <a:solidFill>
                      <a:schemeClr val="bg1"/>
                    </a:solidFill>
                  </a:rPr>
                  <a:t>and low state input voltage. Hence</a:t>
                </a:r>
                <a:r>
                  <a:rPr lang="en-US" sz="2000" b="1" dirty="0" smtClean="0">
                    <a:solidFill>
                      <a:schemeClr val="bg1"/>
                    </a:solidFill>
                  </a:rPr>
                  <a:t>:</a:t>
                </a:r>
              </a:p>
              <a:p>
                <a:pPr algn="just"/>
                <a:r>
                  <a:rPr lang="en-US" sz="2000" b="1" dirty="0" smtClean="0">
                    <a:solidFill>
                      <a:schemeClr val="bg1"/>
                    </a:solidFill>
                  </a:rPr>
                  <a:t>                 </a:t>
                </a:r>
              </a:p>
              <a:p>
                <a:pPr algn="just"/>
                <a:r>
                  <a:rPr lang="en-US" sz="2000" b="1" dirty="0">
                    <a:solidFill>
                      <a:schemeClr val="bg1"/>
                    </a:solidFill>
                  </a:rPr>
                  <a:t> </a:t>
                </a:r>
                <a:r>
                  <a:rPr lang="en-US" sz="2000" b="1" dirty="0" smtClean="0">
                    <a:solidFill>
                      <a:schemeClr val="bg1"/>
                    </a:solidFill>
                  </a:rPr>
                  <a:t>                                            </a:t>
                </a:r>
                <a14:m>
                  <m:oMath xmlns:m="http://schemas.openxmlformats.org/officeDocument/2006/math">
                    <m:r>
                      <a:rPr lang="en-US" sz="2000" b="1" i="1" smtClean="0">
                        <a:solidFill>
                          <a:schemeClr val="bg1"/>
                        </a:solidFill>
                        <a:latin typeface="Cambria Math" panose="02040503050406030204" pitchFamily="18" charset="0"/>
                      </a:rPr>
                      <m:t>𝑵𝒐𝒊𝒔𝒆</m:t>
                    </m:r>
                    <m:r>
                      <a:rPr lang="en-US" sz="2000" b="1" i="1" smtClean="0">
                        <a:solidFill>
                          <a:schemeClr val="bg1"/>
                        </a:solidFill>
                        <a:latin typeface="Cambria Math" panose="02040503050406030204" pitchFamily="18" charset="0"/>
                      </a:rPr>
                      <m:t> </m:t>
                    </m:r>
                    <m:r>
                      <a:rPr lang="en-US" sz="2000" b="1" i="1" smtClean="0">
                        <a:solidFill>
                          <a:schemeClr val="bg1"/>
                        </a:solidFill>
                        <a:latin typeface="Cambria Math" panose="02040503050406030204" pitchFamily="18" charset="0"/>
                      </a:rPr>
                      <m:t>𝒎𝒂𝒓𝒈𝒊𝒏</m:t>
                    </m:r>
                    <m:r>
                      <a:rPr lang="en-US" sz="2000" b="1" i="1" smtClean="0">
                        <a:solidFill>
                          <a:schemeClr val="bg1"/>
                        </a:solidFill>
                        <a:latin typeface="Cambria Math" panose="02040503050406030204" pitchFamily="18" charset="0"/>
                      </a:rPr>
                      <m:t>= </m:t>
                    </m:r>
                    <m:sSub>
                      <m:sSubPr>
                        <m:ctrlPr>
                          <a:rPr lang="en-US" sz="2000" b="1" i="1" smtClean="0">
                            <a:solidFill>
                              <a:schemeClr val="bg1"/>
                            </a:solidFill>
                            <a:latin typeface="Cambria Math" panose="02040503050406030204" pitchFamily="18" charset="0"/>
                          </a:rPr>
                        </m:ctrlPr>
                      </m:sSubPr>
                      <m:e>
                        <m:r>
                          <a:rPr lang="en-US" sz="2000" b="1" i="1" smtClean="0">
                            <a:solidFill>
                              <a:schemeClr val="bg1"/>
                            </a:solidFill>
                            <a:latin typeface="Cambria Math" panose="02040503050406030204" pitchFamily="18" charset="0"/>
                          </a:rPr>
                          <m:t>𝑽</m:t>
                        </m:r>
                      </m:e>
                      <m:sub>
                        <m:r>
                          <a:rPr lang="en-US" sz="2000" b="1" i="1" smtClean="0">
                            <a:solidFill>
                              <a:schemeClr val="bg1"/>
                            </a:solidFill>
                            <a:latin typeface="Cambria Math" panose="02040503050406030204" pitchFamily="18" charset="0"/>
                          </a:rPr>
                          <m:t>𝑶𝑯</m:t>
                        </m:r>
                        <m:r>
                          <a:rPr lang="en-US" sz="2000" b="1" i="1" smtClean="0">
                            <a:solidFill>
                              <a:schemeClr val="bg1"/>
                            </a:solidFill>
                            <a:latin typeface="Cambria Math" panose="02040503050406030204" pitchFamily="18" charset="0"/>
                          </a:rPr>
                          <m:t> (</m:t>
                        </m:r>
                        <m:r>
                          <a:rPr lang="en-US" sz="2000" b="1" i="1" smtClean="0">
                            <a:solidFill>
                              <a:schemeClr val="bg1"/>
                            </a:solidFill>
                            <a:latin typeface="Cambria Math" panose="02040503050406030204" pitchFamily="18" charset="0"/>
                          </a:rPr>
                          <m:t>𝑴𝑰𝑵</m:t>
                        </m:r>
                        <m:r>
                          <a:rPr lang="en-US" sz="2000" b="1" i="1" smtClean="0">
                            <a:solidFill>
                              <a:schemeClr val="bg1"/>
                            </a:solidFill>
                            <a:latin typeface="Cambria Math" panose="02040503050406030204" pitchFamily="18" charset="0"/>
                          </a:rPr>
                          <m:t>)</m:t>
                        </m:r>
                      </m:sub>
                    </m:sSub>
                    <m:r>
                      <a:rPr lang="en-US" sz="2000" b="1" i="1" smtClean="0">
                        <a:solidFill>
                          <a:schemeClr val="bg1"/>
                        </a:solidFill>
                        <a:latin typeface="Cambria Math" panose="02040503050406030204" pitchFamily="18" charset="0"/>
                      </a:rPr>
                      <m:t>− </m:t>
                    </m:r>
                    <m:sSub>
                      <m:sSubPr>
                        <m:ctrlPr>
                          <a:rPr lang="en-US" sz="2000" b="1" i="1" smtClean="0">
                            <a:solidFill>
                              <a:schemeClr val="bg1"/>
                            </a:solidFill>
                            <a:latin typeface="Cambria Math" panose="02040503050406030204" pitchFamily="18" charset="0"/>
                          </a:rPr>
                        </m:ctrlPr>
                      </m:sSubPr>
                      <m:e>
                        <m:r>
                          <a:rPr lang="en-US" sz="2000" b="1" i="1" smtClean="0">
                            <a:solidFill>
                              <a:schemeClr val="bg1"/>
                            </a:solidFill>
                            <a:latin typeface="Cambria Math" panose="02040503050406030204" pitchFamily="18" charset="0"/>
                          </a:rPr>
                          <m:t>𝑽</m:t>
                        </m:r>
                      </m:e>
                      <m:sub>
                        <m:r>
                          <a:rPr lang="en-US" sz="2000" b="1" i="1" smtClean="0">
                            <a:solidFill>
                              <a:schemeClr val="bg1"/>
                            </a:solidFill>
                            <a:latin typeface="Cambria Math" panose="02040503050406030204" pitchFamily="18" charset="0"/>
                          </a:rPr>
                          <m:t>𝑰𝑯</m:t>
                        </m:r>
                        <m:r>
                          <a:rPr lang="en-US" sz="2000" b="1" i="1" smtClean="0">
                            <a:solidFill>
                              <a:schemeClr val="bg1"/>
                            </a:solidFill>
                            <a:latin typeface="Cambria Math" panose="02040503050406030204" pitchFamily="18" charset="0"/>
                          </a:rPr>
                          <m:t> (</m:t>
                        </m:r>
                        <m:r>
                          <a:rPr lang="en-US" sz="2000" b="1" i="1" smtClean="0">
                            <a:solidFill>
                              <a:schemeClr val="bg1"/>
                            </a:solidFill>
                            <a:latin typeface="Cambria Math" panose="02040503050406030204" pitchFamily="18" charset="0"/>
                          </a:rPr>
                          <m:t>𝑴𝑰𝑵</m:t>
                        </m:r>
                        <m:r>
                          <a:rPr lang="en-US" sz="2000" b="1" i="1" smtClean="0">
                            <a:solidFill>
                              <a:schemeClr val="bg1"/>
                            </a:solidFill>
                            <a:latin typeface="Cambria Math" panose="02040503050406030204" pitchFamily="18" charset="0"/>
                          </a:rPr>
                          <m:t>)</m:t>
                        </m:r>
                      </m:sub>
                    </m:sSub>
                  </m:oMath>
                </a14:m>
                <a:endParaRPr lang="en-US" sz="2000" b="1" dirty="0" smtClean="0">
                  <a:solidFill>
                    <a:schemeClr val="bg1"/>
                  </a:solidFill>
                </a:endParaRPr>
              </a:p>
              <a:p>
                <a:pPr algn="just"/>
                <a:r>
                  <a:rPr lang="en-IN" sz="2000" b="1" dirty="0">
                    <a:solidFill>
                      <a:schemeClr val="bg1"/>
                    </a:solidFill>
                  </a:rPr>
                  <a:t>and </a:t>
                </a:r>
                <a:r>
                  <a:rPr lang="en-IN" sz="2000" b="1" dirty="0" smtClean="0">
                    <a:solidFill>
                      <a:schemeClr val="bg1"/>
                    </a:solidFill>
                  </a:rPr>
                  <a:t>also       </a:t>
                </a:r>
              </a:p>
              <a:p>
                <a:pPr algn="just"/>
                <a14:m>
                  <m:oMathPara xmlns:m="http://schemas.openxmlformats.org/officeDocument/2006/math">
                    <m:oMathParaPr>
                      <m:jc m:val="centerGroup"/>
                    </m:oMathParaPr>
                    <m:oMath xmlns:m="http://schemas.openxmlformats.org/officeDocument/2006/math">
                      <m:r>
                        <a:rPr lang="en-US" sz="2000" b="1" i="1">
                          <a:solidFill>
                            <a:schemeClr val="bg1"/>
                          </a:solidFill>
                          <a:latin typeface="Cambria Math" panose="02040503050406030204" pitchFamily="18" charset="0"/>
                        </a:rPr>
                        <m:t>𝑵𝒐𝒊𝒔𝒆</m:t>
                      </m:r>
                      <m:r>
                        <a:rPr lang="en-US" sz="2000" b="1" i="1">
                          <a:solidFill>
                            <a:schemeClr val="bg1"/>
                          </a:solidFill>
                          <a:latin typeface="Cambria Math" panose="02040503050406030204" pitchFamily="18" charset="0"/>
                        </a:rPr>
                        <m:t> </m:t>
                      </m:r>
                      <m:r>
                        <a:rPr lang="en-US" sz="2000" b="1" i="1">
                          <a:solidFill>
                            <a:schemeClr val="bg1"/>
                          </a:solidFill>
                          <a:latin typeface="Cambria Math" panose="02040503050406030204" pitchFamily="18" charset="0"/>
                        </a:rPr>
                        <m:t>𝒎𝒂𝒓𝒈𝒊𝒏</m:t>
                      </m:r>
                      <m:r>
                        <a:rPr lang="en-US" sz="2000" b="1" i="1">
                          <a:solidFill>
                            <a:schemeClr val="bg1"/>
                          </a:solidFill>
                          <a:latin typeface="Cambria Math" panose="02040503050406030204" pitchFamily="18" charset="0"/>
                        </a:rPr>
                        <m:t>= </m:t>
                      </m:r>
                      <m:sSub>
                        <m:sSubPr>
                          <m:ctrlPr>
                            <a:rPr lang="en-US" sz="2000" b="1" i="1">
                              <a:solidFill>
                                <a:schemeClr val="bg1"/>
                              </a:solidFill>
                              <a:latin typeface="Cambria Math" panose="02040503050406030204" pitchFamily="18" charset="0"/>
                            </a:rPr>
                          </m:ctrlPr>
                        </m:sSubPr>
                        <m:e>
                          <m:r>
                            <a:rPr lang="en-US" sz="2000" b="1" i="1">
                              <a:solidFill>
                                <a:schemeClr val="bg1"/>
                              </a:solidFill>
                              <a:latin typeface="Cambria Math" panose="02040503050406030204" pitchFamily="18" charset="0"/>
                            </a:rPr>
                            <m:t>𝑽</m:t>
                          </m:r>
                        </m:e>
                        <m:sub>
                          <m:r>
                            <a:rPr lang="en-US" sz="2000" b="1" i="1">
                              <a:solidFill>
                                <a:schemeClr val="bg1"/>
                              </a:solidFill>
                              <a:latin typeface="Cambria Math" panose="02040503050406030204" pitchFamily="18" charset="0"/>
                            </a:rPr>
                            <m:t>𝑶</m:t>
                          </m:r>
                          <m:r>
                            <a:rPr lang="en-US" sz="2000" b="1" i="1" smtClean="0">
                              <a:solidFill>
                                <a:schemeClr val="bg1"/>
                              </a:solidFill>
                              <a:latin typeface="Cambria Math" panose="02040503050406030204" pitchFamily="18" charset="0"/>
                            </a:rPr>
                            <m:t>𝑳</m:t>
                          </m:r>
                          <m:r>
                            <a:rPr lang="en-US" sz="2000" b="1" i="1">
                              <a:solidFill>
                                <a:schemeClr val="bg1"/>
                              </a:solidFill>
                              <a:latin typeface="Cambria Math" panose="02040503050406030204" pitchFamily="18" charset="0"/>
                            </a:rPr>
                            <m:t> (</m:t>
                          </m:r>
                          <m:r>
                            <a:rPr lang="en-US" sz="2000" b="1" i="1">
                              <a:solidFill>
                                <a:schemeClr val="bg1"/>
                              </a:solidFill>
                              <a:latin typeface="Cambria Math" panose="02040503050406030204" pitchFamily="18" charset="0"/>
                            </a:rPr>
                            <m:t>𝑴𝑨𝑿</m:t>
                          </m:r>
                          <m:r>
                            <a:rPr lang="en-US" sz="2000" b="1" i="1">
                              <a:solidFill>
                                <a:schemeClr val="bg1"/>
                              </a:solidFill>
                              <a:latin typeface="Cambria Math" panose="02040503050406030204" pitchFamily="18" charset="0"/>
                            </a:rPr>
                            <m:t>)</m:t>
                          </m:r>
                        </m:sub>
                      </m:sSub>
                      <m:r>
                        <a:rPr lang="en-US" sz="2000" b="1" i="1">
                          <a:solidFill>
                            <a:schemeClr val="bg1"/>
                          </a:solidFill>
                          <a:latin typeface="Cambria Math" panose="02040503050406030204" pitchFamily="18" charset="0"/>
                        </a:rPr>
                        <m:t>− </m:t>
                      </m:r>
                      <m:sSub>
                        <m:sSubPr>
                          <m:ctrlPr>
                            <a:rPr lang="en-US" sz="2000" b="1" i="1">
                              <a:solidFill>
                                <a:schemeClr val="bg1"/>
                              </a:solidFill>
                              <a:latin typeface="Cambria Math" panose="02040503050406030204" pitchFamily="18" charset="0"/>
                            </a:rPr>
                          </m:ctrlPr>
                        </m:sSubPr>
                        <m:e>
                          <m:r>
                            <a:rPr lang="en-US" sz="2000" b="1" i="1">
                              <a:solidFill>
                                <a:schemeClr val="bg1"/>
                              </a:solidFill>
                              <a:latin typeface="Cambria Math" panose="02040503050406030204" pitchFamily="18" charset="0"/>
                            </a:rPr>
                            <m:t>𝑽</m:t>
                          </m:r>
                        </m:e>
                        <m:sub>
                          <m:r>
                            <a:rPr lang="en-US" sz="2000" b="1" i="1">
                              <a:solidFill>
                                <a:schemeClr val="bg1"/>
                              </a:solidFill>
                              <a:latin typeface="Cambria Math" panose="02040503050406030204" pitchFamily="18" charset="0"/>
                            </a:rPr>
                            <m:t>𝑰</m:t>
                          </m:r>
                          <m:r>
                            <a:rPr lang="en-US" sz="2000" b="1" i="1" smtClean="0">
                              <a:solidFill>
                                <a:schemeClr val="bg1"/>
                              </a:solidFill>
                              <a:latin typeface="Cambria Math" panose="02040503050406030204" pitchFamily="18" charset="0"/>
                            </a:rPr>
                            <m:t>𝑳</m:t>
                          </m:r>
                          <m:r>
                            <a:rPr lang="en-US" sz="2000" b="1" i="1">
                              <a:solidFill>
                                <a:schemeClr val="bg1"/>
                              </a:solidFill>
                              <a:latin typeface="Cambria Math" panose="02040503050406030204" pitchFamily="18" charset="0"/>
                            </a:rPr>
                            <m:t> (</m:t>
                          </m:r>
                          <m:r>
                            <a:rPr lang="en-US" sz="2000" b="1" i="1">
                              <a:solidFill>
                                <a:schemeClr val="bg1"/>
                              </a:solidFill>
                              <a:latin typeface="Cambria Math" panose="02040503050406030204" pitchFamily="18" charset="0"/>
                            </a:rPr>
                            <m:t>𝑴𝑨𝑿</m:t>
                          </m:r>
                          <m:r>
                            <a:rPr lang="en-US" sz="2000" b="1" i="1">
                              <a:solidFill>
                                <a:schemeClr val="bg1"/>
                              </a:solidFill>
                              <a:latin typeface="Cambria Math" panose="02040503050406030204" pitchFamily="18" charset="0"/>
                            </a:rPr>
                            <m:t>)</m:t>
                          </m:r>
                        </m:sub>
                      </m:sSub>
                    </m:oMath>
                  </m:oMathPara>
                </a14:m>
                <a:endParaRPr lang="en-US" sz="2000" b="1" dirty="0" smtClean="0">
                  <a:solidFill>
                    <a:schemeClr val="bg1"/>
                  </a:solidFill>
                </a:endParaRPr>
              </a:p>
            </p:txBody>
          </p:sp>
        </mc:Choice>
        <mc:Fallback>
          <p:sp>
            <p:nvSpPr>
              <p:cNvPr id="3" name="Subtitle 2"/>
              <p:cNvSpPr>
                <a:spLocks noGrp="1" noRot="1" noChangeAspect="1" noMove="1" noResize="1" noEditPoints="1" noAdjustHandles="1" noChangeArrowheads="1" noChangeShapeType="1" noTextEdit="1"/>
              </p:cNvSpPr>
              <p:nvPr>
                <p:ph type="subTitle" idx="1"/>
              </p:nvPr>
            </p:nvSpPr>
            <p:spPr>
              <a:xfrm>
                <a:off x="684212" y="665018"/>
                <a:ext cx="11355388" cy="6026727"/>
              </a:xfrm>
              <a:blipFill rotWithShape="0">
                <a:blip r:embed="rId2"/>
                <a:stretch>
                  <a:fillRect l="-537" t="-506" r="-590"/>
                </a:stretch>
              </a:blipFill>
            </p:spPr>
            <p:txBody>
              <a:bodyPr/>
              <a:lstStyle/>
              <a:p>
                <a:r>
                  <a:rPr lang="en-IN">
                    <a:noFill/>
                  </a:rPr>
                  <a:t> </a:t>
                </a:r>
              </a:p>
            </p:txBody>
          </p:sp>
        </mc:Fallback>
      </mc:AlternateContent>
    </p:spTree>
    <p:extLst>
      <p:ext uri="{BB962C8B-B14F-4D97-AF65-F5344CB8AC3E}">
        <p14:creationId xmlns:p14="http://schemas.microsoft.com/office/powerpoint/2010/main" val="11132592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80109"/>
            <a:ext cx="10981315" cy="484909"/>
          </a:xfrm>
        </p:spPr>
        <p:txBody>
          <a:bodyPr>
            <a:normAutofit/>
          </a:bodyPr>
          <a:lstStyle/>
          <a:p>
            <a:pPr algn="ctr"/>
            <a:r>
              <a:rPr lang="en-IN" sz="2400" b="1" dirty="0">
                <a:solidFill>
                  <a:schemeClr val="bg1"/>
                </a:solidFill>
              </a:rPr>
              <a:t>Logic levels and noise margin</a:t>
            </a:r>
            <a:endParaRPr lang="en-US" sz="2800" b="1" dirty="0">
              <a:solidFill>
                <a:schemeClr val="bg1"/>
              </a:solidFill>
            </a:endParaRPr>
          </a:p>
        </p:txBody>
      </p:sp>
      <p:sp>
        <p:nvSpPr>
          <p:cNvPr id="3" name="Subtitle 2"/>
          <p:cNvSpPr>
            <a:spLocks noGrp="1"/>
          </p:cNvSpPr>
          <p:nvPr>
            <p:ph type="subTitle" idx="1"/>
          </p:nvPr>
        </p:nvSpPr>
        <p:spPr>
          <a:xfrm>
            <a:off x="684212" y="665018"/>
            <a:ext cx="11355388" cy="6026727"/>
          </a:xfrm>
        </p:spPr>
        <p:txBody>
          <a:bodyPr>
            <a:normAutofit/>
          </a:bodyPr>
          <a:lstStyle/>
          <a:p>
            <a:r>
              <a:rPr lang="en-US" sz="2000" b="1" dirty="0" smtClean="0">
                <a:solidFill>
                  <a:schemeClr val="bg1"/>
                </a:solidFill>
              </a:rPr>
              <a:t>Where</a:t>
            </a:r>
          </a:p>
          <a:p>
            <a:r>
              <a:rPr lang="en-US" sz="2000" b="1" dirty="0" smtClean="0">
                <a:solidFill>
                  <a:schemeClr val="bg1"/>
                </a:solidFill>
              </a:rPr>
              <a:t> </a:t>
            </a:r>
            <a:r>
              <a:rPr lang="en-US" sz="2000" b="1" dirty="0">
                <a:solidFill>
                  <a:schemeClr val="bg1"/>
                </a:solidFill>
              </a:rPr>
              <a:t>VOH(MIN) </a:t>
            </a:r>
            <a:r>
              <a:rPr lang="en-US" sz="2000" b="1" dirty="0" smtClean="0">
                <a:solidFill>
                  <a:schemeClr val="bg1"/>
                </a:solidFill>
              </a:rPr>
              <a:t>- is </a:t>
            </a:r>
            <a:r>
              <a:rPr lang="en-US" sz="2000" b="1" dirty="0">
                <a:solidFill>
                  <a:schemeClr val="bg1"/>
                </a:solidFill>
              </a:rPr>
              <a:t>the minimum value of high </a:t>
            </a:r>
            <a:r>
              <a:rPr lang="en-US" sz="2000" b="1" dirty="0" smtClean="0">
                <a:solidFill>
                  <a:schemeClr val="bg1"/>
                </a:solidFill>
              </a:rPr>
              <a:t>state (logic </a:t>
            </a:r>
            <a:r>
              <a:rPr lang="en-US" sz="2000" b="1" dirty="0">
                <a:solidFill>
                  <a:schemeClr val="bg1"/>
                </a:solidFill>
              </a:rPr>
              <a:t>1) output voltage</a:t>
            </a:r>
            <a:r>
              <a:rPr lang="en-US" sz="2000" b="1" dirty="0" smtClean="0">
                <a:solidFill>
                  <a:schemeClr val="bg1"/>
                </a:solidFill>
              </a:rPr>
              <a:t>,</a:t>
            </a:r>
          </a:p>
          <a:p>
            <a:r>
              <a:rPr lang="en-US" sz="2000" b="1" dirty="0" smtClean="0">
                <a:solidFill>
                  <a:schemeClr val="bg1"/>
                </a:solidFill>
              </a:rPr>
              <a:t>VIH(MIN)-  </a:t>
            </a:r>
            <a:r>
              <a:rPr lang="en-US" sz="2000" b="1" dirty="0">
                <a:solidFill>
                  <a:schemeClr val="bg1"/>
                </a:solidFill>
              </a:rPr>
              <a:t>is the minimum </a:t>
            </a:r>
            <a:r>
              <a:rPr lang="en-US" sz="2000" b="1" dirty="0" smtClean="0">
                <a:solidFill>
                  <a:schemeClr val="bg1"/>
                </a:solidFill>
              </a:rPr>
              <a:t>value of </a:t>
            </a:r>
            <a:r>
              <a:rPr lang="en-US" sz="2000" b="1" dirty="0">
                <a:solidFill>
                  <a:schemeClr val="bg1"/>
                </a:solidFill>
              </a:rPr>
              <a:t>high state (logic 1) input voltage</a:t>
            </a:r>
            <a:r>
              <a:rPr lang="en-US" sz="2000" b="1" dirty="0" smtClean="0">
                <a:solidFill>
                  <a:schemeClr val="bg1"/>
                </a:solidFill>
              </a:rPr>
              <a:t>,</a:t>
            </a:r>
          </a:p>
          <a:p>
            <a:r>
              <a:rPr lang="en-US" sz="2000" b="1" dirty="0" smtClean="0">
                <a:solidFill>
                  <a:schemeClr val="bg1"/>
                </a:solidFill>
              </a:rPr>
              <a:t>VOL(MAX)-  </a:t>
            </a:r>
            <a:r>
              <a:rPr lang="en-US" sz="2000" b="1" dirty="0">
                <a:solidFill>
                  <a:schemeClr val="bg1"/>
                </a:solidFill>
              </a:rPr>
              <a:t>is </a:t>
            </a:r>
            <a:r>
              <a:rPr lang="en-US" sz="2000" b="1" dirty="0" smtClean="0">
                <a:solidFill>
                  <a:schemeClr val="bg1"/>
                </a:solidFill>
              </a:rPr>
              <a:t>the maximum </a:t>
            </a:r>
            <a:r>
              <a:rPr lang="en-US" sz="2000" b="1" dirty="0">
                <a:solidFill>
                  <a:schemeClr val="bg1"/>
                </a:solidFill>
              </a:rPr>
              <a:t>value of low state (logic 0) output </a:t>
            </a:r>
            <a:r>
              <a:rPr lang="en-US" sz="2000" b="1" dirty="0" smtClean="0">
                <a:solidFill>
                  <a:schemeClr val="bg1"/>
                </a:solidFill>
              </a:rPr>
              <a:t>voltage </a:t>
            </a:r>
          </a:p>
          <a:p>
            <a:r>
              <a:rPr lang="en-US" sz="2000" b="1" dirty="0" smtClean="0">
                <a:solidFill>
                  <a:schemeClr val="bg1"/>
                </a:solidFill>
              </a:rPr>
              <a:t> </a:t>
            </a:r>
            <a:r>
              <a:rPr lang="en-US" sz="2000" b="1" dirty="0">
                <a:solidFill>
                  <a:schemeClr val="bg1"/>
                </a:solidFill>
              </a:rPr>
              <a:t>VIL(MAX</a:t>
            </a:r>
            <a:r>
              <a:rPr lang="en-US" sz="2000" b="1" dirty="0" smtClean="0">
                <a:solidFill>
                  <a:schemeClr val="bg1"/>
                </a:solidFill>
              </a:rPr>
              <a:t>)-  </a:t>
            </a:r>
            <a:r>
              <a:rPr lang="en-US" sz="2000" b="1" dirty="0">
                <a:solidFill>
                  <a:schemeClr val="bg1"/>
                </a:solidFill>
              </a:rPr>
              <a:t>is the minimum value of low state (</a:t>
            </a:r>
            <a:r>
              <a:rPr lang="en-US" sz="2000" b="1" dirty="0" smtClean="0">
                <a:solidFill>
                  <a:schemeClr val="bg1"/>
                </a:solidFill>
              </a:rPr>
              <a:t>logic </a:t>
            </a:r>
            <a:r>
              <a:rPr lang="en-IN" sz="2000" b="1" dirty="0" smtClean="0">
                <a:solidFill>
                  <a:schemeClr val="bg1"/>
                </a:solidFill>
              </a:rPr>
              <a:t>0</a:t>
            </a:r>
            <a:r>
              <a:rPr lang="en-IN" sz="2000" b="1" dirty="0">
                <a:solidFill>
                  <a:schemeClr val="bg1"/>
                </a:solidFill>
              </a:rPr>
              <a:t>) input voltage.</a:t>
            </a:r>
          </a:p>
          <a:p>
            <a:r>
              <a:rPr lang="en-US" sz="2000" b="1" dirty="0">
                <a:solidFill>
                  <a:schemeClr val="bg1"/>
                </a:solidFill>
              </a:rPr>
              <a:t>The noise margin for standard 7400 series TTL </a:t>
            </a:r>
            <a:r>
              <a:rPr lang="en-US" sz="2000" b="1" dirty="0" smtClean="0">
                <a:solidFill>
                  <a:schemeClr val="bg1"/>
                </a:solidFill>
              </a:rPr>
              <a:t>is typically </a:t>
            </a:r>
            <a:r>
              <a:rPr lang="en-US" sz="2000" b="1" dirty="0">
                <a:solidFill>
                  <a:schemeClr val="bg1"/>
                </a:solidFill>
              </a:rPr>
              <a:t>400mV, while that for CMOS is (1/3) </a:t>
            </a:r>
            <a:r>
              <a:rPr lang="en-US" sz="2000" b="1" dirty="0" smtClean="0">
                <a:solidFill>
                  <a:schemeClr val="bg1"/>
                </a:solidFill>
              </a:rPr>
              <a:t>VDD, as </a:t>
            </a:r>
            <a:r>
              <a:rPr lang="en-US" sz="2000" b="1" dirty="0">
                <a:solidFill>
                  <a:schemeClr val="bg1"/>
                </a:solidFill>
              </a:rPr>
              <a:t>shown in </a:t>
            </a:r>
            <a:r>
              <a:rPr lang="en-US" sz="2000" b="1" dirty="0" smtClean="0">
                <a:solidFill>
                  <a:schemeClr val="bg1"/>
                </a:solidFill>
              </a:rPr>
              <a:t>Figure.</a:t>
            </a:r>
            <a:endParaRPr lang="en-US" sz="2000" b="1" dirty="0" smtClean="0">
              <a:solidFill>
                <a:schemeClr val="bg1"/>
              </a:solidFill>
            </a:endParaRPr>
          </a:p>
        </p:txBody>
      </p:sp>
    </p:spTree>
    <p:extLst>
      <p:ext uri="{BB962C8B-B14F-4D97-AF65-F5344CB8AC3E}">
        <p14:creationId xmlns:p14="http://schemas.microsoft.com/office/powerpoint/2010/main" val="23568365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23833" y="272955"/>
            <a:ext cx="9471545" cy="6339192"/>
          </a:xfrm>
          <a:prstGeom prst="rect">
            <a:avLst/>
          </a:prstGeom>
        </p:spPr>
      </p:pic>
    </p:spTree>
    <p:extLst>
      <p:ext uri="{BB962C8B-B14F-4D97-AF65-F5344CB8AC3E}">
        <p14:creationId xmlns:p14="http://schemas.microsoft.com/office/powerpoint/2010/main" val="2976179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80109"/>
            <a:ext cx="10981315" cy="484909"/>
          </a:xfrm>
        </p:spPr>
        <p:txBody>
          <a:bodyPr>
            <a:normAutofit fontScale="90000"/>
          </a:bodyPr>
          <a:lstStyle/>
          <a:p>
            <a:pPr algn="ctr"/>
            <a:r>
              <a:rPr lang="en-US" sz="2800" b="1" dirty="0" smtClean="0">
                <a:solidFill>
                  <a:schemeClr val="bg1"/>
                </a:solidFill>
              </a:rPr>
              <a:t>introduction</a:t>
            </a:r>
            <a:endParaRPr lang="en-US" sz="2800" b="1" dirty="0">
              <a:solidFill>
                <a:schemeClr val="bg1"/>
              </a:solidFill>
            </a:endParaRPr>
          </a:p>
        </p:txBody>
      </p:sp>
      <p:sp>
        <p:nvSpPr>
          <p:cNvPr id="3" name="Subtitle 2"/>
          <p:cNvSpPr>
            <a:spLocks noGrp="1"/>
          </p:cNvSpPr>
          <p:nvPr>
            <p:ph type="subTitle" idx="1"/>
          </p:nvPr>
        </p:nvSpPr>
        <p:spPr>
          <a:xfrm>
            <a:off x="684212" y="665018"/>
            <a:ext cx="11355388" cy="6026727"/>
          </a:xfrm>
        </p:spPr>
        <p:txBody>
          <a:bodyPr>
            <a:normAutofit/>
          </a:bodyPr>
          <a:lstStyle/>
          <a:p>
            <a:pPr algn="just"/>
            <a:r>
              <a:rPr lang="en-US" b="1" dirty="0">
                <a:solidFill>
                  <a:schemeClr val="bg1"/>
                </a:solidFill>
              </a:rPr>
              <a:t>Inverted outputs and </a:t>
            </a:r>
            <a:r>
              <a:rPr lang="en-US" b="1" dirty="0" smtClean="0">
                <a:solidFill>
                  <a:schemeClr val="bg1"/>
                </a:solidFill>
              </a:rPr>
              <a:t>inputs : </a:t>
            </a:r>
          </a:p>
          <a:p>
            <a:pPr marL="342900" indent="-342900" algn="just">
              <a:buFont typeface="Wingdings" panose="05000000000000000000" pitchFamily="2" charset="2"/>
              <a:buChar char="§"/>
            </a:pPr>
            <a:r>
              <a:rPr lang="en-US" b="1" dirty="0" smtClean="0">
                <a:solidFill>
                  <a:schemeClr val="bg1"/>
                </a:solidFill>
              </a:rPr>
              <a:t>The </a:t>
            </a:r>
            <a:r>
              <a:rPr lang="en-US" b="1" dirty="0">
                <a:solidFill>
                  <a:schemeClr val="bg1"/>
                </a:solidFill>
              </a:rPr>
              <a:t>NAND and NOR gates that we have just met </a:t>
            </a:r>
            <a:r>
              <a:rPr lang="en-US" b="1" dirty="0" smtClean="0">
                <a:solidFill>
                  <a:schemeClr val="bg1"/>
                </a:solidFill>
              </a:rPr>
              <a:t>are said </a:t>
            </a:r>
            <a:r>
              <a:rPr lang="en-US" b="1" dirty="0">
                <a:solidFill>
                  <a:schemeClr val="bg1"/>
                </a:solidFill>
              </a:rPr>
              <a:t>to have inverted outputs</a:t>
            </a:r>
            <a:r>
              <a:rPr lang="en-US" b="1" dirty="0" smtClean="0">
                <a:solidFill>
                  <a:schemeClr val="bg1"/>
                </a:solidFill>
              </a:rPr>
              <a:t>.</a:t>
            </a:r>
          </a:p>
          <a:p>
            <a:pPr marL="342900" indent="-342900" algn="just">
              <a:buFont typeface="Wingdings" panose="05000000000000000000" pitchFamily="2" charset="2"/>
              <a:buChar char="§"/>
            </a:pPr>
            <a:r>
              <a:rPr lang="en-US" b="1" dirty="0" smtClean="0">
                <a:solidFill>
                  <a:schemeClr val="bg1"/>
                </a:solidFill>
              </a:rPr>
              <a:t> </a:t>
            </a:r>
            <a:r>
              <a:rPr lang="en-US" b="1" dirty="0">
                <a:solidFill>
                  <a:schemeClr val="bg1"/>
                </a:solidFill>
              </a:rPr>
              <a:t>In other words, they </a:t>
            </a:r>
            <a:r>
              <a:rPr lang="en-US" b="1" dirty="0" smtClean="0">
                <a:solidFill>
                  <a:schemeClr val="bg1"/>
                </a:solidFill>
              </a:rPr>
              <a:t>are respectively </a:t>
            </a:r>
            <a:r>
              <a:rPr lang="en-US" b="1" dirty="0">
                <a:solidFill>
                  <a:schemeClr val="bg1"/>
                </a:solidFill>
              </a:rPr>
              <a:t>equivalent to AND </a:t>
            </a:r>
            <a:r>
              <a:rPr lang="en-US" b="1" dirty="0" err="1">
                <a:solidFill>
                  <a:schemeClr val="bg1"/>
                </a:solidFill>
              </a:rPr>
              <a:t>and</a:t>
            </a:r>
            <a:r>
              <a:rPr lang="en-US" b="1" dirty="0">
                <a:solidFill>
                  <a:schemeClr val="bg1"/>
                </a:solidFill>
              </a:rPr>
              <a:t> OR gates </a:t>
            </a:r>
            <a:r>
              <a:rPr lang="en-US" b="1" dirty="0" smtClean="0">
                <a:solidFill>
                  <a:schemeClr val="bg1"/>
                </a:solidFill>
              </a:rPr>
              <a:t>with their </a:t>
            </a:r>
            <a:r>
              <a:rPr lang="en-US" b="1" dirty="0">
                <a:solidFill>
                  <a:schemeClr val="bg1"/>
                </a:solidFill>
              </a:rPr>
              <a:t>outputs passed through an inverter (or </a:t>
            </a:r>
            <a:r>
              <a:rPr lang="en-US" b="1" dirty="0" smtClean="0">
                <a:solidFill>
                  <a:schemeClr val="bg1"/>
                </a:solidFill>
              </a:rPr>
              <a:t>NOT gate</a:t>
            </a:r>
            <a:r>
              <a:rPr lang="en-US" b="1" dirty="0">
                <a:solidFill>
                  <a:schemeClr val="bg1"/>
                </a:solidFill>
              </a:rPr>
              <a:t>), as shown in </a:t>
            </a:r>
            <a:r>
              <a:rPr lang="en-US" b="1" dirty="0" smtClean="0">
                <a:solidFill>
                  <a:schemeClr val="bg1"/>
                </a:solidFill>
              </a:rPr>
              <a:t>Fig. </a:t>
            </a:r>
          </a:p>
          <a:p>
            <a:pPr marL="342900" indent="-342900" algn="just">
              <a:buFont typeface="Wingdings" panose="05000000000000000000" pitchFamily="2" charset="2"/>
              <a:buChar char="§"/>
            </a:pPr>
            <a:r>
              <a:rPr lang="en-US" b="1" dirty="0" smtClean="0">
                <a:solidFill>
                  <a:schemeClr val="bg1"/>
                </a:solidFill>
              </a:rPr>
              <a:t>As </a:t>
            </a:r>
            <a:r>
              <a:rPr lang="en-US" b="1" dirty="0">
                <a:solidFill>
                  <a:schemeClr val="bg1"/>
                </a:solidFill>
              </a:rPr>
              <a:t>well as inverted outputs, aircraft logic </a:t>
            </a:r>
            <a:r>
              <a:rPr lang="en-US" b="1" dirty="0" smtClean="0">
                <a:solidFill>
                  <a:schemeClr val="bg1"/>
                </a:solidFill>
              </a:rPr>
              <a:t>systems also </a:t>
            </a:r>
            <a:r>
              <a:rPr lang="en-US" b="1" dirty="0">
                <a:solidFill>
                  <a:schemeClr val="bg1"/>
                </a:solidFill>
              </a:rPr>
              <a:t>tend to show logic gates in which one or more </a:t>
            </a:r>
            <a:r>
              <a:rPr lang="en-US" b="1" dirty="0" smtClean="0">
                <a:solidFill>
                  <a:schemeClr val="bg1"/>
                </a:solidFill>
              </a:rPr>
              <a:t>of the </a:t>
            </a:r>
            <a:r>
              <a:rPr lang="en-US" b="1" dirty="0">
                <a:solidFill>
                  <a:schemeClr val="bg1"/>
                </a:solidFill>
              </a:rPr>
              <a:t>inputs are inverted. </a:t>
            </a:r>
            <a:endParaRPr lang="en-US" b="1" dirty="0" smtClean="0">
              <a:solidFill>
                <a:schemeClr val="bg1"/>
              </a:solidFill>
            </a:endParaRPr>
          </a:p>
          <a:p>
            <a:pPr marL="342900" indent="-342900" algn="just">
              <a:buFont typeface="Wingdings" panose="05000000000000000000" pitchFamily="2" charset="2"/>
              <a:buChar char="§"/>
            </a:pPr>
            <a:r>
              <a:rPr lang="en-US" b="1" dirty="0" smtClean="0">
                <a:solidFill>
                  <a:schemeClr val="bg1"/>
                </a:solidFill>
              </a:rPr>
              <a:t>In </a:t>
            </a:r>
            <a:r>
              <a:rPr lang="en-US" b="1" dirty="0">
                <a:solidFill>
                  <a:schemeClr val="bg1"/>
                </a:solidFill>
              </a:rPr>
              <a:t>Figure 5.2c an AND gate </a:t>
            </a:r>
            <a:r>
              <a:rPr lang="en-US" b="1" dirty="0" smtClean="0">
                <a:solidFill>
                  <a:schemeClr val="bg1"/>
                </a:solidFill>
              </a:rPr>
              <a:t>is shown </a:t>
            </a:r>
            <a:r>
              <a:rPr lang="en-US" b="1" dirty="0">
                <a:solidFill>
                  <a:schemeClr val="bg1"/>
                </a:solidFill>
              </a:rPr>
              <a:t>with one input inverted. This is equivalent </a:t>
            </a:r>
            <a:r>
              <a:rPr lang="en-US" b="1" dirty="0" smtClean="0">
                <a:solidFill>
                  <a:schemeClr val="bg1"/>
                </a:solidFill>
              </a:rPr>
              <a:t>to an </a:t>
            </a:r>
            <a:r>
              <a:rPr lang="en-US" b="1" dirty="0">
                <a:solidFill>
                  <a:schemeClr val="bg1"/>
                </a:solidFill>
              </a:rPr>
              <a:t>inverter (NOT gate) connected to one input of </a:t>
            </a:r>
            <a:r>
              <a:rPr lang="en-US" b="1" dirty="0" smtClean="0">
                <a:solidFill>
                  <a:schemeClr val="bg1"/>
                </a:solidFill>
              </a:rPr>
              <a:t>the AND </a:t>
            </a:r>
            <a:r>
              <a:rPr lang="en-US" b="1" dirty="0">
                <a:solidFill>
                  <a:schemeClr val="bg1"/>
                </a:solidFill>
              </a:rPr>
              <a:t>gate, as shown. </a:t>
            </a:r>
            <a:endParaRPr lang="en-US" b="1" dirty="0" smtClean="0">
              <a:solidFill>
                <a:schemeClr val="bg1"/>
              </a:solidFill>
            </a:endParaRPr>
          </a:p>
          <a:p>
            <a:pPr marL="342900" indent="-342900" algn="just">
              <a:buFont typeface="Wingdings" panose="05000000000000000000" pitchFamily="2" charset="2"/>
              <a:buChar char="§"/>
            </a:pPr>
            <a:r>
              <a:rPr lang="en-US" b="1" dirty="0" smtClean="0">
                <a:solidFill>
                  <a:schemeClr val="bg1"/>
                </a:solidFill>
              </a:rPr>
              <a:t>In </a:t>
            </a:r>
            <a:r>
              <a:rPr lang="en-US" b="1" dirty="0">
                <a:solidFill>
                  <a:schemeClr val="bg1"/>
                </a:solidFill>
              </a:rPr>
              <a:t>Figure 5.2d an OR gate </a:t>
            </a:r>
            <a:r>
              <a:rPr lang="en-US" b="1" dirty="0" smtClean="0">
                <a:solidFill>
                  <a:schemeClr val="bg1"/>
                </a:solidFill>
              </a:rPr>
              <a:t>is shown </a:t>
            </a:r>
            <a:r>
              <a:rPr lang="en-US" b="1" dirty="0">
                <a:solidFill>
                  <a:schemeClr val="bg1"/>
                </a:solidFill>
              </a:rPr>
              <a:t>with one input inverted. This is equivalent </a:t>
            </a:r>
            <a:r>
              <a:rPr lang="en-US" b="1" dirty="0" smtClean="0">
                <a:solidFill>
                  <a:schemeClr val="bg1"/>
                </a:solidFill>
              </a:rPr>
              <a:t>to an </a:t>
            </a:r>
            <a:r>
              <a:rPr lang="en-US" b="1" dirty="0">
                <a:solidFill>
                  <a:schemeClr val="bg1"/>
                </a:solidFill>
              </a:rPr>
              <a:t>inverter (NOT gate) connected to one input of </a:t>
            </a:r>
            <a:r>
              <a:rPr lang="en-US" b="1" dirty="0" smtClean="0">
                <a:solidFill>
                  <a:schemeClr val="bg1"/>
                </a:solidFill>
              </a:rPr>
              <a:t>the OR </a:t>
            </a:r>
            <a:r>
              <a:rPr lang="en-US" b="1" dirty="0">
                <a:solidFill>
                  <a:schemeClr val="bg1"/>
                </a:solidFill>
              </a:rPr>
              <a:t>gate, as </a:t>
            </a:r>
            <a:r>
              <a:rPr lang="en-US" b="1" dirty="0" smtClean="0">
                <a:solidFill>
                  <a:schemeClr val="bg1"/>
                </a:solidFill>
              </a:rPr>
              <a:t>shown.</a:t>
            </a:r>
          </a:p>
          <a:p>
            <a:pPr marL="342900" indent="-342900" algn="just">
              <a:buFont typeface="Wingdings" panose="05000000000000000000" pitchFamily="2" charset="2"/>
              <a:buChar char="§"/>
            </a:pPr>
            <a:r>
              <a:rPr lang="en-US" b="1" dirty="0" smtClean="0">
                <a:solidFill>
                  <a:schemeClr val="bg1"/>
                </a:solidFill>
              </a:rPr>
              <a:t> Two </a:t>
            </a:r>
            <a:r>
              <a:rPr lang="en-US" b="1" dirty="0">
                <a:solidFill>
                  <a:schemeClr val="bg1"/>
                </a:solidFill>
              </a:rPr>
              <a:t>further circuits with inverted inputs </a:t>
            </a:r>
            <a:r>
              <a:rPr lang="en-US" b="1" dirty="0" smtClean="0">
                <a:solidFill>
                  <a:schemeClr val="bg1"/>
                </a:solidFill>
              </a:rPr>
              <a:t>are shown </a:t>
            </a:r>
            <a:r>
              <a:rPr lang="en-US" b="1" dirty="0">
                <a:solidFill>
                  <a:schemeClr val="bg1"/>
                </a:solidFill>
              </a:rPr>
              <a:t>in Figure 5.3. In Figure 5.3a, both inputs of </a:t>
            </a:r>
            <a:r>
              <a:rPr lang="en-US" b="1" dirty="0" smtClean="0">
                <a:solidFill>
                  <a:schemeClr val="bg1"/>
                </a:solidFill>
              </a:rPr>
              <a:t>an AND </a:t>
            </a:r>
            <a:r>
              <a:rPr lang="en-US" b="1" dirty="0">
                <a:solidFill>
                  <a:schemeClr val="bg1"/>
                </a:solidFill>
              </a:rPr>
              <a:t>gate are shown inverted</a:t>
            </a:r>
            <a:r>
              <a:rPr lang="en-US" b="1" dirty="0" smtClean="0">
                <a:solidFill>
                  <a:schemeClr val="bg1"/>
                </a:solidFill>
              </a:rPr>
              <a:t>.</a:t>
            </a:r>
          </a:p>
          <a:p>
            <a:pPr marL="342900" indent="-342900" algn="just">
              <a:buFont typeface="Wingdings" panose="05000000000000000000" pitchFamily="2" charset="2"/>
              <a:buChar char="§"/>
            </a:pPr>
            <a:r>
              <a:rPr lang="en-US" b="1" dirty="0" smtClean="0">
                <a:solidFill>
                  <a:schemeClr val="bg1"/>
                </a:solidFill>
              </a:rPr>
              <a:t> </a:t>
            </a:r>
            <a:r>
              <a:rPr lang="en-US" b="1" dirty="0">
                <a:solidFill>
                  <a:schemeClr val="bg1"/>
                </a:solidFill>
              </a:rPr>
              <a:t>This arrangement </a:t>
            </a:r>
            <a:r>
              <a:rPr lang="en-US" b="1" dirty="0" smtClean="0">
                <a:solidFill>
                  <a:schemeClr val="bg1"/>
                </a:solidFill>
              </a:rPr>
              <a:t>is equivalent </a:t>
            </a:r>
            <a:r>
              <a:rPr lang="en-US" b="1" dirty="0">
                <a:solidFill>
                  <a:schemeClr val="bg1"/>
                </a:solidFill>
              </a:rPr>
              <a:t>to the two-input NOR gate shown. </a:t>
            </a:r>
            <a:r>
              <a:rPr lang="en-US" b="1" dirty="0" smtClean="0">
                <a:solidFill>
                  <a:schemeClr val="bg1"/>
                </a:solidFill>
              </a:rPr>
              <a:t>In Figure </a:t>
            </a:r>
            <a:r>
              <a:rPr lang="en-US" b="1" dirty="0">
                <a:solidFill>
                  <a:schemeClr val="bg1"/>
                </a:solidFill>
              </a:rPr>
              <a:t>5.3b, both inputs of an OR gate are </a:t>
            </a:r>
            <a:r>
              <a:rPr lang="en-US" b="1" dirty="0" smtClean="0">
                <a:solidFill>
                  <a:schemeClr val="bg1"/>
                </a:solidFill>
              </a:rPr>
              <a:t>shown inverted</a:t>
            </a:r>
            <a:r>
              <a:rPr lang="en-US" b="1" dirty="0">
                <a:solidFill>
                  <a:schemeClr val="bg1"/>
                </a:solidFill>
              </a:rPr>
              <a:t>. This arrangement is equivalent to the </a:t>
            </a:r>
            <a:r>
              <a:rPr lang="en-US" b="1" dirty="0" smtClean="0">
                <a:solidFill>
                  <a:schemeClr val="bg1"/>
                </a:solidFill>
              </a:rPr>
              <a:t>two input NAND </a:t>
            </a:r>
            <a:r>
              <a:rPr lang="en-US" b="1" dirty="0">
                <a:solidFill>
                  <a:schemeClr val="bg1"/>
                </a:solidFill>
              </a:rPr>
              <a:t>gate shown.</a:t>
            </a:r>
            <a:endParaRPr lang="en-US" b="1" dirty="0" smtClean="0">
              <a:solidFill>
                <a:schemeClr val="bg1"/>
              </a:solidFill>
            </a:endParaRPr>
          </a:p>
        </p:txBody>
      </p:sp>
    </p:spTree>
    <p:extLst>
      <p:ext uri="{BB962C8B-B14F-4D97-AF65-F5344CB8AC3E}">
        <p14:creationId xmlns:p14="http://schemas.microsoft.com/office/powerpoint/2010/main" val="3972952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29491" y="203729"/>
            <a:ext cx="5527964" cy="6412309"/>
          </a:xfrm>
          <a:prstGeom prst="rect">
            <a:avLst/>
          </a:prstGeom>
        </p:spPr>
      </p:pic>
      <p:pic>
        <p:nvPicPr>
          <p:cNvPr id="4" name="Picture 3"/>
          <p:cNvPicPr>
            <a:picLocks noChangeAspect="1"/>
          </p:cNvPicPr>
          <p:nvPr/>
        </p:nvPicPr>
        <p:blipFill>
          <a:blip r:embed="rId3"/>
          <a:stretch>
            <a:fillRect/>
          </a:stretch>
        </p:blipFill>
        <p:spPr>
          <a:xfrm>
            <a:off x="6303819" y="203729"/>
            <a:ext cx="5630254" cy="6294053"/>
          </a:xfrm>
          <a:prstGeom prst="rect">
            <a:avLst/>
          </a:prstGeom>
        </p:spPr>
      </p:pic>
    </p:spTree>
    <p:extLst>
      <p:ext uri="{BB962C8B-B14F-4D97-AF65-F5344CB8AC3E}">
        <p14:creationId xmlns:p14="http://schemas.microsoft.com/office/powerpoint/2010/main" val="194361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80109"/>
            <a:ext cx="10981315" cy="484909"/>
          </a:xfrm>
        </p:spPr>
        <p:txBody>
          <a:bodyPr>
            <a:normAutofit fontScale="90000"/>
          </a:bodyPr>
          <a:lstStyle/>
          <a:p>
            <a:pPr algn="ctr"/>
            <a:r>
              <a:rPr lang="en-US" sz="2800" b="1" dirty="0" smtClean="0">
                <a:solidFill>
                  <a:schemeClr val="bg1"/>
                </a:solidFill>
              </a:rPr>
              <a:t>introduction</a:t>
            </a:r>
            <a:endParaRPr lang="en-US" sz="2800" b="1" dirty="0">
              <a:solidFill>
                <a:schemeClr val="bg1"/>
              </a:solidFill>
            </a:endParaRPr>
          </a:p>
        </p:txBody>
      </p:sp>
      <p:sp>
        <p:nvSpPr>
          <p:cNvPr id="3" name="Subtitle 2"/>
          <p:cNvSpPr>
            <a:spLocks noGrp="1"/>
          </p:cNvSpPr>
          <p:nvPr>
            <p:ph type="subTitle" idx="1"/>
          </p:nvPr>
        </p:nvSpPr>
        <p:spPr>
          <a:xfrm>
            <a:off x="684212" y="665018"/>
            <a:ext cx="11355388" cy="6026727"/>
          </a:xfrm>
        </p:spPr>
        <p:txBody>
          <a:bodyPr>
            <a:normAutofit lnSpcReduction="10000"/>
          </a:bodyPr>
          <a:lstStyle/>
          <a:p>
            <a:pPr algn="just"/>
            <a:r>
              <a:rPr lang="en-US" b="1" dirty="0">
                <a:solidFill>
                  <a:schemeClr val="bg1"/>
                </a:solidFill>
              </a:rPr>
              <a:t>BOOLEAN </a:t>
            </a:r>
            <a:r>
              <a:rPr lang="en-US" b="1" dirty="0" smtClean="0">
                <a:solidFill>
                  <a:schemeClr val="bg1"/>
                </a:solidFill>
              </a:rPr>
              <a:t>ALGEBRA : </a:t>
            </a:r>
            <a:r>
              <a:rPr lang="en-US" dirty="0">
                <a:solidFill>
                  <a:schemeClr val="bg1"/>
                </a:solidFill>
              </a:rPr>
              <a:t>Boolean algebra is frequently used to describe </a:t>
            </a:r>
            <a:r>
              <a:rPr lang="en-US" dirty="0" smtClean="0">
                <a:solidFill>
                  <a:schemeClr val="bg1"/>
                </a:solidFill>
              </a:rPr>
              <a:t>logical operations </a:t>
            </a:r>
            <a:r>
              <a:rPr lang="en-US" dirty="0">
                <a:solidFill>
                  <a:schemeClr val="bg1"/>
                </a:solidFill>
              </a:rPr>
              <a:t>used in avionic systems</a:t>
            </a:r>
            <a:r>
              <a:rPr lang="en-US" dirty="0" smtClean="0">
                <a:solidFill>
                  <a:schemeClr val="bg1"/>
                </a:solidFill>
              </a:rPr>
              <a:t>.</a:t>
            </a:r>
            <a:r>
              <a:rPr lang="en-US" dirty="0">
                <a:solidFill>
                  <a:schemeClr val="bg1"/>
                </a:solidFill>
              </a:rPr>
              <a:t> The rules (or laws) of Boolean algebra are as </a:t>
            </a:r>
            <a:r>
              <a:rPr lang="en-US" dirty="0" smtClean="0">
                <a:solidFill>
                  <a:schemeClr val="bg1"/>
                </a:solidFill>
              </a:rPr>
              <a:t>follows .</a:t>
            </a:r>
          </a:p>
          <a:p>
            <a:r>
              <a:rPr lang="en-US" b="1" i="1" dirty="0">
                <a:solidFill>
                  <a:schemeClr val="bg1"/>
                </a:solidFill>
              </a:rPr>
              <a:t>The Commutative Law</a:t>
            </a:r>
          </a:p>
          <a:p>
            <a:r>
              <a:rPr lang="en-US" dirty="0">
                <a:solidFill>
                  <a:schemeClr val="bg1"/>
                </a:solidFill>
              </a:rPr>
              <a:t>A + B = B + A</a:t>
            </a:r>
          </a:p>
          <a:p>
            <a:r>
              <a:rPr lang="en-US" dirty="0">
                <a:solidFill>
                  <a:schemeClr val="bg1"/>
                </a:solidFill>
              </a:rPr>
              <a:t>A • B = B • A</a:t>
            </a:r>
          </a:p>
          <a:p>
            <a:r>
              <a:rPr lang="pt-BR" dirty="0">
                <a:solidFill>
                  <a:schemeClr val="bg1"/>
                </a:solidFill>
              </a:rPr>
              <a:t>A + (B + C ) = ( A + B ) + C</a:t>
            </a:r>
          </a:p>
          <a:p>
            <a:r>
              <a:rPr lang="pt-BR" dirty="0">
                <a:solidFill>
                  <a:schemeClr val="bg1"/>
                </a:solidFill>
              </a:rPr>
              <a:t>A • ( B • C ) = ( A • B ) • C</a:t>
            </a:r>
          </a:p>
          <a:p>
            <a:r>
              <a:rPr lang="en-US" b="1" i="1" dirty="0" smtClean="0">
                <a:solidFill>
                  <a:schemeClr val="bg1"/>
                </a:solidFill>
              </a:rPr>
              <a:t>The Distributive Law</a:t>
            </a:r>
          </a:p>
          <a:p>
            <a:r>
              <a:rPr lang="pt-BR" dirty="0" smtClean="0">
                <a:solidFill>
                  <a:schemeClr val="bg1"/>
                </a:solidFill>
              </a:rPr>
              <a:t>A • ( B + C ) = ( A • B ) + ( A • C )</a:t>
            </a:r>
          </a:p>
          <a:p>
            <a:r>
              <a:rPr lang="en-US" b="1" i="1" dirty="0" smtClean="0">
                <a:solidFill>
                  <a:schemeClr val="bg1"/>
                </a:solidFill>
              </a:rPr>
              <a:t>The </a:t>
            </a:r>
            <a:r>
              <a:rPr lang="en-US" b="1" i="1" dirty="0">
                <a:solidFill>
                  <a:schemeClr val="bg1"/>
                </a:solidFill>
              </a:rPr>
              <a:t>AND rules</a:t>
            </a:r>
          </a:p>
          <a:p>
            <a:r>
              <a:rPr lang="en-US" dirty="0">
                <a:solidFill>
                  <a:schemeClr val="bg1"/>
                </a:solidFill>
              </a:rPr>
              <a:t>A • 0 = 0</a:t>
            </a:r>
          </a:p>
          <a:p>
            <a:r>
              <a:rPr lang="en-US" dirty="0">
                <a:solidFill>
                  <a:schemeClr val="bg1"/>
                </a:solidFill>
              </a:rPr>
              <a:t>A • 1 = A</a:t>
            </a:r>
          </a:p>
          <a:p>
            <a:r>
              <a:rPr lang="en-US" dirty="0">
                <a:solidFill>
                  <a:schemeClr val="bg1"/>
                </a:solidFill>
              </a:rPr>
              <a:t>A • A = A</a:t>
            </a:r>
          </a:p>
          <a:p>
            <a:r>
              <a:rPr lang="en-US" dirty="0">
                <a:solidFill>
                  <a:schemeClr val="bg1"/>
                </a:solidFill>
              </a:rPr>
              <a:t>A • </a:t>
            </a:r>
            <a:r>
              <a:rPr lang="en-US" dirty="0" smtClean="0">
                <a:solidFill>
                  <a:schemeClr val="bg1"/>
                </a:solidFill>
              </a:rPr>
              <a:t>A’ </a:t>
            </a:r>
            <a:r>
              <a:rPr lang="en-US" dirty="0">
                <a:solidFill>
                  <a:schemeClr val="bg1"/>
                </a:solidFill>
              </a:rPr>
              <a:t>= </a:t>
            </a:r>
            <a:r>
              <a:rPr lang="en-US" dirty="0" smtClean="0">
                <a:solidFill>
                  <a:schemeClr val="bg1"/>
                </a:solidFill>
              </a:rPr>
              <a:t>0</a:t>
            </a:r>
          </a:p>
          <a:p>
            <a:endParaRPr lang="en-US" i="1" dirty="0" smtClean="0">
              <a:solidFill>
                <a:schemeClr val="bg1"/>
              </a:solidFill>
            </a:endParaRPr>
          </a:p>
        </p:txBody>
      </p:sp>
    </p:spTree>
    <p:extLst>
      <p:ext uri="{BB962C8B-B14F-4D97-AF65-F5344CB8AC3E}">
        <p14:creationId xmlns:p14="http://schemas.microsoft.com/office/powerpoint/2010/main" val="2487062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180109"/>
            <a:ext cx="10981315" cy="484909"/>
          </a:xfrm>
        </p:spPr>
        <p:txBody>
          <a:bodyPr>
            <a:normAutofit fontScale="90000"/>
          </a:bodyPr>
          <a:lstStyle/>
          <a:p>
            <a:pPr algn="ctr"/>
            <a:r>
              <a:rPr lang="en-US" sz="2800" b="1" dirty="0" smtClean="0">
                <a:solidFill>
                  <a:schemeClr val="bg1"/>
                </a:solidFill>
              </a:rPr>
              <a:t>introduction</a:t>
            </a:r>
            <a:endParaRPr lang="en-US" sz="2800" b="1" dirty="0">
              <a:solidFill>
                <a:schemeClr val="bg1"/>
              </a:solidFill>
            </a:endParaRPr>
          </a:p>
        </p:txBody>
      </p:sp>
      <p:sp>
        <p:nvSpPr>
          <p:cNvPr id="3" name="Subtitle 2"/>
          <p:cNvSpPr>
            <a:spLocks noGrp="1"/>
          </p:cNvSpPr>
          <p:nvPr>
            <p:ph type="subTitle" idx="1"/>
          </p:nvPr>
        </p:nvSpPr>
        <p:spPr>
          <a:xfrm>
            <a:off x="684212" y="665018"/>
            <a:ext cx="11355388" cy="6026727"/>
          </a:xfrm>
        </p:spPr>
        <p:txBody>
          <a:bodyPr>
            <a:normAutofit/>
          </a:bodyPr>
          <a:lstStyle/>
          <a:p>
            <a:r>
              <a:rPr lang="en-US" b="1" i="1" dirty="0" smtClean="0">
                <a:solidFill>
                  <a:schemeClr val="bg1"/>
                </a:solidFill>
              </a:rPr>
              <a:t>The OR rules</a:t>
            </a:r>
          </a:p>
          <a:p>
            <a:r>
              <a:rPr lang="en-US" dirty="0" smtClean="0">
                <a:solidFill>
                  <a:schemeClr val="bg1"/>
                </a:solidFill>
              </a:rPr>
              <a:t>A + 0 = A</a:t>
            </a:r>
          </a:p>
          <a:p>
            <a:r>
              <a:rPr lang="en-US" dirty="0" smtClean="0">
                <a:solidFill>
                  <a:schemeClr val="bg1"/>
                </a:solidFill>
              </a:rPr>
              <a:t>A + 1 = 1</a:t>
            </a:r>
          </a:p>
          <a:p>
            <a:r>
              <a:rPr lang="en-US" dirty="0" smtClean="0">
                <a:solidFill>
                  <a:schemeClr val="bg1"/>
                </a:solidFill>
              </a:rPr>
              <a:t>A + A’ = 1</a:t>
            </a:r>
          </a:p>
          <a:p>
            <a:r>
              <a:rPr lang="en-US" dirty="0" smtClean="0">
                <a:solidFill>
                  <a:schemeClr val="bg1"/>
                </a:solidFill>
              </a:rPr>
              <a:t>A + A = A</a:t>
            </a:r>
          </a:p>
          <a:p>
            <a:r>
              <a:rPr lang="en-US" b="1" i="1" dirty="0" smtClean="0">
                <a:solidFill>
                  <a:schemeClr val="bg1"/>
                </a:solidFill>
              </a:rPr>
              <a:t>The NOT rules</a:t>
            </a:r>
          </a:p>
          <a:p>
            <a:r>
              <a:rPr lang="en-US" dirty="0" smtClean="0">
                <a:solidFill>
                  <a:schemeClr val="bg1"/>
                </a:solidFill>
              </a:rPr>
              <a:t>0 = 1</a:t>
            </a:r>
          </a:p>
          <a:p>
            <a:r>
              <a:rPr lang="en-US" dirty="0" smtClean="0">
                <a:solidFill>
                  <a:schemeClr val="bg1"/>
                </a:solidFill>
              </a:rPr>
              <a:t>1 = 0</a:t>
            </a:r>
          </a:p>
          <a:p>
            <a:r>
              <a:rPr lang="en-US" dirty="0" smtClean="0">
                <a:solidFill>
                  <a:schemeClr val="bg1"/>
                </a:solidFill>
              </a:rPr>
              <a:t>A’’ = A (double inversion)</a:t>
            </a:r>
            <a:endParaRPr lang="en-US" b="1" dirty="0" smtClean="0">
              <a:solidFill>
                <a:schemeClr val="bg1"/>
              </a:solidFill>
            </a:endParaRPr>
          </a:p>
        </p:txBody>
      </p:sp>
    </p:spTree>
    <p:extLst>
      <p:ext uri="{BB962C8B-B14F-4D97-AF65-F5344CB8AC3E}">
        <p14:creationId xmlns:p14="http://schemas.microsoft.com/office/powerpoint/2010/main" val="1106630372"/>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210</TotalTime>
  <Words>3690</Words>
  <Application>Microsoft Office PowerPoint</Application>
  <PresentationFormat>Widescreen</PresentationFormat>
  <Paragraphs>186</Paragraphs>
  <Slides>52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52</vt:i4>
      </vt:variant>
    </vt:vector>
  </HeadingPairs>
  <TitlesOfParts>
    <vt:vector size="57" baseType="lpstr">
      <vt:lpstr>Cambria Math</vt:lpstr>
      <vt:lpstr>Century Gothic</vt:lpstr>
      <vt:lpstr>Wingdings</vt:lpstr>
      <vt:lpstr>Wingdings 3</vt:lpstr>
      <vt:lpstr>Slice</vt:lpstr>
      <vt:lpstr>LOGIC CIRCUITS</vt:lpstr>
      <vt:lpstr>introduction</vt:lpstr>
      <vt:lpstr>introduction</vt:lpstr>
      <vt:lpstr>introduction</vt:lpstr>
      <vt:lpstr>PowerPoint Presentation</vt:lpstr>
      <vt:lpstr>introduction</vt:lpstr>
      <vt:lpstr>PowerPoint Presentation</vt:lpstr>
      <vt:lpstr>introduction</vt:lpstr>
      <vt:lpstr>introduction</vt:lpstr>
      <vt:lpstr>COMBINATIONAL LOGIC</vt:lpstr>
      <vt:lpstr>PowerPoint Presentation</vt:lpstr>
      <vt:lpstr>COMBINATIONAL LOGIC</vt:lpstr>
      <vt:lpstr>COMBINATIONAL LOGIC</vt:lpstr>
      <vt:lpstr>PowerPoint Presentation</vt:lpstr>
      <vt:lpstr>COMBINATIONAL LOGIC</vt:lpstr>
      <vt:lpstr>PowerPoint Presentation</vt:lpstr>
      <vt:lpstr>COMBINATIONAL LOGIC</vt:lpstr>
      <vt:lpstr>PowerPoint Presentation</vt:lpstr>
      <vt:lpstr>PowerPoint Presentation</vt:lpstr>
      <vt:lpstr>TRI-STATE LOGIC</vt:lpstr>
      <vt:lpstr>TRI-STATE LOGIC</vt:lpstr>
      <vt:lpstr>PowerPoint Presentation</vt:lpstr>
      <vt:lpstr>monostables</vt:lpstr>
      <vt:lpstr>monostables</vt:lpstr>
      <vt:lpstr>monostables</vt:lpstr>
      <vt:lpstr>PowerPoint Presentation</vt:lpstr>
      <vt:lpstr>monostables</vt:lpstr>
      <vt:lpstr>monostables</vt:lpstr>
      <vt:lpstr>PowerPoint Presentation</vt:lpstr>
      <vt:lpstr>PowerPoint Presentation</vt:lpstr>
      <vt:lpstr>PowerPoint Presentation</vt:lpstr>
      <vt:lpstr>BISTABLES</vt:lpstr>
      <vt:lpstr>PowerPoint Presentation</vt:lpstr>
      <vt:lpstr>BISTABLES</vt:lpstr>
      <vt:lpstr>PowerPoint Presentation</vt:lpstr>
      <vt:lpstr>BISTABLES</vt:lpstr>
      <vt:lpstr>PowerPoint Presentation</vt:lpstr>
      <vt:lpstr>PowerPoint Presentation</vt:lpstr>
      <vt:lpstr>Binary counters</vt:lpstr>
      <vt:lpstr>PowerPoint Presentation</vt:lpstr>
      <vt:lpstr>PowerPoint Presentation</vt:lpstr>
      <vt:lpstr>Shift registers</vt:lpstr>
      <vt:lpstr>PowerPoint Presentation</vt:lpstr>
      <vt:lpstr>PowerPoint Presentation</vt:lpstr>
      <vt:lpstr>LOGIC FAMILIES</vt:lpstr>
      <vt:lpstr>PowerPoint Presentation</vt:lpstr>
      <vt:lpstr>PowerPoint Presentation</vt:lpstr>
      <vt:lpstr>TTL logic</vt:lpstr>
      <vt:lpstr>Cmos LOGIC</vt:lpstr>
      <vt:lpstr>Logic levels and noise margin</vt:lpstr>
      <vt:lpstr>Logic levels and noise margin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 CIRCUITS</dc:title>
  <dc:creator>Vivek gautam</dc:creator>
  <cp:lastModifiedBy>vivekgautam</cp:lastModifiedBy>
  <cp:revision>34</cp:revision>
  <dcterms:created xsi:type="dcterms:W3CDTF">2019-12-25T16:16:37Z</dcterms:created>
  <dcterms:modified xsi:type="dcterms:W3CDTF">2020-01-01T06:25:33Z</dcterms:modified>
</cp:coreProperties>
</file>