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0" r:id="rId13"/>
    <p:sldId id="267" r:id="rId14"/>
    <p:sldId id="268" r:id="rId15"/>
    <p:sldId id="269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5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1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5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649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21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87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8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3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0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8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1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A33E71-A7CF-44D9-80CF-C3380328AD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ABE957-E80D-437B-864D-9E48540FE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4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FIBER OPTICS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91" y="1066801"/>
            <a:ext cx="9656617" cy="482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LAUNCHING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There are two methods for reducing </a:t>
            </a:r>
            <a:r>
              <a:rPr lang="en-US" b="1" dirty="0" smtClean="0">
                <a:solidFill>
                  <a:schemeClr val="bg1"/>
                </a:solidFill>
              </a:rPr>
              <a:t>multimode propagation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One </a:t>
            </a:r>
            <a:r>
              <a:rPr lang="en-US" b="1" dirty="0">
                <a:solidFill>
                  <a:schemeClr val="bg1"/>
                </a:solidFill>
              </a:rPr>
              <a:t>uses a fibre of graded </a:t>
            </a:r>
            <a:r>
              <a:rPr lang="en-US" b="1" dirty="0" smtClean="0">
                <a:solidFill>
                  <a:schemeClr val="bg1"/>
                </a:solidFill>
              </a:rPr>
              <a:t>refractive index</a:t>
            </a:r>
            <a:r>
              <a:rPr lang="en-US" b="1" dirty="0">
                <a:solidFill>
                  <a:schemeClr val="bg1"/>
                </a:solidFill>
              </a:rPr>
              <a:t>, while the other uses a special single mode (</a:t>
            </a:r>
            <a:r>
              <a:rPr lang="en-US" b="1" dirty="0" smtClean="0">
                <a:solidFill>
                  <a:schemeClr val="bg1"/>
                </a:solidFill>
              </a:rPr>
              <a:t>or monomode</a:t>
            </a:r>
            <a:r>
              <a:rPr lang="en-US" b="1" dirty="0">
                <a:solidFill>
                  <a:schemeClr val="bg1"/>
                </a:solidFill>
              </a:rPr>
              <a:t>) fibre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inner core of this type of </a:t>
            </a:r>
            <a:r>
              <a:rPr lang="en-US" b="1" dirty="0" smtClean="0">
                <a:solidFill>
                  <a:schemeClr val="bg1"/>
                </a:solidFill>
              </a:rPr>
              <a:t>fibre is </a:t>
            </a:r>
            <a:r>
              <a:rPr lang="en-US" b="1" dirty="0">
                <a:solidFill>
                  <a:schemeClr val="bg1"/>
                </a:solidFill>
              </a:rPr>
              <a:t>reduced in diameter so it has the same order </a:t>
            </a:r>
            <a:r>
              <a:rPr lang="en-US" b="1" dirty="0" smtClean="0">
                <a:solidFill>
                  <a:schemeClr val="bg1"/>
                </a:solidFill>
              </a:rPr>
              <a:t>of magnitude </a:t>
            </a:r>
            <a:r>
              <a:rPr lang="en-US" b="1" dirty="0">
                <a:solidFill>
                  <a:schemeClr val="bg1"/>
                </a:solidFill>
              </a:rPr>
              <a:t>as the wavelength of the incident </a:t>
            </a:r>
            <a:r>
              <a:rPr lang="en-US" b="1" dirty="0" smtClean="0">
                <a:solidFill>
                  <a:schemeClr val="bg1"/>
                </a:solidFill>
              </a:rPr>
              <a:t>wave.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ensures that only one mode will </a:t>
            </a:r>
            <a:r>
              <a:rPr lang="en-US" b="1" dirty="0" smtClean="0">
                <a:solidFill>
                  <a:schemeClr val="bg1"/>
                </a:solidFill>
              </a:rPr>
              <a:t>successfully propagate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0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759" y="373898"/>
            <a:ext cx="7672481" cy="611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Attenuation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 loss within an optical fibre arises from a </a:t>
            </a:r>
            <a:r>
              <a:rPr lang="en-US" b="1" dirty="0" smtClean="0">
                <a:solidFill>
                  <a:schemeClr val="bg1"/>
                </a:solidFill>
              </a:rPr>
              <a:t>number of </a:t>
            </a:r>
            <a:r>
              <a:rPr lang="en-US" b="1" dirty="0">
                <a:solidFill>
                  <a:schemeClr val="bg1"/>
                </a:solidFill>
              </a:rPr>
              <a:t>causes, including: absorption, scattering in the </a:t>
            </a:r>
            <a:r>
              <a:rPr lang="en-US" b="1" dirty="0" smtClean="0">
                <a:solidFill>
                  <a:schemeClr val="bg1"/>
                </a:solidFill>
              </a:rPr>
              <a:t>core </a:t>
            </a:r>
            <a:r>
              <a:rPr lang="en-US" b="1" dirty="0">
                <a:solidFill>
                  <a:schemeClr val="bg1"/>
                </a:solidFill>
              </a:rPr>
              <a:t>(due to non-homogeneity of the refractive index</a:t>
            </a:r>
            <a:r>
              <a:rPr lang="en-US" b="1" dirty="0" smtClean="0">
                <a:solidFill>
                  <a:schemeClr val="bg1"/>
                </a:solidFill>
              </a:rPr>
              <a:t>), scattering </a:t>
            </a:r>
            <a:r>
              <a:rPr lang="en-US" b="1" dirty="0">
                <a:solidFill>
                  <a:schemeClr val="bg1"/>
                </a:solidFill>
              </a:rPr>
              <a:t>at the core/cladding boundary, and </a:t>
            </a:r>
            <a:r>
              <a:rPr lang="en-US" b="1" dirty="0" smtClean="0">
                <a:solidFill>
                  <a:schemeClr val="bg1"/>
                </a:solidFill>
              </a:rPr>
              <a:t>losses due </a:t>
            </a:r>
            <a:r>
              <a:rPr lang="en-US" b="1" dirty="0">
                <a:solidFill>
                  <a:schemeClr val="bg1"/>
                </a:solidFill>
              </a:rPr>
              <a:t>to radiation at bends in the fibre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Note that </a:t>
            </a:r>
            <a:r>
              <a:rPr lang="en-US" b="1" dirty="0" smtClean="0">
                <a:solidFill>
                  <a:schemeClr val="bg1"/>
                </a:solidFill>
              </a:rPr>
              <a:t>the attenuation </a:t>
            </a:r>
            <a:r>
              <a:rPr lang="en-US" b="1" dirty="0">
                <a:solidFill>
                  <a:schemeClr val="bg1"/>
                </a:solidFill>
              </a:rPr>
              <a:t>coefficient of an optical fibre (see </a:t>
            </a:r>
            <a:r>
              <a:rPr lang="en-US" b="1" dirty="0" smtClean="0">
                <a:solidFill>
                  <a:schemeClr val="bg1"/>
                </a:solidFill>
              </a:rPr>
              <a:t>Figure) </a:t>
            </a:r>
            <a:r>
              <a:rPr lang="en-US" b="1" dirty="0">
                <a:solidFill>
                  <a:schemeClr val="bg1"/>
                </a:solidFill>
              </a:rPr>
              <a:t>refers only to losses in the fibre itself </a:t>
            </a:r>
            <a:r>
              <a:rPr lang="en-US" b="1" dirty="0" smtClean="0">
                <a:solidFill>
                  <a:schemeClr val="bg1"/>
                </a:solidFill>
              </a:rPr>
              <a:t>and neglects </a:t>
            </a:r>
            <a:r>
              <a:rPr lang="en-US" b="1" dirty="0">
                <a:solidFill>
                  <a:schemeClr val="bg1"/>
                </a:solidFill>
              </a:rPr>
              <a:t>coupling and bending losses (which can </a:t>
            </a:r>
            <a:r>
              <a:rPr lang="en-US" b="1" dirty="0" smtClean="0">
                <a:solidFill>
                  <a:schemeClr val="bg1"/>
                </a:solidFill>
              </a:rPr>
              <a:t>be significant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dirty="0">
                <a:solidFill>
                  <a:schemeClr val="bg1"/>
                </a:solidFill>
              </a:rPr>
              <a:t>general, the attenuation of a </a:t>
            </a:r>
            <a:r>
              <a:rPr lang="en-US" b="1" dirty="0" smtClean="0">
                <a:solidFill>
                  <a:schemeClr val="bg1"/>
                </a:solidFill>
              </a:rPr>
              <a:t>good quality fibre </a:t>
            </a:r>
            <a:r>
              <a:rPr lang="en-US" b="1" dirty="0">
                <a:solidFill>
                  <a:schemeClr val="bg1"/>
                </a:solidFill>
              </a:rPr>
              <a:t>can be expected to be less than 2 dB </a:t>
            </a:r>
            <a:r>
              <a:rPr lang="en-US" b="1" dirty="0" smtClean="0">
                <a:solidFill>
                  <a:schemeClr val="bg1"/>
                </a:solidFill>
              </a:rPr>
              <a:t>per kilometer </a:t>
            </a:r>
            <a:r>
              <a:rPr lang="en-US" b="1" dirty="0">
                <a:solidFill>
                  <a:schemeClr val="bg1"/>
                </a:solidFill>
              </a:rPr>
              <a:t>at a wavelength of 1.3 μm (infrared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Hence a </a:t>
            </a:r>
            <a:r>
              <a:rPr lang="en-US" b="1" dirty="0">
                <a:solidFill>
                  <a:schemeClr val="bg1"/>
                </a:solidFill>
              </a:rPr>
              <a:t>50 m length of fibre can be expected to exhibit a </a:t>
            </a:r>
            <a:r>
              <a:rPr lang="en-US" b="1" dirty="0" smtClean="0">
                <a:solidFill>
                  <a:schemeClr val="bg1"/>
                </a:solidFill>
              </a:rPr>
              <a:t>loss of </a:t>
            </a:r>
            <a:r>
              <a:rPr lang="en-US" b="1" dirty="0">
                <a:solidFill>
                  <a:schemeClr val="bg1"/>
                </a:solidFill>
              </a:rPr>
              <a:t>around 0.1 dB.</a:t>
            </a:r>
          </a:p>
        </p:txBody>
      </p:sp>
    </p:spTree>
    <p:extLst>
      <p:ext uri="{BB962C8B-B14F-4D97-AF65-F5344CB8AC3E}">
        <p14:creationId xmlns:p14="http://schemas.microsoft.com/office/powerpoint/2010/main" val="7948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46" y="290945"/>
            <a:ext cx="7675418" cy="6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Attenuation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Whereas the attenuation coefficient of an </a:t>
            </a:r>
            <a:r>
              <a:rPr lang="en-US" b="1" dirty="0" smtClean="0">
                <a:solidFill>
                  <a:schemeClr val="bg1"/>
                </a:solidFill>
              </a:rPr>
              <a:t>optical fibre </a:t>
            </a:r>
            <a:r>
              <a:rPr lang="en-US" b="1" dirty="0">
                <a:solidFill>
                  <a:schemeClr val="bg1"/>
                </a:solidFill>
              </a:rPr>
              <a:t>is largely dependent upon the quality and </a:t>
            </a:r>
            <a:r>
              <a:rPr lang="en-US" b="1" dirty="0" smtClean="0">
                <a:solidFill>
                  <a:schemeClr val="bg1"/>
                </a:solidFill>
              </a:rPr>
              <a:t>consistency of </a:t>
            </a:r>
            <a:r>
              <a:rPr lang="en-US" b="1" dirty="0">
                <a:solidFill>
                  <a:schemeClr val="bg1"/>
                </a:solidFill>
              </a:rPr>
              <a:t>the glass used for the core and </a:t>
            </a:r>
            <a:r>
              <a:rPr lang="en-US" b="1" dirty="0" smtClean="0">
                <a:solidFill>
                  <a:schemeClr val="bg1"/>
                </a:solidFill>
              </a:rPr>
              <a:t>cladding, the </a:t>
            </a:r>
            <a:r>
              <a:rPr lang="en-US" b="1" dirty="0">
                <a:solidFill>
                  <a:schemeClr val="bg1"/>
                </a:solidFill>
              </a:rPr>
              <a:t>attenuation of all optical fibres varies widely </a:t>
            </a:r>
            <a:r>
              <a:rPr lang="en-US" b="1" dirty="0" smtClean="0">
                <a:solidFill>
                  <a:schemeClr val="bg1"/>
                </a:solidFill>
              </a:rPr>
              <a:t>with wavelength.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typical attenuation/wavelength </a:t>
            </a:r>
            <a:r>
              <a:rPr lang="en-US" b="1" dirty="0" smtClean="0">
                <a:solidFill>
                  <a:schemeClr val="bg1"/>
                </a:solidFill>
              </a:rPr>
              <a:t>characteristic for </a:t>
            </a:r>
            <a:r>
              <a:rPr lang="en-US" b="1" dirty="0">
                <a:solidFill>
                  <a:schemeClr val="bg1"/>
                </a:solidFill>
              </a:rPr>
              <a:t>a monomode fibre is shown in </a:t>
            </a:r>
            <a:r>
              <a:rPr lang="en-US" b="1" dirty="0" smtClean="0">
                <a:solidFill>
                  <a:schemeClr val="bg1"/>
                </a:solidFill>
              </a:rPr>
              <a:t>Figure. </a:t>
            </a:r>
            <a:r>
              <a:rPr lang="en-US" b="1" dirty="0">
                <a:solidFill>
                  <a:schemeClr val="bg1"/>
                </a:solidFill>
              </a:rPr>
              <a:t>It should be noted that the sharp peak at </a:t>
            </a:r>
            <a:r>
              <a:rPr lang="en-US" b="1" dirty="0" smtClean="0">
                <a:solidFill>
                  <a:schemeClr val="bg1"/>
                </a:solidFill>
              </a:rPr>
              <a:t>about 1.39 </a:t>
            </a:r>
            <a:r>
              <a:rPr lang="en-US" b="1" dirty="0">
                <a:solidFill>
                  <a:schemeClr val="bg1"/>
                </a:solidFill>
              </a:rPr>
              <a:t>μm arises from excess absorption within </a:t>
            </a:r>
            <a:r>
              <a:rPr lang="en-US" b="1" dirty="0" smtClean="0">
                <a:solidFill>
                  <a:schemeClr val="bg1"/>
                </a:solidFill>
              </a:rPr>
              <a:t>the monomode fibre.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Monomode </a:t>
            </a:r>
            <a:r>
              <a:rPr lang="en-US" b="1" dirty="0">
                <a:solidFill>
                  <a:schemeClr val="bg1"/>
                </a:solidFill>
              </a:rPr>
              <a:t>fibres are now a common feature </a:t>
            </a:r>
            <a:r>
              <a:rPr lang="en-US" b="1" dirty="0" smtClean="0">
                <a:solidFill>
                  <a:schemeClr val="bg1"/>
                </a:solidFill>
              </a:rPr>
              <a:t>of ground-based </a:t>
            </a:r>
            <a:r>
              <a:rPr lang="en-US" b="1" dirty="0">
                <a:solidFill>
                  <a:schemeClr val="bg1"/>
                </a:solidFill>
              </a:rPr>
              <a:t>high-speed data communication </a:t>
            </a:r>
            <a:r>
              <a:rPr lang="en-US" b="1" dirty="0" smtClean="0">
                <a:solidFill>
                  <a:schemeClr val="bg1"/>
                </a:solidFill>
              </a:rPr>
              <a:t>systems and </a:t>
            </a:r>
            <a:r>
              <a:rPr lang="en-US" b="1" dirty="0">
                <a:solidFill>
                  <a:schemeClr val="bg1"/>
                </a:solidFill>
              </a:rPr>
              <a:t>manufacturing techniques have been </a:t>
            </a:r>
            <a:r>
              <a:rPr lang="en-US" b="1" dirty="0" smtClean="0">
                <a:solidFill>
                  <a:schemeClr val="bg1"/>
                </a:solidFill>
              </a:rPr>
              <a:t>developed that </a:t>
            </a:r>
            <a:r>
              <a:rPr lang="en-US" b="1" dirty="0">
                <a:solidFill>
                  <a:schemeClr val="bg1"/>
                </a:solidFill>
              </a:rPr>
              <a:t>ensure consistent and reliable products </a:t>
            </a:r>
            <a:r>
              <a:rPr lang="en-US" b="1" dirty="0" smtClean="0">
                <a:solidFill>
                  <a:schemeClr val="bg1"/>
                </a:solidFill>
              </a:rPr>
              <a:t>with low </a:t>
            </a:r>
            <a:r>
              <a:rPr lang="en-US" b="1" dirty="0">
                <a:solidFill>
                  <a:schemeClr val="bg1"/>
                </a:solidFill>
              </a:rPr>
              <a:t>attenuation and wide operational </a:t>
            </a:r>
            <a:r>
              <a:rPr lang="en-US" b="1" dirty="0" smtClean="0">
                <a:solidFill>
                  <a:schemeClr val="bg1"/>
                </a:solidFill>
              </a:rPr>
              <a:t>bandwidths.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However</a:t>
            </a:r>
            <a:r>
              <a:rPr lang="en-US" b="1" dirty="0">
                <a:solidFill>
                  <a:schemeClr val="bg1"/>
                </a:solidFill>
              </a:rPr>
              <a:t>, since monomode fibres are </a:t>
            </a:r>
            <a:r>
              <a:rPr lang="en-US" b="1" dirty="0" smtClean="0">
                <a:solidFill>
                  <a:schemeClr val="bg1"/>
                </a:solidFill>
              </a:rPr>
              <a:t>significantly smaller </a:t>
            </a:r>
            <a:r>
              <a:rPr lang="en-US" b="1" dirty="0">
                <a:solidFill>
                  <a:schemeClr val="bg1"/>
                </a:solidFill>
              </a:rPr>
              <a:t>in diameter than their multimode </a:t>
            </a:r>
            <a:r>
              <a:rPr lang="en-US" b="1" dirty="0" smtClean="0">
                <a:solidFill>
                  <a:schemeClr val="bg1"/>
                </a:solidFill>
              </a:rPr>
              <a:t>predecessors (see Figure), </a:t>
            </a:r>
            <a:r>
              <a:rPr lang="en-US" b="1" dirty="0">
                <a:solidFill>
                  <a:schemeClr val="bg1"/>
                </a:solidFill>
              </a:rPr>
              <a:t>a consistent and </a:t>
            </a:r>
            <a:r>
              <a:rPr lang="en-US" b="1" dirty="0" smtClean="0">
                <a:solidFill>
                  <a:schemeClr val="bg1"/>
                </a:solidFill>
              </a:rPr>
              <a:t>reliable means </a:t>
            </a:r>
            <a:r>
              <a:rPr lang="en-US" b="1" dirty="0">
                <a:solidFill>
                  <a:schemeClr val="bg1"/>
                </a:solidFill>
              </a:rPr>
              <a:t>of cutting, surface preparation, alignment </a:t>
            </a:r>
            <a:r>
              <a:rPr lang="en-US" b="1" dirty="0" smtClean="0">
                <a:solidFill>
                  <a:schemeClr val="bg1"/>
                </a:solidFill>
              </a:rPr>
              <a:t>and interconnection </a:t>
            </a:r>
            <a:r>
              <a:rPr lang="en-US" b="1" dirty="0">
                <a:solidFill>
                  <a:schemeClr val="bg1"/>
                </a:solidFill>
              </a:rPr>
              <a:t>is essential, and for this reason </a:t>
            </a:r>
            <a:r>
              <a:rPr lang="en-US" b="1" dirty="0" smtClean="0">
                <a:solidFill>
                  <a:schemeClr val="bg1"/>
                </a:solidFill>
              </a:rPr>
              <a:t>slower multimode </a:t>
            </a:r>
            <a:r>
              <a:rPr lang="en-US" b="1" dirty="0">
                <a:solidFill>
                  <a:schemeClr val="bg1"/>
                </a:solidFill>
              </a:rPr>
              <a:t>fibres are still prevalent in current </a:t>
            </a:r>
            <a:r>
              <a:rPr lang="en-US" b="1" dirty="0" smtClean="0">
                <a:solidFill>
                  <a:schemeClr val="bg1"/>
                </a:solidFill>
              </a:rPr>
              <a:t>aircraft designs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97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DISPERSION AND BANDWIDTH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A simple one-way (simplex) fibre-optic data link </a:t>
            </a:r>
            <a:r>
              <a:rPr lang="en-US" b="1" dirty="0" smtClean="0">
                <a:solidFill>
                  <a:schemeClr val="bg1"/>
                </a:solidFill>
              </a:rPr>
              <a:t>is shown </a:t>
            </a:r>
            <a:r>
              <a:rPr lang="en-US" b="1" dirty="0">
                <a:solidFill>
                  <a:schemeClr val="bg1"/>
                </a:solidFill>
              </a:rPr>
              <a:t>in Figure 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optical transmitter </a:t>
            </a:r>
            <a:r>
              <a:rPr lang="en-US" b="1" dirty="0" smtClean="0">
                <a:solidFill>
                  <a:schemeClr val="bg1"/>
                </a:solidFill>
              </a:rPr>
              <a:t>consists of </a:t>
            </a:r>
            <a:r>
              <a:rPr lang="en-US" b="1" dirty="0">
                <a:solidFill>
                  <a:schemeClr val="bg1"/>
                </a:solidFill>
              </a:rPr>
              <a:t>an infrared light emitting diode (LED) or </a:t>
            </a:r>
            <a:r>
              <a:rPr lang="en-US" b="1" dirty="0" smtClean="0">
                <a:solidFill>
                  <a:schemeClr val="bg1"/>
                </a:solidFill>
              </a:rPr>
              <a:t>low power semiconductor </a:t>
            </a:r>
            <a:r>
              <a:rPr lang="en-US" b="1" dirty="0">
                <a:solidFill>
                  <a:schemeClr val="bg1"/>
                </a:solidFill>
              </a:rPr>
              <a:t>laser diode coupled directly </a:t>
            </a:r>
            <a:r>
              <a:rPr lang="en-US" b="1" dirty="0" smtClean="0">
                <a:solidFill>
                  <a:schemeClr val="bg1"/>
                </a:solidFill>
              </a:rPr>
              <a:t>to the </a:t>
            </a:r>
            <a:r>
              <a:rPr lang="en-US" b="1" dirty="0">
                <a:solidFill>
                  <a:schemeClr val="bg1"/>
                </a:solidFill>
              </a:rPr>
              <a:t>optical fibre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diode is supplied with pulses </a:t>
            </a:r>
            <a:r>
              <a:rPr lang="en-US" b="1" dirty="0" smtClean="0">
                <a:solidFill>
                  <a:schemeClr val="bg1"/>
                </a:solidFill>
              </a:rPr>
              <a:t>of current </a:t>
            </a:r>
            <a:r>
              <a:rPr lang="en-US" b="1" dirty="0">
                <a:solidFill>
                  <a:schemeClr val="bg1"/>
                </a:solidFill>
              </a:rPr>
              <a:t>from a bus interface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US" b="1" dirty="0">
                <a:solidFill>
                  <a:schemeClr val="bg1"/>
                </a:solidFill>
              </a:rPr>
              <a:t>pulses of </a:t>
            </a:r>
            <a:r>
              <a:rPr lang="en-US" b="1" dirty="0" smtClean="0">
                <a:solidFill>
                  <a:schemeClr val="bg1"/>
                </a:solidFill>
              </a:rPr>
              <a:t>current produce </a:t>
            </a:r>
            <a:r>
              <a:rPr lang="en-US" b="1" dirty="0">
                <a:solidFill>
                  <a:schemeClr val="bg1"/>
                </a:solidFill>
              </a:rPr>
              <a:t>equivalent pulses of light that travel </a:t>
            </a:r>
            <a:r>
              <a:rPr lang="en-US" b="1" dirty="0" smtClean="0">
                <a:solidFill>
                  <a:schemeClr val="bg1"/>
                </a:solidFill>
              </a:rPr>
              <a:t>along the </a:t>
            </a:r>
            <a:r>
              <a:rPr lang="en-US" b="1" dirty="0">
                <a:solidFill>
                  <a:schemeClr val="bg1"/>
                </a:solidFill>
              </a:rPr>
              <a:t>fibre until they reach the optical receiver </a:t>
            </a:r>
            <a:r>
              <a:rPr lang="en-US" b="1" dirty="0" smtClean="0">
                <a:solidFill>
                  <a:schemeClr val="bg1"/>
                </a:solidFill>
              </a:rPr>
              <a:t>unit.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optical receiver unit consists of a photodiode </a:t>
            </a:r>
            <a:r>
              <a:rPr lang="en-US" b="1" dirty="0" smtClean="0">
                <a:solidFill>
                  <a:schemeClr val="bg1"/>
                </a:solidFill>
              </a:rPr>
              <a:t>or phototransistor </a:t>
            </a:r>
            <a:r>
              <a:rPr lang="en-US" b="1" dirty="0">
                <a:solidFill>
                  <a:schemeClr val="bg1"/>
                </a:solidFill>
              </a:rPr>
              <a:t>that passes a relatively large </a:t>
            </a:r>
            <a:r>
              <a:rPr lang="en-US" b="1" dirty="0" smtClean="0">
                <a:solidFill>
                  <a:schemeClr val="bg1"/>
                </a:solidFill>
              </a:rPr>
              <a:t>current when </a:t>
            </a:r>
            <a:r>
              <a:rPr lang="en-US" b="1" dirty="0">
                <a:solidFill>
                  <a:schemeClr val="bg1"/>
                </a:solidFill>
              </a:rPr>
              <a:t>illuminated and negligible current when </a:t>
            </a:r>
            <a:r>
              <a:rPr lang="en-US" b="1" dirty="0" smtClean="0">
                <a:solidFill>
                  <a:schemeClr val="bg1"/>
                </a:solidFill>
              </a:rPr>
              <a:t>not.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pulses of current at the transmitting end are </a:t>
            </a:r>
            <a:r>
              <a:rPr lang="en-US" b="1" dirty="0" smtClean="0">
                <a:solidFill>
                  <a:schemeClr val="bg1"/>
                </a:solidFill>
              </a:rPr>
              <a:t>thus replicated </a:t>
            </a:r>
            <a:r>
              <a:rPr lang="en-US" b="1" dirty="0">
                <a:solidFill>
                  <a:schemeClr val="bg1"/>
                </a:solidFill>
              </a:rPr>
              <a:t>at the receiving </a:t>
            </a:r>
            <a:r>
              <a:rPr lang="en-US" b="1" dirty="0" smtClean="0">
                <a:solidFill>
                  <a:schemeClr val="bg1"/>
                </a:solidFill>
              </a:rPr>
              <a:t>end.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maximum data rate (and consequently </a:t>
            </a:r>
            <a:r>
              <a:rPr lang="en-US" b="1" dirty="0" smtClean="0">
                <a:solidFill>
                  <a:schemeClr val="bg1"/>
                </a:solidFill>
              </a:rPr>
              <a:t>the bandwidth</a:t>
            </a:r>
            <a:r>
              <a:rPr lang="en-US" b="1" dirty="0">
                <a:solidFill>
                  <a:schemeClr val="bg1"/>
                </a:solidFill>
              </a:rPr>
              <a:t>) of the optical data link depends </a:t>
            </a:r>
            <a:r>
              <a:rPr lang="en-US" b="1" dirty="0" smtClean="0">
                <a:solidFill>
                  <a:schemeClr val="bg1"/>
                </a:solidFill>
              </a:rPr>
              <a:t>on the </a:t>
            </a:r>
            <a:r>
              <a:rPr lang="en-US" b="1" dirty="0">
                <a:solidFill>
                  <a:schemeClr val="bg1"/>
                </a:solidFill>
              </a:rPr>
              <a:t>ability of the system shown in </a:t>
            </a:r>
            <a:r>
              <a:rPr lang="en-US" b="1" dirty="0" smtClean="0">
                <a:solidFill>
                  <a:schemeClr val="bg1"/>
                </a:solidFill>
              </a:rPr>
              <a:t>Figure to faithfully </a:t>
            </a:r>
            <a:r>
              <a:rPr lang="en-US" b="1" dirty="0">
                <a:solidFill>
                  <a:schemeClr val="bg1"/>
                </a:solidFill>
              </a:rPr>
              <a:t>reproduce a train of narrow digital </a:t>
            </a:r>
            <a:r>
              <a:rPr lang="en-US" b="1" dirty="0" smtClean="0">
                <a:solidFill>
                  <a:schemeClr val="bg1"/>
                </a:solidFill>
              </a:rPr>
              <a:t>pulses.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2410690"/>
            <a:ext cx="11526982" cy="282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DISPERSION AND BANDWIDTH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Unfortunately, in a multimode fibre different </a:t>
            </a:r>
            <a:r>
              <a:rPr lang="en-US" b="1" dirty="0" smtClean="0">
                <a:solidFill>
                  <a:schemeClr val="bg1"/>
                </a:solidFill>
              </a:rPr>
              <a:t>modes travel </a:t>
            </a:r>
            <a:r>
              <a:rPr lang="en-US" b="1" dirty="0">
                <a:solidFill>
                  <a:schemeClr val="bg1"/>
                </a:solidFill>
              </a:rPr>
              <a:t>at different velocities, as shown earlier in </a:t>
            </a:r>
            <a:r>
              <a:rPr lang="en-US" b="1" dirty="0" smtClean="0">
                <a:solidFill>
                  <a:schemeClr val="bg1"/>
                </a:solidFill>
              </a:rPr>
              <a:t>Figure 10.2d.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phenomenon is known as dispersion </a:t>
            </a:r>
            <a:r>
              <a:rPr lang="en-US" b="1" dirty="0" smtClean="0">
                <a:solidFill>
                  <a:schemeClr val="bg1"/>
                </a:solidFill>
              </a:rPr>
              <a:t>and it </a:t>
            </a:r>
            <a:r>
              <a:rPr lang="en-US" b="1" dirty="0">
                <a:solidFill>
                  <a:schemeClr val="bg1"/>
                </a:solidFill>
              </a:rPr>
              <a:t>has the effect of stretching the output pulse, </a:t>
            </a:r>
            <a:r>
              <a:rPr lang="en-US" b="1" dirty="0" smtClean="0">
                <a:solidFill>
                  <a:schemeClr val="bg1"/>
                </a:solidFill>
              </a:rPr>
              <a:t>as shown </a:t>
            </a:r>
            <a:r>
              <a:rPr lang="en-US" b="1" dirty="0">
                <a:solidFill>
                  <a:schemeClr val="bg1"/>
                </a:solidFill>
              </a:rPr>
              <a:t>in Figure 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When </a:t>
            </a:r>
            <a:r>
              <a:rPr lang="en-US" b="1" dirty="0">
                <a:solidFill>
                  <a:schemeClr val="bg1"/>
                </a:solidFill>
              </a:rPr>
              <a:t>digital data is supplied to the optical </a:t>
            </a:r>
            <a:r>
              <a:rPr lang="en-US" b="1" dirty="0" smtClean="0">
                <a:solidFill>
                  <a:schemeClr val="bg1"/>
                </a:solidFill>
              </a:rPr>
              <a:t>transmitter, the </a:t>
            </a:r>
            <a:r>
              <a:rPr lang="en-US" b="1" dirty="0">
                <a:solidFill>
                  <a:schemeClr val="bg1"/>
                </a:solidFill>
              </a:rPr>
              <a:t>stretching of pulses imposes an upper </a:t>
            </a:r>
            <a:r>
              <a:rPr lang="en-US" b="1" dirty="0" smtClean="0">
                <a:solidFill>
                  <a:schemeClr val="bg1"/>
                </a:solidFill>
              </a:rPr>
              <a:t>limit on </a:t>
            </a:r>
            <a:r>
              <a:rPr lang="en-US" b="1" dirty="0">
                <a:solidFill>
                  <a:schemeClr val="bg1"/>
                </a:solidFill>
              </a:rPr>
              <a:t>the rate at which the pulses can be </a:t>
            </a:r>
            <a:r>
              <a:rPr lang="en-US" b="1" dirty="0" smtClean="0">
                <a:solidFill>
                  <a:schemeClr val="bg1"/>
                </a:solidFill>
              </a:rPr>
              <a:t>transmitted.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In </a:t>
            </a:r>
            <a:r>
              <a:rPr lang="en-US" b="1" dirty="0">
                <a:solidFill>
                  <a:schemeClr val="bg1"/>
                </a:solidFill>
              </a:rPr>
              <a:t>other words, the data rate is determined by </a:t>
            </a: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amount of dispersion simply because a longer </a:t>
            </a:r>
            <a:r>
              <a:rPr lang="en-US" b="1" dirty="0" smtClean="0">
                <a:solidFill>
                  <a:schemeClr val="bg1"/>
                </a:solidFill>
              </a:rPr>
              <a:t>bit interval </a:t>
            </a:r>
            <a:r>
              <a:rPr lang="en-US" b="1" dirty="0">
                <a:solidFill>
                  <a:schemeClr val="bg1"/>
                </a:solidFill>
              </a:rPr>
              <a:t>means fewer bits can be transmitted in </a:t>
            </a:r>
            <a:r>
              <a:rPr lang="en-US" b="1" dirty="0" smtClean="0">
                <a:solidFill>
                  <a:schemeClr val="bg1"/>
                </a:solidFill>
              </a:rPr>
              <a:t>the same </a:t>
            </a:r>
            <a:r>
              <a:rPr lang="en-US" b="1" dirty="0">
                <a:solidFill>
                  <a:schemeClr val="bg1"/>
                </a:solidFill>
              </a:rPr>
              <a:t>unit of time (see </a:t>
            </a:r>
            <a:r>
              <a:rPr lang="en-US" b="1" dirty="0" smtClean="0">
                <a:solidFill>
                  <a:schemeClr val="bg1"/>
                </a:solidFill>
              </a:rPr>
              <a:t>Figure).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8" y="243413"/>
            <a:ext cx="4904509" cy="6288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548" y="243413"/>
            <a:ext cx="5284358" cy="628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ADVANTAGES AND DISADVANTAGES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Optical </a:t>
            </a:r>
            <a:r>
              <a:rPr lang="en-US" b="1" dirty="0" smtClean="0">
                <a:solidFill>
                  <a:schemeClr val="bg1"/>
                </a:solidFill>
              </a:rPr>
              <a:t>fibers </a:t>
            </a:r>
            <a:r>
              <a:rPr lang="en-US" b="1" dirty="0">
                <a:solidFill>
                  <a:schemeClr val="bg1"/>
                </a:solidFill>
              </a:rPr>
              <a:t>offer some very significant </a:t>
            </a:r>
            <a:r>
              <a:rPr lang="en-US" b="1" dirty="0" smtClean="0">
                <a:solidFill>
                  <a:schemeClr val="bg1"/>
                </a:solidFill>
              </a:rPr>
              <a:t>advantages over </a:t>
            </a:r>
            <a:r>
              <a:rPr lang="en-US" b="1" dirty="0">
                <a:solidFill>
                  <a:schemeClr val="bg1"/>
                </a:solidFill>
              </a:rPr>
              <a:t>conventional copper </a:t>
            </a:r>
            <a:r>
              <a:rPr lang="en-US" b="1" dirty="0" smtClean="0">
                <a:solidFill>
                  <a:schemeClr val="bg1"/>
                </a:solidFill>
              </a:rPr>
              <a:t>cables. These </a:t>
            </a:r>
            <a:r>
              <a:rPr lang="en-US" b="1" dirty="0">
                <a:solidFill>
                  <a:schemeClr val="bg1"/>
                </a:solidFill>
              </a:rPr>
              <a:t>include: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optical </a:t>
            </a:r>
            <a:r>
              <a:rPr lang="en-US" b="1" dirty="0" smtClean="0">
                <a:solidFill>
                  <a:schemeClr val="bg1"/>
                </a:solidFill>
              </a:rPr>
              <a:t>fibers </a:t>
            </a:r>
            <a:r>
              <a:rPr lang="en-US" b="1" dirty="0">
                <a:solidFill>
                  <a:schemeClr val="bg1"/>
                </a:solidFill>
              </a:rPr>
              <a:t>are lightweight and of small </a:t>
            </a:r>
            <a:r>
              <a:rPr lang="en-US" b="1" dirty="0" smtClean="0">
                <a:solidFill>
                  <a:schemeClr val="bg1"/>
                </a:solidFill>
              </a:rPr>
              <a:t>physical size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exceptionally wide bandwidth and very high </a:t>
            </a:r>
            <a:r>
              <a:rPr lang="en-US" b="1" dirty="0" smtClean="0">
                <a:solidFill>
                  <a:schemeClr val="bg1"/>
                </a:solidFill>
              </a:rPr>
              <a:t>data rates </a:t>
            </a:r>
            <a:r>
              <a:rPr lang="en-US" b="1" dirty="0">
                <a:solidFill>
                  <a:schemeClr val="bg1"/>
                </a:solidFill>
              </a:rPr>
              <a:t>can be supported;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relative freedom from electromagnetic interference;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significantly reduced noise and cross-talk </a:t>
            </a:r>
            <a:r>
              <a:rPr lang="en-US" b="1" dirty="0" smtClean="0">
                <a:solidFill>
                  <a:schemeClr val="bg1"/>
                </a:solidFill>
              </a:rPr>
              <a:t>compared with </a:t>
            </a:r>
            <a:r>
              <a:rPr lang="en-US" b="1" dirty="0">
                <a:solidFill>
                  <a:schemeClr val="bg1"/>
                </a:solidFill>
              </a:rPr>
              <a:t>conventional copper cables;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relatively low values of attenuation within </a:t>
            </a:r>
            <a:r>
              <a:rPr lang="en-US" b="1" dirty="0" smtClean="0">
                <a:solidFill>
                  <a:schemeClr val="bg1"/>
                </a:solidFill>
              </a:rPr>
              <a:t>the medium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high reliability coupled with long </a:t>
            </a:r>
            <a:r>
              <a:rPr lang="en-US" b="1" dirty="0" smtClean="0">
                <a:solidFill>
                  <a:schemeClr val="bg1"/>
                </a:solidFill>
              </a:rPr>
              <a:t>operational life;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electrical isolation and freedom from </a:t>
            </a:r>
            <a:r>
              <a:rPr lang="en-US" b="1" dirty="0" smtClean="0">
                <a:solidFill>
                  <a:schemeClr val="bg1"/>
                </a:solidFill>
              </a:rPr>
              <a:t>earth/ ground </a:t>
            </a:r>
            <a:r>
              <a:rPr lang="en-US" b="1" dirty="0">
                <a:solidFill>
                  <a:schemeClr val="bg1"/>
                </a:solidFill>
              </a:rPr>
              <a:t>loops.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PRACTICAL OPTICAL NETWORKS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 Boeing 777 was the first commercial aircraft </a:t>
            </a:r>
            <a:r>
              <a:rPr lang="en-US" b="1" dirty="0" smtClean="0">
                <a:solidFill>
                  <a:schemeClr val="bg1"/>
                </a:solidFill>
              </a:rPr>
              <a:t>to enter </a:t>
            </a:r>
            <a:r>
              <a:rPr lang="en-US" b="1" dirty="0">
                <a:solidFill>
                  <a:schemeClr val="bg1"/>
                </a:solidFill>
              </a:rPr>
              <a:t>production with an optical fibre-based LAN </a:t>
            </a:r>
            <a:r>
              <a:rPr lang="en-US" b="1" dirty="0" smtClean="0">
                <a:solidFill>
                  <a:schemeClr val="bg1"/>
                </a:solidFill>
              </a:rPr>
              <a:t>for onboard </a:t>
            </a:r>
            <a:r>
              <a:rPr lang="en-US" b="1" dirty="0">
                <a:solidFill>
                  <a:schemeClr val="bg1"/>
                </a:solidFill>
              </a:rPr>
              <a:t>data communications.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system </a:t>
            </a:r>
            <a:r>
              <a:rPr lang="en-US" b="1" dirty="0" smtClean="0">
                <a:solidFill>
                  <a:schemeClr val="bg1"/>
                </a:solidFill>
              </a:rPr>
              <a:t>was originally </a:t>
            </a:r>
            <a:r>
              <a:rPr lang="en-US" b="1" dirty="0">
                <a:solidFill>
                  <a:schemeClr val="bg1"/>
                </a:solidFill>
              </a:rPr>
              <a:t>developed in the 1980s and it comprised </a:t>
            </a:r>
            <a:r>
              <a:rPr lang="en-US" b="1" dirty="0" smtClean="0">
                <a:solidFill>
                  <a:schemeClr val="bg1"/>
                </a:solidFill>
              </a:rPr>
              <a:t>an avionics </a:t>
            </a:r>
            <a:r>
              <a:rPr lang="en-US" b="1" dirty="0">
                <a:solidFill>
                  <a:schemeClr val="bg1"/>
                </a:solidFill>
              </a:rPr>
              <a:t>local area network (AVLAN) fitted in </a:t>
            </a:r>
            <a:r>
              <a:rPr lang="en-US" b="1" dirty="0" smtClean="0">
                <a:solidFill>
                  <a:schemeClr val="bg1"/>
                </a:solidFill>
              </a:rPr>
              <a:t>the flight </a:t>
            </a:r>
            <a:r>
              <a:rPr lang="en-US" b="1" dirty="0">
                <a:solidFill>
                  <a:schemeClr val="bg1"/>
                </a:solidFill>
              </a:rPr>
              <a:t>deck and electrical equipment bay, together </a:t>
            </a:r>
            <a:r>
              <a:rPr lang="en-US" b="1" dirty="0" smtClean="0">
                <a:solidFill>
                  <a:schemeClr val="bg1"/>
                </a:solidFill>
              </a:rPr>
              <a:t>with a </a:t>
            </a:r>
            <a:r>
              <a:rPr lang="en-US" b="1" dirty="0">
                <a:solidFill>
                  <a:schemeClr val="bg1"/>
                </a:solidFill>
              </a:rPr>
              <a:t>cabin local area network (CABLAN) fitted in </a:t>
            </a:r>
            <a:r>
              <a:rPr lang="en-US" b="1" dirty="0" smtClean="0">
                <a:solidFill>
                  <a:schemeClr val="bg1"/>
                </a:solidFill>
              </a:rPr>
              <a:t>the roof </a:t>
            </a:r>
            <a:r>
              <a:rPr lang="en-US" b="1" dirty="0">
                <a:solidFill>
                  <a:schemeClr val="bg1"/>
                </a:solidFill>
              </a:rPr>
              <a:t>of the passenger cabin.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US" b="1" dirty="0">
                <a:solidFill>
                  <a:schemeClr val="bg1"/>
                </a:solidFill>
              </a:rPr>
              <a:t>two </a:t>
            </a:r>
            <a:r>
              <a:rPr lang="en-US" b="1" dirty="0" smtClean="0">
                <a:solidFill>
                  <a:schemeClr val="bg1"/>
                </a:solidFill>
              </a:rPr>
              <a:t>fibre-optic networks </a:t>
            </a:r>
            <a:r>
              <a:rPr lang="en-US" b="1" dirty="0">
                <a:solidFill>
                  <a:schemeClr val="bg1"/>
                </a:solidFill>
              </a:rPr>
              <a:t>conform to the ARINC 636 standard, </a:t>
            </a:r>
            <a:r>
              <a:rPr lang="en-US" b="1" dirty="0" smtClean="0">
                <a:solidFill>
                  <a:schemeClr val="bg1"/>
                </a:solidFill>
              </a:rPr>
              <a:t>which was </a:t>
            </a:r>
            <a:r>
              <a:rPr lang="en-US" b="1" dirty="0">
                <a:solidFill>
                  <a:schemeClr val="bg1"/>
                </a:solidFill>
              </a:rPr>
              <a:t>adapted for avionics from the fibre </a:t>
            </a:r>
            <a:r>
              <a:rPr lang="en-US" b="1" dirty="0" smtClean="0">
                <a:solidFill>
                  <a:schemeClr val="bg1"/>
                </a:solidFill>
              </a:rPr>
              <a:t>distributed interface </a:t>
            </a:r>
            <a:r>
              <a:rPr lang="en-US" b="1" dirty="0">
                <a:solidFill>
                  <a:schemeClr val="bg1"/>
                </a:solidFill>
              </a:rPr>
              <a:t>(FDDI) in order to provide a </a:t>
            </a:r>
            <a:r>
              <a:rPr lang="en-US" b="1" dirty="0" smtClean="0">
                <a:solidFill>
                  <a:schemeClr val="bg1"/>
                </a:solidFill>
              </a:rPr>
              <a:t>network capable </a:t>
            </a:r>
            <a:r>
              <a:rPr lang="en-US" b="1" dirty="0">
                <a:solidFill>
                  <a:schemeClr val="bg1"/>
                </a:solidFill>
              </a:rPr>
              <a:t>of supporting data rates of up to 100 Mbps.</a:t>
            </a:r>
          </a:p>
        </p:txBody>
      </p:sp>
    </p:spTree>
    <p:extLst>
      <p:ext uri="{BB962C8B-B14F-4D97-AF65-F5344CB8AC3E}">
        <p14:creationId xmlns:p14="http://schemas.microsoft.com/office/powerpoint/2010/main" val="28345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cable construction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The construction of a typical fibre-optic cable </a:t>
            </a:r>
            <a:r>
              <a:rPr lang="en-US" b="1" dirty="0" smtClean="0">
                <a:solidFill>
                  <a:schemeClr val="bg1"/>
                </a:solidFill>
              </a:rPr>
              <a:t>is shown </a:t>
            </a:r>
            <a:r>
              <a:rPr lang="en-US" b="1" dirty="0">
                <a:solidFill>
                  <a:schemeClr val="bg1"/>
                </a:solidFill>
              </a:rPr>
              <a:t>in Figure </a:t>
            </a:r>
            <a:r>
              <a:rPr lang="en-US" b="1" dirty="0" smtClean="0">
                <a:solidFill>
                  <a:schemeClr val="bg1"/>
                </a:solidFill>
              </a:rPr>
              <a:t>.This </a:t>
            </a:r>
            <a:r>
              <a:rPr lang="en-US" b="1" dirty="0">
                <a:solidFill>
                  <a:schemeClr val="bg1"/>
                </a:solidFill>
              </a:rPr>
              <a:t>comprises: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five optical fibres and two filler strands;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separator tape;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aramid yarn strength member;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an outer jacket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 cable has an overall diameter of about 0.2 </a:t>
            </a:r>
            <a:r>
              <a:rPr lang="en-US" b="1" dirty="0" smtClean="0">
                <a:solidFill>
                  <a:schemeClr val="bg1"/>
                </a:solidFill>
              </a:rPr>
              <a:t>inches and </a:t>
            </a:r>
            <a:r>
              <a:rPr lang="en-US" b="1" dirty="0">
                <a:solidFill>
                  <a:schemeClr val="bg1"/>
                </a:solidFill>
              </a:rPr>
              <a:t>the individual optical fibre strands have a </a:t>
            </a:r>
            <a:r>
              <a:rPr lang="en-US" b="1" dirty="0" smtClean="0">
                <a:solidFill>
                  <a:schemeClr val="bg1"/>
                </a:solidFill>
              </a:rPr>
              <a:t>diameter of </a:t>
            </a:r>
            <a:r>
              <a:rPr lang="en-US" b="1" dirty="0">
                <a:solidFill>
                  <a:schemeClr val="bg1"/>
                </a:solidFill>
              </a:rPr>
              <a:t>140 μm (approximately 0.0055 inches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chemeClr val="bg1"/>
                </a:solidFill>
              </a:rPr>
              <a:t>protective buffer </a:t>
            </a:r>
            <a:r>
              <a:rPr lang="en-US" b="1" dirty="0">
                <a:solidFill>
                  <a:schemeClr val="bg1"/>
                </a:solidFill>
              </a:rPr>
              <a:t>covers each fibre and protects it </a:t>
            </a:r>
            <a:r>
              <a:rPr lang="en-US" b="1" dirty="0" smtClean="0">
                <a:solidFill>
                  <a:schemeClr val="bg1"/>
                </a:solidFill>
              </a:rPr>
              <a:t>during manufacture</a:t>
            </a:r>
            <a:r>
              <a:rPr lang="en-US" b="1" dirty="0">
                <a:solidFill>
                  <a:schemeClr val="bg1"/>
                </a:solidFill>
              </a:rPr>
              <a:t>, and increases mechanical strength </a:t>
            </a:r>
            <a:r>
              <a:rPr lang="en-US" b="1" dirty="0" smtClean="0">
                <a:solidFill>
                  <a:schemeClr val="bg1"/>
                </a:solidFill>
              </a:rPr>
              <a:t>and diameter </a:t>
            </a:r>
            <a:r>
              <a:rPr lang="en-US" b="1" dirty="0">
                <a:solidFill>
                  <a:schemeClr val="bg1"/>
                </a:solidFill>
              </a:rPr>
              <a:t>in order to make handling and </a:t>
            </a:r>
            <a:r>
              <a:rPr lang="en-US" b="1" dirty="0" smtClean="0">
                <a:solidFill>
                  <a:schemeClr val="bg1"/>
                </a:solidFill>
              </a:rPr>
              <a:t>assembly easier.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buffers are coded in order to identify </a:t>
            </a:r>
            <a:r>
              <a:rPr lang="en-US" b="1" dirty="0" smtClean="0">
                <a:solidFill>
                  <a:schemeClr val="bg1"/>
                </a:solidFill>
              </a:rPr>
              <a:t>the fibres </a:t>
            </a:r>
            <a:r>
              <a:rPr lang="en-US" b="1" dirty="0">
                <a:solidFill>
                  <a:schemeClr val="bg1"/>
                </a:solidFill>
              </a:rPr>
              <a:t>using </a:t>
            </a:r>
            <a:r>
              <a:rPr lang="en-US" b="1" dirty="0" err="1">
                <a:solidFill>
                  <a:schemeClr val="bg1"/>
                </a:solidFill>
              </a:rPr>
              <a:t>colours</a:t>
            </a:r>
            <a:r>
              <a:rPr lang="en-US" b="1" dirty="0">
                <a:solidFill>
                  <a:schemeClr val="bg1"/>
                </a:solidFill>
              </a:rPr>
              <a:t> (blue, red, green, yellow </a:t>
            </a:r>
            <a:r>
              <a:rPr lang="en-US" b="1" dirty="0" smtClean="0">
                <a:solidFill>
                  <a:schemeClr val="bg1"/>
                </a:solidFill>
              </a:rPr>
              <a:t>and white).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filler strands are made from polyester </a:t>
            </a:r>
            <a:r>
              <a:rPr lang="en-US" b="1" dirty="0" smtClean="0">
                <a:solidFill>
                  <a:schemeClr val="bg1"/>
                </a:solidFill>
              </a:rPr>
              <a:t>and are </a:t>
            </a:r>
            <a:r>
              <a:rPr lang="en-US" b="1" dirty="0">
                <a:solidFill>
                  <a:schemeClr val="bg1"/>
                </a:solidFill>
              </a:rPr>
              <a:t>approximately 0.035 inches in diameter.</a:t>
            </a:r>
          </a:p>
        </p:txBody>
      </p:sp>
    </p:spTree>
    <p:extLst>
      <p:ext uri="{BB962C8B-B14F-4D97-AF65-F5344CB8AC3E}">
        <p14:creationId xmlns:p14="http://schemas.microsoft.com/office/powerpoint/2010/main" val="39154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cable construction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chemeClr val="bg1"/>
                </a:solidFill>
              </a:rPr>
              <a:t>polyester separator </a:t>
            </a:r>
            <a:r>
              <a:rPr lang="en-US" b="1" dirty="0">
                <a:solidFill>
                  <a:schemeClr val="bg1"/>
                </a:solidFill>
              </a:rPr>
              <a:t>tape covers the group of five fibres </a:t>
            </a:r>
            <a:r>
              <a:rPr lang="en-US" b="1" dirty="0" smtClean="0">
                <a:solidFill>
                  <a:schemeClr val="bg1"/>
                </a:solidFill>
              </a:rPr>
              <a:t>and two </a:t>
            </a:r>
            <a:r>
              <a:rPr lang="en-US" b="1" dirty="0">
                <a:solidFill>
                  <a:schemeClr val="bg1"/>
                </a:solidFill>
              </a:rPr>
              <a:t>filler strands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tape is manufactured from </a:t>
            </a:r>
            <a:r>
              <a:rPr lang="en-US" b="1" dirty="0" smtClean="0">
                <a:solidFill>
                  <a:schemeClr val="bg1"/>
                </a:solidFill>
              </a:rPr>
              <a:t>low friction polyester </a:t>
            </a:r>
            <a:r>
              <a:rPr lang="en-US" b="1" dirty="0">
                <a:solidFill>
                  <a:schemeClr val="bg1"/>
                </a:solidFill>
              </a:rPr>
              <a:t>and it serves to make the cable </a:t>
            </a:r>
            <a:r>
              <a:rPr lang="en-US" b="1" dirty="0" smtClean="0">
                <a:solidFill>
                  <a:schemeClr val="bg1"/>
                </a:solidFill>
              </a:rPr>
              <a:t>more flexible.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A </a:t>
            </a:r>
            <a:r>
              <a:rPr lang="en-US" b="1" dirty="0">
                <a:solidFill>
                  <a:schemeClr val="bg1"/>
                </a:solidFill>
              </a:rPr>
              <a:t>layer of woven aramid (or Kevlar) yarn </a:t>
            </a:r>
            <a:r>
              <a:rPr lang="en-US" b="1" dirty="0" smtClean="0">
                <a:solidFill>
                  <a:schemeClr val="bg1"/>
                </a:solidFill>
              </a:rPr>
              <a:t>provides added </a:t>
            </a:r>
            <a:r>
              <a:rPr lang="en-US" b="1" dirty="0">
                <a:solidFill>
                  <a:schemeClr val="bg1"/>
                </a:solidFill>
              </a:rPr>
              <a:t>mechanical strength and protection for </a:t>
            </a:r>
            <a:r>
              <a:rPr lang="en-US" b="1" dirty="0" smtClean="0">
                <a:solidFill>
                  <a:schemeClr val="bg1"/>
                </a:solidFill>
              </a:rPr>
              <a:t>the cable </a:t>
            </a:r>
            <a:r>
              <a:rPr lang="en-US" b="1" dirty="0">
                <a:solidFill>
                  <a:schemeClr val="bg1"/>
                </a:solidFill>
              </a:rPr>
              <a:t>assembly.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outer thermoplastic jacket (</a:t>
            </a:r>
            <a:r>
              <a:rPr lang="en-US" b="1" dirty="0" smtClean="0">
                <a:solidFill>
                  <a:schemeClr val="bg1"/>
                </a:solidFill>
              </a:rPr>
              <a:t>usually purple </a:t>
            </a:r>
            <a:r>
              <a:rPr lang="en-US" b="1" dirty="0">
                <a:solidFill>
                  <a:schemeClr val="bg1"/>
                </a:solidFill>
              </a:rPr>
              <a:t>in </a:t>
            </a:r>
            <a:r>
              <a:rPr lang="en-US" b="1" dirty="0" smtClean="0">
                <a:solidFill>
                  <a:schemeClr val="bg1"/>
                </a:solidFill>
              </a:rPr>
              <a:t>color) </a:t>
            </a:r>
            <a:r>
              <a:rPr lang="en-US" b="1" dirty="0">
                <a:solidFill>
                  <a:schemeClr val="bg1"/>
                </a:solidFill>
              </a:rPr>
              <a:t>is fitted to prevent </a:t>
            </a:r>
            <a:r>
              <a:rPr lang="en-US" b="1" dirty="0" smtClean="0">
                <a:solidFill>
                  <a:schemeClr val="bg1"/>
                </a:solidFill>
              </a:rPr>
              <a:t>moisture ingress </a:t>
            </a:r>
            <a:r>
              <a:rPr lang="en-US" b="1" dirty="0">
                <a:solidFill>
                  <a:schemeClr val="bg1"/>
                </a:solidFill>
              </a:rPr>
              <a:t>and also to provide insulation.</a:t>
            </a:r>
          </a:p>
        </p:txBody>
      </p:sp>
    </p:spTree>
    <p:extLst>
      <p:ext uri="{BB962C8B-B14F-4D97-AF65-F5344CB8AC3E}">
        <p14:creationId xmlns:p14="http://schemas.microsoft.com/office/powerpoint/2010/main" val="26824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346" y="249382"/>
            <a:ext cx="8451272" cy="63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connectors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essential requirements for connectors used </a:t>
            </a:r>
            <a:r>
              <a:rPr lang="en-US" b="1" dirty="0" smtClean="0">
                <a:solidFill>
                  <a:schemeClr val="bg1"/>
                </a:solidFill>
              </a:rPr>
              <a:t>with optical </a:t>
            </a:r>
            <a:r>
              <a:rPr lang="en-US" b="1" dirty="0">
                <a:solidFill>
                  <a:schemeClr val="bg1"/>
                </a:solidFill>
              </a:rPr>
              <a:t>fibres are that they should be:</a:t>
            </a:r>
          </a:p>
          <a:p>
            <a:r>
              <a:rPr lang="en-US" b="1" dirty="0">
                <a:solidFill>
                  <a:schemeClr val="bg1"/>
                </a:solidFill>
              </a:rPr>
              <a:t>• reliable</a:t>
            </a:r>
          </a:p>
          <a:p>
            <a:r>
              <a:rPr lang="en-US" b="1" dirty="0">
                <a:solidFill>
                  <a:schemeClr val="bg1"/>
                </a:solidFill>
              </a:rPr>
              <a:t>• robust</a:t>
            </a:r>
          </a:p>
          <a:p>
            <a:r>
              <a:rPr lang="en-US" b="1" dirty="0">
                <a:solidFill>
                  <a:schemeClr val="bg1"/>
                </a:solidFill>
              </a:rPr>
              <a:t>• precise and repeatable (even after numerous </a:t>
            </a:r>
            <a:r>
              <a:rPr lang="en-US" b="1" dirty="0" smtClean="0">
                <a:solidFill>
                  <a:schemeClr val="bg1"/>
                </a:solidFill>
              </a:rPr>
              <a:t>mating operations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</a:rPr>
              <a:t>• suitable for installation without specialist tooling</a:t>
            </a:r>
          </a:p>
          <a:p>
            <a:r>
              <a:rPr lang="en-US" b="1" dirty="0">
                <a:solidFill>
                  <a:schemeClr val="bg1"/>
                </a:solidFill>
              </a:rPr>
              <a:t>• low loss</a:t>
            </a:r>
          </a:p>
          <a:p>
            <a:r>
              <a:rPr lang="en-US" b="1" dirty="0">
                <a:solidFill>
                  <a:schemeClr val="bg1"/>
                </a:solidFill>
              </a:rPr>
              <a:t>• low cost.</a:t>
            </a:r>
          </a:p>
        </p:txBody>
      </p:sp>
    </p:spTree>
    <p:extLst>
      <p:ext uri="{BB962C8B-B14F-4D97-AF65-F5344CB8AC3E}">
        <p14:creationId xmlns:p14="http://schemas.microsoft.com/office/powerpoint/2010/main" val="28138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connectors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While the loss exhibited by a connector may </a:t>
            </a:r>
            <a:r>
              <a:rPr lang="en-US" b="1" dirty="0" smtClean="0">
                <a:solidFill>
                  <a:schemeClr val="bg1"/>
                </a:solidFill>
              </a:rPr>
              <a:t>be quoted </a:t>
            </a:r>
            <a:r>
              <a:rPr lang="en-US" b="1" dirty="0">
                <a:solidFill>
                  <a:schemeClr val="bg1"/>
                </a:solidFill>
              </a:rPr>
              <a:t>in absolute terms, it is often specified in </a:t>
            </a:r>
            <a:r>
              <a:rPr lang="en-US" b="1" dirty="0" smtClean="0">
                <a:solidFill>
                  <a:schemeClr val="bg1"/>
                </a:solidFill>
              </a:rPr>
              <a:t>terms of </a:t>
            </a:r>
            <a:r>
              <a:rPr lang="en-US" b="1" dirty="0">
                <a:solidFill>
                  <a:schemeClr val="bg1"/>
                </a:solidFill>
              </a:rPr>
              <a:t>an equivalent length of optical fibre.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If</a:t>
            </a:r>
            <a:r>
              <a:rPr lang="en-US" b="1" dirty="0">
                <a:solidFill>
                  <a:schemeClr val="bg1"/>
                </a:solidFill>
              </a:rPr>
              <a:t>, for example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six connectors are used on a cable run and each </a:t>
            </a:r>
            <a:r>
              <a:rPr lang="en-US" b="1" dirty="0" smtClean="0">
                <a:solidFill>
                  <a:schemeClr val="bg1"/>
                </a:solidFill>
              </a:rPr>
              <a:t>connector has </a:t>
            </a:r>
            <a:r>
              <a:rPr lang="en-US" b="1" dirty="0">
                <a:solidFill>
                  <a:schemeClr val="bg1"/>
                </a:solidFill>
              </a:rPr>
              <a:t>a loss of 0.5 dB, the total connector </a:t>
            </a:r>
            <a:r>
              <a:rPr lang="en-US" b="1" dirty="0" smtClean="0">
                <a:solidFill>
                  <a:schemeClr val="bg1"/>
                </a:solidFill>
              </a:rPr>
              <a:t>loss will </a:t>
            </a:r>
            <a:r>
              <a:rPr lang="en-US" b="1" dirty="0">
                <a:solidFill>
                  <a:schemeClr val="bg1"/>
                </a:solidFill>
              </a:rPr>
              <a:t>be 3 dB.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is equivalent to several </a:t>
            </a:r>
            <a:r>
              <a:rPr lang="en-US" b="1" dirty="0" smtClean="0">
                <a:solidFill>
                  <a:schemeClr val="bg1"/>
                </a:solidFill>
              </a:rPr>
              <a:t>kilometers of </a:t>
            </a:r>
            <a:r>
              <a:rPr lang="en-US" b="1" dirty="0">
                <a:solidFill>
                  <a:schemeClr val="bg1"/>
                </a:solidFill>
              </a:rPr>
              <a:t>low-loss </a:t>
            </a:r>
            <a:r>
              <a:rPr lang="en-US" b="1" dirty="0" smtClean="0">
                <a:solidFill>
                  <a:schemeClr val="bg1"/>
                </a:solidFill>
              </a:rPr>
              <a:t>fibre! A </a:t>
            </a:r>
            <a:r>
              <a:rPr lang="en-US" b="1" dirty="0">
                <a:solidFill>
                  <a:schemeClr val="bg1"/>
                </a:solidFill>
              </a:rPr>
              <a:t>typical fibre-optic cable connector </a:t>
            </a:r>
            <a:r>
              <a:rPr lang="en-US" b="1" dirty="0" smtClean="0">
                <a:solidFill>
                  <a:schemeClr val="bg1"/>
                </a:solidFill>
              </a:rPr>
              <a:t>arrangement is </a:t>
            </a:r>
            <a:r>
              <a:rPr lang="en-US" b="1" dirty="0">
                <a:solidFill>
                  <a:schemeClr val="bg1"/>
                </a:solidFill>
              </a:rPr>
              <a:t>shown in Figure </a:t>
            </a:r>
            <a:r>
              <a:rPr lang="en-US" b="1" dirty="0" smtClean="0">
                <a:solidFill>
                  <a:schemeClr val="bg1"/>
                </a:solidFill>
              </a:rPr>
              <a:t>.This </a:t>
            </a:r>
            <a:r>
              <a:rPr lang="en-US" b="1" dirty="0">
                <a:solidFill>
                  <a:schemeClr val="bg1"/>
                </a:solidFill>
              </a:rPr>
              <a:t>comprises: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alignment keys and grooves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guide pins and cavities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</a:t>
            </a:r>
            <a:r>
              <a:rPr lang="en-US" b="1" dirty="0" smtClean="0">
                <a:solidFill>
                  <a:schemeClr val="bg1"/>
                </a:solidFill>
              </a:rPr>
              <a:t>colored </a:t>
            </a:r>
            <a:r>
              <a:rPr lang="en-US" b="1" dirty="0">
                <a:solidFill>
                  <a:schemeClr val="bg1"/>
                </a:solidFill>
              </a:rPr>
              <a:t>alignment bands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three start threads.</a:t>
            </a:r>
          </a:p>
        </p:txBody>
      </p:sp>
    </p:spTree>
    <p:extLst>
      <p:ext uri="{BB962C8B-B14F-4D97-AF65-F5344CB8AC3E}">
        <p14:creationId xmlns:p14="http://schemas.microsoft.com/office/powerpoint/2010/main" val="41694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837" y="1841108"/>
            <a:ext cx="8790326" cy="395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connectors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Each connector has alignment keys on the plug </a:t>
            </a:r>
            <a:r>
              <a:rPr lang="en-US" b="1" dirty="0" smtClean="0">
                <a:solidFill>
                  <a:schemeClr val="bg1"/>
                </a:solidFill>
              </a:rPr>
              <a:t>and matching </a:t>
            </a:r>
            <a:r>
              <a:rPr lang="en-US" b="1" dirty="0">
                <a:solidFill>
                  <a:schemeClr val="bg1"/>
                </a:solidFill>
              </a:rPr>
              <a:t>alignment grooves on the </a:t>
            </a:r>
            <a:r>
              <a:rPr lang="en-US" b="1" dirty="0" smtClean="0">
                <a:solidFill>
                  <a:schemeClr val="bg1"/>
                </a:solidFill>
              </a:rPr>
              <a:t>receptacle.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are </a:t>
            </a:r>
            <a:r>
              <a:rPr lang="en-US" b="1" dirty="0">
                <a:solidFill>
                  <a:schemeClr val="bg1"/>
                </a:solidFill>
              </a:rPr>
              <a:t>used to accurately align the connector </a:t>
            </a:r>
            <a:r>
              <a:rPr lang="en-US" b="1" dirty="0" smtClean="0">
                <a:solidFill>
                  <a:schemeClr val="bg1"/>
                </a:solidFill>
              </a:rPr>
              <a:t>optical components</a:t>
            </a:r>
            <a:r>
              <a:rPr lang="en-US" b="1" dirty="0">
                <a:solidFill>
                  <a:schemeClr val="bg1"/>
                </a:solidFill>
              </a:rPr>
              <a:t>; the guide pins in the plug fit into </a:t>
            </a:r>
            <a:r>
              <a:rPr lang="en-US" b="1" dirty="0" smtClean="0">
                <a:solidFill>
                  <a:schemeClr val="bg1"/>
                </a:solidFill>
              </a:rPr>
              <a:t>cavities in </a:t>
            </a:r>
            <a:r>
              <a:rPr lang="en-US" b="1" dirty="0">
                <a:solidFill>
                  <a:schemeClr val="bg1"/>
                </a:solidFill>
              </a:rPr>
              <a:t>the receptacle when the plug and </a:t>
            </a:r>
            <a:r>
              <a:rPr lang="en-US" b="1" dirty="0" smtClean="0">
                <a:solidFill>
                  <a:schemeClr val="bg1"/>
                </a:solidFill>
              </a:rPr>
              <a:t>receptacle connect.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 order to ensure that the connector is </a:t>
            </a:r>
            <a:r>
              <a:rPr lang="en-US" b="1" dirty="0" smtClean="0">
                <a:solidFill>
                  <a:schemeClr val="bg1"/>
                </a:solidFill>
              </a:rPr>
              <a:t>not over-tightened </a:t>
            </a:r>
            <a:r>
              <a:rPr lang="en-US" b="1" dirty="0">
                <a:solidFill>
                  <a:schemeClr val="bg1"/>
                </a:solidFill>
              </a:rPr>
              <a:t>(which may cause damage to </a:t>
            </a:r>
            <a:r>
              <a:rPr lang="en-US" b="1" dirty="0" smtClean="0">
                <a:solidFill>
                  <a:schemeClr val="bg1"/>
                </a:solidFill>
              </a:rPr>
              <a:t>the fibres</a:t>
            </a:r>
            <a:r>
              <a:rPr lang="en-US" b="1" dirty="0">
                <a:solidFill>
                  <a:schemeClr val="bg1"/>
                </a:solidFill>
              </a:rPr>
              <a:t>) the pins of the plug are designed to provide </a:t>
            </a:r>
            <a:r>
              <a:rPr lang="en-US" b="1" dirty="0" smtClean="0">
                <a:solidFill>
                  <a:schemeClr val="bg1"/>
                </a:solidFill>
              </a:rPr>
              <a:t>a buffer </a:t>
            </a:r>
            <a:r>
              <a:rPr lang="en-US" b="1" dirty="0">
                <a:solidFill>
                  <a:schemeClr val="bg1"/>
                </a:solidFill>
              </a:rPr>
              <a:t>stop against the bottom of the cavities in </a:t>
            </a:r>
            <a:r>
              <a:rPr lang="en-US" b="1" dirty="0" smtClean="0">
                <a:solidFill>
                  <a:schemeClr val="bg1"/>
                </a:solidFill>
              </a:rPr>
              <a:t>the receptacle.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plug and receptacle have ceramic contacts </a:t>
            </a:r>
            <a:r>
              <a:rPr lang="en-US" b="1" dirty="0" smtClean="0">
                <a:solidFill>
                  <a:schemeClr val="bg1"/>
                </a:solidFill>
              </a:rPr>
              <a:t>that are </a:t>
            </a:r>
            <a:r>
              <a:rPr lang="en-US" b="1" dirty="0">
                <a:solidFill>
                  <a:schemeClr val="bg1"/>
                </a:solidFill>
              </a:rPr>
              <a:t>designed to make physical contact when </a:t>
            </a:r>
            <a:r>
              <a:rPr lang="en-US" b="1" dirty="0" smtClean="0">
                <a:solidFill>
                  <a:schemeClr val="bg1"/>
                </a:solidFill>
              </a:rPr>
              <a:t>properly connected </a:t>
            </a:r>
            <a:r>
              <a:rPr lang="en-US" b="1" dirty="0">
                <a:solidFill>
                  <a:schemeClr val="bg1"/>
                </a:solidFill>
              </a:rPr>
              <a:t>(the light signal passes through the holes </a:t>
            </a:r>
            <a:r>
              <a:rPr lang="en-US" b="1" dirty="0" smtClean="0">
                <a:solidFill>
                  <a:schemeClr val="bg1"/>
                </a:solidFill>
              </a:rPr>
              <a:t>in the </a:t>
            </a:r>
            <a:r>
              <a:rPr lang="en-US" b="1" dirty="0">
                <a:solidFill>
                  <a:schemeClr val="bg1"/>
                </a:solidFill>
              </a:rPr>
              <a:t>end of the ceramic contacts when they are in </a:t>
            </a:r>
            <a:r>
              <a:rPr lang="en-US" b="1" dirty="0" smtClean="0">
                <a:solidFill>
                  <a:schemeClr val="bg1"/>
                </a:solidFill>
              </a:rPr>
              <a:t>direct physical </a:t>
            </a:r>
            <a:r>
              <a:rPr lang="en-US" b="1" dirty="0">
                <a:solidFill>
                  <a:schemeClr val="bg1"/>
                </a:solidFill>
              </a:rPr>
              <a:t>contact with each other).</a:t>
            </a:r>
          </a:p>
        </p:txBody>
      </p:sp>
    </p:spTree>
    <p:extLst>
      <p:ext uri="{BB962C8B-B14F-4D97-AF65-F5344CB8AC3E}">
        <p14:creationId xmlns:p14="http://schemas.microsoft.com/office/powerpoint/2010/main" val="24193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Fibre-optic connectors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 coupling nut on the plug barrel has a </a:t>
            </a:r>
            <a:r>
              <a:rPr lang="en-US" b="1" dirty="0" smtClean="0">
                <a:solidFill>
                  <a:schemeClr val="bg1"/>
                </a:solidFill>
              </a:rPr>
              <a:t>yellow band</a:t>
            </a:r>
            <a:r>
              <a:rPr lang="en-US" b="1" dirty="0">
                <a:solidFill>
                  <a:schemeClr val="bg1"/>
                </a:solidFill>
              </a:rPr>
              <a:t>, while the receptacle barrel has a red and </a:t>
            </a:r>
            <a:r>
              <a:rPr lang="en-US" b="1" dirty="0" smtClean="0">
                <a:solidFill>
                  <a:schemeClr val="bg1"/>
                </a:solidFill>
              </a:rPr>
              <a:t>a yellow </a:t>
            </a:r>
            <a:r>
              <a:rPr lang="en-US" b="1" dirty="0">
                <a:solidFill>
                  <a:schemeClr val="bg1"/>
                </a:solidFill>
              </a:rPr>
              <a:t>band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 correct connection is made when </a:t>
            </a:r>
            <a:r>
              <a:rPr lang="en-US" b="1" dirty="0" smtClean="0">
                <a:solidFill>
                  <a:schemeClr val="bg1"/>
                </a:solidFill>
              </a:rPr>
              <a:t>the red </a:t>
            </a:r>
            <a:r>
              <a:rPr lang="en-US" b="1" dirty="0">
                <a:solidFill>
                  <a:schemeClr val="bg1"/>
                </a:solidFill>
              </a:rPr>
              <a:t>band on the receptacle is at least 50 per </a:t>
            </a:r>
            <a:r>
              <a:rPr lang="en-US" b="1" dirty="0" smtClean="0">
                <a:solidFill>
                  <a:schemeClr val="bg1"/>
                </a:solidFill>
              </a:rPr>
              <a:t>cent covered </a:t>
            </a:r>
            <a:r>
              <a:rPr lang="en-US" b="1" dirty="0">
                <a:solidFill>
                  <a:schemeClr val="bg1"/>
                </a:solidFill>
              </a:rPr>
              <a:t>by the coupling nut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position indicates </a:t>
            </a:r>
            <a:r>
              <a:rPr lang="en-US" b="1" dirty="0" smtClean="0">
                <a:solidFill>
                  <a:schemeClr val="bg1"/>
                </a:solidFill>
              </a:rPr>
              <a:t>an effective connection </a:t>
            </a:r>
            <a:r>
              <a:rPr lang="en-US" b="1" dirty="0">
                <a:solidFill>
                  <a:schemeClr val="bg1"/>
                </a:solidFill>
              </a:rPr>
              <a:t>in which the optical fibres in </a:t>
            </a:r>
            <a:r>
              <a:rPr lang="en-US" b="1" dirty="0" smtClean="0">
                <a:solidFill>
                  <a:schemeClr val="bg1"/>
                </a:solidFill>
              </a:rPr>
              <a:t>the plug </a:t>
            </a:r>
            <a:r>
              <a:rPr lang="en-US" b="1" dirty="0">
                <a:solidFill>
                  <a:schemeClr val="bg1"/>
                </a:solidFill>
              </a:rPr>
              <a:t>are aligned end-to-end with the fibre in </a:t>
            </a:r>
            <a:r>
              <a:rPr lang="en-US" b="1" dirty="0" smtClean="0">
                <a:solidFill>
                  <a:schemeClr val="bg1"/>
                </a:solidFill>
              </a:rPr>
              <a:t>the receptacle.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Three </a:t>
            </a:r>
            <a:r>
              <a:rPr lang="en-US" b="1" dirty="0">
                <a:solidFill>
                  <a:schemeClr val="bg1"/>
                </a:solidFill>
              </a:rPr>
              <a:t>start threads on the plug and </a:t>
            </a:r>
            <a:r>
              <a:rPr lang="en-US" b="1" dirty="0" smtClean="0">
                <a:solidFill>
                  <a:schemeClr val="bg1"/>
                </a:solidFill>
              </a:rPr>
              <a:t>receptacle ensure </a:t>
            </a:r>
            <a:r>
              <a:rPr lang="en-US" b="1" dirty="0">
                <a:solidFill>
                  <a:schemeClr val="bg1"/>
                </a:solidFill>
              </a:rPr>
              <a:t>a straight start when they join.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recessed receptacle components </a:t>
            </a:r>
            <a:r>
              <a:rPr lang="en-US" b="1" dirty="0">
                <a:solidFill>
                  <a:schemeClr val="bg1"/>
                </a:solidFill>
              </a:rPr>
              <a:t>prevent damage from the </a:t>
            </a:r>
            <a:r>
              <a:rPr lang="en-US" b="1" dirty="0" smtClean="0">
                <a:solidFill>
                  <a:schemeClr val="bg1"/>
                </a:solidFill>
              </a:rPr>
              <a:t>plug if </a:t>
            </a:r>
            <a:r>
              <a:rPr lang="en-US" b="1" dirty="0">
                <a:solidFill>
                  <a:schemeClr val="bg1"/>
                </a:solidFill>
              </a:rPr>
              <a:t>it strikes the receptacle at an angle.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plug </a:t>
            </a:r>
            <a:r>
              <a:rPr lang="en-US" b="1" dirty="0" smtClean="0">
                <a:solidFill>
                  <a:schemeClr val="bg1"/>
                </a:solidFill>
              </a:rPr>
              <a:t>and receptacle </a:t>
            </a:r>
            <a:r>
              <a:rPr lang="en-US" b="1" dirty="0">
                <a:solidFill>
                  <a:schemeClr val="bg1"/>
                </a:solidFill>
              </a:rPr>
              <a:t>are automatically sealed in order to </a:t>
            </a:r>
            <a:r>
              <a:rPr lang="en-US" b="1" dirty="0" smtClean="0">
                <a:solidFill>
                  <a:schemeClr val="bg1"/>
                </a:solidFill>
              </a:rPr>
              <a:t>prevent the </a:t>
            </a:r>
            <a:r>
              <a:rPr lang="en-US" b="1" dirty="0">
                <a:solidFill>
                  <a:schemeClr val="bg1"/>
                </a:solidFill>
              </a:rPr>
              <a:t>ingress of moisture and dust.</a:t>
            </a:r>
          </a:p>
        </p:txBody>
      </p:sp>
    </p:spTree>
    <p:extLst>
      <p:ext uri="{BB962C8B-B14F-4D97-AF65-F5344CB8AC3E}">
        <p14:creationId xmlns:p14="http://schemas.microsoft.com/office/powerpoint/2010/main" val="12038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OPTICAL NETWORK COMPONENTS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Several other components are found in optical </a:t>
            </a:r>
            <a:r>
              <a:rPr lang="en-US" b="1" dirty="0" smtClean="0">
                <a:solidFill>
                  <a:schemeClr val="bg1"/>
                </a:solidFill>
              </a:rPr>
              <a:t>fibre networks.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US" b="1" dirty="0">
                <a:solidFill>
                  <a:schemeClr val="bg1"/>
                </a:solidFill>
              </a:rPr>
              <a:t>include couplers (with three or </a:t>
            </a:r>
            <a:r>
              <a:rPr lang="en-US" b="1" dirty="0" smtClean="0">
                <a:solidFill>
                  <a:schemeClr val="bg1"/>
                </a:solidFill>
              </a:rPr>
              <a:t>four ports</a:t>
            </a:r>
            <a:r>
              <a:rPr lang="en-US" b="1" dirty="0">
                <a:solidFill>
                  <a:schemeClr val="bg1"/>
                </a:solidFill>
              </a:rPr>
              <a:t>), switches (using mirrors to deflect beams </a:t>
            </a:r>
            <a:r>
              <a:rPr lang="en-US" b="1" dirty="0" smtClean="0">
                <a:solidFill>
                  <a:schemeClr val="bg1"/>
                </a:solidFill>
              </a:rPr>
              <a:t>into different </a:t>
            </a:r>
            <a:r>
              <a:rPr lang="en-US" b="1" dirty="0">
                <a:solidFill>
                  <a:schemeClr val="bg1"/>
                </a:solidFill>
              </a:rPr>
              <a:t>fibre strands) and </a:t>
            </a:r>
            <a:r>
              <a:rPr lang="en-US" b="1" dirty="0" smtClean="0">
                <a:solidFill>
                  <a:schemeClr val="bg1"/>
                </a:solidFill>
              </a:rPr>
              <a:t>routers.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US" b="1" dirty="0">
                <a:solidFill>
                  <a:schemeClr val="bg1"/>
                </a:solidFill>
              </a:rPr>
              <a:t>last </a:t>
            </a:r>
            <a:r>
              <a:rPr lang="en-US" b="1" dirty="0" smtClean="0">
                <a:solidFill>
                  <a:schemeClr val="bg1"/>
                </a:solidFill>
              </a:rPr>
              <a:t>named devices </a:t>
            </a:r>
            <a:r>
              <a:rPr lang="en-US" b="1" dirty="0">
                <a:solidFill>
                  <a:schemeClr val="bg1"/>
                </a:solidFill>
              </a:rPr>
              <a:t>are designed to control the routing of </a:t>
            </a:r>
            <a:r>
              <a:rPr lang="en-US" b="1" dirty="0" smtClean="0">
                <a:solidFill>
                  <a:schemeClr val="bg1"/>
                </a:solidFill>
              </a:rPr>
              <a:t>signals through </a:t>
            </a:r>
            <a:r>
              <a:rPr lang="en-US" b="1" dirty="0">
                <a:solidFill>
                  <a:schemeClr val="bg1"/>
                </a:solidFill>
              </a:rPr>
              <a:t>the LAN and they comprise switches, </a:t>
            </a:r>
            <a:r>
              <a:rPr lang="en-US" b="1" dirty="0" smtClean="0">
                <a:solidFill>
                  <a:schemeClr val="bg1"/>
                </a:solidFill>
              </a:rPr>
              <a:t>processors, controllers </a:t>
            </a:r>
            <a:r>
              <a:rPr lang="en-US" b="1" dirty="0">
                <a:solidFill>
                  <a:schemeClr val="bg1"/>
                </a:solidFill>
              </a:rPr>
              <a:t>and one or more bus </a:t>
            </a:r>
            <a:r>
              <a:rPr lang="en-US" b="1" dirty="0" smtClean="0">
                <a:solidFill>
                  <a:schemeClr val="bg1"/>
                </a:solidFill>
              </a:rPr>
              <a:t>interfaces.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router processor sends control signals to </a:t>
            </a:r>
            <a:r>
              <a:rPr lang="en-US" b="1" dirty="0" smtClean="0">
                <a:solidFill>
                  <a:schemeClr val="bg1"/>
                </a:solidFill>
              </a:rPr>
              <a:t>the bypass </a:t>
            </a:r>
            <a:r>
              <a:rPr lang="en-US" b="1" dirty="0">
                <a:solidFill>
                  <a:schemeClr val="bg1"/>
                </a:solidFill>
              </a:rPr>
              <a:t>switch unit (BSU).Typical BSU control </a:t>
            </a:r>
            <a:r>
              <a:rPr lang="en-US" b="1" dirty="0" smtClean="0">
                <a:solidFill>
                  <a:schemeClr val="bg1"/>
                </a:solidFill>
              </a:rPr>
              <a:t>signals are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PRI HI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PRI RTN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SEC HI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SEC RTN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ADVANTAGES AND DISADVANTAGES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The reduction in weight that results from the use </a:t>
            </a:r>
            <a:r>
              <a:rPr lang="en-US" b="1" dirty="0" smtClean="0">
                <a:solidFill>
                  <a:schemeClr val="bg1"/>
                </a:solidFill>
              </a:rPr>
              <a:t>of fibre </a:t>
            </a:r>
            <a:r>
              <a:rPr lang="en-US" b="1" dirty="0">
                <a:solidFill>
                  <a:schemeClr val="bg1"/>
                </a:solidFill>
              </a:rPr>
              <a:t>optical cabling can yield significant fuel </a:t>
            </a:r>
            <a:r>
              <a:rPr lang="en-US" b="1" dirty="0" smtClean="0">
                <a:solidFill>
                  <a:schemeClr val="bg1"/>
                </a:solidFill>
              </a:rPr>
              <a:t>savings. Copper </a:t>
            </a:r>
            <a:r>
              <a:rPr lang="en-US" b="1" dirty="0">
                <a:solidFill>
                  <a:schemeClr val="bg1"/>
                </a:solidFill>
              </a:rPr>
              <a:t>cabling is typically five times heavier </a:t>
            </a:r>
            <a:r>
              <a:rPr lang="en-US" b="1" dirty="0" smtClean="0">
                <a:solidFill>
                  <a:schemeClr val="bg1"/>
                </a:solidFill>
              </a:rPr>
              <a:t>than polymer </a:t>
            </a:r>
            <a:r>
              <a:rPr lang="en-US" b="1" dirty="0">
                <a:solidFill>
                  <a:schemeClr val="bg1"/>
                </a:solidFill>
              </a:rPr>
              <a:t>optical fibre cabling and 15 times </a:t>
            </a:r>
            <a:r>
              <a:rPr lang="en-US" b="1" dirty="0" smtClean="0">
                <a:solidFill>
                  <a:schemeClr val="bg1"/>
                </a:solidFill>
              </a:rPr>
              <a:t>heavier than </a:t>
            </a:r>
            <a:r>
              <a:rPr lang="en-US" b="1" dirty="0">
                <a:solidFill>
                  <a:schemeClr val="bg1"/>
                </a:solidFill>
              </a:rPr>
              <a:t>silica optical fibre. On a large, </a:t>
            </a:r>
            <a:r>
              <a:rPr lang="en-US" b="1" dirty="0" smtClean="0">
                <a:solidFill>
                  <a:schemeClr val="bg1"/>
                </a:solidFill>
              </a:rPr>
              <a:t>latest-generation aircraft </a:t>
            </a:r>
            <a:r>
              <a:rPr lang="en-US" b="1" dirty="0">
                <a:solidFill>
                  <a:schemeClr val="bg1"/>
                </a:solidFill>
              </a:rPr>
              <a:t>with sophisticated avionics, the total saving </a:t>
            </a:r>
            <a:r>
              <a:rPr lang="en-US" b="1" dirty="0" smtClean="0">
                <a:solidFill>
                  <a:schemeClr val="bg1"/>
                </a:solidFill>
              </a:rPr>
              <a:t>in weight </a:t>
            </a:r>
            <a:r>
              <a:rPr lang="en-US" b="1" dirty="0">
                <a:solidFill>
                  <a:schemeClr val="bg1"/>
                </a:solidFill>
              </a:rPr>
              <a:t>can be as much as 1,300 kg.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There are very few disadvantages of optical </a:t>
            </a:r>
            <a:r>
              <a:rPr lang="en-US" b="1" dirty="0" smtClean="0">
                <a:solidFill>
                  <a:schemeClr val="bg1"/>
                </a:solidFill>
              </a:rPr>
              <a:t>fibres. They </a:t>
            </a:r>
            <a:r>
              <a:rPr lang="en-US" b="1" dirty="0">
                <a:solidFill>
                  <a:schemeClr val="bg1"/>
                </a:solidFill>
              </a:rPr>
              <a:t>include: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industry resistance to the introduction of </a:t>
            </a:r>
            <a:r>
              <a:rPr lang="en-US" b="1" dirty="0" smtClean="0">
                <a:solidFill>
                  <a:schemeClr val="bg1"/>
                </a:solidFill>
              </a:rPr>
              <a:t>new technology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need for a high degree of precision when </a:t>
            </a:r>
            <a:r>
              <a:rPr lang="en-US" b="1" dirty="0" smtClean="0">
                <a:solidFill>
                  <a:schemeClr val="bg1"/>
                </a:solidFill>
              </a:rPr>
              <a:t>fitting cables </a:t>
            </a:r>
            <a:r>
              <a:rPr lang="en-US" b="1" dirty="0">
                <a:solidFill>
                  <a:schemeClr val="bg1"/>
                </a:solidFill>
              </a:rPr>
              <a:t>and connectors;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concerns about the mechanical strength of </a:t>
            </a:r>
            <a:r>
              <a:rPr lang="en-US" b="1" dirty="0" smtClean="0">
                <a:solidFill>
                  <a:schemeClr val="bg1"/>
                </a:solidFill>
              </a:rPr>
              <a:t>fibres and </a:t>
            </a:r>
            <a:r>
              <a:rPr lang="en-US" b="1" dirty="0">
                <a:solidFill>
                  <a:schemeClr val="bg1"/>
                </a:solidFill>
              </a:rPr>
              <a:t>the need to ensure that cable bends have </a:t>
            </a:r>
            <a:r>
              <a:rPr lang="en-US" b="1" dirty="0" smtClean="0">
                <a:solidFill>
                  <a:schemeClr val="bg1"/>
                </a:solidFill>
              </a:rPr>
              <a:t>a sufficiently </a:t>
            </a:r>
            <a:r>
              <a:rPr lang="en-US" b="1" dirty="0">
                <a:solidFill>
                  <a:schemeClr val="bg1"/>
                </a:solidFill>
              </a:rPr>
              <a:t>large radius to </a:t>
            </a:r>
            <a:r>
              <a:rPr lang="en-US" b="1" dirty="0" smtClean="0">
                <a:solidFill>
                  <a:schemeClr val="bg1"/>
                </a:solidFill>
              </a:rPr>
              <a:t>minimize </a:t>
            </a:r>
            <a:r>
              <a:rPr lang="en-US" b="1" dirty="0">
                <a:solidFill>
                  <a:schemeClr val="bg1"/>
                </a:solidFill>
              </a:rPr>
              <a:t>losses and </a:t>
            </a:r>
            <a:r>
              <a:rPr lang="en-US" b="1" dirty="0" smtClean="0">
                <a:solidFill>
                  <a:schemeClr val="bg1"/>
                </a:solidFill>
              </a:rPr>
              <a:t>the possibility </a:t>
            </a:r>
            <a:r>
              <a:rPr lang="en-US" b="1" dirty="0">
                <a:solidFill>
                  <a:schemeClr val="bg1"/>
                </a:solidFill>
              </a:rPr>
              <a:t>of damage to fibres.</a:t>
            </a:r>
          </a:p>
        </p:txBody>
      </p:sp>
    </p:spTree>
    <p:extLst>
      <p:ext uri="{BB962C8B-B14F-4D97-AF65-F5344CB8AC3E}">
        <p14:creationId xmlns:p14="http://schemas.microsoft.com/office/powerpoint/2010/main" val="38727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OPTICAL NETWORK COMPONENTS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chemeClr val="bg1"/>
                </a:solidFill>
              </a:rPr>
              <a:t>logic high on PRI HI or SEC HI connects the </a:t>
            </a:r>
            <a:r>
              <a:rPr lang="en-US" b="1" dirty="0" smtClean="0">
                <a:solidFill>
                  <a:schemeClr val="bg1"/>
                </a:solidFill>
              </a:rPr>
              <a:t>BSU to </a:t>
            </a:r>
            <a:r>
              <a:rPr lang="en-US" b="1" dirty="0">
                <a:solidFill>
                  <a:schemeClr val="bg1"/>
                </a:solidFill>
              </a:rPr>
              <a:t>the fibre-optic ring. A logic low on PRI HI or </a:t>
            </a:r>
            <a:r>
              <a:rPr lang="en-US" b="1" dirty="0" smtClean="0">
                <a:solidFill>
                  <a:schemeClr val="bg1"/>
                </a:solidFill>
              </a:rPr>
              <a:t>SEC HI </a:t>
            </a:r>
            <a:r>
              <a:rPr lang="en-US" b="1" dirty="0">
                <a:solidFill>
                  <a:schemeClr val="bg1"/>
                </a:solidFill>
              </a:rPr>
              <a:t>disconnects the BSU from the fibre optic </a:t>
            </a:r>
            <a:r>
              <a:rPr lang="en-US" b="1" dirty="0" smtClean="0">
                <a:solidFill>
                  <a:schemeClr val="bg1"/>
                </a:solidFill>
              </a:rPr>
              <a:t>ring.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PRI </a:t>
            </a:r>
            <a:r>
              <a:rPr lang="en-US" b="1" dirty="0">
                <a:solidFill>
                  <a:schemeClr val="bg1"/>
                </a:solidFill>
              </a:rPr>
              <a:t>RTN and SEC RTN control signals are </a:t>
            </a:r>
            <a:r>
              <a:rPr lang="en-US" b="1" dirty="0" smtClean="0">
                <a:solidFill>
                  <a:schemeClr val="bg1"/>
                </a:solidFill>
              </a:rPr>
              <a:t>grounds (active-low </a:t>
            </a:r>
            <a:r>
              <a:rPr lang="en-US" b="1" dirty="0">
                <a:solidFill>
                  <a:schemeClr val="bg1"/>
                </a:solidFill>
              </a:rPr>
              <a:t>inputs) to the BSU switch relays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fibre optic interface </a:t>
            </a:r>
            <a:r>
              <a:rPr lang="en-US" b="1" dirty="0">
                <a:solidFill>
                  <a:schemeClr val="bg1"/>
                </a:solidFill>
              </a:rPr>
              <a:t>changes BSU fibre-optic signals </a:t>
            </a:r>
            <a:r>
              <a:rPr lang="en-US" b="1" dirty="0" smtClean="0">
                <a:solidFill>
                  <a:schemeClr val="bg1"/>
                </a:solidFill>
              </a:rPr>
              <a:t>to electronic </a:t>
            </a:r>
            <a:r>
              <a:rPr lang="en-US" b="1" dirty="0">
                <a:solidFill>
                  <a:schemeClr val="bg1"/>
                </a:solidFill>
              </a:rPr>
              <a:t>signals and electronic signals to BSU </a:t>
            </a:r>
            <a:r>
              <a:rPr lang="en-US" b="1" dirty="0" smtClean="0">
                <a:solidFill>
                  <a:schemeClr val="bg1"/>
                </a:solidFill>
              </a:rPr>
              <a:t>fibre optic signals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0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PROPAGATION IN OPTICAL FIBRES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09"/>
            <a:ext cx="11106006" cy="57496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Essentially, an optical fibre consists of a </a:t>
            </a:r>
            <a:r>
              <a:rPr lang="en-US" b="1" dirty="0" smtClean="0">
                <a:solidFill>
                  <a:schemeClr val="bg1"/>
                </a:solidFill>
              </a:rPr>
              <a:t>cylindrical silica </a:t>
            </a:r>
            <a:r>
              <a:rPr lang="en-US" b="1" dirty="0">
                <a:solidFill>
                  <a:schemeClr val="bg1"/>
                </a:solidFill>
              </a:rPr>
              <a:t>glass core surrounded by further glass </a:t>
            </a:r>
            <a:r>
              <a:rPr lang="en-US" b="1" dirty="0" smtClean="0">
                <a:solidFill>
                  <a:schemeClr val="bg1"/>
                </a:solidFill>
              </a:rPr>
              <a:t>cladding.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fibre acts as a channel (or waveguide) along </a:t>
            </a:r>
            <a:r>
              <a:rPr lang="en-US" b="1" dirty="0" smtClean="0">
                <a:solidFill>
                  <a:schemeClr val="bg1"/>
                </a:solidFill>
              </a:rPr>
              <a:t>which an </a:t>
            </a:r>
            <a:r>
              <a:rPr lang="en-US" b="1" dirty="0">
                <a:solidFill>
                  <a:schemeClr val="bg1"/>
                </a:solidFill>
              </a:rPr>
              <a:t>electromagnetic wave can pass with very little </a:t>
            </a:r>
            <a:r>
              <a:rPr lang="en-US" b="1" dirty="0" smtClean="0">
                <a:solidFill>
                  <a:schemeClr val="bg1"/>
                </a:solidFill>
              </a:rPr>
              <a:t>loss.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Fibre-optics </a:t>
            </a:r>
            <a:r>
              <a:rPr lang="en-US" b="1" dirty="0">
                <a:solidFill>
                  <a:schemeClr val="bg1"/>
                </a:solidFill>
              </a:rPr>
              <a:t>are governed by the </a:t>
            </a:r>
            <a:r>
              <a:rPr lang="en-US" b="1" dirty="0" smtClean="0">
                <a:solidFill>
                  <a:schemeClr val="bg1"/>
                </a:solidFill>
              </a:rPr>
              <a:t>fundamental laws </a:t>
            </a:r>
            <a:r>
              <a:rPr lang="en-US" b="1" dirty="0">
                <a:solidFill>
                  <a:schemeClr val="bg1"/>
                </a:solidFill>
              </a:rPr>
              <a:t>of reflection and refraction. For example, </a:t>
            </a:r>
            <a:r>
              <a:rPr lang="en-US" b="1" dirty="0" smtClean="0">
                <a:solidFill>
                  <a:schemeClr val="bg1"/>
                </a:solidFill>
              </a:rPr>
              <a:t>when a </a:t>
            </a:r>
            <a:r>
              <a:rPr lang="en-US" b="1" dirty="0">
                <a:solidFill>
                  <a:schemeClr val="bg1"/>
                </a:solidFill>
              </a:rPr>
              <a:t>light wave passes from a medium of higher </a:t>
            </a:r>
            <a:r>
              <a:rPr lang="en-US" b="1" dirty="0" smtClean="0">
                <a:solidFill>
                  <a:schemeClr val="bg1"/>
                </a:solidFill>
              </a:rPr>
              <a:t>refractive index </a:t>
            </a:r>
            <a:r>
              <a:rPr lang="en-US" b="1" dirty="0">
                <a:solidFill>
                  <a:schemeClr val="bg1"/>
                </a:solidFill>
              </a:rPr>
              <a:t>to one of lower refractive index, the wave </a:t>
            </a:r>
            <a:r>
              <a:rPr lang="en-US" b="1" dirty="0" smtClean="0">
                <a:solidFill>
                  <a:schemeClr val="bg1"/>
                </a:solidFill>
              </a:rPr>
              <a:t>is </a:t>
            </a:r>
            <a:r>
              <a:rPr lang="en-US" b="1" dirty="0">
                <a:solidFill>
                  <a:schemeClr val="bg1"/>
                </a:solidFill>
              </a:rPr>
              <a:t>bent towards the normal, as shown in Figure </a:t>
            </a:r>
            <a:r>
              <a:rPr lang="en-US" b="1" dirty="0" smtClean="0">
                <a:solidFill>
                  <a:schemeClr val="bg1"/>
                </a:solidFill>
              </a:rPr>
              <a:t>10.1a.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Conversely</a:t>
            </a:r>
            <a:r>
              <a:rPr lang="en-US" b="1" dirty="0">
                <a:solidFill>
                  <a:schemeClr val="bg1"/>
                </a:solidFill>
              </a:rPr>
              <a:t>, when travelling from a medium of </a:t>
            </a:r>
            <a:r>
              <a:rPr lang="en-US" b="1" dirty="0" smtClean="0">
                <a:solidFill>
                  <a:schemeClr val="bg1"/>
                </a:solidFill>
              </a:rPr>
              <a:t>lower refractive </a:t>
            </a:r>
            <a:r>
              <a:rPr lang="en-US" b="1" dirty="0">
                <a:solidFill>
                  <a:schemeClr val="bg1"/>
                </a:solidFill>
              </a:rPr>
              <a:t>index to one of higher refractive index, </a:t>
            </a:r>
            <a:r>
              <a:rPr lang="en-US" b="1" dirty="0" smtClean="0">
                <a:solidFill>
                  <a:schemeClr val="bg1"/>
                </a:solidFill>
              </a:rPr>
              <a:t>the wave </a:t>
            </a:r>
            <a:r>
              <a:rPr lang="en-US" b="1" dirty="0">
                <a:solidFill>
                  <a:schemeClr val="bg1"/>
                </a:solidFill>
              </a:rPr>
              <a:t>will be bent away from the normal, as shown </a:t>
            </a:r>
            <a:r>
              <a:rPr lang="en-US" b="1" dirty="0" smtClean="0">
                <a:solidFill>
                  <a:schemeClr val="bg1"/>
                </a:solidFill>
              </a:rPr>
              <a:t>in Figure </a:t>
            </a:r>
            <a:r>
              <a:rPr lang="en-US" b="1" dirty="0">
                <a:solidFill>
                  <a:schemeClr val="bg1"/>
                </a:solidFill>
              </a:rPr>
              <a:t>10.1b.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dirty="0">
                <a:solidFill>
                  <a:schemeClr val="bg1"/>
                </a:solidFill>
              </a:rPr>
              <a:t>this latter case, some of the </a:t>
            </a:r>
            <a:r>
              <a:rPr lang="en-US" b="1" dirty="0" smtClean="0">
                <a:solidFill>
                  <a:schemeClr val="bg1"/>
                </a:solidFill>
              </a:rPr>
              <a:t>incident light </a:t>
            </a:r>
            <a:r>
              <a:rPr lang="en-US" b="1" dirty="0">
                <a:solidFill>
                  <a:schemeClr val="bg1"/>
                </a:solidFill>
              </a:rPr>
              <a:t>will be reflected at the boundary of the </a:t>
            </a:r>
            <a:r>
              <a:rPr lang="en-US" b="1" dirty="0" smtClean="0">
                <a:solidFill>
                  <a:schemeClr val="bg1"/>
                </a:solidFill>
              </a:rPr>
              <a:t>two media </a:t>
            </a:r>
            <a:r>
              <a:rPr lang="en-US" b="1" dirty="0">
                <a:solidFill>
                  <a:schemeClr val="bg1"/>
                </a:solidFill>
              </a:rPr>
              <a:t>and, as the angle of incidence is increased, </a:t>
            </a:r>
            <a:r>
              <a:rPr lang="en-US" b="1" dirty="0" smtClean="0">
                <a:solidFill>
                  <a:schemeClr val="bg1"/>
                </a:solidFill>
              </a:rPr>
              <a:t>the angle </a:t>
            </a:r>
            <a:r>
              <a:rPr lang="en-US" b="1" dirty="0">
                <a:solidFill>
                  <a:schemeClr val="bg1"/>
                </a:solidFill>
              </a:rPr>
              <a:t>of refraction will also be increased until, at </a:t>
            </a:r>
            <a:r>
              <a:rPr lang="en-US" b="1" dirty="0" smtClean="0">
                <a:solidFill>
                  <a:schemeClr val="bg1"/>
                </a:solidFill>
              </a:rPr>
              <a:t>a critical </a:t>
            </a:r>
            <a:r>
              <a:rPr lang="en-US" b="1" dirty="0">
                <a:solidFill>
                  <a:schemeClr val="bg1"/>
                </a:solidFill>
              </a:rPr>
              <a:t>value, the light wave will be totally </a:t>
            </a:r>
            <a:r>
              <a:rPr lang="en-US" b="1" dirty="0" smtClean="0">
                <a:solidFill>
                  <a:schemeClr val="bg1"/>
                </a:solidFill>
              </a:rPr>
              <a:t>reflected (i.e</a:t>
            </a:r>
            <a:r>
              <a:rPr lang="en-US" b="1" dirty="0">
                <a:solidFill>
                  <a:schemeClr val="bg1"/>
                </a:solidFill>
              </a:rPr>
              <a:t>. the refracted ray will no longer exist, as </a:t>
            </a:r>
            <a:r>
              <a:rPr lang="en-US" b="1" dirty="0" smtClean="0">
                <a:solidFill>
                  <a:schemeClr val="bg1"/>
                </a:solidFill>
              </a:rPr>
              <a:t>shown in </a:t>
            </a:r>
            <a:r>
              <a:rPr lang="en-US" b="1" dirty="0">
                <a:solidFill>
                  <a:schemeClr val="bg1"/>
                </a:solidFill>
              </a:rPr>
              <a:t>Figure 10.2). </a:t>
            </a:r>
          </a:p>
        </p:txBody>
      </p:sp>
    </p:spTree>
    <p:extLst>
      <p:ext uri="{BB962C8B-B14F-4D97-AF65-F5344CB8AC3E}">
        <p14:creationId xmlns:p14="http://schemas.microsoft.com/office/powerpoint/2010/main" val="41840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PROPAGATION IN OPTICAL FIBRES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</p:spPr>
            <p:txBody>
              <a:bodyPr>
                <a:norm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The angle of incidence at which this occurs is known as the critical angle,</a:t>
                </a:r>
                <a:r>
                  <a:rPr lang="en-US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The </a:t>
                </a:r>
                <a:r>
                  <a:rPr lang="en-US" b="1" dirty="0">
                    <a:solidFill>
                      <a:schemeClr val="bg1"/>
                    </a:solidFill>
                  </a:rPr>
                  <a:t>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 depends </a:t>
                </a:r>
                <a:r>
                  <a:rPr lang="en-US" b="1" dirty="0">
                    <a:solidFill>
                      <a:schemeClr val="bg1"/>
                    </a:solidFill>
                  </a:rPr>
                  <a:t>on the absolute refractive indices of the media and is given by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 algn="just"/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</m:t>
                        </m:r>
                        <m:r>
                          <a:rPr lang="en-US" sz="2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2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 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r>
                  <a:rPr lang="en-US" b="1" dirty="0" smtClean="0">
                    <a:solidFill>
                      <a:schemeClr val="bg1"/>
                    </a:solidFill>
                  </a:rPr>
                  <a:t>where </a:t>
                </a:r>
                <a:r>
                  <a:rPr lang="en-US" b="1" i="1" dirty="0" smtClean="0">
                    <a:solidFill>
                      <a:schemeClr val="bg1"/>
                    </a:solidFill>
                  </a:rPr>
                  <a:t>n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1 and </a:t>
                </a:r>
                <a:r>
                  <a:rPr lang="en-US" b="1" i="1" dirty="0" smtClean="0">
                    <a:solidFill>
                      <a:schemeClr val="bg1"/>
                    </a:solidFill>
                  </a:rPr>
                  <a:t>n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2 are the refractive indices of the more dense and less dense media, respectively.</a:t>
                </a:r>
              </a:p>
              <a:p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  <a:blipFill rotWithShape="0">
                <a:blip r:embed="rId2"/>
                <a:stretch>
                  <a:fillRect l="-659" t="-742" r="-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1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582" y="54610"/>
            <a:ext cx="7855527" cy="66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26" y="16721"/>
            <a:ext cx="8950037" cy="663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PROPAGATION IN OPTICAL FIBRES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</p:spPr>
            <p:txBody>
              <a:bodyPr>
                <a:norm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Optical fibres are manufactured by drawing silica glass </a:t>
                </a:r>
                <a:r>
                  <a:rPr lang="en-US" b="1" dirty="0">
                    <a:solidFill>
                      <a:schemeClr val="bg1"/>
                    </a:solidFill>
                  </a:rPr>
                  <a:t>from the molten state and they are thus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cylindrical </a:t>
                </a:r>
                <a:r>
                  <a:rPr lang="en-US" b="1" dirty="0">
                    <a:solidFill>
                      <a:schemeClr val="bg1"/>
                    </a:solidFill>
                  </a:rPr>
                  <a:t>construction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The more dense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medium (the </a:t>
                </a:r>
                <a:r>
                  <a:rPr lang="en-US" b="1" dirty="0">
                    <a:solidFill>
                      <a:schemeClr val="bg1"/>
                    </a:solidFill>
                  </a:rPr>
                  <a:t>core) is surrounded by the less dense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medium (the </a:t>
                </a:r>
                <a:r>
                  <a:rPr lang="en-US" b="1" dirty="0">
                    <a:solidFill>
                      <a:schemeClr val="bg1"/>
                    </a:solidFill>
                  </a:rPr>
                  <a:t>cladding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).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Provided the angle of incidence of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input </a:t>
                </a:r>
                <a:r>
                  <a:rPr lang="en-US" b="1" dirty="0">
                    <a:solidFill>
                      <a:schemeClr val="bg1"/>
                    </a:solidFill>
                  </a:rPr>
                  <a:t>wave is larger than the critical angle, the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light wave </a:t>
                </a:r>
                <a:r>
                  <a:rPr lang="en-US" b="1" dirty="0">
                    <a:solidFill>
                      <a:schemeClr val="bg1"/>
                    </a:solidFill>
                  </a:rPr>
                  <a:t>will propagate inside the core by means of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 series </a:t>
                </a:r>
                <a:r>
                  <a:rPr lang="en-US" b="1" dirty="0">
                    <a:solidFill>
                      <a:schemeClr val="bg1"/>
                    </a:solidFill>
                  </a:rPr>
                  <a:t>of total internal reflections. </a:t>
                </a:r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Any </a:t>
                </a:r>
                <a:r>
                  <a:rPr lang="en-US" b="1" dirty="0">
                    <a:solidFill>
                      <a:schemeClr val="bg1"/>
                    </a:solidFill>
                  </a:rPr>
                  <a:t>other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light waves </a:t>
                </a:r>
                <a:r>
                  <a:rPr lang="en-US" b="1" dirty="0">
                    <a:solidFill>
                      <a:schemeClr val="bg1"/>
                    </a:solidFill>
                  </a:rPr>
                  <a:t>that are incident on the upper boundary at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an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&gt;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en-US" b="1" dirty="0">
                    <a:solidFill>
                      <a:schemeClr val="bg1"/>
                    </a:solidFill>
                  </a:rPr>
                  <a:t>will also propagate along the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inner medium</a:t>
                </a:r>
                <a:r>
                  <a:rPr lang="en-US" b="1" dirty="0">
                    <a:solidFill>
                      <a:schemeClr val="bg1"/>
                    </a:solidFill>
                  </a:rPr>
                  <a:t>. </a:t>
                </a:r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Conversely</a:t>
                </a:r>
                <a:r>
                  <a:rPr lang="en-US" b="1" dirty="0">
                    <a:solidFill>
                      <a:schemeClr val="bg1"/>
                    </a:solidFill>
                  </a:rPr>
                  <a:t>, any light wave that is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incident upon </a:t>
                </a:r>
                <a:r>
                  <a:rPr lang="en-US" b="1" dirty="0">
                    <a:solidFill>
                      <a:schemeClr val="bg1"/>
                    </a:solidFill>
                  </a:rPr>
                  <a:t>the upper boundary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n-US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will pass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into the </a:t>
                </a:r>
                <a:r>
                  <a:rPr lang="en-US" b="1" dirty="0">
                    <a:solidFill>
                      <a:schemeClr val="bg1"/>
                    </a:solidFill>
                  </a:rPr>
                  <a:t>outer medium and there be lost by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scattering and/or </a:t>
                </a:r>
                <a:r>
                  <a:rPr lang="en-US" b="1" dirty="0">
                    <a:solidFill>
                      <a:schemeClr val="bg1"/>
                    </a:solidFill>
                  </a:rPr>
                  <a:t>absorption.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  <a:blipFill>
                <a:blip r:embed="rId2"/>
                <a:stretch>
                  <a:fillRect l="-220" t="-742" r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4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106006" cy="47105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LAUNCHING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</p:spPr>
            <p:txBody>
              <a:bodyPr>
                <a:norm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The cone of acceptance </a:t>
                </a:r>
                <a:r>
                  <a:rPr lang="en-US" b="1" dirty="0">
                    <a:solidFill>
                      <a:schemeClr val="bg1"/>
                    </a:solidFill>
                  </a:rPr>
                  <a:t>(see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Figure) </a:t>
                </a:r>
                <a:r>
                  <a:rPr lang="en-US" b="1" dirty="0">
                    <a:solidFill>
                      <a:schemeClr val="bg1"/>
                    </a:solidFill>
                  </a:rPr>
                  <a:t>is the complete set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angles </a:t>
                </a:r>
                <a:r>
                  <a:rPr lang="en-US" b="1" dirty="0">
                    <a:solidFill>
                      <a:schemeClr val="bg1"/>
                    </a:solidFill>
                  </a:rPr>
                  <a:t>which will be subject to total internal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reflection.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Rays </a:t>
                </a:r>
                <a:r>
                  <a:rPr lang="en-US" b="1" dirty="0">
                    <a:solidFill>
                      <a:schemeClr val="bg1"/>
                    </a:solidFill>
                  </a:rPr>
                  <a:t>entering from the edges will take a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longer path </a:t>
                </a:r>
                <a:r>
                  <a:rPr lang="en-US" b="1" dirty="0">
                    <a:solidFill>
                      <a:schemeClr val="bg1"/>
                    </a:solidFill>
                  </a:rPr>
                  <a:t>through the fibre but will travel faster because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the </a:t>
                </a:r>
                <a:r>
                  <a:rPr lang="en-US" b="1" dirty="0">
                    <a:solidFill>
                      <a:schemeClr val="bg1"/>
                    </a:solidFill>
                  </a:rPr>
                  <a:t>lower refractive index of the outer layer. </a:t>
                </a:r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The numerical </a:t>
                </a:r>
                <a:r>
                  <a:rPr lang="en-US" b="1" dirty="0">
                    <a:solidFill>
                      <a:schemeClr val="bg1"/>
                    </a:solidFill>
                  </a:rPr>
                  <a:t>aperture determines the bandwidth of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fibre </a:t>
                </a:r>
                <a:r>
                  <a:rPr lang="en-US" b="1" dirty="0">
                    <a:solidFill>
                      <a:schemeClr val="bg1"/>
                    </a:solidFill>
                  </a:rPr>
                  <a:t>and is given by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 algn="just"/>
                <a:endParaRPr lang="en-US" b="1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n-US" b="1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en-US" b="1" dirty="0">
                    <a:solidFill>
                      <a:schemeClr val="bg1"/>
                    </a:solidFill>
                  </a:rPr>
                  <a:t>Numerical aperture, </a:t>
                </a:r>
                <a:r>
                  <a:rPr lang="en-US" b="1" i="1" dirty="0">
                    <a:solidFill>
                      <a:schemeClr val="bg1"/>
                    </a:solidFill>
                  </a:rPr>
                  <a:t>A </a:t>
                </a:r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sin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algn="just"/>
                <a:endParaRPr lang="en-US" b="1" dirty="0">
                  <a:solidFill>
                    <a:schemeClr val="bg1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>
                    <a:solidFill>
                      <a:schemeClr val="bg1"/>
                    </a:solidFill>
                  </a:rPr>
                  <a:t>Clearly, when a number of light waves enter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system </a:t>
                </a:r>
                <a:r>
                  <a:rPr lang="en-US" b="1" dirty="0">
                    <a:solidFill>
                      <a:schemeClr val="bg1"/>
                    </a:solidFill>
                  </a:rPr>
                  <a:t>with differing angles of incidence, a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number of </a:t>
                </a:r>
                <a:r>
                  <a:rPr lang="en-US" b="1" dirty="0">
                    <a:solidFill>
                      <a:schemeClr val="bg1"/>
                    </a:solidFill>
                  </a:rPr>
                  <a:t>waves (or modes) are able to propagate. </a:t>
                </a:r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marL="342900" indent="-342900" algn="just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This multimode </a:t>
                </a:r>
                <a:r>
                  <a:rPr lang="en-US" b="1" dirty="0">
                    <a:solidFill>
                      <a:schemeClr val="bg1"/>
                    </a:solidFill>
                  </a:rPr>
                  <a:t>propagation is relatively simple to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achieve but </a:t>
                </a:r>
                <a:r>
                  <a:rPr lang="en-US" b="1" dirty="0">
                    <a:solidFill>
                      <a:schemeClr val="bg1"/>
                    </a:solidFill>
                  </a:rPr>
                  <a:t>has the attendant disadvantage that, since the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light waves </a:t>
                </a:r>
                <a:r>
                  <a:rPr lang="en-US" b="1" dirty="0">
                    <a:solidFill>
                      <a:schemeClr val="bg1"/>
                    </a:solidFill>
                  </a:rPr>
                  <a:t>will take different times to pass through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fibre</a:t>
                </a:r>
                <a:r>
                  <a:rPr lang="en-US" b="1" dirty="0">
                    <a:solidFill>
                      <a:schemeClr val="bg1"/>
                    </a:solidFill>
                  </a:rPr>
                  <a:t>, the variation of transit time will result in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dispersion, which </a:t>
                </a:r>
                <a:r>
                  <a:rPr lang="en-US" b="1" dirty="0">
                    <a:solidFill>
                      <a:schemeClr val="bg1"/>
                    </a:solidFill>
                  </a:rPr>
                  <a:t>imposes an obvious restriction on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maximum </a:t>
                </a:r>
                <a:r>
                  <a:rPr lang="en-US" b="1" dirty="0">
                    <a:solidFill>
                      <a:schemeClr val="bg1"/>
                    </a:solidFill>
                  </a:rPr>
                  <a:t>bit-rate the system will support.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2" y="789709"/>
                <a:ext cx="11106006" cy="5749636"/>
              </a:xfrm>
              <a:blipFill>
                <a:blip r:embed="rId2"/>
                <a:stretch>
                  <a:fillRect l="-220" t="-742" r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</TotalTime>
  <Words>2149</Words>
  <Application>Microsoft Office PowerPoint</Application>
  <PresentationFormat>Widescreen</PresentationFormat>
  <Paragraphs>131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Cambria Math</vt:lpstr>
      <vt:lpstr>Century Gothic</vt:lpstr>
      <vt:lpstr>Wingdings</vt:lpstr>
      <vt:lpstr>Wingdings 3</vt:lpstr>
      <vt:lpstr>Slice</vt:lpstr>
      <vt:lpstr>FIBER OPTICS</vt:lpstr>
      <vt:lpstr>ADVANTAGES AND DISADVANTAGES</vt:lpstr>
      <vt:lpstr>ADVANTAGES AND DISADVANTAGES</vt:lpstr>
      <vt:lpstr>PROPAGATION IN OPTICAL FIBRES</vt:lpstr>
      <vt:lpstr>PROPAGATION IN OPTICAL FIBRES</vt:lpstr>
      <vt:lpstr>PowerPoint Presentation</vt:lpstr>
      <vt:lpstr>PowerPoint Presentation</vt:lpstr>
      <vt:lpstr>PROPAGATION IN OPTICAL FIBRES</vt:lpstr>
      <vt:lpstr>LAUNCHING</vt:lpstr>
      <vt:lpstr>PowerPoint Presentation</vt:lpstr>
      <vt:lpstr>LAUNCHING</vt:lpstr>
      <vt:lpstr>PowerPoint Presentation</vt:lpstr>
      <vt:lpstr>Attenuation</vt:lpstr>
      <vt:lpstr>PowerPoint Presentation</vt:lpstr>
      <vt:lpstr>Attenuation</vt:lpstr>
      <vt:lpstr>DISPERSION AND BANDWIDTH</vt:lpstr>
      <vt:lpstr>PowerPoint Presentation</vt:lpstr>
      <vt:lpstr>DISPERSION AND BANDWIDTH</vt:lpstr>
      <vt:lpstr>PowerPoint Presentation</vt:lpstr>
      <vt:lpstr>PRACTICAL OPTICAL NETWORKS</vt:lpstr>
      <vt:lpstr>Fibre-optic cable construction</vt:lpstr>
      <vt:lpstr>Fibre-optic cable construction</vt:lpstr>
      <vt:lpstr>PowerPoint Presentation</vt:lpstr>
      <vt:lpstr>Fibre-optic connectors</vt:lpstr>
      <vt:lpstr>Fibre-optic connectors</vt:lpstr>
      <vt:lpstr>PowerPoint Presentation</vt:lpstr>
      <vt:lpstr>Fibre-optic connectors</vt:lpstr>
      <vt:lpstr>Fibre-optic connectors</vt:lpstr>
      <vt:lpstr>OPTICAL NETWORK COMPONENTS</vt:lpstr>
      <vt:lpstr>OPTICAL NETWORK COMPONENTS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OPTICS</dc:title>
  <dc:creator>Vivek gautam</dc:creator>
  <cp:lastModifiedBy>vivekgautam</cp:lastModifiedBy>
  <cp:revision>28</cp:revision>
  <dcterms:created xsi:type="dcterms:W3CDTF">2019-12-29T17:12:30Z</dcterms:created>
  <dcterms:modified xsi:type="dcterms:W3CDTF">2019-12-30T03:17:24Z</dcterms:modified>
</cp:coreProperties>
</file>