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74BC-D7EB-4BA2-8EDB-828D327FD50A}" type="datetimeFigureOut">
              <a:rPr lang="en-IN" smtClean="0"/>
              <a:t>17-01-2020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98F8-767C-4E38-8503-A7E81C9045A0}" type="slidenum">
              <a:rPr lang="en-IN" smtClean="0"/>
              <a:t>‹#›</a:t>
            </a:fld>
            <a:endParaRPr lang="en-IN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136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74BC-D7EB-4BA2-8EDB-828D327FD50A}" type="datetimeFigureOut">
              <a:rPr lang="en-IN" smtClean="0"/>
              <a:t>17-01-2020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98F8-767C-4E38-8503-A7E81C9045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585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74BC-D7EB-4BA2-8EDB-828D327FD50A}" type="datetimeFigureOut">
              <a:rPr lang="en-IN" smtClean="0"/>
              <a:t>17-01-2020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98F8-767C-4E38-8503-A7E81C9045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03129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74BC-D7EB-4BA2-8EDB-828D327FD50A}" type="datetimeFigureOut">
              <a:rPr lang="en-IN" smtClean="0"/>
              <a:t>17-01-2020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98F8-767C-4E38-8503-A7E81C9045A0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4401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74BC-D7EB-4BA2-8EDB-828D327FD50A}" type="datetimeFigureOut">
              <a:rPr lang="en-IN" smtClean="0"/>
              <a:t>17-01-2020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98F8-767C-4E38-8503-A7E81C9045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6097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74BC-D7EB-4BA2-8EDB-828D327FD50A}" type="datetimeFigureOut">
              <a:rPr lang="en-IN" smtClean="0"/>
              <a:t>17-01-2020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98F8-767C-4E38-8503-A7E81C9045A0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804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74BC-D7EB-4BA2-8EDB-828D327FD50A}" type="datetimeFigureOut">
              <a:rPr lang="en-IN" smtClean="0"/>
              <a:t>17-01-2020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98F8-767C-4E38-8503-A7E81C9045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0150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74BC-D7EB-4BA2-8EDB-828D327FD50A}" type="datetimeFigureOut">
              <a:rPr lang="en-IN" smtClean="0"/>
              <a:t>17-01-2020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98F8-767C-4E38-8503-A7E81C9045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3824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74BC-D7EB-4BA2-8EDB-828D327FD50A}" type="datetimeFigureOut">
              <a:rPr lang="en-IN" smtClean="0"/>
              <a:t>17-01-2020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98F8-767C-4E38-8503-A7E81C9045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5207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74BC-D7EB-4BA2-8EDB-828D327FD50A}" type="datetimeFigureOut">
              <a:rPr lang="en-IN" smtClean="0"/>
              <a:t>17-01-2020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98F8-767C-4E38-8503-A7E81C9045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312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74BC-D7EB-4BA2-8EDB-828D327FD50A}" type="datetimeFigureOut">
              <a:rPr lang="en-IN" smtClean="0"/>
              <a:t>17-01-2020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98F8-767C-4E38-8503-A7E81C9045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031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74BC-D7EB-4BA2-8EDB-828D327FD50A}" type="datetimeFigureOut">
              <a:rPr lang="en-IN" smtClean="0"/>
              <a:t>17-01-2020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98F8-767C-4E38-8503-A7E81C9045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256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74BC-D7EB-4BA2-8EDB-828D327FD50A}" type="datetimeFigureOut">
              <a:rPr lang="en-IN" smtClean="0"/>
              <a:t>17-01-2020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98F8-767C-4E38-8503-A7E81C9045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0981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74BC-D7EB-4BA2-8EDB-828D327FD50A}" type="datetimeFigureOut">
              <a:rPr lang="en-IN" smtClean="0"/>
              <a:t>17-01-2020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98F8-767C-4E38-8503-A7E81C9045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300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74BC-D7EB-4BA2-8EDB-828D327FD50A}" type="datetimeFigureOut">
              <a:rPr lang="en-IN" smtClean="0"/>
              <a:t>17-01-2020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98F8-767C-4E38-8503-A7E81C9045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9747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74BC-D7EB-4BA2-8EDB-828D327FD50A}" type="datetimeFigureOut">
              <a:rPr lang="en-IN" smtClean="0"/>
              <a:t>17-01-2020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98F8-767C-4E38-8503-A7E81C9045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5229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74BC-D7EB-4BA2-8EDB-828D327FD50A}" type="datetimeFigureOut">
              <a:rPr lang="en-IN" smtClean="0"/>
              <a:t>17-01-2020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98F8-767C-4E38-8503-A7E81C9045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912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71D74BC-D7EB-4BA2-8EDB-828D327FD50A}" type="datetimeFigureOut">
              <a:rPr lang="en-IN" smtClean="0"/>
              <a:t>17-01-2020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9698F8-767C-4E38-8503-A7E81C9045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37920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ELECTROMAGNETIC ENVIROMENT</a:t>
            </a:r>
            <a:endParaRPr lang="en-IN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513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47" y="300251"/>
            <a:ext cx="4885898" cy="64274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0299" y="300251"/>
            <a:ext cx="5936776" cy="6291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63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163774"/>
            <a:ext cx="11039215" cy="491320"/>
          </a:xfrm>
        </p:spPr>
        <p:txBody>
          <a:bodyPr>
            <a:noAutofit/>
          </a:bodyPr>
          <a:lstStyle/>
          <a:p>
            <a:pPr algn="ctr"/>
            <a:r>
              <a:rPr lang="en-IN" sz="2800" b="1" dirty="0">
                <a:solidFill>
                  <a:schemeClr val="bg1"/>
                </a:solidFill>
              </a:rPr>
              <a:t>EMC and avionic equipment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343" y="982639"/>
            <a:ext cx="11586949" cy="5404513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In recent years, EMC and EMI have become a </a:t>
            </a:r>
            <a:r>
              <a:rPr lang="en-US" b="1" dirty="0" smtClean="0">
                <a:solidFill>
                  <a:schemeClr val="bg1"/>
                </a:solidFill>
              </a:rPr>
              <a:t>very important </a:t>
            </a:r>
            <a:r>
              <a:rPr lang="en-US" b="1" dirty="0">
                <a:solidFill>
                  <a:schemeClr val="bg1"/>
                </a:solidFill>
              </a:rPr>
              <a:t>consideration for avionic </a:t>
            </a:r>
            <a:r>
              <a:rPr lang="en-US" b="1" dirty="0" smtClean="0">
                <a:solidFill>
                  <a:schemeClr val="bg1"/>
                </a:solidFill>
              </a:rPr>
              <a:t>equipment designers.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To ensure compliance with </a:t>
            </a:r>
            <a:r>
              <a:rPr lang="en-US" b="1" dirty="0" smtClean="0">
                <a:solidFill>
                  <a:schemeClr val="bg1"/>
                </a:solidFill>
              </a:rPr>
              <a:t>increasingly demanding </a:t>
            </a:r>
            <a:r>
              <a:rPr lang="en-US" b="1" dirty="0">
                <a:solidFill>
                  <a:schemeClr val="bg1"/>
                </a:solidFill>
              </a:rPr>
              <a:t>standards, it has become essential </a:t>
            </a:r>
            <a:r>
              <a:rPr lang="en-US" b="1" dirty="0" smtClean="0">
                <a:solidFill>
                  <a:schemeClr val="bg1"/>
                </a:solidFill>
              </a:rPr>
              <a:t>for designers </a:t>
            </a:r>
            <a:r>
              <a:rPr lang="en-US" b="1" dirty="0">
                <a:solidFill>
                  <a:schemeClr val="bg1"/>
                </a:solidFill>
              </a:rPr>
              <a:t>to consider the effects of unwanted </a:t>
            </a:r>
            <a:r>
              <a:rPr lang="en-US" b="1" dirty="0" smtClean="0">
                <a:solidFill>
                  <a:schemeClr val="bg1"/>
                </a:solidFill>
              </a:rPr>
              <a:t>signals generated </a:t>
            </a:r>
            <a:r>
              <a:rPr lang="en-US" b="1" dirty="0">
                <a:solidFill>
                  <a:schemeClr val="bg1"/>
                </a:solidFill>
              </a:rPr>
              <a:t>by avionic equipment, as well as the </a:t>
            </a:r>
            <a:r>
              <a:rPr lang="en-US" b="1" dirty="0" smtClean="0">
                <a:solidFill>
                  <a:schemeClr val="bg1"/>
                </a:solidFill>
              </a:rPr>
              <a:t>susceptibility of </a:t>
            </a:r>
            <a:r>
              <a:rPr lang="en-US" b="1" dirty="0">
                <a:solidFill>
                  <a:schemeClr val="bg1"/>
                </a:solidFill>
              </a:rPr>
              <a:t>the equipment to interference </a:t>
            </a:r>
            <a:r>
              <a:rPr lang="en-US" b="1" dirty="0" smtClean="0">
                <a:solidFill>
                  <a:schemeClr val="bg1"/>
                </a:solidFill>
              </a:rPr>
              <a:t>from outside.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To </a:t>
            </a:r>
            <a:r>
              <a:rPr lang="en-US" b="1" dirty="0">
                <a:solidFill>
                  <a:schemeClr val="bg1"/>
                </a:solidFill>
              </a:rPr>
              <a:t>illustrate this important point we will </a:t>
            </a:r>
            <a:r>
              <a:rPr lang="en-US" b="1" dirty="0" smtClean="0">
                <a:solidFill>
                  <a:schemeClr val="bg1"/>
                </a:solidFill>
              </a:rPr>
              <a:t>again use </a:t>
            </a:r>
            <a:r>
              <a:rPr lang="en-US" b="1" dirty="0">
                <a:solidFill>
                  <a:schemeClr val="bg1"/>
                </a:solidFill>
              </a:rPr>
              <a:t>the example of the simple low-voltage DC </a:t>
            </a:r>
            <a:r>
              <a:rPr lang="en-US" b="1" dirty="0" smtClean="0">
                <a:solidFill>
                  <a:schemeClr val="bg1"/>
                </a:solidFill>
              </a:rPr>
              <a:t>power supply </a:t>
            </a:r>
            <a:r>
              <a:rPr lang="en-US" b="1" dirty="0">
                <a:solidFill>
                  <a:schemeClr val="bg1"/>
                </a:solidFill>
              </a:rPr>
              <a:t>that we met in </a:t>
            </a:r>
            <a:r>
              <a:rPr lang="en-US" b="1" dirty="0" smtClean="0">
                <a:solidFill>
                  <a:schemeClr val="bg1"/>
                </a:solidFill>
              </a:rPr>
              <a:t>Figure1</a:t>
            </a:r>
            <a:r>
              <a:rPr lang="en-US" b="1" dirty="0">
                <a:solidFill>
                  <a:schemeClr val="bg1"/>
                </a:solidFill>
              </a:rPr>
              <a:t>.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For </a:t>
            </a:r>
            <a:r>
              <a:rPr lang="en-US" b="1" dirty="0">
                <a:solidFill>
                  <a:schemeClr val="bg1"/>
                </a:solidFill>
              </a:rPr>
              <a:t>this unit </a:t>
            </a:r>
            <a:r>
              <a:rPr lang="en-US" b="1" dirty="0" smtClean="0">
                <a:solidFill>
                  <a:schemeClr val="bg1"/>
                </a:solidFill>
              </a:rPr>
              <a:t>to meet </a:t>
            </a:r>
            <a:r>
              <a:rPr lang="en-US" b="1" dirty="0">
                <a:solidFill>
                  <a:schemeClr val="bg1"/>
                </a:solidFill>
              </a:rPr>
              <a:t>stringent EMC requirements it needs to </a:t>
            </a:r>
            <a:r>
              <a:rPr lang="en-US" b="1" dirty="0" smtClean="0">
                <a:solidFill>
                  <a:schemeClr val="bg1"/>
                </a:solidFill>
              </a:rPr>
              <a:t>be modified </a:t>
            </a:r>
            <a:r>
              <a:rPr lang="en-US" b="1" dirty="0">
                <a:solidFill>
                  <a:schemeClr val="bg1"/>
                </a:solidFill>
              </a:rPr>
              <a:t>as shown in Figure </a:t>
            </a:r>
            <a:r>
              <a:rPr lang="en-US" b="1" dirty="0" smtClean="0">
                <a:solidFill>
                  <a:schemeClr val="bg1"/>
                </a:solidFill>
              </a:rPr>
              <a:t>5.The </a:t>
            </a:r>
            <a:r>
              <a:rPr lang="en-US" b="1" dirty="0">
                <a:solidFill>
                  <a:schemeClr val="bg1"/>
                </a:solidFill>
              </a:rPr>
              <a:t>additional </a:t>
            </a:r>
            <a:r>
              <a:rPr lang="en-US" b="1" dirty="0" smtClean="0">
                <a:solidFill>
                  <a:schemeClr val="bg1"/>
                </a:solidFill>
              </a:rPr>
              <a:t>components </a:t>
            </a:r>
            <a:r>
              <a:rPr lang="en-IN" b="1" dirty="0" smtClean="0">
                <a:solidFill>
                  <a:schemeClr val="bg1"/>
                </a:solidFill>
              </a:rPr>
              <a:t>have </a:t>
            </a:r>
            <a:r>
              <a:rPr lang="en-IN" b="1" dirty="0">
                <a:solidFill>
                  <a:schemeClr val="bg1"/>
                </a:solidFill>
              </a:rPr>
              <a:t>the following functions:</a:t>
            </a:r>
          </a:p>
        </p:txBody>
      </p:sp>
    </p:spTree>
    <p:extLst>
      <p:ext uri="{BB962C8B-B14F-4D97-AF65-F5344CB8AC3E}">
        <p14:creationId xmlns:p14="http://schemas.microsoft.com/office/powerpoint/2010/main" val="154654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149" y="518615"/>
            <a:ext cx="11109278" cy="570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20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163774"/>
            <a:ext cx="11039215" cy="491320"/>
          </a:xfrm>
        </p:spPr>
        <p:txBody>
          <a:bodyPr>
            <a:noAutofit/>
          </a:bodyPr>
          <a:lstStyle/>
          <a:p>
            <a:pPr algn="ctr"/>
            <a:r>
              <a:rPr lang="en-IN" sz="2800" b="1" dirty="0">
                <a:solidFill>
                  <a:schemeClr val="bg1"/>
                </a:solidFill>
              </a:rPr>
              <a:t>EMC and avionic equipment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343" y="982639"/>
            <a:ext cx="11586949" cy="5404513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chemeClr val="bg1"/>
                </a:solidFill>
              </a:rPr>
              <a:t>1. C5, C6, C7 and C8 provide additional </a:t>
            </a:r>
            <a:r>
              <a:rPr lang="en-US" b="1" dirty="0" smtClean="0">
                <a:solidFill>
                  <a:schemeClr val="bg1"/>
                </a:solidFill>
              </a:rPr>
              <a:t>decoupling (effective </a:t>
            </a:r>
            <a:r>
              <a:rPr lang="en-US" b="1" dirty="0">
                <a:solidFill>
                  <a:schemeClr val="bg1"/>
                </a:solidFill>
              </a:rPr>
              <a:t>at high frequencies) in order </a:t>
            </a:r>
            <a:r>
              <a:rPr lang="en-US" b="1" dirty="0" smtClean="0">
                <a:solidFill>
                  <a:schemeClr val="bg1"/>
                </a:solidFill>
              </a:rPr>
              <a:t>to prevent </a:t>
            </a:r>
            <a:r>
              <a:rPr lang="en-US" b="1" dirty="0">
                <a:solidFill>
                  <a:schemeClr val="bg1"/>
                </a:solidFill>
              </a:rPr>
              <a:t>instability in IC1 and IC2.Without </a:t>
            </a:r>
            <a:r>
              <a:rPr lang="en-US" b="1" dirty="0" smtClean="0">
                <a:solidFill>
                  <a:schemeClr val="bg1"/>
                </a:solidFill>
              </a:rPr>
              <a:t>these components</a:t>
            </a:r>
            <a:r>
              <a:rPr lang="en-US" b="1" dirty="0">
                <a:solidFill>
                  <a:schemeClr val="bg1"/>
                </a:solidFill>
              </a:rPr>
              <a:t>, and depending upon circuit </a:t>
            </a:r>
            <a:r>
              <a:rPr lang="en-US" b="1" dirty="0" smtClean="0">
                <a:solidFill>
                  <a:schemeClr val="bg1"/>
                </a:solidFill>
              </a:rPr>
              <a:t>layout </a:t>
            </a:r>
            <a:r>
              <a:rPr lang="en-US" b="1" dirty="0">
                <a:solidFill>
                  <a:schemeClr val="bg1"/>
                </a:solidFill>
              </a:rPr>
              <a:t>(stray </a:t>
            </a:r>
            <a:r>
              <a:rPr lang="en-US" b="1" dirty="0" smtClean="0">
                <a:solidFill>
                  <a:schemeClr val="bg1"/>
                </a:solidFill>
              </a:rPr>
              <a:t>reactance) </a:t>
            </a:r>
            <a:r>
              <a:rPr lang="en-US" b="1" dirty="0">
                <a:solidFill>
                  <a:schemeClr val="bg1"/>
                </a:solidFill>
              </a:rPr>
              <a:t>the regulator circuits </a:t>
            </a:r>
            <a:r>
              <a:rPr lang="en-US" b="1" dirty="0" smtClean="0">
                <a:solidFill>
                  <a:schemeClr val="bg1"/>
                </a:solidFill>
              </a:rPr>
              <a:t>may oscillate </a:t>
            </a:r>
            <a:r>
              <a:rPr lang="en-US" b="1" dirty="0">
                <a:solidFill>
                  <a:schemeClr val="bg1"/>
                </a:solidFill>
              </a:rPr>
              <a:t>at a high frequency.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2. C9 and C10 provide additional </a:t>
            </a:r>
            <a:r>
              <a:rPr lang="en-US" b="1" dirty="0" smtClean="0">
                <a:solidFill>
                  <a:schemeClr val="bg1"/>
                </a:solidFill>
              </a:rPr>
              <a:t>high-frequency decoupling </a:t>
            </a:r>
            <a:r>
              <a:rPr lang="en-US" b="1" dirty="0">
                <a:solidFill>
                  <a:schemeClr val="bg1"/>
                </a:solidFill>
              </a:rPr>
              <a:t>to remove noise present on the </a:t>
            </a:r>
            <a:r>
              <a:rPr lang="en-US" b="1" dirty="0" smtClean="0">
                <a:solidFill>
                  <a:schemeClr val="bg1"/>
                </a:solidFill>
              </a:rPr>
              <a:t>output voltage </a:t>
            </a:r>
            <a:r>
              <a:rPr lang="en-US" b="1" dirty="0">
                <a:solidFill>
                  <a:schemeClr val="bg1"/>
                </a:solidFill>
              </a:rPr>
              <a:t>rails.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3. C11, L1, L2, C12 and C13 provide a </a:t>
            </a:r>
            <a:r>
              <a:rPr lang="en-US" b="1" dirty="0" smtClean="0">
                <a:solidFill>
                  <a:schemeClr val="bg1"/>
                </a:solidFill>
              </a:rPr>
              <a:t>low-pass supply </a:t>
            </a:r>
            <a:r>
              <a:rPr lang="en-US" b="1" dirty="0">
                <a:solidFill>
                  <a:schemeClr val="bg1"/>
                </a:solidFill>
              </a:rPr>
              <a:t>filter to remove noise and spurious </a:t>
            </a:r>
            <a:r>
              <a:rPr lang="en-US" b="1" dirty="0" smtClean="0">
                <a:solidFill>
                  <a:schemeClr val="bg1"/>
                </a:solidFill>
              </a:rPr>
              <a:t>signals resulting </a:t>
            </a:r>
            <a:r>
              <a:rPr lang="en-US" b="1" dirty="0">
                <a:solidFill>
                  <a:schemeClr val="bg1"/>
                </a:solidFill>
              </a:rPr>
              <a:t>from the harmonics of the </a:t>
            </a:r>
            <a:r>
              <a:rPr lang="en-US" b="1" dirty="0" smtClean="0">
                <a:solidFill>
                  <a:schemeClr val="bg1"/>
                </a:solidFill>
              </a:rPr>
              <a:t>switching action </a:t>
            </a:r>
            <a:r>
              <a:rPr lang="en-US" b="1" dirty="0">
                <a:solidFill>
                  <a:schemeClr val="bg1"/>
                </a:solidFill>
              </a:rPr>
              <a:t>of the diode rectifiers. This filter </a:t>
            </a:r>
            <a:r>
              <a:rPr lang="en-US" b="1" dirty="0" smtClean="0">
                <a:solidFill>
                  <a:schemeClr val="bg1"/>
                </a:solidFill>
              </a:rPr>
              <a:t>also reduces </a:t>
            </a:r>
            <a:r>
              <a:rPr lang="en-US" b="1" dirty="0">
                <a:solidFill>
                  <a:schemeClr val="bg1"/>
                </a:solidFill>
              </a:rPr>
              <a:t>supply-borne noise that would </a:t>
            </a:r>
            <a:r>
              <a:rPr lang="en-US" b="1" dirty="0" smtClean="0">
                <a:solidFill>
                  <a:schemeClr val="bg1"/>
                </a:solidFill>
              </a:rPr>
              <a:t>otherwise enter </a:t>
            </a:r>
            <a:r>
              <a:rPr lang="en-US" b="1" dirty="0">
                <a:solidFill>
                  <a:schemeClr val="bg1"/>
                </a:solidFill>
              </a:rPr>
              <a:t>the equipment from the supply.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4. A low-resistance ground connection is </a:t>
            </a:r>
            <a:r>
              <a:rPr lang="en-US" b="1" dirty="0" smtClean="0">
                <a:solidFill>
                  <a:schemeClr val="bg1"/>
                </a:solidFill>
              </a:rPr>
              <a:t>introduced to </a:t>
            </a:r>
            <a:r>
              <a:rPr lang="en-US" b="1" dirty="0">
                <a:solidFill>
                  <a:schemeClr val="bg1"/>
                </a:solidFill>
              </a:rPr>
              <a:t>ensure that there is an </a:t>
            </a:r>
            <a:r>
              <a:rPr lang="en-US" b="1" dirty="0" smtClean="0">
                <a:solidFill>
                  <a:schemeClr val="bg1"/>
                </a:solidFill>
              </a:rPr>
              <a:t>effective connection </a:t>
            </a:r>
            <a:r>
              <a:rPr lang="en-US" b="1" dirty="0">
                <a:solidFill>
                  <a:schemeClr val="bg1"/>
                </a:solidFill>
              </a:rPr>
              <a:t>between aircraft ground and </a:t>
            </a:r>
            <a:r>
              <a:rPr lang="en-US" b="1" dirty="0" smtClean="0">
                <a:solidFill>
                  <a:schemeClr val="bg1"/>
                </a:solidFill>
              </a:rPr>
              <a:t>the equipment </a:t>
            </a:r>
            <a:r>
              <a:rPr lang="en-US" b="1" dirty="0">
                <a:solidFill>
                  <a:schemeClr val="bg1"/>
                </a:solidFill>
              </a:rPr>
              <a:t>chassis (note that there is also an </a:t>
            </a:r>
            <a:r>
              <a:rPr lang="en-US" b="1" dirty="0" smtClean="0">
                <a:solidFill>
                  <a:schemeClr val="bg1"/>
                </a:solidFill>
              </a:rPr>
              <a:t>earth connection </a:t>
            </a:r>
            <a:r>
              <a:rPr lang="en-US" b="1" dirty="0">
                <a:solidFill>
                  <a:schemeClr val="bg1"/>
                </a:solidFill>
              </a:rPr>
              <a:t>to the laminations and </a:t>
            </a:r>
            <a:r>
              <a:rPr lang="en-US" b="1" dirty="0" smtClean="0">
                <a:solidFill>
                  <a:schemeClr val="bg1"/>
                </a:solidFill>
              </a:rPr>
              <a:t>internal screening </a:t>
            </a:r>
            <a:r>
              <a:rPr lang="en-US" b="1" dirty="0">
                <a:solidFill>
                  <a:schemeClr val="bg1"/>
                </a:solidFill>
              </a:rPr>
              <a:t>on the mains transformer).</a:t>
            </a:r>
            <a:endParaRPr lang="en-IN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72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163774"/>
            <a:ext cx="11039215" cy="49132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Frequency bands</a:t>
            </a:r>
            <a:endParaRPr lang="en-IN" sz="3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343" y="982639"/>
            <a:ext cx="11586949" cy="5404513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solidFill>
                  <a:schemeClr val="bg1"/>
                </a:solidFill>
              </a:rPr>
              <a:t>For convenience the complete frequency spectrum </a:t>
            </a:r>
            <a:r>
              <a:rPr lang="en-US" b="1" dirty="0" smtClean="0">
                <a:solidFill>
                  <a:schemeClr val="bg1"/>
                </a:solidFill>
              </a:rPr>
              <a:t>is divided </a:t>
            </a:r>
            <a:r>
              <a:rPr lang="en-US" b="1" dirty="0">
                <a:solidFill>
                  <a:schemeClr val="bg1"/>
                </a:solidFill>
              </a:rPr>
              <a:t>into a number of </a:t>
            </a:r>
            <a:r>
              <a:rPr lang="en-US" b="1" dirty="0" smtClean="0">
                <a:solidFill>
                  <a:schemeClr val="bg1"/>
                </a:solidFill>
              </a:rPr>
              <a:t>bands. These </a:t>
            </a:r>
            <a:r>
              <a:rPr lang="en-US" b="1" dirty="0">
                <a:solidFill>
                  <a:schemeClr val="bg1"/>
                </a:solidFill>
              </a:rPr>
              <a:t>bands are </a:t>
            </a:r>
            <a:r>
              <a:rPr lang="en-US" b="1" dirty="0" smtClean="0">
                <a:solidFill>
                  <a:schemeClr val="bg1"/>
                </a:solidFill>
              </a:rPr>
              <a:t>often referred </a:t>
            </a:r>
            <a:r>
              <a:rPr lang="en-US" b="1" dirty="0">
                <a:solidFill>
                  <a:schemeClr val="bg1"/>
                </a:solidFill>
              </a:rPr>
              <a:t>to when describing the effects of </a:t>
            </a:r>
            <a:r>
              <a:rPr lang="en-US" b="1" dirty="0" smtClean="0">
                <a:solidFill>
                  <a:schemeClr val="bg1"/>
                </a:solidFill>
              </a:rPr>
              <a:t>particular types </a:t>
            </a:r>
            <a:r>
              <a:rPr lang="en-US" b="1" dirty="0">
                <a:solidFill>
                  <a:schemeClr val="bg1"/>
                </a:solidFill>
              </a:rPr>
              <a:t>of EMI, and they are shown in Table 1</a:t>
            </a:r>
            <a:endParaRPr lang="en-IN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51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5392" y="0"/>
            <a:ext cx="124473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15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163774"/>
            <a:ext cx="11039215" cy="49132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EFFECTS AND CAUSES OF EMI</a:t>
            </a:r>
            <a:endParaRPr lang="en-IN" sz="2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343" y="982639"/>
            <a:ext cx="11586949" cy="5404513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EMI can be defined as the presence of </a:t>
            </a:r>
            <a:r>
              <a:rPr lang="en-US" sz="2400" b="1" dirty="0" smtClean="0">
                <a:solidFill>
                  <a:schemeClr val="bg1"/>
                </a:solidFill>
              </a:rPr>
              <a:t>unwanted voltages </a:t>
            </a:r>
            <a:r>
              <a:rPr lang="en-US" sz="2400" b="1" dirty="0">
                <a:solidFill>
                  <a:schemeClr val="bg1"/>
                </a:solidFill>
              </a:rPr>
              <a:t>or currents which can adversely affect </a:t>
            </a:r>
            <a:r>
              <a:rPr lang="en-US" sz="2400" b="1" dirty="0" smtClean="0">
                <a:solidFill>
                  <a:schemeClr val="bg1"/>
                </a:solidFill>
              </a:rPr>
              <a:t>the performance </a:t>
            </a:r>
            <a:r>
              <a:rPr lang="en-US" sz="2400" b="1" dirty="0">
                <a:solidFill>
                  <a:schemeClr val="bg1"/>
                </a:solidFill>
              </a:rPr>
              <a:t>of an avionic system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bg1"/>
                </a:solidFill>
              </a:rPr>
              <a:t>The </a:t>
            </a:r>
            <a:r>
              <a:rPr lang="en-US" sz="2400" b="1" dirty="0">
                <a:solidFill>
                  <a:schemeClr val="bg1"/>
                </a:solidFill>
              </a:rPr>
              <a:t>effects of </a:t>
            </a:r>
            <a:r>
              <a:rPr lang="en-US" sz="2400" b="1" dirty="0" smtClean="0">
                <a:solidFill>
                  <a:schemeClr val="bg1"/>
                </a:solidFill>
              </a:rPr>
              <a:t>EMI include </a:t>
            </a:r>
            <a:r>
              <a:rPr lang="en-US" sz="2400" b="1" dirty="0">
                <a:solidFill>
                  <a:schemeClr val="bg1"/>
                </a:solidFill>
              </a:rPr>
              <a:t>errors in instrument indications (both </a:t>
            </a:r>
            <a:r>
              <a:rPr lang="en-US" sz="2400" b="1" dirty="0" smtClean="0">
                <a:solidFill>
                  <a:schemeClr val="bg1"/>
                </a:solidFill>
              </a:rPr>
              <a:t>above and </a:t>
            </a:r>
            <a:r>
              <a:rPr lang="en-US" sz="2400" b="1" dirty="0">
                <a:solidFill>
                  <a:schemeClr val="bg1"/>
                </a:solidFill>
              </a:rPr>
              <a:t>below true), heterodyne whistles present </a:t>
            </a:r>
            <a:r>
              <a:rPr lang="en-US" sz="2400" b="1" dirty="0" smtClean="0">
                <a:solidFill>
                  <a:schemeClr val="bg1"/>
                </a:solidFill>
              </a:rPr>
              <a:t>on audio </a:t>
            </a:r>
            <a:r>
              <a:rPr lang="en-US" sz="2400" b="1" dirty="0">
                <a:solidFill>
                  <a:schemeClr val="bg1"/>
                </a:solidFill>
              </a:rPr>
              <a:t>signals, herringbone patterns in video </a:t>
            </a:r>
            <a:r>
              <a:rPr lang="en-US" sz="2400" b="1" dirty="0" smtClean="0">
                <a:solidFill>
                  <a:schemeClr val="bg1"/>
                </a:solidFill>
              </a:rPr>
              <a:t>displays, repetitive </a:t>
            </a:r>
            <a:r>
              <a:rPr lang="en-US" sz="2400" b="1" dirty="0">
                <a:solidFill>
                  <a:schemeClr val="bg1"/>
                </a:solidFill>
              </a:rPr>
              <a:t>pulse noise (buzz) on intercom and </a:t>
            </a:r>
            <a:r>
              <a:rPr lang="en-US" sz="2400" b="1" dirty="0" smtClean="0">
                <a:solidFill>
                  <a:schemeClr val="bg1"/>
                </a:solidFill>
              </a:rPr>
              <a:t>cabin phone </a:t>
            </a:r>
            <a:r>
              <a:rPr lang="en-US" sz="2400" b="1" dirty="0">
                <a:solidFill>
                  <a:schemeClr val="bg1"/>
                </a:solidFill>
              </a:rPr>
              <a:t>systems, </a:t>
            </a:r>
            <a:r>
              <a:rPr lang="en-US" sz="2400" b="1" dirty="0" smtClean="0">
                <a:solidFill>
                  <a:schemeClr val="bg1"/>
                </a:solidFill>
              </a:rPr>
              <a:t>desensitizing </a:t>
            </a:r>
            <a:r>
              <a:rPr lang="en-US" sz="2400" b="1" dirty="0">
                <a:solidFill>
                  <a:schemeClr val="bg1"/>
                </a:solidFill>
              </a:rPr>
              <a:t>of radio and </a:t>
            </a:r>
            <a:r>
              <a:rPr lang="en-US" sz="2400" b="1" dirty="0" smtClean="0">
                <a:solidFill>
                  <a:schemeClr val="bg1"/>
                </a:solidFill>
              </a:rPr>
              <a:t>radar receivers</a:t>
            </a:r>
            <a:r>
              <a:rPr lang="en-US" sz="2400" b="1" dirty="0">
                <a:solidFill>
                  <a:schemeClr val="bg1"/>
                </a:solidFill>
              </a:rPr>
              <a:t>, false indications in radar and </a:t>
            </a:r>
            <a:r>
              <a:rPr lang="en-US" sz="2400" b="1" dirty="0" smtClean="0">
                <a:solidFill>
                  <a:schemeClr val="bg1"/>
                </a:solidFill>
              </a:rPr>
              <a:t>distance measuring equipment</a:t>
            </a:r>
            <a:r>
              <a:rPr lang="en-US" sz="2400" b="1" dirty="0">
                <a:solidFill>
                  <a:schemeClr val="bg1"/>
                </a:solidFill>
              </a:rPr>
              <a:t>, unwarranted triggering </a:t>
            </a:r>
            <a:r>
              <a:rPr lang="en-US" sz="2400" b="1" dirty="0" smtClean="0">
                <a:solidFill>
                  <a:schemeClr val="bg1"/>
                </a:solidFill>
              </a:rPr>
              <a:t>of alarms</a:t>
            </a:r>
            <a:r>
              <a:rPr lang="en-US" sz="2400" b="1" dirty="0">
                <a:solidFill>
                  <a:schemeClr val="bg1"/>
                </a:solidFill>
              </a:rPr>
              <a:t>, and so on.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bg1"/>
                </a:solidFill>
              </a:rPr>
              <a:t>Note </a:t>
            </a:r>
            <a:r>
              <a:rPr lang="en-US" sz="2400" b="1" dirty="0">
                <a:solidFill>
                  <a:schemeClr val="bg1"/>
                </a:solidFill>
              </a:rPr>
              <a:t>that, in certain </a:t>
            </a:r>
            <a:r>
              <a:rPr lang="en-US" sz="2400" b="1" dirty="0" smtClean="0">
                <a:solidFill>
                  <a:schemeClr val="bg1"/>
                </a:solidFill>
              </a:rPr>
              <a:t>circumstances, the </a:t>
            </a:r>
            <a:r>
              <a:rPr lang="en-US" sz="2400" b="1" dirty="0">
                <a:solidFill>
                  <a:schemeClr val="bg1"/>
                </a:solidFill>
              </a:rPr>
              <a:t>performance of the device that emits EMI may </a:t>
            </a:r>
            <a:r>
              <a:rPr lang="en-US" sz="2400" b="1" dirty="0" smtClean="0">
                <a:solidFill>
                  <a:schemeClr val="bg1"/>
                </a:solidFill>
              </a:rPr>
              <a:t>also suffer </a:t>
            </a:r>
            <a:r>
              <a:rPr lang="en-US" sz="2400" b="1" dirty="0">
                <a:solidFill>
                  <a:schemeClr val="bg1"/>
                </a:solidFill>
              </a:rPr>
              <a:t>impaired performance.</a:t>
            </a:r>
            <a:endParaRPr lang="en-IN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6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163774"/>
            <a:ext cx="11039215" cy="49132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Sources of EMI</a:t>
            </a:r>
            <a:endParaRPr lang="en-IN" sz="2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343" y="982639"/>
            <a:ext cx="11586949" cy="5404513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Some sources known to emit EMI include </a:t>
            </a:r>
            <a:r>
              <a:rPr lang="en-US" b="1" dirty="0" smtClean="0">
                <a:solidFill>
                  <a:schemeClr val="bg1"/>
                </a:solidFill>
              </a:rPr>
              <a:t>fluorescent lights</a:t>
            </a:r>
            <a:r>
              <a:rPr lang="en-US" b="1" dirty="0">
                <a:solidFill>
                  <a:schemeClr val="bg1"/>
                </a:solidFill>
              </a:rPr>
              <a:t>, radio and radar transmitters, power </a:t>
            </a:r>
            <a:r>
              <a:rPr lang="en-US" b="1" dirty="0" smtClean="0">
                <a:solidFill>
                  <a:schemeClr val="bg1"/>
                </a:solidFill>
              </a:rPr>
              <a:t>lines, window </a:t>
            </a:r>
            <a:r>
              <a:rPr lang="en-US" b="1" dirty="0">
                <a:solidFill>
                  <a:schemeClr val="bg1"/>
                </a:solidFill>
              </a:rPr>
              <a:t>heat controllers, induction motors, </a:t>
            </a:r>
            <a:r>
              <a:rPr lang="en-US" b="1" dirty="0" smtClean="0">
                <a:solidFill>
                  <a:schemeClr val="bg1"/>
                </a:solidFill>
              </a:rPr>
              <a:t>switching and </a:t>
            </a:r>
            <a:r>
              <a:rPr lang="en-US" b="1" dirty="0">
                <a:solidFill>
                  <a:schemeClr val="bg1"/>
                </a:solidFill>
              </a:rPr>
              <a:t>light-dimming circuits, microprocessors </a:t>
            </a:r>
            <a:r>
              <a:rPr lang="en-US" b="1" dirty="0" smtClean="0">
                <a:solidFill>
                  <a:schemeClr val="bg1"/>
                </a:solidFill>
              </a:rPr>
              <a:t>and associated </a:t>
            </a:r>
            <a:r>
              <a:rPr lang="en-US" b="1" dirty="0">
                <a:solidFill>
                  <a:schemeClr val="bg1"/>
                </a:solidFill>
              </a:rPr>
              <a:t>circuitry, pulsed high-frequency </a:t>
            </a:r>
            <a:r>
              <a:rPr lang="en-US" b="1" dirty="0" smtClean="0">
                <a:solidFill>
                  <a:schemeClr val="bg1"/>
                </a:solidFill>
              </a:rPr>
              <a:t>circuits, bus </a:t>
            </a:r>
            <a:r>
              <a:rPr lang="en-US" b="1" dirty="0">
                <a:solidFill>
                  <a:schemeClr val="bg1"/>
                </a:solidFill>
              </a:rPr>
              <a:t>cables (but not </a:t>
            </a:r>
            <a:r>
              <a:rPr lang="en-US" b="1" dirty="0" smtClean="0">
                <a:solidFill>
                  <a:schemeClr val="bg1"/>
                </a:solidFill>
              </a:rPr>
              <a:t>fiber-optic </a:t>
            </a:r>
            <a:r>
              <a:rPr lang="en-US" b="1" dirty="0">
                <a:solidFill>
                  <a:schemeClr val="bg1"/>
                </a:solidFill>
              </a:rPr>
              <a:t>cables), static </a:t>
            </a:r>
            <a:r>
              <a:rPr lang="en-US" b="1" dirty="0" smtClean="0">
                <a:solidFill>
                  <a:schemeClr val="bg1"/>
                </a:solidFill>
              </a:rPr>
              <a:t>discharge and </a:t>
            </a:r>
            <a:r>
              <a:rPr lang="en-US" b="1" dirty="0">
                <a:solidFill>
                  <a:schemeClr val="bg1"/>
                </a:solidFill>
              </a:rPr>
              <a:t>lightning.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energy generated by </a:t>
            </a:r>
            <a:r>
              <a:rPr lang="en-US" b="1" dirty="0" smtClean="0">
                <a:solidFill>
                  <a:schemeClr val="bg1"/>
                </a:solidFill>
              </a:rPr>
              <a:t>these sources </a:t>
            </a:r>
            <a:r>
              <a:rPr lang="en-US" b="1" dirty="0">
                <a:solidFill>
                  <a:schemeClr val="bg1"/>
                </a:solidFill>
              </a:rPr>
              <a:t>can be conducted and/or radiated as </a:t>
            </a:r>
            <a:r>
              <a:rPr lang="en-US" b="1" dirty="0" smtClean="0">
                <a:solidFill>
                  <a:schemeClr val="bg1"/>
                </a:solidFill>
              </a:rPr>
              <a:t>an </a:t>
            </a:r>
            <a:r>
              <a:rPr lang="en-US" b="1" dirty="0">
                <a:solidFill>
                  <a:schemeClr val="bg1"/>
                </a:solidFill>
              </a:rPr>
              <a:t>electromagnetic field.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Unless </a:t>
            </a:r>
            <a:r>
              <a:rPr lang="en-US" b="1" dirty="0">
                <a:solidFill>
                  <a:schemeClr val="bg1"/>
                </a:solidFill>
              </a:rPr>
              <a:t>adequate </a:t>
            </a:r>
            <a:r>
              <a:rPr lang="en-US" b="1" dirty="0" smtClean="0">
                <a:solidFill>
                  <a:schemeClr val="bg1"/>
                </a:solidFill>
              </a:rPr>
              <a:t>precautions are </a:t>
            </a:r>
            <a:r>
              <a:rPr lang="en-US" b="1" dirty="0">
                <a:solidFill>
                  <a:schemeClr val="bg1"/>
                </a:solidFill>
              </a:rPr>
              <a:t>taken to eliminate the interference at </a:t>
            </a:r>
            <a:r>
              <a:rPr lang="en-US" b="1" dirty="0" smtClean="0">
                <a:solidFill>
                  <a:schemeClr val="bg1"/>
                </a:solidFill>
              </a:rPr>
              <a:t>source and/or </a:t>
            </a:r>
            <a:r>
              <a:rPr lang="en-US" b="1" dirty="0">
                <a:solidFill>
                  <a:schemeClr val="bg1"/>
                </a:solidFill>
              </a:rPr>
              <a:t>to reduce the equipment’s susceptibility </a:t>
            </a:r>
            <a:r>
              <a:rPr lang="en-US" b="1" dirty="0" smtClean="0">
                <a:solidFill>
                  <a:schemeClr val="bg1"/>
                </a:solidFill>
              </a:rPr>
              <a:t>to EMI</a:t>
            </a:r>
            <a:r>
              <a:rPr lang="en-US" b="1" dirty="0">
                <a:solidFill>
                  <a:schemeClr val="bg1"/>
                </a:solidFill>
              </a:rPr>
              <a:t>, the energy can then become coupled into </a:t>
            </a:r>
            <a:r>
              <a:rPr lang="en-US" b="1" dirty="0" smtClean="0">
                <a:solidFill>
                  <a:schemeClr val="bg1"/>
                </a:solidFill>
              </a:rPr>
              <a:t>other circuits.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Conduction </a:t>
            </a:r>
            <a:r>
              <a:rPr lang="en-US" b="1" dirty="0">
                <a:solidFill>
                  <a:schemeClr val="bg1"/>
                </a:solidFill>
              </a:rPr>
              <a:t>is the process by which the </a:t>
            </a:r>
            <a:r>
              <a:rPr lang="en-US" b="1" dirty="0" smtClean="0">
                <a:solidFill>
                  <a:schemeClr val="bg1"/>
                </a:solidFill>
              </a:rPr>
              <a:t>energy is </a:t>
            </a:r>
            <a:r>
              <a:rPr lang="en-US" b="1" dirty="0">
                <a:solidFill>
                  <a:schemeClr val="bg1"/>
                </a:solidFill>
              </a:rPr>
              <a:t>transmitted through electrically conductive </a:t>
            </a:r>
            <a:r>
              <a:rPr lang="en-US" b="1" dirty="0" smtClean="0">
                <a:solidFill>
                  <a:schemeClr val="bg1"/>
                </a:solidFill>
              </a:rPr>
              <a:t>paths such </a:t>
            </a:r>
            <a:r>
              <a:rPr lang="en-US" b="1" dirty="0">
                <a:solidFill>
                  <a:schemeClr val="bg1"/>
                </a:solidFill>
              </a:rPr>
              <a:t>as circuit wiring or aircraft metallic structure.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In electromagnetic </a:t>
            </a:r>
            <a:r>
              <a:rPr lang="en-US" b="1" dirty="0">
                <a:solidFill>
                  <a:schemeClr val="bg1"/>
                </a:solidFill>
              </a:rPr>
              <a:t>field radiation, energy is </a:t>
            </a:r>
            <a:r>
              <a:rPr lang="en-US" b="1" dirty="0" smtClean="0">
                <a:solidFill>
                  <a:schemeClr val="bg1"/>
                </a:solidFill>
              </a:rPr>
              <a:t>transmitted through </a:t>
            </a:r>
            <a:r>
              <a:rPr lang="en-US" b="1" dirty="0">
                <a:solidFill>
                  <a:schemeClr val="bg1"/>
                </a:solidFill>
              </a:rPr>
              <a:t>electrically non-conductive paths, such as </a:t>
            </a:r>
            <a:r>
              <a:rPr lang="en-US" b="1" dirty="0" smtClean="0">
                <a:solidFill>
                  <a:schemeClr val="bg1"/>
                </a:solidFill>
              </a:rPr>
              <a:t>air, plastic </a:t>
            </a:r>
            <a:r>
              <a:rPr lang="en-US" b="1" dirty="0">
                <a:solidFill>
                  <a:schemeClr val="bg1"/>
                </a:solidFill>
              </a:rPr>
              <a:t>materials or </a:t>
            </a:r>
            <a:r>
              <a:rPr lang="en-US" b="1" dirty="0" smtClean="0">
                <a:solidFill>
                  <a:schemeClr val="bg1"/>
                </a:solidFill>
              </a:rPr>
              <a:t>fiberglass.</a:t>
            </a:r>
            <a:endParaRPr lang="en-IN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45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163774"/>
            <a:ext cx="11039215" cy="49132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Sources of EMI</a:t>
            </a:r>
            <a:endParaRPr lang="en-IN" sz="2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343" y="982639"/>
            <a:ext cx="11586949" cy="5625979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bg1"/>
                </a:solidFill>
              </a:rPr>
              <a:t>Systems which may be susceptible to </a:t>
            </a:r>
            <a:r>
              <a:rPr lang="en-US" sz="2000" b="1" dirty="0" smtClean="0">
                <a:solidFill>
                  <a:schemeClr val="bg1"/>
                </a:solidFill>
              </a:rPr>
              <a:t>electromagnetic interference </a:t>
            </a:r>
            <a:r>
              <a:rPr lang="en-US" sz="2000" b="1" dirty="0">
                <a:solidFill>
                  <a:schemeClr val="bg1"/>
                </a:solidFill>
              </a:rPr>
              <a:t>include radio and radar </a:t>
            </a:r>
            <a:r>
              <a:rPr lang="en-US" sz="2000" b="1" dirty="0" smtClean="0">
                <a:solidFill>
                  <a:schemeClr val="bg1"/>
                </a:solidFill>
              </a:rPr>
              <a:t>receivers, microprocessors </a:t>
            </a:r>
            <a:r>
              <a:rPr lang="en-US" sz="2000" b="1" dirty="0">
                <a:solidFill>
                  <a:schemeClr val="bg1"/>
                </a:solidFill>
              </a:rPr>
              <a:t>and other microelectronic </a:t>
            </a:r>
            <a:r>
              <a:rPr lang="en-US" sz="2000" b="1" dirty="0" smtClean="0">
                <a:solidFill>
                  <a:schemeClr val="bg1"/>
                </a:solidFill>
              </a:rPr>
              <a:t>systems, electronic </a:t>
            </a:r>
            <a:r>
              <a:rPr lang="en-US" sz="2000" b="1" dirty="0">
                <a:solidFill>
                  <a:schemeClr val="bg1"/>
                </a:solidFill>
              </a:rPr>
              <a:t>instruments, control systems, audio and </a:t>
            </a:r>
            <a:r>
              <a:rPr lang="en-US" sz="2000" b="1" dirty="0" smtClean="0">
                <a:solidFill>
                  <a:schemeClr val="bg1"/>
                </a:solidFill>
              </a:rPr>
              <a:t>inflight entertainment </a:t>
            </a:r>
            <a:r>
              <a:rPr lang="en-US" sz="2000" b="1" dirty="0">
                <a:solidFill>
                  <a:schemeClr val="bg1"/>
                </a:solidFill>
              </a:rPr>
              <a:t>systems (IFEs</a:t>
            </a:r>
            <a:r>
              <a:rPr lang="en-US" sz="2000" b="1" dirty="0" smtClean="0">
                <a:solidFill>
                  <a:schemeClr val="bg1"/>
                </a:solidFill>
              </a:rPr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bg1"/>
                </a:solidFill>
              </a:rPr>
              <a:t>Whether </a:t>
            </a:r>
            <a:r>
              <a:rPr lang="en-US" sz="2000" b="1" dirty="0">
                <a:solidFill>
                  <a:schemeClr val="bg1"/>
                </a:solidFill>
              </a:rPr>
              <a:t>a system will have an adverse response </a:t>
            </a:r>
            <a:r>
              <a:rPr lang="en-US" sz="2000" b="1" dirty="0" smtClean="0">
                <a:solidFill>
                  <a:schemeClr val="bg1"/>
                </a:solidFill>
              </a:rPr>
              <a:t>to  electromagnetic </a:t>
            </a:r>
            <a:r>
              <a:rPr lang="en-US" sz="2000" b="1" dirty="0">
                <a:solidFill>
                  <a:schemeClr val="bg1"/>
                </a:solidFill>
              </a:rPr>
              <a:t>interference depends on the type </a:t>
            </a:r>
            <a:r>
              <a:rPr lang="en-US" sz="2000" b="1" dirty="0" smtClean="0">
                <a:solidFill>
                  <a:schemeClr val="bg1"/>
                </a:solidFill>
              </a:rPr>
              <a:t>and amount </a:t>
            </a:r>
            <a:r>
              <a:rPr lang="en-US" sz="2000" b="1" dirty="0">
                <a:solidFill>
                  <a:schemeClr val="bg1"/>
                </a:solidFill>
              </a:rPr>
              <a:t>of emitted energy in conjunction with </a:t>
            </a:r>
            <a:r>
              <a:rPr lang="en-US" sz="2000" b="1" dirty="0" smtClean="0">
                <a:solidFill>
                  <a:schemeClr val="bg1"/>
                </a:solidFill>
              </a:rPr>
              <a:t>the susceptibility </a:t>
            </a:r>
            <a:r>
              <a:rPr lang="en-US" sz="2000" b="1" dirty="0">
                <a:solidFill>
                  <a:schemeClr val="bg1"/>
                </a:solidFill>
              </a:rPr>
              <a:t>threshold of the receiving system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bg1"/>
                </a:solidFill>
              </a:rPr>
              <a:t> The threshold </a:t>
            </a:r>
            <a:r>
              <a:rPr lang="en-US" sz="2000" b="1" dirty="0">
                <a:solidFill>
                  <a:schemeClr val="bg1"/>
                </a:solidFill>
              </a:rPr>
              <a:t>of susceptibility is the minimum </a:t>
            </a:r>
            <a:r>
              <a:rPr lang="en-US" sz="2000" b="1" dirty="0" smtClean="0">
                <a:solidFill>
                  <a:schemeClr val="bg1"/>
                </a:solidFill>
              </a:rPr>
              <a:t>interference signal </a:t>
            </a:r>
            <a:r>
              <a:rPr lang="en-US" sz="2000" b="1" dirty="0">
                <a:solidFill>
                  <a:schemeClr val="bg1"/>
                </a:solidFill>
              </a:rPr>
              <a:t>level (conducted or radiated) that results </a:t>
            </a:r>
            <a:r>
              <a:rPr lang="en-US" sz="2000" b="1" dirty="0" smtClean="0">
                <a:solidFill>
                  <a:schemeClr val="bg1"/>
                </a:solidFill>
              </a:rPr>
              <a:t>in equipment </a:t>
            </a:r>
            <a:r>
              <a:rPr lang="en-US" sz="2000" b="1" dirty="0">
                <a:solidFill>
                  <a:schemeClr val="bg1"/>
                </a:solidFill>
              </a:rPr>
              <a:t>performance that is indistinguishable </a:t>
            </a:r>
            <a:r>
              <a:rPr lang="en-US" sz="2000" b="1" dirty="0" smtClean="0">
                <a:solidFill>
                  <a:schemeClr val="bg1"/>
                </a:solidFill>
              </a:rPr>
              <a:t>from the </a:t>
            </a:r>
            <a:r>
              <a:rPr lang="en-US" sz="2000" b="1" dirty="0">
                <a:solidFill>
                  <a:schemeClr val="bg1"/>
                </a:solidFill>
              </a:rPr>
              <a:t>normal response</a:t>
            </a:r>
            <a:r>
              <a:rPr lang="en-US" sz="2000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If the threshold is exceeded </a:t>
            </a:r>
            <a:r>
              <a:rPr lang="en-US" sz="2000" b="1" dirty="0" smtClean="0">
                <a:solidFill>
                  <a:schemeClr val="bg1"/>
                </a:solidFill>
              </a:rPr>
              <a:t>then the </a:t>
            </a:r>
            <a:r>
              <a:rPr lang="en-US" sz="2000" b="1" dirty="0">
                <a:solidFill>
                  <a:schemeClr val="bg1"/>
                </a:solidFill>
              </a:rPr>
              <a:t>performance of the equipment will </a:t>
            </a:r>
            <a:r>
              <a:rPr lang="en-US" sz="2000" b="1" dirty="0" smtClean="0">
                <a:solidFill>
                  <a:schemeClr val="bg1"/>
                </a:solidFill>
              </a:rPr>
              <a:t>become degraded</a:t>
            </a:r>
            <a:r>
              <a:rPr lang="en-US" sz="2000" b="1" dirty="0">
                <a:solidFill>
                  <a:schemeClr val="bg1"/>
                </a:solidFill>
              </a:rPr>
              <a:t>. 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bg1"/>
                </a:solidFill>
              </a:rPr>
              <a:t>Note </a:t>
            </a:r>
            <a:r>
              <a:rPr lang="en-US" sz="2000" b="1" dirty="0">
                <a:solidFill>
                  <a:schemeClr val="bg1"/>
                </a:solidFill>
              </a:rPr>
              <a:t>that when the susceptibility </a:t>
            </a:r>
            <a:r>
              <a:rPr lang="en-US" sz="2000" b="1" dirty="0" smtClean="0">
                <a:solidFill>
                  <a:schemeClr val="bg1"/>
                </a:solidFill>
              </a:rPr>
              <a:t>threshold level </a:t>
            </a:r>
            <a:r>
              <a:rPr lang="en-US" sz="2000" b="1" dirty="0">
                <a:solidFill>
                  <a:schemeClr val="bg1"/>
                </a:solidFill>
              </a:rPr>
              <a:t>is greater than the levels of conducted or </a:t>
            </a:r>
            <a:r>
              <a:rPr lang="en-US" sz="2000" b="1" dirty="0" smtClean="0">
                <a:solidFill>
                  <a:schemeClr val="bg1"/>
                </a:solidFill>
              </a:rPr>
              <a:t>radiated emissions</a:t>
            </a:r>
            <a:r>
              <a:rPr lang="en-US" sz="2000" b="1" dirty="0">
                <a:solidFill>
                  <a:schemeClr val="bg1"/>
                </a:solidFill>
              </a:rPr>
              <a:t>, electromagnetic interference problems </a:t>
            </a:r>
            <a:r>
              <a:rPr lang="en-US" sz="2000" b="1" dirty="0" smtClean="0">
                <a:solidFill>
                  <a:schemeClr val="bg1"/>
                </a:solidFill>
              </a:rPr>
              <a:t>do not </a:t>
            </a:r>
            <a:r>
              <a:rPr lang="en-US" sz="2000" b="1" dirty="0">
                <a:solidFill>
                  <a:schemeClr val="bg1"/>
                </a:solidFill>
              </a:rPr>
              <a:t>exist. 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000" b="1" dirty="0" smtClean="0">
                <a:solidFill>
                  <a:schemeClr val="bg1"/>
                </a:solidFill>
              </a:rPr>
              <a:t>Systems </a:t>
            </a:r>
            <a:r>
              <a:rPr lang="en-US" sz="2000" b="1" dirty="0">
                <a:solidFill>
                  <a:schemeClr val="bg1"/>
                </a:solidFill>
              </a:rPr>
              <a:t>to which this applies are said to </a:t>
            </a:r>
            <a:r>
              <a:rPr lang="en-US" sz="2000" b="1" dirty="0" smtClean="0">
                <a:solidFill>
                  <a:schemeClr val="bg1"/>
                </a:solidFill>
              </a:rPr>
              <a:t>be electromagnetically </a:t>
            </a:r>
            <a:r>
              <a:rPr lang="en-US" sz="2000" b="1" dirty="0">
                <a:solidFill>
                  <a:schemeClr val="bg1"/>
                </a:solidFill>
              </a:rPr>
              <a:t>compatible. In other words, </a:t>
            </a:r>
            <a:r>
              <a:rPr lang="en-US" sz="2000" b="1" dirty="0" smtClean="0">
                <a:solidFill>
                  <a:schemeClr val="bg1"/>
                </a:solidFill>
              </a:rPr>
              <a:t>the systems </a:t>
            </a:r>
            <a:r>
              <a:rPr lang="en-US" sz="2000" b="1" dirty="0">
                <a:solidFill>
                  <a:schemeClr val="bg1"/>
                </a:solidFill>
              </a:rPr>
              <a:t>will operate as intended and any EMI </a:t>
            </a:r>
            <a:r>
              <a:rPr lang="en-US" sz="2000" b="1" dirty="0" smtClean="0">
                <a:solidFill>
                  <a:schemeClr val="bg1"/>
                </a:solidFill>
              </a:rPr>
              <a:t>generated is </a:t>
            </a:r>
            <a:r>
              <a:rPr lang="en-US" sz="2000" b="1" dirty="0">
                <a:solidFill>
                  <a:schemeClr val="bg1"/>
                </a:solidFill>
              </a:rPr>
              <a:t>at such a level that it does affect normal operation.</a:t>
            </a:r>
            <a:endParaRPr lang="en-IN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47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163774"/>
            <a:ext cx="11039215" cy="49132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Types of interference</a:t>
            </a:r>
            <a:endParaRPr lang="en-IN" sz="2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343" y="655095"/>
            <a:ext cx="11586949" cy="5953524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EMI can be </a:t>
            </a:r>
            <a:r>
              <a:rPr lang="en-US" b="1" dirty="0" smtClean="0">
                <a:solidFill>
                  <a:schemeClr val="bg1"/>
                </a:solidFill>
              </a:rPr>
              <a:t>categorized </a:t>
            </a:r>
            <a:r>
              <a:rPr lang="en-US" b="1" dirty="0">
                <a:solidFill>
                  <a:schemeClr val="bg1"/>
                </a:solidFill>
              </a:rPr>
              <a:t>by bandwidth, </a:t>
            </a:r>
            <a:r>
              <a:rPr lang="en-US" b="1" dirty="0" smtClean="0">
                <a:solidFill>
                  <a:schemeClr val="bg1"/>
                </a:solidFill>
              </a:rPr>
              <a:t>amplitude, waveform </a:t>
            </a:r>
            <a:r>
              <a:rPr lang="en-US" b="1" dirty="0">
                <a:solidFill>
                  <a:schemeClr val="bg1"/>
                </a:solidFill>
              </a:rPr>
              <a:t>and occurrence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bandwidth of </a:t>
            </a:r>
            <a:r>
              <a:rPr lang="en-US" b="1" dirty="0" smtClean="0">
                <a:solidFill>
                  <a:schemeClr val="bg1"/>
                </a:solidFill>
              </a:rPr>
              <a:t>interference is </a:t>
            </a:r>
            <a:r>
              <a:rPr lang="en-US" b="1" dirty="0">
                <a:solidFill>
                  <a:schemeClr val="bg1"/>
                </a:solidFill>
              </a:rPr>
              <a:t>the frequency range in which the </a:t>
            </a:r>
            <a:r>
              <a:rPr lang="en-US" b="1" dirty="0" smtClean="0">
                <a:solidFill>
                  <a:schemeClr val="bg1"/>
                </a:solidFill>
              </a:rPr>
              <a:t>interference exists. The </a:t>
            </a:r>
            <a:r>
              <a:rPr lang="en-US" b="1" dirty="0">
                <a:solidFill>
                  <a:schemeClr val="bg1"/>
                </a:solidFill>
              </a:rPr>
              <a:t>interference bandwidth can be narrow </a:t>
            </a:r>
            <a:r>
              <a:rPr lang="en-US" b="1" dirty="0" smtClean="0">
                <a:solidFill>
                  <a:schemeClr val="bg1"/>
                </a:solidFill>
              </a:rPr>
              <a:t>or broad.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Narrowband </a:t>
            </a:r>
            <a:r>
              <a:rPr lang="en-US" b="1" dirty="0">
                <a:solidFill>
                  <a:schemeClr val="bg1"/>
                </a:solidFill>
              </a:rPr>
              <a:t>interference can be caused by </a:t>
            </a:r>
            <a:r>
              <a:rPr lang="en-US" b="1" dirty="0" smtClean="0">
                <a:solidFill>
                  <a:schemeClr val="bg1"/>
                </a:solidFill>
              </a:rPr>
              <a:t>such items </a:t>
            </a:r>
            <a:r>
              <a:rPr lang="en-US" b="1" dirty="0">
                <a:solidFill>
                  <a:schemeClr val="bg1"/>
                </a:solidFill>
              </a:rPr>
              <a:t>as AC power rails, microprocessor clocks (</a:t>
            </a:r>
            <a:r>
              <a:rPr lang="en-US" b="1" dirty="0" smtClean="0">
                <a:solidFill>
                  <a:schemeClr val="bg1"/>
                </a:solidFill>
              </a:rPr>
              <a:t>and their </a:t>
            </a:r>
            <a:r>
              <a:rPr lang="en-US" b="1" dirty="0">
                <a:solidFill>
                  <a:schemeClr val="bg1"/>
                </a:solidFill>
              </a:rPr>
              <a:t>harmonics), radio transmitters and </a:t>
            </a:r>
            <a:r>
              <a:rPr lang="en-US" b="1" dirty="0" smtClean="0">
                <a:solidFill>
                  <a:schemeClr val="bg1"/>
                </a:solidFill>
              </a:rPr>
              <a:t>receivers.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These </a:t>
            </a:r>
            <a:r>
              <a:rPr lang="en-US" b="1" dirty="0">
                <a:solidFill>
                  <a:schemeClr val="bg1"/>
                </a:solidFill>
              </a:rPr>
              <a:t>items of equipment all contain sources (</a:t>
            </a:r>
            <a:r>
              <a:rPr lang="en-US" b="1" dirty="0" smtClean="0">
                <a:solidFill>
                  <a:schemeClr val="bg1"/>
                </a:solidFill>
              </a:rPr>
              <a:t>e.g. clock </a:t>
            </a:r>
            <a:r>
              <a:rPr lang="en-US" b="1" dirty="0">
                <a:solidFill>
                  <a:schemeClr val="bg1"/>
                </a:solidFill>
              </a:rPr>
              <a:t>oscillators) that work on specific </a:t>
            </a:r>
            <a:r>
              <a:rPr lang="en-US" b="1" dirty="0" smtClean="0">
                <a:solidFill>
                  <a:schemeClr val="bg1"/>
                </a:solidFill>
              </a:rPr>
              <a:t>frequencies.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These </a:t>
            </a:r>
            <a:r>
              <a:rPr lang="en-US" b="1" dirty="0">
                <a:solidFill>
                  <a:schemeClr val="bg1"/>
                </a:solidFill>
              </a:rPr>
              <a:t>signals (along with unwanted harmonics) </a:t>
            </a:r>
            <a:r>
              <a:rPr lang="en-US" b="1" dirty="0" smtClean="0">
                <a:solidFill>
                  <a:schemeClr val="bg1"/>
                </a:solidFill>
              </a:rPr>
              <a:t>can be </a:t>
            </a:r>
            <a:r>
              <a:rPr lang="en-US" b="1" dirty="0">
                <a:solidFill>
                  <a:schemeClr val="bg1"/>
                </a:solidFill>
              </a:rPr>
              <a:t>radiated at low levels from the </a:t>
            </a:r>
            <a:r>
              <a:rPr lang="en-US" b="1" dirty="0" smtClean="0">
                <a:solidFill>
                  <a:schemeClr val="bg1"/>
                </a:solidFill>
              </a:rPr>
              <a:t>equipment.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Broadband </a:t>
            </a:r>
            <a:r>
              <a:rPr lang="en-US" b="1" dirty="0">
                <a:solidFill>
                  <a:schemeClr val="bg1"/>
                </a:solidFill>
              </a:rPr>
              <a:t>interference is caused by devices </a:t>
            </a:r>
            <a:r>
              <a:rPr lang="en-US" b="1" dirty="0" smtClean="0">
                <a:solidFill>
                  <a:schemeClr val="bg1"/>
                </a:solidFill>
              </a:rPr>
              <a:t>generating random </a:t>
            </a:r>
            <a:r>
              <a:rPr lang="en-US" b="1" dirty="0">
                <a:solidFill>
                  <a:schemeClr val="bg1"/>
                </a:solidFill>
              </a:rPr>
              <a:t>frequencies and noise which may </a:t>
            </a:r>
            <a:r>
              <a:rPr lang="en-US" b="1" dirty="0" smtClean="0">
                <a:solidFill>
                  <a:schemeClr val="bg1"/>
                </a:solidFill>
              </a:rPr>
              <a:t>be repetitive </a:t>
            </a:r>
            <a:r>
              <a:rPr lang="en-US" b="1" dirty="0">
                <a:solidFill>
                  <a:schemeClr val="bg1"/>
                </a:solidFill>
              </a:rPr>
              <a:t>but is not confined to a single frequency </a:t>
            </a:r>
            <a:r>
              <a:rPr lang="en-US" b="1" dirty="0" smtClean="0">
                <a:solidFill>
                  <a:schemeClr val="bg1"/>
                </a:solidFill>
              </a:rPr>
              <a:t>or range </a:t>
            </a:r>
            <a:r>
              <a:rPr lang="en-US" b="1" dirty="0">
                <a:solidFill>
                  <a:schemeClr val="bg1"/>
                </a:solidFill>
              </a:rPr>
              <a:t>of frequencies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Examples of this type of </a:t>
            </a:r>
            <a:r>
              <a:rPr lang="en-US" b="1" dirty="0" smtClean="0">
                <a:solidFill>
                  <a:schemeClr val="bg1"/>
                </a:solidFill>
              </a:rPr>
              <a:t>interference are </a:t>
            </a:r>
            <a:r>
              <a:rPr lang="en-US" b="1" dirty="0">
                <a:solidFill>
                  <a:schemeClr val="bg1"/>
                </a:solidFill>
              </a:rPr>
              <a:t>power supplies, LCD and AMLCD (</a:t>
            </a:r>
            <a:r>
              <a:rPr lang="en-US" b="1" dirty="0" smtClean="0">
                <a:solidFill>
                  <a:schemeClr val="bg1"/>
                </a:solidFill>
              </a:rPr>
              <a:t>by virtue </a:t>
            </a:r>
            <a:r>
              <a:rPr lang="en-US" b="1" dirty="0">
                <a:solidFill>
                  <a:schemeClr val="bg1"/>
                </a:solidFill>
              </a:rPr>
              <a:t>of their high-frequency AC supplies), </a:t>
            </a:r>
            <a:r>
              <a:rPr lang="en-US" b="1" dirty="0" smtClean="0">
                <a:solidFill>
                  <a:schemeClr val="bg1"/>
                </a:solidFill>
              </a:rPr>
              <a:t>switched mode power </a:t>
            </a:r>
            <a:r>
              <a:rPr lang="en-US" b="1" dirty="0">
                <a:solidFill>
                  <a:schemeClr val="bg1"/>
                </a:solidFill>
              </a:rPr>
              <a:t>supplies, switching power </a:t>
            </a:r>
            <a:r>
              <a:rPr lang="en-US" b="1" dirty="0" smtClean="0">
                <a:solidFill>
                  <a:schemeClr val="bg1"/>
                </a:solidFill>
              </a:rPr>
              <a:t>controllers and </a:t>
            </a:r>
            <a:r>
              <a:rPr lang="en-US" b="1" dirty="0">
                <a:solidFill>
                  <a:schemeClr val="bg1"/>
                </a:solidFill>
              </a:rPr>
              <a:t>microprocessor bus systems.</a:t>
            </a:r>
            <a:endParaRPr lang="en-IN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0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163774"/>
            <a:ext cx="11039215" cy="491320"/>
          </a:xfrm>
        </p:spPr>
        <p:txBody>
          <a:bodyPr>
            <a:noAutofit/>
          </a:bodyPr>
          <a:lstStyle/>
          <a:p>
            <a:pPr algn="ctr"/>
            <a:r>
              <a:rPr lang="en-IN" sz="2800" b="1" dirty="0">
                <a:solidFill>
                  <a:schemeClr val="bg1"/>
                </a:solidFill>
              </a:rPr>
              <a:t>EMI GENERATION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968991"/>
            <a:ext cx="10779907" cy="5404513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IN" b="1" dirty="0">
                <a:solidFill>
                  <a:schemeClr val="bg1"/>
                </a:solidFill>
              </a:rPr>
              <a:t>C</a:t>
            </a:r>
            <a:r>
              <a:rPr lang="en-IN" b="1" dirty="0" smtClean="0">
                <a:solidFill>
                  <a:schemeClr val="bg1"/>
                </a:solidFill>
              </a:rPr>
              <a:t>onsider the </a:t>
            </a:r>
            <a:r>
              <a:rPr lang="en-US" b="1" dirty="0" smtClean="0">
                <a:solidFill>
                  <a:schemeClr val="bg1"/>
                </a:solidFill>
              </a:rPr>
              <a:t>simple </a:t>
            </a:r>
            <a:r>
              <a:rPr lang="en-US" b="1" dirty="0">
                <a:solidFill>
                  <a:schemeClr val="bg1"/>
                </a:solidFill>
              </a:rPr>
              <a:t>DC power supply consisting of nothing </a:t>
            </a:r>
            <a:r>
              <a:rPr lang="en-US" b="1" dirty="0" smtClean="0">
                <a:solidFill>
                  <a:schemeClr val="bg1"/>
                </a:solidFill>
              </a:rPr>
              <a:t>more </a:t>
            </a:r>
            <a:r>
              <a:rPr lang="en-IN" b="1" dirty="0" smtClean="0">
                <a:solidFill>
                  <a:schemeClr val="bg1"/>
                </a:solidFill>
              </a:rPr>
              <a:t>than </a:t>
            </a:r>
            <a:r>
              <a:rPr lang="en-IN" b="1" dirty="0">
                <a:solidFill>
                  <a:schemeClr val="bg1"/>
                </a:solidFill>
              </a:rPr>
              <a:t>a transformer, bridge rectifier, reservoir </a:t>
            </a:r>
            <a:r>
              <a:rPr lang="en-IN" b="1" dirty="0" smtClean="0">
                <a:solidFill>
                  <a:schemeClr val="bg1"/>
                </a:solidFill>
              </a:rPr>
              <a:t>capacitor </a:t>
            </a:r>
            <a:r>
              <a:rPr lang="en-US" b="1" dirty="0" smtClean="0">
                <a:solidFill>
                  <a:schemeClr val="bg1"/>
                </a:solidFill>
              </a:rPr>
              <a:t>and </a:t>
            </a:r>
            <a:r>
              <a:rPr lang="en-US" b="1" dirty="0">
                <a:solidFill>
                  <a:schemeClr val="bg1"/>
                </a:solidFill>
              </a:rPr>
              <a:t>load resistor (see Figure </a:t>
            </a:r>
            <a:r>
              <a:rPr lang="en-US" b="1" dirty="0" smtClean="0">
                <a:solidFill>
                  <a:schemeClr val="bg1"/>
                </a:solidFill>
              </a:rPr>
              <a:t>1).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At </a:t>
            </a:r>
            <a:r>
              <a:rPr lang="en-US" b="1" dirty="0">
                <a:solidFill>
                  <a:schemeClr val="bg1"/>
                </a:solidFill>
              </a:rPr>
              <a:t>first </a:t>
            </a:r>
            <a:r>
              <a:rPr lang="en-US" b="1" dirty="0" smtClean="0">
                <a:solidFill>
                  <a:schemeClr val="bg1"/>
                </a:solidFill>
              </a:rPr>
              <a:t>sight a </a:t>
            </a:r>
            <a:r>
              <a:rPr lang="en-US" b="1" dirty="0">
                <a:solidFill>
                  <a:schemeClr val="bg1"/>
                </a:solidFill>
              </a:rPr>
              <a:t>simple circuit of this type may look </a:t>
            </a:r>
            <a:r>
              <a:rPr lang="en-US" b="1" dirty="0" smtClean="0">
                <a:solidFill>
                  <a:schemeClr val="bg1"/>
                </a:solidFill>
              </a:rPr>
              <a:t>somewhat benign</a:t>
            </a:r>
            <a:r>
              <a:rPr lang="en-US" b="1" dirty="0">
                <a:solidFill>
                  <a:schemeClr val="bg1"/>
                </a:solidFill>
              </a:rPr>
              <a:t>, but just take a look at the waveforms </a:t>
            </a:r>
            <a:r>
              <a:rPr lang="en-US" b="1" dirty="0" smtClean="0">
                <a:solidFill>
                  <a:schemeClr val="bg1"/>
                </a:solidFill>
              </a:rPr>
              <a:t>shown </a:t>
            </a:r>
            <a:r>
              <a:rPr lang="en-IN" b="1" dirty="0" smtClean="0">
                <a:solidFill>
                  <a:schemeClr val="bg1"/>
                </a:solidFill>
              </a:rPr>
              <a:t>in </a:t>
            </a:r>
            <a:r>
              <a:rPr lang="en-IN" b="1" dirty="0">
                <a:solidFill>
                  <a:schemeClr val="bg1"/>
                </a:solidFill>
              </a:rPr>
              <a:t>Figure </a:t>
            </a:r>
            <a:r>
              <a:rPr lang="en-IN" b="1" dirty="0" smtClean="0">
                <a:solidFill>
                  <a:schemeClr val="bg1"/>
                </a:solidFill>
              </a:rPr>
              <a:t>2.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primary and secondary voltage waveforms </a:t>
            </a:r>
            <a:r>
              <a:rPr lang="en-US" b="1" dirty="0" smtClean="0">
                <a:solidFill>
                  <a:schemeClr val="bg1"/>
                </a:solidFill>
              </a:rPr>
              <a:t>are both </a:t>
            </a:r>
            <a:r>
              <a:rPr lang="en-US" b="1" dirty="0">
                <a:solidFill>
                  <a:schemeClr val="bg1"/>
                </a:solidFill>
              </a:rPr>
              <a:t>sinusoidal and, as you might expect, the </a:t>
            </a:r>
            <a:r>
              <a:rPr lang="en-US" b="1" dirty="0" smtClean="0">
                <a:solidFill>
                  <a:schemeClr val="bg1"/>
                </a:solidFill>
              </a:rPr>
              <a:t>load voltage </a:t>
            </a:r>
            <a:r>
              <a:rPr lang="en-US" b="1" dirty="0">
                <a:solidFill>
                  <a:schemeClr val="bg1"/>
                </a:solidFill>
              </a:rPr>
              <a:t>comprises a DC level (just less than the </a:t>
            </a:r>
            <a:r>
              <a:rPr lang="en-US" b="1" dirty="0" smtClean="0">
                <a:solidFill>
                  <a:schemeClr val="bg1"/>
                </a:solidFill>
              </a:rPr>
              <a:t>peak </a:t>
            </a:r>
            <a:r>
              <a:rPr lang="en-US" b="1" dirty="0">
                <a:solidFill>
                  <a:schemeClr val="bg1"/>
                </a:solidFill>
              </a:rPr>
              <a:t>secondary voltage) onto which is superimposed </a:t>
            </a:r>
            <a:r>
              <a:rPr lang="en-US" b="1" dirty="0" smtClean="0">
                <a:solidFill>
                  <a:schemeClr val="bg1"/>
                </a:solidFill>
              </a:rPr>
              <a:t>a ripple </a:t>
            </a:r>
            <a:r>
              <a:rPr lang="en-US" b="1" dirty="0">
                <a:solidFill>
                  <a:schemeClr val="bg1"/>
                </a:solidFill>
              </a:rPr>
              <a:t>component at 800 Hz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What’s </a:t>
            </a:r>
            <a:r>
              <a:rPr lang="en-US" b="1" dirty="0">
                <a:solidFill>
                  <a:schemeClr val="bg1"/>
                </a:solidFill>
              </a:rPr>
              <a:t>more </a:t>
            </a:r>
            <a:r>
              <a:rPr lang="en-US" b="1" dirty="0" smtClean="0">
                <a:solidFill>
                  <a:schemeClr val="bg1"/>
                </a:solidFill>
              </a:rPr>
              <a:t>significant (in </a:t>
            </a:r>
            <a:r>
              <a:rPr lang="en-US" b="1" dirty="0">
                <a:solidFill>
                  <a:schemeClr val="bg1"/>
                </a:solidFill>
              </a:rPr>
              <a:t>terms of EMC and EMI) is the waveform of </a:t>
            </a:r>
            <a:r>
              <a:rPr lang="en-US" b="1" dirty="0" smtClean="0">
                <a:solidFill>
                  <a:schemeClr val="bg1"/>
                </a:solidFill>
              </a:rPr>
              <a:t>the current </a:t>
            </a:r>
            <a:r>
              <a:rPr lang="en-US" b="1" dirty="0">
                <a:solidFill>
                  <a:schemeClr val="bg1"/>
                </a:solidFill>
              </a:rPr>
              <a:t>that flows in both the secondary and </a:t>
            </a:r>
            <a:r>
              <a:rPr lang="en-US" b="1" dirty="0" smtClean="0">
                <a:solidFill>
                  <a:schemeClr val="bg1"/>
                </a:solidFill>
              </a:rPr>
              <a:t>primary circuits</a:t>
            </a:r>
            <a:r>
              <a:rPr lang="en-US" b="1" dirty="0">
                <a:solidFill>
                  <a:schemeClr val="bg1"/>
                </a:solidFill>
              </a:rPr>
              <a:t>.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Rather </a:t>
            </a:r>
            <a:r>
              <a:rPr lang="en-US" b="1" dirty="0">
                <a:solidFill>
                  <a:schemeClr val="bg1"/>
                </a:solidFill>
              </a:rPr>
              <a:t>than being sinusoidal (as you </a:t>
            </a:r>
            <a:r>
              <a:rPr lang="en-US" b="1" dirty="0" smtClean="0">
                <a:solidFill>
                  <a:schemeClr val="bg1"/>
                </a:solidFill>
              </a:rPr>
              <a:t>might have </a:t>
            </a:r>
            <a:r>
              <a:rPr lang="en-US" b="1" dirty="0">
                <a:solidFill>
                  <a:schemeClr val="bg1"/>
                </a:solidFill>
              </a:rPr>
              <a:t>thought) this current comprises a series of </a:t>
            </a:r>
            <a:r>
              <a:rPr lang="en-US" b="1" dirty="0" smtClean="0">
                <a:solidFill>
                  <a:schemeClr val="bg1"/>
                </a:solidFill>
              </a:rPr>
              <a:t>fast rise-time </a:t>
            </a:r>
            <a:r>
              <a:rPr lang="en-US" b="1" dirty="0">
                <a:solidFill>
                  <a:schemeClr val="bg1"/>
                </a:solidFill>
              </a:rPr>
              <a:t>rectangular pulses as each pair of </a:t>
            </a:r>
            <a:r>
              <a:rPr lang="en-US" b="1" dirty="0" smtClean="0">
                <a:solidFill>
                  <a:schemeClr val="bg1"/>
                </a:solidFill>
              </a:rPr>
              <a:t>diodes conducts </a:t>
            </a:r>
            <a:r>
              <a:rPr lang="en-US" b="1" dirty="0">
                <a:solidFill>
                  <a:schemeClr val="bg1"/>
                </a:solidFill>
              </a:rPr>
              <a:t>alternately in order to replace the </a:t>
            </a:r>
            <a:r>
              <a:rPr lang="en-US" b="1" dirty="0" smtClean="0">
                <a:solidFill>
                  <a:schemeClr val="bg1"/>
                </a:solidFill>
              </a:rPr>
              <a:t>lost charge </a:t>
            </a:r>
            <a:r>
              <a:rPr lang="en-US" b="1" dirty="0">
                <a:solidFill>
                  <a:schemeClr val="bg1"/>
                </a:solidFill>
              </a:rPr>
              <a:t>in the reservoir capacitor.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Unfortunately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dirty="0" smtClean="0">
                <a:solidFill>
                  <a:schemeClr val="bg1"/>
                </a:solidFill>
              </a:rPr>
              <a:t>these </a:t>
            </a:r>
            <a:r>
              <a:rPr lang="en-IN" b="1" dirty="0" smtClean="0">
                <a:solidFill>
                  <a:schemeClr val="bg1"/>
                </a:solidFill>
              </a:rPr>
              <a:t>rectangular </a:t>
            </a:r>
            <a:r>
              <a:rPr lang="en-IN" b="1" dirty="0">
                <a:solidFill>
                  <a:schemeClr val="bg1"/>
                </a:solidFill>
              </a:rPr>
              <a:t>pulses contain numerous harmonics.</a:t>
            </a:r>
          </a:p>
        </p:txBody>
      </p:sp>
    </p:spTree>
    <p:extLst>
      <p:ext uri="{BB962C8B-B14F-4D97-AF65-F5344CB8AC3E}">
        <p14:creationId xmlns:p14="http://schemas.microsoft.com/office/powerpoint/2010/main" val="8592953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163774"/>
            <a:ext cx="11039215" cy="49132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Types of interference</a:t>
            </a:r>
            <a:endParaRPr lang="en-IN" sz="2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343" y="655095"/>
            <a:ext cx="11586949" cy="5953524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Interference amplitude is the strength of the </a:t>
            </a:r>
            <a:r>
              <a:rPr lang="en-US" b="1" dirty="0" smtClean="0">
                <a:solidFill>
                  <a:schemeClr val="bg1"/>
                </a:solidFill>
              </a:rPr>
              <a:t>signal received </a:t>
            </a:r>
            <a:r>
              <a:rPr lang="en-US" b="1" dirty="0">
                <a:solidFill>
                  <a:schemeClr val="bg1"/>
                </a:solidFill>
              </a:rPr>
              <a:t>by the susceptible system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amplitude </a:t>
            </a:r>
            <a:r>
              <a:rPr lang="en-US" b="1" dirty="0" smtClean="0">
                <a:solidFill>
                  <a:schemeClr val="bg1"/>
                </a:solidFill>
              </a:rPr>
              <a:t>can be </a:t>
            </a:r>
            <a:r>
              <a:rPr lang="en-US" b="1" dirty="0">
                <a:solidFill>
                  <a:schemeClr val="bg1"/>
                </a:solidFill>
              </a:rPr>
              <a:t>constant or can vary predictably with time, </a:t>
            </a:r>
            <a:r>
              <a:rPr lang="en-US" b="1" dirty="0" smtClean="0">
                <a:solidFill>
                  <a:schemeClr val="bg1"/>
                </a:solidFill>
              </a:rPr>
              <a:t>or can </a:t>
            </a:r>
            <a:r>
              <a:rPr lang="en-US" b="1" dirty="0">
                <a:solidFill>
                  <a:schemeClr val="bg1"/>
                </a:solidFill>
              </a:rPr>
              <a:t>be totally random.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For </a:t>
            </a:r>
            <a:r>
              <a:rPr lang="en-US" b="1" dirty="0">
                <a:solidFill>
                  <a:schemeClr val="bg1"/>
                </a:solidFill>
              </a:rPr>
              <a:t>example, a 115 V </a:t>
            </a:r>
            <a:r>
              <a:rPr lang="en-US" b="1" dirty="0" smtClean="0">
                <a:solidFill>
                  <a:schemeClr val="bg1"/>
                </a:solidFill>
              </a:rPr>
              <a:t>AC power </a:t>
            </a:r>
            <a:r>
              <a:rPr lang="en-US" b="1" dirty="0">
                <a:solidFill>
                  <a:schemeClr val="bg1"/>
                </a:solidFill>
              </a:rPr>
              <a:t>line can induce a stable sinusoidal waveform </a:t>
            </a:r>
            <a:r>
              <a:rPr lang="en-US" b="1" dirty="0" smtClean="0">
                <a:solidFill>
                  <a:schemeClr val="bg1"/>
                </a:solidFill>
              </a:rPr>
              <a:t>on adjacent </a:t>
            </a:r>
            <a:r>
              <a:rPr lang="en-US" b="1" dirty="0">
                <a:solidFill>
                  <a:schemeClr val="bg1"/>
                </a:solidFill>
              </a:rPr>
              <a:t>28 V DC power or signal lines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amplitude of </a:t>
            </a:r>
            <a:r>
              <a:rPr lang="en-US" b="1" dirty="0">
                <a:solidFill>
                  <a:schemeClr val="bg1"/>
                </a:solidFill>
              </a:rPr>
              <a:t>the interference will depend on the load current </a:t>
            </a:r>
            <a:r>
              <a:rPr lang="en-US" b="1" dirty="0" smtClean="0">
                <a:solidFill>
                  <a:schemeClr val="bg1"/>
                </a:solidFill>
              </a:rPr>
              <a:t>in the </a:t>
            </a:r>
            <a:r>
              <a:rPr lang="en-US" b="1" dirty="0">
                <a:solidFill>
                  <a:schemeClr val="bg1"/>
                </a:solidFill>
              </a:rPr>
              <a:t>AC power line (recall that the magnetic </a:t>
            </a:r>
            <a:r>
              <a:rPr lang="en-US" b="1" dirty="0" smtClean="0">
                <a:solidFill>
                  <a:schemeClr val="bg1"/>
                </a:solidFill>
              </a:rPr>
              <a:t>field produced </a:t>
            </a:r>
            <a:r>
              <a:rPr lang="en-US" b="1" dirty="0">
                <a:solidFill>
                  <a:schemeClr val="bg1"/>
                </a:solidFill>
              </a:rPr>
              <a:t>around a conductor is directly </a:t>
            </a:r>
            <a:r>
              <a:rPr lang="en-US" b="1" dirty="0" smtClean="0">
                <a:solidFill>
                  <a:schemeClr val="bg1"/>
                </a:solidFill>
              </a:rPr>
              <a:t>proportional to </a:t>
            </a:r>
            <a:r>
              <a:rPr lang="en-US" b="1" dirty="0">
                <a:solidFill>
                  <a:schemeClr val="bg1"/>
                </a:solidFill>
              </a:rPr>
              <a:t>the current flowing in the conductor).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Examples of </a:t>
            </a:r>
            <a:r>
              <a:rPr lang="en-US" b="1" dirty="0">
                <a:solidFill>
                  <a:schemeClr val="bg1"/>
                </a:solidFill>
              </a:rPr>
              <a:t>random interference are environmental noise </a:t>
            </a:r>
            <a:r>
              <a:rPr lang="en-US" b="1" dirty="0" smtClean="0">
                <a:solidFill>
                  <a:schemeClr val="bg1"/>
                </a:solidFill>
              </a:rPr>
              <a:t>and inductive </a:t>
            </a:r>
            <a:r>
              <a:rPr lang="en-US" b="1" dirty="0">
                <a:solidFill>
                  <a:schemeClr val="bg1"/>
                </a:solidFill>
              </a:rPr>
              <a:t>switching transients.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Environmental </a:t>
            </a:r>
            <a:r>
              <a:rPr lang="en-US" b="1" dirty="0">
                <a:solidFill>
                  <a:schemeClr val="bg1"/>
                </a:solidFill>
              </a:rPr>
              <a:t>noise </a:t>
            </a:r>
            <a:r>
              <a:rPr lang="en-US" b="1" dirty="0" smtClean="0">
                <a:solidFill>
                  <a:schemeClr val="bg1"/>
                </a:solidFill>
              </a:rPr>
              <a:t>is the </a:t>
            </a:r>
            <a:r>
              <a:rPr lang="en-US" b="1" dirty="0">
                <a:solidFill>
                  <a:schemeClr val="bg1"/>
                </a:solidFill>
              </a:rPr>
              <a:t>aggregate of all electromagnetic emissions </a:t>
            </a:r>
            <a:r>
              <a:rPr lang="en-US" b="1" dirty="0" smtClean="0">
                <a:solidFill>
                  <a:schemeClr val="bg1"/>
                </a:solidFill>
              </a:rPr>
              <a:t>present in </a:t>
            </a:r>
            <a:r>
              <a:rPr lang="en-US" b="1" dirty="0">
                <a:solidFill>
                  <a:schemeClr val="bg1"/>
                </a:solidFill>
              </a:rPr>
              <a:t>a particular space or area of concern at any </a:t>
            </a:r>
            <a:r>
              <a:rPr lang="en-US" b="1" dirty="0" smtClean="0">
                <a:solidFill>
                  <a:schemeClr val="bg1"/>
                </a:solidFill>
              </a:rPr>
              <a:t>one time.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This </a:t>
            </a:r>
            <a:r>
              <a:rPr lang="en-US" b="1" dirty="0">
                <a:solidFill>
                  <a:schemeClr val="bg1"/>
                </a:solidFill>
              </a:rPr>
              <a:t>is usually measured over a defined </a:t>
            </a:r>
            <a:r>
              <a:rPr lang="en-US" b="1" dirty="0" smtClean="0">
                <a:solidFill>
                  <a:schemeClr val="bg1"/>
                </a:solidFill>
              </a:rPr>
              <a:t>spectrum </a:t>
            </a:r>
            <a:r>
              <a:rPr lang="pl-PL" b="1" dirty="0" smtClean="0">
                <a:solidFill>
                  <a:schemeClr val="bg1"/>
                </a:solidFill>
              </a:rPr>
              <a:t>(e.g</a:t>
            </a:r>
            <a:r>
              <a:rPr lang="pl-PL" b="1" dirty="0">
                <a:solidFill>
                  <a:schemeClr val="bg1"/>
                </a:solidFill>
              </a:rPr>
              <a:t>. 30 kHz to 30 MHz).</a:t>
            </a:r>
            <a:endParaRPr lang="en-IN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1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163774"/>
            <a:ext cx="11039215" cy="49132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Types of interference</a:t>
            </a:r>
            <a:endParaRPr lang="en-IN" sz="2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343" y="655095"/>
            <a:ext cx="11586949" cy="5953524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It is important to be aware that there is no </a:t>
            </a:r>
            <a:r>
              <a:rPr lang="en-US" b="1" dirty="0" smtClean="0">
                <a:solidFill>
                  <a:schemeClr val="bg1"/>
                </a:solidFill>
              </a:rPr>
              <a:t>one specific </a:t>
            </a:r>
            <a:r>
              <a:rPr lang="en-US" b="1" dirty="0">
                <a:solidFill>
                  <a:schemeClr val="bg1"/>
                </a:solidFill>
              </a:rPr>
              <a:t>waveform that produces </a:t>
            </a:r>
            <a:r>
              <a:rPr lang="en-US" b="1" dirty="0" smtClean="0">
                <a:solidFill>
                  <a:schemeClr val="bg1"/>
                </a:solidFill>
              </a:rPr>
              <a:t>electromagnetic interference</a:t>
            </a:r>
            <a:r>
              <a:rPr lang="en-US" b="1" dirty="0">
                <a:solidFill>
                  <a:schemeClr val="bg1"/>
                </a:solidFill>
              </a:rPr>
              <a:t>.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Instead</a:t>
            </a:r>
            <a:r>
              <a:rPr lang="en-US" b="1" dirty="0">
                <a:solidFill>
                  <a:schemeClr val="bg1"/>
                </a:solidFill>
              </a:rPr>
              <a:t>, it is the change from one </a:t>
            </a:r>
            <a:r>
              <a:rPr lang="en-US" b="1" dirty="0" smtClean="0">
                <a:solidFill>
                  <a:schemeClr val="bg1"/>
                </a:solidFill>
              </a:rPr>
              <a:t>signal level </a:t>
            </a:r>
            <a:r>
              <a:rPr lang="en-US" b="1" dirty="0">
                <a:solidFill>
                  <a:schemeClr val="bg1"/>
                </a:solidFill>
              </a:rPr>
              <a:t>to another in conjunction with the rate at </a:t>
            </a:r>
            <a:r>
              <a:rPr lang="en-US" b="1" dirty="0" smtClean="0">
                <a:solidFill>
                  <a:schemeClr val="bg1"/>
                </a:solidFill>
              </a:rPr>
              <a:t>which it </a:t>
            </a:r>
            <a:r>
              <a:rPr lang="en-US" b="1" dirty="0">
                <a:solidFill>
                  <a:schemeClr val="bg1"/>
                </a:solidFill>
              </a:rPr>
              <a:t>changes that determines the amount of </a:t>
            </a:r>
            <a:r>
              <a:rPr lang="en-US" b="1" dirty="0" smtClean="0">
                <a:solidFill>
                  <a:schemeClr val="bg1"/>
                </a:solidFill>
              </a:rPr>
              <a:t>electromagnetic energy released.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More </a:t>
            </a:r>
            <a:r>
              <a:rPr lang="en-US" b="1" dirty="0">
                <a:solidFill>
                  <a:schemeClr val="bg1"/>
                </a:solidFill>
              </a:rPr>
              <a:t>energy is </a:t>
            </a:r>
            <a:r>
              <a:rPr lang="en-US" b="1" dirty="0" smtClean="0">
                <a:solidFill>
                  <a:schemeClr val="bg1"/>
                </a:solidFill>
              </a:rPr>
              <a:t>released when </a:t>
            </a:r>
            <a:r>
              <a:rPr lang="en-US" b="1" dirty="0">
                <a:solidFill>
                  <a:schemeClr val="bg1"/>
                </a:solidFill>
              </a:rPr>
              <a:t>the change in signal level and rate is </a:t>
            </a:r>
            <a:r>
              <a:rPr lang="en-US" b="1" dirty="0" smtClean="0">
                <a:solidFill>
                  <a:schemeClr val="bg1"/>
                </a:solidFill>
              </a:rPr>
              <a:t>increased.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occurrence of EMI can be </a:t>
            </a:r>
            <a:r>
              <a:rPr lang="en-US" b="1" dirty="0" smtClean="0">
                <a:solidFill>
                  <a:schemeClr val="bg1"/>
                </a:solidFill>
              </a:rPr>
              <a:t>categorized </a:t>
            </a:r>
            <a:r>
              <a:rPr lang="en-US" b="1" dirty="0">
                <a:solidFill>
                  <a:schemeClr val="bg1"/>
                </a:solidFill>
              </a:rPr>
              <a:t>as </a:t>
            </a:r>
            <a:r>
              <a:rPr lang="en-US" b="1" dirty="0" smtClean="0">
                <a:solidFill>
                  <a:schemeClr val="bg1"/>
                </a:solidFill>
              </a:rPr>
              <a:t>being either </a:t>
            </a:r>
            <a:r>
              <a:rPr lang="en-US" b="1" dirty="0">
                <a:solidFill>
                  <a:schemeClr val="bg1"/>
                </a:solidFill>
              </a:rPr>
              <a:t>periodic (continuously repetitive), </a:t>
            </a:r>
            <a:r>
              <a:rPr lang="en-US" b="1" dirty="0" smtClean="0">
                <a:solidFill>
                  <a:schemeClr val="bg1"/>
                </a:solidFill>
              </a:rPr>
              <a:t>aperiodic (predictable </a:t>
            </a:r>
            <a:r>
              <a:rPr lang="en-US" b="1" dirty="0">
                <a:solidFill>
                  <a:schemeClr val="bg1"/>
                </a:solidFill>
              </a:rPr>
              <a:t>but not continuous), or random (</a:t>
            </a:r>
            <a:r>
              <a:rPr lang="en-US" b="1" dirty="0" smtClean="0">
                <a:solidFill>
                  <a:schemeClr val="bg1"/>
                </a:solidFill>
              </a:rPr>
              <a:t>totally unpredictable</a:t>
            </a:r>
            <a:r>
              <a:rPr lang="en-US" b="1" dirty="0">
                <a:solidFill>
                  <a:schemeClr val="bg1"/>
                </a:solidFill>
              </a:rPr>
              <a:t>).</a:t>
            </a:r>
            <a:endParaRPr lang="en-IN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44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163774"/>
            <a:ext cx="11039215" cy="49132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EMI reduction</a:t>
            </a:r>
            <a:endParaRPr lang="en-IN" sz="2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343" y="655095"/>
            <a:ext cx="11586949" cy="5953524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Planning for electromagnetic compatibility must </a:t>
            </a:r>
            <a:r>
              <a:rPr lang="en-US" b="1" dirty="0" smtClean="0">
                <a:solidFill>
                  <a:schemeClr val="bg1"/>
                </a:solidFill>
              </a:rPr>
              <a:t>be initiated </a:t>
            </a:r>
            <a:r>
              <a:rPr lang="en-US" b="1" dirty="0">
                <a:solidFill>
                  <a:schemeClr val="bg1"/>
                </a:solidFill>
              </a:rPr>
              <a:t>in the design phase of a device or </a:t>
            </a:r>
            <a:r>
              <a:rPr lang="en-US" b="1" dirty="0" smtClean="0">
                <a:solidFill>
                  <a:schemeClr val="bg1"/>
                </a:solidFill>
              </a:rPr>
              <a:t>system.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If </a:t>
            </a:r>
            <a:r>
              <a:rPr lang="en-US" b="1" dirty="0">
                <a:solidFill>
                  <a:schemeClr val="bg1"/>
                </a:solidFill>
              </a:rPr>
              <a:t>this is not </a:t>
            </a:r>
            <a:r>
              <a:rPr lang="en-US" b="1" dirty="0" smtClean="0">
                <a:solidFill>
                  <a:schemeClr val="bg1"/>
                </a:solidFill>
              </a:rPr>
              <a:t>satisfactorily achieved</a:t>
            </a:r>
            <a:r>
              <a:rPr lang="en-US" b="1" dirty="0">
                <a:solidFill>
                  <a:schemeClr val="bg1"/>
                </a:solidFill>
              </a:rPr>
              <a:t>, interference problems may arise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three factors </a:t>
            </a:r>
            <a:r>
              <a:rPr lang="en-US" b="1" dirty="0">
                <a:solidFill>
                  <a:schemeClr val="bg1"/>
                </a:solidFill>
              </a:rPr>
              <a:t>necessary to produce an EMI problem are </a:t>
            </a:r>
            <a:r>
              <a:rPr lang="en-US" b="1" dirty="0" smtClean="0">
                <a:solidFill>
                  <a:schemeClr val="bg1"/>
                </a:solidFill>
              </a:rPr>
              <a:t>a noise source , </a:t>
            </a:r>
            <a:r>
              <a:rPr lang="en-US" b="1" dirty="0">
                <a:solidFill>
                  <a:schemeClr val="bg1"/>
                </a:solidFill>
              </a:rPr>
              <a:t>a means of </a:t>
            </a:r>
            <a:r>
              <a:rPr lang="en-US" b="1" dirty="0" smtClean="0">
                <a:solidFill>
                  <a:schemeClr val="bg1"/>
                </a:solidFill>
              </a:rPr>
              <a:t>coupling </a:t>
            </a:r>
            <a:r>
              <a:rPr lang="en-US" b="1" dirty="0">
                <a:solidFill>
                  <a:schemeClr val="bg1"/>
                </a:solidFill>
              </a:rPr>
              <a:t>(by conduction or radiation) and a </a:t>
            </a:r>
            <a:r>
              <a:rPr lang="en-US" b="1" dirty="0" smtClean="0">
                <a:solidFill>
                  <a:schemeClr val="bg1"/>
                </a:solidFill>
              </a:rPr>
              <a:t>susceptible receiver.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To </a:t>
            </a:r>
            <a:r>
              <a:rPr lang="en-US" b="1" dirty="0">
                <a:solidFill>
                  <a:schemeClr val="bg1"/>
                </a:solidFill>
              </a:rPr>
              <a:t>reduce the effects of EMI, at least one </a:t>
            </a:r>
            <a:r>
              <a:rPr lang="en-US" b="1" dirty="0" smtClean="0">
                <a:solidFill>
                  <a:schemeClr val="bg1"/>
                </a:solidFill>
              </a:rPr>
              <a:t>of these </a:t>
            </a:r>
            <a:r>
              <a:rPr lang="en-US" b="1" dirty="0">
                <a:solidFill>
                  <a:schemeClr val="bg1"/>
                </a:solidFill>
              </a:rPr>
              <a:t>factors must be addressed. The following </a:t>
            </a:r>
            <a:r>
              <a:rPr lang="en-US" b="1" dirty="0" smtClean="0">
                <a:solidFill>
                  <a:schemeClr val="bg1"/>
                </a:solidFill>
              </a:rPr>
              <a:t>lists techniques </a:t>
            </a:r>
            <a:r>
              <a:rPr lang="en-US" b="1" dirty="0">
                <a:solidFill>
                  <a:schemeClr val="bg1"/>
                </a:solidFill>
              </a:rPr>
              <a:t>for EMI reduction under these </a:t>
            </a:r>
            <a:r>
              <a:rPr lang="en-US" b="1" dirty="0" smtClean="0">
                <a:solidFill>
                  <a:schemeClr val="bg1"/>
                </a:solidFill>
              </a:rPr>
              <a:t>three headings :</a:t>
            </a:r>
          </a:p>
          <a:p>
            <a:r>
              <a:rPr lang="en-US" b="1" dirty="0">
                <a:solidFill>
                  <a:srgbClr val="FF0000"/>
                </a:solidFill>
              </a:rPr>
              <a:t>1. Suppress interference at source.</a:t>
            </a:r>
          </a:p>
          <a:p>
            <a:r>
              <a:rPr lang="en-US" b="1" dirty="0">
                <a:solidFill>
                  <a:schemeClr val="bg1"/>
                </a:solidFill>
              </a:rPr>
              <a:t>• Enclose interference source in a </a:t>
            </a:r>
            <a:r>
              <a:rPr lang="en-US" b="1" dirty="0" smtClean="0">
                <a:solidFill>
                  <a:schemeClr val="bg1"/>
                </a:solidFill>
              </a:rPr>
              <a:t>screened metal </a:t>
            </a:r>
            <a:r>
              <a:rPr lang="en-US" b="1" dirty="0">
                <a:solidFill>
                  <a:schemeClr val="bg1"/>
                </a:solidFill>
              </a:rPr>
              <a:t>enclosure and then ensure that the</a:t>
            </a:r>
          </a:p>
          <a:p>
            <a:r>
              <a:rPr lang="en-US" b="1" dirty="0">
                <a:solidFill>
                  <a:schemeClr val="bg1"/>
                </a:solidFill>
              </a:rPr>
              <a:t>enclosure is adequately grounded.</a:t>
            </a:r>
          </a:p>
          <a:p>
            <a:r>
              <a:rPr lang="en-US" b="1" dirty="0">
                <a:solidFill>
                  <a:schemeClr val="bg1"/>
                </a:solidFill>
              </a:rPr>
              <a:t>• Use transient suppression on relays, </a:t>
            </a:r>
            <a:r>
              <a:rPr lang="en-US" b="1" dirty="0" smtClean="0">
                <a:solidFill>
                  <a:schemeClr val="bg1"/>
                </a:solidFill>
              </a:rPr>
              <a:t>switches and </a:t>
            </a:r>
            <a:r>
              <a:rPr lang="en-US" b="1" dirty="0">
                <a:solidFill>
                  <a:schemeClr val="bg1"/>
                </a:solidFill>
              </a:rPr>
              <a:t>contactors.</a:t>
            </a:r>
          </a:p>
          <a:p>
            <a:r>
              <a:rPr lang="en-US" b="1" dirty="0">
                <a:solidFill>
                  <a:schemeClr val="bg1"/>
                </a:solidFill>
              </a:rPr>
              <a:t>• Twist and/or shield bus wires and data </a:t>
            </a:r>
            <a:r>
              <a:rPr lang="en-US" b="1" dirty="0" smtClean="0">
                <a:solidFill>
                  <a:schemeClr val="bg1"/>
                </a:solidFill>
              </a:rPr>
              <a:t>bus connections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  <a:p>
            <a:r>
              <a:rPr lang="en-US" b="1" dirty="0">
                <a:solidFill>
                  <a:schemeClr val="bg1"/>
                </a:solidFill>
              </a:rPr>
              <a:t>• Use screened (i.e. coaxial) cables for </a:t>
            </a:r>
            <a:r>
              <a:rPr lang="en-US" b="1" dirty="0" smtClean="0">
                <a:solidFill>
                  <a:schemeClr val="bg1"/>
                </a:solidFill>
              </a:rPr>
              <a:t>audio and </a:t>
            </a:r>
            <a:r>
              <a:rPr lang="en-US" b="1" dirty="0">
                <a:solidFill>
                  <a:schemeClr val="bg1"/>
                </a:solidFill>
              </a:rPr>
              <a:t>radio frequency signals.</a:t>
            </a:r>
          </a:p>
          <a:p>
            <a:endParaRPr lang="en-IN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66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163774"/>
            <a:ext cx="11039215" cy="49132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EMI reduction</a:t>
            </a:r>
            <a:endParaRPr lang="en-IN" sz="2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343" y="655095"/>
            <a:ext cx="11586949" cy="5953524"/>
          </a:xfrm>
        </p:spPr>
        <p:txBody>
          <a:bodyPr>
            <a:noAutofit/>
          </a:bodyPr>
          <a:lstStyle/>
          <a:p>
            <a:pPr algn="just"/>
            <a:r>
              <a:rPr lang="en-US" b="1" dirty="0" smtClean="0">
                <a:solidFill>
                  <a:schemeClr val="bg1"/>
                </a:solidFill>
              </a:rPr>
              <a:t>• </a:t>
            </a:r>
            <a:r>
              <a:rPr lang="en-US" b="1" dirty="0">
                <a:solidFill>
                  <a:schemeClr val="bg1"/>
                </a:solidFill>
              </a:rPr>
              <a:t>Use screened (i.e. coaxial) cables for </a:t>
            </a:r>
            <a:r>
              <a:rPr lang="en-US" b="1" dirty="0" smtClean="0">
                <a:solidFill>
                  <a:schemeClr val="bg1"/>
                </a:solidFill>
              </a:rPr>
              <a:t>audio and </a:t>
            </a:r>
            <a:r>
              <a:rPr lang="en-US" b="1" dirty="0">
                <a:solidFill>
                  <a:schemeClr val="bg1"/>
                </a:solidFill>
              </a:rPr>
              <a:t>radio frequency signals.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• Keep pulse rise times as slow and long </a:t>
            </a:r>
            <a:r>
              <a:rPr lang="en-US" b="1" dirty="0" smtClean="0">
                <a:solidFill>
                  <a:schemeClr val="bg1"/>
                </a:solidFill>
              </a:rPr>
              <a:t>as possible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• Check that enclosures, racks and other </a:t>
            </a:r>
            <a:r>
              <a:rPr lang="en-US" b="1" dirty="0" smtClean="0">
                <a:solidFill>
                  <a:schemeClr val="bg1"/>
                </a:solidFill>
              </a:rPr>
              <a:t>supporting structures </a:t>
            </a:r>
            <a:r>
              <a:rPr lang="en-US" b="1" dirty="0">
                <a:solidFill>
                  <a:schemeClr val="bg1"/>
                </a:solidFill>
              </a:rPr>
              <a:t>are grounded effectively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b="1" dirty="0">
                <a:solidFill>
                  <a:srgbClr val="FF0000"/>
                </a:solidFill>
              </a:rPr>
              <a:t>. Reduce noise coupling.</a:t>
            </a:r>
          </a:p>
          <a:p>
            <a:r>
              <a:rPr lang="en-US" b="1" dirty="0">
                <a:solidFill>
                  <a:schemeClr val="bg1"/>
                </a:solidFill>
              </a:rPr>
              <a:t>• Separate power leads from </a:t>
            </a:r>
            <a:r>
              <a:rPr lang="en-US" b="1" dirty="0" smtClean="0">
                <a:solidFill>
                  <a:schemeClr val="bg1"/>
                </a:solidFill>
              </a:rPr>
              <a:t>interconnecting signal </a:t>
            </a:r>
            <a:r>
              <a:rPr lang="en-US" b="1" dirty="0">
                <a:solidFill>
                  <a:schemeClr val="bg1"/>
                </a:solidFill>
              </a:rPr>
              <a:t>wires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dirty="0">
                <a:solidFill>
                  <a:schemeClr val="bg1"/>
                </a:solidFill>
              </a:rPr>
              <a:t>• Twist and/or shield noisy wires and data </a:t>
            </a:r>
            <a:r>
              <a:rPr lang="en-US" b="1" dirty="0" smtClean="0">
                <a:solidFill>
                  <a:schemeClr val="bg1"/>
                </a:solidFill>
              </a:rPr>
              <a:t>bus connections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  <a:p>
            <a:r>
              <a:rPr lang="en-US" b="1" dirty="0">
                <a:solidFill>
                  <a:schemeClr val="bg1"/>
                </a:solidFill>
              </a:rPr>
              <a:t>• Fit an optical </a:t>
            </a:r>
            <a:r>
              <a:rPr lang="en-US" b="1" dirty="0" smtClean="0">
                <a:solidFill>
                  <a:schemeClr val="bg1"/>
                </a:solidFill>
              </a:rPr>
              <a:t>fiber </a:t>
            </a:r>
            <a:r>
              <a:rPr lang="en-US" b="1" dirty="0">
                <a:solidFill>
                  <a:schemeClr val="bg1"/>
                </a:solidFill>
              </a:rPr>
              <a:t>data bus where possible.</a:t>
            </a:r>
          </a:p>
          <a:p>
            <a:r>
              <a:rPr lang="en-US" b="1" dirty="0">
                <a:solidFill>
                  <a:schemeClr val="bg1"/>
                </a:solidFill>
              </a:rPr>
              <a:t>• Use screened (i.e. coaxial) cables for </a:t>
            </a:r>
            <a:r>
              <a:rPr lang="en-US" b="1" dirty="0" smtClean="0">
                <a:solidFill>
                  <a:schemeClr val="bg1"/>
                </a:solidFill>
              </a:rPr>
              <a:t>audio and </a:t>
            </a:r>
            <a:r>
              <a:rPr lang="en-US" b="1" dirty="0">
                <a:solidFill>
                  <a:schemeClr val="bg1"/>
                </a:solidFill>
              </a:rPr>
              <a:t>radio frequency signals.</a:t>
            </a:r>
          </a:p>
          <a:p>
            <a:r>
              <a:rPr lang="en-US" b="1" dirty="0">
                <a:solidFill>
                  <a:schemeClr val="bg1"/>
                </a:solidFill>
              </a:rPr>
              <a:t>• Keep ground leads as short as possible.</a:t>
            </a:r>
          </a:p>
          <a:p>
            <a:r>
              <a:rPr lang="en-US" b="1" dirty="0">
                <a:solidFill>
                  <a:schemeClr val="bg1"/>
                </a:solidFill>
              </a:rPr>
              <a:t>• Break interference ground loops by </a:t>
            </a:r>
            <a:r>
              <a:rPr lang="en-US" b="1" dirty="0" smtClean="0">
                <a:solidFill>
                  <a:schemeClr val="bg1"/>
                </a:solidFill>
              </a:rPr>
              <a:t>incorporating isolation </a:t>
            </a:r>
            <a:r>
              <a:rPr lang="en-US" b="1" dirty="0">
                <a:solidFill>
                  <a:schemeClr val="bg1"/>
                </a:solidFill>
              </a:rPr>
              <a:t>transformers, differential</a:t>
            </a:r>
          </a:p>
          <a:p>
            <a:r>
              <a:rPr lang="en-US" b="1" dirty="0">
                <a:solidFill>
                  <a:schemeClr val="bg1"/>
                </a:solidFill>
              </a:rPr>
              <a:t>amplifiers and balanced circuits.</a:t>
            </a:r>
          </a:p>
          <a:p>
            <a:r>
              <a:rPr lang="en-US" b="1" dirty="0">
                <a:solidFill>
                  <a:schemeClr val="bg1"/>
                </a:solidFill>
              </a:rPr>
              <a:t>• Filter noisy output leads.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84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163774"/>
            <a:ext cx="11039215" cy="49132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EMI reduction</a:t>
            </a:r>
            <a:endParaRPr lang="en-IN" sz="2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343" y="655095"/>
            <a:ext cx="11586949" cy="5953524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• Physically relocate receivers and sensitive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• </a:t>
            </a:r>
            <a:r>
              <a:rPr lang="en-US" b="1" dirty="0">
                <a:solidFill>
                  <a:schemeClr val="bg1"/>
                </a:solidFill>
              </a:rPr>
              <a:t>Break interference ground loops by </a:t>
            </a:r>
            <a:r>
              <a:rPr lang="en-US" b="1" dirty="0" smtClean="0">
                <a:solidFill>
                  <a:schemeClr val="bg1"/>
                </a:solidFill>
              </a:rPr>
              <a:t>incorporating isolation </a:t>
            </a:r>
            <a:r>
              <a:rPr lang="en-US" b="1" dirty="0">
                <a:solidFill>
                  <a:schemeClr val="bg1"/>
                </a:solidFill>
              </a:rPr>
              <a:t>transformers, differential</a:t>
            </a:r>
          </a:p>
          <a:p>
            <a:r>
              <a:rPr lang="en-US" b="1" dirty="0">
                <a:solidFill>
                  <a:schemeClr val="bg1"/>
                </a:solidFill>
              </a:rPr>
              <a:t>amplifiers and balanced circuits.</a:t>
            </a:r>
          </a:p>
          <a:p>
            <a:r>
              <a:rPr lang="en-US" b="1" dirty="0">
                <a:solidFill>
                  <a:schemeClr val="bg1"/>
                </a:solidFill>
              </a:rPr>
              <a:t>• Filter noisy output leads.</a:t>
            </a:r>
          </a:p>
          <a:p>
            <a:r>
              <a:rPr lang="en-US" b="1" dirty="0">
                <a:solidFill>
                  <a:schemeClr val="bg1"/>
                </a:solidFill>
              </a:rPr>
              <a:t>• Physically relocate receivers and </a:t>
            </a:r>
            <a:r>
              <a:rPr lang="en-US" b="1" dirty="0" smtClean="0">
                <a:solidFill>
                  <a:schemeClr val="bg1"/>
                </a:solidFill>
              </a:rPr>
              <a:t>sensitive equipment </a:t>
            </a:r>
            <a:r>
              <a:rPr lang="en-US" b="1" dirty="0">
                <a:solidFill>
                  <a:schemeClr val="bg1"/>
                </a:solidFill>
              </a:rPr>
              <a:t>away from interference source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dirty="0">
                <a:solidFill>
                  <a:srgbClr val="FF0000"/>
                </a:solidFill>
              </a:rPr>
              <a:t>. Increasing susceptibility thresholds.</a:t>
            </a:r>
          </a:p>
          <a:p>
            <a:r>
              <a:rPr lang="en-US" b="1" dirty="0">
                <a:solidFill>
                  <a:schemeClr val="bg1"/>
                </a:solidFill>
              </a:rPr>
              <a:t>• Limit bandwidth to only that which is </a:t>
            </a:r>
            <a:r>
              <a:rPr lang="en-US" b="1" dirty="0" smtClean="0">
                <a:solidFill>
                  <a:schemeClr val="bg1"/>
                </a:solidFill>
              </a:rPr>
              <a:t>strictly necessary</a:t>
            </a:r>
            <a:r>
              <a:rPr lang="en-US" b="1" dirty="0">
                <a:solidFill>
                  <a:schemeClr val="bg1"/>
                </a:solidFill>
              </a:rPr>
              <a:t>.</a:t>
            </a:r>
          </a:p>
          <a:p>
            <a:r>
              <a:rPr lang="en-US" b="1" dirty="0">
                <a:solidFill>
                  <a:schemeClr val="bg1"/>
                </a:solidFill>
              </a:rPr>
              <a:t>• Limit gain and sensitivity to only that </a:t>
            </a:r>
            <a:r>
              <a:rPr lang="en-US" b="1" dirty="0" smtClean="0">
                <a:solidFill>
                  <a:schemeClr val="bg1"/>
                </a:solidFill>
              </a:rPr>
              <a:t>which is </a:t>
            </a:r>
            <a:r>
              <a:rPr lang="en-US" b="1" dirty="0">
                <a:solidFill>
                  <a:schemeClr val="bg1"/>
                </a:solidFill>
              </a:rPr>
              <a:t>strictly necessary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b="1" dirty="0">
                <a:solidFill>
                  <a:schemeClr val="bg1"/>
                </a:solidFill>
              </a:rPr>
              <a:t>• Ensure that enclosures are grounded and </a:t>
            </a:r>
            <a:r>
              <a:rPr lang="en-US" b="1" dirty="0" smtClean="0">
                <a:solidFill>
                  <a:schemeClr val="bg1"/>
                </a:solidFill>
              </a:rPr>
              <a:t>that internal </a:t>
            </a:r>
            <a:r>
              <a:rPr lang="en-US" b="1" dirty="0">
                <a:solidFill>
                  <a:schemeClr val="bg1"/>
                </a:solidFill>
              </a:rPr>
              <a:t>screens are fitted.</a:t>
            </a:r>
          </a:p>
          <a:p>
            <a:r>
              <a:rPr lang="en-US" b="1" dirty="0">
                <a:solidFill>
                  <a:schemeClr val="bg1"/>
                </a:solidFill>
              </a:rPr>
              <a:t>• Fit components that are inherently less </a:t>
            </a:r>
            <a:r>
              <a:rPr lang="en-US" b="1" dirty="0" smtClean="0">
                <a:solidFill>
                  <a:schemeClr val="bg1"/>
                </a:solidFill>
              </a:rPr>
              <a:t>susceptible to </a:t>
            </a:r>
            <a:r>
              <a:rPr lang="en-US" b="1" dirty="0">
                <a:solidFill>
                  <a:schemeClr val="bg1"/>
                </a:solidFill>
              </a:rPr>
              <a:t>the effect of stray radiated fields.</a:t>
            </a:r>
            <a:endParaRPr lang="en-US" sz="2000" b="1" dirty="0">
              <a:solidFill>
                <a:schemeClr val="bg1"/>
              </a:solidFill>
            </a:endParaRPr>
          </a:p>
          <a:p>
            <a:endParaRPr lang="en-IN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9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163774"/>
            <a:ext cx="11039215" cy="491320"/>
          </a:xfrm>
        </p:spPr>
        <p:txBody>
          <a:bodyPr>
            <a:noAutofit/>
          </a:bodyPr>
          <a:lstStyle/>
          <a:p>
            <a:pPr algn="ctr"/>
            <a:r>
              <a:rPr lang="en-US" sz="2600" b="1" dirty="0">
                <a:solidFill>
                  <a:schemeClr val="bg1"/>
                </a:solidFill>
              </a:rPr>
              <a:t>AIRCRAFT WIRING </a:t>
            </a:r>
            <a:r>
              <a:rPr lang="en-US" sz="2600" b="1" dirty="0" smtClean="0">
                <a:solidFill>
                  <a:schemeClr val="bg1"/>
                </a:solidFill>
              </a:rPr>
              <a:t>AND CABLING</a:t>
            </a:r>
            <a:endParaRPr lang="en-IN" sz="2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343" y="655095"/>
            <a:ext cx="11586949" cy="5953524"/>
          </a:xfrm>
        </p:spPr>
        <p:txBody>
          <a:bodyPr>
            <a:noAutofit/>
          </a:bodyPr>
          <a:lstStyle/>
          <a:p>
            <a:pPr algn="just"/>
            <a:r>
              <a:rPr lang="en-US" sz="2200" b="1" dirty="0">
                <a:solidFill>
                  <a:schemeClr val="bg1"/>
                </a:solidFill>
              </a:rPr>
              <a:t>When many potential sources of EMI are present </a:t>
            </a:r>
            <a:r>
              <a:rPr lang="en-US" sz="2200" b="1" dirty="0" smtClean="0">
                <a:solidFill>
                  <a:schemeClr val="bg1"/>
                </a:solidFill>
              </a:rPr>
              <a:t>in a </a:t>
            </a:r>
            <a:r>
              <a:rPr lang="en-US" sz="2200" b="1" dirty="0">
                <a:solidFill>
                  <a:schemeClr val="bg1"/>
                </a:solidFill>
              </a:rPr>
              <a:t>confined space, aircraft wiring and cabling has </a:t>
            </a:r>
            <a:r>
              <a:rPr lang="en-US" sz="2200" b="1" dirty="0" smtClean="0">
                <a:solidFill>
                  <a:schemeClr val="bg1"/>
                </a:solidFill>
              </a:rPr>
              <a:t>a crucial </a:t>
            </a:r>
            <a:r>
              <a:rPr lang="en-US" sz="2200" b="1" dirty="0">
                <a:solidFill>
                  <a:schemeClr val="bg1"/>
                </a:solidFill>
              </a:rPr>
              <a:t>role to play in maintaining </a:t>
            </a:r>
            <a:r>
              <a:rPr lang="en-US" sz="2200" b="1" dirty="0" smtClean="0">
                <a:solidFill>
                  <a:schemeClr val="bg1"/>
                </a:solidFill>
              </a:rPr>
              <a:t>electromagnetic compatibility</a:t>
            </a:r>
            <a:r>
              <a:rPr lang="en-US" sz="2200" b="1" dirty="0">
                <a:solidFill>
                  <a:schemeClr val="bg1"/>
                </a:solidFill>
              </a:rPr>
              <a:t>. The following points should </a:t>
            </a:r>
            <a:r>
              <a:rPr lang="en-US" sz="2200" b="1" dirty="0" smtClean="0">
                <a:solidFill>
                  <a:schemeClr val="bg1"/>
                </a:solidFill>
              </a:rPr>
              <a:t>be observed</a:t>
            </a:r>
            <a:r>
              <a:rPr lang="en-US" sz="2200" b="1" dirty="0">
                <a:solidFill>
                  <a:schemeClr val="bg1"/>
                </a:solidFill>
              </a:rPr>
              <a:t>: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</a:rPr>
              <a:t>1. Adequate wire separation should be </a:t>
            </a:r>
            <a:r>
              <a:rPr lang="en-US" sz="2200" b="1" dirty="0" smtClean="0">
                <a:solidFill>
                  <a:schemeClr val="bg1"/>
                </a:solidFill>
              </a:rPr>
              <a:t>maintained between </a:t>
            </a:r>
            <a:r>
              <a:rPr lang="en-US" sz="2200" b="1" dirty="0">
                <a:solidFill>
                  <a:schemeClr val="bg1"/>
                </a:solidFill>
              </a:rPr>
              <a:t>noise source wiring and </a:t>
            </a:r>
            <a:r>
              <a:rPr lang="en-US" sz="2200" b="1" dirty="0" smtClean="0">
                <a:solidFill>
                  <a:schemeClr val="bg1"/>
                </a:solidFill>
              </a:rPr>
              <a:t>susceptible wiring </a:t>
            </a:r>
            <a:r>
              <a:rPr lang="en-US" sz="2200" b="1" dirty="0">
                <a:solidFill>
                  <a:schemeClr val="bg1"/>
                </a:solidFill>
              </a:rPr>
              <a:t>(for example, ADF wiring should </a:t>
            </a:r>
            <a:r>
              <a:rPr lang="en-US" sz="2200" b="1" dirty="0" smtClean="0">
                <a:solidFill>
                  <a:schemeClr val="bg1"/>
                </a:solidFill>
              </a:rPr>
              <a:t>be strategically </a:t>
            </a:r>
            <a:r>
              <a:rPr lang="en-US" sz="2200" b="1" dirty="0">
                <a:solidFill>
                  <a:schemeClr val="bg1"/>
                </a:solidFill>
              </a:rPr>
              <a:t>routed in the aircraft to ensure a </a:t>
            </a:r>
            <a:r>
              <a:rPr lang="en-US" sz="2200" b="1" dirty="0" smtClean="0">
                <a:solidFill>
                  <a:schemeClr val="bg1"/>
                </a:solidFill>
              </a:rPr>
              <a:t>high level </a:t>
            </a:r>
            <a:r>
              <a:rPr lang="en-US" sz="2200" b="1" dirty="0">
                <a:solidFill>
                  <a:schemeClr val="bg1"/>
                </a:solidFill>
              </a:rPr>
              <a:t>of EMC).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</a:rPr>
              <a:t>2. Any changes to the routing of this wiring </a:t>
            </a:r>
            <a:r>
              <a:rPr lang="en-US" sz="2200" b="1" dirty="0" smtClean="0">
                <a:solidFill>
                  <a:schemeClr val="bg1"/>
                </a:solidFill>
              </a:rPr>
              <a:t>could have </a:t>
            </a:r>
            <a:r>
              <a:rPr lang="en-US" sz="2200" b="1" dirty="0">
                <a:solidFill>
                  <a:schemeClr val="bg1"/>
                </a:solidFill>
              </a:rPr>
              <a:t>an adverse affect on the system. </a:t>
            </a:r>
            <a:r>
              <a:rPr lang="en-US" sz="2200" b="1" dirty="0" smtClean="0">
                <a:solidFill>
                  <a:schemeClr val="bg1"/>
                </a:solidFill>
              </a:rPr>
              <a:t>In addition, the </a:t>
            </a:r>
            <a:r>
              <a:rPr lang="en-US" sz="2200" b="1" dirty="0">
                <a:solidFill>
                  <a:schemeClr val="bg1"/>
                </a:solidFill>
              </a:rPr>
              <a:t>wire separation requirements for all </a:t>
            </a:r>
            <a:r>
              <a:rPr lang="en-US" sz="2200" b="1" dirty="0" smtClean="0">
                <a:solidFill>
                  <a:schemeClr val="bg1"/>
                </a:solidFill>
              </a:rPr>
              <a:t>wire categories </a:t>
            </a:r>
            <a:r>
              <a:rPr lang="en-US" sz="2200" b="1" dirty="0">
                <a:solidFill>
                  <a:schemeClr val="bg1"/>
                </a:solidFill>
              </a:rPr>
              <a:t>must be maintained</a:t>
            </a:r>
            <a:r>
              <a:rPr lang="en-US" sz="2200" b="1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</a:rPr>
              <a:t>3. Wire lengths should be kept as short as </a:t>
            </a:r>
            <a:r>
              <a:rPr lang="en-US" sz="2200" b="1" dirty="0" smtClean="0">
                <a:solidFill>
                  <a:schemeClr val="bg1"/>
                </a:solidFill>
              </a:rPr>
              <a:t>possible to </a:t>
            </a:r>
            <a:r>
              <a:rPr lang="en-US" sz="2200" b="1" dirty="0">
                <a:solidFill>
                  <a:schemeClr val="bg1"/>
                </a:solidFill>
              </a:rPr>
              <a:t>keep coupling at a minimum. Where </a:t>
            </a:r>
            <a:r>
              <a:rPr lang="en-US" sz="2200" b="1" dirty="0" smtClean="0">
                <a:solidFill>
                  <a:schemeClr val="bg1"/>
                </a:solidFill>
              </a:rPr>
              <a:t>wire shielding </a:t>
            </a:r>
            <a:r>
              <a:rPr lang="en-US" sz="2200" b="1" dirty="0">
                <a:solidFill>
                  <a:schemeClr val="bg1"/>
                </a:solidFill>
              </a:rPr>
              <a:t>is incorporated for lightning </a:t>
            </a:r>
            <a:r>
              <a:rPr lang="en-US" sz="2200" b="1" dirty="0" smtClean="0">
                <a:solidFill>
                  <a:schemeClr val="bg1"/>
                </a:solidFill>
              </a:rPr>
              <a:t>protection, it </a:t>
            </a:r>
            <a:r>
              <a:rPr lang="en-US" sz="2200" b="1" dirty="0">
                <a:solidFill>
                  <a:schemeClr val="bg1"/>
                </a:solidFill>
              </a:rPr>
              <a:t>is important that the shield </a:t>
            </a:r>
            <a:r>
              <a:rPr lang="en-US" sz="2200" b="1" dirty="0" smtClean="0">
                <a:solidFill>
                  <a:schemeClr val="bg1"/>
                </a:solidFill>
              </a:rPr>
              <a:t>grounds (pigtails</a:t>
            </a:r>
            <a:r>
              <a:rPr lang="en-US" sz="2200" b="1" dirty="0">
                <a:solidFill>
                  <a:schemeClr val="bg1"/>
                </a:solidFill>
              </a:rPr>
              <a:t>) be kept to their designed length. </a:t>
            </a:r>
            <a:r>
              <a:rPr lang="en-US" sz="2200" b="1" dirty="0" smtClean="0">
                <a:solidFill>
                  <a:schemeClr val="bg1"/>
                </a:solidFill>
              </a:rPr>
              <a:t>An inch </a:t>
            </a:r>
            <a:r>
              <a:rPr lang="en-US" sz="2200" b="1" dirty="0">
                <a:solidFill>
                  <a:schemeClr val="bg1"/>
                </a:solidFill>
              </a:rPr>
              <a:t>or two added to the length will result </a:t>
            </a:r>
            <a:r>
              <a:rPr lang="en-US" sz="2200" b="1" dirty="0" smtClean="0">
                <a:solidFill>
                  <a:schemeClr val="bg1"/>
                </a:solidFill>
              </a:rPr>
              <a:t>in degraded </a:t>
            </a:r>
            <a:r>
              <a:rPr lang="en-US" sz="2200" b="1" dirty="0">
                <a:solidFill>
                  <a:schemeClr val="bg1"/>
                </a:solidFill>
              </a:rPr>
              <a:t>lightning protection.</a:t>
            </a:r>
            <a:endParaRPr lang="en-IN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60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163774"/>
            <a:ext cx="11039215" cy="491320"/>
          </a:xfrm>
        </p:spPr>
        <p:txBody>
          <a:bodyPr>
            <a:noAutofit/>
          </a:bodyPr>
          <a:lstStyle/>
          <a:p>
            <a:pPr algn="ctr"/>
            <a:r>
              <a:rPr lang="en-US" sz="2600" b="1" dirty="0">
                <a:solidFill>
                  <a:schemeClr val="bg1"/>
                </a:solidFill>
              </a:rPr>
              <a:t>AIRCRAFT WIRING </a:t>
            </a:r>
            <a:r>
              <a:rPr lang="en-US" sz="2600" b="1" dirty="0" smtClean="0">
                <a:solidFill>
                  <a:schemeClr val="bg1"/>
                </a:solidFill>
              </a:rPr>
              <a:t>AND CABLING</a:t>
            </a:r>
            <a:endParaRPr lang="en-IN" sz="2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343" y="655095"/>
            <a:ext cx="11586949" cy="5953524"/>
          </a:xfrm>
        </p:spPr>
        <p:txBody>
          <a:bodyPr>
            <a:noAutofit/>
          </a:bodyPr>
          <a:lstStyle/>
          <a:p>
            <a:pPr algn="just"/>
            <a:r>
              <a:rPr lang="en-US" b="1" dirty="0">
                <a:solidFill>
                  <a:schemeClr val="bg1"/>
                </a:solidFill>
              </a:rPr>
              <a:t>4. Equipment grounds must not be </a:t>
            </a:r>
            <a:r>
              <a:rPr lang="en-US" b="1" dirty="0" smtClean="0">
                <a:solidFill>
                  <a:schemeClr val="bg1"/>
                </a:solidFill>
              </a:rPr>
              <a:t>lengthened beyond </a:t>
            </a:r>
            <a:r>
              <a:rPr lang="en-US" b="1" dirty="0">
                <a:solidFill>
                  <a:schemeClr val="bg1"/>
                </a:solidFill>
              </a:rPr>
              <a:t>design specification. A circuit </a:t>
            </a:r>
            <a:r>
              <a:rPr lang="en-US" b="1" dirty="0" smtClean="0">
                <a:solidFill>
                  <a:schemeClr val="bg1"/>
                </a:solidFill>
              </a:rPr>
              <a:t>ground with </a:t>
            </a:r>
            <a:r>
              <a:rPr lang="en-US" b="1" dirty="0">
                <a:solidFill>
                  <a:schemeClr val="bg1"/>
                </a:solidFill>
              </a:rPr>
              <a:t>too much impedance may no longer be </a:t>
            </a:r>
            <a:r>
              <a:rPr lang="en-US" b="1" dirty="0" smtClean="0">
                <a:solidFill>
                  <a:schemeClr val="bg1"/>
                </a:solidFill>
              </a:rPr>
              <a:t>a true </a:t>
            </a:r>
            <a:r>
              <a:rPr lang="en-US" b="1" dirty="0">
                <a:solidFill>
                  <a:schemeClr val="bg1"/>
                </a:solidFill>
              </a:rPr>
              <a:t>ground.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5. With the aid of the technical manuals, </a:t>
            </a:r>
            <a:r>
              <a:rPr lang="en-US" b="1" dirty="0" smtClean="0">
                <a:solidFill>
                  <a:schemeClr val="bg1"/>
                </a:solidFill>
              </a:rPr>
              <a:t>grounding and </a:t>
            </a:r>
            <a:r>
              <a:rPr lang="en-US" b="1" dirty="0">
                <a:solidFill>
                  <a:schemeClr val="bg1"/>
                </a:solidFill>
              </a:rPr>
              <a:t>bonding integrity must be maintained. </a:t>
            </a:r>
            <a:r>
              <a:rPr lang="en-US" b="1" dirty="0" smtClean="0">
                <a:solidFill>
                  <a:schemeClr val="bg1"/>
                </a:solidFill>
              </a:rPr>
              <a:t>This includes </a:t>
            </a:r>
            <a:r>
              <a:rPr lang="en-US" b="1" dirty="0">
                <a:solidFill>
                  <a:schemeClr val="bg1"/>
                </a:solidFill>
              </a:rPr>
              <a:t>proper preparation of the </a:t>
            </a:r>
            <a:r>
              <a:rPr lang="en-US" b="1" dirty="0" smtClean="0">
                <a:solidFill>
                  <a:schemeClr val="bg1"/>
                </a:solidFill>
              </a:rPr>
              <a:t>surfaces where </a:t>
            </a:r>
            <a:r>
              <a:rPr lang="en-US" b="1" dirty="0">
                <a:solidFill>
                  <a:schemeClr val="bg1"/>
                </a:solidFill>
              </a:rPr>
              <a:t>electrical bonding is made.</a:t>
            </a:r>
            <a:endParaRPr lang="en-IN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0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163774"/>
            <a:ext cx="11039215" cy="49132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GROUNDING AND BONDING</a:t>
            </a:r>
            <a:endParaRPr lang="en-IN" sz="2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343" y="655095"/>
            <a:ext cx="11586949" cy="5953524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The electrical integrity of the aircraft structure </a:t>
            </a:r>
            <a:r>
              <a:rPr lang="en-US" b="1" dirty="0" smtClean="0">
                <a:solidFill>
                  <a:schemeClr val="bg1"/>
                </a:solidFill>
              </a:rPr>
              <a:t>is extremely </a:t>
            </a:r>
            <a:r>
              <a:rPr lang="en-US" b="1" dirty="0">
                <a:solidFill>
                  <a:schemeClr val="bg1"/>
                </a:solidFill>
              </a:rPr>
              <a:t>important as a means of reducing EMI </a:t>
            </a:r>
            <a:r>
              <a:rPr lang="en-US" b="1" dirty="0" smtClean="0">
                <a:solidFill>
                  <a:schemeClr val="bg1"/>
                </a:solidFill>
              </a:rPr>
              <a:t>and also </a:t>
            </a:r>
            <a:r>
              <a:rPr lang="en-US" b="1" dirty="0">
                <a:solidFill>
                  <a:schemeClr val="bg1"/>
                </a:solidFill>
              </a:rPr>
              <a:t>protecting the aircraft, its passengers, crew </a:t>
            </a:r>
            <a:r>
              <a:rPr lang="en-US" b="1" dirty="0" smtClean="0">
                <a:solidFill>
                  <a:schemeClr val="bg1"/>
                </a:solidFill>
              </a:rPr>
              <a:t>and systems </a:t>
            </a:r>
            <a:r>
              <a:rPr lang="en-US" b="1" dirty="0">
                <a:solidFill>
                  <a:schemeClr val="bg1"/>
                </a:solidFill>
              </a:rPr>
              <a:t>from the effects of lightning strikes and </a:t>
            </a:r>
            <a:r>
              <a:rPr lang="en-US" b="1" dirty="0" smtClean="0">
                <a:solidFill>
                  <a:schemeClr val="bg1"/>
                </a:solidFill>
              </a:rPr>
              <a:t>static discharge</a:t>
            </a:r>
            <a:r>
              <a:rPr lang="en-US" b="1" dirty="0">
                <a:solidFill>
                  <a:schemeClr val="bg1"/>
                </a:solidFill>
              </a:rPr>
              <a:t>.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Grounding </a:t>
            </a:r>
            <a:r>
              <a:rPr lang="en-US" b="1" dirty="0">
                <a:solidFill>
                  <a:schemeClr val="bg1"/>
                </a:solidFill>
              </a:rPr>
              <a:t>and bonding are </a:t>
            </a:r>
            <a:r>
              <a:rPr lang="en-US" b="1" dirty="0" smtClean="0">
                <a:solidFill>
                  <a:schemeClr val="bg1"/>
                </a:solidFill>
              </a:rPr>
              <a:t>specific techniques </a:t>
            </a:r>
            <a:r>
              <a:rPr lang="en-US" b="1" dirty="0">
                <a:solidFill>
                  <a:schemeClr val="bg1"/>
                </a:solidFill>
              </a:rPr>
              <a:t>that are used to achieve this (see </a:t>
            </a:r>
            <a:r>
              <a:rPr lang="en-US" b="1" dirty="0" smtClean="0">
                <a:solidFill>
                  <a:schemeClr val="bg1"/>
                </a:solidFill>
              </a:rPr>
              <a:t>Figure).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Grounding </a:t>
            </a:r>
            <a:r>
              <a:rPr lang="en-US" b="1" dirty="0">
                <a:solidFill>
                  <a:schemeClr val="bg1"/>
                </a:solidFill>
              </a:rPr>
              <a:t>and bonding can also be </a:t>
            </a:r>
            <a:r>
              <a:rPr lang="en-US" b="1" dirty="0" smtClean="0">
                <a:solidFill>
                  <a:schemeClr val="bg1"/>
                </a:solidFill>
              </a:rPr>
              <a:t>instrumental in minimizing </a:t>
            </a:r>
            <a:r>
              <a:rPr lang="en-US" b="1" dirty="0">
                <a:solidFill>
                  <a:schemeClr val="bg1"/>
                </a:solidFill>
              </a:rPr>
              <a:t>the effects of </a:t>
            </a:r>
            <a:r>
              <a:rPr lang="en-US" b="1" dirty="0" smtClean="0">
                <a:solidFill>
                  <a:schemeClr val="bg1"/>
                </a:solidFill>
              </a:rPr>
              <a:t>high-intensity radio </a:t>
            </a:r>
            <a:r>
              <a:rPr lang="en-US" b="1" dirty="0">
                <a:solidFill>
                  <a:schemeClr val="bg1"/>
                </a:solidFill>
              </a:rPr>
              <a:t>frequency fields (HIRF) emanating from </a:t>
            </a:r>
            <a:r>
              <a:rPr lang="en-US" b="1" dirty="0" smtClean="0">
                <a:solidFill>
                  <a:schemeClr val="bg1"/>
                </a:solidFill>
              </a:rPr>
              <a:t>high-power radio </a:t>
            </a:r>
            <a:r>
              <a:rPr lang="en-US" b="1" dirty="0">
                <a:solidFill>
                  <a:schemeClr val="bg1"/>
                </a:solidFill>
              </a:rPr>
              <a:t>transmitters and radar </a:t>
            </a:r>
            <a:r>
              <a:rPr lang="en-US" b="1" dirty="0" smtClean="0">
                <a:solidFill>
                  <a:schemeClr val="bg1"/>
                </a:solidFill>
              </a:rPr>
              <a:t>equipment.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Grounding </a:t>
            </a:r>
            <a:r>
              <a:rPr lang="en-US" b="1" dirty="0">
                <a:solidFill>
                  <a:schemeClr val="bg1"/>
                </a:solidFill>
              </a:rPr>
              <a:t>and bonding resistances of less </a:t>
            </a:r>
            <a:r>
              <a:rPr lang="en-US" b="1" dirty="0" smtClean="0">
                <a:solidFill>
                  <a:schemeClr val="bg1"/>
                </a:solidFill>
              </a:rPr>
              <a:t>than 0.001–0.003W </a:t>
            </a:r>
            <a:r>
              <a:rPr lang="en-US" b="1" dirty="0">
                <a:solidFill>
                  <a:schemeClr val="bg1"/>
                </a:solidFill>
              </a:rPr>
              <a:t>are usually required.</a:t>
            </a:r>
            <a:endParaRPr lang="en-IN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72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527" y="900546"/>
            <a:ext cx="7730837" cy="529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3890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163774"/>
            <a:ext cx="11039215" cy="49132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GROUNDING </a:t>
            </a:r>
            <a:endParaRPr lang="en-IN" sz="2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343" y="655095"/>
            <a:ext cx="11586949" cy="5953524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chemeClr val="bg1"/>
                </a:solidFill>
              </a:rPr>
              <a:t>Grounding is defined as the process of </a:t>
            </a:r>
            <a:r>
              <a:rPr lang="en-US" sz="2200" b="1" dirty="0" smtClean="0">
                <a:solidFill>
                  <a:schemeClr val="bg1"/>
                </a:solidFill>
              </a:rPr>
              <a:t>electrically connecting </a:t>
            </a:r>
            <a:r>
              <a:rPr lang="en-US" sz="2200" b="1" dirty="0">
                <a:solidFill>
                  <a:schemeClr val="bg1"/>
                </a:solidFill>
              </a:rPr>
              <a:t>conductive objects to either a </a:t>
            </a:r>
            <a:r>
              <a:rPr lang="en-US" sz="2200" b="1" dirty="0" smtClean="0">
                <a:solidFill>
                  <a:schemeClr val="bg1"/>
                </a:solidFill>
              </a:rPr>
              <a:t>conductive structure </a:t>
            </a:r>
            <a:r>
              <a:rPr lang="en-US" sz="2200" b="1" dirty="0">
                <a:solidFill>
                  <a:schemeClr val="bg1"/>
                </a:solidFill>
              </a:rPr>
              <a:t>or some other conductive return path </a:t>
            </a:r>
            <a:r>
              <a:rPr lang="en-US" sz="2200" b="1" dirty="0" smtClean="0">
                <a:solidFill>
                  <a:schemeClr val="bg1"/>
                </a:solidFill>
              </a:rPr>
              <a:t>for the </a:t>
            </a:r>
            <a:r>
              <a:rPr lang="en-US" sz="2200" b="1" dirty="0">
                <a:solidFill>
                  <a:schemeClr val="bg1"/>
                </a:solidFill>
              </a:rPr>
              <a:t>purpose of safely completing either a normal </a:t>
            </a:r>
            <a:r>
              <a:rPr lang="en-US" sz="2200" b="1" dirty="0" smtClean="0">
                <a:solidFill>
                  <a:schemeClr val="bg1"/>
                </a:solidFill>
              </a:rPr>
              <a:t>or fault </a:t>
            </a:r>
            <a:r>
              <a:rPr lang="en-US" sz="2200" b="1" dirty="0">
                <a:solidFill>
                  <a:schemeClr val="bg1"/>
                </a:solidFill>
              </a:rPr>
              <a:t>circuit. </a:t>
            </a:r>
            <a:endParaRPr lang="en-US" sz="2200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chemeClr val="bg1"/>
                </a:solidFill>
              </a:rPr>
              <a:t>Bonding </a:t>
            </a:r>
            <a:r>
              <a:rPr lang="en-US" sz="2200" b="1" dirty="0">
                <a:solidFill>
                  <a:schemeClr val="bg1"/>
                </a:solidFill>
              </a:rPr>
              <a:t>and grounding </a:t>
            </a:r>
            <a:r>
              <a:rPr lang="en-US" sz="2200" b="1" dirty="0" smtClean="0">
                <a:solidFill>
                  <a:schemeClr val="bg1"/>
                </a:solidFill>
              </a:rPr>
              <a:t>connections are </a:t>
            </a:r>
            <a:r>
              <a:rPr lang="en-US" sz="2200" b="1" dirty="0">
                <a:solidFill>
                  <a:schemeClr val="bg1"/>
                </a:solidFill>
              </a:rPr>
              <a:t>made in an aircraft in order to accomplish </a:t>
            </a:r>
            <a:r>
              <a:rPr lang="en-US" sz="2200" b="1" dirty="0" smtClean="0">
                <a:solidFill>
                  <a:schemeClr val="bg1"/>
                </a:solidFill>
              </a:rPr>
              <a:t>the following: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</a:rPr>
              <a:t>• protect aircraft, crew and passengers against </a:t>
            </a:r>
            <a:r>
              <a:rPr lang="en-US" sz="2200" b="1" dirty="0" smtClean="0">
                <a:solidFill>
                  <a:schemeClr val="bg1"/>
                </a:solidFill>
              </a:rPr>
              <a:t>the effects </a:t>
            </a:r>
            <a:r>
              <a:rPr lang="en-US" sz="2200" b="1" dirty="0">
                <a:solidFill>
                  <a:schemeClr val="bg1"/>
                </a:solidFill>
              </a:rPr>
              <a:t>of lightning discharge;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</a:rPr>
              <a:t>• provide return paths for current;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</a:rPr>
              <a:t>• prevent the development of RF voltages </a:t>
            </a:r>
            <a:r>
              <a:rPr lang="en-US" sz="2200" b="1" dirty="0" smtClean="0">
                <a:solidFill>
                  <a:schemeClr val="bg1"/>
                </a:solidFill>
              </a:rPr>
              <a:t>and currents</a:t>
            </a:r>
            <a:r>
              <a:rPr lang="en-US" sz="2200" b="1" dirty="0">
                <a:solidFill>
                  <a:schemeClr val="bg1"/>
                </a:solidFill>
              </a:rPr>
              <a:t>;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</a:rPr>
              <a:t>• protect personnel from shock hazards;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</a:rPr>
              <a:t>• maintain an effective radio transmission </a:t>
            </a:r>
            <a:r>
              <a:rPr lang="en-US" sz="2200" b="1" dirty="0" smtClean="0">
                <a:solidFill>
                  <a:schemeClr val="bg1"/>
                </a:solidFill>
              </a:rPr>
              <a:t>and reception </a:t>
            </a:r>
            <a:r>
              <a:rPr lang="en-US" sz="2200" b="1" dirty="0">
                <a:solidFill>
                  <a:schemeClr val="bg1"/>
                </a:solidFill>
              </a:rPr>
              <a:t>capability;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</a:rPr>
              <a:t>• prevent accumulation of static charge.</a:t>
            </a:r>
            <a:endParaRPr lang="en-IN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27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582" y="150125"/>
            <a:ext cx="10413242" cy="6523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5439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163774"/>
            <a:ext cx="11039215" cy="49132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GROUNDING </a:t>
            </a:r>
            <a:endParaRPr lang="en-IN" sz="2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343" y="655095"/>
            <a:ext cx="11586949" cy="5953524"/>
          </a:xfrm>
        </p:spPr>
        <p:txBody>
          <a:bodyPr>
            <a:noAutofit/>
          </a:bodyPr>
          <a:lstStyle/>
          <a:p>
            <a:pPr algn="just"/>
            <a:r>
              <a:rPr lang="en-US" sz="2200" b="1" dirty="0">
                <a:solidFill>
                  <a:schemeClr val="bg1"/>
                </a:solidFill>
              </a:rPr>
              <a:t>The following general procedures and </a:t>
            </a:r>
            <a:r>
              <a:rPr lang="en-US" sz="2200" b="1" dirty="0" smtClean="0">
                <a:solidFill>
                  <a:schemeClr val="bg1"/>
                </a:solidFill>
              </a:rPr>
              <a:t>precautions apply </a:t>
            </a:r>
            <a:r>
              <a:rPr lang="en-US" sz="2200" b="1" dirty="0">
                <a:solidFill>
                  <a:schemeClr val="bg1"/>
                </a:solidFill>
              </a:rPr>
              <a:t>when making bonding or grounding connections: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</a:rPr>
              <a:t>• bond or ground parts to the primary </a:t>
            </a:r>
            <a:r>
              <a:rPr lang="en-US" sz="2200" b="1" dirty="0" smtClean="0">
                <a:solidFill>
                  <a:schemeClr val="bg1"/>
                </a:solidFill>
              </a:rPr>
              <a:t>aircraft structure </a:t>
            </a:r>
            <a:r>
              <a:rPr lang="en-US" sz="2200" b="1" dirty="0">
                <a:solidFill>
                  <a:schemeClr val="bg1"/>
                </a:solidFill>
              </a:rPr>
              <a:t>where possible;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</a:rPr>
              <a:t>• make bonding or grounding connections so that </a:t>
            </a:r>
            <a:r>
              <a:rPr lang="en-US" sz="2200" b="1" dirty="0" smtClean="0">
                <a:solidFill>
                  <a:schemeClr val="bg1"/>
                </a:solidFill>
              </a:rPr>
              <a:t>no part </a:t>
            </a:r>
            <a:r>
              <a:rPr lang="en-US" sz="2200" b="1" dirty="0">
                <a:solidFill>
                  <a:schemeClr val="bg1"/>
                </a:solidFill>
              </a:rPr>
              <a:t>of the aircraft structure is weakened;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</a:rPr>
              <a:t>• bond parts individually if feasible;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</a:rPr>
              <a:t>• install bonding or grounding connections </a:t>
            </a:r>
            <a:r>
              <a:rPr lang="en-US" sz="2200" b="1" dirty="0" smtClean="0">
                <a:solidFill>
                  <a:schemeClr val="bg1"/>
                </a:solidFill>
              </a:rPr>
              <a:t>against smooth</a:t>
            </a:r>
            <a:r>
              <a:rPr lang="en-US" sz="2200" b="1" dirty="0">
                <a:solidFill>
                  <a:schemeClr val="bg1"/>
                </a:solidFill>
              </a:rPr>
              <a:t>, clean surfaces;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</a:rPr>
              <a:t>• install bonding or grounding connections so </a:t>
            </a:r>
            <a:r>
              <a:rPr lang="en-US" sz="2200" b="1" dirty="0" smtClean="0">
                <a:solidFill>
                  <a:schemeClr val="bg1"/>
                </a:solidFill>
              </a:rPr>
              <a:t>that vibration</a:t>
            </a:r>
            <a:r>
              <a:rPr lang="en-US" sz="2200" b="1" dirty="0">
                <a:solidFill>
                  <a:schemeClr val="bg1"/>
                </a:solidFill>
              </a:rPr>
              <a:t>, expansion or contraction, or </a:t>
            </a:r>
            <a:r>
              <a:rPr lang="en-US" sz="2200" b="1" dirty="0" smtClean="0">
                <a:solidFill>
                  <a:schemeClr val="bg1"/>
                </a:solidFill>
              </a:rPr>
              <a:t>relative movement </a:t>
            </a:r>
            <a:r>
              <a:rPr lang="en-US" sz="2200" b="1" dirty="0">
                <a:solidFill>
                  <a:schemeClr val="bg1"/>
                </a:solidFill>
              </a:rPr>
              <a:t>in normal service, will not break </a:t>
            </a:r>
            <a:r>
              <a:rPr lang="en-US" sz="2200" b="1" dirty="0" smtClean="0">
                <a:solidFill>
                  <a:schemeClr val="bg1"/>
                </a:solidFill>
              </a:rPr>
              <a:t>or loosen </a:t>
            </a:r>
            <a:r>
              <a:rPr lang="en-US" sz="2200" b="1" dirty="0">
                <a:solidFill>
                  <a:schemeClr val="bg1"/>
                </a:solidFill>
              </a:rPr>
              <a:t>the connection;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</a:rPr>
              <a:t>• check the integrity and effectiveness of a </a:t>
            </a:r>
            <a:r>
              <a:rPr lang="en-US" sz="2200" b="1" dirty="0" smtClean="0">
                <a:solidFill>
                  <a:schemeClr val="bg1"/>
                </a:solidFill>
              </a:rPr>
              <a:t>bonded or </a:t>
            </a:r>
            <a:r>
              <a:rPr lang="en-US" sz="2200" b="1" dirty="0">
                <a:solidFill>
                  <a:schemeClr val="bg1"/>
                </a:solidFill>
              </a:rPr>
              <a:t>grounded connection using an approved </a:t>
            </a:r>
            <a:r>
              <a:rPr lang="en-US" sz="2200" b="1" dirty="0" smtClean="0">
                <a:solidFill>
                  <a:schemeClr val="bg1"/>
                </a:solidFill>
              </a:rPr>
              <a:t>bonding tester</a:t>
            </a:r>
            <a:r>
              <a:rPr lang="en-US" sz="2200" b="1" dirty="0">
                <a:solidFill>
                  <a:schemeClr val="bg1"/>
                </a:solidFill>
              </a:rPr>
              <a:t>.</a:t>
            </a:r>
            <a:endParaRPr lang="en-IN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69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163774"/>
            <a:ext cx="11039215" cy="49132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bonding </a:t>
            </a:r>
            <a:endParaRPr lang="en-IN" sz="2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343" y="655095"/>
            <a:ext cx="11586949" cy="5953524"/>
          </a:xfrm>
        </p:spPr>
        <p:txBody>
          <a:bodyPr>
            <a:noAutofit/>
          </a:bodyPr>
          <a:lstStyle/>
          <a:p>
            <a:pPr algn="just"/>
            <a:r>
              <a:rPr lang="en-US" sz="2200" b="1" dirty="0">
                <a:solidFill>
                  <a:schemeClr val="bg1"/>
                </a:solidFill>
              </a:rPr>
              <a:t>Bonding refers to the electrical connecting of </a:t>
            </a:r>
            <a:r>
              <a:rPr lang="en-US" sz="2200" b="1" dirty="0" smtClean="0">
                <a:solidFill>
                  <a:schemeClr val="bg1"/>
                </a:solidFill>
              </a:rPr>
              <a:t>two or </a:t>
            </a:r>
            <a:r>
              <a:rPr lang="en-US" sz="2200" b="1" dirty="0">
                <a:solidFill>
                  <a:schemeClr val="bg1"/>
                </a:solidFill>
              </a:rPr>
              <a:t>more conducting objects that are not </a:t>
            </a:r>
            <a:r>
              <a:rPr lang="en-US" sz="2200" b="1" dirty="0" smtClean="0">
                <a:solidFill>
                  <a:schemeClr val="bg1"/>
                </a:solidFill>
              </a:rPr>
              <a:t>otherwise adequately connected. The </a:t>
            </a:r>
            <a:r>
              <a:rPr lang="en-US" sz="2200" b="1" dirty="0">
                <a:solidFill>
                  <a:schemeClr val="bg1"/>
                </a:solidFill>
              </a:rPr>
              <a:t>main types of bonding are: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</a:rPr>
              <a:t>• </a:t>
            </a:r>
            <a:r>
              <a:rPr lang="en-US" sz="2200" b="1" dirty="0">
                <a:solidFill>
                  <a:srgbClr val="FF0000"/>
                </a:solidFill>
              </a:rPr>
              <a:t>Equipment bonding</a:t>
            </a:r>
            <a:r>
              <a:rPr lang="en-US" sz="2200" b="1" dirty="0">
                <a:solidFill>
                  <a:schemeClr val="bg1"/>
                </a:solidFill>
              </a:rPr>
              <a:t>: low-impedance paths to </a:t>
            </a:r>
            <a:r>
              <a:rPr lang="en-US" sz="2200" b="1" dirty="0" smtClean="0">
                <a:solidFill>
                  <a:schemeClr val="bg1"/>
                </a:solidFill>
              </a:rPr>
              <a:t>the aircraft </a:t>
            </a:r>
            <a:r>
              <a:rPr lang="en-US" sz="2200" b="1" dirty="0">
                <a:solidFill>
                  <a:schemeClr val="bg1"/>
                </a:solidFill>
              </a:rPr>
              <a:t>structure are generally required for </a:t>
            </a:r>
            <a:r>
              <a:rPr lang="en-US" sz="2200" b="1" dirty="0" smtClean="0">
                <a:solidFill>
                  <a:schemeClr val="bg1"/>
                </a:solidFill>
              </a:rPr>
              <a:t>electronic equipment </a:t>
            </a:r>
            <a:r>
              <a:rPr lang="en-US" sz="2200" b="1" dirty="0">
                <a:solidFill>
                  <a:schemeClr val="bg1"/>
                </a:solidFill>
              </a:rPr>
              <a:t>to provide radio </a:t>
            </a:r>
            <a:r>
              <a:rPr lang="en-US" sz="2200" b="1" dirty="0" smtClean="0">
                <a:solidFill>
                  <a:schemeClr val="bg1"/>
                </a:solidFill>
              </a:rPr>
              <a:t>frequency return </a:t>
            </a:r>
            <a:r>
              <a:rPr lang="en-US" sz="2200" b="1" dirty="0">
                <a:solidFill>
                  <a:schemeClr val="bg1"/>
                </a:solidFill>
              </a:rPr>
              <a:t>circuits and to facilitate reduction in EMI.</a:t>
            </a:r>
          </a:p>
          <a:p>
            <a:pPr algn="just"/>
            <a:r>
              <a:rPr lang="en-US" sz="2200" b="1" dirty="0">
                <a:solidFill>
                  <a:schemeClr val="bg1"/>
                </a:solidFill>
              </a:rPr>
              <a:t>• </a:t>
            </a:r>
            <a:r>
              <a:rPr lang="en-US" sz="2200" b="1" dirty="0">
                <a:solidFill>
                  <a:srgbClr val="FF0000"/>
                </a:solidFill>
              </a:rPr>
              <a:t>Metallic surface bonding</a:t>
            </a:r>
            <a:r>
              <a:rPr lang="en-US" sz="2200" b="1" dirty="0">
                <a:solidFill>
                  <a:schemeClr val="bg1"/>
                </a:solidFill>
              </a:rPr>
              <a:t>: all conducting </a:t>
            </a:r>
            <a:r>
              <a:rPr lang="en-US" sz="2200" b="1" dirty="0" smtClean="0">
                <a:solidFill>
                  <a:schemeClr val="bg1"/>
                </a:solidFill>
              </a:rPr>
              <a:t>objects located </a:t>
            </a:r>
            <a:r>
              <a:rPr lang="en-US" sz="2200" b="1" dirty="0">
                <a:solidFill>
                  <a:schemeClr val="bg1"/>
                </a:solidFill>
              </a:rPr>
              <a:t>on the exterior of the airframe should </a:t>
            </a:r>
            <a:r>
              <a:rPr lang="en-US" sz="2200" b="1" dirty="0" smtClean="0">
                <a:solidFill>
                  <a:schemeClr val="bg1"/>
                </a:solidFill>
              </a:rPr>
              <a:t>be electrically </a:t>
            </a:r>
            <a:r>
              <a:rPr lang="en-US" sz="2200" b="1" dirty="0">
                <a:solidFill>
                  <a:schemeClr val="bg1"/>
                </a:solidFill>
              </a:rPr>
              <a:t>connected to the airframe </a:t>
            </a:r>
            <a:r>
              <a:rPr lang="en-US" sz="2200" b="1" dirty="0" smtClean="0">
                <a:solidFill>
                  <a:schemeClr val="bg1"/>
                </a:solidFill>
              </a:rPr>
              <a:t>through mechanical </a:t>
            </a:r>
            <a:r>
              <a:rPr lang="en-US" sz="2200" b="1" dirty="0">
                <a:solidFill>
                  <a:schemeClr val="bg1"/>
                </a:solidFill>
              </a:rPr>
              <a:t>joints, conductive hinges or </a:t>
            </a:r>
            <a:r>
              <a:rPr lang="en-US" sz="2200" b="1" dirty="0" smtClean="0">
                <a:solidFill>
                  <a:schemeClr val="bg1"/>
                </a:solidFill>
              </a:rPr>
              <a:t>bond straps</a:t>
            </a:r>
            <a:r>
              <a:rPr lang="en-US" sz="2200" b="1" dirty="0">
                <a:solidFill>
                  <a:schemeClr val="bg1"/>
                </a:solidFill>
              </a:rPr>
              <a:t>, which are capable of conducting </a:t>
            </a:r>
            <a:r>
              <a:rPr lang="en-US" sz="2200" b="1" dirty="0" smtClean="0">
                <a:solidFill>
                  <a:schemeClr val="bg1"/>
                </a:solidFill>
              </a:rPr>
              <a:t>static charges </a:t>
            </a:r>
            <a:r>
              <a:rPr lang="en-US" sz="2200" b="1" dirty="0">
                <a:solidFill>
                  <a:schemeClr val="bg1"/>
                </a:solidFill>
              </a:rPr>
              <a:t>and lightning strikes.</a:t>
            </a:r>
          </a:p>
          <a:p>
            <a:r>
              <a:rPr lang="en-US" sz="2200" b="1" dirty="0">
                <a:solidFill>
                  <a:schemeClr val="bg1"/>
                </a:solidFill>
              </a:rPr>
              <a:t>• </a:t>
            </a:r>
            <a:r>
              <a:rPr lang="en-US" sz="2200" b="1" dirty="0">
                <a:solidFill>
                  <a:srgbClr val="FF0000"/>
                </a:solidFill>
              </a:rPr>
              <a:t>Static </a:t>
            </a:r>
            <a:r>
              <a:rPr lang="en-US" sz="2200" b="1" dirty="0" smtClean="0">
                <a:solidFill>
                  <a:srgbClr val="FF0000"/>
                </a:solidFill>
              </a:rPr>
              <a:t>bonds</a:t>
            </a:r>
            <a:r>
              <a:rPr lang="en-US" sz="2200" b="1" dirty="0">
                <a:solidFill>
                  <a:schemeClr val="bg1"/>
                </a:solidFill>
              </a:rPr>
              <a:t> </a:t>
            </a:r>
            <a:r>
              <a:rPr lang="en-US" sz="2200" b="1" dirty="0" smtClean="0">
                <a:solidFill>
                  <a:schemeClr val="bg1"/>
                </a:solidFill>
              </a:rPr>
              <a:t>: </a:t>
            </a:r>
            <a:r>
              <a:rPr lang="en-US" sz="2200" b="1" dirty="0">
                <a:solidFill>
                  <a:schemeClr val="bg1"/>
                </a:solidFill>
              </a:rPr>
              <a:t>All isolated conducting paths </a:t>
            </a:r>
            <a:r>
              <a:rPr lang="en-US" sz="2200" b="1" dirty="0" smtClean="0">
                <a:solidFill>
                  <a:schemeClr val="bg1"/>
                </a:solidFill>
              </a:rPr>
              <a:t>inside and </a:t>
            </a:r>
            <a:r>
              <a:rPr lang="en-US" sz="2200" b="1" dirty="0">
                <a:solidFill>
                  <a:schemeClr val="bg1"/>
                </a:solidFill>
              </a:rPr>
              <a:t>outside the aircraft with an area greater </a:t>
            </a:r>
            <a:r>
              <a:rPr lang="en-US" sz="2200" b="1" dirty="0" smtClean="0">
                <a:solidFill>
                  <a:schemeClr val="bg1"/>
                </a:solidFill>
              </a:rPr>
              <a:t>than three </a:t>
            </a:r>
            <a:r>
              <a:rPr lang="en-US" sz="2200" b="1" dirty="0">
                <a:solidFill>
                  <a:schemeClr val="bg1"/>
                </a:solidFill>
              </a:rPr>
              <a:t>square inches and a linear dimension </a:t>
            </a:r>
            <a:r>
              <a:rPr lang="en-US" sz="2200" b="1" dirty="0" smtClean="0">
                <a:solidFill>
                  <a:schemeClr val="bg1"/>
                </a:solidFill>
              </a:rPr>
              <a:t>over three </a:t>
            </a:r>
            <a:r>
              <a:rPr lang="en-US" sz="2200" b="1" dirty="0">
                <a:solidFill>
                  <a:schemeClr val="bg1"/>
                </a:solidFill>
              </a:rPr>
              <a:t>inches that are subjected to </a:t>
            </a:r>
            <a:r>
              <a:rPr lang="en-US" sz="2200" b="1" dirty="0" smtClean="0">
                <a:solidFill>
                  <a:schemeClr val="bg1"/>
                </a:solidFill>
              </a:rPr>
              <a:t>electrostatic </a:t>
            </a:r>
            <a:r>
              <a:rPr lang="en-US" b="1" dirty="0">
                <a:solidFill>
                  <a:schemeClr val="bg1"/>
                </a:solidFill>
              </a:rPr>
              <a:t>charging should have a mechanically secure electrical</a:t>
            </a:r>
          </a:p>
          <a:p>
            <a:r>
              <a:rPr lang="en-US" b="1" dirty="0">
                <a:solidFill>
                  <a:schemeClr val="bg1"/>
                </a:solidFill>
              </a:rPr>
              <a:t>connection to the aircraft structure </a:t>
            </a:r>
            <a:r>
              <a:rPr lang="en-US" b="1" dirty="0" smtClean="0">
                <a:solidFill>
                  <a:schemeClr val="bg1"/>
                </a:solidFill>
              </a:rPr>
              <a:t>of adequate </a:t>
            </a:r>
            <a:r>
              <a:rPr lang="en-US" b="1" dirty="0">
                <a:solidFill>
                  <a:schemeClr val="bg1"/>
                </a:solidFill>
              </a:rPr>
              <a:t>conductivity to dissipate possible static</a:t>
            </a:r>
          </a:p>
          <a:p>
            <a:r>
              <a:rPr lang="en-US" b="1" dirty="0">
                <a:solidFill>
                  <a:schemeClr val="bg1"/>
                </a:solidFill>
              </a:rPr>
              <a:t>charges.</a:t>
            </a:r>
            <a:endParaRPr lang="en-IN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38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526" y="696036"/>
            <a:ext cx="10249468" cy="521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044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163774"/>
            <a:ext cx="11039215" cy="491320"/>
          </a:xfrm>
        </p:spPr>
        <p:txBody>
          <a:bodyPr>
            <a:noAutofit/>
          </a:bodyPr>
          <a:lstStyle/>
          <a:p>
            <a:pPr algn="ctr"/>
            <a:r>
              <a:rPr lang="en-IN" sz="2800" b="1" dirty="0" smtClean="0">
                <a:solidFill>
                  <a:schemeClr val="bg1"/>
                </a:solidFill>
              </a:rPr>
              <a:t>harmonics</a:t>
            </a:r>
            <a:endParaRPr lang="en-IN" sz="2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968991"/>
            <a:ext cx="10779907" cy="5404513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An integer multiple of a fundamental frequency </a:t>
            </a:r>
            <a:r>
              <a:rPr lang="en-US" b="1" dirty="0" smtClean="0">
                <a:solidFill>
                  <a:schemeClr val="bg1"/>
                </a:solidFill>
              </a:rPr>
              <a:t>is known </a:t>
            </a:r>
            <a:r>
              <a:rPr lang="en-US" b="1" dirty="0">
                <a:solidFill>
                  <a:schemeClr val="bg1"/>
                </a:solidFill>
              </a:rPr>
              <a:t>as a harmonic. In addition, we often </a:t>
            </a:r>
            <a:r>
              <a:rPr lang="en-US" b="1" dirty="0" smtClean="0">
                <a:solidFill>
                  <a:schemeClr val="bg1"/>
                </a:solidFill>
              </a:rPr>
              <a:t>specify the </a:t>
            </a:r>
            <a:r>
              <a:rPr lang="en-US" b="1" dirty="0">
                <a:solidFill>
                  <a:schemeClr val="bg1"/>
                </a:solidFill>
              </a:rPr>
              <a:t>order of the harmonic (second, third, and so on</a:t>
            </a:r>
            <a:r>
              <a:rPr lang="en-US" b="1" dirty="0" smtClean="0">
                <a:solidFill>
                  <a:schemeClr val="bg1"/>
                </a:solidFill>
              </a:rPr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Thus </a:t>
            </a:r>
            <a:r>
              <a:rPr lang="en-US" b="1" dirty="0">
                <a:solidFill>
                  <a:schemeClr val="bg1"/>
                </a:solidFill>
              </a:rPr>
              <a:t>the second harmonic has twice the frequency </a:t>
            </a:r>
            <a:r>
              <a:rPr lang="en-US" b="1" dirty="0" smtClean="0">
                <a:solidFill>
                  <a:schemeClr val="bg1"/>
                </a:solidFill>
              </a:rPr>
              <a:t>of the </a:t>
            </a:r>
            <a:r>
              <a:rPr lang="en-US" b="1" dirty="0">
                <a:solidFill>
                  <a:schemeClr val="bg1"/>
                </a:solidFill>
              </a:rPr>
              <a:t>fundamental, the third harmonic has three </a:t>
            </a:r>
            <a:r>
              <a:rPr lang="en-US" b="1" dirty="0" smtClean="0">
                <a:solidFill>
                  <a:schemeClr val="bg1"/>
                </a:solidFill>
              </a:rPr>
              <a:t>times the </a:t>
            </a:r>
            <a:r>
              <a:rPr lang="en-US" b="1" dirty="0">
                <a:solidFill>
                  <a:schemeClr val="bg1"/>
                </a:solidFill>
              </a:rPr>
              <a:t>frequency of the fundamental, and so </a:t>
            </a:r>
            <a:r>
              <a:rPr lang="en-US" b="1" dirty="0" smtClean="0">
                <a:solidFill>
                  <a:schemeClr val="bg1"/>
                </a:solidFill>
              </a:rPr>
              <a:t>on.</a:t>
            </a:r>
            <a:endParaRPr lang="en-IN" b="1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IN" b="1" dirty="0" smtClean="0">
                <a:solidFill>
                  <a:schemeClr val="bg1"/>
                </a:solidFill>
              </a:rPr>
              <a:t>Consider</a:t>
            </a:r>
            <a:r>
              <a:rPr lang="en-IN" b="1" dirty="0">
                <a:solidFill>
                  <a:schemeClr val="bg1"/>
                </a:solidFill>
              </a:rPr>
              <a:t>, for example, a fundamental signal at </a:t>
            </a:r>
            <a:r>
              <a:rPr lang="en-IN" b="1" dirty="0" smtClean="0">
                <a:solidFill>
                  <a:schemeClr val="bg1"/>
                </a:solidFill>
              </a:rPr>
              <a:t>1 </a:t>
            </a:r>
            <a:r>
              <a:rPr lang="en-US" b="1" dirty="0" smtClean="0">
                <a:solidFill>
                  <a:schemeClr val="bg1"/>
                </a:solidFill>
              </a:rPr>
              <a:t>kHz.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second harmonic would have a frequency </a:t>
            </a:r>
            <a:r>
              <a:rPr lang="en-US" b="1" dirty="0" smtClean="0">
                <a:solidFill>
                  <a:schemeClr val="bg1"/>
                </a:solidFill>
              </a:rPr>
              <a:t>of 2 </a:t>
            </a:r>
            <a:r>
              <a:rPr lang="en-US" b="1" dirty="0">
                <a:solidFill>
                  <a:schemeClr val="bg1"/>
                </a:solidFill>
              </a:rPr>
              <a:t>kHz, the third harmonic a frequency of 3 kHz </a:t>
            </a:r>
            <a:r>
              <a:rPr lang="en-US" b="1" dirty="0" smtClean="0">
                <a:solidFill>
                  <a:schemeClr val="bg1"/>
                </a:solidFill>
              </a:rPr>
              <a:t>and the </a:t>
            </a:r>
            <a:r>
              <a:rPr lang="en-US" b="1" dirty="0">
                <a:solidFill>
                  <a:schemeClr val="bg1"/>
                </a:solidFill>
              </a:rPr>
              <a:t>fourth harmonic a frequency of 4 kHz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Note </a:t>
            </a:r>
            <a:r>
              <a:rPr lang="en-US" b="1" dirty="0" smtClean="0">
                <a:solidFill>
                  <a:schemeClr val="bg1"/>
                </a:solidFill>
              </a:rPr>
              <a:t>that, in </a:t>
            </a:r>
            <a:r>
              <a:rPr lang="en-US" b="1" dirty="0">
                <a:solidFill>
                  <a:schemeClr val="bg1"/>
                </a:solidFill>
              </a:rPr>
              <a:t>musical terms, the relationship between notes </a:t>
            </a:r>
            <a:r>
              <a:rPr lang="en-US" b="1" dirty="0" smtClean="0">
                <a:solidFill>
                  <a:schemeClr val="bg1"/>
                </a:solidFill>
              </a:rPr>
              <a:t>that are </a:t>
            </a:r>
            <a:r>
              <a:rPr lang="en-US" b="1" dirty="0">
                <a:solidFill>
                  <a:schemeClr val="bg1"/>
                </a:solidFill>
              </a:rPr>
              <a:t>one octave apart is simply that the two </a:t>
            </a:r>
            <a:r>
              <a:rPr lang="en-US" b="1" dirty="0" smtClean="0">
                <a:solidFill>
                  <a:schemeClr val="bg1"/>
                </a:solidFill>
              </a:rPr>
              <a:t>frequencies have </a:t>
            </a:r>
            <a:r>
              <a:rPr lang="en-US" b="1" dirty="0">
                <a:solidFill>
                  <a:schemeClr val="bg1"/>
                </a:solidFill>
              </a:rPr>
              <a:t>a ratio of 2:1 (in other words, the higher </a:t>
            </a:r>
            <a:r>
              <a:rPr lang="en-US" b="1" dirty="0" smtClean="0">
                <a:solidFill>
                  <a:schemeClr val="bg1"/>
                </a:solidFill>
              </a:rPr>
              <a:t>frequency is </a:t>
            </a:r>
            <a:r>
              <a:rPr lang="en-US" b="1" dirty="0">
                <a:solidFill>
                  <a:schemeClr val="bg1"/>
                </a:solidFill>
              </a:rPr>
              <a:t>double the lower frequency).</a:t>
            </a:r>
            <a:endParaRPr lang="en-IN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58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163774"/>
            <a:ext cx="11039215" cy="491320"/>
          </a:xfrm>
        </p:spPr>
        <p:txBody>
          <a:bodyPr>
            <a:noAutofit/>
          </a:bodyPr>
          <a:lstStyle/>
          <a:p>
            <a:pPr algn="ctr"/>
            <a:r>
              <a:rPr lang="en-IN" sz="2800" b="1" dirty="0" smtClean="0">
                <a:solidFill>
                  <a:schemeClr val="bg1"/>
                </a:solidFill>
              </a:rPr>
              <a:t>harmonics</a:t>
            </a:r>
            <a:endParaRPr lang="en-IN" sz="28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84211" y="968991"/>
                <a:ext cx="10779907" cy="5404513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en-US" b="1" dirty="0" smtClean="0">
                    <a:solidFill>
                      <a:schemeClr val="bg1"/>
                    </a:solidFill>
                  </a:rPr>
                  <a:t>All complex waveforms (of which rectangular pulses and square waves are examples) comprise a fundamental component together with a number of harmonic components, each having a specific amplitude and with a specific phase relative to the fundamental. The mathematical study of complex waves is known as ‘Fourier analysis’ and this allows us to describe a complex wave using an equation of the </a:t>
                </a:r>
                <a:r>
                  <a:rPr lang="en-IN" b="1" dirty="0" smtClean="0">
                    <a:solidFill>
                      <a:schemeClr val="bg1"/>
                    </a:solidFill>
                  </a:rPr>
                  <a:t>form:</a:t>
                </a:r>
              </a:p>
              <a:p>
                <a:endParaRPr lang="en-IN" b="1" dirty="0" smtClean="0">
                  <a:solidFill>
                    <a:schemeClr val="bg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  <m:r>
                      <a:rPr lang="en-US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</m:t>
                    </m:r>
                    <m:r>
                      <a:rPr lang="en-US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b="1" dirty="0" smtClean="0">
                    <a:solidFill>
                      <a:schemeClr val="bg1"/>
                    </a:solidFill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</m:t>
                    </m:r>
                    <m:r>
                      <a:rPr lang="en-US" b="1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IN" b="1" dirty="0">
                        <a:solidFill>
                          <a:schemeClr val="bg1"/>
                        </a:solidFill>
                      </a:rPr>
                      <m:t>±</m:t>
                    </m:r>
                    <m:r>
                      <a:rPr lang="en-US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𝛉</m:t>
                    </m:r>
                    <m:r>
                      <a:rPr lang="en-US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b="1" dirty="0">
                    <a:solidFill>
                      <a:schemeClr val="bg1"/>
                    </a:solidFill>
                  </a:rPr>
                  <a:t> </a:t>
                </a:r>
                <a:r>
                  <a:rPr lang="en-IN" b="1" dirty="0" smtClean="0">
                    <a:solidFill>
                      <a:schemeClr val="bg1"/>
                    </a:solidFill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𝑽</m:t>
                        </m:r>
                      </m:e>
                      <m:sub>
                        <m: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𝒔𝒊𝒏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𝒕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IN" b="1" dirty="0">
                        <a:solidFill>
                          <a:schemeClr val="bg1"/>
                        </a:solidFill>
                      </a:rPr>
                      <m:t>±</m:t>
                    </m:r>
                    <m:r>
                      <a:rPr lang="en-US" b="1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b="1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𝛉</m:t>
                    </m:r>
                    <m:r>
                      <a:rPr lang="en-US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b="1" dirty="0">
                    <a:solidFill>
                      <a:schemeClr val="bg1"/>
                    </a:solidFill>
                  </a:rPr>
                  <a:t> </a:t>
                </a:r>
                <a:r>
                  <a:rPr lang="en-IN" b="1" dirty="0" smtClean="0">
                    <a:solidFill>
                      <a:schemeClr val="bg1"/>
                    </a:solidFill>
                  </a:rPr>
                  <a:t>+ ……</a:t>
                </a:r>
              </a:p>
              <a:p>
                <a:endParaRPr lang="en-IN" b="1" dirty="0" smtClean="0">
                  <a:solidFill>
                    <a:schemeClr val="bg1"/>
                  </a:solidFill>
                </a:endParaRP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where </a:t>
                </a:r>
                <a:r>
                  <a:rPr lang="en-US" b="1" i="1" dirty="0">
                    <a:solidFill>
                      <a:schemeClr val="bg1"/>
                    </a:solidFill>
                  </a:rPr>
                  <a:t>v </a:t>
                </a:r>
                <a:r>
                  <a:rPr lang="en-US" b="1" dirty="0">
                    <a:solidFill>
                      <a:schemeClr val="bg1"/>
                    </a:solidFill>
                  </a:rPr>
                  <a:t>is the instantaneous voltage of the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complex waveform </a:t>
                </a:r>
                <a:r>
                  <a:rPr lang="en-US" b="1" dirty="0">
                    <a:solidFill>
                      <a:schemeClr val="bg1"/>
                    </a:solidFill>
                  </a:rPr>
                  <a:t>at time, </a:t>
                </a:r>
                <a:r>
                  <a:rPr lang="en-US" b="1" i="1" dirty="0">
                    <a:solidFill>
                      <a:schemeClr val="bg1"/>
                    </a:solidFill>
                  </a:rPr>
                  <a:t>t</a:t>
                </a:r>
                <a:r>
                  <a:rPr lang="en-US" b="1" dirty="0">
                    <a:solidFill>
                      <a:schemeClr val="bg1"/>
                    </a:solidFill>
                  </a:rPr>
                  <a:t>. </a:t>
                </a:r>
                <a:endParaRPr lang="en-US" b="1" dirty="0" smtClean="0">
                  <a:solidFill>
                    <a:schemeClr val="bg1"/>
                  </a:solidFill>
                </a:endParaRPr>
              </a:p>
              <a:p>
                <a:r>
                  <a:rPr lang="en-US" b="1" i="1" dirty="0" smtClean="0">
                    <a:solidFill>
                      <a:schemeClr val="bg1"/>
                    </a:solidFill>
                  </a:rPr>
                  <a:t>V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1 </a:t>
                </a:r>
                <a:r>
                  <a:rPr lang="en-US" b="1" dirty="0">
                    <a:solidFill>
                      <a:schemeClr val="bg1"/>
                    </a:solidFill>
                  </a:rPr>
                  <a:t>is the amplitude of the fundamental,</a:t>
                </a:r>
              </a:p>
              <a:p>
                <a:r>
                  <a:rPr lang="en-US" b="1" i="1" dirty="0">
                    <a:solidFill>
                      <a:schemeClr val="bg1"/>
                    </a:solidFill>
                  </a:rPr>
                  <a:t>V</a:t>
                </a:r>
                <a:r>
                  <a:rPr lang="en-US" b="1" dirty="0">
                    <a:solidFill>
                      <a:schemeClr val="bg1"/>
                    </a:solidFill>
                  </a:rPr>
                  <a:t>2 is the amplitude of the second harmonic,</a:t>
                </a:r>
              </a:p>
              <a:p>
                <a:r>
                  <a:rPr lang="en-US" b="1" i="1" dirty="0">
                    <a:solidFill>
                      <a:schemeClr val="bg1"/>
                    </a:solidFill>
                  </a:rPr>
                  <a:t>V</a:t>
                </a:r>
                <a:r>
                  <a:rPr lang="en-US" b="1" dirty="0">
                    <a:solidFill>
                      <a:schemeClr val="bg1"/>
                    </a:solidFill>
                  </a:rPr>
                  <a:t>3 is the amplitude of the third harmonic, and so on.</a:t>
                </a:r>
                <a:endParaRPr lang="en-IN" b="1" dirty="0">
                  <a:solidFill>
                    <a:schemeClr val="bg1"/>
                  </a:solidFill>
                </a:endParaRPr>
              </a:p>
              <a:p>
                <a:endParaRPr lang="en-IN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84211" y="968991"/>
                <a:ext cx="10779907" cy="5404513"/>
              </a:xfrm>
              <a:blipFill rotWithShape="0">
                <a:blip r:embed="rId2"/>
                <a:stretch>
                  <a:fillRect l="-678" t="-676" r="-62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470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163774"/>
            <a:ext cx="11039215" cy="491320"/>
          </a:xfrm>
        </p:spPr>
        <p:txBody>
          <a:bodyPr>
            <a:noAutofit/>
          </a:bodyPr>
          <a:lstStyle/>
          <a:p>
            <a:pPr algn="ctr"/>
            <a:r>
              <a:rPr lang="en-IN" sz="2800" b="1" dirty="0" smtClean="0">
                <a:solidFill>
                  <a:schemeClr val="bg1"/>
                </a:solidFill>
              </a:rPr>
              <a:t>harmonics</a:t>
            </a:r>
            <a:endParaRPr lang="en-IN" sz="28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72955" y="968991"/>
                <a:ext cx="11586949" cy="5404513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US" b="1" dirty="0" smtClean="0">
                    <a:solidFill>
                      <a:schemeClr val="bg1"/>
                    </a:solidFill>
                  </a:rPr>
                  <a:t>Similarly, </a:t>
                </a:r>
                <a14:m>
                  <m:oMath xmlns:m="http://schemas.openxmlformats.org/officeDocument/2006/math">
                    <m:r>
                      <a:rPr lang="en-US" b="1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𝜽</m:t>
                    </m:r>
                    <m:r>
                      <a:rPr lang="en-US" b="1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b="1" dirty="0">
                    <a:solidFill>
                      <a:schemeClr val="bg1"/>
                    </a:solidFill>
                  </a:rPr>
                  <a:t> is the phase angle of the second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harmonic (relative </a:t>
                </a:r>
                <a:r>
                  <a:rPr lang="en-US" b="1" dirty="0">
                    <a:solidFill>
                      <a:schemeClr val="bg1"/>
                    </a:solidFill>
                  </a:rPr>
                  <a:t>to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the fundamental),</a:t>
                </a: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en-US" b="1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𝜽</m:t>
                    </m:r>
                    <m:r>
                      <a:rPr lang="en-US" b="1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b="1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>
                    <a:solidFill>
                      <a:schemeClr val="bg1"/>
                    </a:solidFill>
                  </a:rPr>
                  <a:t>is the phase angle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of the </a:t>
                </a:r>
                <a:r>
                  <a:rPr lang="en-US" b="1" dirty="0">
                    <a:solidFill>
                      <a:schemeClr val="bg1"/>
                    </a:solidFill>
                  </a:rPr>
                  <a:t>third harmonic (relative to the fundamental),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and so on.</a:t>
                </a: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US" b="1" dirty="0" smtClean="0">
                    <a:solidFill>
                      <a:schemeClr val="bg1"/>
                    </a:solidFill>
                  </a:rPr>
                  <a:t>The </a:t>
                </a:r>
                <a:r>
                  <a:rPr lang="en-US" b="1" dirty="0">
                    <a:solidFill>
                      <a:schemeClr val="bg1"/>
                    </a:solidFill>
                  </a:rPr>
                  <a:t>important thing to note from this is that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all of </a:t>
                </a:r>
                <a:r>
                  <a:rPr lang="en-US" b="1" dirty="0">
                    <a:solidFill>
                      <a:schemeClr val="bg1"/>
                    </a:solidFill>
                  </a:rPr>
                  <a:t>the individual components that go to make up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a complex </a:t>
                </a:r>
                <a:r>
                  <a:rPr lang="en-US" b="1" dirty="0">
                    <a:solidFill>
                      <a:schemeClr val="bg1"/>
                    </a:solidFill>
                  </a:rPr>
                  <a:t>waveform have a sine wave shape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.</a:t>
                </a: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US" b="1" dirty="0" smtClean="0">
                    <a:solidFill>
                      <a:schemeClr val="bg1"/>
                    </a:solidFill>
                  </a:rPr>
                  <a:t> Putting this </a:t>
                </a:r>
                <a:r>
                  <a:rPr lang="en-US" b="1" dirty="0">
                    <a:solidFill>
                      <a:schemeClr val="bg1"/>
                    </a:solidFill>
                  </a:rPr>
                  <a:t>another way, a complex wave is made up from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a </a:t>
                </a:r>
                <a:r>
                  <a:rPr lang="en-IN" b="1" dirty="0" smtClean="0">
                    <a:solidFill>
                      <a:schemeClr val="bg1"/>
                    </a:solidFill>
                  </a:rPr>
                  <a:t>number </a:t>
                </a:r>
                <a:r>
                  <a:rPr lang="en-IN" b="1" dirty="0">
                    <a:solidFill>
                      <a:schemeClr val="bg1"/>
                    </a:solidFill>
                  </a:rPr>
                  <a:t>of sine waves</a:t>
                </a:r>
                <a:r>
                  <a:rPr lang="en-IN" b="1" dirty="0" smtClean="0">
                    <a:solidFill>
                      <a:schemeClr val="bg1"/>
                    </a:solidFill>
                  </a:rPr>
                  <a:t>.</a:t>
                </a:r>
              </a:p>
              <a:p>
                <a:endParaRPr lang="en-US" b="1" dirty="0">
                  <a:solidFill>
                    <a:schemeClr val="bg1"/>
                  </a:solidFill>
                </a:endParaRPr>
              </a:p>
              <a:p>
                <a:r>
                  <a:rPr lang="en-US" b="1" dirty="0">
                    <a:solidFill>
                      <a:schemeClr val="bg1"/>
                    </a:solidFill>
                  </a:rPr>
                  <a:t>Frequency spectrum of a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pulse :</a:t>
                </a: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IN" b="1" dirty="0">
                    <a:solidFill>
                      <a:schemeClr val="bg1"/>
                    </a:solidFill>
                  </a:rPr>
                  <a:t>A rectangular pulse comprises a fundamental </a:t>
                </a:r>
                <a:r>
                  <a:rPr lang="en-IN" b="1" dirty="0" smtClean="0">
                    <a:solidFill>
                      <a:schemeClr val="bg1"/>
                    </a:solidFill>
                  </a:rPr>
                  <a:t>component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together </a:t>
                </a:r>
                <a:r>
                  <a:rPr lang="en-US" b="1" dirty="0">
                    <a:solidFill>
                      <a:schemeClr val="bg1"/>
                    </a:solidFill>
                  </a:rPr>
                  <a:t>with an infinite series of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harmonics.</a:t>
                </a:r>
              </a:p>
              <a:p>
                <a:pPr marL="342900" indent="-342900">
                  <a:buFont typeface="Wingdings" panose="05000000000000000000" pitchFamily="2" charset="2"/>
                  <a:buChar char="§"/>
                </a:pPr>
                <a:r>
                  <a:rPr lang="en-US" b="1" dirty="0" smtClean="0">
                    <a:solidFill>
                      <a:schemeClr val="bg1"/>
                    </a:solidFill>
                  </a:rPr>
                  <a:t>Taking </a:t>
                </a:r>
                <a:r>
                  <a:rPr lang="en-US" b="1" dirty="0">
                    <a:solidFill>
                      <a:schemeClr val="bg1"/>
                    </a:solidFill>
                  </a:rPr>
                  <a:t>a square wave as an extreme example of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a rectangular </a:t>
                </a:r>
                <a:r>
                  <a:rPr lang="en-US" b="1" dirty="0">
                    <a:solidFill>
                      <a:schemeClr val="bg1"/>
                    </a:solidFill>
                  </a:rPr>
                  <a:t>pulse, the composite waveform can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be analyzed </a:t>
                </a:r>
                <a:r>
                  <a:rPr lang="en-US" b="1" dirty="0">
                    <a:solidFill>
                      <a:schemeClr val="bg1"/>
                    </a:solidFill>
                  </a:rPr>
                  <a:t>into the following components:</a:t>
                </a:r>
                <a:endParaRPr lang="en-IN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72955" y="968991"/>
                <a:ext cx="11586949" cy="5404513"/>
              </a:xfrm>
              <a:blipFill rotWithShape="0">
                <a:blip r:embed="rId2"/>
                <a:stretch>
                  <a:fillRect l="-631" t="-676" r="-47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309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163774"/>
            <a:ext cx="11039215" cy="491320"/>
          </a:xfrm>
        </p:spPr>
        <p:txBody>
          <a:bodyPr>
            <a:noAutofit/>
          </a:bodyPr>
          <a:lstStyle/>
          <a:p>
            <a:pPr algn="ctr"/>
            <a:r>
              <a:rPr lang="en-IN" sz="2800" b="1" dirty="0" smtClean="0">
                <a:solidFill>
                  <a:schemeClr val="bg1"/>
                </a:solidFill>
              </a:rPr>
              <a:t>harmonics</a:t>
            </a:r>
            <a:endParaRPr lang="en-IN" sz="2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955" y="968991"/>
            <a:ext cx="11586949" cy="540451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• a fundamental component at a frequency, </a:t>
            </a:r>
            <a:r>
              <a:rPr lang="en-US" b="1" i="1" dirty="0">
                <a:solidFill>
                  <a:schemeClr val="bg1"/>
                </a:solidFill>
              </a:rPr>
              <a:t>f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dirty="0" smtClean="0">
                <a:solidFill>
                  <a:schemeClr val="bg1"/>
                </a:solidFill>
              </a:rPr>
              <a:t>and </a:t>
            </a:r>
            <a:r>
              <a:rPr lang="en-IN" b="1" dirty="0" smtClean="0">
                <a:solidFill>
                  <a:schemeClr val="bg1"/>
                </a:solidFill>
              </a:rPr>
              <a:t>amplitude</a:t>
            </a:r>
            <a:r>
              <a:rPr lang="en-IN" b="1" dirty="0">
                <a:solidFill>
                  <a:schemeClr val="bg1"/>
                </a:solidFill>
              </a:rPr>
              <a:t>, </a:t>
            </a:r>
            <a:r>
              <a:rPr lang="en-IN" b="1" i="1" dirty="0">
                <a:solidFill>
                  <a:schemeClr val="bg1"/>
                </a:solidFill>
              </a:rPr>
              <a:t>V</a:t>
            </a:r>
            <a:r>
              <a:rPr lang="en-IN" b="1" dirty="0">
                <a:solidFill>
                  <a:schemeClr val="bg1"/>
                </a:solidFill>
              </a:rPr>
              <a:t>;</a:t>
            </a:r>
          </a:p>
          <a:p>
            <a:r>
              <a:rPr lang="en-US" b="1" dirty="0">
                <a:solidFill>
                  <a:schemeClr val="bg1"/>
                </a:solidFill>
              </a:rPr>
              <a:t>• a third harmonic component at a frequency, 3</a:t>
            </a:r>
            <a:r>
              <a:rPr lang="en-US" b="1" i="1" dirty="0">
                <a:solidFill>
                  <a:schemeClr val="bg1"/>
                </a:solidFill>
              </a:rPr>
              <a:t>f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dirty="0" smtClean="0">
                <a:solidFill>
                  <a:schemeClr val="bg1"/>
                </a:solidFill>
              </a:rPr>
              <a:t>and </a:t>
            </a:r>
            <a:r>
              <a:rPr lang="en-IN" b="1" dirty="0" smtClean="0">
                <a:solidFill>
                  <a:schemeClr val="bg1"/>
                </a:solidFill>
              </a:rPr>
              <a:t>amplitude </a:t>
            </a:r>
            <a:r>
              <a:rPr lang="en-IN" b="1" i="1" dirty="0">
                <a:solidFill>
                  <a:schemeClr val="bg1"/>
                </a:solidFill>
              </a:rPr>
              <a:t>V</a:t>
            </a:r>
            <a:r>
              <a:rPr lang="en-IN" b="1" dirty="0">
                <a:solidFill>
                  <a:schemeClr val="bg1"/>
                </a:solidFill>
              </a:rPr>
              <a:t>/3;</a:t>
            </a:r>
          </a:p>
          <a:p>
            <a:r>
              <a:rPr lang="en-US" b="1" dirty="0">
                <a:solidFill>
                  <a:schemeClr val="bg1"/>
                </a:solidFill>
              </a:rPr>
              <a:t>• a fifth harmonic component at a frequency, 5</a:t>
            </a:r>
            <a:r>
              <a:rPr lang="en-US" b="1" i="1" dirty="0">
                <a:solidFill>
                  <a:schemeClr val="bg1"/>
                </a:solidFill>
              </a:rPr>
              <a:t>f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dirty="0" smtClean="0">
                <a:solidFill>
                  <a:schemeClr val="bg1"/>
                </a:solidFill>
              </a:rPr>
              <a:t>and </a:t>
            </a:r>
            <a:r>
              <a:rPr lang="en-IN" b="1" dirty="0" smtClean="0">
                <a:solidFill>
                  <a:schemeClr val="bg1"/>
                </a:solidFill>
              </a:rPr>
              <a:t>amplitude</a:t>
            </a:r>
            <a:r>
              <a:rPr lang="en-IN" b="1" dirty="0">
                <a:solidFill>
                  <a:schemeClr val="bg1"/>
                </a:solidFill>
              </a:rPr>
              <a:t>, </a:t>
            </a:r>
            <a:r>
              <a:rPr lang="en-IN" b="1" i="1" dirty="0">
                <a:solidFill>
                  <a:schemeClr val="bg1"/>
                </a:solidFill>
              </a:rPr>
              <a:t>V</a:t>
            </a:r>
            <a:r>
              <a:rPr lang="en-IN" b="1" dirty="0">
                <a:solidFill>
                  <a:schemeClr val="bg1"/>
                </a:solidFill>
              </a:rPr>
              <a:t>/5;</a:t>
            </a:r>
          </a:p>
          <a:p>
            <a:r>
              <a:rPr lang="en-US" b="1" dirty="0">
                <a:solidFill>
                  <a:schemeClr val="bg1"/>
                </a:solidFill>
              </a:rPr>
              <a:t>• a seventh harmonic component at a frequency, </a:t>
            </a:r>
            <a:r>
              <a:rPr lang="en-US" b="1" i="1" dirty="0" smtClean="0">
                <a:solidFill>
                  <a:schemeClr val="bg1"/>
                </a:solidFill>
              </a:rPr>
              <a:t>7</a:t>
            </a:r>
            <a:r>
              <a:rPr lang="en-US" b="1" dirty="0" smtClean="0">
                <a:solidFill>
                  <a:schemeClr val="bg1"/>
                </a:solidFill>
              </a:rPr>
              <a:t>f, </a:t>
            </a:r>
            <a:r>
              <a:rPr lang="en-IN" b="1" dirty="0" smtClean="0">
                <a:solidFill>
                  <a:schemeClr val="bg1"/>
                </a:solidFill>
              </a:rPr>
              <a:t>and </a:t>
            </a:r>
            <a:r>
              <a:rPr lang="en-IN" b="1" dirty="0">
                <a:solidFill>
                  <a:schemeClr val="bg1"/>
                </a:solidFill>
              </a:rPr>
              <a:t>amplitude, </a:t>
            </a:r>
            <a:r>
              <a:rPr lang="en-IN" b="1" i="1" dirty="0">
                <a:solidFill>
                  <a:schemeClr val="bg1"/>
                </a:solidFill>
              </a:rPr>
              <a:t>V</a:t>
            </a:r>
            <a:r>
              <a:rPr lang="en-IN" b="1" dirty="0">
                <a:solidFill>
                  <a:schemeClr val="bg1"/>
                </a:solidFill>
              </a:rPr>
              <a:t>/7</a:t>
            </a:r>
            <a:r>
              <a:rPr lang="en-IN" b="1" dirty="0" smtClean="0">
                <a:solidFill>
                  <a:schemeClr val="bg1"/>
                </a:solidFill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schemeClr val="bg1"/>
                </a:solidFill>
              </a:rPr>
              <a:t>This process (up to the seventh harmonic) is </a:t>
            </a:r>
            <a:r>
              <a:rPr lang="en-US" b="1" dirty="0" smtClean="0">
                <a:solidFill>
                  <a:schemeClr val="bg1"/>
                </a:solidFill>
              </a:rPr>
              <a:t>shown in </a:t>
            </a:r>
            <a:r>
              <a:rPr lang="en-US" b="1" dirty="0">
                <a:solidFill>
                  <a:schemeClr val="bg1"/>
                </a:solidFill>
              </a:rPr>
              <a:t>Figure </a:t>
            </a:r>
            <a:r>
              <a:rPr lang="en-US" b="1" dirty="0" smtClean="0">
                <a:solidFill>
                  <a:schemeClr val="bg1"/>
                </a:solidFill>
              </a:rPr>
              <a:t>3</a:t>
            </a:r>
            <a:r>
              <a:rPr lang="en-US" b="1" dirty="0">
                <a:solidFill>
                  <a:schemeClr val="bg1"/>
                </a:solidFill>
              </a:rPr>
              <a:t>.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dirty="0">
                <a:solidFill>
                  <a:schemeClr val="bg1"/>
                </a:solidFill>
              </a:rPr>
              <a:t>corresponding frequency </a:t>
            </a:r>
            <a:r>
              <a:rPr lang="en-US" b="1" dirty="0" smtClean="0">
                <a:solidFill>
                  <a:schemeClr val="bg1"/>
                </a:solidFill>
              </a:rPr>
              <a:t>spectrum (showing </a:t>
            </a:r>
            <a:r>
              <a:rPr lang="en-US" b="1" dirty="0">
                <a:solidFill>
                  <a:schemeClr val="bg1"/>
                </a:solidFill>
              </a:rPr>
              <a:t>amplitude plotted against </a:t>
            </a:r>
            <a:r>
              <a:rPr lang="en-US" b="1" dirty="0" smtClean="0">
                <a:solidFill>
                  <a:schemeClr val="bg1"/>
                </a:solidFill>
              </a:rPr>
              <a:t>frequency) appears </a:t>
            </a:r>
            <a:r>
              <a:rPr lang="en-US" b="1" dirty="0">
                <a:solidFill>
                  <a:schemeClr val="bg1"/>
                </a:solidFill>
              </a:rPr>
              <a:t>in Figure </a:t>
            </a:r>
            <a:r>
              <a:rPr lang="en-US" b="1" dirty="0" smtClean="0">
                <a:solidFill>
                  <a:schemeClr val="bg1"/>
                </a:solidFill>
              </a:rPr>
              <a:t>4</a:t>
            </a:r>
            <a:r>
              <a:rPr lang="en-US" b="1" dirty="0">
                <a:solidFill>
                  <a:schemeClr val="bg1"/>
                </a:solidFill>
              </a:rPr>
              <a:t>.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Note </a:t>
            </a:r>
            <a:r>
              <a:rPr lang="en-US" b="1" dirty="0">
                <a:solidFill>
                  <a:schemeClr val="bg1"/>
                </a:solidFill>
              </a:rPr>
              <a:t>that, to produce </a:t>
            </a:r>
            <a:r>
              <a:rPr lang="en-US" b="1" dirty="0" smtClean="0">
                <a:solidFill>
                  <a:schemeClr val="bg1"/>
                </a:solidFill>
              </a:rPr>
              <a:t>a perfect </a:t>
            </a:r>
            <a:r>
              <a:rPr lang="en-US" b="1" dirty="0">
                <a:solidFill>
                  <a:schemeClr val="bg1"/>
                </a:solidFill>
              </a:rPr>
              <a:t>square wave, the amplitude of the </a:t>
            </a:r>
            <a:r>
              <a:rPr lang="en-US" b="1" dirty="0" smtClean="0">
                <a:solidFill>
                  <a:schemeClr val="bg1"/>
                </a:solidFill>
              </a:rPr>
              <a:t>harmonics should </a:t>
            </a:r>
            <a:r>
              <a:rPr lang="en-US" b="1" dirty="0">
                <a:solidFill>
                  <a:schemeClr val="bg1"/>
                </a:solidFill>
              </a:rPr>
              <a:t>decay in accordance with their harmonic </a:t>
            </a:r>
            <a:r>
              <a:rPr lang="en-US" b="1" dirty="0" smtClean="0">
                <a:solidFill>
                  <a:schemeClr val="bg1"/>
                </a:solidFill>
              </a:rPr>
              <a:t>order and </a:t>
            </a:r>
            <a:r>
              <a:rPr lang="en-US" b="1" dirty="0">
                <a:solidFill>
                  <a:schemeClr val="bg1"/>
                </a:solidFill>
              </a:rPr>
              <a:t>they must all be in phase with the </a:t>
            </a:r>
            <a:r>
              <a:rPr lang="en-US" b="1" dirty="0" smtClean="0">
                <a:solidFill>
                  <a:schemeClr val="bg1"/>
                </a:solidFill>
              </a:rPr>
              <a:t>fundamental.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Using </a:t>
            </a:r>
            <a:r>
              <a:rPr lang="en-US" b="1" dirty="0">
                <a:solidFill>
                  <a:schemeClr val="bg1"/>
                </a:solidFill>
              </a:rPr>
              <a:t>Fourier analysis, the equation for a </a:t>
            </a:r>
            <a:r>
              <a:rPr lang="en-US" b="1" dirty="0" smtClean="0">
                <a:solidFill>
                  <a:schemeClr val="bg1"/>
                </a:solidFill>
              </a:rPr>
              <a:t>square </a:t>
            </a:r>
            <a:r>
              <a:rPr lang="en-IN" b="1" dirty="0" smtClean="0">
                <a:solidFill>
                  <a:schemeClr val="bg1"/>
                </a:solidFill>
              </a:rPr>
              <a:t>wave </a:t>
            </a:r>
            <a:r>
              <a:rPr lang="en-IN" b="1" dirty="0">
                <a:solidFill>
                  <a:schemeClr val="bg1"/>
                </a:solidFill>
              </a:rPr>
              <a:t>voltage is:</a:t>
            </a:r>
          </a:p>
        </p:txBody>
      </p:sp>
    </p:spTree>
    <p:extLst>
      <p:ext uri="{BB962C8B-B14F-4D97-AF65-F5344CB8AC3E}">
        <p14:creationId xmlns:p14="http://schemas.microsoft.com/office/powerpoint/2010/main" val="84223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163774"/>
            <a:ext cx="11039215" cy="491320"/>
          </a:xfrm>
        </p:spPr>
        <p:txBody>
          <a:bodyPr>
            <a:noAutofit/>
          </a:bodyPr>
          <a:lstStyle/>
          <a:p>
            <a:pPr algn="ctr"/>
            <a:r>
              <a:rPr lang="en-IN" sz="2800" b="1" dirty="0" smtClean="0">
                <a:solidFill>
                  <a:schemeClr val="bg1"/>
                </a:solidFill>
              </a:rPr>
              <a:t>harmonics</a:t>
            </a:r>
            <a:endParaRPr lang="en-IN" sz="28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10343" y="982639"/>
                <a:ext cx="11586949" cy="5404513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𝑽𝒔𝒊𝒏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𝝎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𝒔𝒊𝒏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𝝎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𝒔𝒊𝒏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𝝎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e>
                      </m:d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 ………</m:t>
                      </m:r>
                    </m:oMath>
                  </m:oMathPara>
                </a14:m>
                <a:endParaRPr lang="en-IN" b="1" dirty="0" smtClean="0">
                  <a:solidFill>
                    <a:schemeClr val="bg1"/>
                  </a:solidFill>
                </a:endParaRPr>
              </a:p>
              <a:p>
                <a:r>
                  <a:rPr lang="en-US" b="1" dirty="0" smtClean="0">
                    <a:solidFill>
                      <a:schemeClr val="bg1"/>
                    </a:solidFill>
                  </a:rPr>
                  <a:t>where </a:t>
                </a:r>
                <a:r>
                  <a:rPr lang="en-US" b="1" i="1" dirty="0">
                    <a:solidFill>
                      <a:schemeClr val="bg1"/>
                    </a:solidFill>
                  </a:rPr>
                  <a:t>V </a:t>
                </a:r>
                <a:r>
                  <a:rPr lang="en-US" b="1" dirty="0">
                    <a:solidFill>
                      <a:schemeClr val="bg1"/>
                    </a:solidFill>
                  </a:rPr>
                  <a:t>is the amplitude of the fundamental and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</m:oMath>
                </a14:m>
                <a:r>
                  <a:rPr lang="en-US" b="1" dirty="0">
                    <a:solidFill>
                      <a:schemeClr val="bg1"/>
                    </a:solidFill>
                  </a:rPr>
                  <a:t>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is the </a:t>
                </a:r>
                <a:r>
                  <a:rPr lang="en-US" b="1" dirty="0">
                    <a:solidFill>
                      <a:schemeClr val="bg1"/>
                    </a:solidFill>
                  </a:rPr>
                  <a:t>angular frequency of the fundamental (note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that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</m:oMath>
                </a14:m>
                <a:r>
                  <a:rPr lang="en-US" b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b="1" dirty="0">
                    <a:solidFill>
                      <a:schemeClr val="bg1"/>
                    </a:solidFill>
                  </a:rPr>
                  <a:t>=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2</a:t>
                </a:r>
                <a:r>
                  <a:rPr lang="en-US" b="1" i="1" dirty="0" smtClean="0">
                    <a:solidFill>
                      <a:schemeClr val="bg1"/>
                    </a:solidFill>
                  </a:rPr>
                  <a:t>f </a:t>
                </a:r>
                <a:r>
                  <a:rPr lang="en-US" b="1" dirty="0">
                    <a:solidFill>
                      <a:schemeClr val="bg1"/>
                    </a:solidFill>
                  </a:rPr>
                  <a:t>, where </a:t>
                </a:r>
                <a:r>
                  <a:rPr lang="en-US" b="1" i="1" dirty="0">
                    <a:solidFill>
                      <a:schemeClr val="bg1"/>
                    </a:solidFill>
                  </a:rPr>
                  <a:t>f </a:t>
                </a:r>
                <a:r>
                  <a:rPr lang="en-US" b="1" dirty="0">
                    <a:solidFill>
                      <a:schemeClr val="bg1"/>
                    </a:solidFill>
                  </a:rPr>
                  <a:t>is the 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frequency </a:t>
                </a:r>
                <a:r>
                  <a:rPr lang="en-US" b="1" dirty="0">
                    <a:solidFill>
                      <a:schemeClr val="bg1"/>
                    </a:solidFill>
                  </a:rPr>
                  <a:t>of the fundamental</a:t>
                </a:r>
                <a:r>
                  <a:rPr lang="en-US" b="1" dirty="0" smtClean="0">
                    <a:solidFill>
                      <a:schemeClr val="bg1"/>
                    </a:solidFill>
                  </a:rPr>
                  <a:t>).</a:t>
                </a:r>
              </a:p>
              <a:p>
                <a:endParaRPr lang="en-IN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10343" y="982639"/>
                <a:ext cx="11586949" cy="5404513"/>
              </a:xfrm>
              <a:blipFill rotWithShape="0">
                <a:blip r:embed="rId2"/>
                <a:stretch>
                  <a:fillRect l="-63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429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130</TotalTime>
  <Words>2913</Words>
  <Application>Microsoft Office PowerPoint</Application>
  <PresentationFormat>Widescreen</PresentationFormat>
  <Paragraphs>167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Cambria Math</vt:lpstr>
      <vt:lpstr>Century Gothic</vt:lpstr>
      <vt:lpstr>Wingdings</vt:lpstr>
      <vt:lpstr>Wingdings 3</vt:lpstr>
      <vt:lpstr>Slice</vt:lpstr>
      <vt:lpstr>ELECTROMAGNETIC ENVIROMENT</vt:lpstr>
      <vt:lpstr>EMI GENERATION</vt:lpstr>
      <vt:lpstr>PowerPoint Presentation</vt:lpstr>
      <vt:lpstr>PowerPoint Presentation</vt:lpstr>
      <vt:lpstr>harmonics</vt:lpstr>
      <vt:lpstr>harmonics</vt:lpstr>
      <vt:lpstr>harmonics</vt:lpstr>
      <vt:lpstr>harmonics</vt:lpstr>
      <vt:lpstr>harmonics</vt:lpstr>
      <vt:lpstr>PowerPoint Presentation</vt:lpstr>
      <vt:lpstr>EMC and avionic equipment</vt:lpstr>
      <vt:lpstr>PowerPoint Presentation</vt:lpstr>
      <vt:lpstr>EMC and avionic equipment</vt:lpstr>
      <vt:lpstr>Frequency bands</vt:lpstr>
      <vt:lpstr>PowerPoint Presentation</vt:lpstr>
      <vt:lpstr>EFFECTS AND CAUSES OF EMI</vt:lpstr>
      <vt:lpstr>Sources of EMI</vt:lpstr>
      <vt:lpstr>Sources of EMI</vt:lpstr>
      <vt:lpstr>Types of interference</vt:lpstr>
      <vt:lpstr>Types of interference</vt:lpstr>
      <vt:lpstr>Types of interference</vt:lpstr>
      <vt:lpstr>EMI reduction</vt:lpstr>
      <vt:lpstr>EMI reduction</vt:lpstr>
      <vt:lpstr>EMI reduction</vt:lpstr>
      <vt:lpstr>AIRCRAFT WIRING AND CABLING</vt:lpstr>
      <vt:lpstr>AIRCRAFT WIRING AND CABLING</vt:lpstr>
      <vt:lpstr>GROUNDING AND BONDING</vt:lpstr>
      <vt:lpstr>PowerPoint Presentation</vt:lpstr>
      <vt:lpstr>GROUNDING </vt:lpstr>
      <vt:lpstr>GROUNDING </vt:lpstr>
      <vt:lpstr>bonding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ELECTROMAGNETIC ENVIROMENT</dc:title>
  <dc:creator>vivekgautam</dc:creator>
  <cp:lastModifiedBy>vivekgautam</cp:lastModifiedBy>
  <cp:revision>27</cp:revision>
  <dcterms:created xsi:type="dcterms:W3CDTF">2019-12-23T05:52:33Z</dcterms:created>
  <dcterms:modified xsi:type="dcterms:W3CDTF">2020-01-17T03:30:38Z</dcterms:modified>
</cp:coreProperties>
</file>