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9" r:id="rId4"/>
    <p:sldId id="258" r:id="rId5"/>
    <p:sldId id="262" r:id="rId6"/>
    <p:sldId id="263" r:id="rId7"/>
    <p:sldId id="264" r:id="rId8"/>
    <p:sldId id="265" r:id="rId9"/>
    <p:sldId id="266" r:id="rId10"/>
    <p:sldId id="267" r:id="rId11"/>
    <p:sldId id="260" r:id="rId12"/>
    <p:sldId id="269" r:id="rId13"/>
    <p:sldId id="270" r:id="rId14"/>
    <p:sldId id="276"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2/15/2018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2438400"/>
          </a:xfrm>
        </p:spPr>
        <p:txBody>
          <a:bodyPr>
            <a:normAutofit/>
          </a:bodyPr>
          <a:lstStyle/>
          <a:p>
            <a:r>
              <a:rPr lang="en-US" sz="6000" b="1" dirty="0" smtClean="0"/>
              <a:t>CATHODE RAY TUBE</a:t>
            </a:r>
            <a:endParaRPr lang="en-US"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400"/>
          </a:xfrm>
        </p:spPr>
        <p:txBody>
          <a:bodyPr>
            <a:noAutofit/>
          </a:bodyPr>
          <a:lstStyle/>
          <a:p>
            <a:pPr algn="ctr"/>
            <a:r>
              <a:rPr lang="en-US" sz="4400" b="1" dirty="0" smtClean="0">
                <a:solidFill>
                  <a:srgbClr val="FF0000"/>
                </a:solidFill>
              </a:rPr>
              <a:t>DEFLECTION PLATE ASSEMBLY</a:t>
            </a:r>
            <a:endParaRPr lang="en-US" sz="4400" dirty="0"/>
          </a:p>
        </p:txBody>
      </p:sp>
      <p:sp>
        <p:nvSpPr>
          <p:cNvPr id="3" name="Subtitle 2"/>
          <p:cNvSpPr>
            <a:spLocks noGrp="1"/>
          </p:cNvSpPr>
          <p:nvPr>
            <p:ph type="subTitle" idx="1"/>
          </p:nvPr>
        </p:nvSpPr>
        <p:spPr>
          <a:xfrm>
            <a:off x="609600" y="914400"/>
            <a:ext cx="8229600" cy="5638800"/>
          </a:xfrm>
        </p:spPr>
        <p:txBody>
          <a:bodyPr>
            <a:normAutofit/>
          </a:bodyPr>
          <a:lstStyle/>
          <a:p>
            <a:pPr algn="just">
              <a:buFont typeface="Wingdings" pitchFamily="2" charset="2"/>
              <a:buChar char="§"/>
            </a:pPr>
            <a:r>
              <a:rPr lang="en-US" b="1" dirty="0" smtClean="0">
                <a:solidFill>
                  <a:schemeClr val="bg1"/>
                </a:solidFill>
              </a:rPr>
              <a:t>In case the lower plate is positive then the beam will be deflected downward. Similarly if a constant pd is applied to the set of X-plates, the electron beam will be deflected to the left or right of the tube axis according to the condition whether the left or right plate is positive. </a:t>
            </a:r>
          </a:p>
          <a:p>
            <a:pPr algn="just">
              <a:buFont typeface="Wingdings" pitchFamily="2" charset="2"/>
              <a:buChar char="§"/>
            </a:pPr>
            <a:r>
              <a:rPr lang="en-US" b="1" dirty="0" smtClean="0">
                <a:solidFill>
                  <a:schemeClr val="bg1"/>
                </a:solidFill>
              </a:rPr>
              <a:t>When a sinusoidal voltage is applied to Y-plates, the beam will be moved up and down according to the variation of plate potential</a:t>
            </a:r>
            <a:r>
              <a:rPr lang="en-US" b="1" dirty="0" smtClean="0">
                <a:solidFill>
                  <a:schemeClr val="tx1"/>
                </a:solidFill>
              </a:rPr>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fontScale="90000"/>
          </a:bodyPr>
          <a:lstStyle/>
          <a:p>
            <a:pPr algn="ctr"/>
            <a:r>
              <a:rPr lang="en-US" b="1" dirty="0" smtClean="0"/>
              <a:t/>
            </a:r>
            <a:br>
              <a:rPr lang="en-US" b="1" dirty="0" smtClean="0"/>
            </a:br>
            <a:r>
              <a:rPr lang="en-US" b="1" dirty="0" smtClean="0"/>
              <a:t/>
            </a:r>
            <a:br>
              <a:rPr lang="en-US" b="1" dirty="0" smtClean="0"/>
            </a:br>
            <a:r>
              <a:rPr lang="en-US" dirty="0" smtClean="0">
                <a:solidFill>
                  <a:srgbClr val="FF0000"/>
                </a:solidFill>
              </a:rPr>
              <a:t> </a:t>
            </a:r>
            <a:r>
              <a:rPr lang="en-US" sz="4900" dirty="0" smtClean="0">
                <a:solidFill>
                  <a:srgbClr val="FF0000"/>
                </a:solidFill>
              </a:rPr>
              <a:t>PHOSPHOR PERSISTENCE</a:t>
            </a:r>
            <a:endParaRPr lang="en-US" dirty="0"/>
          </a:p>
        </p:txBody>
      </p:sp>
      <p:sp>
        <p:nvSpPr>
          <p:cNvPr id="3" name="Subtitle 2"/>
          <p:cNvSpPr>
            <a:spLocks noGrp="1"/>
          </p:cNvSpPr>
          <p:nvPr>
            <p:ph type="subTitle" idx="1"/>
          </p:nvPr>
        </p:nvSpPr>
        <p:spPr>
          <a:xfrm>
            <a:off x="304800" y="1219200"/>
            <a:ext cx="8686800" cy="5410200"/>
          </a:xfrm>
        </p:spPr>
        <p:txBody>
          <a:bodyPr>
            <a:normAutofit/>
          </a:bodyPr>
          <a:lstStyle/>
          <a:p>
            <a:pPr algn="just">
              <a:buFont typeface="Arial" pitchFamily="34" charset="0"/>
              <a:buChar char="•"/>
            </a:pPr>
            <a:r>
              <a:rPr lang="en-US" b="1" dirty="0" smtClean="0">
                <a:solidFill>
                  <a:schemeClr val="bg1"/>
                </a:solidFill>
              </a:rPr>
              <a:t>Various phosphors are available depending upon the needs of the measurement or display application. </a:t>
            </a:r>
          </a:p>
          <a:p>
            <a:pPr algn="just">
              <a:buFont typeface="Arial" pitchFamily="34" charset="0"/>
              <a:buChar char="•"/>
            </a:pPr>
            <a:r>
              <a:rPr lang="en-US" b="1" dirty="0" smtClean="0">
                <a:solidFill>
                  <a:schemeClr val="bg1"/>
                </a:solidFill>
              </a:rPr>
              <a:t>The brightness, color, and persistence of the illumination depends upon the type of phosphor used on the CRT screen. </a:t>
            </a:r>
          </a:p>
          <a:p>
            <a:pPr algn="just">
              <a:buFont typeface="Arial" pitchFamily="34" charset="0"/>
              <a:buChar char="•"/>
            </a:pPr>
            <a:r>
              <a:rPr lang="en-US" b="1" dirty="0" smtClean="0">
                <a:solidFill>
                  <a:schemeClr val="bg1"/>
                </a:solidFill>
              </a:rPr>
              <a:t>Phosphors are available with persistence ranging from less than one microsecond to several seconds.</a:t>
            </a:r>
            <a:endParaRPr lang="en-US" b="1" baseline="30000" dirty="0" smtClean="0">
              <a:solidFill>
                <a:schemeClr val="bg1"/>
              </a:solidFill>
            </a:endParaRPr>
          </a:p>
          <a:p>
            <a:pPr algn="just">
              <a:buFont typeface="Arial" pitchFamily="34" charset="0"/>
              <a:buChar char="•"/>
            </a:pPr>
            <a:r>
              <a:rPr lang="en-US" b="1" dirty="0" smtClean="0">
                <a:solidFill>
                  <a:schemeClr val="bg1"/>
                </a:solidFill>
              </a:rPr>
              <a:t> For visual observation of brief transient events, a long persistence phosphor may be desirable. For events which are fast and repetitive, or high frequency, a short-persistence phosphor is generally preferable</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normAutofit fontScale="90000"/>
          </a:bodyPr>
          <a:lstStyle/>
          <a:p>
            <a:pPr algn="ctr"/>
            <a:r>
              <a:rPr lang="en-US" b="1" u="sng" dirty="0" smtClean="0"/>
              <a:t/>
            </a:r>
            <a:br>
              <a:rPr lang="en-US" b="1" u="sng" dirty="0" smtClean="0"/>
            </a:br>
            <a:r>
              <a:rPr lang="en-US" dirty="0" smtClean="0"/>
              <a:t/>
            </a:r>
            <a:br>
              <a:rPr lang="en-US" dirty="0" smtClean="0"/>
            </a:br>
            <a:r>
              <a:rPr lang="en-US" dirty="0" smtClean="0">
                <a:solidFill>
                  <a:srgbClr val="FF0000"/>
                </a:solidFill>
              </a:rPr>
              <a:t> </a:t>
            </a:r>
            <a:r>
              <a:rPr lang="en-US" sz="4400" dirty="0" smtClean="0">
                <a:solidFill>
                  <a:srgbClr val="FF0000"/>
                </a:solidFill>
              </a:rPr>
              <a:t>GLASS BODY AND BASE</a:t>
            </a:r>
            <a:r>
              <a:rPr lang="en-US" sz="4400" u="sng" dirty="0" smtClean="0"/>
              <a:t> </a:t>
            </a:r>
            <a:endParaRPr lang="en-US" dirty="0"/>
          </a:p>
        </p:txBody>
      </p:sp>
      <p:sp>
        <p:nvSpPr>
          <p:cNvPr id="3" name="Subtitle 2"/>
          <p:cNvSpPr>
            <a:spLocks noGrp="1"/>
          </p:cNvSpPr>
          <p:nvPr>
            <p:ph type="subTitle" idx="1"/>
          </p:nvPr>
        </p:nvSpPr>
        <p:spPr>
          <a:xfrm>
            <a:off x="609600" y="1143000"/>
            <a:ext cx="8229600" cy="5410200"/>
          </a:xfrm>
        </p:spPr>
        <p:txBody>
          <a:bodyPr>
            <a:normAutofit/>
          </a:bodyPr>
          <a:lstStyle/>
          <a:p>
            <a:pPr algn="just">
              <a:buFont typeface="Wingdings" pitchFamily="2" charset="2"/>
              <a:buChar char="§"/>
            </a:pPr>
            <a:r>
              <a:rPr lang="en-US" b="1" dirty="0" smtClean="0">
                <a:solidFill>
                  <a:schemeClr val="bg1"/>
                </a:solidFill>
              </a:rPr>
              <a:t>The whole assembly is protected in a conical highly evacuated glass housing through suitable supports. </a:t>
            </a:r>
          </a:p>
          <a:p>
            <a:pPr algn="just">
              <a:buFont typeface="Wingdings" pitchFamily="2" charset="2"/>
              <a:buChar char="§"/>
            </a:pPr>
            <a:r>
              <a:rPr lang="en-US" b="1" dirty="0" smtClean="0">
                <a:solidFill>
                  <a:schemeClr val="bg1"/>
                </a:solidFill>
              </a:rPr>
              <a:t>The inner walls of CRT between neck and screen are usually coated with a conducting material known as aquadag and this coating is electrically connected to the cathode.</a:t>
            </a:r>
          </a:p>
          <a:p>
            <a:pPr algn="just">
              <a:buFont typeface="Wingdings" pitchFamily="2" charset="2"/>
              <a:buChar char="§"/>
            </a:pPr>
            <a:r>
              <a:rPr lang="en-US" b="1" dirty="0" smtClean="0">
                <a:solidFill>
                  <a:schemeClr val="bg1"/>
                </a:solidFill>
              </a:rPr>
              <a:t>The coating is provided in order to accelerate the electron beam after passing between the deflecting plates and to collect the electrons produced by secondary emission when electron beam strikes the screen.</a:t>
            </a:r>
            <a:endParaRPr lang="en-US"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rmAutofit fontScale="90000"/>
          </a:bodyPr>
          <a:lstStyle/>
          <a:p>
            <a:pPr algn="ctr"/>
            <a:r>
              <a:rPr lang="en-US" b="1" u="sng" dirty="0" smtClean="0"/>
              <a:t/>
            </a:r>
            <a:br>
              <a:rPr lang="en-US" b="1" u="sng" dirty="0" smtClean="0"/>
            </a:br>
            <a:r>
              <a:rPr lang="en-US" dirty="0" smtClean="0"/>
              <a:t/>
            </a:r>
            <a:br>
              <a:rPr lang="en-US" dirty="0" smtClean="0"/>
            </a:br>
            <a:r>
              <a:rPr lang="en-US" dirty="0" smtClean="0">
                <a:solidFill>
                  <a:srgbClr val="FF0000"/>
                </a:solidFill>
              </a:rPr>
              <a:t> </a:t>
            </a:r>
            <a:r>
              <a:rPr lang="en-US" sz="4900" dirty="0" smtClean="0">
                <a:solidFill>
                  <a:srgbClr val="FF0000"/>
                </a:solidFill>
              </a:rPr>
              <a:t>GLASS BODY AND BASE</a:t>
            </a:r>
            <a:r>
              <a:rPr lang="en-US" sz="4900" u="sng" dirty="0" smtClean="0"/>
              <a:t> </a:t>
            </a:r>
            <a:endParaRPr lang="en-US" dirty="0"/>
          </a:p>
        </p:txBody>
      </p:sp>
      <p:sp>
        <p:nvSpPr>
          <p:cNvPr id="3" name="Subtitle 2"/>
          <p:cNvSpPr>
            <a:spLocks noGrp="1"/>
          </p:cNvSpPr>
          <p:nvPr>
            <p:ph type="subTitle" idx="1"/>
          </p:nvPr>
        </p:nvSpPr>
        <p:spPr>
          <a:xfrm>
            <a:off x="609600" y="1447800"/>
            <a:ext cx="8229600" cy="4800600"/>
          </a:xfrm>
        </p:spPr>
        <p:txBody>
          <a:bodyPr/>
          <a:lstStyle/>
          <a:p>
            <a:pPr algn="just">
              <a:buFont typeface="Wingdings" pitchFamily="2" charset="2"/>
              <a:buChar char="§"/>
            </a:pPr>
            <a:r>
              <a:rPr lang="en-US" b="1" dirty="0" smtClean="0">
                <a:solidFill>
                  <a:schemeClr val="bg1"/>
                </a:solidFill>
              </a:rPr>
              <a:t>Thus the coating prevents the formation of negative charge on the screen and state of equilibrium of screen is maintained. </a:t>
            </a:r>
          </a:p>
          <a:p>
            <a:pPr algn="l"/>
            <a:endParaRPr lang="en-US"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rmAutofit/>
          </a:bodyPr>
          <a:lstStyle/>
          <a:p>
            <a:pPr algn="ctr"/>
            <a:r>
              <a:rPr lang="en-US" sz="3200" dirty="0" smtClean="0">
                <a:solidFill>
                  <a:schemeClr val="bg1"/>
                </a:solidFill>
              </a:rPr>
              <a:t>GRATICULES</a:t>
            </a:r>
            <a:endParaRPr lang="en-US" sz="3200" dirty="0">
              <a:solidFill>
                <a:schemeClr val="bg1"/>
              </a:solidFill>
            </a:endParaRPr>
          </a:p>
        </p:txBody>
      </p:sp>
      <p:sp>
        <p:nvSpPr>
          <p:cNvPr id="3" name="Subtitle 2"/>
          <p:cNvSpPr>
            <a:spLocks noGrp="1"/>
          </p:cNvSpPr>
          <p:nvPr>
            <p:ph type="subTitle" idx="1"/>
          </p:nvPr>
        </p:nvSpPr>
        <p:spPr>
          <a:xfrm>
            <a:off x="533400" y="609600"/>
            <a:ext cx="8305800" cy="5943600"/>
          </a:xfrm>
        </p:spPr>
        <p:txBody>
          <a:bodyPr>
            <a:normAutofit fontScale="92500"/>
          </a:bodyPr>
          <a:lstStyle/>
          <a:p>
            <a:pPr algn="just">
              <a:buFont typeface="Wingdings" pitchFamily="2" charset="2"/>
              <a:buChar char="§"/>
            </a:pPr>
            <a:r>
              <a:rPr lang="en-US" b="1" dirty="0" smtClean="0">
                <a:solidFill>
                  <a:schemeClr val="bg1"/>
                </a:solidFill>
              </a:rPr>
              <a:t>Most oscilloscopes have a graticule as part of the visual display, to facilitate measurements. </a:t>
            </a:r>
          </a:p>
          <a:p>
            <a:pPr algn="just">
              <a:buFont typeface="Wingdings" pitchFamily="2" charset="2"/>
              <a:buChar char="§"/>
            </a:pPr>
            <a:r>
              <a:rPr lang="en-US" b="1" dirty="0" smtClean="0">
                <a:solidFill>
                  <a:schemeClr val="bg1"/>
                </a:solidFill>
              </a:rPr>
              <a:t>The graticule may be permanently marked inside the face of the CRT, or it may be a transparent external plate made of glass or acrylic plastic.</a:t>
            </a:r>
          </a:p>
          <a:p>
            <a:pPr algn="just">
              <a:buFont typeface="Wingdings" pitchFamily="2" charset="2"/>
              <a:buChar char="§"/>
            </a:pPr>
            <a:r>
              <a:rPr lang="en-US" b="1" dirty="0" smtClean="0">
                <a:solidFill>
                  <a:schemeClr val="bg1"/>
                </a:solidFill>
              </a:rPr>
              <a:t>An internal graticule eliminates parallax error, but cannot be changed to accommodate different types of measurements.</a:t>
            </a:r>
            <a:endParaRPr lang="en-US" b="1" baseline="30000" dirty="0" smtClean="0">
              <a:solidFill>
                <a:schemeClr val="bg1"/>
              </a:solidFill>
            </a:endParaRPr>
          </a:p>
          <a:p>
            <a:pPr algn="just">
              <a:buFont typeface="Wingdings" pitchFamily="2" charset="2"/>
              <a:buChar char="§"/>
            </a:pPr>
            <a:r>
              <a:rPr lang="en-US" b="1" dirty="0" smtClean="0">
                <a:solidFill>
                  <a:schemeClr val="bg1"/>
                </a:solidFill>
              </a:rPr>
              <a:t>Oscilloscopes commonly provide a means for the graticule to be illuminated from the side, which improves its visibility</a:t>
            </a:r>
            <a:r>
              <a:rPr lang="en-US" b="1" dirty="0" smtClean="0"/>
              <a:t>.</a:t>
            </a:r>
          </a:p>
          <a:p>
            <a:pPr algn="just">
              <a:buFont typeface="Wingdings" pitchFamily="2" charset="2"/>
              <a:buChar char="§"/>
            </a:pPr>
            <a:r>
              <a:rPr lang="en-US" b="1" dirty="0" smtClean="0">
                <a:solidFill>
                  <a:schemeClr val="bg1"/>
                </a:solidFill>
              </a:rPr>
              <a:t>Horizontal and vertical marks are marked on the screen of the CRT to provide user a correct measurement. </a:t>
            </a:r>
          </a:p>
          <a:p>
            <a:pPr algn="just">
              <a:buFont typeface="Wingdings" pitchFamily="2" charset="2"/>
              <a:buChar char="§"/>
            </a:pPr>
            <a:r>
              <a:rPr lang="en-US" b="1" dirty="0" smtClean="0">
                <a:solidFill>
                  <a:schemeClr val="bg1"/>
                </a:solidFill>
              </a:rPr>
              <a:t>These marks, usually in rectangular form, are called graticule.</a:t>
            </a:r>
          </a:p>
          <a:p>
            <a:pPr algn="just">
              <a:buFont typeface="Wingdings" pitchFamily="2" charset="2"/>
              <a:buChar char="§"/>
            </a:pPr>
            <a:endParaRPr lang="en-US" b="1" dirty="0" smtClean="0"/>
          </a:p>
          <a:p>
            <a:pPr algn="l"/>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a:bodyPr>
          <a:lstStyle/>
          <a:p>
            <a:pPr algn="ctr"/>
            <a:r>
              <a:rPr lang="en-US" sz="4000" dirty="0" smtClean="0">
                <a:solidFill>
                  <a:srgbClr val="FF0000"/>
                </a:solidFill>
              </a:rPr>
              <a:t>COLORED CRT </a:t>
            </a:r>
            <a:endParaRPr lang="en-US" sz="4000" dirty="0">
              <a:solidFill>
                <a:srgbClr val="FF0000"/>
              </a:solidFill>
            </a:endParaRPr>
          </a:p>
        </p:txBody>
      </p:sp>
      <p:sp>
        <p:nvSpPr>
          <p:cNvPr id="3" name="Subtitle 2"/>
          <p:cNvSpPr>
            <a:spLocks noGrp="1"/>
          </p:cNvSpPr>
          <p:nvPr>
            <p:ph type="subTitle" idx="1"/>
          </p:nvPr>
        </p:nvSpPr>
        <p:spPr>
          <a:xfrm>
            <a:off x="685800" y="1219200"/>
            <a:ext cx="8229600" cy="5257800"/>
          </a:xfrm>
        </p:spPr>
        <p:txBody>
          <a:bodyPr/>
          <a:lstStyle/>
          <a:p>
            <a:pPr algn="l"/>
            <a:r>
              <a:rPr lang="en-US" b="1" dirty="0" smtClean="0">
                <a:solidFill>
                  <a:schemeClr val="bg1"/>
                </a:solidFill>
              </a:rPr>
              <a:t>There are two popular techniques for producing color displays with a CRT are: </a:t>
            </a:r>
          </a:p>
          <a:p>
            <a:pPr algn="l"/>
            <a:r>
              <a:rPr lang="en-US" b="1" dirty="0" smtClean="0">
                <a:solidFill>
                  <a:schemeClr val="bg1"/>
                </a:solidFill>
              </a:rPr>
              <a:t>  </a:t>
            </a:r>
          </a:p>
          <a:p>
            <a:pPr algn="l"/>
            <a:r>
              <a:rPr lang="en-US" b="1" dirty="0" smtClean="0">
                <a:solidFill>
                  <a:schemeClr val="bg1"/>
                </a:solidFill>
              </a:rPr>
              <a:t>1. Beam-penetration method </a:t>
            </a:r>
          </a:p>
          <a:p>
            <a:pPr algn="l"/>
            <a:r>
              <a:rPr lang="en-US" b="1" dirty="0" smtClean="0">
                <a:solidFill>
                  <a:schemeClr val="bg1"/>
                </a:solidFill>
              </a:rPr>
              <a:t>2. Shadow-mask method </a:t>
            </a:r>
            <a:endParaRPr lang="en-US" b="1" dirty="0" smtClean="0">
              <a:solidFill>
                <a:schemeClr val="bg1"/>
              </a:solidFill>
            </a:endParaRPr>
          </a:p>
          <a:p>
            <a:pPr algn="l"/>
            <a:endParaRPr lang="en-US" b="1" dirty="0" smtClean="0">
              <a:solidFill>
                <a:schemeClr val="bg1"/>
              </a:solidFill>
            </a:endParaRPr>
          </a:p>
          <a:p>
            <a:pPr algn="l">
              <a:buFont typeface="Wingdings" pitchFamily="2" charset="2"/>
              <a:buChar char="§"/>
            </a:pPr>
            <a:r>
              <a:rPr lang="en-US" b="1" dirty="0" smtClean="0">
                <a:solidFill>
                  <a:schemeClr val="bg1"/>
                </a:solidFill>
              </a:rPr>
              <a:t>Beam penetration method: It is a cheaper method and is used in Vector scan displays. </a:t>
            </a:r>
          </a:p>
          <a:p>
            <a:pPr algn="l"/>
            <a:endParaRPr lang="en-US" b="1" dirty="0" smtClean="0">
              <a:solidFill>
                <a:schemeClr val="bg1"/>
              </a:solidFill>
            </a:endParaRPr>
          </a:p>
          <a:p>
            <a:pPr algn="l"/>
            <a:r>
              <a:rPr lang="en-US" b="1" dirty="0" smtClean="0">
                <a:solidFill>
                  <a:schemeClr val="bg1"/>
                </a:solidFill>
              </a:rPr>
              <a:t>  </a:t>
            </a:r>
          </a:p>
          <a:p>
            <a:pPr algn="l"/>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533399"/>
          </a:xfrm>
        </p:spPr>
        <p:txBody>
          <a:bodyPr>
            <a:noAutofit/>
          </a:bodyPr>
          <a:lstStyle/>
          <a:p>
            <a:pPr algn="ctr"/>
            <a:r>
              <a:rPr lang="en-US" sz="4000" dirty="0" smtClean="0">
                <a:solidFill>
                  <a:srgbClr val="FF0000"/>
                </a:solidFill>
              </a:rPr>
              <a:t>BEAM PENETRATION METHOD</a:t>
            </a:r>
            <a:endParaRPr lang="en-US" sz="4000" dirty="0">
              <a:solidFill>
                <a:srgbClr val="FF0000"/>
              </a:solidFill>
            </a:endParaRPr>
          </a:p>
        </p:txBody>
      </p:sp>
      <p:sp>
        <p:nvSpPr>
          <p:cNvPr id="3" name="Subtitle 2"/>
          <p:cNvSpPr>
            <a:spLocks noGrp="1"/>
          </p:cNvSpPr>
          <p:nvPr>
            <p:ph type="subTitle" idx="1"/>
          </p:nvPr>
        </p:nvSpPr>
        <p:spPr>
          <a:xfrm>
            <a:off x="685800" y="685800"/>
            <a:ext cx="8077200" cy="5715000"/>
          </a:xfrm>
        </p:spPr>
        <p:txBody>
          <a:bodyPr>
            <a:normAutofit/>
          </a:bodyPr>
          <a:lstStyle/>
          <a:p>
            <a:pPr algn="just">
              <a:buFont typeface="Wingdings" pitchFamily="2" charset="2"/>
              <a:buChar char="§"/>
            </a:pPr>
            <a:r>
              <a:rPr lang="en-US" b="1" dirty="0" smtClean="0">
                <a:solidFill>
                  <a:schemeClr val="bg1"/>
                </a:solidFill>
              </a:rPr>
              <a:t>In </a:t>
            </a:r>
            <a:r>
              <a:rPr lang="en-US" b="1" dirty="0" smtClean="0">
                <a:solidFill>
                  <a:schemeClr val="bg1"/>
                </a:solidFill>
              </a:rPr>
              <a:t>this method the inside section of CRT is coated with red (outer layer) and green (inner layer) phosphors.</a:t>
            </a:r>
          </a:p>
          <a:p>
            <a:pPr algn="just">
              <a:buFont typeface="Wingdings" pitchFamily="2" charset="2"/>
              <a:buChar char="§"/>
            </a:pPr>
            <a:r>
              <a:rPr lang="en-US" b="1" dirty="0" smtClean="0">
                <a:solidFill>
                  <a:schemeClr val="bg1"/>
                </a:solidFill>
              </a:rPr>
              <a:t> If the electrons are slow they penetrate only the outer layer thus emitting red light, and if the electrons are moving fast they penetrate the outer layer and the inner layer. </a:t>
            </a:r>
          </a:p>
          <a:p>
            <a:pPr algn="just">
              <a:buFont typeface="Wingdings" pitchFamily="2" charset="2"/>
              <a:buChar char="§"/>
            </a:pPr>
            <a:r>
              <a:rPr lang="en-US" b="1" dirty="0" smtClean="0">
                <a:solidFill>
                  <a:schemeClr val="bg1"/>
                </a:solidFill>
              </a:rPr>
              <a:t>The electrons speed is also adjusted in such a way that by combination of red and green, orange and yellow color are also produced. </a:t>
            </a:r>
          </a:p>
          <a:p>
            <a:pPr algn="just">
              <a:buFont typeface="Wingdings" pitchFamily="2" charset="2"/>
              <a:buChar char="§"/>
            </a:pPr>
            <a:r>
              <a:rPr lang="en-US" b="1" dirty="0" smtClean="0">
                <a:solidFill>
                  <a:schemeClr val="bg1"/>
                </a:solidFill>
              </a:rPr>
              <a:t>The limitation of this method is that only four colors can be displayed in the screen. Since we have only four colors the quality of image is diminished.</a:t>
            </a:r>
            <a:endParaRPr lang="en-US"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p:spPr>
        <p:txBody>
          <a:bodyPr>
            <a:normAutofit fontScale="90000"/>
          </a:bodyPr>
          <a:lstStyle/>
          <a:p>
            <a:pPr algn="ctr"/>
            <a:r>
              <a:rPr lang="en-US" dirty="0" smtClean="0">
                <a:solidFill>
                  <a:srgbClr val="FF0000"/>
                </a:solidFill>
              </a:rPr>
              <a:t>SHADOW MASK METHOD</a:t>
            </a:r>
            <a:endParaRPr lang="en-US" dirty="0">
              <a:solidFill>
                <a:srgbClr val="FF0000"/>
              </a:solidFill>
            </a:endParaRPr>
          </a:p>
        </p:txBody>
      </p:sp>
      <p:sp>
        <p:nvSpPr>
          <p:cNvPr id="3" name="Subtitle 2"/>
          <p:cNvSpPr>
            <a:spLocks noGrp="1"/>
          </p:cNvSpPr>
          <p:nvPr>
            <p:ph type="subTitle" idx="1"/>
          </p:nvPr>
        </p:nvSpPr>
        <p:spPr>
          <a:xfrm>
            <a:off x="609600" y="1143000"/>
            <a:ext cx="8229600" cy="5486400"/>
          </a:xfrm>
        </p:spPr>
        <p:txBody>
          <a:bodyPr>
            <a:normAutofit fontScale="92500" lnSpcReduction="10000"/>
          </a:bodyPr>
          <a:lstStyle/>
          <a:p>
            <a:pPr algn="just">
              <a:buFont typeface="Wingdings" pitchFamily="2" charset="2"/>
              <a:buChar char="§"/>
            </a:pPr>
            <a:r>
              <a:rPr lang="en-US" b="1" dirty="0" smtClean="0">
                <a:solidFill>
                  <a:schemeClr val="bg1"/>
                </a:solidFill>
              </a:rPr>
              <a:t>It is used basically in Raster scan displays (color TV). In this method, the screen has 3 phosphor colored dots which emits colors red, green and blue in a single pixel position. </a:t>
            </a:r>
          </a:p>
          <a:p>
            <a:pPr algn="just">
              <a:buFont typeface="Wingdings" pitchFamily="2" charset="2"/>
              <a:buChar char="§"/>
            </a:pPr>
            <a:r>
              <a:rPr lang="en-US" b="1" dirty="0" smtClean="0">
                <a:solidFill>
                  <a:schemeClr val="bg1"/>
                </a:solidFill>
              </a:rPr>
              <a:t>We use 3 electron guns for emitting colors red, green and blue. Now, three electrons are fired from these guns simultaneously and when they pass through shadow mask they form a phosphor dot triangle of colors red, green and blue in screen.  </a:t>
            </a:r>
          </a:p>
          <a:p>
            <a:pPr algn="just">
              <a:buFont typeface="Wingdings" pitchFamily="2" charset="2"/>
              <a:buChar char="§"/>
            </a:pPr>
            <a:r>
              <a:rPr lang="en-US" b="1" dirty="0" smtClean="0">
                <a:solidFill>
                  <a:schemeClr val="bg1"/>
                </a:solidFill>
              </a:rPr>
              <a:t>This triangle is actually a pixel in the screen. The color of this pixel can be controlled by controlling the intensity of the electron beams. </a:t>
            </a:r>
          </a:p>
          <a:p>
            <a:pPr algn="just">
              <a:buFont typeface="Wingdings" pitchFamily="2" charset="2"/>
              <a:buChar char="§"/>
            </a:pPr>
            <a:r>
              <a:rPr lang="en-US" b="1" dirty="0" smtClean="0">
                <a:solidFill>
                  <a:schemeClr val="bg1"/>
                </a:solidFill>
              </a:rPr>
              <a:t>Also, by controlling the intensity of electron beams we can produce other colors which are combinations of colors red, green and blue.</a:t>
            </a:r>
            <a:endParaRPr lang="en-US"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vivekgautam\Desktop\visguide3fig2copy.gif"/>
          <p:cNvPicPr>
            <a:picLocks noChangeAspect="1" noChangeArrowheads="1"/>
          </p:cNvPicPr>
          <p:nvPr/>
        </p:nvPicPr>
        <p:blipFill>
          <a:blip r:embed="rId2"/>
          <a:srcRect/>
          <a:stretch>
            <a:fillRect/>
          </a:stretch>
        </p:blipFill>
        <p:spPr bwMode="auto">
          <a:xfrm>
            <a:off x="838200" y="762000"/>
            <a:ext cx="7696200" cy="5334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CIRCUIT DIAGRAM</a:t>
            </a:r>
            <a:endParaRPr lang="en-US" dirty="0">
              <a:solidFill>
                <a:srgbClr val="FF0000"/>
              </a:solidFill>
            </a:endParaRPr>
          </a:p>
        </p:txBody>
      </p:sp>
      <p:pic>
        <p:nvPicPr>
          <p:cNvPr id="1026" name="Picture 2" descr="C:\Documents and Settings\vivekgautam\Desktop\Cathode-Ray-Tube-Diagram.jpg"/>
          <p:cNvPicPr>
            <a:picLocks noChangeAspect="1" noChangeArrowheads="1"/>
          </p:cNvPicPr>
          <p:nvPr/>
        </p:nvPicPr>
        <p:blipFill>
          <a:blip r:embed="rId2"/>
          <a:srcRect/>
          <a:stretch>
            <a:fillRect/>
          </a:stretch>
        </p:blipFill>
        <p:spPr bwMode="auto">
          <a:xfrm>
            <a:off x="1066800" y="1981200"/>
            <a:ext cx="7239000" cy="38417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1999"/>
          </a:xfrm>
        </p:spPr>
        <p:txBody>
          <a:bodyPr>
            <a:normAutofit fontScale="90000"/>
          </a:bodyPr>
          <a:lstStyle/>
          <a:p>
            <a:pPr algn="ctr"/>
            <a:r>
              <a:rPr lang="en-US" b="1" dirty="0" smtClean="0">
                <a:solidFill>
                  <a:srgbClr val="FF0000"/>
                </a:solidFill>
              </a:rPr>
              <a:t>INTRODUCTION</a:t>
            </a:r>
            <a:endParaRPr lang="en-US" b="1" dirty="0">
              <a:solidFill>
                <a:srgbClr val="FF0000"/>
              </a:solidFill>
            </a:endParaRPr>
          </a:p>
        </p:txBody>
      </p:sp>
      <p:sp>
        <p:nvSpPr>
          <p:cNvPr id="3" name="Subtitle 2"/>
          <p:cNvSpPr>
            <a:spLocks noGrp="1"/>
          </p:cNvSpPr>
          <p:nvPr>
            <p:ph type="subTitle" idx="1"/>
          </p:nvPr>
        </p:nvSpPr>
        <p:spPr>
          <a:xfrm>
            <a:off x="228600" y="1295400"/>
            <a:ext cx="8686800" cy="5105400"/>
          </a:xfrm>
        </p:spPr>
        <p:txBody>
          <a:bodyPr>
            <a:normAutofit/>
          </a:bodyPr>
          <a:lstStyle/>
          <a:p>
            <a:pPr algn="just">
              <a:buFont typeface="Arial" pitchFamily="34" charset="0"/>
              <a:buChar char="•"/>
            </a:pPr>
            <a:r>
              <a:rPr lang="en-US" dirty="0" smtClean="0">
                <a:solidFill>
                  <a:schemeClr val="tx1"/>
                </a:solidFill>
              </a:rPr>
              <a:t> </a:t>
            </a:r>
            <a:r>
              <a:rPr lang="en-US" b="1" dirty="0" smtClean="0">
                <a:solidFill>
                  <a:schemeClr val="bg1"/>
                </a:solidFill>
              </a:rPr>
              <a:t>CRT is called the heart of oscilloscope.</a:t>
            </a:r>
          </a:p>
          <a:p>
            <a:pPr algn="just">
              <a:buFont typeface="Arial" pitchFamily="34" charset="0"/>
              <a:buChar char="•"/>
            </a:pPr>
            <a:r>
              <a:rPr lang="en-US" b="1" dirty="0" smtClean="0">
                <a:solidFill>
                  <a:schemeClr val="bg1"/>
                </a:solidFill>
              </a:rPr>
              <a:t> It modulates, accelerates, and deflects electron beam(s) onto the screen to create the images. </a:t>
            </a:r>
          </a:p>
          <a:p>
            <a:pPr algn="just">
              <a:buFont typeface="Arial" pitchFamily="34" charset="0"/>
              <a:buChar char="•"/>
            </a:pPr>
            <a:r>
              <a:rPr lang="en-US" b="1" dirty="0" smtClean="0">
                <a:solidFill>
                  <a:schemeClr val="bg1"/>
                </a:solidFill>
              </a:rPr>
              <a:t> The images may represent electrical waveforms, pictures (television, computer monitor), radar  targets, or others.</a:t>
            </a:r>
          </a:p>
          <a:p>
            <a:pPr algn="just">
              <a:buFont typeface="Arial" pitchFamily="34" charset="0"/>
              <a:buChar char="•"/>
            </a:pPr>
            <a:r>
              <a:rPr lang="en-US" b="1" dirty="0" smtClean="0">
                <a:solidFill>
                  <a:schemeClr val="bg1"/>
                </a:solidFill>
              </a:rPr>
              <a:t> The CRT uses an evacuated glass envelope which is large, deep (i.e. long from front screen face to rear end), fairly heavy, and relatively fragile. </a:t>
            </a:r>
          </a:p>
          <a:p>
            <a:pPr algn="just"/>
            <a:r>
              <a:rPr lang="en-US" b="1" dirty="0" smtClean="0">
                <a:solidFill>
                  <a:schemeClr val="bg1"/>
                </a:solidFill>
              </a:rPr>
              <a:t>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799"/>
          </a:xfrm>
        </p:spPr>
        <p:txBody>
          <a:bodyPr>
            <a:normAutofit fontScale="90000"/>
          </a:bodyPr>
          <a:lstStyle/>
          <a:p>
            <a:pPr algn="ctr"/>
            <a:r>
              <a:rPr lang="en-US" b="1" dirty="0" smtClean="0">
                <a:solidFill>
                  <a:srgbClr val="FF0000"/>
                </a:solidFill>
              </a:rPr>
              <a:t>OSCILLOSCOPE CRT</a:t>
            </a:r>
            <a:endParaRPr lang="en-US" b="1" dirty="0">
              <a:solidFill>
                <a:srgbClr val="FF0000"/>
              </a:solidFill>
            </a:endParaRPr>
          </a:p>
        </p:txBody>
      </p:sp>
      <p:sp>
        <p:nvSpPr>
          <p:cNvPr id="3" name="Subtitle 2"/>
          <p:cNvSpPr>
            <a:spLocks noGrp="1"/>
          </p:cNvSpPr>
          <p:nvPr>
            <p:ph type="subTitle" idx="1"/>
          </p:nvPr>
        </p:nvSpPr>
        <p:spPr>
          <a:xfrm>
            <a:off x="152400" y="1447800"/>
            <a:ext cx="8686800" cy="4953000"/>
          </a:xfrm>
        </p:spPr>
        <p:txBody>
          <a:bodyPr>
            <a:normAutofit lnSpcReduction="10000"/>
          </a:bodyPr>
          <a:lstStyle/>
          <a:p>
            <a:pPr algn="just">
              <a:buFont typeface="Arial" pitchFamily="34" charset="0"/>
              <a:buChar char="•"/>
            </a:pPr>
            <a:r>
              <a:rPr lang="en-US" dirty="0" smtClean="0"/>
              <a:t> </a:t>
            </a:r>
            <a:r>
              <a:rPr lang="en-US" b="1" dirty="0" smtClean="0">
                <a:solidFill>
                  <a:schemeClr val="bg1"/>
                </a:solidFill>
              </a:rPr>
              <a:t>In oscilloscope CRTs, electrostatic deflection is used, rather than the magnetic deflection commonly used with television and other large CRTs. </a:t>
            </a:r>
          </a:p>
          <a:p>
            <a:pPr algn="just">
              <a:buFont typeface="Arial" pitchFamily="34" charset="0"/>
              <a:buChar char="•"/>
            </a:pPr>
            <a:r>
              <a:rPr lang="en-US" b="1" dirty="0" smtClean="0">
                <a:solidFill>
                  <a:schemeClr val="bg1"/>
                </a:solidFill>
              </a:rPr>
              <a:t>The beam is deflected horizontally by applying an electric field between a pair of plates to its left and right, and vertically by applying an electric field to plates above and below.</a:t>
            </a:r>
          </a:p>
          <a:p>
            <a:pPr algn="just">
              <a:buFont typeface="Arial" pitchFamily="34" charset="0"/>
              <a:buChar char="•"/>
            </a:pPr>
            <a:r>
              <a:rPr lang="en-US" b="1" dirty="0" smtClean="0">
                <a:solidFill>
                  <a:schemeClr val="bg1"/>
                </a:solidFill>
              </a:rPr>
              <a:t> Televisions use magnetic rather than electrostatic deflection because the deflection plates obstruct the beam when the deflection angle is as large as is required for tubes that are relatively short for their size.</a:t>
            </a:r>
          </a:p>
          <a:p>
            <a:pPr algn="just"/>
            <a:r>
              <a:rPr lang="en-US" b="1" dirty="0" smtClean="0">
                <a:solidFill>
                  <a:schemeClr val="bg1"/>
                </a:solidFill>
              </a:rPr>
              <a:t>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fontScale="90000"/>
          </a:bodyPr>
          <a:lstStyle/>
          <a:p>
            <a:pPr algn="l"/>
            <a:r>
              <a:rPr lang="en-US" b="1" u="sng" dirty="0" smtClean="0"/>
              <a:t/>
            </a:r>
            <a:br>
              <a:rPr lang="en-US" b="1" u="sng" dirty="0" smtClean="0"/>
            </a:br>
            <a:r>
              <a:rPr lang="en-US" dirty="0" smtClean="0"/>
              <a:t/>
            </a:r>
            <a:br>
              <a:rPr lang="en-US" dirty="0" smtClean="0"/>
            </a:br>
            <a:r>
              <a:rPr lang="en-US" dirty="0" smtClean="0">
                <a:solidFill>
                  <a:srgbClr val="FF0000"/>
                </a:solidFill>
              </a:rPr>
              <a:t> ELECTRON GUN ASSEMBLY</a:t>
            </a:r>
            <a:endParaRPr lang="en-US" dirty="0"/>
          </a:p>
        </p:txBody>
      </p:sp>
      <p:sp>
        <p:nvSpPr>
          <p:cNvPr id="3" name="Subtitle 2"/>
          <p:cNvSpPr>
            <a:spLocks noGrp="1"/>
          </p:cNvSpPr>
          <p:nvPr>
            <p:ph type="subTitle" idx="1"/>
          </p:nvPr>
        </p:nvSpPr>
        <p:spPr>
          <a:xfrm>
            <a:off x="457200" y="1371600"/>
            <a:ext cx="8534400" cy="5181600"/>
          </a:xfrm>
        </p:spPr>
        <p:txBody>
          <a:bodyPr>
            <a:normAutofit/>
          </a:bodyPr>
          <a:lstStyle/>
          <a:p>
            <a:pPr algn="just">
              <a:buFont typeface="Wingdings" pitchFamily="2" charset="2"/>
              <a:buChar char="§"/>
            </a:pPr>
            <a:r>
              <a:rPr lang="en-US" b="1" dirty="0" smtClean="0">
                <a:solidFill>
                  <a:schemeClr val="bg1"/>
                </a:solidFill>
              </a:rPr>
              <a:t>The electron gun assembly consists of an indirectly heated cathode, a control grid surrounding the cathode, a focusing anode and an accel­erating anode. </a:t>
            </a:r>
          </a:p>
          <a:p>
            <a:pPr algn="just">
              <a:buFont typeface="Wingdings" pitchFamily="2" charset="2"/>
              <a:buChar char="§"/>
            </a:pPr>
            <a:r>
              <a:rPr lang="en-US" b="1" dirty="0" smtClean="0">
                <a:solidFill>
                  <a:schemeClr val="bg1"/>
                </a:solidFill>
              </a:rPr>
              <a:t>The sole function of the electron gun assembly is to provide a focused electron beam which is accelerated towards the phosphor screen.</a:t>
            </a:r>
          </a:p>
          <a:p>
            <a:pPr algn="just">
              <a:buFont typeface="Wingdings" pitchFamily="2" charset="2"/>
              <a:buChar char="§"/>
            </a:pPr>
            <a:r>
              <a:rPr lang="en-US" b="1" dirty="0" smtClean="0">
                <a:solidFill>
                  <a:schemeClr val="bg1"/>
                </a:solidFill>
              </a:rPr>
              <a:t> The cathode is a nickel cylinder coated with an oxide coating and emits plenty of electrons, when heated. </a:t>
            </a:r>
          </a:p>
          <a:p>
            <a:pPr algn="just">
              <a:buFont typeface="Wingdings" pitchFamily="2" charset="2"/>
              <a:buChar char="§"/>
            </a:pPr>
            <a:r>
              <a:rPr lang="en-US" b="1" dirty="0" smtClean="0">
                <a:solidFill>
                  <a:schemeClr val="bg1"/>
                </a:solidFill>
              </a:rPr>
              <a:t>The emitting surface of the cathode should be as small as possible, theoretically a point. </a:t>
            </a:r>
            <a:endParaRPr lang="en-US"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fontScale="90000"/>
          </a:bodyPr>
          <a:lstStyle/>
          <a:p>
            <a:pPr algn="ctr"/>
            <a:r>
              <a:rPr lang="en-US" b="1" dirty="0" smtClean="0">
                <a:solidFill>
                  <a:srgbClr val="FF0000"/>
                </a:solidFill>
              </a:rPr>
              <a:t>ELECTRON GUN ASSEMBLY</a:t>
            </a:r>
            <a:endParaRPr lang="en-US" dirty="0"/>
          </a:p>
        </p:txBody>
      </p:sp>
      <p:sp>
        <p:nvSpPr>
          <p:cNvPr id="3" name="Subtitle 2"/>
          <p:cNvSpPr>
            <a:spLocks noGrp="1"/>
          </p:cNvSpPr>
          <p:nvPr>
            <p:ph type="subTitle" idx="1"/>
          </p:nvPr>
        </p:nvSpPr>
        <p:spPr>
          <a:xfrm>
            <a:off x="533400" y="1143000"/>
            <a:ext cx="8229600" cy="5334000"/>
          </a:xfrm>
        </p:spPr>
        <p:txBody>
          <a:bodyPr>
            <a:normAutofit/>
          </a:bodyPr>
          <a:lstStyle/>
          <a:p>
            <a:pPr algn="just">
              <a:buFont typeface="Wingdings" pitchFamily="2" charset="2"/>
              <a:buChar char="§"/>
            </a:pPr>
            <a:r>
              <a:rPr lang="en-US" b="1" dirty="0" smtClean="0">
                <a:solidFill>
                  <a:schemeClr val="bg1"/>
                </a:solidFill>
              </a:rPr>
              <a:t>Rate of emission of electrons or say the intensity of electron beam depends on the cathode current, which can be controlled by the control grid in a manner similar to a conventional vacuum tube. </a:t>
            </a:r>
          </a:p>
          <a:p>
            <a:pPr algn="just">
              <a:buFont typeface="Wingdings" pitchFamily="2" charset="2"/>
              <a:buChar char="§"/>
            </a:pPr>
            <a:r>
              <a:rPr lang="en-US" b="1" dirty="0" smtClean="0">
                <a:solidFill>
                  <a:schemeClr val="bg1"/>
                </a:solidFill>
              </a:rPr>
              <a:t>The control grid is a metal cylinder covered at one end but with a small hole in the cover. </a:t>
            </a:r>
          </a:p>
          <a:p>
            <a:pPr algn="just">
              <a:buFont typeface="Wingdings" pitchFamily="2" charset="2"/>
              <a:buChar char="§"/>
            </a:pPr>
            <a:r>
              <a:rPr lang="en-US" b="1" dirty="0" smtClean="0">
                <a:solidFill>
                  <a:schemeClr val="bg1"/>
                </a:solidFill>
              </a:rPr>
              <a:t>The grid is kept at negative potential (variable) with respect to cathode and its function is to vary the electron emission and so the brilliancy of the spot on the phosphor screen. </a:t>
            </a:r>
            <a:endParaRPr lang="en-US"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fontScale="90000"/>
          </a:bodyPr>
          <a:lstStyle/>
          <a:p>
            <a:pPr algn="ctr"/>
            <a:r>
              <a:rPr lang="en-US" b="1" dirty="0" smtClean="0">
                <a:solidFill>
                  <a:srgbClr val="FF0000"/>
                </a:solidFill>
              </a:rPr>
              <a:t>ELECTRON GUN ASSEMBLY</a:t>
            </a:r>
            <a:endParaRPr lang="en-US" dirty="0"/>
          </a:p>
        </p:txBody>
      </p:sp>
      <p:sp>
        <p:nvSpPr>
          <p:cNvPr id="3" name="Subtitle 2"/>
          <p:cNvSpPr>
            <a:spLocks noGrp="1"/>
          </p:cNvSpPr>
          <p:nvPr>
            <p:ph type="subTitle" idx="1"/>
          </p:nvPr>
        </p:nvSpPr>
        <p:spPr>
          <a:xfrm>
            <a:off x="609600" y="1143000"/>
            <a:ext cx="8153400" cy="5334000"/>
          </a:xfrm>
        </p:spPr>
        <p:txBody>
          <a:bodyPr>
            <a:normAutofit/>
          </a:bodyPr>
          <a:lstStyle/>
          <a:p>
            <a:pPr algn="just">
              <a:buFont typeface="Wingdings" pitchFamily="2" charset="2"/>
              <a:buChar char="§"/>
            </a:pPr>
            <a:r>
              <a:rPr lang="en-US" b="1" dirty="0" smtClean="0">
                <a:solidFill>
                  <a:schemeClr val="bg1"/>
                </a:solidFill>
              </a:rPr>
              <a:t>The hole in the grid is provided to allow passage for electrons through it and concentrate the beam of electrons along the axis of tube. </a:t>
            </a:r>
          </a:p>
          <a:p>
            <a:pPr algn="just">
              <a:buFont typeface="Wingdings" pitchFamily="2" charset="2"/>
              <a:buChar char="§"/>
            </a:pPr>
            <a:r>
              <a:rPr lang="en-US" b="1" dirty="0" smtClean="0">
                <a:solidFill>
                  <a:schemeClr val="bg1"/>
                </a:solidFill>
              </a:rPr>
              <a:t>Electron beam comes out from the control grid through a small hole in it and enters a pre-accelerating anode, which is a hollow cylinder in shape and is at a potential of few hundred volts more positive than the cathode so as to accelerate the electron beam in the electric field.</a:t>
            </a:r>
          </a:p>
          <a:p>
            <a:pPr algn="just">
              <a:buFont typeface="Wingdings" pitchFamily="2" charset="2"/>
              <a:buChar char="§"/>
            </a:pPr>
            <a:r>
              <a:rPr lang="en-US" b="1" dirty="0" smtClean="0">
                <a:solidFill>
                  <a:schemeClr val="bg1"/>
                </a:solidFill>
              </a:rPr>
              <a:t> This accelerated beam would be scattered now because of variations in energy and would produce a broad ill-defined spot on the screen. </a:t>
            </a:r>
            <a:endParaRPr lang="en-US"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fontScale="90000"/>
          </a:bodyPr>
          <a:lstStyle/>
          <a:p>
            <a:pPr algn="ctr"/>
            <a:r>
              <a:rPr lang="en-US" b="1" dirty="0" smtClean="0">
                <a:solidFill>
                  <a:srgbClr val="FF0000"/>
                </a:solidFill>
              </a:rPr>
              <a:t>ELECTRON GUN ASSEMBLY</a:t>
            </a:r>
            <a:endParaRPr lang="en-US" dirty="0"/>
          </a:p>
        </p:txBody>
      </p:sp>
      <p:sp>
        <p:nvSpPr>
          <p:cNvPr id="3" name="Subtitle 2"/>
          <p:cNvSpPr>
            <a:spLocks noGrp="1"/>
          </p:cNvSpPr>
          <p:nvPr>
            <p:ph type="subTitle" idx="1"/>
          </p:nvPr>
        </p:nvSpPr>
        <p:spPr>
          <a:xfrm>
            <a:off x="457200" y="1143000"/>
            <a:ext cx="8382000" cy="5257800"/>
          </a:xfrm>
        </p:spPr>
        <p:txBody>
          <a:bodyPr>
            <a:normAutofit/>
          </a:bodyPr>
          <a:lstStyle/>
          <a:p>
            <a:pPr algn="just">
              <a:buFont typeface="Wingdings" pitchFamily="2" charset="2"/>
              <a:buChar char="§"/>
            </a:pPr>
            <a:r>
              <a:rPr lang="en-US" b="1" dirty="0" smtClean="0">
                <a:solidFill>
                  <a:schemeClr val="bg1"/>
                </a:solidFill>
              </a:rPr>
              <a:t>This electron beam is focused on the screen by an electrostatic lens consisting of two more cylindrical anodes called the focusing anode and accelerating anode apart from the pre-accelerating anode. </a:t>
            </a:r>
          </a:p>
          <a:p>
            <a:pPr algn="just">
              <a:buFont typeface="Wingdings" pitchFamily="2" charset="2"/>
              <a:buChar char="§"/>
            </a:pPr>
            <a:r>
              <a:rPr lang="en-US" b="1" dirty="0" smtClean="0">
                <a:solidFill>
                  <a:schemeClr val="bg1"/>
                </a:solidFill>
              </a:rPr>
              <a:t>The focusing and accelerating anodes may be open or close at both ends and if covered, holes must be provided in the anode cover for the passage of electrons. </a:t>
            </a:r>
          </a:p>
          <a:p>
            <a:pPr algn="just">
              <a:buFont typeface="Wingdings" pitchFamily="2" charset="2"/>
              <a:buChar char="§"/>
            </a:pPr>
            <a:r>
              <a:rPr lang="en-US" b="1" dirty="0" smtClean="0">
                <a:solidFill>
                  <a:schemeClr val="bg1"/>
                </a:solidFill>
              </a:rPr>
              <a:t>The function of these anodes is to concentrate and focus the beam on the screen and also to accelerate the speed of electrons.</a:t>
            </a:r>
          </a:p>
          <a:p>
            <a:pPr algn="l"/>
            <a:endParaRPr lang="en-US"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838199"/>
          </a:xfrm>
        </p:spPr>
        <p:txBody>
          <a:bodyPr>
            <a:normAutofit fontScale="90000"/>
          </a:bodyPr>
          <a:lstStyle/>
          <a:p>
            <a:pPr algn="ctr"/>
            <a:r>
              <a:rPr lang="en-US" b="1" u="sng" dirty="0" smtClean="0"/>
              <a:t/>
            </a:r>
            <a:br>
              <a:rPr lang="en-US" b="1" u="sng" dirty="0" smtClean="0"/>
            </a:br>
            <a:r>
              <a:rPr lang="en-US" sz="4400" b="1" dirty="0" smtClean="0">
                <a:solidFill>
                  <a:srgbClr val="FF0000"/>
                </a:solidFill>
              </a:rPr>
              <a:t>DEF</a:t>
            </a:r>
            <a:r>
              <a:rPr lang="en-US" sz="4400" b="1" dirty="0" smtClean="0">
                <a:solidFill>
                  <a:srgbClr val="FF0000"/>
                </a:solidFill>
                <a:effectLst/>
              </a:rPr>
              <a:t>LECTION PLATE ASSEMBLY</a:t>
            </a:r>
            <a:endParaRPr lang="en-US" dirty="0">
              <a:solidFill>
                <a:srgbClr val="FF0000"/>
              </a:solidFill>
            </a:endParaRPr>
          </a:p>
        </p:txBody>
      </p:sp>
      <p:sp>
        <p:nvSpPr>
          <p:cNvPr id="3" name="Subtitle 2"/>
          <p:cNvSpPr>
            <a:spLocks noGrp="1"/>
          </p:cNvSpPr>
          <p:nvPr>
            <p:ph type="subTitle" idx="1"/>
          </p:nvPr>
        </p:nvSpPr>
        <p:spPr>
          <a:xfrm>
            <a:off x="609600" y="1143000"/>
            <a:ext cx="8077200" cy="5410200"/>
          </a:xfrm>
        </p:spPr>
        <p:txBody>
          <a:bodyPr>
            <a:normAutofit/>
          </a:bodyPr>
          <a:lstStyle/>
          <a:p>
            <a:pPr algn="just">
              <a:buFont typeface="Wingdings" pitchFamily="2" charset="2"/>
              <a:buChar char="§"/>
            </a:pPr>
            <a:r>
              <a:rPr lang="en-US" b="1" dirty="0" smtClean="0">
                <a:solidFill>
                  <a:schemeClr val="bg1"/>
                </a:solidFill>
              </a:rPr>
              <a:t>Electron beam, after leaving the electron gun, passes through the two pairs of deflection pates.</a:t>
            </a:r>
          </a:p>
          <a:p>
            <a:pPr algn="just">
              <a:buFont typeface="Wingdings" pitchFamily="2" charset="2"/>
              <a:buChar char="§"/>
            </a:pPr>
            <a:r>
              <a:rPr lang="en-US" b="1" dirty="0" smtClean="0">
                <a:solidFill>
                  <a:schemeClr val="bg1"/>
                </a:solidFill>
              </a:rPr>
              <a:t>One pair of deflection plates is mounted vertically and deflects the beam in horizontal or X-direction and so called the horizontal or X-plates and the other pair is mounted horizontally and deflects the beam in vertical or Y-direction and called the vertical or Y-plates. </a:t>
            </a:r>
          </a:p>
          <a:p>
            <a:pPr algn="just">
              <a:buFont typeface="Wingdings" pitchFamily="2" charset="2"/>
              <a:buChar char="§"/>
            </a:pPr>
            <a:r>
              <a:rPr lang="en-US" b="1" dirty="0" smtClean="0">
                <a:solidFill>
                  <a:schemeClr val="bg1"/>
                </a:solidFill>
              </a:rPr>
              <a:t>These plates are to deflect the beam according to the voltage applied across them. For example if a constant pd is applied to the set of Y-plates, the electron beam will be deflected upward if the upper plate is positive.</a:t>
            </a:r>
            <a:endParaRPr lang="en-US" b="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169</TotalTime>
  <Words>780</Words>
  <Application>Microsoft Office PowerPoint</Application>
  <PresentationFormat>On-screen Show (4:3)</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CATHODE RAY TUBE</vt:lpstr>
      <vt:lpstr>CIRCUIT DIAGRAM</vt:lpstr>
      <vt:lpstr>INTRODUCTION</vt:lpstr>
      <vt:lpstr>OSCILLOSCOPE CRT</vt:lpstr>
      <vt:lpstr>   ELECTRON GUN ASSEMBLY</vt:lpstr>
      <vt:lpstr>ELECTRON GUN ASSEMBLY</vt:lpstr>
      <vt:lpstr>ELECTRON GUN ASSEMBLY</vt:lpstr>
      <vt:lpstr>ELECTRON GUN ASSEMBLY</vt:lpstr>
      <vt:lpstr> DEFLECTION PLATE ASSEMBLY</vt:lpstr>
      <vt:lpstr>DEFLECTION PLATE ASSEMBLY</vt:lpstr>
      <vt:lpstr>   PHOSPHOR PERSISTENCE</vt:lpstr>
      <vt:lpstr>   GLASS BODY AND BASE </vt:lpstr>
      <vt:lpstr>   GLASS BODY AND BASE </vt:lpstr>
      <vt:lpstr>GRATICULES</vt:lpstr>
      <vt:lpstr>COLORED CRT </vt:lpstr>
      <vt:lpstr>BEAM PENETRATION METHOD</vt:lpstr>
      <vt:lpstr>SHADOW MASK METHOD</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CATHODE RAY TUBE</dc:title>
  <dc:creator/>
  <cp:lastModifiedBy>vivekgautam</cp:lastModifiedBy>
  <cp:revision>26</cp:revision>
  <dcterms:created xsi:type="dcterms:W3CDTF">2006-08-16T00:00:00Z</dcterms:created>
  <dcterms:modified xsi:type="dcterms:W3CDTF">2018-02-15T04:47:16Z</dcterms:modified>
</cp:coreProperties>
</file>