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365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4791B91D-34B0-4A16-AFB3-68A7106831F4}" type="datetimeFigureOut">
              <a:rPr lang="en-US" smtClean="0"/>
              <a:t>13-Apr-19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357852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650940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6981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699272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7539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12501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666952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124119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237138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91B91D-34B0-4A16-AFB3-68A7106831F4}" type="datetimeFigureOut">
              <a:rPr lang="en-US" smtClean="0"/>
              <a:t>13-Apr-19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384413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91B91D-34B0-4A16-AFB3-68A7106831F4}" type="datetimeFigureOut">
              <a:rPr lang="en-US" smtClean="0"/>
              <a:t>13-Apr-19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216622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91B91D-34B0-4A16-AFB3-68A7106831F4}" type="datetimeFigureOut">
              <a:rPr lang="en-US" smtClean="0"/>
              <a:t>13-Apr-19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126033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91B91D-34B0-4A16-AFB3-68A7106831F4}" type="datetimeFigureOut">
              <a:rPr lang="en-US" smtClean="0"/>
              <a:t>13-Apr-19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115858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B91D-34B0-4A16-AFB3-68A7106831F4}" type="datetimeFigureOut">
              <a:rPr lang="en-US" smtClean="0"/>
              <a:t>13-Apr-19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148059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791B91D-34B0-4A16-AFB3-68A7106831F4}" type="datetimeFigureOut">
              <a:rPr lang="en-US" smtClean="0"/>
              <a:t>13-Apr-19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271066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791B91D-34B0-4A16-AFB3-68A7106831F4}" type="datetimeFigureOut">
              <a:rPr lang="en-US" smtClean="0"/>
              <a:t>13-Apr-19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0EF23-E220-4AF7-9788-7F6913F6B5D2}" type="slidenum">
              <a:rPr lang="en-US" smtClean="0"/>
              <a:t>‹#›</a:t>
            </a:fld>
            <a:endParaRPr lang="en-US"/>
          </a:p>
        </p:txBody>
      </p:sp>
    </p:spTree>
    <p:extLst>
      <p:ext uri="{BB962C8B-B14F-4D97-AF65-F5344CB8AC3E}">
        <p14:creationId xmlns:p14="http://schemas.microsoft.com/office/powerpoint/2010/main" val="281171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791B91D-34B0-4A16-AFB3-68A7106831F4}" type="datetimeFigureOut">
              <a:rPr lang="en-US" smtClean="0"/>
              <a:t>13-Apr-19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210EF23-E220-4AF7-9788-7F6913F6B5D2}" type="slidenum">
              <a:rPr lang="en-US" smtClean="0"/>
              <a:t>‹#›</a:t>
            </a:fld>
            <a:endParaRPr lang="en-US"/>
          </a:p>
        </p:txBody>
      </p:sp>
    </p:spTree>
    <p:extLst>
      <p:ext uri="{BB962C8B-B14F-4D97-AF65-F5344CB8AC3E}">
        <p14:creationId xmlns:p14="http://schemas.microsoft.com/office/powerpoint/2010/main" val="9468621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Universal_Serial_Bu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3893"/>
          </a:xfrm>
        </p:spPr>
        <p:txBody>
          <a:bodyPr/>
          <a:lstStyle/>
          <a:p>
            <a:r>
              <a:rPr lang="en-US" b="1" dirty="0" smtClean="0">
                <a:solidFill>
                  <a:schemeClr val="bg1"/>
                </a:solidFill>
              </a:rPr>
              <a:t>BASIC COMPUTER STRUCTURE</a:t>
            </a:r>
            <a:endParaRPr lang="en-US" b="1" dirty="0">
              <a:solidFill>
                <a:schemeClr val="bg1"/>
              </a:solidFill>
            </a:endParaRPr>
          </a:p>
        </p:txBody>
      </p:sp>
    </p:spTree>
    <p:extLst>
      <p:ext uri="{BB962C8B-B14F-4D97-AF65-F5344CB8AC3E}">
        <p14:creationId xmlns:p14="http://schemas.microsoft.com/office/powerpoint/2010/main" val="403161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10837"/>
            <a:ext cx="11369243" cy="443345"/>
          </a:xfrm>
        </p:spPr>
        <p:txBody>
          <a:bodyPr>
            <a:noAutofit/>
          </a:bodyPr>
          <a:lstStyle/>
          <a:p>
            <a:pPr algn="ctr"/>
            <a:r>
              <a:rPr lang="en-US" sz="2800" b="1" dirty="0" smtClean="0">
                <a:solidFill>
                  <a:schemeClr val="bg1"/>
                </a:solidFill>
              </a:rPr>
              <a:t>THE SYSTEM BUS</a:t>
            </a:r>
            <a:endParaRPr lang="en-US" sz="2800" b="1" dirty="0">
              <a:solidFill>
                <a:schemeClr val="bg1"/>
              </a:solidFill>
            </a:endParaRPr>
          </a:p>
        </p:txBody>
      </p:sp>
      <p:sp>
        <p:nvSpPr>
          <p:cNvPr id="3" name="Subtitle 2"/>
          <p:cNvSpPr>
            <a:spLocks noGrp="1"/>
          </p:cNvSpPr>
          <p:nvPr>
            <p:ph type="subTitle" idx="1"/>
          </p:nvPr>
        </p:nvSpPr>
        <p:spPr>
          <a:xfrm>
            <a:off x="684212" y="720436"/>
            <a:ext cx="11369242" cy="5874327"/>
          </a:xfrm>
        </p:spPr>
        <p:txBody>
          <a:bodyPr/>
          <a:lstStyle/>
          <a:p>
            <a:pPr marL="342900" indent="-342900" algn="just">
              <a:buFont typeface="Wingdings" panose="05000000000000000000" pitchFamily="2" charset="2"/>
              <a:buChar char="v"/>
            </a:pPr>
            <a:r>
              <a:rPr lang="en-US" dirty="0">
                <a:solidFill>
                  <a:schemeClr val="bg1"/>
                </a:solidFill>
              </a:rPr>
              <a:t>In computer architecture, a </a:t>
            </a:r>
            <a:r>
              <a:rPr lang="en-US" dirty="0" smtClean="0">
                <a:solidFill>
                  <a:schemeClr val="bg1"/>
                </a:solidFill>
              </a:rPr>
              <a:t>bus </a:t>
            </a:r>
            <a:r>
              <a:rPr lang="en-US" dirty="0">
                <a:solidFill>
                  <a:schemeClr val="bg1"/>
                </a:solidFill>
              </a:rPr>
              <a:t>(a contraction of the Latin </a:t>
            </a:r>
            <a:r>
              <a:rPr lang="en-US" i="1" dirty="0" smtClean="0">
                <a:solidFill>
                  <a:schemeClr val="bg1"/>
                </a:solidFill>
              </a:rPr>
              <a:t>omnibus</a:t>
            </a:r>
            <a:r>
              <a:rPr lang="en-US" dirty="0" smtClean="0">
                <a:solidFill>
                  <a:schemeClr val="bg1"/>
                </a:solidFill>
              </a:rPr>
              <a:t> </a:t>
            </a:r>
            <a:r>
              <a:rPr lang="en-US" dirty="0">
                <a:solidFill>
                  <a:schemeClr val="bg1"/>
                </a:solidFill>
              </a:rPr>
              <a:t>is a communication system that transfers data between components inside a computer, or between computers. </a:t>
            </a:r>
            <a:endParaRPr lang="en-US" dirty="0" smtClean="0">
              <a:solidFill>
                <a:schemeClr val="bg1"/>
              </a:solidFill>
            </a:endParaRPr>
          </a:p>
          <a:p>
            <a:pPr marL="342900" indent="-342900" algn="just">
              <a:buFont typeface="Wingdings" panose="05000000000000000000" pitchFamily="2" charset="2"/>
              <a:buChar char="v"/>
            </a:pPr>
            <a:r>
              <a:rPr lang="en-US" dirty="0" smtClean="0">
                <a:solidFill>
                  <a:schemeClr val="bg1"/>
                </a:solidFill>
              </a:rPr>
              <a:t>This </a:t>
            </a:r>
            <a:r>
              <a:rPr lang="en-US" dirty="0">
                <a:solidFill>
                  <a:schemeClr val="bg1"/>
                </a:solidFill>
              </a:rPr>
              <a:t>expression covers all related hardware components (wire, optical fiber, etc.) and software, including communication </a:t>
            </a:r>
            <a:r>
              <a:rPr lang="en-US" dirty="0" smtClean="0">
                <a:solidFill>
                  <a:schemeClr val="bg1"/>
                </a:solidFill>
              </a:rPr>
              <a:t>protocols.</a:t>
            </a:r>
          </a:p>
          <a:p>
            <a:pPr marL="342900" indent="-342900" algn="just">
              <a:buFont typeface="Wingdings" panose="05000000000000000000" pitchFamily="2" charset="2"/>
              <a:buChar char="v"/>
            </a:pPr>
            <a:r>
              <a:rPr lang="en-US" dirty="0" smtClean="0">
                <a:solidFill>
                  <a:schemeClr val="bg1"/>
                </a:solidFill>
              </a:rPr>
              <a:t>Early </a:t>
            </a:r>
            <a:r>
              <a:rPr lang="en-US" dirty="0">
                <a:solidFill>
                  <a:schemeClr val="bg1"/>
                </a:solidFill>
              </a:rPr>
              <a:t>computer buses were parallel electrical wires with multiple hardware connections, but the term is now used for any physical arrangement that provides the same logical function as a parallel electrical bus. </a:t>
            </a:r>
            <a:endParaRPr lang="en-US" dirty="0" smtClean="0">
              <a:solidFill>
                <a:schemeClr val="bg1"/>
              </a:solidFill>
            </a:endParaRPr>
          </a:p>
          <a:p>
            <a:pPr marL="342900" indent="-342900" algn="just">
              <a:buFont typeface="Wingdings" panose="05000000000000000000" pitchFamily="2" charset="2"/>
              <a:buChar char="v"/>
            </a:pPr>
            <a:r>
              <a:rPr lang="en-US" dirty="0" smtClean="0">
                <a:solidFill>
                  <a:schemeClr val="bg1"/>
                </a:solidFill>
              </a:rPr>
              <a:t>Modern </a:t>
            </a:r>
            <a:r>
              <a:rPr lang="en-US" dirty="0">
                <a:solidFill>
                  <a:schemeClr val="bg1"/>
                </a:solidFill>
              </a:rPr>
              <a:t>computer buses can use both parallel and bit serial connections, and can be wired in either a multidrop (electrical parallel) or daisy chain topology, or connected by switched hubs, as in the case of </a:t>
            </a:r>
            <a:r>
              <a:rPr lang="en-US" dirty="0">
                <a:solidFill>
                  <a:schemeClr val="bg1"/>
                </a:solidFill>
                <a:hlinkClick r:id="rId2" tooltip="Universal Serial Bus"/>
              </a:rPr>
              <a:t>USB</a:t>
            </a:r>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305114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091" y="124692"/>
            <a:ext cx="11748653" cy="498764"/>
          </a:xfrm>
        </p:spPr>
        <p:txBody>
          <a:bodyPr>
            <a:noAutofit/>
          </a:bodyPr>
          <a:lstStyle/>
          <a:p>
            <a:pPr algn="ctr"/>
            <a:r>
              <a:rPr lang="en-US" sz="2800" b="1" dirty="0" smtClean="0">
                <a:solidFill>
                  <a:schemeClr val="bg1"/>
                </a:solidFill>
              </a:rPr>
              <a:t>TYPES OF COMPUTER BUSES</a:t>
            </a:r>
            <a:endParaRPr lang="en-US" sz="2800" b="1" dirty="0">
              <a:solidFill>
                <a:schemeClr val="bg1"/>
              </a:solidFill>
            </a:endParaRPr>
          </a:p>
        </p:txBody>
      </p:sp>
      <p:sp>
        <p:nvSpPr>
          <p:cNvPr id="3" name="Subtitle 2"/>
          <p:cNvSpPr>
            <a:spLocks noGrp="1"/>
          </p:cNvSpPr>
          <p:nvPr>
            <p:ph type="subTitle" idx="1"/>
          </p:nvPr>
        </p:nvSpPr>
        <p:spPr>
          <a:xfrm>
            <a:off x="277091" y="748145"/>
            <a:ext cx="11748653" cy="5791200"/>
          </a:xfrm>
        </p:spPr>
        <p:txBody>
          <a:bodyPr/>
          <a:lstStyle/>
          <a:p>
            <a:r>
              <a:rPr lang="en-US" dirty="0">
                <a:solidFill>
                  <a:schemeClr val="bg1"/>
                </a:solidFill>
              </a:rPr>
              <a:t>There are a variety of buses found inside the computer. </a:t>
            </a:r>
            <a:endParaRPr lang="en-US" dirty="0" smtClean="0">
              <a:solidFill>
                <a:schemeClr val="bg1"/>
              </a:solidFill>
            </a:endParaRPr>
          </a:p>
          <a:p>
            <a:endParaRPr lang="en-US" dirty="0">
              <a:solidFill>
                <a:schemeClr val="bg1"/>
              </a:solidFill>
            </a:endParaRPr>
          </a:p>
          <a:p>
            <a:r>
              <a:rPr lang="en-US" b="1" dirty="0">
                <a:solidFill>
                  <a:schemeClr val="bg1"/>
                </a:solidFill>
              </a:rPr>
              <a:t>Data Bus</a:t>
            </a:r>
            <a:r>
              <a:rPr lang="en-US" dirty="0">
                <a:solidFill>
                  <a:schemeClr val="bg1"/>
                </a:solidFill>
              </a:rPr>
              <a:t>: The data bus allows data to travel back and forth between the </a:t>
            </a:r>
            <a:r>
              <a:rPr lang="en-US" dirty="0" smtClean="0">
                <a:solidFill>
                  <a:schemeClr val="bg1"/>
                </a:solidFill>
              </a:rPr>
              <a:t>microprocessor</a:t>
            </a:r>
            <a:r>
              <a:rPr lang="en-US" dirty="0">
                <a:solidFill>
                  <a:schemeClr val="bg1"/>
                </a:solidFill>
              </a:rPr>
              <a:t> </a:t>
            </a:r>
            <a:r>
              <a:rPr lang="en-US" dirty="0" smtClean="0">
                <a:solidFill>
                  <a:schemeClr val="bg1"/>
                </a:solidFill>
              </a:rPr>
              <a:t>(CPU</a:t>
            </a:r>
            <a:r>
              <a:rPr lang="en-US" dirty="0">
                <a:solidFill>
                  <a:schemeClr val="bg1"/>
                </a:solidFill>
              </a:rPr>
              <a:t>) and memory (RAM</a:t>
            </a:r>
            <a:r>
              <a:rPr lang="en-US" dirty="0" smtClean="0">
                <a:solidFill>
                  <a:schemeClr val="bg1"/>
                </a:solidFill>
              </a:rPr>
              <a:t>).This type of bus is bidirectional.</a:t>
            </a:r>
          </a:p>
          <a:p>
            <a:endParaRPr lang="en-US" dirty="0">
              <a:solidFill>
                <a:schemeClr val="bg1"/>
              </a:solidFill>
            </a:endParaRPr>
          </a:p>
          <a:p>
            <a:r>
              <a:rPr lang="en-US" b="1" dirty="0">
                <a:solidFill>
                  <a:schemeClr val="bg1"/>
                </a:solidFill>
              </a:rPr>
              <a:t>Address Bus</a:t>
            </a:r>
            <a:r>
              <a:rPr lang="en-US" dirty="0">
                <a:solidFill>
                  <a:schemeClr val="bg1"/>
                </a:solidFill>
              </a:rPr>
              <a:t>: The address bus carries information about the location of data in memory. </a:t>
            </a:r>
            <a:r>
              <a:rPr lang="en-US" dirty="0">
                <a:solidFill>
                  <a:schemeClr val="bg1"/>
                </a:solidFill>
              </a:rPr>
              <a:t>This type of bus is b</a:t>
            </a:r>
            <a:r>
              <a:rPr lang="en-US" dirty="0" smtClean="0">
                <a:solidFill>
                  <a:schemeClr val="bg1"/>
                </a:solidFill>
              </a:rPr>
              <a:t>idirectional</a:t>
            </a:r>
            <a:r>
              <a:rPr lang="en-US" dirty="0">
                <a:solidFill>
                  <a:schemeClr val="bg1"/>
                </a:solidFill>
              </a:rPr>
              <a:t>.</a:t>
            </a:r>
          </a:p>
          <a:p>
            <a:endParaRPr lang="en-US" dirty="0">
              <a:solidFill>
                <a:schemeClr val="bg1"/>
              </a:solidFill>
            </a:endParaRPr>
          </a:p>
          <a:p>
            <a:r>
              <a:rPr lang="en-US" b="1" dirty="0">
                <a:solidFill>
                  <a:schemeClr val="bg1"/>
                </a:solidFill>
              </a:rPr>
              <a:t>Control Bus </a:t>
            </a:r>
            <a:r>
              <a:rPr lang="en-US" dirty="0">
                <a:solidFill>
                  <a:schemeClr val="bg1"/>
                </a:solidFill>
              </a:rPr>
              <a:t>: The control bus carries the control signals that make sure everything is flowing smoothly from place to place. </a:t>
            </a:r>
            <a:r>
              <a:rPr lang="en-US" dirty="0">
                <a:solidFill>
                  <a:schemeClr val="bg1"/>
                </a:solidFill>
              </a:rPr>
              <a:t>This type of bus is </a:t>
            </a:r>
            <a:r>
              <a:rPr lang="en-US" dirty="0" smtClean="0">
                <a:solidFill>
                  <a:schemeClr val="bg1"/>
                </a:solidFill>
              </a:rPr>
              <a:t>unidirectional</a:t>
            </a:r>
            <a:r>
              <a:rPr lang="en-US" dirty="0">
                <a:solidFill>
                  <a:schemeClr val="bg1"/>
                </a:solidFill>
              </a:rPr>
              <a: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02104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6182" y="637309"/>
            <a:ext cx="10293927" cy="5611091"/>
          </a:xfrm>
          <a:prstGeom prst="rect">
            <a:avLst/>
          </a:prstGeom>
        </p:spPr>
      </p:pic>
    </p:spTree>
    <p:extLst>
      <p:ext uri="{BB962C8B-B14F-4D97-AF65-F5344CB8AC3E}">
        <p14:creationId xmlns:p14="http://schemas.microsoft.com/office/powerpoint/2010/main" val="386546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52401"/>
            <a:ext cx="11230697" cy="471054"/>
          </a:xfrm>
        </p:spPr>
        <p:txBody>
          <a:bodyPr>
            <a:normAutofit/>
          </a:bodyPr>
          <a:lstStyle/>
          <a:p>
            <a:pPr algn="ctr"/>
            <a:r>
              <a:rPr lang="en-US" sz="2400" b="1" dirty="0" smtClean="0">
                <a:solidFill>
                  <a:schemeClr val="bg1"/>
                </a:solidFill>
              </a:rPr>
              <a:t>single and multi address instruction words</a:t>
            </a:r>
            <a:endParaRPr lang="en-US" sz="2400" b="1" dirty="0">
              <a:solidFill>
                <a:schemeClr val="bg1"/>
              </a:solidFill>
            </a:endParaRPr>
          </a:p>
        </p:txBody>
      </p:sp>
      <p:sp>
        <p:nvSpPr>
          <p:cNvPr id="3" name="Subtitle 2"/>
          <p:cNvSpPr>
            <a:spLocks noGrp="1"/>
          </p:cNvSpPr>
          <p:nvPr>
            <p:ph type="subTitle" idx="1"/>
          </p:nvPr>
        </p:nvSpPr>
        <p:spPr>
          <a:xfrm>
            <a:off x="684212" y="762000"/>
            <a:ext cx="11230696" cy="5832763"/>
          </a:xfrm>
        </p:spPr>
        <p:txBody>
          <a:bodyPr>
            <a:normAutofit lnSpcReduction="10000"/>
          </a:bodyPr>
          <a:lstStyle/>
          <a:p>
            <a:pPr marL="342900" indent="-342900" algn="just">
              <a:buFont typeface="Wingdings" panose="05000000000000000000" pitchFamily="2" charset="2"/>
              <a:buChar char="Ø"/>
            </a:pPr>
            <a:r>
              <a:rPr lang="en-US" dirty="0">
                <a:solidFill>
                  <a:schemeClr val="bg1"/>
                </a:solidFill>
              </a:rPr>
              <a:t>Computer perform task on the basis of instruction provided. A instruction in computer comprises of groups called fields. These field contains different information as for computers every thing is in 0 and 1 so each field has different significance on the basis of which a CPU decide what so perform. The most common fields are</a:t>
            </a:r>
            <a:r>
              <a:rPr lang="en-US" dirty="0" smtClean="0">
                <a:solidFill>
                  <a:schemeClr val="bg1"/>
                </a:solidFill>
              </a:rPr>
              <a:t>:</a:t>
            </a:r>
          </a:p>
          <a:p>
            <a:pPr marL="342900" indent="-342900" algn="just">
              <a:buFont typeface="Wingdings" panose="05000000000000000000" pitchFamily="2" charset="2"/>
              <a:buChar char="§"/>
            </a:pPr>
            <a:r>
              <a:rPr lang="en-US" dirty="0">
                <a:solidFill>
                  <a:schemeClr val="bg1"/>
                </a:solidFill>
              </a:rPr>
              <a:t>Operation field which specifies the operation to be performed like addition. </a:t>
            </a:r>
            <a:endParaRPr lang="en-US" dirty="0" smtClean="0">
              <a:solidFill>
                <a:schemeClr val="bg1"/>
              </a:solidFill>
            </a:endParaRPr>
          </a:p>
          <a:p>
            <a:pPr marL="342900" indent="-342900" algn="just">
              <a:buFont typeface="Wingdings" panose="05000000000000000000" pitchFamily="2" charset="2"/>
              <a:buChar char="§"/>
            </a:pPr>
            <a:r>
              <a:rPr lang="en-US" dirty="0" smtClean="0">
                <a:solidFill>
                  <a:schemeClr val="bg1"/>
                </a:solidFill>
              </a:rPr>
              <a:t>Address </a:t>
            </a:r>
            <a:r>
              <a:rPr lang="en-US" dirty="0">
                <a:solidFill>
                  <a:schemeClr val="bg1"/>
                </a:solidFill>
              </a:rPr>
              <a:t>field which contain the location of operand, i.e., register or memory location. </a:t>
            </a:r>
            <a:endParaRPr lang="en-US" dirty="0" smtClean="0">
              <a:solidFill>
                <a:schemeClr val="bg1"/>
              </a:solidFill>
            </a:endParaRPr>
          </a:p>
          <a:p>
            <a:pPr marL="342900" indent="-342900" algn="just">
              <a:buFont typeface="Wingdings" panose="05000000000000000000" pitchFamily="2" charset="2"/>
              <a:buChar char="§"/>
            </a:pPr>
            <a:r>
              <a:rPr lang="en-US" dirty="0" smtClean="0">
                <a:solidFill>
                  <a:schemeClr val="bg1"/>
                </a:solidFill>
              </a:rPr>
              <a:t>Mode </a:t>
            </a:r>
            <a:r>
              <a:rPr lang="en-US" dirty="0">
                <a:solidFill>
                  <a:schemeClr val="bg1"/>
                </a:solidFill>
              </a:rPr>
              <a:t>field which specifies how operand is to be founded. </a:t>
            </a:r>
          </a:p>
          <a:p>
            <a:pPr marL="342900" indent="-342900" algn="just">
              <a:buFont typeface="Wingdings" panose="05000000000000000000" pitchFamily="2" charset="2"/>
              <a:buChar char="Ø"/>
            </a:pPr>
            <a:r>
              <a:rPr lang="en-US" dirty="0">
                <a:solidFill>
                  <a:schemeClr val="bg1"/>
                </a:solidFill>
              </a:rPr>
              <a:t>A instruction is of various length depending upon the number of addresses it contain. Generally CPU organization are of three types on the basis of number of address fields:</a:t>
            </a:r>
          </a:p>
          <a:p>
            <a:pPr marL="342900" indent="-342900" algn="just">
              <a:buFont typeface="Wingdings" panose="05000000000000000000" pitchFamily="2" charset="2"/>
              <a:buChar char="§"/>
            </a:pPr>
            <a:r>
              <a:rPr lang="en-US" dirty="0">
                <a:solidFill>
                  <a:schemeClr val="bg1"/>
                </a:solidFill>
              </a:rPr>
              <a:t>Single Accumulator organization </a:t>
            </a:r>
            <a:endParaRPr lang="en-US" dirty="0" smtClean="0">
              <a:solidFill>
                <a:schemeClr val="bg1"/>
              </a:solidFill>
            </a:endParaRPr>
          </a:p>
          <a:p>
            <a:pPr marL="342900" indent="-342900" algn="just">
              <a:buFont typeface="Wingdings" panose="05000000000000000000" pitchFamily="2" charset="2"/>
              <a:buChar char="§"/>
            </a:pPr>
            <a:r>
              <a:rPr lang="en-US" dirty="0" smtClean="0">
                <a:solidFill>
                  <a:schemeClr val="bg1"/>
                </a:solidFill>
              </a:rPr>
              <a:t>General </a:t>
            </a:r>
            <a:r>
              <a:rPr lang="en-US" dirty="0">
                <a:solidFill>
                  <a:schemeClr val="bg1"/>
                </a:solidFill>
              </a:rPr>
              <a:t>register organization </a:t>
            </a:r>
            <a:endParaRPr lang="en-US" dirty="0" smtClean="0">
              <a:solidFill>
                <a:schemeClr val="bg1"/>
              </a:solidFill>
            </a:endParaRPr>
          </a:p>
          <a:p>
            <a:pPr marL="342900" indent="-342900" algn="just">
              <a:buFont typeface="Wingdings" panose="05000000000000000000" pitchFamily="2" charset="2"/>
              <a:buChar char="§"/>
            </a:pPr>
            <a:r>
              <a:rPr lang="en-US" dirty="0" smtClean="0">
                <a:solidFill>
                  <a:schemeClr val="bg1"/>
                </a:solidFill>
              </a:rPr>
              <a:t>Stack </a:t>
            </a:r>
            <a:r>
              <a:rPr lang="en-US" dirty="0">
                <a:solidFill>
                  <a:schemeClr val="bg1"/>
                </a:solidFill>
              </a:rPr>
              <a:t>organization </a:t>
            </a:r>
            <a:endParaRPr lang="en-US" dirty="0" smtClean="0">
              <a:solidFill>
                <a:schemeClr val="bg1"/>
              </a:solidFill>
            </a:endParaRPr>
          </a:p>
          <a:p>
            <a:endParaRPr lang="en-US" dirty="0"/>
          </a:p>
          <a:p>
            <a:endParaRPr lang="en-US" dirty="0"/>
          </a:p>
        </p:txBody>
      </p:sp>
    </p:spTree>
    <p:extLst>
      <p:ext uri="{BB962C8B-B14F-4D97-AF65-F5344CB8AC3E}">
        <p14:creationId xmlns:p14="http://schemas.microsoft.com/office/powerpoint/2010/main" val="138268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52401"/>
            <a:ext cx="11106006" cy="540326"/>
          </a:xfrm>
        </p:spPr>
        <p:txBody>
          <a:bodyPr>
            <a:normAutofit/>
          </a:bodyPr>
          <a:lstStyle/>
          <a:p>
            <a:pPr algn="ctr"/>
            <a:r>
              <a:rPr lang="en-US" sz="2800" b="1" dirty="0">
                <a:solidFill>
                  <a:schemeClr val="bg1"/>
                </a:solidFill>
              </a:rPr>
              <a:t>single and multi address instruction words</a:t>
            </a:r>
            <a:endParaRPr lang="en-US" sz="2800" dirty="0"/>
          </a:p>
        </p:txBody>
      </p:sp>
      <p:sp>
        <p:nvSpPr>
          <p:cNvPr id="3" name="Subtitle 2"/>
          <p:cNvSpPr>
            <a:spLocks noGrp="1"/>
          </p:cNvSpPr>
          <p:nvPr>
            <p:ph type="subTitle" idx="1"/>
          </p:nvPr>
        </p:nvSpPr>
        <p:spPr>
          <a:xfrm>
            <a:off x="684212" y="803565"/>
            <a:ext cx="11106006" cy="5721926"/>
          </a:xfrm>
        </p:spPr>
        <p:txBody>
          <a:bodyPr/>
          <a:lstStyle/>
          <a:p>
            <a:pPr marL="342900" indent="-342900" algn="just">
              <a:buFont typeface="Wingdings" panose="05000000000000000000" pitchFamily="2" charset="2"/>
              <a:buChar char="§"/>
            </a:pPr>
            <a:r>
              <a:rPr lang="en-US" dirty="0">
                <a:solidFill>
                  <a:schemeClr val="bg1"/>
                </a:solidFill>
              </a:rPr>
              <a:t>In first organization operation is done involving a special register called accumulator. In second on multiple registers are used for the computation purpose. In third organization the work on stack basis operation due to which it does not contain any address field. It is not necessary that only a single organization is </a:t>
            </a:r>
            <a:r>
              <a:rPr lang="en-US" dirty="0" err="1">
                <a:solidFill>
                  <a:schemeClr val="bg1"/>
                </a:solidFill>
              </a:rPr>
              <a:t>is</a:t>
            </a:r>
            <a:r>
              <a:rPr lang="en-US" dirty="0">
                <a:solidFill>
                  <a:schemeClr val="bg1"/>
                </a:solidFill>
              </a:rPr>
              <a:t> applied a blend of various organization is mostly what we see generally</a:t>
            </a:r>
            <a:r>
              <a:rPr lang="en-US" dirty="0" smtClean="0">
                <a:solidFill>
                  <a:schemeClr val="bg1"/>
                </a:solidFill>
              </a:rPr>
              <a:t>.</a:t>
            </a:r>
          </a:p>
          <a:p>
            <a:pPr marL="342900" indent="-342900" algn="just">
              <a:buFont typeface="Wingdings" panose="05000000000000000000" pitchFamily="2" charset="2"/>
              <a:buChar char="§"/>
            </a:pPr>
            <a:r>
              <a:rPr lang="en-US" dirty="0">
                <a:solidFill>
                  <a:schemeClr val="bg1"/>
                </a:solidFill>
              </a:rPr>
              <a:t>On the basis of number of address instruction are classified as:</a:t>
            </a:r>
          </a:p>
          <a:p>
            <a:pPr algn="just"/>
            <a:r>
              <a:rPr lang="en-US" dirty="0">
                <a:solidFill>
                  <a:schemeClr val="bg1"/>
                </a:solidFill>
              </a:rPr>
              <a:t>Note that we will use X = (A+B)*(C+D) expression to showcase the procedure</a:t>
            </a:r>
            <a:r>
              <a:rPr lang="en-US" dirty="0" smtClean="0">
                <a:solidFill>
                  <a:schemeClr val="bg1"/>
                </a:solidFill>
              </a:rPr>
              <a:t>.</a:t>
            </a:r>
          </a:p>
          <a:p>
            <a:pPr algn="just"/>
            <a:r>
              <a:rPr lang="en-US" b="1" dirty="0"/>
              <a:t>Zero Address Instructions –</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564" y="3906982"/>
            <a:ext cx="10668000" cy="2729347"/>
          </a:xfrm>
          <a:prstGeom prst="rect">
            <a:avLst/>
          </a:prstGeom>
        </p:spPr>
      </p:pic>
    </p:spTree>
    <p:extLst>
      <p:ext uri="{BB962C8B-B14F-4D97-AF65-F5344CB8AC3E}">
        <p14:creationId xmlns:p14="http://schemas.microsoft.com/office/powerpoint/2010/main" val="390291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0"/>
            <a:ext cx="11161424" cy="581891"/>
          </a:xfrm>
        </p:spPr>
        <p:txBody>
          <a:bodyPr>
            <a:noAutofit/>
          </a:bodyPr>
          <a:lstStyle/>
          <a:p>
            <a:pPr algn="ctr"/>
            <a:r>
              <a:rPr lang="en-US" sz="2800" b="1" dirty="0">
                <a:solidFill>
                  <a:schemeClr val="bg1"/>
                </a:solidFill>
              </a:rPr>
              <a:t>single and multi address instruction words</a:t>
            </a:r>
            <a:endParaRPr lang="en-US" sz="2800" dirty="0"/>
          </a:p>
        </p:txBody>
      </p:sp>
      <p:sp>
        <p:nvSpPr>
          <p:cNvPr id="3" name="Subtitle 2"/>
          <p:cNvSpPr>
            <a:spLocks noGrp="1"/>
          </p:cNvSpPr>
          <p:nvPr>
            <p:ph type="subTitle" idx="1"/>
          </p:nvPr>
        </p:nvSpPr>
        <p:spPr>
          <a:xfrm>
            <a:off x="684212" y="775854"/>
            <a:ext cx="11161424" cy="6082145"/>
          </a:xfrm>
        </p:spPr>
        <p:txBody>
          <a:bodyPr/>
          <a:lstStyle/>
          <a:p>
            <a:pPr algn="just"/>
            <a:r>
              <a:rPr lang="en-US" b="1" dirty="0">
                <a:solidFill>
                  <a:schemeClr val="bg1"/>
                </a:solidFill>
              </a:rPr>
              <a:t>One Address Instructions –</a:t>
            </a:r>
            <a:r>
              <a:rPr lang="en-US" dirty="0">
                <a:solidFill>
                  <a:schemeClr val="bg1"/>
                </a:solidFill>
              </a:rPr>
              <a:t/>
            </a:r>
            <a:br>
              <a:rPr lang="en-US" dirty="0">
                <a:solidFill>
                  <a:schemeClr val="bg1"/>
                </a:solidFill>
              </a:rPr>
            </a:br>
            <a:r>
              <a:rPr lang="en-US" dirty="0">
                <a:solidFill>
                  <a:schemeClr val="bg1"/>
                </a:solidFill>
              </a:rPr>
              <a:t>This use a implied ACCUMULATOR register for data </a:t>
            </a:r>
            <a:r>
              <a:rPr lang="en-US" dirty="0" smtClean="0">
                <a:solidFill>
                  <a:schemeClr val="bg1"/>
                </a:solidFill>
              </a:rPr>
              <a:t>manipulation. One </a:t>
            </a:r>
            <a:r>
              <a:rPr lang="en-US" dirty="0">
                <a:solidFill>
                  <a:schemeClr val="bg1"/>
                </a:solidFill>
              </a:rPr>
              <a:t>operand is in accumulator and other is in register or memory </a:t>
            </a:r>
            <a:r>
              <a:rPr lang="en-US" dirty="0" smtClean="0">
                <a:solidFill>
                  <a:schemeClr val="bg1"/>
                </a:solidFill>
              </a:rPr>
              <a:t>location. Implied </a:t>
            </a:r>
            <a:r>
              <a:rPr lang="en-US" dirty="0">
                <a:solidFill>
                  <a:schemeClr val="bg1"/>
                </a:solidFill>
              </a:rPr>
              <a:t>means that the CPU already know that one </a:t>
            </a:r>
            <a:r>
              <a:rPr lang="en-US" dirty="0" smtClean="0">
                <a:solidFill>
                  <a:schemeClr val="bg1"/>
                </a:solidFill>
              </a:rPr>
              <a:t>operand </a:t>
            </a:r>
            <a:r>
              <a:rPr lang="en-US" dirty="0">
                <a:solidFill>
                  <a:schemeClr val="bg1"/>
                </a:solidFill>
              </a:rPr>
              <a:t>is in accumulator so there is no need to specify it</a:t>
            </a:r>
            <a:r>
              <a:rPr lang="en-US" dirty="0" smtClean="0">
                <a:solidFill>
                  <a:schemeClr val="bg1"/>
                </a:solidFill>
              </a:rPr>
              <a:t>.</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b="1" dirty="0" smtClean="0">
                <a:solidFill>
                  <a:schemeClr val="bg1"/>
                </a:solidFill>
              </a:rPr>
              <a:t>Two </a:t>
            </a:r>
            <a:r>
              <a:rPr lang="en-US" b="1" dirty="0">
                <a:solidFill>
                  <a:schemeClr val="bg1"/>
                </a:solidFill>
              </a:rPr>
              <a:t>Address </a:t>
            </a:r>
            <a:r>
              <a:rPr lang="en-US" b="1" dirty="0" smtClean="0">
                <a:solidFill>
                  <a:schemeClr val="bg1"/>
                </a:solidFill>
              </a:rPr>
              <a:t>Instructions</a:t>
            </a:r>
          </a:p>
          <a:p>
            <a:pPr algn="just"/>
            <a:r>
              <a:rPr lang="en-US" dirty="0">
                <a:solidFill>
                  <a:schemeClr val="bg1"/>
                </a:solidFill>
              </a:rPr>
              <a:t>This is common in commercial </a:t>
            </a:r>
            <a:r>
              <a:rPr lang="en-US" dirty="0" smtClean="0">
                <a:solidFill>
                  <a:schemeClr val="bg1"/>
                </a:solidFill>
              </a:rPr>
              <a:t>computers. Here </a:t>
            </a:r>
            <a:r>
              <a:rPr lang="en-US" dirty="0">
                <a:solidFill>
                  <a:schemeClr val="bg1"/>
                </a:solidFill>
              </a:rPr>
              <a:t>two address can be specified in the </a:t>
            </a:r>
            <a:r>
              <a:rPr lang="en-US" dirty="0" smtClean="0">
                <a:solidFill>
                  <a:schemeClr val="bg1"/>
                </a:solidFill>
              </a:rPr>
              <a:t>instruction. Unlike </a:t>
            </a:r>
            <a:r>
              <a:rPr lang="en-US" dirty="0">
                <a:solidFill>
                  <a:schemeClr val="bg1"/>
                </a:solidFill>
              </a:rPr>
              <a:t>earlier in one address instruction the result was stored in accumulator here result cab be stored at different location rather than just accumulator, but require more number of bit to represent address. </a:t>
            </a:r>
            <a:endParaRPr lang="en-US" dirty="0" smtClean="0">
              <a:solidFill>
                <a:schemeClr val="bg1"/>
              </a:solidFill>
            </a:endParaRPr>
          </a:p>
          <a:p>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550" y="1745673"/>
            <a:ext cx="8724900" cy="1856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3550" y="5056909"/>
            <a:ext cx="8724900" cy="1801091"/>
          </a:xfrm>
          <a:prstGeom prst="rect">
            <a:avLst/>
          </a:prstGeom>
        </p:spPr>
      </p:pic>
    </p:spTree>
    <p:extLst>
      <p:ext uri="{BB962C8B-B14F-4D97-AF65-F5344CB8AC3E}">
        <p14:creationId xmlns:p14="http://schemas.microsoft.com/office/powerpoint/2010/main" val="155741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10837"/>
            <a:ext cx="11106006" cy="443345"/>
          </a:xfrm>
        </p:spPr>
        <p:txBody>
          <a:bodyPr>
            <a:noAutofit/>
          </a:bodyPr>
          <a:lstStyle/>
          <a:p>
            <a:pPr algn="ctr"/>
            <a:r>
              <a:rPr lang="en-US" sz="2800" b="1" dirty="0">
                <a:solidFill>
                  <a:schemeClr val="bg1"/>
                </a:solidFill>
              </a:rPr>
              <a:t>single and multi address instruction words</a:t>
            </a:r>
            <a:endParaRPr lang="en-US" sz="2800" dirty="0"/>
          </a:p>
        </p:txBody>
      </p:sp>
      <p:sp>
        <p:nvSpPr>
          <p:cNvPr id="3" name="Subtitle 2"/>
          <p:cNvSpPr>
            <a:spLocks noGrp="1"/>
          </p:cNvSpPr>
          <p:nvPr>
            <p:ph type="subTitle" idx="1"/>
          </p:nvPr>
        </p:nvSpPr>
        <p:spPr>
          <a:xfrm>
            <a:off x="684212" y="706582"/>
            <a:ext cx="11106006" cy="5846617"/>
          </a:xfrm>
        </p:spPr>
        <p:txBody>
          <a:bodyPr/>
          <a:lstStyle/>
          <a:p>
            <a:r>
              <a:rPr lang="en-US" b="1" dirty="0">
                <a:solidFill>
                  <a:schemeClr val="bg1"/>
                </a:solidFill>
              </a:rPr>
              <a:t>Three Address Instructions </a:t>
            </a:r>
            <a:r>
              <a:rPr lang="en-US" b="1" dirty="0" smtClean="0">
                <a:solidFill>
                  <a:schemeClr val="bg1"/>
                </a:solidFill>
              </a:rPr>
              <a:t>–</a:t>
            </a:r>
          </a:p>
          <a:p>
            <a:pPr algn="just"/>
            <a:r>
              <a:rPr lang="en-US" dirty="0" smtClean="0">
                <a:solidFill>
                  <a:schemeClr val="bg1"/>
                </a:solidFill>
              </a:rPr>
              <a:t>This </a:t>
            </a:r>
            <a:r>
              <a:rPr lang="en-US" dirty="0">
                <a:solidFill>
                  <a:schemeClr val="bg1"/>
                </a:solidFill>
              </a:rPr>
              <a:t>has three address field to specify a register or a memory location. Program created are much short in size but number of bits per instruction increase. These instructions make creation of program much easier but it does not mean that program will run much faster because now instruction only contain more information but each micro operation (changing content of register, loading address in address bus etc.) will be performed in one cycle only</a:t>
            </a:r>
            <a:r>
              <a:rPr lang="en-US" dirty="0" smtClean="0">
                <a:solidFill>
                  <a:schemeClr val="bg1"/>
                </a:solidFill>
              </a:rPr>
              <a:t>.</a:t>
            </a:r>
          </a:p>
          <a:p>
            <a:pPr algn="just"/>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550" y="2700337"/>
            <a:ext cx="8724900" cy="2550536"/>
          </a:xfrm>
          <a:prstGeom prst="rect">
            <a:avLst/>
          </a:prstGeom>
        </p:spPr>
      </p:pic>
    </p:spTree>
    <p:extLst>
      <p:ext uri="{BB962C8B-B14F-4D97-AF65-F5344CB8AC3E}">
        <p14:creationId xmlns:p14="http://schemas.microsoft.com/office/powerpoint/2010/main" val="85471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52401"/>
            <a:ext cx="11147570" cy="637308"/>
          </a:xfrm>
        </p:spPr>
        <p:txBody>
          <a:bodyPr>
            <a:noAutofit/>
          </a:bodyPr>
          <a:lstStyle/>
          <a:p>
            <a:r>
              <a:rPr lang="en-US" sz="3600" dirty="0" smtClean="0">
                <a:solidFill>
                  <a:schemeClr val="bg1"/>
                </a:solidFill>
              </a:rPr>
              <a:t>INTRODUCTION TO COMPUTER ARCHITECHTURE</a:t>
            </a:r>
            <a:endParaRPr lang="en-US" sz="3600" dirty="0">
              <a:solidFill>
                <a:schemeClr val="bg1"/>
              </a:solidFill>
            </a:endParaRPr>
          </a:p>
        </p:txBody>
      </p:sp>
      <p:sp>
        <p:nvSpPr>
          <p:cNvPr id="3" name="Subtitle 2"/>
          <p:cNvSpPr>
            <a:spLocks noGrp="1"/>
          </p:cNvSpPr>
          <p:nvPr>
            <p:ph type="subTitle" idx="1"/>
          </p:nvPr>
        </p:nvSpPr>
        <p:spPr>
          <a:xfrm>
            <a:off x="684212" y="789709"/>
            <a:ext cx="11147570" cy="5860473"/>
          </a:xfrm>
        </p:spPr>
        <p:txBody>
          <a:bodyPr/>
          <a:lstStyle/>
          <a:p>
            <a:r>
              <a:rPr lang="en-US" dirty="0"/>
              <a:t>All types of computers follow a same basic logical structure and perform the following five basic operations for converting raw input data into information useful to their users.</a:t>
            </a:r>
          </a:p>
          <a:p>
            <a:r>
              <a:rPr lang="en-US" dirty="0"/>
              <a:t>Following diagram shows the basic structure of Computer: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545" y="2419475"/>
            <a:ext cx="8631381" cy="4064451"/>
          </a:xfrm>
          <a:prstGeom prst="rect">
            <a:avLst/>
          </a:prstGeom>
        </p:spPr>
      </p:pic>
    </p:spTree>
    <p:extLst>
      <p:ext uri="{BB962C8B-B14F-4D97-AF65-F5344CB8AC3E}">
        <p14:creationId xmlns:p14="http://schemas.microsoft.com/office/powerpoint/2010/main" val="335461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52401"/>
            <a:ext cx="11216843" cy="581890"/>
          </a:xfrm>
        </p:spPr>
        <p:txBody>
          <a:bodyPr>
            <a:noAutofit/>
          </a:bodyPr>
          <a:lstStyle/>
          <a:p>
            <a:r>
              <a:rPr lang="en-US" sz="3600" dirty="0">
                <a:solidFill>
                  <a:schemeClr val="bg1"/>
                </a:solidFill>
              </a:rPr>
              <a:t>INTRODUCTION TO COMPUTER ARCHITECHTURE</a:t>
            </a:r>
            <a:endParaRPr lang="en-US" sz="3600" dirty="0"/>
          </a:p>
        </p:txBody>
      </p:sp>
      <p:sp>
        <p:nvSpPr>
          <p:cNvPr id="3" name="Subtitle 2"/>
          <p:cNvSpPr>
            <a:spLocks noGrp="1"/>
          </p:cNvSpPr>
          <p:nvPr>
            <p:ph type="subTitle" idx="1"/>
          </p:nvPr>
        </p:nvSpPr>
        <p:spPr>
          <a:xfrm>
            <a:off x="346365" y="831273"/>
            <a:ext cx="11720944" cy="5805054"/>
          </a:xfrm>
        </p:spPr>
        <p:txBody>
          <a:bodyPr>
            <a:normAutofit fontScale="92500" lnSpcReduction="10000"/>
          </a:bodyPr>
          <a:lstStyle/>
          <a:p>
            <a:r>
              <a:rPr lang="en-US" b="1" dirty="0">
                <a:solidFill>
                  <a:schemeClr val="bg1"/>
                </a:solidFill>
              </a:rPr>
              <a:t>Input Unit</a:t>
            </a:r>
            <a:endParaRPr lang="en-US" dirty="0">
              <a:solidFill>
                <a:schemeClr val="bg1"/>
              </a:solidFill>
            </a:endParaRPr>
          </a:p>
          <a:p>
            <a:r>
              <a:rPr lang="en-US" dirty="0">
                <a:solidFill>
                  <a:schemeClr val="bg1"/>
                </a:solidFill>
              </a:rPr>
              <a:t>This unit contains devices with the help of which we enter data into computer. This unit makes link between user and computer. The input devices translate the information into the form understandable by computer.</a:t>
            </a:r>
          </a:p>
          <a:p>
            <a:r>
              <a:rPr lang="en-US" b="1" dirty="0">
                <a:solidFill>
                  <a:schemeClr val="bg1"/>
                </a:solidFill>
              </a:rPr>
              <a:t>CPU (Central Processing Unit)</a:t>
            </a:r>
            <a:endParaRPr lang="en-US" dirty="0">
              <a:solidFill>
                <a:schemeClr val="bg1"/>
              </a:solidFill>
            </a:endParaRPr>
          </a:p>
          <a:p>
            <a:r>
              <a:rPr lang="en-US" dirty="0">
                <a:solidFill>
                  <a:schemeClr val="bg1"/>
                </a:solidFill>
              </a:rPr>
              <a:t>CPU is considered as the brain of the computer. CPU performs all types of data processing operations. It stores data, intermediate results and instructions(program). It controls the operation of all parts of computer.</a:t>
            </a:r>
          </a:p>
          <a:p>
            <a:r>
              <a:rPr lang="en-US" dirty="0">
                <a:solidFill>
                  <a:schemeClr val="bg1"/>
                </a:solidFill>
              </a:rPr>
              <a:t>CPU itself has following three components</a:t>
            </a:r>
          </a:p>
          <a:p>
            <a:pPr marL="342900" indent="-342900">
              <a:buFont typeface="Wingdings" panose="05000000000000000000" pitchFamily="2" charset="2"/>
              <a:buChar char="Ø"/>
            </a:pPr>
            <a:r>
              <a:rPr lang="en-US" dirty="0">
                <a:solidFill>
                  <a:schemeClr val="bg1"/>
                </a:solidFill>
              </a:rPr>
              <a:t>ALU(Arithmetic Logic </a:t>
            </a:r>
            <a:r>
              <a:rPr lang="en-US" dirty="0" smtClean="0">
                <a:solidFill>
                  <a:schemeClr val="bg1"/>
                </a:solidFill>
              </a:rPr>
              <a:t>Unit)</a:t>
            </a:r>
          </a:p>
          <a:p>
            <a:pPr marL="342900" indent="-342900">
              <a:buFont typeface="Wingdings" panose="05000000000000000000" pitchFamily="2" charset="2"/>
              <a:buChar char="Ø"/>
            </a:pPr>
            <a:r>
              <a:rPr lang="en-US" dirty="0" smtClean="0">
                <a:solidFill>
                  <a:schemeClr val="bg1"/>
                </a:solidFill>
              </a:rPr>
              <a:t>Memory Unit</a:t>
            </a:r>
          </a:p>
          <a:p>
            <a:pPr marL="342900" indent="-342900">
              <a:buFont typeface="Wingdings" panose="05000000000000000000" pitchFamily="2" charset="2"/>
              <a:buChar char="Ø"/>
            </a:pPr>
            <a:r>
              <a:rPr lang="en-US" dirty="0" smtClean="0">
                <a:solidFill>
                  <a:schemeClr val="bg1"/>
                </a:solidFill>
              </a:rPr>
              <a:t>Control </a:t>
            </a:r>
            <a:r>
              <a:rPr lang="en-US" dirty="0">
                <a:solidFill>
                  <a:schemeClr val="bg1"/>
                </a:solidFill>
              </a:rPr>
              <a:t>Unit</a:t>
            </a:r>
          </a:p>
          <a:p>
            <a:r>
              <a:rPr lang="en-US" b="1" dirty="0">
                <a:solidFill>
                  <a:schemeClr val="bg1"/>
                </a:solidFill>
              </a:rPr>
              <a:t>Output Unit</a:t>
            </a:r>
            <a:endParaRPr lang="en-US" dirty="0">
              <a:solidFill>
                <a:schemeClr val="bg1"/>
              </a:solidFill>
            </a:endParaRPr>
          </a:p>
          <a:p>
            <a:r>
              <a:rPr lang="en-US" dirty="0">
                <a:solidFill>
                  <a:schemeClr val="bg1"/>
                </a:solidFill>
              </a:rPr>
              <a:t>Output unit consists of devices with the help of which we get the information from computer. This unit is a link between computer and users. Output devices translate the computer’s output into the form understandable by users.</a:t>
            </a:r>
          </a:p>
          <a:p>
            <a:endParaRPr lang="en-US" dirty="0">
              <a:solidFill>
                <a:schemeClr val="bg1"/>
              </a:solidFill>
            </a:endParaRPr>
          </a:p>
        </p:txBody>
      </p:sp>
    </p:spTree>
    <p:extLst>
      <p:ext uri="{BB962C8B-B14F-4D97-AF65-F5344CB8AC3E}">
        <p14:creationId xmlns:p14="http://schemas.microsoft.com/office/powerpoint/2010/main" val="148501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96983"/>
            <a:ext cx="11230697" cy="498762"/>
          </a:xfrm>
        </p:spPr>
        <p:txBody>
          <a:bodyPr>
            <a:noAutofit/>
          </a:bodyPr>
          <a:lstStyle/>
          <a:p>
            <a:r>
              <a:rPr lang="en-US" sz="3200" dirty="0">
                <a:solidFill>
                  <a:schemeClr val="bg1"/>
                </a:solidFill>
              </a:rPr>
              <a:t>INTRODUCTION TO COMPUTER ARCHITECHTURE</a:t>
            </a:r>
            <a:endParaRPr lang="en-US" sz="3200" dirty="0"/>
          </a:p>
        </p:txBody>
      </p:sp>
      <p:sp>
        <p:nvSpPr>
          <p:cNvPr id="3" name="Subtitle 2"/>
          <p:cNvSpPr>
            <a:spLocks noGrp="1"/>
          </p:cNvSpPr>
          <p:nvPr>
            <p:ph type="subTitle" idx="1"/>
          </p:nvPr>
        </p:nvSpPr>
        <p:spPr>
          <a:xfrm>
            <a:off x="684212" y="748145"/>
            <a:ext cx="11230696" cy="5832764"/>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09076939"/>
              </p:ext>
            </p:extLst>
          </p:nvPr>
        </p:nvGraphicFramePr>
        <p:xfrm>
          <a:off x="684211" y="719664"/>
          <a:ext cx="11230697" cy="5861244"/>
        </p:xfrm>
        <a:graphic>
          <a:graphicData uri="http://schemas.openxmlformats.org/drawingml/2006/table">
            <a:tbl>
              <a:tblPr firstRow="1" bandRow="1">
                <a:tableStyleId>{5C22544A-7EE6-4342-B048-85BDC9FD1C3A}</a:tableStyleId>
              </a:tblPr>
              <a:tblGrid>
                <a:gridCol w="1595269">
                  <a:extLst>
                    <a:ext uri="{9D8B030D-6E8A-4147-A177-3AD203B41FA5}">
                      <a16:colId xmlns:a16="http://schemas.microsoft.com/office/drawing/2014/main" val="1055134809"/>
                    </a:ext>
                  </a:extLst>
                </a:gridCol>
                <a:gridCol w="4020079">
                  <a:extLst>
                    <a:ext uri="{9D8B030D-6E8A-4147-A177-3AD203B41FA5}">
                      <a16:colId xmlns:a16="http://schemas.microsoft.com/office/drawing/2014/main" val="1414976990"/>
                    </a:ext>
                  </a:extLst>
                </a:gridCol>
                <a:gridCol w="5615349">
                  <a:extLst>
                    <a:ext uri="{9D8B030D-6E8A-4147-A177-3AD203B41FA5}">
                      <a16:colId xmlns:a16="http://schemas.microsoft.com/office/drawing/2014/main" val="3088381025"/>
                    </a:ext>
                  </a:extLst>
                </a:gridCol>
              </a:tblGrid>
              <a:tr h="465583">
                <a:tc>
                  <a:txBody>
                    <a:bodyPr/>
                    <a:lstStyle/>
                    <a:p>
                      <a:r>
                        <a:rPr lang="en-US" dirty="0" smtClean="0"/>
                        <a:t>SR NO</a:t>
                      </a:r>
                      <a:endParaRPr lang="en-US" dirty="0"/>
                    </a:p>
                  </a:txBody>
                  <a:tcPr/>
                </a:tc>
                <a:tc>
                  <a:txBody>
                    <a:bodyPr/>
                    <a:lstStyle/>
                    <a:p>
                      <a:r>
                        <a:rPr lang="en-US" dirty="0" smtClean="0"/>
                        <a:t>OPERATION</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val="2551680473"/>
                  </a:ext>
                </a:extLst>
              </a:tr>
              <a:tr h="803609">
                <a:tc>
                  <a:txBody>
                    <a:bodyPr/>
                    <a:lstStyle/>
                    <a:p>
                      <a:r>
                        <a:rPr lang="en-US" dirty="0" smtClean="0"/>
                        <a:t>1</a:t>
                      </a:r>
                      <a:endParaRPr lang="en-US" dirty="0"/>
                    </a:p>
                  </a:txBody>
                  <a:tcPr/>
                </a:tc>
                <a:tc>
                  <a:txBody>
                    <a:bodyPr/>
                    <a:lstStyle/>
                    <a:p>
                      <a:r>
                        <a:rPr lang="en-US"/>
                        <a:t>Take Input</a:t>
                      </a:r>
                    </a:p>
                  </a:txBody>
                  <a:tcPr anchor="ctr"/>
                </a:tc>
                <a:tc>
                  <a:txBody>
                    <a:bodyPr/>
                    <a:lstStyle/>
                    <a:p>
                      <a:r>
                        <a:rPr lang="en-US" dirty="0"/>
                        <a:t>The process of entering data and instructions into the computer system</a:t>
                      </a:r>
                    </a:p>
                  </a:txBody>
                  <a:tcPr anchor="ctr"/>
                </a:tc>
                <a:extLst>
                  <a:ext uri="{0D108BD9-81ED-4DB2-BD59-A6C34878D82A}">
                    <a16:rowId xmlns:a16="http://schemas.microsoft.com/office/drawing/2014/main" val="637523370"/>
                  </a:ext>
                </a:extLst>
              </a:tr>
              <a:tr h="1148013">
                <a:tc>
                  <a:txBody>
                    <a:bodyPr/>
                    <a:lstStyle/>
                    <a:p>
                      <a:r>
                        <a:rPr lang="en-US" dirty="0" smtClean="0"/>
                        <a:t>2</a:t>
                      </a:r>
                      <a:endParaRPr lang="en-US" dirty="0"/>
                    </a:p>
                  </a:txBody>
                  <a:tcPr/>
                </a:tc>
                <a:tc>
                  <a:txBody>
                    <a:bodyPr/>
                    <a:lstStyle/>
                    <a:p>
                      <a:r>
                        <a:rPr lang="en-US"/>
                        <a:t>Store Data</a:t>
                      </a:r>
                    </a:p>
                  </a:txBody>
                  <a:tcPr anchor="ctr"/>
                </a:tc>
                <a:tc>
                  <a:txBody>
                    <a:bodyPr/>
                    <a:lstStyle/>
                    <a:p>
                      <a:r>
                        <a:rPr lang="en-US" dirty="0"/>
                        <a:t>Saving data and instructions so that they are available for processing as and when required.</a:t>
                      </a:r>
                    </a:p>
                  </a:txBody>
                  <a:tcPr anchor="ctr"/>
                </a:tc>
                <a:extLst>
                  <a:ext uri="{0D108BD9-81ED-4DB2-BD59-A6C34878D82A}">
                    <a16:rowId xmlns:a16="http://schemas.microsoft.com/office/drawing/2014/main" val="2997811923"/>
                  </a:ext>
                </a:extLst>
              </a:tr>
              <a:tr h="1148013">
                <a:tc>
                  <a:txBody>
                    <a:bodyPr/>
                    <a:lstStyle/>
                    <a:p>
                      <a:r>
                        <a:rPr lang="en-US" dirty="0" smtClean="0"/>
                        <a:t>3</a:t>
                      </a:r>
                      <a:endParaRPr lang="en-US" dirty="0"/>
                    </a:p>
                  </a:txBody>
                  <a:tcPr/>
                </a:tc>
                <a:tc>
                  <a:txBody>
                    <a:bodyPr/>
                    <a:lstStyle/>
                    <a:p>
                      <a:r>
                        <a:rPr lang="en-US"/>
                        <a:t>Processing Data</a:t>
                      </a:r>
                    </a:p>
                  </a:txBody>
                  <a:tcPr anchor="ctr"/>
                </a:tc>
                <a:tc>
                  <a:txBody>
                    <a:bodyPr/>
                    <a:lstStyle/>
                    <a:p>
                      <a:r>
                        <a:rPr lang="en-US" dirty="0"/>
                        <a:t>Performing arithmetic, and logical operations on data in order to convert them into useful information.</a:t>
                      </a:r>
                    </a:p>
                  </a:txBody>
                  <a:tcPr anchor="ctr"/>
                </a:tc>
                <a:extLst>
                  <a:ext uri="{0D108BD9-81ED-4DB2-BD59-A6C34878D82A}">
                    <a16:rowId xmlns:a16="http://schemas.microsoft.com/office/drawing/2014/main" val="3000186188"/>
                  </a:ext>
                </a:extLst>
              </a:tr>
              <a:tr h="1148013">
                <a:tc>
                  <a:txBody>
                    <a:bodyPr/>
                    <a:lstStyle/>
                    <a:p>
                      <a:r>
                        <a:rPr lang="en-US" dirty="0" smtClean="0"/>
                        <a:t>4</a:t>
                      </a:r>
                      <a:endParaRPr lang="en-US" dirty="0"/>
                    </a:p>
                  </a:txBody>
                  <a:tcPr/>
                </a:tc>
                <a:tc>
                  <a:txBody>
                    <a:bodyPr/>
                    <a:lstStyle/>
                    <a:p>
                      <a:r>
                        <a:rPr lang="en-US"/>
                        <a:t>Output Information</a:t>
                      </a:r>
                    </a:p>
                  </a:txBody>
                  <a:tcPr anchor="ctr"/>
                </a:tc>
                <a:tc>
                  <a:txBody>
                    <a:bodyPr/>
                    <a:lstStyle/>
                    <a:p>
                      <a:r>
                        <a:rPr lang="en-US" dirty="0"/>
                        <a:t>The process of producing useful information or results for the user, such as a printed report or visual display.</a:t>
                      </a:r>
                    </a:p>
                  </a:txBody>
                  <a:tcPr anchor="ctr"/>
                </a:tc>
                <a:extLst>
                  <a:ext uri="{0D108BD9-81ED-4DB2-BD59-A6C34878D82A}">
                    <a16:rowId xmlns:a16="http://schemas.microsoft.com/office/drawing/2014/main" val="265111157"/>
                  </a:ext>
                </a:extLst>
              </a:tr>
              <a:tr h="1148013">
                <a:tc>
                  <a:txBody>
                    <a:bodyPr/>
                    <a:lstStyle/>
                    <a:p>
                      <a:r>
                        <a:rPr lang="en-US" dirty="0" smtClean="0"/>
                        <a:t>5</a:t>
                      </a:r>
                      <a:endParaRPr lang="en-US" dirty="0"/>
                    </a:p>
                  </a:txBody>
                  <a:tcPr/>
                </a:tc>
                <a:tc>
                  <a:txBody>
                    <a:bodyPr/>
                    <a:lstStyle/>
                    <a:p>
                      <a:r>
                        <a:rPr lang="en-US"/>
                        <a:t>Control the workflow</a:t>
                      </a:r>
                    </a:p>
                  </a:txBody>
                  <a:tcPr anchor="ctr"/>
                </a:tc>
                <a:tc>
                  <a:txBody>
                    <a:bodyPr/>
                    <a:lstStyle/>
                    <a:p>
                      <a:r>
                        <a:rPr lang="en-US" dirty="0"/>
                        <a:t>Directs the manner and sequence in which all of the above operations are performed.</a:t>
                      </a:r>
                    </a:p>
                  </a:txBody>
                  <a:tcPr anchor="ctr"/>
                </a:tc>
                <a:extLst>
                  <a:ext uri="{0D108BD9-81ED-4DB2-BD59-A6C34878D82A}">
                    <a16:rowId xmlns:a16="http://schemas.microsoft.com/office/drawing/2014/main" val="2202539400"/>
                  </a:ext>
                </a:extLst>
              </a:tr>
            </a:tbl>
          </a:graphicData>
        </a:graphic>
      </p:graphicFrame>
    </p:spTree>
    <p:extLst>
      <p:ext uri="{BB962C8B-B14F-4D97-AF65-F5344CB8AC3E}">
        <p14:creationId xmlns:p14="http://schemas.microsoft.com/office/powerpoint/2010/main" val="46494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
            <a:ext cx="11161424" cy="609599"/>
          </a:xfrm>
        </p:spPr>
        <p:txBody>
          <a:bodyPr>
            <a:noAutofit/>
          </a:bodyPr>
          <a:lstStyle/>
          <a:p>
            <a:r>
              <a:rPr lang="en-US" sz="3600" dirty="0" smtClean="0">
                <a:solidFill>
                  <a:schemeClr val="bg1"/>
                </a:solidFill>
              </a:rPr>
              <a:t>COMPUTER RELATED TERMINOLOGIES</a:t>
            </a:r>
            <a:endParaRPr lang="en-US" sz="3600" dirty="0"/>
          </a:p>
        </p:txBody>
      </p:sp>
      <p:sp>
        <p:nvSpPr>
          <p:cNvPr id="3" name="Subtitle 2"/>
          <p:cNvSpPr>
            <a:spLocks noGrp="1"/>
          </p:cNvSpPr>
          <p:nvPr>
            <p:ph type="subTitle" idx="1"/>
          </p:nvPr>
        </p:nvSpPr>
        <p:spPr>
          <a:xfrm>
            <a:off x="684212" y="609601"/>
            <a:ext cx="11161424" cy="6012872"/>
          </a:xfrm>
        </p:spPr>
        <p:txBody>
          <a:bodyPr>
            <a:normAutofit/>
          </a:bodyPr>
          <a:lstStyle/>
          <a:p>
            <a:endParaRPr lang="en-US" dirty="0">
              <a:solidFill>
                <a:schemeClr val="bg1"/>
              </a:solidFill>
            </a:endParaRPr>
          </a:p>
          <a:p>
            <a:r>
              <a:rPr lang="en-US" dirty="0">
                <a:solidFill>
                  <a:schemeClr val="bg1"/>
                </a:solidFill>
              </a:rPr>
              <a:t> </a:t>
            </a:r>
            <a:r>
              <a:rPr lang="en-US" b="1" dirty="0">
                <a:solidFill>
                  <a:schemeClr val="bg1"/>
                </a:solidFill>
              </a:rPr>
              <a:t>Bit </a:t>
            </a:r>
            <a:r>
              <a:rPr lang="en-US" dirty="0">
                <a:solidFill>
                  <a:schemeClr val="bg1"/>
                </a:solidFill>
              </a:rPr>
              <a:t>– Represents a binary digit which is the amount of information obtained by asking a ‘yes’ or ‘no’ question. This is also the smallest unit of information stored on a computer as a 0 or 1. </a:t>
            </a:r>
            <a:endParaRPr lang="en-US" dirty="0" smtClean="0">
              <a:solidFill>
                <a:schemeClr val="bg1"/>
              </a:solidFill>
            </a:endParaRPr>
          </a:p>
          <a:p>
            <a:endParaRPr lang="en-US" dirty="0">
              <a:solidFill>
                <a:schemeClr val="bg1"/>
              </a:solidFill>
            </a:endParaRPr>
          </a:p>
          <a:p>
            <a:r>
              <a:rPr lang="en-US" dirty="0">
                <a:solidFill>
                  <a:schemeClr val="bg1"/>
                </a:solidFill>
              </a:rPr>
              <a:t> </a:t>
            </a:r>
            <a:r>
              <a:rPr lang="en-US" b="1" dirty="0">
                <a:solidFill>
                  <a:schemeClr val="bg1"/>
                </a:solidFill>
              </a:rPr>
              <a:t>Byte </a:t>
            </a:r>
            <a:r>
              <a:rPr lang="en-US" dirty="0">
                <a:solidFill>
                  <a:schemeClr val="bg1"/>
                </a:solidFill>
              </a:rPr>
              <a:t>– Data is stored on a computer in Bytes. A byte is one character, which may be a number or letter. A byte is composed of 8 consecutive bits. </a:t>
            </a:r>
          </a:p>
          <a:p>
            <a:r>
              <a:rPr lang="en-US" dirty="0">
                <a:solidFill>
                  <a:schemeClr val="bg1"/>
                </a:solidFill>
              </a:rPr>
              <a:t> 1,000 bytes = 1 kilobyte (K or KB) </a:t>
            </a:r>
          </a:p>
          <a:p>
            <a:r>
              <a:rPr lang="en-US" dirty="0">
                <a:solidFill>
                  <a:schemeClr val="bg1"/>
                </a:solidFill>
              </a:rPr>
              <a:t> 1,000 KB = 1 megabyte (MB) </a:t>
            </a:r>
          </a:p>
          <a:p>
            <a:r>
              <a:rPr lang="en-US" dirty="0">
                <a:solidFill>
                  <a:schemeClr val="bg1"/>
                </a:solidFill>
              </a:rPr>
              <a:t> 1,000 MB = 1 gigabyte (GB) </a:t>
            </a:r>
          </a:p>
          <a:p>
            <a:r>
              <a:rPr lang="en-US" dirty="0">
                <a:solidFill>
                  <a:schemeClr val="bg1"/>
                </a:solidFill>
              </a:rPr>
              <a:t> 1,000 GB = 1 Terabyte (TB) </a:t>
            </a:r>
            <a:endParaRPr lang="en-US" dirty="0" smtClean="0">
              <a:solidFill>
                <a:schemeClr val="bg1"/>
              </a:solidFill>
            </a:endParaRPr>
          </a:p>
          <a:p>
            <a:r>
              <a:rPr lang="en-US" b="1" dirty="0">
                <a:solidFill>
                  <a:schemeClr val="bg1"/>
                </a:solidFill>
              </a:rPr>
              <a:t>Memory (RAM) </a:t>
            </a:r>
            <a:r>
              <a:rPr lang="en-US" dirty="0">
                <a:solidFill>
                  <a:schemeClr val="bg1"/>
                </a:solidFill>
              </a:rPr>
              <a:t>– The amount of temporary storage that you can use at one time. Memory stores ends when the computer is shut down. This is the reason that you save work before turning off the computer. </a:t>
            </a:r>
          </a:p>
          <a:p>
            <a:endParaRPr lang="en-US" dirty="0">
              <a:solidFill>
                <a:schemeClr val="bg1"/>
              </a:solidFill>
            </a:endParaRPr>
          </a:p>
        </p:txBody>
      </p:sp>
    </p:spTree>
    <p:extLst>
      <p:ext uri="{BB962C8B-B14F-4D97-AF65-F5344CB8AC3E}">
        <p14:creationId xmlns:p14="http://schemas.microsoft.com/office/powerpoint/2010/main" val="40748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96983"/>
            <a:ext cx="11078297" cy="595744"/>
          </a:xfrm>
        </p:spPr>
        <p:txBody>
          <a:bodyPr>
            <a:noAutofit/>
          </a:bodyPr>
          <a:lstStyle/>
          <a:p>
            <a:r>
              <a:rPr lang="en-US" sz="3600" dirty="0" smtClean="0">
                <a:solidFill>
                  <a:schemeClr val="bg1"/>
                </a:solidFill>
              </a:rPr>
              <a:t>COMPUTER RELATED TERMINOLOGIES</a:t>
            </a:r>
            <a:endParaRPr lang="en-US" sz="3600" dirty="0">
              <a:solidFill>
                <a:schemeClr val="bg1"/>
              </a:solidFill>
            </a:endParaRPr>
          </a:p>
        </p:txBody>
      </p:sp>
      <p:sp>
        <p:nvSpPr>
          <p:cNvPr id="3" name="Subtitle 2"/>
          <p:cNvSpPr>
            <a:spLocks noGrp="1"/>
          </p:cNvSpPr>
          <p:nvPr>
            <p:ph type="subTitle" idx="1"/>
          </p:nvPr>
        </p:nvSpPr>
        <p:spPr>
          <a:xfrm>
            <a:off x="684212" y="886691"/>
            <a:ext cx="11078296" cy="5569527"/>
          </a:xfrm>
        </p:spPr>
        <p:txBody>
          <a:bodyPr>
            <a:normAutofit/>
          </a:bodyPr>
          <a:lstStyle/>
          <a:p>
            <a:r>
              <a:rPr lang="en-US" dirty="0">
                <a:solidFill>
                  <a:schemeClr val="bg1"/>
                </a:solidFill>
              </a:rPr>
              <a:t>ROM stands for </a:t>
            </a:r>
            <a:r>
              <a:rPr lang="en-US" b="1" dirty="0">
                <a:solidFill>
                  <a:schemeClr val="bg1"/>
                </a:solidFill>
              </a:rPr>
              <a:t>Read Only Memory</a:t>
            </a:r>
            <a:r>
              <a:rPr lang="en-US" dirty="0">
                <a:solidFill>
                  <a:schemeClr val="bg1"/>
                </a:solidFill>
              </a:rPr>
              <a:t>. The memory from which we can only read but cannot write on it. This type of memory is non-volatile. The information is stored permanently in such memories during manufacture. A ROM stores such instructions that are required to start a computer. This operation is referred to as </a:t>
            </a:r>
            <a:r>
              <a:rPr lang="en-US" b="1" dirty="0">
                <a:solidFill>
                  <a:schemeClr val="bg1"/>
                </a:solidFill>
              </a:rPr>
              <a:t>bootstrap</a:t>
            </a:r>
            <a:r>
              <a:rPr lang="en-US" dirty="0">
                <a:solidFill>
                  <a:schemeClr val="bg1"/>
                </a:solidFill>
              </a:rPr>
              <a:t>. ROM chips are not only used in the computer but also in other electronic items like washing machine and microwave oven</a:t>
            </a:r>
            <a:r>
              <a:rPr lang="en-US" dirty="0" smtClean="0">
                <a:solidFill>
                  <a:schemeClr val="bg1"/>
                </a:solidFill>
              </a:rPr>
              <a:t>.</a:t>
            </a:r>
          </a:p>
          <a:p>
            <a:r>
              <a:rPr lang="en-US" b="1" dirty="0">
                <a:solidFill>
                  <a:schemeClr val="bg1"/>
                </a:solidFill>
              </a:rPr>
              <a:t>MROM (Masked ROM)</a:t>
            </a:r>
          </a:p>
          <a:p>
            <a:r>
              <a:rPr lang="en-US" dirty="0">
                <a:solidFill>
                  <a:schemeClr val="bg1"/>
                </a:solidFill>
              </a:rPr>
              <a:t>The very first ROMs were hard-wired devices that contained a pre-programmed set of data or instructions. These kind of ROMs are known as masked ROMs, which are inexpensive.</a:t>
            </a:r>
          </a:p>
          <a:p>
            <a:r>
              <a:rPr lang="en-US" b="1" dirty="0">
                <a:solidFill>
                  <a:schemeClr val="bg1"/>
                </a:solidFill>
              </a:rPr>
              <a:t>PROM (Programmable Read Only Memory)</a:t>
            </a:r>
          </a:p>
          <a:p>
            <a:r>
              <a:rPr lang="en-US" dirty="0">
                <a:solidFill>
                  <a:schemeClr val="bg1"/>
                </a:solidFill>
              </a:rPr>
              <a:t>PROM is read-only memory that can be modified only once by a user. The user buys a blank PROM and enters the desired contents using a PROM program. Inside the PROM chip, there are small fuses which are burnt open during programming. It can be programmed only once and is not erasable.</a:t>
            </a:r>
          </a:p>
          <a:p>
            <a:endParaRPr lang="en-US" dirty="0">
              <a:solidFill>
                <a:schemeClr val="bg1"/>
              </a:solidFill>
            </a:endParaRPr>
          </a:p>
        </p:txBody>
      </p:sp>
    </p:spTree>
    <p:extLst>
      <p:ext uri="{BB962C8B-B14F-4D97-AF65-F5344CB8AC3E}">
        <p14:creationId xmlns:p14="http://schemas.microsoft.com/office/powerpoint/2010/main" val="158423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93965"/>
            <a:ext cx="11175279" cy="651162"/>
          </a:xfrm>
        </p:spPr>
        <p:txBody>
          <a:bodyPr>
            <a:normAutofit/>
          </a:bodyPr>
          <a:lstStyle/>
          <a:p>
            <a:r>
              <a:rPr lang="en-US" sz="3600" dirty="0" smtClean="0">
                <a:solidFill>
                  <a:schemeClr val="bg1"/>
                </a:solidFill>
              </a:rPr>
              <a:t>COMPUTER RELATED TERMINILOGIES</a:t>
            </a:r>
            <a:endParaRPr lang="en-US" sz="3600" dirty="0">
              <a:solidFill>
                <a:schemeClr val="bg1"/>
              </a:solidFill>
            </a:endParaRPr>
          </a:p>
        </p:txBody>
      </p:sp>
      <p:sp>
        <p:nvSpPr>
          <p:cNvPr id="3" name="Subtitle 2"/>
          <p:cNvSpPr>
            <a:spLocks noGrp="1"/>
          </p:cNvSpPr>
          <p:nvPr>
            <p:ph type="subTitle" idx="1"/>
          </p:nvPr>
        </p:nvSpPr>
        <p:spPr>
          <a:xfrm>
            <a:off x="684212" y="983673"/>
            <a:ext cx="11175278" cy="5624945"/>
          </a:xfrm>
        </p:spPr>
        <p:txBody>
          <a:bodyPr>
            <a:noAutofit/>
          </a:bodyPr>
          <a:lstStyle/>
          <a:p>
            <a:pPr algn="just"/>
            <a:r>
              <a:rPr lang="en-US" sz="2400" b="1" dirty="0">
                <a:solidFill>
                  <a:schemeClr val="bg1"/>
                </a:solidFill>
              </a:rPr>
              <a:t>EPROM (Erasable and Programmable Read Only Memory)</a:t>
            </a:r>
          </a:p>
          <a:p>
            <a:pPr algn="just"/>
            <a:r>
              <a:rPr lang="en-US" sz="2400" dirty="0">
                <a:solidFill>
                  <a:schemeClr val="bg1"/>
                </a:solidFill>
              </a:rPr>
              <a:t>EPROM can be erased by exposing it to ultra-violet light for a duration of up to 40 minutes. Usually, an EPROM eraser achieves this function. During programming, an electrical charge is trapped in an insulated gate region. The charge is retained for more than 10 years because the charge has no leakage path. For erasing this charge, ultra-violet light is passed through a quartz crystal window (lid). </a:t>
            </a:r>
            <a:endParaRPr lang="en-US" sz="2400" dirty="0" smtClean="0">
              <a:solidFill>
                <a:schemeClr val="bg1"/>
              </a:solidFill>
            </a:endParaRPr>
          </a:p>
          <a:p>
            <a:pPr algn="just"/>
            <a:r>
              <a:rPr lang="en-US" sz="2400" b="1" dirty="0" smtClean="0">
                <a:solidFill>
                  <a:schemeClr val="bg1"/>
                </a:solidFill>
              </a:rPr>
              <a:t>EEPROM </a:t>
            </a:r>
            <a:r>
              <a:rPr lang="en-US" sz="2400" b="1" dirty="0">
                <a:solidFill>
                  <a:schemeClr val="bg1"/>
                </a:solidFill>
              </a:rPr>
              <a:t>(Electrically Erasable and Programmable Read Only Memory)</a:t>
            </a:r>
          </a:p>
          <a:p>
            <a:pPr algn="just"/>
            <a:r>
              <a:rPr lang="en-US" sz="2400" dirty="0">
                <a:solidFill>
                  <a:schemeClr val="bg1"/>
                </a:solidFill>
              </a:rPr>
              <a:t>EEPROM is programmed and erased electrically. It can be erased and reprogrammed about ten thousand times. Both erasing and programming take about 4 to 10 </a:t>
            </a:r>
            <a:r>
              <a:rPr lang="en-US" sz="2400" dirty="0" err="1">
                <a:solidFill>
                  <a:schemeClr val="bg1"/>
                </a:solidFill>
              </a:rPr>
              <a:t>ms</a:t>
            </a:r>
            <a:r>
              <a:rPr lang="en-US" sz="2400" dirty="0">
                <a:solidFill>
                  <a:schemeClr val="bg1"/>
                </a:solidFill>
              </a:rPr>
              <a:t> (millisecond). In EEPROM, any location can be selectively erased and programmed. EEPROMs can be erased one byte at a time, rather than erasing the entire chip. Hence, the process of reprogramming is flexible but slow.</a:t>
            </a:r>
          </a:p>
          <a:p>
            <a:pPr algn="just"/>
            <a:endParaRPr lang="en-US" sz="2400" dirty="0">
              <a:solidFill>
                <a:schemeClr val="bg1"/>
              </a:solidFill>
            </a:endParaRPr>
          </a:p>
        </p:txBody>
      </p:sp>
    </p:spTree>
    <p:extLst>
      <p:ext uri="{BB962C8B-B14F-4D97-AF65-F5344CB8AC3E}">
        <p14:creationId xmlns:p14="http://schemas.microsoft.com/office/powerpoint/2010/main" val="533339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96984"/>
            <a:ext cx="11313824" cy="595744"/>
          </a:xfrm>
        </p:spPr>
        <p:txBody>
          <a:bodyPr>
            <a:noAutofit/>
          </a:bodyPr>
          <a:lstStyle/>
          <a:p>
            <a:r>
              <a:rPr lang="en-US" sz="3600" dirty="0" smtClean="0">
                <a:solidFill>
                  <a:schemeClr val="bg1"/>
                </a:solidFill>
              </a:rPr>
              <a:t>COMPUTER RELATED TERMINOLOGIES</a:t>
            </a:r>
            <a:endParaRPr lang="en-US" sz="3600" dirty="0">
              <a:solidFill>
                <a:schemeClr val="bg1"/>
              </a:solidFill>
            </a:endParaRPr>
          </a:p>
        </p:txBody>
      </p:sp>
      <p:sp>
        <p:nvSpPr>
          <p:cNvPr id="3" name="Subtitle 2"/>
          <p:cNvSpPr>
            <a:spLocks noGrp="1"/>
          </p:cNvSpPr>
          <p:nvPr>
            <p:ph type="subTitle" idx="1"/>
          </p:nvPr>
        </p:nvSpPr>
        <p:spPr>
          <a:xfrm>
            <a:off x="684212" y="858983"/>
            <a:ext cx="11313824" cy="4932218"/>
          </a:xfrm>
        </p:spPr>
        <p:txBody>
          <a:bodyPr/>
          <a:lstStyle/>
          <a:p>
            <a:r>
              <a:rPr lang="en-US" b="1" dirty="0">
                <a:solidFill>
                  <a:schemeClr val="bg1"/>
                </a:solidFill>
              </a:rPr>
              <a:t>Advantages of ROM</a:t>
            </a:r>
          </a:p>
          <a:p>
            <a:r>
              <a:rPr lang="en-US" dirty="0">
                <a:solidFill>
                  <a:schemeClr val="bg1"/>
                </a:solidFill>
              </a:rPr>
              <a:t>The advantages of ROM are as follows −</a:t>
            </a:r>
          </a:p>
          <a:p>
            <a:pPr marL="342900" indent="-342900">
              <a:buFont typeface="Wingdings" panose="05000000000000000000" pitchFamily="2" charset="2"/>
              <a:buChar char="Ø"/>
            </a:pPr>
            <a:r>
              <a:rPr lang="en-US" dirty="0">
                <a:solidFill>
                  <a:schemeClr val="bg1"/>
                </a:solidFill>
              </a:rPr>
              <a:t>Non-volatile in </a:t>
            </a:r>
            <a:r>
              <a:rPr lang="en-US" dirty="0" smtClean="0">
                <a:solidFill>
                  <a:schemeClr val="bg1"/>
                </a:solidFill>
              </a:rPr>
              <a:t>nature</a:t>
            </a:r>
          </a:p>
          <a:p>
            <a:pPr marL="342900" indent="-342900">
              <a:buFont typeface="Wingdings" panose="05000000000000000000" pitchFamily="2" charset="2"/>
              <a:buChar char="Ø"/>
            </a:pPr>
            <a:r>
              <a:rPr lang="en-US" dirty="0" smtClean="0">
                <a:solidFill>
                  <a:schemeClr val="bg1"/>
                </a:solidFill>
              </a:rPr>
              <a:t>Cannot </a:t>
            </a:r>
            <a:r>
              <a:rPr lang="en-US" dirty="0">
                <a:solidFill>
                  <a:schemeClr val="bg1"/>
                </a:solidFill>
              </a:rPr>
              <a:t>be accidentally </a:t>
            </a:r>
            <a:r>
              <a:rPr lang="en-US" dirty="0" smtClean="0">
                <a:solidFill>
                  <a:schemeClr val="bg1"/>
                </a:solidFill>
              </a:rPr>
              <a:t>changed</a:t>
            </a:r>
          </a:p>
          <a:p>
            <a:pPr marL="342900" indent="-342900">
              <a:buFont typeface="Wingdings" panose="05000000000000000000" pitchFamily="2" charset="2"/>
              <a:buChar char="Ø"/>
            </a:pPr>
            <a:r>
              <a:rPr lang="en-US" dirty="0" smtClean="0">
                <a:solidFill>
                  <a:schemeClr val="bg1"/>
                </a:solidFill>
              </a:rPr>
              <a:t>Cheaper </a:t>
            </a:r>
            <a:r>
              <a:rPr lang="en-US" dirty="0">
                <a:solidFill>
                  <a:schemeClr val="bg1"/>
                </a:solidFill>
              </a:rPr>
              <a:t>than </a:t>
            </a:r>
            <a:r>
              <a:rPr lang="en-US" dirty="0" smtClean="0">
                <a:solidFill>
                  <a:schemeClr val="bg1"/>
                </a:solidFill>
              </a:rPr>
              <a:t>RAMs</a:t>
            </a:r>
          </a:p>
          <a:p>
            <a:pPr marL="342900" indent="-342900">
              <a:buFont typeface="Wingdings" panose="05000000000000000000" pitchFamily="2" charset="2"/>
              <a:buChar char="Ø"/>
            </a:pPr>
            <a:r>
              <a:rPr lang="en-US" dirty="0" smtClean="0">
                <a:solidFill>
                  <a:schemeClr val="bg1"/>
                </a:solidFill>
              </a:rPr>
              <a:t>Easy </a:t>
            </a:r>
            <a:r>
              <a:rPr lang="en-US" dirty="0">
                <a:solidFill>
                  <a:schemeClr val="bg1"/>
                </a:solidFill>
              </a:rPr>
              <a:t>to </a:t>
            </a:r>
            <a:r>
              <a:rPr lang="en-US" dirty="0" smtClean="0">
                <a:solidFill>
                  <a:schemeClr val="bg1"/>
                </a:solidFill>
              </a:rPr>
              <a:t>test</a:t>
            </a:r>
          </a:p>
          <a:p>
            <a:pPr marL="342900" indent="-342900">
              <a:buFont typeface="Wingdings" panose="05000000000000000000" pitchFamily="2" charset="2"/>
              <a:buChar char="Ø"/>
            </a:pPr>
            <a:r>
              <a:rPr lang="en-US" dirty="0" smtClean="0">
                <a:solidFill>
                  <a:schemeClr val="bg1"/>
                </a:solidFill>
              </a:rPr>
              <a:t>More </a:t>
            </a:r>
            <a:r>
              <a:rPr lang="en-US" dirty="0">
                <a:solidFill>
                  <a:schemeClr val="bg1"/>
                </a:solidFill>
              </a:rPr>
              <a:t>reliable than </a:t>
            </a:r>
            <a:r>
              <a:rPr lang="en-US" dirty="0" smtClean="0">
                <a:solidFill>
                  <a:schemeClr val="bg1"/>
                </a:solidFill>
              </a:rPr>
              <a:t>RAMs</a:t>
            </a:r>
          </a:p>
          <a:p>
            <a:pPr marL="342900" indent="-342900">
              <a:buFont typeface="Wingdings" panose="05000000000000000000" pitchFamily="2" charset="2"/>
              <a:buChar char="Ø"/>
            </a:pPr>
            <a:r>
              <a:rPr lang="en-US" dirty="0" smtClean="0">
                <a:solidFill>
                  <a:schemeClr val="bg1"/>
                </a:solidFill>
              </a:rPr>
              <a:t>Static </a:t>
            </a:r>
            <a:r>
              <a:rPr lang="en-US" dirty="0">
                <a:solidFill>
                  <a:schemeClr val="bg1"/>
                </a:solidFill>
              </a:rPr>
              <a:t>and do not require </a:t>
            </a:r>
            <a:r>
              <a:rPr lang="en-US" dirty="0" smtClean="0">
                <a:solidFill>
                  <a:schemeClr val="bg1"/>
                </a:solidFill>
              </a:rPr>
              <a:t>refreshing</a:t>
            </a:r>
          </a:p>
          <a:p>
            <a:pPr marL="342900" indent="-342900">
              <a:buFont typeface="Wingdings" panose="05000000000000000000" pitchFamily="2" charset="2"/>
              <a:buChar char="Ø"/>
            </a:pPr>
            <a:r>
              <a:rPr lang="en-US" dirty="0" smtClean="0">
                <a:solidFill>
                  <a:schemeClr val="bg1"/>
                </a:solidFill>
              </a:rPr>
              <a:t>Contents </a:t>
            </a:r>
            <a:r>
              <a:rPr lang="en-US" dirty="0">
                <a:solidFill>
                  <a:schemeClr val="bg1"/>
                </a:solidFill>
              </a:rPr>
              <a:t>are always known and can be verified</a:t>
            </a:r>
          </a:p>
          <a:p>
            <a:endParaRPr lang="en-US" dirty="0">
              <a:solidFill>
                <a:schemeClr val="bg1"/>
              </a:solidFill>
            </a:endParaRPr>
          </a:p>
        </p:txBody>
      </p:sp>
    </p:spTree>
    <p:extLst>
      <p:ext uri="{BB962C8B-B14F-4D97-AF65-F5344CB8AC3E}">
        <p14:creationId xmlns:p14="http://schemas.microsoft.com/office/powerpoint/2010/main" val="212635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52401"/>
            <a:ext cx="11064443" cy="609599"/>
          </a:xfrm>
        </p:spPr>
        <p:txBody>
          <a:bodyPr>
            <a:normAutofit fontScale="90000"/>
          </a:bodyPr>
          <a:lstStyle/>
          <a:p>
            <a:r>
              <a:rPr lang="en-US" b="1" dirty="0">
                <a:solidFill>
                  <a:schemeClr val="bg1"/>
                </a:solidFill>
              </a:rPr>
              <a:t>The system bus</a:t>
            </a:r>
          </a:p>
        </p:txBody>
      </p:sp>
      <p:sp>
        <p:nvSpPr>
          <p:cNvPr id="3" name="Subtitle 2"/>
          <p:cNvSpPr>
            <a:spLocks noGrp="1"/>
          </p:cNvSpPr>
          <p:nvPr>
            <p:ph type="subTitle" idx="1"/>
          </p:nvPr>
        </p:nvSpPr>
        <p:spPr>
          <a:xfrm>
            <a:off x="684212" y="872836"/>
            <a:ext cx="11064442" cy="5583381"/>
          </a:xfrm>
        </p:spPr>
        <p:txBody>
          <a:bodyPr/>
          <a:lstStyle/>
          <a:p>
            <a:pPr algn="just"/>
            <a:r>
              <a:rPr lang="en-US" dirty="0" smtClean="0">
                <a:solidFill>
                  <a:schemeClr val="bg1"/>
                </a:solidFill>
              </a:rPr>
              <a:t>All </a:t>
            </a:r>
            <a:r>
              <a:rPr lang="en-US" dirty="0">
                <a:solidFill>
                  <a:schemeClr val="bg1"/>
                </a:solidFill>
              </a:rPr>
              <a:t>units of a computer system are connected via a bus that carries information: it is a bundle of cables, like a highway where information travels. The bus has a limited speed which determines its ability to carry information. </a:t>
            </a:r>
            <a:endParaRPr lang="en-US" dirty="0" smtClean="0">
              <a:solidFill>
                <a:schemeClr val="bg1"/>
              </a:solidFill>
            </a:endParaRPr>
          </a:p>
          <a:p>
            <a:pPr algn="just"/>
            <a:r>
              <a:rPr lang="en-US" dirty="0" smtClean="0">
                <a:solidFill>
                  <a:schemeClr val="bg1"/>
                </a:solidFill>
              </a:rPr>
              <a:t>•</a:t>
            </a:r>
            <a:r>
              <a:rPr lang="en-US" dirty="0">
                <a:solidFill>
                  <a:schemeClr val="bg1"/>
                </a:solidFill>
              </a:rPr>
              <a:t>An internal bus links units within the computer: CPU, main memory and peripheral interfaces. </a:t>
            </a:r>
            <a:endParaRPr lang="en-US" dirty="0" smtClean="0">
              <a:solidFill>
                <a:schemeClr val="bg1"/>
              </a:solidFill>
            </a:endParaRPr>
          </a:p>
          <a:p>
            <a:pPr algn="just"/>
            <a:r>
              <a:rPr lang="en-US" dirty="0" smtClean="0">
                <a:solidFill>
                  <a:schemeClr val="bg1"/>
                </a:solidFill>
              </a:rPr>
              <a:t>•</a:t>
            </a:r>
            <a:r>
              <a:rPr lang="en-US" dirty="0">
                <a:solidFill>
                  <a:schemeClr val="bg1"/>
                </a:solidFill>
              </a:rPr>
              <a:t>An external bus connects external </a:t>
            </a:r>
            <a:r>
              <a:rPr lang="en-US" dirty="0" smtClean="0">
                <a:solidFill>
                  <a:schemeClr val="bg1"/>
                </a:solidFill>
              </a:rPr>
              <a:t>Input/output </a:t>
            </a:r>
            <a:r>
              <a:rPr lang="en-US" dirty="0">
                <a:solidFill>
                  <a:schemeClr val="bg1"/>
                </a:solidFill>
              </a:rPr>
              <a:t>devices to the peripheral interfaces. Three types of information can travel via a bus: data, address and control signals. Then some computer systems have three separate buses for each type of signal. </a:t>
            </a:r>
          </a:p>
        </p:txBody>
      </p:sp>
    </p:spTree>
    <p:extLst>
      <p:ext uri="{BB962C8B-B14F-4D97-AF65-F5344CB8AC3E}">
        <p14:creationId xmlns:p14="http://schemas.microsoft.com/office/powerpoint/2010/main" val="112139965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99</TotalTime>
  <Words>1463</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Slice</vt:lpstr>
      <vt:lpstr>BASIC COMPUTER STRUCTURE</vt:lpstr>
      <vt:lpstr>INTRODUCTION TO COMPUTER ARCHITECHTURE</vt:lpstr>
      <vt:lpstr>INTRODUCTION TO COMPUTER ARCHITECHTURE</vt:lpstr>
      <vt:lpstr>INTRODUCTION TO COMPUTER ARCHITECHTURE</vt:lpstr>
      <vt:lpstr>COMPUTER RELATED TERMINOLOGIES</vt:lpstr>
      <vt:lpstr>COMPUTER RELATED TERMINOLOGIES</vt:lpstr>
      <vt:lpstr>COMPUTER RELATED TERMINILOGIES</vt:lpstr>
      <vt:lpstr>COMPUTER RELATED TERMINOLOGIES</vt:lpstr>
      <vt:lpstr>The system bus</vt:lpstr>
      <vt:lpstr>THE SYSTEM BUS</vt:lpstr>
      <vt:lpstr>TYPES OF COMPUTER BUSES</vt:lpstr>
      <vt:lpstr>PowerPoint Presentation</vt:lpstr>
      <vt:lpstr>single and multi address instruction words</vt:lpstr>
      <vt:lpstr>single and multi address instruction words</vt:lpstr>
      <vt:lpstr>single and multi address instruction words</vt:lpstr>
      <vt:lpstr>single and multi address instruction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COMPUTER STRUCTURE</dc:title>
  <dc:creator>vivekgautam</dc:creator>
  <cp:lastModifiedBy>vivekgautam</cp:lastModifiedBy>
  <cp:revision>14</cp:revision>
  <dcterms:created xsi:type="dcterms:W3CDTF">2019-04-01T09:41:05Z</dcterms:created>
  <dcterms:modified xsi:type="dcterms:W3CDTF">2019-04-13T06:29:30Z</dcterms:modified>
</cp:coreProperties>
</file>