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r>
              <a:rPr lang="en-US" b="1" dirty="0" smtClean="0"/>
              <a:t>TRAFFIC COLLISION AVOIDANCE SYSTEM  (TCAS)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Autofit/>
          </a:bodyPr>
          <a:lstStyle/>
          <a:p>
            <a:pPr algn="ctr"/>
            <a:r>
              <a:rPr lang="en-US" sz="3600" dirty="0" smtClean="0">
                <a:solidFill>
                  <a:schemeClr val="bg1"/>
                </a:solidFill>
              </a:rPr>
              <a:t>VERSIONS</a:t>
            </a:r>
            <a:endParaRPr lang="en-US" sz="3600" dirty="0">
              <a:solidFill>
                <a:schemeClr val="bg1"/>
              </a:solidFill>
            </a:endParaRPr>
          </a:p>
        </p:txBody>
      </p:sp>
      <p:sp>
        <p:nvSpPr>
          <p:cNvPr id="3" name="Subtitle 2"/>
          <p:cNvSpPr>
            <a:spLocks noGrp="1"/>
          </p:cNvSpPr>
          <p:nvPr>
            <p:ph type="subTitle" idx="1"/>
          </p:nvPr>
        </p:nvSpPr>
        <p:spPr>
          <a:xfrm>
            <a:off x="533400" y="381000"/>
            <a:ext cx="7854696" cy="6248400"/>
          </a:xfrm>
        </p:spPr>
        <p:txBody>
          <a:bodyPr>
            <a:normAutofit lnSpcReduction="10000"/>
          </a:bodyPr>
          <a:lstStyle/>
          <a:p>
            <a:pPr algn="just"/>
            <a:r>
              <a:rPr lang="en-US" b="1" dirty="0" smtClean="0">
                <a:solidFill>
                  <a:schemeClr val="bg1"/>
                </a:solidFill>
              </a:rPr>
              <a:t>TCAS I</a:t>
            </a:r>
          </a:p>
          <a:p>
            <a:pPr algn="just">
              <a:buFont typeface="Wingdings" pitchFamily="2" charset="2"/>
              <a:buChar char="§"/>
            </a:pPr>
            <a:r>
              <a:rPr lang="en-US" dirty="0" smtClean="0">
                <a:solidFill>
                  <a:schemeClr val="bg1"/>
                </a:solidFill>
              </a:rPr>
              <a:t>TCAS I is a cheaper but less capable system than the modern TCAS II system introduced for general aviation use after the FAA mandate for TCAS II in air transport aircraft. </a:t>
            </a:r>
          </a:p>
          <a:p>
            <a:pPr algn="just">
              <a:buFont typeface="Wingdings" pitchFamily="2" charset="2"/>
              <a:buChar char="§"/>
            </a:pPr>
            <a:r>
              <a:rPr lang="en-US" dirty="0" smtClean="0">
                <a:solidFill>
                  <a:schemeClr val="bg1"/>
                </a:solidFill>
              </a:rPr>
              <a:t>TCAS I systems are able to monitor the traffic situation around a plane (to a range of about 40 miles) and offer information on the approximate bearing and altitude of other aircraft. </a:t>
            </a:r>
          </a:p>
          <a:p>
            <a:pPr algn="just">
              <a:buFont typeface="Wingdings" pitchFamily="2" charset="2"/>
              <a:buChar char="§"/>
            </a:pPr>
            <a:r>
              <a:rPr lang="en-US" dirty="0" smtClean="0">
                <a:solidFill>
                  <a:schemeClr val="bg1"/>
                </a:solidFill>
              </a:rPr>
              <a:t>It can also generate collision warnings in the form of a "Traffic Advisory" (TA). The TA warns the pilot that another aircraft is in near vicinity, announcing </a:t>
            </a:r>
            <a:r>
              <a:rPr lang="en-US" i="1" dirty="0" smtClean="0">
                <a:solidFill>
                  <a:schemeClr val="bg1"/>
                </a:solidFill>
              </a:rPr>
              <a:t>"Traffic, traffic"</a:t>
            </a:r>
            <a:r>
              <a:rPr lang="en-US" dirty="0" smtClean="0">
                <a:solidFill>
                  <a:schemeClr val="bg1"/>
                </a:solidFill>
              </a:rPr>
              <a:t>, but does not offer any suggested remedy; it is up to the pilot to decide what to do, usually with the assistance of Air Traffic Control. When a threat has passed, the system announces </a:t>
            </a:r>
            <a:r>
              <a:rPr lang="en-US" i="1" dirty="0" smtClean="0">
                <a:solidFill>
                  <a:schemeClr val="bg1"/>
                </a:solidFill>
              </a:rPr>
              <a:t>"Clear of conflict"</a:t>
            </a:r>
            <a:r>
              <a:rPr lang="en-US" dirty="0" smtClean="0">
                <a:solidFill>
                  <a:schemeClr val="bg1"/>
                </a:solidFill>
              </a:rPr>
              <a:t>.</a:t>
            </a:r>
          </a:p>
          <a:p>
            <a:pPr algn="l"/>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Autofit/>
          </a:bodyPr>
          <a:lstStyle/>
          <a:p>
            <a:pPr algn="ctr"/>
            <a:r>
              <a:rPr lang="en-US" sz="3600" dirty="0" smtClean="0">
                <a:solidFill>
                  <a:schemeClr val="bg1"/>
                </a:solidFill>
              </a:rPr>
              <a:t>VERSIONS</a:t>
            </a:r>
            <a:endParaRPr lang="en-US" sz="3600" dirty="0">
              <a:solidFill>
                <a:schemeClr val="bg1"/>
              </a:solidFill>
            </a:endParaRPr>
          </a:p>
        </p:txBody>
      </p:sp>
      <p:sp>
        <p:nvSpPr>
          <p:cNvPr id="3" name="Subtitle 2"/>
          <p:cNvSpPr>
            <a:spLocks noGrp="1"/>
          </p:cNvSpPr>
          <p:nvPr>
            <p:ph type="subTitle" idx="1"/>
          </p:nvPr>
        </p:nvSpPr>
        <p:spPr>
          <a:xfrm>
            <a:off x="533400" y="609600"/>
            <a:ext cx="8382000" cy="6019800"/>
          </a:xfrm>
        </p:spPr>
        <p:txBody>
          <a:bodyPr>
            <a:normAutofit fontScale="92500" lnSpcReduction="10000"/>
          </a:bodyPr>
          <a:lstStyle/>
          <a:p>
            <a:pPr algn="just"/>
            <a:r>
              <a:rPr lang="en-US" b="1" dirty="0" smtClean="0">
                <a:solidFill>
                  <a:schemeClr val="bg1"/>
                </a:solidFill>
              </a:rPr>
              <a:t>TCAS II</a:t>
            </a:r>
          </a:p>
          <a:p>
            <a:pPr algn="just">
              <a:buFont typeface="Wingdings" pitchFamily="2" charset="2"/>
              <a:buChar char="§"/>
            </a:pPr>
            <a:r>
              <a:rPr lang="en-US" dirty="0" smtClean="0">
                <a:solidFill>
                  <a:schemeClr val="bg1"/>
                </a:solidFill>
              </a:rPr>
              <a:t>It offers all the benefits of TCAS I, but will also offer the pilot direct, vocalized instructions to avoid danger, known as a "Resolution Advisory" (RA). </a:t>
            </a:r>
          </a:p>
          <a:p>
            <a:pPr algn="just">
              <a:buFont typeface="Wingdings" pitchFamily="2" charset="2"/>
              <a:buChar char="§"/>
            </a:pPr>
            <a:r>
              <a:rPr lang="en-US" dirty="0" smtClean="0">
                <a:solidFill>
                  <a:schemeClr val="bg1"/>
                </a:solidFill>
              </a:rPr>
              <a:t>The suggestive action may be "corrective", suggesting the pilot change vertical speed by announcing, </a:t>
            </a:r>
            <a:r>
              <a:rPr lang="en-US" i="1" dirty="0" smtClean="0">
                <a:solidFill>
                  <a:schemeClr val="bg1"/>
                </a:solidFill>
              </a:rPr>
              <a:t>"Descend, descend"</a:t>
            </a:r>
            <a:r>
              <a:rPr lang="en-US" dirty="0" smtClean="0">
                <a:solidFill>
                  <a:schemeClr val="bg1"/>
                </a:solidFill>
              </a:rPr>
              <a:t>, </a:t>
            </a:r>
            <a:r>
              <a:rPr lang="en-US" i="1" dirty="0" smtClean="0">
                <a:solidFill>
                  <a:schemeClr val="bg1"/>
                </a:solidFill>
              </a:rPr>
              <a:t>"Climb, climb"</a:t>
            </a:r>
            <a:r>
              <a:rPr lang="en-US" dirty="0" smtClean="0">
                <a:solidFill>
                  <a:schemeClr val="bg1"/>
                </a:solidFill>
              </a:rPr>
              <a:t> or </a:t>
            </a:r>
            <a:r>
              <a:rPr lang="en-US" i="1" dirty="0" smtClean="0">
                <a:solidFill>
                  <a:schemeClr val="bg1"/>
                </a:solidFill>
              </a:rPr>
              <a:t>"Adjust Vertical Speed Adjust"</a:t>
            </a:r>
            <a:r>
              <a:rPr lang="en-US" dirty="0" smtClean="0">
                <a:solidFill>
                  <a:schemeClr val="bg1"/>
                </a:solidFill>
              </a:rPr>
              <a:t> (meaning reduce vertical speed). </a:t>
            </a:r>
          </a:p>
          <a:p>
            <a:pPr algn="just">
              <a:buFont typeface="Wingdings" pitchFamily="2" charset="2"/>
              <a:buChar char="§"/>
            </a:pPr>
            <a:r>
              <a:rPr lang="en-US" dirty="0" smtClean="0">
                <a:solidFill>
                  <a:schemeClr val="bg1"/>
                </a:solidFill>
              </a:rPr>
              <a:t>By contrast a "preventive" RA may be issued which simply warns the pilots not to deviate from their present vertical speed, announcing, </a:t>
            </a:r>
            <a:r>
              <a:rPr lang="en-US" i="1" dirty="0" smtClean="0">
                <a:solidFill>
                  <a:schemeClr val="bg1"/>
                </a:solidFill>
              </a:rPr>
              <a:t>"Monitor vertical speed"</a:t>
            </a:r>
            <a:r>
              <a:rPr lang="en-US" dirty="0" smtClean="0">
                <a:solidFill>
                  <a:schemeClr val="bg1"/>
                </a:solidFill>
              </a:rPr>
              <a:t> or </a:t>
            </a:r>
            <a:r>
              <a:rPr lang="en-US" i="1" dirty="0" smtClean="0">
                <a:solidFill>
                  <a:schemeClr val="bg1"/>
                </a:solidFill>
              </a:rPr>
              <a:t>"Maintain vertical speed, Maintain"</a:t>
            </a:r>
            <a:r>
              <a:rPr lang="en-US" dirty="0" smtClean="0">
                <a:solidFill>
                  <a:schemeClr val="bg1"/>
                </a:solidFill>
              </a:rPr>
              <a:t>.</a:t>
            </a:r>
          </a:p>
          <a:p>
            <a:pPr algn="just">
              <a:buFont typeface="Wingdings" pitchFamily="2" charset="2"/>
              <a:buChar char="§"/>
            </a:pPr>
            <a:r>
              <a:rPr lang="en-US" dirty="0" smtClean="0">
                <a:solidFill>
                  <a:schemeClr val="bg1"/>
                </a:solidFill>
              </a:rPr>
              <a:t> TCAS II systems coordinate their resolution advisories before issuing commands to the pilots, so that if one aircraft is instructed to descend, the other will typically be told to climb maximizing the separation between the two aircraft. </a:t>
            </a:r>
          </a:p>
          <a:p>
            <a:pPr algn="l"/>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4000" dirty="0" smtClean="0">
                <a:solidFill>
                  <a:schemeClr val="bg1"/>
                </a:solidFill>
              </a:rPr>
              <a:t>VERSIONS</a:t>
            </a:r>
            <a:endParaRPr lang="en-US" sz="4000" dirty="0">
              <a:solidFill>
                <a:schemeClr val="bg1"/>
              </a:solidFill>
            </a:endParaRPr>
          </a:p>
        </p:txBody>
      </p:sp>
      <p:sp>
        <p:nvSpPr>
          <p:cNvPr id="3" name="Subtitle 2"/>
          <p:cNvSpPr>
            <a:spLocks noGrp="1"/>
          </p:cNvSpPr>
          <p:nvPr>
            <p:ph type="subTitle" idx="1"/>
          </p:nvPr>
        </p:nvSpPr>
        <p:spPr>
          <a:xfrm>
            <a:off x="304800" y="685800"/>
            <a:ext cx="8458200" cy="5943600"/>
          </a:xfrm>
        </p:spPr>
        <p:txBody>
          <a:bodyPr/>
          <a:lstStyle/>
          <a:p>
            <a:pPr algn="l"/>
            <a:r>
              <a:rPr lang="en-US" b="1" dirty="0" smtClean="0">
                <a:solidFill>
                  <a:schemeClr val="bg1"/>
                </a:solidFill>
              </a:rPr>
              <a:t>TCAS III :</a:t>
            </a:r>
          </a:p>
          <a:p>
            <a:pPr algn="l">
              <a:buFont typeface="Wingdings" pitchFamily="2" charset="2"/>
              <a:buChar char="§"/>
            </a:pPr>
            <a:r>
              <a:rPr lang="en-US" dirty="0" smtClean="0">
                <a:solidFill>
                  <a:schemeClr val="bg1"/>
                </a:solidFill>
              </a:rPr>
              <a:t>TCAS III attempts to use the TCAS directional antenna to assign a bearing to other aircraft, and thus be able to generate a horizontal maneuver (e.g. turn left or right).</a:t>
            </a:r>
          </a:p>
          <a:p>
            <a:pPr algn="l">
              <a:buFont typeface="Wingdings" pitchFamily="2" charset="2"/>
              <a:buChar char="§"/>
            </a:pPr>
            <a:r>
              <a:rPr lang="en-US" dirty="0" smtClean="0">
                <a:solidFill>
                  <a:schemeClr val="bg1"/>
                </a:solidFill>
              </a:rPr>
              <a:t>However, it was judged by the industry to be unfeasible due to limitations in the accuracy of the TCAS directional antennas. </a:t>
            </a:r>
          </a:p>
          <a:p>
            <a:pPr algn="l">
              <a:buFont typeface="Wingdings" pitchFamily="2" charset="2"/>
              <a:buChar char="§"/>
            </a:pPr>
            <a:r>
              <a:rPr lang="en-US" dirty="0" smtClean="0">
                <a:solidFill>
                  <a:schemeClr val="bg1"/>
                </a:solidFill>
              </a:rPr>
              <a:t>The directional antennas were judged not to be accurate enough to generate an accurate horizontal-plane position, and thus an accurate horizontal resolution .</a:t>
            </a:r>
          </a:p>
          <a:p>
            <a:pPr algn="l">
              <a:buFont typeface="Wingdings" pitchFamily="2" charset="2"/>
              <a:buChar char="§"/>
            </a:pPr>
            <a:r>
              <a:rPr lang="en-US" dirty="0" smtClean="0">
                <a:solidFill>
                  <a:schemeClr val="bg1"/>
                </a:solidFill>
              </a:rPr>
              <a:t>Hence, all work on TCAS III was suspended and there are no plans for its implementation. The concept has later evolved and been replaced by TCAS IV. </a:t>
            </a:r>
          </a:p>
          <a:p>
            <a:pPr algn="l"/>
            <a:endParaRPr lang="en-US"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4000" dirty="0" smtClean="0">
                <a:solidFill>
                  <a:schemeClr val="bg1"/>
                </a:solidFill>
              </a:rPr>
              <a:t>VERSIONS</a:t>
            </a:r>
            <a:endParaRPr lang="en-US" sz="4000" dirty="0">
              <a:solidFill>
                <a:schemeClr val="bg1"/>
              </a:solidFill>
            </a:endParaRPr>
          </a:p>
        </p:txBody>
      </p:sp>
      <p:sp>
        <p:nvSpPr>
          <p:cNvPr id="3" name="Subtitle 2"/>
          <p:cNvSpPr>
            <a:spLocks noGrp="1"/>
          </p:cNvSpPr>
          <p:nvPr>
            <p:ph type="subTitle" idx="1"/>
          </p:nvPr>
        </p:nvSpPr>
        <p:spPr>
          <a:xfrm>
            <a:off x="304800" y="609600"/>
            <a:ext cx="8610600" cy="6019800"/>
          </a:xfrm>
        </p:spPr>
        <p:txBody>
          <a:bodyPr>
            <a:normAutofit fontScale="92500" lnSpcReduction="10000"/>
          </a:bodyPr>
          <a:lstStyle/>
          <a:p>
            <a:pPr algn="just"/>
            <a:r>
              <a:rPr lang="en-US" b="1" dirty="0" smtClean="0">
                <a:solidFill>
                  <a:schemeClr val="bg1"/>
                </a:solidFill>
              </a:rPr>
              <a:t>TCAS IV</a:t>
            </a:r>
          </a:p>
          <a:p>
            <a:pPr algn="just">
              <a:buFont typeface="Wingdings" pitchFamily="2" charset="2"/>
              <a:buChar char="§"/>
            </a:pPr>
            <a:r>
              <a:rPr lang="en-US" dirty="0" smtClean="0">
                <a:solidFill>
                  <a:schemeClr val="bg1"/>
                </a:solidFill>
              </a:rPr>
              <a:t>TCAS IV uses additional information encoded by the target aircraft in the Mode S transponder reply (i.e. target encodes its own position into the transponder signal) to generate a horizontal resolution to an RA.</a:t>
            </a:r>
          </a:p>
          <a:p>
            <a:pPr algn="just">
              <a:buFont typeface="Wingdings" pitchFamily="2" charset="2"/>
              <a:buChar char="§"/>
            </a:pPr>
            <a:r>
              <a:rPr lang="en-US" dirty="0" smtClean="0">
                <a:solidFill>
                  <a:schemeClr val="bg1"/>
                </a:solidFill>
              </a:rPr>
              <a:t> In addition, some reliable source of position (such as Inertial Navigation System or GPS) is needed on the target aircraft in order for it to be encoded.</a:t>
            </a:r>
          </a:p>
          <a:p>
            <a:pPr algn="just">
              <a:buFont typeface="Wingdings" pitchFamily="2" charset="2"/>
              <a:buChar char="§"/>
            </a:pPr>
            <a:r>
              <a:rPr lang="en-US" dirty="0" smtClean="0">
                <a:solidFill>
                  <a:schemeClr val="bg1"/>
                </a:solidFill>
              </a:rPr>
              <a:t>TCAS IV has replaced the TCAS III. One of the results of TCAS III experience has been that the directional antenna used by the TCAS processor to assign a bearing to a received transponder reply is not accurate enough to generate an accurate horizontal position, and thus a safe horizontal resolution.</a:t>
            </a:r>
          </a:p>
          <a:p>
            <a:pPr algn="just">
              <a:buFont typeface="Wingdings" pitchFamily="2" charset="2"/>
              <a:buChar char="§"/>
            </a:pPr>
            <a:r>
              <a:rPr lang="en-US" dirty="0" smtClean="0">
                <a:solidFill>
                  <a:schemeClr val="bg1"/>
                </a:solidFill>
              </a:rPr>
              <a:t> TCAS IV uses additional position information encoded on an air-to-air data link to generate the bearing information, so the accuracy of the directional antenna would not be a factor.</a:t>
            </a:r>
          </a:p>
          <a:p>
            <a:pPr algn="l"/>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09600"/>
          </a:xfrm>
        </p:spPr>
        <p:txBody>
          <a:bodyPr>
            <a:normAutofit fontScale="90000"/>
          </a:bodyPr>
          <a:lstStyle/>
          <a:p>
            <a:pPr algn="ctr"/>
            <a:r>
              <a:rPr lang="en-US" sz="4400" dirty="0" smtClean="0">
                <a:solidFill>
                  <a:schemeClr val="bg1"/>
                </a:solidFill>
              </a:rPr>
              <a:t>INTRODUCTION</a:t>
            </a:r>
            <a:endParaRPr lang="en-US" sz="3200" dirty="0">
              <a:solidFill>
                <a:schemeClr val="bg1"/>
              </a:solidFill>
            </a:endParaRPr>
          </a:p>
        </p:txBody>
      </p:sp>
      <p:sp>
        <p:nvSpPr>
          <p:cNvPr id="3" name="Subtitle 2"/>
          <p:cNvSpPr>
            <a:spLocks noGrp="1"/>
          </p:cNvSpPr>
          <p:nvPr>
            <p:ph type="subTitle" idx="1"/>
          </p:nvPr>
        </p:nvSpPr>
        <p:spPr>
          <a:xfrm>
            <a:off x="533400" y="762000"/>
            <a:ext cx="8229600" cy="5867400"/>
          </a:xfrm>
        </p:spPr>
        <p:txBody>
          <a:bodyPr>
            <a:normAutofit/>
          </a:bodyPr>
          <a:lstStyle/>
          <a:p>
            <a:pPr algn="just">
              <a:buFont typeface="Wingdings" pitchFamily="2" charset="2"/>
              <a:buChar char="§"/>
            </a:pPr>
            <a:r>
              <a:rPr lang="en-US" dirty="0" smtClean="0">
                <a:solidFill>
                  <a:schemeClr val="bg1"/>
                </a:solidFill>
              </a:rPr>
              <a:t>A </a:t>
            </a:r>
            <a:r>
              <a:rPr lang="en-US" b="1" dirty="0" smtClean="0">
                <a:solidFill>
                  <a:schemeClr val="bg1"/>
                </a:solidFill>
              </a:rPr>
              <a:t>traffic collision avoidance system</a:t>
            </a:r>
            <a:r>
              <a:rPr lang="en-US" dirty="0" smtClean="0">
                <a:solidFill>
                  <a:schemeClr val="bg1"/>
                </a:solidFill>
              </a:rPr>
              <a:t> or </a:t>
            </a:r>
            <a:r>
              <a:rPr lang="en-US" b="1" dirty="0" smtClean="0">
                <a:solidFill>
                  <a:schemeClr val="bg1"/>
                </a:solidFill>
              </a:rPr>
              <a:t>traffic alert and collision avoidance system</a:t>
            </a:r>
            <a:r>
              <a:rPr lang="en-US" dirty="0" smtClean="0">
                <a:solidFill>
                  <a:schemeClr val="bg1"/>
                </a:solidFill>
              </a:rPr>
              <a:t> (both abbreviated as </a:t>
            </a:r>
            <a:r>
              <a:rPr lang="en-US" b="1" dirty="0" smtClean="0">
                <a:solidFill>
                  <a:schemeClr val="bg1"/>
                </a:solidFill>
              </a:rPr>
              <a:t>TCAS) </a:t>
            </a:r>
            <a:r>
              <a:rPr lang="en-US" dirty="0" smtClean="0">
                <a:solidFill>
                  <a:schemeClr val="bg1"/>
                </a:solidFill>
              </a:rPr>
              <a:t>is an aircraft collision avoidance system designed to reduce the incidence of mid-air collisions between aircraft. </a:t>
            </a:r>
          </a:p>
          <a:p>
            <a:pPr algn="just">
              <a:buFont typeface="Wingdings" pitchFamily="2" charset="2"/>
              <a:buChar char="§"/>
            </a:pPr>
            <a:r>
              <a:rPr lang="en-US" dirty="0" smtClean="0">
                <a:solidFill>
                  <a:schemeClr val="bg1"/>
                </a:solidFill>
              </a:rPr>
              <a:t>It monitors the airspace around an aircraft for other aircraft equipped with a corresponding active transponder, independent of air traffic control, and warns pilots of the presence of other transponder-equipped aircraft which may present a threat of mid-air collision (MAC). </a:t>
            </a:r>
          </a:p>
          <a:p>
            <a:pPr algn="l"/>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a:bodyPr>
          <a:lstStyle/>
          <a:p>
            <a:pPr algn="ctr"/>
            <a:r>
              <a:rPr lang="en-US" sz="4000" dirty="0" smtClean="0">
                <a:solidFill>
                  <a:schemeClr val="bg1"/>
                </a:solidFill>
              </a:rPr>
              <a:t>INTRODUCTION</a:t>
            </a:r>
            <a:endParaRPr lang="en-US" sz="4000" dirty="0">
              <a:solidFill>
                <a:schemeClr val="bg1"/>
              </a:solidFill>
            </a:endParaRPr>
          </a:p>
        </p:txBody>
      </p:sp>
      <p:sp>
        <p:nvSpPr>
          <p:cNvPr id="3" name="Subtitle 2"/>
          <p:cNvSpPr>
            <a:spLocks noGrp="1"/>
          </p:cNvSpPr>
          <p:nvPr>
            <p:ph type="subTitle" idx="1"/>
          </p:nvPr>
        </p:nvSpPr>
        <p:spPr>
          <a:xfrm>
            <a:off x="533400" y="685800"/>
            <a:ext cx="8382000" cy="5943600"/>
          </a:xfrm>
        </p:spPr>
        <p:txBody>
          <a:bodyPr>
            <a:normAutofit fontScale="92500"/>
          </a:bodyPr>
          <a:lstStyle/>
          <a:p>
            <a:pPr algn="just">
              <a:buFont typeface="Wingdings" pitchFamily="2" charset="2"/>
              <a:buChar char="§"/>
            </a:pPr>
            <a:r>
              <a:rPr lang="en-US" dirty="0" smtClean="0">
                <a:solidFill>
                  <a:schemeClr val="bg1"/>
                </a:solidFill>
              </a:rPr>
              <a:t>It is a type of airborne collision avoidance system mandated by the </a:t>
            </a:r>
            <a:r>
              <a:rPr lang="en-US" b="1" dirty="0" smtClean="0">
                <a:solidFill>
                  <a:schemeClr val="bg1"/>
                </a:solidFill>
              </a:rPr>
              <a:t>International Civil Aviation Organization</a:t>
            </a:r>
            <a:r>
              <a:rPr lang="en-US" dirty="0" smtClean="0">
                <a:solidFill>
                  <a:schemeClr val="bg1"/>
                </a:solidFill>
              </a:rPr>
              <a:t> to be fitted to all aircraft with a maximum take-off mass (MTOM) of over 5,700 kg (12,600 lb) or authorized to carry more than 19 passengers. ACAS / TCAS is based on secondary surveillance radar (SSR) transponder signals, but operates independently of ground-based equipment to provide advice to the pilot on potential conflicting aircraft.</a:t>
            </a:r>
          </a:p>
          <a:p>
            <a:pPr algn="just">
              <a:buFont typeface="Wingdings" pitchFamily="2" charset="2"/>
              <a:buChar char="§"/>
            </a:pPr>
            <a:r>
              <a:rPr lang="en-US" dirty="0" smtClean="0">
                <a:solidFill>
                  <a:schemeClr val="bg1"/>
                </a:solidFill>
              </a:rPr>
              <a:t>In modern glass cockpit aircraft, the TCAS display may be integrated in the Navigation Display (ND) or Electronic Horizontal Situation Indicator (EHSI); in older glass cockpit aircraft and those with mechanical instrumentation, such an integrated TCAS display may replace the mechanical Vertical Speed Indicator (which indicates the rate with which the aircraft is descending or climbing).</a:t>
            </a:r>
          </a:p>
          <a:p>
            <a:pPr algn="l"/>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rmAutofit fontScale="90000"/>
          </a:bodyPr>
          <a:lstStyle/>
          <a:p>
            <a:pPr algn="ctr"/>
            <a:r>
              <a:rPr lang="en-US" sz="4400" dirty="0" smtClean="0">
                <a:solidFill>
                  <a:schemeClr val="bg1"/>
                </a:solidFill>
              </a:rPr>
              <a:t>SYSTEM DESCRIPTION</a:t>
            </a:r>
            <a:endParaRPr lang="en-US" sz="3200" dirty="0">
              <a:solidFill>
                <a:schemeClr val="bg1"/>
              </a:solidFill>
            </a:endParaRPr>
          </a:p>
        </p:txBody>
      </p:sp>
      <p:sp>
        <p:nvSpPr>
          <p:cNvPr id="3" name="Subtitle 2"/>
          <p:cNvSpPr>
            <a:spLocks noGrp="1"/>
          </p:cNvSpPr>
          <p:nvPr>
            <p:ph type="subTitle" idx="1"/>
          </p:nvPr>
        </p:nvSpPr>
        <p:spPr>
          <a:xfrm>
            <a:off x="228600" y="457200"/>
            <a:ext cx="8458200" cy="6172200"/>
          </a:xfrm>
        </p:spPr>
        <p:txBody>
          <a:bodyPr>
            <a:normAutofit lnSpcReduction="10000"/>
          </a:bodyPr>
          <a:lstStyle/>
          <a:p>
            <a:pPr algn="just">
              <a:buFont typeface="Wingdings" pitchFamily="2" charset="2"/>
              <a:buChar char="§"/>
            </a:pPr>
            <a:r>
              <a:rPr lang="en-US" dirty="0" smtClean="0">
                <a:solidFill>
                  <a:schemeClr val="bg1"/>
                </a:solidFill>
              </a:rPr>
              <a:t>TCAS involves communication between all aircraft equipped with an appropriate transponder (provided the transponder is enabled and set up properly). </a:t>
            </a:r>
          </a:p>
          <a:p>
            <a:pPr algn="just">
              <a:buFont typeface="Wingdings" pitchFamily="2" charset="2"/>
              <a:buChar char="§"/>
            </a:pPr>
            <a:r>
              <a:rPr lang="en-US" dirty="0" smtClean="0">
                <a:solidFill>
                  <a:schemeClr val="bg1"/>
                </a:solidFill>
              </a:rPr>
              <a:t>Each TCAS-equipped aircraft interrogates all other aircraft in a determined range about their position (</a:t>
            </a:r>
            <a:r>
              <a:rPr lang="en-US" b="1" dirty="0" smtClean="0">
                <a:solidFill>
                  <a:schemeClr val="bg1"/>
                </a:solidFill>
              </a:rPr>
              <a:t>via the 1.03 GHz radio frequency)</a:t>
            </a:r>
            <a:r>
              <a:rPr lang="en-US" dirty="0" smtClean="0">
                <a:solidFill>
                  <a:schemeClr val="bg1"/>
                </a:solidFill>
              </a:rPr>
              <a:t>, and all other aircraft reply to other interrogations </a:t>
            </a:r>
            <a:r>
              <a:rPr lang="en-US" b="1" dirty="0" smtClean="0">
                <a:solidFill>
                  <a:schemeClr val="bg1"/>
                </a:solidFill>
              </a:rPr>
              <a:t>(via 1.09 GHz). </a:t>
            </a:r>
            <a:r>
              <a:rPr lang="en-US" dirty="0" smtClean="0">
                <a:solidFill>
                  <a:schemeClr val="bg1"/>
                </a:solidFill>
              </a:rPr>
              <a:t>This interrogation-and-response cycle may occur several times per second.</a:t>
            </a:r>
          </a:p>
          <a:p>
            <a:pPr algn="just">
              <a:buFont typeface="Wingdings" pitchFamily="2" charset="2"/>
              <a:buChar char="§"/>
            </a:pPr>
            <a:r>
              <a:rPr lang="en-US" dirty="0" smtClean="0">
                <a:solidFill>
                  <a:schemeClr val="bg1"/>
                </a:solidFill>
              </a:rPr>
              <a:t>The TCAS system builds a three dimensional map of aircraft in the airspace, incorporating their range (garnered from the interrogation and response round trip time), altitude (as reported by the interrogated aircraft), and bearing (by the directional antenna from the response). Then, by extrapolating current range and altitude difference to anticipated future values, it determines if a potential collision threat exists.</a:t>
            </a:r>
          </a:p>
          <a:p>
            <a:pPr algn="just"/>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533400"/>
          </a:xfrm>
        </p:spPr>
        <p:txBody>
          <a:bodyPr>
            <a:normAutofit fontScale="90000"/>
          </a:bodyPr>
          <a:lstStyle/>
          <a:p>
            <a:pPr algn="ctr"/>
            <a:r>
              <a:rPr lang="en-US" sz="4400" dirty="0" smtClean="0">
                <a:solidFill>
                  <a:schemeClr val="bg1"/>
                </a:solidFill>
              </a:rPr>
              <a:t>SYSTEM COMPONENT</a:t>
            </a:r>
            <a:endParaRPr lang="en-US" sz="4400" dirty="0">
              <a:solidFill>
                <a:schemeClr val="bg1"/>
              </a:solidFill>
            </a:endParaRPr>
          </a:p>
        </p:txBody>
      </p:sp>
      <p:sp>
        <p:nvSpPr>
          <p:cNvPr id="3" name="Subtitle 2"/>
          <p:cNvSpPr>
            <a:spLocks noGrp="1"/>
          </p:cNvSpPr>
          <p:nvPr>
            <p:ph type="subTitle" idx="1"/>
          </p:nvPr>
        </p:nvSpPr>
        <p:spPr>
          <a:xfrm>
            <a:off x="228600" y="685800"/>
            <a:ext cx="8610600" cy="5867400"/>
          </a:xfrm>
        </p:spPr>
        <p:txBody>
          <a:bodyPr>
            <a:normAutofit fontScale="92500" lnSpcReduction="10000"/>
          </a:bodyPr>
          <a:lstStyle/>
          <a:p>
            <a:pPr algn="just"/>
            <a:r>
              <a:rPr lang="en-US" dirty="0" smtClean="0">
                <a:solidFill>
                  <a:schemeClr val="bg1"/>
                </a:solidFill>
              </a:rPr>
              <a:t>A TCAS installation consists of the following components: </a:t>
            </a:r>
          </a:p>
          <a:p>
            <a:pPr algn="just"/>
            <a:r>
              <a:rPr lang="en-US" b="1" dirty="0" smtClean="0">
                <a:solidFill>
                  <a:schemeClr val="bg1"/>
                </a:solidFill>
              </a:rPr>
              <a:t>TCAS computer unit</a:t>
            </a:r>
            <a:endParaRPr lang="en-US" dirty="0" smtClean="0">
              <a:solidFill>
                <a:schemeClr val="bg1"/>
              </a:solidFill>
            </a:endParaRPr>
          </a:p>
          <a:p>
            <a:pPr algn="just">
              <a:buFont typeface="Wingdings" pitchFamily="2" charset="2"/>
              <a:buChar char="§"/>
            </a:pPr>
            <a:r>
              <a:rPr lang="en-US" dirty="0" smtClean="0">
                <a:solidFill>
                  <a:schemeClr val="bg1"/>
                </a:solidFill>
              </a:rPr>
              <a:t>Performs airspace surveillance, intruder tracking, its own aircraft altitude tracking, threat detection, resolution advisory (RA) maneuver determination and selection, and generation of advisories. </a:t>
            </a:r>
          </a:p>
          <a:p>
            <a:pPr algn="just">
              <a:buFont typeface="Wingdings" pitchFamily="2" charset="2"/>
              <a:buChar char="§"/>
            </a:pPr>
            <a:r>
              <a:rPr lang="en-US" dirty="0" smtClean="0">
                <a:solidFill>
                  <a:schemeClr val="bg1"/>
                </a:solidFill>
              </a:rPr>
              <a:t>The TCAS Processor uses pressure altitude, radar altitude, and discrete aircraft status inputs from its own aircraft to control the collision avoidance logic parameters that determine the protection volume around the TCAS aircraft.</a:t>
            </a:r>
          </a:p>
          <a:p>
            <a:pPr algn="just"/>
            <a:r>
              <a:rPr lang="en-US" b="1" dirty="0" smtClean="0">
                <a:solidFill>
                  <a:schemeClr val="bg1"/>
                </a:solidFill>
              </a:rPr>
              <a:t>Antennas</a:t>
            </a:r>
            <a:endParaRPr lang="en-US" dirty="0" smtClean="0">
              <a:solidFill>
                <a:schemeClr val="bg1"/>
              </a:solidFill>
            </a:endParaRPr>
          </a:p>
          <a:p>
            <a:pPr algn="just">
              <a:buFont typeface="Wingdings" pitchFamily="2" charset="2"/>
              <a:buChar char="§"/>
            </a:pPr>
            <a:r>
              <a:rPr lang="en-US" dirty="0" smtClean="0">
                <a:solidFill>
                  <a:schemeClr val="bg1"/>
                </a:solidFill>
              </a:rPr>
              <a:t>The antennas used by TCAS II include a directional antenna that is mounted on the top of the aircraft and either an </a:t>
            </a:r>
            <a:r>
              <a:rPr lang="en-US" dirty="0" err="1" smtClean="0">
                <a:solidFill>
                  <a:schemeClr val="bg1"/>
                </a:solidFill>
              </a:rPr>
              <a:t>omni</a:t>
            </a:r>
            <a:r>
              <a:rPr lang="en-US" dirty="0" smtClean="0">
                <a:solidFill>
                  <a:schemeClr val="bg1"/>
                </a:solidFill>
              </a:rPr>
              <a:t>   directional or a directional antenna mounted on the bottom of the aircraft. </a:t>
            </a:r>
          </a:p>
          <a:p>
            <a:pPr algn="l"/>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fontScale="90000"/>
          </a:bodyPr>
          <a:lstStyle/>
          <a:p>
            <a:pPr algn="ctr"/>
            <a:r>
              <a:rPr lang="en-US" sz="4900" dirty="0" smtClean="0">
                <a:solidFill>
                  <a:schemeClr val="bg1"/>
                </a:solidFill>
              </a:rPr>
              <a:t>SYSTEM COMPONENT</a:t>
            </a:r>
            <a:endParaRPr lang="en-US" dirty="0">
              <a:solidFill>
                <a:schemeClr val="bg1"/>
              </a:solidFill>
            </a:endParaRPr>
          </a:p>
        </p:txBody>
      </p:sp>
      <p:sp>
        <p:nvSpPr>
          <p:cNvPr id="3" name="Subtitle 2"/>
          <p:cNvSpPr>
            <a:spLocks noGrp="1"/>
          </p:cNvSpPr>
          <p:nvPr>
            <p:ph type="subTitle" idx="1"/>
          </p:nvPr>
        </p:nvSpPr>
        <p:spPr>
          <a:xfrm>
            <a:off x="533400" y="685800"/>
            <a:ext cx="8305800" cy="5943600"/>
          </a:xfrm>
        </p:spPr>
        <p:txBody>
          <a:bodyPr>
            <a:normAutofit fontScale="92500"/>
          </a:bodyPr>
          <a:lstStyle/>
          <a:p>
            <a:pPr algn="just">
              <a:buFont typeface="Wingdings" pitchFamily="2" charset="2"/>
              <a:buChar char="§"/>
            </a:pPr>
            <a:r>
              <a:rPr lang="en-US" dirty="0" smtClean="0">
                <a:solidFill>
                  <a:schemeClr val="bg1"/>
                </a:solidFill>
              </a:rPr>
              <a:t>Most installations use the optional directional antenna on the bottom of the aircraft. In addition to the two TCAS antennas, two antennas are also required for the Mode S transponder. </a:t>
            </a:r>
          </a:p>
          <a:p>
            <a:pPr algn="just">
              <a:buFont typeface="Wingdings" pitchFamily="2" charset="2"/>
              <a:buChar char="§"/>
            </a:pPr>
            <a:r>
              <a:rPr lang="en-US" dirty="0" smtClean="0">
                <a:solidFill>
                  <a:schemeClr val="bg1"/>
                </a:solidFill>
              </a:rPr>
              <a:t>One antenna is mounted on the top of the aircraft while the other is mounted on the bottom. These antennas enable the Mode S transponder to receive interrogations at 1030 MHz and reply to the received interrogations at 1090 MHz</a:t>
            </a:r>
            <a:endParaRPr lang="en-US" b="1" dirty="0" smtClean="0">
              <a:solidFill>
                <a:schemeClr val="bg1"/>
              </a:solidFill>
            </a:endParaRPr>
          </a:p>
          <a:p>
            <a:pPr algn="just"/>
            <a:r>
              <a:rPr lang="en-US" b="1" dirty="0" smtClean="0">
                <a:solidFill>
                  <a:schemeClr val="bg1"/>
                </a:solidFill>
              </a:rPr>
              <a:t>Cockpit presentation</a:t>
            </a:r>
            <a:endParaRPr lang="en-US" dirty="0" smtClean="0">
              <a:solidFill>
                <a:schemeClr val="bg1"/>
              </a:solidFill>
            </a:endParaRPr>
          </a:p>
          <a:p>
            <a:pPr algn="just">
              <a:buFont typeface="Wingdings" pitchFamily="2" charset="2"/>
              <a:buChar char="§"/>
            </a:pPr>
            <a:r>
              <a:rPr lang="en-US" dirty="0" smtClean="0">
                <a:solidFill>
                  <a:schemeClr val="bg1"/>
                </a:solidFill>
              </a:rPr>
              <a:t>The TCAS interface with the pilots is provided by two displays: the traffic display and the RA display. </a:t>
            </a:r>
          </a:p>
          <a:p>
            <a:pPr algn="just">
              <a:buFont typeface="Wingdings" pitchFamily="2" charset="2"/>
              <a:buChar char="§"/>
            </a:pPr>
            <a:r>
              <a:rPr lang="en-US" dirty="0" smtClean="0">
                <a:solidFill>
                  <a:schemeClr val="bg1"/>
                </a:solidFill>
              </a:rPr>
              <a:t>These two displays can be implemented in a number of ways, including displays that incorporate both displays into a single, physical unit. </a:t>
            </a:r>
          </a:p>
          <a:p>
            <a:pPr algn="just">
              <a:buFont typeface="Wingdings" pitchFamily="2" charset="2"/>
              <a:buChar char="§"/>
            </a:pPr>
            <a:r>
              <a:rPr lang="en-US" dirty="0" smtClean="0">
                <a:solidFill>
                  <a:schemeClr val="bg1"/>
                </a:solidFill>
              </a:rPr>
              <a:t>Regardless of the implementation, the information displayed is identical.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4000" dirty="0" smtClean="0">
                <a:solidFill>
                  <a:schemeClr val="bg1"/>
                </a:solidFill>
              </a:rPr>
              <a:t>OPERATION</a:t>
            </a:r>
            <a:endParaRPr lang="en-US" sz="4000" dirty="0">
              <a:solidFill>
                <a:schemeClr val="bg1"/>
              </a:solidFill>
            </a:endParaRPr>
          </a:p>
        </p:txBody>
      </p:sp>
      <p:sp>
        <p:nvSpPr>
          <p:cNvPr id="3" name="Subtitle 2"/>
          <p:cNvSpPr>
            <a:spLocks noGrp="1"/>
          </p:cNvSpPr>
          <p:nvPr>
            <p:ph type="subTitle" idx="1"/>
          </p:nvPr>
        </p:nvSpPr>
        <p:spPr>
          <a:xfrm>
            <a:off x="533400" y="609600"/>
            <a:ext cx="8382000" cy="5943600"/>
          </a:xfrm>
        </p:spPr>
        <p:txBody>
          <a:bodyPr>
            <a:normAutofit lnSpcReduction="10000"/>
          </a:bodyPr>
          <a:lstStyle/>
          <a:p>
            <a:pPr algn="just"/>
            <a:r>
              <a:rPr lang="en-US" dirty="0" smtClean="0">
                <a:solidFill>
                  <a:schemeClr val="bg1"/>
                </a:solidFill>
              </a:rPr>
              <a:t>TCAS operation based on TCAS II, since this is the version that has been adopted as an international standard by ICAO and aviation authorities worldwide.</a:t>
            </a:r>
          </a:p>
          <a:p>
            <a:pPr algn="just"/>
            <a:r>
              <a:rPr lang="en-US" b="1" dirty="0" smtClean="0">
                <a:solidFill>
                  <a:schemeClr val="bg1"/>
                </a:solidFill>
              </a:rPr>
              <a:t>Operation modes</a:t>
            </a:r>
          </a:p>
          <a:p>
            <a:pPr algn="just"/>
            <a:r>
              <a:rPr lang="en-US" dirty="0" smtClean="0">
                <a:solidFill>
                  <a:schemeClr val="bg1"/>
                </a:solidFill>
              </a:rPr>
              <a:t>TCAS II can be currently operated in the following modes: </a:t>
            </a:r>
          </a:p>
          <a:p>
            <a:pPr algn="just"/>
            <a:r>
              <a:rPr lang="en-US" b="1" dirty="0" smtClean="0">
                <a:solidFill>
                  <a:schemeClr val="bg1"/>
                </a:solidFill>
              </a:rPr>
              <a:t>Stand-by:</a:t>
            </a:r>
            <a:endParaRPr lang="en-US" dirty="0" smtClean="0">
              <a:solidFill>
                <a:schemeClr val="bg1"/>
              </a:solidFill>
            </a:endParaRPr>
          </a:p>
          <a:p>
            <a:pPr algn="just"/>
            <a:r>
              <a:rPr lang="en-US" dirty="0" smtClean="0">
                <a:solidFill>
                  <a:schemeClr val="bg1"/>
                </a:solidFill>
              </a:rPr>
              <a:t>Power is applied to the TCAS Processor and the mode S transponder, but TCAS does not issue any interrogations and the transponder will reply to only discrete interrogations.</a:t>
            </a:r>
          </a:p>
          <a:p>
            <a:pPr algn="just"/>
            <a:r>
              <a:rPr lang="en-US" b="1" dirty="0" smtClean="0">
                <a:solidFill>
                  <a:schemeClr val="bg1"/>
                </a:solidFill>
              </a:rPr>
              <a:t>Transponder</a:t>
            </a:r>
            <a:endParaRPr lang="en-US" dirty="0" smtClean="0">
              <a:solidFill>
                <a:schemeClr val="bg1"/>
              </a:solidFill>
            </a:endParaRPr>
          </a:p>
          <a:p>
            <a:pPr algn="just"/>
            <a:r>
              <a:rPr lang="en-US" dirty="0" smtClean="0">
                <a:solidFill>
                  <a:schemeClr val="bg1"/>
                </a:solidFill>
              </a:rPr>
              <a:t>The mode S transponder is fully operational and will reply to all appropriate ground and TCAS interrogations. TCAS remains in stand-by.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4400" dirty="0" smtClean="0">
                <a:solidFill>
                  <a:schemeClr val="bg1"/>
                </a:solidFill>
              </a:rPr>
              <a:t>OPERATION</a:t>
            </a:r>
            <a:endParaRPr lang="en-US" sz="4400" dirty="0">
              <a:solidFill>
                <a:schemeClr val="bg1"/>
              </a:solidFill>
            </a:endParaRPr>
          </a:p>
        </p:txBody>
      </p:sp>
      <p:sp>
        <p:nvSpPr>
          <p:cNvPr id="3" name="Subtitle 2"/>
          <p:cNvSpPr>
            <a:spLocks noGrp="1"/>
          </p:cNvSpPr>
          <p:nvPr>
            <p:ph type="subTitle" idx="1"/>
          </p:nvPr>
        </p:nvSpPr>
        <p:spPr>
          <a:xfrm>
            <a:off x="533400" y="762000"/>
            <a:ext cx="7854696" cy="5715000"/>
          </a:xfrm>
        </p:spPr>
        <p:txBody>
          <a:bodyPr>
            <a:normAutofit fontScale="92500" lnSpcReduction="20000"/>
          </a:bodyPr>
          <a:lstStyle/>
          <a:p>
            <a:pPr algn="just"/>
            <a:r>
              <a:rPr lang="en-US" b="1" dirty="0" smtClean="0">
                <a:solidFill>
                  <a:schemeClr val="bg1"/>
                </a:solidFill>
              </a:rPr>
              <a:t>Traffic advisories only:</a:t>
            </a:r>
            <a:endParaRPr lang="en-US" dirty="0" smtClean="0">
              <a:solidFill>
                <a:schemeClr val="bg1"/>
              </a:solidFill>
            </a:endParaRPr>
          </a:p>
          <a:p>
            <a:pPr algn="just"/>
            <a:r>
              <a:rPr lang="en-US" dirty="0" smtClean="0">
                <a:solidFill>
                  <a:schemeClr val="bg1"/>
                </a:solidFill>
              </a:rPr>
              <a:t>The mode S transponder is fully operational. TCAS will operate normally and issue the appropriate interrogations and perform all tracking functions. However, TCAS will only issue traffic advisories (TA), and the resolution advisories (RA) will be inhibited.</a:t>
            </a:r>
            <a:endParaRPr lang="en-US" b="1" dirty="0" smtClean="0">
              <a:solidFill>
                <a:schemeClr val="bg1"/>
              </a:solidFill>
            </a:endParaRPr>
          </a:p>
          <a:p>
            <a:pPr algn="just"/>
            <a:r>
              <a:rPr lang="en-US" b="1" dirty="0" smtClean="0">
                <a:solidFill>
                  <a:schemeClr val="bg1"/>
                </a:solidFill>
              </a:rPr>
              <a:t>Automatic (traffic/resolution advisories):</a:t>
            </a:r>
            <a:endParaRPr lang="en-US" dirty="0" smtClean="0">
              <a:solidFill>
                <a:schemeClr val="bg1"/>
              </a:solidFill>
            </a:endParaRPr>
          </a:p>
          <a:p>
            <a:pPr algn="just"/>
            <a:r>
              <a:rPr lang="en-US" dirty="0" smtClean="0">
                <a:solidFill>
                  <a:schemeClr val="bg1"/>
                </a:solidFill>
              </a:rPr>
              <a:t>The mode S transponder is fully operational. TCAS will operate normally and issue the appropriate interrogations and perform all tracking functions. TCAS will issue traffic advisories (TA) and resolution advisories (RA), when appropriate.</a:t>
            </a:r>
          </a:p>
          <a:p>
            <a:pPr algn="just"/>
            <a:r>
              <a:rPr lang="en-US" dirty="0" smtClean="0">
                <a:solidFill>
                  <a:schemeClr val="bg1"/>
                </a:solidFill>
              </a:rPr>
              <a:t>TCAS works in a coordinated manner, so when an RA is issued to conflicting aircraft, a required action (i.e., </a:t>
            </a:r>
            <a:r>
              <a:rPr lang="en-US" i="1" dirty="0" smtClean="0">
                <a:solidFill>
                  <a:schemeClr val="bg1"/>
                </a:solidFill>
              </a:rPr>
              <a:t>Climb. Climb.</a:t>
            </a:r>
            <a:r>
              <a:rPr lang="en-US" dirty="0" smtClean="0">
                <a:solidFill>
                  <a:schemeClr val="bg1"/>
                </a:solidFill>
              </a:rPr>
              <a:t>) has to be immediately performed by one of the aircraft, while the other one receives a similar RA in the opposite direction (i.e., </a:t>
            </a:r>
            <a:r>
              <a:rPr lang="en-US" i="1" dirty="0" smtClean="0">
                <a:solidFill>
                  <a:schemeClr val="bg1"/>
                </a:solidFill>
              </a:rPr>
              <a:t>Descend. Descend.</a:t>
            </a:r>
            <a:r>
              <a:rPr lang="en-US" dirty="0" smtClean="0">
                <a:solidFill>
                  <a:schemeClr val="bg1"/>
                </a:solidFill>
              </a:rPr>
              <a:t>).</a:t>
            </a:r>
          </a:p>
          <a:p>
            <a:pPr algn="just"/>
            <a:endParaRPr lang="en-US" dirty="0" smtClean="0">
              <a:solidFill>
                <a:schemeClr val="bg1"/>
              </a:solidFill>
            </a:endParaRPr>
          </a:p>
          <a:p>
            <a:pPr algn="l"/>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Autofit/>
          </a:bodyPr>
          <a:lstStyle/>
          <a:p>
            <a:pPr algn="ctr"/>
            <a:r>
              <a:rPr lang="en-US" sz="3600" dirty="0" smtClean="0">
                <a:solidFill>
                  <a:schemeClr val="bg1"/>
                </a:solidFill>
              </a:rPr>
              <a:t>VERSIONS</a:t>
            </a:r>
            <a:endParaRPr lang="en-US" sz="3600" dirty="0">
              <a:solidFill>
                <a:schemeClr val="bg1"/>
              </a:solidFill>
            </a:endParaRPr>
          </a:p>
        </p:txBody>
      </p:sp>
      <p:sp>
        <p:nvSpPr>
          <p:cNvPr id="3" name="Subtitle 2"/>
          <p:cNvSpPr>
            <a:spLocks noGrp="1"/>
          </p:cNvSpPr>
          <p:nvPr>
            <p:ph type="subTitle" idx="1"/>
          </p:nvPr>
        </p:nvSpPr>
        <p:spPr>
          <a:xfrm>
            <a:off x="533400" y="685800"/>
            <a:ext cx="8305800" cy="5715000"/>
          </a:xfrm>
        </p:spPr>
        <p:txBody>
          <a:bodyPr/>
          <a:lstStyle/>
          <a:p>
            <a:pPr algn="just"/>
            <a:r>
              <a:rPr lang="en-US" b="1" dirty="0" smtClean="0">
                <a:solidFill>
                  <a:schemeClr val="bg1"/>
                </a:solidFill>
              </a:rPr>
              <a:t>Passive</a:t>
            </a:r>
          </a:p>
          <a:p>
            <a:pPr algn="just">
              <a:buFont typeface="Wingdings" pitchFamily="2" charset="2"/>
              <a:buChar char="§"/>
            </a:pPr>
            <a:r>
              <a:rPr lang="en-US" dirty="0" smtClean="0">
                <a:solidFill>
                  <a:schemeClr val="bg1"/>
                </a:solidFill>
              </a:rPr>
              <a:t>Collision Avoidance systems which rely on transponder replies triggered by ground and airborne systems are considered passive. </a:t>
            </a:r>
          </a:p>
          <a:p>
            <a:pPr algn="just">
              <a:buFont typeface="Wingdings" pitchFamily="2" charset="2"/>
              <a:buChar char="§"/>
            </a:pPr>
            <a:r>
              <a:rPr lang="en-US" dirty="0" smtClean="0">
                <a:solidFill>
                  <a:schemeClr val="bg1"/>
                </a:solidFill>
              </a:rPr>
              <a:t>Ground and airborne interrogators query nearby transponders for mode C altitude information, which can be monitored by third-party systems for traffic information. </a:t>
            </a:r>
          </a:p>
          <a:p>
            <a:pPr algn="just">
              <a:buFont typeface="Wingdings" pitchFamily="2" charset="2"/>
              <a:buChar char="§"/>
            </a:pPr>
            <a:r>
              <a:rPr lang="en-US" dirty="0" smtClean="0">
                <a:solidFill>
                  <a:schemeClr val="bg1"/>
                </a:solidFill>
              </a:rPr>
              <a:t>Passive systems display traffic similar to TCAS, however generally have a range of less than 7 nautical miles (13 km).</a:t>
            </a:r>
          </a:p>
          <a:p>
            <a:pPr algn="l"/>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TotalTime>
  <Words>1241</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TRAFFIC COLLISION AVOIDANCE SYSTEM  (TCAS)</vt:lpstr>
      <vt:lpstr>INTRODUCTION</vt:lpstr>
      <vt:lpstr>INTRODUCTION</vt:lpstr>
      <vt:lpstr>SYSTEM DESCRIPTION</vt:lpstr>
      <vt:lpstr>SYSTEM COMPONENT</vt:lpstr>
      <vt:lpstr>SYSTEM COMPONENT</vt:lpstr>
      <vt:lpstr>OPERATION</vt:lpstr>
      <vt:lpstr>OPERATION</vt:lpstr>
      <vt:lpstr>VERSIONS</vt:lpstr>
      <vt:lpstr>VERSIONS</vt:lpstr>
      <vt:lpstr>VERSIONS</vt:lpstr>
      <vt:lpstr>VERSIONS</vt:lpstr>
      <vt:lpstr>VERSIONS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COLLISION AVOIDANCE SYSTEM  (TCAS)</dc:title>
  <dc:creator/>
  <cp:lastModifiedBy>vivekgautam</cp:lastModifiedBy>
  <cp:revision>18</cp:revision>
  <dcterms:created xsi:type="dcterms:W3CDTF">2006-08-16T00:00:00Z</dcterms:created>
  <dcterms:modified xsi:type="dcterms:W3CDTF">2018-04-25T05:30:31Z</dcterms:modified>
</cp:coreProperties>
</file>