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58" r:id="rId5"/>
    <p:sldId id="259" r:id="rId6"/>
    <p:sldId id="260" r:id="rId7"/>
    <p:sldId id="269" r:id="rId8"/>
    <p:sldId id="261" r:id="rId9"/>
    <p:sldId id="262" r:id="rId10"/>
    <p:sldId id="263" r:id="rId11"/>
    <p:sldId id="264" r:id="rId12"/>
    <p:sldId id="265" r:id="rId13"/>
    <p:sldId id="266" r:id="rId14"/>
    <p:sldId id="267"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2" autoAdjust="0"/>
    <p:restoredTop sz="94615" autoAdjust="0"/>
  </p:normalViewPr>
  <p:slideViewPr>
    <p:cSldViewPr>
      <p:cViewPr varScale="1">
        <p:scale>
          <a:sx n="65" d="100"/>
          <a:sy n="65" d="100"/>
        </p:scale>
        <p:origin x="1536" y="72"/>
      </p:cViewPr>
      <p:guideLst>
        <p:guide orient="horz" pos="2160"/>
        <p:guide pos="2880"/>
      </p:guideLst>
    </p:cSldViewPr>
  </p:slideViewPr>
  <p:outlineViewPr>
    <p:cViewPr>
      <p:scale>
        <a:sx n="33" d="100"/>
        <a:sy n="33" d="100"/>
      </p:scale>
      <p:origin x="0" y="1156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90CD898-8469-4535-8D8C-60C83333F0B4}" type="datetimeFigureOut">
              <a:rPr lang="en-US" smtClean="0"/>
              <a:pPr/>
              <a:t>4/10/2020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CAB097-D78A-42C9-A56A-C7F26F48AC6A}"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90CD898-8469-4535-8D8C-60C83333F0B4}" type="datetimeFigureOut">
              <a:rPr lang="en-US" smtClean="0"/>
              <a:pPr/>
              <a:t>4/10/2020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CAB097-D78A-42C9-A56A-C7F26F48AC6A}"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90CD898-8469-4535-8D8C-60C83333F0B4}" type="datetimeFigureOut">
              <a:rPr lang="en-US" smtClean="0"/>
              <a:pPr/>
              <a:t>4/10/2020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CAB097-D78A-42C9-A56A-C7F26F48AC6A}"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90CD898-8469-4535-8D8C-60C83333F0B4}" type="datetimeFigureOut">
              <a:rPr lang="en-US" smtClean="0"/>
              <a:pPr/>
              <a:t>4/10/2020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CAB097-D78A-42C9-A56A-C7F26F48AC6A}"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0CD898-8469-4535-8D8C-60C83333F0B4}" type="datetimeFigureOut">
              <a:rPr lang="en-US" smtClean="0"/>
              <a:pPr/>
              <a:t>4/10/2020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CAB097-D78A-42C9-A56A-C7F26F48AC6A}"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B90CD898-8469-4535-8D8C-60C83333F0B4}" type="datetimeFigureOut">
              <a:rPr lang="en-US" smtClean="0"/>
              <a:pPr/>
              <a:t>4/10/2020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3CAB097-D78A-42C9-A56A-C7F26F48AC6A}"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B90CD898-8469-4535-8D8C-60C83333F0B4}" type="datetimeFigureOut">
              <a:rPr lang="en-US" smtClean="0"/>
              <a:pPr/>
              <a:t>4/10/2020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3CAB097-D78A-42C9-A56A-C7F26F48AC6A}"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90CD898-8469-4535-8D8C-60C83333F0B4}" type="datetimeFigureOut">
              <a:rPr lang="en-US" smtClean="0"/>
              <a:pPr/>
              <a:t>4/10/2020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3CAB097-D78A-42C9-A56A-C7F26F48AC6A}"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0CD898-8469-4535-8D8C-60C83333F0B4}" type="datetimeFigureOut">
              <a:rPr lang="en-US" smtClean="0"/>
              <a:pPr/>
              <a:t>4/10/2020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3CAB097-D78A-42C9-A56A-C7F26F48AC6A}"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0CD898-8469-4535-8D8C-60C83333F0B4}" type="datetimeFigureOut">
              <a:rPr lang="en-US" smtClean="0"/>
              <a:pPr/>
              <a:t>4/10/2020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3CAB097-D78A-42C9-A56A-C7F26F48AC6A}"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0CD898-8469-4535-8D8C-60C83333F0B4}" type="datetimeFigureOut">
              <a:rPr lang="en-US" smtClean="0"/>
              <a:pPr/>
              <a:t>4/10/2020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3CAB097-D78A-42C9-A56A-C7F26F48AC6A}"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0CD898-8469-4535-8D8C-60C83333F0B4}" type="datetimeFigureOut">
              <a:rPr lang="en-US" smtClean="0"/>
              <a:pPr/>
              <a:t>4/10/2020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CAB097-D78A-42C9-A56A-C7F26F48AC6A}"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00109"/>
            <a:ext cx="7772400" cy="1500197"/>
          </a:xfrm>
        </p:spPr>
        <p:txBody>
          <a:bodyPr/>
          <a:lstStyle/>
          <a:p>
            <a:r>
              <a:rPr lang="en-US" b="1" i="1" dirty="0" smtClean="0">
                <a:latin typeface="Times New Roman" pitchFamily="18" charset="0"/>
                <a:cs typeface="Times New Roman" pitchFamily="18" charset="0"/>
              </a:rPr>
              <a:t>Profit Prior to Incorporation </a:t>
            </a:r>
            <a:endParaRPr lang="en-IN" b="1" i="1"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r>
              <a:rPr lang="en-IN" sz="2000" b="1" dirty="0" smtClean="0">
                <a:latin typeface="Times New Roman" pitchFamily="18" charset="0"/>
                <a:cs typeface="Times New Roman" pitchFamily="18" charset="0"/>
              </a:rPr>
              <a:t>Sol:  Average monthly sales </a:t>
            </a:r>
            <a:r>
              <a:rPr lang="en-IN" sz="2000" dirty="0" smtClean="0">
                <a:latin typeface="Times New Roman" pitchFamily="18" charset="0"/>
                <a:cs typeface="Times New Roman" pitchFamily="18" charset="0"/>
              </a:rPr>
              <a:t>= 450000/12 = 37500  (total sales/12 months)</a:t>
            </a:r>
          </a:p>
          <a:p>
            <a:r>
              <a:rPr lang="en-IN" sz="2000" b="1" dirty="0" smtClean="0">
                <a:latin typeface="Times New Roman" pitchFamily="18" charset="0"/>
                <a:cs typeface="Times New Roman" pitchFamily="18" charset="0"/>
              </a:rPr>
              <a:t>Now calculate sales from April to March</a:t>
            </a:r>
          </a:p>
          <a:p>
            <a:r>
              <a:rPr lang="en-IN" sz="2000" dirty="0" smtClean="0">
                <a:latin typeface="Times New Roman" pitchFamily="18" charset="0"/>
                <a:cs typeface="Times New Roman" pitchFamily="18" charset="0"/>
              </a:rPr>
              <a:t>April – 37500 x 2 = 75000</a:t>
            </a:r>
          </a:p>
          <a:p>
            <a:r>
              <a:rPr lang="en-IN" sz="2000" dirty="0" smtClean="0">
                <a:latin typeface="Times New Roman" pitchFamily="18" charset="0"/>
                <a:cs typeface="Times New Roman" pitchFamily="18" charset="0"/>
              </a:rPr>
              <a:t>May – 37500 x 2 = 75000</a:t>
            </a:r>
          </a:p>
          <a:p>
            <a:r>
              <a:rPr lang="en-IN" sz="2000" dirty="0" smtClean="0">
                <a:latin typeface="Times New Roman" pitchFamily="18" charset="0"/>
                <a:cs typeface="Times New Roman" pitchFamily="18" charset="0"/>
              </a:rPr>
              <a:t>June- 37500 x ¼ = 9375 </a:t>
            </a:r>
          </a:p>
          <a:p>
            <a:r>
              <a:rPr lang="en-IN" sz="2000" dirty="0" smtClean="0">
                <a:latin typeface="Times New Roman" pitchFamily="18" charset="0"/>
                <a:cs typeface="Times New Roman" pitchFamily="18" charset="0"/>
              </a:rPr>
              <a:t>July- 37500 x ¼ = 9375 </a:t>
            </a:r>
          </a:p>
          <a:p>
            <a:r>
              <a:rPr lang="en-IN" sz="2000" dirty="0" smtClean="0">
                <a:latin typeface="Times New Roman" pitchFamily="18" charset="0"/>
                <a:cs typeface="Times New Roman" pitchFamily="18" charset="0"/>
              </a:rPr>
              <a:t>Aug- 37500 x ¼ = 9375 </a:t>
            </a:r>
          </a:p>
          <a:p>
            <a:r>
              <a:rPr lang="en-IN" sz="2000" dirty="0" smtClean="0">
                <a:latin typeface="Times New Roman" pitchFamily="18" charset="0"/>
                <a:cs typeface="Times New Roman" pitchFamily="18" charset="0"/>
              </a:rPr>
              <a:t>Sep- 37500 x ¼ = 9375 </a:t>
            </a:r>
          </a:p>
          <a:p>
            <a:r>
              <a:rPr lang="en-IN" sz="2000" dirty="0" smtClean="0">
                <a:latin typeface="Times New Roman" pitchFamily="18" charset="0"/>
                <a:cs typeface="Times New Roman" pitchFamily="18" charset="0"/>
              </a:rPr>
              <a:t>Oct- 37500        = 37500 (because it is equal to average sales)</a:t>
            </a:r>
          </a:p>
          <a:p>
            <a:r>
              <a:rPr lang="en-IN" sz="2000" dirty="0" smtClean="0">
                <a:latin typeface="Times New Roman" pitchFamily="18" charset="0"/>
                <a:cs typeface="Times New Roman" pitchFamily="18" charset="0"/>
              </a:rPr>
              <a:t>Nov- 37500       = 37500</a:t>
            </a:r>
          </a:p>
          <a:p>
            <a:r>
              <a:rPr lang="en-IN" sz="2000" dirty="0" smtClean="0">
                <a:latin typeface="Times New Roman" pitchFamily="18" charset="0"/>
                <a:cs typeface="Times New Roman" pitchFamily="18" charset="0"/>
              </a:rPr>
              <a:t>Dec- 37500       = 37500</a:t>
            </a:r>
          </a:p>
          <a:p>
            <a:r>
              <a:rPr lang="en-IN" sz="2000" dirty="0" smtClean="0">
                <a:latin typeface="Times New Roman" pitchFamily="18" charset="0"/>
                <a:cs typeface="Times New Roman" pitchFamily="18" charset="0"/>
              </a:rPr>
              <a:t>Jan- 37500        = 37500</a:t>
            </a:r>
          </a:p>
          <a:p>
            <a:r>
              <a:rPr lang="en-IN" sz="2000" dirty="0" smtClean="0">
                <a:latin typeface="Times New Roman" pitchFamily="18" charset="0"/>
                <a:cs typeface="Times New Roman" pitchFamily="18" charset="0"/>
              </a:rPr>
              <a:t>Feb- 37500       = 37500</a:t>
            </a:r>
          </a:p>
          <a:p>
            <a:r>
              <a:rPr lang="en-IN" sz="2000" dirty="0" smtClean="0">
                <a:latin typeface="Times New Roman" pitchFamily="18" charset="0"/>
                <a:cs typeface="Times New Roman" pitchFamily="18" charset="0"/>
              </a:rPr>
              <a:t>Mar- 37500 x 2 = 75000 </a:t>
            </a:r>
          </a:p>
          <a:p>
            <a:r>
              <a:rPr lang="en-IN" sz="2000" dirty="0" smtClean="0">
                <a:latin typeface="Times New Roman" pitchFamily="18" charset="0"/>
                <a:cs typeface="Times New Roman" pitchFamily="18" charset="0"/>
              </a:rPr>
              <a:t>Pre-incorporation sales : Post –incorporation sales</a:t>
            </a:r>
          </a:p>
          <a:p>
            <a:r>
              <a:rPr lang="en-IN" sz="2000" dirty="0" smtClean="0">
                <a:latin typeface="Times New Roman" pitchFamily="18" charset="0"/>
                <a:cs typeface="Times New Roman" pitchFamily="18" charset="0"/>
              </a:rPr>
              <a:t>           150000                   :             300000</a:t>
            </a:r>
          </a:p>
          <a:p>
            <a:r>
              <a:rPr lang="en-IN" sz="2000" dirty="0" smtClean="0">
                <a:latin typeface="Times New Roman" pitchFamily="18" charset="0"/>
                <a:cs typeface="Times New Roman" pitchFamily="18" charset="0"/>
              </a:rPr>
              <a:t>               1                          :                  2</a:t>
            </a:r>
          </a:p>
          <a:p>
            <a:r>
              <a:rPr lang="en-IN" sz="2000" dirty="0" smtClean="0">
                <a:latin typeface="Times New Roman" pitchFamily="18" charset="0"/>
                <a:cs typeface="Times New Roman" pitchFamily="18" charset="0"/>
              </a:rPr>
              <a:t>Therefore Sales Ratio = 1:2</a:t>
            </a:r>
          </a:p>
          <a:p>
            <a:endParaRPr lang="en-IN" sz="20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7298"/>
            <a:ext cx="8229600" cy="4768865"/>
          </a:xfrm>
        </p:spPr>
        <p:txBody>
          <a:bodyPr/>
          <a:lstStyle/>
          <a:p>
            <a:pPr>
              <a:buNone/>
            </a:pPr>
            <a:r>
              <a:rPr lang="en-US" b="1" i="1" u="sng" dirty="0" smtClean="0">
                <a:latin typeface="Times New Roman" pitchFamily="18" charset="0"/>
                <a:cs typeface="Times New Roman" pitchFamily="18" charset="0"/>
              </a:rPr>
              <a:t>And Last Step Is :-</a:t>
            </a:r>
            <a:endParaRPr lang="en-IN" b="1" i="1" u="sng" dirty="0" smtClean="0">
              <a:latin typeface="Times New Roman" pitchFamily="18" charset="0"/>
              <a:cs typeface="Times New Roman" pitchFamily="18" charset="0"/>
            </a:endParaRPr>
          </a:p>
          <a:p>
            <a:endParaRPr lang="en-IN" dirty="0">
              <a:latin typeface="Times New Roman" pitchFamily="18" charset="0"/>
              <a:cs typeface="Times New Roman" pitchFamily="18" charset="0"/>
            </a:endParaRPr>
          </a:p>
          <a:p>
            <a:r>
              <a:rPr lang="en-IN" dirty="0" smtClean="0">
                <a:latin typeface="Times New Roman" pitchFamily="18" charset="0"/>
                <a:cs typeface="Times New Roman" pitchFamily="18" charset="0"/>
              </a:rPr>
              <a:t>3</a:t>
            </a:r>
            <a:r>
              <a:rPr lang="en-IN" dirty="0">
                <a:latin typeface="Times New Roman" pitchFamily="18" charset="0"/>
                <a:cs typeface="Times New Roman" pitchFamily="18" charset="0"/>
              </a:rPr>
              <a:t>) Prepare a net profit statement to analyze pre and post incorporation periods. </a:t>
            </a:r>
          </a:p>
          <a:p>
            <a:endParaRPr lang="en-IN"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600" b="1" i="1" dirty="0">
                <a:latin typeface="Times New Roman" pitchFamily="18" charset="0"/>
                <a:cs typeface="Times New Roman" pitchFamily="18" charset="0"/>
              </a:rPr>
              <a:t>Points to be noted while preparing net profit </a:t>
            </a:r>
            <a:r>
              <a:rPr lang="en-IN" sz="3600" b="1" i="1" dirty="0" smtClean="0">
                <a:latin typeface="Times New Roman" pitchFamily="18" charset="0"/>
                <a:cs typeface="Times New Roman" pitchFamily="18" charset="0"/>
              </a:rPr>
              <a:t>statement</a:t>
            </a:r>
            <a:endParaRPr lang="en-IN" sz="3600" b="1" i="1"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5257800"/>
          </a:xfrm>
        </p:spPr>
        <p:txBody>
          <a:bodyPr>
            <a:normAutofit/>
          </a:bodyPr>
          <a:lstStyle/>
          <a:p>
            <a:r>
              <a:rPr lang="en-IN" dirty="0">
                <a:latin typeface="Times New Roman" pitchFamily="18" charset="0"/>
                <a:cs typeface="Times New Roman" pitchFamily="18" charset="0"/>
              </a:rPr>
              <a:t>· Gross profit to be calculated on sales ratio.</a:t>
            </a:r>
          </a:p>
          <a:p>
            <a:r>
              <a:rPr lang="en-IN" dirty="0">
                <a:latin typeface="Times New Roman" pitchFamily="18" charset="0"/>
                <a:cs typeface="Times New Roman" pitchFamily="18" charset="0"/>
              </a:rPr>
              <a:t>· Divide all standing expenses or fixed expenses on time basis. E.g.,  Salaries, rent, printing &amp; stationery, telephone charges, postage &amp; telegram, general expenses, depreciation, administration expenses, audit fees etc.,</a:t>
            </a:r>
          </a:p>
          <a:p>
            <a:r>
              <a:rPr lang="en-IN" dirty="0">
                <a:latin typeface="Times New Roman" pitchFamily="18" charset="0"/>
                <a:cs typeface="Times New Roman" pitchFamily="18" charset="0"/>
              </a:rPr>
              <a:t>· Divide all variable expenses on sales ratio e.g., carriage outwards, advertisement, salesman salaries, commission, brokerage, bad debts etc., </a:t>
            </a:r>
          </a:p>
          <a:p>
            <a:endParaRPr lang="en-IN"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latin typeface="Times New Roman" pitchFamily="18" charset="0"/>
                <a:cs typeface="Times New Roman" pitchFamily="18" charset="0"/>
              </a:rPr>
              <a:t>Contud….</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5257800"/>
          </a:xfrm>
        </p:spPr>
        <p:txBody>
          <a:bodyPr>
            <a:normAutofit lnSpcReduction="10000"/>
          </a:bodyPr>
          <a:lstStyle/>
          <a:p>
            <a:r>
              <a:rPr lang="en-IN" dirty="0">
                <a:latin typeface="Times New Roman" pitchFamily="18" charset="0"/>
                <a:cs typeface="Times New Roman" pitchFamily="18" charset="0"/>
              </a:rPr>
              <a:t>· Salary of partners, interest on purchase consideration, interest on vendor capital  are to be charged to pre-incorporation period( i.e. expenses incurred up to the date of incorporation)</a:t>
            </a:r>
          </a:p>
          <a:p>
            <a:r>
              <a:rPr lang="en-IN" dirty="0">
                <a:latin typeface="Times New Roman" pitchFamily="18" charset="0"/>
                <a:cs typeface="Times New Roman" pitchFamily="18" charset="0"/>
              </a:rPr>
              <a:t>· Some expenses exclusively belong to post incorporation period and they have to be charged for post incorporation e.g.,  managing director’s salary, director’s fees, debenture interest, discount on issue of shares, discount on issue of debenture, preliminary expenses written off, underwriting commission written off etc., </a:t>
            </a:r>
          </a:p>
          <a:p>
            <a:endParaRPr lang="en-IN"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latin typeface="Times New Roman" pitchFamily="18" charset="0"/>
                <a:cs typeface="Times New Roman" pitchFamily="18" charset="0"/>
              </a:rPr>
              <a:t>Contud….</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r>
              <a:rPr lang="en-IN" dirty="0">
                <a:latin typeface="Times New Roman" pitchFamily="18" charset="0"/>
                <a:cs typeface="Times New Roman" pitchFamily="18" charset="0"/>
              </a:rPr>
              <a:t>· Audit fees can be divided for pre-incorporation period or post- incorporation period based on time ratio.  Audit fees can also be charged exclusively for post incorporation period, assuming auditing is compulsory for the company)</a:t>
            </a:r>
          </a:p>
          <a:p>
            <a:r>
              <a:rPr lang="en-IN" dirty="0">
                <a:latin typeface="Times New Roman" pitchFamily="18" charset="0"/>
                <a:cs typeface="Times New Roman" pitchFamily="18" charset="0"/>
              </a:rPr>
              <a:t>· Bad debts recovered can be charged to both the period depending on where it relates to.</a:t>
            </a:r>
          </a:p>
          <a:p>
            <a:r>
              <a:rPr lang="en-IN" dirty="0">
                <a:latin typeface="Times New Roman" pitchFamily="18" charset="0"/>
                <a:cs typeface="Times New Roman" pitchFamily="18" charset="0"/>
              </a:rPr>
              <a:t>· Interest received can be charged for both the period based on sales ratio.</a:t>
            </a:r>
          </a:p>
          <a:p>
            <a:endParaRPr lang="en-IN"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IN"/>
          </a:p>
        </p:txBody>
      </p:sp>
      <p:pic>
        <p:nvPicPr>
          <p:cNvPr id="22530" name="Picture 2"/>
          <p:cNvPicPr>
            <a:picLocks noChangeAspect="1" noChangeArrowheads="1"/>
          </p:cNvPicPr>
          <p:nvPr/>
        </p:nvPicPr>
        <p:blipFill>
          <a:blip r:embed="rId2"/>
          <a:srcRect/>
          <a:stretch>
            <a:fillRect/>
          </a:stretch>
        </p:blipFill>
        <p:spPr bwMode="auto">
          <a:xfrm>
            <a:off x="0" y="0"/>
            <a:ext cx="9151570" cy="68580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i="1" dirty="0" smtClean="0">
                <a:latin typeface="Times New Roman" pitchFamily="18" charset="0"/>
                <a:cs typeface="Times New Roman" pitchFamily="18" charset="0"/>
              </a:rPr>
              <a:t>Incorporation Meaning</a:t>
            </a:r>
            <a:endParaRPr lang="en-IN" i="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IN" b="1" dirty="0" smtClean="0">
                <a:latin typeface="Times New Roman" pitchFamily="18" charset="0"/>
                <a:cs typeface="Times New Roman" pitchFamily="18" charset="0"/>
              </a:rPr>
              <a:t>Incorporation Meaning</a:t>
            </a:r>
            <a:r>
              <a:rPr lang="en-IN" dirty="0" smtClean="0">
                <a:latin typeface="Times New Roman" pitchFamily="18" charset="0"/>
                <a:cs typeface="Times New Roman" pitchFamily="18" charset="0"/>
              </a:rPr>
              <a:t>: </a:t>
            </a:r>
            <a:r>
              <a:rPr lang="en-IN" dirty="0">
                <a:latin typeface="Times New Roman" pitchFamily="18" charset="0"/>
                <a:cs typeface="Times New Roman" pitchFamily="18" charset="0"/>
              </a:rPr>
              <a:t>The union of books of accounts of a subsidiary Company with already existing Company (Purchasing Company</a:t>
            </a:r>
            <a:r>
              <a:rPr lang="en-IN" dirty="0" smtClean="0">
                <a:latin typeface="Times New Roman" pitchFamily="18" charset="0"/>
                <a:cs typeface="Times New Roman" pitchFamily="18" charset="0"/>
              </a:rPr>
              <a:t>).</a:t>
            </a:r>
          </a:p>
          <a:p>
            <a:r>
              <a:rPr lang="en-IN" b="1" i="1" u="sng" dirty="0" smtClean="0">
                <a:latin typeface="Times New Roman" pitchFamily="18" charset="0"/>
                <a:cs typeface="Times New Roman" pitchFamily="18" charset="0"/>
              </a:rPr>
              <a:t>INCORPORATION</a:t>
            </a:r>
          </a:p>
          <a:p>
            <a:pPr>
              <a:buNone/>
            </a:pP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  </a:t>
            </a:r>
            <a:r>
              <a:rPr lang="en-US" dirty="0">
                <a:latin typeface="Times New Roman" pitchFamily="18" charset="0"/>
                <a:cs typeface="Times New Roman" pitchFamily="18" charset="0"/>
              </a:rPr>
              <a:t>it </a:t>
            </a:r>
            <a:r>
              <a:rPr lang="en-US" dirty="0" smtClean="0">
                <a:latin typeface="Times New Roman" pitchFamily="18" charset="0"/>
                <a:cs typeface="Times New Roman" pitchFamily="18" charset="0"/>
              </a:rPr>
              <a:t>can be classified in to Pre incorporation </a:t>
            </a:r>
          </a:p>
          <a:p>
            <a:pPr>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post incorporation period</a:t>
            </a:r>
            <a:endParaRPr lang="en-IN" dirty="0">
              <a:latin typeface="Times New Roman" pitchFamily="18" charset="0"/>
              <a:cs typeface="Times New Roman" pitchFamily="18" charset="0"/>
            </a:endParaRPr>
          </a:p>
          <a:p>
            <a:pPr>
              <a:buNone/>
            </a:pPr>
            <a:endParaRPr lang="en-IN" dirty="0" smtClean="0">
              <a:latin typeface="Times New Roman" pitchFamily="18" charset="0"/>
              <a:cs typeface="Times New Roman" pitchFamily="18" charset="0"/>
            </a:endParaRPr>
          </a:p>
          <a:p>
            <a:endParaRPr lang="en-IN" dirty="0">
              <a:latin typeface="Times New Roman" pitchFamily="18" charset="0"/>
              <a:cs typeface="Times New Roman" pitchFamily="18" charset="0"/>
            </a:endParaRPr>
          </a:p>
          <a:p>
            <a:endParaRPr lang="en-IN"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i="1" dirty="0" smtClean="0">
                <a:latin typeface="Times New Roman" pitchFamily="18" charset="0"/>
                <a:cs typeface="Times New Roman" pitchFamily="18" charset="0"/>
              </a:rPr>
              <a:t>What Is Profit Prior To Incorporation</a:t>
            </a:r>
            <a:endParaRPr lang="en-IN" sz="3600" i="1"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4757758"/>
          </a:xfrm>
        </p:spPr>
        <p:txBody>
          <a:bodyPr/>
          <a:lstStyle/>
          <a:p>
            <a:r>
              <a:rPr lang="en-IN" i="1" dirty="0">
                <a:latin typeface="Times New Roman" pitchFamily="18" charset="0"/>
                <a:cs typeface="Times New Roman" pitchFamily="18" charset="0"/>
              </a:rPr>
              <a:t>"Profit prior to incorporation" is the profit earned or loss suffered during the period before incorporation. It is a capital profit and is not legally available for distribution as dividend because a company cannot earn a profit before it comes into existence. Profit earned after incorporation is revenue profit, which is available for dividend.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439850"/>
          </a:xfrm>
        </p:spPr>
        <p:txBody>
          <a:bodyPr>
            <a:normAutofit/>
          </a:bodyPr>
          <a:lstStyle/>
          <a:p>
            <a:r>
              <a:rPr lang="en-IN" sz="4000" b="1" i="1" dirty="0" smtClean="0">
                <a:latin typeface="Times New Roman" pitchFamily="18" charset="0"/>
                <a:cs typeface="Times New Roman" pitchFamily="18" charset="0"/>
              </a:rPr>
              <a:t>Pre-Incorporation and Post Incorporation period</a:t>
            </a:r>
            <a:endParaRPr lang="en-IN" sz="4000" i="1" dirty="0">
              <a:latin typeface="Times New Roman" pitchFamily="18" charset="0"/>
              <a:cs typeface="Times New Roman" pitchFamily="18" charset="0"/>
            </a:endParaRPr>
          </a:p>
        </p:txBody>
      </p:sp>
      <p:sp>
        <p:nvSpPr>
          <p:cNvPr id="3" name="Content Placeholder 2"/>
          <p:cNvSpPr>
            <a:spLocks noGrp="1"/>
          </p:cNvSpPr>
          <p:nvPr>
            <p:ph idx="1"/>
          </p:nvPr>
        </p:nvSpPr>
        <p:spPr>
          <a:xfrm>
            <a:off x="457200" y="2928934"/>
            <a:ext cx="8229600" cy="3197229"/>
          </a:xfrm>
        </p:spPr>
        <p:txBody>
          <a:bodyPr/>
          <a:lstStyle/>
          <a:p>
            <a:r>
              <a:rPr lang="en-IN" b="1" dirty="0">
                <a:latin typeface="Times New Roman" pitchFamily="18" charset="0"/>
                <a:cs typeface="Times New Roman" pitchFamily="18" charset="0"/>
              </a:rPr>
              <a:t>Pre-Incorporation and Post Incorporation period</a:t>
            </a:r>
            <a:r>
              <a:rPr lang="en-IN" dirty="0">
                <a:latin typeface="Times New Roman" pitchFamily="18" charset="0"/>
                <a:cs typeface="Times New Roman" pitchFamily="18" charset="0"/>
              </a:rPr>
              <a:t>:   The period before incorporation and the period after incorporation is called as pre incorporation and post incorporation period.</a:t>
            </a:r>
          </a:p>
          <a:p>
            <a:endParaRPr lang="en-IN"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Times New Roman" pitchFamily="18" charset="0"/>
                <a:cs typeface="Times New Roman" pitchFamily="18" charset="0"/>
              </a:rPr>
              <a:t>Example For </a:t>
            </a:r>
            <a:r>
              <a:rPr lang="en-IN" sz="3600" b="1" dirty="0" smtClean="0">
                <a:latin typeface="Times New Roman" pitchFamily="18" charset="0"/>
                <a:cs typeface="Times New Roman" pitchFamily="18" charset="0"/>
              </a:rPr>
              <a:t>Pre-incorporation And Post Incorporation Period</a:t>
            </a:r>
            <a:endParaRPr lang="en-IN"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5257800"/>
          </a:xfrm>
        </p:spPr>
        <p:txBody>
          <a:bodyPr>
            <a:normAutofit fontScale="92500" lnSpcReduction="10000"/>
          </a:bodyPr>
          <a:lstStyle/>
          <a:p>
            <a:r>
              <a:rPr lang="en-IN" b="1" i="1" u="sng" dirty="0">
                <a:latin typeface="Times New Roman" pitchFamily="18" charset="0"/>
                <a:cs typeface="Times New Roman" pitchFamily="18" charset="0"/>
              </a:rPr>
              <a:t>Eg1</a:t>
            </a:r>
            <a:r>
              <a:rPr lang="en-IN" dirty="0">
                <a:latin typeface="Times New Roman" pitchFamily="18" charset="0"/>
                <a:cs typeface="Times New Roman" pitchFamily="18" charset="0"/>
              </a:rPr>
              <a:t>: X ltd was formed on 1.4.2012 to take over the business of Y ltd from 1.1.2012. The year ended on 31/3/2012. Calculate the pre and post incorporation period.</a:t>
            </a:r>
          </a:p>
          <a:p>
            <a:r>
              <a:rPr lang="en-IN" b="1" i="1" u="sng" dirty="0">
                <a:latin typeface="Times New Roman" pitchFamily="18" charset="0"/>
                <a:cs typeface="Times New Roman" pitchFamily="18" charset="0"/>
              </a:rPr>
              <a:t>Sol</a:t>
            </a:r>
            <a:r>
              <a:rPr lang="en-IN" b="1" dirty="0">
                <a:latin typeface="Times New Roman" pitchFamily="18" charset="0"/>
                <a:cs typeface="Times New Roman" pitchFamily="18" charset="0"/>
              </a:rPr>
              <a:t>:</a:t>
            </a:r>
            <a:r>
              <a:rPr lang="en-IN" dirty="0">
                <a:latin typeface="Times New Roman" pitchFamily="18" charset="0"/>
                <a:cs typeface="Times New Roman" pitchFamily="18" charset="0"/>
              </a:rPr>
              <a:t>  Business was taken over from 1.1.2012</a:t>
            </a:r>
          </a:p>
          <a:p>
            <a:pPr>
              <a:buNone/>
            </a:pPr>
            <a:r>
              <a:rPr lang="en-IN" dirty="0" smtClean="0">
                <a:latin typeface="Times New Roman" pitchFamily="18" charset="0"/>
                <a:cs typeface="Times New Roman" pitchFamily="18" charset="0"/>
              </a:rPr>
              <a:t>       </a:t>
            </a:r>
            <a:r>
              <a:rPr lang="en-IN" dirty="0">
                <a:latin typeface="Times New Roman" pitchFamily="18" charset="0"/>
                <a:cs typeface="Times New Roman" pitchFamily="18" charset="0"/>
              </a:rPr>
              <a:t>Incorporated on 1.4.2012</a:t>
            </a:r>
          </a:p>
          <a:p>
            <a:r>
              <a:rPr lang="en-IN" dirty="0">
                <a:latin typeface="Times New Roman" pitchFamily="18" charset="0"/>
                <a:cs typeface="Times New Roman" pitchFamily="18" charset="0"/>
              </a:rPr>
              <a:t>Therefore pre incorporation period = Jan + Feb + March = 3 months</a:t>
            </a:r>
          </a:p>
          <a:p>
            <a:pPr>
              <a:buNone/>
            </a:pPr>
            <a:r>
              <a:rPr lang="en-IN" dirty="0" smtClean="0">
                <a:latin typeface="Times New Roman" pitchFamily="18" charset="0"/>
                <a:cs typeface="Times New Roman" pitchFamily="18" charset="0"/>
              </a:rPr>
              <a:t>     (</a:t>
            </a:r>
            <a:r>
              <a:rPr lang="en-IN" dirty="0" err="1">
                <a:latin typeface="Times New Roman" pitchFamily="18" charset="0"/>
                <a:cs typeface="Times New Roman" pitchFamily="18" charset="0"/>
              </a:rPr>
              <a:t>i,e</a:t>
            </a:r>
            <a:r>
              <a:rPr lang="en-IN" dirty="0">
                <a:latin typeface="Times New Roman" pitchFamily="18" charset="0"/>
                <a:cs typeface="Times New Roman" pitchFamily="18" charset="0"/>
              </a:rPr>
              <a:t>. period between the business taken over and incorporated)</a:t>
            </a:r>
          </a:p>
          <a:p>
            <a:r>
              <a:rPr lang="en-IN" dirty="0">
                <a:latin typeface="Times New Roman" pitchFamily="18" charset="0"/>
                <a:cs typeface="Times New Roman" pitchFamily="18" charset="0"/>
              </a:rPr>
              <a:t>Post incorporation period = April to Dec = 9 months.</a:t>
            </a:r>
          </a:p>
          <a:p>
            <a:endParaRPr lang="en-IN"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868346"/>
          </a:xfrm>
        </p:spPr>
        <p:txBody>
          <a:bodyPr>
            <a:noAutofit/>
          </a:bodyPr>
          <a:lstStyle/>
          <a:p>
            <a:r>
              <a:rPr lang="en-IN" sz="3600" b="1" i="1" dirty="0">
                <a:latin typeface="Times New Roman" pitchFamily="18" charset="0"/>
                <a:cs typeface="Times New Roman" pitchFamily="18" charset="0"/>
              </a:rPr>
              <a:t>Pre-Incorporation and Post Incorporation Profit</a:t>
            </a:r>
            <a:r>
              <a:rPr lang="en-IN" sz="3600" i="1" dirty="0" smtClean="0">
                <a:latin typeface="Times New Roman" pitchFamily="18" charset="0"/>
                <a:cs typeface="Times New Roman" pitchFamily="18" charset="0"/>
              </a:rPr>
              <a:t>:</a:t>
            </a:r>
            <a:endParaRPr lang="en-IN" sz="3600" i="1" dirty="0">
              <a:latin typeface="Times New Roman" pitchFamily="18" charset="0"/>
              <a:cs typeface="Times New Roman" pitchFamily="18" charset="0"/>
            </a:endParaRPr>
          </a:p>
        </p:txBody>
      </p:sp>
      <p:sp>
        <p:nvSpPr>
          <p:cNvPr id="3" name="Content Placeholder 2"/>
          <p:cNvSpPr>
            <a:spLocks noGrp="1"/>
          </p:cNvSpPr>
          <p:nvPr>
            <p:ph idx="1"/>
          </p:nvPr>
        </p:nvSpPr>
        <p:spPr>
          <a:xfrm>
            <a:off x="0" y="1285860"/>
            <a:ext cx="9144000" cy="5572140"/>
          </a:xfrm>
        </p:spPr>
        <p:txBody>
          <a:bodyPr>
            <a:noAutofit/>
          </a:bodyPr>
          <a:lstStyle/>
          <a:p>
            <a:r>
              <a:rPr lang="en-IN" dirty="0">
                <a:latin typeface="Times New Roman" pitchFamily="18" charset="0"/>
                <a:cs typeface="Times New Roman" pitchFamily="18" charset="0"/>
              </a:rPr>
              <a:t>Private Company starts its business soon after its incorporation whereas Public Company commences its business only after obtaining Certificate of Commencement from the Registrar of the Company.  The profit earned before the incorporation period by the company is termed as Pre-incorporation Profit/Profit prior to Incorporation; the profit earned is considered as Capital Profits and is transferred to Capital Reserve A/c</a:t>
            </a:r>
            <a:r>
              <a:rPr lang="en-IN" dirty="0" smtClean="0">
                <a:latin typeface="Times New Roman" pitchFamily="18" charset="0"/>
                <a:cs typeface="Times New Roman" pitchFamily="18" charset="0"/>
              </a:rPr>
              <a:t>.</a:t>
            </a:r>
            <a:endParaRPr lang="en-IN"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Contud…</a:t>
            </a:r>
            <a:endParaRPr lang="en-IN" dirty="0"/>
          </a:p>
        </p:txBody>
      </p:sp>
      <p:sp>
        <p:nvSpPr>
          <p:cNvPr id="3" name="Content Placeholder 2"/>
          <p:cNvSpPr>
            <a:spLocks noGrp="1"/>
          </p:cNvSpPr>
          <p:nvPr>
            <p:ph idx="1"/>
          </p:nvPr>
        </p:nvSpPr>
        <p:spPr/>
        <p:txBody>
          <a:bodyPr/>
          <a:lstStyle/>
          <a:p>
            <a:r>
              <a:rPr lang="en-IN" dirty="0" smtClean="0">
                <a:latin typeface="Times New Roman" pitchFamily="18" charset="0"/>
                <a:cs typeface="Times New Roman" pitchFamily="18" charset="0"/>
              </a:rPr>
              <a:t>Incase if the company suffers loss prior to incorporation, it is treated as Capital Loss and is transferred to Goodwill A/c.</a:t>
            </a:r>
          </a:p>
          <a:p>
            <a:r>
              <a:rPr lang="en-IN" dirty="0" smtClean="0">
                <a:latin typeface="Times New Roman" pitchFamily="18" charset="0"/>
                <a:cs typeface="Times New Roman" pitchFamily="18" charset="0"/>
              </a:rPr>
              <a:t>The Profit/Loss earned by the Companies after incorporation is called as Post incorporation Profit/Loss.</a:t>
            </a: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latin typeface="Times New Roman" pitchFamily="18" charset="0"/>
                <a:cs typeface="Times New Roman" pitchFamily="18" charset="0"/>
              </a:rPr>
              <a:t>STEPS TO DETERMINE PRE-INCORPORATION PROFIT/LOSS</a:t>
            </a:r>
            <a:r>
              <a:rPr lang="en-IN" b="1" dirty="0" smtClean="0">
                <a:latin typeface="Times New Roman" pitchFamily="18" charset="0"/>
                <a:cs typeface="Times New Roman" pitchFamily="18" charset="0"/>
              </a:rPr>
              <a:t>:</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5257800"/>
          </a:xfrm>
        </p:spPr>
        <p:txBody>
          <a:bodyPr>
            <a:normAutofit/>
          </a:bodyPr>
          <a:lstStyle/>
          <a:p>
            <a:pPr>
              <a:buNone/>
            </a:pPr>
            <a:r>
              <a:rPr lang="en-IN" dirty="0">
                <a:latin typeface="Times New Roman" pitchFamily="18" charset="0"/>
                <a:cs typeface="Times New Roman" pitchFamily="18" charset="0"/>
              </a:rPr>
              <a:t>1)  Prepare a Trading a/c for the whole </a:t>
            </a:r>
            <a:r>
              <a:rPr lang="en-IN" dirty="0" smtClean="0">
                <a:latin typeface="Times New Roman" pitchFamily="18" charset="0"/>
                <a:cs typeface="Times New Roman" pitchFamily="18" charset="0"/>
              </a:rPr>
              <a:t>period.</a:t>
            </a:r>
          </a:p>
          <a:p>
            <a:pPr>
              <a:buNone/>
            </a:pPr>
            <a:r>
              <a:rPr lang="en-IN" dirty="0" smtClean="0">
                <a:latin typeface="Times New Roman" pitchFamily="18" charset="0"/>
                <a:cs typeface="Times New Roman" pitchFamily="18" charset="0"/>
              </a:rPr>
              <a:t>2)  Calculate Time Ratio and Sales Ratio.</a:t>
            </a:r>
          </a:p>
          <a:p>
            <a:pPr>
              <a:buNone/>
            </a:pPr>
            <a:r>
              <a:rPr lang="en-IN" dirty="0" smtClean="0">
                <a:latin typeface="Times New Roman" pitchFamily="18" charset="0"/>
                <a:cs typeface="Times New Roman" pitchFamily="18" charset="0"/>
              </a:rPr>
              <a:t>Time </a:t>
            </a:r>
            <a:r>
              <a:rPr lang="en-IN" dirty="0">
                <a:latin typeface="Times New Roman" pitchFamily="18" charset="0"/>
                <a:cs typeface="Times New Roman" pitchFamily="18" charset="0"/>
              </a:rPr>
              <a:t>Ratio can be calculated by taking pre-incorporation and post-incorporation time.</a:t>
            </a:r>
          </a:p>
          <a:p>
            <a:pPr>
              <a:buNone/>
            </a:pPr>
            <a:r>
              <a:rPr lang="en-IN" dirty="0" smtClean="0">
                <a:latin typeface="Times New Roman" pitchFamily="18" charset="0"/>
                <a:cs typeface="Times New Roman" pitchFamily="18" charset="0"/>
              </a:rPr>
              <a:t>   </a:t>
            </a:r>
            <a:r>
              <a:rPr lang="en-IN" dirty="0">
                <a:latin typeface="Times New Roman" pitchFamily="18" charset="0"/>
                <a:cs typeface="Times New Roman" pitchFamily="18" charset="0"/>
              </a:rPr>
              <a:t>From the eg1: pre-incorporation period is </a:t>
            </a:r>
            <a:r>
              <a:rPr lang="en-IN" dirty="0" smtClean="0">
                <a:latin typeface="Times New Roman" pitchFamily="18" charset="0"/>
                <a:cs typeface="Times New Roman" pitchFamily="18" charset="0"/>
              </a:rPr>
              <a:t>3 months</a:t>
            </a:r>
            <a:endParaRPr lang="en-IN" dirty="0">
              <a:latin typeface="Times New Roman" pitchFamily="18" charset="0"/>
              <a:cs typeface="Times New Roman" pitchFamily="18" charset="0"/>
            </a:endParaRPr>
          </a:p>
          <a:p>
            <a:pPr>
              <a:buNone/>
            </a:pP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               </a:t>
            </a:r>
            <a:r>
              <a:rPr lang="en-IN" dirty="0">
                <a:latin typeface="Times New Roman" pitchFamily="18" charset="0"/>
                <a:cs typeface="Times New Roman" pitchFamily="18" charset="0"/>
              </a:rPr>
              <a:t>Post-incorporation period is 9 </a:t>
            </a:r>
            <a:r>
              <a:rPr lang="en-IN" dirty="0" smtClean="0">
                <a:latin typeface="Times New Roman" pitchFamily="18" charset="0"/>
                <a:cs typeface="Times New Roman" pitchFamily="18" charset="0"/>
              </a:rPr>
              <a:t>months                </a:t>
            </a:r>
            <a:r>
              <a:rPr lang="en-IN" dirty="0">
                <a:latin typeface="Times New Roman" pitchFamily="18" charset="0"/>
                <a:cs typeface="Times New Roman" pitchFamily="18" charset="0"/>
              </a:rPr>
              <a:t>Therefore Time Ratio = 3:9 or </a:t>
            </a:r>
            <a:r>
              <a:rPr lang="en-IN" dirty="0" smtClean="0">
                <a:latin typeface="Times New Roman" pitchFamily="18" charset="0"/>
                <a:cs typeface="Times New Roman" pitchFamily="18" charset="0"/>
              </a:rPr>
              <a:t>1:3              </a:t>
            </a:r>
          </a:p>
          <a:p>
            <a:pPr>
              <a:buNone/>
            </a:pPr>
            <a:r>
              <a:rPr lang="en-IN" dirty="0" smtClean="0">
                <a:latin typeface="Times New Roman" pitchFamily="18" charset="0"/>
                <a:cs typeface="Times New Roman" pitchFamily="18" charset="0"/>
              </a:rPr>
              <a:t>  </a:t>
            </a:r>
            <a:r>
              <a:rPr lang="en-IN" dirty="0">
                <a:latin typeface="Times New Roman" pitchFamily="18" charset="0"/>
                <a:cs typeface="Times New Roman" pitchFamily="18" charset="0"/>
              </a:rPr>
              <a:t>Sales Ratio can be calculated on the sales taken place during pre and post incorporation period.</a:t>
            </a:r>
          </a:p>
          <a:p>
            <a:pPr>
              <a:buNone/>
            </a:pPr>
            <a:endParaRPr lang="en-IN"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IN" b="1" i="1" u="sng" dirty="0" smtClean="0">
                <a:latin typeface="Times New Roman" pitchFamily="18" charset="0"/>
                <a:cs typeface="Times New Roman" pitchFamily="18" charset="0"/>
              </a:rPr>
              <a:t>Eg2)  </a:t>
            </a:r>
          </a:p>
          <a:p>
            <a:pPr>
              <a:buNone/>
            </a:pPr>
            <a:r>
              <a:rPr lang="en-IN" dirty="0" smtClean="0">
                <a:latin typeface="Times New Roman" pitchFamily="18" charset="0"/>
                <a:cs typeface="Times New Roman" pitchFamily="18" charset="0"/>
              </a:rPr>
              <a:t>M </a:t>
            </a:r>
            <a:r>
              <a:rPr lang="en-IN" dirty="0">
                <a:latin typeface="Times New Roman" pitchFamily="18" charset="0"/>
                <a:cs typeface="Times New Roman" pitchFamily="18" charset="0"/>
              </a:rPr>
              <a:t>Company was incorporated on 1.6.2012 and acquired a business with effect from 1/4/2012.  Total sales from 1/4/12 up to 31/3/13 were Rs.450000.  Sales for April and May were double the average sales.  Sales from June to September= ¼ of the average monthly sales, sales from November to February = the average monthly sales and the sales in March is Double the average sales.</a:t>
            </a:r>
          </a:p>
          <a:p>
            <a:endParaRPr lang="en-IN"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867</Words>
  <Application>Microsoft Office PowerPoint</Application>
  <PresentationFormat>On-screen Show (4:3)</PresentationFormat>
  <Paragraphs>64</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Office Theme</vt:lpstr>
      <vt:lpstr>Profit Prior to Incorporation </vt:lpstr>
      <vt:lpstr>Incorporation Meaning</vt:lpstr>
      <vt:lpstr>What Is Profit Prior To Incorporation</vt:lpstr>
      <vt:lpstr>Pre-Incorporation and Post Incorporation period</vt:lpstr>
      <vt:lpstr>Example For Pre-incorporation And Post Incorporation Period</vt:lpstr>
      <vt:lpstr>Pre-Incorporation and Post Incorporation Profit:</vt:lpstr>
      <vt:lpstr>Contud…</vt:lpstr>
      <vt:lpstr>STEPS TO DETERMINE PRE-INCORPORATION PROFIT/LOSS:</vt:lpstr>
      <vt:lpstr>PowerPoint Presentation</vt:lpstr>
      <vt:lpstr>PowerPoint Presentation</vt:lpstr>
      <vt:lpstr>PowerPoint Presentation</vt:lpstr>
      <vt:lpstr>Points to be noted while preparing net profit statement</vt:lpstr>
      <vt:lpstr>Contud….</vt:lpstr>
      <vt:lpstr>Contud….</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Admin</cp:lastModifiedBy>
  <cp:revision>14</cp:revision>
  <dcterms:created xsi:type="dcterms:W3CDTF">2013-08-06T09:41:22Z</dcterms:created>
  <dcterms:modified xsi:type="dcterms:W3CDTF">2020-04-10T08:40:58Z</dcterms:modified>
</cp:coreProperties>
</file>