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8915400" cy="1470025"/>
          </a:xfrm>
        </p:spPr>
        <p:txBody>
          <a:bodyPr>
            <a:normAutofit/>
          </a:bodyPr>
          <a:lstStyle/>
          <a:p>
            <a:r>
              <a:rPr lang="en-US" dirty="0" smtClean="0"/>
              <a:t>FACTORS AFFECTING PERFORMANCE</a:t>
            </a:r>
            <a:endParaRPr lang="en-US" dirty="0"/>
          </a:p>
        </p:txBody>
      </p:sp>
      <p:sp>
        <p:nvSpPr>
          <p:cNvPr id="3" name="Subtitle 2"/>
          <p:cNvSpPr>
            <a:spLocks noGrp="1"/>
          </p:cNvSpPr>
          <p:nvPr>
            <p:ph type="subTitle" idx="1"/>
          </p:nvPr>
        </p:nvSpPr>
        <p:spPr>
          <a:xfrm>
            <a:off x="381000" y="4648200"/>
            <a:ext cx="8382000" cy="1752600"/>
          </a:xfrm>
        </p:spPr>
        <p:txBody>
          <a:bodyPr/>
          <a:lstStyle/>
          <a:p>
            <a:endParaRPr lang="en-US" b="1" i="1" dirty="0" smtClean="0">
              <a:solidFill>
                <a:srgbClr val="C00000"/>
              </a:solidFill>
              <a:latin typeface="Harlow Solid Italic" pitchFamily="82" charset="0"/>
            </a:endParaRPr>
          </a:p>
          <a:p>
            <a:r>
              <a:rPr lang="en-US" b="1" i="1" dirty="0" smtClean="0">
                <a:solidFill>
                  <a:srgbClr val="C00000"/>
                </a:solidFill>
                <a:latin typeface="Harlow Solid Italic" pitchFamily="82" charset="0"/>
              </a:rPr>
              <a:t>- </a:t>
            </a:r>
            <a:r>
              <a:rPr lang="en-US" sz="4000" b="1" i="1" dirty="0" err="1" smtClean="0">
                <a:solidFill>
                  <a:srgbClr val="C00000"/>
                </a:solidFill>
                <a:latin typeface="Harlow Solid Italic" pitchFamily="82" charset="0"/>
              </a:rPr>
              <a:t>Anand</a:t>
            </a:r>
            <a:r>
              <a:rPr lang="en-US" sz="4000" b="1" i="1" dirty="0" smtClean="0">
                <a:solidFill>
                  <a:srgbClr val="C00000"/>
                </a:solidFill>
                <a:latin typeface="Harlow Solid Italic" pitchFamily="82" charset="0"/>
              </a:rPr>
              <a:t> Kumar </a:t>
            </a:r>
            <a:r>
              <a:rPr lang="en-US" sz="4000" b="1" i="1" dirty="0" err="1" smtClean="0">
                <a:solidFill>
                  <a:srgbClr val="C00000"/>
                </a:solidFill>
                <a:latin typeface="Harlow Solid Italic" pitchFamily="82" charset="0"/>
              </a:rPr>
              <a:t>Upadhyay</a:t>
            </a:r>
            <a:endParaRPr lang="en-US" b="1" i="1" dirty="0">
              <a:solidFill>
                <a:srgbClr val="C00000"/>
              </a:solidFill>
              <a:latin typeface="Harlow Solid Italic" pitchFamily="82" charset="0"/>
            </a:endParaRPr>
          </a:p>
        </p:txBody>
      </p:sp>
      <p:pic>
        <p:nvPicPr>
          <p:cNvPr id="1026" name="Picture 2"/>
          <p:cNvPicPr>
            <a:picLocks noChangeAspect="1" noChangeArrowheads="1"/>
          </p:cNvPicPr>
          <p:nvPr/>
        </p:nvPicPr>
        <p:blipFill>
          <a:blip r:embed="rId2" cstate="print"/>
          <a:srcRect/>
          <a:stretch>
            <a:fillRect/>
          </a:stretch>
        </p:blipFill>
        <p:spPr bwMode="auto">
          <a:xfrm>
            <a:off x="533400" y="1600200"/>
            <a:ext cx="7772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 OF STRESS</a:t>
            </a:r>
            <a:endParaRPr lang="en-US" b="1" dirty="0"/>
          </a:p>
        </p:txBody>
      </p:sp>
      <p:sp>
        <p:nvSpPr>
          <p:cNvPr id="3" name="Content Placeholder 2"/>
          <p:cNvSpPr>
            <a:spLocks noGrp="1"/>
          </p:cNvSpPr>
          <p:nvPr>
            <p:ph idx="1"/>
          </p:nvPr>
        </p:nvSpPr>
        <p:spPr>
          <a:xfrm>
            <a:off x="228600" y="1295400"/>
            <a:ext cx="8686800" cy="5334000"/>
          </a:xfrm>
        </p:spPr>
        <p:txBody>
          <a:bodyPr>
            <a:normAutofit fontScale="92500" lnSpcReduction="10000"/>
          </a:bodyPr>
          <a:lstStyle/>
          <a:p>
            <a:r>
              <a:rPr lang="en-US" dirty="0" smtClean="0"/>
              <a:t>Physiological symptoms, such as sweating, dryness of the mouth etc.;</a:t>
            </a:r>
          </a:p>
          <a:p>
            <a:r>
              <a:rPr lang="en-US" dirty="0" smtClean="0"/>
              <a:t>Health effects, such as nausea, headaches, sleep problems, stomach upsets;</a:t>
            </a:r>
          </a:p>
          <a:p>
            <a:r>
              <a:rPr lang="en-US" dirty="0" smtClean="0"/>
              <a:t>Behavioral symptoms, such as restlessness, shaking, nervous laughter, taking longer over tasks, changes to appetite, excessive drinking or smoking etc.;</a:t>
            </a:r>
          </a:p>
          <a:p>
            <a:r>
              <a:rPr lang="en-US" dirty="0" smtClean="0"/>
              <a:t>Cognitive effects, such as poor concentration, indecision, forgetfulness etc.;</a:t>
            </a:r>
          </a:p>
          <a:p>
            <a:r>
              <a:rPr lang="en-US" dirty="0" smtClean="0"/>
              <a:t>Subjective effects, such as anxiety, irritability, depression, moodiness, aggression etc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RELATED STRESS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Carrying out tasks that are new, or very challenging or difficult, can make us feel stressed. Time pressure, lack of standard procedures or appropriate resources, lack of guidance or supervision, and interpersonal conflicts all intensify this stress. </a:t>
            </a:r>
          </a:p>
          <a:p>
            <a:r>
              <a:rPr lang="en-US" dirty="0" smtClean="0"/>
              <a:t>Some of these stressors can be reduced by appropriate workload management, good communication, good training etc. </a:t>
            </a:r>
          </a:p>
          <a:p>
            <a:r>
              <a:rPr lang="en-US" dirty="0" smtClean="0"/>
              <a:t>The social and managerial aspects of work can also be stressful; for example if you feel your job is under threat due to a company reorganization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RELATED STRESS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We can control physiological stressors by strategies such as:</a:t>
            </a:r>
          </a:p>
          <a:p>
            <a:r>
              <a:rPr lang="en-US" dirty="0" smtClean="0"/>
              <a:t>Maintaining good physical fitness and bodily function;</a:t>
            </a:r>
          </a:p>
          <a:p>
            <a:r>
              <a:rPr lang="en-US" dirty="0" smtClean="0"/>
              <a:t>Engaging in a program of regular physical exercise;</a:t>
            </a:r>
          </a:p>
          <a:p>
            <a:r>
              <a:rPr lang="en-US" dirty="0" smtClean="0"/>
              <a:t>Getting enough sleep to prevent fatigue;</a:t>
            </a:r>
          </a:p>
          <a:p>
            <a:r>
              <a:rPr lang="en-US" dirty="0" smtClean="0"/>
              <a:t>Eating a balanced diet;</a:t>
            </a:r>
          </a:p>
          <a:p>
            <a:r>
              <a:rPr lang="en-US" dirty="0" smtClean="0"/>
              <a:t>Learning and practicing relaxation techniques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WORKLOAD—OVERLOAD AND UNDERLOAD</a:t>
            </a:r>
            <a:endParaRPr lang="en-US" b="1" dirty="0"/>
          </a:p>
        </p:txBody>
      </p:sp>
      <p:sp>
        <p:nvSpPr>
          <p:cNvPr id="3" name="Content Placeholder 2"/>
          <p:cNvSpPr>
            <a:spLocks noGrp="1"/>
          </p:cNvSpPr>
          <p:nvPr>
            <p:ph idx="1"/>
          </p:nvPr>
        </p:nvSpPr>
        <p:spPr>
          <a:xfrm>
            <a:off x="228600" y="1447800"/>
            <a:ext cx="8610600" cy="5105400"/>
          </a:xfrm>
        </p:spPr>
        <p:txBody>
          <a:bodyPr>
            <a:normAutofit/>
          </a:bodyPr>
          <a:lstStyle/>
          <a:p>
            <a:r>
              <a:rPr lang="en-US" dirty="0" smtClean="0"/>
              <a:t>The Yerkes Dodson curve demonstrates that our performance is directly related to the level of arousal. The graph below shows that there is typically a level of arousal which aligns with the optimum level of performance. At very low levels of arousal (boredom) and very high levels of arousal (stress, anxiety and overload) our performance is very much degraded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WORKLOAD—OVERLOAD AND UNDERLOAD</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85800" y="1676400"/>
            <a:ext cx="78486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DETERMINING WORKLOAD</a:t>
            </a:r>
            <a:endParaRPr lang="en-US" b="1" dirty="0"/>
          </a:p>
        </p:txBody>
      </p:sp>
      <p:sp>
        <p:nvSpPr>
          <p:cNvPr id="3" name="Content Placeholder 2"/>
          <p:cNvSpPr>
            <a:spLocks noGrp="1"/>
          </p:cNvSpPr>
          <p:nvPr>
            <p:ph idx="1"/>
          </p:nvPr>
        </p:nvSpPr>
        <p:spPr>
          <a:xfrm>
            <a:off x="228600" y="1219200"/>
            <a:ext cx="8763000" cy="5257800"/>
          </a:xfrm>
        </p:spPr>
        <p:txBody>
          <a:bodyPr>
            <a:normAutofit/>
          </a:bodyPr>
          <a:lstStyle/>
          <a:p>
            <a:r>
              <a:rPr lang="en-US" dirty="0" smtClean="0"/>
              <a:t>Maintenance tasks are process driven and usually follow a standard pattern and order, some of which we can control, and some we cannot. </a:t>
            </a:r>
          </a:p>
          <a:p>
            <a:r>
              <a:rPr lang="en-US" dirty="0" smtClean="0"/>
              <a:t>We have limited mental capacity to deal with information. </a:t>
            </a:r>
          </a:p>
          <a:p>
            <a:r>
              <a:rPr lang="en-US" dirty="0" smtClean="0"/>
              <a:t>We are also limited physically in terms of visual acuity, strength and dexterity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DETERMINING WORKLOAD</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Workload is a relatively subjective measure (experienced differently by different people) and is affected by:</a:t>
            </a:r>
          </a:p>
          <a:p>
            <a:r>
              <a:rPr lang="en-US" dirty="0" smtClean="0"/>
              <a:t>The nature of the task, such as its physical and mental demands;</a:t>
            </a:r>
          </a:p>
          <a:p>
            <a:r>
              <a:rPr lang="en-US" dirty="0" smtClean="0"/>
              <a:t>The circumstances under which the task is performed: the standard of performance required, the time available to accomplish the task and the prevailing environmental factors;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DETERMINING WORKLOAD</a:t>
            </a:r>
            <a:endParaRPr lang="en-US" b="1" dirty="0"/>
          </a:p>
        </p:txBody>
      </p:sp>
      <p:sp>
        <p:nvSpPr>
          <p:cNvPr id="3" name="Content Placeholder 2"/>
          <p:cNvSpPr>
            <a:spLocks noGrp="1"/>
          </p:cNvSpPr>
          <p:nvPr>
            <p:ph idx="1"/>
          </p:nvPr>
        </p:nvSpPr>
        <p:spPr/>
        <p:txBody>
          <a:bodyPr/>
          <a:lstStyle/>
          <a:p>
            <a:r>
              <a:rPr lang="en-US" dirty="0" smtClean="0"/>
              <a:t>The individual and their situation: their skills both physical and mental;</a:t>
            </a:r>
          </a:p>
          <a:p>
            <a:r>
              <a:rPr lang="en-US" dirty="0" smtClean="0"/>
              <a:t> their experience, familiarity with the task; their health and fitness levels; and their emotional state.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SLEEP AND FATIGUE</a:t>
            </a:r>
            <a:endParaRPr lang="en-US" b="1" dirty="0"/>
          </a:p>
        </p:txBody>
      </p:sp>
      <p:sp>
        <p:nvSpPr>
          <p:cNvPr id="3" name="Content Placeholder 2"/>
          <p:cNvSpPr>
            <a:spLocks noGrp="1"/>
          </p:cNvSpPr>
          <p:nvPr>
            <p:ph idx="1"/>
          </p:nvPr>
        </p:nvSpPr>
        <p:spPr>
          <a:xfrm>
            <a:off x="228600" y="1295400"/>
            <a:ext cx="8686800" cy="5334000"/>
          </a:xfrm>
        </p:spPr>
        <p:txBody>
          <a:bodyPr>
            <a:normAutofit/>
          </a:bodyPr>
          <a:lstStyle/>
          <a:p>
            <a:pPr>
              <a:buNone/>
            </a:pPr>
            <a:r>
              <a:rPr lang="en-US" i="1" dirty="0" smtClean="0"/>
              <a:t>WHAT IS </a:t>
            </a:r>
            <a:r>
              <a:rPr lang="en-US" i="1" dirty="0" smtClean="0"/>
              <a:t>FATIGUE?</a:t>
            </a:r>
          </a:p>
          <a:p>
            <a:pPr algn="just">
              <a:buNone/>
            </a:pPr>
            <a:r>
              <a:rPr lang="en-US" dirty="0" smtClean="0"/>
              <a:t>We use the word fatigue all the time, but </a:t>
            </a:r>
            <a:r>
              <a:rPr lang="en-US" dirty="0" smtClean="0"/>
              <a:t>what exactly </a:t>
            </a:r>
            <a:r>
              <a:rPr lang="en-US" dirty="0" smtClean="0"/>
              <a:t>does it mean? There </a:t>
            </a:r>
            <a:r>
              <a:rPr lang="en-US" dirty="0" smtClean="0"/>
              <a:t>are several </a:t>
            </a:r>
            <a:r>
              <a:rPr lang="en-US" dirty="0" smtClean="0"/>
              <a:t>different meanings of the word:</a:t>
            </a:r>
          </a:p>
          <a:p>
            <a:r>
              <a:rPr lang="en-US" dirty="0" smtClean="0"/>
              <a:t>-Tiredness after hard physical work</a:t>
            </a:r>
          </a:p>
          <a:p>
            <a:r>
              <a:rPr lang="en-US" dirty="0" smtClean="0"/>
              <a:t>-Emotional </a:t>
            </a:r>
            <a:r>
              <a:rPr lang="en-US" dirty="0" smtClean="0"/>
              <a:t>fatigue</a:t>
            </a:r>
          </a:p>
          <a:p>
            <a:pPr>
              <a:buNone/>
            </a:pPr>
            <a:r>
              <a:rPr lang="en-US" dirty="0" smtClean="0"/>
              <a:t>Short term effects of intense concentration on a task (An overwhelming need </a:t>
            </a:r>
            <a:r>
              <a:rPr lang="en-US" dirty="0" smtClean="0"/>
              <a:t>to sleep</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SLEEP AND FATIGUE</a:t>
            </a:r>
            <a:endParaRPr lang="en-US" dirty="0"/>
          </a:p>
        </p:txBody>
      </p:sp>
      <p:sp>
        <p:nvSpPr>
          <p:cNvPr id="3" name="Content Placeholder 2"/>
          <p:cNvSpPr>
            <a:spLocks noGrp="1"/>
          </p:cNvSpPr>
          <p:nvPr>
            <p:ph idx="1"/>
          </p:nvPr>
        </p:nvSpPr>
        <p:spPr>
          <a:xfrm>
            <a:off x="228600" y="1600200"/>
            <a:ext cx="8686800" cy="5029200"/>
          </a:xfrm>
        </p:spPr>
        <p:txBody>
          <a:bodyPr>
            <a:normAutofit/>
          </a:bodyPr>
          <a:lstStyle/>
          <a:p>
            <a:r>
              <a:rPr lang="en-US" dirty="0" smtClean="0"/>
              <a:t>Fatigue can have a major effect on your safety and the quality of your work </a:t>
            </a:r>
            <a:r>
              <a:rPr lang="en-US" dirty="0" smtClean="0"/>
              <a:t>when you </a:t>
            </a:r>
            <a:r>
              <a:rPr lang="en-US" dirty="0" smtClean="0"/>
              <a:t>are maintaining aircraft</a:t>
            </a:r>
          </a:p>
          <a:p>
            <a:pPr>
              <a:buNone/>
            </a:pPr>
            <a:r>
              <a:rPr lang="en-US" u="sng" dirty="0" smtClean="0"/>
              <a:t>We can distinguish between two types of sleep related fatigue:</a:t>
            </a:r>
          </a:p>
          <a:p>
            <a:r>
              <a:rPr lang="en-US" dirty="0" smtClean="0"/>
              <a:t>-Acute—this is generally only short term and can be remedied with a good </a:t>
            </a:r>
            <a:r>
              <a:rPr lang="en-US" dirty="0" smtClean="0"/>
              <a:t>night’s sleep</a:t>
            </a:r>
            <a:endParaRPr lang="en-US" dirty="0" smtClean="0"/>
          </a:p>
          <a:p>
            <a:r>
              <a:rPr lang="en-US" dirty="0" smtClean="0"/>
              <a:t>-Chronic—a longer term problem, as there is usually a buildup of sleep deprivation</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DAY TO DAY FITNESS AND HEALTH</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10600" cy="5943600"/>
          </a:xfrm>
        </p:spPr>
        <p:txBody>
          <a:bodyPr>
            <a:normAutofit fontScale="92500" lnSpcReduction="20000"/>
          </a:bodyPr>
          <a:lstStyle/>
          <a:p>
            <a:r>
              <a:rPr lang="en-US" dirty="0" smtClean="0"/>
              <a:t>Fitness and health can have a significant effect upon job performance (both physical and cognitive). Day to day fitness can be reduced through illness (physical or mental) or injury.</a:t>
            </a:r>
          </a:p>
          <a:p>
            <a:r>
              <a:rPr lang="en-US" dirty="0" smtClean="0"/>
              <a:t>EASA Part-66.50 imposes a requirement that “certifying staff must not exercise the privileges of their certification authorization if they know or suspect that their physical or mental condition renders them unfit”.</a:t>
            </a:r>
          </a:p>
          <a:p>
            <a:r>
              <a:rPr lang="en-US" dirty="0" smtClean="0"/>
              <a:t>Responsibility often falls upon the individuals to determine whether or not they are well enough to work on a particular day. </a:t>
            </a:r>
          </a:p>
          <a:p>
            <a:r>
              <a:rPr lang="en-US" dirty="0" smtClean="0"/>
              <a:t>Alternatively, team members or supervisors may intervene.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THE EFFECTS OF FATIGUE</a:t>
            </a:r>
            <a:endParaRPr lang="en-US" b="1" dirty="0"/>
          </a:p>
        </p:txBody>
      </p:sp>
      <p:sp>
        <p:nvSpPr>
          <p:cNvPr id="3" name="Content Placeholder 2"/>
          <p:cNvSpPr>
            <a:spLocks noGrp="1"/>
          </p:cNvSpPr>
          <p:nvPr>
            <p:ph idx="1"/>
          </p:nvPr>
        </p:nvSpPr>
        <p:spPr>
          <a:xfrm>
            <a:off x="228600" y="914400"/>
            <a:ext cx="8610600" cy="5791200"/>
          </a:xfrm>
        </p:spPr>
        <p:txBody>
          <a:bodyPr>
            <a:normAutofit fontScale="92500" lnSpcReduction="10000"/>
          </a:bodyPr>
          <a:lstStyle/>
          <a:p>
            <a:r>
              <a:rPr lang="en-US" dirty="0" smtClean="0"/>
              <a:t>One obvious hazard of fatigue is that the fatigued person loses the fight to </a:t>
            </a:r>
            <a:r>
              <a:rPr lang="en-US" dirty="0" smtClean="0"/>
              <a:t>stay awake </a:t>
            </a:r>
            <a:r>
              <a:rPr lang="en-US" dirty="0" smtClean="0"/>
              <a:t>while at work</a:t>
            </a:r>
            <a:r>
              <a:rPr lang="en-US" dirty="0" smtClean="0"/>
              <a:t>.</a:t>
            </a:r>
          </a:p>
          <a:p>
            <a:pPr>
              <a:buNone/>
            </a:pPr>
            <a:r>
              <a:rPr lang="en-US" dirty="0" smtClean="0"/>
              <a:t>----Clearly </a:t>
            </a:r>
            <a:r>
              <a:rPr lang="en-US" dirty="0" smtClean="0"/>
              <a:t>this is most dangerous when the person is operating equipment or driving </a:t>
            </a:r>
            <a:r>
              <a:rPr lang="en-US" dirty="0" smtClean="0"/>
              <a:t>a vehicle</a:t>
            </a:r>
            <a:r>
              <a:rPr lang="en-US" dirty="0" smtClean="0"/>
              <a:t>. A sleep episode can take the form of a micro sleep, which is a brief </a:t>
            </a:r>
            <a:r>
              <a:rPr lang="en-US" dirty="0" smtClean="0"/>
              <a:t>moment (generally </a:t>
            </a:r>
            <a:r>
              <a:rPr lang="en-US" dirty="0" smtClean="0"/>
              <a:t>between 2-30 seconds) when the person starts to enter the first stage </a:t>
            </a:r>
            <a:r>
              <a:rPr lang="en-US" dirty="0" smtClean="0"/>
              <a:t>of sleep</a:t>
            </a:r>
            <a:r>
              <a:rPr lang="en-US" dirty="0" smtClean="0"/>
              <a:t>, possibly with their eyes still open; sometimes for less than a few </a:t>
            </a:r>
            <a:r>
              <a:rPr lang="en-US" dirty="0" smtClean="0"/>
              <a:t>seconds before </a:t>
            </a:r>
            <a:r>
              <a:rPr lang="en-US" dirty="0" smtClean="0"/>
              <a:t>regaining consciousness. The person is typically unaware that they </a:t>
            </a:r>
            <a:r>
              <a:rPr lang="en-US" dirty="0" smtClean="0"/>
              <a:t>have experienced </a:t>
            </a:r>
            <a:r>
              <a:rPr lang="en-US" dirty="0" smtClean="0"/>
              <a:t>a micro sleep, and may continue to perform simple repetitive </a:t>
            </a:r>
            <a:r>
              <a:rPr lang="en-US" dirty="0" smtClean="0"/>
              <a:t>tasks while </a:t>
            </a:r>
            <a:r>
              <a:rPr lang="en-US" dirty="0" smtClean="0"/>
              <a:t>asleep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THE EFFECTS OF FATIGUE</a:t>
            </a:r>
            <a:endParaRPr lang="en-US" dirty="0"/>
          </a:p>
        </p:txBody>
      </p:sp>
      <p:sp>
        <p:nvSpPr>
          <p:cNvPr id="3" name="Content Placeholder 2"/>
          <p:cNvSpPr>
            <a:spLocks noGrp="1"/>
          </p:cNvSpPr>
          <p:nvPr>
            <p:ph idx="1"/>
          </p:nvPr>
        </p:nvSpPr>
        <p:spPr>
          <a:xfrm>
            <a:off x="228600" y="1219200"/>
            <a:ext cx="8686800" cy="5410200"/>
          </a:xfrm>
        </p:spPr>
        <p:txBody>
          <a:bodyPr>
            <a:normAutofit fontScale="92500" lnSpcReduction="10000"/>
          </a:bodyPr>
          <a:lstStyle/>
          <a:p>
            <a:r>
              <a:rPr lang="en-US" dirty="0" smtClean="0"/>
              <a:t>Sleep deprivation can produce effects very similar to those produced by alcohol. </a:t>
            </a:r>
            <a:endParaRPr lang="en-US" dirty="0" smtClean="0"/>
          </a:p>
          <a:p>
            <a:r>
              <a:rPr lang="en-US" dirty="0" smtClean="0"/>
              <a:t>An Australian </a:t>
            </a:r>
            <a:r>
              <a:rPr lang="en-US" dirty="0" smtClean="0"/>
              <a:t>study found that people who were given a simple task in the early </a:t>
            </a:r>
            <a:r>
              <a:rPr lang="en-US" dirty="0" smtClean="0"/>
              <a:t>hours of </a:t>
            </a:r>
            <a:r>
              <a:rPr lang="en-US" dirty="0" smtClean="0"/>
              <a:t>the morning, after being awake for 17 hours, performed as badly as if they had </a:t>
            </a:r>
            <a:r>
              <a:rPr lang="en-US" dirty="0" smtClean="0"/>
              <a:t>a blood </a:t>
            </a:r>
            <a:r>
              <a:rPr lang="en-US" dirty="0" smtClean="0"/>
              <a:t>alcohol concentration of .05 percent. </a:t>
            </a:r>
            <a:endParaRPr lang="en-US" dirty="0" smtClean="0"/>
          </a:p>
          <a:p>
            <a:r>
              <a:rPr lang="en-US" dirty="0" smtClean="0"/>
              <a:t>Seven </a:t>
            </a:r>
            <a:r>
              <a:rPr lang="en-US" dirty="0" smtClean="0"/>
              <a:t>or more hours of wakefulness </a:t>
            </a:r>
            <a:r>
              <a:rPr lang="en-US" dirty="0" smtClean="0"/>
              <a:t>can produce </a:t>
            </a:r>
            <a:r>
              <a:rPr lang="en-US" dirty="0" smtClean="0"/>
              <a:t>impairment similar to that produced by a blood alcohol concentration </a:t>
            </a:r>
            <a:r>
              <a:rPr lang="en-US" dirty="0" smtClean="0"/>
              <a:t>of 0.10 </a:t>
            </a:r>
            <a:r>
              <a:rPr lang="en-US" dirty="0" smtClean="0"/>
              <a:t>percent</a:t>
            </a:r>
            <a:r>
              <a:rPr lang="en-US" dirty="0" smtClean="0"/>
              <a:t>.</a:t>
            </a:r>
          </a:p>
          <a:p>
            <a:r>
              <a:rPr lang="en-US" dirty="0" smtClean="0"/>
              <a:t> </a:t>
            </a:r>
            <a:r>
              <a:rPr lang="en-US" dirty="0" smtClean="0"/>
              <a:t>In other words, conducting a complex task when you are fatigued </a:t>
            </a:r>
            <a:r>
              <a:rPr lang="en-US" dirty="0" smtClean="0"/>
              <a:t>is like </a:t>
            </a:r>
            <a:r>
              <a:rPr lang="en-US" dirty="0" smtClean="0"/>
              <a:t>drinking on the job.</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THE EFFECTS OF FATIGUE</a:t>
            </a:r>
            <a:endParaRPr lang="en-US" b="1" dirty="0"/>
          </a:p>
        </p:txBody>
      </p:sp>
      <p:sp>
        <p:nvSpPr>
          <p:cNvPr id="3" name="Content Placeholder 2"/>
          <p:cNvSpPr>
            <a:spLocks noGrp="1"/>
          </p:cNvSpPr>
          <p:nvPr>
            <p:ph idx="1"/>
          </p:nvPr>
        </p:nvSpPr>
        <p:spPr>
          <a:xfrm>
            <a:off x="304800" y="990600"/>
            <a:ext cx="8610600" cy="5715000"/>
          </a:xfrm>
        </p:spPr>
        <p:txBody>
          <a:bodyPr>
            <a:normAutofit fontScale="85000" lnSpcReduction="10000"/>
          </a:bodyPr>
          <a:lstStyle/>
          <a:p>
            <a:pPr>
              <a:buNone/>
            </a:pPr>
            <a:r>
              <a:rPr lang="en-US" b="1" i="1" dirty="0" smtClean="0"/>
              <a:t>Memory failures</a:t>
            </a:r>
          </a:p>
          <a:p>
            <a:r>
              <a:rPr lang="en-US" dirty="0" smtClean="0"/>
              <a:t>Fatigued AMTs are more likely to forget to perform routine actions, such as </a:t>
            </a:r>
            <a:r>
              <a:rPr lang="en-US" dirty="0" smtClean="0"/>
              <a:t>replacing oil </a:t>
            </a:r>
            <a:r>
              <a:rPr lang="en-US" dirty="0" smtClean="0"/>
              <a:t>caps and are more susceptible to distraction and resulting memory </a:t>
            </a:r>
            <a:r>
              <a:rPr lang="en-US" dirty="0" smtClean="0"/>
              <a:t>lapses.</a:t>
            </a:r>
          </a:p>
          <a:p>
            <a:pPr>
              <a:buNone/>
            </a:pPr>
            <a:r>
              <a:rPr lang="en-US" b="1" i="1" dirty="0" smtClean="0"/>
              <a:t>Failures </a:t>
            </a:r>
            <a:r>
              <a:rPr lang="en-US" b="1" i="1" dirty="0" smtClean="0"/>
              <a:t>to notice defects or problems</a:t>
            </a:r>
          </a:p>
          <a:p>
            <a:r>
              <a:rPr lang="en-US" dirty="0" smtClean="0"/>
              <a:t>Fatigued AMTs have more difficulty detecting defects during inspections, and may </a:t>
            </a:r>
            <a:r>
              <a:rPr lang="en-US" dirty="0" smtClean="0"/>
              <a:t>be less </a:t>
            </a:r>
            <a:r>
              <a:rPr lang="en-US" dirty="0" smtClean="0"/>
              <a:t>likely to notice problems as a result of inattention or poor concentration</a:t>
            </a:r>
            <a:r>
              <a:rPr lang="en-US" dirty="0" smtClean="0"/>
              <a:t>.</a:t>
            </a:r>
          </a:p>
          <a:p>
            <a:pPr>
              <a:buNone/>
            </a:pPr>
            <a:endParaRPr lang="en-US" dirty="0" smtClean="0"/>
          </a:p>
          <a:p>
            <a:r>
              <a:rPr lang="en-US" dirty="0" smtClean="0"/>
              <a:t>The reduced performance caused by fatigue imposes a burden on the </a:t>
            </a:r>
            <a:r>
              <a:rPr lang="en-US" dirty="0" smtClean="0"/>
              <a:t>aviation industry </a:t>
            </a:r>
            <a:r>
              <a:rPr lang="en-US" dirty="0" smtClean="0"/>
              <a:t>not only in terms of flight safety, but also in financial costs through </a:t>
            </a:r>
            <a:r>
              <a:rPr lang="en-US" dirty="0" smtClean="0"/>
              <a:t>delays, the </a:t>
            </a:r>
            <a:r>
              <a:rPr lang="en-US" dirty="0" smtClean="0"/>
              <a:t>need for rework, and other inefficiencies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CAFFEINE</a:t>
            </a:r>
            <a:endParaRPr lang="en-US" dirty="0"/>
          </a:p>
        </p:txBody>
      </p:sp>
      <p:sp>
        <p:nvSpPr>
          <p:cNvPr id="3" name="Content Placeholder 2"/>
          <p:cNvSpPr>
            <a:spLocks noGrp="1"/>
          </p:cNvSpPr>
          <p:nvPr>
            <p:ph idx="1"/>
          </p:nvPr>
        </p:nvSpPr>
        <p:spPr>
          <a:xfrm>
            <a:off x="304800" y="1219200"/>
            <a:ext cx="8686800" cy="5486400"/>
          </a:xfrm>
        </p:spPr>
        <p:txBody>
          <a:bodyPr>
            <a:normAutofit/>
          </a:bodyPr>
          <a:lstStyle/>
          <a:p>
            <a:pPr>
              <a:buNone/>
            </a:pPr>
            <a:r>
              <a:rPr lang="en-US" dirty="0" smtClean="0"/>
              <a:t>Caffeine is one of the most widely used stimulants, and if used carefully and </a:t>
            </a:r>
            <a:r>
              <a:rPr lang="en-US" dirty="0" smtClean="0"/>
              <a:t>in moderation </a:t>
            </a:r>
            <a:r>
              <a:rPr lang="en-US" dirty="0" smtClean="0"/>
              <a:t>can be part of an overall fatigue management strategy. Caffeine has </a:t>
            </a:r>
            <a:r>
              <a:rPr lang="en-US" dirty="0" smtClean="0"/>
              <a:t>a half </a:t>
            </a:r>
            <a:r>
              <a:rPr lang="en-US" dirty="0" smtClean="0"/>
              <a:t>life in the body of around five hours, so shift workers should be careful to </a:t>
            </a:r>
            <a:r>
              <a:rPr lang="en-US" dirty="0" smtClean="0"/>
              <a:t>avoid caffeine </a:t>
            </a:r>
            <a:r>
              <a:rPr lang="en-US" dirty="0" smtClean="0"/>
              <a:t>in the hours leading up to sleep. If you use caffeine to stay alert at work, </a:t>
            </a:r>
            <a:r>
              <a:rPr lang="en-US" dirty="0" smtClean="0"/>
              <a:t>use it </a:t>
            </a:r>
            <a:r>
              <a:rPr lang="en-US" dirty="0" smtClean="0"/>
              <a:t>selectively, and cut down on caffeinated drinks at other times. If you develop </a:t>
            </a:r>
            <a:r>
              <a:rPr lang="en-US" dirty="0" smtClean="0"/>
              <a:t>a tolerance </a:t>
            </a:r>
            <a:r>
              <a:rPr lang="en-US" dirty="0" smtClean="0"/>
              <a:t>to caffeine, it will not be as effective in keeping you </a:t>
            </a:r>
            <a:r>
              <a:rPr lang="en-US" dirty="0" smtClean="0"/>
              <a:t>alert.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BREAKS</a:t>
            </a:r>
            <a:endParaRPr lang="en-US" dirty="0"/>
          </a:p>
        </p:txBody>
      </p:sp>
      <p:sp>
        <p:nvSpPr>
          <p:cNvPr id="3" name="Content Placeholder 2"/>
          <p:cNvSpPr>
            <a:spLocks noGrp="1"/>
          </p:cNvSpPr>
          <p:nvPr>
            <p:ph idx="1"/>
          </p:nvPr>
        </p:nvSpPr>
        <p:spPr>
          <a:xfrm>
            <a:off x="228600" y="1066800"/>
            <a:ext cx="8686800" cy="5486400"/>
          </a:xfrm>
        </p:spPr>
        <p:txBody>
          <a:bodyPr/>
          <a:lstStyle/>
          <a:p>
            <a:r>
              <a:rPr lang="en-US" dirty="0" smtClean="0"/>
              <a:t>If the situation allows, a brief break or a stretch can help to focus your attention </a:t>
            </a:r>
            <a:r>
              <a:rPr lang="en-US" dirty="0" smtClean="0"/>
              <a:t>and provide </a:t>
            </a:r>
            <a:r>
              <a:rPr lang="en-US" dirty="0" smtClean="0"/>
              <a:t>temporary relief from fatigue. </a:t>
            </a:r>
            <a:endParaRPr lang="en-US" dirty="0" smtClean="0"/>
          </a:p>
          <a:p>
            <a:r>
              <a:rPr lang="en-US" dirty="0" smtClean="0"/>
              <a:t>Do </a:t>
            </a:r>
            <a:r>
              <a:rPr lang="en-US" dirty="0" smtClean="0"/>
              <a:t>not be afraid to call time out for a </a:t>
            </a:r>
            <a:r>
              <a:rPr lang="en-US" dirty="0" smtClean="0"/>
              <a:t>few minutes </a:t>
            </a:r>
            <a:r>
              <a:rPr lang="en-US" dirty="0" smtClean="0"/>
              <a:t>to clear your head. </a:t>
            </a:r>
            <a:endParaRPr lang="en-US" dirty="0" smtClean="0"/>
          </a:p>
          <a:p>
            <a:r>
              <a:rPr lang="en-US" dirty="0" smtClean="0"/>
              <a:t>Breaks however, only provide a short term benefit. The only real remedy for fatigue is sleep.</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RESTRICTIONS</a:t>
            </a:r>
            <a:endParaRPr lang="en-US" dirty="0"/>
          </a:p>
        </p:txBody>
      </p:sp>
      <p:sp>
        <p:nvSpPr>
          <p:cNvPr id="3" name="Content Placeholder 2"/>
          <p:cNvSpPr>
            <a:spLocks noGrp="1"/>
          </p:cNvSpPr>
          <p:nvPr>
            <p:ph idx="1"/>
          </p:nvPr>
        </p:nvSpPr>
        <p:spPr>
          <a:xfrm>
            <a:off x="228600" y="1295400"/>
            <a:ext cx="8686800" cy="5334000"/>
          </a:xfrm>
        </p:spPr>
        <p:txBody>
          <a:bodyPr/>
          <a:lstStyle/>
          <a:p>
            <a:r>
              <a:rPr lang="en-US" dirty="0" smtClean="0"/>
              <a:t>One way to deal with fatigue in maintenance is to keep those who are most </a:t>
            </a:r>
            <a:r>
              <a:rPr lang="en-US" dirty="0" smtClean="0"/>
              <a:t>fatigued away </a:t>
            </a:r>
            <a:r>
              <a:rPr lang="en-US" dirty="0" smtClean="0"/>
              <a:t>from the most critical tasks, an approach sometimes called ‘</a:t>
            </a:r>
            <a:r>
              <a:rPr lang="en-US" dirty="0" smtClean="0"/>
              <a:t>progressive restrictions</a:t>
            </a:r>
            <a:r>
              <a:rPr lang="en-US" dirty="0" smtClean="0"/>
              <a:t>’ </a:t>
            </a:r>
            <a:r>
              <a:rPr lang="en-US" i="1" dirty="0" smtClean="0"/>
              <a:t>(Some companies have internal policies progressively limiting the </a:t>
            </a:r>
            <a:r>
              <a:rPr lang="en-US" i="1" dirty="0" smtClean="0"/>
              <a:t>tasks an </a:t>
            </a:r>
            <a:r>
              <a:rPr lang="en-US" i="1" dirty="0" smtClean="0"/>
              <a:t>AMT can perform the longer they have been at work</a:t>
            </a:r>
            <a:r>
              <a:rPr lang="en-US" i="1" dirty="0" smtClean="0"/>
              <a:t>.)</a:t>
            </a:r>
            <a:endParaRPr lang="en-US"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SHIFT WORK</a:t>
            </a:r>
            <a:endParaRPr lang="en-US" dirty="0"/>
          </a:p>
        </p:txBody>
      </p:sp>
      <p:sp>
        <p:nvSpPr>
          <p:cNvPr id="3" name="Content Placeholder 2"/>
          <p:cNvSpPr>
            <a:spLocks noGrp="1"/>
          </p:cNvSpPr>
          <p:nvPr>
            <p:ph idx="1"/>
          </p:nvPr>
        </p:nvSpPr>
        <p:spPr>
          <a:xfrm>
            <a:off x="228600" y="1219200"/>
            <a:ext cx="8610600" cy="5410200"/>
          </a:xfrm>
        </p:spPr>
        <p:txBody>
          <a:bodyPr>
            <a:normAutofit fontScale="92500"/>
          </a:bodyPr>
          <a:lstStyle/>
          <a:p>
            <a:r>
              <a:rPr lang="en-US" dirty="0" smtClean="0"/>
              <a:t>Most aircraft movements occur between 6am and 10pm to fit in with </a:t>
            </a:r>
            <a:r>
              <a:rPr lang="en-US" dirty="0" smtClean="0"/>
              <a:t>the requirements </a:t>
            </a:r>
            <a:r>
              <a:rPr lang="en-US" dirty="0" smtClean="0"/>
              <a:t>of passengers</a:t>
            </a:r>
            <a:r>
              <a:rPr lang="en-US" dirty="0" smtClean="0"/>
              <a:t>.</a:t>
            </a:r>
          </a:p>
          <a:p>
            <a:r>
              <a:rPr lang="en-US" dirty="0" smtClean="0"/>
              <a:t> </a:t>
            </a:r>
            <a:r>
              <a:rPr lang="en-US" dirty="0" smtClean="0"/>
              <a:t>AMTs are required when aircraft are on the ground </a:t>
            </a:r>
            <a:r>
              <a:rPr lang="en-US" dirty="0" smtClean="0"/>
              <a:t>such as </a:t>
            </a:r>
            <a:r>
              <a:rPr lang="en-US" dirty="0" smtClean="0"/>
              <a:t>during turn </a:t>
            </a:r>
            <a:r>
              <a:rPr lang="en-US" dirty="0" smtClean="0"/>
              <a:t>around. </a:t>
            </a:r>
            <a:r>
              <a:rPr lang="en-US" dirty="0" smtClean="0"/>
              <a:t>However, this scheduling means that aircraft are available </a:t>
            </a:r>
            <a:r>
              <a:rPr lang="en-US" dirty="0" smtClean="0"/>
              <a:t>for more </a:t>
            </a:r>
            <a:r>
              <a:rPr lang="en-US" dirty="0" smtClean="0"/>
              <a:t>significant maintenance over night. Thus, aircraft maintenance is clearly a </a:t>
            </a:r>
            <a:r>
              <a:rPr lang="en-US" dirty="0" smtClean="0"/>
              <a:t>24 hour </a:t>
            </a:r>
            <a:r>
              <a:rPr lang="en-US" dirty="0" smtClean="0"/>
              <a:t>business and it is inevitable, to fulfill commercial obligations, that AMTs </a:t>
            </a:r>
            <a:r>
              <a:rPr lang="en-US" dirty="0" smtClean="0"/>
              <a:t>usually work </a:t>
            </a:r>
            <a:r>
              <a:rPr lang="en-US" dirty="0" smtClean="0"/>
              <a:t>shifts</a:t>
            </a:r>
            <a:r>
              <a:rPr lang="en-US" dirty="0" smtClean="0"/>
              <a:t>.</a:t>
            </a:r>
          </a:p>
          <a:p>
            <a:r>
              <a:rPr lang="en-US" dirty="0" smtClean="0"/>
              <a:t> </a:t>
            </a:r>
            <a:r>
              <a:rPr lang="en-US" dirty="0" smtClean="0"/>
              <a:t>Some permanently work the same shift, but the majority cycle </a:t>
            </a:r>
            <a:r>
              <a:rPr lang="en-US" dirty="0" smtClean="0"/>
              <a:t>through different </a:t>
            </a:r>
            <a:r>
              <a:rPr lang="en-US" dirty="0" smtClean="0"/>
              <a:t>shifts.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AND DISADVANTAGES OF SHIFT WORK</a:t>
            </a:r>
            <a:endParaRPr lang="en-US" dirty="0"/>
          </a:p>
        </p:txBody>
      </p:sp>
      <p:sp>
        <p:nvSpPr>
          <p:cNvPr id="3" name="Content Placeholder 2"/>
          <p:cNvSpPr>
            <a:spLocks noGrp="1"/>
          </p:cNvSpPr>
          <p:nvPr>
            <p:ph idx="1"/>
          </p:nvPr>
        </p:nvSpPr>
        <p:spPr>
          <a:xfrm>
            <a:off x="304800" y="1447800"/>
            <a:ext cx="8610600" cy="5181600"/>
          </a:xfrm>
        </p:spPr>
        <p:txBody>
          <a:bodyPr>
            <a:normAutofit fontScale="92500" lnSpcReduction="20000"/>
          </a:bodyPr>
          <a:lstStyle/>
          <a:p>
            <a:r>
              <a:rPr lang="en-US" dirty="0" smtClean="0"/>
              <a:t>There are pros and cons to working shifts.</a:t>
            </a:r>
          </a:p>
          <a:p>
            <a:r>
              <a:rPr lang="en-US" b="1" i="1" dirty="0" smtClean="0"/>
              <a:t>Advantages include:</a:t>
            </a:r>
          </a:p>
          <a:p>
            <a:r>
              <a:rPr lang="en-US" dirty="0" smtClean="0"/>
              <a:t>more days off</a:t>
            </a:r>
          </a:p>
          <a:p>
            <a:r>
              <a:rPr lang="en-US" dirty="0" smtClean="0"/>
              <a:t>avoiding peak traffic times when travelling to work.</a:t>
            </a:r>
          </a:p>
          <a:p>
            <a:r>
              <a:rPr lang="en-US" b="1" i="1" dirty="0" smtClean="0"/>
              <a:t>Disadvantages include:</a:t>
            </a:r>
          </a:p>
          <a:p>
            <a:r>
              <a:rPr lang="en-US" dirty="0" smtClean="0"/>
              <a:t>working ‘unsociable hours’, meaning that time available with friends and family </a:t>
            </a:r>
            <a:r>
              <a:rPr lang="en-US" dirty="0" smtClean="0"/>
              <a:t>will be </a:t>
            </a:r>
            <a:r>
              <a:rPr lang="en-US" dirty="0" smtClean="0"/>
              <a:t>disrupted;</a:t>
            </a:r>
          </a:p>
          <a:p>
            <a:r>
              <a:rPr lang="en-US" dirty="0" smtClean="0"/>
              <a:t>working when human performance is known to be poorer (i.e. between 4am </a:t>
            </a:r>
            <a:r>
              <a:rPr lang="en-US" dirty="0" smtClean="0"/>
              <a:t>and 6am</a:t>
            </a:r>
            <a:r>
              <a:rPr lang="en-US" dirty="0" smtClean="0"/>
              <a:t>);</a:t>
            </a:r>
          </a:p>
          <a:p>
            <a:r>
              <a:rPr lang="en-US" dirty="0" smtClean="0"/>
              <a:t>problems associated with disturbance of the body’s various rhythms (</a:t>
            </a:r>
            <a:r>
              <a:rPr lang="en-US" dirty="0" smtClean="0"/>
              <a:t>principally sleeping </a:t>
            </a:r>
            <a:r>
              <a:rPr lang="en-US" dirty="0" smtClean="0"/>
              <a:t>patterns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t>ALCOHOL</a:t>
            </a:r>
            <a:endParaRPr lang="en-US" dirty="0"/>
          </a:p>
        </p:txBody>
      </p:sp>
      <p:sp>
        <p:nvSpPr>
          <p:cNvPr id="3" name="Content Placeholder 2"/>
          <p:cNvSpPr>
            <a:spLocks noGrp="1"/>
          </p:cNvSpPr>
          <p:nvPr>
            <p:ph idx="1"/>
          </p:nvPr>
        </p:nvSpPr>
        <p:spPr>
          <a:xfrm>
            <a:off x="381000" y="1219200"/>
            <a:ext cx="8305800" cy="4906963"/>
          </a:xfrm>
        </p:spPr>
        <p:txBody>
          <a:bodyPr>
            <a:normAutofit/>
          </a:bodyPr>
          <a:lstStyle/>
          <a:p>
            <a:r>
              <a:rPr lang="en-US" dirty="0" smtClean="0"/>
              <a:t>WHAT </a:t>
            </a:r>
            <a:r>
              <a:rPr lang="en-US" dirty="0" smtClean="0"/>
              <a:t>IS ALCOHOL?</a:t>
            </a:r>
          </a:p>
          <a:p>
            <a:r>
              <a:rPr lang="en-US" dirty="0" smtClean="0"/>
              <a:t>The term </a:t>
            </a:r>
            <a:r>
              <a:rPr lang="en-US" dirty="0" smtClean="0"/>
              <a:t>alcohol describes </a:t>
            </a:r>
            <a:r>
              <a:rPr lang="en-US" dirty="0" smtClean="0"/>
              <a:t>a series </a:t>
            </a:r>
            <a:r>
              <a:rPr lang="en-US" dirty="0" smtClean="0"/>
              <a:t>of organic </a:t>
            </a:r>
            <a:r>
              <a:rPr lang="en-US" dirty="0" smtClean="0"/>
              <a:t>chemicals, </a:t>
            </a:r>
            <a:r>
              <a:rPr lang="en-US" dirty="0" smtClean="0"/>
              <a:t>but only </a:t>
            </a:r>
            <a:r>
              <a:rPr lang="en-US" dirty="0" smtClean="0"/>
              <a:t>one type, </a:t>
            </a:r>
            <a:r>
              <a:rPr lang="en-US" dirty="0" smtClean="0"/>
              <a:t>ethyl alcohol </a:t>
            </a:r>
            <a:r>
              <a:rPr lang="en-US" dirty="0" smtClean="0"/>
              <a:t>or ethanol, </a:t>
            </a:r>
            <a:r>
              <a:rPr lang="en-US" dirty="0" smtClean="0"/>
              <a:t>is found </a:t>
            </a:r>
            <a:r>
              <a:rPr lang="en-US" dirty="0" smtClean="0"/>
              <a:t>in </a:t>
            </a:r>
            <a:r>
              <a:rPr lang="en-US" dirty="0" smtClean="0"/>
              <a:t>drinks intended </a:t>
            </a:r>
            <a:r>
              <a:rPr lang="en-US" dirty="0" smtClean="0"/>
              <a:t>for </a:t>
            </a:r>
            <a:r>
              <a:rPr lang="en-US" dirty="0" smtClean="0"/>
              <a:t>human consumption</a:t>
            </a:r>
            <a:r>
              <a:rPr lang="en-US" dirty="0" smtClean="0"/>
              <a:t>. </a:t>
            </a:r>
            <a:r>
              <a:rPr lang="en-US" dirty="0" smtClean="0"/>
              <a:t>Alcohol is </a:t>
            </a:r>
            <a:r>
              <a:rPr lang="en-US" dirty="0" smtClean="0"/>
              <a:t>a central </a:t>
            </a:r>
            <a:r>
              <a:rPr lang="en-US" dirty="0" smtClean="0"/>
              <a:t>nervous system </a:t>
            </a:r>
            <a:r>
              <a:rPr lang="en-US" dirty="0" smtClean="0"/>
              <a:t>depressant </a:t>
            </a:r>
            <a:r>
              <a:rPr lang="en-US" dirty="0" smtClean="0"/>
              <a:t>as illustrated </a:t>
            </a:r>
            <a:r>
              <a:rPr lang="en-US" dirty="0" smtClean="0"/>
              <a:t>in </a:t>
            </a:r>
            <a:r>
              <a:rPr lang="en-US" dirty="0" smtClean="0"/>
              <a:t>the table below summarizing the stages </a:t>
            </a:r>
            <a:r>
              <a:rPr lang="en-US" dirty="0" smtClean="0"/>
              <a:t>of </a:t>
            </a:r>
            <a:r>
              <a:rPr lang="en-US" dirty="0" smtClean="0"/>
              <a:t>intoxication.</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4031" y="0"/>
            <a:ext cx="903996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POSITIVE MEASURES</a:t>
            </a:r>
            <a:endParaRPr lang="en-US" b="1" dirty="0"/>
          </a:p>
        </p:txBody>
      </p:sp>
      <p:sp>
        <p:nvSpPr>
          <p:cNvPr id="3" name="Content Placeholder 2"/>
          <p:cNvSpPr>
            <a:spLocks noGrp="1"/>
          </p:cNvSpPr>
          <p:nvPr>
            <p:ph idx="1"/>
          </p:nvPr>
        </p:nvSpPr>
        <p:spPr/>
        <p:txBody>
          <a:bodyPr>
            <a:normAutofit/>
          </a:bodyPr>
          <a:lstStyle/>
          <a:p>
            <a:r>
              <a:rPr lang="en-US" dirty="0" smtClean="0"/>
              <a:t>There are many things AMTs can do to help maintain fitness and health. These include:</a:t>
            </a:r>
          </a:p>
          <a:p>
            <a:r>
              <a:rPr lang="en-US" dirty="0" smtClean="0"/>
              <a:t>Eating regular meals and a well balanced diet;</a:t>
            </a:r>
          </a:p>
          <a:p>
            <a:r>
              <a:rPr lang="en-US" dirty="0" smtClean="0"/>
              <a:t>Regular exercise (exercise sufficient to double the resting pulse rate for 20 minutes,</a:t>
            </a:r>
          </a:p>
          <a:p>
            <a:r>
              <a:rPr lang="en-US" dirty="0" smtClean="0"/>
              <a:t>three times a week is often recommended);</a:t>
            </a:r>
          </a:p>
          <a:p>
            <a:r>
              <a:rPr lang="en-US" dirty="0" smtClean="0"/>
              <a:t>Stop smoking;</a:t>
            </a:r>
          </a:p>
          <a:p>
            <a:r>
              <a:rPr lang="en-US" dirty="0" smtClean="0"/>
              <a:t>Sensible alcohol intake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ALCOHOL AND SAFETY</a:t>
            </a:r>
            <a:endParaRPr lang="en-US" b="1" dirty="0"/>
          </a:p>
        </p:txBody>
      </p:sp>
      <p:sp>
        <p:nvSpPr>
          <p:cNvPr id="3" name="Content Placeholder 2"/>
          <p:cNvSpPr>
            <a:spLocks noGrp="1"/>
          </p:cNvSpPr>
          <p:nvPr>
            <p:ph idx="1"/>
          </p:nvPr>
        </p:nvSpPr>
        <p:spPr>
          <a:xfrm>
            <a:off x="228600" y="914400"/>
            <a:ext cx="8686800" cy="5715000"/>
          </a:xfrm>
        </p:spPr>
        <p:txBody>
          <a:bodyPr>
            <a:normAutofit/>
          </a:bodyPr>
          <a:lstStyle/>
          <a:p>
            <a:r>
              <a:rPr lang="en-US" dirty="0" smtClean="0"/>
              <a:t>Alcohol is a depressant drug, even though it may feel stimulating at first. </a:t>
            </a:r>
            <a:r>
              <a:rPr lang="en-US" dirty="0" smtClean="0"/>
              <a:t>Within minutes </a:t>
            </a:r>
            <a:r>
              <a:rPr lang="en-US" dirty="0" smtClean="0"/>
              <a:t>of drinking, some alcohol will be absorbed into the bloodstream</a:t>
            </a:r>
            <a:r>
              <a:rPr lang="en-US" dirty="0" smtClean="0"/>
              <a:t>.</a:t>
            </a:r>
          </a:p>
          <a:p>
            <a:r>
              <a:rPr lang="en-US" dirty="0" smtClean="0"/>
              <a:t> Certain things</a:t>
            </a:r>
            <a:r>
              <a:rPr lang="en-US" dirty="0" smtClean="0"/>
              <a:t>, such as eating, affect the alcohol absorption rate; eating slows </a:t>
            </a:r>
            <a:r>
              <a:rPr lang="en-US" dirty="0" smtClean="0"/>
              <a:t>down absorption</a:t>
            </a:r>
            <a:r>
              <a:rPr lang="en-US" dirty="0" smtClean="0"/>
              <a:t>. Even a small amount of alcohol affects decision making skills. </a:t>
            </a:r>
            <a:r>
              <a:rPr lang="en-US" dirty="0" smtClean="0"/>
              <a:t>Your ability </a:t>
            </a:r>
            <a:r>
              <a:rPr lang="en-US" dirty="0" smtClean="0"/>
              <a:t>to perform certain tasks, such as trouble shooting is quickly affected.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ALCOHOL AND SLEEP</a:t>
            </a:r>
            <a:endParaRPr lang="en-US" b="1" dirty="0"/>
          </a:p>
        </p:txBody>
      </p:sp>
      <p:sp>
        <p:nvSpPr>
          <p:cNvPr id="3" name="Content Placeholder 2"/>
          <p:cNvSpPr>
            <a:spLocks noGrp="1"/>
          </p:cNvSpPr>
          <p:nvPr>
            <p:ph idx="1"/>
          </p:nvPr>
        </p:nvSpPr>
        <p:spPr>
          <a:xfrm>
            <a:off x="228600" y="990600"/>
            <a:ext cx="8610600" cy="5562600"/>
          </a:xfrm>
        </p:spPr>
        <p:txBody>
          <a:bodyPr/>
          <a:lstStyle/>
          <a:p>
            <a:endParaRPr lang="en-US" dirty="0" smtClean="0"/>
          </a:p>
          <a:p>
            <a:r>
              <a:rPr lang="en-US" dirty="0" smtClean="0"/>
              <a:t>Alcohol </a:t>
            </a:r>
            <a:r>
              <a:rPr lang="en-US" dirty="0" smtClean="0"/>
              <a:t>has a detrimental effect on both the quality of sleep and on </a:t>
            </a:r>
            <a:r>
              <a:rPr lang="en-US" dirty="0" smtClean="0"/>
              <a:t>daytime attention</a:t>
            </a:r>
            <a:r>
              <a:rPr lang="en-US" dirty="0" smtClean="0"/>
              <a:t>. Sleep problems are common in alcoholics. </a:t>
            </a:r>
            <a:endParaRPr lang="en-US" dirty="0" smtClean="0"/>
          </a:p>
          <a:p>
            <a:r>
              <a:rPr lang="en-US" dirty="0" smtClean="0"/>
              <a:t>The </a:t>
            </a:r>
            <a:r>
              <a:rPr lang="en-US" dirty="0" smtClean="0"/>
              <a:t>effects of alcohol on </a:t>
            </a:r>
            <a:r>
              <a:rPr lang="en-US" dirty="0" smtClean="0"/>
              <a:t>sleep and </a:t>
            </a:r>
            <a:r>
              <a:rPr lang="en-US" dirty="0" smtClean="0"/>
              <a:t>attention are complicated to define and have considerable variability </a:t>
            </a:r>
            <a:r>
              <a:rPr lang="en-US" dirty="0" smtClean="0"/>
              <a:t>in individuals.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295400"/>
          </a:xfrm>
        </p:spPr>
        <p:txBody>
          <a:bodyPr>
            <a:normAutofit fontScale="90000"/>
          </a:bodyPr>
          <a:lstStyle/>
          <a:p>
            <a:r>
              <a:rPr lang="en-US" dirty="0" smtClean="0"/>
              <a:t/>
            </a:r>
            <a:br>
              <a:rPr lang="en-US" dirty="0" smtClean="0"/>
            </a:br>
            <a:r>
              <a:rPr lang="en-US" dirty="0" smtClean="0"/>
              <a:t>DAYTIME </a:t>
            </a:r>
            <a:r>
              <a:rPr lang="en-US" dirty="0" smtClean="0"/>
              <a:t>REPERCUSSIONS OF ALCOHOL’S EFFECTS ON SLEEP</a:t>
            </a:r>
            <a:br>
              <a:rPr lang="en-US" dirty="0" smtClean="0"/>
            </a:br>
            <a:endParaRPr lang="en-US" dirty="0"/>
          </a:p>
        </p:txBody>
      </p:sp>
      <p:sp>
        <p:nvSpPr>
          <p:cNvPr id="3" name="Content Placeholder 2"/>
          <p:cNvSpPr>
            <a:spLocks noGrp="1"/>
          </p:cNvSpPr>
          <p:nvPr>
            <p:ph idx="1"/>
          </p:nvPr>
        </p:nvSpPr>
        <p:spPr>
          <a:xfrm>
            <a:off x="228600" y="1447800"/>
            <a:ext cx="8534400" cy="5181600"/>
          </a:xfrm>
        </p:spPr>
        <p:txBody>
          <a:bodyPr>
            <a:normAutofit/>
          </a:bodyPr>
          <a:lstStyle/>
          <a:p>
            <a:r>
              <a:rPr lang="en-US" dirty="0" smtClean="0"/>
              <a:t>Disturbed </a:t>
            </a:r>
            <a:r>
              <a:rPr lang="en-US" dirty="0" smtClean="0"/>
              <a:t>sleep or sleep deprivation add to the sedative effects of alcohol </a:t>
            </a:r>
            <a:r>
              <a:rPr lang="en-US" dirty="0" smtClean="0"/>
              <a:t>during the </a:t>
            </a:r>
            <a:r>
              <a:rPr lang="en-US" dirty="0" smtClean="0"/>
              <a:t>day. Alcohol consumed late in the evening will noticeably reduce </a:t>
            </a:r>
            <a:r>
              <a:rPr lang="en-US" dirty="0" smtClean="0"/>
              <a:t>the performance </a:t>
            </a:r>
            <a:r>
              <a:rPr lang="en-US" dirty="0" smtClean="0"/>
              <a:t>of a subject (attention, dexterity) the following morning. </a:t>
            </a:r>
            <a:endParaRPr lang="en-US" dirty="0" smtClean="0"/>
          </a:p>
          <a:p>
            <a:r>
              <a:rPr lang="en-US" dirty="0" smtClean="0"/>
              <a:t>By producing an </a:t>
            </a:r>
            <a:r>
              <a:rPr lang="en-US" dirty="0" smtClean="0"/>
              <a:t>accumulation of nights of poor sleep, alcohol can disrupt the normal </a:t>
            </a:r>
            <a:r>
              <a:rPr lang="en-US" dirty="0" smtClean="0"/>
              <a:t>sleep/wake cycle</a:t>
            </a:r>
            <a:r>
              <a:rPr lang="en-US" dirty="0" smtClean="0"/>
              <a:t>. Hence the negative effects of alcohol can have repercussions on </a:t>
            </a:r>
            <a:r>
              <a:rPr lang="en-US" dirty="0" smtClean="0"/>
              <a:t>daytime performance</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ALCOHOL &amp; ATTENTION</a:t>
            </a:r>
            <a:endParaRPr lang="en-US" dirty="0"/>
          </a:p>
        </p:txBody>
      </p:sp>
      <p:sp>
        <p:nvSpPr>
          <p:cNvPr id="3" name="Content Placeholder 2"/>
          <p:cNvSpPr>
            <a:spLocks noGrp="1"/>
          </p:cNvSpPr>
          <p:nvPr>
            <p:ph idx="1"/>
          </p:nvPr>
        </p:nvSpPr>
        <p:spPr>
          <a:xfrm>
            <a:off x="228600" y="990600"/>
            <a:ext cx="8686800" cy="5486400"/>
          </a:xfrm>
        </p:spPr>
        <p:txBody>
          <a:bodyPr>
            <a:normAutofit/>
          </a:bodyPr>
          <a:lstStyle/>
          <a:p>
            <a:r>
              <a:rPr lang="en-US" dirty="0" smtClean="0"/>
              <a:t>The sedative action of alcohol has variable effect on attention, reducing it </a:t>
            </a:r>
            <a:r>
              <a:rPr lang="en-US" dirty="0" smtClean="0"/>
              <a:t>and producing </a:t>
            </a:r>
            <a:r>
              <a:rPr lang="en-US" dirty="0" smtClean="0"/>
              <a:t>diminished performance. This action </a:t>
            </a:r>
            <a:r>
              <a:rPr lang="en-US" dirty="0" smtClean="0"/>
              <a:t>is particularly </a:t>
            </a:r>
            <a:r>
              <a:rPr lang="en-US" dirty="0" smtClean="0"/>
              <a:t>noticeable in </a:t>
            </a:r>
            <a:r>
              <a:rPr lang="en-US" dirty="0" smtClean="0"/>
              <a:t>subjects who </a:t>
            </a:r>
            <a:r>
              <a:rPr lang="en-US" dirty="0" smtClean="0"/>
              <a:t>lack sleep or who tend to be lethargic. </a:t>
            </a:r>
            <a:endParaRPr lang="en-US" dirty="0" smtClean="0"/>
          </a:p>
          <a:p>
            <a:r>
              <a:rPr lang="en-US" dirty="0" smtClean="0"/>
              <a:t>Alcohol</a:t>
            </a:r>
            <a:r>
              <a:rPr lang="en-US" dirty="0" smtClean="0"/>
              <a:t>, even in moderate </a:t>
            </a:r>
            <a:r>
              <a:rPr lang="en-US" dirty="0" smtClean="0"/>
              <a:t>amounts, seems </a:t>
            </a:r>
            <a:r>
              <a:rPr lang="en-US" dirty="0" smtClean="0"/>
              <a:t>to reduce the ability of an individual to waken, to the point where </a:t>
            </a:r>
            <a:r>
              <a:rPr lang="en-US" dirty="0" smtClean="0"/>
              <a:t>driving ability </a:t>
            </a:r>
            <a:r>
              <a:rPr lang="en-US" dirty="0" smtClean="0"/>
              <a:t>is affected, not just in the hours after consumption, but sometimes for </a:t>
            </a:r>
            <a:r>
              <a:rPr lang="en-US" dirty="0" smtClean="0"/>
              <a:t>days afterwards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DRUGS</a:t>
            </a:r>
            <a:endParaRPr lang="en-US" dirty="0"/>
          </a:p>
        </p:txBody>
      </p:sp>
      <p:sp>
        <p:nvSpPr>
          <p:cNvPr id="3" name="Content Placeholder 2"/>
          <p:cNvSpPr>
            <a:spLocks noGrp="1"/>
          </p:cNvSpPr>
          <p:nvPr>
            <p:ph idx="1"/>
          </p:nvPr>
        </p:nvSpPr>
        <p:spPr>
          <a:xfrm>
            <a:off x="304800" y="990600"/>
            <a:ext cx="8534400" cy="5638800"/>
          </a:xfrm>
        </p:spPr>
        <p:txBody>
          <a:bodyPr>
            <a:normAutofit fontScale="92500" lnSpcReduction="20000"/>
          </a:bodyPr>
          <a:lstStyle/>
          <a:p>
            <a:pPr>
              <a:buNone/>
            </a:pPr>
            <a:r>
              <a:rPr lang="en-US" i="1" u="sng" dirty="0" smtClean="0"/>
              <a:t>WHAT </a:t>
            </a:r>
            <a:r>
              <a:rPr lang="en-US" i="1" u="sng" dirty="0" smtClean="0"/>
              <a:t>IS A DRUG</a:t>
            </a:r>
            <a:r>
              <a:rPr lang="en-US" i="1" u="sng" dirty="0" smtClean="0"/>
              <a:t>?</a:t>
            </a:r>
            <a:endParaRPr lang="en-US" i="1" u="sng" dirty="0" smtClean="0"/>
          </a:p>
          <a:p>
            <a:pPr algn="just">
              <a:buNone/>
            </a:pPr>
            <a:r>
              <a:rPr lang="en-US" dirty="0" smtClean="0"/>
              <a:t>A drug is any substance (solid, liquid or gas) that brings about physical </a:t>
            </a:r>
            <a:r>
              <a:rPr lang="en-US" dirty="0" smtClean="0"/>
              <a:t>and/or psychological </a:t>
            </a:r>
            <a:r>
              <a:rPr lang="en-US" dirty="0" smtClean="0"/>
              <a:t>changes. The drugs of most concern in the community are </a:t>
            </a:r>
            <a:r>
              <a:rPr lang="en-US" dirty="0" smtClean="0"/>
              <a:t>those affecting </a:t>
            </a:r>
            <a:r>
              <a:rPr lang="en-US" dirty="0" smtClean="0"/>
              <a:t>the central nervous system. They act on the brain and can change the </a:t>
            </a:r>
            <a:r>
              <a:rPr lang="en-US" dirty="0" smtClean="0"/>
              <a:t>way you </a:t>
            </a:r>
            <a:r>
              <a:rPr lang="en-US" dirty="0" smtClean="0"/>
              <a:t>think, feel, or behave</a:t>
            </a:r>
            <a:r>
              <a:rPr lang="en-US" dirty="0" smtClean="0"/>
              <a:t>.</a:t>
            </a:r>
            <a:endParaRPr lang="en-US" dirty="0" smtClean="0"/>
          </a:p>
          <a:p>
            <a:r>
              <a:rPr lang="en-US" dirty="0" smtClean="0"/>
              <a:t>-These drugs are known as psychoactive drugs.</a:t>
            </a:r>
          </a:p>
          <a:p>
            <a:r>
              <a:rPr lang="en-US" dirty="0" smtClean="0"/>
              <a:t>-When we use drugs our capacity to think and move is generally impaired.</a:t>
            </a:r>
          </a:p>
          <a:p>
            <a:r>
              <a:rPr lang="en-US" dirty="0" smtClean="0"/>
              <a:t>-The changes may be slight, but when involved in safety sensitive activities, </a:t>
            </a:r>
            <a:r>
              <a:rPr lang="en-US" dirty="0" smtClean="0"/>
              <a:t>drug use </a:t>
            </a:r>
            <a:r>
              <a:rPr lang="en-US" dirty="0" smtClean="0"/>
              <a:t>can lead to dangerous errors.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DRUGS</a:t>
            </a:r>
            <a:endParaRPr lang="en-US" dirty="0"/>
          </a:p>
        </p:txBody>
      </p:sp>
      <p:sp>
        <p:nvSpPr>
          <p:cNvPr id="3" name="Content Placeholder 2"/>
          <p:cNvSpPr>
            <a:spLocks noGrp="1"/>
          </p:cNvSpPr>
          <p:nvPr>
            <p:ph idx="1"/>
          </p:nvPr>
        </p:nvSpPr>
        <p:spPr>
          <a:xfrm>
            <a:off x="0" y="609600"/>
            <a:ext cx="9144000" cy="6248400"/>
          </a:xfrm>
        </p:spPr>
        <p:txBody>
          <a:bodyPr>
            <a:normAutofit fontScale="25000" lnSpcReduction="20000"/>
          </a:bodyPr>
          <a:lstStyle/>
          <a:p>
            <a:pPr>
              <a:buNone/>
            </a:pPr>
            <a:endParaRPr lang="en-US" dirty="0" smtClean="0"/>
          </a:p>
          <a:p>
            <a:pPr>
              <a:buNone/>
            </a:pPr>
            <a:r>
              <a:rPr lang="en-US" sz="9200" dirty="0" smtClean="0"/>
              <a:t>The </a:t>
            </a:r>
            <a:r>
              <a:rPr lang="en-US" sz="9200" dirty="0" smtClean="0"/>
              <a:t>effects of alcohol and other drugs include:</a:t>
            </a:r>
          </a:p>
          <a:p>
            <a:r>
              <a:rPr lang="en-US" sz="9200" dirty="0" smtClean="0"/>
              <a:t>Slowed processing of information</a:t>
            </a:r>
          </a:p>
          <a:p>
            <a:r>
              <a:rPr lang="en-US" sz="9200" dirty="0" smtClean="0"/>
              <a:t>Slowed perception</a:t>
            </a:r>
          </a:p>
          <a:p>
            <a:r>
              <a:rPr lang="en-US" sz="9200" dirty="0" smtClean="0"/>
              <a:t>Longer reaction time. Responses to hazards are slower, and the number of</a:t>
            </a:r>
          </a:p>
          <a:p>
            <a:r>
              <a:rPr lang="en-US" sz="9200" dirty="0" smtClean="0"/>
              <a:t>inappropriate avoidance maneuvers increases</a:t>
            </a:r>
          </a:p>
          <a:p>
            <a:r>
              <a:rPr lang="en-US" sz="9200" dirty="0" smtClean="0"/>
              <a:t>Reduced coordination and ability to track or follow movement</a:t>
            </a:r>
          </a:p>
          <a:p>
            <a:r>
              <a:rPr lang="en-US" sz="9200" dirty="0" smtClean="0"/>
              <a:t>Reduced ability to concentrate</a:t>
            </a:r>
          </a:p>
          <a:p>
            <a:r>
              <a:rPr lang="en-US" sz="9200" dirty="0" smtClean="0"/>
              <a:t>Reduced ability to see alternative solutions, to think flexibly</a:t>
            </a:r>
          </a:p>
          <a:p>
            <a:r>
              <a:rPr lang="en-US" sz="9200" dirty="0" smtClean="0"/>
              <a:t>Attention problems affecting: Focused attention—concentrating on a single task</a:t>
            </a:r>
          </a:p>
          <a:p>
            <a:r>
              <a:rPr lang="en-US" sz="9200" dirty="0" smtClean="0"/>
              <a:t>Divided attention—coping with a number of sources of information at once</a:t>
            </a:r>
          </a:p>
          <a:p>
            <a:r>
              <a:rPr lang="en-US" sz="9200" dirty="0" smtClean="0"/>
              <a:t>Sustained attention—concentrating on one thing for some time</a:t>
            </a:r>
          </a:p>
          <a:p>
            <a:r>
              <a:rPr lang="en-US" sz="9200" dirty="0" smtClean="0"/>
              <a:t>Memory (including short term memory, and memory for visual and spatial</a:t>
            </a:r>
          </a:p>
          <a:p>
            <a:r>
              <a:rPr lang="en-US" sz="9200" dirty="0" smtClean="0"/>
              <a:t>information)</a:t>
            </a:r>
          </a:p>
          <a:p>
            <a:r>
              <a:rPr lang="en-US" sz="9200" dirty="0" smtClean="0"/>
              <a:t>Increased risk taking</a:t>
            </a:r>
            <a:r>
              <a:rPr lang="en-US" sz="9200" dirty="0" smtClean="0"/>
              <a:t>.</a:t>
            </a:r>
            <a:endParaRPr lang="en-US" sz="92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
            </a:r>
            <a:br>
              <a:rPr lang="en-US" dirty="0" smtClean="0"/>
            </a:br>
            <a:r>
              <a:rPr lang="en-US" dirty="0" smtClean="0"/>
              <a:t>CENTRAL </a:t>
            </a:r>
            <a:r>
              <a:rPr lang="en-US" dirty="0" smtClean="0"/>
              <a:t>NERVOUS SYSTEM</a:t>
            </a:r>
            <a:br>
              <a:rPr lang="en-US" dirty="0" smtClean="0"/>
            </a:br>
            <a:endParaRPr lang="en-US" dirty="0"/>
          </a:p>
        </p:txBody>
      </p:sp>
      <p:sp>
        <p:nvSpPr>
          <p:cNvPr id="3" name="Content Placeholder 2"/>
          <p:cNvSpPr>
            <a:spLocks noGrp="1"/>
          </p:cNvSpPr>
          <p:nvPr>
            <p:ph idx="1"/>
          </p:nvPr>
        </p:nvSpPr>
        <p:spPr>
          <a:xfrm>
            <a:off x="228600" y="990600"/>
            <a:ext cx="8763000" cy="5638800"/>
          </a:xfrm>
        </p:spPr>
        <p:txBody>
          <a:bodyPr>
            <a:normAutofit fontScale="92500" lnSpcReduction="10000"/>
          </a:bodyPr>
          <a:lstStyle/>
          <a:p>
            <a:pPr>
              <a:buNone/>
            </a:pPr>
            <a:r>
              <a:rPr lang="en-US" dirty="0" smtClean="0"/>
              <a:t>There </a:t>
            </a:r>
            <a:r>
              <a:rPr lang="en-US" dirty="0" smtClean="0"/>
              <a:t>are </a:t>
            </a:r>
            <a:r>
              <a:rPr lang="en-US" u="sng" dirty="0" smtClean="0">
                <a:solidFill>
                  <a:srgbClr val="FF0000"/>
                </a:solidFill>
              </a:rPr>
              <a:t>three main types of drug </a:t>
            </a:r>
            <a:r>
              <a:rPr lang="en-US" dirty="0" smtClean="0"/>
              <a:t>affecting the central nervous system:</a:t>
            </a:r>
          </a:p>
          <a:p>
            <a:r>
              <a:rPr lang="en-US" dirty="0" smtClean="0">
                <a:solidFill>
                  <a:schemeClr val="accent3">
                    <a:lumMod val="50000"/>
                  </a:schemeClr>
                </a:solidFill>
              </a:rPr>
              <a:t>depressants, stimulants, and hallucinogens.</a:t>
            </a:r>
          </a:p>
          <a:p>
            <a:r>
              <a:rPr lang="en-US" b="1" dirty="0" smtClean="0"/>
              <a:t>Depressants </a:t>
            </a:r>
            <a:r>
              <a:rPr lang="en-US" dirty="0" smtClean="0"/>
              <a:t>slow down the functions of the central nervous system. </a:t>
            </a:r>
            <a:r>
              <a:rPr lang="en-US" dirty="0" smtClean="0"/>
              <a:t>Depressant drugs </a:t>
            </a:r>
            <a:r>
              <a:rPr lang="en-US" dirty="0" smtClean="0"/>
              <a:t>do not necessarily make a person feel depressed. In small </a:t>
            </a:r>
            <a:r>
              <a:rPr lang="en-US" dirty="0" smtClean="0"/>
              <a:t>quantities, depressants </a:t>
            </a:r>
            <a:r>
              <a:rPr lang="en-US" dirty="0" smtClean="0"/>
              <a:t>can cause the user to feel more relaxed and less inhibited. In </a:t>
            </a:r>
            <a:r>
              <a:rPr lang="en-US" dirty="0" smtClean="0"/>
              <a:t>larger quantities </a:t>
            </a:r>
            <a:r>
              <a:rPr lang="en-US" dirty="0" smtClean="0"/>
              <a:t>they can cause unconsciousness, vomiting, and even death. </a:t>
            </a:r>
            <a:endParaRPr lang="en-US" dirty="0" smtClean="0"/>
          </a:p>
          <a:p>
            <a:r>
              <a:rPr lang="en-US" dirty="0" smtClean="0"/>
              <a:t>Depressants affect </a:t>
            </a:r>
            <a:r>
              <a:rPr lang="en-US" dirty="0" smtClean="0"/>
              <a:t>concentration and coordination. They slow down the ability to respond </a:t>
            </a:r>
            <a:r>
              <a:rPr lang="en-US" dirty="0" smtClean="0"/>
              <a:t>to unexpected situations</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CNS</a:t>
            </a:r>
            <a:endParaRPr lang="en-US" dirty="0"/>
          </a:p>
        </p:txBody>
      </p:sp>
      <p:sp>
        <p:nvSpPr>
          <p:cNvPr id="3" name="Content Placeholder 2"/>
          <p:cNvSpPr>
            <a:spLocks noGrp="1"/>
          </p:cNvSpPr>
          <p:nvPr>
            <p:ph idx="1"/>
          </p:nvPr>
        </p:nvSpPr>
        <p:spPr>
          <a:xfrm>
            <a:off x="304800" y="685800"/>
            <a:ext cx="8534400" cy="5791200"/>
          </a:xfrm>
        </p:spPr>
        <p:txBody>
          <a:bodyPr>
            <a:normAutofit fontScale="92500" lnSpcReduction="10000"/>
          </a:bodyPr>
          <a:lstStyle/>
          <a:p>
            <a:r>
              <a:rPr lang="en-US" b="1" dirty="0" smtClean="0"/>
              <a:t>They include:</a:t>
            </a:r>
          </a:p>
          <a:p>
            <a:r>
              <a:rPr lang="en-US" dirty="0" smtClean="0"/>
              <a:t>Alcohol</a:t>
            </a:r>
          </a:p>
          <a:p>
            <a:r>
              <a:rPr lang="en-US" dirty="0" smtClean="0"/>
              <a:t>Cannabis</a:t>
            </a:r>
          </a:p>
          <a:p>
            <a:r>
              <a:rPr lang="en-US" dirty="0" smtClean="0"/>
              <a:t>Barbiturates, including </a:t>
            </a:r>
            <a:r>
              <a:rPr lang="en-US" dirty="0" err="1" smtClean="0"/>
              <a:t>Seconal</a:t>
            </a:r>
            <a:r>
              <a:rPr lang="en-US" dirty="0" smtClean="0"/>
              <a:t>, </a:t>
            </a:r>
            <a:r>
              <a:rPr lang="en-US" dirty="0" err="1" smtClean="0"/>
              <a:t>Tuinal</a:t>
            </a:r>
            <a:r>
              <a:rPr lang="en-US" dirty="0" smtClean="0"/>
              <a:t> and </a:t>
            </a:r>
            <a:r>
              <a:rPr lang="en-US" dirty="0" err="1" smtClean="0"/>
              <a:t>Amytal</a:t>
            </a:r>
            <a:endParaRPr lang="en-US" dirty="0" smtClean="0"/>
          </a:p>
          <a:p>
            <a:r>
              <a:rPr lang="en-US" dirty="0" smtClean="0"/>
              <a:t>Benzodiazepines (tranquilizers), such as Rohypnol, Valium, </a:t>
            </a:r>
            <a:r>
              <a:rPr lang="en-US" dirty="0" err="1" smtClean="0"/>
              <a:t>Serepax</a:t>
            </a:r>
            <a:r>
              <a:rPr lang="en-US" dirty="0" smtClean="0"/>
              <a:t>, </a:t>
            </a:r>
            <a:r>
              <a:rPr lang="en-US" dirty="0" err="1" smtClean="0"/>
              <a:t>Mogadon</a:t>
            </a:r>
            <a:r>
              <a:rPr lang="en-US" dirty="0" smtClean="0"/>
              <a:t>,</a:t>
            </a:r>
          </a:p>
          <a:p>
            <a:r>
              <a:rPr lang="en-US" dirty="0" err="1" smtClean="0"/>
              <a:t>Normison</a:t>
            </a:r>
            <a:r>
              <a:rPr lang="en-US" dirty="0" smtClean="0"/>
              <a:t> and </a:t>
            </a:r>
            <a:r>
              <a:rPr lang="en-US" dirty="0" err="1" smtClean="0"/>
              <a:t>Eupynos</a:t>
            </a:r>
            <a:endParaRPr lang="en-US" dirty="0" smtClean="0"/>
          </a:p>
          <a:p>
            <a:r>
              <a:rPr lang="en-US" dirty="0" smtClean="0"/>
              <a:t>GHB (</a:t>
            </a:r>
            <a:r>
              <a:rPr lang="en-US" dirty="0" err="1" smtClean="0"/>
              <a:t>gammahydroxybutrate</a:t>
            </a:r>
            <a:r>
              <a:rPr lang="en-US" dirty="0" smtClean="0"/>
              <a:t>), or Fantasy</a:t>
            </a:r>
          </a:p>
          <a:p>
            <a:r>
              <a:rPr lang="en-US" dirty="0" smtClean="0"/>
              <a:t>Opiates and </a:t>
            </a:r>
            <a:r>
              <a:rPr lang="en-US" dirty="0" err="1" smtClean="0"/>
              <a:t>opioids</a:t>
            </a:r>
            <a:r>
              <a:rPr lang="en-US" dirty="0" smtClean="0"/>
              <a:t>, including heroin, morphine, codeine, and methadone</a:t>
            </a:r>
          </a:p>
          <a:p>
            <a:r>
              <a:rPr lang="en-US" dirty="0" smtClean="0"/>
              <a:t>Some solvents and inhalants, many of which are common household products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STIMULANTS</a:t>
            </a:r>
            <a:endParaRPr lang="en-US" dirty="0"/>
          </a:p>
        </p:txBody>
      </p:sp>
      <p:sp>
        <p:nvSpPr>
          <p:cNvPr id="3" name="Content Placeholder 2"/>
          <p:cNvSpPr>
            <a:spLocks noGrp="1"/>
          </p:cNvSpPr>
          <p:nvPr>
            <p:ph idx="1"/>
          </p:nvPr>
        </p:nvSpPr>
        <p:spPr>
          <a:xfrm>
            <a:off x="152400" y="838200"/>
            <a:ext cx="8839200" cy="6019800"/>
          </a:xfrm>
        </p:spPr>
        <p:txBody>
          <a:bodyPr>
            <a:normAutofit fontScale="40000" lnSpcReduction="20000"/>
          </a:bodyPr>
          <a:lstStyle/>
          <a:p>
            <a:endParaRPr lang="en-US" b="1" dirty="0" smtClean="0"/>
          </a:p>
          <a:p>
            <a:r>
              <a:rPr lang="en-US" sz="5900" b="1" dirty="0" smtClean="0"/>
              <a:t>Stimulants </a:t>
            </a:r>
            <a:r>
              <a:rPr lang="en-US" sz="5900" dirty="0" smtClean="0"/>
              <a:t>on the other hand, act on the central nervous system to speed up </a:t>
            </a:r>
            <a:r>
              <a:rPr lang="en-US" sz="5900" dirty="0" smtClean="0"/>
              <a:t>the messages </a:t>
            </a:r>
            <a:r>
              <a:rPr lang="en-US" sz="5900" dirty="0" smtClean="0"/>
              <a:t>to and from the brain. They can make the user feel more awake, alert, </a:t>
            </a:r>
            <a:r>
              <a:rPr lang="en-US" sz="5900" dirty="0" smtClean="0"/>
              <a:t>or confident</a:t>
            </a:r>
            <a:r>
              <a:rPr lang="en-US" sz="5900" dirty="0" smtClean="0"/>
              <a:t>. Stimulants increase heart rate, body temperature, and blood pressure.</a:t>
            </a:r>
          </a:p>
          <a:p>
            <a:r>
              <a:rPr lang="en-US" sz="5900" dirty="0" smtClean="0"/>
              <a:t>Other effects include reduced appetite, dilated pupils, talkativeness, agitation, </a:t>
            </a:r>
            <a:r>
              <a:rPr lang="en-US" sz="5900" dirty="0" smtClean="0"/>
              <a:t>and sleep </a:t>
            </a:r>
            <a:r>
              <a:rPr lang="en-US" sz="5900" dirty="0" smtClean="0"/>
              <a:t>disturbance.</a:t>
            </a:r>
          </a:p>
          <a:p>
            <a:r>
              <a:rPr lang="en-US" sz="5900" dirty="0" smtClean="0"/>
              <a:t>Large quantities of stimulants can "over stimulate" the user, causing anxiety, </a:t>
            </a:r>
            <a:r>
              <a:rPr lang="en-US" sz="5900" dirty="0" smtClean="0"/>
              <a:t>panic, seizures</a:t>
            </a:r>
            <a:r>
              <a:rPr lang="en-US" sz="5900" dirty="0" smtClean="0"/>
              <a:t>, headaches stomach cramps, aggression, and paranoia. Prolonged use </a:t>
            </a:r>
            <a:r>
              <a:rPr lang="en-US" sz="5900" dirty="0" smtClean="0"/>
              <a:t>of strong </a:t>
            </a:r>
            <a:r>
              <a:rPr lang="en-US" sz="5900" dirty="0" smtClean="0"/>
              <a:t>stimulants can mask some of the effects of depressant drugs, such </a:t>
            </a:r>
            <a:r>
              <a:rPr lang="en-US" sz="5900" dirty="0" smtClean="0"/>
              <a:t>as alcohol</a:t>
            </a:r>
            <a:r>
              <a:rPr lang="en-US" sz="5900" dirty="0" smtClean="0"/>
              <a:t>, making it difficult for a person to judge their effects.</a:t>
            </a:r>
          </a:p>
          <a:p>
            <a:r>
              <a:rPr lang="en-US" sz="5900" b="1" dirty="0" smtClean="0"/>
              <a:t>Mild stimulants include:</a:t>
            </a:r>
          </a:p>
          <a:p>
            <a:r>
              <a:rPr lang="en-US" sz="5900" dirty="0" smtClean="0"/>
              <a:t>Ephedrine (used in medicines for bronchitis, hay fever, and asthma)</a:t>
            </a:r>
          </a:p>
          <a:p>
            <a:r>
              <a:rPr lang="en-US" sz="5900" dirty="0" smtClean="0"/>
              <a:t>Caffeine (in coffee, tea, and cola drinks)</a:t>
            </a:r>
          </a:p>
          <a:p>
            <a:r>
              <a:rPr lang="en-US" sz="5900" dirty="0" smtClean="0"/>
              <a:t>Nicotine (in </a:t>
            </a:r>
            <a:r>
              <a:rPr lang="en-US" sz="5900" dirty="0" smtClean="0"/>
              <a:t>tobacco)</a:t>
            </a:r>
            <a:endParaRPr lang="en-US" sz="59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b="1" dirty="0" smtClean="0"/>
              <a:t>Stimulants &amp; </a:t>
            </a:r>
            <a:r>
              <a:rPr lang="en-US" b="1" dirty="0" smtClean="0"/>
              <a:t>Hallucinogens</a:t>
            </a:r>
            <a:endParaRPr lang="en-US" dirty="0"/>
          </a:p>
        </p:txBody>
      </p:sp>
      <p:sp>
        <p:nvSpPr>
          <p:cNvPr id="3" name="Content Placeholder 2"/>
          <p:cNvSpPr>
            <a:spLocks noGrp="1"/>
          </p:cNvSpPr>
          <p:nvPr>
            <p:ph idx="1"/>
          </p:nvPr>
        </p:nvSpPr>
        <p:spPr>
          <a:xfrm>
            <a:off x="228600" y="838200"/>
            <a:ext cx="8686800" cy="5791200"/>
          </a:xfrm>
        </p:spPr>
        <p:txBody>
          <a:bodyPr>
            <a:normAutofit fontScale="32500" lnSpcReduction="20000"/>
          </a:bodyPr>
          <a:lstStyle/>
          <a:p>
            <a:endParaRPr lang="en-US" b="1" dirty="0" smtClean="0"/>
          </a:p>
          <a:p>
            <a:r>
              <a:rPr lang="en-US" sz="7400" b="1" dirty="0" smtClean="0"/>
              <a:t>Stronger </a:t>
            </a:r>
            <a:r>
              <a:rPr lang="en-US" sz="7400" b="1" dirty="0" smtClean="0"/>
              <a:t>stimulants include:</a:t>
            </a:r>
          </a:p>
          <a:p>
            <a:r>
              <a:rPr lang="en-US" sz="7400" dirty="0" smtClean="0"/>
              <a:t>Methamphetamines,</a:t>
            </a:r>
          </a:p>
          <a:p>
            <a:r>
              <a:rPr lang="en-US" sz="7400" dirty="0" smtClean="0"/>
              <a:t>Cocaine</a:t>
            </a:r>
          </a:p>
          <a:p>
            <a:r>
              <a:rPr lang="en-US" sz="7400" dirty="0" smtClean="0"/>
              <a:t>MDMA/Ecstasy</a:t>
            </a:r>
          </a:p>
          <a:p>
            <a:r>
              <a:rPr lang="en-US" sz="7400" dirty="0" smtClean="0"/>
              <a:t>Slimming tablets (such as </a:t>
            </a:r>
            <a:r>
              <a:rPr lang="en-US" sz="7400" dirty="0" err="1" smtClean="0"/>
              <a:t>Duromine</a:t>
            </a:r>
            <a:r>
              <a:rPr lang="en-US" sz="7400" dirty="0" smtClean="0"/>
              <a:t>, </a:t>
            </a:r>
            <a:r>
              <a:rPr lang="en-US" sz="7400" dirty="0" err="1" smtClean="0"/>
              <a:t>Tenuate</a:t>
            </a:r>
            <a:r>
              <a:rPr lang="en-US" sz="7400" dirty="0" smtClean="0"/>
              <a:t>, </a:t>
            </a:r>
            <a:r>
              <a:rPr lang="en-US" sz="7400" dirty="0" err="1" smtClean="0"/>
              <a:t>Dospan</a:t>
            </a:r>
            <a:r>
              <a:rPr lang="en-US" sz="7400" dirty="0" smtClean="0"/>
              <a:t> and </a:t>
            </a:r>
            <a:r>
              <a:rPr lang="en-US" sz="7400" dirty="0" err="1" smtClean="0"/>
              <a:t>Ponderax</a:t>
            </a:r>
            <a:r>
              <a:rPr lang="en-US" sz="7400" dirty="0" smtClean="0"/>
              <a:t>).</a:t>
            </a:r>
          </a:p>
          <a:p>
            <a:endParaRPr lang="en-US" sz="7400" dirty="0" smtClean="0"/>
          </a:p>
          <a:p>
            <a:r>
              <a:rPr lang="en-US" sz="7400" b="1" dirty="0" smtClean="0"/>
              <a:t>Hallucinogens </a:t>
            </a:r>
            <a:r>
              <a:rPr lang="en-US" sz="7400" dirty="0" smtClean="0"/>
              <a:t>affect perception. People who have taken them may </a:t>
            </a:r>
            <a:r>
              <a:rPr lang="en-US" sz="7400" dirty="0" smtClean="0"/>
              <a:t>believe they </a:t>
            </a:r>
            <a:r>
              <a:rPr lang="en-US" sz="7400" dirty="0" smtClean="0"/>
              <a:t>see or hear things that aren’t really there, or what they do see may </a:t>
            </a:r>
            <a:r>
              <a:rPr lang="en-US" sz="7400" dirty="0" smtClean="0"/>
              <a:t>be distorted </a:t>
            </a:r>
            <a:r>
              <a:rPr lang="en-US" sz="7400" dirty="0" smtClean="0"/>
              <a:t>in some way. The effects of hallucinogens vary a great deal, so it </a:t>
            </a:r>
            <a:r>
              <a:rPr lang="en-US" sz="7400" dirty="0" smtClean="0"/>
              <a:t>is impossible </a:t>
            </a:r>
            <a:r>
              <a:rPr lang="en-US" sz="7400" dirty="0" smtClean="0"/>
              <a:t>to predict how they will affect a particular person at a </a:t>
            </a:r>
            <a:r>
              <a:rPr lang="en-US" sz="7400" dirty="0" smtClean="0"/>
              <a:t>particular time</a:t>
            </a:r>
            <a:r>
              <a:rPr lang="en-US" sz="7400" dirty="0" smtClean="0"/>
              <a:t>.</a:t>
            </a:r>
          </a:p>
          <a:p>
            <a:r>
              <a:rPr lang="en-US" sz="7400" dirty="0" smtClean="0"/>
              <a:t>Some effects of hallucinogens include dilation of pupils, loss of appetite, </a:t>
            </a:r>
            <a:r>
              <a:rPr lang="en-US" sz="7400" dirty="0" smtClean="0"/>
              <a:t>increased activity</a:t>
            </a:r>
            <a:r>
              <a:rPr lang="en-US" sz="7400" dirty="0" smtClean="0"/>
              <a:t>, talking or laughing, emotional euphoria and well being, jaw </a:t>
            </a:r>
            <a:r>
              <a:rPr lang="en-US" sz="7400" dirty="0" smtClean="0"/>
              <a:t>clenching, sweating</a:t>
            </a:r>
            <a:r>
              <a:rPr lang="en-US" sz="7400" dirty="0" smtClean="0"/>
              <a:t>, panic, paranoia, loss of contact with reality, irrational or bizarre </a:t>
            </a:r>
            <a:r>
              <a:rPr lang="en-US" sz="7400" dirty="0" smtClean="0"/>
              <a:t>behavior, stomach </a:t>
            </a:r>
            <a:r>
              <a:rPr lang="en-US" sz="7400" dirty="0" smtClean="0"/>
              <a:t>cramps, and nausea.</a:t>
            </a:r>
            <a:endParaRPr lang="en-US" sz="7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STRESS</a:t>
            </a:r>
            <a:endParaRPr lang="en-US" b="1" dirty="0"/>
          </a:p>
        </p:txBody>
      </p:sp>
      <p:sp>
        <p:nvSpPr>
          <p:cNvPr id="3" name="Content Placeholder 2"/>
          <p:cNvSpPr>
            <a:spLocks noGrp="1"/>
          </p:cNvSpPr>
          <p:nvPr>
            <p:ph idx="1"/>
          </p:nvPr>
        </p:nvSpPr>
        <p:spPr>
          <a:xfrm>
            <a:off x="228600" y="1600200"/>
            <a:ext cx="8686800" cy="4953000"/>
          </a:xfrm>
        </p:spPr>
        <p:txBody>
          <a:bodyPr>
            <a:normAutofit/>
          </a:bodyPr>
          <a:lstStyle/>
          <a:p>
            <a:r>
              <a:rPr lang="en-US" dirty="0" smtClean="0"/>
              <a:t>Stress is often described as being insidious; that is, it develops slowly and has a gradual and cumulative effect. </a:t>
            </a:r>
          </a:p>
          <a:p>
            <a:r>
              <a:rPr lang="en-US" dirty="0" smtClean="0"/>
              <a:t>It can be well established before we are aware that it is degrading our performance. We may think that we are handling everything quite</a:t>
            </a:r>
          </a:p>
          <a:p>
            <a:r>
              <a:rPr lang="en-US" dirty="0" smtClean="0"/>
              <a:t>well, when in fact there are subtle signs that our performance has degraded to a point where we can no longer respond appropriately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14400"/>
          </a:xfrm>
        </p:spPr>
        <p:txBody>
          <a:bodyPr>
            <a:normAutofit fontScale="90000"/>
          </a:bodyPr>
          <a:lstStyle/>
          <a:p>
            <a:r>
              <a:rPr lang="en-US" dirty="0" smtClean="0"/>
              <a:t/>
            </a:r>
            <a:br>
              <a:rPr lang="en-US" dirty="0" smtClean="0"/>
            </a:br>
            <a:r>
              <a:rPr lang="en-US" dirty="0" smtClean="0"/>
              <a:t>SOME </a:t>
            </a:r>
            <a:r>
              <a:rPr lang="en-US" dirty="0" smtClean="0"/>
              <a:t>FACTORS TO CONSIDER INCLUDE:</a:t>
            </a:r>
            <a:br>
              <a:rPr lang="en-US" dirty="0" smtClean="0"/>
            </a:br>
            <a:endParaRPr lang="en-US" dirty="0"/>
          </a:p>
        </p:txBody>
      </p:sp>
      <p:sp>
        <p:nvSpPr>
          <p:cNvPr id="3" name="Content Placeholder 2"/>
          <p:cNvSpPr>
            <a:spLocks noGrp="1"/>
          </p:cNvSpPr>
          <p:nvPr>
            <p:ph idx="1"/>
          </p:nvPr>
        </p:nvSpPr>
        <p:spPr>
          <a:xfrm>
            <a:off x="0" y="1295400"/>
            <a:ext cx="9144000" cy="5334000"/>
          </a:xfrm>
        </p:spPr>
        <p:txBody>
          <a:bodyPr>
            <a:normAutofit/>
          </a:bodyPr>
          <a:lstStyle/>
          <a:p>
            <a:r>
              <a:rPr lang="en-US" dirty="0" smtClean="0"/>
              <a:t>How </a:t>
            </a:r>
            <a:r>
              <a:rPr lang="en-US" dirty="0" smtClean="0"/>
              <a:t>much of the drug is taken and how often;</a:t>
            </a:r>
          </a:p>
          <a:p>
            <a:r>
              <a:rPr lang="en-US" dirty="0" smtClean="0"/>
              <a:t>How the drug is taken;</a:t>
            </a:r>
          </a:p>
          <a:p>
            <a:r>
              <a:rPr lang="en-US" dirty="0" smtClean="0"/>
              <a:t>A person’s physical characteristics, such as height, weight, and gender;</a:t>
            </a:r>
          </a:p>
          <a:p>
            <a:r>
              <a:rPr lang="en-US" dirty="0" smtClean="0"/>
              <a:t>The person’s mood and their environment;</a:t>
            </a:r>
          </a:p>
          <a:p>
            <a:r>
              <a:rPr lang="en-US" dirty="0" smtClean="0"/>
              <a:t>Tolerance to the drug;</a:t>
            </a:r>
          </a:p>
          <a:p>
            <a:r>
              <a:rPr lang="en-US" dirty="0" smtClean="0"/>
              <a:t>Other drugs used (poly/multiple drug use).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t/>
            </a:r>
            <a:br>
              <a:rPr lang="en-US" dirty="0" smtClean="0"/>
            </a:br>
            <a:r>
              <a:rPr lang="en-US" dirty="0" smtClean="0"/>
              <a:t>KEY </a:t>
            </a:r>
            <a:r>
              <a:rPr lang="en-US" dirty="0" smtClean="0"/>
              <a:t>POINTS</a:t>
            </a:r>
            <a:br>
              <a:rPr lang="en-US" dirty="0" smtClean="0"/>
            </a:br>
            <a:endParaRPr lang="en-US" dirty="0"/>
          </a:p>
        </p:txBody>
      </p:sp>
      <p:sp>
        <p:nvSpPr>
          <p:cNvPr id="3" name="Content Placeholder 2"/>
          <p:cNvSpPr>
            <a:spLocks noGrp="1"/>
          </p:cNvSpPr>
          <p:nvPr>
            <p:ph idx="1"/>
          </p:nvPr>
        </p:nvSpPr>
        <p:spPr>
          <a:xfrm>
            <a:off x="228600" y="685800"/>
            <a:ext cx="8686800" cy="6019800"/>
          </a:xfrm>
        </p:spPr>
        <p:txBody>
          <a:bodyPr>
            <a:normAutofit/>
          </a:bodyPr>
          <a:lstStyle/>
          <a:p>
            <a:endParaRPr lang="en-US" dirty="0" smtClean="0"/>
          </a:p>
          <a:p>
            <a:r>
              <a:rPr lang="en-US" sz="3600" dirty="0" smtClean="0"/>
              <a:t>The </a:t>
            </a:r>
            <a:r>
              <a:rPr lang="en-US" sz="3600" dirty="0" smtClean="0"/>
              <a:t>effects of Drugs and Alcohol are numerous. Even mild alcohol ingestion </a:t>
            </a:r>
            <a:r>
              <a:rPr lang="en-US" sz="3600" dirty="0" smtClean="0"/>
              <a:t>or impairment </a:t>
            </a:r>
            <a:r>
              <a:rPr lang="en-US" sz="3600" dirty="0" smtClean="0"/>
              <a:t>can degrade relevant skills and abilities, in turn increasing the risk </a:t>
            </a:r>
            <a:r>
              <a:rPr lang="en-US" sz="3600" dirty="0" smtClean="0"/>
              <a:t>of errors </a:t>
            </a:r>
            <a:r>
              <a:rPr lang="en-US" sz="3600" dirty="0" smtClean="0"/>
              <a:t>and subsequent incidents.</a:t>
            </a:r>
          </a:p>
          <a:p>
            <a:r>
              <a:rPr lang="en-US" sz="3600" dirty="0" smtClean="0"/>
              <a:t>A blood alcohol content of zero does not ensure safe operations</a:t>
            </a:r>
            <a:r>
              <a:rPr lang="en-US" sz="3600" dirty="0" smtClean="0"/>
              <a:t>.</a:t>
            </a:r>
          </a:p>
          <a:p>
            <a:r>
              <a:rPr lang="en-US" sz="3600" dirty="0" smtClean="0"/>
              <a:t> </a:t>
            </a:r>
            <a:r>
              <a:rPr lang="en-US" sz="3600" dirty="0" smtClean="0"/>
              <a:t>Post </a:t>
            </a:r>
            <a:r>
              <a:rPr lang="en-US" sz="3600" dirty="0" smtClean="0"/>
              <a:t>alcohol impairment </a:t>
            </a:r>
            <a:r>
              <a:rPr lang="en-US" sz="3600" dirty="0" smtClean="0"/>
              <a:t>must be acknowledged and managed as well.</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lstStyle/>
          <a:p>
            <a:r>
              <a:rPr lang="en-US" b="1" dirty="0" smtClean="0">
                <a:solidFill>
                  <a:srgbClr val="FF0000"/>
                </a:solidFill>
              </a:rPr>
              <a:t>That’s all in this chapter. </a:t>
            </a:r>
            <a:r>
              <a:rPr lang="en-US" b="1" dirty="0" smtClean="0">
                <a:solidFill>
                  <a:srgbClr val="FF0000"/>
                </a:solidFill>
              </a:rPr>
              <a:t/>
            </a:r>
            <a:br>
              <a:rPr lang="en-US" b="1" dirty="0" smtClean="0">
                <a:solidFill>
                  <a:srgbClr val="FF0000"/>
                </a:solidFill>
              </a:rPr>
            </a:br>
            <a:r>
              <a:rPr lang="en-US" b="1" dirty="0" smtClean="0">
                <a:solidFill>
                  <a:srgbClr val="FF0000"/>
                </a:solidFill>
              </a:rPr>
              <a:t>Keep shining, keep flying.</a:t>
            </a:r>
            <a:br>
              <a:rPr lang="en-US" b="1" dirty="0" smtClean="0">
                <a:solidFill>
                  <a:srgbClr val="FF0000"/>
                </a:solidFill>
              </a:rPr>
            </a:br>
            <a:r>
              <a:rPr lang="en-US" b="1" dirty="0" smtClean="0">
                <a:solidFill>
                  <a:srgbClr val="FF0000"/>
                </a:solidFill>
              </a:rPr>
              <a:t>See you at the top.</a:t>
            </a:r>
            <a:endParaRPr 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STRESS IS CUMULATIVE</a:t>
            </a:r>
            <a:endParaRPr lang="en-US" b="1" dirty="0"/>
          </a:p>
        </p:txBody>
      </p:sp>
      <p:sp>
        <p:nvSpPr>
          <p:cNvPr id="3" name="Content Placeholder 2"/>
          <p:cNvSpPr>
            <a:spLocks noGrp="1"/>
          </p:cNvSpPr>
          <p:nvPr>
            <p:ph idx="1"/>
          </p:nvPr>
        </p:nvSpPr>
        <p:spPr>
          <a:xfrm>
            <a:off x="228600" y="1295400"/>
            <a:ext cx="8686800" cy="5181600"/>
          </a:xfrm>
        </p:spPr>
        <p:txBody>
          <a:bodyPr>
            <a:noAutofit/>
          </a:bodyPr>
          <a:lstStyle/>
          <a:p>
            <a:r>
              <a:rPr lang="en-US" dirty="0" smtClean="0"/>
              <a:t>We are all under a certain level of stress at any given time, but there is a limit to any individual’s capability to adapt to increasing stress. </a:t>
            </a:r>
          </a:p>
          <a:p>
            <a:r>
              <a:rPr lang="en-US" dirty="0" smtClean="0"/>
              <a:t>This stress tolerance level is based on our ability to cope with a given set of circumstances. If the number or intensity of stressors becomes too great, we can become overloaded. </a:t>
            </a:r>
          </a:p>
          <a:p>
            <a:r>
              <a:rPr lang="en-US" dirty="0" smtClean="0"/>
              <a:t>At this point, our performance begins to decline and our judgment deteriorates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STRESS IS CUMULATIVE</a:t>
            </a:r>
            <a:endParaRPr lang="en-US" b="1" dirty="0"/>
          </a:p>
        </p:txBody>
      </p:sp>
      <p:sp>
        <p:nvSpPr>
          <p:cNvPr id="3" name="Content Placeholder 2"/>
          <p:cNvSpPr>
            <a:spLocks noGrp="1"/>
          </p:cNvSpPr>
          <p:nvPr>
            <p:ph idx="1"/>
          </p:nvPr>
        </p:nvSpPr>
        <p:spPr/>
        <p:txBody>
          <a:bodyPr>
            <a:normAutofit fontScale="92500"/>
          </a:bodyPr>
          <a:lstStyle/>
          <a:p>
            <a:r>
              <a:rPr lang="en-US" dirty="0" smtClean="0"/>
              <a:t>We are all under a certain level of stress at any given time, but there is a limit to any individual’s capability to adapt to increasing stress.</a:t>
            </a:r>
          </a:p>
          <a:p>
            <a:r>
              <a:rPr lang="en-US" dirty="0" smtClean="0"/>
              <a:t> This stress tolerance level is based on our ability to cope with a given set of circumstances. If the number or intensity of stressors becomes too great, we can become overloaded. </a:t>
            </a:r>
          </a:p>
          <a:p>
            <a:r>
              <a:rPr lang="en-US" dirty="0" smtClean="0"/>
              <a:t>At this point, our performance begins to decline and our judgment deteriorates.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STRESS</a:t>
            </a:r>
            <a:endParaRPr lang="en-US" b="1" dirty="0"/>
          </a:p>
        </p:txBody>
      </p:sp>
      <p:sp>
        <p:nvSpPr>
          <p:cNvPr id="3" name="Content Placeholder 2"/>
          <p:cNvSpPr>
            <a:spLocks noGrp="1"/>
          </p:cNvSpPr>
          <p:nvPr>
            <p:ph idx="1"/>
          </p:nvPr>
        </p:nvSpPr>
        <p:spPr>
          <a:xfrm>
            <a:off x="381000" y="1295400"/>
            <a:ext cx="8382000" cy="5181600"/>
          </a:xfrm>
        </p:spPr>
        <p:txBody>
          <a:bodyPr>
            <a:normAutofit fontScale="92500" lnSpcReduction="10000"/>
          </a:bodyPr>
          <a:lstStyle/>
          <a:p>
            <a:r>
              <a:rPr lang="en-US" dirty="0" smtClean="0"/>
              <a:t>Any changes in personal circumstances such as marital separation, bereavement , difficult family affairs, or financial concerns can lead to stress and affect our emotional state. </a:t>
            </a:r>
          </a:p>
          <a:p>
            <a:r>
              <a:rPr lang="en-US" dirty="0" smtClean="0"/>
              <a:t>There is also work related stress, which may include real or imagined commercial pressures, such as the need to juggle deadlines to get an aircraft on line, and balance economic considerations with the understanding that lives depend on the quality of our work to suffering from these stresses is often viewed by coworkers as an admission of weakness or failure.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STRESS</a:t>
            </a:r>
            <a:endParaRPr lang="en-US" dirty="0"/>
          </a:p>
        </p:txBody>
      </p:sp>
      <p:sp>
        <p:nvSpPr>
          <p:cNvPr id="3" name="Content Placeholder 2"/>
          <p:cNvSpPr>
            <a:spLocks noGrp="1"/>
          </p:cNvSpPr>
          <p:nvPr>
            <p:ph idx="1"/>
          </p:nvPr>
        </p:nvSpPr>
        <p:spPr/>
        <p:txBody>
          <a:bodyPr>
            <a:normAutofit/>
          </a:bodyPr>
          <a:lstStyle/>
          <a:p>
            <a:r>
              <a:rPr lang="en-US" dirty="0" smtClean="0"/>
              <a:t>Early symptoms of stress such as depression or sleep disruption are often denied.</a:t>
            </a:r>
          </a:p>
          <a:p>
            <a:r>
              <a:rPr lang="en-US" dirty="0" smtClean="0"/>
              <a:t> In this situation we tend to look for other ways to cope with our high levels of stress, such as aggression, drugs or alcohol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STRESSORS</a:t>
            </a:r>
            <a:endParaRPr lang="en-US" b="1" dirty="0"/>
          </a:p>
        </p:txBody>
      </p:sp>
      <p:sp>
        <p:nvSpPr>
          <p:cNvPr id="3" name="Content Placeholder 2"/>
          <p:cNvSpPr>
            <a:spLocks noGrp="1"/>
          </p:cNvSpPr>
          <p:nvPr>
            <p:ph idx="1"/>
          </p:nvPr>
        </p:nvSpPr>
        <p:spPr>
          <a:xfrm>
            <a:off x="304800" y="1371600"/>
            <a:ext cx="8610600" cy="5181600"/>
          </a:xfrm>
        </p:spPr>
        <p:txBody>
          <a:bodyPr>
            <a:normAutofit fontScale="92500" lnSpcReduction="10000"/>
          </a:bodyPr>
          <a:lstStyle/>
          <a:p>
            <a:r>
              <a:rPr lang="en-US" dirty="0" smtClean="0"/>
              <a:t>Different stressors affect different people to varying extents. </a:t>
            </a:r>
          </a:p>
          <a:p>
            <a:r>
              <a:rPr lang="en-US" dirty="0" smtClean="0"/>
              <a:t>Typical stressors include:</a:t>
            </a:r>
          </a:p>
          <a:p>
            <a:r>
              <a:rPr lang="en-US" dirty="0" smtClean="0"/>
              <a:t>Physical, such as heat, cold, noise, or the onset of fatigue;</a:t>
            </a:r>
          </a:p>
          <a:p>
            <a:r>
              <a:rPr lang="en-US" dirty="0" smtClean="0"/>
              <a:t>Psychological, such as worries about real or imagined problems (e.g. financial problems, ill health, etc.);</a:t>
            </a:r>
          </a:p>
          <a:p>
            <a:r>
              <a:rPr lang="en-US" dirty="0" smtClean="0"/>
              <a:t>Reactive, such as events occurring in everyday life (e.g. working under unrealistic time pressure, bullying, encountering unexpected situations, etc.).</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3002</Words>
  <Application>Microsoft Office PowerPoint</Application>
  <PresentationFormat>On-screen Show (4:3)</PresentationFormat>
  <Paragraphs>202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FACTORS AFFECTING PERFORMANCE</vt:lpstr>
      <vt:lpstr>DAY TO DAY FITNESS AND HEALTH </vt:lpstr>
      <vt:lpstr>POSITIVE MEASURES</vt:lpstr>
      <vt:lpstr>CHARACTERISTICS OF STRESS</vt:lpstr>
      <vt:lpstr>STRESS IS CUMULATIVE</vt:lpstr>
      <vt:lpstr>STRESS IS CUMULATIVE</vt:lpstr>
      <vt:lpstr>CAUSES OF STRESS</vt:lpstr>
      <vt:lpstr>CAUSES OF STRESS</vt:lpstr>
      <vt:lpstr>STRESSORS</vt:lpstr>
      <vt:lpstr>SYMPTOMS OF STRESS</vt:lpstr>
      <vt:lpstr>WORK RELATED STRESS</vt:lpstr>
      <vt:lpstr>WORK RELATED STRESS</vt:lpstr>
      <vt:lpstr>WORKLOAD—OVERLOAD AND UNDERLOAD</vt:lpstr>
      <vt:lpstr>WORKLOAD—OVERLOAD AND UNDERLOAD</vt:lpstr>
      <vt:lpstr>FACTORS DETERMINING WORKLOAD</vt:lpstr>
      <vt:lpstr>FACTORS DETERMINING WORKLOAD</vt:lpstr>
      <vt:lpstr>FACTORS DETERMINING WORKLOAD</vt:lpstr>
      <vt:lpstr>SLEEP AND FATIGUE</vt:lpstr>
      <vt:lpstr>SLEEP AND FATIGUE</vt:lpstr>
      <vt:lpstr>THE EFFECTS OF FATIGUE</vt:lpstr>
      <vt:lpstr>THE EFFECTS OF FATIGUE</vt:lpstr>
      <vt:lpstr>THE EFFECTS OF FATIGUE</vt:lpstr>
      <vt:lpstr>CAFFEINE</vt:lpstr>
      <vt:lpstr>BREAKS</vt:lpstr>
      <vt:lpstr>PROGRESSIVE RESTRICTIONS</vt:lpstr>
      <vt:lpstr>SHIFT WORK</vt:lpstr>
      <vt:lpstr>ADVANTAGES AND DISADVANTAGES OF SHIFT WORK</vt:lpstr>
      <vt:lpstr>ALCOHOL</vt:lpstr>
      <vt:lpstr>Slide 29</vt:lpstr>
      <vt:lpstr>ALCOHOL AND SAFETY</vt:lpstr>
      <vt:lpstr>ALCOHOL AND SLEEP</vt:lpstr>
      <vt:lpstr> DAYTIME REPERCUSSIONS OF ALCOHOL’S EFFECTS ON SLEEP </vt:lpstr>
      <vt:lpstr>ALCOHOL &amp; ATTENTION</vt:lpstr>
      <vt:lpstr>DRUGS</vt:lpstr>
      <vt:lpstr>DRUGS</vt:lpstr>
      <vt:lpstr> CENTRAL NERVOUS SYSTEM </vt:lpstr>
      <vt:lpstr>CNS</vt:lpstr>
      <vt:lpstr>STIMULANTS</vt:lpstr>
      <vt:lpstr>Stimulants &amp; Hallucinogens</vt:lpstr>
      <vt:lpstr> SOME FACTORS TO CONSIDER INCLUDE: </vt:lpstr>
      <vt:lpstr> KEY POINTS </vt:lpstr>
      <vt:lpstr>That’s all in this chapter.  Keep shining, keep flying. See you at the top.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PERFORMANCE</dc:title>
  <dc:creator>Anand Kumar Upadhyay</dc:creator>
  <cp:lastModifiedBy>Anand Kumar Upadhyay</cp:lastModifiedBy>
  <cp:revision>33</cp:revision>
  <dcterms:created xsi:type="dcterms:W3CDTF">2006-08-16T00:00:00Z</dcterms:created>
  <dcterms:modified xsi:type="dcterms:W3CDTF">2020-04-01T04:12:09Z</dcterms:modified>
</cp:coreProperties>
</file>