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lstStyle/>
          <a:p>
            <a:endParaRPr lang="en-US" dirty="0"/>
          </a:p>
        </p:txBody>
      </p:sp>
      <p:sp>
        <p:nvSpPr>
          <p:cNvPr id="3" name="Subtitle 2"/>
          <p:cNvSpPr>
            <a:spLocks noGrp="1"/>
          </p:cNvSpPr>
          <p:nvPr>
            <p:ph type="subTitle" idx="1"/>
          </p:nvPr>
        </p:nvSpPr>
        <p:spPr/>
        <p:txBody>
          <a:bodyPr>
            <a:noAutofit/>
          </a:bodyPr>
          <a:lstStyle/>
          <a:p>
            <a:r>
              <a:rPr lang="en-US" sz="5400" b="1" dirty="0" smtClean="0">
                <a:solidFill>
                  <a:srgbClr val="FF0000"/>
                </a:solidFill>
              </a:rPr>
              <a:t>SOCIAL PSYCHOLOGY</a:t>
            </a:r>
            <a:endParaRPr lang="en-US" sz="5400"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685800" y="533400"/>
            <a:ext cx="7772400" cy="2895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2400" dirty="0" smtClean="0"/>
              <a:t>TEAMWORK</a:t>
            </a:r>
            <a:br>
              <a:rPr lang="en-US" sz="2400" dirty="0" smtClean="0"/>
            </a:br>
            <a:r>
              <a:rPr lang="en-US" sz="2400" dirty="0" smtClean="0"/>
              <a:t>This interaction is unlikely to occur unless all members of the team fully understand</a:t>
            </a:r>
            <a:br>
              <a:rPr lang="en-US" sz="2400" dirty="0" smtClean="0"/>
            </a:br>
            <a:r>
              <a:rPr lang="en-US" sz="2400" dirty="0" smtClean="0"/>
              <a:t>their role within the group, and how this role might vary depending on</a:t>
            </a:r>
            <a:br>
              <a:rPr lang="en-US" sz="2400" dirty="0" smtClean="0"/>
            </a:br>
            <a:r>
              <a:rPr lang="en-US" sz="2400" dirty="0" smtClean="0"/>
              <a:t>circumstances. Consequently, good communications within the group, a high degree</a:t>
            </a:r>
            <a:br>
              <a:rPr lang="en-US" sz="2400" dirty="0" smtClean="0"/>
            </a:br>
            <a:r>
              <a:rPr lang="en-US" sz="2400" dirty="0" smtClean="0"/>
              <a:t>of situational awareness, and a comprehensive understanding of the decision making</a:t>
            </a:r>
            <a:br>
              <a:rPr lang="en-US" sz="2400" dirty="0" smtClean="0"/>
            </a:br>
            <a:r>
              <a:rPr lang="en-US" sz="2400" dirty="0" smtClean="0"/>
              <a:t>process by all members are prerequisites for creating synergy. Sound teamwork in</a:t>
            </a:r>
            <a:br>
              <a:rPr lang="en-US" sz="2400" dirty="0" smtClean="0"/>
            </a:br>
            <a:r>
              <a:rPr lang="en-US" sz="2400" dirty="0" smtClean="0"/>
              <a:t>aviation maintenance is also a vital error management tool. There are many</a:t>
            </a:r>
            <a:br>
              <a:rPr lang="en-US" sz="2400" dirty="0" smtClean="0"/>
            </a:br>
            <a:r>
              <a:rPr lang="en-US" sz="2400" dirty="0" smtClean="0"/>
              <a:t>examples where maintenance team failures have been found to be major factors in</a:t>
            </a:r>
            <a:br>
              <a:rPr lang="en-US" sz="2400" dirty="0" smtClean="0"/>
            </a:br>
            <a:r>
              <a:rPr lang="en-US" sz="2400" dirty="0" smtClean="0"/>
              <a:t>aviation accidents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2000" b="1" dirty="0" smtClean="0"/>
              <a:t>CHARACTERISTICS OF TEAMS</a:t>
            </a:r>
            <a:br>
              <a:rPr lang="en-US" sz="2000" b="1" dirty="0" smtClean="0"/>
            </a:br>
            <a:r>
              <a:rPr lang="en-US" sz="2000" dirty="0" smtClean="0"/>
              <a:t>Good teams have certain characteristics. Typically, individual team members have</a:t>
            </a:r>
            <a:br>
              <a:rPr lang="en-US" sz="2000" dirty="0" smtClean="0"/>
            </a:br>
            <a:r>
              <a:rPr lang="en-US" sz="2000" dirty="0" smtClean="0"/>
              <a:t>high levels of task proficiency and good team skills</a:t>
            </a:r>
            <a:r>
              <a:rPr lang="en-US" sz="2000" dirty="0" smtClean="0"/>
              <a:t>.</a:t>
            </a:r>
            <a:br>
              <a:rPr lang="en-US" sz="2000" dirty="0" smtClean="0"/>
            </a:br>
            <a:r>
              <a:rPr lang="en-US" sz="2000" dirty="0" smtClean="0"/>
              <a:t> </a:t>
            </a:r>
            <a:r>
              <a:rPr lang="en-US" sz="2000" dirty="0" smtClean="0"/>
              <a:t>So what are the characteristics of</a:t>
            </a:r>
            <a:br>
              <a:rPr lang="en-US" sz="2000" dirty="0" smtClean="0"/>
            </a:br>
            <a:r>
              <a:rPr lang="en-US" sz="2000" dirty="0" smtClean="0"/>
              <a:t>teams with good synergy?</a:t>
            </a:r>
            <a:br>
              <a:rPr lang="en-US" sz="2000" dirty="0" smtClean="0"/>
            </a:br>
            <a:r>
              <a:rPr lang="en-US" sz="2000" i="1" dirty="0" smtClean="0"/>
              <a:t>These teams:</a:t>
            </a:r>
            <a:r>
              <a:rPr lang="en-US" sz="2000" dirty="0" smtClean="0"/>
              <a:t/>
            </a:r>
            <a:br>
              <a:rPr lang="en-US" sz="2000" dirty="0" smtClean="0"/>
            </a:br>
            <a:r>
              <a:rPr lang="en-US" sz="2000" dirty="0" smtClean="0"/>
              <a:t>Share and understand a common goal</a:t>
            </a:r>
            <a:br>
              <a:rPr lang="en-US" sz="2000" dirty="0" smtClean="0"/>
            </a:br>
            <a:r>
              <a:rPr lang="en-US" sz="2000" dirty="0" smtClean="0"/>
              <a:t>Have effective and balanced leadership</a:t>
            </a:r>
            <a:br>
              <a:rPr lang="en-US" sz="2000" dirty="0" smtClean="0"/>
            </a:br>
            <a:r>
              <a:rPr lang="en-US" sz="2000" dirty="0" smtClean="0"/>
              <a:t>Have effective followership (or team) skills</a:t>
            </a:r>
            <a:br>
              <a:rPr lang="en-US" sz="2000" dirty="0" smtClean="0"/>
            </a:br>
            <a:r>
              <a:rPr lang="en-US" sz="2000" dirty="0" smtClean="0"/>
              <a:t>Have a shared mental model</a:t>
            </a:r>
            <a:br>
              <a:rPr lang="en-US" sz="2000" dirty="0" smtClean="0"/>
            </a:br>
            <a:r>
              <a:rPr lang="en-US" sz="2000" dirty="0" smtClean="0"/>
              <a:t>Practice clear and effective communication</a:t>
            </a:r>
            <a:br>
              <a:rPr lang="en-US" sz="2000" dirty="0" smtClean="0"/>
            </a:br>
            <a:r>
              <a:rPr lang="en-US" sz="2000" dirty="0" smtClean="0"/>
              <a:t>Have clear delegation/role definition</a:t>
            </a:r>
            <a:br>
              <a:rPr lang="en-US" sz="2000" dirty="0" smtClean="0"/>
            </a:br>
            <a:r>
              <a:rPr lang="en-US" sz="2000" dirty="0" smtClean="0"/>
              <a:t>Have clear operating procedures</a:t>
            </a:r>
            <a:br>
              <a:rPr lang="en-US" sz="2000" dirty="0" smtClean="0"/>
            </a:br>
            <a:r>
              <a:rPr lang="en-US" sz="2000" dirty="0" smtClean="0"/>
              <a:t>Allocate workload appropriately</a:t>
            </a:r>
            <a:br>
              <a:rPr lang="en-US" sz="2000" dirty="0" smtClean="0"/>
            </a:br>
            <a:r>
              <a:rPr lang="en-US" sz="2000" dirty="0" smtClean="0"/>
              <a:t>Have an appropriate authority gradient</a:t>
            </a:r>
            <a:br>
              <a:rPr lang="en-US" sz="2000" dirty="0" smtClean="0"/>
            </a:br>
            <a:r>
              <a:rPr lang="en-US" sz="2000" dirty="0" smtClean="0"/>
              <a:t>Resolve conflict effectively</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1800" b="1" u="sng" dirty="0" smtClean="0"/>
              <a:t>CONDITIONS FOR EFFECTIVE </a:t>
            </a:r>
            <a:r>
              <a:rPr lang="en-US" sz="1800" b="1" u="sng" dirty="0" smtClean="0"/>
              <a:t>TEAMWORK</a:t>
            </a:r>
            <a:br>
              <a:rPr lang="en-US" sz="1800" b="1" u="sng" dirty="0" smtClean="0"/>
            </a:br>
            <a:r>
              <a:rPr lang="en-US" sz="1800" b="1" dirty="0" smtClean="0"/>
              <a:t/>
            </a:r>
            <a:br>
              <a:rPr lang="en-US" sz="1800" b="1" dirty="0" smtClean="0"/>
            </a:br>
            <a:r>
              <a:rPr lang="en-US" sz="1800" b="1" dirty="0" smtClean="0"/>
              <a:t>A SHARED AND UNDERSTOOD </a:t>
            </a:r>
            <a:r>
              <a:rPr lang="en-US" sz="1800" b="1" dirty="0" smtClean="0"/>
              <a:t>GOAL</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This is closely linked with providing a clear pre task briefing. It is often assumed that</a:t>
            </a:r>
            <a:br>
              <a:rPr lang="en-US" sz="1800" dirty="0" smtClean="0"/>
            </a:br>
            <a:r>
              <a:rPr lang="en-US" sz="1800" dirty="0" smtClean="0"/>
              <a:t>everyone in the team knows what the goal is. However, this is not always the case.</a:t>
            </a:r>
            <a:br>
              <a:rPr lang="en-US" sz="1800" dirty="0" smtClean="0"/>
            </a:br>
            <a:r>
              <a:rPr lang="en-US" sz="1800" dirty="0" smtClean="0"/>
              <a:t>For a team to be effective, all team members need to know what the specific goal is,</a:t>
            </a:r>
            <a:br>
              <a:rPr lang="en-US" sz="1800" dirty="0" smtClean="0"/>
            </a:br>
            <a:r>
              <a:rPr lang="en-US" sz="1800" dirty="0" smtClean="0"/>
              <a:t>as well as what they need to do to achieve it. When the team has a shared and</a:t>
            </a:r>
            <a:br>
              <a:rPr lang="en-US" sz="1800" dirty="0" smtClean="0"/>
            </a:br>
            <a:r>
              <a:rPr lang="en-US" sz="1800" dirty="0" smtClean="0"/>
              <a:t>understood goal, all members of the team are ‘pulling in the same direction’ to</a:t>
            </a:r>
            <a:br>
              <a:rPr lang="en-US" sz="1800" dirty="0" smtClean="0"/>
            </a:br>
            <a:r>
              <a:rPr lang="en-US" sz="1800" dirty="0" smtClean="0"/>
              <a:t>achieve the stated goal, rather than working in isolation</a:t>
            </a:r>
            <a:r>
              <a:rPr lang="en-US" sz="1800" dirty="0" smtClean="0"/>
              <a:t>.</a:t>
            </a:r>
            <a:br>
              <a:rPr lang="en-US" sz="1800" dirty="0" smtClean="0"/>
            </a:br>
            <a:r>
              <a:rPr lang="en-US" sz="1800" dirty="0" smtClean="0"/>
              <a:t/>
            </a:r>
            <a:br>
              <a:rPr lang="en-US" sz="1800" dirty="0" smtClean="0"/>
            </a:br>
            <a:r>
              <a:rPr lang="en-US" sz="1800" b="1" dirty="0" smtClean="0"/>
              <a:t>EFFECTIVE LEADERSHIP AND </a:t>
            </a:r>
            <a:r>
              <a:rPr lang="en-US" sz="1800" b="1" dirty="0" smtClean="0"/>
              <a:t>FOLLOWERSHIP</a:t>
            </a:r>
            <a:br>
              <a:rPr lang="en-US" sz="1800" b="1" dirty="0" smtClean="0"/>
            </a:br>
            <a:r>
              <a:rPr lang="en-US" sz="1800" dirty="0" smtClean="0"/>
              <a:t/>
            </a:r>
            <a:br>
              <a:rPr lang="en-US" sz="1800" dirty="0" smtClean="0"/>
            </a:br>
            <a:r>
              <a:rPr lang="en-US" sz="1800" dirty="0" smtClean="0"/>
              <a:t>Good balanced leadership and followership skills are critical for effective team</a:t>
            </a:r>
            <a:br>
              <a:rPr lang="en-US" sz="1800" dirty="0" smtClean="0"/>
            </a:br>
            <a:r>
              <a:rPr lang="en-US" sz="1800" dirty="0" smtClean="0"/>
              <a:t>performance. The team leader needs to manage the workload, keep the team</a:t>
            </a:r>
            <a:br>
              <a:rPr lang="en-US" sz="1800" dirty="0" smtClean="0"/>
            </a:br>
            <a:r>
              <a:rPr lang="en-US" sz="1800" dirty="0" smtClean="0"/>
              <a:t>motivated, provide appropriate direction when required, and coordinate activities</a:t>
            </a:r>
            <a:br>
              <a:rPr lang="en-US" sz="1800" dirty="0" smtClean="0"/>
            </a:br>
            <a:r>
              <a:rPr lang="en-US" sz="1800" dirty="0" smtClean="0"/>
              <a:t>aimed at achieving the team goal. The follower is expected to act professionally,</a:t>
            </a:r>
            <a:br>
              <a:rPr lang="en-US" sz="1800" dirty="0" smtClean="0"/>
            </a:br>
            <a:r>
              <a:rPr lang="en-US" sz="1800" dirty="0" smtClean="0"/>
              <a:t>work towards the team goal and raise issues if they are unsure or disagree</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A SHARED MENTAL </a:t>
            </a:r>
            <a:r>
              <a:rPr lang="en-US" sz="1800" b="1" dirty="0" smtClean="0"/>
              <a:t>MODEL</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For a team to be effective, each member should be aware of the expected outcomes</a:t>
            </a:r>
            <a:br>
              <a:rPr lang="en-US" sz="1800" dirty="0" smtClean="0"/>
            </a:br>
            <a:r>
              <a:rPr lang="en-US" sz="1800" dirty="0" smtClean="0"/>
              <a:t>of their work. Supervisors therefore have to communicate what is required, how</a:t>
            </a:r>
            <a:br>
              <a:rPr lang="en-US" sz="1800" dirty="0" smtClean="0"/>
            </a:br>
            <a:r>
              <a:rPr lang="en-US" sz="1800" dirty="0" smtClean="0"/>
              <a:t>they expect it to be achieved, and allocate appropriate tasks and responsibilities. The</a:t>
            </a:r>
            <a:br>
              <a:rPr lang="en-US" sz="1800" dirty="0" smtClean="0"/>
            </a:br>
            <a:r>
              <a:rPr lang="en-US" sz="1800" dirty="0" smtClean="0"/>
              <a:t>shift or task supervisor should communicate before the team begins the task. It may</a:t>
            </a:r>
            <a:br>
              <a:rPr lang="en-US" sz="1800" dirty="0" smtClean="0"/>
            </a:br>
            <a:r>
              <a:rPr lang="en-US" sz="1800" dirty="0" smtClean="0"/>
              <a:t>then require frequent briefing during the task, so the whole team remains aware of,</a:t>
            </a:r>
            <a:br>
              <a:rPr lang="en-US" sz="1800" dirty="0" smtClean="0"/>
            </a:br>
            <a:r>
              <a:rPr lang="en-US" sz="1800" dirty="0" smtClean="0"/>
              <a:t>and is focused on what needs to be achieved. Regular briefing and informal</a:t>
            </a:r>
            <a:br>
              <a:rPr lang="en-US" sz="1800" dirty="0" smtClean="0"/>
            </a:br>
            <a:r>
              <a:rPr lang="en-US" sz="1800" dirty="0" smtClean="0"/>
              <a:t>discussion with team members during the task should ensure that all team members</a:t>
            </a:r>
            <a:br>
              <a:rPr lang="en-US" sz="1800" dirty="0" smtClean="0"/>
            </a:br>
            <a:r>
              <a:rPr lang="en-US" sz="1800" dirty="0" smtClean="0"/>
              <a:t>share the same mental model. Such briefings should be carried out at the following</a:t>
            </a:r>
            <a:br>
              <a:rPr lang="en-US" sz="1800" dirty="0" smtClean="0"/>
            </a:br>
            <a:r>
              <a:rPr lang="en-US" sz="1800" dirty="0" smtClean="0"/>
              <a:t>times:</a:t>
            </a:r>
            <a:br>
              <a:rPr lang="en-US" sz="1800" dirty="0" smtClean="0"/>
            </a:br>
            <a:r>
              <a:rPr lang="en-US" sz="1800" dirty="0" smtClean="0"/>
              <a:t>At the beginning of every shift</a:t>
            </a:r>
            <a:br>
              <a:rPr lang="en-US" sz="1800" dirty="0" smtClean="0"/>
            </a:br>
            <a:r>
              <a:rPr lang="en-US" sz="1800" dirty="0" smtClean="0"/>
              <a:t>When the work priorities change</a:t>
            </a:r>
            <a:br>
              <a:rPr lang="en-US" sz="1800" dirty="0" smtClean="0"/>
            </a:br>
            <a:r>
              <a:rPr lang="en-US" sz="1800" dirty="0" smtClean="0"/>
              <a:t>When another task is issued</a:t>
            </a:r>
            <a:br>
              <a:rPr lang="en-US" sz="1800" dirty="0" smtClean="0"/>
            </a:br>
            <a:r>
              <a:rPr lang="en-US" sz="1800" dirty="0" smtClean="0"/>
              <a:t>Whenever important information needs to be communicated</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1800" dirty="0" smtClean="0"/>
              <a:t>Effective communication is a complex process. Some have simplistically summarized</a:t>
            </a:r>
            <a:br>
              <a:rPr lang="en-US" sz="1800" dirty="0" smtClean="0"/>
            </a:br>
            <a:r>
              <a:rPr lang="en-US" sz="1800" dirty="0" smtClean="0"/>
              <a:t>the process in these four steps:</a:t>
            </a:r>
            <a:br>
              <a:rPr lang="en-US" sz="1800" dirty="0" smtClean="0"/>
            </a:br>
            <a:r>
              <a:rPr lang="en-US" sz="1800" dirty="0" smtClean="0"/>
              <a:t>-Someone transmits information</a:t>
            </a:r>
            <a:br>
              <a:rPr lang="en-US" sz="1800" dirty="0" smtClean="0"/>
            </a:br>
            <a:r>
              <a:rPr lang="en-US" sz="1800" dirty="0" smtClean="0"/>
              <a:t>-Someone else receives that information</a:t>
            </a:r>
            <a:br>
              <a:rPr lang="en-US" sz="1800" dirty="0" smtClean="0"/>
            </a:br>
            <a:r>
              <a:rPr lang="en-US" sz="1800" dirty="0" smtClean="0"/>
              <a:t>-That receiver understands the information, and finally...</a:t>
            </a:r>
            <a:br>
              <a:rPr lang="en-US" sz="1800" dirty="0" smtClean="0"/>
            </a:br>
            <a:r>
              <a:rPr lang="en-US" sz="1800" dirty="0" smtClean="0"/>
              <a:t>-Confirms to the transmitter that they have received and understood the information</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1800" b="1" dirty="0" smtClean="0"/>
              <a:t>CLEAR DELEGATION &amp; ROLE </a:t>
            </a:r>
            <a:r>
              <a:rPr lang="en-US" sz="1800" b="1" dirty="0" smtClean="0"/>
              <a:t>DEFINITION</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There must be a clear outline of who is responsible for what. Clear delegation and</a:t>
            </a:r>
            <a:br>
              <a:rPr lang="en-US" sz="1800" dirty="0" smtClean="0"/>
            </a:br>
            <a:r>
              <a:rPr lang="en-US" sz="1800" dirty="0" smtClean="0"/>
              <a:t>role definition helps to minimize duplicated effort and ensures that each team</a:t>
            </a:r>
            <a:br>
              <a:rPr lang="en-US" sz="1800" dirty="0" smtClean="0"/>
            </a:br>
            <a:r>
              <a:rPr lang="en-US" sz="1800" dirty="0" smtClean="0"/>
              <a:t>member knows what they have to do and who is responsible for what. Delegating</a:t>
            </a:r>
            <a:br>
              <a:rPr lang="en-US" sz="1800" dirty="0" smtClean="0"/>
            </a:br>
            <a:r>
              <a:rPr lang="en-US" sz="1800" dirty="0" smtClean="0"/>
              <a:t>responsibilities appropriately within the team, and defining individual team</a:t>
            </a:r>
            <a:br>
              <a:rPr lang="en-US" sz="1800" dirty="0" smtClean="0"/>
            </a:br>
            <a:r>
              <a:rPr lang="en-US" sz="1800" dirty="0" smtClean="0"/>
              <a:t>members’ roles, ensures activities are coordinated and no one team member is</a:t>
            </a:r>
            <a:br>
              <a:rPr lang="en-US" sz="1800" dirty="0" smtClean="0"/>
            </a:br>
            <a:r>
              <a:rPr lang="en-US" sz="1800" dirty="0" smtClean="0"/>
              <a:t>overloaded, thus allowing their ability to assist other team members when</a:t>
            </a:r>
            <a:br>
              <a:rPr lang="en-US" sz="1800" dirty="0" smtClean="0"/>
            </a:br>
            <a:r>
              <a:rPr lang="en-US" sz="1800" dirty="0" smtClean="0"/>
              <a:t>necessary. Delegating responsibilities and defining roles also ensure that team</a:t>
            </a:r>
            <a:br>
              <a:rPr lang="en-US" sz="1800" dirty="0" smtClean="0"/>
            </a:br>
            <a:r>
              <a:rPr lang="en-US" sz="1800" dirty="0" smtClean="0"/>
              <a:t>members have the capability to monitor each other’s performance and provide</a:t>
            </a:r>
            <a:br>
              <a:rPr lang="en-US" sz="1800" dirty="0" smtClean="0"/>
            </a:br>
            <a:r>
              <a:rPr lang="en-US" sz="1800" dirty="0" smtClean="0"/>
              <a:t>support as required.</a:t>
            </a: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dirty="0" smtClean="0"/>
              <a:t>APPROPRIATE ALLOCATION OF </a:t>
            </a:r>
            <a:r>
              <a:rPr lang="en-US" sz="1800" b="1" dirty="0" smtClean="0"/>
              <a:t>WORKLOAD</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We tend to be most reliable under moderate levels of workload that do not change</a:t>
            </a:r>
            <a:br>
              <a:rPr lang="en-US" sz="1800" dirty="0" smtClean="0"/>
            </a:br>
            <a:r>
              <a:rPr lang="en-US" sz="1800" dirty="0" smtClean="0"/>
              <a:t>suddenly and unpredictably. When the workload becomes excessive, the likelihood</a:t>
            </a:r>
            <a:br>
              <a:rPr lang="en-US" sz="1800" dirty="0" smtClean="0"/>
            </a:br>
            <a:r>
              <a:rPr lang="en-US" sz="1800" dirty="0" smtClean="0"/>
              <a:t>of human error increases. The term ‘workload’ can be summarized as the task</a:t>
            </a:r>
            <a:br>
              <a:rPr lang="en-US" sz="1800" dirty="0" smtClean="0"/>
            </a:br>
            <a:r>
              <a:rPr lang="en-US" sz="1800" dirty="0" smtClean="0"/>
              <a:t>demands placed upon an individual, and the corresponding ability of that individual</a:t>
            </a:r>
            <a:br>
              <a:rPr lang="en-US" sz="1800" dirty="0" smtClean="0"/>
            </a:br>
            <a:r>
              <a:rPr lang="en-US" sz="1800" dirty="0" smtClean="0"/>
              <a:t>to cope with those demands. An individual’s ability to cope with demands will be</a:t>
            </a:r>
            <a:br>
              <a:rPr lang="en-US" sz="1800" dirty="0" smtClean="0"/>
            </a:br>
            <a:r>
              <a:rPr lang="en-US" sz="1800" dirty="0" smtClean="0"/>
              <a:t>affected by their inherent capabilities, training, skill level, tiredness, and a multitude</a:t>
            </a:r>
            <a:br>
              <a:rPr lang="en-US" sz="1800" dirty="0" smtClean="0"/>
            </a:br>
            <a:r>
              <a:rPr lang="en-US" sz="1800" dirty="0" smtClean="0"/>
              <a:t>of other factors. This has several implications:</a:t>
            </a:r>
            <a:br>
              <a:rPr lang="en-US" sz="1800" dirty="0" smtClean="0"/>
            </a:br>
            <a:r>
              <a:rPr lang="en-US" sz="1800" dirty="0" smtClean="0"/>
              <a:t>-Different people will experience different workloads for the same task. Remember</a:t>
            </a:r>
            <a:br>
              <a:rPr lang="en-US" sz="1800" dirty="0" smtClean="0"/>
            </a:br>
            <a:r>
              <a:rPr lang="en-US" sz="1800" dirty="0" smtClean="0"/>
              <a:t>how difficult it was when you were learning to drive? Changing gears required</a:t>
            </a:r>
            <a:br>
              <a:rPr lang="en-US" sz="1800" dirty="0" smtClean="0"/>
            </a:br>
            <a:r>
              <a:rPr lang="en-US" sz="1800" dirty="0" smtClean="0"/>
              <a:t>massive concentration and effort, while experienced drivers can change gear almost</a:t>
            </a:r>
            <a:br>
              <a:rPr lang="en-US" sz="1800" dirty="0" smtClean="0"/>
            </a:br>
            <a:r>
              <a:rPr lang="en-US" sz="1800" dirty="0" smtClean="0"/>
              <a:t>without thinking.</a:t>
            </a:r>
            <a:br>
              <a:rPr lang="en-US" sz="1800" dirty="0" smtClean="0"/>
            </a:br>
            <a:r>
              <a:rPr lang="en-US" sz="1800" dirty="0" smtClean="0"/>
              <a:t>-Workload levels will vary as time passes. High workload and</a:t>
            </a:r>
            <a:br>
              <a:rPr lang="en-US" sz="1800" dirty="0" smtClean="0"/>
            </a:br>
            <a:r>
              <a:rPr lang="en-US" sz="1800" dirty="0" smtClean="0"/>
              <a:t>inappropriate/unrealistic time frames in which to achieve tasks can have an adverse</a:t>
            </a:r>
            <a:br>
              <a:rPr lang="en-US" sz="1800" dirty="0" smtClean="0"/>
            </a:br>
            <a:r>
              <a:rPr lang="en-US" sz="1800" dirty="0" smtClean="0"/>
              <a:t>effect on team performance. Maintenance teams that experience a consistently high</a:t>
            </a:r>
            <a:br>
              <a:rPr lang="en-US" sz="1800" dirty="0" smtClean="0"/>
            </a:br>
            <a:r>
              <a:rPr lang="en-US" sz="1800" dirty="0" smtClean="0"/>
              <a:t>workload, or are confronted with conflicting demands to complete tasks within an</a:t>
            </a:r>
            <a:br>
              <a:rPr lang="en-US" sz="1800" dirty="0" smtClean="0"/>
            </a:br>
            <a:r>
              <a:rPr lang="en-US" sz="1800" dirty="0" smtClean="0"/>
              <a:t>unrealistic time frame often use shortcuts and workarounds. Workload, therefore,</a:t>
            </a:r>
            <a:br>
              <a:rPr lang="en-US" sz="1800" dirty="0" smtClean="0"/>
            </a:br>
            <a:r>
              <a:rPr lang="en-US" sz="1800" dirty="0" smtClean="0"/>
              <a:t>must be appropriately balanced within the team</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u="sng" dirty="0" smtClean="0"/>
              <a:t>LEADERSHIP</a:t>
            </a:r>
            <a:br>
              <a:rPr lang="en-US" sz="1800" b="1" u="sng" dirty="0" smtClean="0"/>
            </a:br>
            <a:r>
              <a:rPr lang="en-US" sz="1800" b="1" u="sng" dirty="0" smtClean="0"/>
              <a:t/>
            </a:r>
            <a:br>
              <a:rPr lang="en-US" sz="1800" b="1" u="sng" dirty="0" smtClean="0"/>
            </a:br>
            <a:r>
              <a:rPr lang="en-US" sz="1800" b="1" u="sng" dirty="0" smtClean="0"/>
              <a:t/>
            </a:r>
            <a:br>
              <a:rPr lang="en-US" sz="1800" b="1" u="sng" dirty="0" smtClean="0"/>
            </a:br>
            <a:r>
              <a:rPr lang="en-US" sz="1800" b="1" dirty="0" smtClean="0"/>
              <a:t/>
            </a:r>
            <a:br>
              <a:rPr lang="en-US" sz="1800" b="1" dirty="0" smtClean="0"/>
            </a:br>
            <a:r>
              <a:rPr lang="en-US" sz="1800" b="1" dirty="0" smtClean="0"/>
              <a:t>CHARACTERISTICS OF A GOOD </a:t>
            </a:r>
            <a:r>
              <a:rPr lang="en-US" sz="1800" b="1" dirty="0" smtClean="0"/>
              <a:t>LEADER</a:t>
            </a:r>
            <a:br>
              <a:rPr lang="en-US" sz="1800" b="1" dirty="0" smtClean="0"/>
            </a:br>
            <a:r>
              <a:rPr lang="en-US" sz="1800" b="1" dirty="0" smtClean="0"/>
              <a:t/>
            </a:r>
            <a:br>
              <a:rPr lang="en-US" sz="1800" b="1" dirty="0" smtClean="0"/>
            </a:br>
            <a:r>
              <a:rPr lang="en-US" sz="1800" dirty="0" smtClean="0"/>
              <a:t/>
            </a:r>
            <a:br>
              <a:rPr lang="en-US" sz="1800" dirty="0" smtClean="0"/>
            </a:br>
            <a:r>
              <a:rPr lang="en-US" sz="1800" dirty="0" smtClean="0"/>
              <a:t>A leader in a given situation is a person whose ideas and actions influence the</a:t>
            </a:r>
            <a:br>
              <a:rPr lang="en-US" sz="1800" dirty="0" smtClean="0"/>
            </a:br>
            <a:r>
              <a:rPr lang="en-US" sz="1800" dirty="0" smtClean="0"/>
              <a:t>thought and the behavior of others. There are potentially two types of leader in</a:t>
            </a:r>
            <a:br>
              <a:rPr lang="en-US" sz="1800" dirty="0" smtClean="0"/>
            </a:br>
            <a:r>
              <a:rPr lang="en-US" sz="1800" dirty="0" smtClean="0"/>
              <a:t>aircraft maintenance:</a:t>
            </a:r>
            <a:br>
              <a:rPr lang="en-US" sz="1800" dirty="0" smtClean="0"/>
            </a:br>
            <a:r>
              <a:rPr lang="en-US" sz="1800" dirty="0" smtClean="0"/>
              <a:t>1) the person officially assigned the team leader role (possibly called the</a:t>
            </a:r>
            <a:br>
              <a:rPr lang="en-US" sz="1800" dirty="0" smtClean="0"/>
            </a:br>
            <a:r>
              <a:rPr lang="en-US" sz="1800" dirty="0" smtClean="0"/>
              <a:t>Supervisor)</a:t>
            </a:r>
            <a:br>
              <a:rPr lang="en-US" sz="1800" dirty="0" smtClean="0"/>
            </a:br>
            <a:r>
              <a:rPr lang="en-US" sz="1800" dirty="0" smtClean="0"/>
              <a:t> </a:t>
            </a:r>
            <a:r>
              <a:rPr lang="en-US" sz="1800" dirty="0" smtClean="0"/>
              <a:t>2) an individual within a group that the rest of the group tends to follow or defer</a:t>
            </a:r>
            <a:br>
              <a:rPr lang="en-US" sz="1800" dirty="0" smtClean="0"/>
            </a:br>
            <a:r>
              <a:rPr lang="en-US" sz="1800" dirty="0" smtClean="0"/>
              <a:t>to (possibly due to a dominant personality, etc.). Ideally of course, the official</a:t>
            </a:r>
            <a:br>
              <a:rPr lang="en-US" sz="1800" dirty="0" smtClean="0"/>
            </a:br>
            <a:r>
              <a:rPr lang="en-US" sz="1800" dirty="0" smtClean="0"/>
              <a:t>team leader should also be the person the rest of the group defers to</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u="sng" dirty="0" smtClean="0"/>
              <a:t>LEADERSHIP</a:t>
            </a:r>
            <a:br>
              <a:rPr lang="en-US" sz="1800" b="1" u="sng" dirty="0" smtClean="0"/>
            </a:br>
            <a:r>
              <a:rPr lang="en-US" sz="1800" dirty="0" smtClean="0"/>
              <a:t/>
            </a:r>
            <a:br>
              <a:rPr lang="en-US" sz="1800" dirty="0" smtClean="0"/>
            </a:br>
            <a:r>
              <a:rPr lang="en-US" sz="1800" b="1" dirty="0" smtClean="0"/>
              <a:t>WHAT IS </a:t>
            </a:r>
            <a:r>
              <a:rPr lang="en-US" sz="1800" b="1" dirty="0" smtClean="0"/>
              <a:t>LEADERSHIP</a:t>
            </a:r>
            <a:br>
              <a:rPr lang="en-US" sz="1800" b="1" dirty="0" smtClean="0"/>
            </a:br>
            <a:r>
              <a:rPr lang="en-US" sz="1800" b="1" dirty="0" smtClean="0"/>
              <a:t/>
            </a:r>
            <a:br>
              <a:rPr lang="en-US" sz="1800" b="1" dirty="0" smtClean="0"/>
            </a:br>
            <a:r>
              <a:rPr lang="en-US" sz="1800" dirty="0" smtClean="0"/>
              <a:t/>
            </a:r>
            <a:br>
              <a:rPr lang="en-US" sz="1800" dirty="0" smtClean="0"/>
            </a:br>
            <a:r>
              <a:rPr lang="en-US" sz="1800" b="1" i="1" dirty="0" smtClean="0"/>
              <a:t>Motivating the Team:</a:t>
            </a:r>
            <a:br>
              <a:rPr lang="en-US" sz="1800" b="1" i="1" dirty="0" smtClean="0"/>
            </a:br>
            <a:r>
              <a:rPr lang="en-US" sz="1800" dirty="0" smtClean="0"/>
              <a:t>The leader organizes the team by ensuring that the goals or targets of the work</a:t>
            </a:r>
            <a:br>
              <a:rPr lang="en-US" sz="1800" dirty="0" smtClean="0"/>
            </a:br>
            <a:r>
              <a:rPr lang="en-US" sz="1800" dirty="0" smtClean="0"/>
              <a:t>which need to be achieved are clearly communicated and manageable. For instance,</a:t>
            </a:r>
            <a:br>
              <a:rPr lang="en-US" sz="1800" dirty="0" smtClean="0"/>
            </a:br>
            <a:r>
              <a:rPr lang="en-US" sz="1800" dirty="0" smtClean="0"/>
              <a:t>the team leader would describe the work required on an aircraft within a shift. The</a:t>
            </a:r>
            <a:br>
              <a:rPr lang="en-US" sz="1800" dirty="0" smtClean="0"/>
            </a:br>
            <a:r>
              <a:rPr lang="en-US" sz="1800" dirty="0" smtClean="0"/>
              <a:t>leader must be honest and open, highlighting any potential problems and where</a:t>
            </a:r>
            <a:br>
              <a:rPr lang="en-US" sz="1800" dirty="0" smtClean="0"/>
            </a:br>
            <a:r>
              <a:rPr lang="en-US" sz="1800" dirty="0" smtClean="0"/>
              <a:t>appropriate encourage team solutions.</a:t>
            </a:r>
            <a:br>
              <a:rPr lang="en-US" sz="1800" dirty="0" smtClean="0"/>
            </a:br>
            <a:r>
              <a:rPr lang="en-US" sz="1800" b="1" i="1" dirty="0" smtClean="0"/>
              <a:t>Reinforcing Good Attitudes and Behavior:</a:t>
            </a:r>
            <a:br>
              <a:rPr lang="en-US" sz="1800" b="1" i="1" dirty="0" smtClean="0"/>
            </a:br>
            <a:r>
              <a:rPr lang="en-US" sz="1800" dirty="0" smtClean="0"/>
              <a:t>When team members work well (i.e. safely and efficiently), this must be recognized</a:t>
            </a:r>
            <a:br>
              <a:rPr lang="en-US" sz="1800" dirty="0" smtClean="0"/>
            </a:br>
            <a:r>
              <a:rPr lang="en-US" sz="1800" dirty="0" smtClean="0"/>
              <a:t>by the team leader and reinforced. This might be by offering a word of thanks for</a:t>
            </a:r>
            <a:br>
              <a:rPr lang="en-US" sz="1800" dirty="0" smtClean="0"/>
            </a:br>
            <a:r>
              <a:rPr lang="en-US" sz="1800" dirty="0" smtClean="0"/>
              <a:t>hard work, or making a favorable report to senior management on an individual. A</a:t>
            </a:r>
            <a:br>
              <a:rPr lang="en-US" sz="1800" dirty="0" smtClean="0"/>
            </a:br>
            <a:r>
              <a:rPr lang="en-US" sz="1800" dirty="0" smtClean="0"/>
              <a:t>good leader will also make sure that bad habits are eliminated and inappropriate</a:t>
            </a:r>
            <a:br>
              <a:rPr lang="en-US" sz="1800" dirty="0" smtClean="0"/>
            </a:br>
            <a:r>
              <a:rPr lang="en-US" sz="1800" dirty="0" smtClean="0"/>
              <a:t>actions are </a:t>
            </a:r>
            <a:r>
              <a:rPr lang="en-US" sz="1800" b="1" i="1" dirty="0" smtClean="0"/>
              <a:t>constructively criticized.</a:t>
            </a:r>
            <a:br>
              <a:rPr lang="en-US" sz="1800" b="1" i="1" dirty="0" smtClean="0"/>
            </a:br>
            <a:r>
              <a:rPr lang="en-US" sz="1800" b="1" i="1" dirty="0" smtClean="0"/>
              <a:t>Demonstrating by Example:</a:t>
            </a:r>
            <a:br>
              <a:rPr lang="en-US" sz="1800" b="1" i="1" dirty="0" smtClean="0"/>
            </a:br>
            <a:r>
              <a:rPr lang="en-US" sz="1800" dirty="0" smtClean="0"/>
              <a:t>One of the most important leadership qualities is setting an example; doing what</a:t>
            </a:r>
            <a:br>
              <a:rPr lang="en-US" sz="1800" dirty="0" smtClean="0"/>
            </a:br>
            <a:r>
              <a:rPr lang="en-US" sz="1800" dirty="0" smtClean="0"/>
              <a:t>they say. They must demonstrate a personal understanding of the activities and goals</a:t>
            </a:r>
            <a:br>
              <a:rPr lang="en-US" sz="1800" dirty="0" smtClean="0"/>
            </a:br>
            <a:r>
              <a:rPr lang="en-US" sz="1800" dirty="0" smtClean="0"/>
              <a:t>of the team so that the team members respect their authority. It is particularly</a:t>
            </a:r>
            <a:br>
              <a:rPr lang="en-US" sz="1800" dirty="0" smtClean="0"/>
            </a:br>
            <a:r>
              <a:rPr lang="en-US" sz="1800" dirty="0" smtClean="0"/>
              <a:t>important that the team leader establishes a good safety culture within a team</a:t>
            </a:r>
            <a:br>
              <a:rPr lang="en-US" sz="1800" dirty="0" smtClean="0"/>
            </a:br>
            <a:r>
              <a:rPr lang="en-US" sz="1800" dirty="0" smtClean="0"/>
              <a:t>through attitude and actions.</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LEADERSHIP</a:t>
            </a:r>
            <a:br>
              <a:rPr lang="en-US" sz="1800" b="1" dirty="0" smtClean="0"/>
            </a:br>
            <a:r>
              <a:rPr lang="en-US" sz="1800" b="1" dirty="0" smtClean="0"/>
              <a:t>WHAT IS </a:t>
            </a:r>
            <a:r>
              <a:rPr lang="en-US" sz="1800" b="1" dirty="0" smtClean="0"/>
              <a:t>LEADERSHIP</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b="1" i="1" dirty="0" smtClean="0"/>
              <a:t>Maintaining the Group:</a:t>
            </a:r>
            <a:br>
              <a:rPr lang="en-US" sz="1800" b="1" i="1" dirty="0" smtClean="0"/>
            </a:br>
            <a:r>
              <a:rPr lang="en-US" sz="1800" dirty="0" smtClean="0"/>
              <a:t>Individuals do not always work together as good teams. It is part of the leader’s role</a:t>
            </a:r>
            <a:br>
              <a:rPr lang="en-US" sz="1800" dirty="0" smtClean="0"/>
            </a:br>
            <a:r>
              <a:rPr lang="en-US" sz="1800" dirty="0" smtClean="0"/>
              <a:t>to be sensitive to the structure of the team and the relationships within it. They must</a:t>
            </a:r>
            <a:br>
              <a:rPr lang="en-US" sz="1800" dirty="0" smtClean="0"/>
            </a:br>
            <a:r>
              <a:rPr lang="en-US" sz="1800" dirty="0" smtClean="0"/>
              <a:t>engender a ‘team spirit’ where the team members support each other and feel</a:t>
            </a:r>
            <a:br>
              <a:rPr lang="en-US" sz="1800" dirty="0" smtClean="0"/>
            </a:br>
            <a:r>
              <a:rPr lang="en-US" sz="1800" dirty="0" smtClean="0"/>
              <a:t>responsible for the work of the team. They must also recognize and resolve disputes</a:t>
            </a:r>
            <a:br>
              <a:rPr lang="en-US" sz="1800" dirty="0" smtClean="0"/>
            </a:br>
            <a:r>
              <a:rPr lang="en-US" sz="1800" dirty="0" smtClean="0"/>
              <a:t>within the team and encourage cooperation amongst its members.</a:t>
            </a:r>
            <a:br>
              <a:rPr lang="en-US" sz="1800" dirty="0" smtClean="0"/>
            </a:br>
            <a:r>
              <a:rPr lang="en-US" sz="1800" b="1" i="1" dirty="0" smtClean="0"/>
              <a:t>Fulfilling a Management Role:</a:t>
            </a:r>
            <a:br>
              <a:rPr lang="en-US" sz="1800" b="1" i="1" dirty="0" smtClean="0"/>
            </a:br>
            <a:r>
              <a:rPr lang="en-US" sz="1800" dirty="0" smtClean="0"/>
              <a:t>The team leader must not be afraid to lead (and diplomatically making it clear that</a:t>
            </a:r>
            <a:br>
              <a:rPr lang="en-US" sz="1800" dirty="0" smtClean="0"/>
            </a:br>
            <a:r>
              <a:rPr lang="en-US" sz="1800" dirty="0" smtClean="0"/>
              <a:t>there cannot be more than one leader in a team). The team leader is the link</a:t>
            </a:r>
            <a:br>
              <a:rPr lang="en-US" sz="1800" dirty="0" smtClean="0"/>
            </a:br>
            <a:r>
              <a:rPr lang="en-US" sz="1800" dirty="0" smtClean="0"/>
              <a:t>between higher levels of management within the organization and the team</a:t>
            </a:r>
            <a:br>
              <a:rPr lang="en-US" sz="1800" dirty="0" smtClean="0"/>
            </a:br>
            <a:r>
              <a:rPr lang="en-US" sz="1800" dirty="0" smtClean="0"/>
              <a:t>members who actually work on the aircraft. The leader is responsible for</a:t>
            </a:r>
            <a:br>
              <a:rPr lang="en-US" sz="1800" dirty="0" smtClean="0"/>
            </a:br>
            <a:r>
              <a:rPr lang="en-US" sz="1800" dirty="0" smtClean="0"/>
              <a:t>coordinating the activities of the team on a day to day basis, which includes</a:t>
            </a:r>
            <a:br>
              <a:rPr lang="en-US" sz="1800" dirty="0" smtClean="0"/>
            </a:br>
            <a:r>
              <a:rPr lang="en-US" sz="1800" dirty="0" smtClean="0"/>
              <a:t>allocation of tasks and delegation of duties. There can be a tendency for team</a:t>
            </a:r>
            <a:br>
              <a:rPr lang="en-US" sz="1800" dirty="0" smtClean="0"/>
            </a:br>
            <a:r>
              <a:rPr lang="en-US" sz="1800" dirty="0" smtClean="0"/>
              <a:t>members to transfer some of their own responsibilities to the team leader. This must</a:t>
            </a:r>
            <a:br>
              <a:rPr lang="en-US" sz="1800" dirty="0" smtClean="0"/>
            </a:br>
            <a:r>
              <a:rPr lang="en-US" sz="1800" dirty="0" smtClean="0"/>
              <a:t>be resisted.</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600" b="1" dirty="0" smtClean="0"/>
              <a:t>MOTIVATION</a:t>
            </a:r>
            <a:r>
              <a:rPr lang="en-US" sz="1600" dirty="0" smtClean="0"/>
              <a:t/>
            </a:r>
            <a:br>
              <a:rPr lang="en-US" sz="1600" dirty="0" smtClean="0"/>
            </a:br>
            <a:r>
              <a:rPr lang="en-US" sz="1600" dirty="0" smtClean="0"/>
              <a:t>Motivated behavior is goal directed, purposeful behavior. No human behavior occurs</a:t>
            </a:r>
            <a:br>
              <a:rPr lang="en-US" sz="1600" dirty="0" smtClean="0"/>
            </a:br>
            <a:r>
              <a:rPr lang="en-US" sz="1600" dirty="0" smtClean="0"/>
              <a:t>without some kind of motivation behind it. In aircraft maintenance, technicians are</a:t>
            </a:r>
            <a:br>
              <a:rPr lang="en-US" sz="1600" dirty="0" smtClean="0"/>
            </a:br>
            <a:r>
              <a:rPr lang="en-US" sz="1600" dirty="0" smtClean="0"/>
              <a:t>trained to carry out the tasks within their expertise. However, it is largely their</a:t>
            </a:r>
            <a:br>
              <a:rPr lang="en-US" sz="1600" dirty="0" smtClean="0"/>
            </a:br>
            <a:r>
              <a:rPr lang="en-US" sz="1600" dirty="0" smtClean="0"/>
              <a:t>motivation which determines what they actually do in any given situation. Thus,</a:t>
            </a:r>
            <a:br>
              <a:rPr lang="en-US" sz="1600" dirty="0" smtClean="0"/>
            </a:br>
            <a:r>
              <a:rPr lang="en-US" sz="1600" dirty="0" smtClean="0"/>
              <a:t>“motivation reflects the difference between what someone can do and what they</a:t>
            </a:r>
            <a:br>
              <a:rPr lang="en-US" sz="1600" dirty="0" smtClean="0"/>
            </a:br>
            <a:r>
              <a:rPr lang="en-US" sz="1600" dirty="0" smtClean="0"/>
              <a:t>will do</a:t>
            </a:r>
            <a:r>
              <a:rPr lang="en-US" sz="1600" dirty="0" smtClean="0"/>
              <a:t>”.</a:t>
            </a:r>
            <a:br>
              <a:rPr lang="en-US" sz="1600" dirty="0" smtClean="0"/>
            </a:br>
            <a:r>
              <a:rPr lang="en-US" sz="1600" dirty="0" smtClean="0"/>
              <a:t/>
            </a:r>
            <a:br>
              <a:rPr lang="en-US" sz="1600" dirty="0" smtClean="0"/>
            </a:br>
            <a:r>
              <a:rPr lang="en-US" sz="1600" dirty="0" smtClean="0"/>
              <a:t>Motivation can be thought of as a basic human drive that arouses, directs, and</a:t>
            </a:r>
            <a:br>
              <a:rPr lang="en-US" sz="1600" dirty="0" smtClean="0"/>
            </a:br>
            <a:r>
              <a:rPr lang="en-US" sz="1600" dirty="0" smtClean="0"/>
              <a:t>sustains all human behavior. Generally we say a person is motivated if they take</a:t>
            </a:r>
            <a:br>
              <a:rPr lang="en-US" sz="1600" dirty="0" smtClean="0"/>
            </a:br>
            <a:r>
              <a:rPr lang="en-US" sz="1600" dirty="0" smtClean="0"/>
              <a:t>action to achieve </a:t>
            </a:r>
            <a:r>
              <a:rPr lang="en-US" sz="1600" dirty="0" smtClean="0"/>
              <a:t>something Internal </a:t>
            </a:r>
            <a:r>
              <a:rPr lang="en-US" sz="1600" dirty="0" smtClean="0"/>
              <a:t>motivation (doing things because you want to rather than because </a:t>
            </a:r>
            <a:r>
              <a:rPr lang="en-US" sz="1600" dirty="0" smtClean="0"/>
              <a:t>someone else </a:t>
            </a:r>
            <a:r>
              <a:rPr lang="en-US" sz="1600" dirty="0" smtClean="0"/>
              <a:t>has told you to) is far more effective than external sticks and carrots. </a:t>
            </a:r>
            <a:r>
              <a:rPr lang="en-US" sz="1600" dirty="0" smtClean="0"/>
              <a:t>Punishing or </a:t>
            </a:r>
            <a:r>
              <a:rPr lang="en-US" sz="1600" dirty="0" smtClean="0"/>
              <a:t>rewarding inappropriately) people who are internally motivated can be </a:t>
            </a:r>
            <a:r>
              <a:rPr lang="en-US" sz="1600" dirty="0" smtClean="0"/>
              <a:t>counter productive.</a:t>
            </a: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1800" b="1" u="sng" dirty="0" smtClean="0"/>
              <a:t>LEADERSHIP</a:t>
            </a:r>
            <a:br>
              <a:rPr lang="en-US" sz="1800" b="1" u="sng" dirty="0" smtClean="0"/>
            </a:br>
            <a:r>
              <a:rPr lang="en-US" sz="1800" b="1" u="sng" dirty="0" smtClean="0"/>
              <a:t/>
            </a:r>
            <a:br>
              <a:rPr lang="en-US" sz="1800" b="1" u="sng" dirty="0" smtClean="0"/>
            </a:br>
            <a:r>
              <a:rPr lang="en-US" sz="1800" b="1" u="sng" dirty="0" smtClean="0"/>
              <a:t/>
            </a:r>
            <a:br>
              <a:rPr lang="en-US" sz="1800" b="1" u="sng" dirty="0" smtClean="0"/>
            </a:br>
            <a:r>
              <a:rPr lang="en-US" sz="1800" b="1" u="sng" dirty="0" smtClean="0"/>
              <a:t/>
            </a:r>
            <a:br>
              <a:rPr lang="en-US" sz="1800" b="1" u="sng" dirty="0" smtClean="0"/>
            </a:br>
            <a:r>
              <a:rPr lang="en-US" sz="1800" b="1" u="sng" dirty="0" smtClean="0"/>
              <a:t>WHAT LEADERSHIP IS </a:t>
            </a:r>
            <a:r>
              <a:rPr lang="en-US" sz="1800" b="1" u="sng" dirty="0" smtClean="0"/>
              <a:t>NOT</a:t>
            </a:r>
            <a:br>
              <a:rPr lang="en-US" sz="1800" b="1" u="sng" dirty="0" smtClean="0"/>
            </a:br>
            <a:r>
              <a:rPr lang="en-US" sz="1800" b="1" u="sng" dirty="0" smtClean="0"/>
              <a:t/>
            </a:r>
            <a:br>
              <a:rPr lang="en-US" sz="1800" b="1" u="sng" dirty="0" smtClean="0"/>
            </a:br>
            <a:r>
              <a:rPr lang="en-US" sz="1800" b="1" u="sng" dirty="0" smtClean="0"/>
              <a:t/>
            </a:r>
            <a:br>
              <a:rPr lang="en-US" sz="1800" b="1" u="sng" dirty="0" smtClean="0"/>
            </a:br>
            <a:r>
              <a:rPr lang="en-US" sz="1800" dirty="0" smtClean="0"/>
              <a:t/>
            </a:r>
            <a:br>
              <a:rPr lang="en-US" sz="1800" dirty="0" smtClean="0"/>
            </a:br>
            <a:r>
              <a:rPr lang="en-US" sz="1800" dirty="0" smtClean="0"/>
              <a:t>Leadership is not power. The thug who sticks a gun in your back has power, but not</a:t>
            </a:r>
            <a:br>
              <a:rPr lang="en-US" sz="1800" dirty="0" smtClean="0"/>
            </a:br>
            <a:r>
              <a:rPr lang="en-US" sz="1800" dirty="0" smtClean="0"/>
              <a:t>leadership.</a:t>
            </a:r>
            <a:br>
              <a:rPr lang="en-US" sz="1800" dirty="0" smtClean="0"/>
            </a:br>
            <a:r>
              <a:rPr lang="en-US" sz="1800" dirty="0" smtClean="0"/>
              <a:t>Leadership is not status. Some may have status or position, yet do not have a shred</a:t>
            </a:r>
            <a:br>
              <a:rPr lang="en-US" sz="1800" dirty="0" smtClean="0"/>
            </a:br>
            <a:r>
              <a:rPr lang="en-US" sz="1800" dirty="0" smtClean="0"/>
              <a:t>of leadership</a:t>
            </a:r>
            <a:br>
              <a:rPr lang="en-US" sz="1800" dirty="0" smtClean="0"/>
            </a:br>
            <a:r>
              <a:rPr lang="en-US" sz="1800" dirty="0" smtClean="0"/>
              <a:t>.</a:t>
            </a:r>
            <a:br>
              <a:rPr lang="en-US" sz="1800" dirty="0" smtClean="0"/>
            </a:br>
            <a:r>
              <a:rPr lang="en-US" sz="1800" dirty="0" smtClean="0"/>
              <a:t>Position is assigned from above ... leadership is conferred from below.</a:t>
            </a:r>
            <a:br>
              <a:rPr lang="en-US" sz="1800" dirty="0" smtClean="0"/>
            </a:br>
            <a:r>
              <a:rPr lang="en-US" sz="1800" dirty="0" smtClean="0"/>
              <a:t>Leadership is not authority. Bosses will naturally have subordinates, but if bosses do</a:t>
            </a:r>
            <a:br>
              <a:rPr lang="en-US" sz="1800" dirty="0" smtClean="0"/>
            </a:br>
            <a:r>
              <a:rPr lang="en-US" sz="1800" dirty="0" smtClean="0"/>
              <a:t>not lead, they will not have followers.</a:t>
            </a:r>
            <a:br>
              <a:rPr lang="en-US" sz="1800" dirty="0" smtClean="0"/>
            </a:br>
            <a:r>
              <a:rPr lang="en-US" sz="1800" dirty="0" smtClean="0"/>
              <a:t>Leadership is not management. Managing is a planned activity: leadership is more</a:t>
            </a:r>
            <a:br>
              <a:rPr lang="en-US" sz="1800" dirty="0" smtClean="0"/>
            </a:br>
            <a:r>
              <a:rPr lang="en-US" sz="1800" dirty="0" smtClean="0"/>
              <a:t>spontaneous.</a:t>
            </a:r>
            <a:br>
              <a:rPr lang="en-US" sz="1800" dirty="0" smtClean="0"/>
            </a:br>
            <a:r>
              <a:rPr lang="en-US" sz="1800" dirty="0" smtClean="0"/>
              <a:t>Managers do things right. Leaders do the right things</a:t>
            </a: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1800" b="1" u="sng" dirty="0" smtClean="0"/>
              <a:t>LEADERSHIP</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Management is about making sure people CAN work safely; that is, provide the right</a:t>
            </a:r>
            <a:br>
              <a:rPr lang="en-US" sz="1800" dirty="0" smtClean="0"/>
            </a:br>
            <a:r>
              <a:rPr lang="en-US" sz="1800" dirty="0" smtClean="0"/>
              <a:t>tools and equipment, have good policies and procedures, hold safety meetings and</a:t>
            </a:r>
            <a:br>
              <a:rPr lang="en-US" sz="1800" dirty="0" smtClean="0"/>
            </a:br>
            <a:r>
              <a:rPr lang="en-US" sz="1800" dirty="0" smtClean="0"/>
              <a:t>training, and so on. Leadership, on the other hand, is about helping to ensure that</a:t>
            </a:r>
            <a:br>
              <a:rPr lang="en-US" sz="1800" dirty="0" smtClean="0"/>
            </a:br>
            <a:r>
              <a:rPr lang="en-US" sz="1800" dirty="0" smtClean="0"/>
              <a:t>people WILL work safely: providing consistent feedback to people when they are</a:t>
            </a:r>
            <a:br>
              <a:rPr lang="en-US" sz="1800" dirty="0" smtClean="0"/>
            </a:br>
            <a:r>
              <a:rPr lang="en-US" sz="1800" dirty="0" smtClean="0"/>
              <a:t>doing the right kinds of things around safety, make safety meetings engaging and</a:t>
            </a:r>
            <a:br>
              <a:rPr lang="en-US" sz="1800" dirty="0" smtClean="0"/>
            </a:br>
            <a:r>
              <a:rPr lang="en-US" sz="1800" dirty="0" smtClean="0"/>
              <a:t>relevant, model safe behaviors in all, make the connection and balance between</a:t>
            </a:r>
            <a:br>
              <a:rPr lang="en-US" sz="1800" dirty="0" smtClean="0"/>
            </a:br>
            <a:r>
              <a:rPr lang="en-US" sz="1800" dirty="0" smtClean="0"/>
              <a:t>production, quality, and safety and celebrate successes.</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REWARD AND PUNISHMENT: EFFECTS ON </a:t>
            </a:r>
            <a:r>
              <a:rPr lang="en-US" sz="1800" b="1" dirty="0" smtClean="0"/>
              <a:t>BEHAVIOR</a:t>
            </a:r>
            <a:br>
              <a:rPr lang="en-US" sz="1800" b="1" dirty="0" smtClean="0"/>
            </a:br>
            <a:r>
              <a:rPr lang="en-US" sz="1800" dirty="0" smtClean="0"/>
              <a:t/>
            </a:r>
            <a:br>
              <a:rPr lang="en-US" sz="1800" dirty="0" smtClean="0"/>
            </a:br>
            <a:r>
              <a:rPr lang="en-US" sz="1800" dirty="0" smtClean="0"/>
              <a:t>The below figure summarizes what psychologists know about the effects of reward</a:t>
            </a:r>
            <a:br>
              <a:rPr lang="en-US" sz="1800" dirty="0" smtClean="0"/>
            </a:br>
            <a:r>
              <a:rPr lang="en-US" sz="1800" dirty="0" smtClean="0"/>
              <a:t>and punishment in the workplace. Rewards are the most powerful means of</a:t>
            </a:r>
            <a:br>
              <a:rPr lang="en-US" sz="1800" dirty="0" smtClean="0"/>
            </a:br>
            <a:r>
              <a:rPr lang="en-US" sz="1800" dirty="0" smtClean="0"/>
              <a:t>changing behavior, but they are only effective if delivered close in time and place to</a:t>
            </a:r>
            <a:br>
              <a:rPr lang="en-US" sz="1800" dirty="0" smtClean="0"/>
            </a:br>
            <a:r>
              <a:rPr lang="en-US" sz="1800" dirty="0" smtClean="0"/>
              <a:t>the behavior that is desired. Delayed punishments have negative effects: they don’t</a:t>
            </a:r>
            <a:br>
              <a:rPr lang="en-US" sz="1800" dirty="0" smtClean="0"/>
            </a:br>
            <a:r>
              <a:rPr lang="en-US" sz="1800" dirty="0" smtClean="0"/>
              <a:t>lead to improved behavior and they make people </a:t>
            </a:r>
            <a:r>
              <a:rPr lang="en-US" sz="1800" dirty="0" smtClean="0"/>
              <a:t>resentful</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The cells labeled ‘doubtful effects’ mean that, in each case, there are opposing forces</a:t>
            </a:r>
            <a:br>
              <a:rPr lang="en-US" sz="1800" dirty="0" smtClean="0"/>
            </a:br>
            <a:r>
              <a:rPr lang="en-US" sz="1800" dirty="0" smtClean="0"/>
              <a:t>at work. Hence, the results are uncertain</a:t>
            </a:r>
            <a:endParaRPr lang="en-US" sz="1800" dirty="0"/>
          </a:p>
        </p:txBody>
      </p:sp>
      <p:pic>
        <p:nvPicPr>
          <p:cNvPr id="2050" name="Picture 2"/>
          <p:cNvPicPr>
            <a:picLocks noChangeAspect="1" noChangeArrowheads="1"/>
          </p:cNvPicPr>
          <p:nvPr/>
        </p:nvPicPr>
        <p:blipFill>
          <a:blip r:embed="rId2" cstate="print"/>
          <a:srcRect/>
          <a:stretch>
            <a:fillRect/>
          </a:stretch>
        </p:blipFill>
        <p:spPr bwMode="auto">
          <a:xfrm>
            <a:off x="1143000" y="2895600"/>
            <a:ext cx="6940524" cy="2000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1800" b="1" dirty="0" smtClean="0"/>
              <a:t>MASLOW’S HIERARCHY OF NEEDS</a:t>
            </a:r>
            <a:r>
              <a:rPr lang="en-US" sz="1800" dirty="0" smtClean="0"/>
              <a:t/>
            </a:r>
            <a:br>
              <a:rPr lang="en-US" sz="1800" dirty="0" smtClean="0"/>
            </a:br>
            <a:r>
              <a:rPr lang="en-US" sz="1800" dirty="0" smtClean="0"/>
              <a:t>One well known theory which attempts to describe</a:t>
            </a:r>
            <a:br>
              <a:rPr lang="en-US" sz="1800" dirty="0" smtClean="0"/>
            </a:br>
            <a:r>
              <a:rPr lang="en-US" sz="1800" dirty="0" smtClean="0"/>
              <a:t>human motivation is Maslow’s hierarchy of needs.</a:t>
            </a:r>
            <a:br>
              <a:rPr lang="en-US" sz="1800" dirty="0" smtClean="0"/>
            </a:br>
            <a:r>
              <a:rPr lang="en-US" sz="1800" dirty="0" smtClean="0"/>
              <a:t>Maslow considered that humans are driven by two</a:t>
            </a:r>
            <a:br>
              <a:rPr lang="en-US" sz="1800" dirty="0" smtClean="0"/>
            </a:br>
            <a:r>
              <a:rPr lang="en-US" sz="1800" dirty="0" smtClean="0"/>
              <a:t>different sets of motivational forces:</a:t>
            </a:r>
            <a:br>
              <a:rPr lang="en-US" sz="1800" dirty="0" smtClean="0"/>
            </a:br>
            <a:r>
              <a:rPr lang="en-US" sz="1800" dirty="0" smtClean="0"/>
              <a:t>… those that ensure survival by satisfying basic physical</a:t>
            </a:r>
            <a:br>
              <a:rPr lang="en-US" sz="1800" dirty="0" smtClean="0"/>
            </a:br>
            <a:r>
              <a:rPr lang="en-US" sz="1800" dirty="0" smtClean="0"/>
              <a:t>and psychological needs;</a:t>
            </a:r>
            <a:br>
              <a:rPr lang="en-US" sz="1800" dirty="0" smtClean="0"/>
            </a:br>
            <a:r>
              <a:rPr lang="en-US" sz="1800" dirty="0" smtClean="0"/>
              <a:t>… those that help us to realize our full potential in life</a:t>
            </a:r>
            <a:br>
              <a:rPr lang="en-US" sz="1800" dirty="0" smtClean="0"/>
            </a:br>
            <a:r>
              <a:rPr lang="en-US" sz="1800" dirty="0" smtClean="0"/>
              <a:t>known as self actualization needs (fulfilling ambitions,</a:t>
            </a:r>
            <a:br>
              <a:rPr lang="en-US" sz="1800" dirty="0" smtClean="0"/>
            </a:br>
            <a:r>
              <a:rPr lang="en-US" sz="1800" dirty="0" smtClean="0"/>
              <a:t>etc.).</a:t>
            </a:r>
            <a:br>
              <a:rPr lang="en-US" sz="1800" dirty="0" smtClean="0"/>
            </a:br>
            <a:r>
              <a:rPr lang="en-US" sz="1800" dirty="0" smtClean="0"/>
              <a:t>The following figure shows the hypothetical hierarchical</a:t>
            </a:r>
            <a:br>
              <a:rPr lang="en-US" sz="1800" dirty="0" smtClean="0"/>
            </a:br>
            <a:r>
              <a:rPr lang="en-US" sz="1800" dirty="0" smtClean="0"/>
              <a:t>nature of the needs we are motivated to satisfy. The</a:t>
            </a:r>
            <a:br>
              <a:rPr lang="en-US" sz="1800" dirty="0" smtClean="0"/>
            </a:br>
            <a:r>
              <a:rPr lang="en-US" sz="1800" dirty="0" smtClean="0"/>
              <a:t>theory is that the needs which are lower down the</a:t>
            </a:r>
            <a:br>
              <a:rPr lang="en-US" sz="1800" dirty="0" smtClean="0"/>
            </a:br>
            <a:r>
              <a:rPr lang="en-US" sz="1800" dirty="0" smtClean="0"/>
              <a:t>pyramid are more primitive and must be satisfied before</a:t>
            </a:r>
            <a:br>
              <a:rPr lang="en-US" sz="1800" dirty="0" smtClean="0"/>
            </a:br>
            <a:r>
              <a:rPr lang="en-US" sz="1800" dirty="0" smtClean="0"/>
              <a:t>we can be motivated by the higher needs. The higher up</a:t>
            </a:r>
            <a:br>
              <a:rPr lang="en-US" sz="1800" dirty="0" smtClean="0"/>
            </a:br>
            <a:r>
              <a:rPr lang="en-US" sz="1800" dirty="0" smtClean="0"/>
              <a:t>the pyramid one goes, the more difficult it becomes to</a:t>
            </a:r>
            <a:br>
              <a:rPr lang="en-US" sz="1800" dirty="0" smtClean="0"/>
            </a:br>
            <a:r>
              <a:rPr lang="en-US" sz="1800" dirty="0" smtClean="0"/>
              <a:t>achieve the need. High level needs are often long term</a:t>
            </a:r>
            <a:br>
              <a:rPr lang="en-US" sz="1800" dirty="0" smtClean="0"/>
            </a:br>
            <a:r>
              <a:rPr lang="en-US" sz="1800" dirty="0" smtClean="0"/>
              <a:t>goals that have to be accomplished in a series of steps</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57200" y="228600"/>
            <a:ext cx="8305800" cy="647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sz="2000" b="1" dirty="0" smtClean="0"/>
              <a:t>DEMOTIVATION</a:t>
            </a:r>
            <a:br>
              <a:rPr lang="en-US" sz="2000" b="1" dirty="0" smtClean="0"/>
            </a:br>
            <a:r>
              <a:rPr lang="en-US" sz="2000" b="1" dirty="0" smtClean="0"/>
              <a:t/>
            </a:r>
            <a:br>
              <a:rPr lang="en-US" sz="2000" b="1" dirty="0" smtClean="0"/>
            </a:br>
            <a:r>
              <a:rPr lang="en-US" sz="2000" dirty="0" smtClean="0"/>
              <a:t/>
            </a:r>
            <a:br>
              <a:rPr lang="en-US" sz="2000" dirty="0" smtClean="0"/>
            </a:br>
            <a:r>
              <a:rPr lang="en-US" sz="2000" dirty="0" smtClean="0"/>
              <a:t>Highly motivated people tend to show the following characteristics:</a:t>
            </a:r>
            <a:br>
              <a:rPr lang="en-US" sz="2000" dirty="0" smtClean="0"/>
            </a:br>
            <a:r>
              <a:rPr lang="en-US" sz="2000" dirty="0" smtClean="0"/>
              <a:t>-high performance and results being consistently achieved</a:t>
            </a:r>
            <a:br>
              <a:rPr lang="en-US" sz="2000" dirty="0" smtClean="0"/>
            </a:br>
            <a:r>
              <a:rPr lang="en-US" sz="2000" dirty="0" smtClean="0"/>
              <a:t>-the energy, enthusiasm and determination to succeed</a:t>
            </a:r>
            <a:br>
              <a:rPr lang="en-US" sz="2000" dirty="0" smtClean="0"/>
            </a:br>
            <a:r>
              <a:rPr lang="en-US" sz="2000" dirty="0" smtClean="0"/>
              <a:t>-unstinting cooperation in overcoming problems</a:t>
            </a:r>
            <a:br>
              <a:rPr lang="en-US" sz="2000" dirty="0" smtClean="0"/>
            </a:br>
            <a:r>
              <a:rPr lang="en-US" sz="2000" dirty="0" smtClean="0"/>
              <a:t>-willingness to accept responsibility</a:t>
            </a:r>
            <a:br>
              <a:rPr lang="en-US" sz="2000" dirty="0" smtClean="0"/>
            </a:br>
            <a:r>
              <a:rPr lang="en-US" sz="2000" dirty="0" smtClean="0"/>
              <a:t>-willingness to accommodate change</a:t>
            </a:r>
            <a:br>
              <a:rPr lang="en-US" sz="2000" dirty="0" smtClean="0"/>
            </a:br>
            <a:r>
              <a:rPr lang="en-US" sz="2000" dirty="0" smtClean="0"/>
              <a:t>People who are </a:t>
            </a:r>
            <a:r>
              <a:rPr lang="en-US" sz="2000" dirty="0" err="1" smtClean="0"/>
              <a:t>demotivated</a:t>
            </a:r>
            <a:r>
              <a:rPr lang="en-US" sz="2000" dirty="0" smtClean="0"/>
              <a:t> lack motivation, either internally or through a failure of</a:t>
            </a:r>
            <a:br>
              <a:rPr lang="en-US" sz="2000" dirty="0" smtClean="0"/>
            </a:br>
            <a:r>
              <a:rPr lang="en-US" sz="2000" dirty="0" smtClean="0"/>
              <a:t>their management to motivate them. </a:t>
            </a:r>
            <a:r>
              <a:rPr lang="en-US" sz="2000" dirty="0" err="1" smtClean="0"/>
              <a:t>Demotivated</a:t>
            </a:r>
            <a:r>
              <a:rPr lang="en-US" sz="2000" dirty="0" smtClean="0"/>
              <a:t> people tend to demonstrate the</a:t>
            </a:r>
            <a:br>
              <a:rPr lang="en-US" sz="2000" dirty="0" smtClean="0"/>
            </a:br>
            <a:r>
              <a:rPr lang="en-US" sz="2000" dirty="0" smtClean="0"/>
              <a:t>following characteristics:</a:t>
            </a:r>
            <a:br>
              <a:rPr lang="en-US" sz="2000" dirty="0" smtClean="0"/>
            </a:br>
            <a:r>
              <a:rPr lang="en-US" sz="2000" dirty="0" smtClean="0"/>
              <a:t>-apathy and indifference to the job, including reduced regard for safety </a:t>
            </a:r>
            <a:r>
              <a:rPr lang="en-US" sz="2000" dirty="0" smtClean="0"/>
              <a:t>while working</a:t>
            </a:r>
            <a:r>
              <a:rPr lang="en-US" sz="2000" dirty="0" smtClean="0"/>
              <a:t/>
            </a:r>
            <a:br>
              <a:rPr lang="en-US" sz="2000" dirty="0" smtClean="0"/>
            </a:br>
            <a:r>
              <a:rPr lang="en-US" sz="2000" dirty="0" smtClean="0"/>
              <a:t>-a poor record of time keeping and high absenteeism</a:t>
            </a:r>
            <a:br>
              <a:rPr lang="en-US" sz="2000" dirty="0" smtClean="0"/>
            </a:br>
            <a:r>
              <a:rPr lang="en-US" sz="2000" dirty="0" smtClean="0"/>
              <a:t>-an exaggeration of the effects/difficulties encountered in problems, disputes and</a:t>
            </a:r>
            <a:br>
              <a:rPr lang="en-US" sz="2000" dirty="0" smtClean="0"/>
            </a:br>
            <a:r>
              <a:rPr lang="en-US" sz="2000" dirty="0" smtClean="0"/>
              <a:t>grievances -a </a:t>
            </a:r>
            <a:r>
              <a:rPr lang="en-US" sz="2000" dirty="0" smtClean="0"/>
              <a:t>lack of cooperation in dealing with problems or difficulties </a:t>
            </a:r>
            <a:r>
              <a:rPr lang="en-US" sz="2000" dirty="0" smtClean="0"/>
              <a:t>unjustified resistance to </a:t>
            </a:r>
            <a:r>
              <a:rPr lang="en-US" sz="2000" dirty="0" smtClean="0"/>
              <a:t>change</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en-US" sz="1800" b="1" dirty="0" smtClean="0"/>
              <a:t>PEER </a:t>
            </a:r>
            <a:r>
              <a:rPr lang="en-US" sz="1800" b="1" dirty="0" smtClean="0"/>
              <a:t>PRESSURE</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In </a:t>
            </a:r>
            <a:r>
              <a:rPr lang="en-US" sz="1800" dirty="0" smtClean="0"/>
              <a:t>the working environment of aircraft maintenance, there are many pressures</a:t>
            </a:r>
            <a:br>
              <a:rPr lang="en-US" sz="1800" dirty="0" smtClean="0"/>
            </a:br>
            <a:r>
              <a:rPr lang="en-US" sz="1800" dirty="0" smtClean="0"/>
              <a:t>brought to bear on the individual technician, including the possibility that he/she will</a:t>
            </a:r>
            <a:br>
              <a:rPr lang="en-US" sz="1800" dirty="0" smtClean="0"/>
            </a:br>
            <a:r>
              <a:rPr lang="en-US" sz="1800" dirty="0" smtClean="0"/>
              <a:t>receive personal pressures from those that work with them. This is known as peer</a:t>
            </a:r>
            <a:br>
              <a:rPr lang="en-US" sz="1800" dirty="0" smtClean="0"/>
            </a:br>
            <a:r>
              <a:rPr lang="en-US" sz="1800" dirty="0" smtClean="0"/>
              <a:t>pressure.</a:t>
            </a:r>
            <a:br>
              <a:rPr lang="en-US" sz="1800" dirty="0" smtClean="0"/>
            </a:br>
            <a:r>
              <a:rPr lang="en-US" sz="1800" dirty="0" smtClean="0"/>
              <a:t>Peer pressure is the actual or perceived pressure which an individual may feel, to</a:t>
            </a:r>
            <a:br>
              <a:rPr lang="en-US" sz="1800" dirty="0" smtClean="0"/>
            </a:br>
            <a:r>
              <a:rPr lang="en-US" sz="1800" dirty="0" smtClean="0"/>
              <a:t>better conform to what they perceive that their peers or colleagues expect</a:t>
            </a:r>
            <a:br>
              <a:rPr lang="en-US" sz="1800" dirty="0" smtClean="0"/>
            </a:br>
            <a:r>
              <a:rPr lang="en-US" sz="1800" dirty="0" smtClean="0"/>
              <a:t>Conformity is the tendency to allow one’s opinions, attitudes, actions and even</a:t>
            </a:r>
            <a:br>
              <a:rPr lang="en-US" sz="1800" dirty="0" smtClean="0"/>
            </a:br>
            <a:r>
              <a:rPr lang="en-US" sz="1800" dirty="0" smtClean="0"/>
              <a:t>perceptions to be affected by prevailing opinions, attitudes, actions and perceptions</a:t>
            </a:r>
            <a:br>
              <a:rPr lang="en-US" sz="1800" dirty="0" smtClean="0"/>
            </a:br>
            <a:r>
              <a:rPr lang="en-US" sz="1800" dirty="0" smtClean="0"/>
              <a:t>Peer pressure is the pressure we feel to do what our group or peers expect of us.</a:t>
            </a:r>
            <a:br>
              <a:rPr lang="en-US" sz="1800" dirty="0" smtClean="0"/>
            </a:br>
            <a:r>
              <a:rPr lang="en-US" sz="1800" dirty="0" smtClean="0"/>
              <a:t>Peer pressure is closely linked to organizational norms and culture. As with</a:t>
            </a:r>
            <a:br>
              <a:rPr lang="en-US" sz="1800" dirty="0" smtClean="0"/>
            </a:br>
            <a:r>
              <a:rPr lang="en-US" sz="1800" dirty="0" smtClean="0"/>
              <a:t>organizational culture, peer pressure or conformity can work either for, or against</a:t>
            </a:r>
            <a:br>
              <a:rPr lang="en-US" sz="1800" dirty="0" smtClean="0"/>
            </a:br>
            <a:r>
              <a:rPr lang="en-US" sz="1800" dirty="0" smtClean="0"/>
              <a:t>safety</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2400" b="1" dirty="0" smtClean="0"/>
              <a:t>THE INFLUENCE OF ORGANIZATIONAL CULTURE ON SAFETY</a:t>
            </a:r>
            <a:r>
              <a:rPr lang="en-US" sz="2400" dirty="0" smtClean="0"/>
              <a:t/>
            </a:r>
            <a:br>
              <a:rPr lang="en-US" sz="2400" dirty="0" smtClean="0"/>
            </a:br>
            <a:r>
              <a:rPr lang="en-US" sz="2400" i="1" dirty="0" smtClean="0"/>
              <a:t>The failure of maintenance and inspection personnel to adhere to proper</a:t>
            </a:r>
            <a:br>
              <a:rPr lang="en-US" sz="2400" i="1" dirty="0" smtClean="0"/>
            </a:br>
            <a:r>
              <a:rPr lang="en-US" sz="2400" i="1" dirty="0" smtClean="0"/>
              <a:t>maintenance and quality assurance procedures for the aircraft’s horizontal stabilizer</a:t>
            </a:r>
            <a:br>
              <a:rPr lang="en-US" sz="2400" i="1" dirty="0" smtClean="0"/>
            </a:br>
            <a:r>
              <a:rPr lang="en-US" sz="2400" i="1" dirty="0" smtClean="0"/>
              <a:t>de-ice boots. This led to the sudden </a:t>
            </a:r>
            <a:r>
              <a:rPr lang="en-US" sz="2400" i="1" dirty="0" err="1" smtClean="0"/>
              <a:t>inflight</a:t>
            </a:r>
            <a:r>
              <a:rPr lang="en-US" sz="2400" i="1" dirty="0" smtClean="0"/>
              <a:t> loss of the partially secured left horizontal</a:t>
            </a:r>
            <a:br>
              <a:rPr lang="en-US" sz="2400" i="1" dirty="0" smtClean="0"/>
            </a:br>
            <a:r>
              <a:rPr lang="en-US" sz="2400" i="1" dirty="0" smtClean="0"/>
              <a:t>stabilizer leading edge, and the immediate severe nose down pitch over and breakup</a:t>
            </a:r>
            <a:br>
              <a:rPr lang="en-US" sz="2400" i="1" dirty="0" smtClean="0"/>
            </a:br>
            <a:r>
              <a:rPr lang="en-US" sz="2400" i="1" dirty="0" smtClean="0"/>
              <a:t>of the aircraft. A contributing cause of the accident was the failure of management</a:t>
            </a:r>
            <a:br>
              <a:rPr lang="en-US" sz="2400" i="1" dirty="0" smtClean="0"/>
            </a:br>
            <a:r>
              <a:rPr lang="en-US" sz="2400" i="1" dirty="0" smtClean="0"/>
              <a:t>to ensure compliance with the approved maintenance procedures. In addition, the</a:t>
            </a:r>
            <a:br>
              <a:rPr lang="en-US" sz="2400" i="1" dirty="0" smtClean="0"/>
            </a:br>
            <a:r>
              <a:rPr lang="en-US" sz="2400" i="1" dirty="0" smtClean="0"/>
              <a:t>failure of FAA surveillance to detect and verify compliance with approved procedures</a:t>
            </a:r>
            <a:br>
              <a:rPr lang="en-US" sz="2400" i="1" dirty="0" smtClean="0"/>
            </a:br>
            <a:r>
              <a:rPr lang="en-US" sz="2400" i="1" dirty="0" smtClean="0"/>
              <a:t>was cited</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2700" dirty="0" smtClean="0"/>
              <a:t>TEAM WORK</a:t>
            </a:r>
            <a:br>
              <a:rPr lang="en-US" sz="2700" dirty="0" smtClean="0"/>
            </a:br>
            <a:r>
              <a:rPr lang="en-US" sz="2700" b="1" i="1" dirty="0" smtClean="0"/>
              <a:t>Teams require interdependence; members working together in ways to achieve one</a:t>
            </a:r>
            <a:br>
              <a:rPr lang="en-US" sz="2700" b="1" i="1" dirty="0" smtClean="0"/>
            </a:br>
            <a:r>
              <a:rPr lang="en-US" sz="2700" b="1" i="1" dirty="0" smtClean="0"/>
              <a:t>or more common goals.</a:t>
            </a:r>
            <a:br>
              <a:rPr lang="en-US" sz="2700" b="1" i="1" dirty="0" smtClean="0"/>
            </a:br>
            <a:r>
              <a:rPr lang="en-US" sz="2700" dirty="0" smtClean="0"/>
              <a:t>Successful teamwork is achieved when the output of the team is greater than what</a:t>
            </a:r>
            <a:br>
              <a:rPr lang="en-US" sz="2700" dirty="0" smtClean="0"/>
            </a:br>
            <a:r>
              <a:rPr lang="en-US" sz="2700" dirty="0" smtClean="0"/>
              <a:t>the output would be by the combined efforts of the individual members in isolation.</a:t>
            </a:r>
            <a:br>
              <a:rPr lang="en-US" sz="2700" dirty="0" smtClean="0"/>
            </a:br>
            <a:r>
              <a:rPr lang="en-US" sz="2700" dirty="0" smtClean="0"/>
              <a:t>This is a process known as synergy. Synergy occurs when each individual team</a:t>
            </a:r>
            <a:br>
              <a:rPr lang="en-US" sz="2700" dirty="0" smtClean="0"/>
            </a:br>
            <a:r>
              <a:rPr lang="en-US" sz="2700" dirty="0" smtClean="0"/>
              <a:t>member is empowered and encouraged to contribute in the most effective way to</a:t>
            </a:r>
            <a:br>
              <a:rPr lang="en-US" sz="2700" dirty="0" smtClean="0"/>
            </a:br>
            <a:r>
              <a:rPr lang="en-US" sz="2700" dirty="0" smtClean="0"/>
              <a:t>the overall task of the team. Interaction between team members creates a positive</a:t>
            </a:r>
            <a:br>
              <a:rPr lang="en-US" sz="2700" dirty="0" smtClean="0"/>
            </a:br>
            <a:r>
              <a:rPr lang="en-US" sz="2700" dirty="0" smtClean="0"/>
              <a:t>environment, increasing efficiency and productivity.</a:t>
            </a: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63</Words>
  <Application>Microsoft Office PowerPoint</Application>
  <PresentationFormat>On-screen Show (4:3)</PresentationFormat>
  <Paragraphs>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MOTIVATION Motivated behavior is goal directed, purposeful behavior. No human behavior occurs without some kind of motivation behind it. In aircraft maintenance, technicians are trained to carry out the tasks within their expertise. However, it is largely their motivation which determines what they actually do in any given situation. Thus, “motivation reflects the difference between what someone can do and what they will do”.  Motivation can be thought of as a basic human drive that arouses, directs, and sustains all human behavior. Generally we say a person is motivated if they take action to achieve something Internal motivation (doing things because you want to rather than because someone else has told you to) is far more effective than external sticks and carrots. Punishing or rewarding inappropriately) people who are internally motivated can be counter productive.</vt:lpstr>
      <vt:lpstr>REWARD AND PUNISHMENT: EFFECTS ON BEHAVIOR  The below figure summarizes what psychologists know about the effects of reward and punishment in the workplace. Rewards are the most powerful means of changing behavior, but they are only effective if delivered close in time and place to the behavior that is desired. Delayed punishments have negative effects: they don’t lead to improved behavior and they make people resentful            The cells labeled ‘doubtful effects’ mean that, in each case, there are opposing forces at work. Hence, the results are uncertain</vt:lpstr>
      <vt:lpstr>MASLOW’S HIERARCHY OF NEEDS One well known theory which attempts to describe human motivation is Maslow’s hierarchy of needs. Maslow considered that humans are driven by two different sets of motivational forces: … those that ensure survival by satisfying basic physical and psychological needs; … those that help us to realize our full potential in life known as self actualization needs (fulfilling ambitions, etc.). The following figure shows the hypothetical hierarchical nature of the needs we are motivated to satisfy. The theory is that the needs which are lower down the pyramid are more primitive and must be satisfied before we can be motivated by the higher needs. The higher up the pyramid one goes, the more difficult it becomes to achieve the need. High level needs are often long term goals that have to be accomplished in a series of steps</vt:lpstr>
      <vt:lpstr>Slide 5</vt:lpstr>
      <vt:lpstr>DEMOTIVATION   Highly motivated people tend to show the following characteristics: -high performance and results being consistently achieved -the energy, enthusiasm and determination to succeed -unstinting cooperation in overcoming problems -willingness to accept responsibility -willingness to accommodate change People who are demotivated lack motivation, either internally or through a failure of their management to motivate them. Demotivated people tend to demonstrate the following characteristics: -apathy and indifference to the job, including reduced regard for safety while working -a poor record of time keeping and high absenteeism -an exaggeration of the effects/difficulties encountered in problems, disputes and grievances -a lack of cooperation in dealing with problems or difficulties unjustified resistance to change  </vt:lpstr>
      <vt:lpstr>PEER PRESSURE    In the working environment of aircraft maintenance, there are many pressures brought to bear on the individual technician, including the possibility that he/she will receive personal pressures from those that work with them. This is known as peer pressure. Peer pressure is the actual or perceived pressure which an individual may feel, to better conform to what they perceive that their peers or colleagues expect Conformity is the tendency to allow one’s opinions, attitudes, actions and even perceptions to be affected by prevailing opinions, attitudes, actions and perceptions Peer pressure is the pressure we feel to do what our group or peers expect of us. Peer pressure is closely linked to organizational norms and culture. As with organizational culture, peer pressure or conformity can work either for, or against safety</vt:lpstr>
      <vt:lpstr>THE INFLUENCE OF ORGANIZATIONAL CULTURE ON SAFETY The failure of maintenance and inspection personnel to adhere to proper maintenance and quality assurance procedures for the aircraft’s horizontal stabilizer de-ice boots. This led to the sudden inflight loss of the partially secured left horizontal stabilizer leading edge, and the immediate severe nose down pitch over and breakup of the aircraft. A contributing cause of the accident was the failure of management to ensure compliance with the approved maintenance procedures. In addition, the failure of FAA surveillance to detect and verify compliance with approved procedures was cited</vt:lpstr>
      <vt:lpstr>TEAM WORK Teams require interdependence; members working together in ways to achieve one or more common goals. Successful teamwork is achieved when the output of the team is greater than what the output would be by the combined efforts of the individual members in isolation. This is a process known as synergy. Synergy occurs when each individual team member is empowered and encouraged to contribute in the most effective way to the overall task of the team. Interaction between team members creates a positive environment, increasing efficiency and productivity. </vt:lpstr>
      <vt:lpstr>TEAMWORK This interaction is unlikely to occur unless all members of the team fully understand their role within the group, and how this role might vary depending on circumstances. Consequently, good communications within the group, a high degree of situational awareness, and a comprehensive understanding of the decision making process by all members are prerequisites for creating synergy. Sound teamwork in aviation maintenance is also a vital error management tool. There are many examples where maintenance team failures have been found to be major factors in aviation accidents</vt:lpstr>
      <vt:lpstr>CHARACTERISTICS OF TEAMS Good teams have certain characteristics. Typically, individual team members have high levels of task proficiency and good team skills.  So what are the characteristics of teams with good synergy? These teams: Share and understand a common goal Have effective and balanced leadership Have effective followership (or team) skills Have a shared mental model Practice clear and effective communication Have clear delegation/role definition Have clear operating procedures Allocate workload appropriately Have an appropriate authority gradient Resolve conflict effectively</vt:lpstr>
      <vt:lpstr>CONDITIONS FOR EFFECTIVE TEAMWORK  A SHARED AND UNDERSTOOD GOAL   This is closely linked with providing a clear pre task briefing. It is often assumed that everyone in the team knows what the goal is. However, this is not always the case. For a team to be effective, all team members need to know what the specific goal is, as well as what they need to do to achieve it. When the team has a shared and understood goal, all members of the team are ‘pulling in the same direction’ to achieve the stated goal, rather than working in isolation.  EFFECTIVE LEADERSHIP AND FOLLOWERSHIP  Good balanced leadership and followership skills are critical for effective team performance. The team leader needs to manage the workload, keep the team motivated, provide appropriate direction when required, and coordinate activities aimed at achieving the team goal. The follower is expected to act professionally, work towards the team goal and raise issues if they are unsure or disagree</vt:lpstr>
      <vt:lpstr>A SHARED MENTAL MODEL   For a team to be effective, each member should be aware of the expected outcomes of their work. Supervisors therefore have to communicate what is required, how they expect it to be achieved, and allocate appropriate tasks and responsibilities. The shift or task supervisor should communicate before the team begins the task. It may then require frequent briefing during the task, so the whole team remains aware of, and is focused on what needs to be achieved. Regular briefing and informal discussion with team members during the task should ensure that all team members share the same mental model. Such briefings should be carried out at the following times: At the beginning of every shift When the work priorities change When another task is issued Whenever important information needs to be communicated</vt:lpstr>
      <vt:lpstr>Effective communication is a complex process. Some have simplistically summarized the process in these four steps: -Someone transmits information -Someone else receives that information -That receiver understands the information, and finally... -Confirms to the transmitter that they have received and understood the information</vt:lpstr>
      <vt:lpstr>CLEAR DELEGATION &amp; ROLE DEFINITION     There must be a clear outline of who is responsible for what. Clear delegation and role definition helps to minimize duplicated effort and ensures that each team member knows what they have to do and who is responsible for what. Delegating responsibilities appropriately within the team, and defining individual team members’ roles, ensures activities are coordinated and no one team member is overloaded, thus allowing their ability to assist other team members when necessary. Delegating responsibilities and defining roles also ensure that team members have the capability to monitor each other’s performance and provide support as required.</vt:lpstr>
      <vt:lpstr>APPROPRIATE ALLOCATION OF WORKLOAD   We tend to be most reliable under moderate levels of workload that do not change suddenly and unpredictably. When the workload becomes excessive, the likelihood of human error increases. The term ‘workload’ can be summarized as the task demands placed upon an individual, and the corresponding ability of that individual to cope with those demands. An individual’s ability to cope with demands will be affected by their inherent capabilities, training, skill level, tiredness, and a multitude of other factors. This has several implications: -Different people will experience different workloads for the same task. Remember how difficult it was when you were learning to drive? Changing gears required massive concentration and effort, while experienced drivers can change gear almost without thinking. -Workload levels will vary as time passes. High workload and inappropriate/unrealistic time frames in which to achieve tasks can have an adverse effect on team performance. Maintenance teams that experience a consistently high workload, or are confronted with conflicting demands to complete tasks within an unrealistic time frame often use shortcuts and workarounds. Workload, therefore, must be appropriately balanced within the team</vt:lpstr>
      <vt:lpstr>LEADERSHIP    CHARACTERISTICS OF A GOOD LEADER   A leader in a given situation is a person whose ideas and actions influence the thought and the behavior of others. There are potentially two types of leader in aircraft maintenance: 1) the person officially assigned the team leader role (possibly called the Supervisor)  2) an individual within a group that the rest of the group tends to follow or defer to (possibly due to a dominant personality, etc.). Ideally of course, the official team leader should also be the person the rest of the group defers to</vt:lpstr>
      <vt:lpstr>LEADERSHIP  WHAT IS LEADERSHIP   Motivating the Team: The leader organizes the team by ensuring that the goals or targets of the work which need to be achieved are clearly communicated and manageable. For instance, the team leader would describe the work required on an aircraft within a shift. The leader must be honest and open, highlighting any potential problems and where appropriate encourage team solutions. Reinforcing Good Attitudes and Behavior: When team members work well (i.e. safely and efficiently), this must be recognized by the team leader and reinforced. This might be by offering a word of thanks for hard work, or making a favorable report to senior management on an individual. A good leader will also make sure that bad habits are eliminated and inappropriate actions are constructively criticized. Demonstrating by Example: One of the most important leadership qualities is setting an example; doing what they say. They must demonstrate a personal understanding of the activities and goals of the team so that the team members respect their authority. It is particularly important that the team leader establishes a good safety culture within a team through attitude and actions.</vt:lpstr>
      <vt:lpstr>LEADERSHIP WHAT IS LEADERSHIP   Maintaining the Group: Individuals do not always work together as good teams. It is part of the leader’s role to be sensitive to the structure of the team and the relationships within it. They must engender a ‘team spirit’ where the team members support each other and feel responsible for the work of the team. They must also recognize and resolve disputes within the team and encourage cooperation amongst its members. Fulfilling a Management Role: The team leader must not be afraid to lead (and diplomatically making it clear that there cannot be more than one leader in a team). The team leader is the link between higher levels of management within the organization and the team members who actually work on the aircraft. The leader is responsible for coordinating the activities of the team on a day to day basis, which includes allocation of tasks and delegation of duties. There can be a tendency for team members to transfer some of their own responsibilities to the team leader. This must be resisted.</vt:lpstr>
      <vt:lpstr>LEADERSHIP    WHAT LEADERSHIP IS NOT    Leadership is not power. The thug who sticks a gun in your back has power, but not leadership. Leadership is not status. Some may have status or position, yet do not have a shred of leadership . Position is assigned from above ... leadership is conferred from below. Leadership is not authority. Bosses will naturally have subordinates, but if bosses do not lead, they will not have followers. Leadership is not management. Managing is a planned activity: leadership is more spontaneous. Managers do things right. Leaders do the right things</vt:lpstr>
      <vt:lpstr>LEADERSHIP    Management is about making sure people CAN work safely; that is, provide the right tools and equipment, have good policies and procedures, hold safety meetings and training, and so on. Leadership, on the other hand, is about helping to ensure that people WILL work safely: providing consistent feedback to people when they are doing the right kinds of things around safety, make safety meetings engaging and relevant, model safe behaviors in all, make the connection and balance between production, quality, and safety and celebrate successes.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Anand Kumar Upadhyay</dc:creator>
  <cp:lastModifiedBy>Anand Kumar Upadhyay</cp:lastModifiedBy>
  <cp:revision>2</cp:revision>
  <dcterms:created xsi:type="dcterms:W3CDTF">2006-08-16T00:00:00Z</dcterms:created>
  <dcterms:modified xsi:type="dcterms:W3CDTF">2020-04-25T12:28:46Z</dcterms:modified>
</cp:coreProperties>
</file>