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r>
              <a:rPr lang="en-US" b="1" dirty="0" smtClean="0">
                <a:solidFill>
                  <a:srgbClr val="FF0000"/>
                </a:solidFill>
              </a:rPr>
              <a:t>Module </a:t>
            </a:r>
            <a:r>
              <a:rPr lang="en-US" b="1" dirty="0" smtClean="0">
                <a:solidFill>
                  <a:srgbClr val="FF0000"/>
                </a:solidFill>
              </a:rPr>
              <a:t>09</a:t>
            </a:r>
            <a:r>
              <a:rPr lang="en-US" b="1" dirty="0" smtClean="0">
                <a:solidFill>
                  <a:srgbClr val="FF0000"/>
                </a:solidFill>
              </a:rPr>
              <a:t/>
            </a:r>
            <a:br>
              <a:rPr lang="en-US" b="1" dirty="0" smtClean="0">
                <a:solidFill>
                  <a:srgbClr val="FF0000"/>
                </a:solidFill>
              </a:rPr>
            </a:br>
            <a:r>
              <a:rPr lang="en-US" b="1" dirty="0" smtClean="0">
                <a:solidFill>
                  <a:srgbClr val="FF0000"/>
                </a:solidFill>
              </a:rPr>
              <a:t>HUMAN</a:t>
            </a:r>
            <a:br>
              <a:rPr lang="en-US" b="1" dirty="0" smtClean="0">
                <a:solidFill>
                  <a:srgbClr val="FF0000"/>
                </a:solidFill>
              </a:rPr>
            </a:br>
            <a:r>
              <a:rPr lang="en-US" b="1" dirty="0" smtClean="0">
                <a:solidFill>
                  <a:srgbClr val="FF0000"/>
                </a:solidFill>
              </a:rPr>
              <a:t>FACTORS</a:t>
            </a:r>
            <a:br>
              <a:rPr lang="en-US" b="1" dirty="0" smtClean="0">
                <a:solidFill>
                  <a:srgbClr val="FF0000"/>
                </a:solidFill>
              </a:rPr>
            </a:br>
            <a:r>
              <a:rPr lang="en-US" b="1" i="1" dirty="0" smtClean="0">
                <a:solidFill>
                  <a:srgbClr val="FF0000"/>
                </a:solidFill>
              </a:rPr>
              <a:t>for B1 &amp; B2 certification</a:t>
            </a:r>
            <a:r>
              <a:rPr lang="en-US" i="1" dirty="0" smtClean="0"/>
              <a:t/>
            </a:r>
            <a:br>
              <a:rPr lang="en-US" i="1"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r>
              <a:rPr lang="en-US" dirty="0" smtClean="0"/>
              <a:t/>
            </a:r>
            <a:br>
              <a:rPr lang="en-US" dirty="0" smtClean="0"/>
            </a:br>
            <a:r>
              <a:rPr lang="en-US" dirty="0" smtClean="0"/>
              <a:t/>
            </a:r>
            <a:br>
              <a:rPr lang="en-US" dirty="0" smtClean="0"/>
            </a:br>
            <a:r>
              <a:rPr lang="en-US" b="1" u="sng" dirty="0" smtClean="0"/>
              <a:t>GENERAL</a:t>
            </a:r>
            <a:endParaRPr lang="en-US" b="1" u="sng" dirty="0"/>
          </a:p>
        </p:txBody>
      </p:sp>
      <p:pic>
        <p:nvPicPr>
          <p:cNvPr id="1026" name="Picture 2"/>
          <p:cNvPicPr>
            <a:picLocks noChangeAspect="1" noChangeArrowheads="1"/>
          </p:cNvPicPr>
          <p:nvPr/>
        </p:nvPicPr>
        <p:blipFill>
          <a:blip r:embed="rId2" cstate="print"/>
          <a:srcRect/>
          <a:stretch>
            <a:fillRect/>
          </a:stretch>
        </p:blipFill>
        <p:spPr bwMode="auto">
          <a:xfrm>
            <a:off x="990600" y="609600"/>
            <a:ext cx="7315200" cy="2286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r>
              <a:rPr lang="en-US" dirty="0" smtClean="0"/>
              <a:t>THE PEAR MODEL OF HUMAN FACTORS IN </a:t>
            </a:r>
            <a:r>
              <a:rPr lang="en-US" dirty="0" smtClean="0"/>
              <a:t>MAINTENANCE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066800" y="1752600"/>
            <a:ext cx="6629400" cy="1600199"/>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816429" y="3657600"/>
            <a:ext cx="7794171" cy="2895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2000" dirty="0" smtClean="0"/>
              <a:t>Aviation accidents are often attributed to human error (Human Factors).</a:t>
            </a:r>
            <a:br>
              <a:rPr lang="en-US" sz="2000" dirty="0" smtClean="0"/>
            </a:br>
            <a:r>
              <a:rPr lang="en-US" sz="2000" dirty="0" smtClean="0"/>
              <a:t>For several years, in fact, industry have been working hard to minimize</a:t>
            </a:r>
            <a:br>
              <a:rPr lang="en-US" sz="2000" dirty="0" smtClean="0"/>
            </a:br>
            <a:r>
              <a:rPr lang="en-US" sz="2000" dirty="0" smtClean="0"/>
              <a:t>these factors and reduce the risk of accidents. These efforts encompass</a:t>
            </a:r>
            <a:br>
              <a:rPr lang="en-US" sz="2000" dirty="0" smtClean="0"/>
            </a:br>
            <a:r>
              <a:rPr lang="en-US" sz="2000" dirty="0" smtClean="0"/>
              <a:t>all aviation sectors.</a:t>
            </a:r>
            <a:br>
              <a:rPr lang="en-US" sz="2000" dirty="0" smtClean="0"/>
            </a:br>
            <a:r>
              <a:rPr lang="en-US" sz="2000" dirty="0" smtClean="0"/>
              <a:t>33% Non-compliance with basic rules by pilots</a:t>
            </a:r>
            <a:br>
              <a:rPr lang="en-US" sz="2000" dirty="0" smtClean="0"/>
            </a:br>
            <a:r>
              <a:rPr lang="en-US" sz="2000" dirty="0" smtClean="0"/>
              <a:t>26% Lack of cross-checks by the co-pilot</a:t>
            </a:r>
            <a:br>
              <a:rPr lang="en-US" sz="2000" dirty="0" smtClean="0"/>
            </a:br>
            <a:r>
              <a:rPr lang="en-US" sz="2000" dirty="0" smtClean="0"/>
              <a:t>13% Design errors</a:t>
            </a:r>
            <a:br>
              <a:rPr lang="en-US" sz="2000" dirty="0" smtClean="0"/>
            </a:br>
            <a:r>
              <a:rPr lang="en-US" sz="2000" b="1" dirty="0" smtClean="0"/>
              <a:t>12% Maintenance and inspection gaps</a:t>
            </a:r>
            <a:br>
              <a:rPr lang="en-US" sz="2000" b="1" dirty="0" smtClean="0"/>
            </a:br>
            <a:r>
              <a:rPr lang="en-US" sz="2000" dirty="0" smtClean="0"/>
              <a:t>10% Failure during the approaching procedure support</a:t>
            </a:r>
            <a:br>
              <a:rPr lang="en-US" sz="2000" dirty="0" smtClean="0"/>
            </a:br>
            <a:r>
              <a:rPr lang="en-US" sz="2000" dirty="0" smtClean="0"/>
              <a:t>10% Pilot ignores the warnings of the crew</a:t>
            </a:r>
            <a:br>
              <a:rPr lang="en-US" sz="2000" dirty="0" smtClean="0"/>
            </a:br>
            <a:r>
              <a:rPr lang="en-US" sz="2000" dirty="0" smtClean="0"/>
              <a:t>9% Flight controller errors</a:t>
            </a:r>
            <a:br>
              <a:rPr lang="en-US" sz="2000" dirty="0" smtClean="0"/>
            </a:br>
            <a:r>
              <a:rPr lang="en-US" sz="2000" dirty="0" smtClean="0"/>
              <a:t>9% Crew Improper behavior in case of extraordinary situations</a:t>
            </a:r>
            <a:br>
              <a:rPr lang="en-US" sz="2000" dirty="0" smtClean="0"/>
            </a:br>
            <a:r>
              <a:rPr lang="en-US" sz="2000" dirty="0" smtClean="0"/>
              <a:t>8% Incomplete or misleading weather forecast</a:t>
            </a:r>
            <a:br>
              <a:rPr lang="en-US" sz="2000" dirty="0" smtClean="0"/>
            </a:br>
            <a:r>
              <a:rPr lang="en-US" sz="2000" dirty="0" smtClean="0"/>
              <a:t>8% Hazards on the taxiway</a:t>
            </a:r>
            <a:br>
              <a:rPr lang="en-US" sz="2000" dirty="0" smtClean="0"/>
            </a:br>
            <a:r>
              <a:rPr lang="en-US" sz="2000" dirty="0" smtClean="0"/>
              <a:t>7% Lack of communication by the air traffic controllers</a:t>
            </a:r>
            <a:br>
              <a:rPr lang="en-US" sz="2000" dirty="0" smtClean="0"/>
            </a:br>
            <a:r>
              <a:rPr lang="en-US" sz="2000" dirty="0" smtClean="0"/>
              <a:t>6% Incorrect landing procedure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Autofit/>
          </a:bodyPr>
          <a:lstStyle/>
          <a:p>
            <a:r>
              <a:rPr lang="en-US" sz="1800" dirty="0" smtClean="0"/>
              <a:t>MURPHY LAW</a:t>
            </a:r>
            <a:br>
              <a:rPr lang="en-US" sz="1800" dirty="0" smtClean="0"/>
            </a:br>
            <a:r>
              <a:rPr lang="en-US" sz="1800" dirty="0" smtClean="0"/>
              <a:t>The first test produced a zero reading; upon examination, it was determined that</a:t>
            </a:r>
            <a:br>
              <a:rPr lang="en-US" sz="1800" dirty="0" smtClean="0"/>
            </a:br>
            <a:r>
              <a:rPr lang="en-US" sz="1800" dirty="0" smtClean="0"/>
              <a:t>all four sensors were connected incorrectly. On each of the four sensors, there</a:t>
            </a:r>
            <a:br>
              <a:rPr lang="en-US" sz="1800" dirty="0" smtClean="0"/>
            </a:br>
            <a:r>
              <a:rPr lang="en-US" sz="1800" dirty="0" smtClean="0"/>
              <a:t>were two possible ways to connect the wires; and on all four sensors, the wires</a:t>
            </a:r>
            <a:br>
              <a:rPr lang="en-US" sz="1800" dirty="0" smtClean="0"/>
            </a:br>
            <a:r>
              <a:rPr lang="en-US" sz="1800" dirty="0" smtClean="0"/>
              <a:t>were hooked up incorrectly!</a:t>
            </a:r>
            <a:br>
              <a:rPr lang="en-US" sz="1800" dirty="0" smtClean="0"/>
            </a:br>
            <a:r>
              <a:rPr lang="en-US" sz="1800" dirty="0" smtClean="0"/>
              <a:t>-Murphy was very upset and blamed the technician for the foul up. He</a:t>
            </a:r>
            <a:br>
              <a:rPr lang="en-US" sz="1800" dirty="0" smtClean="0"/>
            </a:br>
            <a:r>
              <a:rPr lang="en-US" sz="1800" dirty="0" smtClean="0"/>
              <a:t>supposedly said “If there are two ways to do something, and one will result in</a:t>
            </a:r>
            <a:br>
              <a:rPr lang="en-US" sz="1800" dirty="0" smtClean="0"/>
            </a:br>
            <a:r>
              <a:rPr lang="en-US" sz="1800" dirty="0" smtClean="0"/>
              <a:t>disaster, he’ll do it that way”. </a:t>
            </a:r>
            <a:r>
              <a:rPr lang="en-US" sz="1800" i="1" dirty="0" smtClean="0"/>
              <a:t>Source: Improbable Research</a:t>
            </a:r>
            <a:br>
              <a:rPr lang="en-US" sz="1800" i="1" dirty="0" smtClean="0"/>
            </a:br>
            <a:r>
              <a:rPr lang="en-US" sz="1800" dirty="0" smtClean="0"/>
              <a:t>-Colonel </a:t>
            </a:r>
            <a:r>
              <a:rPr lang="en-US" sz="1800" dirty="0" err="1" smtClean="0"/>
              <a:t>Stapp</a:t>
            </a:r>
            <a:r>
              <a:rPr lang="en-US" sz="1800" dirty="0" smtClean="0"/>
              <a:t> recognized the importance of Murphy’s comments, and when</a:t>
            </a:r>
            <a:br>
              <a:rPr lang="en-US" sz="1800" dirty="0" smtClean="0"/>
            </a:br>
            <a:r>
              <a:rPr lang="en-US" sz="1800" dirty="0" smtClean="0"/>
              <a:t>talking to the press, attributed the successes and the sled team’s safety record to</a:t>
            </a:r>
            <a:br>
              <a:rPr lang="en-US" sz="1800" dirty="0" smtClean="0"/>
            </a:br>
            <a:r>
              <a:rPr lang="en-US" sz="1800" dirty="0" smtClean="0"/>
              <a:t>“Murphy’s Law”. He explained Murphy’s Law as “whatever can go wrong, will go</a:t>
            </a:r>
            <a:br>
              <a:rPr lang="en-US" sz="1800" dirty="0" smtClean="0"/>
            </a:br>
            <a:r>
              <a:rPr lang="en-US" sz="1800" dirty="0" smtClean="0"/>
              <a:t>wrong”, and if you can anticipate problems, disaster can be averted</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MURPHY </a:t>
            </a:r>
            <a:r>
              <a:rPr lang="en-US" sz="2200" dirty="0" smtClean="0"/>
              <a:t>LAW</a:t>
            </a:r>
            <a:br>
              <a:rPr lang="en-US" sz="2200" dirty="0" smtClean="0"/>
            </a:br>
            <a:r>
              <a:rPr lang="en-US" sz="2200" dirty="0" smtClean="0"/>
              <a:t>-Failures in aviation and space exploration can be extremely costly. In one</a:t>
            </a:r>
            <a:br>
              <a:rPr lang="en-US" sz="2200" dirty="0" smtClean="0"/>
            </a:br>
            <a:r>
              <a:rPr lang="en-US" sz="2200" dirty="0" smtClean="0"/>
              <a:t>unmanned orbiting vessel, (ironically) a set of sensors were all connected</a:t>
            </a:r>
            <a:br>
              <a:rPr lang="en-US" sz="2200" dirty="0" smtClean="0"/>
            </a:br>
            <a:r>
              <a:rPr lang="en-US" sz="2200" dirty="0" smtClean="0"/>
              <a:t>incorrectly. When the sensors failed to operate as designed, the parachutes that</a:t>
            </a:r>
            <a:br>
              <a:rPr lang="en-US" sz="2200" dirty="0" smtClean="0"/>
            </a:br>
            <a:r>
              <a:rPr lang="en-US" sz="2200" dirty="0" smtClean="0"/>
              <a:t>were to slow down the spacecraft didn’t open.</a:t>
            </a:r>
            <a:br>
              <a:rPr lang="en-US" sz="2200" dirty="0" smtClean="0"/>
            </a:br>
            <a:r>
              <a:rPr lang="en-US" sz="2200" dirty="0" smtClean="0"/>
              <a:t>-Because of costly failures, designers have installed “fail safes”.</a:t>
            </a:r>
            <a:br>
              <a:rPr lang="en-US" sz="2200" dirty="0" smtClean="0"/>
            </a:br>
            <a:r>
              <a:rPr lang="en-US" sz="2200" dirty="0" smtClean="0"/>
              <a:t>-Fail safes are referred to as “idiot proof”. But Murphy’s Law always seems to</a:t>
            </a:r>
            <a:br>
              <a:rPr lang="en-US" sz="2200" dirty="0" smtClean="0"/>
            </a:br>
            <a:r>
              <a:rPr lang="en-US" sz="2200" dirty="0" smtClean="0"/>
              <a:t>strike, even when precautions have been put in place; resulting in “Grave’s Law”,</a:t>
            </a:r>
            <a:br>
              <a:rPr lang="en-US" sz="2200" dirty="0" smtClean="0"/>
            </a:br>
            <a:r>
              <a:rPr lang="en-US" sz="2200" dirty="0" smtClean="0"/>
              <a:t>which states, if you make something idiot proof, the world will create a better</a:t>
            </a:r>
            <a:br>
              <a:rPr lang="en-US" sz="2200" dirty="0" smtClean="0"/>
            </a:br>
            <a:r>
              <a:rPr lang="en-US" sz="2200" dirty="0" smtClean="0"/>
              <a:t>idiot”.</a:t>
            </a:r>
            <a:br>
              <a:rPr lang="en-US" sz="2200" dirty="0" smtClean="0"/>
            </a:br>
            <a:r>
              <a:rPr lang="en-US" sz="2200" dirty="0" smtClean="0"/>
              <a:t>-So what can we learn from this in relation to Human Factors? We can use</a:t>
            </a:r>
            <a:br>
              <a:rPr lang="en-US" sz="2200" dirty="0" smtClean="0"/>
            </a:br>
            <a:r>
              <a:rPr lang="en-US" sz="2200" dirty="0" smtClean="0"/>
              <a:t>Murphy’s Law as a tool, if we expect things to go wrong and put maintenance</a:t>
            </a:r>
            <a:br>
              <a:rPr lang="en-US" sz="2200" dirty="0" smtClean="0"/>
            </a:br>
            <a:r>
              <a:rPr lang="en-US" sz="2200" dirty="0" smtClean="0"/>
              <a:t>safety culture into action, just like Murphy’s sled team, a good safety record can</a:t>
            </a:r>
            <a:br>
              <a:rPr lang="en-US" sz="2200" dirty="0" smtClean="0"/>
            </a:br>
            <a:r>
              <a:rPr lang="en-US" sz="2200" dirty="0" smtClean="0"/>
              <a:t>be maintained</a:t>
            </a:r>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Module 09 HUMAN FACTORS for B1 &amp; B2 certification </vt:lpstr>
      <vt:lpstr>  GENERAL</vt:lpstr>
      <vt:lpstr>THE PEAR MODEL OF HUMAN FACTORS IN MAINTENANCE       </vt:lpstr>
      <vt:lpstr>Aviation accidents are often attributed to human error (Human Factors). For several years, in fact, industry have been working hard to minimize these factors and reduce the risk of accidents. These efforts encompass all aviation sectors. 33% Non-compliance with basic rules by pilots 26% Lack of cross-checks by the co-pilot 13% Design errors 12% Maintenance and inspection gaps 10% Failure during the approaching procedure support 10% Pilot ignores the warnings of the crew 9% Flight controller errors 9% Crew Improper behavior in case of extraordinary situations 8% Incomplete or misleading weather forecast 8% Hazards on the taxiway 7% Lack of communication by the air traffic controllers 6% Incorrect landing procedure</vt:lpstr>
      <vt:lpstr>MURPHY LAW The first test produced a zero reading; upon examination, it was determined that all four sensors were connected incorrectly. On each of the four sensors, there were two possible ways to connect the wires; and on all four sensors, the wires were hooked up incorrectly! -Murphy was very upset and blamed the technician for the foul up. He supposedly said “If there are two ways to do something, and one will result in disaster, he’ll do it that way”. Source: Improbable Research -Colonel Stapp recognized the importance of Murphy’s comments, and when talking to the press, attributed the successes and the sled team’s safety record to “Murphy’s Law”. He explained Murphy’s Law as “whatever can go wrong, will go wrong”, and if you can anticipate problems, disaster can be averted</vt:lpstr>
      <vt:lpstr>  MURPHY LAW -Failures in aviation and space exploration can be extremely costly. In one unmanned orbiting vessel, (ironically) a set of sensors were all connected incorrectly. When the sensors failed to operate as designed, the parachutes that were to slow down the spacecraft didn’t open. -Because of costly failures, designers have installed “fail safes”. -Fail safes are referred to as “idiot proof”. But Murphy’s Law always seems to strike, even when precautions have been put in place; resulting in “Grave’s Law”, which states, if you make something idiot proof, the world will create a better idiot”. -So what can we learn from this in relation to Human Factors? We can use Murphy’s Law as a tool, if we expect things to go wrong and put maintenance safety culture into action, just like Murphy’s sled team, a good safety record can be maintained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09 HUMAN FACTORS for B1 &amp; B2 certification </dc:title>
  <dc:creator>Anand Kumar Upadhyay</dc:creator>
  <cp:lastModifiedBy>Anand Kumar Upadhyay</cp:lastModifiedBy>
  <cp:revision>1</cp:revision>
  <dcterms:created xsi:type="dcterms:W3CDTF">2006-08-16T00:00:00Z</dcterms:created>
  <dcterms:modified xsi:type="dcterms:W3CDTF">2020-04-25T11:33:05Z</dcterms:modified>
</cp:coreProperties>
</file>