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5"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7" r:id="rId19"/>
    <p:sldId id="273" r:id="rId20"/>
    <p:sldId id="274" r:id="rId21"/>
    <p:sldId id="275"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405" autoAdjust="0"/>
    <p:restoredTop sz="94660"/>
  </p:normalViewPr>
  <p:slideViewPr>
    <p:cSldViewPr>
      <p:cViewPr varScale="1">
        <p:scale>
          <a:sx n="63" d="100"/>
          <a:sy n="63" d="100"/>
        </p:scale>
        <p:origin x="-13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7D06E-CA0A-4458-AC28-041DF054E8BB}" type="datetimeFigureOut">
              <a:rPr lang="en-US" smtClean="0"/>
              <a:pPr/>
              <a:t>2/16/2018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6AFE8D-234D-48CC-9A95-3BF6174074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6AFE8D-234D-48CC-9A95-3BF617407428}"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2/16/2018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181600"/>
          </a:xfrm>
        </p:spPr>
        <p:txBody>
          <a:bodyPr>
            <a:normAutofit/>
          </a:bodyPr>
          <a:lstStyle/>
          <a:p>
            <a:r>
              <a:rPr lang="en-US" sz="4800" b="1" dirty="0" smtClean="0">
                <a:solidFill>
                  <a:srgbClr val="FF0000"/>
                </a:solidFill>
              </a:rPr>
              <a:t>LIGHT EMMITING DIODE(LED)</a:t>
            </a:r>
            <a:endParaRPr lang="en-US" sz="48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
            </a:r>
            <a:br>
              <a:rPr lang="en-US" b="1" dirty="0" smtClean="0"/>
            </a:br>
            <a:r>
              <a:rPr lang="en-US" b="1" dirty="0" smtClean="0">
                <a:solidFill>
                  <a:srgbClr val="FF0000"/>
                </a:solidFill>
              </a:rPr>
              <a:t>Light Emitting Diode Colors</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152400" y="1371600"/>
          <a:ext cx="8763000" cy="5291389"/>
        </p:xfrm>
        <a:graphic>
          <a:graphicData uri="http://schemas.openxmlformats.org/drawingml/2006/table">
            <a:tbl>
              <a:tblPr firstRow="1" bandRow="1">
                <a:tableStyleId>{5C22544A-7EE6-4342-B048-85BDC9FD1C3A}</a:tableStyleId>
              </a:tblPr>
              <a:tblGrid>
                <a:gridCol w="2305050"/>
                <a:gridCol w="2152650"/>
                <a:gridCol w="2152650"/>
                <a:gridCol w="2152650"/>
              </a:tblGrid>
              <a:tr h="750510">
                <a:tc>
                  <a:txBody>
                    <a:bodyPr/>
                    <a:lstStyle/>
                    <a:p>
                      <a:pPr marL="0" marR="0" algn="ctr">
                        <a:lnSpc>
                          <a:spcPct val="115000"/>
                        </a:lnSpc>
                        <a:spcBef>
                          <a:spcPts val="0"/>
                        </a:spcBef>
                        <a:spcAft>
                          <a:spcPts val="0"/>
                        </a:spcAft>
                      </a:pPr>
                      <a:r>
                        <a:rPr lang="en-US" sz="2400" dirty="0">
                          <a:solidFill>
                            <a:schemeClr val="tx1"/>
                          </a:solidFill>
                          <a:latin typeface="Times New Roman"/>
                          <a:ea typeface="Times New Roman"/>
                          <a:cs typeface="Times New Roman"/>
                        </a:rPr>
                        <a:t>Semiconductor</a:t>
                      </a:r>
                      <a:br>
                        <a:rPr lang="en-US" sz="2400" dirty="0">
                          <a:solidFill>
                            <a:schemeClr val="tx1"/>
                          </a:solidFill>
                          <a:latin typeface="Times New Roman"/>
                          <a:ea typeface="Times New Roman"/>
                          <a:cs typeface="Times New Roman"/>
                        </a:rPr>
                      </a:br>
                      <a:r>
                        <a:rPr lang="en-US" sz="2400" dirty="0">
                          <a:solidFill>
                            <a:schemeClr val="tx1"/>
                          </a:solidFill>
                          <a:latin typeface="Times New Roman"/>
                          <a:ea typeface="Times New Roman"/>
                          <a:cs typeface="Times New Roman"/>
                        </a:rPr>
                        <a:t>Material</a:t>
                      </a:r>
                      <a:endParaRPr lang="en-US" sz="2000" dirty="0">
                        <a:solidFill>
                          <a:schemeClr val="tx1"/>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2400" dirty="0">
                          <a:solidFill>
                            <a:schemeClr val="tx1"/>
                          </a:solidFill>
                          <a:latin typeface="Times New Roman"/>
                          <a:ea typeface="Times New Roman"/>
                          <a:cs typeface="Times New Roman"/>
                        </a:rPr>
                        <a:t>Wavelength</a:t>
                      </a:r>
                      <a:endParaRPr lang="en-US" sz="2000" dirty="0">
                        <a:solidFill>
                          <a:schemeClr val="tx1"/>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2400" dirty="0" smtClean="0">
                          <a:solidFill>
                            <a:schemeClr val="tx1"/>
                          </a:solidFill>
                          <a:latin typeface="Times New Roman"/>
                          <a:ea typeface="Times New Roman"/>
                          <a:cs typeface="Times New Roman"/>
                        </a:rPr>
                        <a:t>Color</a:t>
                      </a:r>
                      <a:endParaRPr lang="en-US" sz="2000" dirty="0">
                        <a:solidFill>
                          <a:schemeClr val="tx1"/>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2000" smtClean="0">
                          <a:solidFill>
                            <a:schemeClr val="tx1"/>
                          </a:solidFill>
                          <a:latin typeface="Calibri"/>
                          <a:ea typeface="Times New Roman"/>
                          <a:cs typeface="Times New Roman"/>
                        </a:rPr>
                        <a:t>Operating</a:t>
                      </a:r>
                      <a:r>
                        <a:rPr lang="en-US" sz="2000" baseline="0" smtClean="0">
                          <a:solidFill>
                            <a:schemeClr val="tx1"/>
                          </a:solidFill>
                          <a:latin typeface="Calibri"/>
                          <a:ea typeface="Times New Roman"/>
                          <a:cs typeface="Times New Roman"/>
                        </a:rPr>
                        <a:t> voltage</a:t>
                      </a:r>
                      <a:endParaRPr lang="en-US" sz="2000" dirty="0">
                        <a:solidFill>
                          <a:schemeClr val="tx1"/>
                        </a:solidFill>
                        <a:latin typeface="Calibri"/>
                        <a:ea typeface="Times New Roman"/>
                        <a:cs typeface="Times New Roman"/>
                      </a:endParaRPr>
                    </a:p>
                  </a:txBody>
                  <a:tcPr marL="9525" marR="9525" marT="9525" marB="9525" anchor="ctr"/>
                </a:tc>
              </a:tr>
              <a:tr h="633013">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GaAs</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850-940nm</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Infra-Red</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1.2v</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r>
              <a:tr h="633013">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GaAsP</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630-660nm</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Red</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1.8v</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r>
              <a:tr h="633013">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GaAsP</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605-620nm</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Amber</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2.0v</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r>
              <a:tr h="633013">
                <a:tc>
                  <a:txBody>
                    <a:bodyPr/>
                    <a:lstStyle/>
                    <a:p>
                      <a:pPr marL="0" marR="0" algn="ctr">
                        <a:lnSpc>
                          <a:spcPct val="115000"/>
                        </a:lnSpc>
                        <a:spcBef>
                          <a:spcPts val="0"/>
                        </a:spcBef>
                        <a:spcAft>
                          <a:spcPts val="0"/>
                        </a:spcAft>
                      </a:pPr>
                      <a:r>
                        <a:rPr lang="en-US" sz="3200" dirty="0" err="1">
                          <a:solidFill>
                            <a:schemeClr val="tx1">
                              <a:lumMod val="85000"/>
                              <a:lumOff val="15000"/>
                            </a:schemeClr>
                          </a:solidFill>
                          <a:latin typeface="Times New Roman"/>
                          <a:ea typeface="Times New Roman"/>
                          <a:cs typeface="Times New Roman"/>
                        </a:rPr>
                        <a:t>GaAsP:N</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585-595nm</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Yellow</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2.2v</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r>
              <a:tr h="633013">
                <a:tc>
                  <a:txBody>
                    <a:bodyPr/>
                    <a:lstStyle/>
                    <a:p>
                      <a:pPr marL="0" marR="0" algn="ctr">
                        <a:lnSpc>
                          <a:spcPct val="115000"/>
                        </a:lnSpc>
                        <a:spcBef>
                          <a:spcPts val="0"/>
                        </a:spcBef>
                        <a:spcAft>
                          <a:spcPts val="0"/>
                        </a:spcAft>
                      </a:pPr>
                      <a:r>
                        <a:rPr lang="en-US" sz="3200" dirty="0" err="1">
                          <a:solidFill>
                            <a:schemeClr val="tx1">
                              <a:lumMod val="85000"/>
                              <a:lumOff val="15000"/>
                            </a:schemeClr>
                          </a:solidFill>
                          <a:latin typeface="Times New Roman"/>
                          <a:ea typeface="Times New Roman"/>
                          <a:cs typeface="Times New Roman"/>
                        </a:rPr>
                        <a:t>AlGaP</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550-570nm</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Green</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3.5v</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r>
              <a:tr h="633013">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SiC</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430-505nm</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Blue</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3.6v</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r>
              <a:tr h="633013">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GaInN</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450nm</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White</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3200" dirty="0">
                          <a:solidFill>
                            <a:schemeClr val="tx1">
                              <a:lumMod val="85000"/>
                              <a:lumOff val="15000"/>
                            </a:schemeClr>
                          </a:solidFill>
                          <a:latin typeface="Times New Roman"/>
                          <a:ea typeface="Times New Roman"/>
                          <a:cs typeface="Times New Roman"/>
                        </a:rPr>
                        <a:t>4.0v</a:t>
                      </a:r>
                      <a:endParaRPr lang="en-US" sz="2800" dirty="0">
                        <a:solidFill>
                          <a:schemeClr val="tx1">
                            <a:lumMod val="85000"/>
                            <a:lumOff val="15000"/>
                          </a:schemeClr>
                        </a:solidFill>
                        <a:latin typeface="Calibri"/>
                        <a:ea typeface="Times New Roman"/>
                        <a:cs typeface="Times New Roman"/>
                      </a:endParaRPr>
                    </a:p>
                  </a:txBody>
                  <a:tcPr marL="9525" marR="9525" marT="9525" marB="9525"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599"/>
            <a:ext cx="7772400" cy="685801"/>
          </a:xfrm>
        </p:spPr>
        <p:txBody>
          <a:bodyPr>
            <a:normAutofit fontScale="90000"/>
          </a:bodyPr>
          <a:lstStyle/>
          <a:p>
            <a:pPr algn="ctr">
              <a:buFont typeface="Arial" pitchFamily="34" charset="0"/>
              <a:buChar char="•"/>
            </a:pPr>
            <a:r>
              <a:rPr lang="en-US" b="1" dirty="0" smtClean="0"/>
              <a:t/>
            </a:r>
            <a:br>
              <a:rPr lang="en-US" b="1" dirty="0" smtClean="0"/>
            </a:br>
            <a:r>
              <a:rPr lang="en-US" b="1" dirty="0" smtClean="0"/>
              <a:t/>
            </a:r>
            <a:br>
              <a:rPr lang="en-US" b="1" dirty="0" smtClean="0"/>
            </a:br>
            <a:r>
              <a:rPr lang="en-US" dirty="0" smtClean="0">
                <a:solidFill>
                  <a:srgbClr val="FF0000"/>
                </a:solidFill>
              </a:rPr>
              <a:t> </a:t>
            </a:r>
            <a:r>
              <a:rPr lang="en-US" dirty="0" smtClean="0">
                <a:solidFill>
                  <a:schemeClr val="bg1"/>
                </a:solidFill>
              </a:rPr>
              <a:t>WORKING PRINCIPLE</a:t>
            </a:r>
            <a:endParaRPr lang="en-US" dirty="0">
              <a:solidFill>
                <a:schemeClr val="bg1"/>
              </a:solidFill>
            </a:endParaRPr>
          </a:p>
        </p:txBody>
      </p:sp>
      <p:sp>
        <p:nvSpPr>
          <p:cNvPr id="3" name="Subtitle 2"/>
          <p:cNvSpPr>
            <a:spLocks noGrp="1"/>
          </p:cNvSpPr>
          <p:nvPr>
            <p:ph type="subTitle" idx="1"/>
          </p:nvPr>
        </p:nvSpPr>
        <p:spPr>
          <a:xfrm>
            <a:off x="533400" y="990600"/>
            <a:ext cx="8382000" cy="5334000"/>
          </a:xfrm>
        </p:spPr>
        <p:txBody>
          <a:bodyPr>
            <a:normAutofit/>
          </a:bodyPr>
          <a:lstStyle/>
          <a:p>
            <a:pPr algn="just">
              <a:buFont typeface="Wingdings" pitchFamily="2" charset="2"/>
              <a:buChar char="§"/>
            </a:pPr>
            <a:r>
              <a:rPr lang="en-US" dirty="0" smtClean="0">
                <a:solidFill>
                  <a:schemeClr val="bg1"/>
                </a:solidFill>
              </a:rPr>
              <a:t>A P-N junction can convert absorbed light energy into a proportional electric current. The same process is reversed here (i.e. the P-N junction emits light when electrical energy is applied to it). </a:t>
            </a:r>
          </a:p>
          <a:p>
            <a:pPr algn="just">
              <a:buFont typeface="Wingdings" pitchFamily="2" charset="2"/>
              <a:buChar char="§"/>
            </a:pPr>
            <a:r>
              <a:rPr lang="en-US" dirty="0" smtClean="0">
                <a:solidFill>
                  <a:schemeClr val="bg1"/>
                </a:solidFill>
              </a:rPr>
              <a:t>This phenomenon is generally called electroluminescence, which can be defined as the emission of light from a semi-conductor under the influence of an electric field. </a:t>
            </a:r>
          </a:p>
          <a:p>
            <a:pPr algn="just">
              <a:buFont typeface="Wingdings" pitchFamily="2" charset="2"/>
              <a:buChar char="§"/>
            </a:pPr>
            <a:r>
              <a:rPr lang="en-US" dirty="0" smtClean="0">
                <a:solidFill>
                  <a:schemeClr val="bg1"/>
                </a:solidFill>
              </a:rPr>
              <a:t>The charge carriers recombine in a forward-biased P-N junction as the electrons cross from the N-region and recombine with the holes existing in the P-region.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fontScale="90000"/>
          </a:bodyPr>
          <a:lstStyle/>
          <a:p>
            <a:pPr algn="ctr"/>
            <a:r>
              <a:rPr lang="en-US" b="1" dirty="0" smtClean="0">
                <a:solidFill>
                  <a:schemeClr val="bg1"/>
                </a:solidFill>
              </a:rPr>
              <a:t>WORKING PRINCIPLE</a:t>
            </a:r>
            <a:endParaRPr lang="en-US" dirty="0">
              <a:solidFill>
                <a:schemeClr val="bg1"/>
              </a:solidFill>
            </a:endParaRPr>
          </a:p>
        </p:txBody>
      </p:sp>
      <p:sp>
        <p:nvSpPr>
          <p:cNvPr id="3" name="Subtitle 2"/>
          <p:cNvSpPr>
            <a:spLocks noGrp="1"/>
          </p:cNvSpPr>
          <p:nvPr>
            <p:ph type="subTitle" idx="1"/>
          </p:nvPr>
        </p:nvSpPr>
        <p:spPr>
          <a:xfrm>
            <a:off x="762000" y="1066800"/>
            <a:ext cx="8077200" cy="5181600"/>
          </a:xfrm>
        </p:spPr>
        <p:txBody>
          <a:bodyPr>
            <a:normAutofit/>
          </a:bodyPr>
          <a:lstStyle/>
          <a:p>
            <a:pPr algn="just">
              <a:buFont typeface="Wingdings" pitchFamily="2" charset="2"/>
              <a:buChar char="§"/>
            </a:pPr>
            <a:r>
              <a:rPr lang="en-US" dirty="0" smtClean="0">
                <a:solidFill>
                  <a:schemeClr val="bg1"/>
                </a:solidFill>
              </a:rPr>
              <a:t>Free electrons are in the conduction band of energy levels, while holes are in the valence energy band. </a:t>
            </a:r>
          </a:p>
          <a:p>
            <a:pPr algn="just">
              <a:buFont typeface="Wingdings" pitchFamily="2" charset="2"/>
              <a:buChar char="§"/>
            </a:pPr>
            <a:r>
              <a:rPr lang="en-US" dirty="0" smtClean="0">
                <a:solidFill>
                  <a:schemeClr val="bg1"/>
                </a:solidFill>
              </a:rPr>
              <a:t>Thus the energy level of the holes will be lesser than the energy levels of the electrons. </a:t>
            </a:r>
            <a:endParaRPr lang="en-US" dirty="0" smtClean="0">
              <a:solidFill>
                <a:schemeClr val="bg1"/>
              </a:solidFill>
            </a:endParaRPr>
          </a:p>
          <a:p>
            <a:pPr algn="just">
              <a:buFont typeface="Wingdings" pitchFamily="2" charset="2"/>
              <a:buChar char="§"/>
            </a:pPr>
            <a:r>
              <a:rPr lang="en-US" dirty="0" smtClean="0">
                <a:solidFill>
                  <a:schemeClr val="bg1"/>
                </a:solidFill>
              </a:rPr>
              <a:t>Some </a:t>
            </a:r>
            <a:r>
              <a:rPr lang="en-US" dirty="0" smtClean="0">
                <a:solidFill>
                  <a:schemeClr val="bg1"/>
                </a:solidFill>
              </a:rPr>
              <a:t>portion of the energy must be dissipated in order to recombine the electrons and the holes. </a:t>
            </a:r>
          </a:p>
          <a:p>
            <a:pPr algn="just">
              <a:buFont typeface="Wingdings" pitchFamily="2" charset="2"/>
              <a:buChar char="§"/>
            </a:pPr>
            <a:r>
              <a:rPr lang="en-US" dirty="0" smtClean="0">
                <a:solidFill>
                  <a:schemeClr val="bg1"/>
                </a:solidFill>
              </a:rPr>
              <a:t>This energy is emitted in the form of heat and light.</a:t>
            </a:r>
          </a:p>
          <a:p>
            <a:pPr algn="l"/>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799"/>
          </a:xfrm>
        </p:spPr>
        <p:txBody>
          <a:bodyPr>
            <a:normAutofit fontScale="90000"/>
          </a:bodyPr>
          <a:lstStyle/>
          <a:p>
            <a:pPr algn="ctr"/>
            <a:r>
              <a:rPr lang="en-US" b="1" dirty="0" smtClean="0">
                <a:solidFill>
                  <a:schemeClr val="bg1"/>
                </a:solidFill>
              </a:rPr>
              <a:t>WORKING PRINCIPLE</a:t>
            </a:r>
            <a:endParaRPr lang="en-US" dirty="0">
              <a:solidFill>
                <a:schemeClr val="bg1"/>
              </a:solidFill>
            </a:endParaRPr>
          </a:p>
        </p:txBody>
      </p:sp>
      <p:sp>
        <p:nvSpPr>
          <p:cNvPr id="3" name="Subtitle 2"/>
          <p:cNvSpPr>
            <a:spLocks noGrp="1"/>
          </p:cNvSpPr>
          <p:nvPr>
            <p:ph type="subTitle" idx="1"/>
          </p:nvPr>
        </p:nvSpPr>
        <p:spPr>
          <a:xfrm>
            <a:off x="609600" y="1219200"/>
            <a:ext cx="8077200" cy="5029200"/>
          </a:xfrm>
        </p:spPr>
        <p:txBody>
          <a:bodyPr>
            <a:normAutofit/>
          </a:bodyPr>
          <a:lstStyle/>
          <a:p>
            <a:pPr algn="just">
              <a:buFont typeface="Wingdings" pitchFamily="2" charset="2"/>
              <a:buChar char="§"/>
            </a:pPr>
            <a:r>
              <a:rPr lang="en-US" b="1" dirty="0" smtClean="0">
                <a:solidFill>
                  <a:schemeClr val="bg1"/>
                </a:solidFill>
              </a:rPr>
              <a:t>The electrons dissipate energy in the form of heat for silicon and germanium diodes but in gallium arsenide phosphide (GaAsP) and gallium phosphide (GaP) semiconductors, the electrons dissipate energy by emitting photons. </a:t>
            </a:r>
          </a:p>
          <a:p>
            <a:pPr algn="just">
              <a:buFont typeface="Wingdings" pitchFamily="2" charset="2"/>
              <a:buChar char="§"/>
            </a:pPr>
            <a:r>
              <a:rPr lang="en-US" b="1" dirty="0" smtClean="0">
                <a:solidFill>
                  <a:schemeClr val="bg1"/>
                </a:solidFill>
              </a:rPr>
              <a:t>If the semiconductor is translucent, the junction becomes the source of light as it is emitted, thus becoming a light-emitting diode.</a:t>
            </a:r>
          </a:p>
          <a:p>
            <a:pPr algn="just">
              <a:buFont typeface="Wingdings" pitchFamily="2" charset="2"/>
              <a:buChar char="§"/>
            </a:pPr>
            <a:r>
              <a:rPr lang="en-US" b="1" dirty="0" smtClean="0">
                <a:solidFill>
                  <a:schemeClr val="bg1"/>
                </a:solidFill>
              </a:rPr>
              <a:t>When the junction is reverse biased no light will be produced by the LED and, on the contrary, the device may also be damaged.</a:t>
            </a:r>
          </a:p>
          <a:p>
            <a:pPr algn="l"/>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vivekgautam\Desktop\300px-PnJunction-LED-E.svg.png"/>
          <p:cNvPicPr>
            <a:picLocks noChangeAspect="1" noChangeArrowheads="1"/>
          </p:cNvPicPr>
          <p:nvPr/>
        </p:nvPicPr>
        <p:blipFill>
          <a:blip r:embed="rId2"/>
          <a:srcRect/>
          <a:stretch>
            <a:fillRect/>
          </a:stretch>
        </p:blipFill>
        <p:spPr bwMode="auto">
          <a:xfrm>
            <a:off x="1066800" y="838200"/>
            <a:ext cx="7391400" cy="510539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09600"/>
          </a:xfrm>
        </p:spPr>
        <p:txBody>
          <a:bodyPr>
            <a:normAutofit fontScale="90000"/>
          </a:bodyPr>
          <a:lstStyle/>
          <a:p>
            <a:pPr algn="ctr"/>
            <a:r>
              <a:rPr lang="en-US" b="1" dirty="0" smtClean="0"/>
              <a:t/>
            </a:r>
            <a:br>
              <a:rPr lang="en-US" b="1" dirty="0" smtClean="0"/>
            </a:br>
            <a:r>
              <a:rPr lang="en-US" sz="3600" dirty="0" smtClean="0"/>
              <a:t/>
            </a:r>
            <a:br>
              <a:rPr lang="en-US" sz="3600" dirty="0" smtClean="0"/>
            </a:br>
            <a:r>
              <a:rPr lang="en-US" sz="6000" dirty="0" smtClean="0">
                <a:solidFill>
                  <a:srgbClr val="FF0000"/>
                </a:solidFill>
              </a:rPr>
              <a:t> </a:t>
            </a:r>
            <a:r>
              <a:rPr lang="en-US" sz="4900" dirty="0" smtClean="0">
                <a:solidFill>
                  <a:schemeClr val="bg1"/>
                </a:solidFill>
              </a:rPr>
              <a:t>Bicolor Light Emitting Diodes</a:t>
            </a:r>
            <a:endParaRPr lang="en-US" dirty="0">
              <a:solidFill>
                <a:schemeClr val="bg1"/>
              </a:solidFill>
            </a:endParaRPr>
          </a:p>
        </p:txBody>
      </p:sp>
      <p:sp>
        <p:nvSpPr>
          <p:cNvPr id="3" name="Subtitle 2"/>
          <p:cNvSpPr>
            <a:spLocks noGrp="1"/>
          </p:cNvSpPr>
          <p:nvPr>
            <p:ph type="subTitle" idx="1"/>
          </p:nvPr>
        </p:nvSpPr>
        <p:spPr>
          <a:xfrm>
            <a:off x="685800" y="685800"/>
            <a:ext cx="8229600" cy="5867400"/>
          </a:xfrm>
        </p:spPr>
        <p:txBody>
          <a:bodyPr>
            <a:noAutofit/>
          </a:bodyPr>
          <a:lstStyle/>
          <a:p>
            <a:pPr algn="just">
              <a:buFont typeface="Wingdings" pitchFamily="2" charset="2"/>
              <a:buChar char="§"/>
            </a:pPr>
            <a:r>
              <a:rPr lang="en-US" sz="2400" dirty="0" smtClean="0">
                <a:solidFill>
                  <a:schemeClr val="bg1"/>
                </a:solidFill>
              </a:rPr>
              <a:t>A bicolour light emitting diode has two LEDs chips connected together in “inverse parallel” (one forwards, one backwards) combined in one single package. </a:t>
            </a:r>
          </a:p>
          <a:p>
            <a:pPr algn="just">
              <a:buFont typeface="Wingdings" pitchFamily="2" charset="2"/>
              <a:buChar char="§"/>
            </a:pPr>
            <a:r>
              <a:rPr lang="en-US" sz="2400" dirty="0" smtClean="0">
                <a:solidFill>
                  <a:schemeClr val="bg1"/>
                </a:solidFill>
              </a:rPr>
              <a:t>Bicolour LEDs can produce any one of three colors for example, a red color is emitted when the device is connected with current flowing in one direction and a green color is emitted when it is biased in the other direction.</a:t>
            </a:r>
          </a:p>
          <a:p>
            <a:pPr algn="just">
              <a:buFont typeface="Wingdings" pitchFamily="2" charset="2"/>
              <a:buChar char="§"/>
            </a:pPr>
            <a:r>
              <a:rPr lang="en-US" sz="2400" dirty="0" smtClean="0">
                <a:solidFill>
                  <a:schemeClr val="bg1"/>
                </a:solidFill>
              </a:rPr>
              <a:t>This type of bi-directional arrangement is useful for giving polarity indication, for example, the correct connection of batteries or power supplies etc.</a:t>
            </a:r>
          </a:p>
          <a:p>
            <a:pPr algn="just">
              <a:buFont typeface="Wingdings" pitchFamily="2" charset="2"/>
              <a:buChar char="§"/>
            </a:pPr>
            <a:r>
              <a:rPr lang="en-US" sz="2400" dirty="0" smtClean="0">
                <a:solidFill>
                  <a:schemeClr val="bg1"/>
                </a:solidFill>
              </a:rPr>
              <a:t> Also, a bi-directional current produces both colors mixed together as the two LEDs would take it in turn to illuminate if the device was connected (via a suitable resistor) to a low voltage, low frequency AC supply.</a:t>
            </a:r>
          </a:p>
          <a:p>
            <a:pPr algn="just"/>
            <a:endParaRPr lang="en-US" sz="24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ulti-coloured light emitting diode"/>
          <p:cNvPicPr/>
          <p:nvPr/>
        </p:nvPicPr>
        <p:blipFill>
          <a:blip r:embed="rId2"/>
          <a:srcRect/>
          <a:stretch>
            <a:fillRect/>
          </a:stretch>
        </p:blipFill>
        <p:spPr bwMode="auto">
          <a:xfrm>
            <a:off x="1447800" y="990600"/>
            <a:ext cx="6553200" cy="4267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533400"/>
          </a:xfrm>
        </p:spPr>
        <p:txBody>
          <a:bodyPr>
            <a:normAutofit fontScale="90000"/>
          </a:bodyPr>
          <a:lstStyle/>
          <a:p>
            <a:pPr algn="ctr"/>
            <a:r>
              <a:rPr lang="en-US" b="1" dirty="0" smtClean="0"/>
              <a:t/>
            </a:r>
            <a:br>
              <a:rPr lang="en-US" b="1" dirty="0" smtClean="0"/>
            </a:br>
            <a:r>
              <a:rPr lang="en-US" dirty="0" smtClean="0"/>
              <a:t/>
            </a:r>
            <a:br>
              <a:rPr lang="en-US" dirty="0" smtClean="0"/>
            </a:br>
            <a:r>
              <a:rPr lang="en-US" sz="6000" dirty="0" smtClean="0">
                <a:solidFill>
                  <a:srgbClr val="FF0000"/>
                </a:solidFill>
              </a:rPr>
              <a:t> </a:t>
            </a:r>
            <a:r>
              <a:rPr lang="en-US" sz="4900" dirty="0" smtClean="0">
                <a:solidFill>
                  <a:schemeClr val="bg1"/>
                </a:solidFill>
              </a:rPr>
              <a:t>Tricolored Light Emitting Diode</a:t>
            </a:r>
            <a:endParaRPr lang="en-US" dirty="0">
              <a:solidFill>
                <a:schemeClr val="bg1"/>
              </a:solidFill>
            </a:endParaRPr>
          </a:p>
        </p:txBody>
      </p:sp>
      <p:sp>
        <p:nvSpPr>
          <p:cNvPr id="3" name="Subtitle 2"/>
          <p:cNvSpPr>
            <a:spLocks noGrp="1"/>
          </p:cNvSpPr>
          <p:nvPr>
            <p:ph type="subTitle" idx="1"/>
          </p:nvPr>
        </p:nvSpPr>
        <p:spPr>
          <a:xfrm>
            <a:off x="609600" y="990600"/>
            <a:ext cx="8229600" cy="5562600"/>
          </a:xfrm>
        </p:spPr>
        <p:txBody>
          <a:bodyPr>
            <a:normAutofit/>
          </a:bodyPr>
          <a:lstStyle/>
          <a:p>
            <a:pPr algn="just">
              <a:buFont typeface="Wingdings" pitchFamily="2" charset="2"/>
              <a:buChar char="§"/>
            </a:pPr>
            <a:r>
              <a:rPr lang="en-US" dirty="0" smtClean="0">
                <a:solidFill>
                  <a:schemeClr val="bg1"/>
                </a:solidFill>
              </a:rPr>
              <a:t>The most popular type of tricolour light emitting diode comprises of a single Red and a Green LED combined in one package with their cathode terminals connected together producing a three terminal device. </a:t>
            </a:r>
          </a:p>
          <a:p>
            <a:pPr algn="just">
              <a:buFont typeface="Wingdings" pitchFamily="2" charset="2"/>
              <a:buChar char="§"/>
            </a:pPr>
            <a:r>
              <a:rPr lang="en-US" dirty="0" smtClean="0">
                <a:solidFill>
                  <a:schemeClr val="bg1"/>
                </a:solidFill>
              </a:rPr>
              <a:t>They are called tricolour LEDs because they can give out a single red or a green color by turning “ON” only one LED at a time.</a:t>
            </a:r>
          </a:p>
          <a:p>
            <a:pPr algn="just">
              <a:buFont typeface="Wingdings" pitchFamily="2" charset="2"/>
              <a:buChar char="§"/>
            </a:pPr>
            <a:r>
              <a:rPr lang="en-US" dirty="0" smtClean="0">
                <a:solidFill>
                  <a:schemeClr val="bg1"/>
                </a:solidFill>
              </a:rPr>
              <a:t>These tricolored LED’s can also generate additional shades of their primary colors (the third color) such as Orange or Yellow by turning “ON” the two LEDs in different ratios of forward current as shown in the table thereby generating 4 different colors from just two diode junctions.</a:t>
            </a:r>
          </a:p>
          <a:p>
            <a:pPr algn="l"/>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95400" y="1295400"/>
          <a:ext cx="7010400" cy="4572000"/>
        </p:xfrm>
        <a:graphic>
          <a:graphicData uri="http://schemas.openxmlformats.org/drawingml/2006/table">
            <a:tbl>
              <a:tblPr/>
              <a:tblGrid>
                <a:gridCol w="1402080"/>
                <a:gridCol w="1402080"/>
                <a:gridCol w="1402080"/>
                <a:gridCol w="1402080"/>
                <a:gridCol w="1402080"/>
              </a:tblGrid>
              <a:tr h="1524000">
                <a:tc>
                  <a:txBody>
                    <a:bodyPr/>
                    <a:lstStyle/>
                    <a:p>
                      <a:pPr marL="0" marR="0" algn="ctr">
                        <a:lnSpc>
                          <a:spcPct val="115000"/>
                        </a:lnSpc>
                        <a:spcBef>
                          <a:spcPts val="0"/>
                        </a:spcBef>
                        <a:spcAft>
                          <a:spcPts val="0"/>
                        </a:spcAft>
                      </a:pPr>
                      <a:r>
                        <a:rPr lang="en-US" sz="3200" dirty="0">
                          <a:solidFill>
                            <a:srgbClr val="414143"/>
                          </a:solidFill>
                          <a:latin typeface="Times New Roman"/>
                          <a:ea typeface="Times New Roman"/>
                          <a:cs typeface="Times New Roman"/>
                        </a:rPr>
                        <a:t>Output</a:t>
                      </a:r>
                      <a:br>
                        <a:rPr lang="en-US" sz="3200" dirty="0">
                          <a:solidFill>
                            <a:srgbClr val="414143"/>
                          </a:solidFill>
                          <a:latin typeface="Times New Roman"/>
                          <a:ea typeface="Times New Roman"/>
                          <a:cs typeface="Times New Roman"/>
                        </a:rPr>
                      </a:br>
                      <a:r>
                        <a:rPr lang="en-US" sz="3200" dirty="0" err="1">
                          <a:solidFill>
                            <a:srgbClr val="414143"/>
                          </a:solidFill>
                          <a:latin typeface="Times New Roman"/>
                          <a:ea typeface="Times New Roman"/>
                          <a:cs typeface="Times New Roman"/>
                        </a:rPr>
                        <a:t>Colour</a:t>
                      </a:r>
                      <a:endParaRPr lang="en-US" sz="2800" dirty="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solidFill>
                            <a:srgbClr val="FF0000"/>
                          </a:solidFill>
                          <a:latin typeface="Times New Roman"/>
                          <a:ea typeface="Times New Roman"/>
                          <a:cs typeface="Times New Roman"/>
                        </a:rPr>
                        <a:t>Red</a:t>
                      </a:r>
                      <a:endParaRPr lang="en-US" sz="2800" dirty="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solidFill>
                            <a:srgbClr val="FFA500"/>
                          </a:solidFill>
                          <a:latin typeface="Times New Roman"/>
                          <a:ea typeface="Times New Roman"/>
                          <a:cs typeface="Times New Roman"/>
                        </a:rPr>
                        <a:t>Orange</a:t>
                      </a:r>
                      <a:endParaRPr lang="en-US" sz="2800" dirty="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solidFill>
                            <a:srgbClr val="FFFF00"/>
                          </a:solidFill>
                          <a:latin typeface="Times New Roman"/>
                          <a:ea typeface="Times New Roman"/>
                          <a:cs typeface="Times New Roman"/>
                        </a:rPr>
                        <a:t>Yellow</a:t>
                      </a:r>
                      <a:endParaRPr lang="en-US" sz="2800" dirty="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solidFill>
                            <a:srgbClr val="008000"/>
                          </a:solidFill>
                          <a:latin typeface="Times New Roman"/>
                          <a:ea typeface="Times New Roman"/>
                          <a:cs typeface="Times New Roman"/>
                        </a:rPr>
                        <a:t>Green</a:t>
                      </a:r>
                      <a:endParaRPr lang="en-US" sz="2800" dirty="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r>
              <a:tr h="1524000">
                <a:tc>
                  <a:txBody>
                    <a:bodyPr/>
                    <a:lstStyle/>
                    <a:p>
                      <a:pPr marL="0" marR="0" algn="ctr">
                        <a:lnSpc>
                          <a:spcPct val="115000"/>
                        </a:lnSpc>
                        <a:spcBef>
                          <a:spcPts val="0"/>
                        </a:spcBef>
                        <a:spcAft>
                          <a:spcPts val="0"/>
                        </a:spcAft>
                      </a:pPr>
                      <a:r>
                        <a:rPr lang="en-US" sz="3200">
                          <a:solidFill>
                            <a:srgbClr val="414143"/>
                          </a:solidFill>
                          <a:latin typeface="Times New Roman"/>
                          <a:ea typeface="Times New Roman"/>
                          <a:cs typeface="Times New Roman"/>
                        </a:rPr>
                        <a:t>LED 1</a:t>
                      </a:r>
                      <a:br>
                        <a:rPr lang="en-US" sz="3200">
                          <a:solidFill>
                            <a:srgbClr val="414143"/>
                          </a:solidFill>
                          <a:latin typeface="Times New Roman"/>
                          <a:ea typeface="Times New Roman"/>
                          <a:cs typeface="Times New Roman"/>
                        </a:rPr>
                      </a:br>
                      <a:r>
                        <a:rPr lang="en-US" sz="3200">
                          <a:solidFill>
                            <a:srgbClr val="414143"/>
                          </a:solidFill>
                          <a:latin typeface="Times New Roman"/>
                          <a:ea typeface="Times New Roman"/>
                          <a:cs typeface="Times New Roman"/>
                        </a:rPr>
                        <a:t>Current</a:t>
                      </a:r>
                      <a:endParaRPr lang="en-US" sz="280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solidFill>
                            <a:srgbClr val="414143"/>
                          </a:solidFill>
                          <a:latin typeface="Times New Roman"/>
                          <a:ea typeface="Times New Roman"/>
                          <a:cs typeface="Times New Roman"/>
                        </a:rPr>
                        <a:t>0</a:t>
                      </a:r>
                      <a:endParaRPr lang="en-US" sz="280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solidFill>
                            <a:srgbClr val="414143"/>
                          </a:solidFill>
                          <a:latin typeface="Times New Roman"/>
                          <a:ea typeface="Times New Roman"/>
                          <a:cs typeface="Times New Roman"/>
                        </a:rPr>
                        <a:t>5mA</a:t>
                      </a:r>
                      <a:endParaRPr lang="en-US" sz="280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solidFill>
                            <a:srgbClr val="414143"/>
                          </a:solidFill>
                          <a:latin typeface="Times New Roman"/>
                          <a:ea typeface="Times New Roman"/>
                          <a:cs typeface="Times New Roman"/>
                        </a:rPr>
                        <a:t>9.5mA</a:t>
                      </a:r>
                      <a:endParaRPr lang="en-US" sz="280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solidFill>
                            <a:srgbClr val="414143"/>
                          </a:solidFill>
                          <a:latin typeface="Times New Roman"/>
                          <a:ea typeface="Times New Roman"/>
                          <a:cs typeface="Times New Roman"/>
                        </a:rPr>
                        <a:t>15mA</a:t>
                      </a:r>
                      <a:endParaRPr lang="en-US" sz="2800" dirty="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r>
              <a:tr h="1524000">
                <a:tc>
                  <a:txBody>
                    <a:bodyPr/>
                    <a:lstStyle/>
                    <a:p>
                      <a:pPr marL="0" marR="0" algn="ctr">
                        <a:lnSpc>
                          <a:spcPct val="115000"/>
                        </a:lnSpc>
                        <a:spcBef>
                          <a:spcPts val="0"/>
                        </a:spcBef>
                        <a:spcAft>
                          <a:spcPts val="0"/>
                        </a:spcAft>
                      </a:pPr>
                      <a:r>
                        <a:rPr lang="en-US" sz="3200">
                          <a:solidFill>
                            <a:srgbClr val="414143"/>
                          </a:solidFill>
                          <a:latin typeface="Times New Roman"/>
                          <a:ea typeface="Times New Roman"/>
                          <a:cs typeface="Times New Roman"/>
                        </a:rPr>
                        <a:t>LED 2</a:t>
                      </a:r>
                      <a:br>
                        <a:rPr lang="en-US" sz="3200">
                          <a:solidFill>
                            <a:srgbClr val="414143"/>
                          </a:solidFill>
                          <a:latin typeface="Times New Roman"/>
                          <a:ea typeface="Times New Roman"/>
                          <a:cs typeface="Times New Roman"/>
                        </a:rPr>
                      </a:br>
                      <a:r>
                        <a:rPr lang="en-US" sz="3200">
                          <a:solidFill>
                            <a:srgbClr val="414143"/>
                          </a:solidFill>
                          <a:latin typeface="Times New Roman"/>
                          <a:ea typeface="Times New Roman"/>
                          <a:cs typeface="Times New Roman"/>
                        </a:rPr>
                        <a:t>Current</a:t>
                      </a:r>
                      <a:endParaRPr lang="en-US" sz="280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solidFill>
                            <a:srgbClr val="414143"/>
                          </a:solidFill>
                          <a:latin typeface="Times New Roman"/>
                          <a:ea typeface="Times New Roman"/>
                          <a:cs typeface="Times New Roman"/>
                        </a:rPr>
                        <a:t>10mA</a:t>
                      </a:r>
                      <a:endParaRPr lang="en-US" sz="280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solidFill>
                            <a:srgbClr val="414143"/>
                          </a:solidFill>
                          <a:latin typeface="Times New Roman"/>
                          <a:ea typeface="Times New Roman"/>
                          <a:cs typeface="Times New Roman"/>
                        </a:rPr>
                        <a:t>6.5mA</a:t>
                      </a:r>
                      <a:endParaRPr lang="en-US" sz="280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solidFill>
                            <a:srgbClr val="414143"/>
                          </a:solidFill>
                          <a:latin typeface="Times New Roman"/>
                          <a:ea typeface="Times New Roman"/>
                          <a:cs typeface="Times New Roman"/>
                        </a:rPr>
                        <a:t>3.5mA</a:t>
                      </a:r>
                      <a:endParaRPr lang="en-US" sz="280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solidFill>
                            <a:srgbClr val="414143"/>
                          </a:solidFill>
                          <a:latin typeface="Times New Roman"/>
                          <a:ea typeface="Times New Roman"/>
                          <a:cs typeface="Times New Roman"/>
                        </a:rPr>
                        <a:t>0</a:t>
                      </a:r>
                      <a:endParaRPr lang="en-US" sz="2800" dirty="0">
                        <a:latin typeface="Calibri"/>
                        <a:ea typeface="Times New Roman"/>
                        <a:cs typeface="Times New Roman"/>
                      </a:endParaRPr>
                    </a:p>
                  </a:txBody>
                  <a:tcPr marL="9525" marR="9525" marT="9525" marB="9525" anchor="ctr">
                    <a:lnL w="12700" cap="flat" cmpd="sng" algn="ctr">
                      <a:solidFill>
                        <a:srgbClr val="414143"/>
                      </a:solidFill>
                      <a:prstDash val="solid"/>
                      <a:round/>
                      <a:headEnd type="none" w="med" len="med"/>
                      <a:tailEnd type="none" w="med" len="med"/>
                    </a:lnL>
                    <a:lnR w="12700" cap="flat" cmpd="sng" algn="ctr">
                      <a:solidFill>
                        <a:srgbClr val="414143"/>
                      </a:solidFill>
                      <a:prstDash val="solid"/>
                      <a:round/>
                      <a:headEnd type="none" w="med" len="med"/>
                      <a:tailEnd type="none" w="med" len="med"/>
                    </a:lnR>
                    <a:lnT w="12700" cap="flat" cmpd="sng" algn="ctr">
                      <a:solidFill>
                        <a:srgbClr val="414143"/>
                      </a:solidFill>
                      <a:prstDash val="solid"/>
                      <a:round/>
                      <a:headEnd type="none" w="med" len="med"/>
                      <a:tailEnd type="none" w="med" len="med"/>
                    </a:lnT>
                    <a:lnB w="12700" cap="flat" cmpd="sng" algn="ctr">
                      <a:solidFill>
                        <a:srgbClr val="414143"/>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ulti coloured led"/>
          <p:cNvPicPr/>
          <p:nvPr/>
        </p:nvPicPr>
        <p:blipFill>
          <a:blip r:embed="rId2"/>
          <a:srcRect/>
          <a:stretch>
            <a:fillRect/>
          </a:stretch>
        </p:blipFill>
        <p:spPr bwMode="auto">
          <a:xfrm>
            <a:off x="1981200" y="1295400"/>
            <a:ext cx="6019799" cy="4267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fontScale="90000"/>
          </a:bodyPr>
          <a:lstStyle/>
          <a:p>
            <a:pPr algn="ctr"/>
            <a:r>
              <a:rPr lang="en-US" b="1" dirty="0" smtClean="0">
                <a:solidFill>
                  <a:srgbClr val="FF0000"/>
                </a:solidFill>
              </a:rPr>
              <a:t>INTRODUCTION</a:t>
            </a:r>
            <a:endParaRPr lang="en-US" b="1" dirty="0">
              <a:solidFill>
                <a:srgbClr val="FF0000"/>
              </a:solidFill>
            </a:endParaRPr>
          </a:p>
        </p:txBody>
      </p:sp>
      <p:sp>
        <p:nvSpPr>
          <p:cNvPr id="3" name="Subtitle 2"/>
          <p:cNvSpPr>
            <a:spLocks noGrp="1"/>
          </p:cNvSpPr>
          <p:nvPr>
            <p:ph type="subTitle" idx="1"/>
          </p:nvPr>
        </p:nvSpPr>
        <p:spPr>
          <a:xfrm>
            <a:off x="381000" y="762000"/>
            <a:ext cx="8458200" cy="6096000"/>
          </a:xfrm>
        </p:spPr>
        <p:txBody>
          <a:bodyPr>
            <a:normAutofit/>
          </a:bodyPr>
          <a:lstStyle/>
          <a:p>
            <a:pPr algn="just">
              <a:buFont typeface="Wingdings" pitchFamily="2" charset="2"/>
              <a:buChar char="§"/>
            </a:pPr>
            <a:r>
              <a:rPr lang="en-US" dirty="0" smtClean="0">
                <a:solidFill>
                  <a:schemeClr val="bg1"/>
                </a:solidFill>
              </a:rPr>
              <a:t>The “Light Emitting Diode” or LED as it is more commonly called, is basically just a specialized type of diode as they have very similar electrical characteristics to a PN junction diode. </a:t>
            </a:r>
          </a:p>
          <a:p>
            <a:pPr algn="just">
              <a:buFont typeface="Wingdings" pitchFamily="2" charset="2"/>
              <a:buChar char="§"/>
            </a:pPr>
            <a:r>
              <a:rPr lang="en-US" dirty="0" smtClean="0">
                <a:solidFill>
                  <a:schemeClr val="bg1"/>
                </a:solidFill>
              </a:rPr>
              <a:t>This means that an LED will pass current in its forward direction but block the flow of current in the reverse direction.</a:t>
            </a:r>
          </a:p>
          <a:p>
            <a:pPr algn="just">
              <a:buFont typeface="Wingdings" pitchFamily="2" charset="2"/>
              <a:buChar char="§"/>
            </a:pPr>
            <a:r>
              <a:rPr lang="en-US" dirty="0" smtClean="0">
                <a:solidFill>
                  <a:schemeClr val="bg1"/>
                </a:solidFill>
              </a:rPr>
              <a:t> Light emitting diodes are made from a very thin layer of fairly heavily doped semiconductor material and depending on the semiconductor material used and the amount of doping.</a:t>
            </a:r>
          </a:p>
          <a:p>
            <a:pPr algn="just">
              <a:buFont typeface="Wingdings" pitchFamily="2" charset="2"/>
              <a:buChar char="§"/>
            </a:pPr>
            <a:r>
              <a:rPr lang="en-US" dirty="0" smtClean="0">
                <a:solidFill>
                  <a:schemeClr val="bg1"/>
                </a:solidFill>
              </a:rPr>
              <a:t> When forward biased an LED will emit a colored light at a particular spectral wavelength.</a:t>
            </a:r>
          </a:p>
          <a:p>
            <a:pPr algn="l">
              <a:buFont typeface="Wingdings" pitchFamily="2" charset="2"/>
              <a:buChar char="§"/>
            </a:pPr>
            <a:endParaRPr lang="en-US" b="1" dirty="0" smtClean="0">
              <a:solidFill>
                <a:schemeClr val="tx1"/>
              </a:solidFill>
            </a:endParaRPr>
          </a:p>
          <a:p>
            <a:pPr algn="l"/>
            <a:endParaRPr lang="en-US"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685799"/>
          </a:xfrm>
        </p:spPr>
        <p:txBody>
          <a:bodyPr>
            <a:normAutofit fontScale="90000"/>
          </a:bodyPr>
          <a:lstStyle/>
          <a:p>
            <a:pPr algn="ctr"/>
            <a:r>
              <a:rPr lang="en-US" b="1" dirty="0" smtClean="0"/>
              <a:t/>
            </a:r>
            <a:br>
              <a:rPr lang="en-US" b="1" dirty="0" smtClean="0"/>
            </a:br>
            <a:r>
              <a:rPr lang="en-US" dirty="0" smtClean="0"/>
              <a:t/>
            </a:r>
            <a:br>
              <a:rPr lang="en-US" dirty="0" smtClean="0"/>
            </a:br>
            <a:r>
              <a:rPr lang="en-US" dirty="0" smtClean="0">
                <a:solidFill>
                  <a:srgbClr val="FF0000"/>
                </a:solidFill>
              </a:rPr>
              <a:t> </a:t>
            </a:r>
            <a:r>
              <a:rPr lang="en-US" dirty="0" smtClean="0">
                <a:solidFill>
                  <a:schemeClr val="bg1"/>
                </a:solidFill>
              </a:rPr>
              <a:t>LED DISPLAYS</a:t>
            </a:r>
            <a:endParaRPr lang="en-US" dirty="0">
              <a:solidFill>
                <a:schemeClr val="bg1"/>
              </a:solidFill>
            </a:endParaRPr>
          </a:p>
        </p:txBody>
      </p:sp>
      <p:sp>
        <p:nvSpPr>
          <p:cNvPr id="3" name="Subtitle 2"/>
          <p:cNvSpPr>
            <a:spLocks noGrp="1"/>
          </p:cNvSpPr>
          <p:nvPr>
            <p:ph type="subTitle" idx="1"/>
          </p:nvPr>
        </p:nvSpPr>
        <p:spPr>
          <a:xfrm>
            <a:off x="533400" y="990600"/>
            <a:ext cx="8305800" cy="5638800"/>
          </a:xfrm>
        </p:spPr>
        <p:txBody>
          <a:bodyPr>
            <a:normAutofit/>
          </a:bodyPr>
          <a:lstStyle/>
          <a:p>
            <a:pPr algn="just">
              <a:buFont typeface="Wingdings" pitchFamily="2" charset="2"/>
              <a:buChar char="§"/>
            </a:pPr>
            <a:r>
              <a:rPr lang="en-US" sz="2800" dirty="0" smtClean="0">
                <a:solidFill>
                  <a:schemeClr val="bg1"/>
                </a:solidFill>
              </a:rPr>
              <a:t>A 7-segment LED display provides a very convenient way when decoded properly of displaying information or digital data in the form of numbers, letters or even alpha-numerical characters and as their name suggests, they consist of seven individual LEDs (the segments), within one single display package.</a:t>
            </a:r>
            <a:endParaRPr lang="en-US" sz="2800" dirty="0" smtClean="0">
              <a:solidFill>
                <a:schemeClr val="bg1"/>
              </a:solidFill>
            </a:endParaRPr>
          </a:p>
          <a:p>
            <a:pPr algn="just">
              <a:buFont typeface="Wingdings" pitchFamily="2" charset="2"/>
              <a:buChar char="§"/>
            </a:pPr>
            <a:r>
              <a:rPr lang="en-US" sz="2800" dirty="0" smtClean="0">
                <a:solidFill>
                  <a:schemeClr val="bg1"/>
                </a:solidFill>
              </a:rPr>
              <a:t> In order to produce the required numbers or characters from 0 to 9 and A to F respectively, on the display the correct combination of LED segments need to be illuminated. </a:t>
            </a:r>
          </a:p>
          <a:p>
            <a:pPr algn="just">
              <a:buFont typeface="Wingdings" pitchFamily="2" charset="2"/>
              <a:buChar char="§"/>
            </a:pPr>
            <a:endParaRPr lang="en-US" sz="2800" b="1" dirty="0" smtClean="0">
              <a:solidFill>
                <a:schemeClr val="bg1"/>
              </a:solidFill>
            </a:endParaRPr>
          </a:p>
          <a:p>
            <a:pPr algn="l"/>
            <a:endParaRPr lang="en-US" b="1"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761999"/>
          </a:xfrm>
        </p:spPr>
        <p:txBody>
          <a:bodyPr>
            <a:normAutofit fontScale="90000"/>
          </a:bodyPr>
          <a:lstStyle/>
          <a:p>
            <a:pPr algn="ctr"/>
            <a:r>
              <a:rPr lang="en-US" b="1" dirty="0" smtClean="0">
                <a:solidFill>
                  <a:schemeClr val="bg1"/>
                </a:solidFill>
              </a:rPr>
              <a:t>LED DISPLAYS</a:t>
            </a:r>
            <a:endParaRPr lang="en-US" dirty="0">
              <a:solidFill>
                <a:schemeClr val="bg1"/>
              </a:solidFill>
            </a:endParaRPr>
          </a:p>
        </p:txBody>
      </p:sp>
      <p:sp>
        <p:nvSpPr>
          <p:cNvPr id="3" name="Subtitle 2"/>
          <p:cNvSpPr>
            <a:spLocks noGrp="1"/>
          </p:cNvSpPr>
          <p:nvPr>
            <p:ph type="subTitle" idx="1"/>
          </p:nvPr>
        </p:nvSpPr>
        <p:spPr>
          <a:xfrm>
            <a:off x="533400" y="838200"/>
            <a:ext cx="8153400" cy="5486400"/>
          </a:xfrm>
        </p:spPr>
        <p:txBody>
          <a:bodyPr>
            <a:normAutofit lnSpcReduction="10000"/>
          </a:bodyPr>
          <a:lstStyle/>
          <a:p>
            <a:pPr algn="l">
              <a:buFont typeface="Wingdings" pitchFamily="2" charset="2"/>
              <a:buChar char="§"/>
            </a:pPr>
            <a:r>
              <a:rPr lang="en-US" dirty="0" smtClean="0">
                <a:solidFill>
                  <a:schemeClr val="bg1"/>
                </a:solidFill>
              </a:rPr>
              <a:t>A standard seven segment LED display generally has eight input connections, one for each LED segment and one that acts as a common terminal or connection for all the internal segments.</a:t>
            </a:r>
          </a:p>
          <a:p>
            <a:pPr lvl="0" algn="just">
              <a:buFont typeface="Wingdings" pitchFamily="2" charset="2"/>
              <a:buChar char="§"/>
            </a:pPr>
            <a:r>
              <a:rPr lang="en-US" dirty="0" smtClean="0">
                <a:solidFill>
                  <a:schemeClr val="bg1"/>
                </a:solidFill>
              </a:rPr>
              <a:t> </a:t>
            </a:r>
            <a:r>
              <a:rPr lang="en-US" b="1" dirty="0" smtClean="0">
                <a:solidFill>
                  <a:schemeClr val="bg1"/>
                </a:solidFill>
              </a:rPr>
              <a:t>The Common Cathode Display (CCD):</a:t>
            </a:r>
            <a:r>
              <a:rPr lang="en-US" dirty="0" smtClean="0">
                <a:solidFill>
                  <a:schemeClr val="bg1"/>
                </a:solidFill>
              </a:rPr>
              <a:t>In the common cathode display, all the cathode connections of the LEDs are joined together and the individual segments are illuminated by application of a HIGH, logic “1” signal.</a:t>
            </a:r>
          </a:p>
          <a:p>
            <a:pPr lvl="0" algn="just">
              <a:buFont typeface="Wingdings" pitchFamily="2" charset="2"/>
              <a:buChar char="§"/>
            </a:pPr>
            <a:r>
              <a:rPr lang="en-US" b="1" dirty="0" smtClean="0">
                <a:solidFill>
                  <a:schemeClr val="bg1"/>
                </a:solidFill>
              </a:rPr>
              <a:t>The Common Anode Display (CAD):</a:t>
            </a:r>
            <a:r>
              <a:rPr lang="en-US" dirty="0" smtClean="0">
                <a:solidFill>
                  <a:schemeClr val="bg1"/>
                </a:solidFill>
              </a:rPr>
              <a:t>In the common anode display, all the anode connections of the LEDs are joined together and the individual segments are illuminated by connecting the terminals to a LOW, logic “0” signal.</a:t>
            </a:r>
          </a:p>
          <a:p>
            <a:pPr algn="l">
              <a:buFont typeface="Wingdings" pitchFamily="2" charset="2"/>
              <a:buChar char="§"/>
            </a:pPr>
            <a:endParaRPr lang="en-US" dirty="0" smtClean="0"/>
          </a:p>
          <a:p>
            <a:pPr algn="l"/>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ven segment display"/>
          <p:cNvPicPr/>
          <p:nvPr/>
        </p:nvPicPr>
        <p:blipFill>
          <a:blip r:embed="rId2"/>
          <a:srcRect/>
          <a:stretch>
            <a:fillRect/>
          </a:stretch>
        </p:blipFill>
        <p:spPr bwMode="auto">
          <a:xfrm>
            <a:off x="1219200" y="457200"/>
            <a:ext cx="7239000" cy="563879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800"/>
          </a:xfrm>
        </p:spPr>
        <p:txBody>
          <a:bodyPr>
            <a:normAutofit fontScale="90000"/>
          </a:bodyPr>
          <a:lstStyle/>
          <a:p>
            <a:pPr algn="ctr"/>
            <a:r>
              <a:rPr lang="en-US" b="1" dirty="0" smtClean="0"/>
              <a:t/>
            </a:r>
            <a:br>
              <a:rPr lang="en-US" b="1" dirty="0" smtClean="0"/>
            </a:br>
            <a:r>
              <a:rPr lang="en-US" dirty="0" smtClean="0"/>
              <a:t/>
            </a:r>
            <a:br>
              <a:rPr lang="en-US" dirty="0" smtClean="0"/>
            </a:br>
            <a:r>
              <a:rPr lang="en-US" dirty="0" smtClean="0">
                <a:solidFill>
                  <a:srgbClr val="FF0000"/>
                </a:solidFill>
              </a:rPr>
              <a:t> </a:t>
            </a:r>
            <a:r>
              <a:rPr lang="en-US" dirty="0" smtClean="0">
                <a:solidFill>
                  <a:schemeClr val="bg1"/>
                </a:solidFill>
              </a:rPr>
              <a:t>OPTO-COUPLER</a:t>
            </a:r>
            <a:endParaRPr lang="en-US" dirty="0">
              <a:solidFill>
                <a:schemeClr val="bg1"/>
              </a:solidFill>
            </a:endParaRPr>
          </a:p>
        </p:txBody>
      </p:sp>
      <p:sp>
        <p:nvSpPr>
          <p:cNvPr id="3" name="Subtitle 2"/>
          <p:cNvSpPr>
            <a:spLocks noGrp="1"/>
          </p:cNvSpPr>
          <p:nvPr>
            <p:ph type="subTitle" idx="1"/>
          </p:nvPr>
        </p:nvSpPr>
        <p:spPr>
          <a:xfrm>
            <a:off x="381000" y="1143000"/>
            <a:ext cx="8534400" cy="5257800"/>
          </a:xfrm>
        </p:spPr>
        <p:txBody>
          <a:bodyPr/>
          <a:lstStyle/>
          <a:p>
            <a:pPr algn="just">
              <a:buFont typeface="Wingdings" pitchFamily="2" charset="2"/>
              <a:buChar char="§"/>
            </a:pPr>
            <a:r>
              <a:rPr lang="en-US" dirty="0" smtClean="0">
                <a:solidFill>
                  <a:schemeClr val="bg1"/>
                </a:solidFill>
              </a:rPr>
              <a:t>Another useful application of light emitting diodes is Opto-coupling. </a:t>
            </a:r>
          </a:p>
          <a:p>
            <a:pPr algn="just">
              <a:buFont typeface="Wingdings" pitchFamily="2" charset="2"/>
              <a:buChar char="§"/>
            </a:pPr>
            <a:r>
              <a:rPr lang="en-US" dirty="0" smtClean="0">
                <a:solidFill>
                  <a:schemeClr val="bg1"/>
                </a:solidFill>
              </a:rPr>
              <a:t>An opto-coupler or opto-isolator as it is also called, is a single electronic device that consists of a light emitting diode combined with either a photo-diode, photo-transistor or photo-</a:t>
            </a:r>
            <a:r>
              <a:rPr lang="en-US" dirty="0" err="1" smtClean="0">
                <a:solidFill>
                  <a:schemeClr val="bg1"/>
                </a:solidFill>
              </a:rPr>
              <a:t>triac</a:t>
            </a:r>
            <a:r>
              <a:rPr lang="en-US" dirty="0" smtClean="0">
                <a:solidFill>
                  <a:schemeClr val="bg1"/>
                </a:solidFill>
              </a:rPr>
              <a:t> to provide an optical signal path between an input connection and an output connection while maintaining electrical isolation between two circuits.</a:t>
            </a:r>
          </a:p>
          <a:p>
            <a:pPr algn="l"/>
            <a:endParaRPr lang="en-US" b="1"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599"/>
            <a:ext cx="7772400" cy="457201"/>
          </a:xfrm>
        </p:spPr>
        <p:txBody>
          <a:bodyPr>
            <a:noAutofit/>
          </a:bodyPr>
          <a:lstStyle/>
          <a:p>
            <a:pPr algn="ctr"/>
            <a:r>
              <a:rPr lang="en-US" sz="3200" b="1" dirty="0" smtClean="0">
                <a:solidFill>
                  <a:schemeClr val="bg1"/>
                </a:solidFill>
              </a:rPr>
              <a:t>OPTO-COUPLER</a:t>
            </a:r>
            <a:endParaRPr lang="en-US" sz="3200" dirty="0">
              <a:solidFill>
                <a:schemeClr val="bg1"/>
              </a:solidFill>
            </a:endParaRPr>
          </a:p>
        </p:txBody>
      </p:sp>
      <p:sp>
        <p:nvSpPr>
          <p:cNvPr id="3" name="Subtitle 2"/>
          <p:cNvSpPr>
            <a:spLocks noGrp="1"/>
          </p:cNvSpPr>
          <p:nvPr>
            <p:ph type="subTitle" idx="1"/>
          </p:nvPr>
        </p:nvSpPr>
        <p:spPr>
          <a:xfrm>
            <a:off x="381000" y="990600"/>
            <a:ext cx="8305800" cy="5334000"/>
          </a:xfrm>
        </p:spPr>
        <p:txBody>
          <a:bodyPr>
            <a:normAutofit/>
          </a:bodyPr>
          <a:lstStyle/>
          <a:p>
            <a:pPr algn="just">
              <a:buFont typeface="Wingdings" pitchFamily="2" charset="2"/>
              <a:buChar char="§"/>
            </a:pPr>
            <a:r>
              <a:rPr lang="en-US" dirty="0" smtClean="0">
                <a:solidFill>
                  <a:schemeClr val="bg1"/>
                </a:solidFill>
              </a:rPr>
              <a:t>An opto-isolator consists of a light proof plastic body that has a typical breakdown voltages between the input (photo-diode) and the output (photo-transistor) circuit of up to 5000 volts. </a:t>
            </a:r>
          </a:p>
          <a:p>
            <a:pPr algn="just">
              <a:buFont typeface="Wingdings" pitchFamily="2" charset="2"/>
              <a:buChar char="§"/>
            </a:pPr>
            <a:r>
              <a:rPr lang="en-US" dirty="0" smtClean="0">
                <a:solidFill>
                  <a:schemeClr val="bg1"/>
                </a:solidFill>
              </a:rPr>
              <a:t>This electrical isolation is especially useful where the signal from a low voltage circuit such as a battery powered circuit, computer or microcontroller, is required to operate or control another external circuit operating at a potentially dangerous mains voltage.</a:t>
            </a:r>
          </a:p>
          <a:p>
            <a:pPr algn="just"/>
            <a:endParaRPr lang="en-US"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8600"/>
            <a:ext cx="7696200" cy="523220"/>
          </a:xfrm>
          <a:prstGeom prst="rect">
            <a:avLst/>
          </a:prstGeom>
        </p:spPr>
        <p:txBody>
          <a:bodyPr wrap="square">
            <a:spAutoFit/>
          </a:bodyPr>
          <a:lstStyle/>
          <a:p>
            <a:r>
              <a:rPr lang="en-US" sz="2800" b="1" dirty="0" smtClean="0"/>
              <a:t>Photo-diode and Photo-transistor Opto-couplers</a:t>
            </a:r>
            <a:endParaRPr lang="en-US" sz="2800" b="1" dirty="0"/>
          </a:p>
        </p:txBody>
      </p:sp>
      <p:pic>
        <p:nvPicPr>
          <p:cNvPr id="3" name="Picture 2" descr="led in opto-isolator"/>
          <p:cNvPicPr/>
          <p:nvPr/>
        </p:nvPicPr>
        <p:blipFill>
          <a:blip r:embed="rId2"/>
          <a:srcRect/>
          <a:stretch>
            <a:fillRect/>
          </a:stretch>
        </p:blipFill>
        <p:spPr bwMode="auto">
          <a:xfrm>
            <a:off x="1066800" y="1447800"/>
            <a:ext cx="7543800" cy="44196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762000"/>
          </a:xfrm>
        </p:spPr>
        <p:txBody>
          <a:bodyPr>
            <a:normAutofit fontScale="90000"/>
          </a:bodyPr>
          <a:lstStyle/>
          <a:p>
            <a:pPr algn="ctr"/>
            <a:r>
              <a:rPr lang="en-US" b="1" dirty="0" smtClean="0">
                <a:solidFill>
                  <a:schemeClr val="bg1"/>
                </a:solidFill>
              </a:rPr>
              <a:t>OPTO-COUPLER</a:t>
            </a:r>
            <a:endParaRPr lang="en-US" dirty="0">
              <a:solidFill>
                <a:schemeClr val="bg1"/>
              </a:solidFill>
            </a:endParaRPr>
          </a:p>
        </p:txBody>
      </p:sp>
      <p:sp>
        <p:nvSpPr>
          <p:cNvPr id="3" name="Subtitle 2"/>
          <p:cNvSpPr>
            <a:spLocks noGrp="1"/>
          </p:cNvSpPr>
          <p:nvPr>
            <p:ph type="subTitle" idx="1"/>
          </p:nvPr>
        </p:nvSpPr>
        <p:spPr>
          <a:xfrm>
            <a:off x="457200" y="914400"/>
            <a:ext cx="8458200" cy="5715000"/>
          </a:xfrm>
        </p:spPr>
        <p:txBody>
          <a:bodyPr>
            <a:normAutofit/>
          </a:bodyPr>
          <a:lstStyle/>
          <a:p>
            <a:pPr algn="just">
              <a:buFont typeface="Wingdings" pitchFamily="2" charset="2"/>
              <a:buChar char="§"/>
            </a:pPr>
            <a:r>
              <a:rPr lang="en-US" dirty="0" smtClean="0">
                <a:solidFill>
                  <a:schemeClr val="bg1"/>
                </a:solidFill>
              </a:rPr>
              <a:t>The two components used in an opto-isolator, an optical transmitter such as an infra-red emitting Gallium Arsenide LED and an optical receiver such as a photo-transistor are closely optically coupled and use light to send signals and/or information between its input and output. </a:t>
            </a:r>
          </a:p>
          <a:p>
            <a:pPr algn="just">
              <a:buFont typeface="Wingdings" pitchFamily="2" charset="2"/>
              <a:buChar char="§"/>
            </a:pPr>
            <a:r>
              <a:rPr lang="en-US" dirty="0" smtClean="0">
                <a:solidFill>
                  <a:schemeClr val="bg1"/>
                </a:solidFill>
              </a:rPr>
              <a:t>This allows information to be transferred between circuits without an electrical connection or common ground potential.</a:t>
            </a:r>
          </a:p>
          <a:p>
            <a:pPr algn="just">
              <a:buFont typeface="Wingdings" pitchFamily="2" charset="2"/>
              <a:buChar char="§"/>
            </a:pPr>
            <a:r>
              <a:rPr lang="en-US" dirty="0" smtClean="0">
                <a:solidFill>
                  <a:schemeClr val="bg1"/>
                </a:solidFill>
              </a:rPr>
              <a:t>Opto-isolators are digital or switching devices, so they transfer either “ON-OFF” control signals or digital data. Analogue signals can be transferred by means of frequency or pulse-width modulation</a:t>
            </a:r>
            <a:r>
              <a:rPr lang="en-US" b="1" dirty="0" smtClean="0">
                <a:solidFill>
                  <a:schemeClr val="bg1"/>
                </a:solidFill>
              </a:rPr>
              <a:t>.</a:t>
            </a:r>
          </a:p>
          <a:p>
            <a:pPr algn="just"/>
            <a:endParaRPr lang="en-US"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33399"/>
          </a:xfrm>
        </p:spPr>
        <p:txBody>
          <a:bodyPr>
            <a:normAutofit fontScale="90000"/>
          </a:bodyPr>
          <a:lstStyle/>
          <a:p>
            <a:pPr algn="ctr"/>
            <a:r>
              <a:rPr lang="en-US" b="1" dirty="0" smtClean="0">
                <a:solidFill>
                  <a:srgbClr val="FF0000"/>
                </a:solidFill>
              </a:rPr>
              <a:t>INTRODUCTION</a:t>
            </a:r>
            <a:endParaRPr lang="en-US" dirty="0"/>
          </a:p>
        </p:txBody>
      </p:sp>
      <p:sp>
        <p:nvSpPr>
          <p:cNvPr id="3" name="Subtitle 2"/>
          <p:cNvSpPr>
            <a:spLocks noGrp="1"/>
          </p:cNvSpPr>
          <p:nvPr>
            <p:ph type="subTitle" idx="1"/>
          </p:nvPr>
        </p:nvSpPr>
        <p:spPr>
          <a:xfrm>
            <a:off x="609600" y="1143000"/>
            <a:ext cx="8229600" cy="5257800"/>
          </a:xfrm>
        </p:spPr>
        <p:txBody>
          <a:bodyPr/>
          <a:lstStyle/>
          <a:p>
            <a:pPr algn="just">
              <a:buFont typeface="Wingdings" pitchFamily="2" charset="2"/>
              <a:buChar char="§"/>
            </a:pPr>
            <a:r>
              <a:rPr lang="en-US" dirty="0" smtClean="0">
                <a:solidFill>
                  <a:schemeClr val="bg1"/>
                </a:solidFill>
              </a:rPr>
              <a:t>When the diode is forward biased, electrons from the semiconductors conduction band recombine with holes from the valence band releasing sufficient energy to produce photons which emit a monochromatic (single color) of light. </a:t>
            </a:r>
          </a:p>
          <a:p>
            <a:pPr algn="just">
              <a:buFont typeface="Wingdings" pitchFamily="2" charset="2"/>
              <a:buChar char="§"/>
            </a:pPr>
            <a:r>
              <a:rPr lang="en-US" dirty="0" smtClean="0">
                <a:solidFill>
                  <a:schemeClr val="bg1"/>
                </a:solidFill>
              </a:rPr>
              <a:t>Because of this thin layer a reasonable number of these photons can leave the junction and radiate away producing a colored light output.</a:t>
            </a:r>
          </a:p>
          <a:p>
            <a:pPr algn="just"/>
            <a:endParaRPr lang="en-US"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fontScale="90000"/>
          </a:bodyPr>
          <a:lstStyle/>
          <a:p>
            <a:pPr algn="ct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LED CONSTRUCTION</a:t>
            </a:r>
            <a:endParaRPr lang="en-US" dirty="0">
              <a:solidFill>
                <a:schemeClr val="bg1"/>
              </a:solidFill>
            </a:endParaRPr>
          </a:p>
        </p:txBody>
      </p:sp>
      <p:sp>
        <p:nvSpPr>
          <p:cNvPr id="3" name="Subtitle 2"/>
          <p:cNvSpPr>
            <a:spLocks noGrp="1"/>
          </p:cNvSpPr>
          <p:nvPr>
            <p:ph type="subTitle" idx="1"/>
          </p:nvPr>
        </p:nvSpPr>
        <p:spPr>
          <a:xfrm>
            <a:off x="457200" y="914400"/>
            <a:ext cx="8229600" cy="5791200"/>
          </a:xfrm>
        </p:spPr>
        <p:txBody>
          <a:bodyPr>
            <a:normAutofit lnSpcReduction="10000"/>
          </a:bodyPr>
          <a:lstStyle/>
          <a:p>
            <a:pPr algn="just">
              <a:buFont typeface="Wingdings" pitchFamily="2" charset="2"/>
              <a:buChar char="§"/>
            </a:pPr>
            <a:r>
              <a:rPr lang="en-US" dirty="0" smtClean="0">
                <a:solidFill>
                  <a:schemeClr val="bg1"/>
                </a:solidFill>
              </a:rPr>
              <a:t>The construction of a Light Emitting Diode is very different from that of a normal signal diode. </a:t>
            </a:r>
          </a:p>
          <a:p>
            <a:pPr algn="just">
              <a:buFont typeface="Wingdings" pitchFamily="2" charset="2"/>
              <a:buChar char="§"/>
            </a:pPr>
            <a:r>
              <a:rPr lang="en-US" dirty="0" smtClean="0">
                <a:solidFill>
                  <a:schemeClr val="bg1"/>
                </a:solidFill>
              </a:rPr>
              <a:t>The PN junction of an LED is surrounded by a transparent, hard plastic epoxy resin hemispherical shaped shell or body which protects the LED from both vibration and shock.</a:t>
            </a:r>
          </a:p>
          <a:p>
            <a:pPr algn="just">
              <a:buFont typeface="Wingdings" pitchFamily="2" charset="2"/>
              <a:buChar char="§"/>
            </a:pPr>
            <a:r>
              <a:rPr lang="en-US" dirty="0" smtClean="0">
                <a:solidFill>
                  <a:schemeClr val="bg1"/>
                </a:solidFill>
              </a:rPr>
              <a:t> An LED junction does not actually emit that much light so the epoxy resin body is constructed in such a way that the photons of light emitted by the junction are reflected away from the surrounding substrate base to which the diode is attached and are focused upwards through the domed top of the LED, which itself acts like a lens concentrating the amount of light.</a:t>
            </a:r>
          </a:p>
          <a:p>
            <a:pPr algn="just">
              <a:buFont typeface="Wingdings" pitchFamily="2" charset="2"/>
              <a:buChar char="§"/>
            </a:pPr>
            <a:r>
              <a:rPr lang="en-US" dirty="0" smtClean="0">
                <a:solidFill>
                  <a:schemeClr val="bg1"/>
                </a:solidFill>
              </a:rPr>
              <a:t> This is why the emitted light appears to be brightest at the top of the LED.</a:t>
            </a:r>
          </a:p>
          <a:p>
            <a:pPr algn="l">
              <a:buFont typeface="Wingdings" pitchFamily="2" charset="2"/>
              <a:buChar char="§"/>
            </a:pPr>
            <a:endParaRPr lang="en-US" dirty="0" smtClean="0"/>
          </a:p>
          <a:p>
            <a:pPr algn="l"/>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vivekgautam\Desktop\LED,_5mm,_green_(en).svg.png"/>
          <p:cNvPicPr>
            <a:picLocks noChangeAspect="1" noChangeArrowheads="1"/>
          </p:cNvPicPr>
          <p:nvPr/>
        </p:nvPicPr>
        <p:blipFill>
          <a:blip r:embed="rId2"/>
          <a:srcRect/>
          <a:stretch>
            <a:fillRect/>
          </a:stretch>
        </p:blipFill>
        <p:spPr bwMode="auto">
          <a:xfrm>
            <a:off x="685800" y="304800"/>
            <a:ext cx="4267200" cy="4286250"/>
          </a:xfrm>
          <a:prstGeom prst="rect">
            <a:avLst/>
          </a:prstGeom>
          <a:noFill/>
        </p:spPr>
      </p:pic>
      <p:pic>
        <p:nvPicPr>
          <p:cNvPr id="2051" name="Picture 3" descr="C:\Documents and Settings\vivekgautam\Desktop\images.png"/>
          <p:cNvPicPr>
            <a:picLocks noChangeAspect="1" noChangeArrowheads="1"/>
          </p:cNvPicPr>
          <p:nvPr/>
        </p:nvPicPr>
        <p:blipFill>
          <a:blip r:embed="rId3"/>
          <a:srcRect/>
          <a:stretch>
            <a:fillRect/>
          </a:stretch>
        </p:blipFill>
        <p:spPr bwMode="auto">
          <a:xfrm>
            <a:off x="4038600" y="3505200"/>
            <a:ext cx="4876800" cy="2667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p:spPr>
        <p:txBody>
          <a:bodyPr>
            <a:normAutofit fontScale="90000"/>
          </a:bodyPr>
          <a:lstStyle/>
          <a:p>
            <a:pPr algn="ctr"/>
            <a:r>
              <a:rPr lang="en-US" b="1" dirty="0" smtClean="0">
                <a:solidFill>
                  <a:srgbClr val="FF0000"/>
                </a:solidFill>
              </a:rPr>
              <a:t>LED CONSTRUCTION</a:t>
            </a:r>
            <a:endParaRPr lang="en-US" dirty="0"/>
          </a:p>
        </p:txBody>
      </p:sp>
      <p:sp>
        <p:nvSpPr>
          <p:cNvPr id="3" name="Subtitle 2"/>
          <p:cNvSpPr>
            <a:spLocks noGrp="1"/>
          </p:cNvSpPr>
          <p:nvPr>
            <p:ph type="subTitle" idx="1"/>
          </p:nvPr>
        </p:nvSpPr>
        <p:spPr>
          <a:xfrm>
            <a:off x="685800" y="1143000"/>
            <a:ext cx="8229600" cy="5410200"/>
          </a:xfrm>
        </p:spPr>
        <p:txBody>
          <a:bodyPr>
            <a:normAutofit/>
          </a:bodyPr>
          <a:lstStyle/>
          <a:p>
            <a:pPr algn="just">
              <a:buFont typeface="Wingdings" pitchFamily="2" charset="2"/>
              <a:buChar char="§"/>
            </a:pPr>
            <a:r>
              <a:rPr lang="en-US" b="1" dirty="0" smtClean="0">
                <a:solidFill>
                  <a:schemeClr val="bg1"/>
                </a:solidFill>
              </a:rPr>
              <a:t>Not all LEDs are made with a hemispherical shaped dome for their epoxy shell. </a:t>
            </a:r>
          </a:p>
          <a:p>
            <a:pPr algn="just">
              <a:buFont typeface="Wingdings" pitchFamily="2" charset="2"/>
              <a:buChar char="§"/>
            </a:pPr>
            <a:r>
              <a:rPr lang="en-US" b="1" dirty="0" smtClean="0">
                <a:solidFill>
                  <a:schemeClr val="bg1"/>
                </a:solidFill>
              </a:rPr>
              <a:t>Some indication LEDs have a rectangular or cylindrical shaped construction that has a flat surface on top or their body is shaped into a bar or arrow. Generally, all LED’s are manufactured with two legs protruding from the bottom of the body.</a:t>
            </a:r>
          </a:p>
          <a:p>
            <a:pPr algn="just">
              <a:buFont typeface="Wingdings" pitchFamily="2" charset="2"/>
              <a:buChar char="§"/>
            </a:pPr>
            <a:r>
              <a:rPr lang="en-US" b="1" dirty="0" smtClean="0">
                <a:solidFill>
                  <a:schemeClr val="bg1"/>
                </a:solidFill>
              </a:rPr>
              <a:t>Nearly all modern light emitting diodes have their cathode, ( – ) terminal identified by either a notch or flat spot on the body or by the cathode lead being shorter than the other as the anode ( + ) lead is longer than the cathode (k).</a:t>
            </a:r>
          </a:p>
          <a:p>
            <a:pPr algn="just">
              <a:buFont typeface="Wingdings" pitchFamily="2" charset="2"/>
              <a:buChar char="§"/>
            </a:pPr>
            <a:endParaRPr lang="en-US" b="1" dirty="0" smtClean="0">
              <a:solidFill>
                <a:schemeClr val="bg1"/>
              </a:solidFill>
            </a:endParaRPr>
          </a:p>
          <a:p>
            <a:pPr algn="just"/>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fontScale="90000"/>
          </a:bodyPr>
          <a:lstStyle/>
          <a:p>
            <a:pPr algn="ctr"/>
            <a:r>
              <a:rPr lang="en-US" b="1" dirty="0" smtClean="0">
                <a:solidFill>
                  <a:srgbClr val="FF0000"/>
                </a:solidFill>
              </a:rPr>
              <a:t>LED Construction</a:t>
            </a:r>
            <a:endParaRPr lang="en-US" dirty="0"/>
          </a:p>
        </p:txBody>
      </p:sp>
      <p:sp>
        <p:nvSpPr>
          <p:cNvPr id="3" name="Subtitle 2"/>
          <p:cNvSpPr>
            <a:spLocks noGrp="1"/>
          </p:cNvSpPr>
          <p:nvPr>
            <p:ph type="subTitle" idx="1"/>
          </p:nvPr>
        </p:nvSpPr>
        <p:spPr>
          <a:xfrm>
            <a:off x="457200" y="1143000"/>
            <a:ext cx="8382000" cy="5257800"/>
          </a:xfrm>
        </p:spPr>
        <p:txBody>
          <a:bodyPr/>
          <a:lstStyle/>
          <a:p>
            <a:pPr algn="just">
              <a:buFont typeface="Wingdings" pitchFamily="2" charset="2"/>
              <a:buChar char="§"/>
            </a:pPr>
            <a:r>
              <a:rPr lang="en-US" dirty="0" smtClean="0">
                <a:solidFill>
                  <a:schemeClr val="bg1"/>
                </a:solidFill>
              </a:rPr>
              <a:t>Unlike normal incandescent lamps and bulbs which generate large amounts of heat when illuminated, the light emitting diode produces a “cold” generation of light which leads to high efficiencies than the normal “light bulb” because most of the generated energy radiates away within the visible spectrum. </a:t>
            </a:r>
          </a:p>
          <a:p>
            <a:pPr algn="just">
              <a:buFont typeface="Wingdings" pitchFamily="2" charset="2"/>
              <a:buChar char="§"/>
            </a:pPr>
            <a:r>
              <a:rPr lang="en-US" dirty="0" smtClean="0">
                <a:solidFill>
                  <a:schemeClr val="bg1"/>
                </a:solidFill>
              </a:rPr>
              <a:t>Because LEDs are solid-state devices, they can be extremely small and durable and provide much longer lamp life than normal light sources.</a:t>
            </a:r>
          </a:p>
          <a:p>
            <a:pPr algn="just"/>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609599"/>
          </a:xfrm>
        </p:spPr>
        <p:txBody>
          <a:bodyPr>
            <a:normAutofit fontScale="90000"/>
          </a:bodyPr>
          <a:lstStyle/>
          <a:p>
            <a:pPr algn="ctr"/>
            <a:r>
              <a:rPr lang="en-US" b="1" dirty="0" smtClean="0"/>
              <a:t/>
            </a:r>
            <a:br>
              <a:rPr lang="en-US" b="1" dirty="0" smtClean="0"/>
            </a:br>
            <a:r>
              <a:rPr lang="en-US" dirty="0" smtClean="0"/>
              <a:t/>
            </a:r>
            <a:br>
              <a:rPr lang="en-US" dirty="0" smtClean="0"/>
            </a:br>
            <a:r>
              <a:rPr lang="en-US" dirty="0" smtClean="0">
                <a:solidFill>
                  <a:srgbClr val="FF0000"/>
                </a:solidFill>
              </a:rPr>
              <a:t> </a:t>
            </a:r>
            <a:r>
              <a:rPr lang="en-US" sz="4900" dirty="0" smtClean="0">
                <a:solidFill>
                  <a:schemeClr val="bg1"/>
                </a:solidFill>
              </a:rPr>
              <a:t>LIGHT EMITTING DIODE COLORS</a:t>
            </a:r>
            <a:endParaRPr lang="en-US" dirty="0">
              <a:solidFill>
                <a:schemeClr val="bg1"/>
              </a:solidFill>
            </a:endParaRPr>
          </a:p>
        </p:txBody>
      </p:sp>
      <p:sp>
        <p:nvSpPr>
          <p:cNvPr id="3" name="Subtitle 2"/>
          <p:cNvSpPr>
            <a:spLocks noGrp="1"/>
          </p:cNvSpPr>
          <p:nvPr>
            <p:ph type="subTitle" idx="1"/>
          </p:nvPr>
        </p:nvSpPr>
        <p:spPr>
          <a:xfrm>
            <a:off x="533400" y="1295400"/>
            <a:ext cx="8382000" cy="5181600"/>
          </a:xfrm>
        </p:spPr>
        <p:txBody>
          <a:bodyPr>
            <a:normAutofit/>
          </a:bodyPr>
          <a:lstStyle/>
          <a:p>
            <a:pPr algn="just">
              <a:buFont typeface="Wingdings" pitchFamily="2" charset="2"/>
              <a:buChar char="§"/>
            </a:pPr>
            <a:r>
              <a:rPr lang="en-US" dirty="0" smtClean="0">
                <a:solidFill>
                  <a:schemeClr val="bg1"/>
                </a:solidFill>
              </a:rPr>
              <a:t>Unlike normal signal diodes which are made for detection or power rectification, and which are made from either Germanium or Silicon semiconductor </a:t>
            </a:r>
            <a:r>
              <a:rPr lang="en-US" dirty="0" smtClean="0">
                <a:solidFill>
                  <a:schemeClr val="bg1"/>
                </a:solidFill>
              </a:rPr>
              <a:t>materials</a:t>
            </a:r>
            <a:r>
              <a:rPr lang="en-US" dirty="0" smtClean="0">
                <a:solidFill>
                  <a:schemeClr val="bg1"/>
                </a:solidFill>
              </a:rPr>
              <a:t>.</a:t>
            </a:r>
            <a:endParaRPr lang="en-US" dirty="0" smtClean="0">
              <a:solidFill>
                <a:schemeClr val="bg1"/>
              </a:solidFill>
            </a:endParaRPr>
          </a:p>
          <a:p>
            <a:pPr algn="just">
              <a:buFont typeface="Wingdings" pitchFamily="2" charset="2"/>
              <a:buChar char="§"/>
            </a:pPr>
            <a:r>
              <a:rPr lang="en-US" dirty="0" smtClean="0">
                <a:solidFill>
                  <a:schemeClr val="bg1"/>
                </a:solidFill>
              </a:rPr>
              <a:t>Light </a:t>
            </a:r>
            <a:r>
              <a:rPr lang="en-US" dirty="0" smtClean="0">
                <a:solidFill>
                  <a:schemeClr val="bg1"/>
                </a:solidFill>
              </a:rPr>
              <a:t>Emitting Diodes are made from exotic semiconductor compounds such as Gallium Arsenide (GaAs), Gallium Phosphide (GaP), Gallium Arsenide Phosphide (GaAsP), Silicon Carbide (SiC) or Gallium Indium Nitride (GaInN) all mixed together at different ratios to produce a distinct wavelength of color.</a:t>
            </a:r>
          </a:p>
          <a:p>
            <a:pPr algn="just"/>
            <a:endParaRPr lang="en-US"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a:bodyPr>
          <a:lstStyle/>
          <a:p>
            <a:pPr algn="ctr"/>
            <a:r>
              <a:rPr lang="en-US" sz="3200" b="1" dirty="0" smtClean="0">
                <a:solidFill>
                  <a:schemeClr val="bg1"/>
                </a:solidFill>
              </a:rPr>
              <a:t>LIGHT EMITTING DIODE COLORS</a:t>
            </a:r>
            <a:endParaRPr lang="en-US" sz="3200" dirty="0">
              <a:solidFill>
                <a:schemeClr val="bg1"/>
              </a:solidFill>
            </a:endParaRPr>
          </a:p>
        </p:txBody>
      </p:sp>
      <p:sp>
        <p:nvSpPr>
          <p:cNvPr id="3" name="Subtitle 2"/>
          <p:cNvSpPr>
            <a:spLocks noGrp="1"/>
          </p:cNvSpPr>
          <p:nvPr>
            <p:ph type="subTitle" idx="1"/>
          </p:nvPr>
        </p:nvSpPr>
        <p:spPr>
          <a:xfrm>
            <a:off x="381000" y="990600"/>
            <a:ext cx="8382000" cy="5334000"/>
          </a:xfrm>
        </p:spPr>
        <p:txBody>
          <a:bodyPr/>
          <a:lstStyle/>
          <a:p>
            <a:pPr algn="just">
              <a:buFont typeface="Wingdings" pitchFamily="2" charset="2"/>
              <a:buChar char="§"/>
            </a:pPr>
            <a:r>
              <a:rPr lang="en-US" dirty="0" smtClean="0">
                <a:solidFill>
                  <a:schemeClr val="bg1"/>
                </a:solidFill>
              </a:rPr>
              <a:t>Different LED compounds emit light in specific regions of the visible light spectrum and therefore produce different intensity levels. </a:t>
            </a:r>
            <a:endParaRPr lang="en-US" dirty="0" smtClean="0">
              <a:solidFill>
                <a:schemeClr val="bg1"/>
              </a:solidFill>
            </a:endParaRPr>
          </a:p>
          <a:p>
            <a:pPr algn="just">
              <a:buFont typeface="Wingdings" pitchFamily="2" charset="2"/>
              <a:buChar char="§"/>
            </a:pPr>
            <a:r>
              <a:rPr lang="en-US" dirty="0" smtClean="0">
                <a:solidFill>
                  <a:schemeClr val="bg1"/>
                </a:solidFill>
              </a:rPr>
              <a:t>The </a:t>
            </a:r>
            <a:r>
              <a:rPr lang="en-US" dirty="0" smtClean="0">
                <a:solidFill>
                  <a:schemeClr val="bg1"/>
                </a:solidFill>
              </a:rPr>
              <a:t>exact choice of the semiconductor material used will determine the overall wavelength of the photon light emissions and therefore the resulting color of the light emitted.</a:t>
            </a:r>
          </a:p>
          <a:p>
            <a:pPr algn="l"/>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461</TotalTime>
  <Words>1591</Words>
  <Application>Microsoft Office PowerPoint</Application>
  <PresentationFormat>On-screen Show (4:3)</PresentationFormat>
  <Paragraphs>116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LIGHT EMMITING DIODE(LED)</vt:lpstr>
      <vt:lpstr>INTRODUCTION</vt:lpstr>
      <vt:lpstr>INTRODUCTION</vt:lpstr>
      <vt:lpstr>   LED CONSTRUCTION</vt:lpstr>
      <vt:lpstr>Slide 5</vt:lpstr>
      <vt:lpstr>LED CONSTRUCTION</vt:lpstr>
      <vt:lpstr>LED Construction</vt:lpstr>
      <vt:lpstr>   LIGHT EMITTING DIODE COLORS</vt:lpstr>
      <vt:lpstr>LIGHT EMITTING DIODE COLORS</vt:lpstr>
      <vt:lpstr> Light Emitting Diode Colors </vt:lpstr>
      <vt:lpstr>   WORKING PRINCIPLE</vt:lpstr>
      <vt:lpstr>WORKING PRINCIPLE</vt:lpstr>
      <vt:lpstr>WORKING PRINCIPLE</vt:lpstr>
      <vt:lpstr>Slide 14</vt:lpstr>
      <vt:lpstr>   Bicolor Light Emitting Diodes</vt:lpstr>
      <vt:lpstr>Slide 16</vt:lpstr>
      <vt:lpstr>   Tricolored Light Emitting Diode</vt:lpstr>
      <vt:lpstr>Slide 18</vt:lpstr>
      <vt:lpstr>Slide 19</vt:lpstr>
      <vt:lpstr>   LED DISPLAYS</vt:lpstr>
      <vt:lpstr>LED DISPLAYS</vt:lpstr>
      <vt:lpstr>Slide 22</vt:lpstr>
      <vt:lpstr>   OPTO-COUPLER</vt:lpstr>
      <vt:lpstr>OPTO-COUPLER</vt:lpstr>
      <vt:lpstr>Slide 25</vt:lpstr>
      <vt:lpstr>OPTO-COUPLER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EMMITING DIODE(LED)</dc:title>
  <dc:creator/>
  <cp:lastModifiedBy>vivekgautam</cp:lastModifiedBy>
  <cp:revision>32</cp:revision>
  <dcterms:created xsi:type="dcterms:W3CDTF">2006-08-16T00:00:00Z</dcterms:created>
  <dcterms:modified xsi:type="dcterms:W3CDTF">2018-02-16T05:25:37Z</dcterms:modified>
</cp:coreProperties>
</file>