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8" r:id="rId10"/>
    <p:sldId id="269"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2/22/2018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2590800"/>
          </a:xfrm>
        </p:spPr>
        <p:txBody>
          <a:bodyPr>
            <a:normAutofit/>
          </a:bodyPr>
          <a:lstStyle/>
          <a:p>
            <a:r>
              <a:rPr lang="en-US" sz="4800" b="1" dirty="0" smtClean="0">
                <a:solidFill>
                  <a:srgbClr val="7030A0"/>
                </a:solidFill>
              </a:rPr>
              <a:t>LIQUID CRYSTAL DISPLAYS(LCD)</a:t>
            </a:r>
            <a:endParaRPr lang="en-US" sz="4800" b="1"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fontScale="90000"/>
          </a:bodyPr>
          <a:lstStyle/>
          <a:p>
            <a:pPr algn="ctr"/>
            <a:r>
              <a:rPr lang="en-US" b="1" dirty="0" smtClean="0">
                <a:solidFill>
                  <a:schemeClr val="bg1"/>
                </a:solidFill>
              </a:rPr>
              <a:t>CONSTRUCTION OF LCD</a:t>
            </a:r>
            <a:endParaRPr lang="en-US" dirty="0">
              <a:solidFill>
                <a:schemeClr val="bg1"/>
              </a:solidFill>
            </a:endParaRPr>
          </a:p>
        </p:txBody>
      </p:sp>
      <p:sp>
        <p:nvSpPr>
          <p:cNvPr id="3" name="Subtitle 2"/>
          <p:cNvSpPr>
            <a:spLocks noGrp="1"/>
          </p:cNvSpPr>
          <p:nvPr>
            <p:ph type="subTitle" idx="1"/>
          </p:nvPr>
        </p:nvSpPr>
        <p:spPr>
          <a:xfrm>
            <a:off x="304800" y="914400"/>
            <a:ext cx="8458200" cy="5791200"/>
          </a:xfrm>
        </p:spPr>
        <p:txBody>
          <a:bodyPr/>
          <a:lstStyle/>
          <a:p>
            <a:pPr algn="just">
              <a:buFont typeface="Wingdings" pitchFamily="2" charset="2"/>
              <a:buChar char="§"/>
            </a:pPr>
            <a:r>
              <a:rPr lang="en-US" b="1" dirty="0" smtClean="0">
                <a:solidFill>
                  <a:schemeClr val="bg1"/>
                </a:solidFill>
              </a:rPr>
              <a:t>When this happens, the molecules tend to change the plane of vibration of the light to match their own angle. </a:t>
            </a:r>
          </a:p>
          <a:p>
            <a:pPr algn="just">
              <a:buFont typeface="Wingdings" pitchFamily="2" charset="2"/>
              <a:buChar char="§"/>
            </a:pPr>
            <a:r>
              <a:rPr lang="en-US" b="1" dirty="0" smtClean="0">
                <a:solidFill>
                  <a:schemeClr val="bg1"/>
                </a:solidFill>
              </a:rPr>
              <a:t>When the light reaches the far side of the liquid crystal substance, it vibrates at the same angle as the final layer of molecules. </a:t>
            </a:r>
          </a:p>
          <a:p>
            <a:pPr algn="just">
              <a:buFont typeface="Wingdings" pitchFamily="2" charset="2"/>
              <a:buChar char="§"/>
            </a:pPr>
            <a:r>
              <a:rPr lang="en-US" b="1" dirty="0" smtClean="0">
                <a:solidFill>
                  <a:schemeClr val="bg1"/>
                </a:solidFill>
              </a:rPr>
              <a:t>The light is only allowed an entrance if the second polarized glass filter is same as the final layer.</a:t>
            </a:r>
          </a:p>
          <a:p>
            <a:pPr algn="just"/>
            <a:endParaRPr lang="en-US"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orking of lcd"/>
          <p:cNvPicPr/>
          <p:nvPr/>
        </p:nvPicPr>
        <p:blipFill>
          <a:blip r:embed="rId2"/>
          <a:srcRect/>
          <a:stretch>
            <a:fillRect/>
          </a:stretch>
        </p:blipFill>
        <p:spPr bwMode="auto">
          <a:xfrm>
            <a:off x="1447800" y="457200"/>
            <a:ext cx="6553200" cy="5943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800"/>
          </a:xfrm>
        </p:spPr>
        <p:txBody>
          <a:bodyPr>
            <a:normAutofit fontScale="90000"/>
          </a:bodyPr>
          <a:lstStyle/>
          <a:p>
            <a:pPr algn="ctr"/>
            <a:r>
              <a:rPr lang="en-US" b="1" dirty="0" smtClean="0">
                <a:solidFill>
                  <a:schemeClr val="bg1"/>
                </a:solidFill>
              </a:rPr>
              <a:t>WORKING OF LCD</a:t>
            </a:r>
            <a:endParaRPr lang="en-US" b="1" dirty="0">
              <a:solidFill>
                <a:schemeClr val="bg1"/>
              </a:solidFill>
            </a:endParaRPr>
          </a:p>
        </p:txBody>
      </p:sp>
      <p:sp>
        <p:nvSpPr>
          <p:cNvPr id="3" name="Subtitle 2"/>
          <p:cNvSpPr>
            <a:spLocks noGrp="1"/>
          </p:cNvSpPr>
          <p:nvPr>
            <p:ph type="subTitle" idx="1"/>
          </p:nvPr>
        </p:nvSpPr>
        <p:spPr>
          <a:xfrm>
            <a:off x="533400" y="838200"/>
            <a:ext cx="8382000" cy="5715000"/>
          </a:xfrm>
        </p:spPr>
        <p:txBody>
          <a:bodyPr>
            <a:normAutofit/>
          </a:bodyPr>
          <a:lstStyle/>
          <a:p>
            <a:pPr algn="just">
              <a:buFont typeface="Wingdings" pitchFamily="2" charset="2"/>
              <a:buChar char="§"/>
            </a:pPr>
            <a:r>
              <a:rPr lang="en-US" b="1" dirty="0" smtClean="0">
                <a:solidFill>
                  <a:schemeClr val="bg1"/>
                </a:solidFill>
              </a:rPr>
              <a:t>The main principle behind liquid crystal molecules is that when an electric current is applied to them, they tend to twist. </a:t>
            </a:r>
          </a:p>
          <a:p>
            <a:pPr algn="just">
              <a:buFont typeface="Wingdings" pitchFamily="2" charset="2"/>
              <a:buChar char="§"/>
            </a:pPr>
            <a:r>
              <a:rPr lang="en-US" b="1" dirty="0" smtClean="0">
                <a:solidFill>
                  <a:schemeClr val="bg1"/>
                </a:solidFill>
              </a:rPr>
              <a:t>This causes a change in the light angle passing through them. </a:t>
            </a:r>
          </a:p>
          <a:p>
            <a:pPr algn="just">
              <a:buFont typeface="Wingdings" pitchFamily="2" charset="2"/>
              <a:buChar char="§"/>
            </a:pPr>
            <a:r>
              <a:rPr lang="en-US" b="1" dirty="0" smtClean="0">
                <a:solidFill>
                  <a:schemeClr val="bg1"/>
                </a:solidFill>
              </a:rPr>
              <a:t>This causes a change in the angle of the top polarizing filter with respect to it. So little light is allowed to pass through that particular area of LCD. </a:t>
            </a:r>
          </a:p>
          <a:p>
            <a:pPr algn="just">
              <a:buFont typeface="Wingdings" pitchFamily="2" charset="2"/>
              <a:buChar char="§"/>
            </a:pPr>
            <a:r>
              <a:rPr lang="en-US" b="1" dirty="0" smtClean="0">
                <a:solidFill>
                  <a:schemeClr val="bg1"/>
                </a:solidFill>
              </a:rPr>
              <a:t>Thus that area becomes darker comparing to others.</a:t>
            </a:r>
          </a:p>
          <a:p>
            <a:pPr algn="l"/>
            <a:endParaRPr lang="en-US"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800"/>
          </a:xfrm>
        </p:spPr>
        <p:txBody>
          <a:bodyPr>
            <a:normAutofit fontScale="90000"/>
          </a:bodyPr>
          <a:lstStyle/>
          <a:p>
            <a:pPr algn="ctr"/>
            <a:r>
              <a:rPr lang="en-US" b="1" dirty="0" smtClean="0">
                <a:solidFill>
                  <a:schemeClr val="bg1"/>
                </a:solidFill>
              </a:rPr>
              <a:t>WORKING OF LCD</a:t>
            </a:r>
            <a:endParaRPr lang="en-US" dirty="0">
              <a:solidFill>
                <a:schemeClr val="bg1"/>
              </a:solidFill>
            </a:endParaRPr>
          </a:p>
        </p:txBody>
      </p:sp>
      <p:sp>
        <p:nvSpPr>
          <p:cNvPr id="3" name="Subtitle 2"/>
          <p:cNvSpPr>
            <a:spLocks noGrp="1"/>
          </p:cNvSpPr>
          <p:nvPr>
            <p:ph type="subTitle" idx="1"/>
          </p:nvPr>
        </p:nvSpPr>
        <p:spPr>
          <a:xfrm>
            <a:off x="533400" y="914400"/>
            <a:ext cx="8229600" cy="5715000"/>
          </a:xfrm>
        </p:spPr>
        <p:txBody>
          <a:bodyPr>
            <a:normAutofit/>
          </a:bodyPr>
          <a:lstStyle/>
          <a:p>
            <a:pPr algn="just">
              <a:buFont typeface="Wingdings" pitchFamily="2" charset="2"/>
              <a:buChar char="§"/>
            </a:pPr>
            <a:r>
              <a:rPr lang="en-US" b="1" dirty="0" smtClean="0">
                <a:solidFill>
                  <a:schemeClr val="bg1"/>
                </a:solidFill>
              </a:rPr>
              <a:t>For making an LCD screen, a reflective mirror has to be setup in the back. </a:t>
            </a:r>
          </a:p>
          <a:p>
            <a:pPr algn="just">
              <a:buFont typeface="Wingdings" pitchFamily="2" charset="2"/>
              <a:buChar char="§"/>
            </a:pPr>
            <a:r>
              <a:rPr lang="en-US" b="1" dirty="0" smtClean="0">
                <a:solidFill>
                  <a:schemeClr val="bg1"/>
                </a:solidFill>
              </a:rPr>
              <a:t>An electrode plane made of indium-tin oxide is kept on top and a glass with a polarizing film is also added on the bottom side. </a:t>
            </a:r>
          </a:p>
          <a:p>
            <a:pPr algn="just">
              <a:buFont typeface="Wingdings" pitchFamily="2" charset="2"/>
              <a:buChar char="§"/>
            </a:pPr>
            <a:r>
              <a:rPr lang="en-US" b="1" dirty="0" smtClean="0">
                <a:solidFill>
                  <a:schemeClr val="bg1"/>
                </a:solidFill>
              </a:rPr>
              <a:t>The entire area of the LCD has to be covered by a common electrode and above it should be the liquid crystal substance. </a:t>
            </a:r>
          </a:p>
          <a:p>
            <a:pPr algn="just">
              <a:buFont typeface="Wingdings" pitchFamily="2" charset="2"/>
              <a:buChar char="§"/>
            </a:pPr>
            <a:r>
              <a:rPr lang="en-US" b="1" dirty="0" smtClean="0">
                <a:solidFill>
                  <a:schemeClr val="bg1"/>
                </a:solidFill>
              </a:rPr>
              <a:t>Next comes another piece of glass with an electrode in the shape of the rectangle on the bottom and, on top, another polarizing film. It must be noted that both of them are kept at right angles..</a:t>
            </a:r>
          </a:p>
          <a:p>
            <a:pPr algn="just"/>
            <a:endParaRPr lang="en-US"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762000"/>
          </a:xfrm>
        </p:spPr>
        <p:txBody>
          <a:bodyPr>
            <a:normAutofit fontScale="90000"/>
          </a:bodyPr>
          <a:lstStyle/>
          <a:p>
            <a:pPr algn="ctr"/>
            <a:r>
              <a:rPr lang="en-US" b="1" dirty="0" smtClean="0">
                <a:solidFill>
                  <a:schemeClr val="bg1"/>
                </a:solidFill>
              </a:rPr>
              <a:t>WORKING OF LCD</a:t>
            </a:r>
            <a:endParaRPr lang="en-US" dirty="0">
              <a:solidFill>
                <a:schemeClr val="bg1"/>
              </a:solidFill>
            </a:endParaRPr>
          </a:p>
        </p:txBody>
      </p:sp>
      <p:sp>
        <p:nvSpPr>
          <p:cNvPr id="3" name="Subtitle 2"/>
          <p:cNvSpPr>
            <a:spLocks noGrp="1"/>
          </p:cNvSpPr>
          <p:nvPr>
            <p:ph type="subTitle" idx="1"/>
          </p:nvPr>
        </p:nvSpPr>
        <p:spPr>
          <a:xfrm>
            <a:off x="533400" y="838200"/>
            <a:ext cx="8229600" cy="5791200"/>
          </a:xfrm>
        </p:spPr>
        <p:txBody>
          <a:bodyPr/>
          <a:lstStyle/>
          <a:p>
            <a:pPr algn="just">
              <a:buFont typeface="Wingdings" pitchFamily="2" charset="2"/>
              <a:buChar char="§"/>
            </a:pPr>
            <a:r>
              <a:rPr lang="en-US" b="1" dirty="0" smtClean="0">
                <a:solidFill>
                  <a:schemeClr val="bg1"/>
                </a:solidFill>
              </a:rPr>
              <a:t>When there is no current, the light passes through the front of the LCD it will be reflected by the mirror and bounced back. </a:t>
            </a:r>
          </a:p>
          <a:p>
            <a:pPr algn="just">
              <a:buFont typeface="Wingdings" pitchFamily="2" charset="2"/>
              <a:buChar char="§"/>
            </a:pPr>
            <a:r>
              <a:rPr lang="en-US" b="1" dirty="0" smtClean="0">
                <a:solidFill>
                  <a:schemeClr val="bg1"/>
                </a:solidFill>
              </a:rPr>
              <a:t>As the electrode is connected to a temporary battery the current from it will cause the liquid crystals between the common-plane electrode and the electrode shaped like a rectangle to untwist. </a:t>
            </a:r>
          </a:p>
          <a:p>
            <a:pPr algn="just">
              <a:buFont typeface="Wingdings" pitchFamily="2" charset="2"/>
              <a:buChar char="§"/>
            </a:pPr>
            <a:r>
              <a:rPr lang="en-US" b="1" dirty="0" smtClean="0">
                <a:solidFill>
                  <a:schemeClr val="bg1"/>
                </a:solidFill>
              </a:rPr>
              <a:t>Thus the light is blocked from passing through. Thus that particular rectangular area appears blank</a:t>
            </a:r>
            <a:endParaRPr lang="en-US"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761999"/>
          </a:xfrm>
        </p:spPr>
        <p:txBody>
          <a:bodyPr>
            <a:normAutofit fontScale="90000"/>
          </a:bodyPr>
          <a:lstStyle/>
          <a:p>
            <a:pPr algn="ctr"/>
            <a:r>
              <a:rPr lang="en-US" b="1" dirty="0" smtClean="0">
                <a:solidFill>
                  <a:schemeClr val="bg1"/>
                </a:solidFill>
              </a:rPr>
              <a:t>INTRODUCTION</a:t>
            </a:r>
            <a:endParaRPr lang="en-US" b="1" dirty="0">
              <a:solidFill>
                <a:schemeClr val="bg1"/>
              </a:solidFill>
            </a:endParaRPr>
          </a:p>
        </p:txBody>
      </p:sp>
      <p:sp>
        <p:nvSpPr>
          <p:cNvPr id="3" name="Subtitle 2"/>
          <p:cNvSpPr>
            <a:spLocks noGrp="1"/>
          </p:cNvSpPr>
          <p:nvPr>
            <p:ph type="subTitle" idx="1"/>
          </p:nvPr>
        </p:nvSpPr>
        <p:spPr>
          <a:xfrm>
            <a:off x="457200" y="609600"/>
            <a:ext cx="8534400" cy="6019800"/>
          </a:xfrm>
        </p:spPr>
        <p:txBody>
          <a:bodyPr>
            <a:normAutofit lnSpcReduction="10000"/>
          </a:bodyPr>
          <a:lstStyle/>
          <a:p>
            <a:pPr algn="just">
              <a:buFont typeface="Wingdings" pitchFamily="2" charset="2"/>
              <a:buChar char="§"/>
            </a:pPr>
            <a:r>
              <a:rPr lang="en-US" b="1" dirty="0" smtClean="0">
                <a:solidFill>
                  <a:schemeClr val="bg1"/>
                </a:solidFill>
              </a:rPr>
              <a:t>The liquid-crystal display has the distinct advantage of having a low power consumption than the LED. </a:t>
            </a:r>
          </a:p>
          <a:p>
            <a:pPr algn="just">
              <a:buFont typeface="Wingdings" pitchFamily="2" charset="2"/>
              <a:buChar char="§"/>
            </a:pPr>
            <a:r>
              <a:rPr lang="en-US" b="1" dirty="0" smtClean="0">
                <a:solidFill>
                  <a:schemeClr val="bg1"/>
                </a:solidFill>
              </a:rPr>
              <a:t>It is typically of the order of microwatts for the display in comparison to the some order of milliwatts for LEDs.</a:t>
            </a:r>
          </a:p>
          <a:p>
            <a:pPr algn="just">
              <a:buFont typeface="Wingdings" pitchFamily="2" charset="2"/>
              <a:buChar char="§"/>
            </a:pPr>
            <a:r>
              <a:rPr lang="en-US" b="1" dirty="0" smtClean="0">
                <a:solidFill>
                  <a:schemeClr val="bg1"/>
                </a:solidFill>
              </a:rPr>
              <a:t> Low power consumption requirement has made it compatible with MOS integrated logic circuit. </a:t>
            </a:r>
          </a:p>
          <a:p>
            <a:pPr algn="just">
              <a:buFont typeface="Wingdings" pitchFamily="2" charset="2"/>
              <a:buChar char="§"/>
            </a:pPr>
            <a:r>
              <a:rPr lang="en-US" b="1" dirty="0" smtClean="0">
                <a:solidFill>
                  <a:schemeClr val="bg1"/>
                </a:solidFill>
              </a:rPr>
              <a:t>Its other advantages are its low cost, and good contrast. </a:t>
            </a:r>
          </a:p>
          <a:p>
            <a:pPr algn="just">
              <a:buFont typeface="Wingdings" pitchFamily="2" charset="2"/>
              <a:buChar char="§"/>
            </a:pPr>
            <a:r>
              <a:rPr lang="en-US" b="1" dirty="0" smtClean="0">
                <a:solidFill>
                  <a:schemeClr val="bg1"/>
                </a:solidFill>
              </a:rPr>
              <a:t>The main drawbacks of LCDs are additional requirement of light source, a limited temperature range of operation (between 0 and 60° C), low reliability, short operating life, poor visibility in low ambient lighting, slow speed and the need for an ac drive.</a:t>
            </a:r>
          </a:p>
          <a:p>
            <a:pPr algn="l"/>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09600"/>
          </a:xfrm>
        </p:spPr>
        <p:txBody>
          <a:bodyPr>
            <a:normAutofit fontScale="90000"/>
          </a:bodyPr>
          <a:lstStyle/>
          <a:p>
            <a:pPr algn="ctr"/>
            <a:r>
              <a:rPr lang="en-US" b="1" dirty="0" smtClean="0"/>
              <a:t/>
            </a:r>
            <a:br>
              <a:rPr lang="en-US" b="1" dirty="0" smtClean="0"/>
            </a:br>
            <a:r>
              <a:rPr lang="en-US" dirty="0" smtClean="0">
                <a:solidFill>
                  <a:srgbClr val="FF0000"/>
                </a:solidFill>
              </a:rPr>
              <a:t/>
            </a:r>
            <a:br>
              <a:rPr lang="en-US" dirty="0" smtClean="0">
                <a:solidFill>
                  <a:srgbClr val="FF0000"/>
                </a:solidFill>
              </a:rPr>
            </a:br>
            <a:r>
              <a:rPr lang="en-US" dirty="0" smtClean="0">
                <a:solidFill>
                  <a:srgbClr val="FF0000"/>
                </a:solidFill>
              </a:rPr>
              <a:t> </a:t>
            </a:r>
            <a:r>
              <a:rPr lang="en-US" sz="4900" dirty="0" smtClean="0">
                <a:solidFill>
                  <a:schemeClr val="bg1"/>
                </a:solidFill>
              </a:rPr>
              <a:t>BASIC STRUCTURE OF AN LCD</a:t>
            </a:r>
            <a:endParaRPr lang="en-US" dirty="0">
              <a:solidFill>
                <a:schemeClr val="bg1"/>
              </a:solidFill>
            </a:endParaRPr>
          </a:p>
        </p:txBody>
      </p:sp>
      <p:sp>
        <p:nvSpPr>
          <p:cNvPr id="3" name="Subtitle 2"/>
          <p:cNvSpPr>
            <a:spLocks noGrp="1"/>
          </p:cNvSpPr>
          <p:nvPr>
            <p:ph type="subTitle" idx="1"/>
          </p:nvPr>
        </p:nvSpPr>
        <p:spPr>
          <a:xfrm>
            <a:off x="304800" y="685800"/>
            <a:ext cx="8534400" cy="5715000"/>
          </a:xfrm>
        </p:spPr>
        <p:txBody>
          <a:bodyPr>
            <a:normAutofit fontScale="92500" lnSpcReduction="20000"/>
          </a:bodyPr>
          <a:lstStyle/>
          <a:p>
            <a:pPr algn="just">
              <a:buFont typeface="Wingdings" pitchFamily="2" charset="2"/>
              <a:buChar char="§"/>
            </a:pPr>
            <a:r>
              <a:rPr lang="en-US" sz="3300" b="1" dirty="0" smtClean="0">
                <a:solidFill>
                  <a:schemeClr val="bg1"/>
                </a:solidFill>
              </a:rPr>
              <a:t>A liquid crystal cell consists of a thin layer (about 10 µm) of a liquid crystal sand­wiched between two glass sheets with transparent elec­trodes deposited on their inside faces. </a:t>
            </a:r>
          </a:p>
          <a:p>
            <a:pPr algn="just">
              <a:buFont typeface="Wingdings" pitchFamily="2" charset="2"/>
              <a:buChar char="§"/>
            </a:pPr>
            <a:r>
              <a:rPr lang="en-US" sz="3300" b="1" dirty="0" smtClean="0">
                <a:solidFill>
                  <a:schemeClr val="bg1"/>
                </a:solidFill>
              </a:rPr>
              <a:t>With both glass sheets transparent, the cell is known as </a:t>
            </a:r>
            <a:r>
              <a:rPr lang="en-US" sz="3300" b="1" i="1" dirty="0" smtClean="0">
                <a:solidFill>
                  <a:schemeClr val="bg1"/>
                </a:solidFill>
              </a:rPr>
              <a:t>transmittive type cell. </a:t>
            </a:r>
          </a:p>
          <a:p>
            <a:pPr algn="just">
              <a:buFont typeface="Wingdings" pitchFamily="2" charset="2"/>
              <a:buChar char="§"/>
            </a:pPr>
            <a:r>
              <a:rPr lang="en-US" sz="3300" b="1" dirty="0" smtClean="0">
                <a:solidFill>
                  <a:schemeClr val="bg1"/>
                </a:solidFill>
              </a:rPr>
              <a:t>When one glass is transparent and the other has a reflective coating, the cell is called </a:t>
            </a:r>
            <a:r>
              <a:rPr lang="en-US" sz="3300" b="1" i="1" dirty="0" smtClean="0">
                <a:solidFill>
                  <a:schemeClr val="bg1"/>
                </a:solidFill>
              </a:rPr>
              <a:t>reflective type. </a:t>
            </a:r>
            <a:r>
              <a:rPr lang="en-US" sz="3300" b="1" dirty="0" smtClean="0">
                <a:solidFill>
                  <a:schemeClr val="bg1"/>
                </a:solidFill>
              </a:rPr>
              <a:t>The LCD does not produce any illumination of its own.</a:t>
            </a:r>
          </a:p>
          <a:p>
            <a:pPr algn="just">
              <a:buFont typeface="Wingdings" pitchFamily="2" charset="2"/>
              <a:buChar char="§"/>
            </a:pPr>
            <a:r>
              <a:rPr lang="en-US" sz="3300" b="1" dirty="0" smtClean="0">
                <a:solidFill>
                  <a:schemeClr val="bg1"/>
                </a:solidFill>
              </a:rPr>
              <a:t> It, in fact, depends entirely on illumination falling on it from an external source for its visual effect</a:t>
            </a:r>
          </a:p>
          <a:p>
            <a:pPr algn="l"/>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457199"/>
          </a:xfrm>
        </p:spPr>
        <p:txBody>
          <a:bodyPr>
            <a:normAutofit fontScale="90000"/>
          </a:bodyPr>
          <a:lstStyle/>
          <a:p>
            <a:pPr algn="ctr"/>
            <a:r>
              <a:rPr lang="en-US" sz="3600" b="1" dirty="0" smtClean="0">
                <a:solidFill>
                  <a:schemeClr val="bg1"/>
                </a:solidFill>
              </a:rPr>
              <a:t>TYPES OF LCD</a:t>
            </a:r>
            <a:endParaRPr lang="en-US" dirty="0">
              <a:solidFill>
                <a:schemeClr val="bg1"/>
              </a:solidFill>
            </a:endParaRPr>
          </a:p>
        </p:txBody>
      </p:sp>
      <p:sp>
        <p:nvSpPr>
          <p:cNvPr id="3" name="Subtitle 2"/>
          <p:cNvSpPr>
            <a:spLocks noGrp="1"/>
          </p:cNvSpPr>
          <p:nvPr>
            <p:ph type="subTitle" idx="1"/>
          </p:nvPr>
        </p:nvSpPr>
        <p:spPr>
          <a:xfrm>
            <a:off x="533400" y="838200"/>
            <a:ext cx="8077200" cy="5715000"/>
          </a:xfrm>
        </p:spPr>
        <p:txBody>
          <a:bodyPr>
            <a:normAutofit/>
          </a:bodyPr>
          <a:lstStyle/>
          <a:p>
            <a:pPr algn="just">
              <a:buFont typeface="Wingdings" pitchFamily="2" charset="2"/>
              <a:buChar char="§"/>
            </a:pPr>
            <a:r>
              <a:rPr lang="en-US" b="1" i="1" dirty="0" smtClean="0">
                <a:solidFill>
                  <a:srgbClr val="FFC000"/>
                </a:solidFill>
              </a:rPr>
              <a:t>Dynamic scattering display: </a:t>
            </a:r>
            <a:r>
              <a:rPr lang="en-US" b="1" dirty="0" smtClean="0">
                <a:solidFill>
                  <a:schemeClr val="bg1"/>
                </a:solidFill>
              </a:rPr>
              <a:t>When </a:t>
            </a:r>
            <a:r>
              <a:rPr lang="en-US" b="1" i="1" dirty="0" smtClean="0">
                <a:solidFill>
                  <a:schemeClr val="bg1"/>
                </a:solidFill>
              </a:rPr>
              <a:t>dynamic scattering display</a:t>
            </a:r>
            <a:r>
              <a:rPr lang="en-US" b="1" dirty="0" smtClean="0">
                <a:solidFill>
                  <a:schemeClr val="bg1"/>
                </a:solidFill>
              </a:rPr>
              <a:t> is energized, the molecules of energized area of the display become turbulent and scatter light in all directions.</a:t>
            </a:r>
          </a:p>
          <a:p>
            <a:pPr algn="just">
              <a:buFont typeface="Wingdings" pitchFamily="2" charset="2"/>
              <a:buChar char="§"/>
            </a:pPr>
            <a:r>
              <a:rPr lang="en-US" b="1" dirty="0" smtClean="0">
                <a:solidFill>
                  <a:schemeClr val="bg1"/>
                </a:solidFill>
              </a:rPr>
              <a:t> Consequently, the activated areas take on a frosted glass appearance resulting in a silver display. Of course, the unenergized areas remain translucent.</a:t>
            </a:r>
          </a:p>
          <a:p>
            <a:pPr algn="just"/>
            <a:r>
              <a:rPr lang="en-US" b="1" i="1" dirty="0" smtClean="0">
                <a:solidFill>
                  <a:srgbClr val="FFC000"/>
                </a:solidFill>
              </a:rPr>
              <a:t>Field effect LCD</a:t>
            </a:r>
            <a:r>
              <a:rPr lang="en-US" b="1" i="1" dirty="0" smtClean="0">
                <a:solidFill>
                  <a:schemeClr val="bg1"/>
                </a:solidFill>
              </a:rPr>
              <a:t>: Field effect LCD </a:t>
            </a:r>
            <a:r>
              <a:rPr lang="en-US" b="1" dirty="0" smtClean="0">
                <a:solidFill>
                  <a:schemeClr val="bg1"/>
                </a:solidFill>
              </a:rPr>
              <a:t>contains front and back polarizer at right angles to each other. Without electrical excitation, the light coming through the front polarizer is rotated 90° in the fluid.</a:t>
            </a:r>
          </a:p>
          <a:p>
            <a:pPr algn="l"/>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1999"/>
          </a:xfrm>
        </p:spPr>
        <p:txBody>
          <a:bodyPr>
            <a:normAutofit fontScale="90000"/>
          </a:bodyPr>
          <a:lstStyle/>
          <a:p>
            <a:pPr algn="ctr"/>
            <a:r>
              <a:rPr lang="en-US" b="1" dirty="0" smtClean="0">
                <a:solidFill>
                  <a:schemeClr val="bg1"/>
                </a:solidFill>
              </a:rPr>
              <a:t/>
            </a:r>
            <a:br>
              <a:rPr lang="en-US" b="1"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NEMATIC PHASE LCD</a:t>
            </a:r>
            <a:endParaRPr lang="en-US" dirty="0">
              <a:solidFill>
                <a:schemeClr val="bg1"/>
              </a:solidFill>
            </a:endParaRPr>
          </a:p>
        </p:txBody>
      </p:sp>
      <p:sp>
        <p:nvSpPr>
          <p:cNvPr id="3" name="Subtitle 2"/>
          <p:cNvSpPr>
            <a:spLocks noGrp="1"/>
          </p:cNvSpPr>
          <p:nvPr>
            <p:ph type="subTitle" idx="1"/>
          </p:nvPr>
        </p:nvSpPr>
        <p:spPr>
          <a:xfrm>
            <a:off x="457200" y="762000"/>
            <a:ext cx="8458200" cy="5715000"/>
          </a:xfrm>
        </p:spPr>
        <p:txBody>
          <a:bodyPr>
            <a:normAutofit/>
          </a:bodyPr>
          <a:lstStyle/>
          <a:p>
            <a:pPr algn="just">
              <a:buFont typeface="Wingdings" pitchFamily="2" charset="2"/>
              <a:buChar char="§"/>
            </a:pPr>
            <a:r>
              <a:rPr lang="en-US" b="1" dirty="0" smtClean="0">
                <a:solidFill>
                  <a:schemeClr val="bg1"/>
                </a:solidFill>
              </a:rPr>
              <a:t>A nematic liquid crystal is a transparent or translucent liquid that causes the polarization (that is, the focusing in a plane) of light waves to change as the waves pass through the liquid. </a:t>
            </a:r>
          </a:p>
          <a:p>
            <a:pPr algn="just">
              <a:buFont typeface="Wingdings" pitchFamily="2" charset="2"/>
              <a:buChar char="§"/>
            </a:pPr>
            <a:r>
              <a:rPr lang="en-US" b="1" dirty="0" smtClean="0">
                <a:solidFill>
                  <a:schemeClr val="bg1"/>
                </a:solidFill>
              </a:rPr>
              <a:t>The extent of the change in polarization depends on the intensity of an applied electric field.</a:t>
            </a:r>
          </a:p>
          <a:p>
            <a:pPr algn="just">
              <a:buFont typeface="Wingdings" pitchFamily="2" charset="2"/>
              <a:buChar char="§"/>
            </a:pPr>
            <a:r>
              <a:rPr lang="en-US" b="1" dirty="0" smtClean="0">
                <a:solidFill>
                  <a:schemeClr val="bg1"/>
                </a:solidFill>
              </a:rPr>
              <a:t> Nematic comes from a Greek prefix </a:t>
            </a:r>
            <a:r>
              <a:rPr lang="en-US" b="1" i="1" dirty="0" smtClean="0">
                <a:solidFill>
                  <a:schemeClr val="bg1"/>
                </a:solidFill>
              </a:rPr>
              <a:t>nemato</a:t>
            </a:r>
            <a:r>
              <a:rPr lang="en-US" b="1" dirty="0" smtClean="0">
                <a:solidFill>
                  <a:schemeClr val="bg1"/>
                </a:solidFill>
              </a:rPr>
              <a:t> meaning threadlike and is used here because the molecules in the liquid align themselves into a threadlike shape. </a:t>
            </a:r>
          </a:p>
          <a:p>
            <a:pPr algn="just">
              <a:buFont typeface="Wingdings" pitchFamily="2" charset="2"/>
              <a:buChar char="§"/>
            </a:pPr>
            <a:r>
              <a:rPr lang="en-US" b="1" dirty="0" smtClean="0">
                <a:solidFill>
                  <a:schemeClr val="bg1"/>
                </a:solidFill>
              </a:rPr>
              <a:t>Nematic liquid crystals are used in twisted </a:t>
            </a:r>
            <a:r>
              <a:rPr lang="en-US" b="1" dirty="0" err="1" smtClean="0">
                <a:solidFill>
                  <a:schemeClr val="bg1"/>
                </a:solidFill>
              </a:rPr>
              <a:t>nematic</a:t>
            </a:r>
            <a:r>
              <a:rPr lang="en-US" b="1" dirty="0" smtClean="0">
                <a:solidFill>
                  <a:schemeClr val="bg1"/>
                </a:solidFill>
              </a:rPr>
              <a:t> </a:t>
            </a:r>
            <a:r>
              <a:rPr lang="en-US" b="1" dirty="0" smtClean="0">
                <a:solidFill>
                  <a:schemeClr val="bg1"/>
                </a:solidFill>
              </a:rPr>
              <a:t>displays</a:t>
            </a:r>
            <a:r>
              <a:rPr lang="en-US" b="1" dirty="0" smtClean="0">
                <a:solidFill>
                  <a:schemeClr val="bg1"/>
                </a:solidFill>
              </a:rPr>
              <a:t>, the most common form of liquid crystal display .</a:t>
            </a:r>
            <a:endParaRPr lang="en-US"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762000"/>
          </a:xfrm>
        </p:spPr>
        <p:txBody>
          <a:bodyPr>
            <a:normAutofit fontScale="90000"/>
          </a:bodyPr>
          <a:lstStyle/>
          <a:p>
            <a:pPr algn="l"/>
            <a:r>
              <a:rPr lang="en-US" b="1" dirty="0" smtClean="0"/>
              <a:t/>
            </a:r>
            <a:br>
              <a:rPr lang="en-US" b="1" dirty="0" smtClean="0"/>
            </a:br>
            <a:r>
              <a:rPr lang="en-US" b="1" dirty="0" smtClean="0"/>
              <a:t/>
            </a:r>
            <a:br>
              <a:rPr lang="en-US" b="1" dirty="0" smtClean="0"/>
            </a:br>
            <a:r>
              <a:rPr lang="en-US" sz="6000" dirty="0" smtClean="0">
                <a:solidFill>
                  <a:srgbClr val="FF0000"/>
                </a:solidFill>
              </a:rPr>
              <a:t> </a:t>
            </a:r>
            <a:r>
              <a:rPr lang="en-US" sz="3600" dirty="0" smtClean="0">
                <a:solidFill>
                  <a:schemeClr val="bg1"/>
                </a:solidFill>
              </a:rPr>
              <a:t>TWISTED NEMATIC DISPLAY (TN DISPLAY) </a:t>
            </a:r>
            <a:endParaRPr lang="en-US" dirty="0">
              <a:solidFill>
                <a:schemeClr val="bg1"/>
              </a:solidFill>
            </a:endParaRPr>
          </a:p>
        </p:txBody>
      </p:sp>
      <p:sp>
        <p:nvSpPr>
          <p:cNvPr id="3" name="Subtitle 2"/>
          <p:cNvSpPr>
            <a:spLocks noGrp="1"/>
          </p:cNvSpPr>
          <p:nvPr>
            <p:ph type="subTitle" idx="1"/>
          </p:nvPr>
        </p:nvSpPr>
        <p:spPr>
          <a:xfrm>
            <a:off x="457200" y="1143000"/>
            <a:ext cx="8305800" cy="5334000"/>
          </a:xfrm>
        </p:spPr>
        <p:txBody>
          <a:bodyPr>
            <a:normAutofit/>
          </a:bodyPr>
          <a:lstStyle/>
          <a:p>
            <a:pPr algn="just">
              <a:buFont typeface="Wingdings" pitchFamily="2" charset="2"/>
              <a:buChar char="§"/>
            </a:pPr>
            <a:r>
              <a:rPr lang="en-US" b="1" dirty="0" smtClean="0">
                <a:solidFill>
                  <a:schemeClr val="bg1"/>
                </a:solidFill>
              </a:rPr>
              <a:t>A twisted nematic (TN) display is a common type of liquid-crystal display ( LCD) that consists of a substance called a nematic liquid crystal that is confined between two plates of polarized glass.</a:t>
            </a:r>
          </a:p>
          <a:p>
            <a:pPr algn="just">
              <a:buFont typeface="Wingdings" pitchFamily="2" charset="2"/>
              <a:buChar char="§"/>
            </a:pPr>
            <a:r>
              <a:rPr lang="en-US" b="1" dirty="0" smtClean="0">
                <a:solidFill>
                  <a:schemeClr val="bg1"/>
                </a:solidFill>
              </a:rPr>
              <a:t>The TN display takes advantage of the ability of the nematic substance to rotate the polarization of light beams passing through it. </a:t>
            </a:r>
          </a:p>
          <a:p>
            <a:pPr algn="just">
              <a:buFont typeface="Wingdings" pitchFamily="2" charset="2"/>
              <a:buChar char="§"/>
            </a:pPr>
            <a:r>
              <a:rPr lang="en-US" b="1" dirty="0" smtClean="0">
                <a:solidFill>
                  <a:schemeClr val="bg1"/>
                </a:solidFill>
              </a:rPr>
              <a:t>Two polarizing filters, parallel planes of glass with their polarizing lines oriented at right angles with respect to each other, are positioned on either side of the liquid crystal.</a:t>
            </a:r>
            <a:r>
              <a:rPr lang="en-US" dirty="0" smtClean="0">
                <a:solidFill>
                  <a:schemeClr val="bg1"/>
                </a:solidFill>
              </a:rPr>
              <a:t>.</a:t>
            </a:r>
            <a:endParaRPr lang="en-US"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
            <a:ext cx="7772400" cy="685801"/>
          </a:xfrm>
        </p:spPr>
        <p:txBody>
          <a:bodyPr>
            <a:normAutofit fontScale="90000"/>
          </a:bodyPr>
          <a:lstStyle/>
          <a:p>
            <a:pPr algn="ctr"/>
            <a:r>
              <a:rPr lang="en-US" sz="4000" b="1" dirty="0" smtClean="0">
                <a:solidFill>
                  <a:srgbClr val="FF0000"/>
                </a:solidFill>
              </a:rPr>
              <a:t/>
            </a:r>
            <a:br>
              <a:rPr lang="en-US" sz="4000" b="1" dirty="0" smtClean="0">
                <a:solidFill>
                  <a:srgbClr val="FF0000"/>
                </a:solidFill>
              </a:rPr>
            </a:br>
            <a:r>
              <a:rPr lang="en-US" b="1" dirty="0" smtClean="0"/>
              <a:t/>
            </a:r>
            <a:br>
              <a:rPr lang="en-US" b="1" dirty="0" smtClean="0"/>
            </a:br>
            <a:r>
              <a:rPr lang="en-US" sz="6000" dirty="0" smtClean="0">
                <a:solidFill>
                  <a:srgbClr val="FF0000"/>
                </a:solidFill>
              </a:rPr>
              <a:t> </a:t>
            </a:r>
            <a:r>
              <a:rPr lang="en-US" sz="3600" dirty="0" smtClean="0">
                <a:solidFill>
                  <a:schemeClr val="bg1"/>
                </a:solidFill>
              </a:rPr>
              <a:t>TWISTED NEMATIC DISPLAY (TN DISPLAY) </a:t>
            </a:r>
            <a:endParaRPr lang="en-US" dirty="0">
              <a:solidFill>
                <a:schemeClr val="bg1"/>
              </a:solidFill>
            </a:endParaRPr>
          </a:p>
        </p:txBody>
      </p:sp>
      <p:sp>
        <p:nvSpPr>
          <p:cNvPr id="3" name="Subtitle 2"/>
          <p:cNvSpPr>
            <a:spLocks noGrp="1"/>
          </p:cNvSpPr>
          <p:nvPr>
            <p:ph type="subTitle" idx="1"/>
          </p:nvPr>
        </p:nvSpPr>
        <p:spPr>
          <a:xfrm>
            <a:off x="304800" y="1219200"/>
            <a:ext cx="8458200" cy="5638800"/>
          </a:xfrm>
        </p:spPr>
        <p:txBody>
          <a:bodyPr>
            <a:normAutofit fontScale="92500" lnSpcReduction="10000"/>
          </a:bodyPr>
          <a:lstStyle/>
          <a:p>
            <a:pPr algn="just">
              <a:buFont typeface="Arial" pitchFamily="34" charset="0"/>
              <a:buChar char="•"/>
            </a:pPr>
            <a:r>
              <a:rPr lang="en-US" b="1" dirty="0" smtClean="0">
                <a:solidFill>
                  <a:schemeClr val="bg1"/>
                </a:solidFill>
              </a:rPr>
              <a:t>When light enters the display, it is polarized by the input filter. In the absence of an electric field, all the incoming light is transmitted. </a:t>
            </a:r>
          </a:p>
          <a:p>
            <a:pPr algn="just">
              <a:buFont typeface="Arial" pitchFamily="34" charset="0"/>
              <a:buChar char="•"/>
            </a:pPr>
            <a:r>
              <a:rPr lang="en-US" b="1" dirty="0" smtClean="0">
                <a:solidFill>
                  <a:schemeClr val="bg1"/>
                </a:solidFill>
              </a:rPr>
              <a:t>This is because the light polarization is rotated 90 degrees by the nematic liquid crystal, and the light therefore passes easily through the output filter, which is oriented to match the 90-degree shift.</a:t>
            </a:r>
          </a:p>
          <a:p>
            <a:pPr algn="just">
              <a:buFont typeface="Arial" pitchFamily="34" charset="0"/>
              <a:buChar char="•"/>
            </a:pPr>
            <a:r>
              <a:rPr lang="en-US" b="1" dirty="0" smtClean="0">
                <a:solidFill>
                  <a:schemeClr val="bg1"/>
                </a:solidFill>
              </a:rPr>
              <a:t>Most TN displays have a characteristic black-on-gray or black-on-silver appearance, and are suitable for use in alphanumeric readouts such as those found in wristwatches, cell phone displays, and some calculator displays. </a:t>
            </a:r>
          </a:p>
          <a:p>
            <a:pPr algn="just">
              <a:buFont typeface="Arial" pitchFamily="34" charset="0"/>
              <a:buChar char="•"/>
            </a:pPr>
            <a:r>
              <a:rPr lang="en-US" b="1" dirty="0" smtClean="0">
                <a:solidFill>
                  <a:schemeClr val="bg1"/>
                </a:solidFill>
              </a:rPr>
              <a:t>The high-resolution LCD panels typically found in handheld and notebook computers use a different technology.</a:t>
            </a:r>
            <a:endParaRPr lang="en-US"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09600"/>
          </a:xfrm>
        </p:spPr>
        <p:txBody>
          <a:bodyPr>
            <a:normAutofit fontScale="90000"/>
          </a:bodyPr>
          <a:lstStyle/>
          <a:p>
            <a:pPr algn="ctr"/>
            <a:r>
              <a:rPr lang="en-US" b="1" dirty="0" smtClean="0">
                <a:solidFill>
                  <a:schemeClr val="bg1"/>
                </a:solidFill>
              </a:rPr>
              <a:t>CONSTRUCTION OF LCD</a:t>
            </a:r>
            <a:endParaRPr lang="en-US" b="1" dirty="0">
              <a:solidFill>
                <a:schemeClr val="bg1"/>
              </a:solidFill>
            </a:endParaRPr>
          </a:p>
        </p:txBody>
      </p:sp>
      <p:sp>
        <p:nvSpPr>
          <p:cNvPr id="3" name="Subtitle 2"/>
          <p:cNvSpPr>
            <a:spLocks noGrp="1"/>
          </p:cNvSpPr>
          <p:nvPr>
            <p:ph type="subTitle" idx="1"/>
          </p:nvPr>
        </p:nvSpPr>
        <p:spPr>
          <a:xfrm>
            <a:off x="228600" y="914400"/>
            <a:ext cx="8534400" cy="5715000"/>
          </a:xfrm>
        </p:spPr>
        <p:txBody>
          <a:bodyPr>
            <a:normAutofit/>
          </a:bodyPr>
          <a:lstStyle/>
          <a:p>
            <a:pPr algn="just">
              <a:buFont typeface="Wingdings" pitchFamily="2" charset="2"/>
              <a:buChar char="§"/>
            </a:pPr>
            <a:r>
              <a:rPr lang="en-US" b="1" dirty="0" smtClean="0">
                <a:solidFill>
                  <a:schemeClr val="bg1"/>
                </a:solidFill>
              </a:rPr>
              <a:t>To make an LCD, we need to take two polarized glass pieces. The glass which does not have a polarized film on it must be rubbed with a special polymer which creates microscopic grooves in the surface.</a:t>
            </a:r>
          </a:p>
          <a:p>
            <a:pPr algn="just">
              <a:buFont typeface="Wingdings" pitchFamily="2" charset="2"/>
              <a:buChar char="§"/>
            </a:pPr>
            <a:r>
              <a:rPr lang="en-US" b="1" dirty="0" smtClean="0">
                <a:solidFill>
                  <a:schemeClr val="bg1"/>
                </a:solidFill>
              </a:rPr>
              <a:t> It must also be noted that the grooves are on the same direction as the polarizing film. </a:t>
            </a:r>
          </a:p>
          <a:p>
            <a:pPr algn="just">
              <a:buFont typeface="Wingdings" pitchFamily="2" charset="2"/>
              <a:buChar char="§"/>
            </a:pPr>
            <a:r>
              <a:rPr lang="en-US" b="1" dirty="0" smtClean="0">
                <a:solidFill>
                  <a:schemeClr val="bg1"/>
                </a:solidFill>
              </a:rPr>
              <a:t>Then, we need to do is to add a coating of </a:t>
            </a:r>
            <a:r>
              <a:rPr lang="en-US" b="1" dirty="0" err="1" smtClean="0">
                <a:solidFill>
                  <a:schemeClr val="bg1"/>
                </a:solidFill>
              </a:rPr>
              <a:t>nematic</a:t>
            </a:r>
            <a:r>
              <a:rPr lang="en-US" b="1" dirty="0" smtClean="0">
                <a:solidFill>
                  <a:schemeClr val="bg1"/>
                </a:solidFill>
              </a:rPr>
              <a:t> liquid crystals to one of the filters. The grooves will cause the first layer of molecules to align with the filter’s orientation. </a:t>
            </a:r>
            <a:endParaRPr lang="en-US"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838199"/>
          </a:xfrm>
        </p:spPr>
        <p:txBody>
          <a:bodyPr>
            <a:noAutofit/>
          </a:bodyPr>
          <a:lstStyle/>
          <a:p>
            <a:pPr algn="ctr"/>
            <a:r>
              <a:rPr lang="en-US" sz="4400" b="1" dirty="0" smtClean="0">
                <a:solidFill>
                  <a:schemeClr val="bg1"/>
                </a:solidFill>
              </a:rPr>
              <a:t>CONSTRUCTION OF LCD</a:t>
            </a:r>
            <a:endParaRPr lang="en-US" sz="4400" dirty="0">
              <a:solidFill>
                <a:schemeClr val="bg1"/>
              </a:solidFill>
            </a:endParaRPr>
          </a:p>
        </p:txBody>
      </p:sp>
      <p:sp>
        <p:nvSpPr>
          <p:cNvPr id="3" name="Subtitle 2"/>
          <p:cNvSpPr>
            <a:spLocks noGrp="1"/>
          </p:cNvSpPr>
          <p:nvPr>
            <p:ph type="subTitle" idx="1"/>
          </p:nvPr>
        </p:nvSpPr>
        <p:spPr>
          <a:xfrm>
            <a:off x="533400" y="762000"/>
            <a:ext cx="8458200" cy="5867400"/>
          </a:xfrm>
        </p:spPr>
        <p:txBody>
          <a:bodyPr>
            <a:normAutofit/>
          </a:bodyPr>
          <a:lstStyle/>
          <a:p>
            <a:pPr algn="just">
              <a:buFont typeface="Wingdings" pitchFamily="2" charset="2"/>
              <a:buChar char="§"/>
            </a:pPr>
            <a:r>
              <a:rPr lang="en-US" b="1" dirty="0" smtClean="0">
                <a:solidFill>
                  <a:schemeClr val="bg1"/>
                </a:solidFill>
              </a:rPr>
              <a:t>At right angle to the first piece, we must then add a second piece of glass along with the polarizing film. </a:t>
            </a:r>
          </a:p>
          <a:p>
            <a:pPr algn="just">
              <a:buFont typeface="Wingdings" pitchFamily="2" charset="2"/>
              <a:buChar char="§"/>
            </a:pPr>
            <a:r>
              <a:rPr lang="en-US" b="1" dirty="0" smtClean="0">
                <a:solidFill>
                  <a:schemeClr val="bg1"/>
                </a:solidFill>
              </a:rPr>
              <a:t>Till the uppermost layer is at a 90-degree angle to the bottom, each successive layer of TN molecules will keep on twisting. </a:t>
            </a:r>
          </a:p>
          <a:p>
            <a:pPr algn="just">
              <a:buFont typeface="Wingdings" pitchFamily="2" charset="2"/>
              <a:buChar char="§"/>
            </a:pPr>
            <a:r>
              <a:rPr lang="en-US" b="1" dirty="0" smtClean="0">
                <a:solidFill>
                  <a:schemeClr val="bg1"/>
                </a:solidFill>
              </a:rPr>
              <a:t>The first filter will naturally be polarized as the light strikes it at the beginning. </a:t>
            </a:r>
          </a:p>
          <a:p>
            <a:pPr algn="just">
              <a:buFont typeface="Wingdings" pitchFamily="2" charset="2"/>
              <a:buChar char="§"/>
            </a:pPr>
            <a:r>
              <a:rPr lang="en-US" b="1" dirty="0" smtClean="0">
                <a:solidFill>
                  <a:schemeClr val="bg1"/>
                </a:solidFill>
              </a:rPr>
              <a:t>  Thus the light passes through each layer and is guided on to the next with the help of molecules. </a:t>
            </a:r>
            <a:endParaRPr lang="en-US"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TotalTime>
  <Words>1126</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LIQUID CRYSTAL DISPLAYS(LCD)</vt:lpstr>
      <vt:lpstr>INTRODUCTION</vt:lpstr>
      <vt:lpstr>   BASIC STRUCTURE OF AN LCD</vt:lpstr>
      <vt:lpstr>TYPES OF LCD</vt:lpstr>
      <vt:lpstr>   NEMATIC PHASE LCD</vt:lpstr>
      <vt:lpstr>   TWISTED NEMATIC DISPLAY (TN DISPLAY) </vt:lpstr>
      <vt:lpstr>   TWISTED NEMATIC DISPLAY (TN DISPLAY) </vt:lpstr>
      <vt:lpstr>CONSTRUCTION OF LCD</vt:lpstr>
      <vt:lpstr>CONSTRUCTION OF LCD</vt:lpstr>
      <vt:lpstr>CONSTRUCTION OF LCD</vt:lpstr>
      <vt:lpstr>Slide 11</vt:lpstr>
      <vt:lpstr>WORKING OF LCD</vt:lpstr>
      <vt:lpstr>WORKING OF LCD</vt:lpstr>
      <vt:lpstr>WORKING OF LCD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 CRYSTAL DISPLAYS(LCD)</dc:title>
  <dc:creator/>
  <cp:lastModifiedBy>vivekgautam</cp:lastModifiedBy>
  <cp:revision>23</cp:revision>
  <dcterms:created xsi:type="dcterms:W3CDTF">2006-08-16T00:00:00Z</dcterms:created>
  <dcterms:modified xsi:type="dcterms:W3CDTF">2018-02-22T04:48:00Z</dcterms:modified>
</cp:coreProperties>
</file>