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977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37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55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725572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8086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5685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2218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674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27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0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50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49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179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61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4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6BF126B-EC76-4D23-9E30-BF67D33FE15A}" type="datetimeFigureOut">
              <a:rPr lang="en-US" smtClean="0"/>
              <a:t>12/12/2019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B177B8F-1F51-4B87-9D9C-0C50AF50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32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INTEGRATED CIRCUITS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456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28" y="187425"/>
            <a:ext cx="5472544" cy="640733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091" y="679668"/>
            <a:ext cx="5417127" cy="541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4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08" y="180109"/>
            <a:ext cx="11305310" cy="667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153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294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029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21674"/>
            <a:ext cx="11286115" cy="51261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  SCALE OF INTEGRATION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45128"/>
            <a:ext cx="12192000" cy="6012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313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369242" cy="62345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FABRICATION TECHNOLOGY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11"/>
            <a:ext cx="10676515" cy="584661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Integrated circuits are fabricated on wafers of </a:t>
            </a:r>
            <a:r>
              <a:rPr lang="en-US" sz="2400" b="1" dirty="0" smtClean="0">
                <a:solidFill>
                  <a:schemeClr val="bg1"/>
                </a:solidFill>
              </a:rPr>
              <a:t>very pure </a:t>
            </a:r>
            <a:r>
              <a:rPr lang="en-US" sz="2400" b="1" dirty="0">
                <a:solidFill>
                  <a:schemeClr val="bg1"/>
                </a:solidFill>
              </a:rPr>
              <a:t>silicon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The </a:t>
            </a:r>
            <a:r>
              <a:rPr lang="en-US" sz="2400" b="1" dirty="0">
                <a:solidFill>
                  <a:schemeClr val="bg1"/>
                </a:solidFill>
              </a:rPr>
              <a:t>layers of semiconductor material </a:t>
            </a:r>
            <a:r>
              <a:rPr lang="en-US" sz="2400" b="1" dirty="0" smtClean="0">
                <a:solidFill>
                  <a:schemeClr val="bg1"/>
                </a:solidFill>
              </a:rPr>
              <a:t>are fabricated </a:t>
            </a:r>
            <a:r>
              <a:rPr lang="en-US" sz="2400" b="1" dirty="0">
                <a:solidFill>
                  <a:schemeClr val="bg1"/>
                </a:solidFill>
              </a:rPr>
              <a:t>by means of a photographic process </a:t>
            </a:r>
            <a:r>
              <a:rPr lang="en-US" sz="2400" b="1" dirty="0" smtClean="0">
                <a:solidFill>
                  <a:schemeClr val="bg1"/>
                </a:solidFill>
              </a:rPr>
              <a:t>using </a:t>
            </a:r>
            <a:r>
              <a:rPr lang="en-US" sz="2400" b="1" dirty="0">
                <a:solidFill>
                  <a:schemeClr val="bg1"/>
                </a:solidFill>
              </a:rPr>
              <a:t>ultraviolet light and a series of masks </a:t>
            </a:r>
            <a:r>
              <a:rPr lang="en-US" sz="2400" b="1" dirty="0" smtClean="0">
                <a:solidFill>
                  <a:schemeClr val="bg1"/>
                </a:solidFill>
              </a:rPr>
              <a:t>corresponding to </a:t>
            </a:r>
            <a:r>
              <a:rPr lang="en-US" sz="2400" b="1" dirty="0">
                <a:solidFill>
                  <a:schemeClr val="bg1"/>
                </a:solidFill>
              </a:rPr>
              <a:t>the doping required for each semiconductor </a:t>
            </a:r>
            <a:r>
              <a:rPr lang="en-US" sz="2400" b="1" dirty="0" smtClean="0">
                <a:solidFill>
                  <a:schemeClr val="bg1"/>
                </a:solidFill>
              </a:rPr>
              <a:t>layer.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 The </a:t>
            </a:r>
            <a:r>
              <a:rPr lang="en-US" sz="2400" b="1" dirty="0">
                <a:solidFill>
                  <a:schemeClr val="bg1"/>
                </a:solidFill>
              </a:rPr>
              <a:t>resolution of the photographic process </a:t>
            </a:r>
            <a:r>
              <a:rPr lang="en-US" sz="2400" b="1" dirty="0" smtClean="0">
                <a:solidFill>
                  <a:schemeClr val="bg1"/>
                </a:solidFill>
              </a:rPr>
              <a:t>ultimately determines </a:t>
            </a:r>
            <a:r>
              <a:rPr lang="en-US" sz="2400" b="1" dirty="0">
                <a:solidFill>
                  <a:schemeClr val="bg1"/>
                </a:solidFill>
              </a:rPr>
              <a:t>the number of devices that can be </a:t>
            </a:r>
            <a:r>
              <a:rPr lang="en-US" sz="2400" b="1" dirty="0" smtClean="0">
                <a:solidFill>
                  <a:schemeClr val="bg1"/>
                </a:solidFill>
              </a:rPr>
              <a:t>integrated into </a:t>
            </a:r>
            <a:r>
              <a:rPr lang="en-US" sz="2400" b="1" dirty="0">
                <a:solidFill>
                  <a:schemeClr val="bg1"/>
                </a:solidFill>
              </a:rPr>
              <a:t>a single chip (currently the </a:t>
            </a:r>
            <a:r>
              <a:rPr lang="en-US" sz="2400" b="1" dirty="0" smtClean="0">
                <a:solidFill>
                  <a:schemeClr val="bg1"/>
                </a:solidFill>
              </a:rPr>
              <a:t>processes used </a:t>
            </a:r>
            <a:r>
              <a:rPr lang="en-US" sz="2400" b="1" dirty="0">
                <a:solidFill>
                  <a:schemeClr val="bg1"/>
                </a:solidFill>
              </a:rPr>
              <a:t>by leading manufacturers allow for a </a:t>
            </a:r>
            <a:r>
              <a:rPr lang="en-US" sz="2400" b="1" dirty="0" smtClean="0">
                <a:solidFill>
                  <a:schemeClr val="bg1"/>
                </a:solidFill>
              </a:rPr>
              <a:t>manufacturing resolution </a:t>
            </a:r>
            <a:r>
              <a:rPr lang="en-US" sz="2400" b="1" dirty="0">
                <a:solidFill>
                  <a:schemeClr val="bg1"/>
                </a:solidFill>
              </a:rPr>
              <a:t>of 90 nm or less).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Using this process</a:t>
            </a:r>
            <a:r>
              <a:rPr lang="en-US" sz="2400" b="1" dirty="0">
                <a:solidFill>
                  <a:schemeClr val="bg1"/>
                </a:solidFill>
              </a:rPr>
              <a:t>, multiple integrated circuit devices </a:t>
            </a:r>
            <a:r>
              <a:rPr lang="en-US" sz="2400" b="1" dirty="0" smtClean="0">
                <a:solidFill>
                  <a:schemeClr val="bg1"/>
                </a:solidFill>
              </a:rPr>
              <a:t>are formed </a:t>
            </a:r>
            <a:r>
              <a:rPr lang="en-US" sz="2400" b="1" dirty="0">
                <a:solidFill>
                  <a:schemeClr val="bg1"/>
                </a:solidFill>
              </a:rPr>
              <a:t>on a single wafer of up to 30 cm diameter (</a:t>
            </a:r>
            <a:r>
              <a:rPr lang="en-US" sz="2400" b="1" dirty="0" smtClean="0">
                <a:solidFill>
                  <a:schemeClr val="bg1"/>
                </a:solidFill>
              </a:rPr>
              <a:t>see Figure).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80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255" y="720437"/>
            <a:ext cx="9033163" cy="55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70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166256"/>
            <a:ext cx="11369242" cy="62345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FABRICATION TECHNOLOGY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89711"/>
            <a:ext cx="10676515" cy="5846616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>
                <a:solidFill>
                  <a:schemeClr val="bg1"/>
                </a:solidFill>
              </a:rPr>
              <a:t>When the doping process is complete, the wafer </a:t>
            </a:r>
            <a:r>
              <a:rPr lang="en-US" sz="2400" b="1" dirty="0" smtClean="0">
                <a:solidFill>
                  <a:schemeClr val="bg1"/>
                </a:solidFill>
              </a:rPr>
              <a:t>is tested </a:t>
            </a:r>
            <a:r>
              <a:rPr lang="en-US" sz="2400" b="1" dirty="0">
                <a:solidFill>
                  <a:schemeClr val="bg1"/>
                </a:solidFill>
              </a:rPr>
              <a:t>before being cut into small rectangular </a:t>
            </a:r>
            <a:r>
              <a:rPr lang="en-US" sz="2400" b="1" dirty="0" smtClean="0">
                <a:solidFill>
                  <a:schemeClr val="bg1"/>
                </a:solidFill>
              </a:rPr>
              <a:t>areas called </a:t>
            </a:r>
            <a:r>
              <a:rPr lang="en-US" sz="2400" b="1" dirty="0">
                <a:solidFill>
                  <a:schemeClr val="bg1"/>
                </a:solidFill>
              </a:rPr>
              <a:t>dice.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Non-functional </a:t>
            </a:r>
            <a:r>
              <a:rPr lang="en-US" sz="2400" b="1" dirty="0">
                <a:solidFill>
                  <a:schemeClr val="bg1"/>
                </a:solidFill>
              </a:rPr>
              <a:t>die are marked </a:t>
            </a:r>
            <a:r>
              <a:rPr lang="en-US" sz="2400" b="1" dirty="0" smtClean="0">
                <a:solidFill>
                  <a:schemeClr val="bg1"/>
                </a:solidFill>
              </a:rPr>
              <a:t>and rejected </a:t>
            </a:r>
            <a:r>
              <a:rPr lang="en-US" sz="2400" b="1" dirty="0">
                <a:solidFill>
                  <a:schemeClr val="bg1"/>
                </a:solidFill>
              </a:rPr>
              <a:t>while those that are functional move on </a:t>
            </a:r>
            <a:r>
              <a:rPr lang="en-US" sz="2400" b="1" dirty="0" smtClean="0">
                <a:solidFill>
                  <a:schemeClr val="bg1"/>
                </a:solidFill>
              </a:rPr>
              <a:t>to the </a:t>
            </a:r>
            <a:r>
              <a:rPr lang="en-US" sz="2400" b="1" dirty="0">
                <a:solidFill>
                  <a:schemeClr val="bg1"/>
                </a:solidFill>
              </a:rPr>
              <a:t>next stage of the process, which involves </a:t>
            </a:r>
            <a:r>
              <a:rPr lang="en-US" sz="2400" b="1" dirty="0" smtClean="0">
                <a:solidFill>
                  <a:schemeClr val="bg1"/>
                </a:solidFill>
              </a:rPr>
              <a:t>mounting the </a:t>
            </a:r>
            <a:r>
              <a:rPr lang="en-US" sz="2400" b="1" dirty="0">
                <a:solidFill>
                  <a:schemeClr val="bg1"/>
                </a:solidFill>
              </a:rPr>
              <a:t>die into a package using </a:t>
            </a:r>
            <a:r>
              <a:rPr lang="en-US" sz="2400" b="1" dirty="0" smtClean="0">
                <a:solidFill>
                  <a:schemeClr val="bg1"/>
                </a:solidFill>
              </a:rPr>
              <a:t>aluminium </a:t>
            </a:r>
            <a:r>
              <a:rPr lang="en-US" sz="2400" b="1" dirty="0">
                <a:solidFill>
                  <a:schemeClr val="bg1"/>
                </a:solidFill>
              </a:rPr>
              <a:t>(or gold) </a:t>
            </a:r>
            <a:r>
              <a:rPr lang="en-US" sz="2400" b="1" dirty="0" smtClean="0">
                <a:solidFill>
                  <a:schemeClr val="bg1"/>
                </a:solidFill>
              </a:rPr>
              <a:t>wires which </a:t>
            </a:r>
            <a:r>
              <a:rPr lang="en-US" sz="2400" b="1" dirty="0">
                <a:solidFill>
                  <a:schemeClr val="bg1"/>
                </a:solidFill>
              </a:rPr>
              <a:t>are welded to pads formed around the edge </a:t>
            </a:r>
            <a:r>
              <a:rPr lang="en-US" sz="2400" b="1" dirty="0" smtClean="0">
                <a:solidFill>
                  <a:schemeClr val="bg1"/>
                </a:solidFill>
              </a:rPr>
              <a:t>of the </a:t>
            </a:r>
            <a:r>
              <a:rPr lang="en-US" sz="2400" b="1" dirty="0">
                <a:solidFill>
                  <a:schemeClr val="bg1"/>
                </a:solidFill>
              </a:rPr>
              <a:t>die.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These </a:t>
            </a:r>
            <a:r>
              <a:rPr lang="en-US" sz="2400" b="1" dirty="0">
                <a:solidFill>
                  <a:schemeClr val="bg1"/>
                </a:solidFill>
              </a:rPr>
              <a:t>tiny wires form the connection </a:t>
            </a:r>
            <a:r>
              <a:rPr lang="en-US" sz="2400" b="1" dirty="0" smtClean="0">
                <a:solidFill>
                  <a:schemeClr val="bg1"/>
                </a:solidFill>
              </a:rPr>
              <a:t>from the </a:t>
            </a:r>
            <a:r>
              <a:rPr lang="en-US" sz="2400" b="1" dirty="0">
                <a:solidFill>
                  <a:schemeClr val="bg1"/>
                </a:solidFill>
              </a:rPr>
              <a:t>die to the connecting or soldering pins on </a:t>
            </a:r>
            <a:r>
              <a:rPr lang="en-US" sz="2400" b="1" dirty="0" smtClean="0">
                <a:solidFill>
                  <a:schemeClr val="bg1"/>
                </a:solidFill>
              </a:rPr>
              <a:t>the package </a:t>
            </a:r>
            <a:r>
              <a:rPr lang="en-US" sz="2400" b="1" dirty="0">
                <a:solidFill>
                  <a:schemeClr val="bg1"/>
                </a:solidFill>
              </a:rPr>
              <a:t>in which the die is finally mounted and </a:t>
            </a:r>
            <a:r>
              <a:rPr lang="en-US" sz="2400" b="1" dirty="0" smtClean="0">
                <a:solidFill>
                  <a:schemeClr val="bg1"/>
                </a:solidFill>
              </a:rPr>
              <a:t>hermetically sealed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bg1"/>
                </a:solidFill>
              </a:rPr>
              <a:t>Testing accounts </a:t>
            </a:r>
            <a:r>
              <a:rPr lang="en-US" sz="2400" b="1" dirty="0">
                <a:solidFill>
                  <a:schemeClr val="bg1"/>
                </a:solidFill>
              </a:rPr>
              <a:t>for a </a:t>
            </a:r>
            <a:r>
              <a:rPr lang="en-US" sz="2400" b="1" dirty="0" smtClean="0">
                <a:solidFill>
                  <a:schemeClr val="bg1"/>
                </a:solidFill>
              </a:rPr>
              <a:t>significant proportion </a:t>
            </a:r>
            <a:r>
              <a:rPr lang="en-US" sz="2400" b="1" dirty="0">
                <a:solidFill>
                  <a:schemeClr val="bg1"/>
                </a:solidFill>
              </a:rPr>
              <a:t>of the production cost, and low yield </a:t>
            </a:r>
            <a:r>
              <a:rPr lang="en-US" sz="2400" b="1" dirty="0" smtClean="0">
                <a:solidFill>
                  <a:schemeClr val="bg1"/>
                </a:solidFill>
              </a:rPr>
              <a:t>on the </a:t>
            </a:r>
            <a:r>
              <a:rPr lang="en-US" sz="2400" b="1" dirty="0">
                <a:solidFill>
                  <a:schemeClr val="bg1"/>
                </a:solidFill>
              </a:rPr>
              <a:t>more complex devices (VLSI and ULSI </a:t>
            </a:r>
            <a:r>
              <a:rPr lang="en-US" sz="2400" b="1" dirty="0" smtClean="0">
                <a:solidFill>
                  <a:schemeClr val="bg1"/>
                </a:solidFill>
              </a:rPr>
              <a:t>packages) can </a:t>
            </a:r>
            <a:r>
              <a:rPr lang="en-US" sz="2400" b="1" dirty="0">
                <a:solidFill>
                  <a:schemeClr val="bg1"/>
                </a:solidFill>
              </a:rPr>
              <a:t>be problematic and, as a result, costs can be high.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921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38545"/>
            <a:ext cx="11286115" cy="51261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PACKAGING AND PIN NUMBERING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62000"/>
            <a:ext cx="11092152" cy="559723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>
                <a:solidFill>
                  <a:schemeClr val="bg1"/>
                </a:solidFill>
              </a:rPr>
              <a:t>The earliest integrated </a:t>
            </a:r>
            <a:r>
              <a:rPr lang="en-US" sz="2200" b="1" dirty="0" smtClean="0">
                <a:solidFill>
                  <a:schemeClr val="bg1"/>
                </a:solidFill>
              </a:rPr>
              <a:t>circuits were packaged </a:t>
            </a:r>
            <a:r>
              <a:rPr lang="en-US" sz="2200" b="1" dirty="0">
                <a:solidFill>
                  <a:schemeClr val="bg1"/>
                </a:solidFill>
              </a:rPr>
              <a:t>in ceramic flat packs. </a:t>
            </a:r>
            <a:endParaRPr lang="en-US" sz="2200" b="1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</a:rPr>
              <a:t>These </a:t>
            </a:r>
            <a:r>
              <a:rPr lang="en-US" sz="2200" b="1" dirty="0">
                <a:solidFill>
                  <a:schemeClr val="bg1"/>
                </a:solidFill>
              </a:rPr>
              <a:t>were used </a:t>
            </a:r>
            <a:r>
              <a:rPr lang="en-US" sz="2200" b="1" dirty="0" smtClean="0">
                <a:solidFill>
                  <a:schemeClr val="bg1"/>
                </a:solidFill>
              </a:rPr>
              <a:t>in military </a:t>
            </a:r>
            <a:r>
              <a:rPr lang="en-US" sz="2200" b="1" dirty="0">
                <a:solidFill>
                  <a:schemeClr val="bg1"/>
                </a:solidFill>
              </a:rPr>
              <a:t>and critical aerospace applications for </a:t>
            </a:r>
            <a:r>
              <a:rPr lang="en-US" sz="2200" b="1" dirty="0" smtClean="0">
                <a:solidFill>
                  <a:schemeClr val="bg1"/>
                </a:solidFill>
              </a:rPr>
              <a:t>several decades </a:t>
            </a:r>
            <a:r>
              <a:rPr lang="en-US" sz="2200" b="1" dirty="0">
                <a:solidFill>
                  <a:schemeClr val="bg1"/>
                </a:solidFill>
              </a:rPr>
              <a:t>due to their small size and high </a:t>
            </a:r>
            <a:r>
              <a:rPr lang="en-US" sz="2200" b="1" dirty="0" smtClean="0">
                <a:solidFill>
                  <a:schemeClr val="bg1"/>
                </a:solidFill>
              </a:rPr>
              <a:t>reliability.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</a:rPr>
              <a:t> Packaging </a:t>
            </a:r>
            <a:r>
              <a:rPr lang="en-US" sz="2200" b="1" dirty="0">
                <a:solidFill>
                  <a:schemeClr val="bg1"/>
                </a:solidFill>
              </a:rPr>
              <a:t>of integrated circuits for domestic, </a:t>
            </a:r>
            <a:r>
              <a:rPr lang="en-US" sz="2200" b="1" dirty="0" smtClean="0">
                <a:solidFill>
                  <a:schemeClr val="bg1"/>
                </a:solidFill>
              </a:rPr>
              <a:t>consumer and </a:t>
            </a:r>
            <a:r>
              <a:rPr lang="en-US" sz="2200" b="1" dirty="0">
                <a:solidFill>
                  <a:schemeClr val="bg1"/>
                </a:solidFill>
              </a:rPr>
              <a:t>industrial applications moved quickly </a:t>
            </a:r>
            <a:r>
              <a:rPr lang="en-US" sz="2200" b="1" dirty="0" smtClean="0">
                <a:solidFill>
                  <a:schemeClr val="bg1"/>
                </a:solidFill>
              </a:rPr>
              <a:t>to the </a:t>
            </a:r>
            <a:r>
              <a:rPr lang="en-US" sz="2200" b="1" dirty="0">
                <a:solidFill>
                  <a:schemeClr val="bg1"/>
                </a:solidFill>
              </a:rPr>
              <a:t>popular dual in-line package (DIL or DIP</a:t>
            </a:r>
            <a:r>
              <a:rPr lang="en-US" sz="2200" b="1" dirty="0" smtClean="0">
                <a:solidFill>
                  <a:schemeClr val="bg1"/>
                </a:solidFill>
              </a:rPr>
              <a:t>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</a:rPr>
              <a:t>The first generation of DIL integrated circuits were supplied </a:t>
            </a:r>
            <a:r>
              <a:rPr lang="en-US" sz="2200" b="1" dirty="0">
                <a:solidFill>
                  <a:schemeClr val="bg1"/>
                </a:solidFill>
              </a:rPr>
              <a:t>in ceramic packages, but lower-cost </a:t>
            </a:r>
            <a:r>
              <a:rPr lang="en-US" sz="2200" b="1" dirty="0" smtClean="0">
                <a:solidFill>
                  <a:schemeClr val="bg1"/>
                </a:solidFill>
              </a:rPr>
              <a:t>plastic packages </a:t>
            </a:r>
            <a:r>
              <a:rPr lang="en-US" sz="2200" b="1" dirty="0">
                <a:solidFill>
                  <a:schemeClr val="bg1"/>
                </a:solidFill>
              </a:rPr>
              <a:t>quickly became popular for </a:t>
            </a:r>
            <a:r>
              <a:rPr lang="en-US" sz="2200" b="1" dirty="0" smtClean="0">
                <a:solidFill>
                  <a:schemeClr val="bg1"/>
                </a:solidFill>
              </a:rPr>
              <a:t>non-critical applications</a:t>
            </a:r>
            <a:r>
              <a:rPr lang="en-US" sz="2200" b="1" dirty="0">
                <a:solidFill>
                  <a:schemeClr val="bg1"/>
                </a:solidFill>
              </a:rPr>
              <a:t>, such as the first generation of </a:t>
            </a:r>
            <a:r>
              <a:rPr lang="en-US" sz="2200" b="1" dirty="0" smtClean="0">
                <a:solidFill>
                  <a:schemeClr val="bg1"/>
                </a:solidFill>
              </a:rPr>
              <a:t>personal computers.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sz="2200" b="1" dirty="0" smtClean="0">
                <a:solidFill>
                  <a:schemeClr val="bg1"/>
                </a:solidFill>
              </a:rPr>
              <a:t> With </a:t>
            </a:r>
            <a:r>
              <a:rPr lang="en-US" sz="2200" b="1" dirty="0">
                <a:solidFill>
                  <a:schemeClr val="bg1"/>
                </a:solidFill>
              </a:rPr>
              <a:t>the advent of powerful 16- and 32-bit </a:t>
            </a:r>
            <a:r>
              <a:rPr lang="en-US" sz="2200" b="1" dirty="0" smtClean="0">
                <a:solidFill>
                  <a:schemeClr val="bg1"/>
                </a:solidFill>
              </a:rPr>
              <a:t>microprocessors, </a:t>
            </a:r>
            <a:r>
              <a:rPr lang="en-US" sz="2200" b="1" dirty="0">
                <a:solidFill>
                  <a:schemeClr val="bg1"/>
                </a:solidFill>
              </a:rPr>
              <a:t>pin counts of VLSI </a:t>
            </a:r>
            <a:r>
              <a:rPr lang="en-US" sz="2200" b="1" dirty="0" smtClean="0">
                <a:solidFill>
                  <a:schemeClr val="bg1"/>
                </a:solidFill>
              </a:rPr>
              <a:t>circuits exceeded </a:t>
            </a:r>
            <a:r>
              <a:rPr lang="en-US" sz="2200" b="1" dirty="0">
                <a:solidFill>
                  <a:schemeClr val="bg1"/>
                </a:solidFill>
              </a:rPr>
              <a:t>the practical limit for DIP </a:t>
            </a:r>
            <a:r>
              <a:rPr lang="en-US" sz="2200" b="1" dirty="0" smtClean="0">
                <a:solidFill>
                  <a:schemeClr val="bg1"/>
                </a:solidFill>
              </a:rPr>
              <a:t>packaging (around </a:t>
            </a:r>
            <a:r>
              <a:rPr lang="en-US" sz="2200" b="1" dirty="0">
                <a:solidFill>
                  <a:schemeClr val="bg1"/>
                </a:solidFill>
              </a:rPr>
              <a:t>68 pins) and so the pin grid array (PGA) </a:t>
            </a:r>
            <a:r>
              <a:rPr lang="en-US" sz="2200" b="1" dirty="0" smtClean="0">
                <a:solidFill>
                  <a:schemeClr val="bg1"/>
                </a:solidFill>
              </a:rPr>
              <a:t>and leadless </a:t>
            </a:r>
            <a:r>
              <a:rPr lang="en-US" sz="2200" b="1" dirty="0">
                <a:solidFill>
                  <a:schemeClr val="bg1"/>
                </a:solidFill>
              </a:rPr>
              <a:t>chip carrier (LCC) or plastic leadless </a:t>
            </a:r>
            <a:r>
              <a:rPr lang="en-US" sz="2200" b="1" dirty="0" smtClean="0">
                <a:solidFill>
                  <a:schemeClr val="bg1"/>
                </a:solidFill>
              </a:rPr>
              <a:t>chip carrier </a:t>
            </a:r>
            <a:r>
              <a:rPr lang="en-US" sz="2200" b="1" dirty="0">
                <a:solidFill>
                  <a:schemeClr val="bg1"/>
                </a:solidFill>
              </a:rPr>
              <a:t>(PLCC) packages were introduced.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0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138545"/>
            <a:ext cx="11286115" cy="512619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</a:rPr>
              <a:t>PACKAGING AND PIN NUMBERING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762000"/>
            <a:ext cx="11092152" cy="5597235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Surface-mounted </a:t>
            </a:r>
            <a:r>
              <a:rPr lang="en-US" b="1" dirty="0">
                <a:solidFill>
                  <a:schemeClr val="bg1"/>
                </a:solidFill>
              </a:rPr>
              <a:t>integrated circuits used </a:t>
            </a:r>
            <a:r>
              <a:rPr lang="en-US" b="1" dirty="0" smtClean="0">
                <a:solidFill>
                  <a:schemeClr val="bg1"/>
                </a:solidFill>
              </a:rPr>
              <a:t>connections that </a:t>
            </a:r>
            <a:r>
              <a:rPr lang="en-US" b="1" dirty="0">
                <a:solidFill>
                  <a:schemeClr val="bg1"/>
                </a:solidFill>
              </a:rPr>
              <a:t>were more closely spaced, with </a:t>
            </a:r>
            <a:r>
              <a:rPr lang="en-US" b="1" dirty="0" smtClean="0">
                <a:solidFill>
                  <a:schemeClr val="bg1"/>
                </a:solidFill>
              </a:rPr>
              <a:t>their connections </a:t>
            </a:r>
            <a:r>
              <a:rPr lang="en-US" b="1" dirty="0">
                <a:solidFill>
                  <a:schemeClr val="bg1"/>
                </a:solidFill>
              </a:rPr>
              <a:t>formed as either gull-wing or J-lead, </a:t>
            </a:r>
            <a:r>
              <a:rPr lang="en-US" b="1" dirty="0" smtClean="0">
                <a:solidFill>
                  <a:schemeClr val="bg1"/>
                </a:solidFill>
              </a:rPr>
              <a:t>as exemplified </a:t>
            </a:r>
            <a:r>
              <a:rPr lang="en-US" b="1" dirty="0">
                <a:solidFill>
                  <a:schemeClr val="bg1"/>
                </a:solidFill>
              </a:rPr>
              <a:t>by the small-outline integrated </a:t>
            </a:r>
            <a:r>
              <a:rPr lang="en-US" b="1" dirty="0" smtClean="0">
                <a:solidFill>
                  <a:schemeClr val="bg1"/>
                </a:solidFill>
              </a:rPr>
              <a:t>circuit (SOIC).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PGA </a:t>
            </a:r>
            <a:r>
              <a:rPr lang="en-US" b="1" dirty="0">
                <a:solidFill>
                  <a:schemeClr val="bg1"/>
                </a:solidFill>
              </a:rPr>
              <a:t>packages are still in common use but, </a:t>
            </a:r>
            <a:r>
              <a:rPr lang="en-US" b="1" dirty="0" smtClean="0">
                <a:solidFill>
                  <a:schemeClr val="bg1"/>
                </a:solidFill>
              </a:rPr>
              <a:t>PQFP </a:t>
            </a:r>
            <a:r>
              <a:rPr lang="en-US" b="1" dirty="0">
                <a:solidFill>
                  <a:schemeClr val="bg1"/>
                </a:solidFill>
              </a:rPr>
              <a:t>and TSOP packages were </a:t>
            </a:r>
            <a:r>
              <a:rPr lang="en-US" b="1" dirty="0" smtClean="0">
                <a:solidFill>
                  <a:schemeClr val="bg1"/>
                </a:solidFill>
              </a:rPr>
              <a:t>introduced as </a:t>
            </a:r>
            <a:r>
              <a:rPr lang="en-US" b="1" dirty="0">
                <a:solidFill>
                  <a:schemeClr val="bg1"/>
                </a:solidFill>
              </a:rPr>
              <a:t>a more space-efficient solution for </a:t>
            </a:r>
            <a:r>
              <a:rPr lang="en-US" b="1" dirty="0" smtClean="0">
                <a:solidFill>
                  <a:schemeClr val="bg1"/>
                </a:solidFill>
              </a:rPr>
              <a:t>integrated </a:t>
            </a:r>
            <a:r>
              <a:rPr lang="en-US" b="1" dirty="0">
                <a:solidFill>
                  <a:schemeClr val="bg1"/>
                </a:solidFill>
              </a:rPr>
              <a:t>circuits with a high pin count (several hundred </a:t>
            </a:r>
            <a:r>
              <a:rPr lang="en-US" b="1" dirty="0" smtClean="0">
                <a:solidFill>
                  <a:schemeClr val="bg1"/>
                </a:solidFill>
              </a:rPr>
              <a:t>pins, or </a:t>
            </a:r>
            <a:r>
              <a:rPr lang="en-US" b="1" dirty="0">
                <a:solidFill>
                  <a:schemeClr val="bg1"/>
                </a:solidFill>
              </a:rPr>
              <a:t>more</a:t>
            </a:r>
            <a:r>
              <a:rPr lang="en-US" b="1" dirty="0" smtClean="0">
                <a:solidFill>
                  <a:schemeClr val="bg1"/>
                </a:solidFill>
              </a:rPr>
              <a:t>).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Table below summarizes </a:t>
            </a:r>
            <a:r>
              <a:rPr lang="en-US" b="1" dirty="0">
                <a:solidFill>
                  <a:schemeClr val="bg1"/>
                </a:solidFill>
              </a:rPr>
              <a:t>the various types of </a:t>
            </a:r>
            <a:r>
              <a:rPr lang="en-US" b="1" dirty="0" smtClean="0">
                <a:solidFill>
                  <a:schemeClr val="bg1"/>
                </a:solidFill>
              </a:rPr>
              <a:t>integrated circuit </a:t>
            </a:r>
            <a:r>
              <a:rPr lang="en-US" b="1" dirty="0">
                <a:solidFill>
                  <a:schemeClr val="bg1"/>
                </a:solidFill>
              </a:rPr>
              <a:t>package; Figure </a:t>
            </a:r>
            <a:r>
              <a:rPr lang="en-US" b="1" dirty="0" smtClean="0">
                <a:solidFill>
                  <a:schemeClr val="bg1"/>
                </a:solidFill>
              </a:rPr>
              <a:t>1 shows </a:t>
            </a:r>
            <a:r>
              <a:rPr lang="en-US" b="1" dirty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chemeClr val="bg1"/>
                </a:solidFill>
              </a:rPr>
              <a:t>corresponding pin </a:t>
            </a:r>
            <a:r>
              <a:rPr lang="en-US" b="1" dirty="0">
                <a:solidFill>
                  <a:schemeClr val="bg1"/>
                </a:solidFill>
              </a:rPr>
              <a:t>numbering </a:t>
            </a:r>
            <a:r>
              <a:rPr lang="en-US" b="1" dirty="0" smtClean="0">
                <a:solidFill>
                  <a:schemeClr val="bg1"/>
                </a:solidFill>
              </a:rPr>
              <a:t>schemes. These </a:t>
            </a:r>
            <a:r>
              <a:rPr lang="en-US" b="1" dirty="0">
                <a:solidFill>
                  <a:schemeClr val="bg1"/>
                </a:solidFill>
              </a:rPr>
              <a:t>are shown looking </a:t>
            </a:r>
            <a:r>
              <a:rPr lang="en-US" b="1" dirty="0" smtClean="0">
                <a:solidFill>
                  <a:schemeClr val="bg1"/>
                </a:solidFill>
              </a:rPr>
              <a:t>from the </a:t>
            </a:r>
            <a:r>
              <a:rPr lang="en-US" b="1" dirty="0">
                <a:solidFill>
                  <a:schemeClr val="bg1"/>
                </a:solidFill>
              </a:rPr>
              <a:t>top of the </a:t>
            </a:r>
            <a:r>
              <a:rPr lang="en-US" b="1" dirty="0" smtClean="0">
                <a:solidFill>
                  <a:schemeClr val="bg1"/>
                </a:solidFill>
              </a:rPr>
              <a:t>device.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It </a:t>
            </a:r>
            <a:r>
              <a:rPr lang="en-US" b="1" dirty="0">
                <a:solidFill>
                  <a:schemeClr val="bg1"/>
                </a:solidFill>
              </a:rPr>
              <a:t>is important to note that manufacturers </a:t>
            </a:r>
            <a:r>
              <a:rPr lang="en-US" b="1" dirty="0" smtClean="0">
                <a:solidFill>
                  <a:schemeClr val="bg1"/>
                </a:solidFill>
              </a:rPr>
              <a:t>often provide </a:t>
            </a:r>
            <a:r>
              <a:rPr lang="en-US" b="1" dirty="0">
                <a:solidFill>
                  <a:schemeClr val="bg1"/>
                </a:solidFill>
              </a:rPr>
              <a:t>differently packaged versions of the </a:t>
            </a:r>
            <a:r>
              <a:rPr lang="en-US" b="1" dirty="0" smtClean="0">
                <a:solidFill>
                  <a:schemeClr val="bg1"/>
                </a:solidFill>
              </a:rPr>
              <a:t>same integrated </a:t>
            </a:r>
            <a:r>
              <a:rPr lang="en-US" b="1" dirty="0">
                <a:solidFill>
                  <a:schemeClr val="bg1"/>
                </a:solidFill>
              </a:rPr>
              <a:t>circuit device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The different variants </a:t>
            </a:r>
            <a:r>
              <a:rPr lang="en-US" b="1" dirty="0" smtClean="0">
                <a:solidFill>
                  <a:schemeClr val="bg1"/>
                </a:solidFill>
              </a:rPr>
              <a:t>are usually </a:t>
            </a:r>
            <a:r>
              <a:rPr lang="en-US" b="1" dirty="0">
                <a:solidFill>
                  <a:schemeClr val="bg1"/>
                </a:solidFill>
              </a:rPr>
              <a:t>distinguished by additional letters </a:t>
            </a:r>
            <a:r>
              <a:rPr lang="en-US" b="1" dirty="0" smtClean="0">
                <a:solidFill>
                  <a:schemeClr val="bg1"/>
                </a:solidFill>
              </a:rPr>
              <a:t>and/or numbers </a:t>
            </a:r>
            <a:r>
              <a:rPr lang="en-US" b="1" dirty="0">
                <a:solidFill>
                  <a:schemeClr val="bg1"/>
                </a:solidFill>
              </a:rPr>
              <a:t>in the device coding. Figure </a:t>
            </a:r>
            <a:r>
              <a:rPr lang="en-US" b="1" dirty="0" smtClean="0">
                <a:solidFill>
                  <a:schemeClr val="bg1"/>
                </a:solidFill>
              </a:rPr>
              <a:t>2 shows an example </a:t>
            </a:r>
            <a:r>
              <a:rPr lang="en-US" b="1" dirty="0">
                <a:solidFill>
                  <a:schemeClr val="bg1"/>
                </a:solidFill>
              </a:rPr>
              <a:t>of two different styles of packaging used </a:t>
            </a:r>
            <a:r>
              <a:rPr lang="en-US" b="1" dirty="0" smtClean="0">
                <a:solidFill>
                  <a:schemeClr val="bg1"/>
                </a:solidFill>
              </a:rPr>
              <a:t>for a </a:t>
            </a:r>
            <a:r>
              <a:rPr lang="en-US" b="1" dirty="0">
                <a:solidFill>
                  <a:schemeClr val="bg1"/>
                </a:solidFill>
              </a:rPr>
              <a:t>small MSI device.</a:t>
            </a:r>
            <a:endParaRPr lang="en-US" sz="2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23111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37</TotalTime>
  <Words>562</Words>
  <Application>Microsoft Office PowerPoint</Application>
  <PresentationFormat>Widescreen</PresentationFormat>
  <Paragraphs>24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Wingdings</vt:lpstr>
      <vt:lpstr>Wingdings 3</vt:lpstr>
      <vt:lpstr>Slice</vt:lpstr>
      <vt:lpstr>INTEGRATED CIRCUITS</vt:lpstr>
      <vt:lpstr>PowerPoint Presentation</vt:lpstr>
      <vt:lpstr>PowerPoint Presentation</vt:lpstr>
      <vt:lpstr>  SCALE OF INTEGRATION</vt:lpstr>
      <vt:lpstr>FABRICATION TECHNOLOGY</vt:lpstr>
      <vt:lpstr>PowerPoint Presentation</vt:lpstr>
      <vt:lpstr>FABRICATION TECHNOLOGY</vt:lpstr>
      <vt:lpstr>PACKAGING AND PIN NUMBERING</vt:lpstr>
      <vt:lpstr>PACKAGING AND PIN NUMBERING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CIRCUITS</dc:title>
  <dc:creator>vivekgautam</dc:creator>
  <cp:lastModifiedBy>vivekgautam</cp:lastModifiedBy>
  <cp:revision>7</cp:revision>
  <dcterms:created xsi:type="dcterms:W3CDTF">2019-12-12T05:04:36Z</dcterms:created>
  <dcterms:modified xsi:type="dcterms:W3CDTF">2019-12-12T05:42:02Z</dcterms:modified>
</cp:coreProperties>
</file>