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8" r:id="rId16"/>
    <p:sldId id="270" r:id="rId17"/>
    <p:sldId id="271" r:id="rId18"/>
    <p:sldId id="275" r:id="rId19"/>
    <p:sldId id="276" r:id="rId20"/>
    <p:sldId id="272" r:id="rId21"/>
    <p:sldId id="273" r:id="rId22"/>
    <p:sldId id="274" r:id="rId23"/>
    <p:sldId id="279" r:id="rId24"/>
    <p:sldId id="280" r:id="rId25"/>
    <p:sldId id="281" r:id="rId26"/>
    <p:sldId id="283" r:id="rId27"/>
    <p:sldId id="282" r:id="rId28"/>
    <p:sldId id="284" r:id="rId29"/>
    <p:sldId id="292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8" r:id="rId60"/>
    <p:sldId id="315" r:id="rId61"/>
    <p:sldId id="316" r:id="rId62"/>
    <p:sldId id="317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A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48" autoAdjust="0"/>
    <p:restoredTop sz="94434" autoAdjust="0"/>
  </p:normalViewPr>
  <p:slideViewPr>
    <p:cSldViewPr snapToGrid="0">
      <p:cViewPr varScale="1">
        <p:scale>
          <a:sx n="68" d="100"/>
          <a:sy n="68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0E2B-9BB7-44F4-AEAE-D0972CD08DDC}" type="datetimeFigureOut">
              <a:rPr lang="en-IN" smtClean="0"/>
              <a:t>26-04-2020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3F7D-DF5E-4C47-8619-71F26544A6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8575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0E2B-9BB7-44F4-AEAE-D0972CD08DDC}" type="datetimeFigureOut">
              <a:rPr lang="en-IN" smtClean="0"/>
              <a:t>26-04-2020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3F7D-DF5E-4C47-8619-71F26544A6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326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0E2B-9BB7-44F4-AEAE-D0972CD08DDC}" type="datetimeFigureOut">
              <a:rPr lang="en-IN" smtClean="0"/>
              <a:t>26-04-2020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3F7D-DF5E-4C47-8619-71F26544A6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4791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0E2B-9BB7-44F4-AEAE-D0972CD08DDC}" type="datetimeFigureOut">
              <a:rPr lang="en-IN" smtClean="0"/>
              <a:t>26-04-2020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3F7D-DF5E-4C47-8619-71F26544A658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9527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0E2B-9BB7-44F4-AEAE-D0972CD08DDC}" type="datetimeFigureOut">
              <a:rPr lang="en-IN" smtClean="0"/>
              <a:t>26-04-2020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3F7D-DF5E-4C47-8619-71F26544A6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4194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0E2B-9BB7-44F4-AEAE-D0972CD08DDC}" type="datetimeFigureOut">
              <a:rPr lang="en-IN" smtClean="0"/>
              <a:t>26-04-2020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3F7D-DF5E-4C47-8619-71F26544A6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909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0E2B-9BB7-44F4-AEAE-D0972CD08DDC}" type="datetimeFigureOut">
              <a:rPr lang="en-IN" smtClean="0"/>
              <a:t>26-04-2020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3F7D-DF5E-4C47-8619-71F26544A6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3996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0E2B-9BB7-44F4-AEAE-D0972CD08DDC}" type="datetimeFigureOut">
              <a:rPr lang="en-IN" smtClean="0"/>
              <a:t>26-04-2020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3F7D-DF5E-4C47-8619-71F26544A6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5668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0E2B-9BB7-44F4-AEAE-D0972CD08DDC}" type="datetimeFigureOut">
              <a:rPr lang="en-IN" smtClean="0"/>
              <a:t>26-04-2020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3F7D-DF5E-4C47-8619-71F26544A6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2683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0E2B-9BB7-44F4-AEAE-D0972CD08DDC}" type="datetimeFigureOut">
              <a:rPr lang="en-IN" smtClean="0"/>
              <a:t>26-04-2020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3F7D-DF5E-4C47-8619-71F26544A6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491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0E2B-9BB7-44F4-AEAE-D0972CD08DDC}" type="datetimeFigureOut">
              <a:rPr lang="en-IN" smtClean="0"/>
              <a:t>26-04-2020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3F7D-DF5E-4C47-8619-71F26544A6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8195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0E2B-9BB7-44F4-AEAE-D0972CD08DDC}" type="datetimeFigureOut">
              <a:rPr lang="en-IN" smtClean="0"/>
              <a:t>26-04-2020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3F7D-DF5E-4C47-8619-71F26544A6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2517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0E2B-9BB7-44F4-AEAE-D0972CD08DDC}" type="datetimeFigureOut">
              <a:rPr lang="en-IN" smtClean="0"/>
              <a:t>26-04-2020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3F7D-DF5E-4C47-8619-71F26544A6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6559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0E2B-9BB7-44F4-AEAE-D0972CD08DDC}" type="datetimeFigureOut">
              <a:rPr lang="en-IN" smtClean="0"/>
              <a:t>26-04-2020</a:t>
            </a:fld>
            <a:endParaRPr lang="en-IN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3F7D-DF5E-4C47-8619-71F26544A6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1055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0E2B-9BB7-44F4-AEAE-D0972CD08DDC}" type="datetimeFigureOut">
              <a:rPr lang="en-IN" smtClean="0"/>
              <a:t>26-04-2020</a:t>
            </a:fld>
            <a:endParaRPr lang="en-I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3F7D-DF5E-4C47-8619-71F26544A6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8283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0E2B-9BB7-44F4-AEAE-D0972CD08DDC}" type="datetimeFigureOut">
              <a:rPr lang="en-IN" smtClean="0"/>
              <a:t>26-04-2020</a:t>
            </a:fld>
            <a:endParaRPr lang="en-IN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3F7D-DF5E-4C47-8619-71F26544A6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24015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0E2B-9BB7-44F4-AEAE-D0972CD08DDC}" type="datetimeFigureOut">
              <a:rPr lang="en-IN" smtClean="0"/>
              <a:t>26-04-2020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3F7D-DF5E-4C47-8619-71F26544A6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8723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31B0E2B-9BB7-44F4-AEAE-D0972CD08DDC}" type="datetimeFigureOut">
              <a:rPr lang="en-IN" smtClean="0"/>
              <a:t>26-04-2020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3F7D-DF5E-4C47-8619-71F26544A6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39631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17" y="0"/>
            <a:ext cx="9144000" cy="1311744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Flight controls</a:t>
            </a:r>
            <a:endParaRPr lang="en-IN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541" y="1545466"/>
            <a:ext cx="10543504" cy="5312534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400" b="1" cap="none" dirty="0" smtClean="0">
                <a:solidFill>
                  <a:schemeClr val="tx1"/>
                </a:solidFill>
              </a:rPr>
              <a:t>Primary flight controls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400" cap="none" dirty="0" smtClean="0">
                <a:solidFill>
                  <a:schemeClr val="tx1"/>
                </a:solidFill>
              </a:rPr>
              <a:t>Since the dawn of heavier-than-air flight and the discovery of the three axis flight control network, airplanes continue to employ the three primary controls: elevator, aileron, and rudder.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400" cap="none" dirty="0" smtClean="0">
                <a:solidFill>
                  <a:schemeClr val="tx1"/>
                </a:solidFill>
              </a:rPr>
              <a:t> It should be noted that the same control inputs used by the pilot to fly small airplanes are used to control large aircraft.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400" cap="none" dirty="0" smtClean="0">
                <a:solidFill>
                  <a:schemeClr val="tx1"/>
                </a:solidFill>
              </a:rPr>
              <a:t>The primary flight controls provide the aerodynamic force necessary to make the aircraft follow a desired flight path. </a:t>
            </a:r>
            <a:endParaRPr lang="en-IN" sz="2400" i="1" cap="none" dirty="0" smtClean="0">
              <a:solidFill>
                <a:schemeClr val="tx1"/>
              </a:solidFill>
            </a:endParaRPr>
          </a:p>
          <a:p>
            <a:endParaRPr lang="en-IN" sz="2400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651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776" y="253218"/>
            <a:ext cx="10916530" cy="6372665"/>
          </a:xfrm>
        </p:spPr>
        <p:txBody>
          <a:bodyPr/>
          <a:lstStyle/>
          <a:p>
            <a:r>
              <a:rPr lang="en-US" dirty="0"/>
              <a:t>It moves opposite to the control surface means air strike on the tab and it produce force that hold the control surface in that position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0823" y="1368083"/>
            <a:ext cx="4528917" cy="457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302" y="1368084"/>
            <a:ext cx="663995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079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911" y="351692"/>
            <a:ext cx="10846191" cy="613351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   SERVO TAB</a:t>
            </a:r>
          </a:p>
          <a:p>
            <a:r>
              <a:rPr lang="en-IN" dirty="0"/>
              <a:t>Servo tabs, sometimes referred to as flight tabs, are </a:t>
            </a:r>
            <a:r>
              <a:rPr lang="en-IN" dirty="0" smtClean="0"/>
              <a:t>used primarily </a:t>
            </a:r>
            <a:r>
              <a:rPr lang="en-IN" dirty="0"/>
              <a:t>on the large main control surfaces. They aid </a:t>
            </a:r>
            <a:r>
              <a:rPr lang="en-IN" dirty="0" smtClean="0"/>
              <a:t>in moving </a:t>
            </a:r>
            <a:r>
              <a:rPr lang="en-IN" dirty="0"/>
              <a:t>the main control surface and holding it in </a:t>
            </a:r>
            <a:r>
              <a:rPr lang="en-IN" dirty="0" smtClean="0"/>
              <a:t>the desired </a:t>
            </a:r>
            <a:r>
              <a:rPr lang="en-IN" dirty="0"/>
              <a:t>position. </a:t>
            </a:r>
            <a:endParaRPr lang="en-IN" dirty="0" smtClean="0"/>
          </a:p>
          <a:p>
            <a:r>
              <a:rPr lang="en-IN" dirty="0" smtClean="0"/>
              <a:t>Only </a:t>
            </a:r>
            <a:r>
              <a:rPr lang="en-IN" dirty="0"/>
              <a:t>the servo tab moves in </a:t>
            </a:r>
            <a:r>
              <a:rPr lang="en-IN" dirty="0" smtClean="0"/>
              <a:t>response to </a:t>
            </a:r>
            <a:r>
              <a:rPr lang="en-IN" dirty="0"/>
              <a:t>control movements inputted by the pilots</a:t>
            </a:r>
            <a:r>
              <a:rPr lang="en-IN" dirty="0" smtClean="0"/>
              <a:t>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     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18" y="2496794"/>
            <a:ext cx="4642339" cy="39884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1567" y="2476461"/>
            <a:ext cx="6562725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137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098" y="309489"/>
            <a:ext cx="11240087" cy="623198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BALANCE TAB</a:t>
            </a:r>
            <a:endParaRPr lang="en-IN" dirty="0">
              <a:solidFill>
                <a:srgbClr val="FFC000"/>
              </a:solidFill>
            </a:endParaRPr>
          </a:p>
          <a:p>
            <a:r>
              <a:rPr lang="en-IN" dirty="0"/>
              <a:t>Balance tabs are designed to move in the opposite direction of the primary flight control. Thus, aerodynamic forces acting on the tab assist in moving the primary control surface</a:t>
            </a:r>
            <a:r>
              <a:rPr lang="en-IN" dirty="0" smtClean="0"/>
              <a:t>.</a:t>
            </a:r>
          </a:p>
          <a:p>
            <a:endParaRPr lang="en-IN" dirty="0"/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371" y="1941628"/>
            <a:ext cx="4607389" cy="45998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560" y="1526049"/>
            <a:ext cx="6019800" cy="22159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4560" y="3742007"/>
            <a:ext cx="6019800" cy="279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081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7" y="239151"/>
            <a:ext cx="11873131" cy="64007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ANTI SERVO TAB</a:t>
            </a:r>
          </a:p>
          <a:p>
            <a:r>
              <a:rPr lang="en-US" sz="2400" dirty="0" smtClean="0"/>
              <a:t>It is just like servo tab but moves same direction to control surface.</a:t>
            </a:r>
          </a:p>
          <a:p>
            <a:r>
              <a:rPr lang="en-US" sz="2400" dirty="0" smtClean="0"/>
              <a:t>On those aircraft whose horizontal stabilizer are movable, in the stabilizers input to the control surface is too sensitive.</a:t>
            </a:r>
          </a:p>
          <a:p>
            <a:r>
              <a:rPr lang="en-US" sz="2400" dirty="0" smtClean="0"/>
              <a:t>To reduce the sensitivity of pilot input.</a:t>
            </a:r>
          </a:p>
          <a:p>
            <a:r>
              <a:rPr lang="en-US" sz="2400" dirty="0" smtClean="0"/>
              <a:t>This tab is tied through control linkage </a:t>
            </a:r>
            <a:r>
              <a:rPr lang="en-US" sz="2400" dirty="0" err="1" smtClean="0"/>
              <a:t>creat</a:t>
            </a:r>
            <a:r>
              <a:rPr lang="en-US" sz="2400" dirty="0" smtClean="0"/>
              <a:t> </a:t>
            </a:r>
            <a:r>
              <a:rPr lang="en-US" sz="2400" dirty="0" err="1" smtClean="0"/>
              <a:t>aerodymanic</a:t>
            </a:r>
            <a:r>
              <a:rPr lang="en-US" sz="2400" dirty="0" smtClean="0"/>
              <a:t> force the increase effort need to move the control surface </a:t>
            </a:r>
          </a:p>
          <a:p>
            <a:r>
              <a:rPr lang="en-US" sz="2400" dirty="0" smtClean="0"/>
              <a:t>It makes flying an aircraft move stable.</a:t>
            </a:r>
            <a:endParaRPr lang="en-IN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8276" y="3993024"/>
            <a:ext cx="7482840" cy="286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127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948" y="225084"/>
            <a:ext cx="11493304" cy="6386732"/>
          </a:xfrm>
        </p:spPr>
        <p:txBody>
          <a:bodyPr>
            <a:normAutofit/>
          </a:bodyPr>
          <a:lstStyle/>
          <a:p>
            <a:r>
              <a:rPr lang="en-IN" sz="2400" dirty="0"/>
              <a:t>Spring tabs are similar in appearance to trim tabs, </a:t>
            </a:r>
            <a:r>
              <a:rPr lang="en-IN" sz="2400" dirty="0" smtClean="0"/>
              <a:t>but serve </a:t>
            </a:r>
            <a:r>
              <a:rPr lang="en-IN" sz="2400" dirty="0"/>
              <a:t>an entirely different function. </a:t>
            </a:r>
            <a:endParaRPr lang="en-IN" sz="2400" dirty="0" smtClean="0"/>
          </a:p>
          <a:p>
            <a:r>
              <a:rPr lang="en-IN" sz="2400" dirty="0" smtClean="0"/>
              <a:t>Spring </a:t>
            </a:r>
            <a:r>
              <a:rPr lang="en-IN" sz="2400" dirty="0"/>
              <a:t>tabs are </a:t>
            </a:r>
            <a:r>
              <a:rPr lang="en-IN" sz="2400" dirty="0" smtClean="0"/>
              <a:t>used for </a:t>
            </a:r>
            <a:r>
              <a:rPr lang="en-IN" sz="2400" dirty="0"/>
              <a:t>the same purpose as hydraulic actuators-to aid </a:t>
            </a:r>
            <a:r>
              <a:rPr lang="en-IN" sz="2400" dirty="0" smtClean="0"/>
              <a:t>the pilot </a:t>
            </a:r>
            <a:r>
              <a:rPr lang="en-IN" sz="2400" dirty="0"/>
              <a:t>in moving the primary control surface</a:t>
            </a:r>
            <a:r>
              <a:rPr lang="en-IN" sz="2400" dirty="0" smtClean="0"/>
              <a:t>.</a:t>
            </a:r>
            <a:endParaRPr lang="en-IN" sz="2400" dirty="0"/>
          </a:p>
          <a:p>
            <a:r>
              <a:rPr lang="en-IN" sz="2400" dirty="0"/>
              <a:t>control surface, but is operated by an independent control</a:t>
            </a:r>
            <a:r>
              <a:rPr lang="en-IN" sz="2400" dirty="0" smtClean="0"/>
              <a:t>.</a:t>
            </a:r>
          </a:p>
          <a:p>
            <a:r>
              <a:rPr lang="en-US" sz="2400" dirty="0" smtClean="0"/>
              <a:t>Control surface require excessive force to move only in final stage of travel, at that stage spring tab helps to move the control surface. </a:t>
            </a:r>
            <a:r>
              <a:rPr lang="en-IN" sz="2400" dirty="0" smtClean="0"/>
              <a:t>‘</a:t>
            </a:r>
          </a:p>
          <a:p>
            <a:r>
              <a:rPr lang="en-IN" sz="2400" dirty="0"/>
              <a:t>Under normal flight loads, a </a:t>
            </a:r>
            <a:r>
              <a:rPr lang="en-IN" sz="2400" b="1" dirty="0"/>
              <a:t>spring tab</a:t>
            </a:r>
            <a:r>
              <a:rPr lang="en-IN" sz="2400" dirty="0"/>
              <a:t> has no role to play and remains streamlined to the control surface.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238" y="4056845"/>
            <a:ext cx="7807569" cy="255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760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9127" y="891829"/>
            <a:ext cx="5318974" cy="5318974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11" y="991673"/>
            <a:ext cx="4327301" cy="521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364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HIGH LIFT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787791"/>
            <a:ext cx="11380763" cy="575368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IN" sz="2400" b="1" dirty="0"/>
          </a:p>
          <a:p>
            <a:r>
              <a:rPr lang="en-IN" sz="2400" dirty="0"/>
              <a:t>Included in the high lift devices group of flight </a:t>
            </a:r>
            <a:r>
              <a:rPr lang="en-IN" sz="2400" dirty="0" smtClean="0"/>
              <a:t>control surfaces </a:t>
            </a:r>
            <a:r>
              <a:rPr lang="en-IN" sz="2400" dirty="0"/>
              <a:t>are the wing trailing edge flap s, slats, </a:t>
            </a:r>
            <a:r>
              <a:rPr lang="en-IN" sz="2400" dirty="0" smtClean="0"/>
              <a:t>leading edge </a:t>
            </a:r>
            <a:r>
              <a:rPr lang="en-IN" sz="2400" dirty="0"/>
              <a:t>flaps, and slots. They may be used </a:t>
            </a:r>
            <a:r>
              <a:rPr lang="en-IN" sz="2400" dirty="0" smtClean="0"/>
              <a:t>independently or </a:t>
            </a:r>
            <a:r>
              <a:rPr lang="en-IN" sz="2400" dirty="0"/>
              <a:t>in combination to improve the performance of </a:t>
            </a:r>
            <a:r>
              <a:rPr lang="en-IN" sz="2400" dirty="0" smtClean="0"/>
              <a:t>the aircraft.</a:t>
            </a:r>
          </a:p>
          <a:p>
            <a:r>
              <a:rPr lang="en-IN" sz="2400" dirty="0"/>
              <a:t>The trailing edge </a:t>
            </a:r>
            <a:r>
              <a:rPr lang="en-IN" sz="2400" dirty="0" err="1"/>
              <a:t>airfoils</a:t>
            </a:r>
            <a:r>
              <a:rPr lang="en-IN" sz="2400" dirty="0"/>
              <a:t> (flaps) increase the </a:t>
            </a:r>
            <a:r>
              <a:rPr lang="en-IN" sz="2400" dirty="0" smtClean="0"/>
              <a:t>wing surface </a:t>
            </a:r>
            <a:r>
              <a:rPr lang="en-IN" sz="2400" dirty="0"/>
              <a:t>area when extended, thereby increasing </a:t>
            </a:r>
            <a:r>
              <a:rPr lang="en-IN" sz="2400" dirty="0" smtClean="0"/>
              <a:t>lift on </a:t>
            </a:r>
            <a:r>
              <a:rPr lang="en-IN" sz="2400" dirty="0" err="1"/>
              <a:t>takeoff</a:t>
            </a:r>
            <a:r>
              <a:rPr lang="en-IN" sz="2400" dirty="0"/>
              <a:t>, and decreasing the speed of the </a:t>
            </a:r>
            <a:r>
              <a:rPr lang="en-IN" sz="2400" dirty="0" smtClean="0"/>
              <a:t>airplane during </a:t>
            </a:r>
            <a:r>
              <a:rPr lang="en-IN" sz="2400" dirty="0"/>
              <a:t>landing. </a:t>
            </a:r>
            <a:r>
              <a:rPr lang="en-IN" sz="2400" dirty="0" smtClean="0"/>
              <a:t> </a:t>
            </a:r>
          </a:p>
          <a:p>
            <a:r>
              <a:rPr lang="en-IN" sz="2400" dirty="0" smtClean="0"/>
              <a:t>These </a:t>
            </a:r>
            <a:r>
              <a:rPr lang="en-IN" sz="2400" dirty="0" err="1"/>
              <a:t>airfoils</a:t>
            </a:r>
            <a:r>
              <a:rPr lang="en-IN" sz="2400" dirty="0"/>
              <a:t> are retractable and </a:t>
            </a:r>
            <a:r>
              <a:rPr lang="en-IN" sz="2400" dirty="0" smtClean="0"/>
              <a:t>fair into </a:t>
            </a:r>
            <a:r>
              <a:rPr lang="en-IN" sz="2400" dirty="0"/>
              <a:t>the wing contour. Other flaps are simply </a:t>
            </a:r>
            <a:r>
              <a:rPr lang="en-IN" sz="2400" dirty="0" smtClean="0"/>
              <a:t>portions of </a:t>
            </a:r>
            <a:r>
              <a:rPr lang="en-IN" sz="2400" dirty="0"/>
              <a:t>the lower skin that extend into the airstream, </a:t>
            </a:r>
            <a:r>
              <a:rPr lang="en-IN" sz="2400" dirty="0" smtClean="0"/>
              <a:t>thereby slowing </a:t>
            </a:r>
            <a:r>
              <a:rPr lang="en-IN" sz="2400" dirty="0"/>
              <a:t>the aircraft. </a:t>
            </a:r>
            <a:endParaRPr lang="en-IN" sz="2400" dirty="0" smtClean="0"/>
          </a:p>
          <a:p>
            <a:r>
              <a:rPr lang="en-IN" sz="2400" dirty="0" smtClean="0"/>
              <a:t>Leading </a:t>
            </a:r>
            <a:r>
              <a:rPr lang="en-IN" sz="2400" dirty="0"/>
              <a:t>edge flaps are </a:t>
            </a:r>
            <a:r>
              <a:rPr lang="en-IN" sz="2400" dirty="0" err="1" smtClean="0"/>
              <a:t>airfoils</a:t>
            </a:r>
            <a:r>
              <a:rPr lang="en-IN" sz="2400" dirty="0"/>
              <a:t> </a:t>
            </a:r>
            <a:r>
              <a:rPr lang="en-IN" sz="2400" dirty="0" smtClean="0"/>
              <a:t>extended </a:t>
            </a:r>
            <a:r>
              <a:rPr lang="en-IN" sz="2400" dirty="0"/>
              <a:t>from and retracted into the leading edge </a:t>
            </a:r>
            <a:r>
              <a:rPr lang="en-IN" sz="2400" dirty="0" smtClean="0"/>
              <a:t>of the </a:t>
            </a:r>
            <a:r>
              <a:rPr lang="en-IN" sz="2400" dirty="0"/>
              <a:t>wing. Some installations create a slot (an </a:t>
            </a:r>
            <a:r>
              <a:rPr lang="en-IN" sz="2400" dirty="0" smtClean="0"/>
              <a:t>opening between </a:t>
            </a:r>
            <a:r>
              <a:rPr lang="en-IN" sz="2400" dirty="0"/>
              <a:t>the extended </a:t>
            </a:r>
            <a:r>
              <a:rPr lang="en-IN" sz="2400" dirty="0" err="1"/>
              <a:t>airfoil</a:t>
            </a:r>
            <a:r>
              <a:rPr lang="en-IN" sz="2400" dirty="0"/>
              <a:t> and the wing leading edge).</a:t>
            </a:r>
          </a:p>
          <a:p>
            <a:pPr marL="0" indent="0">
              <a:buNone/>
            </a:pP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814760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896" y="422031"/>
            <a:ext cx="11479236" cy="6077243"/>
          </a:xfrm>
        </p:spPr>
        <p:txBody>
          <a:bodyPr/>
          <a:lstStyle/>
          <a:p>
            <a:r>
              <a:rPr lang="en-IN" dirty="0"/>
              <a:t>The flap (termed slat by some manufacturers) and slot create additional lift at the lower speeds used during </a:t>
            </a:r>
            <a:r>
              <a:rPr lang="en-IN" dirty="0" err="1"/>
              <a:t>takeoff</a:t>
            </a:r>
            <a:r>
              <a:rPr lang="en-IN" dirty="0"/>
              <a:t> and </a:t>
            </a:r>
            <a:r>
              <a:rPr lang="en-IN" dirty="0" smtClean="0"/>
              <a:t>landing Other </a:t>
            </a:r>
            <a:r>
              <a:rPr lang="en-IN" dirty="0"/>
              <a:t>installations have permanent slots built in </a:t>
            </a:r>
            <a:r>
              <a:rPr lang="en-IN" dirty="0" smtClean="0"/>
              <a:t>the leading </a:t>
            </a:r>
            <a:r>
              <a:rPr lang="en-IN" dirty="0"/>
              <a:t>edge of the wing</a:t>
            </a:r>
            <a:r>
              <a:rPr lang="en-IN" dirty="0" smtClean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28" y="1811662"/>
            <a:ext cx="5048518" cy="42515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3514" y="1820776"/>
            <a:ext cx="5480758" cy="408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628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762" y="0"/>
            <a:ext cx="11320528" cy="64007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2400" dirty="0" smtClean="0"/>
              <a:t>   </a:t>
            </a:r>
            <a:r>
              <a:rPr lang="en-IN" sz="2400" dirty="0" smtClean="0">
                <a:solidFill>
                  <a:schemeClr val="accent2"/>
                </a:solidFill>
              </a:rPr>
              <a:t>Plain flaps</a:t>
            </a:r>
          </a:p>
          <a:p>
            <a:r>
              <a:rPr lang="en-IN" sz="2400" dirty="0" smtClean="0"/>
              <a:t>It  </a:t>
            </a:r>
            <a:r>
              <a:rPr lang="en-IN" sz="2400" dirty="0"/>
              <a:t>form </a:t>
            </a:r>
            <a:r>
              <a:rPr lang="en-IN" sz="2400" dirty="0" smtClean="0"/>
              <a:t>the trailing edge of the wing when the flap is in the retracted position</a:t>
            </a:r>
            <a:r>
              <a:rPr lang="en-IN" sz="2400" dirty="0"/>
              <a:t>. </a:t>
            </a:r>
            <a:r>
              <a:rPr lang="en-IN" sz="2400" i="1" dirty="0" smtClean="0"/>
              <a:t> </a:t>
            </a:r>
          </a:p>
          <a:p>
            <a:r>
              <a:rPr lang="en-IN" sz="2400" dirty="0" smtClean="0"/>
              <a:t>The </a:t>
            </a:r>
            <a:r>
              <a:rPr lang="en-IN" sz="2400" dirty="0"/>
              <a:t>airflow over the </a:t>
            </a:r>
            <a:r>
              <a:rPr lang="en-IN" sz="2400" dirty="0" smtClean="0"/>
              <a:t>wing continues </a:t>
            </a:r>
            <a:r>
              <a:rPr lang="en-IN" sz="2400" dirty="0"/>
              <a:t>over the upper and lower surfaces of the </a:t>
            </a:r>
            <a:r>
              <a:rPr lang="en-IN" sz="2400" dirty="0" smtClean="0"/>
              <a:t>flap, making </a:t>
            </a:r>
            <a:r>
              <a:rPr lang="en-IN" sz="2400" dirty="0"/>
              <a:t>the trailing edge of the flap essentially </a:t>
            </a:r>
            <a:r>
              <a:rPr lang="en-IN" sz="2400" dirty="0" smtClean="0"/>
              <a:t>the trailing </a:t>
            </a:r>
            <a:r>
              <a:rPr lang="en-IN" sz="2400" dirty="0"/>
              <a:t>edge of the wing. </a:t>
            </a:r>
            <a:endParaRPr lang="en-IN" sz="2400" dirty="0" smtClean="0"/>
          </a:p>
          <a:p>
            <a:r>
              <a:rPr lang="en-IN" sz="2400" dirty="0" smtClean="0"/>
              <a:t>The </a:t>
            </a:r>
            <a:r>
              <a:rPr lang="en-IN" sz="2400" dirty="0"/>
              <a:t>plain flap is hinged so </a:t>
            </a:r>
            <a:r>
              <a:rPr lang="en-IN" sz="2400" dirty="0" smtClean="0"/>
              <a:t>that the </a:t>
            </a:r>
            <a:r>
              <a:rPr lang="en-IN" sz="2400" dirty="0"/>
              <a:t>trailing edge can be lowered. This increases </a:t>
            </a:r>
            <a:r>
              <a:rPr lang="en-IN" sz="2400" dirty="0" smtClean="0"/>
              <a:t>wing camber </a:t>
            </a:r>
            <a:r>
              <a:rPr lang="en-IN" sz="2400" dirty="0"/>
              <a:t>and provides greater lift</a:t>
            </a:r>
            <a:r>
              <a:rPr lang="en-IN" sz="2400" dirty="0" smtClean="0"/>
              <a:t>.</a:t>
            </a:r>
          </a:p>
          <a:p>
            <a:pPr marL="0" indent="0">
              <a:buNone/>
            </a:pPr>
            <a:r>
              <a:rPr lang="en-IN" sz="2400" dirty="0"/>
              <a:t> </a:t>
            </a:r>
            <a:r>
              <a:rPr lang="en-IN" sz="2400" dirty="0" smtClean="0"/>
              <a:t>   </a:t>
            </a:r>
            <a:r>
              <a:rPr lang="en-IN" sz="2400" dirty="0" smtClean="0">
                <a:solidFill>
                  <a:schemeClr val="accent2"/>
                </a:solidFill>
              </a:rPr>
              <a:t>split flap</a:t>
            </a:r>
          </a:p>
          <a:p>
            <a:r>
              <a:rPr lang="en-IN" sz="2400" dirty="0" smtClean="0"/>
              <a:t>It  </a:t>
            </a:r>
            <a:r>
              <a:rPr lang="en-IN" sz="2400" dirty="0"/>
              <a:t>is normally housed under the trailing </a:t>
            </a:r>
            <a:r>
              <a:rPr lang="en-IN" sz="2400" dirty="0" smtClean="0"/>
              <a:t>edge of </a:t>
            </a:r>
            <a:r>
              <a:rPr lang="en-IN" sz="2400" dirty="0"/>
              <a:t>the wing</a:t>
            </a:r>
            <a:r>
              <a:rPr lang="en-IN" sz="2400" dirty="0" smtClean="0"/>
              <a:t>. </a:t>
            </a:r>
          </a:p>
          <a:p>
            <a:r>
              <a:rPr lang="en-IN" sz="2400" dirty="0" smtClean="0"/>
              <a:t>The </a:t>
            </a:r>
            <a:r>
              <a:rPr lang="en-IN" sz="2400" dirty="0"/>
              <a:t>upper surface of the wing extends to </a:t>
            </a:r>
            <a:r>
              <a:rPr lang="en-IN" sz="2400" dirty="0" smtClean="0"/>
              <a:t>the trailing </a:t>
            </a:r>
            <a:r>
              <a:rPr lang="en-IN" sz="2400" dirty="0"/>
              <a:t>edge of the flap. When deployed, the split </a:t>
            </a:r>
            <a:r>
              <a:rPr lang="en-IN" sz="2400" dirty="0" smtClean="0"/>
              <a:t>flap trailing </a:t>
            </a:r>
            <a:r>
              <a:rPr lang="en-IN" sz="2400" dirty="0"/>
              <a:t>edge lowers away from the trailing edge of </a:t>
            </a:r>
            <a:r>
              <a:rPr lang="en-IN" sz="2400" dirty="0" smtClean="0"/>
              <a:t>the wing</a:t>
            </a:r>
            <a:r>
              <a:rPr lang="en-IN" sz="2400" dirty="0"/>
              <a:t>. </a:t>
            </a:r>
            <a:endParaRPr lang="en-IN" sz="2400" dirty="0" smtClean="0"/>
          </a:p>
          <a:p>
            <a:r>
              <a:rPr lang="en-IN" sz="2400" dirty="0" smtClean="0"/>
              <a:t>Airflow </a:t>
            </a:r>
            <a:r>
              <a:rPr lang="en-IN" sz="2400" dirty="0"/>
              <a:t>over the top of the wing remains </a:t>
            </a:r>
            <a:r>
              <a:rPr lang="en-IN" sz="2400" dirty="0" smtClean="0"/>
              <a:t>the same</a:t>
            </a:r>
            <a:r>
              <a:rPr lang="en-IN" sz="2400" dirty="0"/>
              <a:t>. Airflow under the wing now follows the </a:t>
            </a:r>
            <a:r>
              <a:rPr lang="en-IN" sz="2400" dirty="0" smtClean="0"/>
              <a:t>camber created </a:t>
            </a:r>
            <a:r>
              <a:rPr lang="en-IN" sz="2400" dirty="0"/>
              <a:t>by the lowered split </a:t>
            </a:r>
            <a:r>
              <a:rPr lang="en-IN" sz="2400" dirty="0" smtClean="0"/>
              <a:t>flap, increasing </a:t>
            </a:r>
            <a:r>
              <a:rPr lang="en-IN" sz="2400" dirty="0"/>
              <a:t>lift.</a:t>
            </a:r>
          </a:p>
        </p:txBody>
      </p:sp>
    </p:spTree>
    <p:extLst>
      <p:ext uri="{BB962C8B-B14F-4D97-AF65-F5344CB8AC3E}">
        <p14:creationId xmlns:p14="http://schemas.microsoft.com/office/powerpoint/2010/main" val="2036140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98" y="0"/>
            <a:ext cx="11719774" cy="65167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2400" dirty="0" smtClean="0"/>
              <a:t>    </a:t>
            </a:r>
            <a:r>
              <a:rPr lang="en-IN" sz="2400" dirty="0" smtClean="0">
                <a:solidFill>
                  <a:schemeClr val="accent2"/>
                </a:solidFill>
              </a:rPr>
              <a:t>Fowler </a:t>
            </a:r>
            <a:r>
              <a:rPr lang="en-IN" sz="2400" dirty="0">
                <a:solidFill>
                  <a:schemeClr val="accent2"/>
                </a:solidFill>
              </a:rPr>
              <a:t>flaps </a:t>
            </a:r>
            <a:endParaRPr lang="en-IN" sz="2400" dirty="0" smtClean="0">
              <a:solidFill>
                <a:schemeClr val="accent2"/>
              </a:solidFill>
            </a:endParaRPr>
          </a:p>
          <a:p>
            <a:r>
              <a:rPr lang="en-IN" sz="2400" dirty="0"/>
              <a:t>Fowler flaps </a:t>
            </a:r>
            <a:r>
              <a:rPr lang="en-IN" sz="2400" dirty="0" smtClean="0"/>
              <a:t>not </a:t>
            </a:r>
            <a:r>
              <a:rPr lang="en-IN" sz="2400" dirty="0"/>
              <a:t>only lower the trailing edge of the </a:t>
            </a:r>
            <a:r>
              <a:rPr lang="en-IN" sz="2400" dirty="0" smtClean="0"/>
              <a:t>wing when </a:t>
            </a:r>
            <a:r>
              <a:rPr lang="en-IN" sz="2400" dirty="0"/>
              <a:t>deployed but also slide aft, effectively </a:t>
            </a:r>
            <a:r>
              <a:rPr lang="en-IN" sz="2400" dirty="0" smtClean="0"/>
              <a:t>increasing the </a:t>
            </a:r>
            <a:r>
              <a:rPr lang="en-IN" sz="2400" dirty="0"/>
              <a:t>area of the </a:t>
            </a:r>
            <a:r>
              <a:rPr lang="en-IN" sz="2400" dirty="0" smtClean="0"/>
              <a:t>wing.</a:t>
            </a:r>
          </a:p>
          <a:p>
            <a:r>
              <a:rPr lang="en-IN" sz="2400" dirty="0" smtClean="0"/>
              <a:t>This </a:t>
            </a:r>
            <a:r>
              <a:rPr lang="en-IN" sz="2400" dirty="0"/>
              <a:t>creates </a:t>
            </a:r>
            <a:r>
              <a:rPr lang="en-IN" sz="2400" dirty="0" smtClean="0"/>
              <a:t>more lift </a:t>
            </a:r>
            <a:r>
              <a:rPr lang="en-IN" sz="2400" dirty="0"/>
              <a:t>via the increased surface area, as well as the </a:t>
            </a:r>
            <a:r>
              <a:rPr lang="en-IN" sz="2400" dirty="0" smtClean="0"/>
              <a:t>wing camber</a:t>
            </a:r>
            <a:r>
              <a:rPr lang="en-IN" sz="2400" dirty="0"/>
              <a:t>. When stowed, the fowler flap typically </a:t>
            </a:r>
            <a:r>
              <a:rPr lang="en-IN" sz="2400" dirty="0" smtClean="0"/>
              <a:t>retracts up </a:t>
            </a:r>
            <a:r>
              <a:rPr lang="en-IN" sz="2400" dirty="0"/>
              <a:t>under the wing trailing edge similar to a split flap.</a:t>
            </a:r>
          </a:p>
          <a:p>
            <a:r>
              <a:rPr lang="en-IN" sz="2400" dirty="0"/>
              <a:t>The sliding motion of a fowler flap can be </a:t>
            </a:r>
            <a:r>
              <a:rPr lang="en-IN" sz="2400" dirty="0" smtClean="0"/>
              <a:t>accomplished with </a:t>
            </a:r>
            <a:r>
              <a:rPr lang="en-IN" sz="2400" dirty="0"/>
              <a:t>a worm drive and flap tracks</a:t>
            </a:r>
            <a:r>
              <a:rPr lang="en-IN" sz="2400" dirty="0" smtClean="0"/>
              <a:t>.</a:t>
            </a:r>
          </a:p>
          <a:p>
            <a:pPr marL="0" indent="0">
              <a:buNone/>
            </a:pPr>
            <a:r>
              <a:rPr lang="en-IN" sz="2400" dirty="0" smtClean="0"/>
              <a:t>    </a:t>
            </a:r>
            <a:r>
              <a:rPr lang="en-IN" sz="2400" dirty="0" smtClean="0">
                <a:solidFill>
                  <a:schemeClr val="accent2"/>
                </a:solidFill>
              </a:rPr>
              <a:t>Triple </a:t>
            </a:r>
            <a:r>
              <a:rPr lang="en-IN" sz="2400" dirty="0">
                <a:solidFill>
                  <a:schemeClr val="accent2"/>
                </a:solidFill>
              </a:rPr>
              <a:t>slotted </a:t>
            </a:r>
            <a:r>
              <a:rPr lang="en-IN" sz="2400" dirty="0" smtClean="0">
                <a:solidFill>
                  <a:schemeClr val="accent2"/>
                </a:solidFill>
              </a:rPr>
              <a:t>flap</a:t>
            </a:r>
          </a:p>
          <a:p>
            <a:r>
              <a:rPr lang="en-IN" sz="2400" dirty="0" smtClean="0"/>
              <a:t>In this configuration</a:t>
            </a:r>
            <a:r>
              <a:rPr lang="en-IN" sz="2400" dirty="0"/>
              <a:t>, the flap consists of a fore flap, a </a:t>
            </a:r>
            <a:r>
              <a:rPr lang="en-IN" sz="2400" dirty="0" smtClean="0"/>
              <a:t>mid flap</a:t>
            </a:r>
            <a:r>
              <a:rPr lang="en-IN" sz="2400" dirty="0"/>
              <a:t>, and an aft flap. </a:t>
            </a:r>
            <a:r>
              <a:rPr lang="en-IN" sz="2400" dirty="0" smtClean="0"/>
              <a:t>When deployed</a:t>
            </a:r>
            <a:r>
              <a:rPr lang="en-IN" sz="2400" dirty="0"/>
              <a:t>, each flap </a:t>
            </a:r>
            <a:r>
              <a:rPr lang="en-IN" sz="2400" dirty="0" smtClean="0"/>
              <a:t>section slides </a:t>
            </a:r>
            <a:r>
              <a:rPr lang="en-IN" sz="2400" dirty="0"/>
              <a:t>aft on tracks as it lowers. </a:t>
            </a:r>
            <a:endParaRPr lang="en-IN" sz="2400" dirty="0" smtClean="0"/>
          </a:p>
          <a:p>
            <a:r>
              <a:rPr lang="en-IN" sz="2400" dirty="0" smtClean="0"/>
              <a:t>The </a:t>
            </a:r>
            <a:r>
              <a:rPr lang="en-IN" sz="2400" dirty="0"/>
              <a:t>flap sections </a:t>
            </a:r>
            <a:r>
              <a:rPr lang="en-IN" sz="2400" dirty="0" smtClean="0"/>
              <a:t>also separate </a:t>
            </a:r>
            <a:r>
              <a:rPr lang="en-IN" sz="2400" dirty="0"/>
              <a:t>leaving an open slot between the wing and </a:t>
            </a:r>
            <a:r>
              <a:rPr lang="en-IN" sz="2400" dirty="0" smtClean="0"/>
              <a:t>the fore </a:t>
            </a:r>
            <a:r>
              <a:rPr lang="en-IN" sz="2400" dirty="0"/>
              <a:t>flap, as well as between each of the flap sections.</a:t>
            </a:r>
          </a:p>
          <a:p>
            <a:r>
              <a:rPr lang="en-IN" sz="2400" dirty="0"/>
              <a:t>Air from the underside of the wing flows through </a:t>
            </a:r>
            <a:r>
              <a:rPr lang="en-IN" sz="2400" dirty="0" smtClean="0"/>
              <a:t>these slots</a:t>
            </a:r>
            <a:r>
              <a:rPr lang="en-IN" sz="2400" dirty="0"/>
              <a:t>. The result is that the laminar flow on the </a:t>
            </a:r>
            <a:r>
              <a:rPr lang="en-IN" sz="2400" dirty="0" smtClean="0"/>
              <a:t>upper surfaces </a:t>
            </a:r>
            <a:r>
              <a:rPr lang="en-IN" sz="2400" dirty="0"/>
              <a:t>is enhanced. The greater camber and </a:t>
            </a:r>
            <a:r>
              <a:rPr lang="en-IN" sz="2400" dirty="0" smtClean="0"/>
              <a:t>effective wing </a:t>
            </a:r>
            <a:r>
              <a:rPr lang="en-IN" sz="2400" dirty="0"/>
              <a:t>area increase overall lift.</a:t>
            </a:r>
          </a:p>
        </p:txBody>
      </p:sp>
    </p:spTree>
    <p:extLst>
      <p:ext uri="{BB962C8B-B14F-4D97-AF65-F5344CB8AC3E}">
        <p14:creationId xmlns:p14="http://schemas.microsoft.com/office/powerpoint/2010/main" val="1886345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397" y="244700"/>
            <a:ext cx="10792495" cy="6336404"/>
          </a:xfrm>
        </p:spPr>
        <p:txBody>
          <a:bodyPr>
            <a:normAutofit/>
          </a:bodyPr>
          <a:lstStyle/>
          <a:p>
            <a:r>
              <a:rPr lang="en-IN" sz="2400" dirty="0"/>
              <a:t>The flight control surfaces </a:t>
            </a:r>
            <a:r>
              <a:rPr lang="en-IN" sz="2400" dirty="0" smtClean="0"/>
              <a:t>are normally </a:t>
            </a:r>
            <a:r>
              <a:rPr lang="en-IN" sz="2400" dirty="0"/>
              <a:t>hinged or movable </a:t>
            </a:r>
            <a:r>
              <a:rPr lang="en-IN" sz="2400" dirty="0" err="1"/>
              <a:t>airfoils</a:t>
            </a:r>
            <a:r>
              <a:rPr lang="en-IN" sz="2400" dirty="0"/>
              <a:t> designed to </a:t>
            </a:r>
            <a:r>
              <a:rPr lang="en-IN" sz="2400" dirty="0" smtClean="0"/>
              <a:t>change the </a:t>
            </a:r>
            <a:r>
              <a:rPr lang="en-IN" sz="2400" dirty="0"/>
              <a:t>attitude of the aircraft by changing the airflow </a:t>
            </a:r>
            <a:r>
              <a:rPr lang="en-IN" sz="2400" dirty="0" smtClean="0"/>
              <a:t>over the </a:t>
            </a:r>
            <a:r>
              <a:rPr lang="en-IN" sz="2400" dirty="0"/>
              <a:t>aircraft's surfaces during flight. </a:t>
            </a:r>
            <a:endParaRPr lang="en-IN" sz="2400" dirty="0" smtClean="0"/>
          </a:p>
          <a:p>
            <a:r>
              <a:rPr lang="en-IN" sz="2400" dirty="0" smtClean="0"/>
              <a:t>These </a:t>
            </a:r>
            <a:r>
              <a:rPr lang="en-IN" sz="2400" dirty="0"/>
              <a:t>surfaces </a:t>
            </a:r>
            <a:r>
              <a:rPr lang="en-IN" sz="2400" dirty="0" smtClean="0"/>
              <a:t>are used </a:t>
            </a:r>
            <a:r>
              <a:rPr lang="en-IN" sz="2400" dirty="0"/>
              <a:t>for controlling the aircraft about its three </a:t>
            </a:r>
            <a:r>
              <a:rPr lang="en-IN" sz="2400" dirty="0" smtClean="0"/>
              <a:t>axes</a:t>
            </a:r>
          </a:p>
          <a:p>
            <a:r>
              <a:rPr lang="en-IN" sz="2400" dirty="0"/>
              <a:t>Typically, the ailerons and elevators are operated </a:t>
            </a:r>
            <a:r>
              <a:rPr lang="en-IN" sz="2400" dirty="0" smtClean="0"/>
              <a:t>from the </a:t>
            </a:r>
            <a:r>
              <a:rPr lang="en-IN" sz="2400" dirty="0"/>
              <a:t>flight deck by means of a control stick, a </a:t>
            </a:r>
            <a:r>
              <a:rPr lang="en-IN" sz="2400" dirty="0" smtClean="0"/>
              <a:t>control wheel</a:t>
            </a:r>
            <a:r>
              <a:rPr lang="en-IN" sz="2400" dirty="0"/>
              <a:t>, or yoke assembly and on some of the </a:t>
            </a:r>
            <a:r>
              <a:rPr lang="en-IN" sz="2400" dirty="0" smtClean="0"/>
              <a:t>newer design </a:t>
            </a:r>
            <a:r>
              <a:rPr lang="en-IN" sz="2400" dirty="0"/>
              <a:t>aircraft, a </a:t>
            </a:r>
            <a:r>
              <a:rPr lang="en-IN" sz="2400" dirty="0" smtClean="0"/>
              <a:t>joystick,(control column).</a:t>
            </a:r>
          </a:p>
          <a:p>
            <a:r>
              <a:rPr lang="en-IN" sz="2400" dirty="0" smtClean="0"/>
              <a:t> </a:t>
            </a:r>
            <a:r>
              <a:rPr lang="en-IN" sz="2400" dirty="0"/>
              <a:t>Longitudinal control is </a:t>
            </a:r>
            <a:r>
              <a:rPr lang="en-IN" sz="2400" dirty="0" smtClean="0"/>
              <a:t>the climb </a:t>
            </a:r>
            <a:r>
              <a:rPr lang="en-IN" sz="2400" dirty="0"/>
              <a:t>and dive movement or pitch of an aircraft that </a:t>
            </a:r>
            <a:r>
              <a:rPr lang="en-IN" sz="2400" dirty="0" smtClean="0"/>
              <a:t>is controlled </a:t>
            </a:r>
            <a:r>
              <a:rPr lang="en-IN" sz="2400" dirty="0"/>
              <a:t>by the elevator</a:t>
            </a:r>
            <a:r>
              <a:rPr lang="en-IN" sz="2400" dirty="0" smtClean="0"/>
              <a:t>.</a:t>
            </a:r>
          </a:p>
          <a:p>
            <a:r>
              <a:rPr lang="en-IN" sz="2400" dirty="0"/>
              <a:t>To cause the airplane to ascend from a straight </a:t>
            </a:r>
            <a:r>
              <a:rPr lang="en-IN" sz="2400" dirty="0" smtClean="0"/>
              <a:t>and level </a:t>
            </a:r>
            <a:r>
              <a:rPr lang="en-IN" sz="2400" dirty="0"/>
              <a:t>attitude, the pilot pulls back on the control </a:t>
            </a:r>
            <a:r>
              <a:rPr lang="en-IN" sz="2400" dirty="0" smtClean="0"/>
              <a:t>yoke or </a:t>
            </a:r>
            <a:r>
              <a:rPr lang="en-IN" sz="2400" dirty="0"/>
              <a:t>stick. Pushing the control forward lowers the nose </a:t>
            </a:r>
            <a:r>
              <a:rPr lang="en-IN" sz="2400" dirty="0" smtClean="0"/>
              <a:t>of the </a:t>
            </a:r>
            <a:r>
              <a:rPr lang="en-IN" sz="2400" dirty="0"/>
              <a:t>aircraft for making descents.</a:t>
            </a:r>
          </a:p>
        </p:txBody>
      </p:sp>
    </p:spTree>
    <p:extLst>
      <p:ext uri="{BB962C8B-B14F-4D97-AF65-F5344CB8AC3E}">
        <p14:creationId xmlns:p14="http://schemas.microsoft.com/office/powerpoint/2010/main" val="12510982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218" y="365760"/>
            <a:ext cx="11633982" cy="6189785"/>
          </a:xfrm>
        </p:spPr>
        <p:txBody>
          <a:bodyPr/>
          <a:lstStyle/>
          <a:p>
            <a:r>
              <a:rPr lang="en-IN" dirty="0"/>
              <a:t>At cruising speeds, the trailing edge and leading edge flaps (slats) are retracted into the wing proper. </a:t>
            </a:r>
          </a:p>
          <a:p>
            <a:r>
              <a:rPr lang="en-IN" dirty="0"/>
              <a:t>Slats are movable control surfaces attached to the leading edges of the wings. When the slat is closed, it forms the leading edge of the wing.</a:t>
            </a:r>
          </a:p>
          <a:p>
            <a:r>
              <a:rPr lang="en-IN" dirty="0"/>
              <a:t>When in the open position (extended forward), a slot </a:t>
            </a:r>
            <a:r>
              <a:rPr lang="en-IN" dirty="0" smtClean="0"/>
              <a:t>is created </a:t>
            </a:r>
            <a:r>
              <a:rPr lang="en-IN" dirty="0"/>
              <a:t>between the slat and the </a:t>
            </a:r>
            <a:r>
              <a:rPr lang="en-IN" dirty="0" smtClean="0"/>
              <a:t> wing </a:t>
            </a:r>
            <a:r>
              <a:rPr lang="en-IN" dirty="0"/>
              <a:t>leading edge. </a:t>
            </a:r>
            <a:r>
              <a:rPr lang="en-IN" dirty="0" smtClean="0"/>
              <a:t>At low </a:t>
            </a:r>
            <a:r>
              <a:rPr lang="en-IN" dirty="0"/>
              <a:t>airspeeds, this increases lift and improves </a:t>
            </a:r>
            <a:r>
              <a:rPr lang="en-IN" dirty="0" smtClean="0"/>
              <a:t>handling characteristics</a:t>
            </a:r>
            <a:r>
              <a:rPr lang="en-IN" dirty="0"/>
              <a:t>, allowing the aircraft to be controlled </a:t>
            </a:r>
            <a:r>
              <a:rPr lang="en-IN" dirty="0" smtClean="0"/>
              <a:t>at airspeeds </a:t>
            </a:r>
            <a:r>
              <a:rPr lang="en-IN" dirty="0"/>
              <a:t>below the normal landing speed.</a:t>
            </a: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18" y="3327961"/>
            <a:ext cx="5029200" cy="3381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301" y="2903292"/>
            <a:ext cx="3964002" cy="380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006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626" y="281354"/>
            <a:ext cx="11648048" cy="64570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b="1" dirty="0"/>
              <a:t>LIFT DUMP AND SPEED BRAKES</a:t>
            </a:r>
          </a:p>
          <a:p>
            <a:r>
              <a:rPr lang="en-IN" sz="2400" dirty="0" smtClean="0"/>
              <a:t>Lift and speed  </a:t>
            </a:r>
            <a:r>
              <a:rPr lang="en-IN" sz="2400" dirty="0"/>
              <a:t>decreasing devices are the speed brakes and spoilers.</a:t>
            </a:r>
          </a:p>
          <a:p>
            <a:r>
              <a:rPr lang="en-IN" sz="2400" dirty="0"/>
              <a:t>In some installations, there are two types of </a:t>
            </a:r>
            <a:r>
              <a:rPr lang="en-IN" sz="2400" dirty="0" smtClean="0"/>
              <a:t>spoilers. Ground </a:t>
            </a:r>
            <a:r>
              <a:rPr lang="en-IN" sz="2400" dirty="0"/>
              <a:t>spoilers are extended only after the aircraft </a:t>
            </a:r>
            <a:r>
              <a:rPr lang="en-IN" sz="2400" dirty="0" smtClean="0"/>
              <a:t>is </a:t>
            </a:r>
            <a:r>
              <a:rPr lang="en-IN" sz="2400" dirty="0"/>
              <a:t>i</a:t>
            </a:r>
            <a:r>
              <a:rPr lang="en-IN" sz="2400" dirty="0" smtClean="0"/>
              <a:t>n </a:t>
            </a:r>
            <a:r>
              <a:rPr lang="en-IN" sz="2400" dirty="0"/>
              <a:t>the ground, thereby assisting in the braking action.</a:t>
            </a:r>
          </a:p>
          <a:p>
            <a:r>
              <a:rPr lang="en-IN" sz="2400" dirty="0"/>
              <a:t>Flight spoilers assists in lateral control by </a:t>
            </a:r>
            <a:r>
              <a:rPr lang="en-IN" sz="2400" dirty="0" smtClean="0"/>
              <a:t>being extended </a:t>
            </a:r>
            <a:r>
              <a:rPr lang="en-IN" sz="2400" dirty="0"/>
              <a:t>whenever the aileron on the same wing </a:t>
            </a:r>
            <a:r>
              <a:rPr lang="en-IN" sz="2400" dirty="0" smtClean="0"/>
              <a:t>is deflected </a:t>
            </a:r>
            <a:r>
              <a:rPr lang="en-IN" sz="2400" dirty="0"/>
              <a:t>upward from </a:t>
            </a:r>
            <a:r>
              <a:rPr lang="en-IN" sz="2400" dirty="0" smtClean="0"/>
              <a:t>neutral</a:t>
            </a:r>
            <a:r>
              <a:rPr lang="en-IN" sz="2400" i="1" dirty="0" smtClean="0"/>
              <a:t>. </a:t>
            </a:r>
          </a:p>
          <a:p>
            <a:r>
              <a:rPr lang="en-IN" sz="2400" dirty="0" smtClean="0"/>
              <a:t>When</a:t>
            </a:r>
            <a:r>
              <a:rPr lang="en-IN" sz="2400" dirty="0"/>
              <a:t> </a:t>
            </a:r>
            <a:r>
              <a:rPr lang="en-IN" sz="2400" dirty="0" smtClean="0"/>
              <a:t>actuated </a:t>
            </a:r>
            <a:r>
              <a:rPr lang="en-IN" sz="2400" dirty="0"/>
              <a:t>as speed brakes, the spoiler panels on </a:t>
            </a:r>
            <a:r>
              <a:rPr lang="en-IN" sz="2400" dirty="0" smtClean="0"/>
              <a:t>both wings </a:t>
            </a:r>
            <a:r>
              <a:rPr lang="en-IN" sz="2400" dirty="0"/>
              <a:t>raise up</a:t>
            </a:r>
            <a:r>
              <a:rPr lang="en-IN" sz="2400" dirty="0" smtClean="0"/>
              <a:t>.</a:t>
            </a:r>
          </a:p>
          <a:p>
            <a:r>
              <a:rPr lang="en-IN" sz="2400" dirty="0" err="1" smtClean="0"/>
              <a:t>Fiight</a:t>
            </a:r>
            <a:r>
              <a:rPr lang="en-IN" sz="2400" dirty="0" smtClean="0"/>
              <a:t> </a:t>
            </a:r>
            <a:r>
              <a:rPr lang="en-IN" sz="2400" dirty="0"/>
              <a:t>spoilers may also be </a:t>
            </a:r>
            <a:r>
              <a:rPr lang="en-IN" sz="2400" dirty="0" smtClean="0"/>
              <a:t>located along </a:t>
            </a:r>
            <a:r>
              <a:rPr lang="en-IN" sz="2400" dirty="0"/>
              <a:t>the sides, underneath the fuselage, or back at </a:t>
            </a:r>
            <a:r>
              <a:rPr lang="en-IN" sz="2400" dirty="0" smtClean="0"/>
              <a:t>the tail</a:t>
            </a:r>
            <a:r>
              <a:rPr lang="en-IN" sz="2400" dirty="0"/>
              <a:t>. </a:t>
            </a:r>
            <a:endParaRPr lang="en-IN" sz="2400" dirty="0" smtClean="0"/>
          </a:p>
          <a:p>
            <a:r>
              <a:rPr lang="en-IN" sz="2400" dirty="0" smtClean="0"/>
              <a:t>In </a:t>
            </a:r>
            <a:r>
              <a:rPr lang="en-IN" sz="2400" dirty="0"/>
              <a:t>some aircraft designs, the wing panel on </a:t>
            </a:r>
            <a:r>
              <a:rPr lang="en-IN" sz="2400" dirty="0" smtClean="0"/>
              <a:t>the up </a:t>
            </a:r>
            <a:r>
              <a:rPr lang="en-IN" sz="2400" dirty="0"/>
              <a:t>aileron side rises more than the wing panel on </a:t>
            </a:r>
            <a:r>
              <a:rPr lang="en-IN" sz="2400" dirty="0" smtClean="0"/>
              <a:t>the down </a:t>
            </a:r>
            <a:r>
              <a:rPr lang="en-IN" sz="2400" dirty="0"/>
              <a:t>aileron side. This provides speed brake </a:t>
            </a:r>
            <a:r>
              <a:rPr lang="en-IN" sz="2400" dirty="0" smtClean="0"/>
              <a:t>operation and </a:t>
            </a:r>
            <a:r>
              <a:rPr lang="en-IN" sz="2400" dirty="0"/>
              <a:t>lateral control simultaneously.</a:t>
            </a:r>
          </a:p>
        </p:txBody>
      </p:sp>
    </p:spTree>
    <p:extLst>
      <p:ext uri="{BB962C8B-B14F-4D97-AF65-F5344CB8AC3E}">
        <p14:creationId xmlns:p14="http://schemas.microsoft.com/office/powerpoint/2010/main" val="30644687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700" y="350312"/>
            <a:ext cx="4972050" cy="33776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978" y="350312"/>
            <a:ext cx="5619146" cy="32686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0413" y="3829050"/>
            <a:ext cx="517207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9441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488" y="0"/>
            <a:ext cx="11333408" cy="66068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2400" b="1" dirty="0" smtClean="0"/>
              <a:t>    CONTROL </a:t>
            </a:r>
            <a:r>
              <a:rPr lang="en-IN" sz="2400" b="1" dirty="0"/>
              <a:t>SYSTEM OPERATION</a:t>
            </a:r>
          </a:p>
          <a:p>
            <a:pPr marL="0" indent="0">
              <a:buNone/>
            </a:pPr>
            <a:r>
              <a:rPr lang="en-IN" sz="2400" b="1" dirty="0" smtClean="0"/>
              <a:t>    MECHANICAL </a:t>
            </a:r>
            <a:r>
              <a:rPr lang="en-IN" sz="2400" b="1" dirty="0"/>
              <a:t>CONTROL</a:t>
            </a:r>
          </a:p>
          <a:p>
            <a:r>
              <a:rPr lang="en-IN" sz="2400" dirty="0"/>
              <a:t>This is the basic type of system that was used to </a:t>
            </a:r>
            <a:r>
              <a:rPr lang="en-IN" sz="2400" dirty="0" smtClean="0"/>
              <a:t>control early </a:t>
            </a:r>
            <a:r>
              <a:rPr lang="en-IN" sz="2400" dirty="0"/>
              <a:t>aircraft and is currently used in smaller </a:t>
            </a:r>
            <a:r>
              <a:rPr lang="en-IN" sz="2400" dirty="0" smtClean="0"/>
              <a:t>aircraft where </a:t>
            </a:r>
            <a:r>
              <a:rPr lang="en-IN" sz="2400" dirty="0"/>
              <a:t>aerodynamic forces acting on the </a:t>
            </a:r>
            <a:r>
              <a:rPr lang="en-IN" sz="2400" dirty="0" smtClean="0"/>
              <a:t>controls are </a:t>
            </a:r>
            <a:r>
              <a:rPr lang="en-IN" sz="2400" dirty="0"/>
              <a:t>not excessive. </a:t>
            </a:r>
            <a:endParaRPr lang="en-IN" sz="2400" dirty="0" smtClean="0"/>
          </a:p>
          <a:p>
            <a:r>
              <a:rPr lang="en-IN" sz="2400" dirty="0" smtClean="0"/>
              <a:t>The </a:t>
            </a:r>
            <a:r>
              <a:rPr lang="en-IN" sz="2400" dirty="0"/>
              <a:t>controls are mechanical </a:t>
            </a:r>
            <a:r>
              <a:rPr lang="en-IN" sz="2400" dirty="0" smtClean="0"/>
              <a:t>and manually </a:t>
            </a:r>
            <a:r>
              <a:rPr lang="en-IN" sz="2400" dirty="0"/>
              <a:t>operated by the pilot.</a:t>
            </a:r>
          </a:p>
          <a:p>
            <a:r>
              <a:rPr lang="en-IN" sz="2400" dirty="0"/>
              <a:t>The mechanical system of controlling an </a:t>
            </a:r>
            <a:r>
              <a:rPr lang="en-IN" sz="2400" dirty="0" smtClean="0"/>
              <a:t>aircraft can </a:t>
            </a:r>
            <a:r>
              <a:rPr lang="en-IN" sz="2400" dirty="0"/>
              <a:t>include cables, push-pull tubes, bell </a:t>
            </a:r>
            <a:r>
              <a:rPr lang="en-IN" sz="2400" dirty="0" smtClean="0"/>
              <a:t>cranks, levers</a:t>
            </a:r>
            <a:r>
              <a:rPr lang="en-IN" sz="2400" dirty="0"/>
              <a:t>, jackscrews, cable drums, and torque tubes.</a:t>
            </a:r>
          </a:p>
          <a:p>
            <a:r>
              <a:rPr lang="en-IN" sz="2400" dirty="0" smtClean="0"/>
              <a:t>The cable system is the most widely used because deflections of the structure to which it is attached do not affect its operation. </a:t>
            </a:r>
          </a:p>
          <a:p>
            <a:r>
              <a:rPr lang="en-IN" sz="2400" dirty="0" smtClean="0"/>
              <a:t>Some aircraft incorporate control systems that are a combination of mechanical control mechanisms.</a:t>
            </a:r>
          </a:p>
          <a:p>
            <a:r>
              <a:rPr lang="en-IN" sz="2400" dirty="0" smtClean="0"/>
              <a:t>These </a:t>
            </a:r>
            <a:r>
              <a:rPr lang="en-IN" sz="2400" dirty="0"/>
              <a:t>systems incorporate </a:t>
            </a:r>
            <a:r>
              <a:rPr lang="en-IN" sz="2400" dirty="0" smtClean="0"/>
              <a:t>cable </a:t>
            </a:r>
            <a:r>
              <a:rPr lang="en-IN" sz="2400" dirty="0"/>
              <a:t>assemblies, cable guides, linkages, bell cranks, </a:t>
            </a:r>
            <a:r>
              <a:rPr lang="en-IN" sz="2400" dirty="0" err="1" smtClean="0"/>
              <a:t>pushpull</a:t>
            </a:r>
            <a:r>
              <a:rPr lang="en-IN" sz="2400" dirty="0"/>
              <a:t> </a:t>
            </a:r>
            <a:r>
              <a:rPr lang="en-IN" sz="2400" dirty="0" smtClean="0"/>
              <a:t>tubes</a:t>
            </a:r>
            <a:r>
              <a:rPr lang="en-IN" sz="2400" dirty="0"/>
              <a:t>, torque tubes, adjustable stops, and </a:t>
            </a:r>
            <a:r>
              <a:rPr lang="en-IN" sz="2400" dirty="0" smtClean="0"/>
              <a:t>control surface </a:t>
            </a:r>
            <a:r>
              <a:rPr lang="en-IN" sz="2400" dirty="0" err="1"/>
              <a:t>snubbers</a:t>
            </a:r>
            <a:r>
              <a:rPr lang="en-IN" sz="2400" dirty="0"/>
              <a:t> or mechanical locking devices.</a:t>
            </a:r>
          </a:p>
        </p:txBody>
      </p:sp>
    </p:spTree>
    <p:extLst>
      <p:ext uri="{BB962C8B-B14F-4D97-AF65-F5344CB8AC3E}">
        <p14:creationId xmlns:p14="http://schemas.microsoft.com/office/powerpoint/2010/main" val="3801843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367" y="0"/>
            <a:ext cx="11294771" cy="64523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2400" b="1" dirty="0" smtClean="0"/>
              <a:t>     CONTROL </a:t>
            </a:r>
            <a:r>
              <a:rPr lang="en-IN" sz="2400" b="1" dirty="0"/>
              <a:t>CABLES</a:t>
            </a:r>
          </a:p>
          <a:p>
            <a:r>
              <a:rPr lang="en-IN" sz="2400" dirty="0"/>
              <a:t>Control cables used in aviation are typically 7 x 7 </a:t>
            </a:r>
            <a:r>
              <a:rPr lang="en-IN" sz="2400" dirty="0" smtClean="0"/>
              <a:t>and7 </a:t>
            </a:r>
            <a:r>
              <a:rPr lang="en-IN" sz="2400" dirty="0"/>
              <a:t>x 19 flexible steel wires</a:t>
            </a:r>
            <a:r>
              <a:rPr lang="en-IN" sz="2400" dirty="0" smtClean="0"/>
              <a:t>.</a:t>
            </a:r>
          </a:p>
          <a:p>
            <a:r>
              <a:rPr lang="en-IN" sz="2400" dirty="0" smtClean="0"/>
              <a:t> </a:t>
            </a:r>
            <a:r>
              <a:rPr lang="en-IN" sz="2400" dirty="0"/>
              <a:t>Cables are very strong </a:t>
            </a:r>
            <a:r>
              <a:rPr lang="en-IN" sz="2400" dirty="0" smtClean="0"/>
              <a:t>when placed </a:t>
            </a:r>
            <a:r>
              <a:rPr lang="en-IN" sz="2400" dirty="0"/>
              <a:t>under a tensile or pulling load</a:t>
            </a:r>
            <a:r>
              <a:rPr lang="en-IN" sz="2400" dirty="0" smtClean="0"/>
              <a:t>.</a:t>
            </a:r>
          </a:p>
          <a:p>
            <a:r>
              <a:rPr lang="en-IN" sz="2400" dirty="0" smtClean="0"/>
              <a:t> </a:t>
            </a:r>
            <a:r>
              <a:rPr lang="en-IN" sz="2400" dirty="0"/>
              <a:t>Flexible cables </a:t>
            </a:r>
            <a:r>
              <a:rPr lang="en-IN" sz="2400" dirty="0" smtClean="0"/>
              <a:t>do not </a:t>
            </a:r>
            <a:r>
              <a:rPr lang="en-IN" sz="2400" dirty="0"/>
              <a:t>have strength when pushed. </a:t>
            </a:r>
            <a:endParaRPr lang="en-IN" sz="2400" dirty="0" smtClean="0"/>
          </a:p>
          <a:p>
            <a:r>
              <a:rPr lang="en-IN" sz="2400" dirty="0" smtClean="0"/>
              <a:t>Consequently, when cables </a:t>
            </a:r>
            <a:r>
              <a:rPr lang="en-IN" sz="2400" dirty="0"/>
              <a:t>are used for flight controls, they often </a:t>
            </a:r>
            <a:r>
              <a:rPr lang="en-IN" sz="2400" dirty="0" smtClean="0"/>
              <a:t>employ multiple </a:t>
            </a:r>
            <a:r>
              <a:rPr lang="en-IN" sz="2400" dirty="0"/>
              <a:t>cables so that one cable is under tension </a:t>
            </a:r>
            <a:r>
              <a:rPr lang="en-IN" sz="2400" dirty="0" smtClean="0"/>
              <a:t>when the </a:t>
            </a:r>
            <a:r>
              <a:rPr lang="en-IN" sz="2400" dirty="0"/>
              <a:t>control input is made in one direction and the </a:t>
            </a:r>
            <a:r>
              <a:rPr lang="en-IN" sz="2400" dirty="0" smtClean="0"/>
              <a:t>other </a:t>
            </a:r>
            <a:r>
              <a:rPr lang="en-IN" sz="2400" dirty="0"/>
              <a:t>cable is under tension when the control input is </a:t>
            </a:r>
            <a:r>
              <a:rPr lang="en-IN" sz="2400" dirty="0" smtClean="0"/>
              <a:t>made in </a:t>
            </a:r>
            <a:r>
              <a:rPr lang="en-IN" sz="2400" dirty="0"/>
              <a:t>the opposite direction</a:t>
            </a:r>
            <a:r>
              <a:rPr lang="en-IN" sz="2400" dirty="0" smtClean="0"/>
              <a:t>.</a:t>
            </a:r>
          </a:p>
          <a:p>
            <a:r>
              <a:rPr lang="en-IN" sz="2400" dirty="0"/>
              <a:t>Control cables may run </a:t>
            </a:r>
            <a:r>
              <a:rPr lang="en-IN" sz="2400" dirty="0" smtClean="0"/>
              <a:t>the entire </a:t>
            </a:r>
            <a:r>
              <a:rPr lang="en-IN" sz="2400" dirty="0"/>
              <a:t>length from the control mechanism </a:t>
            </a:r>
            <a:r>
              <a:rPr lang="en-IN" sz="2400" dirty="0" smtClean="0"/>
              <a:t>manipulated by </a:t>
            </a:r>
            <a:r>
              <a:rPr lang="en-IN" sz="2400" dirty="0"/>
              <a:t>the crew to the control quadrant, cable drum, </a:t>
            </a:r>
            <a:r>
              <a:rPr lang="en-IN" sz="2400" dirty="0" smtClean="0"/>
              <a:t>torque tube</a:t>
            </a:r>
            <a:r>
              <a:rPr lang="en-IN" sz="2400" dirty="0"/>
              <a:t>, bell crank, or lever that connects to the </a:t>
            </a:r>
            <a:r>
              <a:rPr lang="en-IN" sz="2400" dirty="0" smtClean="0"/>
              <a:t>control surface</a:t>
            </a:r>
            <a:r>
              <a:rPr lang="en-IN" sz="2400" dirty="0"/>
              <a:t>. </a:t>
            </a:r>
            <a:endParaRPr lang="en-IN" sz="2400" dirty="0" smtClean="0"/>
          </a:p>
          <a:p>
            <a:r>
              <a:rPr lang="en-IN" sz="2400" dirty="0" smtClean="0"/>
              <a:t>Other </a:t>
            </a:r>
            <a:r>
              <a:rPr lang="en-IN" sz="2400" dirty="0"/>
              <a:t>cables may run from the pilot's </a:t>
            </a:r>
            <a:r>
              <a:rPr lang="en-IN" sz="2400" dirty="0" smtClean="0"/>
              <a:t>control mechanism </a:t>
            </a:r>
            <a:r>
              <a:rPr lang="en-IN" sz="2400" dirty="0"/>
              <a:t>to hydraulic valves or other devices </a:t>
            </a:r>
            <a:r>
              <a:rPr lang="en-IN" sz="2400" dirty="0" smtClean="0"/>
              <a:t>that  ultimately </a:t>
            </a:r>
            <a:r>
              <a:rPr lang="en-IN" sz="2400" dirty="0"/>
              <a:t>deflect the control surfaces</a:t>
            </a:r>
            <a:r>
              <a:rPr lang="en-IN" sz="2400" dirty="0" smtClean="0"/>
              <a:t>.</a:t>
            </a:r>
          </a:p>
          <a:p>
            <a:r>
              <a:rPr lang="en-IN" sz="2400" dirty="0"/>
              <a:t>Most manufacturers of large aircraft will </a:t>
            </a:r>
            <a:r>
              <a:rPr lang="en-IN" sz="2400" dirty="0" smtClean="0"/>
              <a:t>include some </a:t>
            </a:r>
            <a:r>
              <a:rPr lang="en-IN" sz="2400" dirty="0"/>
              <a:t>means whereby cables may be identified </a:t>
            </a:r>
            <a:r>
              <a:rPr lang="en-IN" sz="2400" dirty="0" smtClean="0"/>
              <a:t>through </a:t>
            </a:r>
            <a:r>
              <a:rPr lang="en-IN" sz="2400" dirty="0" err="1" smtClean="0"/>
              <a:t>labeling</a:t>
            </a:r>
            <a:r>
              <a:rPr lang="en-IN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09496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700" y="103032"/>
            <a:ext cx="11681138" cy="6516709"/>
          </a:xfrm>
        </p:spPr>
        <p:txBody>
          <a:bodyPr>
            <a:normAutofit/>
          </a:bodyPr>
          <a:lstStyle/>
          <a:p>
            <a:r>
              <a:rPr lang="en-IN" sz="2400" dirty="0"/>
              <a:t>Throughout the length of the cable, pulleys may be </a:t>
            </a:r>
            <a:r>
              <a:rPr lang="en-IN" sz="2400" dirty="0" smtClean="0"/>
              <a:t>used for </a:t>
            </a:r>
            <a:r>
              <a:rPr lang="en-IN" sz="2400" dirty="0"/>
              <a:t>changing the direction of the cable action or </a:t>
            </a:r>
            <a:r>
              <a:rPr lang="en-IN" sz="2400" dirty="0" smtClean="0"/>
              <a:t>for cable </a:t>
            </a:r>
            <a:r>
              <a:rPr lang="en-IN" sz="2400" dirty="0"/>
              <a:t>support. </a:t>
            </a:r>
            <a:endParaRPr lang="en-IN" sz="2400" dirty="0" smtClean="0"/>
          </a:p>
          <a:p>
            <a:r>
              <a:rPr lang="en-IN" sz="2400" dirty="0" smtClean="0"/>
              <a:t>Fairleads </a:t>
            </a:r>
            <a:r>
              <a:rPr lang="en-IN" sz="2400" dirty="0"/>
              <a:t>are also used to guide </a:t>
            </a:r>
            <a:r>
              <a:rPr lang="en-IN" sz="2400" dirty="0" smtClean="0"/>
              <a:t>control cables </a:t>
            </a:r>
            <a:r>
              <a:rPr lang="en-IN" sz="2400" dirty="0"/>
              <a:t>along their length. Fairleads are generally </a:t>
            </a:r>
            <a:r>
              <a:rPr lang="en-IN" sz="2400" dirty="0" smtClean="0"/>
              <a:t>made from </a:t>
            </a:r>
            <a:r>
              <a:rPr lang="en-IN" sz="2400" dirty="0"/>
              <a:t>plastic of other material that contacts the cable </a:t>
            </a:r>
            <a:r>
              <a:rPr lang="en-IN" sz="2400" dirty="0" smtClean="0"/>
              <a:t>as it </a:t>
            </a:r>
            <a:r>
              <a:rPr lang="en-IN" sz="2400" dirty="0"/>
              <a:t>moves back and forth</a:t>
            </a:r>
            <a:r>
              <a:rPr lang="en-IN" sz="2400" dirty="0" smtClean="0"/>
              <a:t>.</a:t>
            </a:r>
          </a:p>
          <a:p>
            <a:r>
              <a:rPr lang="en-IN" sz="2400" dirty="0"/>
              <a:t>These blocks of material </a:t>
            </a:r>
            <a:r>
              <a:rPr lang="en-IN" sz="2400" dirty="0" smtClean="0"/>
              <a:t>are subject </a:t>
            </a:r>
            <a:r>
              <a:rPr lang="en-IN" sz="2400" dirty="0"/>
              <a:t>to wear over time. </a:t>
            </a:r>
            <a:endParaRPr lang="en-IN" sz="2400" dirty="0" smtClean="0"/>
          </a:p>
          <a:p>
            <a:r>
              <a:rPr lang="en-IN" sz="2400" dirty="0" smtClean="0"/>
              <a:t>Cable </a:t>
            </a:r>
            <a:r>
              <a:rPr lang="en-IN" sz="2400" dirty="0"/>
              <a:t>guides are also used </a:t>
            </a:r>
            <a:r>
              <a:rPr lang="en-IN" sz="2400" dirty="0" smtClean="0"/>
              <a:t>to protect </a:t>
            </a:r>
            <a:r>
              <a:rPr lang="en-IN" sz="2400" dirty="0"/>
              <a:t>cables from damage</a:t>
            </a:r>
            <a:r>
              <a:rPr lang="en-IN" sz="2400" dirty="0" smtClean="0"/>
              <a:t>.</a:t>
            </a:r>
          </a:p>
          <a:p>
            <a:r>
              <a:rPr lang="en-IN" sz="2400" dirty="0"/>
              <a:t>Cables that extend from pressurized portions of the aircraft to unpressurized areas use seals to prevent loss cabin pressure. </a:t>
            </a:r>
          </a:p>
          <a:p>
            <a:r>
              <a:rPr lang="en-IN" sz="2400" dirty="0"/>
              <a:t>Significant air leaks at such locations may affect the operation of the pressurization system. </a:t>
            </a:r>
          </a:p>
          <a:p>
            <a:r>
              <a:rPr lang="en-IN" sz="2400" dirty="0"/>
              <a:t>Turnbuckles are normally included in the cable system for setting cable tension and serving as disconnect points.</a:t>
            </a:r>
          </a:p>
          <a:p>
            <a:r>
              <a:rPr lang="en-IN" sz="2400" dirty="0"/>
              <a:t>Turnbuckles are threaded devices that </a:t>
            </a:r>
            <a:r>
              <a:rPr lang="en-IN" sz="2400" dirty="0" smtClean="0"/>
              <a:t>have </a:t>
            </a:r>
            <a:r>
              <a:rPr lang="en-IN" sz="2400" dirty="0"/>
              <a:t>an end with right-handed threads and the </a:t>
            </a:r>
            <a:r>
              <a:rPr lang="en-IN" sz="2400" dirty="0" smtClean="0"/>
              <a:t>opposite end </a:t>
            </a:r>
            <a:r>
              <a:rPr lang="en-IN" sz="2400" dirty="0"/>
              <a:t>with left-handed threads. </a:t>
            </a:r>
          </a:p>
        </p:txBody>
      </p:sp>
    </p:spTree>
    <p:extLst>
      <p:ext uri="{BB962C8B-B14F-4D97-AF65-F5344CB8AC3E}">
        <p14:creationId xmlns:p14="http://schemas.microsoft.com/office/powerpoint/2010/main" val="30334103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093" y="184225"/>
            <a:ext cx="11616744" cy="656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3535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062" y="167425"/>
            <a:ext cx="11655380" cy="6529589"/>
          </a:xfrm>
        </p:spPr>
        <p:txBody>
          <a:bodyPr/>
          <a:lstStyle/>
          <a:p>
            <a:r>
              <a:rPr lang="en-IN" dirty="0"/>
              <a:t>The cable terminals </a:t>
            </a:r>
            <a:r>
              <a:rPr lang="en-IN" dirty="0" smtClean="0"/>
              <a:t>are threaded </a:t>
            </a:r>
            <a:r>
              <a:rPr lang="en-IN" dirty="0"/>
              <a:t>into the barrel of the turnbuckle</a:t>
            </a:r>
            <a:r>
              <a:rPr lang="en-IN" dirty="0" smtClean="0"/>
              <a:t>.</a:t>
            </a:r>
          </a:p>
          <a:p>
            <a:r>
              <a:rPr lang="en-IN" dirty="0" smtClean="0"/>
              <a:t> Turnbuckles are </a:t>
            </a:r>
            <a:r>
              <a:rPr lang="en-IN" dirty="0" err="1"/>
              <a:t>safetied</a:t>
            </a:r>
            <a:r>
              <a:rPr lang="en-IN" dirty="0"/>
              <a:t> using </a:t>
            </a:r>
            <a:r>
              <a:rPr lang="en-IN" dirty="0" err="1"/>
              <a:t>lockwire</a:t>
            </a:r>
            <a:r>
              <a:rPr lang="en-IN" dirty="0"/>
              <a:t>. Some turnbuckle </a:t>
            </a:r>
            <a:r>
              <a:rPr lang="en-IN" dirty="0" smtClean="0"/>
              <a:t>and terminal </a:t>
            </a:r>
            <a:r>
              <a:rPr lang="en-IN" dirty="0"/>
              <a:t>ends have the option of being </a:t>
            </a:r>
            <a:r>
              <a:rPr lang="en-IN" dirty="0" err="1"/>
              <a:t>safetied</a:t>
            </a:r>
            <a:r>
              <a:rPr lang="en-IN" dirty="0"/>
              <a:t> </a:t>
            </a:r>
            <a:r>
              <a:rPr lang="en-IN" dirty="0" smtClean="0"/>
              <a:t>with special </a:t>
            </a:r>
            <a:r>
              <a:rPr lang="en-IN" dirty="0"/>
              <a:t>clips. </a:t>
            </a:r>
            <a:endParaRPr lang="en-IN" dirty="0" smtClean="0"/>
          </a:p>
          <a:p>
            <a:r>
              <a:rPr lang="en-IN" dirty="0"/>
              <a:t>Setting the proper tension on the cables is </a:t>
            </a:r>
            <a:r>
              <a:rPr lang="en-IN" dirty="0" smtClean="0"/>
              <a:t>critical to </a:t>
            </a:r>
            <a:r>
              <a:rPr lang="en-IN" dirty="0"/>
              <a:t>the rigging process. Improper cable tension </a:t>
            </a:r>
            <a:r>
              <a:rPr lang="en-IN" dirty="0" smtClean="0"/>
              <a:t>may cause </a:t>
            </a:r>
            <a:r>
              <a:rPr lang="en-IN" dirty="0"/>
              <a:t>loss of control travel or damage to components.</a:t>
            </a:r>
          </a:p>
          <a:p>
            <a:r>
              <a:rPr lang="en-IN" dirty="0" err="1"/>
              <a:t>Tensiometers</a:t>
            </a:r>
            <a:r>
              <a:rPr lang="en-IN" dirty="0"/>
              <a:t> are tools </a:t>
            </a:r>
            <a:r>
              <a:rPr lang="en-IN" dirty="0" smtClean="0"/>
              <a:t>used </a:t>
            </a:r>
            <a:r>
              <a:rPr lang="en-IN" dirty="0"/>
              <a:t>to measure the </a:t>
            </a:r>
            <a:r>
              <a:rPr lang="en-IN" dirty="0" smtClean="0"/>
              <a:t>tension placed </a:t>
            </a:r>
            <a:r>
              <a:rPr lang="en-IN" dirty="0"/>
              <a:t>on </a:t>
            </a:r>
            <a:r>
              <a:rPr lang="en-IN" dirty="0" smtClean="0"/>
              <a:t>control </a:t>
            </a:r>
            <a:r>
              <a:rPr lang="en-IN" dirty="0"/>
              <a:t>cables</a:t>
            </a:r>
            <a:r>
              <a:rPr lang="en-IN" dirty="0" smtClean="0"/>
              <a:t>.</a:t>
            </a: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485" y="2750012"/>
            <a:ext cx="4429125" cy="3724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735" y="2736157"/>
            <a:ext cx="4933950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0387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941" y="257577"/>
            <a:ext cx="11681138" cy="6362164"/>
          </a:xfrm>
        </p:spPr>
        <p:txBody>
          <a:bodyPr>
            <a:normAutofit/>
          </a:bodyPr>
          <a:lstStyle/>
          <a:p>
            <a:r>
              <a:rPr lang="en-IN" sz="2400" dirty="0"/>
              <a:t>Because airplanes stretch and contract with </a:t>
            </a:r>
            <a:r>
              <a:rPr lang="en-IN" sz="2400" dirty="0" smtClean="0"/>
              <a:t>changes in </a:t>
            </a:r>
            <a:r>
              <a:rPr lang="en-IN" sz="2400" dirty="0"/>
              <a:t>temperatures, some airplanes use cable </a:t>
            </a:r>
            <a:r>
              <a:rPr lang="en-IN" sz="2400" dirty="0" smtClean="0"/>
              <a:t>tension regulators </a:t>
            </a:r>
            <a:r>
              <a:rPr lang="en-IN" sz="2400" dirty="0"/>
              <a:t>to maintain proper cable tension </a:t>
            </a:r>
            <a:r>
              <a:rPr lang="en-IN" sz="2400" dirty="0" smtClean="0"/>
              <a:t>throughout the </a:t>
            </a:r>
            <a:r>
              <a:rPr lang="en-IN" sz="2400" dirty="0"/>
              <a:t>range of </a:t>
            </a:r>
            <a:r>
              <a:rPr lang="en-IN" sz="2400" dirty="0" smtClean="0"/>
              <a:t>conditions.</a:t>
            </a:r>
          </a:p>
          <a:p>
            <a:pPr marL="0" indent="0">
              <a:buNone/>
            </a:pPr>
            <a:r>
              <a:rPr lang="en-IN" sz="2400" b="1" dirty="0"/>
              <a:t> </a:t>
            </a:r>
            <a:r>
              <a:rPr lang="en-IN" sz="2400" b="1" dirty="0" smtClean="0"/>
              <a:t>   </a:t>
            </a:r>
            <a:r>
              <a:rPr lang="en-IN" sz="2400" b="1" dirty="0" smtClean="0">
                <a:solidFill>
                  <a:schemeClr val="accent2"/>
                </a:solidFill>
              </a:rPr>
              <a:t>PUSH-PULL </a:t>
            </a:r>
            <a:r>
              <a:rPr lang="en-IN" sz="2400" b="1" dirty="0">
                <a:solidFill>
                  <a:schemeClr val="accent2"/>
                </a:solidFill>
              </a:rPr>
              <a:t>TUBES</a:t>
            </a:r>
          </a:p>
          <a:p>
            <a:r>
              <a:rPr lang="en-IN" sz="2400" dirty="0"/>
              <a:t>Where cables only have strength when they are </a:t>
            </a:r>
            <a:r>
              <a:rPr lang="en-IN" sz="2400" dirty="0" smtClean="0"/>
              <a:t>place under </a:t>
            </a:r>
            <a:r>
              <a:rPr lang="en-IN" sz="2400" dirty="0"/>
              <a:t>tension, or pulled, push-pull rods are able </a:t>
            </a:r>
            <a:r>
              <a:rPr lang="en-IN" sz="2400" dirty="0" smtClean="0"/>
              <a:t>to transmit </a:t>
            </a:r>
            <a:r>
              <a:rPr lang="en-IN" sz="2400" dirty="0"/>
              <a:t>force in either direction</a:t>
            </a:r>
            <a:r>
              <a:rPr lang="en-IN" sz="2400" dirty="0" smtClean="0"/>
              <a:t>.</a:t>
            </a:r>
          </a:p>
          <a:p>
            <a:r>
              <a:rPr lang="en-IN" sz="2400" dirty="0" smtClean="0"/>
              <a:t> </a:t>
            </a:r>
            <a:r>
              <a:rPr lang="en-IN" sz="2400" dirty="0"/>
              <a:t>Push-pull rods </a:t>
            </a:r>
            <a:r>
              <a:rPr lang="en-IN" sz="2400" dirty="0" smtClean="0"/>
              <a:t>may be </a:t>
            </a:r>
            <a:r>
              <a:rPr lang="en-IN" sz="2400" dirty="0"/>
              <a:t>solid or hollow. The ends attached to the </a:t>
            </a:r>
            <a:r>
              <a:rPr lang="en-IN" sz="2400" dirty="0" smtClean="0"/>
              <a:t>push-pull rods </a:t>
            </a:r>
            <a:r>
              <a:rPr lang="en-IN" sz="2400" dirty="0"/>
              <a:t>may be fixed or adjustable. </a:t>
            </a:r>
            <a:endParaRPr lang="en-IN" sz="2400" dirty="0" smtClean="0"/>
          </a:p>
          <a:p>
            <a:r>
              <a:rPr lang="en-IN" sz="2400" dirty="0" smtClean="0"/>
              <a:t>Technicians must ensure </a:t>
            </a:r>
            <a:r>
              <a:rPr lang="en-IN" sz="2400" dirty="0"/>
              <a:t>that adjustable ends have adequate </a:t>
            </a:r>
            <a:r>
              <a:rPr lang="en-IN" sz="2400" dirty="0" smtClean="0"/>
              <a:t>thread engagement </a:t>
            </a:r>
            <a:r>
              <a:rPr lang="en-IN" sz="2400" dirty="0"/>
              <a:t>with the push-pull rod</a:t>
            </a:r>
            <a:r>
              <a:rPr lang="en-IN" sz="2400" dirty="0" smtClean="0"/>
              <a:t>.</a:t>
            </a:r>
          </a:p>
          <a:p>
            <a:r>
              <a:rPr lang="en-IN" sz="2400" dirty="0" smtClean="0"/>
              <a:t> </a:t>
            </a:r>
            <a:r>
              <a:rPr lang="en-IN" sz="2400" dirty="0"/>
              <a:t>Inadequate thread engagement may lead to </a:t>
            </a:r>
            <a:r>
              <a:rPr lang="en-IN" sz="2400" dirty="0" smtClean="0"/>
              <a:t>part failure </a:t>
            </a:r>
            <a:r>
              <a:rPr lang="en-IN" sz="2400" dirty="0"/>
              <a:t>and loss of control</a:t>
            </a:r>
            <a:r>
              <a:rPr lang="en-IN" sz="2400" dirty="0" smtClean="0"/>
              <a:t>.</a:t>
            </a:r>
          </a:p>
          <a:p>
            <a:r>
              <a:rPr lang="en-IN" sz="2400" dirty="0"/>
              <a:t>Witness holes are used </a:t>
            </a:r>
            <a:r>
              <a:rPr lang="en-IN" sz="2400" dirty="0" smtClean="0"/>
              <a:t>to verify </a:t>
            </a:r>
            <a:r>
              <a:rPr lang="en-IN" sz="2400" dirty="0"/>
              <a:t>sufficient thread engagement</a:t>
            </a:r>
            <a:endParaRPr lang="en-IN" sz="2400" dirty="0" smtClean="0"/>
          </a:p>
        </p:txBody>
      </p:sp>
    </p:spTree>
    <p:extLst>
      <p:ext uri="{BB962C8B-B14F-4D97-AF65-F5344CB8AC3E}">
        <p14:creationId xmlns:p14="http://schemas.microsoft.com/office/powerpoint/2010/main" val="10601888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607" y="191233"/>
            <a:ext cx="6850500" cy="3309871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30" y="3809187"/>
            <a:ext cx="9639300" cy="2276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6107" y="659229"/>
            <a:ext cx="5185893" cy="237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44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942" y="470080"/>
            <a:ext cx="11526590" cy="6387920"/>
          </a:xfrm>
        </p:spPr>
        <p:txBody>
          <a:bodyPr>
            <a:normAutofit/>
          </a:bodyPr>
          <a:lstStyle/>
          <a:p>
            <a:r>
              <a:rPr lang="en-IN" sz="2400" dirty="0"/>
              <a:t>Lateral control is the banking movement or roll of </a:t>
            </a:r>
            <a:r>
              <a:rPr lang="en-IN" sz="2400" dirty="0" smtClean="0"/>
              <a:t>an aircraft </a:t>
            </a:r>
            <a:r>
              <a:rPr lang="en-IN" sz="2400" dirty="0"/>
              <a:t>that is controlled by the ailerons. </a:t>
            </a:r>
            <a:endParaRPr lang="en-IN" sz="2400" dirty="0" smtClean="0"/>
          </a:p>
          <a:p>
            <a:r>
              <a:rPr lang="en-IN" sz="2400" dirty="0" smtClean="0"/>
              <a:t>To </a:t>
            </a:r>
            <a:r>
              <a:rPr lang="en-IN" sz="2400" dirty="0"/>
              <a:t>roll </a:t>
            </a:r>
            <a:r>
              <a:rPr lang="en-IN" sz="2400" dirty="0" smtClean="0"/>
              <a:t>the airplane </a:t>
            </a:r>
            <a:r>
              <a:rPr lang="en-IN" sz="2400" dirty="0"/>
              <a:t>around the longitudinal axis, the pilot </a:t>
            </a:r>
            <a:r>
              <a:rPr lang="en-IN" sz="2400" dirty="0" smtClean="0"/>
              <a:t>rotates the </a:t>
            </a:r>
            <a:r>
              <a:rPr lang="en-IN" sz="2400" dirty="0"/>
              <a:t>control wheel or moves the stick to the left or </a:t>
            </a:r>
            <a:r>
              <a:rPr lang="en-IN" sz="2400" dirty="0" smtClean="0"/>
              <a:t>right, as </a:t>
            </a:r>
            <a:r>
              <a:rPr lang="en-IN" sz="2400" dirty="0"/>
              <a:t>desired. </a:t>
            </a:r>
            <a:endParaRPr lang="en-IN" sz="2400" dirty="0" smtClean="0"/>
          </a:p>
          <a:p>
            <a:r>
              <a:rPr lang="en-IN" sz="2400" dirty="0" smtClean="0"/>
              <a:t>When </a:t>
            </a:r>
            <a:r>
              <a:rPr lang="en-IN" sz="2400" dirty="0"/>
              <a:t>the control is moved to the left, the </a:t>
            </a:r>
            <a:r>
              <a:rPr lang="en-IN" sz="2400" dirty="0" smtClean="0"/>
              <a:t>left aileron </a:t>
            </a:r>
            <a:r>
              <a:rPr lang="en-IN" sz="2400" dirty="0"/>
              <a:t>rises above the wing and the right aileron </a:t>
            </a:r>
            <a:r>
              <a:rPr lang="en-IN" sz="2400" dirty="0" smtClean="0"/>
              <a:t>descends below </a:t>
            </a:r>
            <a:r>
              <a:rPr lang="en-IN" sz="2400" dirty="0"/>
              <a:t>the wing. This causes the left wing to drop and </a:t>
            </a:r>
            <a:r>
              <a:rPr lang="en-IN" sz="2400" dirty="0" smtClean="0"/>
              <a:t>the right </a:t>
            </a:r>
            <a:r>
              <a:rPr lang="en-IN" sz="2400" dirty="0"/>
              <a:t>wing to ascend resulting in a left bank. </a:t>
            </a:r>
            <a:r>
              <a:rPr lang="en-IN" sz="2400" dirty="0" smtClean="0"/>
              <a:t> </a:t>
            </a:r>
          </a:p>
          <a:p>
            <a:r>
              <a:rPr lang="en-IN" sz="2400" dirty="0" smtClean="0"/>
              <a:t>Some aircraft may </a:t>
            </a:r>
            <a:r>
              <a:rPr lang="en-IN" sz="2400" dirty="0"/>
              <a:t>use multiple ailerons so that each wing </a:t>
            </a:r>
            <a:r>
              <a:rPr lang="en-IN" sz="2400" dirty="0" smtClean="0"/>
              <a:t>includes an </a:t>
            </a:r>
            <a:r>
              <a:rPr lang="en-IN" sz="2400" dirty="0"/>
              <a:t>inboard and outboard aileron. In such </a:t>
            </a:r>
            <a:r>
              <a:rPr lang="en-IN" sz="2400" dirty="0" smtClean="0"/>
              <a:t>instances, the </a:t>
            </a:r>
            <a:r>
              <a:rPr lang="en-IN" sz="2400" dirty="0"/>
              <a:t>control network may lock out the outboard </a:t>
            </a:r>
            <a:r>
              <a:rPr lang="en-IN" sz="2400" dirty="0" smtClean="0"/>
              <a:t>ailerons during </a:t>
            </a:r>
            <a:r>
              <a:rPr lang="en-IN" sz="2400" dirty="0"/>
              <a:t>high-speed flight. </a:t>
            </a:r>
          </a:p>
          <a:p>
            <a:r>
              <a:rPr lang="en-IN" sz="2400" dirty="0" smtClean="0"/>
              <a:t> </a:t>
            </a:r>
            <a:r>
              <a:rPr lang="en-IN" sz="2400" dirty="0"/>
              <a:t>In addition to ailerons, spoilers may also </a:t>
            </a:r>
            <a:r>
              <a:rPr lang="en-IN" sz="2400" dirty="0" smtClean="0"/>
              <a:t>be incorporated </a:t>
            </a:r>
            <a:r>
              <a:rPr lang="en-IN" sz="2400" dirty="0"/>
              <a:t>into aileron system. Each aircraft may </a:t>
            </a:r>
            <a:r>
              <a:rPr lang="en-IN" sz="2400" dirty="0" smtClean="0"/>
              <a:t>have specific </a:t>
            </a:r>
            <a:r>
              <a:rPr lang="en-IN" sz="2400" dirty="0"/>
              <a:t>features contained in the flight control system </a:t>
            </a:r>
            <a:r>
              <a:rPr lang="en-IN" sz="2400" dirty="0" smtClean="0"/>
              <a:t>to enhance </a:t>
            </a:r>
            <a:r>
              <a:rPr lang="en-IN" sz="2400" dirty="0"/>
              <a:t>the operation of the airplane.</a:t>
            </a:r>
          </a:p>
        </p:txBody>
      </p:sp>
    </p:spTree>
    <p:extLst>
      <p:ext uri="{BB962C8B-B14F-4D97-AF65-F5344CB8AC3E}">
        <p14:creationId xmlns:p14="http://schemas.microsoft.com/office/powerpoint/2010/main" val="42480617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56" y="1914078"/>
            <a:ext cx="9882933" cy="357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0717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304" y="154546"/>
            <a:ext cx="11822806" cy="6568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dirty="0" smtClean="0"/>
              <a:t>    </a:t>
            </a:r>
            <a:r>
              <a:rPr lang="en-IN" sz="2400" dirty="0" smtClean="0">
                <a:solidFill>
                  <a:schemeClr val="accent2"/>
                </a:solidFill>
              </a:rPr>
              <a:t>BELLCRANKS </a:t>
            </a:r>
            <a:r>
              <a:rPr lang="en-IN" sz="2400" dirty="0">
                <a:solidFill>
                  <a:schemeClr val="accent2"/>
                </a:solidFill>
              </a:rPr>
              <a:t>AND LEVERS</a:t>
            </a:r>
          </a:p>
          <a:p>
            <a:r>
              <a:rPr lang="en-IN" sz="2400" dirty="0" err="1"/>
              <a:t>Bellcranks</a:t>
            </a:r>
            <a:r>
              <a:rPr lang="en-IN" sz="2400" dirty="0"/>
              <a:t> are constructed so that a series of levers </a:t>
            </a:r>
            <a:r>
              <a:rPr lang="en-IN" sz="2400" dirty="0" smtClean="0"/>
              <a:t>are able </a:t>
            </a:r>
            <a:r>
              <a:rPr lang="en-IN" sz="2400" dirty="0"/>
              <a:t>to receive an input signal and deliver an output. </a:t>
            </a:r>
            <a:r>
              <a:rPr lang="en-IN" sz="2400" dirty="0" smtClean="0"/>
              <a:t>[linear motion at an angle]</a:t>
            </a:r>
          </a:p>
          <a:p>
            <a:r>
              <a:rPr lang="en-IN" sz="2400" dirty="0" smtClean="0"/>
              <a:t>The</a:t>
            </a:r>
            <a:r>
              <a:rPr lang="en-IN" sz="2400" dirty="0"/>
              <a:t> </a:t>
            </a:r>
            <a:r>
              <a:rPr lang="en-IN" sz="2400" dirty="0" smtClean="0"/>
              <a:t>output </a:t>
            </a:r>
            <a:r>
              <a:rPr lang="en-IN" sz="2400" dirty="0"/>
              <a:t>from a lever or </a:t>
            </a:r>
            <a:r>
              <a:rPr lang="en-IN" sz="2400" dirty="0" err="1"/>
              <a:t>bellcrank</a:t>
            </a:r>
            <a:r>
              <a:rPr lang="en-IN" sz="2400" dirty="0"/>
              <a:t> may amplify the input </a:t>
            </a:r>
            <a:r>
              <a:rPr lang="en-IN" sz="2400" dirty="0" smtClean="0"/>
              <a:t>or vice-versa</a:t>
            </a:r>
            <a:r>
              <a:rPr lang="en-IN" sz="2400" dirty="0"/>
              <a:t>. </a:t>
            </a:r>
            <a:endParaRPr lang="en-IN" sz="2400" dirty="0" smtClean="0"/>
          </a:p>
          <a:p>
            <a:r>
              <a:rPr lang="en-IN" sz="2400" dirty="0" smtClean="0"/>
              <a:t>Frequently</a:t>
            </a:r>
            <a:r>
              <a:rPr lang="en-IN" sz="2400" dirty="0"/>
              <a:t>, </a:t>
            </a:r>
            <a:r>
              <a:rPr lang="en-IN" sz="2400" dirty="0" err="1"/>
              <a:t>bellcranks</a:t>
            </a:r>
            <a:r>
              <a:rPr lang="en-IN" sz="2400" dirty="0"/>
              <a:t> change the </a:t>
            </a:r>
            <a:r>
              <a:rPr lang="en-IN" sz="2400" dirty="0" smtClean="0"/>
              <a:t>direction of </a:t>
            </a:r>
            <a:r>
              <a:rPr lang="en-IN" sz="2400" dirty="0"/>
              <a:t>movement. </a:t>
            </a:r>
            <a:endParaRPr lang="en-IN" sz="2400" dirty="0" smtClean="0"/>
          </a:p>
          <a:p>
            <a:r>
              <a:rPr lang="en-IN" sz="2400" dirty="0" smtClean="0"/>
              <a:t>1he </a:t>
            </a:r>
            <a:r>
              <a:rPr lang="en-IN" sz="2400" dirty="0"/>
              <a:t>input signal may come from a </a:t>
            </a:r>
            <a:r>
              <a:rPr lang="en-IN" sz="2400" dirty="0" smtClean="0"/>
              <a:t>lateral direction </a:t>
            </a:r>
            <a:r>
              <a:rPr lang="en-IN" sz="2400" dirty="0"/>
              <a:t>and the output motion made in a </a:t>
            </a:r>
            <a:r>
              <a:rPr lang="en-IN" sz="2400" dirty="0" smtClean="0"/>
              <a:t>longitudinal direction </a:t>
            </a:r>
            <a:r>
              <a:rPr lang="en-IN" sz="2400" dirty="0"/>
              <a:t>and </a:t>
            </a:r>
            <a:r>
              <a:rPr lang="en-IN" sz="2400" dirty="0" smtClean="0"/>
              <a:t>vice-versa</a:t>
            </a:r>
          </a:p>
          <a:p>
            <a:pPr marL="0" indent="0">
              <a:buNone/>
            </a:pPr>
            <a:r>
              <a:rPr lang="en-IN" sz="2400" dirty="0" smtClean="0"/>
              <a:t>    </a:t>
            </a:r>
            <a:r>
              <a:rPr lang="en-IN" sz="2400" dirty="0" smtClean="0">
                <a:solidFill>
                  <a:schemeClr val="accent2"/>
                </a:solidFill>
              </a:rPr>
              <a:t>JACKSCREWS</a:t>
            </a:r>
            <a:endParaRPr lang="en-IN" sz="2400" dirty="0">
              <a:solidFill>
                <a:schemeClr val="accent2"/>
              </a:solidFill>
            </a:endParaRPr>
          </a:p>
          <a:p>
            <a:r>
              <a:rPr lang="en-IN" sz="2400" dirty="0"/>
              <a:t>Jackscrews are commonly employed for moving </a:t>
            </a:r>
            <a:r>
              <a:rPr lang="en-IN" sz="2400" dirty="0" smtClean="0"/>
              <a:t>surfaces that </a:t>
            </a:r>
            <a:r>
              <a:rPr lang="en-IN" sz="2400" dirty="0"/>
              <a:t>experience extreme aerodynamic loads, such </a:t>
            </a:r>
            <a:r>
              <a:rPr lang="en-IN" sz="2400" dirty="0" smtClean="0"/>
              <a:t>as horizontal </a:t>
            </a:r>
            <a:r>
              <a:rPr lang="en-IN" sz="2400" dirty="0"/>
              <a:t>stabilizers and flaps. </a:t>
            </a:r>
            <a:endParaRPr lang="en-IN" sz="2400" dirty="0" smtClean="0"/>
          </a:p>
          <a:p>
            <a:r>
              <a:rPr lang="en-IN" sz="2400" dirty="0" smtClean="0"/>
              <a:t>Jackscrews </a:t>
            </a:r>
            <a:r>
              <a:rPr lang="en-IN" sz="2400" dirty="0"/>
              <a:t>are </a:t>
            </a:r>
            <a:r>
              <a:rPr lang="en-IN" sz="2400" dirty="0" smtClean="0"/>
              <a:t>threaded units </a:t>
            </a:r>
            <a:r>
              <a:rPr lang="en-IN" sz="2400" dirty="0"/>
              <a:t>that convert rotary motion into linear travel. </a:t>
            </a:r>
            <a:endParaRPr lang="en-IN" sz="2400" dirty="0" smtClean="0"/>
          </a:p>
          <a:p>
            <a:r>
              <a:rPr lang="en-IN" sz="2400" dirty="0" smtClean="0"/>
              <a:t>The</a:t>
            </a:r>
            <a:r>
              <a:rPr lang="en-IN" sz="2400" dirty="0"/>
              <a:t> </a:t>
            </a:r>
            <a:r>
              <a:rPr lang="en-IN" sz="2400" dirty="0" smtClean="0"/>
              <a:t>threads </a:t>
            </a:r>
            <a:r>
              <a:rPr lang="en-IN" sz="2400" dirty="0"/>
              <a:t>of jackscrews are quite coarse. </a:t>
            </a:r>
            <a:endParaRPr lang="en-IN" sz="2400" dirty="0" smtClean="0"/>
          </a:p>
          <a:p>
            <a:r>
              <a:rPr lang="en-IN" sz="2400" dirty="0" smtClean="0"/>
              <a:t>Jackscrews are ideal </a:t>
            </a:r>
            <a:r>
              <a:rPr lang="en-IN" sz="2400" dirty="0"/>
              <a:t>for trim applications </a:t>
            </a:r>
            <a:r>
              <a:rPr lang="en-IN" sz="2400" dirty="0" smtClean="0"/>
              <a:t>of large </a:t>
            </a:r>
            <a:r>
              <a:rPr lang="en-IN" sz="2400" dirty="0"/>
              <a:t>control surfaces.</a:t>
            </a:r>
          </a:p>
        </p:txBody>
      </p:sp>
    </p:spTree>
    <p:extLst>
      <p:ext uri="{BB962C8B-B14F-4D97-AF65-F5344CB8AC3E}">
        <p14:creationId xmlns:p14="http://schemas.microsoft.com/office/powerpoint/2010/main" val="35427469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476" y="0"/>
            <a:ext cx="5172075" cy="3800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0898" y="147906"/>
            <a:ext cx="5276447" cy="3800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45" y="3800475"/>
            <a:ext cx="5254580" cy="30575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5500" y="3948381"/>
            <a:ext cx="4662152" cy="266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722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08" y="178354"/>
            <a:ext cx="11333409" cy="6413678"/>
          </a:xfrm>
        </p:spPr>
        <p:txBody>
          <a:bodyPr>
            <a:noAutofit/>
          </a:bodyPr>
          <a:lstStyle/>
          <a:p>
            <a:r>
              <a:rPr lang="en-IN" sz="2400" b="1" dirty="0"/>
              <a:t>HVDROMECHANICAL CONTROL</a:t>
            </a:r>
          </a:p>
          <a:p>
            <a:r>
              <a:rPr lang="en-IN" sz="2400" dirty="0"/>
              <a:t>As the size, complexity, and speed of aircraft </a:t>
            </a:r>
            <a:r>
              <a:rPr lang="en-IN" sz="2400" dirty="0" smtClean="0"/>
              <a:t>increased, actuation </a:t>
            </a:r>
            <a:r>
              <a:rPr lang="en-IN" sz="2400" dirty="0"/>
              <a:t>of controls in flight </a:t>
            </a:r>
            <a:r>
              <a:rPr lang="en-IN" sz="2400" dirty="0" smtClean="0"/>
              <a:t>be came </a:t>
            </a:r>
            <a:r>
              <a:rPr lang="en-IN" sz="2400" dirty="0"/>
              <a:t>more difficult </a:t>
            </a:r>
            <a:r>
              <a:rPr lang="en-IN" sz="2400" dirty="0" smtClean="0"/>
              <a:t>to perform </a:t>
            </a:r>
            <a:r>
              <a:rPr lang="en-IN" sz="2400" dirty="0"/>
              <a:t>strictly using physical strength</a:t>
            </a:r>
            <a:r>
              <a:rPr lang="en-IN" sz="2400" dirty="0" smtClean="0"/>
              <a:t>. </a:t>
            </a:r>
          </a:p>
          <a:p>
            <a:r>
              <a:rPr lang="en-IN" sz="2400" dirty="0" smtClean="0"/>
              <a:t> </a:t>
            </a:r>
            <a:r>
              <a:rPr lang="en-IN" sz="2400" dirty="0"/>
              <a:t>It soon </a:t>
            </a:r>
            <a:r>
              <a:rPr lang="en-IN" sz="2400" dirty="0" smtClean="0"/>
              <a:t>became apparent </a:t>
            </a:r>
            <a:r>
              <a:rPr lang="en-IN" sz="2400" dirty="0"/>
              <a:t>that the pilot needed assistance to overcome </a:t>
            </a:r>
            <a:r>
              <a:rPr lang="en-IN" sz="2400" dirty="0" smtClean="0"/>
              <a:t>the aerodynamic </a:t>
            </a:r>
            <a:r>
              <a:rPr lang="en-IN" sz="2400" dirty="0"/>
              <a:t>forces encountered by the control </a:t>
            </a:r>
            <a:r>
              <a:rPr lang="en-IN" sz="2400" dirty="0" smtClean="0"/>
              <a:t>surfaces in </a:t>
            </a:r>
            <a:r>
              <a:rPr lang="en-IN" sz="2400" dirty="0"/>
              <a:t>order to control the aircraft. </a:t>
            </a:r>
            <a:endParaRPr lang="en-IN" sz="2400" dirty="0" smtClean="0"/>
          </a:p>
          <a:p>
            <a:r>
              <a:rPr lang="en-IN" sz="2400" dirty="0" smtClean="0"/>
              <a:t>Spring </a:t>
            </a:r>
            <a:r>
              <a:rPr lang="en-IN" sz="2400" dirty="0"/>
              <a:t>tabs, which </a:t>
            </a:r>
            <a:r>
              <a:rPr lang="en-IN" sz="2400" dirty="0" smtClean="0"/>
              <a:t>were </a:t>
            </a:r>
            <a:r>
              <a:rPr lang="en-IN" sz="2400" dirty="0"/>
              <a:t>operated by the conventional control system, were </a:t>
            </a:r>
            <a:r>
              <a:rPr lang="en-IN" sz="2400" dirty="0" smtClean="0"/>
              <a:t>moved so </a:t>
            </a:r>
            <a:r>
              <a:rPr lang="en-IN" sz="2400" dirty="0"/>
              <a:t>that the airflow over them actually moved the </a:t>
            </a:r>
            <a:r>
              <a:rPr lang="en-IN" sz="2400" dirty="0" smtClean="0"/>
              <a:t>primary control </a:t>
            </a:r>
            <a:r>
              <a:rPr lang="en-IN" sz="2400" dirty="0"/>
              <a:t>surface. </a:t>
            </a:r>
            <a:endParaRPr lang="en-IN" sz="2400" dirty="0" smtClean="0"/>
          </a:p>
          <a:p>
            <a:r>
              <a:rPr lang="en-IN" sz="2400" dirty="0" smtClean="0"/>
              <a:t>This </a:t>
            </a:r>
            <a:r>
              <a:rPr lang="en-IN" sz="2400" dirty="0"/>
              <a:t>was sufficient for the </a:t>
            </a:r>
            <a:r>
              <a:rPr lang="en-IN" sz="2400" dirty="0" smtClean="0"/>
              <a:t>aircraft operating </a:t>
            </a:r>
            <a:r>
              <a:rPr lang="en-IN" sz="2400" dirty="0"/>
              <a:t>in the lowest of the high-speed ranges (</a:t>
            </a:r>
            <a:r>
              <a:rPr lang="en-IN" sz="2400" dirty="0" smtClean="0"/>
              <a:t>250-300 </a:t>
            </a:r>
            <a:r>
              <a:rPr lang="en-IN" sz="2400" dirty="0"/>
              <a:t>mph). </a:t>
            </a:r>
            <a:endParaRPr lang="en-IN" sz="2400" dirty="0" smtClean="0"/>
          </a:p>
          <a:p>
            <a:r>
              <a:rPr lang="en-IN" sz="2400" dirty="0" smtClean="0"/>
              <a:t>For </a:t>
            </a:r>
            <a:r>
              <a:rPr lang="en-IN" sz="2400" dirty="0"/>
              <a:t>higher speeds, a power-assisted (</a:t>
            </a:r>
            <a:r>
              <a:rPr lang="en-IN" sz="2400" dirty="0" smtClean="0"/>
              <a:t>hydraulic) control </a:t>
            </a:r>
            <a:r>
              <a:rPr lang="en-IN" sz="2400" dirty="0"/>
              <a:t>system was designed and </a:t>
            </a:r>
            <a:r>
              <a:rPr lang="en-IN" sz="2400" dirty="0" smtClean="0"/>
              <a:t>implemented Conventional </a:t>
            </a:r>
            <a:r>
              <a:rPr lang="en-IN" sz="2400" dirty="0"/>
              <a:t>cable or push-pull tube systems </a:t>
            </a:r>
            <a:r>
              <a:rPr lang="en-IN" sz="2400" dirty="0" smtClean="0"/>
              <a:t>link the </a:t>
            </a:r>
            <a:r>
              <a:rPr lang="en-IN" sz="2400" dirty="0"/>
              <a:t>flight deck controls with the </a:t>
            </a:r>
            <a:r>
              <a:rPr lang="en-IN" sz="2400" dirty="0" smtClean="0"/>
              <a:t>hydraulic system. </a:t>
            </a:r>
          </a:p>
          <a:p>
            <a:endParaRPr lang="en-IN" sz="2400" dirty="0" smtClean="0"/>
          </a:p>
        </p:txBody>
      </p:sp>
    </p:spTree>
    <p:extLst>
      <p:ext uri="{BB962C8B-B14F-4D97-AF65-F5344CB8AC3E}">
        <p14:creationId xmlns:p14="http://schemas.microsoft.com/office/powerpoint/2010/main" val="4141053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578" y="283335"/>
            <a:ext cx="11719774" cy="6362163"/>
          </a:xfrm>
        </p:spPr>
        <p:txBody>
          <a:bodyPr>
            <a:normAutofit lnSpcReduction="10000"/>
          </a:bodyPr>
          <a:lstStyle/>
          <a:p>
            <a:r>
              <a:rPr lang="en-IN" sz="2400" dirty="0"/>
              <a:t>With the system activated, the pilot's movement of </a:t>
            </a:r>
            <a:r>
              <a:rPr lang="en-IN" sz="2400" dirty="0" smtClean="0"/>
              <a:t>a control </a:t>
            </a:r>
            <a:r>
              <a:rPr lang="en-IN" sz="2400" dirty="0"/>
              <a:t>causes the mechanical link to open and </a:t>
            </a:r>
            <a:r>
              <a:rPr lang="en-IN" sz="2400" dirty="0" smtClean="0"/>
              <a:t>close servo </a:t>
            </a:r>
            <a:r>
              <a:rPr lang="en-IN" sz="2400" dirty="0"/>
              <a:t>valves, thereby directing hydraulic fluid to </a:t>
            </a:r>
            <a:r>
              <a:rPr lang="en-IN" sz="2400" dirty="0" smtClean="0"/>
              <a:t>and from </a:t>
            </a:r>
            <a:r>
              <a:rPr lang="en-IN" sz="2400" dirty="0"/>
              <a:t>actuators, which convert hydraulic pressure </a:t>
            </a:r>
            <a:r>
              <a:rPr lang="en-IN" sz="2400" dirty="0" smtClean="0"/>
              <a:t>into control </a:t>
            </a:r>
            <a:r>
              <a:rPr lang="en-IN" sz="2400" dirty="0"/>
              <a:t>surface movements</a:t>
            </a:r>
            <a:r>
              <a:rPr lang="en-IN" sz="2400" dirty="0" smtClean="0"/>
              <a:t>.</a:t>
            </a:r>
          </a:p>
          <a:p>
            <a:r>
              <a:rPr lang="en-IN" sz="2400" dirty="0"/>
              <a:t>Because of the mechanical advantage of </a:t>
            </a:r>
            <a:r>
              <a:rPr lang="en-IN" sz="2400" dirty="0" smtClean="0"/>
              <a:t>the </a:t>
            </a:r>
            <a:r>
              <a:rPr lang="en-IN" sz="2400" dirty="0" err="1" smtClean="0"/>
              <a:t>hydromechanical</a:t>
            </a:r>
            <a:r>
              <a:rPr lang="en-IN" sz="2400" dirty="0" smtClean="0"/>
              <a:t> </a:t>
            </a:r>
            <a:r>
              <a:rPr lang="en-IN" sz="2400" dirty="0"/>
              <a:t>flight control system, the </a:t>
            </a:r>
            <a:r>
              <a:rPr lang="en-IN" sz="2400" dirty="0" smtClean="0"/>
              <a:t>pilot cannot </a:t>
            </a:r>
            <a:r>
              <a:rPr lang="en-IN" sz="2400" dirty="0"/>
              <a:t>feel the aerodynamic forces acting on </a:t>
            </a:r>
            <a:r>
              <a:rPr lang="en-IN" sz="2400" dirty="0" smtClean="0"/>
              <a:t>the control </a:t>
            </a:r>
            <a:r>
              <a:rPr lang="en-IN" sz="2400" dirty="0"/>
              <a:t>surfaces, and there is a risk of overstressing </a:t>
            </a:r>
            <a:r>
              <a:rPr lang="en-IN" sz="2400" dirty="0" smtClean="0"/>
              <a:t>the structure </a:t>
            </a:r>
            <a:r>
              <a:rPr lang="en-IN" sz="2400" dirty="0"/>
              <a:t>of the aircraft</a:t>
            </a:r>
            <a:r>
              <a:rPr lang="en-IN" sz="2400" dirty="0" smtClean="0"/>
              <a:t>.</a:t>
            </a:r>
          </a:p>
          <a:p>
            <a:r>
              <a:rPr lang="en-IN" sz="2400" dirty="0"/>
              <a:t>To overcome this </a:t>
            </a:r>
            <a:r>
              <a:rPr lang="en-IN" sz="2400" dirty="0" err="1" smtClean="0"/>
              <a:t>problem,aircraft</a:t>
            </a:r>
            <a:r>
              <a:rPr lang="en-IN" sz="2400" dirty="0" smtClean="0"/>
              <a:t> </a:t>
            </a:r>
            <a:r>
              <a:rPr lang="en-IN" sz="2400" dirty="0"/>
              <a:t>designers incorporated artificial feel </a:t>
            </a:r>
            <a:r>
              <a:rPr lang="en-IN" sz="2400" dirty="0" smtClean="0"/>
              <a:t>systems into </a:t>
            </a:r>
            <a:r>
              <a:rPr lang="en-IN" sz="2400" dirty="0"/>
              <a:t>the design that provides increased resistance to </a:t>
            </a:r>
            <a:r>
              <a:rPr lang="en-IN" sz="2400" dirty="0" smtClean="0"/>
              <a:t>the controls </a:t>
            </a:r>
            <a:r>
              <a:rPr lang="en-IN" sz="2400" dirty="0"/>
              <a:t>at higher speeds</a:t>
            </a:r>
            <a:r>
              <a:rPr lang="en-IN" sz="2400" dirty="0" smtClean="0"/>
              <a:t>.</a:t>
            </a:r>
          </a:p>
          <a:p>
            <a:r>
              <a:rPr lang="en-IN" sz="2400" dirty="0"/>
              <a:t>In essence, the artificial </a:t>
            </a:r>
            <a:r>
              <a:rPr lang="en-IN" sz="2400" dirty="0" smtClean="0"/>
              <a:t>feel simulates </a:t>
            </a:r>
            <a:r>
              <a:rPr lang="en-IN" sz="2400" dirty="0"/>
              <a:t>what the pilot would sense in terms of </a:t>
            </a:r>
            <a:r>
              <a:rPr lang="en-IN" sz="2400" dirty="0" smtClean="0"/>
              <a:t>control system </a:t>
            </a:r>
            <a:r>
              <a:rPr lang="en-IN" sz="2400" dirty="0"/>
              <a:t>input if the aircraft did not have a </a:t>
            </a:r>
            <a:r>
              <a:rPr lang="en-IN" sz="2400" dirty="0" smtClean="0"/>
              <a:t>hydraulic control </a:t>
            </a:r>
            <a:r>
              <a:rPr lang="en-IN" sz="2400" dirty="0"/>
              <a:t>network</a:t>
            </a:r>
            <a:r>
              <a:rPr lang="en-IN" sz="2400" dirty="0" smtClean="0"/>
              <a:t>.</a:t>
            </a:r>
          </a:p>
          <a:p>
            <a:r>
              <a:rPr lang="en-IN" sz="2400" dirty="0"/>
              <a:t>Additionally, some aircraft </a:t>
            </a:r>
            <a:r>
              <a:rPr lang="en-IN" sz="2400" dirty="0" smtClean="0"/>
              <a:t>with   hydraulically </a:t>
            </a:r>
            <a:r>
              <a:rPr lang="en-IN" sz="2400" dirty="0"/>
              <a:t>powered control systems are fitted with </a:t>
            </a:r>
            <a:r>
              <a:rPr lang="en-IN" sz="2400" dirty="0" smtClean="0"/>
              <a:t>a device </a:t>
            </a:r>
            <a:r>
              <a:rPr lang="en-IN" sz="2400" dirty="0"/>
              <a:t>called a stick shaker, which provides an </a:t>
            </a:r>
            <a:r>
              <a:rPr lang="en-IN" sz="2400" dirty="0" smtClean="0"/>
              <a:t>artificial stall </a:t>
            </a:r>
            <a:r>
              <a:rPr lang="en-IN" sz="2400" dirty="0"/>
              <a:t>warning to the pilot.</a:t>
            </a:r>
          </a:p>
        </p:txBody>
      </p:sp>
    </p:spTree>
    <p:extLst>
      <p:ext uri="{BB962C8B-B14F-4D97-AF65-F5344CB8AC3E}">
        <p14:creationId xmlns:p14="http://schemas.microsoft.com/office/powerpoint/2010/main" val="3165713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546" y="270456"/>
            <a:ext cx="11835685" cy="6310648"/>
          </a:xfrm>
        </p:spPr>
        <p:txBody>
          <a:bodyPr>
            <a:normAutofit/>
          </a:bodyPr>
          <a:lstStyle/>
          <a:p>
            <a:r>
              <a:rPr lang="en-IN" sz="2400" dirty="0"/>
              <a:t>Large aircraft often have the mechanical control </a:t>
            </a:r>
            <a:r>
              <a:rPr lang="en-IN" sz="2400" dirty="0" smtClean="0"/>
              <a:t>network connected </a:t>
            </a:r>
            <a:r>
              <a:rPr lang="en-IN" sz="2400" dirty="0"/>
              <a:t>to the flight control as a back-up means </a:t>
            </a:r>
            <a:r>
              <a:rPr lang="en-IN" sz="2400" dirty="0" smtClean="0"/>
              <a:t>of controlling </a:t>
            </a:r>
            <a:r>
              <a:rPr lang="en-IN" sz="2400" dirty="0"/>
              <a:t>the aircraft in the event of a hydraulic </a:t>
            </a:r>
            <a:r>
              <a:rPr lang="en-IN" sz="2400" dirty="0" smtClean="0"/>
              <a:t>system failure </a:t>
            </a:r>
            <a:r>
              <a:rPr lang="en-IN" sz="2400" dirty="0"/>
              <a:t>or failure of the hydraulic control system. </a:t>
            </a:r>
            <a:endParaRPr lang="en-IN" sz="2400" dirty="0" smtClean="0"/>
          </a:p>
          <a:p>
            <a:r>
              <a:rPr lang="en-IN" sz="2400" dirty="0" smtClean="0"/>
              <a:t>Often, aircraft </a:t>
            </a:r>
            <a:r>
              <a:rPr lang="en-IN" sz="2400" dirty="0"/>
              <a:t>are designed with multiple hydraulic </a:t>
            </a:r>
            <a:r>
              <a:rPr lang="en-IN" sz="2400" dirty="0" smtClean="0"/>
              <a:t>actuation systems </a:t>
            </a:r>
            <a:r>
              <a:rPr lang="en-IN" sz="2400" dirty="0"/>
              <a:t>with the mechanical backup to ensure that </a:t>
            </a:r>
            <a:r>
              <a:rPr lang="en-IN" sz="2400" dirty="0" smtClean="0"/>
              <a:t>the crew </a:t>
            </a:r>
            <a:r>
              <a:rPr lang="en-IN" sz="2400" dirty="0"/>
              <a:t>is able to control the aircraft</a:t>
            </a:r>
            <a:r>
              <a:rPr lang="en-IN" sz="2400" dirty="0" smtClean="0"/>
              <a:t>.</a:t>
            </a:r>
          </a:p>
          <a:p>
            <a:endParaRPr lang="en-IN" sz="2400" dirty="0"/>
          </a:p>
        </p:txBody>
      </p:sp>
      <p:pic>
        <p:nvPicPr>
          <p:cNvPr id="1026" name="Picture 2" descr="stick shaker and pus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911" y="2508340"/>
            <a:ext cx="5363536" cy="434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46" y="2646788"/>
            <a:ext cx="6115916" cy="407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276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89" y="180304"/>
            <a:ext cx="11719773" cy="63492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b="1" dirty="0" smtClean="0"/>
              <a:t>    ELECTRICAL </a:t>
            </a:r>
            <a:r>
              <a:rPr lang="en-IN" sz="2400" b="1" dirty="0"/>
              <a:t>AND </a:t>
            </a:r>
            <a:r>
              <a:rPr lang="en-IN" sz="2400" b="1" dirty="0" smtClean="0"/>
              <a:t>ELECTRONIC CONTROLS</a:t>
            </a:r>
            <a:endParaRPr lang="en-IN" sz="2400" b="1" dirty="0"/>
          </a:p>
          <a:p>
            <a:r>
              <a:rPr lang="en-IN" sz="2400" dirty="0" smtClean="0"/>
              <a:t>Modern </a:t>
            </a:r>
            <a:r>
              <a:rPr lang="en-IN" sz="2400" dirty="0"/>
              <a:t>aircraft have widely adopted electronics in </a:t>
            </a:r>
            <a:r>
              <a:rPr lang="en-IN" sz="2400" dirty="0" smtClean="0"/>
              <a:t>their flight </a:t>
            </a:r>
            <a:r>
              <a:rPr lang="en-IN" sz="2400" dirty="0"/>
              <a:t>control systems. </a:t>
            </a:r>
            <a:endParaRPr lang="en-IN" sz="2400" dirty="0" smtClean="0"/>
          </a:p>
          <a:p>
            <a:r>
              <a:rPr lang="en-IN" sz="2400" dirty="0" smtClean="0"/>
              <a:t>Normally </a:t>
            </a:r>
            <a:r>
              <a:rPr lang="en-IN" sz="2400" dirty="0"/>
              <a:t>multiple </a:t>
            </a:r>
            <a:r>
              <a:rPr lang="en-IN" sz="2400" dirty="0" smtClean="0"/>
              <a:t>computers are </a:t>
            </a:r>
            <a:r>
              <a:rPr lang="en-IN" sz="2400" dirty="0"/>
              <a:t>incorporated in the control network </a:t>
            </a:r>
            <a:r>
              <a:rPr lang="en-IN" sz="2400"/>
              <a:t>with </a:t>
            </a:r>
            <a:r>
              <a:rPr lang="en-IN" sz="2400" smtClean="0"/>
              <a:t>computers </a:t>
            </a:r>
            <a:r>
              <a:rPr lang="en-IN" sz="2400" dirty="0" smtClean="0"/>
              <a:t>interfacing </a:t>
            </a:r>
            <a:r>
              <a:rPr lang="en-IN" sz="2400" dirty="0"/>
              <a:t>with autopilots, auto-landing, </a:t>
            </a:r>
            <a:r>
              <a:rPr lang="en-IN" sz="2400" dirty="0" smtClean="0"/>
              <a:t>auto-speed braking</a:t>
            </a:r>
            <a:r>
              <a:rPr lang="en-IN" sz="2400" dirty="0"/>
              <a:t>, flaps, stall warning, ground proximity </a:t>
            </a:r>
            <a:r>
              <a:rPr lang="en-IN" sz="2400" dirty="0" smtClean="0"/>
              <a:t>system, and </a:t>
            </a:r>
            <a:r>
              <a:rPr lang="en-IN" sz="2400" dirty="0"/>
              <a:t>etc</a:t>
            </a:r>
            <a:r>
              <a:rPr lang="en-IN" sz="2400" dirty="0" smtClean="0"/>
              <a:t>.</a:t>
            </a:r>
          </a:p>
          <a:p>
            <a:r>
              <a:rPr lang="en-IN" sz="2400" dirty="0" smtClean="0"/>
              <a:t> </a:t>
            </a:r>
            <a:r>
              <a:rPr lang="en-IN" sz="2400" dirty="0"/>
              <a:t>Regardless of the intricacy of computers </a:t>
            </a:r>
            <a:r>
              <a:rPr lang="en-IN" sz="2400" dirty="0" smtClean="0"/>
              <a:t>involved in </a:t>
            </a:r>
            <a:r>
              <a:rPr lang="en-IN" sz="2400" dirty="0"/>
              <a:t>the control of the aircraft, their main function is </a:t>
            </a:r>
            <a:r>
              <a:rPr lang="en-IN" sz="2400" dirty="0" smtClean="0"/>
              <a:t>to translate </a:t>
            </a:r>
            <a:r>
              <a:rPr lang="en-IN" sz="2400" dirty="0"/>
              <a:t>the control inputs made by the crew into </a:t>
            </a:r>
            <a:r>
              <a:rPr lang="en-IN" sz="2400" dirty="0" smtClean="0"/>
              <a:t>actual control </a:t>
            </a:r>
            <a:r>
              <a:rPr lang="en-IN" sz="2400" dirty="0"/>
              <a:t>surface deflections</a:t>
            </a:r>
            <a:r>
              <a:rPr lang="en-IN" sz="2400" dirty="0" smtClean="0"/>
              <a:t>.</a:t>
            </a:r>
          </a:p>
          <a:p>
            <a:r>
              <a:rPr lang="en-IN" sz="2400" dirty="0"/>
              <a:t>Electric trim is often </a:t>
            </a:r>
            <a:r>
              <a:rPr lang="en-IN" sz="2400" dirty="0" smtClean="0"/>
              <a:t>found to </a:t>
            </a:r>
            <a:r>
              <a:rPr lang="en-IN" sz="2400" dirty="0"/>
              <a:t>control the position of the horizontal stabilizer. </a:t>
            </a:r>
            <a:r>
              <a:rPr lang="en-IN" sz="2400" dirty="0" smtClean="0"/>
              <a:t>To make </a:t>
            </a:r>
            <a:r>
              <a:rPr lang="en-IN" sz="2400" dirty="0"/>
              <a:t>the trimming operation convenient, the </a:t>
            </a:r>
            <a:r>
              <a:rPr lang="en-IN" sz="2400" dirty="0" smtClean="0"/>
              <a:t>switches to </a:t>
            </a:r>
            <a:r>
              <a:rPr lang="en-IN" sz="2400" dirty="0"/>
              <a:t>operate the trim is located in the control </a:t>
            </a:r>
            <a:r>
              <a:rPr lang="en-IN" sz="2400" dirty="0" smtClean="0"/>
              <a:t>yoke.</a:t>
            </a:r>
          </a:p>
          <a:p>
            <a:r>
              <a:rPr lang="en-IN" sz="2400" dirty="0"/>
              <a:t>Pilots must activate </a:t>
            </a:r>
            <a:r>
              <a:rPr lang="en-IN" sz="2400" dirty="0" smtClean="0"/>
              <a:t>both switches </a:t>
            </a:r>
            <a:r>
              <a:rPr lang="en-IN" sz="2400" dirty="0"/>
              <a:t>simultaneously to engage the trim motor(s</a:t>
            </a:r>
            <a:r>
              <a:rPr lang="en-IN" sz="2400" dirty="0" smtClean="0"/>
              <a:t>).</a:t>
            </a:r>
          </a:p>
          <a:p>
            <a:r>
              <a:rPr lang="en-IN" sz="2400" dirty="0"/>
              <a:t>A mechanical means of elevator trim is also </a:t>
            </a:r>
            <a:r>
              <a:rPr lang="en-IN" sz="2400" dirty="0" smtClean="0"/>
              <a:t>provided on </a:t>
            </a:r>
            <a:r>
              <a:rPr lang="en-IN" sz="2400" dirty="0"/>
              <a:t>most aircraft.</a:t>
            </a:r>
          </a:p>
        </p:txBody>
      </p:sp>
    </p:spTree>
    <p:extLst>
      <p:ext uri="{BB962C8B-B14F-4D97-AF65-F5344CB8AC3E}">
        <p14:creationId xmlns:p14="http://schemas.microsoft.com/office/powerpoint/2010/main" val="37298804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528" y="221673"/>
            <a:ext cx="11707090" cy="6456217"/>
          </a:xfrm>
        </p:spPr>
        <p:txBody>
          <a:bodyPr>
            <a:normAutofit/>
          </a:bodyPr>
          <a:lstStyle/>
          <a:p>
            <a:r>
              <a:rPr lang="en-IN" sz="2400" dirty="0"/>
              <a:t>This mechanism is commonly </a:t>
            </a:r>
            <a:r>
              <a:rPr lang="en-IN" sz="2400" dirty="0" smtClean="0"/>
              <a:t>found on </a:t>
            </a:r>
            <a:r>
              <a:rPr lang="en-IN" sz="2400" dirty="0"/>
              <a:t>the pedestal and drives the trim transmission </a:t>
            </a:r>
            <a:r>
              <a:rPr lang="en-IN" sz="2400" dirty="0" smtClean="0"/>
              <a:t>using flexible </a:t>
            </a:r>
            <a:r>
              <a:rPr lang="en-IN" sz="2400" dirty="0"/>
              <a:t>cables. </a:t>
            </a:r>
            <a:endParaRPr lang="en-IN" sz="2400" dirty="0" smtClean="0"/>
          </a:p>
          <a:p>
            <a:r>
              <a:rPr lang="en-IN" sz="2400" dirty="0" smtClean="0"/>
              <a:t>On </a:t>
            </a:r>
            <a:r>
              <a:rPr lang="en-IN" sz="2400" dirty="0"/>
              <a:t>many airplanes, the mechanical </a:t>
            </a:r>
            <a:r>
              <a:rPr lang="en-IN" sz="2400" dirty="0" smtClean="0"/>
              <a:t>trim system </a:t>
            </a:r>
            <a:r>
              <a:rPr lang="en-IN" sz="2400" dirty="0"/>
              <a:t>moves when the horizontal stabilizer is </a:t>
            </a:r>
            <a:r>
              <a:rPr lang="en-IN" sz="2400" dirty="0" smtClean="0"/>
              <a:t>trimmed via </a:t>
            </a:r>
            <a:r>
              <a:rPr lang="en-IN" sz="2400" dirty="0"/>
              <a:t>the pilot controlled electrical switches or when </a:t>
            </a:r>
            <a:r>
              <a:rPr lang="en-IN" sz="2400" dirty="0" smtClean="0"/>
              <a:t>the autopilot </a:t>
            </a:r>
            <a:r>
              <a:rPr lang="en-IN" sz="2400" dirty="0"/>
              <a:t>trims the stabilizer</a:t>
            </a:r>
            <a:r>
              <a:rPr lang="en-IN" sz="2400" dirty="0" smtClean="0"/>
              <a:t>.</a:t>
            </a:r>
            <a:endParaRPr lang="en-IN" sz="2400" dirty="0"/>
          </a:p>
          <a:p>
            <a:r>
              <a:rPr lang="en-IN" sz="2400" dirty="0"/>
              <a:t>Because the horizontal trim system is able to pitch </a:t>
            </a:r>
            <a:r>
              <a:rPr lang="en-IN" sz="2400" dirty="0" smtClean="0"/>
              <a:t>the airplane </a:t>
            </a:r>
            <a:r>
              <a:rPr lang="en-IN" sz="2400" dirty="0"/>
              <a:t>nose up or down in a commanding </a:t>
            </a:r>
            <a:r>
              <a:rPr lang="en-IN" sz="2400" dirty="0" smtClean="0"/>
              <a:t>fashion, some </a:t>
            </a:r>
            <a:r>
              <a:rPr lang="en-IN" sz="2400" dirty="0"/>
              <a:t>aircraft are equipped with a horizontal </a:t>
            </a:r>
            <a:r>
              <a:rPr lang="en-IN" sz="2400" dirty="0" smtClean="0"/>
              <a:t>stabilizer trim </a:t>
            </a:r>
            <a:r>
              <a:rPr lang="en-IN" sz="2400" dirty="0"/>
              <a:t>brake system. </a:t>
            </a:r>
            <a:endParaRPr lang="en-IN" sz="2400" dirty="0" smtClean="0"/>
          </a:p>
          <a:p>
            <a:r>
              <a:rPr lang="en-IN" sz="2400" dirty="0" smtClean="0"/>
              <a:t>This </a:t>
            </a:r>
            <a:r>
              <a:rPr lang="en-IN" sz="2400" dirty="0"/>
              <a:t>mechanism arrests the </a:t>
            </a:r>
            <a:r>
              <a:rPr lang="en-IN" sz="2400" dirty="0" smtClean="0"/>
              <a:t>motion </a:t>
            </a:r>
            <a:r>
              <a:rPr lang="en-IN" sz="2400" dirty="0"/>
              <a:t>of the stabilizer during trimming operations </a:t>
            </a:r>
            <a:r>
              <a:rPr lang="en-IN" sz="2400" dirty="0" smtClean="0"/>
              <a:t>when the </a:t>
            </a:r>
            <a:r>
              <a:rPr lang="en-IN" sz="2400" dirty="0"/>
              <a:t>movement of the elevator control inputted by </a:t>
            </a:r>
            <a:r>
              <a:rPr lang="en-IN" sz="2400" dirty="0" smtClean="0"/>
              <a:t>the pilot </a:t>
            </a:r>
            <a:r>
              <a:rPr lang="en-IN" sz="2400" dirty="0"/>
              <a:t>opposes the direction of trim. </a:t>
            </a:r>
            <a:endParaRPr lang="en-IN" sz="2400" dirty="0" smtClean="0"/>
          </a:p>
          <a:p>
            <a:r>
              <a:rPr lang="en-IN" sz="2400" dirty="0" smtClean="0"/>
              <a:t>Electrical controls may </a:t>
            </a:r>
            <a:r>
              <a:rPr lang="en-IN" sz="2400" dirty="0"/>
              <a:t>further serve as a back-up system</a:t>
            </a:r>
            <a:r>
              <a:rPr lang="en-IN" sz="2400" dirty="0" smtClean="0"/>
              <a:t>.</a:t>
            </a:r>
          </a:p>
          <a:p>
            <a:r>
              <a:rPr lang="en-IN" sz="2400" dirty="0" smtClean="0"/>
              <a:t>The </a:t>
            </a:r>
            <a:r>
              <a:rPr lang="en-IN" sz="2400" dirty="0"/>
              <a:t>hydraulic motor normally drives the </a:t>
            </a:r>
            <a:r>
              <a:rPr lang="en-IN" sz="2400" dirty="0" smtClean="0"/>
              <a:t>flap </a:t>
            </a:r>
            <a:r>
              <a:rPr lang="en-IN" sz="2400" dirty="0"/>
              <a:t>transmission.</a:t>
            </a:r>
          </a:p>
        </p:txBody>
      </p:sp>
    </p:spTree>
    <p:extLst>
      <p:ext uri="{BB962C8B-B14F-4D97-AF65-F5344CB8AC3E}">
        <p14:creationId xmlns:p14="http://schemas.microsoft.com/office/powerpoint/2010/main" val="8469063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528" y="235527"/>
            <a:ext cx="11748654" cy="6442363"/>
          </a:xfrm>
        </p:spPr>
        <p:txBody>
          <a:bodyPr/>
          <a:lstStyle/>
          <a:p>
            <a:r>
              <a:rPr lang="en-IN" dirty="0"/>
              <a:t>In the event of a complete hydraulic </a:t>
            </a:r>
            <a:r>
              <a:rPr lang="en-IN" dirty="0" smtClean="0"/>
              <a:t>failure or </a:t>
            </a:r>
            <a:r>
              <a:rPr lang="en-IN" dirty="0"/>
              <a:t>fluid depletion, the crew may operate </a:t>
            </a:r>
            <a:r>
              <a:rPr lang="en-IN" dirty="0" smtClean="0"/>
              <a:t>the flaps using an </a:t>
            </a:r>
            <a:r>
              <a:rPr lang="en-IN" dirty="0"/>
              <a:t>electric motor to power the flap transmission. </a:t>
            </a:r>
            <a:r>
              <a:rPr lang="en-IN" dirty="0" smtClean="0"/>
              <a:t> </a:t>
            </a:r>
          </a:p>
          <a:p>
            <a:r>
              <a:rPr lang="en-IN" dirty="0" smtClean="0"/>
              <a:t>The</a:t>
            </a:r>
            <a:r>
              <a:rPr lang="en-IN" dirty="0"/>
              <a:t> </a:t>
            </a:r>
            <a:r>
              <a:rPr lang="en-IN" dirty="0" smtClean="0"/>
              <a:t>ability </a:t>
            </a:r>
            <a:r>
              <a:rPr lang="en-IN" dirty="0"/>
              <a:t>to extend flaps for landing enhances the safety </a:t>
            </a:r>
            <a:r>
              <a:rPr lang="en-IN" dirty="0" smtClean="0"/>
              <a:t>of the </a:t>
            </a:r>
            <a:r>
              <a:rPr lang="en-IN" dirty="0"/>
              <a:t>operation.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28" y="1692853"/>
            <a:ext cx="4876800" cy="4248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5812" y="1592407"/>
            <a:ext cx="512445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5310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110" y="263236"/>
            <a:ext cx="11762508" cy="6428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b="1" dirty="0" smtClean="0"/>
              <a:t>    PNEUMATIC</a:t>
            </a:r>
          </a:p>
          <a:p>
            <a:r>
              <a:rPr lang="en-IN" sz="2400" dirty="0" smtClean="0"/>
              <a:t>This is another </a:t>
            </a:r>
            <a:r>
              <a:rPr lang="en-IN" sz="2400" dirty="0"/>
              <a:t>technique for assisting in </a:t>
            </a:r>
            <a:r>
              <a:rPr lang="en-IN" sz="2400" dirty="0" smtClean="0"/>
              <a:t>the movement </a:t>
            </a:r>
            <a:r>
              <a:rPr lang="en-IN" sz="2400" dirty="0"/>
              <a:t>of a control surface of a large aircraft</a:t>
            </a:r>
            <a:r>
              <a:rPr lang="en-IN" sz="2400" dirty="0" smtClean="0"/>
              <a:t>.</a:t>
            </a:r>
          </a:p>
          <a:p>
            <a:r>
              <a:rPr lang="en-IN" sz="2400" dirty="0" smtClean="0"/>
              <a:t> </a:t>
            </a:r>
            <a:r>
              <a:rPr lang="en-IN" sz="2400" dirty="0"/>
              <a:t>It </a:t>
            </a:r>
            <a:r>
              <a:rPr lang="en-IN" sz="2400" dirty="0" smtClean="0"/>
              <a:t>is called </a:t>
            </a:r>
            <a:r>
              <a:rPr lang="en-IN" sz="2400" dirty="0"/>
              <a:t>balance panel</a:t>
            </a:r>
            <a:r>
              <a:rPr lang="en-IN" sz="2400" dirty="0" smtClean="0"/>
              <a:t>.</a:t>
            </a:r>
          </a:p>
          <a:p>
            <a:r>
              <a:rPr lang="en-IN" sz="2400" dirty="0" smtClean="0"/>
              <a:t> </a:t>
            </a:r>
            <a:r>
              <a:rPr lang="en-IN" sz="2400" dirty="0"/>
              <a:t>Not visible when approaching </a:t>
            </a:r>
            <a:r>
              <a:rPr lang="en-IN" sz="2400" dirty="0" smtClean="0"/>
              <a:t>the aircraft</a:t>
            </a:r>
            <a:r>
              <a:rPr lang="en-IN" sz="2400" dirty="0"/>
              <a:t>, it is positioned in the linkage that hinges </a:t>
            </a:r>
            <a:r>
              <a:rPr lang="en-IN" sz="2400" dirty="0" smtClean="0"/>
              <a:t>the control </a:t>
            </a:r>
            <a:r>
              <a:rPr lang="en-IN" sz="2400" dirty="0"/>
              <a:t>surface to the aircraft. </a:t>
            </a:r>
            <a:endParaRPr lang="en-IN" sz="2400" dirty="0" smtClean="0"/>
          </a:p>
          <a:p>
            <a:r>
              <a:rPr lang="en-IN" sz="2400" dirty="0" smtClean="0"/>
              <a:t>Balance </a:t>
            </a:r>
            <a:r>
              <a:rPr lang="en-IN" sz="2400" dirty="0"/>
              <a:t>panels have </a:t>
            </a:r>
            <a:r>
              <a:rPr lang="en-IN" sz="2400" dirty="0" smtClean="0"/>
              <a:t>been constructed </a:t>
            </a:r>
            <a:r>
              <a:rPr lang="en-IN" sz="2400" dirty="0"/>
              <a:t>typically of </a:t>
            </a:r>
            <a:r>
              <a:rPr lang="en-IN" sz="2400" dirty="0" err="1"/>
              <a:t>aluminum</a:t>
            </a:r>
            <a:r>
              <a:rPr lang="en-IN" sz="2400" dirty="0"/>
              <a:t> skin-covered </a:t>
            </a:r>
            <a:r>
              <a:rPr lang="en-IN" sz="2400" dirty="0" smtClean="0"/>
              <a:t>frame assemblies </a:t>
            </a:r>
            <a:r>
              <a:rPr lang="en-IN" sz="2400" dirty="0"/>
              <a:t>or </a:t>
            </a:r>
            <a:r>
              <a:rPr lang="en-IN" sz="2400" dirty="0" err="1"/>
              <a:t>aluminum</a:t>
            </a:r>
            <a:r>
              <a:rPr lang="en-IN" sz="2400" dirty="0"/>
              <a:t> honeycomb structures</a:t>
            </a:r>
            <a:r>
              <a:rPr lang="en-IN" sz="2400" dirty="0" smtClean="0"/>
              <a:t>.</a:t>
            </a:r>
          </a:p>
          <a:p>
            <a:r>
              <a:rPr lang="en-IN" sz="2400" dirty="0" smtClean="0"/>
              <a:t>The trailing </a:t>
            </a:r>
            <a:r>
              <a:rPr lang="en-IN" sz="2400" dirty="0"/>
              <a:t>edge of the location where the flight control </a:t>
            </a:r>
            <a:r>
              <a:rPr lang="en-IN" sz="2400" dirty="0" smtClean="0"/>
              <a:t>is mounted </a:t>
            </a:r>
            <a:r>
              <a:rPr lang="en-IN" sz="2400" dirty="0"/>
              <a:t>is sealed to allow controlled airflow in and </a:t>
            </a:r>
            <a:r>
              <a:rPr lang="en-IN" sz="2400" dirty="0" smtClean="0"/>
              <a:t>out of </a:t>
            </a:r>
            <a:r>
              <a:rPr lang="en-IN" sz="2400" dirty="0"/>
              <a:t>the hinge area where the balance panel is located</a:t>
            </a:r>
            <a:r>
              <a:rPr lang="en-IN" sz="2400" dirty="0" smtClean="0"/>
              <a:t>.</a:t>
            </a:r>
          </a:p>
          <a:p>
            <a:r>
              <a:rPr lang="en-IN" sz="2400" dirty="0" smtClean="0"/>
              <a:t>In essence</a:t>
            </a:r>
            <a:r>
              <a:rPr lang="en-IN" sz="2400" dirty="0"/>
              <a:t>, two chambers are established</a:t>
            </a:r>
            <a:r>
              <a:rPr lang="en-IN" sz="2400" dirty="0" smtClean="0"/>
              <a:t>.</a:t>
            </a:r>
          </a:p>
          <a:p>
            <a:r>
              <a:rPr lang="en-IN" sz="2400" dirty="0"/>
              <a:t>The pressure differential generated by the </a:t>
            </a:r>
            <a:r>
              <a:rPr lang="en-IN" sz="2400" dirty="0" smtClean="0"/>
              <a:t>deflection of </a:t>
            </a:r>
            <a:r>
              <a:rPr lang="en-IN" sz="2400" dirty="0"/>
              <a:t>the control surface allows the balance panel </a:t>
            </a:r>
            <a:r>
              <a:rPr lang="en-IN" sz="2400" dirty="0" smtClean="0"/>
              <a:t>to assist </a:t>
            </a:r>
            <a:r>
              <a:rPr lang="en-IN" sz="2400" dirty="0"/>
              <a:t>in the movement of the flight control.</a:t>
            </a:r>
          </a:p>
        </p:txBody>
      </p:sp>
    </p:spTree>
    <p:extLst>
      <p:ext uri="{BB962C8B-B14F-4D97-AF65-F5344CB8AC3E}">
        <p14:creationId xmlns:p14="http://schemas.microsoft.com/office/powerpoint/2010/main" val="3413094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550" y="373487"/>
            <a:ext cx="10947042" cy="6104585"/>
          </a:xfrm>
        </p:spPr>
        <p:txBody>
          <a:bodyPr>
            <a:normAutofit/>
          </a:bodyPr>
          <a:lstStyle/>
          <a:p>
            <a:r>
              <a:rPr lang="en-IN" sz="2400" dirty="0"/>
              <a:t>Directional control around the vertical axis is the left </a:t>
            </a:r>
            <a:r>
              <a:rPr lang="en-IN" sz="2400" dirty="0" smtClean="0"/>
              <a:t>and right </a:t>
            </a:r>
            <a:r>
              <a:rPr lang="en-IN" sz="2400" dirty="0"/>
              <a:t>movement or yaw of an aircraft that is </a:t>
            </a:r>
            <a:r>
              <a:rPr lang="en-IN" sz="2400" dirty="0" smtClean="0"/>
              <a:t>controlled by </a:t>
            </a:r>
            <a:r>
              <a:rPr lang="en-IN" sz="2400" dirty="0"/>
              <a:t>the </a:t>
            </a:r>
            <a:r>
              <a:rPr lang="en-IN" sz="2400" dirty="0" smtClean="0"/>
              <a:t>rudder.  </a:t>
            </a:r>
          </a:p>
          <a:p>
            <a:r>
              <a:rPr lang="en-IN" sz="2400" dirty="0" smtClean="0"/>
              <a:t>Foot pedals normally </a:t>
            </a:r>
            <a:r>
              <a:rPr lang="en-IN" sz="2400" dirty="0"/>
              <a:t>control the position of the rudder. </a:t>
            </a:r>
            <a:endParaRPr lang="en-IN" sz="2400" dirty="0" smtClean="0"/>
          </a:p>
          <a:p>
            <a:r>
              <a:rPr lang="en-IN" sz="2400" dirty="0" smtClean="0"/>
              <a:t>Stepping on the </a:t>
            </a:r>
            <a:r>
              <a:rPr lang="en-IN" sz="2400" dirty="0"/>
              <a:t>right rudder pedal deflects the rudder to make a </a:t>
            </a:r>
            <a:r>
              <a:rPr lang="en-IN" sz="2400" dirty="0" smtClean="0"/>
              <a:t>right turn</a:t>
            </a:r>
            <a:r>
              <a:rPr lang="en-IN" sz="2400" dirty="0"/>
              <a:t>. Stepping on the left pedal causes the aircraft </a:t>
            </a:r>
            <a:r>
              <a:rPr lang="en-IN" sz="2400" dirty="0" smtClean="0"/>
              <a:t>to turn </a:t>
            </a:r>
            <a:r>
              <a:rPr lang="en-IN" sz="2400" dirty="0"/>
              <a:t>left</a:t>
            </a:r>
            <a:r>
              <a:rPr lang="en-IN" sz="2400" dirty="0" smtClean="0"/>
              <a:t>. </a:t>
            </a:r>
          </a:p>
          <a:p>
            <a:r>
              <a:rPr lang="en-IN" sz="2400" dirty="0" smtClean="0"/>
              <a:t> </a:t>
            </a:r>
            <a:r>
              <a:rPr lang="en-IN" sz="2400" dirty="0"/>
              <a:t>Most often when making turns during </a:t>
            </a:r>
            <a:r>
              <a:rPr lang="en-IN" sz="2400" dirty="0" smtClean="0"/>
              <a:t>flight, the </a:t>
            </a:r>
            <a:r>
              <a:rPr lang="en-IN" sz="2400" dirty="0"/>
              <a:t>application of the rudder is made in </a:t>
            </a:r>
            <a:r>
              <a:rPr lang="en-IN" sz="2400" dirty="0" smtClean="0"/>
              <a:t>combination with </a:t>
            </a:r>
            <a:r>
              <a:rPr lang="en-IN" sz="2400" dirty="0"/>
              <a:t>the aileron control. When the proper proportion </a:t>
            </a:r>
            <a:r>
              <a:rPr lang="en-IN" sz="2400" dirty="0" smtClean="0"/>
              <a:t>of rudder </a:t>
            </a:r>
            <a:r>
              <a:rPr lang="en-IN" sz="2400" dirty="0"/>
              <a:t>and ailerons are inputted into the control </a:t>
            </a:r>
            <a:r>
              <a:rPr lang="en-IN" sz="2400" dirty="0" smtClean="0"/>
              <a:t>system for </a:t>
            </a:r>
            <a:r>
              <a:rPr lang="en-IN" sz="2400" dirty="0"/>
              <a:t>the purpose of banking through a turn, the </a:t>
            </a:r>
            <a:r>
              <a:rPr lang="en-IN" sz="2400" dirty="0" smtClean="0"/>
              <a:t>airplane is </a:t>
            </a:r>
            <a:r>
              <a:rPr lang="en-IN" sz="2400" dirty="0"/>
              <a:t>in a coordinated turn.</a:t>
            </a:r>
          </a:p>
        </p:txBody>
      </p:sp>
    </p:spTree>
    <p:extLst>
      <p:ext uri="{BB962C8B-B14F-4D97-AF65-F5344CB8AC3E}">
        <p14:creationId xmlns:p14="http://schemas.microsoft.com/office/powerpoint/2010/main" val="6514416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55" y="263236"/>
            <a:ext cx="11693235" cy="6400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</a:t>
            </a:r>
            <a:r>
              <a:rPr lang="en-IN" sz="2400" dirty="0" smtClean="0"/>
              <a:t>When the </a:t>
            </a:r>
            <a:r>
              <a:rPr lang="en-IN" sz="2400" dirty="0"/>
              <a:t>control surface is moved from the neutral </a:t>
            </a:r>
            <a:r>
              <a:rPr lang="en-IN" sz="2400" dirty="0" smtClean="0"/>
              <a:t>position, differential </a:t>
            </a:r>
            <a:r>
              <a:rPr lang="en-IN" sz="2400" dirty="0"/>
              <a:t>pressure builds up across the balance panel.</a:t>
            </a:r>
          </a:p>
          <a:p>
            <a:r>
              <a:rPr lang="en-IN" sz="2400" dirty="0"/>
              <a:t>This differential pressure acts on the balance panel in </a:t>
            </a:r>
            <a:r>
              <a:rPr lang="en-IN" sz="2400" dirty="0" smtClean="0"/>
              <a:t>a direction </a:t>
            </a:r>
            <a:r>
              <a:rPr lang="en-IN" sz="2400" dirty="0"/>
              <a:t>that assists in the control surface movement</a:t>
            </a:r>
            <a:r>
              <a:rPr lang="en-IN" sz="2400" dirty="0" smtClean="0"/>
              <a:t>.</a:t>
            </a:r>
          </a:p>
          <a:p>
            <a:r>
              <a:rPr lang="en-IN" sz="2400" dirty="0"/>
              <a:t>For slight control surface movements, </a:t>
            </a:r>
            <a:r>
              <a:rPr lang="en-IN" sz="2400" dirty="0" smtClean="0"/>
              <a:t>deflecting the </a:t>
            </a:r>
            <a:r>
              <a:rPr lang="en-IN" sz="2400" dirty="0"/>
              <a:t>control tab at the trailing edge of the </a:t>
            </a:r>
            <a:r>
              <a:rPr lang="en-IN" sz="2400" dirty="0" smtClean="0"/>
              <a:t>surface is </a:t>
            </a:r>
            <a:r>
              <a:rPr lang="en-IN" sz="2400" dirty="0"/>
              <a:t>undemanding enough to not require </a:t>
            </a:r>
            <a:r>
              <a:rPr lang="en-IN" sz="2400" dirty="0" smtClean="0"/>
              <a:t>significant assistance </a:t>
            </a:r>
            <a:r>
              <a:rPr lang="en-IN" sz="2400" dirty="0"/>
              <a:t>from the balance panel</a:t>
            </a:r>
            <a:r>
              <a:rPr lang="en-IN" sz="2400" dirty="0" smtClean="0"/>
              <a:t>.</a:t>
            </a:r>
          </a:p>
          <a:p>
            <a:r>
              <a:rPr lang="en-IN" sz="2400" dirty="0" smtClean="0"/>
              <a:t> </a:t>
            </a:r>
            <a:r>
              <a:rPr lang="en-IN" sz="2400" dirty="0"/>
              <a:t>But, as </a:t>
            </a:r>
            <a:r>
              <a:rPr lang="en-IN" sz="2400" dirty="0" smtClean="0"/>
              <a:t>greater deflection </a:t>
            </a:r>
            <a:r>
              <a:rPr lang="en-IN" sz="2400" dirty="0"/>
              <a:t>is commanded, the force resisting </a:t>
            </a:r>
            <a:r>
              <a:rPr lang="en-IN" sz="2400" dirty="0" smtClean="0"/>
              <a:t>control tab </a:t>
            </a:r>
            <a:r>
              <a:rPr lang="en-IN" sz="2400" dirty="0"/>
              <a:t>and control surface movement becomes greater </a:t>
            </a:r>
            <a:r>
              <a:rPr lang="en-IN" sz="2400" dirty="0" smtClean="0"/>
              <a:t>and assistance </a:t>
            </a:r>
            <a:r>
              <a:rPr lang="en-IN" sz="2400" dirty="0"/>
              <a:t>from the balance panel is needed. </a:t>
            </a:r>
            <a:r>
              <a:rPr lang="en-IN" sz="2400" dirty="0" smtClean="0"/>
              <a:t>\</a:t>
            </a:r>
          </a:p>
          <a:p>
            <a:r>
              <a:rPr lang="en-IN" sz="2400" dirty="0" smtClean="0"/>
              <a:t>The seals and </a:t>
            </a:r>
            <a:r>
              <a:rPr lang="en-IN" sz="2400" dirty="0"/>
              <a:t>mounting geometry allow the differential </a:t>
            </a:r>
            <a:r>
              <a:rPr lang="en-IN" sz="2400" dirty="0" smtClean="0"/>
              <a:t>pressure of </a:t>
            </a:r>
            <a:r>
              <a:rPr lang="en-IN" sz="2400" dirty="0"/>
              <a:t>airflow on the balance panel to increase as </a:t>
            </a:r>
            <a:r>
              <a:rPr lang="en-IN" sz="2400" dirty="0" smtClean="0"/>
              <a:t>deflection of </a:t>
            </a:r>
            <a:r>
              <a:rPr lang="en-IN" sz="2400" dirty="0"/>
              <a:t>the control surface is increased.</a:t>
            </a:r>
          </a:p>
        </p:txBody>
      </p:sp>
    </p:spTree>
    <p:extLst>
      <p:ext uri="{BB962C8B-B14F-4D97-AF65-F5344CB8AC3E}">
        <p14:creationId xmlns:p14="http://schemas.microsoft.com/office/powerpoint/2010/main" val="11046425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1151" y="468479"/>
            <a:ext cx="10284552" cy="2984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51" y="3587263"/>
            <a:ext cx="10284552" cy="305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2111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109" y="138547"/>
            <a:ext cx="11748655" cy="65531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2400" b="1" dirty="0" smtClean="0"/>
              <a:t>  FLY-BY-WIRE </a:t>
            </a:r>
            <a:r>
              <a:rPr lang="en-IN" sz="2400" b="1" dirty="0"/>
              <a:t>CONTROL</a:t>
            </a:r>
          </a:p>
          <a:p>
            <a:r>
              <a:rPr lang="en-IN" sz="2400" dirty="0"/>
              <a:t>The fly-by-wire (FBW) control system employs </a:t>
            </a:r>
            <a:r>
              <a:rPr lang="en-IN" sz="2400" dirty="0" smtClean="0"/>
              <a:t>electrical signals </a:t>
            </a:r>
            <a:r>
              <a:rPr lang="en-IN" sz="2400" dirty="0"/>
              <a:t>that transmit the pilot's actions from the </a:t>
            </a:r>
            <a:r>
              <a:rPr lang="en-IN" sz="2400" dirty="0" smtClean="0"/>
              <a:t>flight deck </a:t>
            </a:r>
            <a:r>
              <a:rPr lang="en-IN" sz="2400" dirty="0"/>
              <a:t>through a computer to the various flight </a:t>
            </a:r>
            <a:r>
              <a:rPr lang="en-IN" sz="2400" dirty="0" smtClean="0"/>
              <a:t>control  actuators.</a:t>
            </a:r>
            <a:r>
              <a:rPr lang="en-IN" sz="2400" dirty="0"/>
              <a:t> </a:t>
            </a:r>
            <a:endParaRPr lang="en-IN" sz="2400" dirty="0" smtClean="0"/>
          </a:p>
          <a:p>
            <a:r>
              <a:rPr lang="en-IN" sz="2400" dirty="0" smtClean="0"/>
              <a:t>The </a:t>
            </a:r>
            <a:r>
              <a:rPr lang="en-IN" sz="2400" dirty="0"/>
              <a:t>FBW system evolved as a way to </a:t>
            </a:r>
            <a:r>
              <a:rPr lang="en-IN" sz="2400" dirty="0" smtClean="0"/>
              <a:t>reduce the </a:t>
            </a:r>
            <a:r>
              <a:rPr lang="en-IN" sz="2400" dirty="0"/>
              <a:t>system weight of the </a:t>
            </a:r>
            <a:r>
              <a:rPr lang="en-IN" sz="2400" dirty="0" err="1"/>
              <a:t>hydromechanical</a:t>
            </a:r>
            <a:r>
              <a:rPr lang="en-IN" sz="2400" dirty="0"/>
              <a:t> </a:t>
            </a:r>
            <a:r>
              <a:rPr lang="en-IN" sz="2400" dirty="0" smtClean="0"/>
              <a:t>system, reduce </a:t>
            </a:r>
            <a:r>
              <a:rPr lang="en-IN" sz="2400" dirty="0"/>
              <a:t>maintenance costs, and improve reliability.</a:t>
            </a:r>
          </a:p>
          <a:p>
            <a:r>
              <a:rPr lang="en-IN" sz="2400" dirty="0"/>
              <a:t>Electronic FBW control systems can respond to </a:t>
            </a:r>
            <a:r>
              <a:rPr lang="en-IN" sz="2400" dirty="0" smtClean="0"/>
              <a:t>changing aerodynamic </a:t>
            </a:r>
            <a:r>
              <a:rPr lang="en-IN" sz="2400" dirty="0"/>
              <a:t>conditions by adjusting flight </a:t>
            </a:r>
            <a:r>
              <a:rPr lang="en-IN" sz="2400" dirty="0" smtClean="0"/>
              <a:t>control movements </a:t>
            </a:r>
            <a:r>
              <a:rPr lang="en-IN" sz="2400" dirty="0"/>
              <a:t>so that the aircraft response is consistent </a:t>
            </a:r>
            <a:r>
              <a:rPr lang="en-IN" sz="2400" dirty="0" smtClean="0"/>
              <a:t>for all </a:t>
            </a:r>
            <a:r>
              <a:rPr lang="en-IN" sz="2400" dirty="0"/>
              <a:t>flight conditions. </a:t>
            </a:r>
            <a:endParaRPr lang="en-IN" sz="2400" dirty="0" smtClean="0"/>
          </a:p>
          <a:p>
            <a:r>
              <a:rPr lang="en-IN" sz="2400" dirty="0" smtClean="0"/>
              <a:t>Additionally</a:t>
            </a:r>
            <a:r>
              <a:rPr lang="en-IN" sz="2400" dirty="0"/>
              <a:t>, the computers </a:t>
            </a:r>
            <a:r>
              <a:rPr lang="en-IN" sz="2400" dirty="0" smtClean="0"/>
              <a:t>can be </a:t>
            </a:r>
            <a:r>
              <a:rPr lang="en-IN" sz="2400" dirty="0"/>
              <a:t>programmed to prevent undesirable and </a:t>
            </a:r>
            <a:r>
              <a:rPr lang="en-IN" sz="2400" dirty="0" smtClean="0"/>
              <a:t>dangerous characteristics</a:t>
            </a:r>
            <a:r>
              <a:rPr lang="en-IN" sz="2400" dirty="0"/>
              <a:t>, such as stalling and </a:t>
            </a:r>
            <a:r>
              <a:rPr lang="en-IN" sz="2400" dirty="0" smtClean="0"/>
              <a:t>spinning</a:t>
            </a:r>
          </a:p>
          <a:p>
            <a:r>
              <a:rPr lang="en-IN" sz="2400" dirty="0"/>
              <a:t>Many of the later generation military </a:t>
            </a:r>
            <a:r>
              <a:rPr lang="en-IN" sz="2400" dirty="0" smtClean="0"/>
              <a:t>high-performance aircraft </a:t>
            </a:r>
            <a:r>
              <a:rPr lang="en-IN" sz="2400" dirty="0"/>
              <a:t>are not aerodynamically stable</a:t>
            </a:r>
            <a:r>
              <a:rPr lang="en-IN" sz="2400" dirty="0" smtClean="0"/>
              <a:t>.</a:t>
            </a:r>
          </a:p>
          <a:p>
            <a:r>
              <a:rPr lang="en-IN" sz="2400" dirty="0" smtClean="0"/>
              <a:t> </a:t>
            </a:r>
            <a:r>
              <a:rPr lang="en-IN" sz="2400" dirty="0"/>
              <a:t>This </a:t>
            </a:r>
            <a:r>
              <a:rPr lang="en-IN" sz="2400" dirty="0" err="1" smtClean="0"/>
              <a:t>characteristicis</a:t>
            </a:r>
            <a:r>
              <a:rPr lang="en-IN" sz="2400" dirty="0" smtClean="0"/>
              <a:t> </a:t>
            </a:r>
            <a:r>
              <a:rPr lang="en-IN" sz="2400" dirty="0"/>
              <a:t>designed into the aircraft for increased </a:t>
            </a:r>
            <a:r>
              <a:rPr lang="en-IN" sz="2400" dirty="0" err="1" smtClean="0"/>
              <a:t>maneuverability</a:t>
            </a:r>
            <a:r>
              <a:rPr lang="en-IN" sz="2400" dirty="0"/>
              <a:t> </a:t>
            </a:r>
            <a:r>
              <a:rPr lang="en-IN" sz="2400" dirty="0" smtClean="0"/>
              <a:t>and </a:t>
            </a:r>
            <a:r>
              <a:rPr lang="en-IN" sz="2400" dirty="0"/>
              <a:t>responsive performance.</a:t>
            </a:r>
          </a:p>
        </p:txBody>
      </p:sp>
    </p:spTree>
    <p:extLst>
      <p:ext uri="{BB962C8B-B14F-4D97-AF65-F5344CB8AC3E}">
        <p14:creationId xmlns:p14="http://schemas.microsoft.com/office/powerpoint/2010/main" val="42851239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110" y="166256"/>
            <a:ext cx="11651672" cy="6483926"/>
          </a:xfrm>
        </p:spPr>
        <p:txBody>
          <a:bodyPr>
            <a:normAutofit/>
          </a:bodyPr>
          <a:lstStyle/>
          <a:p>
            <a:r>
              <a:rPr lang="en-IN" sz="2400" dirty="0"/>
              <a:t>Without the flight </a:t>
            </a:r>
            <a:r>
              <a:rPr lang="en-IN" sz="2400" dirty="0" smtClean="0"/>
              <a:t>control computers </a:t>
            </a:r>
            <a:r>
              <a:rPr lang="en-IN" sz="2400" dirty="0"/>
              <a:t>reacting to the instability, the pilot </a:t>
            </a:r>
            <a:r>
              <a:rPr lang="en-IN" sz="2400" dirty="0" smtClean="0"/>
              <a:t>would experience </a:t>
            </a:r>
            <a:r>
              <a:rPr lang="en-IN" sz="2400" dirty="0"/>
              <a:t>great difficulties controlling the aircraft</a:t>
            </a:r>
            <a:r>
              <a:rPr lang="en-IN" sz="2400" dirty="0" smtClean="0"/>
              <a:t>.</a:t>
            </a:r>
            <a:endParaRPr lang="en-IN" sz="2400" dirty="0"/>
          </a:p>
          <a:p>
            <a:r>
              <a:rPr lang="en-IN" sz="2400" dirty="0"/>
              <a:t>These systems rely of the translation of </a:t>
            </a:r>
            <a:r>
              <a:rPr lang="en-IN" sz="2400" dirty="0" smtClean="0"/>
              <a:t>control inputs </a:t>
            </a:r>
            <a:r>
              <a:rPr lang="en-IN" sz="2400" dirty="0"/>
              <a:t>into electrical signals and the conversion </a:t>
            </a:r>
            <a:r>
              <a:rPr lang="en-IN" sz="2400" dirty="0" smtClean="0"/>
              <a:t>of </a:t>
            </a:r>
            <a:r>
              <a:rPr lang="en-IN" sz="2400" dirty="0"/>
              <a:t>the electrical signal into control surface movements.</a:t>
            </a:r>
          </a:p>
          <a:p>
            <a:r>
              <a:rPr lang="en-IN" sz="2400" dirty="0"/>
              <a:t>Without the inclusion of control cables and </a:t>
            </a:r>
            <a:r>
              <a:rPr lang="en-IN" sz="2400" dirty="0" smtClean="0"/>
              <a:t>other mechanical </a:t>
            </a:r>
            <a:r>
              <a:rPr lang="en-IN" sz="2400" dirty="0"/>
              <a:t>components, transducers, rotary </a:t>
            </a:r>
            <a:r>
              <a:rPr lang="en-IN" sz="2400" dirty="0" smtClean="0"/>
              <a:t>variable differential </a:t>
            </a:r>
            <a:r>
              <a:rPr lang="en-IN" sz="2400" dirty="0"/>
              <a:t>transformers (RVDTs), electronic </a:t>
            </a:r>
            <a:r>
              <a:rPr lang="en-IN" sz="2400" dirty="0" smtClean="0"/>
              <a:t>display screens</a:t>
            </a:r>
            <a:r>
              <a:rPr lang="en-IN" sz="2400" dirty="0"/>
              <a:t>, sensors, artificial feel </a:t>
            </a:r>
            <a:r>
              <a:rPr lang="en-IN" sz="2400" dirty="0" smtClean="0"/>
              <a:t>systems </a:t>
            </a:r>
            <a:r>
              <a:rPr lang="en-IN" sz="2400" dirty="0"/>
              <a:t>power </a:t>
            </a:r>
            <a:r>
              <a:rPr lang="en-IN" sz="2400" dirty="0" smtClean="0"/>
              <a:t>control units</a:t>
            </a:r>
            <a:r>
              <a:rPr lang="en-IN" sz="2400" dirty="0"/>
              <a:t>, power drive units, and other apparatuses </a:t>
            </a:r>
            <a:r>
              <a:rPr lang="en-IN" sz="2400" dirty="0" smtClean="0"/>
              <a:t>are used </a:t>
            </a:r>
            <a:r>
              <a:rPr lang="en-IN" sz="2400" dirty="0"/>
              <a:t>for control operation</a:t>
            </a:r>
            <a:r>
              <a:rPr lang="en-IN" sz="2400" dirty="0" smtClean="0"/>
              <a:t>.</a:t>
            </a:r>
          </a:p>
          <a:p>
            <a:r>
              <a:rPr lang="en-IN" sz="2400" dirty="0"/>
              <a:t>With enhancements in flight control software, </a:t>
            </a:r>
            <a:r>
              <a:rPr lang="en-IN" sz="2400" dirty="0" smtClean="0"/>
              <a:t>designers are </a:t>
            </a:r>
            <a:r>
              <a:rPr lang="en-IN" sz="2400" dirty="0"/>
              <a:t>able to use computers to send a host of signals to </a:t>
            </a:r>
            <a:r>
              <a:rPr lang="en-IN" sz="2400" dirty="0" smtClean="0"/>
              <a:t>the various </a:t>
            </a:r>
            <a:r>
              <a:rPr lang="en-IN" sz="2400" dirty="0"/>
              <a:t>flight control members to reduce or </a:t>
            </a:r>
            <a:r>
              <a:rPr lang="en-IN" sz="2400" dirty="0" smtClean="0"/>
              <a:t>eliminate flutter </a:t>
            </a:r>
            <a:r>
              <a:rPr lang="en-IN" sz="2400" dirty="0"/>
              <a:t>during flight</a:t>
            </a:r>
            <a:r>
              <a:rPr lang="en-IN" sz="2400" dirty="0" smtClean="0"/>
              <a:t>.</a:t>
            </a:r>
          </a:p>
          <a:p>
            <a:r>
              <a:rPr lang="en-IN" sz="2400" dirty="0"/>
              <a:t>Traditional mechanical </a:t>
            </a:r>
            <a:r>
              <a:rPr lang="en-IN" sz="2400" dirty="0" smtClean="0"/>
              <a:t>flight control </a:t>
            </a:r>
            <a:r>
              <a:rPr lang="en-IN" sz="2400" dirty="0"/>
              <a:t>mechanisms were unable to perform such feats.</a:t>
            </a:r>
          </a:p>
        </p:txBody>
      </p:sp>
    </p:spTree>
    <p:extLst>
      <p:ext uri="{BB962C8B-B14F-4D97-AF65-F5344CB8AC3E}">
        <p14:creationId xmlns:p14="http://schemas.microsoft.com/office/powerpoint/2010/main" val="6651211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109" y="110836"/>
            <a:ext cx="11790217" cy="6608619"/>
          </a:xfrm>
        </p:spPr>
        <p:txBody>
          <a:bodyPr>
            <a:normAutofit/>
          </a:bodyPr>
          <a:lstStyle/>
          <a:p>
            <a:r>
              <a:rPr lang="en-IN" sz="2400" dirty="0"/>
              <a:t>The Airbus A-320 was the first commercial airliner to </a:t>
            </a:r>
            <a:r>
              <a:rPr lang="en-IN" sz="2400" dirty="0" smtClean="0"/>
              <a:t>use FBW </a:t>
            </a:r>
            <a:r>
              <a:rPr lang="en-IN" sz="2400" dirty="0"/>
              <a:t>controls</a:t>
            </a:r>
            <a:r>
              <a:rPr lang="en-IN" sz="2400" dirty="0" smtClean="0"/>
              <a:t>.</a:t>
            </a:r>
          </a:p>
          <a:p>
            <a:r>
              <a:rPr lang="en-IN" sz="2400" dirty="0" smtClean="0"/>
              <a:t> </a:t>
            </a:r>
            <a:r>
              <a:rPr lang="en-IN" sz="2400" dirty="0"/>
              <a:t>Boeing used them in their 777 and </a:t>
            </a:r>
            <a:r>
              <a:rPr lang="en-IN" sz="2400" dirty="0" smtClean="0"/>
              <a:t>newer design </a:t>
            </a:r>
            <a:r>
              <a:rPr lang="en-IN" sz="2400" dirty="0"/>
              <a:t>commercial aircraft. </a:t>
            </a:r>
            <a:endParaRPr lang="en-IN" sz="2400" dirty="0" smtClean="0"/>
          </a:p>
          <a:p>
            <a:r>
              <a:rPr lang="en-IN" sz="2400" dirty="0" smtClean="0"/>
              <a:t>The </a:t>
            </a:r>
            <a:r>
              <a:rPr lang="en-IN" sz="2400" dirty="0" err="1"/>
              <a:t>Dassault</a:t>
            </a:r>
            <a:r>
              <a:rPr lang="en-IN" sz="2400" dirty="0"/>
              <a:t> Falcon 7X </a:t>
            </a:r>
            <a:r>
              <a:rPr lang="en-IN" sz="2400" dirty="0" smtClean="0"/>
              <a:t>was the </a:t>
            </a:r>
            <a:r>
              <a:rPr lang="en-IN" sz="2400" dirty="0"/>
              <a:t>first business jet to use a FBW control system.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918" y="1919287"/>
            <a:ext cx="9565579" cy="45096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4667" y="5480338"/>
            <a:ext cx="3389654" cy="63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033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964" y="207818"/>
            <a:ext cx="11790218" cy="64839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b="1" dirty="0" smtClean="0"/>
              <a:t>   FLY-BY-OPTICS</a:t>
            </a:r>
            <a:endParaRPr lang="en-IN" sz="2400" b="1" dirty="0"/>
          </a:p>
          <a:p>
            <a:r>
              <a:rPr lang="en-IN" sz="2400" dirty="0"/>
              <a:t>Aircraft designers continue to enhance flight </a:t>
            </a:r>
            <a:r>
              <a:rPr lang="en-IN" sz="2400" dirty="0" smtClean="0"/>
              <a:t>control systems</a:t>
            </a:r>
            <a:r>
              <a:rPr lang="en-IN" sz="2400" dirty="0"/>
              <a:t>. </a:t>
            </a:r>
            <a:endParaRPr lang="en-IN" sz="2400" dirty="0" smtClean="0"/>
          </a:p>
          <a:p>
            <a:r>
              <a:rPr lang="en-IN" sz="2400" dirty="0" smtClean="0"/>
              <a:t>Where </a:t>
            </a:r>
            <a:r>
              <a:rPr lang="en-IN" sz="2400" dirty="0"/>
              <a:t>fly-by-wire systems are able to </a:t>
            </a:r>
            <a:r>
              <a:rPr lang="en-IN" sz="2400" dirty="0" smtClean="0"/>
              <a:t>use computers </a:t>
            </a:r>
            <a:r>
              <a:rPr lang="en-IN" sz="2400" dirty="0"/>
              <a:t>to control the position of multiple flight</a:t>
            </a:r>
          </a:p>
          <a:p>
            <a:r>
              <a:rPr lang="en-IN" sz="2400" dirty="0"/>
              <a:t>control surfaces, fly-by-optics further improve </a:t>
            </a:r>
            <a:r>
              <a:rPr lang="en-IN" sz="2400" dirty="0" smtClean="0"/>
              <a:t>then ability </a:t>
            </a:r>
            <a:r>
              <a:rPr lang="en-IN" sz="2400" dirty="0"/>
              <a:t>of the system to transfer data</a:t>
            </a:r>
            <a:r>
              <a:rPr lang="en-IN" sz="2400" dirty="0" smtClean="0"/>
              <a:t>.</a:t>
            </a:r>
          </a:p>
          <a:p>
            <a:r>
              <a:rPr lang="en-IN" sz="2400" dirty="0" smtClean="0"/>
              <a:t> Fly-by-optics networks </a:t>
            </a:r>
            <a:r>
              <a:rPr lang="en-IN" sz="2400" dirty="0"/>
              <a:t>are able to transfer data at higher speeds </a:t>
            </a:r>
            <a:r>
              <a:rPr lang="en-IN" sz="2400" dirty="0" smtClean="0"/>
              <a:t>than wired </a:t>
            </a:r>
            <a:r>
              <a:rPr lang="en-IN" sz="2400" dirty="0"/>
              <a:t>systems. Fly-by-optics systems, also known </a:t>
            </a:r>
            <a:r>
              <a:rPr lang="en-IN" sz="2400" dirty="0" smtClean="0"/>
              <a:t>as fly-by-light</a:t>
            </a:r>
            <a:r>
              <a:rPr lang="en-IN" sz="2400" dirty="0"/>
              <a:t>, are more immune to electrical </a:t>
            </a:r>
            <a:r>
              <a:rPr lang="en-IN" sz="2400" dirty="0" smtClean="0"/>
              <a:t>interference that </a:t>
            </a:r>
            <a:r>
              <a:rPr lang="en-IN" sz="2400" dirty="0"/>
              <a:t>may affect fly-by-wire systems.</a:t>
            </a:r>
          </a:p>
        </p:txBody>
      </p:sp>
    </p:spTree>
    <p:extLst>
      <p:ext uri="{BB962C8B-B14F-4D97-AF65-F5344CB8AC3E}">
        <p14:creationId xmlns:p14="http://schemas.microsoft.com/office/powerpoint/2010/main" val="17832545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964" y="193964"/>
            <a:ext cx="11720945" cy="6428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b="1" dirty="0" smtClean="0"/>
              <a:t>  FLY-BY-WIRELESS</a:t>
            </a:r>
            <a:endParaRPr lang="en-IN" sz="2400" b="1" dirty="0"/>
          </a:p>
          <a:p>
            <a:r>
              <a:rPr lang="en-IN" sz="2400" dirty="0"/>
              <a:t>The next generation of flight controls include </a:t>
            </a:r>
            <a:r>
              <a:rPr lang="en-IN" sz="2400" dirty="0" smtClean="0"/>
              <a:t>flyby- wireless </a:t>
            </a:r>
            <a:r>
              <a:rPr lang="en-IN" sz="2400" dirty="0"/>
              <a:t>and fly-by-less wires systems. </a:t>
            </a:r>
            <a:endParaRPr lang="en-IN" sz="2400" dirty="0" smtClean="0"/>
          </a:p>
          <a:p>
            <a:r>
              <a:rPr lang="en-IN" sz="2400" dirty="0" smtClean="0"/>
              <a:t>Similar to fly-by-wire </a:t>
            </a:r>
            <a:r>
              <a:rPr lang="en-IN" sz="2400" dirty="0"/>
              <a:t>systems, fly-by-wireless networks offer </a:t>
            </a:r>
            <a:r>
              <a:rPr lang="en-IN" sz="2400" dirty="0" smtClean="0"/>
              <a:t>are reduction </a:t>
            </a:r>
            <a:r>
              <a:rPr lang="en-IN" sz="2400" dirty="0"/>
              <a:t>in weight of </a:t>
            </a:r>
            <a:r>
              <a:rPr lang="en-IN" sz="2400" dirty="0" smtClean="0"/>
              <a:t>the aircraft </a:t>
            </a:r>
            <a:r>
              <a:rPr lang="en-IN" sz="2400" dirty="0"/>
              <a:t>by removing </a:t>
            </a:r>
            <a:r>
              <a:rPr lang="en-IN" sz="2400" dirty="0" smtClean="0"/>
              <a:t>the extensive </a:t>
            </a:r>
            <a:r>
              <a:rPr lang="en-IN" sz="2400" dirty="0"/>
              <a:t>bundle of wires used in fly-by-wire aircraft.</a:t>
            </a:r>
          </a:p>
          <a:p>
            <a:r>
              <a:rPr lang="en-IN" sz="2400" dirty="0"/>
              <a:t>The weight savings further translate into a measure </a:t>
            </a:r>
            <a:r>
              <a:rPr lang="en-IN" sz="2400" dirty="0" smtClean="0"/>
              <a:t>of efficiency.</a:t>
            </a:r>
          </a:p>
          <a:p>
            <a:r>
              <a:rPr lang="en-IN" sz="2400" dirty="0" smtClean="0"/>
              <a:t> </a:t>
            </a:r>
            <a:r>
              <a:rPr lang="en-IN" sz="2400" dirty="0"/>
              <a:t>Another benefit of the fly-by-wireless </a:t>
            </a:r>
            <a:r>
              <a:rPr lang="en-IN" sz="2400" dirty="0" smtClean="0"/>
              <a:t>system involves </a:t>
            </a:r>
            <a:r>
              <a:rPr lang="en-IN" sz="2400" dirty="0"/>
              <a:t>reduced maintenance</a:t>
            </a:r>
            <a:r>
              <a:rPr lang="en-IN" sz="2400" dirty="0" smtClean="0"/>
              <a:t>.</a:t>
            </a:r>
          </a:p>
          <a:p>
            <a:r>
              <a:rPr lang="en-IN" sz="2400" dirty="0" smtClean="0"/>
              <a:t> </a:t>
            </a:r>
            <a:r>
              <a:rPr lang="en-IN" sz="2400" dirty="0"/>
              <a:t>Through years of </a:t>
            </a:r>
            <a:r>
              <a:rPr lang="en-IN" sz="2400" dirty="0" smtClean="0"/>
              <a:t>service, the </a:t>
            </a:r>
            <a:r>
              <a:rPr lang="en-IN" sz="2400" dirty="0"/>
              <a:t>fly-by-wire harnesses will develop </a:t>
            </a:r>
            <a:r>
              <a:rPr lang="en-IN" sz="2400" dirty="0" smtClean="0"/>
              <a:t>maintenance issues </a:t>
            </a:r>
            <a:r>
              <a:rPr lang="en-IN" sz="2400" dirty="0"/>
              <a:t>with connectors, corrosion, broken wires, etc.</a:t>
            </a:r>
          </a:p>
          <a:p>
            <a:r>
              <a:rPr lang="en-IN" sz="2400" dirty="0"/>
              <a:t>Every connection becomes a potential point of failure.</a:t>
            </a:r>
          </a:p>
          <a:p>
            <a:r>
              <a:rPr lang="en-IN" sz="2400" dirty="0"/>
              <a:t>Removing the wires from the flight control </a:t>
            </a:r>
            <a:r>
              <a:rPr lang="en-IN" sz="2400" dirty="0" smtClean="0"/>
              <a:t>network, or </a:t>
            </a:r>
            <a:r>
              <a:rPr lang="en-IN" sz="2400" dirty="0"/>
              <a:t>reducing the number of associated wires, </a:t>
            </a:r>
            <a:r>
              <a:rPr lang="en-IN" sz="2400" dirty="0" smtClean="0"/>
              <a:t>saves maintenance </a:t>
            </a:r>
            <a:r>
              <a:rPr lang="en-IN" sz="2400" dirty="0"/>
              <a:t>costs over the life of the aircraft</a:t>
            </a:r>
            <a:r>
              <a:rPr lang="en-IN" sz="2400" dirty="0" smtClean="0"/>
              <a:t>. 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6834985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528" y="193964"/>
            <a:ext cx="11707090" cy="6442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b="1" dirty="0" smtClean="0"/>
              <a:t>   ARTIFICIAL </a:t>
            </a:r>
            <a:r>
              <a:rPr lang="en-IN" sz="2400" b="1" dirty="0"/>
              <a:t>FEEL</a:t>
            </a:r>
          </a:p>
          <a:p>
            <a:r>
              <a:rPr lang="en-IN" sz="2400" dirty="0"/>
              <a:t>Aircraft that use purely mechanical flight </a:t>
            </a:r>
            <a:r>
              <a:rPr lang="en-IN" sz="2400" dirty="0" smtClean="0"/>
              <a:t>control systems </a:t>
            </a:r>
            <a:r>
              <a:rPr lang="en-IN" sz="2400" dirty="0"/>
              <a:t>do not require artificial feel on the controls.</a:t>
            </a:r>
          </a:p>
          <a:p>
            <a:r>
              <a:rPr lang="en-IN" sz="2400" dirty="0" smtClean="0"/>
              <a:t> The </a:t>
            </a:r>
            <a:r>
              <a:rPr lang="en-IN" sz="2400" dirty="0"/>
              <a:t>resistance transmitted through the control </a:t>
            </a:r>
            <a:r>
              <a:rPr lang="en-IN" sz="2400" dirty="0" smtClean="0"/>
              <a:t>system provides </a:t>
            </a:r>
            <a:r>
              <a:rPr lang="en-IN" sz="2400" dirty="0"/>
              <a:t>the pilot with a natural feel regarding </a:t>
            </a:r>
            <a:r>
              <a:rPr lang="en-IN" sz="2400" dirty="0" smtClean="0"/>
              <a:t>the magnitude </a:t>
            </a:r>
            <a:r>
              <a:rPr lang="en-IN" sz="2400" dirty="0"/>
              <a:t>of control input and associated </a:t>
            </a:r>
            <a:r>
              <a:rPr lang="en-IN" sz="2400" dirty="0" smtClean="0"/>
              <a:t>stresses placed </a:t>
            </a:r>
            <a:r>
              <a:rPr lang="en-IN" sz="2400" dirty="0"/>
              <a:t>on the aircraft</a:t>
            </a:r>
            <a:r>
              <a:rPr lang="en-IN" sz="2400" dirty="0" smtClean="0"/>
              <a:t>.</a:t>
            </a:r>
          </a:p>
          <a:p>
            <a:r>
              <a:rPr lang="en-IN" sz="2400" dirty="0"/>
              <a:t>Aircraft that move control surfaces solely </a:t>
            </a:r>
            <a:r>
              <a:rPr lang="en-IN" sz="2400" dirty="0" smtClean="0"/>
              <a:t>by </a:t>
            </a:r>
            <a:r>
              <a:rPr lang="en-IN" sz="2400" dirty="0" err="1" smtClean="0"/>
              <a:t>hydromechanical</a:t>
            </a:r>
            <a:r>
              <a:rPr lang="en-IN" sz="2400" dirty="0" smtClean="0"/>
              <a:t> </a:t>
            </a:r>
            <a:r>
              <a:rPr lang="en-IN" sz="2400" dirty="0"/>
              <a:t>and/or electromechanical </a:t>
            </a:r>
            <a:r>
              <a:rPr lang="en-IN" sz="2400" dirty="0" smtClean="0"/>
              <a:t>means deprive </a:t>
            </a:r>
            <a:r>
              <a:rPr lang="en-IN" sz="2400" dirty="0"/>
              <a:t>the pilot of the feel of a mechanical </a:t>
            </a:r>
            <a:r>
              <a:rPr lang="en-IN" sz="2400" dirty="0" smtClean="0"/>
              <a:t>control system</a:t>
            </a:r>
            <a:r>
              <a:rPr lang="en-IN" sz="2400" dirty="0"/>
              <a:t>. </a:t>
            </a:r>
            <a:endParaRPr lang="en-IN" sz="2400" dirty="0" smtClean="0"/>
          </a:p>
          <a:p>
            <a:r>
              <a:rPr lang="en-IN" sz="2400" dirty="0" smtClean="0"/>
              <a:t>Consequently</a:t>
            </a:r>
            <a:r>
              <a:rPr lang="en-IN" sz="2400" dirty="0"/>
              <a:t>, as the load or resistance </a:t>
            </a:r>
            <a:r>
              <a:rPr lang="en-IN" sz="2400" dirty="0" smtClean="0"/>
              <a:t>generated by </a:t>
            </a:r>
            <a:r>
              <a:rPr lang="en-IN" sz="2400" dirty="0"/>
              <a:t>the flight control surface as it is deflected into </a:t>
            </a:r>
            <a:r>
              <a:rPr lang="en-IN" sz="2400" dirty="0" smtClean="0"/>
              <a:t>the airstream </a:t>
            </a:r>
            <a:r>
              <a:rPr lang="en-IN" sz="2400" dirty="0"/>
              <a:t>is not directly transmitted to the pilot</a:t>
            </a:r>
            <a:r>
              <a:rPr lang="en-IN" sz="2400" dirty="0" smtClean="0"/>
              <a:t>.</a:t>
            </a:r>
          </a:p>
          <a:p>
            <a:r>
              <a:rPr lang="en-IN" sz="2400" dirty="0" smtClean="0"/>
              <a:t>As a </a:t>
            </a:r>
            <a:r>
              <a:rPr lang="en-IN" sz="2400" dirty="0"/>
              <a:t>substitute, aircraft manufacturers have </a:t>
            </a:r>
            <a:r>
              <a:rPr lang="en-IN" sz="2400" dirty="0" smtClean="0"/>
              <a:t>developed artificial </a:t>
            </a:r>
            <a:r>
              <a:rPr lang="en-IN" sz="2400" dirty="0"/>
              <a:t>feel systems to provide feedback </a:t>
            </a:r>
            <a:r>
              <a:rPr lang="en-IN" sz="2400" dirty="0" smtClean="0"/>
              <a:t>regarding control </a:t>
            </a:r>
            <a:r>
              <a:rPr lang="en-IN" sz="2400" dirty="0"/>
              <a:t>input.</a:t>
            </a:r>
          </a:p>
        </p:txBody>
      </p:sp>
    </p:spTree>
    <p:extLst>
      <p:ext uri="{BB962C8B-B14F-4D97-AF65-F5344CB8AC3E}">
        <p14:creationId xmlns:p14="http://schemas.microsoft.com/office/powerpoint/2010/main" val="10537484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110" y="193964"/>
            <a:ext cx="11817926" cy="6567054"/>
          </a:xfrm>
        </p:spPr>
        <p:txBody>
          <a:bodyPr>
            <a:normAutofit/>
          </a:bodyPr>
          <a:lstStyle/>
          <a:p>
            <a:r>
              <a:rPr lang="en-IN" sz="2400" dirty="0"/>
              <a:t>Without artificial feel, pilots </a:t>
            </a:r>
            <a:r>
              <a:rPr lang="en-IN" sz="2400" dirty="0" smtClean="0"/>
              <a:t>could generate </a:t>
            </a:r>
            <a:r>
              <a:rPr lang="en-IN" sz="2400" dirty="0"/>
              <a:t>high levels of loads on the aircraft </a:t>
            </a:r>
            <a:r>
              <a:rPr lang="en-IN" sz="2400" dirty="0" smtClean="0"/>
              <a:t>structure without </a:t>
            </a:r>
            <a:r>
              <a:rPr lang="en-IN" sz="2400" dirty="0"/>
              <a:t>realizing it. </a:t>
            </a:r>
            <a:endParaRPr lang="en-IN" sz="2400" dirty="0" smtClean="0"/>
          </a:p>
          <a:p>
            <a:r>
              <a:rPr lang="en-IN" sz="2400" dirty="0" smtClean="0"/>
              <a:t>Mechanisms </a:t>
            </a:r>
            <a:r>
              <a:rPr lang="en-IN" sz="2400" dirty="0"/>
              <a:t>used to </a:t>
            </a:r>
            <a:r>
              <a:rPr lang="en-IN" sz="2400" dirty="0" smtClean="0"/>
              <a:t>produce artificial </a:t>
            </a:r>
            <a:r>
              <a:rPr lang="en-IN" sz="2400" dirty="0"/>
              <a:t>feel may be mechanical. </a:t>
            </a:r>
            <a:endParaRPr lang="en-IN" sz="2400" dirty="0" smtClean="0"/>
          </a:p>
          <a:p>
            <a:r>
              <a:rPr lang="en-IN" sz="2400" dirty="0" smtClean="0"/>
              <a:t>A </a:t>
            </a:r>
            <a:r>
              <a:rPr lang="en-IN" sz="2400" dirty="0"/>
              <a:t>common </a:t>
            </a:r>
            <a:r>
              <a:rPr lang="en-IN" sz="2400" dirty="0" smtClean="0"/>
              <a:t>approach is </a:t>
            </a:r>
            <a:r>
              <a:rPr lang="en-IN" sz="2400" dirty="0"/>
              <a:t>to use a spring-loaded roller that fits into the </a:t>
            </a:r>
            <a:r>
              <a:rPr lang="en-IN" sz="2400" dirty="0" smtClean="0"/>
              <a:t>valley of </a:t>
            </a:r>
            <a:r>
              <a:rPr lang="en-IN" sz="2400" dirty="0"/>
              <a:t>a flattened v-shaped cam</a:t>
            </a:r>
            <a:r>
              <a:rPr lang="en-IN" sz="2400" dirty="0" smtClean="0"/>
              <a:t>.</a:t>
            </a:r>
          </a:p>
          <a:p>
            <a:r>
              <a:rPr lang="en-IN" sz="2400" dirty="0" smtClean="0"/>
              <a:t> </a:t>
            </a:r>
            <a:r>
              <a:rPr lang="en-IN" sz="2400" dirty="0"/>
              <a:t>As the control input </a:t>
            </a:r>
            <a:r>
              <a:rPr lang="en-IN" sz="2400" dirty="0" smtClean="0"/>
              <a:t>is increased</a:t>
            </a:r>
            <a:r>
              <a:rPr lang="en-IN" sz="2400" dirty="0"/>
              <a:t>, the roller rides higher up the side of the </a:t>
            </a:r>
            <a:r>
              <a:rPr lang="en-IN" sz="2400" dirty="0" smtClean="0"/>
              <a:t>cam, increasing </a:t>
            </a:r>
            <a:r>
              <a:rPr lang="en-IN" sz="2400" dirty="0"/>
              <a:t>the spring resistance felt by the pilot</a:t>
            </a:r>
            <a:r>
              <a:rPr lang="en-IN" sz="2400" dirty="0" smtClean="0"/>
              <a:t>.</a:t>
            </a:r>
          </a:p>
          <a:p>
            <a:pPr marL="0" indent="0">
              <a:buNone/>
            </a:pPr>
            <a:r>
              <a:rPr lang="en-IN" sz="2400" b="1" dirty="0" smtClean="0"/>
              <a:t>   YAW </a:t>
            </a:r>
            <a:r>
              <a:rPr lang="en-IN" sz="2400" b="1" dirty="0"/>
              <a:t>DAMPER</a:t>
            </a:r>
          </a:p>
          <a:p>
            <a:r>
              <a:rPr lang="en-IN" sz="2400" dirty="0"/>
              <a:t>One common control system is the yaw damper used </a:t>
            </a:r>
            <a:r>
              <a:rPr lang="en-IN" sz="2400" dirty="0" smtClean="0"/>
              <a:t>on many </a:t>
            </a:r>
            <a:r>
              <a:rPr lang="en-IN" sz="2400" dirty="0"/>
              <a:t>large aircraft. </a:t>
            </a:r>
            <a:endParaRPr lang="en-IN" sz="2400" dirty="0" smtClean="0"/>
          </a:p>
          <a:p>
            <a:r>
              <a:rPr lang="en-IN" sz="2400" dirty="0" smtClean="0"/>
              <a:t>Typically </a:t>
            </a:r>
            <a:r>
              <a:rPr lang="en-IN" sz="2400" dirty="0"/>
              <a:t>associated with </a:t>
            </a:r>
            <a:r>
              <a:rPr lang="en-IN" sz="2400" dirty="0" smtClean="0"/>
              <a:t>aircraft using </a:t>
            </a:r>
            <a:r>
              <a:rPr lang="en-IN" sz="2400" dirty="0"/>
              <a:t>swept wings that generate a motion referred </a:t>
            </a:r>
            <a:r>
              <a:rPr lang="en-IN" sz="2400" dirty="0" smtClean="0"/>
              <a:t>to as </a:t>
            </a:r>
            <a:r>
              <a:rPr lang="en-IN" sz="2400" dirty="0"/>
              <a:t>a Dutch roll, the purpose of the yaw damper </a:t>
            </a:r>
            <a:r>
              <a:rPr lang="en-IN" sz="2400" dirty="0" smtClean="0"/>
              <a:t>system is </a:t>
            </a:r>
            <a:r>
              <a:rPr lang="en-IN" sz="2400" dirty="0"/>
              <a:t>to counter the rolling tendency of the aircraft </a:t>
            </a:r>
            <a:r>
              <a:rPr lang="en-IN" sz="2400" dirty="0" smtClean="0"/>
              <a:t>during flight</a:t>
            </a:r>
            <a:r>
              <a:rPr lang="en-IN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52763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11748655" cy="6483927"/>
          </a:xfrm>
        </p:spPr>
        <p:txBody>
          <a:bodyPr>
            <a:normAutofit/>
          </a:bodyPr>
          <a:lstStyle/>
          <a:p>
            <a:r>
              <a:rPr lang="en-IN" sz="2400" dirty="0"/>
              <a:t>Yaw dampers work when the aircraft is </a:t>
            </a:r>
            <a:r>
              <a:rPr lang="en-IN" sz="2400" dirty="0" smtClean="0"/>
              <a:t>controlled manually </a:t>
            </a:r>
            <a:r>
              <a:rPr lang="en-IN" sz="2400" dirty="0"/>
              <a:t>by the flight crew or during </a:t>
            </a:r>
            <a:r>
              <a:rPr lang="en-IN" sz="2400" dirty="0" smtClean="0"/>
              <a:t>operations. involving </a:t>
            </a:r>
            <a:r>
              <a:rPr lang="en-IN" sz="2400" dirty="0"/>
              <a:t>the autopilot</a:t>
            </a:r>
            <a:r>
              <a:rPr lang="en-IN" sz="2400" dirty="0" smtClean="0"/>
              <a:t>.</a:t>
            </a:r>
          </a:p>
          <a:p>
            <a:r>
              <a:rPr lang="en-IN" sz="2400" dirty="0"/>
              <a:t>The yaw damper system </a:t>
            </a:r>
            <a:r>
              <a:rPr lang="en-IN" sz="2400" dirty="0" smtClean="0"/>
              <a:t>provides inputs </a:t>
            </a:r>
            <a:r>
              <a:rPr lang="en-IN" sz="2400" dirty="0"/>
              <a:t>to the rudder in proportion to the yaw rate of </a:t>
            </a:r>
            <a:r>
              <a:rPr lang="en-IN" sz="2400" dirty="0" smtClean="0"/>
              <a:t>the aircraft </a:t>
            </a:r>
            <a:r>
              <a:rPr lang="en-IN" sz="2400" dirty="0"/>
              <a:t>and in a direction that negates the </a:t>
            </a:r>
            <a:r>
              <a:rPr lang="en-IN" sz="2400" dirty="0" smtClean="0"/>
              <a:t>oscillations that </a:t>
            </a:r>
            <a:r>
              <a:rPr lang="en-IN" sz="2400" dirty="0"/>
              <a:t>would otherwise take place during flight. </a:t>
            </a:r>
            <a:endParaRPr lang="en-IN" sz="2400" dirty="0" smtClean="0"/>
          </a:p>
          <a:p>
            <a:r>
              <a:rPr lang="en-IN" sz="2400" dirty="0" smtClean="0"/>
              <a:t>Aside </a:t>
            </a:r>
            <a:r>
              <a:rPr lang="en-IN" sz="2400" dirty="0"/>
              <a:t>from increasing the stability of the aircraft, the </a:t>
            </a:r>
            <a:r>
              <a:rPr lang="en-IN" sz="2400" dirty="0" smtClean="0"/>
              <a:t>yaw damper </a:t>
            </a:r>
            <a:r>
              <a:rPr lang="en-IN" sz="2400" dirty="0"/>
              <a:t>provides a smoother ride for the passengers</a:t>
            </a:r>
            <a:r>
              <a:rPr lang="en-IN" sz="2400" dirty="0" smtClean="0"/>
              <a:t>.</a:t>
            </a:r>
          </a:p>
          <a:p>
            <a:pPr marL="0" indent="0">
              <a:buNone/>
            </a:pPr>
            <a:r>
              <a:rPr lang="en-IN" sz="2400" b="1" dirty="0" smtClean="0"/>
              <a:t>   MACH </a:t>
            </a:r>
            <a:r>
              <a:rPr lang="en-IN" sz="2400" b="1" dirty="0"/>
              <a:t>TRIM</a:t>
            </a:r>
          </a:p>
          <a:p>
            <a:r>
              <a:rPr lang="en-IN" sz="2400" dirty="0" err="1"/>
              <a:t>Airfoils</a:t>
            </a:r>
            <a:r>
              <a:rPr lang="en-IN" sz="2400" dirty="0"/>
              <a:t> traveling at low subsonic speeds have a </a:t>
            </a:r>
            <a:r>
              <a:rPr lang="en-IN" sz="2400" dirty="0" err="1" smtClean="0"/>
              <a:t>center</a:t>
            </a:r>
            <a:r>
              <a:rPr lang="en-IN" sz="2400" dirty="0"/>
              <a:t> </a:t>
            </a:r>
            <a:r>
              <a:rPr lang="en-IN" sz="2400" dirty="0" smtClean="0"/>
              <a:t>of </a:t>
            </a:r>
            <a:r>
              <a:rPr lang="en-IN" sz="2400" dirty="0"/>
              <a:t>pressure acting on the wing that is </a:t>
            </a:r>
            <a:r>
              <a:rPr lang="en-IN" sz="2400" dirty="0" err="1" smtClean="0"/>
              <a:t>approximatelyn</a:t>
            </a:r>
            <a:r>
              <a:rPr lang="en-IN" sz="2400" dirty="0" smtClean="0"/>
              <a:t> one </a:t>
            </a:r>
            <a:r>
              <a:rPr lang="en-IN" sz="2400" dirty="0"/>
              <a:t>quarter the distance of the chord, aft of the </a:t>
            </a:r>
            <a:r>
              <a:rPr lang="en-IN" sz="2400" dirty="0" smtClean="0"/>
              <a:t>leading edge</a:t>
            </a:r>
            <a:r>
              <a:rPr lang="en-IN" sz="2400" dirty="0"/>
              <a:t>. </a:t>
            </a:r>
            <a:endParaRPr lang="en-IN" sz="2400" dirty="0" smtClean="0"/>
          </a:p>
          <a:p>
            <a:r>
              <a:rPr lang="en-IN" sz="2400" dirty="0" smtClean="0"/>
              <a:t>The </a:t>
            </a:r>
            <a:r>
              <a:rPr lang="en-IN" sz="2400" dirty="0" err="1"/>
              <a:t>center</a:t>
            </a:r>
            <a:r>
              <a:rPr lang="en-IN" sz="2400" dirty="0"/>
              <a:t> of pressure does not move much </a:t>
            </a:r>
            <a:r>
              <a:rPr lang="en-IN" sz="2400" dirty="0" smtClean="0"/>
              <a:t>until the </a:t>
            </a:r>
            <a:r>
              <a:rPr lang="en-IN" sz="2400" dirty="0"/>
              <a:t>aircraft begins traveling at high speeds</a:t>
            </a:r>
            <a:r>
              <a:rPr lang="en-IN" sz="2400" dirty="0" smtClean="0"/>
              <a:t>.</a:t>
            </a:r>
          </a:p>
          <a:p>
            <a:r>
              <a:rPr lang="en-IN" sz="2400" dirty="0"/>
              <a:t>When </a:t>
            </a:r>
            <a:r>
              <a:rPr lang="en-IN" sz="2400" dirty="0" smtClean="0"/>
              <a:t>the aircraft </a:t>
            </a:r>
            <a:r>
              <a:rPr lang="en-IN" sz="2400" dirty="0"/>
              <a:t>passes through the air at speeds around </a:t>
            </a:r>
            <a:r>
              <a:rPr lang="en-IN" sz="2400" dirty="0" smtClean="0"/>
              <a:t>Mach 0.7 </a:t>
            </a:r>
            <a:r>
              <a:rPr lang="en-IN" sz="2400" dirty="0"/>
              <a:t>and above, the </a:t>
            </a:r>
            <a:r>
              <a:rPr lang="en-IN" sz="2400" dirty="0" err="1"/>
              <a:t>center</a:t>
            </a:r>
            <a:r>
              <a:rPr lang="en-IN" sz="2400" dirty="0"/>
              <a:t> of pressure begins to move </a:t>
            </a:r>
            <a:r>
              <a:rPr lang="en-IN" sz="2400" dirty="0" smtClean="0"/>
              <a:t>aft on </a:t>
            </a:r>
            <a:r>
              <a:rPr lang="en-IN" sz="2400" dirty="0"/>
              <a:t>the wing.</a:t>
            </a:r>
          </a:p>
        </p:txBody>
      </p:sp>
    </p:spTree>
    <p:extLst>
      <p:ext uri="{BB962C8B-B14F-4D97-AF65-F5344CB8AC3E}">
        <p14:creationId xmlns:p14="http://schemas.microsoft.com/office/powerpoint/2010/main" val="3585159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851" y="126487"/>
            <a:ext cx="11230377" cy="653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472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110" y="138545"/>
            <a:ext cx="11859490" cy="6580909"/>
          </a:xfrm>
        </p:spPr>
        <p:txBody>
          <a:bodyPr>
            <a:normAutofit/>
          </a:bodyPr>
          <a:lstStyle/>
          <a:p>
            <a:r>
              <a:rPr lang="en-IN" sz="2400" dirty="0"/>
              <a:t>As aircraft approach the speed of </a:t>
            </a:r>
            <a:r>
              <a:rPr lang="en-IN" sz="2400" dirty="0" smtClean="0"/>
              <a:t>sound, their </a:t>
            </a:r>
            <a:r>
              <a:rPr lang="en-IN" sz="2400" dirty="0"/>
              <a:t>form may further accelerate the air flowing </a:t>
            </a:r>
            <a:r>
              <a:rPr lang="en-IN" sz="2400" dirty="0" smtClean="0"/>
              <a:t>over the </a:t>
            </a:r>
            <a:r>
              <a:rPr lang="en-IN" sz="2400" dirty="0"/>
              <a:t>wings and other portions of the aircraft. </a:t>
            </a:r>
            <a:endParaRPr lang="en-IN" sz="2400" dirty="0" smtClean="0"/>
          </a:p>
          <a:p>
            <a:r>
              <a:rPr lang="en-IN" sz="2400" dirty="0" smtClean="0"/>
              <a:t>When the aircraft </a:t>
            </a:r>
            <a:r>
              <a:rPr lang="en-IN" sz="2400" dirty="0"/>
              <a:t>reaches its critical Mach number, shock </a:t>
            </a:r>
            <a:r>
              <a:rPr lang="en-IN" sz="2400" dirty="0" smtClean="0"/>
              <a:t>waves may </a:t>
            </a:r>
            <a:r>
              <a:rPr lang="en-IN" sz="2400" dirty="0"/>
              <a:t>develop over the wing. The area in front of </a:t>
            </a:r>
            <a:r>
              <a:rPr lang="en-IN" sz="2400" dirty="0" smtClean="0"/>
              <a:t>the shock </a:t>
            </a:r>
            <a:r>
              <a:rPr lang="en-IN" sz="2400" dirty="0"/>
              <a:t>waves develops high lift</a:t>
            </a:r>
            <a:r>
              <a:rPr lang="en-IN" sz="2400" dirty="0" smtClean="0"/>
              <a:t>.</a:t>
            </a:r>
          </a:p>
          <a:p>
            <a:r>
              <a:rPr lang="en-IN" sz="2400" dirty="0" smtClean="0"/>
              <a:t> </a:t>
            </a:r>
            <a:r>
              <a:rPr lang="en-IN" sz="2400" dirty="0"/>
              <a:t>This action continues </a:t>
            </a:r>
            <a:r>
              <a:rPr lang="en-IN" sz="2400" dirty="0" smtClean="0"/>
              <a:t>to travel </a:t>
            </a:r>
            <a:r>
              <a:rPr lang="en-IN" sz="2400" dirty="0"/>
              <a:t>aft as the aircraft gains more speed. </a:t>
            </a:r>
            <a:endParaRPr lang="en-IN" sz="2400" dirty="0" smtClean="0"/>
          </a:p>
          <a:p>
            <a:r>
              <a:rPr lang="en-IN" sz="2400" dirty="0" smtClean="0"/>
              <a:t>The rearward movement </a:t>
            </a:r>
            <a:r>
              <a:rPr lang="en-IN" sz="2400" dirty="0"/>
              <a:t>of the lift production causes the aircraft </a:t>
            </a:r>
            <a:r>
              <a:rPr lang="en-IN" sz="2400" dirty="0" smtClean="0"/>
              <a:t>to experience </a:t>
            </a:r>
            <a:r>
              <a:rPr lang="en-IN" sz="2400" dirty="0"/>
              <a:t>Mach tuck resulting in a nose down </a:t>
            </a:r>
            <a:r>
              <a:rPr lang="en-IN" sz="2400" dirty="0" smtClean="0"/>
              <a:t>flight attitude</a:t>
            </a:r>
            <a:r>
              <a:rPr lang="en-IN" sz="2400" dirty="0"/>
              <a:t>. </a:t>
            </a:r>
            <a:endParaRPr lang="en-IN" sz="2400" dirty="0" smtClean="0"/>
          </a:p>
          <a:p>
            <a:r>
              <a:rPr lang="en-IN" sz="2400" dirty="0" smtClean="0"/>
              <a:t>To </a:t>
            </a:r>
            <a:r>
              <a:rPr lang="en-IN" sz="2400" dirty="0"/>
              <a:t>counter Mach tuck and keep the </a:t>
            </a:r>
            <a:r>
              <a:rPr lang="en-IN" sz="2400" dirty="0" smtClean="0"/>
              <a:t>aircraft flying </a:t>
            </a:r>
            <a:r>
              <a:rPr lang="en-IN" sz="2400" dirty="0"/>
              <a:t>in a level attitude, Mach trim is incorporated </a:t>
            </a:r>
            <a:r>
              <a:rPr lang="en-IN" sz="2400" dirty="0" smtClean="0"/>
              <a:t>in the </a:t>
            </a:r>
            <a:r>
              <a:rPr lang="en-IN" sz="2400" dirty="0"/>
              <a:t>control network. </a:t>
            </a:r>
            <a:endParaRPr lang="en-IN" sz="2400" dirty="0" smtClean="0"/>
          </a:p>
          <a:p>
            <a:r>
              <a:rPr lang="en-IN" sz="2400" dirty="0" smtClean="0"/>
              <a:t>Mach</a:t>
            </a:r>
            <a:r>
              <a:rPr lang="en-IN" sz="2400" dirty="0"/>
              <a:t>, or the speed of sound, </a:t>
            </a:r>
            <a:r>
              <a:rPr lang="en-IN" sz="2400" dirty="0" smtClean="0"/>
              <a:t>is not </a:t>
            </a:r>
            <a:r>
              <a:rPr lang="en-IN" sz="2400" dirty="0"/>
              <a:t>a constant value. </a:t>
            </a:r>
            <a:endParaRPr lang="en-IN" sz="2400" dirty="0" smtClean="0"/>
          </a:p>
          <a:p>
            <a:r>
              <a:rPr lang="en-IN" sz="2400" dirty="0" smtClean="0"/>
              <a:t>The </a:t>
            </a:r>
            <a:r>
              <a:rPr lang="en-IN" sz="2400" dirty="0"/>
              <a:t>speed of sound varies </a:t>
            </a:r>
            <a:r>
              <a:rPr lang="en-IN" sz="2400" dirty="0" smtClean="0"/>
              <a:t>largely with </a:t>
            </a:r>
            <a:r>
              <a:rPr lang="en-IN" sz="2400" dirty="0"/>
              <a:t>changes in temperature</a:t>
            </a:r>
            <a:r>
              <a:rPr lang="en-IN" sz="2400" dirty="0" smtClean="0"/>
              <a:t>.</a:t>
            </a:r>
          </a:p>
          <a:p>
            <a:r>
              <a:rPr lang="en-IN" sz="2400" dirty="0"/>
              <a:t>Another factor that enters the controllability of </a:t>
            </a:r>
            <a:r>
              <a:rPr lang="en-IN" sz="2400" dirty="0" smtClean="0"/>
              <a:t>the airplane </a:t>
            </a:r>
            <a:r>
              <a:rPr lang="en-IN" sz="2400" dirty="0"/>
              <a:t>involves coffin corner.</a:t>
            </a:r>
          </a:p>
        </p:txBody>
      </p:sp>
    </p:spTree>
    <p:extLst>
      <p:ext uri="{BB962C8B-B14F-4D97-AF65-F5344CB8AC3E}">
        <p14:creationId xmlns:p14="http://schemas.microsoft.com/office/powerpoint/2010/main" val="33719139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4691"/>
            <a:ext cx="11790218" cy="6608617"/>
          </a:xfrm>
        </p:spPr>
        <p:txBody>
          <a:bodyPr>
            <a:normAutofit lnSpcReduction="10000"/>
          </a:bodyPr>
          <a:lstStyle/>
          <a:p>
            <a:r>
              <a:rPr lang="en-IN" sz="2400" dirty="0"/>
              <a:t>The operation of </a:t>
            </a:r>
            <a:r>
              <a:rPr lang="en-IN" sz="2400" dirty="0" smtClean="0"/>
              <a:t>the airplane </a:t>
            </a:r>
            <a:r>
              <a:rPr lang="en-IN" sz="2400" dirty="0"/>
              <a:t>enters coffin corner when the stall speed </a:t>
            </a:r>
            <a:r>
              <a:rPr lang="en-IN" sz="2400" dirty="0" smtClean="0"/>
              <a:t>of the </a:t>
            </a:r>
            <a:r>
              <a:rPr lang="en-IN" sz="2400" dirty="0"/>
              <a:t>aircraft flying at high altitudes for a given </a:t>
            </a:r>
            <a:r>
              <a:rPr lang="en-IN" sz="2400" dirty="0" smtClean="0"/>
              <a:t>weight and </a:t>
            </a:r>
            <a:r>
              <a:rPr lang="en-IN" sz="2400" dirty="0"/>
              <a:t>load factor approaches the critical Mach </a:t>
            </a:r>
            <a:r>
              <a:rPr lang="en-IN" sz="2400" dirty="0" smtClean="0"/>
              <a:t>number.</a:t>
            </a:r>
          </a:p>
          <a:p>
            <a:r>
              <a:rPr lang="en-IN" sz="2400" dirty="0"/>
              <a:t>Aircraft entering the coffin corner configuration </a:t>
            </a:r>
            <a:r>
              <a:rPr lang="en-IN" sz="2400" dirty="0" smtClean="0"/>
              <a:t>may be </a:t>
            </a:r>
            <a:r>
              <a:rPr lang="en-IN" sz="2400" dirty="0"/>
              <a:t>very difficult to keep in stable flight. Any </a:t>
            </a:r>
            <a:r>
              <a:rPr lang="en-IN" sz="2400" dirty="0" smtClean="0"/>
              <a:t>reduction </a:t>
            </a:r>
            <a:r>
              <a:rPr lang="en-IN" sz="2400" dirty="0"/>
              <a:t>of airspeed will cause the plane to stall and any </a:t>
            </a:r>
            <a:r>
              <a:rPr lang="en-IN" sz="2400" dirty="0" smtClean="0"/>
              <a:t>increase of </a:t>
            </a:r>
            <a:r>
              <a:rPr lang="en-IN" sz="2400" dirty="0"/>
              <a:t>airspeed will generate a loss of lift due to </a:t>
            </a:r>
            <a:r>
              <a:rPr lang="en-IN" sz="2400" dirty="0" smtClean="0"/>
              <a:t>entering critical </a:t>
            </a:r>
            <a:r>
              <a:rPr lang="en-IN" sz="2400" dirty="0"/>
              <a:t>Mach</a:t>
            </a:r>
            <a:r>
              <a:rPr lang="en-IN" sz="2400" dirty="0" smtClean="0"/>
              <a:t>.</a:t>
            </a:r>
          </a:p>
          <a:p>
            <a:r>
              <a:rPr lang="en-IN" sz="2400" dirty="0" smtClean="0"/>
              <a:t> </a:t>
            </a:r>
            <a:r>
              <a:rPr lang="en-IN" sz="2400" dirty="0"/>
              <a:t>Pilots strive to keep the airplane out </a:t>
            </a:r>
            <a:r>
              <a:rPr lang="en-IN" sz="2400" dirty="0" smtClean="0"/>
              <a:t>of the </a:t>
            </a:r>
            <a:r>
              <a:rPr lang="en-IN" sz="2400" dirty="0"/>
              <a:t>portion of the flight envelope known as coffin corner</a:t>
            </a:r>
            <a:r>
              <a:rPr lang="en-IN" sz="2400" dirty="0" smtClean="0"/>
              <a:t>.</a:t>
            </a:r>
          </a:p>
          <a:p>
            <a:r>
              <a:rPr lang="en-IN" sz="2400" dirty="0"/>
              <a:t>Mach trim basically trims the nose of the aircraft up </a:t>
            </a:r>
            <a:r>
              <a:rPr lang="en-IN" sz="2400" dirty="0" smtClean="0"/>
              <a:t>as Mach </a:t>
            </a:r>
            <a:r>
              <a:rPr lang="en-IN" sz="2400" dirty="0"/>
              <a:t>tuck begins to act on the aircraft</a:t>
            </a:r>
            <a:r>
              <a:rPr lang="en-IN" sz="2400" dirty="0" smtClean="0"/>
              <a:t>.</a:t>
            </a:r>
          </a:p>
          <a:p>
            <a:r>
              <a:rPr lang="en-IN" sz="2400" dirty="0" smtClean="0"/>
              <a:t> </a:t>
            </a:r>
            <a:r>
              <a:rPr lang="en-IN" sz="2400" dirty="0"/>
              <a:t>Most </a:t>
            </a:r>
            <a:r>
              <a:rPr lang="en-IN" sz="2400" dirty="0" smtClean="0"/>
              <a:t>systems of </a:t>
            </a:r>
            <a:r>
              <a:rPr lang="en-IN" sz="2400" dirty="0"/>
              <a:t>Mach trim are automatic in that the flight crew </a:t>
            </a:r>
            <a:r>
              <a:rPr lang="en-IN" sz="2400" dirty="0" smtClean="0"/>
              <a:t>does not </a:t>
            </a:r>
            <a:r>
              <a:rPr lang="en-IN" sz="2400" dirty="0"/>
              <a:t>have to manually change trim settings</a:t>
            </a:r>
            <a:r>
              <a:rPr lang="en-IN" sz="2400" dirty="0" smtClean="0"/>
              <a:t>.</a:t>
            </a:r>
          </a:p>
          <a:p>
            <a:r>
              <a:rPr lang="en-IN" sz="2400" dirty="0"/>
              <a:t>The </a:t>
            </a:r>
            <a:r>
              <a:rPr lang="en-IN" sz="2400" dirty="0" smtClean="0"/>
              <a:t>crew may </a:t>
            </a:r>
            <a:r>
              <a:rPr lang="en-IN" sz="2400" dirty="0"/>
              <a:t>notice changes in trim as the control </a:t>
            </a:r>
            <a:r>
              <a:rPr lang="en-IN" sz="2400" dirty="0" smtClean="0"/>
              <a:t>network implements </a:t>
            </a:r>
            <a:r>
              <a:rPr lang="en-IN" sz="2400" dirty="0"/>
              <a:t>Mach trim input</a:t>
            </a:r>
            <a:r>
              <a:rPr lang="en-IN" sz="2400" dirty="0" smtClean="0"/>
              <a:t>.</a:t>
            </a:r>
            <a:r>
              <a:rPr lang="en-IN" sz="2400" dirty="0"/>
              <a:t> </a:t>
            </a:r>
            <a:endParaRPr lang="en-IN" sz="2400" dirty="0" smtClean="0"/>
          </a:p>
          <a:p>
            <a:r>
              <a:rPr lang="en-IN" sz="2400" dirty="0" smtClean="0"/>
              <a:t>To </a:t>
            </a:r>
            <a:r>
              <a:rPr lang="en-IN" sz="2400" dirty="0"/>
              <a:t>ensure the crew </a:t>
            </a:r>
            <a:r>
              <a:rPr lang="en-IN" sz="2400" dirty="0" smtClean="0"/>
              <a:t>does not </a:t>
            </a:r>
            <a:r>
              <a:rPr lang="en-IN" sz="2400" dirty="0"/>
              <a:t>lose Mach trim during flight, airplanes will </a:t>
            </a:r>
            <a:r>
              <a:rPr lang="en-IN" sz="2400" dirty="0" smtClean="0"/>
              <a:t>typically have </a:t>
            </a:r>
            <a:r>
              <a:rPr lang="en-IN" sz="2400" dirty="0"/>
              <a:t>redundant Mach trim systems.</a:t>
            </a:r>
          </a:p>
        </p:txBody>
      </p:sp>
    </p:spTree>
    <p:extLst>
      <p:ext uri="{BB962C8B-B14F-4D97-AF65-F5344CB8AC3E}">
        <p14:creationId xmlns:p14="http://schemas.microsoft.com/office/powerpoint/2010/main" val="12428643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82" y="96982"/>
            <a:ext cx="11984182" cy="66640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2400" b="1" dirty="0" smtClean="0"/>
              <a:t>   RUDDER </a:t>
            </a:r>
            <a:r>
              <a:rPr lang="en-IN" sz="2400" b="1" dirty="0"/>
              <a:t>LIMITER</a:t>
            </a:r>
          </a:p>
          <a:p>
            <a:r>
              <a:rPr lang="en-IN" sz="2400" dirty="0"/>
              <a:t>Airplanes that have a relatively low speed range (e.g</a:t>
            </a:r>
            <a:r>
              <a:rPr lang="en-IN" sz="2400" dirty="0" smtClean="0"/>
              <a:t>., 200 </a:t>
            </a:r>
            <a:r>
              <a:rPr lang="en-IN" sz="2400" dirty="0"/>
              <a:t>knots) generally do not need flight control </a:t>
            </a:r>
            <a:r>
              <a:rPr lang="en-IN" sz="2400" dirty="0" smtClean="0"/>
              <a:t>networks that </a:t>
            </a:r>
            <a:r>
              <a:rPr lang="en-IN" sz="2400" dirty="0"/>
              <a:t>limit control surface travel at higher speeds. </a:t>
            </a:r>
            <a:endParaRPr lang="en-IN" sz="2400" dirty="0" smtClean="0"/>
          </a:p>
          <a:p>
            <a:r>
              <a:rPr lang="en-IN" sz="2400" dirty="0" smtClean="0"/>
              <a:t>The</a:t>
            </a:r>
            <a:r>
              <a:rPr lang="en-IN" sz="2400" dirty="0"/>
              <a:t> </a:t>
            </a:r>
            <a:r>
              <a:rPr lang="en-IN" sz="2400" dirty="0" smtClean="0"/>
              <a:t>structure </a:t>
            </a:r>
            <a:r>
              <a:rPr lang="en-IN" sz="2400" dirty="0"/>
              <a:t>of such airplanes is capable of absorbing </a:t>
            </a:r>
            <a:r>
              <a:rPr lang="en-IN" sz="2400" dirty="0" smtClean="0"/>
              <a:t>the loads </a:t>
            </a:r>
            <a:r>
              <a:rPr lang="en-IN" sz="2400" dirty="0"/>
              <a:t>generated by large control surface deflections. </a:t>
            </a:r>
            <a:r>
              <a:rPr lang="en-IN" sz="2400" dirty="0" smtClean="0"/>
              <a:t>But airplanes </a:t>
            </a:r>
            <a:r>
              <a:rPr lang="en-IN" sz="2400" dirty="0"/>
              <a:t>that are capable of traveling at high </a:t>
            </a:r>
            <a:r>
              <a:rPr lang="en-IN" sz="2400" dirty="0" smtClean="0"/>
              <a:t>speeds (e.g</a:t>
            </a:r>
            <a:r>
              <a:rPr lang="en-IN" sz="2400" dirty="0"/>
              <a:t>., in excess of 350 knots) would require an </a:t>
            </a:r>
            <a:r>
              <a:rPr lang="en-IN" sz="2400" dirty="0" smtClean="0"/>
              <a:t>extensive amount </a:t>
            </a:r>
            <a:r>
              <a:rPr lang="en-IN" sz="2400" dirty="0"/>
              <a:t>of structural reinforcement to handle the </a:t>
            </a:r>
            <a:r>
              <a:rPr lang="en-IN" sz="2400" dirty="0" smtClean="0"/>
              <a:t>loads generated </a:t>
            </a:r>
            <a:r>
              <a:rPr lang="en-IN" sz="2400" dirty="0"/>
              <a:t>by large control deflections. </a:t>
            </a:r>
            <a:endParaRPr lang="en-IN" sz="2400" dirty="0" smtClean="0"/>
          </a:p>
          <a:p>
            <a:r>
              <a:rPr lang="en-IN" sz="2400" dirty="0" smtClean="0"/>
              <a:t>Such </a:t>
            </a:r>
            <a:r>
              <a:rPr lang="en-IN" sz="2400" dirty="0"/>
              <a:t>addition </a:t>
            </a:r>
            <a:r>
              <a:rPr lang="en-IN" sz="2400" dirty="0" smtClean="0"/>
              <a:t>to the </a:t>
            </a:r>
            <a:r>
              <a:rPr lang="en-IN" sz="2400" dirty="0"/>
              <a:t>structure results in </a:t>
            </a:r>
            <a:r>
              <a:rPr lang="en-IN" sz="2400" dirty="0" smtClean="0"/>
              <a:t>extra weight</a:t>
            </a:r>
            <a:r>
              <a:rPr lang="en-IN" sz="2400" dirty="0"/>
              <a:t>. </a:t>
            </a:r>
            <a:r>
              <a:rPr lang="en-IN" sz="2400" dirty="0" smtClean="0"/>
              <a:t> </a:t>
            </a:r>
          </a:p>
          <a:p>
            <a:r>
              <a:rPr lang="en-IN" sz="2400" dirty="0" smtClean="0"/>
              <a:t>To </a:t>
            </a:r>
            <a:r>
              <a:rPr lang="en-IN" sz="2400" dirty="0"/>
              <a:t>combat the </a:t>
            </a:r>
            <a:r>
              <a:rPr lang="en-IN" sz="2400" dirty="0" smtClean="0"/>
              <a:t>need for </a:t>
            </a:r>
            <a:r>
              <a:rPr lang="en-IN" sz="2400" dirty="0"/>
              <a:t>excess structure, many high speed aircraft resort </a:t>
            </a:r>
            <a:r>
              <a:rPr lang="en-IN" sz="2400" dirty="0" smtClean="0"/>
              <a:t>to limiting </a:t>
            </a:r>
            <a:r>
              <a:rPr lang="en-IN" sz="2400" dirty="0"/>
              <a:t>control surface deflection during high </a:t>
            </a:r>
            <a:r>
              <a:rPr lang="en-IN" sz="2400" dirty="0" smtClean="0"/>
              <a:t>speed operation. </a:t>
            </a:r>
            <a:r>
              <a:rPr lang="en-IN" sz="2400" dirty="0"/>
              <a:t>This is similar to operating an automobile.</a:t>
            </a:r>
          </a:p>
          <a:p>
            <a:r>
              <a:rPr lang="en-IN" sz="2400" dirty="0"/>
              <a:t>When traveling along a highway at high speeds, </a:t>
            </a:r>
            <a:r>
              <a:rPr lang="en-IN" sz="2400" dirty="0" smtClean="0"/>
              <a:t>the driver </a:t>
            </a:r>
            <a:r>
              <a:rPr lang="en-IN" sz="2400" dirty="0"/>
              <a:t>does not apply large inputs to the steering </a:t>
            </a:r>
            <a:r>
              <a:rPr lang="en-IN" sz="2400" dirty="0" smtClean="0"/>
              <a:t>wheel, but </a:t>
            </a:r>
            <a:r>
              <a:rPr lang="en-IN" sz="2400" dirty="0"/>
              <a:t>rather small inputs. </a:t>
            </a:r>
            <a:endParaRPr lang="en-IN" sz="2400" dirty="0" smtClean="0"/>
          </a:p>
          <a:p>
            <a:r>
              <a:rPr lang="en-IN" sz="2400" dirty="0" smtClean="0"/>
              <a:t>The </a:t>
            </a:r>
            <a:r>
              <a:rPr lang="en-IN" sz="2400" dirty="0"/>
              <a:t>same automobile may </a:t>
            </a:r>
            <a:r>
              <a:rPr lang="en-IN" sz="2400" dirty="0" smtClean="0"/>
              <a:t>need full </a:t>
            </a:r>
            <a:r>
              <a:rPr lang="en-IN" sz="2400" dirty="0"/>
              <a:t>steering deflection while traveling at low speeds </a:t>
            </a:r>
            <a:r>
              <a:rPr lang="en-IN" sz="2400" dirty="0" smtClean="0"/>
              <a:t>as in </a:t>
            </a:r>
            <a:r>
              <a:rPr lang="en-IN" sz="2400" dirty="0"/>
              <a:t>the example of parking.</a:t>
            </a:r>
          </a:p>
        </p:txBody>
      </p:sp>
    </p:spTree>
    <p:extLst>
      <p:ext uri="{BB962C8B-B14F-4D97-AF65-F5344CB8AC3E}">
        <p14:creationId xmlns:p14="http://schemas.microsoft.com/office/powerpoint/2010/main" val="27179408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836" y="138546"/>
            <a:ext cx="11790219" cy="6525490"/>
          </a:xfrm>
        </p:spPr>
        <p:txBody>
          <a:bodyPr>
            <a:normAutofit lnSpcReduction="10000"/>
          </a:bodyPr>
          <a:lstStyle/>
          <a:p>
            <a:r>
              <a:rPr lang="en-IN" sz="2400" dirty="0"/>
              <a:t>The same automobile may need full steering deflection while traveling at low speeds as in the example of parking.</a:t>
            </a:r>
            <a:endParaRPr lang="en-IN" sz="2400" dirty="0" smtClean="0"/>
          </a:p>
          <a:p>
            <a:r>
              <a:rPr lang="en-IN" sz="2400" dirty="0" smtClean="0"/>
              <a:t>Some </a:t>
            </a:r>
            <a:r>
              <a:rPr lang="en-IN" sz="2400" dirty="0"/>
              <a:t>aircraft reduce the travel available to the </a:t>
            </a:r>
            <a:r>
              <a:rPr lang="en-IN" sz="2400" dirty="0" smtClean="0"/>
              <a:t>rudder based </a:t>
            </a:r>
            <a:r>
              <a:rPr lang="en-IN" sz="2400" dirty="0"/>
              <a:t>on the speed of the aircraft. At low speeds </a:t>
            </a:r>
            <a:r>
              <a:rPr lang="en-IN" sz="2400" dirty="0" smtClean="0"/>
              <a:t>the need </a:t>
            </a:r>
            <a:r>
              <a:rPr lang="en-IN" sz="2400" dirty="0"/>
              <a:t>for substantial rudder travel is required. </a:t>
            </a:r>
            <a:endParaRPr lang="en-IN" sz="2400" dirty="0" smtClean="0"/>
          </a:p>
          <a:p>
            <a:r>
              <a:rPr lang="en-IN" sz="2400" dirty="0" smtClean="0"/>
              <a:t>At high speeds </a:t>
            </a:r>
            <a:r>
              <a:rPr lang="en-IN" sz="2400" dirty="0"/>
              <a:t>(e.g., above 250 knots) the effectiveness of </a:t>
            </a:r>
            <a:r>
              <a:rPr lang="en-IN" sz="2400" dirty="0" smtClean="0"/>
              <a:t>the rudder </a:t>
            </a:r>
            <a:r>
              <a:rPr lang="en-IN" sz="2400" dirty="0"/>
              <a:t>is increased, thereby reducing the need for </a:t>
            </a:r>
            <a:r>
              <a:rPr lang="en-IN" sz="2400" dirty="0" smtClean="0"/>
              <a:t>large deflections.</a:t>
            </a:r>
          </a:p>
          <a:p>
            <a:r>
              <a:rPr lang="en-IN" sz="2400" dirty="0" smtClean="0"/>
              <a:t> </a:t>
            </a:r>
            <a:r>
              <a:rPr lang="en-IN" sz="2400" dirty="0"/>
              <a:t>For the same number of degrees of </a:t>
            </a:r>
            <a:r>
              <a:rPr lang="en-IN" sz="2400" dirty="0" smtClean="0"/>
              <a:t>rudder deflection</a:t>
            </a:r>
            <a:r>
              <a:rPr lang="en-IN" sz="2400" dirty="0"/>
              <a:t>, the load placed on the structure </a:t>
            </a:r>
            <a:r>
              <a:rPr lang="en-IN" sz="2400" dirty="0" smtClean="0"/>
              <a:t>increases with </a:t>
            </a:r>
            <a:r>
              <a:rPr lang="en-IN" sz="2400" dirty="0"/>
              <a:t>the speed of the aircraft. Consequently, </a:t>
            </a:r>
            <a:r>
              <a:rPr lang="en-IN" sz="2400" dirty="0" smtClean="0"/>
              <a:t>aggressive rudder </a:t>
            </a:r>
            <a:r>
              <a:rPr lang="en-IN" sz="2400" dirty="0"/>
              <a:t>deflections at high speeds may exceed </a:t>
            </a:r>
            <a:r>
              <a:rPr lang="en-IN" sz="2400" dirty="0" smtClean="0"/>
              <a:t>the structural </a:t>
            </a:r>
            <a:r>
              <a:rPr lang="en-IN" sz="2400" dirty="0"/>
              <a:t>limitation of the aircraft</a:t>
            </a:r>
            <a:r>
              <a:rPr lang="en-IN" sz="2400" dirty="0" smtClean="0"/>
              <a:t>.</a:t>
            </a:r>
          </a:p>
          <a:p>
            <a:r>
              <a:rPr lang="en-IN" sz="2400" dirty="0"/>
              <a:t>To minimize </a:t>
            </a:r>
            <a:r>
              <a:rPr lang="en-IN" sz="2400" dirty="0" smtClean="0"/>
              <a:t>the risk </a:t>
            </a:r>
            <a:r>
              <a:rPr lang="en-IN" sz="2400" dirty="0"/>
              <a:t>of exceeding structural limitations, aircraft </a:t>
            </a:r>
            <a:r>
              <a:rPr lang="en-IN" sz="2400" dirty="0" smtClean="0"/>
              <a:t>may include </a:t>
            </a:r>
            <a:r>
              <a:rPr lang="en-IN" sz="2400" dirty="0"/>
              <a:t>rudder limiters that reduce rudder </a:t>
            </a:r>
            <a:r>
              <a:rPr lang="en-IN" sz="2400" dirty="0" smtClean="0"/>
              <a:t>deflection at </a:t>
            </a:r>
            <a:r>
              <a:rPr lang="en-IN" sz="2400" dirty="0"/>
              <a:t>high speeds. In other words, full rudder </a:t>
            </a:r>
            <a:r>
              <a:rPr lang="en-IN" sz="2400" dirty="0" smtClean="0"/>
              <a:t>deflection is </a:t>
            </a:r>
            <a:r>
              <a:rPr lang="en-IN" sz="2400" dirty="0"/>
              <a:t>only available at lower airspeeds. </a:t>
            </a:r>
            <a:endParaRPr lang="en-IN" sz="2400" dirty="0" smtClean="0"/>
          </a:p>
          <a:p>
            <a:r>
              <a:rPr lang="en-IN" sz="2400" dirty="0" smtClean="0"/>
              <a:t>For </a:t>
            </a:r>
            <a:r>
              <a:rPr lang="en-IN" sz="2400" dirty="0"/>
              <a:t>example, </a:t>
            </a:r>
            <a:r>
              <a:rPr lang="en-IN" sz="2400" dirty="0" smtClean="0"/>
              <a:t>an airplane </a:t>
            </a:r>
            <a:r>
              <a:rPr lang="en-IN" sz="2400" dirty="0"/>
              <a:t>may have 30" of rudder deflection in the left </a:t>
            </a:r>
            <a:r>
              <a:rPr lang="en-IN" sz="2400" dirty="0" smtClean="0"/>
              <a:t>and right </a:t>
            </a:r>
            <a:r>
              <a:rPr lang="en-IN" sz="2400" dirty="0"/>
              <a:t>directions at low speeds, such as </a:t>
            </a:r>
            <a:r>
              <a:rPr lang="en-IN" sz="2400" dirty="0" err="1"/>
              <a:t>takeoff</a:t>
            </a:r>
            <a:r>
              <a:rPr lang="en-IN" sz="2400" dirty="0"/>
              <a:t>, landing</a:t>
            </a:r>
            <a:r>
              <a:rPr lang="en-IN" sz="2400" dirty="0" smtClean="0"/>
              <a:t>, </a:t>
            </a:r>
            <a:r>
              <a:rPr lang="en-IN" sz="2400" dirty="0"/>
              <a:t>climb, etc., with full pedal travel.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3370170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55" y="152400"/>
            <a:ext cx="11901053" cy="6705600"/>
          </a:xfrm>
        </p:spPr>
        <p:txBody>
          <a:bodyPr>
            <a:noAutofit/>
          </a:bodyPr>
          <a:lstStyle/>
          <a:p>
            <a:r>
              <a:rPr lang="en-IN" sz="2400" dirty="0"/>
              <a:t>At cruise speeds </a:t>
            </a:r>
            <a:r>
              <a:rPr lang="en-IN" sz="2400" dirty="0" smtClean="0"/>
              <a:t>the rudder </a:t>
            </a:r>
            <a:r>
              <a:rPr lang="en-IN" sz="2400" dirty="0"/>
              <a:t>limiter restricts the rudder deflection to </a:t>
            </a:r>
            <a:r>
              <a:rPr lang="en-IN" sz="2400" i="1" dirty="0"/>
              <a:t>T </a:t>
            </a:r>
            <a:r>
              <a:rPr lang="en-IN" sz="2400" dirty="0" smtClean="0"/>
              <a:t>left and </a:t>
            </a:r>
            <a:r>
              <a:rPr lang="en-IN" sz="2400" dirty="0"/>
              <a:t>right with full pedal </a:t>
            </a:r>
            <a:r>
              <a:rPr lang="en-IN" sz="2400" dirty="0" smtClean="0"/>
              <a:t>travel.</a:t>
            </a:r>
          </a:p>
          <a:p>
            <a:pPr marL="0" indent="0">
              <a:buNone/>
            </a:pPr>
            <a:r>
              <a:rPr lang="en-IN" sz="2400" b="1" dirty="0"/>
              <a:t> </a:t>
            </a:r>
            <a:r>
              <a:rPr lang="en-IN" sz="2400" b="1" dirty="0" smtClean="0"/>
              <a:t>     GUST </a:t>
            </a:r>
            <a:r>
              <a:rPr lang="en-IN" sz="2400" b="1" dirty="0"/>
              <a:t>LOCK SYSTEMS</a:t>
            </a:r>
          </a:p>
          <a:p>
            <a:r>
              <a:rPr lang="en-IN" sz="2400" dirty="0"/>
              <a:t>Aircraft that use mechanical flight control </a:t>
            </a:r>
            <a:r>
              <a:rPr lang="en-IN" sz="2400" dirty="0" smtClean="0"/>
              <a:t>systems will </a:t>
            </a:r>
            <a:r>
              <a:rPr lang="en-IN" sz="2400" dirty="0"/>
              <a:t>typically include a method for locking the </a:t>
            </a:r>
            <a:r>
              <a:rPr lang="en-IN" sz="2400" dirty="0" smtClean="0"/>
              <a:t>controls when </a:t>
            </a:r>
            <a:r>
              <a:rPr lang="en-IN" sz="2400" dirty="0"/>
              <a:t>the aircraft is parked</a:t>
            </a:r>
            <a:r>
              <a:rPr lang="en-IN" sz="2400" dirty="0" smtClean="0"/>
              <a:t>.</a:t>
            </a:r>
          </a:p>
          <a:p>
            <a:r>
              <a:rPr lang="en-IN" sz="2400" dirty="0" smtClean="0"/>
              <a:t> </a:t>
            </a:r>
            <a:r>
              <a:rPr lang="en-IN" sz="2400" dirty="0"/>
              <a:t>Normally referred to </a:t>
            </a:r>
            <a:r>
              <a:rPr lang="en-IN" sz="2400" dirty="0" smtClean="0"/>
              <a:t>as gust </a:t>
            </a:r>
            <a:r>
              <a:rPr lang="en-IN" sz="2400" dirty="0"/>
              <a:t>locks, these mechanism may either be </a:t>
            </a:r>
            <a:r>
              <a:rPr lang="en-IN" sz="2400" dirty="0" smtClean="0"/>
              <a:t>separate from </a:t>
            </a:r>
            <a:r>
              <a:rPr lang="en-IN" sz="2400" dirty="0"/>
              <a:t>the control system or an integral part of </a:t>
            </a:r>
            <a:r>
              <a:rPr lang="en-IN" sz="2400" dirty="0" smtClean="0"/>
              <a:t>the control</a:t>
            </a:r>
            <a:r>
              <a:rPr lang="en-IN" sz="2400" dirty="0"/>
              <a:t>. </a:t>
            </a:r>
            <a:endParaRPr lang="en-IN" sz="2400" dirty="0" smtClean="0"/>
          </a:p>
          <a:p>
            <a:r>
              <a:rPr lang="en-IN" sz="2400" dirty="0" smtClean="0"/>
              <a:t>Separate </a:t>
            </a:r>
            <a:r>
              <a:rPr lang="en-IN" sz="2400" dirty="0"/>
              <a:t>gust locks may consist of a device </a:t>
            </a:r>
            <a:r>
              <a:rPr lang="en-IN" sz="2400" dirty="0" smtClean="0"/>
              <a:t>that extends </a:t>
            </a:r>
            <a:r>
              <a:rPr lang="en-IN" sz="2400" dirty="0"/>
              <a:t>from a stationary part of the aircraft, such </a:t>
            </a:r>
            <a:r>
              <a:rPr lang="en-IN" sz="2400" dirty="0" smtClean="0"/>
              <a:t>as the </a:t>
            </a:r>
            <a:r>
              <a:rPr lang="en-IN" sz="2400" dirty="0"/>
              <a:t>wing, and passes over and locks in place the </a:t>
            </a:r>
            <a:r>
              <a:rPr lang="en-IN" sz="2400" dirty="0" smtClean="0"/>
              <a:t>flight control </a:t>
            </a:r>
            <a:r>
              <a:rPr lang="en-IN" sz="2400" dirty="0"/>
              <a:t>surface (e.g., the ailerons</a:t>
            </a:r>
            <a:r>
              <a:rPr lang="en-IN" sz="2400" dirty="0" smtClean="0"/>
              <a:t>).</a:t>
            </a:r>
          </a:p>
          <a:p>
            <a:r>
              <a:rPr lang="en-IN" sz="2400" dirty="0" smtClean="0"/>
              <a:t>Another technique is </a:t>
            </a:r>
            <a:r>
              <a:rPr lang="en-IN" sz="2400" dirty="0"/>
              <a:t>to lock the movement of the flight controls with </a:t>
            </a:r>
            <a:r>
              <a:rPr lang="en-IN" sz="2400" dirty="0" smtClean="0"/>
              <a:t>pins and </a:t>
            </a:r>
            <a:r>
              <a:rPr lang="en-IN" sz="2400" dirty="0"/>
              <a:t>other devices. Rather than being on the </a:t>
            </a:r>
            <a:r>
              <a:rPr lang="en-IN" sz="2400" dirty="0" smtClean="0"/>
              <a:t>exterior of </a:t>
            </a:r>
            <a:r>
              <a:rPr lang="en-IN" sz="2400" dirty="0"/>
              <a:t>the aircraft, such locking devices are installed </a:t>
            </a:r>
            <a:r>
              <a:rPr lang="en-IN" sz="2400" dirty="0" smtClean="0"/>
              <a:t>in the </a:t>
            </a:r>
            <a:r>
              <a:rPr lang="en-IN" sz="2400" dirty="0"/>
              <a:t>flight compartment to keep the controls </a:t>
            </a:r>
            <a:r>
              <a:rPr lang="en-IN" sz="2400" dirty="0" smtClean="0"/>
              <a:t>from moving</a:t>
            </a:r>
            <a:r>
              <a:rPr lang="en-IN" sz="2400" dirty="0"/>
              <a:t>. </a:t>
            </a:r>
            <a:endParaRPr lang="en-IN" sz="2400" dirty="0" smtClean="0"/>
          </a:p>
          <a:p>
            <a:r>
              <a:rPr lang="en-IN" sz="2400" dirty="0" smtClean="0"/>
              <a:t>By </a:t>
            </a:r>
            <a:r>
              <a:rPr lang="en-IN" sz="2400" dirty="0"/>
              <a:t>physically locking the flight controls </a:t>
            </a:r>
            <a:r>
              <a:rPr lang="en-IN" sz="2400" dirty="0" smtClean="0"/>
              <a:t>in place</a:t>
            </a:r>
            <a:r>
              <a:rPr lang="en-IN" sz="2400" dirty="0"/>
              <a:t>, damage to the structure or control network </a:t>
            </a:r>
            <a:r>
              <a:rPr lang="en-IN" sz="2400" dirty="0" smtClean="0"/>
              <a:t>is eliminated </a:t>
            </a:r>
            <a:r>
              <a:rPr lang="en-IN" sz="2400" dirty="0"/>
              <a:t>during times when the aircraft is </a:t>
            </a:r>
            <a:r>
              <a:rPr lang="en-IN" sz="2400" dirty="0" smtClean="0"/>
              <a:t>parked and </a:t>
            </a:r>
            <a:r>
              <a:rPr lang="en-IN" sz="2400" dirty="0"/>
              <a:t>the wind acts to deflect the flight control surfaces</a:t>
            </a:r>
            <a:r>
              <a:rPr lang="en-IN" sz="2400" dirty="0" smtClean="0"/>
              <a:t>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8182436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836" y="96982"/>
            <a:ext cx="11928764" cy="6636327"/>
          </a:xfrm>
        </p:spPr>
        <p:txBody>
          <a:bodyPr>
            <a:normAutofit/>
          </a:bodyPr>
          <a:lstStyle/>
          <a:p>
            <a:r>
              <a:rPr lang="en-IN" sz="2400" dirty="0"/>
              <a:t>Gust locks will typically include a warning </a:t>
            </a:r>
            <a:r>
              <a:rPr lang="en-IN" sz="2400" dirty="0" smtClean="0"/>
              <a:t>streamer with </a:t>
            </a:r>
            <a:r>
              <a:rPr lang="en-IN" sz="2400" dirty="0"/>
              <a:t>the following or similarly worded phrase</a:t>
            </a:r>
            <a:r>
              <a:rPr lang="en-IN" sz="2400" dirty="0" smtClean="0"/>
              <a:t>: "</a:t>
            </a:r>
            <a:r>
              <a:rPr lang="en-IN" sz="2400" dirty="0"/>
              <a:t>REMOVE BEFORE FLIGHT</a:t>
            </a:r>
            <a:r>
              <a:rPr lang="en-IN" sz="2400" dirty="0" smtClean="0"/>
              <a:t>.“</a:t>
            </a:r>
          </a:p>
          <a:p>
            <a:r>
              <a:rPr lang="en-IN" sz="2400" dirty="0"/>
              <a:t>Large aircraft that have hydraulic assist systems </a:t>
            </a:r>
            <a:r>
              <a:rPr lang="en-IN" sz="2400" dirty="0" smtClean="0"/>
              <a:t>to move </a:t>
            </a:r>
            <a:r>
              <a:rPr lang="en-IN" sz="2400" dirty="0"/>
              <a:t>flight control surfaces often include gust </a:t>
            </a:r>
            <a:r>
              <a:rPr lang="en-IN" sz="2400" dirty="0" smtClean="0"/>
              <a:t>dampers in </a:t>
            </a:r>
            <a:r>
              <a:rPr lang="en-IN" sz="2400" dirty="0"/>
              <a:t>their power control units</a:t>
            </a:r>
            <a:r>
              <a:rPr lang="en-IN" sz="2400" dirty="0" smtClean="0"/>
              <a:t>.</a:t>
            </a:r>
          </a:p>
          <a:p>
            <a:r>
              <a:rPr lang="en-IN" sz="2400" dirty="0" smtClean="0"/>
              <a:t> </a:t>
            </a:r>
            <a:r>
              <a:rPr lang="en-IN" sz="2400" dirty="0"/>
              <a:t>By using hydraulic </a:t>
            </a:r>
            <a:r>
              <a:rPr lang="en-IN" sz="2400" dirty="0" smtClean="0"/>
              <a:t>fluid contained </a:t>
            </a:r>
            <a:r>
              <a:rPr lang="en-IN" sz="2400" dirty="0"/>
              <a:t>within the power control units that drive </a:t>
            </a:r>
            <a:r>
              <a:rPr lang="en-IN" sz="2400" dirty="0" smtClean="0"/>
              <a:t>the flight </a:t>
            </a:r>
            <a:r>
              <a:rPr lang="en-IN" sz="2400" dirty="0"/>
              <a:t>control surfaces during flight, movement of </a:t>
            </a:r>
            <a:r>
              <a:rPr lang="en-IN" sz="2400" dirty="0" smtClean="0"/>
              <a:t>the control </a:t>
            </a:r>
            <a:r>
              <a:rPr lang="en-IN" sz="2400" dirty="0"/>
              <a:t>surfaces by wind feeds a force into the </a:t>
            </a:r>
            <a:r>
              <a:rPr lang="en-IN" sz="2400" dirty="0" smtClean="0"/>
              <a:t>hydraulic units.</a:t>
            </a:r>
          </a:p>
          <a:p>
            <a:r>
              <a:rPr lang="en-IN" sz="2400" dirty="0" smtClean="0"/>
              <a:t> </a:t>
            </a:r>
            <a:r>
              <a:rPr lang="en-IN" sz="2400" dirty="0"/>
              <a:t>These mechanisms provide gust snubbing </a:t>
            </a:r>
            <a:r>
              <a:rPr lang="en-IN" sz="2400" dirty="0" smtClean="0"/>
              <a:t>by forcing </a:t>
            </a:r>
            <a:r>
              <a:rPr lang="en-IN" sz="2400" dirty="0"/>
              <a:t>hydraulic fluid through special bypass valves </a:t>
            </a:r>
            <a:r>
              <a:rPr lang="en-IN" sz="2400" dirty="0" smtClean="0"/>
              <a:t>and other </a:t>
            </a:r>
            <a:r>
              <a:rPr lang="en-IN" sz="2400" dirty="0"/>
              <a:t>devices</a:t>
            </a:r>
            <a:r>
              <a:rPr lang="en-IN" sz="2400" dirty="0" smtClean="0"/>
              <a:t>.</a:t>
            </a:r>
          </a:p>
          <a:p>
            <a:r>
              <a:rPr lang="en-IN" sz="2400" dirty="0" smtClean="0"/>
              <a:t> </a:t>
            </a:r>
            <a:r>
              <a:rPr lang="en-IN" sz="2400" dirty="0"/>
              <a:t>The end result is that the flight </a:t>
            </a:r>
            <a:r>
              <a:rPr lang="en-IN" sz="2400" dirty="0" smtClean="0"/>
              <a:t>control surfaces </a:t>
            </a:r>
            <a:r>
              <a:rPr lang="en-IN" sz="2400" dirty="0"/>
              <a:t>are protected from wind gust damage.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7054121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946" y="277091"/>
            <a:ext cx="11693236" cy="64562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b="1" dirty="0" smtClean="0"/>
              <a:t>   BALANCING </a:t>
            </a:r>
            <a:r>
              <a:rPr lang="en-IN" sz="2400" b="1" dirty="0"/>
              <a:t>AND RIGGING</a:t>
            </a:r>
          </a:p>
          <a:p>
            <a:r>
              <a:rPr lang="en-IN" sz="2400" dirty="0"/>
              <a:t>This section is presented for familiarization </a:t>
            </a:r>
            <a:r>
              <a:rPr lang="en-IN" sz="2400" dirty="0" smtClean="0"/>
              <a:t>purposes only</a:t>
            </a:r>
            <a:r>
              <a:rPr lang="en-IN" sz="2400" dirty="0"/>
              <a:t>. Explicit instructions for the balancing of </a:t>
            </a:r>
            <a:r>
              <a:rPr lang="en-IN" sz="2400" dirty="0" smtClean="0"/>
              <a:t>control surfaces </a:t>
            </a:r>
            <a:r>
              <a:rPr lang="en-IN" sz="2400" dirty="0"/>
              <a:t>are given in the manufacturer's </a:t>
            </a:r>
            <a:r>
              <a:rPr lang="en-IN" sz="2400" dirty="0" smtClean="0"/>
              <a:t>maintenance and </a:t>
            </a:r>
            <a:r>
              <a:rPr lang="en-IN" sz="2400" dirty="0"/>
              <a:t>other technical publications for the </a:t>
            </a:r>
            <a:r>
              <a:rPr lang="en-IN" sz="2400" dirty="0" smtClean="0"/>
              <a:t>specific aircraft </a:t>
            </a:r>
            <a:r>
              <a:rPr lang="en-IN" sz="2400" dirty="0"/>
              <a:t>and must be followed closely.</a:t>
            </a:r>
          </a:p>
          <a:p>
            <a:r>
              <a:rPr lang="en-IN" sz="2400" dirty="0"/>
              <a:t>Any time repairs on a control surface add weight </a:t>
            </a:r>
            <a:r>
              <a:rPr lang="en-IN" sz="2400" dirty="0" smtClean="0"/>
              <a:t>fore or </a:t>
            </a:r>
            <a:r>
              <a:rPr lang="en-IN" sz="2400" dirty="0"/>
              <a:t>aft of the hinge </a:t>
            </a:r>
            <a:r>
              <a:rPr lang="en-IN" sz="2400" dirty="0" err="1"/>
              <a:t>centerline</a:t>
            </a:r>
            <a:r>
              <a:rPr lang="en-IN" sz="2400" dirty="0"/>
              <a:t>; the control surface </a:t>
            </a:r>
            <a:r>
              <a:rPr lang="en-IN" sz="2400" dirty="0" smtClean="0"/>
              <a:t>must be </a:t>
            </a:r>
            <a:r>
              <a:rPr lang="en-IN" sz="2400" dirty="0"/>
              <a:t>rebalanced or checked for proper </a:t>
            </a:r>
            <a:r>
              <a:rPr lang="en-IN" sz="2400" dirty="0" smtClean="0"/>
              <a:t>balance.</a:t>
            </a:r>
          </a:p>
          <a:p>
            <a:r>
              <a:rPr lang="en-IN" sz="2400" dirty="0" smtClean="0"/>
              <a:t>When</a:t>
            </a:r>
            <a:r>
              <a:rPr lang="en-IN" sz="2400" dirty="0"/>
              <a:t> </a:t>
            </a:r>
            <a:r>
              <a:rPr lang="en-IN" sz="2400" dirty="0" smtClean="0"/>
              <a:t>an </a:t>
            </a:r>
            <a:r>
              <a:rPr lang="en-IN" sz="2400" dirty="0"/>
              <a:t>aircraft is repainted, the balance of the </a:t>
            </a:r>
            <a:r>
              <a:rPr lang="en-IN" sz="2400" dirty="0" smtClean="0"/>
              <a:t>control surfaces </a:t>
            </a:r>
            <a:r>
              <a:rPr lang="en-IN" sz="2400" dirty="0"/>
              <a:t>must be checked. Any control surface </a:t>
            </a:r>
            <a:r>
              <a:rPr lang="en-IN" sz="2400" dirty="0" smtClean="0"/>
              <a:t>that </a:t>
            </a:r>
            <a:r>
              <a:rPr lang="en-IN" sz="2400" dirty="0"/>
              <a:t>is out of balance is unstable and does not </a:t>
            </a:r>
            <a:r>
              <a:rPr lang="en-IN" sz="2400" dirty="0" smtClean="0"/>
              <a:t>remain in </a:t>
            </a:r>
            <a:r>
              <a:rPr lang="en-IN" sz="2400" dirty="0"/>
              <a:t>a streamlined position during normal flight. </a:t>
            </a:r>
            <a:endParaRPr lang="en-IN" sz="2400" dirty="0" smtClean="0"/>
          </a:p>
          <a:p>
            <a:r>
              <a:rPr lang="en-IN" sz="2400" dirty="0" smtClean="0"/>
              <a:t>For</a:t>
            </a:r>
            <a:r>
              <a:rPr lang="en-IN" sz="2400" dirty="0"/>
              <a:t> </a:t>
            </a:r>
            <a:r>
              <a:rPr lang="en-IN" sz="2400" dirty="0" smtClean="0"/>
              <a:t>example</a:t>
            </a:r>
            <a:r>
              <a:rPr lang="en-IN" sz="2400" dirty="0"/>
              <a:t>, an aileron that is trailing edge heavy </a:t>
            </a:r>
            <a:r>
              <a:rPr lang="en-IN" sz="2400" dirty="0" smtClean="0"/>
              <a:t>moves down </a:t>
            </a:r>
            <a:r>
              <a:rPr lang="en-IN" sz="2400" dirty="0"/>
              <a:t>when the wing deflects upward, and up when </a:t>
            </a:r>
            <a:r>
              <a:rPr lang="en-IN" sz="2400" dirty="0" smtClean="0"/>
              <a:t>the wing </a:t>
            </a:r>
            <a:r>
              <a:rPr lang="en-IN" sz="2400" dirty="0"/>
              <a:t>deflects downward</a:t>
            </a:r>
            <a:r>
              <a:rPr lang="en-IN" sz="2400" dirty="0" smtClean="0"/>
              <a:t>.</a:t>
            </a:r>
          </a:p>
          <a:p>
            <a:r>
              <a:rPr lang="en-IN" sz="2400" dirty="0"/>
              <a:t>Such a condition can </a:t>
            </a:r>
            <a:r>
              <a:rPr lang="en-IN" sz="2400" dirty="0" smtClean="0"/>
              <a:t>cause unexpected </a:t>
            </a:r>
            <a:r>
              <a:rPr lang="en-IN" sz="2400" dirty="0"/>
              <a:t>and violent </a:t>
            </a:r>
            <a:r>
              <a:rPr lang="en-IN" sz="2400" dirty="0" err="1"/>
              <a:t>maneuvers</a:t>
            </a:r>
            <a:r>
              <a:rPr lang="en-IN" sz="2400" dirty="0"/>
              <a:t> of the aircraft.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2221039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45" y="0"/>
            <a:ext cx="11914909" cy="6539345"/>
          </a:xfrm>
        </p:spPr>
        <p:txBody>
          <a:bodyPr>
            <a:noAutofit/>
          </a:bodyPr>
          <a:lstStyle/>
          <a:p>
            <a:r>
              <a:rPr lang="en-IN" sz="2400" dirty="0" smtClean="0"/>
              <a:t>In extreme </a:t>
            </a:r>
            <a:r>
              <a:rPr lang="en-IN" sz="2400" dirty="0"/>
              <a:t>cases, fluttering and buffeting may </a:t>
            </a:r>
            <a:r>
              <a:rPr lang="en-IN" sz="2400" dirty="0" smtClean="0"/>
              <a:t>develop to </a:t>
            </a:r>
            <a:r>
              <a:rPr lang="en-IN" sz="2400" dirty="0"/>
              <a:t>a degree that could cause the complete loss of </a:t>
            </a:r>
            <a:r>
              <a:rPr lang="en-IN" sz="2400" dirty="0" smtClean="0"/>
              <a:t>the aircraft</a:t>
            </a:r>
            <a:r>
              <a:rPr lang="en-IN" sz="2400" dirty="0"/>
              <a:t>. </a:t>
            </a:r>
            <a:endParaRPr lang="en-IN" sz="2400" dirty="0" smtClean="0"/>
          </a:p>
          <a:p>
            <a:r>
              <a:rPr lang="en-IN" sz="2400" dirty="0" smtClean="0"/>
              <a:t>Rebalancing </a:t>
            </a:r>
            <a:r>
              <a:rPr lang="en-IN" sz="2400" dirty="0"/>
              <a:t>a control surface could </a:t>
            </a:r>
            <a:r>
              <a:rPr lang="en-IN" sz="2400" dirty="0" smtClean="0"/>
              <a:t>include both </a:t>
            </a:r>
            <a:r>
              <a:rPr lang="en-IN" sz="2400" dirty="0"/>
              <a:t>static and dynamic </a:t>
            </a:r>
            <a:r>
              <a:rPr lang="en-IN" sz="2400" dirty="0" smtClean="0"/>
              <a:t>balancing.</a:t>
            </a:r>
          </a:p>
          <a:p>
            <a:pPr marL="0" indent="0">
              <a:buNone/>
            </a:pPr>
            <a:r>
              <a:rPr lang="en-IN" sz="2400" b="1" dirty="0"/>
              <a:t> </a:t>
            </a:r>
            <a:r>
              <a:rPr lang="en-IN" sz="2400" b="1" dirty="0" smtClean="0"/>
              <a:t>    STATIC </a:t>
            </a:r>
            <a:r>
              <a:rPr lang="en-IN" sz="2400" b="1" dirty="0"/>
              <a:t>BALANCE</a:t>
            </a:r>
          </a:p>
          <a:p>
            <a:r>
              <a:rPr lang="en-IN" sz="2400" dirty="0"/>
              <a:t>Static balance is the tendency of an object to </a:t>
            </a:r>
            <a:r>
              <a:rPr lang="en-IN" sz="2400" dirty="0" smtClean="0"/>
              <a:t>remain stationary </a:t>
            </a:r>
            <a:r>
              <a:rPr lang="en-IN" sz="2400" dirty="0"/>
              <a:t>when supported from its own CG</a:t>
            </a:r>
            <a:r>
              <a:rPr lang="en-IN" sz="2400" dirty="0" smtClean="0"/>
              <a:t>.</a:t>
            </a:r>
          </a:p>
          <a:p>
            <a:r>
              <a:rPr lang="en-IN" sz="2400" dirty="0" smtClean="0"/>
              <a:t> </a:t>
            </a:r>
            <a:r>
              <a:rPr lang="en-IN" sz="2400" dirty="0"/>
              <a:t>There </a:t>
            </a:r>
            <a:r>
              <a:rPr lang="en-IN" sz="2400" dirty="0" smtClean="0"/>
              <a:t>are two </a:t>
            </a:r>
            <a:r>
              <a:rPr lang="en-IN" sz="2400" dirty="0"/>
              <a:t>ways in which a control surface may be out of </a:t>
            </a:r>
            <a:r>
              <a:rPr lang="en-IN" sz="2400" dirty="0" smtClean="0"/>
              <a:t>static balance</a:t>
            </a:r>
            <a:r>
              <a:rPr lang="en-IN" sz="2400" dirty="0"/>
              <a:t>. They are called </a:t>
            </a:r>
            <a:r>
              <a:rPr lang="en-IN" sz="2400" i="1" dirty="0" smtClean="0"/>
              <a:t>underbalance </a:t>
            </a:r>
            <a:r>
              <a:rPr lang="en-IN" sz="2400" dirty="0"/>
              <a:t>and </a:t>
            </a:r>
            <a:r>
              <a:rPr lang="en-IN" sz="2400" i="1" dirty="0"/>
              <a:t>overbalance.</a:t>
            </a:r>
          </a:p>
          <a:p>
            <a:r>
              <a:rPr lang="en-IN" sz="2400" dirty="0"/>
              <a:t>When a control surface is mounted on a </a:t>
            </a:r>
            <a:r>
              <a:rPr lang="en-IN" sz="2400" dirty="0" smtClean="0"/>
              <a:t>balance stand</a:t>
            </a:r>
            <a:r>
              <a:rPr lang="en-IN" sz="2400" dirty="0"/>
              <a:t>, a downward travel of the trailing edge </a:t>
            </a:r>
            <a:r>
              <a:rPr lang="en-IN" sz="2400" dirty="0" smtClean="0"/>
              <a:t>below the </a:t>
            </a:r>
            <a:r>
              <a:rPr lang="en-IN" sz="2400" dirty="0"/>
              <a:t>horizontal position indicates underbalance. </a:t>
            </a:r>
            <a:endParaRPr lang="en-IN" sz="2400" dirty="0" smtClean="0"/>
          </a:p>
          <a:p>
            <a:r>
              <a:rPr lang="en-IN" sz="2400" dirty="0" smtClean="0"/>
              <a:t>Some</a:t>
            </a:r>
            <a:r>
              <a:rPr lang="en-IN" sz="2400" dirty="0"/>
              <a:t> </a:t>
            </a:r>
            <a:r>
              <a:rPr lang="en-IN" sz="2400" dirty="0" smtClean="0"/>
              <a:t>manufacturers </a:t>
            </a:r>
            <a:r>
              <a:rPr lang="en-IN" sz="2400" dirty="0"/>
              <a:t>indicate this condition with a </a:t>
            </a:r>
            <a:r>
              <a:rPr lang="en-IN" sz="2400" dirty="0" smtClean="0"/>
              <a:t>plus ( </a:t>
            </a:r>
            <a:r>
              <a:rPr lang="en-IN" sz="2400" dirty="0"/>
              <a:t>+) sign</a:t>
            </a:r>
            <a:r>
              <a:rPr lang="en-IN" sz="2400" dirty="0" smtClean="0"/>
              <a:t>.</a:t>
            </a:r>
          </a:p>
          <a:p>
            <a:r>
              <a:rPr lang="en-IN" sz="2400" dirty="0" smtClean="0"/>
              <a:t> </a:t>
            </a:r>
            <a:r>
              <a:rPr lang="en-IN" sz="2400" dirty="0"/>
              <a:t>An upward movement of the trailing </a:t>
            </a:r>
            <a:r>
              <a:rPr lang="en-IN" sz="2400" dirty="0" smtClean="0"/>
              <a:t>edge, above </a:t>
            </a:r>
            <a:r>
              <a:rPr lang="en-IN" sz="2400" dirty="0"/>
              <a:t>the horizontal position indicates overbalance.</a:t>
            </a:r>
          </a:p>
          <a:p>
            <a:r>
              <a:rPr lang="en-IN" sz="2400" dirty="0"/>
              <a:t>This is designated by a minus (-) sign. These </a:t>
            </a:r>
            <a:r>
              <a:rPr lang="en-IN" sz="2400" dirty="0" smtClean="0"/>
              <a:t>signs show </a:t>
            </a:r>
            <a:r>
              <a:rPr lang="en-IN" sz="2400" dirty="0"/>
              <a:t>the need for more or less weight in the </a:t>
            </a:r>
            <a:r>
              <a:rPr lang="en-IN" sz="2400" dirty="0" smtClean="0"/>
              <a:t>correct area </a:t>
            </a:r>
            <a:r>
              <a:rPr lang="en-IN" sz="2400" dirty="0"/>
              <a:t>to achieve a balanced control </a:t>
            </a:r>
            <a:r>
              <a:rPr lang="en-IN" sz="2400" dirty="0" smtClean="0"/>
              <a:t>surface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7260662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836" y="124691"/>
            <a:ext cx="11942619" cy="6594763"/>
          </a:xfrm>
        </p:spPr>
        <p:txBody>
          <a:bodyPr>
            <a:normAutofit lnSpcReduction="10000"/>
          </a:bodyPr>
          <a:lstStyle/>
          <a:p>
            <a:r>
              <a:rPr lang="en-IN" sz="2400" dirty="0"/>
              <a:t>A tail-heavy condition (static underbalance) </a:t>
            </a:r>
            <a:r>
              <a:rPr lang="en-IN" sz="2400" dirty="0" smtClean="0"/>
              <a:t>causes undesirable </a:t>
            </a:r>
            <a:r>
              <a:rPr lang="en-IN" sz="2400" dirty="0"/>
              <a:t>flight performance and is not </a:t>
            </a:r>
            <a:r>
              <a:rPr lang="en-IN" sz="2400" dirty="0" smtClean="0"/>
              <a:t>usually allowed</a:t>
            </a:r>
            <a:r>
              <a:rPr lang="en-IN" sz="2400" dirty="0"/>
              <a:t>. </a:t>
            </a:r>
            <a:endParaRPr lang="en-IN" sz="2400" dirty="0"/>
          </a:p>
          <a:p>
            <a:r>
              <a:rPr lang="en-IN" sz="2400" dirty="0" smtClean="0"/>
              <a:t>Better </a:t>
            </a:r>
            <a:r>
              <a:rPr lang="en-IN" sz="2400" dirty="0"/>
              <a:t>flight operations are gained by </a:t>
            </a:r>
            <a:r>
              <a:rPr lang="en-IN" sz="2400" dirty="0" smtClean="0"/>
              <a:t>nose heavy </a:t>
            </a:r>
            <a:r>
              <a:rPr lang="en-IN" sz="2400" dirty="0"/>
              <a:t>static overbalance. </a:t>
            </a:r>
            <a:endParaRPr lang="en-IN" sz="2400" dirty="0" smtClean="0"/>
          </a:p>
          <a:p>
            <a:r>
              <a:rPr lang="en-IN" sz="2400" dirty="0" smtClean="0"/>
              <a:t>Most </a:t>
            </a:r>
            <a:r>
              <a:rPr lang="en-IN" sz="2400" dirty="0"/>
              <a:t>manufacturers </a:t>
            </a:r>
            <a:r>
              <a:rPr lang="en-IN" sz="2400" dirty="0" smtClean="0"/>
              <a:t>advocate the </a:t>
            </a:r>
            <a:r>
              <a:rPr lang="en-IN" sz="2400" dirty="0"/>
              <a:t>existence of nose-heavy control surfaces. </a:t>
            </a:r>
            <a:r>
              <a:rPr lang="en-IN" sz="2400" dirty="0" smtClean="0"/>
              <a:t>The structural </a:t>
            </a:r>
            <a:r>
              <a:rPr lang="en-IN" sz="2400" dirty="0"/>
              <a:t>repair manual of large aircraft </a:t>
            </a:r>
            <a:r>
              <a:rPr lang="en-IN" sz="2400" dirty="0" smtClean="0"/>
              <a:t>provides an </a:t>
            </a:r>
            <a:r>
              <a:rPr lang="en-IN" sz="2400" dirty="0"/>
              <a:t>extensive amount of data regarding repairs </a:t>
            </a:r>
            <a:r>
              <a:rPr lang="en-IN" sz="2400" dirty="0" smtClean="0"/>
              <a:t>and balancing </a:t>
            </a:r>
            <a:r>
              <a:rPr lang="en-IN" sz="2400" dirty="0"/>
              <a:t>of control surfaces and tabs. </a:t>
            </a:r>
            <a:endParaRPr lang="en-IN" sz="2400" dirty="0" smtClean="0"/>
          </a:p>
          <a:p>
            <a:r>
              <a:rPr lang="en-IN" sz="2400" dirty="0" smtClean="0"/>
              <a:t>There </a:t>
            </a:r>
            <a:r>
              <a:rPr lang="en-IN" sz="2400" dirty="0"/>
              <a:t>will </a:t>
            </a:r>
            <a:r>
              <a:rPr lang="en-IN" sz="2400" dirty="0" smtClean="0"/>
              <a:t>be a </a:t>
            </a:r>
            <a:r>
              <a:rPr lang="en-IN" sz="2400" dirty="0"/>
              <a:t>section on repairs that do not require rebalancing.</a:t>
            </a:r>
          </a:p>
          <a:p>
            <a:r>
              <a:rPr lang="en-IN" sz="2400" dirty="0"/>
              <a:t>Another section will provide data on how to </a:t>
            </a:r>
            <a:r>
              <a:rPr lang="en-IN" sz="2400" dirty="0" smtClean="0"/>
              <a:t>calculate control </a:t>
            </a:r>
            <a:r>
              <a:rPr lang="en-IN" sz="2400" dirty="0"/>
              <a:t>balance following a repair or repainting </a:t>
            </a:r>
            <a:r>
              <a:rPr lang="en-IN" sz="2400" dirty="0" smtClean="0"/>
              <a:t>without removing </a:t>
            </a:r>
            <a:r>
              <a:rPr lang="en-IN" sz="2400" dirty="0"/>
              <a:t>the control surface from the aircraft</a:t>
            </a:r>
            <a:r>
              <a:rPr lang="en-IN" sz="2400" dirty="0" smtClean="0"/>
              <a:t>.</a:t>
            </a:r>
          </a:p>
          <a:p>
            <a:r>
              <a:rPr lang="en-IN" sz="2400" dirty="0" smtClean="0"/>
              <a:t>And there </a:t>
            </a:r>
            <a:r>
              <a:rPr lang="en-IN" sz="2400" dirty="0"/>
              <a:t>will be instructions for determining and </a:t>
            </a:r>
            <a:r>
              <a:rPr lang="en-IN" sz="2400" dirty="0" smtClean="0"/>
              <a:t>correcting control </a:t>
            </a:r>
            <a:r>
              <a:rPr lang="en-IN" sz="2400" dirty="0"/>
              <a:t>surface balance with the surface removed </a:t>
            </a:r>
            <a:r>
              <a:rPr lang="en-IN" sz="2400" dirty="0" smtClean="0"/>
              <a:t>and mounted </a:t>
            </a:r>
            <a:r>
              <a:rPr lang="en-IN" sz="2400" dirty="0"/>
              <a:t>on special tools</a:t>
            </a:r>
            <a:r>
              <a:rPr lang="en-IN" sz="2400" dirty="0" smtClean="0"/>
              <a:t>.</a:t>
            </a:r>
          </a:p>
          <a:p>
            <a:r>
              <a:rPr lang="en-IN" sz="2400" dirty="0"/>
              <a:t>Many manufacturers </a:t>
            </a:r>
            <a:r>
              <a:rPr lang="en-IN" sz="2400" dirty="0" smtClean="0"/>
              <a:t>produce balancing </a:t>
            </a:r>
            <a:r>
              <a:rPr lang="en-IN" sz="2400" dirty="0"/>
              <a:t>weights that are added or removed from </a:t>
            </a:r>
            <a:r>
              <a:rPr lang="en-IN" sz="2400" dirty="0" smtClean="0"/>
              <a:t>the control </a:t>
            </a:r>
            <a:r>
              <a:rPr lang="en-IN" sz="2400" dirty="0"/>
              <a:t>surface</a:t>
            </a:r>
            <a:r>
              <a:rPr lang="en-IN" sz="2400" dirty="0" smtClean="0"/>
              <a:t>.</a:t>
            </a:r>
            <a:r>
              <a:rPr lang="en-IN" sz="2400" dirty="0"/>
              <a:t> </a:t>
            </a:r>
            <a:endParaRPr lang="en-IN" sz="2400" dirty="0" smtClean="0"/>
          </a:p>
          <a:p>
            <a:r>
              <a:rPr lang="en-IN" sz="2400" dirty="0" smtClean="0"/>
              <a:t>Often </a:t>
            </a:r>
            <a:r>
              <a:rPr lang="en-IN" sz="2400" dirty="0"/>
              <a:t>drawings providing details </a:t>
            </a:r>
            <a:r>
              <a:rPr lang="en-IN" sz="2400" dirty="0" smtClean="0"/>
              <a:t>on producing </a:t>
            </a:r>
            <a:r>
              <a:rPr lang="en-IN" sz="2400" dirty="0"/>
              <a:t>corrective weights in the field are given in </a:t>
            </a:r>
            <a:r>
              <a:rPr lang="en-IN" sz="2400" dirty="0" smtClean="0"/>
              <a:t>then structural </a:t>
            </a:r>
            <a:r>
              <a:rPr lang="en-IN" sz="2400" dirty="0"/>
              <a:t>repair manual.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414724382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390" y="979920"/>
            <a:ext cx="5095875" cy="44510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2523" y="1357746"/>
            <a:ext cx="53054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25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4248" y="940159"/>
            <a:ext cx="10637949" cy="499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11789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92" y="138545"/>
            <a:ext cx="11914908" cy="65393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sz="2400" b="1" dirty="0" smtClean="0"/>
              <a:t>   DYNAMIC </a:t>
            </a:r>
            <a:r>
              <a:rPr lang="en-IN" sz="2400" b="1" dirty="0"/>
              <a:t>BALANCE</a:t>
            </a:r>
          </a:p>
          <a:p>
            <a:r>
              <a:rPr lang="en-IN" sz="2400" dirty="0"/>
              <a:t>Dynamic balance is that condition in a </a:t>
            </a:r>
            <a:r>
              <a:rPr lang="en-IN" sz="2400" dirty="0" smtClean="0"/>
              <a:t>rotating body where in </a:t>
            </a:r>
            <a:r>
              <a:rPr lang="en-IN" sz="2400" dirty="0"/>
              <a:t>all rotating forces are balanced </a:t>
            </a:r>
            <a:r>
              <a:rPr lang="en-IN" sz="2400" dirty="0" smtClean="0"/>
              <a:t>within themselves </a:t>
            </a:r>
            <a:r>
              <a:rPr lang="en-IN" sz="2400" dirty="0"/>
              <a:t>so that safe level of vibration is </a:t>
            </a:r>
            <a:r>
              <a:rPr lang="en-IN" sz="2400" dirty="0" smtClean="0"/>
              <a:t>produced while </a:t>
            </a:r>
            <a:r>
              <a:rPr lang="en-IN" sz="2400" dirty="0"/>
              <a:t>the body is in motion</a:t>
            </a:r>
            <a:r>
              <a:rPr lang="en-IN" sz="2400" dirty="0" smtClean="0"/>
              <a:t>.</a:t>
            </a:r>
          </a:p>
          <a:p>
            <a:r>
              <a:rPr lang="en-IN" sz="2400" dirty="0" smtClean="0"/>
              <a:t> </a:t>
            </a:r>
            <a:r>
              <a:rPr lang="en-IN" sz="2400" dirty="0"/>
              <a:t>Dynamic balance </a:t>
            </a:r>
            <a:r>
              <a:rPr lang="en-IN" sz="2400" dirty="0" smtClean="0"/>
              <a:t>as related </a:t>
            </a:r>
            <a:r>
              <a:rPr lang="en-IN" sz="2400" dirty="0"/>
              <a:t>to control surfaces is an effort to </a:t>
            </a:r>
            <a:r>
              <a:rPr lang="en-IN" sz="2400" dirty="0" smtClean="0"/>
              <a:t>maintain balance </a:t>
            </a:r>
            <a:r>
              <a:rPr lang="en-IN" sz="2400" dirty="0"/>
              <a:t>when the control surface is submitted </a:t>
            </a:r>
            <a:r>
              <a:rPr lang="en-IN" sz="2400" dirty="0" smtClean="0"/>
              <a:t>to movement </a:t>
            </a:r>
            <a:r>
              <a:rPr lang="en-IN" sz="2400" dirty="0"/>
              <a:t>on the aircraft in flight. </a:t>
            </a:r>
            <a:endParaRPr lang="en-IN" sz="2400" dirty="0" smtClean="0"/>
          </a:p>
          <a:p>
            <a:r>
              <a:rPr lang="en-IN" sz="2400" dirty="0" smtClean="0"/>
              <a:t>It </a:t>
            </a:r>
            <a:r>
              <a:rPr lang="en-IN" sz="2400" dirty="0"/>
              <a:t>involves </a:t>
            </a:r>
            <a:r>
              <a:rPr lang="en-IN" sz="2400" dirty="0" smtClean="0"/>
              <a:t>the placing </a:t>
            </a:r>
            <a:r>
              <a:rPr lang="en-IN" sz="2400" dirty="0"/>
              <a:t>of weights in the correct location along </a:t>
            </a:r>
            <a:r>
              <a:rPr lang="en-IN" sz="2400" dirty="0" smtClean="0"/>
              <a:t>the span </a:t>
            </a:r>
            <a:r>
              <a:rPr lang="en-IN" sz="2400" dirty="0"/>
              <a:t>of the surfaces</a:t>
            </a:r>
            <a:r>
              <a:rPr lang="en-IN" sz="2400" dirty="0" smtClean="0"/>
              <a:t>.</a:t>
            </a:r>
          </a:p>
          <a:p>
            <a:r>
              <a:rPr lang="en-IN" sz="2400" dirty="0" smtClean="0"/>
              <a:t> </a:t>
            </a:r>
            <a:r>
              <a:rPr lang="en-IN" sz="2400" dirty="0"/>
              <a:t>The location of the weights is, </a:t>
            </a:r>
            <a:r>
              <a:rPr lang="en-IN" sz="2400" dirty="0" smtClean="0"/>
              <a:t>in most </a:t>
            </a:r>
            <a:r>
              <a:rPr lang="en-IN" sz="2400" dirty="0"/>
              <a:t>cases, forward of the hinge </a:t>
            </a:r>
            <a:r>
              <a:rPr lang="en-IN" sz="2400" dirty="0" err="1"/>
              <a:t>centerline</a:t>
            </a:r>
            <a:r>
              <a:rPr lang="en-IN" sz="2400" dirty="0" smtClean="0"/>
              <a:t>.</a:t>
            </a:r>
          </a:p>
          <a:p>
            <a:pPr marL="0" indent="0">
              <a:buNone/>
            </a:pPr>
            <a:r>
              <a:rPr lang="en-IN" sz="2400" b="1" dirty="0" smtClean="0"/>
              <a:t>   REBALANCING </a:t>
            </a:r>
            <a:r>
              <a:rPr lang="en-IN" sz="2400" b="1" dirty="0"/>
              <a:t>PROCEDURES</a:t>
            </a:r>
          </a:p>
          <a:p>
            <a:r>
              <a:rPr lang="en-IN" sz="2400" dirty="0"/>
              <a:t>Repairs to a control surface or its tabs generally </a:t>
            </a:r>
            <a:r>
              <a:rPr lang="en-IN" sz="2400" dirty="0" smtClean="0"/>
              <a:t>increase the </a:t>
            </a:r>
            <a:r>
              <a:rPr lang="en-IN" sz="2400" dirty="0"/>
              <a:t>weight aft of the hinge </a:t>
            </a:r>
            <a:r>
              <a:rPr lang="en-IN" sz="2400" dirty="0" err="1"/>
              <a:t>centerline</a:t>
            </a:r>
            <a:r>
              <a:rPr lang="en-IN" sz="2400" dirty="0"/>
              <a:t>, requiring </a:t>
            </a:r>
            <a:r>
              <a:rPr lang="en-IN" sz="2400" dirty="0" smtClean="0"/>
              <a:t>static rebalancing </a:t>
            </a:r>
            <a:r>
              <a:rPr lang="en-IN" sz="2400" dirty="0"/>
              <a:t>of the control surface system, as well </a:t>
            </a:r>
            <a:r>
              <a:rPr lang="en-IN" sz="2400" dirty="0" smtClean="0"/>
              <a:t>as the </a:t>
            </a:r>
            <a:r>
              <a:rPr lang="en-IN" sz="2400" dirty="0"/>
              <a:t>tabs. </a:t>
            </a:r>
            <a:endParaRPr lang="en-IN" sz="2400" dirty="0" smtClean="0"/>
          </a:p>
          <a:p>
            <a:r>
              <a:rPr lang="en-IN" sz="2400" dirty="0" smtClean="0"/>
              <a:t>Control </a:t>
            </a:r>
            <a:r>
              <a:rPr lang="en-IN" sz="2400" dirty="0"/>
              <a:t>surfaces to be rebalanced should </a:t>
            </a:r>
            <a:r>
              <a:rPr lang="en-IN" sz="2400" dirty="0" smtClean="0"/>
              <a:t>be removed </a:t>
            </a:r>
            <a:r>
              <a:rPr lang="en-IN" sz="2400" dirty="0"/>
              <a:t>from the aircraft and supported, from </a:t>
            </a:r>
            <a:r>
              <a:rPr lang="en-IN" sz="2400" dirty="0" smtClean="0"/>
              <a:t>their own </a:t>
            </a:r>
            <a:r>
              <a:rPr lang="en-IN" sz="2400" dirty="0"/>
              <a:t>points, on a suitable stand, jig, or fixture 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43028213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91" y="124691"/>
            <a:ext cx="11831781" cy="6594763"/>
          </a:xfrm>
        </p:spPr>
        <p:txBody>
          <a:bodyPr>
            <a:normAutofit/>
          </a:bodyPr>
          <a:lstStyle/>
          <a:p>
            <a:r>
              <a:rPr lang="en-IN" sz="2400" dirty="0"/>
              <a:t>Trim tabs on the surface should be secured in the </a:t>
            </a:r>
            <a:r>
              <a:rPr lang="en-IN" sz="2400" dirty="0" smtClean="0"/>
              <a:t>neutral position </a:t>
            </a:r>
            <a:r>
              <a:rPr lang="en-IN" sz="2400" dirty="0"/>
              <a:t>when the control surface is mounted on the stand.</a:t>
            </a:r>
          </a:p>
          <a:p>
            <a:r>
              <a:rPr lang="en-IN" sz="2400" dirty="0"/>
              <a:t>The stand must be level and be located in an area free of </a:t>
            </a:r>
            <a:r>
              <a:rPr lang="en-IN" sz="2400" dirty="0" smtClean="0"/>
              <a:t>air currents.</a:t>
            </a:r>
          </a:p>
          <a:p>
            <a:r>
              <a:rPr lang="en-IN" sz="2400" dirty="0" smtClean="0"/>
              <a:t> </a:t>
            </a:r>
            <a:r>
              <a:rPr lang="en-IN" sz="2400" dirty="0"/>
              <a:t>The control surface must be permitted to </a:t>
            </a:r>
            <a:r>
              <a:rPr lang="en-IN" sz="2400" dirty="0" smtClean="0"/>
              <a:t>rotate freely </a:t>
            </a:r>
            <a:r>
              <a:rPr lang="en-IN" sz="2400" dirty="0"/>
              <a:t>about the hinge points without binding</a:t>
            </a:r>
            <a:r>
              <a:rPr lang="en-IN" sz="2400" dirty="0" smtClean="0"/>
              <a:t>.</a:t>
            </a:r>
          </a:p>
          <a:p>
            <a:r>
              <a:rPr lang="en-IN" sz="2400" dirty="0" smtClean="0"/>
              <a:t> Balance condition </a:t>
            </a:r>
            <a:r>
              <a:rPr lang="en-IN" sz="2400" dirty="0"/>
              <a:t>is determined by the </a:t>
            </a:r>
            <a:r>
              <a:rPr lang="en-IN" sz="2400" dirty="0" err="1"/>
              <a:t>behavior</a:t>
            </a:r>
            <a:r>
              <a:rPr lang="en-IN" sz="2400" dirty="0"/>
              <a:t> of the </a:t>
            </a:r>
            <a:r>
              <a:rPr lang="en-IN" sz="2400" dirty="0" smtClean="0"/>
              <a:t>trailing edge </a:t>
            </a:r>
            <a:r>
              <a:rPr lang="en-IN" sz="2400" dirty="0"/>
              <a:t>when the surface is suspended from its hinge points.</a:t>
            </a:r>
          </a:p>
          <a:p>
            <a:r>
              <a:rPr lang="en-IN" sz="2400" dirty="0"/>
              <a:t>Any excessive friction would result in a false reaction </a:t>
            </a:r>
            <a:r>
              <a:rPr lang="en-IN" sz="2400" dirty="0" smtClean="0"/>
              <a:t>as to </a:t>
            </a:r>
            <a:r>
              <a:rPr lang="en-IN" sz="2400" dirty="0"/>
              <a:t>the overbalance or underbalance of the surface</a:t>
            </a:r>
            <a:r>
              <a:rPr lang="en-IN" sz="2400" dirty="0" smtClean="0"/>
              <a:t>.</a:t>
            </a:r>
          </a:p>
          <a:p>
            <a:r>
              <a:rPr lang="en-US" sz="2400" dirty="0" smtClean="0"/>
              <a:t>When </a:t>
            </a:r>
            <a:r>
              <a:rPr lang="en-IN" sz="2400" dirty="0"/>
              <a:t>installing the control surface in the stand or jig, a </a:t>
            </a:r>
            <a:r>
              <a:rPr lang="en-IN" sz="2400" dirty="0" smtClean="0"/>
              <a:t>neutral position </a:t>
            </a:r>
            <a:r>
              <a:rPr lang="en-IN" sz="2400" dirty="0"/>
              <a:t>should be established with the chord line of </a:t>
            </a:r>
            <a:r>
              <a:rPr lang="en-IN" sz="2400" dirty="0" smtClean="0"/>
              <a:t>the surface </a:t>
            </a:r>
            <a:r>
              <a:rPr lang="en-IN" sz="2400" dirty="0"/>
              <a:t>in a horizontal position</a:t>
            </a:r>
            <a:r>
              <a:rPr lang="en-IN" sz="2400" dirty="0" smtClean="0"/>
              <a:t>.</a:t>
            </a:r>
          </a:p>
          <a:p>
            <a:r>
              <a:rPr lang="en-IN" sz="2400" dirty="0" smtClean="0"/>
              <a:t> </a:t>
            </a:r>
            <a:r>
              <a:rPr lang="en-IN" sz="2400" dirty="0"/>
              <a:t>Use a bubble </a:t>
            </a:r>
            <a:r>
              <a:rPr lang="en-IN" sz="2400" dirty="0" smtClean="0"/>
              <a:t>protractor, or </a:t>
            </a:r>
            <a:r>
              <a:rPr lang="en-IN" sz="2400" dirty="0"/>
              <a:t>suitable device, to determine the neutral position </a:t>
            </a:r>
            <a:r>
              <a:rPr lang="en-IN" sz="2400" dirty="0" smtClean="0"/>
              <a:t>before continuing </a:t>
            </a:r>
            <a:r>
              <a:rPr lang="en-IN" sz="2400" dirty="0"/>
              <a:t>balancing procedures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67455965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92" y="152400"/>
            <a:ext cx="11859490" cy="6580909"/>
          </a:xfrm>
        </p:spPr>
        <p:txBody>
          <a:bodyPr>
            <a:normAutofit/>
          </a:bodyPr>
          <a:lstStyle/>
          <a:p>
            <a:r>
              <a:rPr lang="en-IN" sz="2400" dirty="0"/>
              <a:t>Sometimes a visual check is all that is needed </a:t>
            </a:r>
            <a:r>
              <a:rPr lang="en-IN" sz="2400" dirty="0" smtClean="0"/>
              <a:t>to determine </a:t>
            </a:r>
            <a:r>
              <a:rPr lang="en-IN" sz="2400" dirty="0"/>
              <a:t>whether the surface is balanced or unbalanced.</a:t>
            </a:r>
          </a:p>
          <a:p>
            <a:r>
              <a:rPr lang="en-IN" sz="2400" dirty="0"/>
              <a:t>Any trim tabs or other assemblies that are to remain </a:t>
            </a:r>
            <a:r>
              <a:rPr lang="en-IN" sz="2400" dirty="0" smtClean="0"/>
              <a:t>on the </a:t>
            </a:r>
            <a:r>
              <a:rPr lang="en-IN" sz="2400" dirty="0"/>
              <a:t>surface during balancing procedures should be </a:t>
            </a:r>
            <a:r>
              <a:rPr lang="en-IN" sz="2400" dirty="0" smtClean="0"/>
              <a:t>in place.</a:t>
            </a:r>
          </a:p>
          <a:p>
            <a:r>
              <a:rPr lang="en-IN" sz="2400" dirty="0" smtClean="0"/>
              <a:t> </a:t>
            </a:r>
            <a:r>
              <a:rPr lang="en-IN" sz="2400" dirty="0"/>
              <a:t>If any assemblies or parts must be removed </a:t>
            </a:r>
            <a:r>
              <a:rPr lang="en-IN" sz="2400" dirty="0" smtClean="0"/>
              <a:t>before balancing</a:t>
            </a:r>
            <a:r>
              <a:rPr lang="en-IN" sz="2400" dirty="0"/>
              <a:t>, they should be removed</a:t>
            </a:r>
            <a:r>
              <a:rPr lang="en-IN" sz="2400" dirty="0" smtClean="0"/>
              <a:t>.</a:t>
            </a:r>
          </a:p>
          <a:p>
            <a:endParaRPr lang="en-IN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402" y="2220351"/>
            <a:ext cx="7767044" cy="453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4185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91" y="152400"/>
            <a:ext cx="11928764" cy="65393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dirty="0" smtClean="0"/>
              <a:t>   </a:t>
            </a:r>
            <a:r>
              <a:rPr lang="en-IN" sz="2400" b="1" dirty="0" smtClean="0"/>
              <a:t>REBALANCING </a:t>
            </a:r>
            <a:r>
              <a:rPr lang="en-IN" sz="2400" b="1" dirty="0"/>
              <a:t>METHODS</a:t>
            </a:r>
          </a:p>
          <a:p>
            <a:r>
              <a:rPr lang="en-IN" sz="2400" dirty="0"/>
              <a:t>Several methods of balancing (rebalancing) </a:t>
            </a:r>
            <a:r>
              <a:rPr lang="en-IN" sz="2400" dirty="0" smtClean="0"/>
              <a:t>control surfaces </a:t>
            </a:r>
            <a:r>
              <a:rPr lang="en-IN" sz="2400" dirty="0"/>
              <a:t>are in use by the various manufacturers </a:t>
            </a:r>
            <a:r>
              <a:rPr lang="en-IN" sz="2400" dirty="0" smtClean="0"/>
              <a:t>of aircraft</a:t>
            </a:r>
            <a:r>
              <a:rPr lang="en-IN" sz="2400" dirty="0"/>
              <a:t>. </a:t>
            </a:r>
            <a:endParaRPr lang="en-IN" sz="2400" dirty="0" smtClean="0"/>
          </a:p>
          <a:p>
            <a:r>
              <a:rPr lang="en-IN" sz="2400" dirty="0" smtClean="0"/>
              <a:t>The </a:t>
            </a:r>
            <a:r>
              <a:rPr lang="en-IN" sz="2400" dirty="0"/>
              <a:t>most common are the calculation </a:t>
            </a:r>
            <a:r>
              <a:rPr lang="en-IN" sz="2400" dirty="0" smtClean="0"/>
              <a:t>method, scale </a:t>
            </a:r>
            <a:r>
              <a:rPr lang="en-IN" sz="2400" dirty="0"/>
              <a:t>method, and the balance beam method.</a:t>
            </a:r>
          </a:p>
          <a:p>
            <a:r>
              <a:rPr lang="en-IN" sz="2400" dirty="0"/>
              <a:t>The calculation method of balancing a control </a:t>
            </a:r>
            <a:r>
              <a:rPr lang="en-IN" sz="2400" dirty="0" smtClean="0"/>
              <a:t>surface has </a:t>
            </a:r>
            <a:r>
              <a:rPr lang="en-IN" sz="2400" dirty="0"/>
              <a:t>one advantage over the other methods in that it </a:t>
            </a:r>
            <a:r>
              <a:rPr lang="en-IN" sz="2400" dirty="0" smtClean="0"/>
              <a:t>can be </a:t>
            </a:r>
            <a:r>
              <a:rPr lang="en-IN" sz="2400" dirty="0"/>
              <a:t>performed without removing the surface from </a:t>
            </a:r>
            <a:r>
              <a:rPr lang="en-IN" sz="2400" dirty="0" smtClean="0"/>
              <a:t>the aircraft.</a:t>
            </a:r>
          </a:p>
          <a:p>
            <a:r>
              <a:rPr lang="en-IN" sz="2400" dirty="0"/>
              <a:t>In using the calculation method, the </a:t>
            </a:r>
            <a:r>
              <a:rPr lang="en-IN" sz="2400" dirty="0" smtClean="0"/>
              <a:t>weight of </a:t>
            </a:r>
            <a:r>
              <a:rPr lang="en-IN" sz="2400" dirty="0"/>
              <a:t>the material removed from the repair area and </a:t>
            </a:r>
            <a:r>
              <a:rPr lang="en-IN" sz="2400" dirty="0" smtClean="0"/>
              <a:t>the weight </a:t>
            </a:r>
            <a:r>
              <a:rPr lang="en-IN" sz="2400" dirty="0"/>
              <a:t>of the materials used to accomplish the </a:t>
            </a:r>
            <a:r>
              <a:rPr lang="en-IN" sz="2400" dirty="0" smtClean="0"/>
              <a:t>repair must </a:t>
            </a:r>
            <a:r>
              <a:rPr lang="en-IN" sz="2400" dirty="0"/>
              <a:t>be known</a:t>
            </a:r>
            <a:r>
              <a:rPr lang="en-IN" sz="2400" dirty="0" smtClean="0"/>
              <a:t>.</a:t>
            </a:r>
          </a:p>
          <a:p>
            <a:r>
              <a:rPr lang="en-IN" sz="2400" dirty="0"/>
              <a:t>Subtract the weight removed </a:t>
            </a:r>
            <a:r>
              <a:rPr lang="en-IN" sz="2400" dirty="0" smtClean="0"/>
              <a:t>from the </a:t>
            </a:r>
            <a:r>
              <a:rPr lang="en-IN" sz="2400" dirty="0"/>
              <a:t>weight added to get the resulting net gain in </a:t>
            </a:r>
            <a:r>
              <a:rPr lang="en-IN" sz="2400" dirty="0" smtClean="0"/>
              <a:t>the amount </a:t>
            </a:r>
            <a:r>
              <a:rPr lang="en-IN" sz="2400" dirty="0"/>
              <a:t>of weight added to the surface</a:t>
            </a:r>
            <a:r>
              <a:rPr lang="en-IN" sz="2400" dirty="0" smtClean="0"/>
              <a:t>.</a:t>
            </a:r>
          </a:p>
          <a:p>
            <a:r>
              <a:rPr lang="en-IN" sz="2400" dirty="0"/>
              <a:t>The </a:t>
            </a:r>
            <a:r>
              <a:rPr lang="en-IN" sz="2400" dirty="0" smtClean="0"/>
              <a:t>distance from </a:t>
            </a:r>
            <a:r>
              <a:rPr lang="en-IN" sz="2400" dirty="0"/>
              <a:t>the hinge </a:t>
            </a:r>
            <a:r>
              <a:rPr lang="en-IN" sz="2400" dirty="0" err="1"/>
              <a:t>centerline</a:t>
            </a:r>
            <a:r>
              <a:rPr lang="en-IN" sz="2400" dirty="0"/>
              <a:t> to the </a:t>
            </a:r>
            <a:r>
              <a:rPr lang="en-IN" sz="2400" dirty="0" err="1"/>
              <a:t>center</a:t>
            </a:r>
            <a:r>
              <a:rPr lang="en-IN" sz="2400" dirty="0"/>
              <a:t> of the repair </a:t>
            </a:r>
            <a:r>
              <a:rPr lang="en-IN" sz="2400" dirty="0" smtClean="0"/>
              <a:t>area is </a:t>
            </a:r>
            <a:r>
              <a:rPr lang="en-IN" sz="2400" dirty="0"/>
              <a:t>then measured.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402459159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56" y="166256"/>
            <a:ext cx="11831780" cy="6483926"/>
          </a:xfrm>
        </p:spPr>
        <p:txBody>
          <a:bodyPr>
            <a:normAutofit/>
          </a:bodyPr>
          <a:lstStyle/>
          <a:p>
            <a:r>
              <a:rPr lang="en-IN" sz="2400" dirty="0"/>
              <a:t>This distance must be determined </a:t>
            </a:r>
            <a:r>
              <a:rPr lang="en-IN" sz="2400" dirty="0" smtClean="0"/>
              <a:t>to the </a:t>
            </a:r>
            <a:r>
              <a:rPr lang="en-IN" sz="2400" dirty="0"/>
              <a:t>nearest one hundredth of an inch or mm</a:t>
            </a:r>
            <a:r>
              <a:rPr lang="en-IN" sz="2400" dirty="0" smtClean="0"/>
              <a:t>.</a:t>
            </a:r>
          </a:p>
          <a:p>
            <a:r>
              <a:rPr lang="en-IN" sz="2400" dirty="0" smtClean="0"/>
              <a:t> Follow the </a:t>
            </a:r>
            <a:r>
              <a:rPr lang="en-IN" sz="2400" dirty="0"/>
              <a:t>instructions provided by the manufacturer as </a:t>
            </a:r>
            <a:r>
              <a:rPr lang="en-IN" sz="2400" dirty="0" smtClean="0"/>
              <a:t>they will </a:t>
            </a:r>
            <a:r>
              <a:rPr lang="en-IN" sz="2400" dirty="0"/>
              <a:t>provide a series of formulas and other </a:t>
            </a:r>
            <a:r>
              <a:rPr lang="en-IN" sz="2400" dirty="0" smtClean="0"/>
              <a:t>information regarding </a:t>
            </a:r>
            <a:r>
              <a:rPr lang="en-IN" sz="2400" dirty="0"/>
              <a:t>this </a:t>
            </a:r>
            <a:r>
              <a:rPr lang="en-IN" sz="2400" dirty="0" smtClean="0"/>
              <a:t>process</a:t>
            </a:r>
          </a:p>
          <a:p>
            <a:r>
              <a:rPr lang="en-IN" sz="2400" dirty="0"/>
              <a:t>The next step is to multiply the distance times the </a:t>
            </a:r>
            <a:r>
              <a:rPr lang="en-IN" sz="2400" dirty="0" smtClean="0"/>
              <a:t>net weight </a:t>
            </a:r>
            <a:r>
              <a:rPr lang="en-IN" sz="2400" dirty="0"/>
              <a:t>of the repair. </a:t>
            </a:r>
            <a:endParaRPr lang="en-IN" sz="2400" dirty="0" smtClean="0"/>
          </a:p>
          <a:p>
            <a:r>
              <a:rPr lang="en-IN" sz="2400" dirty="0" smtClean="0"/>
              <a:t>This </a:t>
            </a:r>
            <a:r>
              <a:rPr lang="en-IN" sz="2400" dirty="0"/>
              <a:t>results in an inch-pounds (</a:t>
            </a:r>
            <a:r>
              <a:rPr lang="en-IN" sz="2400" dirty="0" err="1"/>
              <a:t>inlb</a:t>
            </a:r>
            <a:r>
              <a:rPr lang="en-IN" sz="2400" dirty="0" smtClean="0"/>
              <a:t>), or </a:t>
            </a:r>
            <a:r>
              <a:rPr lang="en-IN" sz="2400" dirty="0"/>
              <a:t>similar unit, answer. If the result of the </a:t>
            </a:r>
            <a:r>
              <a:rPr lang="en-IN" sz="2400" dirty="0" smtClean="0"/>
              <a:t>calculation is </a:t>
            </a:r>
            <a:r>
              <a:rPr lang="en-IN" sz="2400" dirty="0"/>
              <a:t>within specified tolerances, the control surface </a:t>
            </a:r>
            <a:r>
              <a:rPr lang="en-IN" sz="2400" dirty="0" smtClean="0"/>
              <a:t>is considered </a:t>
            </a:r>
            <a:r>
              <a:rPr lang="en-IN" sz="2400" dirty="0"/>
              <a:t>balanced. </a:t>
            </a:r>
            <a:endParaRPr lang="en-IN" sz="2400" dirty="0" smtClean="0"/>
          </a:p>
          <a:p>
            <a:r>
              <a:rPr lang="en-IN" sz="2400" dirty="0" smtClean="0"/>
              <a:t>If </a:t>
            </a:r>
            <a:r>
              <a:rPr lang="en-IN" sz="2400" dirty="0"/>
              <a:t>it is not within specified </a:t>
            </a:r>
            <a:r>
              <a:rPr lang="en-IN" sz="2400" dirty="0" smtClean="0"/>
              <a:t>limits, consult </a:t>
            </a:r>
            <a:r>
              <a:rPr lang="en-IN" sz="2400" dirty="0"/>
              <a:t>the manufacturer's service manuals for </a:t>
            </a:r>
            <a:r>
              <a:rPr lang="en-IN" sz="2400" dirty="0" smtClean="0"/>
              <a:t>the needed </a:t>
            </a:r>
            <a:r>
              <a:rPr lang="en-IN" sz="2400" dirty="0"/>
              <a:t>weights, material to use for weights, </a:t>
            </a:r>
            <a:r>
              <a:rPr lang="en-IN" sz="2400" dirty="0" smtClean="0"/>
              <a:t>design for </a:t>
            </a:r>
            <a:r>
              <a:rPr lang="en-IN" sz="2400" dirty="0"/>
              <a:t>manufacturing corrective weights, and </a:t>
            </a:r>
            <a:r>
              <a:rPr lang="en-IN" sz="2400" dirty="0" smtClean="0"/>
              <a:t>installation locations </a:t>
            </a:r>
            <a:r>
              <a:rPr lang="en-IN" sz="2400" dirty="0"/>
              <a:t>for the addition of weights</a:t>
            </a:r>
            <a:r>
              <a:rPr lang="en-IN" sz="2400" dirty="0" smtClean="0"/>
              <a:t>.</a:t>
            </a:r>
          </a:p>
          <a:p>
            <a:r>
              <a:rPr lang="en-IN" sz="2400" dirty="0"/>
              <a:t>The scale </a:t>
            </a:r>
            <a:r>
              <a:rPr lang="en-IN" sz="2400" dirty="0" smtClean="0"/>
              <a:t>method of </a:t>
            </a:r>
            <a:r>
              <a:rPr lang="en-IN" sz="2400" dirty="0"/>
              <a:t>balancing a control surface requires the use of a </a:t>
            </a:r>
            <a:r>
              <a:rPr lang="en-IN" sz="2400" dirty="0" smtClean="0"/>
              <a:t>scale that </a:t>
            </a:r>
            <a:r>
              <a:rPr lang="en-IN" sz="2400" dirty="0"/>
              <a:t>is graduated in hundredths of a pound or </a:t>
            </a:r>
            <a:r>
              <a:rPr lang="en-IN" sz="2400" dirty="0" smtClean="0"/>
              <a:t>similar metric </a:t>
            </a:r>
            <a:r>
              <a:rPr lang="en-IN" sz="2400" dirty="0"/>
              <a:t>unit. </a:t>
            </a:r>
            <a:endParaRPr lang="en-IN" sz="2400" dirty="0" smtClean="0"/>
          </a:p>
          <a:p>
            <a:r>
              <a:rPr lang="en-IN" sz="2400" dirty="0" smtClean="0"/>
              <a:t>A </a:t>
            </a:r>
            <a:r>
              <a:rPr lang="en-IN" sz="2400" dirty="0"/>
              <a:t>support stand and balancing jigs for </a:t>
            </a:r>
            <a:r>
              <a:rPr lang="en-IN" sz="2400" dirty="0" smtClean="0"/>
              <a:t>the surface </a:t>
            </a:r>
            <a:r>
              <a:rPr lang="en-IN" sz="2400" dirty="0"/>
              <a:t>are also required</a:t>
            </a:r>
            <a:r>
              <a:rPr lang="en-IN" sz="2400" dirty="0" smtClean="0"/>
              <a:t>..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62103637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56" y="374074"/>
            <a:ext cx="11665526" cy="6220690"/>
          </a:xfrm>
        </p:spPr>
        <p:txBody>
          <a:bodyPr>
            <a:normAutofit/>
          </a:bodyPr>
          <a:lstStyle/>
          <a:p>
            <a:r>
              <a:rPr lang="en-IN" sz="2400" dirty="0" smtClean="0"/>
              <a:t>Use of </a:t>
            </a:r>
            <a:r>
              <a:rPr lang="en-IN" sz="2400" dirty="0"/>
              <a:t>the scale method requires the removal of the </a:t>
            </a:r>
            <a:r>
              <a:rPr lang="en-IN" sz="2400" dirty="0" smtClean="0"/>
              <a:t>control surface </a:t>
            </a:r>
            <a:r>
              <a:rPr lang="en-IN" sz="2400" dirty="0"/>
              <a:t>from the </a:t>
            </a:r>
            <a:r>
              <a:rPr lang="en-IN" sz="2400" dirty="0" smtClean="0"/>
              <a:t>aircraft </a:t>
            </a:r>
            <a:r>
              <a:rPr lang="en-IN" sz="2400" dirty="0"/>
              <a:t>Some manufacturers use the balance beam method. </a:t>
            </a:r>
            <a:endParaRPr lang="en-IN" sz="2400" dirty="0" smtClean="0"/>
          </a:p>
          <a:p>
            <a:r>
              <a:rPr lang="en-IN" sz="2400" dirty="0" smtClean="0"/>
              <a:t>This</a:t>
            </a:r>
            <a:r>
              <a:rPr lang="en-IN" sz="2400" dirty="0"/>
              <a:t> </a:t>
            </a:r>
            <a:r>
              <a:rPr lang="en-IN" sz="2400" dirty="0" smtClean="0"/>
              <a:t>method </a:t>
            </a:r>
            <a:r>
              <a:rPr lang="en-IN" sz="2400" dirty="0"/>
              <a:t>often requires that a specialized tool be </a:t>
            </a:r>
            <a:r>
              <a:rPr lang="en-IN" sz="2400" dirty="0" smtClean="0"/>
              <a:t>acquired or </a:t>
            </a:r>
            <a:r>
              <a:rPr lang="en-IN" sz="2400" dirty="0"/>
              <a:t>fabricated in the field</a:t>
            </a:r>
            <a:r>
              <a:rPr lang="en-IN" sz="2400" dirty="0" smtClean="0"/>
              <a:t>.</a:t>
            </a:r>
          </a:p>
          <a:p>
            <a:r>
              <a:rPr lang="en-IN" sz="2400" dirty="0" smtClean="0"/>
              <a:t>The </a:t>
            </a:r>
            <a:r>
              <a:rPr lang="en-IN" sz="2400" dirty="0"/>
              <a:t>manufacturer's </a:t>
            </a:r>
            <a:r>
              <a:rPr lang="en-IN" sz="2400" dirty="0" smtClean="0"/>
              <a:t>maintenance typically </a:t>
            </a:r>
            <a:r>
              <a:rPr lang="en-IN" sz="2400" dirty="0"/>
              <a:t>provides specific instructions </a:t>
            </a:r>
            <a:r>
              <a:rPr lang="en-IN" sz="2400" dirty="0" smtClean="0"/>
              <a:t>and dimensions </a:t>
            </a:r>
            <a:r>
              <a:rPr lang="en-IN" sz="2400" dirty="0"/>
              <a:t>to fabricate the tool</a:t>
            </a:r>
            <a:r>
              <a:rPr lang="en-IN" sz="2400" dirty="0" smtClean="0"/>
              <a:t>.</a:t>
            </a:r>
          </a:p>
          <a:p>
            <a:r>
              <a:rPr lang="en-IN" sz="2400" dirty="0"/>
              <a:t>Once the control surface is placed on level supports, </a:t>
            </a:r>
            <a:r>
              <a:rPr lang="en-IN" sz="2400" dirty="0" smtClean="0"/>
              <a:t>the weight </a:t>
            </a:r>
            <a:r>
              <a:rPr lang="en-IN" sz="2400" dirty="0"/>
              <a:t>required to balance the surface is </a:t>
            </a:r>
            <a:r>
              <a:rPr lang="en-IN" sz="2400" dirty="0" smtClean="0"/>
              <a:t>established by </a:t>
            </a:r>
            <a:r>
              <a:rPr lang="en-IN" sz="2400" dirty="0"/>
              <a:t>moving the sliding weight on the beam. </a:t>
            </a:r>
            <a:endParaRPr lang="en-IN" sz="2400" dirty="0" smtClean="0"/>
          </a:p>
          <a:p>
            <a:r>
              <a:rPr lang="en-IN" sz="2400" dirty="0" smtClean="0"/>
              <a:t>The</a:t>
            </a:r>
            <a:r>
              <a:rPr lang="en-IN" sz="2400" dirty="0"/>
              <a:t> </a:t>
            </a:r>
            <a:r>
              <a:rPr lang="en-IN" sz="2400" dirty="0" smtClean="0"/>
              <a:t>maintenance </a:t>
            </a:r>
            <a:r>
              <a:rPr lang="en-IN" sz="2400" dirty="0"/>
              <a:t>manual indicates where the </a:t>
            </a:r>
            <a:r>
              <a:rPr lang="en-IN" sz="2400" dirty="0" smtClean="0"/>
              <a:t>balance point </a:t>
            </a:r>
            <a:r>
              <a:rPr lang="en-IN" sz="2400" dirty="0"/>
              <a:t>should be. </a:t>
            </a:r>
            <a:endParaRPr lang="en-IN" sz="2400" dirty="0" smtClean="0"/>
          </a:p>
          <a:p>
            <a:r>
              <a:rPr lang="en-IN" sz="2400" dirty="0" smtClean="0"/>
              <a:t>If </a:t>
            </a:r>
            <a:r>
              <a:rPr lang="en-IN" sz="2400" dirty="0"/>
              <a:t>the surface is found to be out </a:t>
            </a:r>
            <a:r>
              <a:rPr lang="en-IN" sz="2400" dirty="0" smtClean="0"/>
              <a:t>of tolerance</a:t>
            </a:r>
            <a:r>
              <a:rPr lang="en-IN" sz="2400" dirty="0"/>
              <a:t>, the manual explains where to place </a:t>
            </a:r>
            <a:r>
              <a:rPr lang="en-IN" sz="2400" dirty="0" smtClean="0"/>
              <a:t>weight to </a:t>
            </a:r>
            <a:r>
              <a:rPr lang="en-IN" sz="2400" dirty="0"/>
              <a:t>bring it into tolerance</a:t>
            </a:r>
            <a:r>
              <a:rPr lang="en-IN" sz="2400" dirty="0" smtClean="0"/>
              <a:t>.</a:t>
            </a:r>
          </a:p>
          <a:p>
            <a:r>
              <a:rPr lang="en-IN" sz="2400" dirty="0"/>
              <a:t>Aircraft manufacturers use different materials to </a:t>
            </a:r>
            <a:r>
              <a:rPr lang="en-IN" sz="2400" dirty="0" smtClean="0"/>
              <a:t>balance control </a:t>
            </a:r>
            <a:r>
              <a:rPr lang="en-IN" sz="2400" dirty="0"/>
              <a:t>surfaces, the most common being lead or steel.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45072313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4509" y="207817"/>
            <a:ext cx="9490364" cy="637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13065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110" y="124691"/>
            <a:ext cx="11707089" cy="6511636"/>
          </a:xfrm>
        </p:spPr>
        <p:txBody>
          <a:bodyPr>
            <a:normAutofit/>
          </a:bodyPr>
          <a:lstStyle/>
          <a:p>
            <a:r>
              <a:rPr lang="en-IN" sz="2400" dirty="0"/>
              <a:t>Larger aircraft manufacturers may use depleted </a:t>
            </a:r>
            <a:r>
              <a:rPr lang="en-IN" sz="2400" dirty="0" smtClean="0"/>
              <a:t>uranium because </a:t>
            </a:r>
            <a:r>
              <a:rPr lang="en-IN" sz="2400" dirty="0"/>
              <a:t>it has a heavier mass than lead</a:t>
            </a:r>
            <a:r>
              <a:rPr lang="en-IN" sz="2400" dirty="0" smtClean="0"/>
              <a:t>.</a:t>
            </a:r>
          </a:p>
          <a:p>
            <a:r>
              <a:rPr lang="en-IN" sz="2400" dirty="0" smtClean="0"/>
              <a:t> </a:t>
            </a:r>
            <a:r>
              <a:rPr lang="en-IN" sz="2400" dirty="0"/>
              <a:t>This allows </a:t>
            </a:r>
            <a:r>
              <a:rPr lang="en-IN" sz="2400" dirty="0" smtClean="0"/>
              <a:t>the counterweights </a:t>
            </a:r>
            <a:r>
              <a:rPr lang="en-IN" sz="2400" dirty="0"/>
              <a:t>to be made smaller and still retain </a:t>
            </a:r>
            <a:r>
              <a:rPr lang="en-IN" sz="2400" dirty="0" smtClean="0"/>
              <a:t>the same </a:t>
            </a:r>
            <a:r>
              <a:rPr lang="en-IN" sz="2400" dirty="0"/>
              <a:t>weight. </a:t>
            </a:r>
            <a:endParaRPr lang="en-IN" sz="2400" dirty="0" smtClean="0"/>
          </a:p>
          <a:p>
            <a:r>
              <a:rPr lang="en-IN" sz="2400" dirty="0" smtClean="0"/>
              <a:t>Specific </a:t>
            </a:r>
            <a:r>
              <a:rPr lang="en-IN" sz="2400" dirty="0"/>
              <a:t>safety precautions must be </a:t>
            </a:r>
            <a:r>
              <a:rPr lang="en-IN" sz="2400" dirty="0" smtClean="0"/>
              <a:t>observed when </a:t>
            </a:r>
            <a:r>
              <a:rPr lang="en-IN" sz="2400" dirty="0"/>
              <a:t>handling counterweights of depleted </a:t>
            </a:r>
            <a:r>
              <a:rPr lang="en-IN" sz="2400" dirty="0" smtClean="0"/>
              <a:t>uranium because </a:t>
            </a:r>
            <a:r>
              <a:rPr lang="en-IN" sz="2400" dirty="0"/>
              <a:t>it is radioactive</a:t>
            </a:r>
            <a:r>
              <a:rPr lang="en-IN" sz="2400" dirty="0" smtClean="0"/>
              <a:t>.</a:t>
            </a:r>
          </a:p>
          <a:p>
            <a:r>
              <a:rPr lang="en-IN" sz="2400" dirty="0" smtClean="0"/>
              <a:t> </a:t>
            </a:r>
            <a:r>
              <a:rPr lang="en-IN" sz="2400" dirty="0"/>
              <a:t>The manufacturer's </a:t>
            </a:r>
            <a:r>
              <a:rPr lang="en-IN" sz="2400" dirty="0" smtClean="0"/>
              <a:t>maintenance manual </a:t>
            </a:r>
            <a:r>
              <a:rPr lang="en-IN" sz="2400" dirty="0"/>
              <a:t>and service instructions must be followed and </a:t>
            </a:r>
            <a:r>
              <a:rPr lang="en-IN" sz="2400" dirty="0" smtClean="0"/>
              <a:t>all precautions </a:t>
            </a:r>
            <a:r>
              <a:rPr lang="en-IN" sz="2400" dirty="0"/>
              <a:t>observed when handling the </a:t>
            </a:r>
            <a:r>
              <a:rPr lang="en-IN" sz="2400" dirty="0" smtClean="0"/>
              <a:t>weights </a:t>
            </a:r>
          </a:p>
          <a:p>
            <a:pPr marL="0" indent="0">
              <a:buNone/>
            </a:pPr>
            <a:r>
              <a:rPr lang="en-IN" sz="2400" b="1" dirty="0" smtClean="0"/>
              <a:t>    AIRCRAFT </a:t>
            </a:r>
            <a:r>
              <a:rPr lang="en-IN" sz="2400" b="1" dirty="0"/>
              <a:t>RIGGING</a:t>
            </a:r>
          </a:p>
          <a:p>
            <a:r>
              <a:rPr lang="en-IN" sz="2400" dirty="0"/>
              <a:t>Aircraft rigging involves the adjustment and </a:t>
            </a:r>
            <a:r>
              <a:rPr lang="en-IN" sz="2400" dirty="0" smtClean="0"/>
              <a:t>travel of </a:t>
            </a:r>
            <a:r>
              <a:rPr lang="en-IN" sz="2400" dirty="0"/>
              <a:t>movable flight control surfaces that are attached </a:t>
            </a:r>
            <a:r>
              <a:rPr lang="en-IN" sz="2400" dirty="0" smtClean="0"/>
              <a:t>to major </a:t>
            </a:r>
            <a:r>
              <a:rPr lang="en-IN" sz="2400" dirty="0"/>
              <a:t>aircraft structures, such as wings and </a:t>
            </a:r>
            <a:r>
              <a:rPr lang="en-IN" sz="2400" dirty="0" smtClean="0"/>
              <a:t>vertical and </a:t>
            </a:r>
            <a:r>
              <a:rPr lang="en-IN" sz="2400" dirty="0"/>
              <a:t>horizontal stabilizers. </a:t>
            </a:r>
            <a:endParaRPr lang="en-IN" sz="2400" dirty="0" smtClean="0"/>
          </a:p>
          <a:p>
            <a:r>
              <a:rPr lang="en-IN" sz="2400" dirty="0" smtClean="0"/>
              <a:t>Ailerons</a:t>
            </a:r>
            <a:r>
              <a:rPr lang="en-IN" sz="2400" dirty="0"/>
              <a:t>, flaps, spoilers, </a:t>
            </a:r>
            <a:r>
              <a:rPr lang="en-IN" sz="2400" dirty="0" smtClean="0"/>
              <a:t>and slats </a:t>
            </a:r>
            <a:r>
              <a:rPr lang="en-IN" sz="2400" dirty="0"/>
              <a:t>are attached to the wings, elevators are </a:t>
            </a:r>
            <a:r>
              <a:rPr lang="en-IN" sz="2400" dirty="0" smtClean="0"/>
              <a:t>attached to </a:t>
            </a:r>
            <a:r>
              <a:rPr lang="en-IN" sz="2400" dirty="0"/>
              <a:t>the horizontal stabilizer, and the rudder </a:t>
            </a:r>
            <a:r>
              <a:rPr lang="en-IN" sz="2400" i="1" dirty="0"/>
              <a:t>is </a:t>
            </a:r>
            <a:r>
              <a:rPr lang="en-IN" sz="2400" dirty="0" smtClean="0"/>
              <a:t>attached to </a:t>
            </a:r>
            <a:r>
              <a:rPr lang="en-IN" sz="2400" dirty="0"/>
              <a:t>the vertical stabilizer.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16082342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1674"/>
            <a:ext cx="11734800" cy="6428508"/>
          </a:xfrm>
        </p:spPr>
        <p:txBody>
          <a:bodyPr>
            <a:normAutofit/>
          </a:bodyPr>
          <a:lstStyle/>
          <a:p>
            <a:r>
              <a:rPr lang="en-IN" sz="2400" dirty="0"/>
              <a:t>Rigging involves </a:t>
            </a:r>
            <a:r>
              <a:rPr lang="en-IN" sz="2400" dirty="0" smtClean="0"/>
              <a:t>setting cable </a:t>
            </a:r>
            <a:r>
              <a:rPr lang="en-IN" sz="2400" dirty="0"/>
              <a:t>tension, adjusting travel limits of flight </a:t>
            </a:r>
            <a:r>
              <a:rPr lang="en-IN" sz="2400" dirty="0" smtClean="0"/>
              <a:t>controls and </a:t>
            </a:r>
            <a:r>
              <a:rPr lang="en-IN" sz="2400" dirty="0"/>
              <a:t>tabs, and setting travel stops. </a:t>
            </a:r>
            <a:endParaRPr lang="en-IN" sz="2400" dirty="0" smtClean="0"/>
          </a:p>
          <a:p>
            <a:r>
              <a:rPr lang="en-IN" sz="2400" dirty="0" smtClean="0"/>
              <a:t>Newer generation aircraft </a:t>
            </a:r>
            <a:r>
              <a:rPr lang="en-IN" sz="2400" dirty="0"/>
              <a:t>incorporate various electronic controllers in </a:t>
            </a:r>
            <a:r>
              <a:rPr lang="en-IN" sz="2400" dirty="0" smtClean="0"/>
              <a:t>the rigging </a:t>
            </a:r>
            <a:r>
              <a:rPr lang="en-IN" sz="2400" dirty="0"/>
              <a:t>process. </a:t>
            </a:r>
            <a:endParaRPr lang="en-IN" sz="2400" dirty="0" smtClean="0"/>
          </a:p>
          <a:p>
            <a:r>
              <a:rPr lang="en-IN" sz="2400" dirty="0" smtClean="0"/>
              <a:t>Often </a:t>
            </a:r>
            <a:r>
              <a:rPr lang="en-IN" sz="2400" dirty="0"/>
              <a:t>the rigging process involves </a:t>
            </a:r>
            <a:r>
              <a:rPr lang="en-IN" sz="2400" dirty="0" smtClean="0"/>
              <a:t>a number </a:t>
            </a:r>
            <a:r>
              <a:rPr lang="en-IN" sz="2400" dirty="0"/>
              <a:t>of special tools and pins needed to hold </a:t>
            </a:r>
            <a:r>
              <a:rPr lang="en-IN" sz="2400" dirty="0" smtClean="0"/>
              <a:t>control wheels</a:t>
            </a:r>
            <a:r>
              <a:rPr lang="en-IN" sz="2400" dirty="0"/>
              <a:t>, </a:t>
            </a:r>
            <a:r>
              <a:rPr lang="en-IN" sz="2400" dirty="0" err="1"/>
              <a:t>bellcranks</a:t>
            </a:r>
            <a:r>
              <a:rPr lang="en-IN" sz="2400" dirty="0"/>
              <a:t>, and other control system </a:t>
            </a:r>
            <a:r>
              <a:rPr lang="en-IN" sz="2400" dirty="0" smtClean="0"/>
              <a:t>devices in </a:t>
            </a:r>
            <a:r>
              <a:rPr lang="en-IN" sz="2400" dirty="0"/>
              <a:t>a certain position. </a:t>
            </a:r>
            <a:endParaRPr lang="en-IN" sz="2400" dirty="0" smtClean="0"/>
          </a:p>
          <a:p>
            <a:r>
              <a:rPr lang="en-IN" sz="2400" dirty="0" smtClean="0"/>
              <a:t>Manufacturers </a:t>
            </a:r>
            <a:r>
              <a:rPr lang="en-IN" sz="2400" dirty="0"/>
              <a:t>typically </a:t>
            </a:r>
            <a:r>
              <a:rPr lang="en-IN" sz="2400" dirty="0" smtClean="0"/>
              <a:t>will produce </a:t>
            </a:r>
            <a:r>
              <a:rPr lang="en-IN" sz="2400" dirty="0"/>
              <a:t>tools that are used to neutralize the </a:t>
            </a:r>
            <a:r>
              <a:rPr lang="en-IN" sz="2400" dirty="0" smtClean="0"/>
              <a:t>position of </a:t>
            </a:r>
            <a:r>
              <a:rPr lang="en-IN" sz="2400" dirty="0"/>
              <a:t>the controls and measure travel with a scale</a:t>
            </a:r>
            <a:r>
              <a:rPr lang="en-IN" sz="2400" dirty="0" smtClean="0"/>
              <a:t>.</a:t>
            </a:r>
          </a:p>
          <a:p>
            <a:r>
              <a:rPr lang="en-IN" sz="2400" dirty="0" smtClean="0"/>
              <a:t> </a:t>
            </a:r>
            <a:r>
              <a:rPr lang="en-IN" sz="2400" dirty="0"/>
              <a:t>In </a:t>
            </a:r>
            <a:r>
              <a:rPr lang="en-IN" sz="2400" dirty="0" smtClean="0"/>
              <a:t>some instances</a:t>
            </a:r>
            <a:r>
              <a:rPr lang="en-IN" sz="2400" dirty="0"/>
              <a:t>, technicians may construct similar tools </a:t>
            </a:r>
            <a:r>
              <a:rPr lang="en-IN" sz="2400" dirty="0" smtClean="0"/>
              <a:t>or use </a:t>
            </a:r>
            <a:r>
              <a:rPr lang="en-IN" sz="2400" dirty="0"/>
              <a:t>substitutes to measure control surface and </a:t>
            </a:r>
            <a:r>
              <a:rPr lang="en-IN" sz="2400" dirty="0" smtClean="0"/>
              <a:t>trim tab </a:t>
            </a:r>
            <a:r>
              <a:rPr lang="en-IN" sz="2400" dirty="0"/>
              <a:t>travel. </a:t>
            </a:r>
            <a:endParaRPr lang="en-IN" sz="2400" i="1" dirty="0"/>
          </a:p>
          <a:p>
            <a:r>
              <a:rPr lang="en-IN" sz="2400" i="1" dirty="0" smtClean="0"/>
              <a:t> </a:t>
            </a:r>
            <a:r>
              <a:rPr lang="en-IN" sz="2400" dirty="0"/>
              <a:t>Rigging is not limited to </a:t>
            </a:r>
            <a:r>
              <a:rPr lang="en-IN" sz="2400" dirty="0" smtClean="0"/>
              <a:t>the mechanical </a:t>
            </a:r>
            <a:r>
              <a:rPr lang="en-IN" sz="2400" dirty="0"/>
              <a:t>elements of the flight controls</a:t>
            </a:r>
            <a:r>
              <a:rPr lang="en-IN" sz="2400" dirty="0" smtClean="0"/>
              <a:t>.</a:t>
            </a:r>
          </a:p>
          <a:p>
            <a:r>
              <a:rPr lang="en-IN" sz="2400" dirty="0" smtClean="0"/>
              <a:t> </a:t>
            </a:r>
            <a:r>
              <a:rPr lang="en-IN" sz="2400" dirty="0"/>
              <a:t>Rigging </a:t>
            </a:r>
            <a:r>
              <a:rPr lang="en-IN" sz="2400" dirty="0" smtClean="0"/>
              <a:t>of electronic </a:t>
            </a:r>
            <a:r>
              <a:rPr lang="en-IN" sz="2400" dirty="0"/>
              <a:t>equipment, if used, is also part of the process</a:t>
            </a:r>
            <a:r>
              <a:rPr lang="en-IN" sz="2400" dirty="0" smtClean="0"/>
              <a:t>. 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15042038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92" y="235528"/>
            <a:ext cx="11804072" cy="6511636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636" y="485774"/>
            <a:ext cx="8977746" cy="612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86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8186" y="373486"/>
            <a:ext cx="11024315" cy="588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59703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946" y="207818"/>
            <a:ext cx="11637818" cy="64562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b="1" dirty="0" smtClean="0"/>
              <a:t>     STALL PROTECTION/WARNING SYSTEMS</a:t>
            </a:r>
            <a:endParaRPr lang="en-IN" sz="2400" b="1" dirty="0"/>
          </a:p>
          <a:p>
            <a:r>
              <a:rPr lang="en-IN" sz="2400" dirty="0"/>
              <a:t>Stall warning systems incorporated on modern </a:t>
            </a:r>
            <a:r>
              <a:rPr lang="en-IN" sz="2400" dirty="0" smtClean="0"/>
              <a:t>day jetliners </a:t>
            </a:r>
            <a:r>
              <a:rPr lang="en-IN" sz="2400" dirty="0"/>
              <a:t>are far more advanced than those used </a:t>
            </a:r>
            <a:r>
              <a:rPr lang="en-IN" sz="2400" dirty="0" smtClean="0"/>
              <a:t>on smaller </a:t>
            </a:r>
            <a:r>
              <a:rPr lang="en-IN" sz="2400" dirty="0"/>
              <a:t>general aviation airplanes</a:t>
            </a:r>
            <a:r>
              <a:rPr lang="en-IN" sz="2400" dirty="0" smtClean="0"/>
              <a:t>.</a:t>
            </a:r>
          </a:p>
          <a:p>
            <a:r>
              <a:rPr lang="en-IN" sz="2400" dirty="0" smtClean="0"/>
              <a:t> </a:t>
            </a:r>
            <a:r>
              <a:rPr lang="en-IN" sz="2400" dirty="0"/>
              <a:t>Stall warning </a:t>
            </a:r>
            <a:r>
              <a:rPr lang="en-IN" sz="2400" dirty="0" smtClean="0"/>
              <a:t>systems typically </a:t>
            </a:r>
            <a:r>
              <a:rPr lang="en-IN" sz="2400" dirty="0"/>
              <a:t>involve multiple computers that monitor the</a:t>
            </a:r>
          </a:p>
          <a:p>
            <a:r>
              <a:rPr lang="en-IN" sz="2400" dirty="0" smtClean="0"/>
              <a:t>configuration </a:t>
            </a:r>
            <a:r>
              <a:rPr lang="en-IN" sz="2400" dirty="0"/>
              <a:t>of the </a:t>
            </a:r>
            <a:r>
              <a:rPr lang="en-IN" sz="2400" dirty="0" smtClean="0"/>
              <a:t>aircraft and d </a:t>
            </a:r>
            <a:r>
              <a:rPr lang="en-IN" sz="2400" dirty="0"/>
              <a:t>flight </a:t>
            </a:r>
            <a:r>
              <a:rPr lang="en-IN" sz="2400" dirty="0" smtClean="0"/>
              <a:t>data.</a:t>
            </a:r>
          </a:p>
          <a:p>
            <a:r>
              <a:rPr lang="en-IN" sz="2400" dirty="0" err="1" smtClean="0"/>
              <a:t>Annlyzing</a:t>
            </a:r>
            <a:r>
              <a:rPr lang="en-IN" sz="2400" dirty="0" smtClean="0"/>
              <a:t> </a:t>
            </a:r>
            <a:r>
              <a:rPr lang="en-IN" sz="2400" dirty="0"/>
              <a:t>those bytes of information, the stall warning </a:t>
            </a:r>
            <a:r>
              <a:rPr lang="en-IN" sz="2400" dirty="0" smtClean="0"/>
              <a:t>computers calculate </a:t>
            </a:r>
            <a:r>
              <a:rPr lang="en-IN" sz="2400" dirty="0"/>
              <a:t>when </a:t>
            </a:r>
            <a:r>
              <a:rPr lang="en-IN" sz="2400" dirty="0" smtClean="0"/>
              <a:t>a airplane </a:t>
            </a:r>
            <a:r>
              <a:rPr lang="en-IN" sz="2400" dirty="0"/>
              <a:t>is nearing a stall condition.</a:t>
            </a:r>
          </a:p>
          <a:p>
            <a:r>
              <a:rPr lang="en-IN" sz="2400" dirty="0"/>
              <a:t>In such instances, a stick shaker that provides a </a:t>
            </a:r>
            <a:r>
              <a:rPr lang="en-IN" sz="2400" dirty="0" smtClean="0"/>
              <a:t>violent shaking </a:t>
            </a:r>
            <a:r>
              <a:rPr lang="en-IN" sz="2400" dirty="0"/>
              <a:t>motion to the control yoke will give the </a:t>
            </a:r>
            <a:r>
              <a:rPr lang="en-IN" sz="2400" dirty="0" smtClean="0"/>
              <a:t>crew a </a:t>
            </a:r>
            <a:r>
              <a:rPr lang="en-IN" sz="2400" dirty="0"/>
              <a:t>warning well in advance of a stall, usually</a:t>
            </a:r>
            <a:r>
              <a:rPr lang="en-IN" sz="2400" dirty="0" smtClean="0"/>
              <a:t>.</a:t>
            </a:r>
          </a:p>
          <a:p>
            <a:r>
              <a:rPr lang="en-IN" sz="2400" dirty="0" smtClean="0"/>
              <a:t>Some airplanes </a:t>
            </a:r>
            <a:r>
              <a:rPr lang="en-IN" sz="2400" dirty="0"/>
              <a:t>include a stick </a:t>
            </a:r>
            <a:r>
              <a:rPr lang="en-IN" sz="2400" dirty="0" err="1"/>
              <a:t>nudger</a:t>
            </a:r>
            <a:r>
              <a:rPr lang="en-IN" sz="2400" dirty="0"/>
              <a:t> or pusher that applies </a:t>
            </a:r>
            <a:r>
              <a:rPr lang="en-IN" sz="2400" dirty="0" smtClean="0"/>
              <a:t>a nose </a:t>
            </a:r>
            <a:r>
              <a:rPr lang="en-IN" sz="2400" dirty="0"/>
              <a:t>down input to the elevator in an attempt to </a:t>
            </a:r>
            <a:r>
              <a:rPr lang="en-IN" sz="2400" dirty="0" smtClean="0"/>
              <a:t>avoid the </a:t>
            </a:r>
            <a:r>
              <a:rPr lang="en-IN" sz="2400" dirty="0"/>
              <a:t>impending stall</a:t>
            </a:r>
            <a:r>
              <a:rPr lang="en-IN" sz="2400" dirty="0" smtClean="0"/>
              <a:t>.</a:t>
            </a:r>
          </a:p>
          <a:p>
            <a:r>
              <a:rPr lang="en-IN" sz="2400" dirty="0"/>
              <a:t>The flight crew has the option </a:t>
            </a:r>
            <a:r>
              <a:rPr lang="en-IN" sz="2400" dirty="0" smtClean="0"/>
              <a:t>of overcoming </a:t>
            </a:r>
            <a:r>
              <a:rPr lang="en-IN" sz="2400" dirty="0"/>
              <a:t>the input made by the stick </a:t>
            </a:r>
            <a:r>
              <a:rPr lang="en-IN" sz="2400" dirty="0" err="1"/>
              <a:t>nudger</a:t>
            </a:r>
            <a:r>
              <a:rPr lang="en-IN" sz="2400" dirty="0"/>
              <a:t> or pusher.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29685012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942618" cy="6470072"/>
          </a:xfrm>
        </p:spPr>
        <p:txBody>
          <a:bodyPr>
            <a:noAutofit/>
          </a:bodyPr>
          <a:lstStyle/>
          <a:p>
            <a:r>
              <a:rPr lang="en-IN" sz="2400" dirty="0"/>
              <a:t>The need for stick </a:t>
            </a:r>
            <a:r>
              <a:rPr lang="en-IN" sz="2400" dirty="0" err="1"/>
              <a:t>nudgers</a:t>
            </a:r>
            <a:r>
              <a:rPr lang="en-IN" sz="2400" dirty="0"/>
              <a:t> or pushers is due to the </a:t>
            </a:r>
            <a:r>
              <a:rPr lang="en-IN" sz="2400" dirty="0" smtClean="0"/>
              <a:t>stall recovery </a:t>
            </a:r>
            <a:r>
              <a:rPr lang="en-IN" sz="2400" dirty="0"/>
              <a:t>characteristics of many larger airplanes. </a:t>
            </a:r>
            <a:endParaRPr lang="en-IN" sz="2400" dirty="0" smtClean="0"/>
          </a:p>
          <a:p>
            <a:r>
              <a:rPr lang="en-IN" sz="2400" dirty="0" smtClean="0"/>
              <a:t>Where</a:t>
            </a:r>
            <a:r>
              <a:rPr lang="en-IN" sz="2400" dirty="0"/>
              <a:t> </a:t>
            </a:r>
            <a:r>
              <a:rPr lang="en-IN" sz="2400" dirty="0" smtClean="0"/>
              <a:t>the </a:t>
            </a:r>
            <a:r>
              <a:rPr lang="en-IN" sz="2400" dirty="0"/>
              <a:t>stick </a:t>
            </a:r>
            <a:r>
              <a:rPr lang="en-IN" sz="2400" dirty="0" err="1"/>
              <a:t>nudger</a:t>
            </a:r>
            <a:r>
              <a:rPr lang="en-IN" sz="2400" dirty="0"/>
              <a:t> or pusher is designed to avoid a stall, </a:t>
            </a:r>
            <a:r>
              <a:rPr lang="en-IN" sz="2400" dirty="0" smtClean="0"/>
              <a:t>the stick </a:t>
            </a:r>
            <a:r>
              <a:rPr lang="en-IN" sz="2400" dirty="0"/>
              <a:t>shaker is a stall warning </a:t>
            </a:r>
            <a:r>
              <a:rPr lang="en-IN" sz="2400" dirty="0" smtClean="0"/>
              <a:t>mechanism</a:t>
            </a:r>
          </a:p>
          <a:p>
            <a:r>
              <a:rPr lang="en-IN" sz="2400" dirty="0"/>
              <a:t>The stall speed of the aircraft is affect by a </a:t>
            </a:r>
            <a:r>
              <a:rPr lang="en-IN" sz="2400" dirty="0" smtClean="0"/>
              <a:t>number of </a:t>
            </a:r>
            <a:r>
              <a:rPr lang="en-IN" sz="2400" dirty="0"/>
              <a:t>variables</a:t>
            </a:r>
            <a:r>
              <a:rPr lang="en-IN" sz="2400" dirty="0" smtClean="0"/>
              <a:t>.</a:t>
            </a:r>
          </a:p>
          <a:p>
            <a:r>
              <a:rPr lang="en-IN" sz="2400" dirty="0" smtClean="0"/>
              <a:t> </a:t>
            </a:r>
            <a:r>
              <a:rPr lang="en-IN" sz="2400" dirty="0"/>
              <a:t>In calculating the potential stall, </a:t>
            </a:r>
            <a:r>
              <a:rPr lang="en-IN" sz="2400" dirty="0" smtClean="0"/>
              <a:t>the computers </a:t>
            </a:r>
            <a:r>
              <a:rPr lang="en-IN" sz="2400" dirty="0"/>
              <a:t>look at the position of the flaps, slats, </a:t>
            </a:r>
            <a:r>
              <a:rPr lang="en-IN" sz="2400" dirty="0" smtClean="0"/>
              <a:t>speed brakes</a:t>
            </a:r>
            <a:r>
              <a:rPr lang="en-IN" sz="2400" dirty="0"/>
              <a:t>, airspeed, angle of attack, and other parameters.</a:t>
            </a:r>
          </a:p>
          <a:p>
            <a:r>
              <a:rPr lang="en-IN" sz="2400" dirty="0"/>
              <a:t>Failure to take the proper corrective action during a </a:t>
            </a:r>
            <a:r>
              <a:rPr lang="en-IN" sz="2400" dirty="0" smtClean="0"/>
              <a:t>stall may </a:t>
            </a:r>
            <a:r>
              <a:rPr lang="en-IN" sz="2400" dirty="0"/>
              <a:t>lead to serious consequences. </a:t>
            </a:r>
            <a:endParaRPr lang="en-IN" sz="2400" dirty="0" smtClean="0"/>
          </a:p>
          <a:p>
            <a:r>
              <a:rPr lang="en-IN" sz="2400" dirty="0" smtClean="0"/>
              <a:t>Airplane </a:t>
            </a:r>
            <a:r>
              <a:rPr lang="en-IN" sz="2400" dirty="0"/>
              <a:t>stalls </a:t>
            </a:r>
            <a:r>
              <a:rPr lang="en-IN" sz="2400" dirty="0" smtClean="0"/>
              <a:t>have claimed </a:t>
            </a:r>
            <a:r>
              <a:rPr lang="en-IN" sz="2400" dirty="0"/>
              <a:t>many lives over the history of flight. </a:t>
            </a:r>
            <a:endParaRPr lang="en-IN" sz="2400" dirty="0" smtClean="0"/>
          </a:p>
          <a:p>
            <a:r>
              <a:rPr lang="en-IN" sz="2400" dirty="0" smtClean="0"/>
              <a:t>Angle of attack </a:t>
            </a:r>
            <a:r>
              <a:rPr lang="en-IN" sz="2400" dirty="0"/>
              <a:t>sensors commonly use a vane on the side of </a:t>
            </a:r>
            <a:r>
              <a:rPr lang="en-IN" sz="2400" dirty="0" smtClean="0"/>
              <a:t>the fuselage </a:t>
            </a:r>
            <a:r>
              <a:rPr lang="en-IN" sz="2400" dirty="0"/>
              <a:t>that provides data regarding the angle </a:t>
            </a:r>
            <a:r>
              <a:rPr lang="en-IN" sz="2400" dirty="0" smtClean="0"/>
              <a:t>that the </a:t>
            </a:r>
            <a:r>
              <a:rPr lang="en-IN" sz="2400" dirty="0"/>
              <a:t>aircraft is passing through the atmosphere</a:t>
            </a:r>
            <a:r>
              <a:rPr lang="en-IN" sz="2400" dirty="0" smtClean="0"/>
              <a:t>.</a:t>
            </a:r>
          </a:p>
          <a:p>
            <a:r>
              <a:rPr lang="en-IN" sz="2400" dirty="0" smtClean="0"/>
              <a:t> </a:t>
            </a:r>
            <a:r>
              <a:rPr lang="en-IN" sz="2400" dirty="0"/>
              <a:t>As </a:t>
            </a:r>
            <a:r>
              <a:rPr lang="en-IN" sz="2400" dirty="0" smtClean="0"/>
              <a:t>the airplane </a:t>
            </a:r>
            <a:r>
              <a:rPr lang="en-IN" sz="2400" dirty="0"/>
              <a:t>changes its angle of attack, the vane reacts </a:t>
            </a:r>
            <a:r>
              <a:rPr lang="en-IN" sz="2400" dirty="0" smtClean="0"/>
              <a:t>by rotating </a:t>
            </a:r>
            <a:r>
              <a:rPr lang="en-IN" sz="2400" dirty="0"/>
              <a:t>to a new position that </a:t>
            </a:r>
            <a:r>
              <a:rPr lang="en-IN" sz="2400" i="1" dirty="0"/>
              <a:t>is </a:t>
            </a:r>
            <a:r>
              <a:rPr lang="en-IN" sz="2400" dirty="0"/>
              <a:t>parallel to the </a:t>
            </a:r>
            <a:r>
              <a:rPr lang="en-IN" sz="2400" dirty="0" smtClean="0"/>
              <a:t>airflow passing </a:t>
            </a:r>
            <a:r>
              <a:rPr lang="en-IN" sz="2400" dirty="0"/>
              <a:t>across it and sending a signal to the </a:t>
            </a:r>
            <a:r>
              <a:rPr lang="en-IN" sz="2400" dirty="0" smtClean="0"/>
              <a:t>appropriate computer(s</a:t>
            </a:r>
            <a:r>
              <a:rPr lang="en-IN" sz="2400" dirty="0"/>
              <a:t>).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05610552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2542" y="140677"/>
            <a:ext cx="11718387" cy="6471137"/>
          </a:xfrm>
        </p:spPr>
        <p:txBody>
          <a:bodyPr>
            <a:normAutofit/>
          </a:bodyPr>
          <a:lstStyle/>
          <a:p>
            <a:r>
              <a:rPr lang="en-IN" sz="2400" dirty="0"/>
              <a:t>As the data provided by the angle of </a:t>
            </a:r>
            <a:r>
              <a:rPr lang="en-IN" sz="2400" dirty="0" smtClean="0"/>
              <a:t>attack </a:t>
            </a:r>
            <a:r>
              <a:rPr lang="en-IN" sz="2400" dirty="0"/>
              <a:t>sensor are critical to the safety of the aircraft </a:t>
            </a:r>
            <a:r>
              <a:rPr lang="en-IN" sz="2400" dirty="0" smtClean="0"/>
              <a:t>during flight</a:t>
            </a:r>
            <a:r>
              <a:rPr lang="en-IN" sz="2400" dirty="0"/>
              <a:t>, the device is normally equipped with a heater </a:t>
            </a:r>
            <a:r>
              <a:rPr lang="en-IN" sz="2400" dirty="0" smtClean="0"/>
              <a:t>to prevent </a:t>
            </a:r>
            <a:r>
              <a:rPr lang="en-IN" sz="2400" dirty="0"/>
              <a:t>the build-up of ice</a:t>
            </a:r>
            <a:r>
              <a:rPr lang="en-IN" sz="2400" dirty="0" smtClean="0"/>
              <a:t>.</a:t>
            </a:r>
            <a:r>
              <a:rPr lang="en-IN" sz="2400" dirty="0"/>
              <a:t> </a:t>
            </a:r>
            <a:endParaRPr lang="en-IN" sz="2400" dirty="0" smtClean="0"/>
          </a:p>
          <a:p>
            <a:r>
              <a:rPr lang="en-IN" sz="2400" dirty="0" smtClean="0"/>
              <a:t>Unsafe </a:t>
            </a:r>
            <a:r>
              <a:rPr lang="en-IN" sz="2400" dirty="0"/>
              <a:t>for </a:t>
            </a:r>
            <a:r>
              <a:rPr lang="en-IN" sz="2400" dirty="0" err="1"/>
              <a:t>takeoff</a:t>
            </a:r>
            <a:r>
              <a:rPr lang="en-IN" sz="2400" dirty="0"/>
              <a:t> configuration warning is </a:t>
            </a:r>
            <a:r>
              <a:rPr lang="en-IN" sz="2400" dirty="0" smtClean="0"/>
              <a:t>typically provided </a:t>
            </a:r>
            <a:r>
              <a:rPr lang="en-IN" sz="2400" dirty="0"/>
              <a:t>on large aircraft. </a:t>
            </a:r>
            <a:endParaRPr lang="en-IN" sz="2400" dirty="0" smtClean="0"/>
          </a:p>
          <a:p>
            <a:r>
              <a:rPr lang="en-IN" sz="2400" dirty="0" smtClean="0"/>
              <a:t>This </a:t>
            </a:r>
            <a:r>
              <a:rPr lang="en-IN" sz="2400" dirty="0"/>
              <a:t>warning, often an </a:t>
            </a:r>
            <a:r>
              <a:rPr lang="en-IN" sz="2400" dirty="0" smtClean="0"/>
              <a:t>aural warning </a:t>
            </a:r>
            <a:r>
              <a:rPr lang="en-IN" sz="2400" dirty="0"/>
              <a:t>sound in conjunction with a visual </a:t>
            </a:r>
            <a:r>
              <a:rPr lang="en-IN" sz="2400" dirty="0" smtClean="0"/>
              <a:t>warning light(s</a:t>
            </a:r>
            <a:r>
              <a:rPr lang="en-IN" sz="2400" dirty="0"/>
              <a:t>), is given when there is an unsafe </a:t>
            </a:r>
            <a:r>
              <a:rPr lang="en-IN" sz="2400" dirty="0" smtClean="0"/>
              <a:t>condition prior </a:t>
            </a:r>
            <a:r>
              <a:rPr lang="en-IN" sz="2400" dirty="0"/>
              <a:t>to </a:t>
            </a:r>
            <a:r>
              <a:rPr lang="en-IN" sz="2400" dirty="0" err="1"/>
              <a:t>takeoff</a:t>
            </a:r>
            <a:r>
              <a:rPr lang="en-IN" sz="2400" dirty="0" smtClean="0"/>
              <a:t>.</a:t>
            </a:r>
          </a:p>
          <a:p>
            <a:r>
              <a:rPr lang="en-IN" sz="2400" dirty="0" smtClean="0"/>
              <a:t> </a:t>
            </a:r>
            <a:r>
              <a:rPr lang="en-IN" sz="2400" dirty="0"/>
              <a:t>Such conditions include the </a:t>
            </a:r>
            <a:r>
              <a:rPr lang="en-IN" sz="2400" dirty="0" smtClean="0"/>
              <a:t>improper position </a:t>
            </a:r>
            <a:r>
              <a:rPr lang="en-IN" sz="2400" dirty="0"/>
              <a:t>of the flaps or slats, the horizontal </a:t>
            </a:r>
            <a:r>
              <a:rPr lang="en-IN" sz="2400" dirty="0" smtClean="0"/>
              <a:t>stabilizer position</a:t>
            </a:r>
            <a:r>
              <a:rPr lang="en-IN" sz="2400" dirty="0"/>
              <a:t>, the extension of speed brakes, the </a:t>
            </a:r>
            <a:r>
              <a:rPr lang="en-IN" sz="2400" dirty="0" smtClean="0"/>
              <a:t>parking brake </a:t>
            </a:r>
            <a:r>
              <a:rPr lang="en-IN" sz="2400" dirty="0"/>
              <a:t>set, and so on</a:t>
            </a:r>
            <a:r>
              <a:rPr lang="en-IN" sz="2400" dirty="0" smtClean="0"/>
              <a:t>.</a:t>
            </a:r>
          </a:p>
          <a:p>
            <a:r>
              <a:rPr lang="en-IN" sz="2400" dirty="0"/>
              <a:t>The warning is normally </a:t>
            </a:r>
            <a:r>
              <a:rPr lang="en-IN" sz="2400" dirty="0" smtClean="0"/>
              <a:t>triggered when </a:t>
            </a:r>
            <a:r>
              <a:rPr lang="en-IN" sz="2400" dirty="0"/>
              <a:t>the crew advances the throttle and a problem </a:t>
            </a:r>
            <a:r>
              <a:rPr lang="en-IN" sz="2400" dirty="0" smtClean="0"/>
              <a:t>is present</a:t>
            </a:r>
            <a:r>
              <a:rPr lang="en-IN" sz="2400" dirty="0"/>
              <a:t>. </a:t>
            </a:r>
            <a:endParaRPr lang="en-IN" sz="2400" dirty="0" smtClean="0"/>
          </a:p>
          <a:p>
            <a:r>
              <a:rPr lang="en-IN" sz="2400" dirty="0" smtClean="0"/>
              <a:t>The </a:t>
            </a:r>
            <a:r>
              <a:rPr lang="en-IN" sz="2400" dirty="0"/>
              <a:t>value of this system is difficult to assess </a:t>
            </a:r>
            <a:r>
              <a:rPr lang="en-IN" sz="2400" dirty="0" smtClean="0"/>
              <a:t>as attempting </a:t>
            </a:r>
            <a:r>
              <a:rPr lang="en-IN" sz="2400" dirty="0"/>
              <a:t>a </a:t>
            </a:r>
            <a:r>
              <a:rPr lang="en-IN" sz="2400" dirty="0" err="1"/>
              <a:t>takeoff</a:t>
            </a:r>
            <a:r>
              <a:rPr lang="en-IN" sz="2400" dirty="0"/>
              <a:t> when the airplane is </a:t>
            </a:r>
            <a:r>
              <a:rPr lang="en-IN" sz="2400" dirty="0" smtClean="0"/>
              <a:t>improperly configured </a:t>
            </a:r>
            <a:r>
              <a:rPr lang="en-IN" sz="2400" dirty="0"/>
              <a:t>is likely to result in a tragic incident.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19377831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138" y="225083"/>
            <a:ext cx="11506200" cy="630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71819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75" y="168812"/>
            <a:ext cx="11746523" cy="6541477"/>
          </a:xfrm>
        </p:spPr>
        <p:txBody>
          <a:bodyPr>
            <a:normAutofit/>
          </a:bodyPr>
          <a:lstStyle/>
          <a:p>
            <a:r>
              <a:rPr lang="en-IN" sz="2400" dirty="0"/>
              <a:t>Landing configuration warning is provided when </a:t>
            </a:r>
            <a:r>
              <a:rPr lang="en-IN" sz="2400" dirty="0" smtClean="0"/>
              <a:t>the airplane </a:t>
            </a:r>
            <a:r>
              <a:rPr lang="en-IN" sz="2400" dirty="0"/>
              <a:t>is improperly set up for landing</a:t>
            </a:r>
            <a:r>
              <a:rPr lang="en-IN" sz="2400" dirty="0" smtClean="0"/>
              <a:t>.</a:t>
            </a:r>
          </a:p>
          <a:p>
            <a:r>
              <a:rPr lang="en-IN" sz="2400" dirty="0" smtClean="0"/>
              <a:t> </a:t>
            </a:r>
            <a:r>
              <a:rPr lang="en-IN" sz="2400" dirty="0"/>
              <a:t>One </a:t>
            </a:r>
            <a:r>
              <a:rPr lang="en-IN" sz="2400" dirty="0" smtClean="0"/>
              <a:t>common warning </a:t>
            </a:r>
            <a:r>
              <a:rPr lang="en-IN" sz="2400" dirty="0"/>
              <a:t>occurs when the all members of the </a:t>
            </a:r>
            <a:r>
              <a:rPr lang="en-IN" sz="2400" dirty="0" smtClean="0"/>
              <a:t>landing gear </a:t>
            </a:r>
            <a:r>
              <a:rPr lang="en-IN" sz="2400" dirty="0"/>
              <a:t>are not locked </a:t>
            </a:r>
            <a:r>
              <a:rPr lang="en-IN" sz="2400" dirty="0" smtClean="0"/>
              <a:t>in the </a:t>
            </a:r>
            <a:r>
              <a:rPr lang="en-IN" sz="2400" dirty="0"/>
              <a:t>down position and a </a:t>
            </a:r>
            <a:r>
              <a:rPr lang="en-IN" sz="2400" dirty="0" smtClean="0"/>
              <a:t>throttle lever </a:t>
            </a:r>
            <a:r>
              <a:rPr lang="en-IN" sz="2400" dirty="0"/>
              <a:t>is reduced to a low power setting. </a:t>
            </a:r>
            <a:endParaRPr lang="en-IN" sz="2400" dirty="0" smtClean="0"/>
          </a:p>
          <a:p>
            <a:r>
              <a:rPr lang="en-IN" sz="2400" dirty="0" smtClean="0"/>
              <a:t>A warning is </a:t>
            </a:r>
            <a:r>
              <a:rPr lang="en-IN" sz="2400" dirty="0"/>
              <a:t>frequently given when the flaps are extended </a:t>
            </a:r>
            <a:r>
              <a:rPr lang="en-IN" sz="2400" dirty="0" smtClean="0"/>
              <a:t>for landing </a:t>
            </a:r>
            <a:r>
              <a:rPr lang="en-IN" sz="2400" dirty="0"/>
              <a:t>and the landing gear is not down and locked.</a:t>
            </a:r>
          </a:p>
          <a:p>
            <a:r>
              <a:rPr lang="en-IN" sz="2400" dirty="0"/>
              <a:t>The extension of spoilers at low altitudes is likely </a:t>
            </a:r>
            <a:r>
              <a:rPr lang="en-IN" sz="2400" dirty="0" smtClean="0"/>
              <a:t>to provide </a:t>
            </a:r>
            <a:r>
              <a:rPr lang="en-IN" sz="2400" dirty="0"/>
              <a:t>an unsafe landing configuration warning. </a:t>
            </a:r>
            <a:endParaRPr lang="en-IN" sz="2400" dirty="0" smtClean="0"/>
          </a:p>
          <a:p>
            <a:r>
              <a:rPr lang="en-IN" sz="2400" dirty="0" smtClean="0"/>
              <a:t>As</a:t>
            </a:r>
            <a:r>
              <a:rPr lang="en-IN" sz="2400" dirty="0"/>
              <a:t> </a:t>
            </a:r>
            <a:r>
              <a:rPr lang="en-IN" sz="2400" dirty="0" smtClean="0"/>
              <a:t>with </a:t>
            </a:r>
            <a:r>
              <a:rPr lang="en-IN" sz="2400" dirty="0"/>
              <a:t>the unsafe for </a:t>
            </a:r>
            <a:r>
              <a:rPr lang="en-IN" sz="2400" dirty="0" err="1"/>
              <a:t>takeoff</a:t>
            </a:r>
            <a:r>
              <a:rPr lang="en-IN" sz="2400" dirty="0"/>
              <a:t> warning network, the </a:t>
            </a:r>
            <a:r>
              <a:rPr lang="en-IN" sz="2400" dirty="0" smtClean="0"/>
              <a:t>crew receives </a:t>
            </a:r>
            <a:r>
              <a:rPr lang="en-IN" sz="2400" dirty="0"/>
              <a:t>an aural and visual warning when the </a:t>
            </a:r>
            <a:r>
              <a:rPr lang="en-IN" sz="2400" dirty="0" smtClean="0"/>
              <a:t>landing configuration </a:t>
            </a:r>
            <a:r>
              <a:rPr lang="en-IN" sz="2400" dirty="0"/>
              <a:t>is improper.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855735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851" y="206062"/>
            <a:ext cx="11423559" cy="6478073"/>
          </a:xfrm>
        </p:spPr>
        <p:txBody>
          <a:bodyPr/>
          <a:lstStyle/>
          <a:p>
            <a:pPr marL="0" indent="0">
              <a:buNone/>
            </a:pPr>
            <a:r>
              <a:rPr lang="en-IN" b="1" dirty="0"/>
              <a:t>SECONDARY FLIGHT CONTROLS</a:t>
            </a:r>
          </a:p>
          <a:p>
            <a:r>
              <a:rPr lang="en-IN" dirty="0"/>
              <a:t>Large airplanes will often employ a series of </a:t>
            </a:r>
            <a:r>
              <a:rPr lang="en-IN" dirty="0" smtClean="0"/>
              <a:t>secondary flight </a:t>
            </a:r>
            <a:r>
              <a:rPr lang="en-IN" dirty="0"/>
              <a:t>controls to augment the performance of </a:t>
            </a:r>
            <a:r>
              <a:rPr lang="en-IN" dirty="0" smtClean="0"/>
              <a:t>the aircraft </a:t>
            </a:r>
            <a:r>
              <a:rPr lang="en-IN" dirty="0"/>
              <a:t>during </a:t>
            </a:r>
            <a:r>
              <a:rPr lang="en-IN" dirty="0" err="1"/>
              <a:t>takeoff</a:t>
            </a:r>
            <a:r>
              <a:rPr lang="en-IN" dirty="0"/>
              <a:t> and landing and to </a:t>
            </a:r>
            <a:r>
              <a:rPr lang="en-IN" dirty="0" smtClean="0"/>
              <a:t>supplement the </a:t>
            </a:r>
            <a:r>
              <a:rPr lang="en-IN" dirty="0"/>
              <a:t>controllability of the airplane throughout the </a:t>
            </a:r>
            <a:r>
              <a:rPr lang="en-IN" dirty="0" smtClean="0"/>
              <a:t>various flight </a:t>
            </a:r>
            <a:r>
              <a:rPr lang="en-IN" dirty="0"/>
              <a:t>parameters. </a:t>
            </a:r>
            <a:endParaRPr lang="en-IN" dirty="0" smtClean="0"/>
          </a:p>
          <a:p>
            <a:r>
              <a:rPr lang="en-IN" dirty="0" smtClean="0"/>
              <a:t>Secondary </a:t>
            </a:r>
            <a:r>
              <a:rPr lang="en-IN" dirty="0"/>
              <a:t>flight controls </a:t>
            </a:r>
            <a:r>
              <a:rPr lang="en-IN" dirty="0" smtClean="0"/>
              <a:t>include: spoilers</a:t>
            </a:r>
            <a:r>
              <a:rPr lang="en-IN" dirty="0"/>
              <a:t>, leading edge flaps, leading edge slats, </a:t>
            </a:r>
            <a:r>
              <a:rPr lang="en-IN" dirty="0" smtClean="0"/>
              <a:t>trailing edge </a:t>
            </a:r>
            <a:r>
              <a:rPr lang="en-IN" dirty="0"/>
              <a:t>flaps, and speed brakes. </a:t>
            </a:r>
            <a:endParaRPr lang="en-IN" dirty="0" smtClean="0"/>
          </a:p>
          <a:p>
            <a:r>
              <a:rPr lang="en-IN" dirty="0" smtClean="0"/>
              <a:t>The </a:t>
            </a:r>
            <a:r>
              <a:rPr lang="en-IN" dirty="0"/>
              <a:t>secondary </a:t>
            </a:r>
            <a:r>
              <a:rPr lang="en-IN" dirty="0" smtClean="0"/>
              <a:t>flight controls </a:t>
            </a:r>
            <a:r>
              <a:rPr lang="en-IN" dirty="0"/>
              <a:t>may further be used for aerodynamic </a:t>
            </a:r>
            <a:r>
              <a:rPr lang="en-IN" dirty="0" smtClean="0"/>
              <a:t>braking once </a:t>
            </a:r>
            <a:r>
              <a:rPr lang="en-IN" dirty="0"/>
              <a:t>the airplane </a:t>
            </a:r>
            <a:r>
              <a:rPr lang="en-IN" dirty="0" smtClean="0"/>
              <a:t>has </a:t>
            </a:r>
            <a:r>
              <a:rPr lang="en-IN" dirty="0"/>
              <a:t>landed</a:t>
            </a:r>
            <a:r>
              <a:rPr lang="en-IN" dirty="0" smtClean="0"/>
              <a:t>.</a:t>
            </a:r>
          </a:p>
          <a:p>
            <a:r>
              <a:rPr lang="en-IN" dirty="0"/>
              <a:t>A common secondary flight control involves </a:t>
            </a:r>
            <a:r>
              <a:rPr lang="en-IN" dirty="0" smtClean="0"/>
              <a:t>the use </a:t>
            </a:r>
            <a:r>
              <a:rPr lang="en-IN" dirty="0"/>
              <a:t>of spoilers to assist in controlling the bank </a:t>
            </a:r>
            <a:r>
              <a:rPr lang="en-IN" dirty="0" smtClean="0"/>
              <a:t>of the </a:t>
            </a:r>
            <a:r>
              <a:rPr lang="en-IN" dirty="0"/>
              <a:t>airplane. The flight spoilers rise on the side </a:t>
            </a:r>
            <a:r>
              <a:rPr lang="en-IN" dirty="0" smtClean="0"/>
              <a:t>of the </a:t>
            </a:r>
            <a:r>
              <a:rPr lang="en-IN" dirty="0"/>
              <a:t>airplane where the aileron is deflected up. </a:t>
            </a:r>
            <a:r>
              <a:rPr lang="en-IN" dirty="0" smtClean="0"/>
              <a:t>They remained </a:t>
            </a:r>
            <a:r>
              <a:rPr lang="en-IN" dirty="0"/>
              <a:t>down on the wing where the aileron </a:t>
            </a:r>
            <a:r>
              <a:rPr lang="en-IN" dirty="0" smtClean="0"/>
              <a:t>is deflected </a:t>
            </a:r>
            <a:r>
              <a:rPr lang="en-IN" dirty="0"/>
              <a:t>below the surface of the wing</a:t>
            </a:r>
            <a:r>
              <a:rPr lang="en-IN" dirty="0" smtClean="0"/>
              <a:t>.</a:t>
            </a: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527" y="4513911"/>
            <a:ext cx="7972023" cy="2170224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732032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098" y="225083"/>
            <a:ext cx="11155680" cy="65133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2400" b="1" dirty="0"/>
              <a:t>TRIM </a:t>
            </a:r>
            <a:r>
              <a:rPr lang="en-IN" sz="2400" b="1" dirty="0" smtClean="0"/>
              <a:t>CONTROLS (tabs)</a:t>
            </a:r>
            <a:endParaRPr lang="en-IN" sz="2400" b="1" dirty="0"/>
          </a:p>
          <a:p>
            <a:r>
              <a:rPr lang="en-IN" sz="2400" dirty="0"/>
              <a:t>Trim systems are added to flight control </a:t>
            </a:r>
            <a:r>
              <a:rPr lang="en-IN" sz="2400" dirty="0" smtClean="0"/>
              <a:t>members to </a:t>
            </a:r>
            <a:r>
              <a:rPr lang="en-IN" sz="2400" dirty="0"/>
              <a:t>assist the crew in controlling the aircraft</a:t>
            </a:r>
            <a:r>
              <a:rPr lang="en-IN" sz="2400" dirty="0" smtClean="0"/>
              <a:t>.</a:t>
            </a:r>
          </a:p>
          <a:p>
            <a:r>
              <a:rPr lang="en-IN" sz="2400" dirty="0" smtClean="0"/>
              <a:t> Trim systems </a:t>
            </a:r>
            <a:r>
              <a:rPr lang="en-IN" sz="2400" dirty="0"/>
              <a:t>may also be used to control the aircraft, to a</a:t>
            </a:r>
          </a:p>
          <a:p>
            <a:r>
              <a:rPr lang="en-IN" sz="2400" dirty="0"/>
              <a:t>degree, during emergencies when the primary </a:t>
            </a:r>
            <a:r>
              <a:rPr lang="en-IN" sz="2400" dirty="0" smtClean="0"/>
              <a:t>flight control </a:t>
            </a:r>
            <a:r>
              <a:rPr lang="en-IN" sz="2400" dirty="0"/>
              <a:t>system(s) fail or develop a </a:t>
            </a:r>
            <a:r>
              <a:rPr lang="en-IN" sz="2400" dirty="0" smtClean="0"/>
              <a:t>fault.</a:t>
            </a:r>
          </a:p>
          <a:p>
            <a:r>
              <a:rPr lang="en-IN" sz="2400" dirty="0" smtClean="0"/>
              <a:t> </a:t>
            </a:r>
            <a:r>
              <a:rPr lang="en-IN" sz="2400" dirty="0"/>
              <a:t>Included in the trim controls are the </a:t>
            </a:r>
            <a:r>
              <a:rPr lang="en-IN" sz="2400" dirty="0" smtClean="0"/>
              <a:t>trim tabs</a:t>
            </a:r>
            <a:r>
              <a:rPr lang="en-IN" sz="2400" dirty="0"/>
              <a:t>, servo tabs, balance tabs, and spring tabs</a:t>
            </a:r>
            <a:r>
              <a:rPr lang="en-IN" sz="2400" dirty="0" smtClean="0"/>
              <a:t>.</a:t>
            </a:r>
          </a:p>
          <a:p>
            <a:pPr marL="0" indent="0">
              <a:buNone/>
            </a:pPr>
            <a:r>
              <a:rPr lang="en-IN" sz="2400" dirty="0"/>
              <a:t> </a:t>
            </a:r>
            <a:r>
              <a:rPr lang="en-IN" sz="2400" dirty="0" smtClean="0"/>
              <a:t>   </a:t>
            </a:r>
            <a:r>
              <a:rPr lang="en-IN" sz="2400" dirty="0" smtClean="0">
                <a:solidFill>
                  <a:srgbClr val="FFC000"/>
                </a:solidFill>
              </a:rPr>
              <a:t>TRIM TAB-</a:t>
            </a:r>
          </a:p>
          <a:p>
            <a:r>
              <a:rPr lang="en-IN" sz="2400" dirty="0" smtClean="0"/>
              <a:t> Trim tabs </a:t>
            </a:r>
            <a:r>
              <a:rPr lang="en-IN" sz="2400" dirty="0"/>
              <a:t>are small </a:t>
            </a:r>
            <a:r>
              <a:rPr lang="en-IN" sz="2400" dirty="0" err="1"/>
              <a:t>airfoils</a:t>
            </a:r>
            <a:r>
              <a:rPr lang="en-IN" sz="2400" dirty="0"/>
              <a:t> recessed into the trailing </a:t>
            </a:r>
            <a:r>
              <a:rPr lang="en-IN" sz="2400" dirty="0" smtClean="0"/>
              <a:t>edges of </a:t>
            </a:r>
            <a:r>
              <a:rPr lang="en-IN" sz="2400" dirty="0"/>
              <a:t>the primary control surfaces</a:t>
            </a:r>
            <a:r>
              <a:rPr lang="en-IN" sz="2400" dirty="0" smtClean="0"/>
              <a:t>.</a:t>
            </a:r>
          </a:p>
          <a:p>
            <a:r>
              <a:rPr lang="en-IN" sz="2400" dirty="0" smtClean="0"/>
              <a:t> </a:t>
            </a:r>
            <a:r>
              <a:rPr lang="en-IN" sz="2400" dirty="0"/>
              <a:t>Trim tabs can be </a:t>
            </a:r>
            <a:r>
              <a:rPr lang="en-IN" sz="2400" dirty="0" smtClean="0"/>
              <a:t>used to </a:t>
            </a:r>
            <a:r>
              <a:rPr lang="en-IN" sz="2400" dirty="0"/>
              <a:t>correct any tendency of the aircraft to move </a:t>
            </a:r>
            <a:r>
              <a:rPr lang="en-IN" sz="2400" dirty="0" smtClean="0"/>
              <a:t>toward </a:t>
            </a:r>
            <a:r>
              <a:rPr lang="en-IN" sz="2400" dirty="0"/>
              <a:t>an undesirable flight attitude. Their purpose is </a:t>
            </a:r>
            <a:r>
              <a:rPr lang="en-IN" sz="2400" dirty="0" smtClean="0"/>
              <a:t>to enable </a:t>
            </a:r>
            <a:r>
              <a:rPr lang="en-IN" sz="2400" dirty="0"/>
              <a:t>the pilot to trim out any unbalanced </a:t>
            </a:r>
            <a:r>
              <a:rPr lang="en-IN" sz="2400" dirty="0" smtClean="0"/>
              <a:t>condition that </a:t>
            </a:r>
            <a:r>
              <a:rPr lang="en-IN" sz="2400" dirty="0"/>
              <a:t>may exist during flight, without exerting </a:t>
            </a:r>
            <a:r>
              <a:rPr lang="en-IN" sz="2400" dirty="0" smtClean="0"/>
              <a:t>any pressure </a:t>
            </a:r>
            <a:r>
              <a:rPr lang="en-IN" sz="2400" dirty="0"/>
              <a:t>on the primary flight controls</a:t>
            </a:r>
            <a:r>
              <a:rPr lang="en-IN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00131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6422</TotalTime>
  <Words>7535</Words>
  <Application>Microsoft Office PowerPoint</Application>
  <PresentationFormat>Widescreen</PresentationFormat>
  <Paragraphs>360</Paragraphs>
  <Slides>74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9" baseType="lpstr">
      <vt:lpstr>Arial</vt:lpstr>
      <vt:lpstr>Century Gothic</vt:lpstr>
      <vt:lpstr>Wingdings</vt:lpstr>
      <vt:lpstr>Wingdings 3</vt:lpstr>
      <vt:lpstr>Ion</vt:lpstr>
      <vt:lpstr>Flight controls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HIGH LIFT DEVICES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Flight controls</dc:title>
  <dc:creator>Acer</dc:creator>
  <cp:lastModifiedBy>Acer</cp:lastModifiedBy>
  <cp:revision>94</cp:revision>
  <dcterms:created xsi:type="dcterms:W3CDTF">2020-04-15T04:11:13Z</dcterms:created>
  <dcterms:modified xsi:type="dcterms:W3CDTF">2020-04-27T06:26:13Z</dcterms:modified>
</cp:coreProperties>
</file>