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3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4/20/2018</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5400" b="1" dirty="0" smtClean="0"/>
              <a:t>FLIGHT MANAGEMENT SYSTEM(FMS)</a:t>
            </a:r>
            <a:endParaRPr lang="en-US" sz="54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Autofit/>
          </a:bodyPr>
          <a:lstStyle/>
          <a:p>
            <a:pPr algn="ctr"/>
            <a:r>
              <a:rPr lang="en-US" sz="4000" dirty="0" smtClean="0">
                <a:solidFill>
                  <a:schemeClr val="bg1"/>
                </a:solidFill>
              </a:rPr>
              <a:t>POSITION DETERMINATION</a:t>
            </a:r>
            <a:endParaRPr lang="en-US" sz="4000" dirty="0">
              <a:solidFill>
                <a:schemeClr val="bg1"/>
              </a:solidFill>
            </a:endParaRPr>
          </a:p>
        </p:txBody>
      </p:sp>
      <p:sp>
        <p:nvSpPr>
          <p:cNvPr id="3" name="Subtitle 2"/>
          <p:cNvSpPr>
            <a:spLocks noGrp="1"/>
          </p:cNvSpPr>
          <p:nvPr>
            <p:ph type="subTitle" idx="1"/>
          </p:nvPr>
        </p:nvSpPr>
        <p:spPr>
          <a:xfrm>
            <a:off x="533400" y="609600"/>
            <a:ext cx="7854696" cy="5867400"/>
          </a:xfrm>
        </p:spPr>
        <p:txBody>
          <a:bodyPr/>
          <a:lstStyle/>
          <a:p>
            <a:pPr algn="just">
              <a:buFont typeface="Wingdings" pitchFamily="2" charset="2"/>
              <a:buChar char="§"/>
            </a:pPr>
            <a:r>
              <a:rPr lang="en-US" dirty="0" smtClean="0">
                <a:solidFill>
                  <a:schemeClr val="bg1"/>
                </a:solidFill>
              </a:rPr>
              <a:t>The FMS constantly crosschecks the various sensors and determines a single aircraft position and accuracy.</a:t>
            </a:r>
          </a:p>
          <a:p>
            <a:pPr algn="just">
              <a:buFont typeface="Wingdings" pitchFamily="2" charset="2"/>
              <a:buChar char="§"/>
            </a:pPr>
            <a:r>
              <a:rPr lang="en-US" dirty="0" smtClean="0">
                <a:solidFill>
                  <a:schemeClr val="bg1"/>
                </a:solidFill>
              </a:rPr>
              <a:t>The accuracy is described as the Actual Navigation Performance (ANP) a circle that the aircraft can be anywhere within measured as the diameter in nautical miles. </a:t>
            </a:r>
          </a:p>
          <a:p>
            <a:pPr algn="just">
              <a:buFont typeface="Wingdings" pitchFamily="2" charset="2"/>
              <a:buChar char="§"/>
            </a:pPr>
            <a:r>
              <a:rPr lang="en-US" dirty="0" smtClean="0">
                <a:solidFill>
                  <a:schemeClr val="bg1"/>
                </a:solidFill>
              </a:rPr>
              <a:t>Modern airspace has a set required navigation performance (RNP). The aircraft must have its ANP less than its RNP in order to operate in certain high-level airspace.</a:t>
            </a:r>
          </a:p>
          <a:p>
            <a:pPr algn="just"/>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4400" dirty="0" smtClean="0">
                <a:solidFill>
                  <a:schemeClr val="bg1"/>
                </a:solidFill>
              </a:rPr>
              <a:t>GUIDENCE</a:t>
            </a:r>
            <a:endParaRPr lang="en-US" sz="4400" dirty="0">
              <a:solidFill>
                <a:schemeClr val="bg1"/>
              </a:solidFill>
            </a:endParaRPr>
          </a:p>
        </p:txBody>
      </p:sp>
      <p:sp>
        <p:nvSpPr>
          <p:cNvPr id="3" name="Subtitle 2"/>
          <p:cNvSpPr>
            <a:spLocks noGrp="1"/>
          </p:cNvSpPr>
          <p:nvPr>
            <p:ph type="subTitle" idx="1"/>
          </p:nvPr>
        </p:nvSpPr>
        <p:spPr>
          <a:xfrm>
            <a:off x="533400" y="533400"/>
            <a:ext cx="7854696" cy="6096000"/>
          </a:xfrm>
        </p:spPr>
        <p:txBody>
          <a:bodyPr/>
          <a:lstStyle/>
          <a:p>
            <a:pPr algn="just">
              <a:buFont typeface="Wingdings" pitchFamily="2" charset="2"/>
              <a:buChar char="§"/>
            </a:pPr>
            <a:r>
              <a:rPr lang="en-US" dirty="0" smtClean="0">
                <a:solidFill>
                  <a:schemeClr val="bg1"/>
                </a:solidFill>
              </a:rPr>
              <a:t>Given the flight plan and the aircraft's position, the FMS calculates the course to follow. </a:t>
            </a:r>
          </a:p>
          <a:p>
            <a:pPr algn="just">
              <a:buFont typeface="Wingdings" pitchFamily="2" charset="2"/>
              <a:buChar char="§"/>
            </a:pPr>
            <a:r>
              <a:rPr lang="en-US" dirty="0" smtClean="0">
                <a:solidFill>
                  <a:schemeClr val="bg1"/>
                </a:solidFill>
              </a:rPr>
              <a:t>The pilot can follow this course manually (much like following a VOR radial), or the autopilot can be set to follow the course.</a:t>
            </a:r>
          </a:p>
          <a:p>
            <a:pPr algn="just">
              <a:buFont typeface="Wingdings" pitchFamily="2" charset="2"/>
              <a:buChar char="§"/>
            </a:pPr>
            <a:r>
              <a:rPr lang="en-US" dirty="0" smtClean="0">
                <a:solidFill>
                  <a:schemeClr val="bg1"/>
                </a:solidFill>
              </a:rPr>
              <a:t>The FMS mode is normally called LNAV or Lateral Navigation for the lateral flight plan and VNAV or vertical navigation for the vertical flight plan. </a:t>
            </a:r>
          </a:p>
          <a:p>
            <a:pPr algn="just">
              <a:buFont typeface="Wingdings" pitchFamily="2" charset="2"/>
              <a:buChar char="§"/>
            </a:pPr>
            <a:r>
              <a:rPr lang="en-US" dirty="0" smtClean="0">
                <a:solidFill>
                  <a:schemeClr val="bg1"/>
                </a:solidFill>
              </a:rPr>
              <a:t>VNAV provides speed and pitch or altitude targets and LNAV provides roll steering command to the autopilot.</a:t>
            </a:r>
          </a:p>
          <a:p>
            <a:pPr algn="just"/>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fontScale="90000"/>
          </a:bodyPr>
          <a:lstStyle/>
          <a:p>
            <a:pPr algn="ctr"/>
            <a:r>
              <a:rPr lang="en-US" sz="4400" dirty="0" smtClean="0">
                <a:solidFill>
                  <a:schemeClr val="bg1"/>
                </a:solidFill>
              </a:rPr>
              <a:t>INTRODUCTION</a:t>
            </a:r>
            <a:endParaRPr lang="en-US" dirty="0">
              <a:solidFill>
                <a:schemeClr val="bg1"/>
              </a:solidFill>
            </a:endParaRPr>
          </a:p>
        </p:txBody>
      </p:sp>
      <p:sp>
        <p:nvSpPr>
          <p:cNvPr id="3" name="Subtitle 2"/>
          <p:cNvSpPr>
            <a:spLocks noGrp="1"/>
          </p:cNvSpPr>
          <p:nvPr>
            <p:ph type="subTitle" idx="1"/>
          </p:nvPr>
        </p:nvSpPr>
        <p:spPr>
          <a:xfrm>
            <a:off x="304800" y="685800"/>
            <a:ext cx="8534400" cy="5943600"/>
          </a:xfrm>
        </p:spPr>
        <p:txBody>
          <a:bodyPr>
            <a:normAutofit/>
          </a:bodyPr>
          <a:lstStyle/>
          <a:p>
            <a:pPr algn="just">
              <a:buFont typeface="Wingdings" pitchFamily="2" charset="2"/>
              <a:buChar char="§"/>
            </a:pPr>
            <a:r>
              <a:rPr lang="en-US" dirty="0" smtClean="0">
                <a:solidFill>
                  <a:schemeClr val="bg1"/>
                </a:solidFill>
              </a:rPr>
              <a:t>A </a:t>
            </a:r>
            <a:r>
              <a:rPr lang="en-US" b="1" dirty="0" smtClean="0">
                <a:solidFill>
                  <a:schemeClr val="bg1"/>
                </a:solidFill>
              </a:rPr>
              <a:t>flight management system</a:t>
            </a:r>
            <a:r>
              <a:rPr lang="en-US" dirty="0" smtClean="0">
                <a:solidFill>
                  <a:schemeClr val="bg1"/>
                </a:solidFill>
              </a:rPr>
              <a:t> (</a:t>
            </a:r>
            <a:r>
              <a:rPr lang="en-US" b="1" dirty="0" smtClean="0">
                <a:solidFill>
                  <a:schemeClr val="bg1"/>
                </a:solidFill>
              </a:rPr>
              <a:t>FMS</a:t>
            </a:r>
            <a:r>
              <a:rPr lang="en-US" dirty="0" smtClean="0">
                <a:solidFill>
                  <a:schemeClr val="bg1"/>
                </a:solidFill>
              </a:rPr>
              <a:t>) is a fundamental component of a modern airliner's avionics. </a:t>
            </a:r>
          </a:p>
          <a:p>
            <a:pPr algn="just">
              <a:buFont typeface="Wingdings" pitchFamily="2" charset="2"/>
              <a:buChar char="§"/>
            </a:pPr>
            <a:r>
              <a:rPr lang="en-US" dirty="0" smtClean="0">
                <a:solidFill>
                  <a:schemeClr val="bg1"/>
                </a:solidFill>
              </a:rPr>
              <a:t>An FMS is a specialized computer system that automates a wide variety of in-flight tasks, reducing the workload on the flight crew to the point that modern civilian aircraft no longer carry flight engineers or navigators.</a:t>
            </a:r>
          </a:p>
          <a:p>
            <a:pPr algn="just">
              <a:buFont typeface="Wingdings" pitchFamily="2" charset="2"/>
              <a:buChar char="§"/>
            </a:pPr>
            <a:r>
              <a:rPr lang="en-US" dirty="0" smtClean="0">
                <a:solidFill>
                  <a:schemeClr val="bg1"/>
                </a:solidFill>
              </a:rPr>
              <a:t> A primary function is in-flight management of the flight plan.</a:t>
            </a:r>
          </a:p>
          <a:p>
            <a:pPr algn="just">
              <a:buFont typeface="Wingdings" pitchFamily="2" charset="2"/>
              <a:buChar char="§"/>
            </a:pPr>
            <a:r>
              <a:rPr lang="en-US" dirty="0" smtClean="0">
                <a:solidFill>
                  <a:schemeClr val="bg1"/>
                </a:solidFill>
              </a:rPr>
              <a:t>Using various sensors (such as GPS and INS often backed up by radio navigation) to determine the aircraft's position, the FMS can guide the aircraft along the flight plan. </a:t>
            </a:r>
          </a:p>
          <a:p>
            <a:pPr algn="just"/>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a:bodyPr>
          <a:lstStyle/>
          <a:p>
            <a:pPr algn="ctr"/>
            <a:r>
              <a:rPr lang="en-US" sz="3200" dirty="0" smtClean="0">
                <a:solidFill>
                  <a:schemeClr val="bg1"/>
                </a:solidFill>
              </a:rPr>
              <a:t>INTRODUCTION</a:t>
            </a:r>
            <a:endParaRPr lang="en-US" sz="3200" dirty="0">
              <a:solidFill>
                <a:schemeClr val="bg1"/>
              </a:solidFill>
            </a:endParaRPr>
          </a:p>
        </p:txBody>
      </p:sp>
      <p:sp>
        <p:nvSpPr>
          <p:cNvPr id="3" name="Subtitle 2"/>
          <p:cNvSpPr>
            <a:spLocks noGrp="1"/>
          </p:cNvSpPr>
          <p:nvPr>
            <p:ph type="subTitle" idx="1"/>
          </p:nvPr>
        </p:nvSpPr>
        <p:spPr>
          <a:xfrm>
            <a:off x="533400" y="762000"/>
            <a:ext cx="7854696" cy="5791200"/>
          </a:xfrm>
        </p:spPr>
        <p:txBody>
          <a:bodyPr>
            <a:normAutofit lnSpcReduction="10000"/>
          </a:bodyPr>
          <a:lstStyle/>
          <a:p>
            <a:pPr algn="just">
              <a:buFont typeface="Wingdings" pitchFamily="2" charset="2"/>
              <a:buChar char="§"/>
            </a:pPr>
            <a:r>
              <a:rPr lang="en-US" dirty="0" smtClean="0">
                <a:solidFill>
                  <a:schemeClr val="bg1"/>
                </a:solidFill>
              </a:rPr>
              <a:t>From the cockpit, the FMS is normally controlled through a Control Display Unit (CDU) which incorporates a small screen and keyboard or touch screen. </a:t>
            </a:r>
          </a:p>
          <a:p>
            <a:pPr algn="just">
              <a:buFont typeface="Wingdings" pitchFamily="2" charset="2"/>
              <a:buChar char="§"/>
            </a:pPr>
            <a:r>
              <a:rPr lang="en-US" dirty="0" smtClean="0">
                <a:solidFill>
                  <a:schemeClr val="bg1"/>
                </a:solidFill>
              </a:rPr>
              <a:t>The FMS sends the flight plan for display to the Electronic Flight Instrument System (EFIS), Navigation Display (ND), or Multifunction Display (MFD).</a:t>
            </a:r>
          </a:p>
          <a:p>
            <a:pPr algn="just">
              <a:buFont typeface="Wingdings" pitchFamily="2" charset="2"/>
              <a:buChar char="§"/>
            </a:pPr>
            <a:r>
              <a:rPr lang="en-US" dirty="0" smtClean="0">
                <a:solidFill>
                  <a:schemeClr val="bg1"/>
                </a:solidFill>
              </a:rPr>
              <a:t>The modern FMS was introduced on the Boeing </a:t>
            </a:r>
            <a:r>
              <a:rPr lang="en-US" dirty="0" smtClean="0">
                <a:solidFill>
                  <a:schemeClr val="bg1"/>
                </a:solidFill>
                <a:latin typeface="+mj-lt"/>
              </a:rPr>
              <a:t>767</a:t>
            </a:r>
            <a:r>
              <a:rPr lang="en-US" dirty="0" smtClean="0">
                <a:solidFill>
                  <a:schemeClr val="bg1"/>
                </a:solidFill>
              </a:rPr>
              <a:t>, though earlier navigation computers did exist.</a:t>
            </a:r>
            <a:endParaRPr lang="en-US" baseline="30000" dirty="0" smtClean="0">
              <a:solidFill>
                <a:schemeClr val="bg1"/>
              </a:solidFill>
            </a:endParaRPr>
          </a:p>
          <a:p>
            <a:pPr algn="just">
              <a:buFont typeface="Wingdings" pitchFamily="2" charset="2"/>
              <a:buChar char="§"/>
            </a:pPr>
            <a:r>
              <a:rPr lang="en-US" dirty="0" smtClean="0">
                <a:solidFill>
                  <a:schemeClr val="bg1"/>
                </a:solidFill>
              </a:rPr>
              <a:t>Now, systems similar to FMS exist on aircraft as small as the </a:t>
            </a:r>
            <a:r>
              <a:rPr lang="en-US" dirty="0" smtClean="0">
                <a:solidFill>
                  <a:schemeClr val="bg1"/>
                </a:solidFill>
                <a:latin typeface="+mj-lt"/>
              </a:rPr>
              <a:t>Cessna 182</a:t>
            </a:r>
            <a:r>
              <a:rPr lang="en-US" dirty="0" smtClean="0">
                <a:solidFill>
                  <a:schemeClr val="bg1"/>
                </a:solidFill>
              </a:rPr>
              <a:t>.</a:t>
            </a:r>
          </a:p>
          <a:p>
            <a:pPr algn="just">
              <a:buFont typeface="Wingdings" pitchFamily="2" charset="2"/>
              <a:buChar char="§"/>
            </a:pPr>
            <a:r>
              <a:rPr lang="en-US" dirty="0" smtClean="0">
                <a:solidFill>
                  <a:schemeClr val="bg1"/>
                </a:solidFill>
              </a:rPr>
              <a:t> In its evolution an FMS has had many different sizes, capabilities and controls. However certain characteristics are common to all FMS.</a:t>
            </a:r>
          </a:p>
          <a:p>
            <a:pPr algn="just">
              <a:buFont typeface="Wingdings" pitchFamily="2" charset="2"/>
              <a:buChar char="§"/>
            </a:pPr>
            <a:endParaRPr lang="en-US" dirty="0" smtClean="0">
              <a:solidFill>
                <a:schemeClr val="bg1"/>
              </a:solidFill>
            </a:endParaRPr>
          </a:p>
          <a:p>
            <a:pPr algn="l"/>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a:bodyPr>
          <a:lstStyle/>
          <a:p>
            <a:pPr algn="ctr"/>
            <a:r>
              <a:rPr lang="en-US" sz="3600" dirty="0" smtClean="0">
                <a:solidFill>
                  <a:schemeClr val="bg1"/>
                </a:solidFill>
              </a:rPr>
              <a:t>INTRODUCTION</a:t>
            </a:r>
            <a:endParaRPr lang="en-US" sz="3600" dirty="0">
              <a:solidFill>
                <a:schemeClr val="bg1"/>
              </a:solidFill>
            </a:endParaRPr>
          </a:p>
        </p:txBody>
      </p:sp>
      <p:sp>
        <p:nvSpPr>
          <p:cNvPr id="3" name="Subtitle 2"/>
          <p:cNvSpPr>
            <a:spLocks noGrp="1"/>
          </p:cNvSpPr>
          <p:nvPr>
            <p:ph type="subTitle" idx="1"/>
          </p:nvPr>
        </p:nvSpPr>
        <p:spPr>
          <a:xfrm>
            <a:off x="533400" y="838200"/>
            <a:ext cx="7854696" cy="5715000"/>
          </a:xfrm>
        </p:spPr>
        <p:txBody>
          <a:bodyPr/>
          <a:lstStyle/>
          <a:p>
            <a:pPr algn="just">
              <a:buFont typeface="Wingdings" pitchFamily="2" charset="2"/>
              <a:buChar char="§"/>
            </a:pPr>
            <a:r>
              <a:rPr lang="en-US" dirty="0" smtClean="0">
                <a:solidFill>
                  <a:schemeClr val="bg1"/>
                </a:solidFill>
              </a:rPr>
              <a:t>All FMS contain a navigation database. The navigation database contains the elements from which the flight plan is constructed. </a:t>
            </a:r>
          </a:p>
          <a:p>
            <a:pPr algn="just">
              <a:buFont typeface="Wingdings" pitchFamily="2" charset="2"/>
              <a:buChar char="§"/>
            </a:pPr>
            <a:r>
              <a:rPr lang="en-US" dirty="0" smtClean="0">
                <a:solidFill>
                  <a:schemeClr val="bg1"/>
                </a:solidFill>
              </a:rPr>
              <a:t>These are defined via the </a:t>
            </a:r>
            <a:r>
              <a:rPr lang="en-US" dirty="0" smtClean="0">
                <a:solidFill>
                  <a:schemeClr val="bg1"/>
                </a:solidFill>
                <a:latin typeface="+mj-lt"/>
              </a:rPr>
              <a:t>ARINC 424 </a:t>
            </a:r>
            <a:r>
              <a:rPr lang="en-US" dirty="0" smtClean="0">
                <a:solidFill>
                  <a:schemeClr val="bg1"/>
                </a:solidFill>
              </a:rPr>
              <a:t>standard. The navigation database (NDB) is normally updated every </a:t>
            </a:r>
            <a:r>
              <a:rPr lang="en-US" dirty="0" smtClean="0">
                <a:solidFill>
                  <a:schemeClr val="bg1"/>
                </a:solidFill>
                <a:latin typeface="+mj-lt"/>
              </a:rPr>
              <a:t>28</a:t>
            </a:r>
            <a:r>
              <a:rPr lang="en-US" dirty="0" smtClean="0">
                <a:solidFill>
                  <a:schemeClr val="bg1"/>
                </a:solidFill>
              </a:rPr>
              <a:t> days, in order to ensure that its contents are current.</a:t>
            </a:r>
          </a:p>
          <a:p>
            <a:pPr algn="just">
              <a:buFont typeface="Wingdings" pitchFamily="2" charset="2"/>
              <a:buChar char="§"/>
            </a:pPr>
            <a:r>
              <a:rPr lang="en-US" dirty="0" smtClean="0">
                <a:solidFill>
                  <a:schemeClr val="bg1"/>
                </a:solidFill>
              </a:rPr>
              <a:t>Each FMS contains only a subset of the ARINC / AIRAC</a:t>
            </a:r>
            <a:r>
              <a:rPr lang="en-US" b="1" dirty="0" smtClean="0">
                <a:solidFill>
                  <a:schemeClr val="bg1"/>
                </a:solidFill>
              </a:rPr>
              <a:t>(</a:t>
            </a:r>
            <a:r>
              <a:rPr lang="en-US" b="1" i="1" dirty="0" smtClean="0">
                <a:solidFill>
                  <a:schemeClr val="bg1"/>
                </a:solidFill>
              </a:rPr>
              <a:t>Aeronautical</a:t>
            </a:r>
            <a:r>
              <a:rPr lang="en-US" b="1" dirty="0" smtClean="0">
                <a:solidFill>
                  <a:schemeClr val="bg1"/>
                </a:solidFill>
              </a:rPr>
              <a:t> Information Regulation And Control</a:t>
            </a:r>
            <a:r>
              <a:rPr lang="en-US" dirty="0" smtClean="0">
                <a:solidFill>
                  <a:schemeClr val="bg1"/>
                </a:solidFill>
              </a:rPr>
              <a:t> and steps from the Annex 15 - </a:t>
            </a:r>
            <a:r>
              <a:rPr lang="en-US" i="1" dirty="0" smtClean="0">
                <a:solidFill>
                  <a:schemeClr val="bg1"/>
                </a:solidFill>
              </a:rPr>
              <a:t>Aeronautical</a:t>
            </a:r>
            <a:r>
              <a:rPr lang="en-US" dirty="0" smtClean="0">
                <a:solidFill>
                  <a:schemeClr val="bg1"/>
                </a:solidFill>
              </a:rPr>
              <a:t> Information Services (AIS) document and defines a series of common dates and an associated standard </a:t>
            </a:r>
            <a:r>
              <a:rPr lang="en-US" i="1" dirty="0" smtClean="0">
                <a:solidFill>
                  <a:schemeClr val="bg1"/>
                </a:solidFill>
              </a:rPr>
              <a:t>aeronautical</a:t>
            </a:r>
            <a:r>
              <a:rPr lang="en-US" dirty="0" smtClean="0">
                <a:solidFill>
                  <a:schemeClr val="bg1"/>
                </a:solidFill>
              </a:rPr>
              <a:t> information )  data, relevant to the capabilities of the FMS.</a:t>
            </a:r>
          </a:p>
          <a:p>
            <a:pPr algn="l"/>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457200"/>
          </a:xfrm>
        </p:spPr>
        <p:txBody>
          <a:bodyPr>
            <a:noAutofit/>
          </a:bodyPr>
          <a:lstStyle/>
          <a:p>
            <a:pPr algn="ctr"/>
            <a:r>
              <a:rPr lang="en-US" sz="3200" dirty="0" smtClean="0">
                <a:solidFill>
                  <a:schemeClr val="bg1"/>
                </a:solidFill>
              </a:rPr>
              <a:t>COMPONENTS OF FMS</a:t>
            </a:r>
            <a:endParaRPr lang="en-US" sz="3200" dirty="0">
              <a:solidFill>
                <a:schemeClr val="bg1"/>
              </a:solidFill>
            </a:endParaRPr>
          </a:p>
        </p:txBody>
      </p:sp>
      <p:sp>
        <p:nvSpPr>
          <p:cNvPr id="3" name="Subtitle 2"/>
          <p:cNvSpPr>
            <a:spLocks noGrp="1"/>
          </p:cNvSpPr>
          <p:nvPr>
            <p:ph type="subTitle" idx="1"/>
          </p:nvPr>
        </p:nvSpPr>
        <p:spPr>
          <a:xfrm>
            <a:off x="304800" y="533400"/>
            <a:ext cx="8382000" cy="6096000"/>
          </a:xfrm>
        </p:spPr>
        <p:txBody>
          <a:bodyPr>
            <a:normAutofit lnSpcReduction="10000"/>
          </a:bodyPr>
          <a:lstStyle/>
          <a:p>
            <a:pPr algn="just"/>
            <a:r>
              <a:rPr lang="en-US" dirty="0" smtClean="0">
                <a:solidFill>
                  <a:schemeClr val="bg1"/>
                </a:solidFill>
              </a:rPr>
              <a:t>The NDB contains all of the information required for building a flight plan, consisting of:</a:t>
            </a:r>
          </a:p>
          <a:p>
            <a:pPr lvl="0" algn="just">
              <a:buFont typeface="Wingdings" pitchFamily="2" charset="2"/>
              <a:buChar char="§"/>
            </a:pPr>
            <a:r>
              <a:rPr lang="en-US" dirty="0" smtClean="0">
                <a:solidFill>
                  <a:schemeClr val="bg1"/>
                </a:solidFill>
              </a:rPr>
              <a:t>Waypoints/Intersection</a:t>
            </a:r>
          </a:p>
          <a:p>
            <a:pPr lvl="0" algn="just">
              <a:buFont typeface="Wingdings" pitchFamily="2" charset="2"/>
              <a:buChar char="§"/>
            </a:pPr>
            <a:r>
              <a:rPr lang="en-US" dirty="0" smtClean="0">
                <a:solidFill>
                  <a:schemeClr val="bg1"/>
                </a:solidFill>
              </a:rPr>
              <a:t>Radio navigation aids including distance measuring equipment (DME), VHF Omni directional range (VOR), non-directional beacons (NDBs) and instrument landing systems (ILSs).</a:t>
            </a:r>
          </a:p>
          <a:p>
            <a:pPr lvl="0" algn="just">
              <a:buFont typeface="Wingdings" pitchFamily="2" charset="2"/>
              <a:buChar char="§"/>
            </a:pPr>
            <a:r>
              <a:rPr lang="en-US" dirty="0" smtClean="0">
                <a:solidFill>
                  <a:schemeClr val="bg1"/>
                </a:solidFill>
              </a:rPr>
              <a:t>Airports</a:t>
            </a:r>
          </a:p>
          <a:p>
            <a:pPr lvl="0" algn="just">
              <a:buFont typeface="Wingdings" pitchFamily="2" charset="2"/>
              <a:buChar char="§"/>
            </a:pPr>
            <a:r>
              <a:rPr lang="en-US" dirty="0" smtClean="0">
                <a:solidFill>
                  <a:schemeClr val="bg1"/>
                </a:solidFill>
              </a:rPr>
              <a:t>Runways</a:t>
            </a:r>
          </a:p>
          <a:p>
            <a:pPr lvl="0" algn="just">
              <a:buFont typeface="Wingdings" pitchFamily="2" charset="2"/>
              <a:buChar char="§"/>
            </a:pPr>
            <a:r>
              <a:rPr lang="en-US" dirty="0" smtClean="0">
                <a:solidFill>
                  <a:schemeClr val="bg1"/>
                </a:solidFill>
              </a:rPr>
              <a:t>Standard instrument departure (SID)</a:t>
            </a:r>
          </a:p>
          <a:p>
            <a:pPr lvl="0" algn="just">
              <a:buFont typeface="Wingdings" pitchFamily="2" charset="2"/>
              <a:buChar char="§"/>
            </a:pPr>
            <a:r>
              <a:rPr lang="en-US" dirty="0" smtClean="0">
                <a:solidFill>
                  <a:schemeClr val="bg1"/>
                </a:solidFill>
              </a:rPr>
              <a:t>Standard terminal arrival (STAR)</a:t>
            </a:r>
          </a:p>
          <a:p>
            <a:pPr lvl="0" algn="just">
              <a:buFont typeface="Wingdings" pitchFamily="2" charset="2"/>
              <a:buChar char="§"/>
            </a:pPr>
            <a:r>
              <a:rPr lang="en-US" dirty="0" smtClean="0">
                <a:solidFill>
                  <a:schemeClr val="bg1"/>
                </a:solidFill>
              </a:rPr>
              <a:t>Holding patterns (only as part of IAPs-although can be entered by command of ATC or at pilot's discretion)</a:t>
            </a:r>
          </a:p>
          <a:p>
            <a:pPr lvl="0" algn="just">
              <a:buFont typeface="Wingdings" pitchFamily="2" charset="2"/>
              <a:buChar char="§"/>
            </a:pPr>
            <a:r>
              <a:rPr lang="en-US" dirty="0" smtClean="0">
                <a:solidFill>
                  <a:schemeClr val="bg1"/>
                </a:solidFill>
              </a:rPr>
              <a:t>Instrument approach procedure (IAP)</a:t>
            </a:r>
          </a:p>
          <a:p>
            <a:pPr algn="just"/>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rmAutofit/>
          </a:bodyPr>
          <a:lstStyle/>
          <a:p>
            <a:pPr algn="ctr"/>
            <a:r>
              <a:rPr lang="en-US" sz="3200" dirty="0" smtClean="0">
                <a:solidFill>
                  <a:schemeClr val="bg1"/>
                </a:solidFill>
              </a:rPr>
              <a:t>FLIGHT PLAN</a:t>
            </a:r>
            <a:endParaRPr lang="en-US" sz="3200" dirty="0">
              <a:solidFill>
                <a:schemeClr val="bg1"/>
              </a:solidFill>
            </a:endParaRPr>
          </a:p>
        </p:txBody>
      </p:sp>
      <p:sp>
        <p:nvSpPr>
          <p:cNvPr id="3" name="Subtitle 2"/>
          <p:cNvSpPr>
            <a:spLocks noGrp="1"/>
          </p:cNvSpPr>
          <p:nvPr>
            <p:ph type="subTitle" idx="1"/>
          </p:nvPr>
        </p:nvSpPr>
        <p:spPr>
          <a:xfrm>
            <a:off x="533400" y="685800"/>
            <a:ext cx="7854696" cy="5943600"/>
          </a:xfrm>
        </p:spPr>
        <p:txBody>
          <a:bodyPr>
            <a:normAutofit lnSpcReduction="10000"/>
          </a:bodyPr>
          <a:lstStyle/>
          <a:p>
            <a:pPr algn="just">
              <a:buFont typeface="Wingdings" pitchFamily="2" charset="2"/>
              <a:buChar char="§"/>
            </a:pPr>
            <a:r>
              <a:rPr lang="en-US" dirty="0" smtClean="0">
                <a:solidFill>
                  <a:schemeClr val="bg1"/>
                </a:solidFill>
              </a:rPr>
              <a:t>The flight plan is generally determined on the ground, before departure either by the pilot for smaller aircraft or a professional dispatcher for airliners. </a:t>
            </a:r>
          </a:p>
          <a:p>
            <a:pPr algn="just">
              <a:buFont typeface="Wingdings" pitchFamily="2" charset="2"/>
              <a:buChar char="§"/>
            </a:pPr>
            <a:r>
              <a:rPr lang="en-US" dirty="0" smtClean="0">
                <a:solidFill>
                  <a:schemeClr val="bg1"/>
                </a:solidFill>
              </a:rPr>
              <a:t>It is entered into the FMS either by typing it in, selecting it from a saved library of common routes (Company Routes) or via an ACARS data link with the airline dispatch center.</a:t>
            </a:r>
          </a:p>
          <a:p>
            <a:pPr algn="just">
              <a:buFont typeface="Wingdings" pitchFamily="2" charset="2"/>
              <a:buChar char="§"/>
            </a:pPr>
            <a:r>
              <a:rPr lang="en-US" dirty="0" smtClean="0">
                <a:solidFill>
                  <a:schemeClr val="bg1"/>
                </a:solidFill>
              </a:rPr>
              <a:t>During preflight, other information relevant to managing the flight plan is entered. </a:t>
            </a:r>
          </a:p>
          <a:p>
            <a:pPr algn="just">
              <a:buFont typeface="Wingdings" pitchFamily="2" charset="2"/>
              <a:buChar char="§"/>
            </a:pPr>
            <a:r>
              <a:rPr lang="en-US" dirty="0" smtClean="0">
                <a:solidFill>
                  <a:schemeClr val="bg1"/>
                </a:solidFill>
              </a:rPr>
              <a:t>This can include performance information such as gross weight, fuel weight and center of gravity. </a:t>
            </a:r>
          </a:p>
          <a:p>
            <a:pPr algn="just">
              <a:buFont typeface="Wingdings" pitchFamily="2" charset="2"/>
              <a:buChar char="§"/>
            </a:pPr>
            <a:r>
              <a:rPr lang="en-US" dirty="0" smtClean="0">
                <a:solidFill>
                  <a:schemeClr val="bg1"/>
                </a:solidFill>
              </a:rPr>
              <a:t>It will include altitudes including the initial cruise altitude. For aircraft that do not have a GPS, the initial position is also required.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rmAutofit/>
          </a:bodyPr>
          <a:lstStyle/>
          <a:p>
            <a:pPr algn="ctr"/>
            <a:r>
              <a:rPr lang="en-US" sz="3200" dirty="0" smtClean="0">
                <a:solidFill>
                  <a:schemeClr val="bg1"/>
                </a:solidFill>
              </a:rPr>
              <a:t>FLIGHT PLAN</a:t>
            </a:r>
            <a:endParaRPr lang="en-US" sz="3200" dirty="0">
              <a:solidFill>
                <a:schemeClr val="bg1"/>
              </a:solidFill>
            </a:endParaRPr>
          </a:p>
        </p:txBody>
      </p:sp>
      <p:sp>
        <p:nvSpPr>
          <p:cNvPr id="3" name="Subtitle 2"/>
          <p:cNvSpPr>
            <a:spLocks noGrp="1"/>
          </p:cNvSpPr>
          <p:nvPr>
            <p:ph type="subTitle" idx="1"/>
          </p:nvPr>
        </p:nvSpPr>
        <p:spPr>
          <a:xfrm>
            <a:off x="533400" y="609600"/>
            <a:ext cx="7854696" cy="6019800"/>
          </a:xfrm>
        </p:spPr>
        <p:txBody>
          <a:bodyPr>
            <a:normAutofit lnSpcReduction="10000"/>
          </a:bodyPr>
          <a:lstStyle/>
          <a:p>
            <a:pPr algn="just">
              <a:buFont typeface="Wingdings" pitchFamily="2" charset="2"/>
              <a:buChar char="§"/>
            </a:pPr>
            <a:r>
              <a:rPr lang="en-US" dirty="0" smtClean="0">
                <a:solidFill>
                  <a:schemeClr val="bg1"/>
                </a:solidFill>
              </a:rPr>
              <a:t>The pilot uses the FMS to modify the flight plan in flight for a variety of reasons. </a:t>
            </a:r>
          </a:p>
          <a:p>
            <a:pPr algn="just">
              <a:buFont typeface="Wingdings" pitchFamily="2" charset="2"/>
              <a:buChar char="§"/>
            </a:pPr>
            <a:r>
              <a:rPr lang="en-US" dirty="0" smtClean="0">
                <a:solidFill>
                  <a:schemeClr val="bg1"/>
                </a:solidFill>
              </a:rPr>
              <a:t>Significant engineering design minimizes the keystrokes in order to minimize pilot workload in flight and eliminate any confusing information (Hazardously Misleading Information). </a:t>
            </a:r>
          </a:p>
          <a:p>
            <a:pPr algn="just">
              <a:buFont typeface="Wingdings" pitchFamily="2" charset="2"/>
              <a:buChar char="§"/>
            </a:pPr>
            <a:r>
              <a:rPr lang="en-US" dirty="0" smtClean="0">
                <a:solidFill>
                  <a:schemeClr val="bg1"/>
                </a:solidFill>
              </a:rPr>
              <a:t>The FMS also sends the flight plan information for display on the Navigation Display (ND) of the flight deck instruments Electronic Flight Instrument System (EFIS). </a:t>
            </a:r>
          </a:p>
          <a:p>
            <a:pPr algn="just">
              <a:buFont typeface="Wingdings" pitchFamily="2" charset="2"/>
              <a:buChar char="§"/>
            </a:pPr>
            <a:r>
              <a:rPr lang="en-US" dirty="0" smtClean="0">
                <a:solidFill>
                  <a:schemeClr val="bg1"/>
                </a:solidFill>
              </a:rPr>
              <a:t>Special </a:t>
            </a:r>
            <a:r>
              <a:rPr lang="en-US" dirty="0" smtClean="0">
                <a:solidFill>
                  <a:schemeClr val="bg1"/>
                </a:solidFill>
              </a:rPr>
              <a:t>flight plans, often for tactical requirements including search patterns, in-flight refueling tanker orbits, calculated air release points (CARP) for accurate parachute jumps are just a few of the special flight plans some FMS can calculate.</a:t>
            </a:r>
          </a:p>
          <a:p>
            <a:pPr algn="l"/>
            <a:endParaRPr lang="en-US" dirty="0" smtClean="0"/>
          </a:p>
          <a:p>
            <a:pPr algn="l"/>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609600"/>
          </a:xfrm>
        </p:spPr>
        <p:txBody>
          <a:bodyPr>
            <a:noAutofit/>
          </a:bodyPr>
          <a:lstStyle/>
          <a:p>
            <a:pPr algn="ctr"/>
            <a:r>
              <a:rPr lang="en-US" sz="3200" dirty="0" smtClean="0">
                <a:solidFill>
                  <a:schemeClr val="bg1"/>
                </a:solidFill>
              </a:rPr>
              <a:t>POSITION DETERMINATION</a:t>
            </a:r>
            <a:endParaRPr lang="en-US" sz="3200" dirty="0">
              <a:solidFill>
                <a:schemeClr val="bg1"/>
              </a:solidFill>
            </a:endParaRPr>
          </a:p>
        </p:txBody>
      </p:sp>
      <p:sp>
        <p:nvSpPr>
          <p:cNvPr id="3" name="Subtitle 2"/>
          <p:cNvSpPr>
            <a:spLocks noGrp="1"/>
          </p:cNvSpPr>
          <p:nvPr>
            <p:ph type="subTitle" idx="1"/>
          </p:nvPr>
        </p:nvSpPr>
        <p:spPr>
          <a:xfrm>
            <a:off x="533400" y="685800"/>
            <a:ext cx="7854696" cy="5867400"/>
          </a:xfrm>
        </p:spPr>
        <p:txBody>
          <a:bodyPr/>
          <a:lstStyle/>
          <a:p>
            <a:pPr algn="just">
              <a:buFont typeface="Wingdings" pitchFamily="2" charset="2"/>
              <a:buChar char="§"/>
            </a:pPr>
            <a:r>
              <a:rPr lang="en-US" dirty="0" smtClean="0">
                <a:solidFill>
                  <a:schemeClr val="bg1"/>
                </a:solidFill>
              </a:rPr>
              <a:t>Once in flight, a principal task of the FMS is to determine the aircraft's position and the accuracy of that position. Simple FMS use a single sensor, generally GPS in order to determine position. </a:t>
            </a:r>
          </a:p>
          <a:p>
            <a:pPr algn="just">
              <a:buFont typeface="Wingdings" pitchFamily="2" charset="2"/>
              <a:buChar char="§"/>
            </a:pPr>
            <a:r>
              <a:rPr lang="en-US" dirty="0" smtClean="0">
                <a:solidFill>
                  <a:schemeClr val="bg1"/>
                </a:solidFill>
              </a:rPr>
              <a:t>But modern FMS use as many sensors as they can, such as VORs, in order to determine and validate their exact position. </a:t>
            </a:r>
          </a:p>
          <a:p>
            <a:pPr lvl="0" algn="just">
              <a:buFont typeface="Wingdings" pitchFamily="2" charset="2"/>
              <a:buChar char="§"/>
            </a:pPr>
            <a:r>
              <a:rPr lang="en-US" dirty="0" smtClean="0">
                <a:solidFill>
                  <a:schemeClr val="bg1"/>
                </a:solidFill>
              </a:rPr>
              <a:t>Some FMS use a Kalman filter to integrate the positions from the various sensors into a single position. Common sensors include:</a:t>
            </a:r>
          </a:p>
          <a:p>
            <a:pPr lvl="0" algn="just">
              <a:buFont typeface="Wingdings" pitchFamily="2" charset="2"/>
              <a:buChar char="Ø"/>
            </a:pPr>
            <a:r>
              <a:rPr lang="en-US" dirty="0" smtClean="0">
                <a:solidFill>
                  <a:schemeClr val="bg1"/>
                </a:solidFill>
              </a:rPr>
              <a:t>Airline quality GPS receivers act as the primary sensor as they have the highest accuracy and integrity.</a:t>
            </a:r>
          </a:p>
          <a:p>
            <a:pPr algn="just">
              <a:buFont typeface="Wingdings" pitchFamily="2" charset="2"/>
              <a:buChar char="§"/>
            </a:pPr>
            <a:endParaRPr lang="en-US" dirty="0" smtClean="0">
              <a:solidFill>
                <a:schemeClr val="bg1"/>
              </a:solidFill>
            </a:endParaRPr>
          </a:p>
          <a:p>
            <a:pPr algn="l"/>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533400"/>
          </a:xfrm>
        </p:spPr>
        <p:txBody>
          <a:bodyPr>
            <a:noAutofit/>
          </a:bodyPr>
          <a:lstStyle/>
          <a:p>
            <a:pPr algn="ctr"/>
            <a:r>
              <a:rPr lang="en-US" sz="3600" dirty="0" smtClean="0">
                <a:solidFill>
                  <a:schemeClr val="bg1"/>
                </a:solidFill>
              </a:rPr>
              <a:t>POSITION DETERMINATION</a:t>
            </a:r>
            <a:endParaRPr lang="en-US" sz="3600" dirty="0">
              <a:solidFill>
                <a:schemeClr val="bg1"/>
              </a:solidFill>
            </a:endParaRPr>
          </a:p>
        </p:txBody>
      </p:sp>
      <p:sp>
        <p:nvSpPr>
          <p:cNvPr id="3" name="Subtitle 2"/>
          <p:cNvSpPr>
            <a:spLocks noGrp="1"/>
          </p:cNvSpPr>
          <p:nvPr>
            <p:ph type="subTitle" idx="1"/>
          </p:nvPr>
        </p:nvSpPr>
        <p:spPr>
          <a:xfrm>
            <a:off x="533400" y="685800"/>
            <a:ext cx="8229600" cy="5867400"/>
          </a:xfrm>
        </p:spPr>
        <p:txBody>
          <a:bodyPr>
            <a:normAutofit lnSpcReduction="10000"/>
          </a:bodyPr>
          <a:lstStyle/>
          <a:p>
            <a:pPr lvl="0" algn="l">
              <a:buFont typeface="Wingdings" pitchFamily="2" charset="2"/>
              <a:buChar char="Ø"/>
            </a:pPr>
            <a:r>
              <a:rPr lang="en-US" dirty="0" smtClean="0">
                <a:solidFill>
                  <a:schemeClr val="bg1"/>
                </a:solidFill>
              </a:rPr>
              <a:t>Radio aids designed for aircraft navigation act as the second highest quality sensors. These include :</a:t>
            </a:r>
          </a:p>
          <a:p>
            <a:pPr lvl="0" algn="l">
              <a:buFont typeface="Arial" pitchFamily="34" charset="0"/>
              <a:buChar char="•"/>
            </a:pPr>
            <a:r>
              <a:rPr lang="en-US" dirty="0" smtClean="0">
                <a:solidFill>
                  <a:schemeClr val="bg1"/>
                </a:solidFill>
              </a:rPr>
              <a:t>Scanning DME (distance measuring equipment) that check the distances from five different DME stations simultaneously in order to determine one position every 10 seconds.</a:t>
            </a:r>
            <a:endParaRPr lang="en-US" sz="2000" baseline="30000" dirty="0" smtClean="0">
              <a:solidFill>
                <a:schemeClr val="bg1"/>
              </a:solidFill>
            </a:endParaRPr>
          </a:p>
          <a:p>
            <a:pPr lvl="0" algn="l">
              <a:buFont typeface="Arial" pitchFamily="34" charset="0"/>
              <a:buChar char="•"/>
            </a:pPr>
            <a:r>
              <a:rPr lang="en-US" dirty="0" smtClean="0">
                <a:solidFill>
                  <a:schemeClr val="bg1"/>
                </a:solidFill>
              </a:rPr>
              <a:t>VORs (VHF Omni directional radio range) that supply a bearing. With two VOR stations the aircraft position can be determined, but the accuracy is limited.</a:t>
            </a:r>
          </a:p>
          <a:p>
            <a:pPr algn="just">
              <a:buFont typeface="Wingdings" pitchFamily="2" charset="2"/>
              <a:buChar char="Ø"/>
            </a:pPr>
            <a:r>
              <a:rPr lang="en-US" sz="2800" dirty="0" smtClean="0">
                <a:solidFill>
                  <a:schemeClr val="bg1"/>
                </a:solidFill>
              </a:rPr>
              <a:t>Inertial reference systems (IRS) use ring laser gyros and accelerometers in order to calculate the aircraft position. They are highly accurate and independent of outside sources. Airliners use the weighted average of three independent IRS to determine the “triple mixed IRS” position</a:t>
            </a:r>
            <a:r>
              <a:rPr lang="en-US" sz="2800" dirty="0" smtClean="0"/>
              <a:t>.</a:t>
            </a:r>
          </a:p>
          <a:p>
            <a:pPr lvl="0" algn="l"/>
            <a:endParaRPr lang="en-US" sz="2800" dirty="0" smtClean="0">
              <a:solidFill>
                <a:schemeClr val="bg1"/>
              </a:solidFill>
            </a:endParaRPr>
          </a:p>
          <a:p>
            <a:pPr lvl="0" algn="l"/>
            <a:endParaRPr lang="en-US" dirty="0" smtClean="0">
              <a:solidFill>
                <a:schemeClr val="bg1"/>
              </a:solidFill>
            </a:endParaRPr>
          </a:p>
          <a:p>
            <a:pPr algn="l"/>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TotalTime>
  <Words>1039</Words>
  <Application>Microsoft Office PowerPoint</Application>
  <PresentationFormat>On-screen Show (4:3)</PresentationFormat>
  <Paragraphs>57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FLIGHT MANAGEMENT SYSTEM(FMS)</vt:lpstr>
      <vt:lpstr>INTRODUCTION</vt:lpstr>
      <vt:lpstr>INTRODUCTION</vt:lpstr>
      <vt:lpstr>INTRODUCTION</vt:lpstr>
      <vt:lpstr>COMPONENTS OF FMS</vt:lpstr>
      <vt:lpstr>FLIGHT PLAN</vt:lpstr>
      <vt:lpstr>FLIGHT PLAN</vt:lpstr>
      <vt:lpstr>POSITION DETERMINATION</vt:lpstr>
      <vt:lpstr>POSITION DETERMINATION</vt:lpstr>
      <vt:lpstr>POSITION DETERMINATION</vt:lpstr>
      <vt:lpstr>GUIDENCE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FLIGHT MANAEMENT SYSTEM(FMS)</dc:title>
  <dc:creator/>
  <cp:lastModifiedBy>vivekgautam</cp:lastModifiedBy>
  <cp:revision>10</cp:revision>
  <dcterms:created xsi:type="dcterms:W3CDTF">2006-08-16T00:00:00Z</dcterms:created>
  <dcterms:modified xsi:type="dcterms:W3CDTF">2018-04-20T05:25:28Z</dcterms:modified>
</cp:coreProperties>
</file>