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89" r:id="rId3"/>
    <p:sldId id="257" r:id="rId4"/>
    <p:sldId id="258" r:id="rId5"/>
    <p:sldId id="259" r:id="rId6"/>
    <p:sldId id="261" r:id="rId7"/>
    <p:sldId id="262"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2/28/2018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5943600"/>
          </a:xfrm>
        </p:spPr>
        <p:txBody>
          <a:bodyPr/>
          <a:lstStyle/>
          <a:p>
            <a:r>
              <a:rPr lang="en-US" sz="3200" b="1" dirty="0" smtClean="0">
                <a:solidFill>
                  <a:srgbClr val="00B0F0"/>
                </a:solidFill>
              </a:rPr>
              <a:t>ELECTROSTATIC SENSITIVE DEVICES</a:t>
            </a:r>
            <a:r>
              <a:rPr lang="en-US" b="1" dirty="0" smtClean="0">
                <a:solidFill>
                  <a:srgbClr val="00B0F0"/>
                </a:solidFill>
              </a:rPr>
              <a:t/>
            </a:r>
            <a:br>
              <a:rPr lang="en-US" b="1" dirty="0" smtClean="0">
                <a:solidFill>
                  <a:srgbClr val="00B0F0"/>
                </a:solidFill>
              </a:rPr>
            </a:br>
            <a:r>
              <a:rPr lang="en-US" b="1" dirty="0" smtClean="0"/>
              <a:t/>
            </a:r>
            <a:br>
              <a:rPr lang="en-US" b="1" dirty="0" smtClean="0"/>
            </a:br>
            <a:r>
              <a:rPr lang="en-US" dirty="0" smtClean="0"/>
              <a:t/>
            </a:r>
            <a:br>
              <a:rPr lang="en-US" dirty="0" smtClean="0"/>
            </a:br>
            <a:r>
              <a:rPr lang="en-US" b="1" dirty="0" smtClean="0">
                <a:solidFill>
                  <a:srgbClr val="00B0F0"/>
                </a:solidFill>
              </a:rPr>
              <a:t>(ESDS)</a:t>
            </a:r>
            <a:endParaRPr lang="en-US" b="1"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l"/>
            <a:r>
              <a:rPr lang="en-US" sz="3600" dirty="0" smtClean="0">
                <a:solidFill>
                  <a:srgbClr val="FF0000"/>
                </a:solidFill>
              </a:rPr>
              <a:t>GENERATION OF ELECTROSTATIC CHARGE</a:t>
            </a:r>
            <a:endParaRPr lang="en-US" sz="3600" dirty="0"/>
          </a:p>
        </p:txBody>
      </p:sp>
      <p:sp>
        <p:nvSpPr>
          <p:cNvPr id="3" name="Subtitle 2"/>
          <p:cNvSpPr>
            <a:spLocks noGrp="1"/>
          </p:cNvSpPr>
          <p:nvPr>
            <p:ph type="subTitle" idx="1"/>
          </p:nvPr>
        </p:nvSpPr>
        <p:spPr>
          <a:xfrm>
            <a:off x="304800" y="685800"/>
            <a:ext cx="8534400" cy="5943600"/>
          </a:xfrm>
        </p:spPr>
        <p:txBody>
          <a:bodyPr>
            <a:noAutofit/>
          </a:bodyPr>
          <a:lstStyle/>
          <a:p>
            <a:pPr algn="l">
              <a:buFont typeface="Wingdings" pitchFamily="2" charset="2"/>
              <a:buChar char="§"/>
            </a:pPr>
            <a:r>
              <a:rPr lang="en-US" sz="2700" b="1" dirty="0" smtClean="0">
                <a:solidFill>
                  <a:schemeClr val="bg1"/>
                </a:solidFill>
              </a:rPr>
              <a:t>Additional factors, such as the resistance of the actual discharge circuit and the contact resistance at the interface between contacting surfaces also affect the actual charge that is released. </a:t>
            </a:r>
          </a:p>
          <a:p>
            <a:pPr algn="l">
              <a:buFont typeface="Wingdings" pitchFamily="2" charset="2"/>
              <a:buChar char="§"/>
            </a:pPr>
            <a:r>
              <a:rPr lang="en-US" sz="2700" b="1" dirty="0" smtClean="0">
                <a:solidFill>
                  <a:schemeClr val="bg1"/>
                </a:solidFill>
              </a:rPr>
              <a:t>In addition, the contribution of humidity to reducing charge accumulation. It should be noted that static charge generation still occurs even at high relative humidity.</a:t>
            </a:r>
          </a:p>
          <a:p>
            <a:pPr algn="l">
              <a:buFont typeface="Wingdings" pitchFamily="2" charset="2"/>
              <a:buChar char="§"/>
            </a:pPr>
            <a:r>
              <a:rPr lang="en-US" sz="2700" dirty="0" smtClean="0"/>
              <a:t> </a:t>
            </a:r>
            <a:r>
              <a:rPr lang="en-US" sz="2700" b="1" dirty="0" smtClean="0">
                <a:solidFill>
                  <a:schemeClr val="bg1"/>
                </a:solidFill>
              </a:rPr>
              <a:t>An electrostatic charge also may be created on a material in other ways such as by induction, ion bombardment, or contact with another charged object. However, triboelectric charging is the most common.</a:t>
            </a:r>
          </a:p>
          <a:p>
            <a:pPr algn="l"/>
            <a:endParaRPr lang="en-US" sz="27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l"/>
            <a:r>
              <a:rPr lang="en-US" sz="3200" dirty="0" smtClean="0">
                <a:solidFill>
                  <a:srgbClr val="FF0000"/>
                </a:solidFill>
              </a:rPr>
              <a:t>Material Characteristics Affect Static Charge</a:t>
            </a:r>
            <a:endParaRPr lang="en-US" sz="3200" dirty="0">
              <a:solidFill>
                <a:srgbClr val="FF0000"/>
              </a:solidFill>
            </a:endParaRPr>
          </a:p>
        </p:txBody>
      </p:sp>
      <p:sp>
        <p:nvSpPr>
          <p:cNvPr id="3" name="Subtitle 2"/>
          <p:cNvSpPr>
            <a:spLocks noGrp="1"/>
          </p:cNvSpPr>
          <p:nvPr>
            <p:ph type="subTitle" idx="1"/>
          </p:nvPr>
        </p:nvSpPr>
        <p:spPr>
          <a:xfrm>
            <a:off x="228600" y="609600"/>
            <a:ext cx="8610600" cy="6096000"/>
          </a:xfrm>
        </p:spPr>
        <p:txBody>
          <a:bodyPr>
            <a:normAutofit/>
          </a:bodyPr>
          <a:lstStyle/>
          <a:p>
            <a:pPr algn="l"/>
            <a:r>
              <a:rPr lang="en-US" b="1" dirty="0" smtClean="0">
                <a:solidFill>
                  <a:srgbClr val="FFC000"/>
                </a:solidFill>
              </a:rPr>
              <a:t>Triboelectric Series :-</a:t>
            </a:r>
            <a:r>
              <a:rPr lang="en-US" b="1" dirty="0" smtClean="0">
                <a:solidFill>
                  <a:schemeClr val="bg1"/>
                </a:solidFill>
              </a:rPr>
              <a:t>When two materials contact and separate, the polarity and magnitude of the charge are indicated by the materials’ positions in a triboelectric series.</a:t>
            </a:r>
          </a:p>
          <a:p>
            <a:pPr algn="l"/>
            <a:r>
              <a:rPr lang="en-US" b="1" dirty="0" smtClean="0">
                <a:solidFill>
                  <a:srgbClr val="FFC000"/>
                </a:solidFill>
              </a:rPr>
              <a:t>Insulative Materials :-</a:t>
            </a:r>
            <a:r>
              <a:rPr lang="en-US" b="1" dirty="0" smtClean="0">
                <a:solidFill>
                  <a:schemeClr val="bg1"/>
                </a:solidFill>
              </a:rPr>
              <a:t>Material that prevents or limits the flow of electrons across its surface or through its volume is called an insulator. </a:t>
            </a:r>
          </a:p>
          <a:p>
            <a:pPr algn="l"/>
            <a:r>
              <a:rPr lang="en-US" b="1" dirty="0" smtClean="0">
                <a:solidFill>
                  <a:schemeClr val="bg1"/>
                </a:solidFill>
              </a:rPr>
              <a:t>Insulators have an extremely high electrical resistance, insulative materials are defined as “materials with a surface resistance or a volume resistance equal to or greater than 1 × 1011 ohms.” A considerable amount of charge can be generated on the surface of an insulator.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rmAutofit/>
          </a:bodyPr>
          <a:lstStyle/>
          <a:p>
            <a:pPr algn="l"/>
            <a:r>
              <a:rPr lang="en-US" sz="2800" dirty="0" smtClean="0">
                <a:solidFill>
                  <a:srgbClr val="FF0000"/>
                </a:solidFill>
              </a:rPr>
              <a:t>MATERIAL CHARACTERISTICS AFFECT STATIC CHARGE</a:t>
            </a:r>
            <a:endParaRPr lang="en-US" sz="4800" dirty="0"/>
          </a:p>
        </p:txBody>
      </p:sp>
      <p:sp>
        <p:nvSpPr>
          <p:cNvPr id="3" name="Subtitle 2"/>
          <p:cNvSpPr>
            <a:spLocks noGrp="1"/>
          </p:cNvSpPr>
          <p:nvPr>
            <p:ph type="subTitle" idx="1"/>
          </p:nvPr>
        </p:nvSpPr>
        <p:spPr>
          <a:xfrm>
            <a:off x="228600" y="533400"/>
            <a:ext cx="8686800" cy="6172200"/>
          </a:xfrm>
        </p:spPr>
        <p:txBody>
          <a:bodyPr>
            <a:normAutofit fontScale="92500" lnSpcReduction="10000"/>
          </a:bodyPr>
          <a:lstStyle/>
          <a:p>
            <a:pPr algn="l">
              <a:buFont typeface="Wingdings" pitchFamily="2" charset="2"/>
              <a:buChar char="§"/>
            </a:pPr>
            <a:r>
              <a:rPr lang="en-US" b="1" dirty="0" smtClean="0">
                <a:solidFill>
                  <a:schemeClr val="bg1"/>
                </a:solidFill>
              </a:rPr>
              <a:t>Because an insulative material does not readily allow the flow of electrons, both positive and negative charges can reside on insulative surface at the same time, although at different locations. </a:t>
            </a:r>
          </a:p>
          <a:p>
            <a:pPr algn="l">
              <a:buFont typeface="Wingdings" pitchFamily="2" charset="2"/>
              <a:buChar char="§"/>
            </a:pPr>
            <a:r>
              <a:rPr lang="en-US" b="1" dirty="0" smtClean="0">
                <a:solidFill>
                  <a:schemeClr val="bg1"/>
                </a:solidFill>
              </a:rPr>
              <a:t>The excess electrons at the negatively charged spot might be sufficient to satisfy the absence of electrons at the positively charged spot.</a:t>
            </a:r>
          </a:p>
          <a:p>
            <a:pPr algn="l">
              <a:buFont typeface="Wingdings" pitchFamily="2" charset="2"/>
              <a:buChar char="§"/>
            </a:pPr>
            <a:r>
              <a:rPr lang="en-US" b="1" dirty="0" smtClean="0">
                <a:solidFill>
                  <a:schemeClr val="bg1"/>
                </a:solidFill>
              </a:rPr>
              <a:t> However, electrons cannot easily flow across the insulative material's surface, and both charges may remain in place for a very long time.</a:t>
            </a:r>
          </a:p>
          <a:p>
            <a:pPr algn="l"/>
            <a:r>
              <a:rPr lang="en-US" b="1" dirty="0" smtClean="0">
                <a:solidFill>
                  <a:srgbClr val="FFC000"/>
                </a:solidFill>
              </a:rPr>
              <a:t>Conductive Materials:-</a:t>
            </a:r>
            <a:r>
              <a:rPr lang="en-US" b="1" dirty="0" smtClean="0">
                <a:solidFill>
                  <a:schemeClr val="bg1"/>
                </a:solidFill>
              </a:rPr>
              <a:t>A conductive material, because it has low electrical resistance, allows electrons to flow easily across its surface or through its volume. </a:t>
            </a:r>
          </a:p>
          <a:p>
            <a:pPr algn="l">
              <a:buFont typeface="Wingdings" pitchFamily="2" charset="2"/>
              <a:buChar char="§"/>
            </a:pPr>
            <a:r>
              <a:rPr lang="en-US" b="1" dirty="0" smtClean="0">
                <a:solidFill>
                  <a:schemeClr val="bg1"/>
                </a:solidFill>
              </a:rPr>
              <a:t>Conductive materials have low electrical resistance, less than 1 × 104 ohms (surface resistance) and 1 × 104 ohm (volume resistance) per ESD ADV1.0.</a:t>
            </a:r>
          </a:p>
          <a:p>
            <a:pPr algn="l">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rmAutofit fontScale="90000"/>
          </a:bodyPr>
          <a:lstStyle/>
          <a:p>
            <a:pPr algn="l"/>
            <a:r>
              <a:rPr lang="en-US" sz="3600" dirty="0" smtClean="0">
                <a:solidFill>
                  <a:srgbClr val="FF0000"/>
                </a:solidFill>
              </a:rPr>
              <a:t>Material Characteristics Affect Static Charge</a:t>
            </a:r>
            <a:endParaRPr lang="en-US" sz="2700" dirty="0"/>
          </a:p>
        </p:txBody>
      </p:sp>
      <p:sp>
        <p:nvSpPr>
          <p:cNvPr id="3" name="Subtitle 2"/>
          <p:cNvSpPr>
            <a:spLocks noGrp="1"/>
          </p:cNvSpPr>
          <p:nvPr>
            <p:ph type="subTitle" idx="1"/>
          </p:nvPr>
        </p:nvSpPr>
        <p:spPr>
          <a:xfrm>
            <a:off x="228600" y="609600"/>
            <a:ext cx="8610600" cy="6248400"/>
          </a:xfrm>
        </p:spPr>
        <p:txBody>
          <a:bodyPr>
            <a:normAutofit lnSpcReduction="10000"/>
          </a:bodyPr>
          <a:lstStyle/>
          <a:p>
            <a:pPr algn="just">
              <a:buFont typeface="Wingdings" pitchFamily="2" charset="2"/>
              <a:buChar char="§"/>
            </a:pPr>
            <a:r>
              <a:rPr lang="en-US" b="1" dirty="0" smtClean="0">
                <a:solidFill>
                  <a:schemeClr val="bg1"/>
                </a:solidFill>
              </a:rPr>
              <a:t>When a conductive material becomes charged, the charge (i.e., the deficiency or excess of electrons) will be uniformly distributed across the surface of the material.</a:t>
            </a:r>
          </a:p>
          <a:p>
            <a:pPr algn="just">
              <a:buFont typeface="Wingdings" pitchFamily="2" charset="2"/>
              <a:buChar char="§"/>
            </a:pPr>
            <a:r>
              <a:rPr lang="en-US" b="1" dirty="0" smtClean="0">
                <a:solidFill>
                  <a:schemeClr val="bg1"/>
                </a:solidFill>
              </a:rPr>
              <a:t>If the charged conductive material makes contact with another conductive material, the electrons will be shared between the materials quite easily. </a:t>
            </a:r>
          </a:p>
          <a:p>
            <a:pPr algn="just">
              <a:buFont typeface="Wingdings" pitchFamily="2" charset="2"/>
              <a:buChar char="§"/>
            </a:pPr>
            <a:r>
              <a:rPr lang="en-US" b="1" dirty="0" smtClean="0">
                <a:solidFill>
                  <a:schemeClr val="bg1"/>
                </a:solidFill>
              </a:rPr>
              <a:t>If the second conductor is attached to A/C equipment, ground or any other grounding point, the electrons will flow to ground and the excess charge on the conductor will be neutralized.</a:t>
            </a:r>
          </a:p>
          <a:p>
            <a:pPr algn="just"/>
            <a:r>
              <a:rPr lang="en-US" b="1" dirty="0" smtClean="0">
                <a:solidFill>
                  <a:srgbClr val="FFC000"/>
                </a:solidFill>
              </a:rPr>
              <a:t>Static Dissipative Materials:-</a:t>
            </a:r>
            <a:r>
              <a:rPr lang="en-US" dirty="0" smtClean="0"/>
              <a:t> </a:t>
            </a:r>
            <a:r>
              <a:rPr lang="en-US" b="1" dirty="0" smtClean="0">
                <a:solidFill>
                  <a:schemeClr val="bg1"/>
                </a:solidFill>
              </a:rPr>
              <a:t>Static dissipativ  materials have an electrical resistance between insulative and conductive materials (1 × 104  to  1 × 1011 ohms surface or volume resistance).</a:t>
            </a:r>
            <a:r>
              <a:rPr lang="en-US" dirty="0" smtClean="0"/>
              <a:t> </a:t>
            </a:r>
            <a:endParaRPr lang="en-US" b="1" dirty="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l"/>
            <a:r>
              <a:rPr lang="en-US" sz="3200" dirty="0" smtClean="0">
                <a:solidFill>
                  <a:srgbClr val="FF0000"/>
                </a:solidFill>
              </a:rPr>
              <a:t>Material Characteristics Affect Static Charge</a:t>
            </a:r>
            <a:endParaRPr lang="en-US" sz="3200" dirty="0"/>
          </a:p>
        </p:txBody>
      </p:sp>
      <p:sp>
        <p:nvSpPr>
          <p:cNvPr id="3" name="Subtitle 2"/>
          <p:cNvSpPr>
            <a:spLocks noGrp="1"/>
          </p:cNvSpPr>
          <p:nvPr>
            <p:ph type="subTitle" idx="1"/>
          </p:nvPr>
        </p:nvSpPr>
        <p:spPr>
          <a:xfrm>
            <a:off x="228600" y="609600"/>
            <a:ext cx="8686800" cy="6019800"/>
          </a:xfrm>
        </p:spPr>
        <p:txBody>
          <a:bodyPr>
            <a:normAutofit fontScale="92500"/>
          </a:bodyPr>
          <a:lstStyle/>
          <a:p>
            <a:pPr algn="just">
              <a:buFont typeface="Wingdings" pitchFamily="2" charset="2"/>
              <a:buChar char="§"/>
            </a:pPr>
            <a:r>
              <a:rPr lang="en-US" b="1" dirty="0" smtClean="0">
                <a:solidFill>
                  <a:schemeClr val="bg1"/>
                </a:solidFill>
              </a:rPr>
              <a:t>There can be electron flow across or through the dissipative material, but it is controlled by the surface</a:t>
            </a:r>
          </a:p>
          <a:p>
            <a:pPr algn="just"/>
            <a:r>
              <a:rPr lang="en-US" b="1" dirty="0" smtClean="0">
                <a:solidFill>
                  <a:schemeClr val="bg1"/>
                </a:solidFill>
              </a:rPr>
              <a:t>resistance or volume resistance of the material.</a:t>
            </a:r>
          </a:p>
          <a:p>
            <a:pPr algn="just">
              <a:buFont typeface="Wingdings" pitchFamily="2" charset="2"/>
              <a:buChar char="§"/>
            </a:pPr>
            <a:r>
              <a:rPr lang="en-US" b="1" dirty="0" smtClean="0">
                <a:solidFill>
                  <a:schemeClr val="bg1"/>
                </a:solidFill>
              </a:rPr>
              <a:t>As with the other two types of materials, charge can be generated triboelectrically on a static dissipative material. </a:t>
            </a:r>
          </a:p>
          <a:p>
            <a:pPr algn="just">
              <a:buFont typeface="Wingdings" pitchFamily="2" charset="2"/>
              <a:buChar char="§"/>
            </a:pPr>
            <a:r>
              <a:rPr lang="en-US" b="1" dirty="0" smtClean="0">
                <a:solidFill>
                  <a:schemeClr val="bg1"/>
                </a:solidFill>
              </a:rPr>
              <a:t>However, like the conductive material, the static dissipative material will allow the transfer of charge to ground or other conductive objects. </a:t>
            </a:r>
          </a:p>
          <a:p>
            <a:pPr algn="just">
              <a:buFont typeface="Wingdings" pitchFamily="2" charset="2"/>
              <a:buChar char="§"/>
            </a:pPr>
            <a:r>
              <a:rPr lang="en-US" b="1" dirty="0" smtClean="0">
                <a:solidFill>
                  <a:schemeClr val="bg1"/>
                </a:solidFill>
              </a:rPr>
              <a:t>The transfer of charge from a static dissipative material will generally take longer than from a conductive material of</a:t>
            </a:r>
          </a:p>
          <a:p>
            <a:pPr algn="just"/>
            <a:r>
              <a:rPr lang="en-US" b="1" dirty="0" smtClean="0">
                <a:solidFill>
                  <a:schemeClr val="bg1"/>
                </a:solidFill>
              </a:rPr>
              <a:t>equivalent size. </a:t>
            </a:r>
          </a:p>
          <a:p>
            <a:pPr algn="just">
              <a:buFont typeface="Wingdings" pitchFamily="2" charset="2"/>
              <a:buChar char="§"/>
            </a:pPr>
            <a:r>
              <a:rPr lang="en-US" b="1" dirty="0" smtClean="0">
                <a:solidFill>
                  <a:schemeClr val="bg1"/>
                </a:solidFill>
              </a:rPr>
              <a:t>Charge transfers from static dissipative materials are significantly faster than from insulators, and slower than from conductive material.</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l"/>
            <a:r>
              <a:rPr lang="en-US" sz="3200" dirty="0" smtClean="0">
                <a:solidFill>
                  <a:srgbClr val="FF0000"/>
                </a:solidFill>
              </a:rPr>
              <a:t>Material Characteristics Affect Static Charge</a:t>
            </a:r>
            <a:endParaRPr lang="en-US" sz="3200" dirty="0"/>
          </a:p>
        </p:txBody>
      </p:sp>
      <p:sp>
        <p:nvSpPr>
          <p:cNvPr id="3" name="Subtitle 2"/>
          <p:cNvSpPr>
            <a:spLocks noGrp="1"/>
          </p:cNvSpPr>
          <p:nvPr>
            <p:ph type="subTitle" idx="1"/>
          </p:nvPr>
        </p:nvSpPr>
        <p:spPr>
          <a:xfrm>
            <a:off x="228600" y="609600"/>
            <a:ext cx="8763000" cy="6248400"/>
          </a:xfrm>
        </p:spPr>
        <p:txBody>
          <a:bodyPr>
            <a:normAutofit/>
          </a:bodyPr>
          <a:lstStyle/>
          <a:p>
            <a:pPr algn="l"/>
            <a:r>
              <a:rPr lang="en-US" b="1" dirty="0" smtClean="0">
                <a:solidFill>
                  <a:srgbClr val="FFC000"/>
                </a:solidFill>
              </a:rPr>
              <a:t>Electrostatic Fields :-</a:t>
            </a:r>
          </a:p>
          <a:p>
            <a:pPr algn="l">
              <a:buFont typeface="Wingdings" pitchFamily="2" charset="2"/>
              <a:buChar char="§"/>
            </a:pPr>
            <a:r>
              <a:rPr lang="en-US" b="1" dirty="0" smtClean="0">
                <a:solidFill>
                  <a:schemeClr val="bg1"/>
                </a:solidFill>
              </a:rPr>
              <a:t>Charged materials also have an electrostatic field and lines of force associated with them.</a:t>
            </a:r>
          </a:p>
          <a:p>
            <a:pPr algn="l">
              <a:buFont typeface="Wingdings" pitchFamily="2" charset="2"/>
              <a:buChar char="§"/>
            </a:pPr>
            <a:r>
              <a:rPr lang="en-US" b="1" dirty="0" smtClean="0">
                <a:solidFill>
                  <a:schemeClr val="bg1"/>
                </a:solidFill>
              </a:rPr>
              <a:t>Conductive objects brought into the vicinity of this electric field will be polarized by a process known as </a:t>
            </a:r>
            <a:r>
              <a:rPr lang="en-US" b="1" i="1" dirty="0" smtClean="0">
                <a:solidFill>
                  <a:schemeClr val="bg1"/>
                </a:solidFill>
              </a:rPr>
              <a:t>induction .</a:t>
            </a:r>
          </a:p>
          <a:p>
            <a:pPr algn="l">
              <a:buFont typeface="Wingdings" pitchFamily="2" charset="2"/>
              <a:buChar char="§"/>
            </a:pPr>
            <a:r>
              <a:rPr lang="en-US" b="1" i="1" dirty="0" smtClean="0">
                <a:solidFill>
                  <a:schemeClr val="bg1"/>
                </a:solidFill>
              </a:rPr>
              <a:t>A negative electric field will repel electrons on the surface of the </a:t>
            </a:r>
            <a:r>
              <a:rPr lang="en-US" b="1" dirty="0" smtClean="0">
                <a:solidFill>
                  <a:schemeClr val="bg1"/>
                </a:solidFill>
              </a:rPr>
              <a:t>conducting item that is exposed to the field. A positive electric field will attract electrons to near the surface thus leaving other areas positively charged. </a:t>
            </a:r>
          </a:p>
          <a:p>
            <a:pPr algn="l">
              <a:buFont typeface="Wingdings" pitchFamily="2" charset="2"/>
              <a:buChar char="§"/>
            </a:pPr>
            <a:r>
              <a:rPr lang="en-US" b="1" dirty="0" smtClean="0">
                <a:solidFill>
                  <a:schemeClr val="bg1"/>
                </a:solidFill>
              </a:rPr>
              <a:t>No change in the actual charge on the </a:t>
            </a:r>
            <a:r>
              <a:rPr lang="en-US" b="1" dirty="0" smtClean="0">
                <a:solidFill>
                  <a:schemeClr val="bg1"/>
                </a:solidFill>
              </a:rPr>
              <a:t>object will </a:t>
            </a:r>
            <a:r>
              <a:rPr lang="en-US" b="1" dirty="0" smtClean="0">
                <a:solidFill>
                  <a:schemeClr val="bg1"/>
                </a:solidFill>
              </a:rPr>
              <a:t>occur in polarization.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l"/>
            <a:r>
              <a:rPr lang="en-US" sz="3200" dirty="0" smtClean="0">
                <a:solidFill>
                  <a:srgbClr val="FF0000"/>
                </a:solidFill>
              </a:rPr>
              <a:t>Material Characteristics Affect Static Charge</a:t>
            </a:r>
            <a:endParaRPr lang="en-US" sz="3200" dirty="0"/>
          </a:p>
        </p:txBody>
      </p:sp>
      <p:sp>
        <p:nvSpPr>
          <p:cNvPr id="3" name="Subtitle 2"/>
          <p:cNvSpPr>
            <a:spLocks noGrp="1"/>
          </p:cNvSpPr>
          <p:nvPr>
            <p:ph type="subTitle" idx="1"/>
          </p:nvPr>
        </p:nvSpPr>
        <p:spPr>
          <a:xfrm>
            <a:off x="533400" y="609600"/>
            <a:ext cx="8305800" cy="6248400"/>
          </a:xfrm>
        </p:spPr>
        <p:txBody>
          <a:bodyPr/>
          <a:lstStyle/>
          <a:p>
            <a:pPr algn="l">
              <a:buFont typeface="Wingdings" pitchFamily="2" charset="2"/>
              <a:buChar char="§"/>
            </a:pPr>
            <a:r>
              <a:rPr lang="en-US" b="1" dirty="0" smtClean="0">
                <a:solidFill>
                  <a:schemeClr val="bg1"/>
                </a:solidFill>
              </a:rPr>
              <a:t>If, however, the item is conductive or dissipative and is connected to ground while polarized, the charge will flow from or to ground due to the charge</a:t>
            </a:r>
          </a:p>
          <a:p>
            <a:pPr algn="l"/>
            <a:r>
              <a:rPr lang="en-US" b="1" dirty="0" smtClean="0">
                <a:solidFill>
                  <a:schemeClr val="bg1"/>
                </a:solidFill>
              </a:rPr>
              <a:t>imbalance.</a:t>
            </a:r>
          </a:p>
          <a:p>
            <a:pPr algn="l">
              <a:buFont typeface="Wingdings" pitchFamily="2" charset="2"/>
              <a:buChar char="§"/>
            </a:pPr>
            <a:r>
              <a:rPr lang="en-US" b="1" dirty="0" smtClean="0">
                <a:solidFill>
                  <a:schemeClr val="bg1"/>
                </a:solidFill>
              </a:rPr>
              <a:t> If the electrostatic field is removed and the ground contact disconnected, the charge will remain on the item. </a:t>
            </a:r>
          </a:p>
          <a:p>
            <a:pPr algn="l">
              <a:buFont typeface="Wingdings" pitchFamily="2" charset="2"/>
              <a:buChar char="§"/>
            </a:pPr>
            <a:r>
              <a:rPr lang="en-US" b="1" dirty="0" smtClean="0">
                <a:solidFill>
                  <a:schemeClr val="bg1"/>
                </a:solidFill>
              </a:rPr>
              <a:t>If a nonconductive object is brought into the electric field, the electrical dipoles will tend to align with the field creating apparent surface charges. </a:t>
            </a:r>
          </a:p>
          <a:p>
            <a:pPr algn="l">
              <a:buFont typeface="Wingdings" pitchFamily="2" charset="2"/>
              <a:buChar char="§"/>
            </a:pPr>
            <a:r>
              <a:rPr lang="en-US" b="1" dirty="0" smtClean="0">
                <a:solidFill>
                  <a:schemeClr val="bg1"/>
                </a:solidFill>
              </a:rPr>
              <a:t>A nonconductor (insulative  material) cannot be charged by induction.</a:t>
            </a:r>
          </a:p>
          <a:p>
            <a:pPr algn="l"/>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dirty="0" smtClean="0">
                <a:solidFill>
                  <a:srgbClr val="FF0000"/>
                </a:solidFill>
              </a:rPr>
              <a:t>ESD Damage</a:t>
            </a:r>
            <a:endParaRPr lang="en-US" dirty="0">
              <a:solidFill>
                <a:srgbClr val="FF0000"/>
              </a:solidFill>
            </a:endParaRPr>
          </a:p>
        </p:txBody>
      </p:sp>
      <p:sp>
        <p:nvSpPr>
          <p:cNvPr id="3" name="Subtitle 2"/>
          <p:cNvSpPr>
            <a:spLocks noGrp="1"/>
          </p:cNvSpPr>
          <p:nvPr>
            <p:ph type="subTitle" idx="1"/>
          </p:nvPr>
        </p:nvSpPr>
        <p:spPr>
          <a:xfrm>
            <a:off x="533400" y="685800"/>
            <a:ext cx="8153400" cy="5562600"/>
          </a:xfrm>
        </p:spPr>
        <p:txBody>
          <a:bodyPr>
            <a:noAutofit/>
          </a:bodyPr>
          <a:lstStyle/>
          <a:p>
            <a:pPr algn="l">
              <a:buFont typeface="Wingdings" pitchFamily="2" charset="2"/>
              <a:buChar char="§"/>
            </a:pPr>
            <a:r>
              <a:rPr lang="en-US" sz="3000" b="1" dirty="0" smtClean="0">
                <a:solidFill>
                  <a:schemeClr val="bg1"/>
                </a:solidFill>
              </a:rPr>
              <a:t>Electrostatic damage is defined as “change to an item caused by an electrostatic discharge that makes it fail to meet one or more specified parameters.” and can occur at any point from manufacture to field service. </a:t>
            </a:r>
          </a:p>
          <a:p>
            <a:pPr algn="l">
              <a:buFont typeface="Wingdings" pitchFamily="2" charset="2"/>
              <a:buChar char="§"/>
            </a:pPr>
            <a:r>
              <a:rPr lang="en-US" sz="3000" b="1" dirty="0" smtClean="0">
                <a:solidFill>
                  <a:schemeClr val="bg1"/>
                </a:solidFill>
              </a:rPr>
              <a:t>Typically, damage results from handling the devices in uncontrolled surroundings or when poor ESD control practices are used.</a:t>
            </a:r>
          </a:p>
          <a:p>
            <a:pPr algn="l">
              <a:buFont typeface="Wingdings" pitchFamily="2" charset="2"/>
              <a:buChar char="§"/>
            </a:pPr>
            <a:r>
              <a:rPr lang="en-US" sz="3000" b="1" dirty="0" smtClean="0">
                <a:solidFill>
                  <a:schemeClr val="bg1"/>
                </a:solidFill>
              </a:rPr>
              <a:t> Generally damage is classified as either a catastrophic failure or a latent defect</a:t>
            </a:r>
            <a:endParaRPr lang="en-US" sz="3000"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
            </a:r>
            <a:br>
              <a:rPr lang="en-US" sz="4400" dirty="0" smtClean="0">
                <a:solidFill>
                  <a:srgbClr val="FF0000"/>
                </a:solidFill>
              </a:rPr>
            </a:br>
            <a:r>
              <a:rPr lang="en-US" sz="4400" dirty="0" smtClean="0">
                <a:solidFill>
                  <a:srgbClr val="FF0000"/>
                </a:solidFill>
              </a:rPr>
              <a:t>ESD Damage</a:t>
            </a:r>
            <a:endParaRPr lang="en-US" sz="4400" dirty="0"/>
          </a:p>
        </p:txBody>
      </p:sp>
      <p:sp>
        <p:nvSpPr>
          <p:cNvPr id="3" name="Subtitle 2"/>
          <p:cNvSpPr>
            <a:spLocks noGrp="1"/>
          </p:cNvSpPr>
          <p:nvPr>
            <p:ph type="subTitle" idx="1"/>
          </p:nvPr>
        </p:nvSpPr>
        <p:spPr>
          <a:xfrm>
            <a:off x="228600" y="533400"/>
            <a:ext cx="8686800" cy="6172200"/>
          </a:xfrm>
        </p:spPr>
        <p:txBody>
          <a:bodyPr>
            <a:normAutofit/>
          </a:bodyPr>
          <a:lstStyle/>
          <a:p>
            <a:pPr algn="l"/>
            <a:r>
              <a:rPr lang="en-US" b="1" dirty="0" smtClean="0">
                <a:solidFill>
                  <a:srgbClr val="FFC000"/>
                </a:solidFill>
              </a:rPr>
              <a:t>Catastrophic Failure</a:t>
            </a:r>
          </a:p>
          <a:p>
            <a:pPr algn="l">
              <a:buFont typeface="Wingdings" pitchFamily="2" charset="2"/>
              <a:buChar char="§"/>
            </a:pPr>
            <a:r>
              <a:rPr lang="en-US" b="1" dirty="0" smtClean="0">
                <a:solidFill>
                  <a:schemeClr val="bg1"/>
                </a:solidFill>
              </a:rPr>
              <a:t>When an electronic device is exposed to an ESD event, it may no longer function. </a:t>
            </a:r>
          </a:p>
          <a:p>
            <a:pPr algn="l">
              <a:buFont typeface="Wingdings" pitchFamily="2" charset="2"/>
              <a:buChar char="§"/>
            </a:pPr>
            <a:r>
              <a:rPr lang="en-US" b="1" dirty="0" smtClean="0">
                <a:solidFill>
                  <a:schemeClr val="bg1"/>
                </a:solidFill>
              </a:rPr>
              <a:t>The ESD event may have caused a metal melt, junction breakdown, or oxide failure. </a:t>
            </a:r>
          </a:p>
          <a:p>
            <a:pPr algn="l">
              <a:buFont typeface="Wingdings" pitchFamily="2" charset="2"/>
              <a:buChar char="§"/>
            </a:pPr>
            <a:r>
              <a:rPr lang="en-US" b="1" dirty="0" smtClean="0">
                <a:solidFill>
                  <a:schemeClr val="bg1"/>
                </a:solidFill>
              </a:rPr>
              <a:t>The device's circuitry is permanently damaged causing the device to stop functioning totally or at least</a:t>
            </a:r>
          </a:p>
          <a:p>
            <a:pPr algn="l"/>
            <a:r>
              <a:rPr lang="en-US" b="1" dirty="0" smtClean="0">
                <a:solidFill>
                  <a:schemeClr val="bg1"/>
                </a:solidFill>
              </a:rPr>
              <a:t>partially. </a:t>
            </a:r>
          </a:p>
          <a:p>
            <a:pPr algn="l">
              <a:buFont typeface="Wingdings" pitchFamily="2" charset="2"/>
              <a:buChar char="§"/>
            </a:pPr>
            <a:r>
              <a:rPr lang="en-US" b="1" dirty="0" smtClean="0">
                <a:solidFill>
                  <a:schemeClr val="bg1"/>
                </a:solidFill>
              </a:rPr>
              <a:t>Such failures usually can be detected when the device is tested before shipment. </a:t>
            </a:r>
          </a:p>
          <a:p>
            <a:pPr algn="l">
              <a:buFont typeface="Wingdings" pitchFamily="2" charset="2"/>
              <a:buChar char="§"/>
            </a:pPr>
            <a:r>
              <a:rPr lang="en-US" b="1" dirty="0" smtClean="0">
                <a:solidFill>
                  <a:schemeClr val="bg1"/>
                </a:solidFill>
              </a:rPr>
              <a:t>If a damaging level ESD event occurs after test, the part may go into production and the damage will</a:t>
            </a:r>
          </a:p>
          <a:p>
            <a:pPr algn="l"/>
            <a:r>
              <a:rPr lang="en-US" b="1" dirty="0" smtClean="0">
                <a:solidFill>
                  <a:schemeClr val="bg1"/>
                </a:solidFill>
              </a:rPr>
              <a:t>go undetected until the device fails in final test.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85800"/>
          </a:xfrm>
        </p:spPr>
        <p:txBody>
          <a:bodyPr>
            <a:noAutofit/>
          </a:bodyPr>
          <a:lstStyle/>
          <a:p>
            <a:pPr algn="ctr"/>
            <a:r>
              <a:rPr lang="en-US" sz="4000" dirty="0" smtClean="0">
                <a:solidFill>
                  <a:srgbClr val="FF0000"/>
                </a:solidFill>
              </a:rPr>
              <a:t>ESD Damage</a:t>
            </a:r>
            <a:endParaRPr lang="en-US" sz="4000" dirty="0"/>
          </a:p>
        </p:txBody>
      </p:sp>
      <p:sp>
        <p:nvSpPr>
          <p:cNvPr id="3" name="Subtitle 2"/>
          <p:cNvSpPr>
            <a:spLocks noGrp="1"/>
          </p:cNvSpPr>
          <p:nvPr>
            <p:ph type="subTitle" idx="1"/>
          </p:nvPr>
        </p:nvSpPr>
        <p:spPr>
          <a:xfrm>
            <a:off x="304800" y="685800"/>
            <a:ext cx="8610600" cy="6172200"/>
          </a:xfrm>
        </p:spPr>
        <p:txBody>
          <a:bodyPr>
            <a:normAutofit/>
          </a:bodyPr>
          <a:lstStyle/>
          <a:p>
            <a:pPr algn="l"/>
            <a:r>
              <a:rPr lang="en-US" b="1" dirty="0" smtClean="0">
                <a:solidFill>
                  <a:srgbClr val="FFC000"/>
                </a:solidFill>
              </a:rPr>
              <a:t>Latent Defect</a:t>
            </a:r>
          </a:p>
          <a:p>
            <a:pPr algn="l">
              <a:buFont typeface="Wingdings" pitchFamily="2" charset="2"/>
              <a:buChar char="§"/>
            </a:pPr>
            <a:r>
              <a:rPr lang="en-US" b="1" dirty="0" smtClean="0">
                <a:solidFill>
                  <a:schemeClr val="bg1"/>
                </a:solidFill>
              </a:rPr>
              <a:t>As per ESD ADV1.0 latent failure is “a malfunction that occurs following a period of normal operation.</a:t>
            </a:r>
          </a:p>
          <a:p>
            <a:pPr algn="l">
              <a:buFont typeface="Wingdings" pitchFamily="2" charset="2"/>
              <a:buChar char="§"/>
            </a:pPr>
            <a:r>
              <a:rPr lang="en-US" b="1" dirty="0" smtClean="0">
                <a:solidFill>
                  <a:schemeClr val="bg1"/>
                </a:solidFill>
              </a:rPr>
              <a:t> The failure may be attributable to an earlier electrostatic discharge event. </a:t>
            </a:r>
          </a:p>
          <a:p>
            <a:pPr algn="l">
              <a:buFont typeface="Wingdings" pitchFamily="2" charset="2"/>
              <a:buChar char="§"/>
            </a:pPr>
            <a:r>
              <a:rPr lang="en-US" b="1" dirty="0" smtClean="0">
                <a:solidFill>
                  <a:schemeClr val="bg1"/>
                </a:solidFill>
              </a:rPr>
              <a:t>The concept of latent failure is controversial and not totally accepted by all in the technical community.” </a:t>
            </a:r>
          </a:p>
          <a:p>
            <a:pPr algn="l">
              <a:buFont typeface="Wingdings" pitchFamily="2" charset="2"/>
              <a:buChar char="§"/>
            </a:pPr>
            <a:r>
              <a:rPr lang="en-US" b="1" dirty="0" smtClean="0">
                <a:solidFill>
                  <a:schemeClr val="bg1"/>
                </a:solidFill>
              </a:rPr>
              <a:t>A latent defect is difficult to identify. A device that is exposed to an ESD event may be partially degraded, yet continue to perform its intended function. </a:t>
            </a:r>
          </a:p>
          <a:p>
            <a:pPr algn="l">
              <a:buFont typeface="Wingdings" pitchFamily="2" charset="2"/>
              <a:buChar char="§"/>
            </a:pPr>
            <a:r>
              <a:rPr lang="en-US" b="1" dirty="0" smtClean="0">
                <a:solidFill>
                  <a:schemeClr val="bg1"/>
                </a:solidFill>
              </a:rPr>
              <a:t>However, the operating life of the device may be reduced.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ctr"/>
            <a:r>
              <a:rPr lang="en-US" sz="3200" dirty="0" smtClean="0">
                <a:solidFill>
                  <a:schemeClr val="bg1"/>
                </a:solidFill>
              </a:rPr>
              <a:t>CONTENTS</a:t>
            </a:r>
            <a:endParaRPr lang="en-US" sz="3200" dirty="0">
              <a:solidFill>
                <a:schemeClr val="bg1"/>
              </a:solidFill>
            </a:endParaRPr>
          </a:p>
        </p:txBody>
      </p:sp>
      <p:sp>
        <p:nvSpPr>
          <p:cNvPr id="3" name="Subtitle 2"/>
          <p:cNvSpPr>
            <a:spLocks noGrp="1"/>
          </p:cNvSpPr>
          <p:nvPr>
            <p:ph type="subTitle" idx="1"/>
          </p:nvPr>
        </p:nvSpPr>
        <p:spPr>
          <a:xfrm>
            <a:off x="228600" y="457200"/>
            <a:ext cx="8686800" cy="6172200"/>
          </a:xfrm>
        </p:spPr>
        <p:txBody>
          <a:bodyPr/>
          <a:lstStyle/>
          <a:p>
            <a:pPr algn="just">
              <a:buFont typeface="Wingdings" pitchFamily="2" charset="2"/>
              <a:buChar char="Ø"/>
            </a:pPr>
            <a:r>
              <a:rPr lang="en-US" dirty="0" smtClean="0"/>
              <a:t> </a:t>
            </a:r>
            <a:r>
              <a:rPr lang="en-US" b="1" dirty="0" smtClean="0">
                <a:solidFill>
                  <a:schemeClr val="bg1"/>
                </a:solidFill>
              </a:rPr>
              <a:t>Introduction</a:t>
            </a:r>
          </a:p>
          <a:p>
            <a:pPr algn="just">
              <a:buFont typeface="Wingdings" pitchFamily="2" charset="2"/>
              <a:buChar char="Ø"/>
            </a:pPr>
            <a:r>
              <a:rPr lang="en-US" b="1" dirty="0" smtClean="0">
                <a:solidFill>
                  <a:schemeClr val="bg1"/>
                </a:solidFill>
              </a:rPr>
              <a:t> </a:t>
            </a:r>
            <a:r>
              <a:rPr lang="en-US" sz="2800" b="1" dirty="0" smtClean="0">
                <a:solidFill>
                  <a:schemeClr val="bg1"/>
                </a:solidFill>
              </a:rPr>
              <a:t>Generation of electrostatic charge</a:t>
            </a:r>
          </a:p>
          <a:p>
            <a:pPr algn="just">
              <a:buFont typeface="Wingdings" pitchFamily="2" charset="2"/>
              <a:buChar char="Ø"/>
            </a:pPr>
            <a:r>
              <a:rPr lang="en-US" sz="2800" b="1" dirty="0" smtClean="0">
                <a:solidFill>
                  <a:schemeClr val="bg1"/>
                </a:solidFill>
              </a:rPr>
              <a:t> Material characteristics affect static charge</a:t>
            </a:r>
          </a:p>
          <a:p>
            <a:pPr algn="just">
              <a:buFont typeface="Wingdings" pitchFamily="2" charset="2"/>
              <a:buChar char="Ø"/>
            </a:pPr>
            <a:r>
              <a:rPr lang="en-US" sz="2800" b="1" dirty="0" smtClean="0">
                <a:solidFill>
                  <a:schemeClr val="bg1"/>
                </a:solidFill>
              </a:rPr>
              <a:t> ESD damage</a:t>
            </a:r>
          </a:p>
          <a:p>
            <a:pPr algn="just">
              <a:buFont typeface="Wingdings" pitchFamily="2" charset="2"/>
              <a:buChar char="Ø"/>
            </a:pPr>
            <a:r>
              <a:rPr lang="en-US" sz="2800" b="1" dirty="0" smtClean="0">
                <a:solidFill>
                  <a:schemeClr val="bg1"/>
                </a:solidFill>
              </a:rPr>
              <a:t> Effect on electronic devices</a:t>
            </a:r>
          </a:p>
          <a:p>
            <a:pPr algn="just">
              <a:buFont typeface="Wingdings" pitchFamily="2" charset="2"/>
              <a:buChar char="Ø"/>
            </a:pPr>
            <a:r>
              <a:rPr lang="en-US" sz="2800" b="1" dirty="0" smtClean="0">
                <a:solidFill>
                  <a:schemeClr val="bg1"/>
                </a:solidFill>
              </a:rPr>
              <a:t> Protection for electrostatic discharge sensitive     (ESDS) devices</a:t>
            </a:r>
          </a:p>
          <a:p>
            <a:pPr algn="just"/>
            <a:endParaRPr lang="en-US"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000" dirty="0" smtClean="0">
                <a:solidFill>
                  <a:srgbClr val="FF0000"/>
                </a:solidFill>
              </a:rPr>
              <a:t>ESD Damage</a:t>
            </a:r>
            <a:endParaRPr lang="en-US" sz="4000" dirty="0"/>
          </a:p>
        </p:txBody>
      </p:sp>
      <p:sp>
        <p:nvSpPr>
          <p:cNvPr id="3" name="Subtitle 2"/>
          <p:cNvSpPr>
            <a:spLocks noGrp="1"/>
          </p:cNvSpPr>
          <p:nvPr>
            <p:ph type="subTitle" idx="1"/>
          </p:nvPr>
        </p:nvSpPr>
        <p:spPr>
          <a:xfrm>
            <a:off x="533400" y="685800"/>
            <a:ext cx="8229600" cy="6019800"/>
          </a:xfrm>
        </p:spPr>
        <p:txBody>
          <a:bodyPr/>
          <a:lstStyle/>
          <a:p>
            <a:pPr algn="l">
              <a:buFont typeface="Wingdings" pitchFamily="2" charset="2"/>
              <a:buChar char="§"/>
            </a:pPr>
            <a:r>
              <a:rPr lang="en-US" b="1" dirty="0" smtClean="0">
                <a:solidFill>
                  <a:schemeClr val="bg1"/>
                </a:solidFill>
              </a:rPr>
              <a:t>A product or system incorporating devices with latent defects may experience premature failure after the user places them in service. </a:t>
            </a:r>
          </a:p>
          <a:p>
            <a:pPr algn="l">
              <a:buFont typeface="Wingdings" pitchFamily="2" charset="2"/>
              <a:buChar char="§"/>
            </a:pPr>
            <a:r>
              <a:rPr lang="en-US" b="1" dirty="0" smtClean="0">
                <a:solidFill>
                  <a:schemeClr val="bg1"/>
                </a:solidFill>
              </a:rPr>
              <a:t>Such failures are usually costly to repair and in some applications may create personnel hazards.</a:t>
            </a:r>
          </a:p>
          <a:p>
            <a:pPr algn="l">
              <a:buFont typeface="Wingdings" pitchFamily="2" charset="2"/>
              <a:buChar char="§"/>
            </a:pPr>
            <a:r>
              <a:rPr lang="en-US" b="1" dirty="0" smtClean="0">
                <a:solidFill>
                  <a:schemeClr val="bg1"/>
                </a:solidFill>
              </a:rPr>
              <a:t>It is relatively easy with the proper equipment to confirm that a device has experienced a catastrophic failure. </a:t>
            </a:r>
          </a:p>
          <a:p>
            <a:pPr algn="l">
              <a:buFont typeface="Wingdings" pitchFamily="2" charset="2"/>
              <a:buChar char="§"/>
            </a:pPr>
            <a:r>
              <a:rPr lang="en-US" b="1" dirty="0" smtClean="0">
                <a:solidFill>
                  <a:schemeClr val="bg1"/>
                </a:solidFill>
              </a:rPr>
              <a:t>Basic performance tests will substantiate device damage. However, latent defects are extremely difficult to prove or detect using current technology, especially after the device is assembled into a finished product.</a:t>
            </a:r>
          </a:p>
          <a:p>
            <a:pPr algn="l"/>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Autofit/>
          </a:bodyPr>
          <a:lstStyle/>
          <a:p>
            <a:pPr algn="ctr"/>
            <a:r>
              <a:rPr lang="en-US" sz="4400" dirty="0" smtClean="0">
                <a:solidFill>
                  <a:schemeClr val="bg1"/>
                </a:solidFill>
              </a:rPr>
              <a:t>EFFECT ON ELECTRONIC DEVICES</a:t>
            </a:r>
            <a:endParaRPr lang="en-US" sz="4400" dirty="0">
              <a:solidFill>
                <a:schemeClr val="bg1"/>
              </a:solidFill>
            </a:endParaRPr>
          </a:p>
        </p:txBody>
      </p:sp>
      <p:sp>
        <p:nvSpPr>
          <p:cNvPr id="3" name="Subtitle 2"/>
          <p:cNvSpPr>
            <a:spLocks noGrp="1"/>
          </p:cNvSpPr>
          <p:nvPr>
            <p:ph type="subTitle" idx="1"/>
          </p:nvPr>
        </p:nvSpPr>
        <p:spPr>
          <a:xfrm>
            <a:off x="228600" y="457200"/>
            <a:ext cx="8686800" cy="6172200"/>
          </a:xfrm>
        </p:spPr>
        <p:txBody>
          <a:bodyPr/>
          <a:lstStyle/>
          <a:p>
            <a:pPr algn="l">
              <a:buFont typeface="Wingdings" pitchFamily="2" charset="2"/>
              <a:buChar char="§"/>
            </a:pPr>
            <a:r>
              <a:rPr lang="en-US" b="1" dirty="0" smtClean="0">
                <a:solidFill>
                  <a:schemeClr val="bg1"/>
                </a:solidFill>
              </a:rPr>
              <a:t>ESD damage is usually caused by one of three events: direct electrostatic discharge to the device, electrostatic discharge from the device or field-induced discharges. </a:t>
            </a:r>
          </a:p>
          <a:p>
            <a:pPr algn="l">
              <a:buFont typeface="Wingdings" pitchFamily="2" charset="2"/>
              <a:buChar char="§"/>
            </a:pPr>
            <a:r>
              <a:rPr lang="en-US" b="1" dirty="0" smtClean="0">
                <a:solidFill>
                  <a:schemeClr val="bg1"/>
                </a:solidFill>
              </a:rPr>
              <a:t>The level at which a device fails is known as the device’s ESD sensitivity or ESD susceptibility.</a:t>
            </a:r>
          </a:p>
          <a:p>
            <a:pPr algn="l"/>
            <a:r>
              <a:rPr lang="en-US" b="1" dirty="0" smtClean="0">
                <a:solidFill>
                  <a:srgbClr val="FFC000"/>
                </a:solidFill>
              </a:rPr>
              <a:t>Discharge to the Device:-</a:t>
            </a:r>
          </a:p>
          <a:p>
            <a:pPr algn="l">
              <a:buFont typeface="Wingdings" pitchFamily="2" charset="2"/>
              <a:buChar char="§"/>
            </a:pPr>
            <a:r>
              <a:rPr lang="en-US" b="1" dirty="0" smtClean="0">
                <a:solidFill>
                  <a:schemeClr val="bg1"/>
                </a:solidFill>
              </a:rPr>
              <a:t>An ESD event can occur when any charged conductor (including the human body) discharges to an item.</a:t>
            </a:r>
          </a:p>
          <a:p>
            <a:pPr algn="l">
              <a:buFont typeface="Wingdings" pitchFamily="2" charset="2"/>
              <a:buChar char="§"/>
            </a:pPr>
            <a:r>
              <a:rPr lang="en-US" b="1" dirty="0" smtClean="0">
                <a:solidFill>
                  <a:schemeClr val="bg1"/>
                </a:solidFill>
              </a:rPr>
              <a:t> A cause of electrostatic damage could be the direct transfer of electrostatic charge from the human body or a charged material to the ESDS.</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838200"/>
          </a:xfrm>
        </p:spPr>
        <p:txBody>
          <a:bodyPr>
            <a:noAutofit/>
          </a:bodyPr>
          <a:lstStyle/>
          <a:p>
            <a:pPr algn="ctr"/>
            <a:r>
              <a:rPr lang="en-US" sz="4000" dirty="0" smtClean="0">
                <a:solidFill>
                  <a:schemeClr val="bg1"/>
                </a:solidFill>
              </a:rPr>
              <a:t>EFFECT ON ELECTRONIC DEVICES</a:t>
            </a:r>
            <a:endParaRPr lang="en-US" sz="4000" dirty="0">
              <a:solidFill>
                <a:schemeClr val="bg1"/>
              </a:solidFill>
            </a:endParaRPr>
          </a:p>
        </p:txBody>
      </p:sp>
      <p:sp>
        <p:nvSpPr>
          <p:cNvPr id="3" name="Subtitle 2"/>
          <p:cNvSpPr>
            <a:spLocks noGrp="1"/>
          </p:cNvSpPr>
          <p:nvPr>
            <p:ph type="subTitle" idx="1"/>
          </p:nvPr>
        </p:nvSpPr>
        <p:spPr>
          <a:xfrm>
            <a:off x="152400" y="762000"/>
            <a:ext cx="8763000" cy="5943600"/>
          </a:xfrm>
        </p:spPr>
        <p:txBody>
          <a:bodyPr>
            <a:normAutofit lnSpcReduction="10000"/>
          </a:bodyPr>
          <a:lstStyle/>
          <a:p>
            <a:pPr algn="l">
              <a:buFont typeface="Wingdings" pitchFamily="2" charset="2"/>
              <a:buChar char="§"/>
            </a:pPr>
            <a:r>
              <a:rPr lang="en-US" b="1" dirty="0" smtClean="0">
                <a:solidFill>
                  <a:schemeClr val="bg1"/>
                </a:solidFill>
              </a:rPr>
              <a:t>The model used to simulate this event is the Human Body Model (HBM). </a:t>
            </a:r>
          </a:p>
          <a:p>
            <a:pPr algn="l">
              <a:buFont typeface="Wingdings" pitchFamily="2" charset="2"/>
              <a:buChar char="§"/>
            </a:pPr>
            <a:r>
              <a:rPr lang="en-US" b="1" dirty="0" smtClean="0">
                <a:solidFill>
                  <a:schemeClr val="bg1"/>
                </a:solidFill>
              </a:rPr>
              <a:t>A similar discharge can occur from a charged conductive object, such as a metallic tool or fixture.</a:t>
            </a:r>
          </a:p>
          <a:p>
            <a:pPr algn="l">
              <a:buFont typeface="Wingdings" pitchFamily="2" charset="2"/>
              <a:buChar char="§"/>
            </a:pPr>
            <a:r>
              <a:rPr lang="en-US" b="1" dirty="0" smtClean="0">
                <a:solidFill>
                  <a:schemeClr val="bg1"/>
                </a:solidFill>
              </a:rPr>
              <a:t>From the nature of the discharge, the model</a:t>
            </a:r>
          </a:p>
          <a:p>
            <a:pPr algn="l"/>
            <a:r>
              <a:rPr lang="en-US" b="1" dirty="0" smtClean="0">
                <a:solidFill>
                  <a:schemeClr val="bg1"/>
                </a:solidFill>
              </a:rPr>
              <a:t>used to describe this event is known as the Machine Model (MM).</a:t>
            </a:r>
          </a:p>
          <a:p>
            <a:pPr algn="l"/>
            <a:r>
              <a:rPr lang="en-US" b="1" dirty="0" smtClean="0">
                <a:solidFill>
                  <a:srgbClr val="FFC000"/>
                </a:solidFill>
              </a:rPr>
              <a:t>Discharge from the Device:-</a:t>
            </a:r>
          </a:p>
          <a:p>
            <a:pPr algn="l">
              <a:buFont typeface="Wingdings" pitchFamily="2" charset="2"/>
              <a:buChar char="§"/>
            </a:pPr>
            <a:r>
              <a:rPr lang="en-US" b="1" dirty="0" smtClean="0">
                <a:solidFill>
                  <a:schemeClr val="bg1"/>
                </a:solidFill>
              </a:rPr>
              <a:t>The transfer of charge </a:t>
            </a:r>
            <a:r>
              <a:rPr lang="en-US" b="1" i="1" dirty="0" smtClean="0">
                <a:solidFill>
                  <a:schemeClr val="bg1"/>
                </a:solidFill>
              </a:rPr>
              <a:t>from an ESDS to a conductor is also an ESD event. </a:t>
            </a:r>
          </a:p>
          <a:p>
            <a:pPr algn="l">
              <a:buFont typeface="Wingdings" pitchFamily="2" charset="2"/>
              <a:buChar char="§"/>
            </a:pPr>
            <a:r>
              <a:rPr lang="en-US" b="1" i="1" dirty="0" smtClean="0">
                <a:solidFill>
                  <a:schemeClr val="bg1"/>
                </a:solidFill>
              </a:rPr>
              <a:t>Static charge </a:t>
            </a:r>
            <a:r>
              <a:rPr lang="en-US" b="1" dirty="0" smtClean="0">
                <a:solidFill>
                  <a:schemeClr val="bg1"/>
                </a:solidFill>
              </a:rPr>
              <a:t>may accumulate on the ESDS itself through handling or contact and separation with packaging materials, work surfaces, or machine surfaces. </a:t>
            </a:r>
          </a:p>
          <a:p>
            <a:pPr algn="l"/>
            <a:endParaRPr lang="en-US" b="1" dirty="0">
              <a:solidFill>
                <a:srgbClr val="FFC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400" dirty="0" smtClean="0">
                <a:solidFill>
                  <a:schemeClr val="bg1"/>
                </a:solidFill>
              </a:rPr>
              <a:t>EFFECT ON ELECTRONIC DEVICES</a:t>
            </a:r>
            <a:endParaRPr lang="en-US" sz="4400" dirty="0">
              <a:solidFill>
                <a:schemeClr val="bg1"/>
              </a:solidFill>
            </a:endParaRPr>
          </a:p>
        </p:txBody>
      </p:sp>
      <p:sp>
        <p:nvSpPr>
          <p:cNvPr id="3" name="Subtitle 2"/>
          <p:cNvSpPr>
            <a:spLocks noGrp="1"/>
          </p:cNvSpPr>
          <p:nvPr>
            <p:ph type="subTitle" idx="1"/>
          </p:nvPr>
        </p:nvSpPr>
        <p:spPr>
          <a:xfrm>
            <a:off x="304800" y="762000"/>
            <a:ext cx="8610600" cy="6096000"/>
          </a:xfrm>
        </p:spPr>
        <p:txBody>
          <a:bodyPr>
            <a:normAutofit lnSpcReduction="10000"/>
          </a:bodyPr>
          <a:lstStyle/>
          <a:p>
            <a:pPr algn="l">
              <a:buFont typeface="Wingdings" pitchFamily="2" charset="2"/>
              <a:buChar char="§"/>
            </a:pPr>
            <a:r>
              <a:rPr lang="en-US" b="1" dirty="0" smtClean="0">
                <a:solidFill>
                  <a:schemeClr val="bg1"/>
                </a:solidFill>
              </a:rPr>
              <a:t>This frequently occurs when a device moves</a:t>
            </a:r>
          </a:p>
          <a:p>
            <a:pPr algn="l"/>
            <a:r>
              <a:rPr lang="en-US" b="1" dirty="0" smtClean="0">
                <a:solidFill>
                  <a:schemeClr val="bg1"/>
                </a:solidFill>
              </a:rPr>
              <a:t>across a surface or vibrates in a package.</a:t>
            </a:r>
          </a:p>
          <a:p>
            <a:pPr algn="l">
              <a:buFont typeface="Wingdings" pitchFamily="2" charset="2"/>
              <a:buChar char="§"/>
            </a:pPr>
            <a:r>
              <a:rPr lang="en-US" b="1" dirty="0" smtClean="0">
                <a:solidFill>
                  <a:schemeClr val="bg1"/>
                </a:solidFill>
              </a:rPr>
              <a:t>The model used to simulate the transfer of charge from an ESDS is referred to as the Charged Device Model (CDM).</a:t>
            </a:r>
          </a:p>
          <a:p>
            <a:pPr algn="l"/>
            <a:r>
              <a:rPr lang="en-US" b="1" dirty="0" smtClean="0">
                <a:solidFill>
                  <a:srgbClr val="FFC000"/>
                </a:solidFill>
              </a:rPr>
              <a:t>Field Induced Discharges:-</a:t>
            </a:r>
          </a:p>
          <a:p>
            <a:pPr algn="l">
              <a:buFont typeface="Wingdings" pitchFamily="2" charset="2"/>
              <a:buChar char="§"/>
            </a:pPr>
            <a:r>
              <a:rPr lang="en-US" b="1" dirty="0" smtClean="0">
                <a:solidFill>
                  <a:schemeClr val="bg1"/>
                </a:solidFill>
              </a:rPr>
              <a:t>Another electrostatic charging process that can directly or indirectly damage devices is termed Field Induction. </a:t>
            </a:r>
          </a:p>
          <a:p>
            <a:pPr algn="l">
              <a:buFont typeface="Wingdings" pitchFamily="2" charset="2"/>
              <a:buChar char="§"/>
            </a:pPr>
            <a:r>
              <a:rPr lang="en-US" b="1" dirty="0" smtClean="0">
                <a:solidFill>
                  <a:schemeClr val="bg1"/>
                </a:solidFill>
              </a:rPr>
              <a:t>Whenever any object becomes electrostatic ally charged, there is an electrostatic field associated with that charge. </a:t>
            </a:r>
          </a:p>
          <a:p>
            <a:pPr algn="l">
              <a:buFont typeface="Wingdings" pitchFamily="2" charset="2"/>
              <a:buChar char="§"/>
            </a:pPr>
            <a:r>
              <a:rPr lang="en-US" b="1" dirty="0" smtClean="0">
                <a:solidFill>
                  <a:schemeClr val="bg1"/>
                </a:solidFill>
              </a:rPr>
              <a:t>If an ESDS is placed in that electrostatic field, a charge may be induced on the item.</a:t>
            </a:r>
          </a:p>
          <a:p>
            <a:pPr algn="l">
              <a:buFont typeface="Wingdings" pitchFamily="2" charset="2"/>
              <a:buChar char="§"/>
            </a:pPr>
            <a:r>
              <a:rPr lang="en-US" b="1" dirty="0" smtClean="0">
                <a:solidFill>
                  <a:schemeClr val="bg1"/>
                </a:solidFill>
              </a:rPr>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400" dirty="0" smtClean="0">
                <a:solidFill>
                  <a:schemeClr val="bg1"/>
                </a:solidFill>
              </a:rPr>
              <a:t>EFFECT ON ELECTRONIC DEVICES</a:t>
            </a:r>
            <a:endParaRPr lang="en-US" sz="4400" dirty="0">
              <a:solidFill>
                <a:schemeClr val="bg1"/>
              </a:solidFill>
            </a:endParaRPr>
          </a:p>
        </p:txBody>
      </p:sp>
      <p:sp>
        <p:nvSpPr>
          <p:cNvPr id="3" name="Subtitle 2"/>
          <p:cNvSpPr>
            <a:spLocks noGrp="1"/>
          </p:cNvSpPr>
          <p:nvPr>
            <p:ph type="subTitle" idx="1"/>
          </p:nvPr>
        </p:nvSpPr>
        <p:spPr>
          <a:xfrm>
            <a:off x="304800" y="838200"/>
            <a:ext cx="8534400" cy="5867400"/>
          </a:xfrm>
        </p:spPr>
        <p:txBody>
          <a:bodyPr/>
          <a:lstStyle/>
          <a:p>
            <a:pPr algn="l">
              <a:buFont typeface="Wingdings" pitchFamily="2" charset="2"/>
              <a:buChar char="§"/>
            </a:pPr>
            <a:r>
              <a:rPr lang="en-US" b="1" dirty="0" smtClean="0">
                <a:solidFill>
                  <a:schemeClr val="bg1"/>
                </a:solidFill>
              </a:rPr>
              <a:t>If the item is then grounded while within</a:t>
            </a:r>
          </a:p>
          <a:p>
            <a:pPr algn="l"/>
            <a:r>
              <a:rPr lang="en-US" b="1" dirty="0" smtClean="0">
                <a:solidFill>
                  <a:schemeClr val="bg1"/>
                </a:solidFill>
              </a:rPr>
              <a:t>the electrostatic field, a transfer of charge from the device occurs as a CDM event. </a:t>
            </a:r>
          </a:p>
          <a:p>
            <a:pPr algn="l">
              <a:buFont typeface="Wingdings" pitchFamily="2" charset="2"/>
              <a:buChar char="§"/>
            </a:pPr>
            <a:r>
              <a:rPr lang="en-US" b="1" dirty="0" smtClean="0">
                <a:solidFill>
                  <a:schemeClr val="bg1"/>
                </a:solidFill>
              </a:rPr>
              <a:t>If the item is removed from the region of the electrostatic field and grounded again, a second CDM event will occur as the charge (of opposite polarity from the first event) is transferred from the device.</a:t>
            </a:r>
          </a:p>
          <a:p>
            <a:pPr algn="l"/>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914400"/>
          </a:xfrm>
        </p:spPr>
        <p:txBody>
          <a:bodyPr>
            <a:noAutofit/>
          </a:bodyPr>
          <a:lstStyle/>
          <a:p>
            <a:pPr algn="ctr"/>
            <a:r>
              <a:rPr lang="en-US" sz="3200" dirty="0" smtClean="0">
                <a:solidFill>
                  <a:schemeClr val="bg1"/>
                </a:solidFill>
              </a:rPr>
              <a:t>PROTECTION FOR ELECTROSTATIC DISCHARGE SENSITIVE (ESDS) DEVICES.</a:t>
            </a:r>
            <a:endParaRPr lang="en-US" sz="3200" dirty="0">
              <a:solidFill>
                <a:schemeClr val="bg1"/>
              </a:solidFill>
            </a:endParaRPr>
          </a:p>
        </p:txBody>
      </p:sp>
      <p:sp>
        <p:nvSpPr>
          <p:cNvPr id="3" name="Subtitle 2"/>
          <p:cNvSpPr>
            <a:spLocks noGrp="1"/>
          </p:cNvSpPr>
          <p:nvPr>
            <p:ph type="subTitle" idx="1"/>
          </p:nvPr>
        </p:nvSpPr>
        <p:spPr>
          <a:xfrm>
            <a:off x="304800" y="990600"/>
            <a:ext cx="8534400" cy="5638800"/>
          </a:xfrm>
        </p:spPr>
        <p:txBody>
          <a:bodyPr>
            <a:normAutofit lnSpcReduction="10000"/>
          </a:bodyPr>
          <a:lstStyle/>
          <a:p>
            <a:pPr algn="l"/>
            <a:r>
              <a:rPr lang="en-US" b="1" dirty="0" smtClean="0"/>
              <a:t> </a:t>
            </a:r>
            <a:r>
              <a:rPr lang="en-US" b="1" dirty="0" smtClean="0">
                <a:solidFill>
                  <a:srgbClr val="FFC000"/>
                </a:solidFill>
              </a:rPr>
              <a:t>Work area:-</a:t>
            </a:r>
          </a:p>
          <a:p>
            <a:pPr algn="just">
              <a:buFont typeface="Wingdings" pitchFamily="2" charset="2"/>
              <a:buChar char="§"/>
            </a:pPr>
            <a:r>
              <a:rPr lang="en-US" sz="2800" b="1" dirty="0" smtClean="0">
                <a:solidFill>
                  <a:schemeClr val="bg1"/>
                </a:solidFill>
              </a:rPr>
              <a:t>It is essential to handle ESDS devices at static-safe workstations. This will prevent yield loss (through catastrophic damage) or, worse, potential reliability failures in the field (through latent damage). </a:t>
            </a:r>
          </a:p>
          <a:p>
            <a:pPr algn="just">
              <a:buFont typeface="Wingdings" pitchFamily="2" charset="2"/>
              <a:buChar char="§"/>
            </a:pPr>
            <a:r>
              <a:rPr lang="en-US" sz="2800" b="1" dirty="0" smtClean="0">
                <a:solidFill>
                  <a:schemeClr val="bg1"/>
                </a:solidFill>
              </a:rPr>
              <a:t>Where it is impractical or impossible to use antistatic wrist-straps or remove items that are composed of insulative materials at a static-safe workstation, use an air ionizer designed to neutralize electrostatic charges or apply topical antistats to control generation and accumulation of static charges.</a:t>
            </a:r>
          </a:p>
          <a:p>
            <a:pPr algn="l"/>
            <a:endParaRPr lang="en-US" sz="2800" b="1" dirty="0" smtClean="0"/>
          </a:p>
          <a:p>
            <a:pPr algn="l"/>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066800"/>
          </a:xfrm>
        </p:spPr>
        <p:txBody>
          <a:bodyPr>
            <a:noAutofit/>
          </a:bodyPr>
          <a:lstStyle/>
          <a:p>
            <a:pPr algn="ctr"/>
            <a:r>
              <a:rPr lang="en-US" sz="3200" dirty="0" smtClean="0">
                <a:solidFill>
                  <a:schemeClr val="bg1"/>
                </a:solidFill>
              </a:rPr>
              <a:t>PROTECTION FOR ELECTROSTATIC DISCHARGE SENSITIVE (ESDS) DEVICES.</a:t>
            </a:r>
            <a:endParaRPr lang="en-US" sz="3200" dirty="0"/>
          </a:p>
        </p:txBody>
      </p:sp>
      <p:sp>
        <p:nvSpPr>
          <p:cNvPr id="3" name="Subtitle 2"/>
          <p:cNvSpPr>
            <a:spLocks noGrp="1"/>
          </p:cNvSpPr>
          <p:nvPr>
            <p:ph type="subTitle" idx="1"/>
          </p:nvPr>
        </p:nvSpPr>
        <p:spPr>
          <a:xfrm>
            <a:off x="533400" y="1295400"/>
            <a:ext cx="8229600" cy="5562600"/>
          </a:xfrm>
        </p:spPr>
        <p:txBody>
          <a:bodyPr/>
          <a:lstStyle/>
          <a:p>
            <a:pPr algn="l">
              <a:buFont typeface="Wingdings" pitchFamily="2" charset="2"/>
              <a:buChar char="§"/>
            </a:pPr>
            <a:r>
              <a:rPr lang="en-US" b="1" dirty="0" smtClean="0">
                <a:solidFill>
                  <a:schemeClr val="bg1"/>
                </a:solidFill>
              </a:rPr>
              <a:t>When an air ionizer is utilized, it is vital that maintenance procedures and schedules are adhered to in order to ensure that ions generated by the ionizer are sufficiently balanced.</a:t>
            </a:r>
          </a:p>
          <a:p>
            <a:pPr algn="l">
              <a:buFont typeface="Wingdings" pitchFamily="2" charset="2"/>
              <a:buChar char="§"/>
            </a:pPr>
            <a:r>
              <a:rPr lang="en-US" b="1" dirty="0" smtClean="0">
                <a:solidFill>
                  <a:schemeClr val="bg1"/>
                </a:solidFill>
              </a:rPr>
              <a:t>Avoid bringing sources of static electricity  within 1 meter of a static-safe work bench.</a:t>
            </a:r>
          </a:p>
          <a:p>
            <a:pPr algn="l">
              <a:buFont typeface="Wingdings" pitchFamily="2" charset="2"/>
              <a:buChar char="§"/>
            </a:pPr>
            <a:r>
              <a:rPr lang="en-US" b="1" dirty="0" smtClean="0">
                <a:solidFill>
                  <a:schemeClr val="bg1"/>
                </a:solidFill>
              </a:rPr>
              <a:t>Where it is necessary to use air-guns, use special models that do not generate static charges in the air stream.</a:t>
            </a:r>
          </a:p>
          <a:p>
            <a:pPr algn="l"/>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43000"/>
          </a:xfrm>
        </p:spPr>
        <p:txBody>
          <a:bodyPr>
            <a:noAutofit/>
          </a:bodyPr>
          <a:lstStyle/>
          <a:p>
            <a:pPr algn="ctr"/>
            <a:r>
              <a:rPr lang="en-US" sz="3200" dirty="0" smtClean="0">
                <a:solidFill>
                  <a:schemeClr val="bg1"/>
                </a:solidFill>
              </a:rPr>
              <a:t>PROTECTION FOR ELECTROSTATIC DISCHARGE SENSITIVE (ESDS) DEVICES</a:t>
            </a:r>
            <a:endParaRPr lang="en-US" sz="3200" dirty="0">
              <a:solidFill>
                <a:schemeClr val="bg1"/>
              </a:solidFill>
            </a:endParaRPr>
          </a:p>
        </p:txBody>
      </p:sp>
      <p:sp>
        <p:nvSpPr>
          <p:cNvPr id="3" name="Subtitle 2"/>
          <p:cNvSpPr>
            <a:spLocks noGrp="1"/>
          </p:cNvSpPr>
          <p:nvPr>
            <p:ph type="subTitle" idx="1"/>
          </p:nvPr>
        </p:nvSpPr>
        <p:spPr>
          <a:xfrm>
            <a:off x="228600" y="1066800"/>
            <a:ext cx="8610600" cy="5791200"/>
          </a:xfrm>
        </p:spPr>
        <p:txBody>
          <a:bodyPr/>
          <a:lstStyle/>
          <a:p>
            <a:pPr algn="l"/>
            <a:r>
              <a:rPr lang="en-US" b="1" dirty="0" smtClean="0">
                <a:solidFill>
                  <a:srgbClr val="FFC000"/>
                </a:solidFill>
              </a:rPr>
              <a:t>Personnel: -</a:t>
            </a:r>
          </a:p>
          <a:p>
            <a:pPr algn="l">
              <a:buFont typeface="Wingdings" pitchFamily="2" charset="2"/>
              <a:buChar char="§"/>
            </a:pPr>
            <a:r>
              <a:rPr lang="en-US" b="1" dirty="0" smtClean="0">
                <a:solidFill>
                  <a:schemeClr val="bg1"/>
                </a:solidFill>
              </a:rPr>
              <a:t>Any  accumulated charge on the body of the human operator should be discharged first before opening the protective container with  ESDS  devices  inside. </a:t>
            </a:r>
          </a:p>
          <a:p>
            <a:pPr algn="l">
              <a:buFont typeface="Wingdings" pitchFamily="2" charset="2"/>
              <a:buChar char="§"/>
            </a:pPr>
            <a:r>
              <a:rPr lang="en-US" b="1" dirty="0" smtClean="0">
                <a:solidFill>
                  <a:schemeClr val="bg1"/>
                </a:solidFill>
              </a:rPr>
              <a:t>The discharge can be accomplished by putting a hand on a grounded surface or, ideally, by wearing a grounded antistatic wrist-strap.</a:t>
            </a:r>
          </a:p>
          <a:p>
            <a:pPr algn="l">
              <a:buFont typeface="Wingdings" pitchFamily="2" charset="2"/>
              <a:buChar char="§"/>
            </a:pPr>
            <a:r>
              <a:rPr lang="en-US" b="1" dirty="0" smtClean="0">
                <a:solidFill>
                  <a:schemeClr val="bg1"/>
                </a:solidFill>
              </a:rPr>
              <a:t>The use of an antistatic smock for each worker is highly recommended.</a:t>
            </a:r>
          </a:p>
          <a:p>
            <a:pPr algn="l">
              <a:buFont typeface="Wingdings" pitchFamily="2" charset="2"/>
              <a:buChar char="§"/>
            </a:pPr>
            <a:r>
              <a:rPr lang="en-US" b="1" dirty="0" smtClean="0">
                <a:solidFill>
                  <a:schemeClr val="bg1"/>
                </a:solidFill>
              </a:rPr>
              <a:t>Education and training on ESD preventive measures is invaluable.</a:t>
            </a:r>
          </a:p>
          <a:p>
            <a:pPr algn="l">
              <a:buFont typeface="Wingdings" pitchFamily="2" charset="2"/>
              <a:buChar char="§"/>
            </a:pPr>
            <a:r>
              <a:rPr lang="en-US" b="1" dirty="0" smtClean="0">
                <a:solidFill>
                  <a:schemeClr val="bg1"/>
                </a:solidFill>
              </a:rPr>
              <a:t>A regular audit is also helpful in supporting an ESD program.</a:t>
            </a:r>
          </a:p>
          <a:p>
            <a:pPr algn="l"/>
            <a:endParaRPr lang="en-US" b="1" dirty="0" smtClean="0">
              <a:solidFill>
                <a:schemeClr val="bg1"/>
              </a:solidFill>
            </a:endParaRPr>
          </a:p>
          <a:p>
            <a:pPr algn="l"/>
            <a:endParaRPr lang="en-US" b="1"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990600"/>
          </a:xfrm>
        </p:spPr>
        <p:txBody>
          <a:bodyPr>
            <a:normAutofit/>
          </a:bodyPr>
          <a:lstStyle/>
          <a:p>
            <a:pPr algn="ctr"/>
            <a:r>
              <a:rPr lang="en-US" sz="2800" dirty="0" smtClean="0">
                <a:solidFill>
                  <a:schemeClr val="bg1"/>
                </a:solidFill>
              </a:rPr>
              <a:t>PROTECTION FOR ELECTROSTATIC DISCHARGE SENSITIVE (ESDS) DEVICES</a:t>
            </a:r>
            <a:endParaRPr lang="en-US" sz="2800" dirty="0">
              <a:solidFill>
                <a:schemeClr val="bg1"/>
              </a:solidFill>
            </a:endParaRPr>
          </a:p>
        </p:txBody>
      </p:sp>
      <p:sp>
        <p:nvSpPr>
          <p:cNvPr id="3" name="Subtitle 2"/>
          <p:cNvSpPr>
            <a:spLocks noGrp="1"/>
          </p:cNvSpPr>
          <p:nvPr>
            <p:ph type="subTitle" idx="1"/>
          </p:nvPr>
        </p:nvSpPr>
        <p:spPr>
          <a:xfrm>
            <a:off x="228600" y="914400"/>
            <a:ext cx="8610600" cy="5715000"/>
          </a:xfrm>
        </p:spPr>
        <p:txBody>
          <a:bodyPr>
            <a:normAutofit fontScale="92500"/>
          </a:bodyPr>
          <a:lstStyle/>
          <a:p>
            <a:pPr algn="l"/>
            <a:r>
              <a:rPr lang="en-US" b="1" dirty="0" smtClean="0">
                <a:solidFill>
                  <a:srgbClr val="FFC000"/>
                </a:solidFill>
              </a:rPr>
              <a:t>Packaging and Transportation:-</a:t>
            </a:r>
          </a:p>
          <a:p>
            <a:pPr algn="l"/>
            <a:r>
              <a:rPr lang="en-US" b="1" dirty="0" smtClean="0">
                <a:solidFill>
                  <a:schemeClr val="bg1"/>
                </a:solidFill>
              </a:rPr>
              <a:t>ESDS devices should be contained in a static protective bag or container at all times during storage or transportation.</a:t>
            </a:r>
          </a:p>
          <a:p>
            <a:pPr algn="l"/>
            <a:r>
              <a:rPr lang="en-US" b="1" dirty="0" smtClean="0">
                <a:solidFill>
                  <a:srgbClr val="FFC000"/>
                </a:solidFill>
              </a:rPr>
              <a:t>Static-safe work bench:-</a:t>
            </a:r>
          </a:p>
          <a:p>
            <a:pPr algn="l">
              <a:buFont typeface="Wingdings" pitchFamily="2" charset="2"/>
              <a:buChar char="§"/>
            </a:pPr>
            <a:r>
              <a:rPr lang="en-US" b="1" dirty="0" smtClean="0">
                <a:solidFill>
                  <a:schemeClr val="bg1"/>
                </a:solidFill>
              </a:rPr>
              <a:t>The diagram below shows a typical static-safe work bench. </a:t>
            </a:r>
          </a:p>
          <a:p>
            <a:pPr algn="l">
              <a:buFont typeface="Wingdings" pitchFamily="2" charset="2"/>
              <a:buChar char="§"/>
            </a:pPr>
            <a:r>
              <a:rPr lang="en-US" b="1" dirty="0" smtClean="0">
                <a:solidFill>
                  <a:schemeClr val="bg1"/>
                </a:solidFill>
              </a:rPr>
              <a:t>The table top is covered by a static dissipative mat which is grounded through a 1 Meg-ohm resistor. </a:t>
            </a:r>
          </a:p>
          <a:p>
            <a:pPr algn="l">
              <a:buFont typeface="Wingdings" pitchFamily="2" charset="2"/>
              <a:buChar char="§"/>
            </a:pPr>
            <a:r>
              <a:rPr lang="en-US" b="1" dirty="0" smtClean="0">
                <a:solidFill>
                  <a:schemeClr val="bg1"/>
                </a:solidFill>
              </a:rPr>
              <a:t>This resistor is required in order to protect the users of the static-safe work bench – in the event that the ground becomes electrically live, the resistor will prevent electrical shock at the work bench. </a:t>
            </a:r>
          </a:p>
          <a:p>
            <a:pPr algn="l">
              <a:buFont typeface="Wingdings" pitchFamily="2" charset="2"/>
              <a:buChar char="§"/>
            </a:pPr>
            <a:r>
              <a:rPr lang="en-US" b="1" dirty="0" smtClean="0">
                <a:solidFill>
                  <a:schemeClr val="bg1"/>
                </a:solidFill>
              </a:rPr>
              <a:t>The same safety requirement holds true for the antistatic wrist-strap as well</a:t>
            </a:r>
            <a:r>
              <a:rPr lang="en-US" dirty="0" smtClean="0">
                <a:solidFill>
                  <a:schemeClr val="bg1"/>
                </a:solidFill>
              </a:rPr>
              <a:t>.</a:t>
            </a:r>
            <a:endParaRPr lang="en-US" b="1" dirty="0" smtClean="0">
              <a:solidFill>
                <a:schemeClr val="bg1"/>
              </a:solidFill>
            </a:endParaRPr>
          </a:p>
          <a:p>
            <a:pPr algn="l"/>
            <a:endParaRPr lang="en-US" b="1" dirty="0" smtClean="0"/>
          </a:p>
          <a:p>
            <a:pPr algn="l"/>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85800" y="533400"/>
            <a:ext cx="8001000" cy="601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609599"/>
          </a:xfrm>
        </p:spPr>
        <p:txBody>
          <a:bodyPr>
            <a:normAutofit fontScale="90000"/>
          </a:bodyPr>
          <a:lstStyle/>
          <a:p>
            <a:pPr algn="ctr"/>
            <a:r>
              <a:rPr lang="en-US" b="1" dirty="0" smtClean="0">
                <a:solidFill>
                  <a:schemeClr val="bg1"/>
                </a:solidFill>
              </a:rPr>
              <a:t>INTRODUCTION</a:t>
            </a:r>
            <a:endParaRPr lang="en-US" b="1" dirty="0">
              <a:solidFill>
                <a:schemeClr val="bg1"/>
              </a:solidFill>
            </a:endParaRPr>
          </a:p>
        </p:txBody>
      </p:sp>
      <p:sp>
        <p:nvSpPr>
          <p:cNvPr id="3" name="Subtitle 2"/>
          <p:cNvSpPr>
            <a:spLocks noGrp="1"/>
          </p:cNvSpPr>
          <p:nvPr>
            <p:ph type="subTitle" idx="1"/>
          </p:nvPr>
        </p:nvSpPr>
        <p:spPr>
          <a:xfrm>
            <a:off x="228600" y="1066800"/>
            <a:ext cx="8915400" cy="5486400"/>
          </a:xfrm>
        </p:spPr>
        <p:txBody>
          <a:bodyPr>
            <a:normAutofit lnSpcReduction="10000"/>
          </a:bodyPr>
          <a:lstStyle/>
          <a:p>
            <a:pPr algn="just">
              <a:buFont typeface="Wingdings" pitchFamily="2" charset="2"/>
              <a:buChar char="§"/>
            </a:pPr>
            <a:r>
              <a:rPr lang="en-US" b="1" i="1" dirty="0" smtClean="0">
                <a:solidFill>
                  <a:schemeClr val="bg1"/>
                </a:solidFill>
              </a:rPr>
              <a:t>Electrostatic charge is </a:t>
            </a:r>
            <a:r>
              <a:rPr lang="en-US" b="1" dirty="0" smtClean="0">
                <a:solidFill>
                  <a:schemeClr val="bg1"/>
                </a:solidFill>
              </a:rPr>
              <a:t>defined as </a:t>
            </a:r>
            <a:r>
              <a:rPr lang="en-US" b="1" dirty="0" smtClean="0">
                <a:solidFill>
                  <a:srgbClr val="FFFF00"/>
                </a:solidFill>
              </a:rPr>
              <a:t>“electric charge at rest”</a:t>
            </a:r>
            <a:r>
              <a:rPr lang="en-US" b="1" dirty="0" smtClean="0">
                <a:solidFill>
                  <a:schemeClr val="bg1"/>
                </a:solidFill>
              </a:rPr>
              <a:t>. </a:t>
            </a:r>
          </a:p>
          <a:p>
            <a:pPr algn="just">
              <a:buFont typeface="Wingdings" pitchFamily="2" charset="2"/>
              <a:buChar char="§"/>
            </a:pPr>
            <a:r>
              <a:rPr lang="en-US" b="1" dirty="0" smtClean="0">
                <a:solidFill>
                  <a:schemeClr val="bg1"/>
                </a:solidFill>
              </a:rPr>
              <a:t>Static electricity is an imbalance of electrical charges within or on the surface of a material. </a:t>
            </a:r>
          </a:p>
          <a:p>
            <a:pPr algn="just">
              <a:buFont typeface="Wingdings" pitchFamily="2" charset="2"/>
              <a:buChar char="§"/>
            </a:pPr>
            <a:r>
              <a:rPr lang="en-US" b="1" dirty="0" smtClean="0">
                <a:solidFill>
                  <a:schemeClr val="bg1"/>
                </a:solidFill>
              </a:rPr>
              <a:t>This imbalance of electrons produces an electric field that can be measured and that can influence other objects. </a:t>
            </a:r>
          </a:p>
          <a:p>
            <a:pPr algn="just">
              <a:buFont typeface="Wingdings" pitchFamily="2" charset="2"/>
              <a:buChar char="§"/>
            </a:pPr>
            <a:r>
              <a:rPr lang="en-US" b="1" dirty="0" smtClean="0">
                <a:solidFill>
                  <a:schemeClr val="bg1"/>
                </a:solidFill>
              </a:rPr>
              <a:t>Electrostatic discharge (ESD) is defined as “</a:t>
            </a:r>
            <a:r>
              <a:rPr lang="en-US" b="1" i="1" dirty="0" smtClean="0">
                <a:solidFill>
                  <a:srgbClr val="FFFF00"/>
                </a:solidFill>
              </a:rPr>
              <a:t>the</a:t>
            </a:r>
          </a:p>
          <a:p>
            <a:pPr algn="just"/>
            <a:r>
              <a:rPr lang="en-US" b="1" i="1" dirty="0" smtClean="0">
                <a:solidFill>
                  <a:srgbClr val="FFFF00"/>
                </a:solidFill>
              </a:rPr>
              <a:t>rapid, spontaneous transfer of electrostatic charge induced by a high electrostatic field</a:t>
            </a:r>
            <a:r>
              <a:rPr lang="en-US" b="1" i="1" dirty="0" smtClean="0">
                <a:solidFill>
                  <a:schemeClr val="bg1"/>
                </a:solidFill>
              </a:rPr>
              <a:t>.”</a:t>
            </a:r>
          </a:p>
          <a:p>
            <a:pPr algn="just">
              <a:buFont typeface="Wingdings" pitchFamily="2" charset="2"/>
              <a:buChar char="§"/>
            </a:pPr>
            <a:r>
              <a:rPr lang="en-US" b="1" dirty="0" smtClean="0">
                <a:solidFill>
                  <a:schemeClr val="bg1"/>
                </a:solidFill>
              </a:rPr>
              <a:t>Usually, the charge flows through a spark between two bodies at different electrostatic potentials</a:t>
            </a:r>
          </a:p>
          <a:p>
            <a:pPr algn="just"/>
            <a:r>
              <a:rPr lang="en-US" b="1" dirty="0" smtClean="0">
                <a:solidFill>
                  <a:schemeClr val="bg1"/>
                </a:solidFill>
              </a:rPr>
              <a:t>as they approach one another”.</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85800"/>
          </a:xfrm>
        </p:spPr>
        <p:txBody>
          <a:bodyPr>
            <a:noAutofit/>
          </a:bodyPr>
          <a:lstStyle/>
          <a:p>
            <a:pPr algn="ctr"/>
            <a:r>
              <a:rPr lang="en-US" sz="2400" dirty="0" smtClean="0">
                <a:solidFill>
                  <a:schemeClr val="bg1"/>
                </a:solidFill>
              </a:rPr>
              <a:t>MATERIALS ARE SUITABLE FOR DISSIPATING STATIC ELECTRICITY</a:t>
            </a:r>
            <a:endParaRPr lang="en-US" sz="2400" dirty="0">
              <a:solidFill>
                <a:schemeClr val="bg1"/>
              </a:solidFill>
            </a:endParaRPr>
          </a:p>
        </p:txBody>
      </p:sp>
      <p:sp>
        <p:nvSpPr>
          <p:cNvPr id="3" name="Subtitle 2"/>
          <p:cNvSpPr>
            <a:spLocks noGrp="1"/>
          </p:cNvSpPr>
          <p:nvPr>
            <p:ph type="subTitle" idx="1"/>
          </p:nvPr>
        </p:nvSpPr>
        <p:spPr>
          <a:xfrm>
            <a:off x="0" y="685800"/>
            <a:ext cx="9144000" cy="6172200"/>
          </a:xfrm>
        </p:spPr>
        <p:txBody>
          <a:bodyPr/>
          <a:lstStyle/>
          <a:p>
            <a:pPr algn="l"/>
            <a:r>
              <a:rPr lang="en-US" b="1" dirty="0" smtClean="0">
                <a:solidFill>
                  <a:schemeClr val="bg1"/>
                </a:solidFill>
              </a:rPr>
              <a:t>It is recommended that static dissipative materials are used as the medium (e.g. mats, containers) for discharging static charge to ground. These materials have the following properties:</a:t>
            </a:r>
          </a:p>
          <a:p>
            <a:pPr algn="l"/>
            <a:endParaRPr lang="en-US" b="1" dirty="0" smtClean="0">
              <a:solidFill>
                <a:schemeClr val="bg1"/>
              </a:solidFill>
            </a:endParaRPr>
          </a:p>
          <a:p>
            <a:pPr algn="l"/>
            <a:r>
              <a:rPr lang="en-US" b="1" dirty="0" smtClean="0">
                <a:solidFill>
                  <a:schemeClr val="bg1"/>
                </a:solidFill>
              </a:rPr>
              <a:t>Surface resistivity: 1 x 10</a:t>
            </a:r>
            <a:r>
              <a:rPr lang="en-US" b="1" baseline="30000" dirty="0" smtClean="0">
                <a:solidFill>
                  <a:schemeClr val="bg1"/>
                </a:solidFill>
              </a:rPr>
              <a:t>5</a:t>
            </a:r>
            <a:r>
              <a:rPr lang="en-US" b="1" dirty="0" smtClean="0">
                <a:solidFill>
                  <a:schemeClr val="bg1"/>
                </a:solidFill>
              </a:rPr>
              <a:t> to 1 x 10</a:t>
            </a:r>
            <a:r>
              <a:rPr lang="en-US" b="1" baseline="30000" dirty="0" smtClean="0">
                <a:solidFill>
                  <a:schemeClr val="bg1"/>
                </a:solidFill>
              </a:rPr>
              <a:t>12 </a:t>
            </a:r>
            <a:r>
              <a:rPr lang="en-US" b="1" dirty="0" smtClean="0">
                <a:solidFill>
                  <a:schemeClr val="bg1"/>
                </a:solidFill>
              </a:rPr>
              <a:t>ohms/m</a:t>
            </a:r>
            <a:r>
              <a:rPr lang="en-US" b="1" baseline="30000" dirty="0" smtClean="0">
                <a:solidFill>
                  <a:schemeClr val="bg1"/>
                </a:solidFill>
              </a:rPr>
              <a:t>2</a:t>
            </a:r>
          </a:p>
          <a:p>
            <a:pPr algn="l"/>
            <a:r>
              <a:rPr lang="en-US" b="1" dirty="0" smtClean="0">
                <a:solidFill>
                  <a:schemeClr val="bg1"/>
                </a:solidFill>
              </a:rPr>
              <a:t>Volume resistivity: 1 x 10</a:t>
            </a:r>
            <a:r>
              <a:rPr lang="en-US" b="1" baseline="30000" dirty="0" smtClean="0">
                <a:solidFill>
                  <a:schemeClr val="bg1"/>
                </a:solidFill>
              </a:rPr>
              <a:t>4</a:t>
            </a:r>
            <a:r>
              <a:rPr lang="en-US" b="1" dirty="0" smtClean="0">
                <a:solidFill>
                  <a:schemeClr val="bg1"/>
                </a:solidFill>
              </a:rPr>
              <a:t> to 1 x 10</a:t>
            </a:r>
            <a:r>
              <a:rPr lang="en-US" b="1" baseline="30000" dirty="0" smtClean="0">
                <a:solidFill>
                  <a:schemeClr val="bg1"/>
                </a:solidFill>
              </a:rPr>
              <a:t>11</a:t>
            </a:r>
            <a:r>
              <a:rPr lang="en-US" b="1" dirty="0" smtClean="0">
                <a:solidFill>
                  <a:schemeClr val="bg1"/>
                </a:solidFill>
              </a:rPr>
              <a:t> ohm-cm</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609600"/>
          </a:xfrm>
        </p:spPr>
        <p:txBody>
          <a:bodyPr>
            <a:normAutofit/>
          </a:bodyPr>
          <a:lstStyle/>
          <a:p>
            <a:r>
              <a:rPr lang="en-US" sz="2800" b="1" dirty="0" smtClean="0">
                <a:solidFill>
                  <a:srgbClr val="FF0000"/>
                </a:solidFill>
              </a:rPr>
              <a:t>An example of a static-safe work bench (at Electrical Test).</a:t>
            </a:r>
            <a:endParaRPr lang="en-US" sz="2800" dirty="0">
              <a:solidFill>
                <a:srgbClr val="FF0000"/>
              </a:solidFill>
            </a:endParaRPr>
          </a:p>
        </p:txBody>
      </p:sp>
      <p:pic>
        <p:nvPicPr>
          <p:cNvPr id="2052" name="Picture 4"/>
          <p:cNvPicPr>
            <a:picLocks noGrp="1" noChangeAspect="1" noChangeArrowheads="1"/>
          </p:cNvPicPr>
          <p:nvPr>
            <p:ph idx="1"/>
          </p:nvPr>
        </p:nvPicPr>
        <p:blipFill>
          <a:blip r:embed="rId2" cstate="print"/>
          <a:srcRect/>
          <a:stretch>
            <a:fillRect/>
          </a:stretch>
        </p:blipFill>
        <p:spPr bwMode="auto">
          <a:xfrm>
            <a:off x="0" y="838200"/>
            <a:ext cx="9144000" cy="601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85800"/>
          </a:xfrm>
        </p:spPr>
        <p:txBody>
          <a:bodyPr>
            <a:normAutofit fontScale="90000"/>
          </a:bodyPr>
          <a:lstStyle/>
          <a:p>
            <a:pPr algn="ctr"/>
            <a:r>
              <a:rPr lang="en-US" dirty="0" smtClean="0">
                <a:solidFill>
                  <a:schemeClr val="bg1"/>
                </a:solidFill>
              </a:rPr>
              <a:t>ANTISTATIC FOOTWEAR</a:t>
            </a:r>
            <a:endParaRPr lang="en-US" dirty="0">
              <a:solidFill>
                <a:schemeClr val="bg1"/>
              </a:solidFill>
            </a:endParaRPr>
          </a:p>
        </p:txBody>
      </p:sp>
      <p:sp>
        <p:nvSpPr>
          <p:cNvPr id="3" name="Subtitle 2"/>
          <p:cNvSpPr>
            <a:spLocks noGrp="1"/>
          </p:cNvSpPr>
          <p:nvPr>
            <p:ph type="subTitle" idx="1"/>
          </p:nvPr>
        </p:nvSpPr>
        <p:spPr>
          <a:xfrm>
            <a:off x="228600" y="609600"/>
            <a:ext cx="8686800" cy="6248400"/>
          </a:xfrm>
        </p:spPr>
        <p:txBody>
          <a:bodyPr/>
          <a:lstStyle/>
          <a:p>
            <a:pPr algn="l">
              <a:buFont typeface="Wingdings" pitchFamily="2" charset="2"/>
              <a:buChar char="§"/>
            </a:pPr>
            <a:r>
              <a:rPr lang="en-US" b="1" dirty="0" smtClean="0">
                <a:solidFill>
                  <a:schemeClr val="bg1"/>
                </a:solidFill>
              </a:rPr>
              <a:t>Where a wrist-strap is impractical, e.g. the job requires the worker to walk from one location to another, it is recommended that antistatic footwear such as antistatic shoes or heel- straps are worn. </a:t>
            </a:r>
          </a:p>
          <a:p>
            <a:pPr algn="l">
              <a:buFont typeface="Wingdings" pitchFamily="2" charset="2"/>
              <a:buChar char="§"/>
            </a:pPr>
            <a:r>
              <a:rPr lang="en-US" b="1" dirty="0" smtClean="0">
                <a:solidFill>
                  <a:schemeClr val="bg1"/>
                </a:solidFill>
              </a:rPr>
              <a:t>The following fig. shows an example of an antistatic heel-strap with the grounding cord running into the socks to make contact with the skin. </a:t>
            </a:r>
          </a:p>
          <a:p>
            <a:pPr algn="l">
              <a:buFont typeface="Wingdings" pitchFamily="2" charset="2"/>
              <a:buChar char="§"/>
            </a:pPr>
            <a:r>
              <a:rPr lang="en-US" b="1" dirty="0" smtClean="0">
                <a:solidFill>
                  <a:schemeClr val="bg1"/>
                </a:solidFill>
              </a:rPr>
              <a:t>It is also necessary to use an antistatic floor (e.g. conductive floor tiles) to work together with the antistatic footwear.</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590801" y="1295400"/>
            <a:ext cx="4419600" cy="43434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a:bodyPr>
          <a:lstStyle/>
          <a:p>
            <a:r>
              <a:rPr lang="en-US" sz="2200" dirty="0" smtClean="0">
                <a:solidFill>
                  <a:schemeClr val="bg1"/>
                </a:solidFill>
              </a:rPr>
              <a:t>LABELS TO IDENTIFY ELECTROSTATIC DISCHARGE SENSITIVE (ESDS) DEVICES</a:t>
            </a:r>
            <a:r>
              <a:rPr lang="en-US" sz="2800" dirty="0" smtClean="0"/>
              <a:t>.</a:t>
            </a:r>
            <a:endParaRPr lang="en-US" sz="2800" dirty="0"/>
          </a:p>
        </p:txBody>
      </p:sp>
      <p:sp>
        <p:nvSpPr>
          <p:cNvPr id="3" name="Subtitle 2"/>
          <p:cNvSpPr>
            <a:spLocks noGrp="1"/>
          </p:cNvSpPr>
          <p:nvPr>
            <p:ph type="subTitle" idx="1"/>
          </p:nvPr>
        </p:nvSpPr>
        <p:spPr>
          <a:xfrm>
            <a:off x="0" y="838200"/>
            <a:ext cx="9144000" cy="6019800"/>
          </a:xfrm>
        </p:spPr>
        <p:txBody>
          <a:bodyPr/>
          <a:lstStyle/>
          <a:p>
            <a:pPr algn="l"/>
            <a:r>
              <a:rPr lang="en-US" b="1" dirty="0" smtClean="0">
                <a:solidFill>
                  <a:schemeClr val="bg1"/>
                </a:solidFill>
              </a:rPr>
              <a:t>The following labels are commonly used on containers and packaging to alert anyone who handles the ESDS devices on the need to use static-safe procedures before handling the devices. The one on the left is preferred.</a:t>
            </a:r>
          </a:p>
          <a:p>
            <a:pPr algn="l"/>
            <a:endParaRPr lang="en-US" b="1" dirty="0" smtClean="0">
              <a:solidFill>
                <a:schemeClr val="bg1"/>
              </a:solidFill>
            </a:endParaRPr>
          </a:p>
          <a:p>
            <a:pPr algn="l"/>
            <a:endParaRPr lang="en-US" b="1" dirty="0">
              <a:solidFill>
                <a:schemeClr val="bg1"/>
              </a:solidFill>
            </a:endParaRPr>
          </a:p>
        </p:txBody>
      </p:sp>
      <p:pic>
        <p:nvPicPr>
          <p:cNvPr id="4098" name="Picture 2"/>
          <p:cNvPicPr>
            <a:picLocks noChangeAspect="1" noChangeArrowheads="1"/>
          </p:cNvPicPr>
          <p:nvPr/>
        </p:nvPicPr>
        <p:blipFill>
          <a:blip r:embed="rId2" cstate="print"/>
          <a:srcRect/>
          <a:stretch>
            <a:fillRect/>
          </a:stretch>
        </p:blipFill>
        <p:spPr bwMode="auto">
          <a:xfrm>
            <a:off x="914400" y="2662238"/>
            <a:ext cx="7315200" cy="297656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
            </a:r>
            <a:br>
              <a:rPr lang="en-US" sz="4400" dirty="0" smtClean="0">
                <a:solidFill>
                  <a:schemeClr val="bg1"/>
                </a:solidFill>
              </a:rPr>
            </a:br>
            <a:r>
              <a:rPr lang="en-US" sz="4400" dirty="0" smtClean="0">
                <a:solidFill>
                  <a:schemeClr val="bg1"/>
                </a:solidFill>
              </a:rPr>
              <a:t>INTRODUCTION</a:t>
            </a:r>
            <a:endParaRPr lang="en-US" sz="4400" dirty="0"/>
          </a:p>
        </p:txBody>
      </p:sp>
      <p:sp>
        <p:nvSpPr>
          <p:cNvPr id="3" name="Subtitle 2"/>
          <p:cNvSpPr>
            <a:spLocks noGrp="1"/>
          </p:cNvSpPr>
          <p:nvPr>
            <p:ph type="subTitle" idx="1"/>
          </p:nvPr>
        </p:nvSpPr>
        <p:spPr>
          <a:xfrm>
            <a:off x="228600" y="838200"/>
            <a:ext cx="8686800" cy="5791200"/>
          </a:xfrm>
        </p:spPr>
        <p:txBody>
          <a:bodyPr>
            <a:normAutofit/>
          </a:bodyPr>
          <a:lstStyle/>
          <a:p>
            <a:pPr algn="l">
              <a:buFont typeface="Wingdings" pitchFamily="2" charset="2"/>
              <a:buChar char="§"/>
            </a:pPr>
            <a:r>
              <a:rPr lang="en-US" sz="2700" b="1" dirty="0" smtClean="0">
                <a:solidFill>
                  <a:schemeClr val="bg1"/>
                </a:solidFill>
              </a:rPr>
              <a:t>Electrostatic discharge can change the electrical characteristics of a semiconductor device, degrading or destroying it.</a:t>
            </a:r>
          </a:p>
          <a:p>
            <a:pPr algn="l">
              <a:buFont typeface="Wingdings" pitchFamily="2" charset="2"/>
              <a:buChar char="§"/>
            </a:pPr>
            <a:r>
              <a:rPr lang="en-US" sz="2700" b="1" dirty="0" smtClean="0">
                <a:solidFill>
                  <a:schemeClr val="bg1"/>
                </a:solidFill>
              </a:rPr>
              <a:t> Electrostatic discharge also may upset the normal operation of an electronic system, causing equipment malfunction or failure. </a:t>
            </a:r>
          </a:p>
          <a:p>
            <a:pPr algn="just">
              <a:buFont typeface="Wingdings" pitchFamily="2" charset="2"/>
              <a:buChar char="§"/>
            </a:pPr>
            <a:r>
              <a:rPr lang="en-US" sz="2700" b="1" dirty="0" smtClean="0">
                <a:solidFill>
                  <a:schemeClr val="bg1"/>
                </a:solidFill>
              </a:rPr>
              <a:t>Charged surfaces can attract and hold contaminants, making removal of the particles difficult. </a:t>
            </a:r>
          </a:p>
          <a:p>
            <a:pPr algn="l">
              <a:buFont typeface="Wingdings" pitchFamily="2" charset="2"/>
              <a:buChar char="§"/>
            </a:pPr>
            <a:r>
              <a:rPr lang="en-US" sz="2700" b="1" dirty="0" smtClean="0">
                <a:solidFill>
                  <a:schemeClr val="bg1"/>
                </a:solidFill>
              </a:rPr>
              <a:t>When attracted to the surface of a silicon wafer or a device's electrical circuitry, air-borne particulates can cause random wafer defects and reduce product yields</a:t>
            </a:r>
            <a:r>
              <a:rPr lang="en-US" sz="2700" dirty="0" smtClean="0"/>
              <a:t>.</a:t>
            </a:r>
            <a:endParaRPr lang="en-US"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rmAutofit fontScale="90000"/>
          </a:bodyPr>
          <a:lstStyle/>
          <a:p>
            <a:pPr algn="ct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3600" dirty="0" smtClean="0">
                <a:solidFill>
                  <a:schemeClr val="bg1"/>
                </a:solidFill>
              </a:rPr>
              <a:t>GENERATION OF ELECTROSTATIC CHARGE</a:t>
            </a:r>
            <a:endParaRPr lang="en-US" sz="3000" dirty="0">
              <a:solidFill>
                <a:schemeClr val="bg1"/>
              </a:solidFill>
            </a:endParaRPr>
          </a:p>
        </p:txBody>
      </p:sp>
      <p:sp>
        <p:nvSpPr>
          <p:cNvPr id="3" name="Subtitle 2"/>
          <p:cNvSpPr>
            <a:spLocks noGrp="1"/>
          </p:cNvSpPr>
          <p:nvPr>
            <p:ph type="subTitle" idx="1"/>
          </p:nvPr>
        </p:nvSpPr>
        <p:spPr>
          <a:xfrm>
            <a:off x="228600" y="457200"/>
            <a:ext cx="8686800" cy="6172200"/>
          </a:xfrm>
        </p:spPr>
        <p:txBody>
          <a:bodyPr/>
          <a:lstStyle/>
          <a:p>
            <a:pPr algn="l">
              <a:buFont typeface="Wingdings" pitchFamily="2" charset="2"/>
              <a:buChar char="§"/>
            </a:pPr>
            <a:r>
              <a:rPr lang="en-US" b="1" dirty="0" smtClean="0">
                <a:solidFill>
                  <a:schemeClr val="bg1"/>
                </a:solidFill>
              </a:rPr>
              <a:t>Creating electrostatic charge by contact and separation of materials is known as "triboelectric charging.“</a:t>
            </a:r>
          </a:p>
          <a:p>
            <a:pPr algn="l">
              <a:buFont typeface="Wingdings" pitchFamily="2" charset="2"/>
              <a:buChar char="§"/>
            </a:pPr>
            <a:r>
              <a:rPr lang="en-US" b="1" dirty="0" smtClean="0">
                <a:solidFill>
                  <a:schemeClr val="bg1"/>
                </a:solidFill>
              </a:rPr>
              <a:t>It involves the transfer of electrons between materials. The atoms of a material with no static charge have an equal number of positive (+) protons in their nucleus and negative (-) electrons orbiting the nucleus. </a:t>
            </a:r>
          </a:p>
          <a:p>
            <a:pPr algn="just">
              <a:buFont typeface="Wingdings" pitchFamily="2" charset="2"/>
              <a:buChar char="§"/>
            </a:pPr>
            <a:r>
              <a:rPr lang="en-US" b="1" dirty="0" smtClean="0">
                <a:solidFill>
                  <a:schemeClr val="bg1"/>
                </a:solidFill>
              </a:rPr>
              <a:t>In Figure , Material "A" consists of atoms with equal numbers of protons and electrons. Material B also consists of atoms with equal (though perhaps different) numbers of protons and electrons. Both materials are electrically neutral</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381000"/>
          </a:xfrm>
        </p:spPr>
        <p:txBody>
          <a:bodyPr>
            <a:noAutofit/>
          </a:bodyPr>
          <a:lstStyle/>
          <a:p>
            <a:pPr algn="ctr"/>
            <a:r>
              <a:rPr lang="en-US" sz="3600" dirty="0" smtClean="0">
                <a:solidFill>
                  <a:srgbClr val="FF0000"/>
                </a:solidFill>
              </a:rPr>
              <a:t>GENERATION OF ELECTROSTATIC CHARGE</a:t>
            </a:r>
            <a:endParaRPr lang="en-US" sz="3600" dirty="0">
              <a:solidFill>
                <a:srgbClr val="FF0000"/>
              </a:solidFill>
            </a:endParaRPr>
          </a:p>
        </p:txBody>
      </p:sp>
      <p:sp>
        <p:nvSpPr>
          <p:cNvPr id="3" name="Subtitle 2"/>
          <p:cNvSpPr>
            <a:spLocks noGrp="1"/>
          </p:cNvSpPr>
          <p:nvPr>
            <p:ph type="subTitle" idx="1"/>
          </p:nvPr>
        </p:nvSpPr>
        <p:spPr>
          <a:xfrm>
            <a:off x="533400" y="762000"/>
            <a:ext cx="8382000" cy="5867400"/>
          </a:xfrm>
        </p:spPr>
        <p:txBody>
          <a:bodyPr>
            <a:normAutofit fontScale="92500" lnSpcReduction="20000"/>
          </a:bodyPr>
          <a:lstStyle/>
          <a:p>
            <a:pPr algn="l">
              <a:buFont typeface="Wingdings" pitchFamily="2" charset="2"/>
              <a:buChar char="§"/>
            </a:pPr>
            <a:r>
              <a:rPr lang="en-US" b="1" dirty="0" smtClean="0">
                <a:solidFill>
                  <a:schemeClr val="bg1"/>
                </a:solidFill>
              </a:rPr>
              <a:t>When the two materials are placed in contact and then separated, negatively charged electrons are transferred from the surface of one material to the surface of the other material. </a:t>
            </a:r>
          </a:p>
          <a:p>
            <a:pPr algn="l">
              <a:buFont typeface="Wingdings" pitchFamily="2" charset="2"/>
              <a:buChar char="§"/>
            </a:pPr>
            <a:r>
              <a:rPr lang="en-US" b="1" dirty="0" smtClean="0">
                <a:solidFill>
                  <a:schemeClr val="bg1"/>
                </a:solidFill>
              </a:rPr>
              <a:t>Which material loses electrons and which gains electrons will depend on the nature of the two materials. </a:t>
            </a:r>
          </a:p>
          <a:p>
            <a:pPr algn="l">
              <a:buFont typeface="Wingdings" pitchFamily="2" charset="2"/>
              <a:buChar char="§"/>
            </a:pPr>
            <a:r>
              <a:rPr lang="en-US" b="1" dirty="0" smtClean="0">
                <a:solidFill>
                  <a:schemeClr val="bg1"/>
                </a:solidFill>
              </a:rPr>
              <a:t>The material that loses electrons becomes positively charged, while the material that gains electrons is negatively charged. This is shown in Figure.</a:t>
            </a:r>
          </a:p>
          <a:p>
            <a:pPr algn="l">
              <a:buFont typeface="Wingdings" pitchFamily="2" charset="2"/>
              <a:buChar char="§"/>
            </a:pPr>
            <a:r>
              <a:rPr lang="en-US" b="1" dirty="0" smtClean="0">
                <a:solidFill>
                  <a:schemeClr val="bg1"/>
                </a:solidFill>
              </a:rPr>
              <a:t>Static electricity is measured in coulombs. The charge “</a:t>
            </a:r>
            <a:r>
              <a:rPr lang="en-US" b="1" i="1" dirty="0" smtClean="0">
                <a:solidFill>
                  <a:schemeClr val="bg1"/>
                </a:solidFill>
              </a:rPr>
              <a:t>q” on an object is determined by </a:t>
            </a:r>
            <a:r>
              <a:rPr lang="en-US" b="1" dirty="0" smtClean="0">
                <a:solidFill>
                  <a:schemeClr val="bg1"/>
                </a:solidFill>
              </a:rPr>
              <a:t>the product of the capacitance of the object “</a:t>
            </a:r>
            <a:r>
              <a:rPr lang="en-US" b="1" i="1" dirty="0" smtClean="0">
                <a:solidFill>
                  <a:schemeClr val="bg1"/>
                </a:solidFill>
              </a:rPr>
              <a:t>C” and the voltage potential on the object (V):</a:t>
            </a:r>
          </a:p>
          <a:p>
            <a:pPr algn="l"/>
            <a:r>
              <a:rPr lang="en-US" b="1" i="1" dirty="0" smtClean="0">
                <a:solidFill>
                  <a:schemeClr val="bg1"/>
                </a:solidFill>
              </a:rPr>
              <a:t>                                        q = CV</a:t>
            </a:r>
          </a:p>
          <a:p>
            <a:pPr algn="l">
              <a:buFont typeface="Wingdings" pitchFamily="2" charset="2"/>
              <a:buChar char="§"/>
            </a:pPr>
            <a:r>
              <a:rPr lang="en-US" b="1" dirty="0" smtClean="0">
                <a:solidFill>
                  <a:schemeClr val="bg1"/>
                </a:solidFill>
              </a:rPr>
              <a:t>Commonly, however, we speak of the electrostatic potential on an object, which is expressed as</a:t>
            </a:r>
          </a:p>
          <a:p>
            <a:pPr algn="l"/>
            <a:r>
              <a:rPr lang="en-US" b="1" dirty="0" smtClean="0">
                <a:solidFill>
                  <a:schemeClr val="bg1"/>
                </a:solidFill>
              </a:rPr>
              <a:t>voltage.</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24000" y="304800"/>
            <a:ext cx="6477000" cy="6324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676400" y="533400"/>
            <a:ext cx="6248400" cy="579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533400"/>
          </a:xfrm>
        </p:spPr>
        <p:txBody>
          <a:bodyPr>
            <a:noAutofit/>
          </a:bodyPr>
          <a:lstStyle/>
          <a:p>
            <a:pPr algn="l"/>
            <a:r>
              <a:rPr lang="en-US" sz="3600" dirty="0" smtClean="0">
                <a:solidFill>
                  <a:srgbClr val="FF0000"/>
                </a:solidFill>
              </a:rPr>
              <a:t>GENERATION OF ELECTROSTATIC CHARGE</a:t>
            </a:r>
            <a:endParaRPr lang="en-US" sz="3600" dirty="0"/>
          </a:p>
        </p:txBody>
      </p:sp>
      <p:sp>
        <p:nvSpPr>
          <p:cNvPr id="3" name="Subtitle 2"/>
          <p:cNvSpPr>
            <a:spLocks noGrp="1"/>
          </p:cNvSpPr>
          <p:nvPr>
            <p:ph type="subTitle" idx="1"/>
          </p:nvPr>
        </p:nvSpPr>
        <p:spPr>
          <a:xfrm>
            <a:off x="228600" y="914400"/>
            <a:ext cx="8686800" cy="5715000"/>
          </a:xfrm>
        </p:spPr>
        <p:txBody>
          <a:bodyPr>
            <a:normAutofit/>
          </a:bodyPr>
          <a:lstStyle/>
          <a:p>
            <a:pPr algn="l">
              <a:buFont typeface="Wingdings" pitchFamily="2" charset="2"/>
              <a:buChar char="§"/>
            </a:pPr>
            <a:r>
              <a:rPr lang="en-US" b="1" dirty="0" smtClean="0">
                <a:solidFill>
                  <a:schemeClr val="bg1"/>
                </a:solidFill>
              </a:rPr>
              <a:t>This process of material contact, electron transfer and separation is a much more complex mechanism than described here. </a:t>
            </a:r>
          </a:p>
          <a:p>
            <a:pPr algn="just"/>
            <a:r>
              <a:rPr lang="en-US" b="1" dirty="0" smtClean="0">
                <a:solidFill>
                  <a:schemeClr val="bg1"/>
                </a:solidFill>
              </a:rPr>
              <a:t>The amount of charge created by triboelectric generation is affected by the area of contact, the speed of separation, relative humidity, and chemistry of the materials, surface work function and other factors. Once the charge is created on a material, it becomes an electrostatic charge (if it remains on the material). This charge may be transferred from the material, creating an electrostatic discharge or ESD event. </a:t>
            </a:r>
            <a:endParaRPr lang="en-US" b="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TotalTime>
  <Words>2663</Words>
  <Application>Microsoft Office PowerPoint</Application>
  <PresentationFormat>On-screen Show (4:3)</PresentationFormat>
  <Paragraphs>162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ELECTROSTATIC SENSITIVE DEVICES   (ESDS)</vt:lpstr>
      <vt:lpstr>CONTENTS</vt:lpstr>
      <vt:lpstr>INTRODUCTION</vt:lpstr>
      <vt:lpstr>        INTRODUCTION</vt:lpstr>
      <vt:lpstr>       GENERATION OF ELECTROSTATIC CHARGE</vt:lpstr>
      <vt:lpstr>GENERATION OF ELECTROSTATIC CHARGE</vt:lpstr>
      <vt:lpstr>Slide 7</vt:lpstr>
      <vt:lpstr>Slide 8</vt:lpstr>
      <vt:lpstr>GENERATION OF ELECTROSTATIC CHARGE</vt:lpstr>
      <vt:lpstr>GENERATION OF ELECTROSTATIC CHARGE</vt:lpstr>
      <vt:lpstr>Material Characteristics Affect Static Charge</vt:lpstr>
      <vt:lpstr>MATERIAL CHARACTERISTICS AFFECT STATIC CHARGE</vt:lpstr>
      <vt:lpstr>Material Characteristics Affect Static Charge</vt:lpstr>
      <vt:lpstr>Material Characteristics Affect Static Charge</vt:lpstr>
      <vt:lpstr>Material Characteristics Affect Static Charge</vt:lpstr>
      <vt:lpstr>Material Characteristics Affect Static Charge</vt:lpstr>
      <vt:lpstr>ESD Damage</vt:lpstr>
      <vt:lpstr>         ESD Damage</vt:lpstr>
      <vt:lpstr>ESD Damage</vt:lpstr>
      <vt:lpstr>ESD Damage</vt:lpstr>
      <vt:lpstr>EFFECT ON ELECTRONIC DEVICES</vt:lpstr>
      <vt:lpstr>EFFECT ON ELECTRONIC DEVICES</vt:lpstr>
      <vt:lpstr>EFFECT ON ELECTRONIC DEVICES</vt:lpstr>
      <vt:lpstr>EFFECT ON ELECTRONIC DEVICES</vt:lpstr>
      <vt:lpstr>PROTECTION FOR ELECTROSTATIC DISCHARGE SENSITIVE (ESDS) DEVICES.</vt:lpstr>
      <vt:lpstr>PROTECTION FOR ELECTROSTATIC DISCHARGE SENSITIVE (ESDS) DEVICES.</vt:lpstr>
      <vt:lpstr>PROTECTION FOR ELECTROSTATIC DISCHARGE SENSITIVE (ESDS) DEVICES</vt:lpstr>
      <vt:lpstr>PROTECTION FOR ELECTROSTATIC DISCHARGE SENSITIVE (ESDS) DEVICES</vt:lpstr>
      <vt:lpstr>Slide 29</vt:lpstr>
      <vt:lpstr>MATERIALS ARE SUITABLE FOR DISSIPATING STATIC ELECTRICITY</vt:lpstr>
      <vt:lpstr>An example of a static-safe work bench (at Electrical Test).</vt:lpstr>
      <vt:lpstr>ANTISTATIC FOOTWEAR</vt:lpstr>
      <vt:lpstr>Slide 33</vt:lpstr>
      <vt:lpstr>LABELS TO IDENTIFY ELECTROSTATIC DISCHARGE SENSITIVE (ESDS) DEVICES.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ELECTROSTATIC SENSITIVE DEVICES   (ESDS)</dc:title>
  <dc:creator/>
  <cp:lastModifiedBy>vivekgautam</cp:lastModifiedBy>
  <cp:revision>35</cp:revision>
  <dcterms:created xsi:type="dcterms:W3CDTF">2006-08-16T00:00:00Z</dcterms:created>
  <dcterms:modified xsi:type="dcterms:W3CDTF">2018-02-28T04:28:27Z</dcterms:modified>
</cp:coreProperties>
</file>