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4" autoAdjust="0"/>
    <p:restoredTop sz="94660"/>
  </p:normalViewPr>
  <p:slideViewPr>
    <p:cSldViewPr>
      <p:cViewPr varScale="1">
        <p:scale>
          <a:sx n="69" d="100"/>
          <a:sy n="69" d="100"/>
        </p:scale>
        <p:origin x="13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14-Feb-19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14-Feb-19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14-Feb-19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14-Feb-19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14-Feb-19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14-Feb-19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14-Feb-19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14-Feb-19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14-Feb-19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14-Feb-19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4096512"/>
          </a:xfrm>
        </p:spPr>
        <p:txBody>
          <a:bodyPr/>
          <a:lstStyle/>
          <a:p>
            <a:r>
              <a:rPr lang="en-US" dirty="0" smtClean="0"/>
              <a:t>ELECTRONIC FLIGHT INSTRUMENT SYSTEM (EFIS)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685800"/>
          </a:xfrm>
        </p:spPr>
        <p:txBody>
          <a:bodyPr>
            <a:normAutofit fontScale="90000"/>
          </a:bodyPr>
          <a:lstStyle/>
          <a:p>
            <a:pPr algn="ctr"/>
            <a:r>
              <a:rPr lang="en-US" dirty="0" smtClean="0"/>
              <a:t/>
            </a:r>
            <a:br>
              <a:rPr lang="en-US" dirty="0" smtClean="0"/>
            </a:br>
            <a:r>
              <a:rPr lang="en-US" sz="4900" dirty="0" smtClean="0">
                <a:solidFill>
                  <a:srgbClr val="FF0000"/>
                </a:solidFill>
              </a:rPr>
              <a:t>COMPARATOR MONITORING</a:t>
            </a:r>
            <a:endParaRPr lang="en-US" dirty="0">
              <a:solidFill>
                <a:srgbClr val="FF0000"/>
              </a:solidFill>
            </a:endParaRPr>
          </a:p>
        </p:txBody>
      </p:sp>
      <p:sp>
        <p:nvSpPr>
          <p:cNvPr id="3" name="Subtitle 2"/>
          <p:cNvSpPr>
            <a:spLocks noGrp="1"/>
          </p:cNvSpPr>
          <p:nvPr>
            <p:ph type="subTitle" idx="1"/>
          </p:nvPr>
        </p:nvSpPr>
        <p:spPr>
          <a:xfrm>
            <a:off x="228600" y="990600"/>
            <a:ext cx="8610600" cy="5638800"/>
          </a:xfrm>
        </p:spPr>
        <p:txBody>
          <a:bodyPr/>
          <a:lstStyle/>
          <a:p>
            <a:pPr algn="l">
              <a:buFont typeface="Wingdings" pitchFamily="2" charset="2"/>
              <a:buChar char="§"/>
            </a:pPr>
            <a:r>
              <a:rPr lang="en-US" b="1" dirty="0" smtClean="0">
                <a:solidFill>
                  <a:schemeClr val="bg1"/>
                </a:solidFill>
              </a:rPr>
              <a:t>With EFIS, the comparator function is simple: Is roll data (bank angle) from sensor 1 the same as roll data from sensor 2? If not, display a warning caption (such as CHECK ROLL) on both PFDs. Comparison monitors give warnings for airspeed, pitch, roll, and altitude indications. More advanced EFIS systems have more comparator monitors.</a:t>
            </a:r>
          </a:p>
          <a:p>
            <a:pPr algn="l"/>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533400"/>
          </a:xfrm>
        </p:spPr>
        <p:txBody>
          <a:bodyPr>
            <a:normAutofit fontScale="90000"/>
          </a:bodyPr>
          <a:lstStyle/>
          <a:p>
            <a:pPr algn="ctr"/>
            <a:r>
              <a:rPr lang="en-US" sz="4900" dirty="0" smtClean="0">
                <a:solidFill>
                  <a:srgbClr val="FF0000"/>
                </a:solidFill>
              </a:rPr>
              <a:t>DISPLAY MONITORING</a:t>
            </a:r>
            <a:endParaRPr lang="en-US" dirty="0">
              <a:solidFill>
                <a:srgbClr val="FF0000"/>
              </a:solidFill>
            </a:endParaRPr>
          </a:p>
        </p:txBody>
      </p:sp>
      <p:sp>
        <p:nvSpPr>
          <p:cNvPr id="3" name="Subtitle 2"/>
          <p:cNvSpPr>
            <a:spLocks noGrp="1"/>
          </p:cNvSpPr>
          <p:nvPr>
            <p:ph type="subTitle" idx="1"/>
          </p:nvPr>
        </p:nvSpPr>
        <p:spPr>
          <a:xfrm>
            <a:off x="304800" y="762000"/>
            <a:ext cx="8534400" cy="5867400"/>
          </a:xfrm>
        </p:spPr>
        <p:txBody>
          <a:bodyPr>
            <a:normAutofit fontScale="92500" lnSpcReduction="10000"/>
          </a:bodyPr>
          <a:lstStyle/>
          <a:p>
            <a:pPr algn="l">
              <a:buFont typeface="Wingdings" pitchFamily="2" charset="2"/>
              <a:buChar char="§"/>
            </a:pPr>
            <a:r>
              <a:rPr lang="en-US" b="1" dirty="0" smtClean="0">
                <a:solidFill>
                  <a:schemeClr val="bg1"/>
                </a:solidFill>
              </a:rPr>
              <a:t>An EFIS display allows no easy re-transmission of what is shown on the display. What is required is a new approach to display monitoring that provides safety equivalent to that of the traditional system. </a:t>
            </a:r>
          </a:p>
          <a:p>
            <a:pPr algn="l">
              <a:buFont typeface="Wingdings" pitchFamily="2" charset="2"/>
              <a:buChar char="§"/>
            </a:pPr>
            <a:r>
              <a:rPr lang="en-US" b="1" dirty="0" smtClean="0">
                <a:solidFill>
                  <a:schemeClr val="bg1"/>
                </a:solidFill>
              </a:rPr>
              <a:t>One solution is to keep the display unit as simple as possible, so that it is less likely to introduce errors. </a:t>
            </a:r>
          </a:p>
          <a:p>
            <a:pPr algn="l">
              <a:buFont typeface="Wingdings" pitchFamily="2" charset="2"/>
              <a:buChar char="§"/>
            </a:pPr>
            <a:r>
              <a:rPr lang="en-US" b="1" dirty="0" smtClean="0">
                <a:solidFill>
                  <a:schemeClr val="bg1"/>
                </a:solidFill>
              </a:rPr>
              <a:t>The display unit either works or does not work. A failure is always obvious, never insidious. </a:t>
            </a:r>
          </a:p>
          <a:p>
            <a:pPr algn="l">
              <a:buFont typeface="Wingdings" pitchFamily="2" charset="2"/>
              <a:buChar char="§"/>
            </a:pPr>
            <a:r>
              <a:rPr lang="en-US" b="1" dirty="0" smtClean="0">
                <a:solidFill>
                  <a:schemeClr val="bg1"/>
                </a:solidFill>
              </a:rPr>
              <a:t>Now the monitoring function can be shifted </a:t>
            </a:r>
            <a:r>
              <a:rPr lang="en-US" b="1" i="1" dirty="0" smtClean="0">
                <a:solidFill>
                  <a:schemeClr val="bg1"/>
                </a:solidFill>
              </a:rPr>
              <a:t>upstream</a:t>
            </a:r>
            <a:r>
              <a:rPr lang="en-US" b="1" dirty="0" smtClean="0">
                <a:solidFill>
                  <a:schemeClr val="bg1"/>
                </a:solidFill>
              </a:rPr>
              <a:t> to the output of the symbol generator.</a:t>
            </a:r>
          </a:p>
          <a:p>
            <a:pPr algn="l">
              <a:buFont typeface="Wingdings" pitchFamily="2" charset="2"/>
              <a:buChar char="§"/>
            </a:pPr>
            <a:r>
              <a:rPr lang="en-US" b="1" dirty="0" smtClean="0">
                <a:solidFill>
                  <a:schemeClr val="bg1"/>
                </a:solidFill>
              </a:rPr>
              <a:t>In this technique, each symbol generator contains two display monitoring channels. One channel, the internal, samples the output from its own symbol generator to the display unit and computes, for example, what roll attitude should produce that indication. </a:t>
            </a:r>
          </a:p>
          <a:p>
            <a:pPr algn="l"/>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fontScale="90000"/>
          </a:bodyPr>
          <a:lstStyle/>
          <a:p>
            <a:pPr algn="ctr"/>
            <a:r>
              <a:rPr lang="en-US" sz="4900" dirty="0" smtClean="0">
                <a:solidFill>
                  <a:srgbClr val="FF0000"/>
                </a:solidFill>
              </a:rPr>
              <a:t>DISPLAY MONITORING</a:t>
            </a:r>
            <a:endParaRPr lang="en-US" dirty="0">
              <a:solidFill>
                <a:srgbClr val="FF0000"/>
              </a:solidFill>
            </a:endParaRPr>
          </a:p>
        </p:txBody>
      </p:sp>
      <p:sp>
        <p:nvSpPr>
          <p:cNvPr id="3" name="Subtitle 2"/>
          <p:cNvSpPr>
            <a:spLocks noGrp="1"/>
          </p:cNvSpPr>
          <p:nvPr>
            <p:ph type="subTitle" idx="1"/>
          </p:nvPr>
        </p:nvSpPr>
        <p:spPr>
          <a:xfrm>
            <a:off x="304800" y="609600"/>
            <a:ext cx="8534400" cy="6019800"/>
          </a:xfrm>
        </p:spPr>
        <p:txBody>
          <a:bodyPr>
            <a:normAutofit lnSpcReduction="10000"/>
          </a:bodyPr>
          <a:lstStyle/>
          <a:p>
            <a:pPr algn="just">
              <a:buFont typeface="Wingdings" pitchFamily="2" charset="2"/>
              <a:buChar char="§"/>
            </a:pPr>
            <a:r>
              <a:rPr lang="en-US" b="1" dirty="0" smtClean="0">
                <a:solidFill>
                  <a:schemeClr val="bg1"/>
                </a:solidFill>
              </a:rPr>
              <a:t>This computed roll attitude is then compared with the roll attitude input to the symbol generator.</a:t>
            </a:r>
          </a:p>
          <a:p>
            <a:pPr algn="just">
              <a:buFont typeface="Wingdings" pitchFamily="2" charset="2"/>
              <a:buChar char="§"/>
            </a:pPr>
            <a:r>
              <a:rPr lang="en-US" b="1" dirty="0" smtClean="0">
                <a:solidFill>
                  <a:schemeClr val="bg1"/>
                </a:solidFill>
              </a:rPr>
              <a:t>Any difference has probably been introduced by faulty processing, and triggers a warning on the relevant display.</a:t>
            </a:r>
          </a:p>
          <a:p>
            <a:pPr algn="just">
              <a:buFont typeface="Wingdings" pitchFamily="2" charset="2"/>
              <a:buChar char="§"/>
            </a:pPr>
            <a:r>
              <a:rPr lang="en-US" b="1" dirty="0" smtClean="0">
                <a:solidFill>
                  <a:schemeClr val="bg1"/>
                </a:solidFill>
              </a:rPr>
              <a:t>The external monitoring channel carries out the same check on the symbol generator on the other side of the flight deck: the Captain's symbol generator checks the First Officer's, the First Officer's checks the Captain's. Whichever symbol generator detects a fault, puts up a warning on its own display.</a:t>
            </a:r>
          </a:p>
          <a:p>
            <a:pPr algn="just">
              <a:buFont typeface="Wingdings" pitchFamily="2" charset="2"/>
              <a:buChar char="§"/>
            </a:pPr>
            <a:r>
              <a:rPr lang="en-US" b="1" dirty="0" smtClean="0">
                <a:solidFill>
                  <a:schemeClr val="bg1"/>
                </a:solidFill>
              </a:rPr>
              <a:t>The external monitoring channel also checks sensor inputs (to the symbol generator) for reasonableness.</a:t>
            </a:r>
          </a:p>
          <a:p>
            <a:pPr algn="just">
              <a:buFont typeface="Wingdings" pitchFamily="2" charset="2"/>
              <a:buChar char="§"/>
            </a:pPr>
            <a:r>
              <a:rPr lang="en-US" b="1" dirty="0" smtClean="0">
                <a:solidFill>
                  <a:schemeClr val="bg1"/>
                </a:solidFill>
              </a:rPr>
              <a:t> A spurious input, such as a radio height greater than the radio altimeter's maximum, results in a warning.</a:t>
            </a:r>
          </a:p>
          <a:p>
            <a:pPr algn="l">
              <a:buFont typeface="Wingdings" pitchFamily="2" charset="2"/>
              <a:buChar char="§"/>
            </a:pPr>
            <a:endParaRPr lang="en-US" b="1" dirty="0" smtClean="0">
              <a:solidFill>
                <a:schemeClr val="bg1"/>
              </a:solidFill>
            </a:endParaRPr>
          </a:p>
          <a:p>
            <a:pPr algn="l"/>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7851648" cy="533400"/>
          </a:xfrm>
        </p:spPr>
        <p:txBody>
          <a:bodyPr>
            <a:noAutofit/>
          </a:bodyPr>
          <a:lstStyle/>
          <a:p>
            <a:pPr algn="ctr"/>
            <a:r>
              <a:rPr lang="en-US" sz="4000" dirty="0" smtClean="0">
                <a:solidFill>
                  <a:srgbClr val="FF0000"/>
                </a:solidFill>
              </a:rPr>
              <a:t>INTRODUCTION</a:t>
            </a:r>
            <a:endParaRPr lang="en-US" sz="4000" dirty="0">
              <a:solidFill>
                <a:srgbClr val="FF0000"/>
              </a:solidFill>
            </a:endParaRPr>
          </a:p>
        </p:txBody>
      </p:sp>
      <p:sp>
        <p:nvSpPr>
          <p:cNvPr id="3" name="Subtitle 2"/>
          <p:cNvSpPr>
            <a:spLocks noGrp="1"/>
          </p:cNvSpPr>
          <p:nvPr>
            <p:ph type="subTitle" idx="1"/>
          </p:nvPr>
        </p:nvSpPr>
        <p:spPr>
          <a:xfrm>
            <a:off x="304800" y="609600"/>
            <a:ext cx="8534400" cy="5943600"/>
          </a:xfrm>
        </p:spPr>
        <p:txBody>
          <a:bodyPr>
            <a:normAutofit fontScale="92500"/>
          </a:bodyPr>
          <a:lstStyle/>
          <a:p>
            <a:pPr algn="l">
              <a:buFont typeface="Wingdings" pitchFamily="2" charset="2"/>
              <a:buChar char="§"/>
            </a:pPr>
            <a:r>
              <a:rPr lang="en-US" sz="2700" b="1" dirty="0" smtClean="0">
                <a:solidFill>
                  <a:schemeClr val="bg1"/>
                </a:solidFill>
              </a:rPr>
              <a:t>An electronic flight instrument system (EFIS) is a flight deck instrument display system that displays flight data electronically rather than electromechanically. </a:t>
            </a:r>
          </a:p>
          <a:p>
            <a:pPr algn="l">
              <a:buFont typeface="Wingdings" pitchFamily="2" charset="2"/>
              <a:buChar char="§"/>
            </a:pPr>
            <a:r>
              <a:rPr lang="en-US" sz="2700" b="1" dirty="0" smtClean="0">
                <a:solidFill>
                  <a:schemeClr val="bg1"/>
                </a:solidFill>
              </a:rPr>
              <a:t>An EFIS normally consists of a primary flight display (PFD), multi-function display (MFD), and an engine indicating and crew alerting system (EICAS) display.</a:t>
            </a:r>
          </a:p>
          <a:p>
            <a:pPr algn="l">
              <a:buFont typeface="Wingdings" pitchFamily="2" charset="2"/>
              <a:buChar char="§"/>
            </a:pPr>
            <a:r>
              <a:rPr lang="en-US" sz="2700" b="1" dirty="0" smtClean="0">
                <a:solidFill>
                  <a:schemeClr val="bg1"/>
                </a:solidFill>
              </a:rPr>
              <a:t>Early EFIS models used cathode  ray  tube (CRT) displays, but liquid crystal displays (LCD) are now more common. </a:t>
            </a:r>
          </a:p>
          <a:p>
            <a:pPr algn="l">
              <a:buFont typeface="Wingdings" pitchFamily="2" charset="2"/>
              <a:buChar char="§"/>
            </a:pPr>
            <a:r>
              <a:rPr lang="en-US" sz="2700" b="1" dirty="0" smtClean="0">
                <a:solidFill>
                  <a:schemeClr val="bg1"/>
                </a:solidFill>
              </a:rPr>
              <a:t>The complex electromechanical attitude direction  indicator (ADI) and horizontal situation indicator  (HSI) were the first candidates for replacement by EFIS. </a:t>
            </a:r>
          </a:p>
          <a:p>
            <a:pPr algn="l">
              <a:buFont typeface="Wingdings" pitchFamily="2" charset="2"/>
              <a:buChar char="§"/>
            </a:pPr>
            <a:r>
              <a:rPr lang="en-US" sz="2700" b="1" dirty="0" smtClean="0">
                <a:solidFill>
                  <a:schemeClr val="bg1"/>
                </a:solidFill>
              </a:rPr>
              <a:t>Now, however, few flight deck instruments cannot be replaced by an electronic display.</a:t>
            </a:r>
          </a:p>
          <a:p>
            <a:pPr algn="l"/>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900" dirty="0" smtClean="0">
                <a:solidFill>
                  <a:srgbClr val="FF0000"/>
                </a:solidFill>
              </a:rPr>
              <a:t>PRIMARY FLIGHT DISPLAY</a:t>
            </a:r>
            <a:endParaRPr lang="en-US" dirty="0">
              <a:solidFill>
                <a:srgbClr val="FF0000"/>
              </a:solidFill>
            </a:endParaRPr>
          </a:p>
        </p:txBody>
      </p:sp>
      <p:sp>
        <p:nvSpPr>
          <p:cNvPr id="3" name="Subtitle 2"/>
          <p:cNvSpPr>
            <a:spLocks noGrp="1"/>
          </p:cNvSpPr>
          <p:nvPr>
            <p:ph type="subTitle" idx="1"/>
          </p:nvPr>
        </p:nvSpPr>
        <p:spPr>
          <a:xfrm>
            <a:off x="228600" y="685800"/>
            <a:ext cx="8763000" cy="5943600"/>
          </a:xfrm>
        </p:spPr>
        <p:txBody>
          <a:bodyPr>
            <a:normAutofit fontScale="92500" lnSpcReduction="20000"/>
          </a:bodyPr>
          <a:lstStyle/>
          <a:p>
            <a:pPr algn="l">
              <a:buFont typeface="Wingdings" pitchFamily="2" charset="2"/>
              <a:buChar char="§"/>
            </a:pPr>
            <a:r>
              <a:rPr lang="en-US" b="1" dirty="0" smtClean="0">
                <a:solidFill>
                  <a:schemeClr val="bg1"/>
                </a:solidFill>
              </a:rPr>
              <a:t>On the flight deck, the display units are the most obvious parts of an EFIS system, and are the features that lead to the term </a:t>
            </a:r>
            <a:r>
              <a:rPr lang="en-US" b="1" i="1" dirty="0" smtClean="0">
                <a:solidFill>
                  <a:schemeClr val="bg1"/>
                </a:solidFill>
              </a:rPr>
              <a:t>glass cockpit</a:t>
            </a:r>
            <a:r>
              <a:rPr lang="en-US" b="1" dirty="0" smtClean="0">
                <a:solidFill>
                  <a:schemeClr val="bg1"/>
                </a:solidFill>
              </a:rPr>
              <a:t>. </a:t>
            </a:r>
          </a:p>
          <a:p>
            <a:pPr algn="l">
              <a:buFont typeface="Wingdings" pitchFamily="2" charset="2"/>
              <a:buChar char="§"/>
            </a:pPr>
            <a:r>
              <a:rPr lang="en-US" b="1" dirty="0" smtClean="0">
                <a:solidFill>
                  <a:schemeClr val="bg1"/>
                </a:solidFill>
              </a:rPr>
              <a:t>The display unit that replaces the ADI is called the primary flight display (PFD). If a separate display replaces the HSI, it is called the navigation display. </a:t>
            </a:r>
          </a:p>
          <a:p>
            <a:pPr algn="l">
              <a:buFont typeface="Wingdings" pitchFamily="2" charset="2"/>
              <a:buChar char="§"/>
            </a:pPr>
            <a:r>
              <a:rPr lang="en-US" b="1" dirty="0" smtClean="0">
                <a:solidFill>
                  <a:schemeClr val="bg1"/>
                </a:solidFill>
              </a:rPr>
              <a:t>The PFD displays all information critical to flight, including calibrated airspeed, altitude, heading, attitude and vertical speed. </a:t>
            </a:r>
          </a:p>
          <a:p>
            <a:pPr algn="l">
              <a:buFont typeface="Wingdings" pitchFamily="2" charset="2"/>
              <a:buChar char="§"/>
            </a:pPr>
            <a:r>
              <a:rPr lang="en-US" b="1" dirty="0" smtClean="0">
                <a:solidFill>
                  <a:schemeClr val="bg1"/>
                </a:solidFill>
              </a:rPr>
              <a:t>The PFD is designed to improve a pilot's situational awareness by integrating this information into a single display instead of six different analog instruments, reducing the amount of time necessary to monitor the instruments. </a:t>
            </a:r>
          </a:p>
          <a:p>
            <a:pPr algn="l">
              <a:buFont typeface="Wingdings" pitchFamily="2" charset="2"/>
              <a:buChar char="§"/>
            </a:pPr>
            <a:r>
              <a:rPr lang="en-US" b="1" dirty="0" smtClean="0">
                <a:solidFill>
                  <a:schemeClr val="bg1"/>
                </a:solidFill>
              </a:rPr>
              <a:t>PFDs also increase situational awareness by alerting the aircrew to unusual or potentially hazardous conditions — for example, low airspeed, and high rate of descent— by changing the color or shape of the display or by providing audio alerts. </a:t>
            </a:r>
          </a:p>
          <a:p>
            <a:pPr algn="l">
              <a:buFont typeface="Wingdings" pitchFamily="2" charset="2"/>
              <a:buChar char="§"/>
            </a:pPr>
            <a:endParaRPr lang="en-US" b="1"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900" dirty="0" smtClean="0">
                <a:solidFill>
                  <a:srgbClr val="FF0000"/>
                </a:solidFill>
              </a:rPr>
              <a:t>PRIMARY FLIGHT DISPLAY</a:t>
            </a:r>
            <a:endParaRPr lang="en-US" dirty="0"/>
          </a:p>
        </p:txBody>
      </p:sp>
      <p:sp>
        <p:nvSpPr>
          <p:cNvPr id="3" name="Subtitle 2"/>
          <p:cNvSpPr>
            <a:spLocks noGrp="1"/>
          </p:cNvSpPr>
          <p:nvPr>
            <p:ph type="subTitle" idx="1"/>
          </p:nvPr>
        </p:nvSpPr>
        <p:spPr>
          <a:xfrm>
            <a:off x="304800" y="685800"/>
            <a:ext cx="8534400" cy="6019800"/>
          </a:xfrm>
        </p:spPr>
        <p:txBody>
          <a:bodyPr>
            <a:normAutofit/>
          </a:bodyPr>
          <a:lstStyle/>
          <a:p>
            <a:pPr algn="l">
              <a:buFont typeface="Wingdings" pitchFamily="2" charset="2"/>
              <a:buChar char="§"/>
            </a:pPr>
            <a:r>
              <a:rPr lang="en-US" b="1" dirty="0" smtClean="0">
                <a:solidFill>
                  <a:schemeClr val="bg1"/>
                </a:solidFill>
              </a:rPr>
              <a:t>However, a simulated ADI is only the centerpiece of the PFD. Additional information is both superimposed on and arranged around this graphic.</a:t>
            </a:r>
          </a:p>
          <a:p>
            <a:pPr algn="l">
              <a:buFont typeface="Wingdings" pitchFamily="2" charset="2"/>
              <a:buChar char="§"/>
            </a:pPr>
            <a:r>
              <a:rPr lang="en-US" b="1" dirty="0" smtClean="0">
                <a:solidFill>
                  <a:schemeClr val="bg1"/>
                </a:solidFill>
              </a:rPr>
              <a:t> Another option is to use one large screen to show both the PFD and navigation display. The PFD and navigation display (and multi-function display, where fitted) are often physically identical. </a:t>
            </a:r>
          </a:p>
          <a:p>
            <a:pPr algn="l">
              <a:buFont typeface="Wingdings" pitchFamily="2" charset="2"/>
              <a:buChar char="§"/>
            </a:pPr>
            <a:r>
              <a:rPr lang="en-US" b="1" dirty="0" smtClean="0">
                <a:solidFill>
                  <a:schemeClr val="bg1"/>
                </a:solidFill>
              </a:rPr>
              <a:t>The information displayed is determined by the system interfaces where the display units are fitted. Thus, spares holding are simplified: the one display unit can be fitted in any position.</a:t>
            </a:r>
          </a:p>
          <a:p>
            <a:pPr algn="l">
              <a:buFont typeface="Wingdings" pitchFamily="2" charset="2"/>
              <a:buChar char="§"/>
            </a:pPr>
            <a:r>
              <a:rPr lang="en-US" b="1" dirty="0" smtClean="0">
                <a:solidFill>
                  <a:schemeClr val="bg1"/>
                </a:solidFill>
              </a:rPr>
              <a:t>LCD units generate less heat than CRTs; an advantage in a congested instrument panel. They are also lighter, and occupy a lower volume.</a:t>
            </a:r>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533400"/>
          </a:xfrm>
        </p:spPr>
        <p:txBody>
          <a:bodyPr>
            <a:noAutofit/>
          </a:bodyPr>
          <a:lstStyle/>
          <a:p>
            <a:pPr algn="ctr"/>
            <a:r>
              <a:rPr lang="en-US" sz="4000" dirty="0" smtClean="0">
                <a:solidFill>
                  <a:srgbClr val="FF0000"/>
                </a:solidFill>
              </a:rPr>
              <a:t>Multifunction Display(MFD)</a:t>
            </a:r>
            <a:endParaRPr lang="en-US" sz="4000" dirty="0">
              <a:solidFill>
                <a:srgbClr val="FF0000"/>
              </a:solidFill>
            </a:endParaRPr>
          </a:p>
        </p:txBody>
      </p:sp>
      <p:sp>
        <p:nvSpPr>
          <p:cNvPr id="3" name="Subtitle 2"/>
          <p:cNvSpPr>
            <a:spLocks noGrp="1"/>
          </p:cNvSpPr>
          <p:nvPr>
            <p:ph type="subTitle" idx="1"/>
          </p:nvPr>
        </p:nvSpPr>
        <p:spPr>
          <a:xfrm>
            <a:off x="228600" y="838200"/>
            <a:ext cx="8686800" cy="5791200"/>
          </a:xfrm>
        </p:spPr>
        <p:txBody>
          <a:bodyPr>
            <a:normAutofit fontScale="92500" lnSpcReduction="20000"/>
          </a:bodyPr>
          <a:lstStyle/>
          <a:p>
            <a:pPr algn="just">
              <a:buFont typeface="Wingdings" pitchFamily="2" charset="2"/>
              <a:buChar char="§"/>
            </a:pPr>
            <a:r>
              <a:rPr lang="en-US" b="1" dirty="0" smtClean="0">
                <a:solidFill>
                  <a:schemeClr val="bg1"/>
                </a:solidFill>
              </a:rPr>
              <a:t>The MFD (multi-function display) displays navigational and weather information from multiple systems. </a:t>
            </a:r>
          </a:p>
          <a:p>
            <a:pPr algn="just">
              <a:buFont typeface="Wingdings" pitchFamily="2" charset="2"/>
              <a:buChar char="§"/>
            </a:pPr>
            <a:r>
              <a:rPr lang="en-US" b="1" dirty="0" smtClean="0">
                <a:solidFill>
                  <a:schemeClr val="bg1"/>
                </a:solidFill>
              </a:rPr>
              <a:t>MFDs are most frequently designed as "chart-centric", where the aircrew can overlay different information over a map or chart. </a:t>
            </a:r>
          </a:p>
          <a:p>
            <a:pPr algn="just">
              <a:buFont typeface="Wingdings" pitchFamily="2" charset="2"/>
              <a:buChar char="§"/>
            </a:pPr>
            <a:r>
              <a:rPr lang="en-US" b="1" dirty="0" smtClean="0">
                <a:solidFill>
                  <a:schemeClr val="bg1"/>
                </a:solidFill>
              </a:rPr>
              <a:t>Examples of MFD overlay information include the aircraft's current route plan, weather information from either on-board radar or lightning detection sensors or ground-based sensors, e.g. restricted airspace and aircraft traffic. </a:t>
            </a:r>
          </a:p>
          <a:p>
            <a:pPr algn="just">
              <a:buFont typeface="Wingdings" pitchFamily="2" charset="2"/>
              <a:buChar char="§"/>
            </a:pPr>
            <a:r>
              <a:rPr lang="en-US" b="1" dirty="0" smtClean="0">
                <a:solidFill>
                  <a:schemeClr val="bg1"/>
                </a:solidFill>
              </a:rPr>
              <a:t>The MFD can also be used to view other non-overlay type of data (e.g., current route plan) and calculated overlay-type data, e.g., the glide radius of the aircraft, given current location over terrain, winds, and aircraft speed and altitude.</a:t>
            </a:r>
          </a:p>
          <a:p>
            <a:pPr algn="just">
              <a:buFont typeface="Wingdings" pitchFamily="2" charset="2"/>
              <a:buChar char="§"/>
            </a:pPr>
            <a:r>
              <a:rPr lang="en-US" b="1" dirty="0" smtClean="0">
                <a:solidFill>
                  <a:schemeClr val="bg1"/>
                </a:solidFill>
              </a:rPr>
              <a:t>MFDs can also display information about aircraft systems, such as fuel and electrical systems. As with the PFD, the MFD can change the color or shape of the data to alert the aircrew to hazardous situations..</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533400"/>
          </a:xfrm>
        </p:spPr>
        <p:txBody>
          <a:bodyPr>
            <a:normAutofit fontScale="90000"/>
          </a:bodyPr>
          <a:lstStyle/>
          <a:p>
            <a:pPr algn="ctr"/>
            <a:r>
              <a:rPr lang="en-US" dirty="0" smtClean="0"/>
              <a:t/>
            </a:r>
            <a:br>
              <a:rPr lang="en-US" dirty="0" smtClean="0"/>
            </a:br>
            <a:r>
              <a:rPr lang="en-US" sz="4900" dirty="0" smtClean="0">
                <a:solidFill>
                  <a:srgbClr val="FF0000"/>
                </a:solidFill>
              </a:rPr>
              <a:t>EICAS and ECAM</a:t>
            </a:r>
            <a:endParaRPr lang="en-US" dirty="0">
              <a:solidFill>
                <a:srgbClr val="FF0000"/>
              </a:solidFill>
            </a:endParaRPr>
          </a:p>
        </p:txBody>
      </p:sp>
      <p:sp>
        <p:nvSpPr>
          <p:cNvPr id="3" name="Subtitle 2"/>
          <p:cNvSpPr>
            <a:spLocks noGrp="1"/>
          </p:cNvSpPr>
          <p:nvPr>
            <p:ph type="subTitle" idx="1"/>
          </p:nvPr>
        </p:nvSpPr>
        <p:spPr>
          <a:xfrm>
            <a:off x="228600" y="914400"/>
            <a:ext cx="8686800" cy="5715000"/>
          </a:xfrm>
        </p:spPr>
        <p:txBody>
          <a:bodyPr>
            <a:normAutofit fontScale="85000" lnSpcReduction="20000"/>
          </a:bodyPr>
          <a:lstStyle/>
          <a:p>
            <a:pPr algn="l">
              <a:buFont typeface="Wingdings" pitchFamily="2" charset="2"/>
              <a:buChar char="§"/>
            </a:pPr>
            <a:r>
              <a:rPr lang="en-US" b="1" dirty="0" smtClean="0">
                <a:solidFill>
                  <a:schemeClr val="bg1"/>
                </a:solidFill>
              </a:rPr>
              <a:t>EICAS(Engine Indications and Crew Alerting System) displays information about the aircraft's systems, including its fuel, electrical and propulsion systems (engines).</a:t>
            </a:r>
          </a:p>
          <a:p>
            <a:pPr algn="l">
              <a:buFont typeface="Wingdings" pitchFamily="2" charset="2"/>
              <a:buChar char="§"/>
            </a:pPr>
            <a:r>
              <a:rPr lang="en-US" b="1" dirty="0" smtClean="0">
                <a:solidFill>
                  <a:schemeClr val="bg1"/>
                </a:solidFill>
              </a:rPr>
              <a:t> EICAS displays are often designed to mimic traditional round gauges while also supplying digital readouts of the parameters.</a:t>
            </a:r>
          </a:p>
          <a:p>
            <a:pPr algn="l">
              <a:buFont typeface="Wingdings" pitchFamily="2" charset="2"/>
              <a:buChar char="§"/>
            </a:pPr>
            <a:r>
              <a:rPr lang="en-US" b="1" dirty="0" smtClean="0">
                <a:solidFill>
                  <a:schemeClr val="bg1"/>
                </a:solidFill>
              </a:rPr>
              <a:t>EICAS improves situational awareness by allowing the aircrew to view complex information in a graphical format and also by alerting the crew to unusual or hazardous situations.</a:t>
            </a:r>
          </a:p>
          <a:p>
            <a:pPr algn="l">
              <a:buFont typeface="Wingdings" pitchFamily="2" charset="2"/>
              <a:buChar char="§"/>
            </a:pPr>
            <a:r>
              <a:rPr lang="en-US" b="1" dirty="0" smtClean="0">
                <a:solidFill>
                  <a:schemeClr val="bg1"/>
                </a:solidFill>
              </a:rPr>
              <a:t> For example, if an engine begins to lose oil pressure, the EICAS might sound an alert, switch the display to the page with the oil system information and outline the low oil pressure data with a red box. </a:t>
            </a:r>
          </a:p>
          <a:p>
            <a:pPr algn="l">
              <a:buFont typeface="Wingdings" pitchFamily="2" charset="2"/>
              <a:buChar char="§"/>
            </a:pPr>
            <a:r>
              <a:rPr lang="en-US" b="1" dirty="0" smtClean="0">
                <a:solidFill>
                  <a:schemeClr val="bg1"/>
                </a:solidFill>
              </a:rPr>
              <a:t>Unlike traditional round gauges, many levels of warnings and alarms can be set. Proper care must be taken when designing EICAS to ensure that the aircrew are always provided with the most important information and not overloaded with warnings or alarms.</a:t>
            </a:r>
          </a:p>
          <a:p>
            <a:pPr algn="l">
              <a:buFont typeface="Wingdings" pitchFamily="2" charset="2"/>
              <a:buChar char="§"/>
            </a:pPr>
            <a:r>
              <a:rPr lang="en-US" b="1" dirty="0" smtClean="0">
                <a:solidFill>
                  <a:schemeClr val="bg1"/>
                </a:solidFill>
              </a:rPr>
              <a:t>ECAM is a similar system used by Airbus, which in addition to providing EICAS functions also recommend remedial action.</a:t>
            </a:r>
          </a:p>
          <a:p>
            <a:pPr algn="l"/>
            <a:endParaRPr lang="en-US" b="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
            <a:ext cx="7851648" cy="381000"/>
          </a:xfrm>
        </p:spPr>
        <p:txBody>
          <a:bodyPr>
            <a:normAutofit fontScale="90000"/>
          </a:bodyPr>
          <a:lstStyle/>
          <a:p>
            <a:pPr algn="ctr"/>
            <a:r>
              <a:rPr lang="en-US" sz="4400" dirty="0" smtClean="0">
                <a:solidFill>
                  <a:srgbClr val="FF0000"/>
                </a:solidFill>
              </a:rPr>
              <a:t>CONTROL PANELS</a:t>
            </a:r>
            <a:endParaRPr lang="en-US" dirty="0">
              <a:solidFill>
                <a:srgbClr val="FF0000"/>
              </a:solidFill>
            </a:endParaRPr>
          </a:p>
        </p:txBody>
      </p:sp>
      <p:sp>
        <p:nvSpPr>
          <p:cNvPr id="3" name="Subtitle 2"/>
          <p:cNvSpPr>
            <a:spLocks noGrp="1"/>
          </p:cNvSpPr>
          <p:nvPr>
            <p:ph type="subTitle" idx="1"/>
          </p:nvPr>
        </p:nvSpPr>
        <p:spPr>
          <a:xfrm>
            <a:off x="304800" y="609600"/>
            <a:ext cx="8534400" cy="6096000"/>
          </a:xfrm>
        </p:spPr>
        <p:txBody>
          <a:bodyPr/>
          <a:lstStyle/>
          <a:p>
            <a:pPr algn="l">
              <a:buFont typeface="Wingdings" pitchFamily="2" charset="2"/>
              <a:buChar char="§"/>
            </a:pPr>
            <a:r>
              <a:rPr lang="en-US" b="1" dirty="0" smtClean="0">
                <a:solidFill>
                  <a:schemeClr val="bg1"/>
                </a:solidFill>
              </a:rPr>
              <a:t>EFIS provides pilots with controls that select display range and mode (for example, map) and enter data (such as selected heading).</a:t>
            </a:r>
          </a:p>
          <a:p>
            <a:pPr algn="l">
              <a:buFont typeface="Wingdings" pitchFamily="2" charset="2"/>
              <a:buChar char="§"/>
            </a:pPr>
            <a:r>
              <a:rPr lang="en-US" b="1" dirty="0" smtClean="0">
                <a:solidFill>
                  <a:schemeClr val="bg1"/>
                </a:solidFill>
              </a:rPr>
              <a:t>Where other equipment uses pilot inputs, data buses broadcast the pilot's selections so that the pilot need only enter the selection once. </a:t>
            </a:r>
          </a:p>
          <a:p>
            <a:pPr algn="l">
              <a:buFont typeface="Wingdings" pitchFamily="2" charset="2"/>
              <a:buChar char="§"/>
            </a:pPr>
            <a:r>
              <a:rPr lang="en-US" b="1" dirty="0" smtClean="0">
                <a:solidFill>
                  <a:schemeClr val="bg1"/>
                </a:solidFill>
              </a:rPr>
              <a:t>For example, the pilot selects the desired level-off altitude on a control unit. The EFIS repeats this selected altitude on the PFD, and by comparing it with the actual altitude (from the air data computer) generates an altitude error display. </a:t>
            </a:r>
          </a:p>
          <a:p>
            <a:pPr algn="l">
              <a:buFont typeface="Wingdings" pitchFamily="2" charset="2"/>
              <a:buChar char="§"/>
            </a:pPr>
            <a:r>
              <a:rPr lang="en-US" b="1" dirty="0" smtClean="0">
                <a:solidFill>
                  <a:schemeClr val="bg1"/>
                </a:solidFill>
              </a:rPr>
              <a:t>This same altitude selection is used by the automatic flight control system to level off, and by the altitude alerting system to provide appropriate warnings.</a:t>
            </a:r>
          </a:p>
          <a:p>
            <a:pPr algn="l"/>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4000" dirty="0" smtClean="0">
                <a:solidFill>
                  <a:srgbClr val="FF0000"/>
                </a:solidFill>
              </a:rPr>
              <a:t>DATA PROCESSOR</a:t>
            </a:r>
            <a:endParaRPr lang="en-US" dirty="0">
              <a:solidFill>
                <a:srgbClr val="FF0000"/>
              </a:solidFill>
            </a:endParaRPr>
          </a:p>
        </p:txBody>
      </p:sp>
      <p:sp>
        <p:nvSpPr>
          <p:cNvPr id="3" name="Subtitle 2"/>
          <p:cNvSpPr>
            <a:spLocks noGrp="1"/>
          </p:cNvSpPr>
          <p:nvPr>
            <p:ph type="subTitle" idx="1"/>
          </p:nvPr>
        </p:nvSpPr>
        <p:spPr>
          <a:xfrm>
            <a:off x="304800" y="685800"/>
            <a:ext cx="8610600" cy="5943600"/>
          </a:xfrm>
        </p:spPr>
        <p:txBody>
          <a:bodyPr>
            <a:normAutofit lnSpcReduction="10000"/>
          </a:bodyPr>
          <a:lstStyle/>
          <a:p>
            <a:pPr algn="l">
              <a:buFont typeface="Wingdings" pitchFamily="2" charset="2"/>
              <a:buChar char="§"/>
            </a:pPr>
            <a:r>
              <a:rPr lang="en-US" b="1" dirty="0" smtClean="0">
                <a:solidFill>
                  <a:schemeClr val="bg1"/>
                </a:solidFill>
              </a:rPr>
              <a:t>The EFIS visual display is produced by the symbol generator. This receives data inputs from the pilot, signals from sensors, and EFIS format selections made by the pilot. </a:t>
            </a:r>
          </a:p>
          <a:p>
            <a:pPr algn="l">
              <a:buFont typeface="Wingdings" pitchFamily="2" charset="2"/>
              <a:buChar char="§"/>
            </a:pPr>
            <a:r>
              <a:rPr lang="en-US" b="1" dirty="0" smtClean="0">
                <a:solidFill>
                  <a:schemeClr val="bg1"/>
                </a:solidFill>
              </a:rPr>
              <a:t>The symbol generator can go by other names, such as display processing computer, display electronics unit, etc.</a:t>
            </a:r>
          </a:p>
          <a:p>
            <a:pPr algn="l">
              <a:buFont typeface="Wingdings" pitchFamily="2" charset="2"/>
              <a:buChar char="§"/>
            </a:pPr>
            <a:r>
              <a:rPr lang="en-US" b="1" dirty="0" smtClean="0">
                <a:solidFill>
                  <a:schemeClr val="bg1"/>
                </a:solidFill>
              </a:rPr>
              <a:t>The symbol generator does more than generate symbols. It has (at the least) monitoring facilities, a graphics generator and a display driver.</a:t>
            </a:r>
            <a:endParaRPr lang="en-US" b="1" u="sng" baseline="30000" dirty="0" smtClean="0">
              <a:solidFill>
                <a:schemeClr val="bg1"/>
              </a:solidFill>
            </a:endParaRPr>
          </a:p>
          <a:p>
            <a:pPr algn="l">
              <a:buFont typeface="Wingdings" pitchFamily="2" charset="2"/>
              <a:buChar char="§"/>
            </a:pPr>
            <a:r>
              <a:rPr lang="en-US" b="1" dirty="0" smtClean="0">
                <a:solidFill>
                  <a:schemeClr val="bg1"/>
                </a:solidFill>
              </a:rPr>
              <a:t> Inputs from sensors and controls arrive via data buses, and are checked for validity. </a:t>
            </a:r>
          </a:p>
          <a:p>
            <a:pPr algn="l">
              <a:buFont typeface="Wingdings" pitchFamily="2" charset="2"/>
              <a:buChar char="§"/>
            </a:pPr>
            <a:r>
              <a:rPr lang="en-US" b="1" dirty="0" smtClean="0">
                <a:solidFill>
                  <a:schemeClr val="bg1"/>
                </a:solidFill>
              </a:rPr>
              <a:t>The required computations are performed, and the graphics generator and display driver produce the inputs to the display units.</a:t>
            </a:r>
          </a:p>
          <a:p>
            <a:pPr algn="l"/>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900" dirty="0" smtClean="0">
                <a:solidFill>
                  <a:srgbClr val="FF0000"/>
                </a:solidFill>
              </a:rPr>
              <a:t>MONITORING OF DATA</a:t>
            </a:r>
            <a:endParaRPr lang="en-US" dirty="0">
              <a:solidFill>
                <a:srgbClr val="FF0000"/>
              </a:solidFill>
            </a:endParaRPr>
          </a:p>
        </p:txBody>
      </p:sp>
      <p:sp>
        <p:nvSpPr>
          <p:cNvPr id="3" name="Subtitle 2"/>
          <p:cNvSpPr>
            <a:spLocks noGrp="1"/>
          </p:cNvSpPr>
          <p:nvPr>
            <p:ph type="subTitle" idx="1"/>
          </p:nvPr>
        </p:nvSpPr>
        <p:spPr>
          <a:xfrm>
            <a:off x="304800" y="762000"/>
            <a:ext cx="8686800" cy="5867400"/>
          </a:xfrm>
        </p:spPr>
        <p:txBody>
          <a:bodyPr>
            <a:normAutofit/>
          </a:bodyPr>
          <a:lstStyle/>
          <a:p>
            <a:pPr algn="l"/>
            <a:r>
              <a:rPr lang="en-US" sz="2500" b="1" dirty="0" smtClean="0">
                <a:solidFill>
                  <a:schemeClr val="bg1"/>
                </a:solidFill>
              </a:rPr>
              <a:t>Like personal computers, flight instrument systems need power-on-self-test facilities and continuous self-monitoring. Flight instrument systems, however, need additional monitoring capabilities:</a:t>
            </a:r>
          </a:p>
          <a:p>
            <a:pPr lvl="0" algn="l">
              <a:buFont typeface="Wingdings" pitchFamily="2" charset="2"/>
              <a:buChar char="§"/>
            </a:pPr>
            <a:r>
              <a:rPr lang="en-US" sz="2500" b="1" dirty="0" smtClean="0">
                <a:solidFill>
                  <a:schemeClr val="bg1"/>
                </a:solidFill>
              </a:rPr>
              <a:t>Input validation — verify that each sensor is providing valid data</a:t>
            </a:r>
          </a:p>
          <a:p>
            <a:pPr lvl="0" algn="l">
              <a:buFont typeface="Wingdings" pitchFamily="2" charset="2"/>
              <a:buChar char="§"/>
            </a:pPr>
            <a:r>
              <a:rPr lang="en-US" sz="2500" b="1" dirty="0" smtClean="0">
                <a:solidFill>
                  <a:schemeClr val="bg1"/>
                </a:solidFill>
              </a:rPr>
              <a:t>Data comparison — cross check inputs from duplicated sensors</a:t>
            </a:r>
          </a:p>
          <a:p>
            <a:pPr lvl="0" algn="l">
              <a:buFont typeface="Wingdings" pitchFamily="2" charset="2"/>
              <a:buChar char="§"/>
            </a:pPr>
            <a:r>
              <a:rPr lang="en-US" sz="2500" b="1" dirty="0" smtClean="0">
                <a:solidFill>
                  <a:schemeClr val="bg1"/>
                </a:solidFill>
              </a:rPr>
              <a:t>Display monitoring — detect failures within the instrument system</a:t>
            </a:r>
          </a:p>
          <a:p>
            <a:pPr lvl="0" algn="l"/>
            <a:endParaRPr lang="en-US" sz="2500" b="1" dirty="0" smtClean="0">
              <a:solidFill>
                <a:schemeClr val="bg1"/>
              </a:solidFill>
            </a:endParaRPr>
          </a:p>
          <a:p>
            <a:pPr algn="l"/>
            <a:endParaRPr lang="en-US" sz="2500" b="1"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429</TotalTime>
  <Words>1348</Words>
  <Application>Microsoft Office PowerPoint</Application>
  <PresentationFormat>On-screen Show (4:3)</PresentationFormat>
  <Paragraphs>61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Constantia</vt:lpstr>
      <vt:lpstr>Wingdings</vt:lpstr>
      <vt:lpstr>Wingdings 2</vt:lpstr>
      <vt:lpstr>Flow</vt:lpstr>
      <vt:lpstr>ELECTRONIC FLIGHT INSTRUMENT SYSTEM (EFIS)</vt:lpstr>
      <vt:lpstr>INTRODUCTION</vt:lpstr>
      <vt:lpstr>PRIMARY FLIGHT DISPLAY</vt:lpstr>
      <vt:lpstr>PRIMARY FLIGHT DISPLAY</vt:lpstr>
      <vt:lpstr>Multifunction Display(MFD)</vt:lpstr>
      <vt:lpstr> EICAS and ECAM</vt:lpstr>
      <vt:lpstr>CONTROL PANELS</vt:lpstr>
      <vt:lpstr>DATA PROCESSOR</vt:lpstr>
      <vt:lpstr>MONITORING OF DATA</vt:lpstr>
      <vt:lpstr> COMPARATOR MONITORING</vt:lpstr>
      <vt:lpstr>DISPLAY MONITORING</vt:lpstr>
      <vt:lpstr>DISPLAY MONITORING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ELECTRONIC FLIGHT INSTRUMENT SYSTEM (EFIS)</dc:title>
  <dc:creator/>
  <cp:lastModifiedBy>vivekgautam</cp:lastModifiedBy>
  <cp:revision>30</cp:revision>
  <dcterms:created xsi:type="dcterms:W3CDTF">2006-08-16T00:00:00Z</dcterms:created>
  <dcterms:modified xsi:type="dcterms:W3CDTF">2019-02-14T10:52:55Z</dcterms:modified>
</cp:coreProperties>
</file>