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858512"/>
          </a:xfrm>
        </p:spPr>
        <p:txBody>
          <a:bodyPr/>
          <a:lstStyle/>
          <a:p>
            <a:r>
              <a:rPr lang="en-US" dirty="0" smtClean="0"/>
              <a:t>ELECTRONIC CENTRALIZED AIRCRAFT MONITORING(ECAM)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457200"/>
          </a:xfrm>
        </p:spPr>
        <p:txBody>
          <a:bodyPr>
            <a:normAutofit fontScale="90000"/>
          </a:bodyPr>
          <a:lstStyle/>
          <a:p>
            <a:pPr algn="ctr"/>
            <a:r>
              <a:rPr lang="en-US" dirty="0" smtClean="0">
                <a:solidFill>
                  <a:srgbClr val="FF0000"/>
                </a:solidFill>
              </a:rPr>
              <a:t>INTRODUCTION</a:t>
            </a:r>
            <a:endParaRPr lang="en-US" dirty="0">
              <a:solidFill>
                <a:srgbClr val="FF0000"/>
              </a:solidFill>
            </a:endParaRPr>
          </a:p>
        </p:txBody>
      </p:sp>
      <p:sp>
        <p:nvSpPr>
          <p:cNvPr id="3" name="Subtitle 2"/>
          <p:cNvSpPr>
            <a:spLocks noGrp="1"/>
          </p:cNvSpPr>
          <p:nvPr>
            <p:ph type="subTitle" idx="1"/>
          </p:nvPr>
        </p:nvSpPr>
        <p:spPr>
          <a:xfrm>
            <a:off x="304800" y="990600"/>
            <a:ext cx="8534400" cy="5867400"/>
          </a:xfrm>
        </p:spPr>
        <p:txBody>
          <a:bodyPr>
            <a:normAutofit fontScale="92500" lnSpcReduction="20000"/>
          </a:bodyPr>
          <a:lstStyle/>
          <a:p>
            <a:pPr algn="just">
              <a:lnSpc>
                <a:spcPct val="150000"/>
              </a:lnSpc>
              <a:buFont typeface="Wingdings" pitchFamily="2" charset="2"/>
              <a:buChar char="§"/>
            </a:pPr>
            <a:r>
              <a:rPr lang="en-US" b="1" dirty="0" smtClean="0">
                <a:solidFill>
                  <a:schemeClr val="bg1"/>
                </a:solidFill>
              </a:rPr>
              <a:t>ECAM is actually a series of systems designed to work in order to display information to the pilots in a quick and effective manner. </a:t>
            </a:r>
          </a:p>
          <a:p>
            <a:pPr algn="just">
              <a:lnSpc>
                <a:spcPct val="150000"/>
              </a:lnSpc>
              <a:buFont typeface="Wingdings" pitchFamily="2" charset="2"/>
              <a:buChar char="§"/>
            </a:pPr>
            <a:r>
              <a:rPr lang="en-US" b="1" dirty="0" smtClean="0">
                <a:solidFill>
                  <a:schemeClr val="bg1"/>
                </a:solidFill>
              </a:rPr>
              <a:t>Sensors placed throughout the aircraft, monitoring key parameters, feed their data into two System Data Acquisition Concentrator (SDACs) which in turn process the data and feed it to two Flight Warning Computers (FWCs). </a:t>
            </a:r>
          </a:p>
          <a:p>
            <a:pPr algn="just">
              <a:lnSpc>
                <a:spcPct val="150000"/>
              </a:lnSpc>
              <a:buFont typeface="Wingdings" pitchFamily="2" charset="2"/>
              <a:buChar char="§"/>
            </a:pPr>
            <a:r>
              <a:rPr lang="en-US" b="1" dirty="0" smtClean="0">
                <a:solidFill>
                  <a:schemeClr val="bg1"/>
                </a:solidFill>
              </a:rPr>
              <a:t>The FWCs check for discrepancies in the data and then display the data on the ECAM displays through the three Display Management Computers (DMCs). </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851648" cy="457200"/>
          </a:xfrm>
        </p:spPr>
        <p:txBody>
          <a:bodyPr>
            <a:normAutofit fontScale="90000"/>
          </a:bodyPr>
          <a:lstStyle/>
          <a:p>
            <a:pPr algn="ctr"/>
            <a:r>
              <a:rPr lang="en-US" dirty="0" smtClean="0">
                <a:solidFill>
                  <a:srgbClr val="FF0000"/>
                </a:solidFill>
              </a:rPr>
              <a:t>INTRODUCTION</a:t>
            </a:r>
            <a:endParaRPr lang="en-US" dirty="0">
              <a:solidFill>
                <a:srgbClr val="FF0000"/>
              </a:solidFill>
            </a:endParaRPr>
          </a:p>
        </p:txBody>
      </p:sp>
      <p:sp>
        <p:nvSpPr>
          <p:cNvPr id="3" name="Subtitle 2"/>
          <p:cNvSpPr>
            <a:spLocks noGrp="1"/>
          </p:cNvSpPr>
          <p:nvPr>
            <p:ph type="subTitle" idx="1"/>
          </p:nvPr>
        </p:nvSpPr>
        <p:spPr>
          <a:xfrm>
            <a:off x="381000" y="1295400"/>
            <a:ext cx="8534400" cy="5867400"/>
          </a:xfrm>
        </p:spPr>
        <p:txBody>
          <a:bodyPr>
            <a:normAutofit/>
          </a:bodyPr>
          <a:lstStyle/>
          <a:p>
            <a:pPr algn="just">
              <a:lnSpc>
                <a:spcPct val="150000"/>
              </a:lnSpc>
              <a:buFont typeface="Wingdings" pitchFamily="2" charset="2"/>
              <a:buChar char="§"/>
            </a:pPr>
            <a:r>
              <a:rPr lang="en-US" b="1" dirty="0" smtClean="0">
                <a:solidFill>
                  <a:schemeClr val="bg1"/>
                </a:solidFill>
              </a:rPr>
              <a:t>In the event of a fault the FWCs generate the appropriate warning messages and sounds. </a:t>
            </a:r>
          </a:p>
          <a:p>
            <a:pPr algn="just">
              <a:lnSpc>
                <a:spcPct val="150000"/>
              </a:lnSpc>
              <a:buFont typeface="Wingdings" pitchFamily="2" charset="2"/>
              <a:buChar char="§"/>
            </a:pPr>
            <a:r>
              <a:rPr lang="en-US" b="1" dirty="0" smtClean="0">
                <a:solidFill>
                  <a:schemeClr val="bg1"/>
                </a:solidFill>
              </a:rPr>
              <a:t>More vital systems are routed directly through the FWCs such that failures in them can still be detected even with the loss of both SDACs.</a:t>
            </a:r>
          </a:p>
          <a:p>
            <a:pPr algn="just">
              <a:lnSpc>
                <a:spcPct val="150000"/>
              </a:lnSpc>
              <a:buFont typeface="Wingdings" pitchFamily="2" charset="2"/>
              <a:buChar char="§"/>
            </a:pPr>
            <a:r>
              <a:rPr lang="en-US" b="1" dirty="0" smtClean="0">
                <a:solidFill>
                  <a:schemeClr val="bg1"/>
                </a:solidFill>
              </a:rPr>
              <a:t> The whole system can continue to operate even with a failure of one SDAC and one FWC.</a:t>
            </a:r>
          </a:p>
          <a:p>
            <a:pPr algn="just">
              <a:lnSpc>
                <a:spcPct val="150000"/>
              </a:lnSpc>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900" dirty="0" smtClean="0">
                <a:solidFill>
                  <a:srgbClr val="FF0000"/>
                </a:solidFill>
              </a:rPr>
              <a:t>LEVELS OF FAILURES</a:t>
            </a:r>
            <a:endParaRPr lang="en-US" dirty="0">
              <a:solidFill>
                <a:srgbClr val="FF0000"/>
              </a:solidFill>
            </a:endParaRPr>
          </a:p>
        </p:txBody>
      </p:sp>
      <p:sp>
        <p:nvSpPr>
          <p:cNvPr id="3" name="Subtitle 2"/>
          <p:cNvSpPr>
            <a:spLocks noGrp="1"/>
          </p:cNvSpPr>
          <p:nvPr>
            <p:ph type="subTitle" idx="1"/>
          </p:nvPr>
        </p:nvSpPr>
        <p:spPr>
          <a:xfrm>
            <a:off x="228600" y="762000"/>
            <a:ext cx="8686800" cy="5943600"/>
          </a:xfrm>
        </p:spPr>
        <p:txBody>
          <a:bodyPr>
            <a:normAutofit/>
          </a:bodyPr>
          <a:lstStyle/>
          <a:p>
            <a:pPr algn="l">
              <a:buFont typeface="Wingdings" pitchFamily="2" charset="2"/>
              <a:buChar char="§"/>
            </a:pPr>
            <a:r>
              <a:rPr lang="en-US" b="1" dirty="0" smtClean="0">
                <a:solidFill>
                  <a:schemeClr val="bg1"/>
                </a:solidFill>
              </a:rPr>
              <a:t>Failures are classed by importance ranging from level 1 failures to level 3 failures. In the event of simultaneous failures the most critical failure is displayed first. The warning hierarchy is as follows:</a:t>
            </a:r>
          </a:p>
          <a:p>
            <a:pPr lvl="0" algn="l">
              <a:buFont typeface="Wingdings" pitchFamily="2" charset="2"/>
              <a:buChar char="§"/>
            </a:pPr>
            <a:r>
              <a:rPr lang="en-US" b="1" dirty="0" smtClean="0">
                <a:solidFill>
                  <a:srgbClr val="FFC000"/>
                </a:solidFill>
                <a:latin typeface="+mj-lt"/>
              </a:rPr>
              <a:t>Level 3 Failures</a:t>
            </a:r>
            <a:r>
              <a:rPr lang="en-US" b="1" dirty="0" smtClean="0">
                <a:solidFill>
                  <a:srgbClr val="FFC000"/>
                </a:solidFill>
              </a:rPr>
              <a:t>: </a:t>
            </a:r>
            <a:r>
              <a:rPr lang="en-US" b="1" dirty="0" smtClean="0">
                <a:solidFill>
                  <a:schemeClr val="bg1"/>
                </a:solidFill>
              </a:rPr>
              <a:t>red warnings, situations that require immediate crew action and that place the flight in danger. For example, an engine fire or loss of cabin pressure. They are enunciated with a red master warning light, a warning (red) ECAM message and a continuous repetitive chime or a specific sound or a synthetic voice. The chime can be silenced by pressing the master warning push button.</a:t>
            </a:r>
          </a:p>
          <a:p>
            <a:pPr algn="l"/>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4000" dirty="0" smtClean="0">
                <a:solidFill>
                  <a:srgbClr val="FF0000"/>
                </a:solidFill>
              </a:rPr>
              <a:t>LEVELS OF FAILURES</a:t>
            </a:r>
            <a:endParaRPr lang="en-US" sz="3600" dirty="0">
              <a:solidFill>
                <a:srgbClr val="FF0000"/>
              </a:solidFill>
            </a:endParaRPr>
          </a:p>
        </p:txBody>
      </p:sp>
      <p:sp>
        <p:nvSpPr>
          <p:cNvPr id="3" name="Subtitle 2"/>
          <p:cNvSpPr>
            <a:spLocks noGrp="1"/>
          </p:cNvSpPr>
          <p:nvPr>
            <p:ph type="subTitle" idx="1"/>
          </p:nvPr>
        </p:nvSpPr>
        <p:spPr>
          <a:xfrm>
            <a:off x="228600" y="685800"/>
            <a:ext cx="8686800" cy="5867400"/>
          </a:xfrm>
        </p:spPr>
        <p:txBody>
          <a:bodyPr/>
          <a:lstStyle/>
          <a:p>
            <a:pPr lvl="0" algn="l">
              <a:buFont typeface="Wingdings" pitchFamily="2" charset="2"/>
              <a:buChar char="§"/>
            </a:pPr>
            <a:r>
              <a:rPr lang="en-US" b="1" dirty="0" smtClean="0">
                <a:solidFill>
                  <a:srgbClr val="FFC000"/>
                </a:solidFill>
                <a:latin typeface="+mj-lt"/>
              </a:rPr>
              <a:t>Level 2 Failures</a:t>
            </a:r>
            <a:r>
              <a:rPr lang="en-US" b="1" dirty="0" smtClean="0">
                <a:solidFill>
                  <a:schemeClr val="bg1"/>
                </a:solidFill>
              </a:rPr>
              <a:t>: amber cautions, failures that require crew attention but not immediate action. For example, air bleed failure or fuel fault. They have no direct consequence to flight safety and are shown to the crew through an amber master caution light, a caution (amber) ECAM message and a single chime.</a:t>
            </a:r>
          </a:p>
          <a:p>
            <a:pPr lvl="0" algn="l">
              <a:buFont typeface="Wingdings" pitchFamily="2" charset="2"/>
              <a:buChar char="§"/>
            </a:pPr>
            <a:r>
              <a:rPr lang="en-US" b="1" dirty="0" smtClean="0">
                <a:solidFill>
                  <a:srgbClr val="FFC000"/>
                </a:solidFill>
                <a:latin typeface="+mj-lt"/>
              </a:rPr>
              <a:t>Level 1 Failures</a:t>
            </a:r>
            <a:r>
              <a:rPr lang="en-US" b="1" dirty="0" smtClean="0">
                <a:solidFill>
                  <a:schemeClr val="bg1"/>
                </a:solidFill>
              </a:rPr>
              <a:t>: Cautions, failures and faults that lead to a loss of system redundancy, they require monitoring but present no hazard. Examples include the loss of DMC3 when not in use. Level 1 failures are enunciated by a caution (amber) ECAM message only (no aural warning).</a:t>
            </a:r>
          </a:p>
          <a:p>
            <a:pPr algn="l"/>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85800"/>
          </a:xfrm>
        </p:spPr>
        <p:txBody>
          <a:bodyPr>
            <a:normAutofit fontScale="90000"/>
          </a:bodyPr>
          <a:lstStyle/>
          <a:p>
            <a:pPr algn="ctr"/>
            <a:r>
              <a:rPr lang="en-US" dirty="0" smtClean="0">
                <a:solidFill>
                  <a:srgbClr val="FF0000"/>
                </a:solidFill>
              </a:rPr>
              <a:t>STATUS MESSAGES</a:t>
            </a:r>
            <a:endParaRPr lang="en-US" dirty="0">
              <a:solidFill>
                <a:srgbClr val="FF0000"/>
              </a:solidFill>
            </a:endParaRPr>
          </a:p>
        </p:txBody>
      </p:sp>
      <p:sp>
        <p:nvSpPr>
          <p:cNvPr id="3" name="Subtitle 2"/>
          <p:cNvSpPr>
            <a:spLocks noGrp="1"/>
          </p:cNvSpPr>
          <p:nvPr>
            <p:ph type="subTitle" idx="1"/>
          </p:nvPr>
        </p:nvSpPr>
        <p:spPr>
          <a:xfrm>
            <a:off x="533400" y="838200"/>
            <a:ext cx="8305800" cy="5791200"/>
          </a:xfrm>
        </p:spPr>
        <p:txBody>
          <a:bodyPr/>
          <a:lstStyle/>
          <a:p>
            <a:pPr algn="l">
              <a:buFont typeface="Wingdings" pitchFamily="2" charset="2"/>
              <a:buChar char="§"/>
            </a:pPr>
            <a:r>
              <a:rPr lang="en-US" b="1" dirty="0" smtClean="0">
                <a:solidFill>
                  <a:schemeClr val="bg1"/>
                </a:solidFill>
              </a:rPr>
              <a:t>In addition to the three failure levels are following status messages:</a:t>
            </a:r>
          </a:p>
          <a:p>
            <a:pPr marL="514350" lvl="0" indent="-514350" algn="just">
              <a:buFont typeface="+mj-lt"/>
              <a:buAutoNum type="arabicPeriod"/>
            </a:pPr>
            <a:r>
              <a:rPr lang="en-US" b="1" dirty="0" smtClean="0">
                <a:solidFill>
                  <a:schemeClr val="bg1"/>
                </a:solidFill>
              </a:rPr>
              <a:t>Advisory: System parameters' monitoring. It causes an automatic call of the relevant system page on the system display (S/D). The affected parameter pulses green.</a:t>
            </a:r>
          </a:p>
          <a:p>
            <a:pPr marL="514350" lvl="0" indent="-514350" algn="just">
              <a:buFont typeface="+mj-lt"/>
              <a:buAutoNum type="arabicPeriod"/>
            </a:pPr>
            <a:r>
              <a:rPr lang="en-US" b="1" dirty="0" smtClean="0">
                <a:solidFill>
                  <a:schemeClr val="bg1"/>
                </a:solidFill>
              </a:rPr>
              <a:t>MEMO: Information: Recalls normal or automatic selection of functions which are temporarily used. It causes a green, amber, or magenta message on engine warning display (E/WD).</a:t>
            </a:r>
          </a:p>
          <a:p>
            <a:pPr algn="l"/>
            <a:endParaRPr lang="en-US"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67</TotalTime>
  <Words>470</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ELECTRONIC CENTRALIZED AIRCRAFT MONITORING(ECAM)</vt:lpstr>
      <vt:lpstr>INTRODUCTION</vt:lpstr>
      <vt:lpstr>INTRODUCTION</vt:lpstr>
      <vt:lpstr>LEVELS OF FAILURES</vt:lpstr>
      <vt:lpstr>LEVELS OF FAILURES</vt:lpstr>
      <vt:lpstr>STATUS MESSAGES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CENTRALIZED AIRCRAFT MONITORING(ECAM)</dc:title>
  <dc:creator/>
  <cp:lastModifiedBy>vivekgautam</cp:lastModifiedBy>
  <cp:revision>10</cp:revision>
  <dcterms:created xsi:type="dcterms:W3CDTF">2006-08-16T00:00:00Z</dcterms:created>
  <dcterms:modified xsi:type="dcterms:W3CDTF">2018-04-10T06:14:15Z</dcterms:modified>
</cp:coreProperties>
</file>