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7D7E8-4933-44A1-A337-7A7CBFDB080F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9A2C0-55F5-4167-9339-CFCE60536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10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6C22-A4A5-41B0-90CA-D8DA63E49B5F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93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1493-842B-4DCA-8043-B7BEC1AB5B0C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39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6908-CB3C-44E3-83B5-F5E46CF23699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77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F418-98C5-440D-814E-7E80591F49D3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99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2F6E-C095-454B-A474-2E11EAB2E6BE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74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01F-C011-4A20-A99F-E32F5C40E3B1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38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2A45-D7AD-437B-B410-4C0670EEB43F}" type="datetime1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93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3946-4504-456B-B292-A44B3B764228}" type="datetime1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67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0CE7-6F4B-4BDB-BC9A-E8A869695C1F}" type="datetime1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38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5C61-05BE-4126-BBC3-9D21FABE00D3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5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7A3E-8A4C-44D7-A43B-0B857D99F42C}" type="datetime1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26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0500-C92C-4A5E-844A-7874341CD391}" type="datetime1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MTOE REF :-ISSUE 2/ REV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5E07-F472-4375-91C9-034CDED20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45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605" y="2967335"/>
            <a:ext cx="49487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DIODES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886" y="229492"/>
            <a:ext cx="104796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LIGHT EMITTING </a:t>
            </a:r>
            <a:r>
              <a:rPr lang="en-US" sz="32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DIODES (FORWARD BIASED)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IT EMITS VISIBLE LIGHT WHEN ENERGISED.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THE COLOUR OF EMITTED LIGHT DEPENDS ON TYPE OF MATERIAL USED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    A)</a:t>
            </a:r>
            <a:r>
              <a:rPr lang="en-US" sz="2400" dirty="0">
                <a:solidFill>
                  <a:srgbClr val="00001A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solidFill>
                  <a:srgbClr val="00001A"/>
                </a:solidFill>
                <a:latin typeface="Arial Black" panose="020B0A04020102020204" pitchFamily="34" charset="0"/>
              </a:rPr>
              <a:t>GaAS</a:t>
            </a: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– INFRARED RADIATION (INVISIBLE)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1A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   B) </a:t>
            </a:r>
            <a:r>
              <a:rPr lang="en-US" sz="2400" dirty="0" err="1" smtClean="0">
                <a:solidFill>
                  <a:srgbClr val="00001A"/>
                </a:solidFill>
                <a:latin typeface="Arial Black" panose="020B0A04020102020204" pitchFamily="34" charset="0"/>
              </a:rPr>
              <a:t>GaP</a:t>
            </a: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– RED OR GREEN LIGHT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1A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   C) </a:t>
            </a:r>
            <a:r>
              <a:rPr lang="en-US" sz="2400" dirty="0" err="1" smtClean="0">
                <a:solidFill>
                  <a:srgbClr val="00001A"/>
                </a:solidFill>
                <a:latin typeface="Arial Black" panose="020B0A04020102020204" pitchFamily="34" charset="0"/>
              </a:rPr>
              <a:t>GaASP</a:t>
            </a: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– RED OR YELLOW (AMBER)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OPERATING IT REVERSED BIASED WILL DESTROY IT.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LEDs ARE USED IN BURGLAR ALARM SYSTEM.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1A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Black" panose="020B0A04020102020204" pitchFamily="34" charset="0"/>
              </a:rPr>
              <a:t>POWER RECTIFIER </a:t>
            </a:r>
            <a:r>
              <a:rPr lang="en-US" sz="2800" dirty="0" smtClean="0">
                <a:latin typeface="Arial Black" panose="020B0A04020102020204" pitchFamily="34" charset="0"/>
              </a:rPr>
              <a:t>DIODES (FORWARD BIASED)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The rectifier diode is usually used in applications that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require high current, such as power supplies.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Black" panose="020B0A04020102020204" pitchFamily="34" charset="0"/>
              </a:rPr>
              <a:t>The range in </a:t>
            </a:r>
            <a:r>
              <a:rPr lang="en-US" sz="2400" dirty="0">
                <a:latin typeface="Arial Black" panose="020B0A04020102020204" pitchFamily="34" charset="0"/>
              </a:rPr>
              <a:t>which the diode can handle current can vary </a:t>
            </a:r>
            <a:r>
              <a:rPr lang="en-US" sz="2400" dirty="0" smtClean="0">
                <a:latin typeface="Arial Black" panose="020B0A04020102020204" pitchFamily="34" charset="0"/>
              </a:rPr>
              <a:t>anywhere from </a:t>
            </a:r>
            <a:r>
              <a:rPr lang="en-US" sz="2400" dirty="0">
                <a:latin typeface="Arial Black" panose="020B0A04020102020204" pitchFamily="34" charset="0"/>
              </a:rPr>
              <a:t>one ampere to hundreds of amperes</a:t>
            </a:r>
            <a:r>
              <a:rPr lang="en-US" dirty="0"/>
              <a:t>.</a:t>
            </a:r>
            <a:endParaRPr lang="en-US" sz="3600" dirty="0" smtClean="0">
              <a:solidFill>
                <a:srgbClr val="00001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083" y="710140"/>
            <a:ext cx="105374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SCHOTTKY </a:t>
            </a:r>
            <a:r>
              <a:rPr lang="en-US" sz="32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DIODES (FORWARD BIASED)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A </a:t>
            </a:r>
            <a:r>
              <a:rPr lang="en-US" sz="2400" dirty="0" err="1">
                <a:latin typeface="Arial Black" panose="020B0A04020102020204" pitchFamily="34" charset="0"/>
              </a:rPr>
              <a:t>Schottky</a:t>
            </a:r>
            <a:r>
              <a:rPr lang="en-US" sz="2400" dirty="0">
                <a:latin typeface="Arial Black" panose="020B0A04020102020204" pitchFamily="34" charset="0"/>
              </a:rPr>
              <a:t> diode is designed to have a metal, such 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gold, silver, or platinum, on one side of the junction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doped silicon, usually an N-type, on the other side of the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junction.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In </a:t>
            </a:r>
            <a:r>
              <a:rPr lang="en-US" sz="2400" dirty="0">
                <a:latin typeface="Arial Black" panose="020B0A04020102020204" pitchFamily="34" charset="0"/>
              </a:rPr>
              <a:t>this respect, it is not a pure </a:t>
            </a:r>
            <a:r>
              <a:rPr lang="en-US" sz="2400" dirty="0" smtClean="0">
                <a:latin typeface="Arial Black" panose="020B0A04020102020204" pitchFamily="34" charset="0"/>
              </a:rPr>
              <a:t>semiconductor diode</a:t>
            </a:r>
            <a:r>
              <a:rPr lang="en-US" sz="2400" dirty="0">
                <a:latin typeface="Arial Black" panose="020B0A04020102020204" pitchFamily="34" charset="0"/>
              </a:rPr>
              <a:t>. It is a metal semiconductor diode.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A </a:t>
            </a:r>
            <a:r>
              <a:rPr lang="en-US" sz="2400" dirty="0" err="1" smtClean="0">
                <a:latin typeface="Arial Black" panose="020B0A04020102020204" pitchFamily="34" charset="0"/>
              </a:rPr>
              <a:t>Schottky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diode </a:t>
            </a:r>
            <a:r>
              <a:rPr lang="en-US" sz="2400" dirty="0">
                <a:latin typeface="Arial Black" panose="020B0A04020102020204" pitchFamily="34" charset="0"/>
              </a:rPr>
              <a:t>is considered a unipolar device because </a:t>
            </a:r>
            <a:r>
              <a:rPr lang="en-US" sz="2400" dirty="0" smtClean="0">
                <a:latin typeface="Arial Black" panose="020B0A04020102020204" pitchFamily="34" charset="0"/>
              </a:rPr>
              <a:t>free electrons </a:t>
            </a:r>
            <a:r>
              <a:rPr lang="en-US" sz="2400" dirty="0">
                <a:latin typeface="Arial Black" panose="020B0A04020102020204" pitchFamily="34" charset="0"/>
              </a:rPr>
              <a:t>are the majority carrier on both sides of the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junction.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 err="1">
                <a:latin typeface="Arial Black" panose="020B0A04020102020204" pitchFamily="34" charset="0"/>
              </a:rPr>
              <a:t>Schottky</a:t>
            </a:r>
            <a:r>
              <a:rPr lang="en-US" sz="2400" dirty="0">
                <a:latin typeface="Arial Black" panose="020B0A04020102020204" pitchFamily="34" charset="0"/>
              </a:rPr>
              <a:t> diode has no depletion </a:t>
            </a:r>
            <a:r>
              <a:rPr lang="en-US" sz="2400" dirty="0" smtClean="0">
                <a:latin typeface="Arial Black" panose="020B0A04020102020204" pitchFamily="34" charset="0"/>
              </a:rPr>
              <a:t>zone or </a:t>
            </a:r>
            <a:r>
              <a:rPr lang="en-US" sz="2400" dirty="0">
                <a:latin typeface="Arial Black" panose="020B0A04020102020204" pitchFamily="34" charset="0"/>
              </a:rPr>
              <a:t>charge storage, which means that the </a:t>
            </a:r>
            <a:r>
              <a:rPr lang="en-US" sz="2400" dirty="0" smtClean="0">
                <a:latin typeface="Arial Black" panose="020B0A04020102020204" pitchFamily="34" charset="0"/>
              </a:rPr>
              <a:t>switching time </a:t>
            </a:r>
            <a:r>
              <a:rPr lang="en-US" sz="2400" dirty="0">
                <a:latin typeface="Arial Black" panose="020B0A04020102020204" pitchFamily="34" charset="0"/>
              </a:rPr>
              <a:t>can be as high as 300 </a:t>
            </a:r>
            <a:r>
              <a:rPr lang="en-US" sz="2400" dirty="0" err="1">
                <a:latin typeface="Arial Black" panose="020B0A04020102020204" pitchFamily="34" charset="0"/>
              </a:rPr>
              <a:t>MHz.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485580"/>
            <a:ext cx="96142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VARACTOR DIODES </a:t>
            </a:r>
            <a:r>
              <a:rPr lang="en-US" sz="32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(REVERSED BIASED)</a:t>
            </a:r>
            <a:endParaRPr lang="en-US" sz="3200" dirty="0">
              <a:solidFill>
                <a:srgbClr val="00001A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varactor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, or </a:t>
            </a:r>
            <a:r>
              <a:rPr lang="en-U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varicap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, is a diode that behaves like </a:t>
            </a:r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 variable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capacitor. </a:t>
            </a:r>
            <a:endParaRPr lang="en-US" sz="28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Its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capacitance is dependent on </a:t>
            </a:r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applied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voltage. </a:t>
            </a:r>
            <a:endParaRPr lang="en-US" sz="28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PN junction functions like </a:t>
            </a:r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dielectric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and the N and P materials like the plates </a:t>
            </a:r>
            <a:r>
              <a:rPr lang="en-US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of a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common capacitor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3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139" y="357443"/>
            <a:ext cx="8453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DIODE MAINTENANCE AND TESTING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6928" y="942218"/>
            <a:ext cx="108335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following is a list of some of the special </a:t>
            </a:r>
            <a:r>
              <a:rPr lang="en-US" sz="2400" dirty="0" smtClean="0">
                <a:latin typeface="Arial Black" panose="020B0A04020102020204" pitchFamily="34" charset="0"/>
              </a:rPr>
              <a:t>safety precautions </a:t>
            </a:r>
            <a:r>
              <a:rPr lang="en-US" sz="2400" dirty="0">
                <a:latin typeface="Arial Black" panose="020B0A04020102020204" pitchFamily="34" charset="0"/>
              </a:rPr>
              <a:t>that should be observed when </a:t>
            </a:r>
            <a:r>
              <a:rPr lang="en-US" sz="2400" dirty="0" smtClean="0">
                <a:latin typeface="Arial Black" panose="020B0A04020102020204" pitchFamily="34" charset="0"/>
              </a:rPr>
              <a:t>working with </a:t>
            </a:r>
            <a:r>
              <a:rPr lang="en-US" sz="2400" dirty="0">
                <a:latin typeface="Arial Black" panose="020B0A04020102020204" pitchFamily="34" charset="0"/>
              </a:rPr>
              <a:t>diodes: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Never remove or insert a diode into a circuit </a:t>
            </a:r>
            <a:r>
              <a:rPr lang="en-US" sz="2400" dirty="0" smtClean="0">
                <a:latin typeface="Arial Black" panose="020B0A04020102020204" pitchFamily="34" charset="0"/>
              </a:rPr>
              <a:t>with voltage </a:t>
            </a:r>
            <a:r>
              <a:rPr lang="en-US" sz="2400" dirty="0">
                <a:latin typeface="Arial Black" panose="020B0A04020102020204" pitchFamily="34" charset="0"/>
              </a:rPr>
              <a:t>applied.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Never pry diodes to loosen them from </a:t>
            </a:r>
            <a:r>
              <a:rPr lang="en-US" sz="2400" dirty="0" smtClean="0">
                <a:latin typeface="Arial Black" panose="020B0A04020102020204" pitchFamily="34" charset="0"/>
              </a:rPr>
              <a:t>their circuits.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Always be careful when soldering to ensure </a:t>
            </a:r>
            <a:r>
              <a:rPr lang="en-US" sz="2400" dirty="0" smtClean="0">
                <a:latin typeface="Arial Black" panose="020B0A04020102020204" pitchFamily="34" charset="0"/>
              </a:rPr>
              <a:t>that excessive </a:t>
            </a:r>
            <a:r>
              <a:rPr lang="en-US" sz="2400" dirty="0">
                <a:latin typeface="Arial Black" panose="020B0A04020102020204" pitchFamily="34" charset="0"/>
              </a:rPr>
              <a:t>heat is not applied to the diode.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When testing a diode, ensure that the test </a:t>
            </a:r>
            <a:r>
              <a:rPr lang="en-US" sz="2400" dirty="0" smtClean="0">
                <a:latin typeface="Arial Black" panose="020B0A04020102020204" pitchFamily="34" charset="0"/>
              </a:rPr>
              <a:t>voltage does </a:t>
            </a:r>
            <a:r>
              <a:rPr lang="en-US" sz="2400" dirty="0">
                <a:latin typeface="Arial Black" panose="020B0A04020102020204" pitchFamily="34" charset="0"/>
              </a:rPr>
              <a:t>not exceed the diode's maximum </a:t>
            </a:r>
            <a:r>
              <a:rPr lang="en-US" sz="2400" dirty="0" smtClean="0">
                <a:latin typeface="Arial Black" panose="020B0A04020102020204" pitchFamily="34" charset="0"/>
              </a:rPr>
              <a:t>allowable voltage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Never put your fingers across a signal diode </a:t>
            </a:r>
            <a:r>
              <a:rPr lang="en-US" sz="2400" dirty="0" smtClean="0">
                <a:latin typeface="Arial Black" panose="020B0A04020102020204" pitchFamily="34" charset="0"/>
              </a:rPr>
              <a:t>because the </a:t>
            </a:r>
            <a:r>
              <a:rPr lang="en-US" sz="2400" dirty="0">
                <a:latin typeface="Arial Black" panose="020B0A04020102020204" pitchFamily="34" charset="0"/>
              </a:rPr>
              <a:t>static charge from your body could short it out.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Always replace a diode with a direct </a:t>
            </a:r>
            <a:r>
              <a:rPr lang="en-US" sz="2400" dirty="0" smtClean="0">
                <a:latin typeface="Arial Black" panose="020B0A04020102020204" pitchFamily="34" charset="0"/>
              </a:rPr>
              <a:t>replacement, or </a:t>
            </a:r>
            <a:r>
              <a:rPr lang="en-US" sz="2400" dirty="0">
                <a:latin typeface="Arial Black" panose="020B0A04020102020204" pitchFamily="34" charset="0"/>
              </a:rPr>
              <a:t>with one of the same type.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• Ensure a replacement diode is put into a circuit </a:t>
            </a:r>
            <a:r>
              <a:rPr lang="en-US" sz="2400" dirty="0" smtClean="0">
                <a:latin typeface="Arial Black" panose="020B0A04020102020204" pitchFamily="34" charset="0"/>
              </a:rPr>
              <a:t>in the </a:t>
            </a:r>
            <a:r>
              <a:rPr lang="en-US" sz="2400" dirty="0">
                <a:latin typeface="Arial Black" panose="020B0A04020102020204" pitchFamily="34" charset="0"/>
              </a:rPr>
              <a:t>correct direction.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9103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714" y="2852449"/>
            <a:ext cx="69252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u="sng" dirty="0">
                <a:latin typeface="Arial Black" panose="020B0A04020102020204" pitchFamily="34" charset="0"/>
              </a:rPr>
              <a:t>TRANSISTORS</a:t>
            </a:r>
            <a:endParaRPr lang="en-US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1" y="790865"/>
            <a:ext cx="9117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 Black" panose="020B0A04020102020204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Transistor </a:t>
            </a:r>
            <a:r>
              <a:rPr lang="en-US" sz="2800" b="1" dirty="0">
                <a:latin typeface="Arial Black" panose="020B0A04020102020204" pitchFamily="34" charset="0"/>
              </a:rPr>
              <a:t>consists of two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PN</a:t>
            </a:r>
            <a:r>
              <a:rPr lang="en-US" sz="2800" b="1" dirty="0">
                <a:latin typeface="Arial Black" panose="020B0A04020102020204" pitchFamily="34" charset="0"/>
              </a:rPr>
              <a:t> junctions formed by sandwiching either p-type or n-type semiconductor between a pair of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opposite</a:t>
            </a:r>
            <a:r>
              <a:rPr lang="en-US" sz="2800" b="1" dirty="0">
                <a:latin typeface="Arial Black" panose="020B0A04020102020204" pitchFamily="34" charset="0"/>
              </a:rPr>
              <a:t> types.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 Black" panose="020B0A04020102020204" pitchFamily="34" charset="0"/>
              </a:rPr>
              <a:t/>
            </a:r>
            <a:br>
              <a:rPr lang="en-US" sz="2800" b="1" dirty="0">
                <a:latin typeface="Arial Black" panose="020B0A04020102020204" pitchFamily="34" charset="0"/>
              </a:rPr>
            </a:br>
            <a:r>
              <a:rPr lang="en-US" sz="2800" b="1" dirty="0">
                <a:latin typeface="Arial Black" panose="020B0A04020102020204" pitchFamily="34" charset="0"/>
              </a:rPr>
              <a:t>Transistors are use to amplify weak signal and it can also be used as switching circuit.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 Black" panose="020B0A04020102020204" pitchFamily="34" charset="0"/>
              </a:rPr>
              <a:t>Transistors overcomes the disadvantages which were there while using an vacuum tube.</a:t>
            </a:r>
          </a:p>
        </p:txBody>
      </p:sp>
    </p:spTree>
    <p:extLst>
      <p:ext uri="{BB962C8B-B14F-4D97-AF65-F5344CB8AC3E}">
        <p14:creationId xmlns:p14="http://schemas.microsoft.com/office/powerpoint/2010/main" xmlns="" val="20678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709" y="383568"/>
            <a:ext cx="7265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TYPES OF TRANSISTORS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8546" y="1091454"/>
            <a:ext cx="103418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smtClean="0">
                <a:latin typeface="Eras Bold ITC" panose="020B0907030504020204" pitchFamily="34" charset="0"/>
              </a:rPr>
              <a:t>UNIJUNCTION TRANSISTORS (UJT)</a:t>
            </a:r>
          </a:p>
          <a:p>
            <a:r>
              <a:rPr lang="en-US" sz="3200" dirty="0" smtClean="0">
                <a:latin typeface="Eras Bold ITC" panose="020B0907030504020204" pitchFamily="34" charset="0"/>
              </a:rPr>
              <a:t>       a) JUNCTION FIELD EFFECT  TRANSISTOR (JFET)</a:t>
            </a:r>
          </a:p>
          <a:p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latin typeface="Eras Bold ITC" panose="020B0907030504020204" pitchFamily="34" charset="0"/>
              </a:rPr>
              <a:t>      b) METAL OXIDE SEMICONDUCTOR FIELD EFFECT TRANSISTOR (MOS-FET)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dirty="0" smtClean="0">
                <a:latin typeface="Eras Bold ITC" panose="020B0907030504020204" pitchFamily="34" charset="0"/>
              </a:rPr>
              <a:t>DEPLETION TYPE MOS-FET(D-MOSFET)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dirty="0" smtClean="0">
                <a:latin typeface="Eras Bold ITC" panose="020B0907030504020204" pitchFamily="34" charset="0"/>
              </a:rPr>
              <a:t>ENHANCEMENT TYPE MOSFET  </a:t>
            </a:r>
          </a:p>
          <a:p>
            <a:r>
              <a:rPr lang="en-US" sz="3200" dirty="0" smtClean="0">
                <a:latin typeface="Eras Bold ITC" panose="020B0907030504020204" pitchFamily="34" charset="0"/>
              </a:rPr>
              <a:t>        (E-MOSFET)         </a:t>
            </a:r>
          </a:p>
          <a:p>
            <a:r>
              <a:rPr lang="en-US" sz="3200" dirty="0" smtClean="0">
                <a:latin typeface="Eras Bold ITC" panose="020B0907030504020204" pitchFamily="34" charset="0"/>
              </a:rPr>
              <a:t>2. BIPOLAR JUNCTION TRANSISTORS(BJT)</a:t>
            </a:r>
          </a:p>
          <a:p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latin typeface="Eras Bold ITC" panose="020B0907030504020204" pitchFamily="34" charset="0"/>
              </a:rPr>
              <a:t>     a) P-TYPE</a:t>
            </a:r>
          </a:p>
          <a:p>
            <a:r>
              <a:rPr lang="en-US" sz="3200" dirty="0">
                <a:latin typeface="Eras Bold ITC" panose="020B0907030504020204" pitchFamily="34" charset="0"/>
              </a:rPr>
              <a:t> </a:t>
            </a:r>
            <a:r>
              <a:rPr lang="en-US" sz="3200" dirty="0" smtClean="0">
                <a:latin typeface="Eras Bold ITC" panose="020B0907030504020204" pitchFamily="34" charset="0"/>
              </a:rPr>
              <a:t>     b) N-TYPE  </a:t>
            </a:r>
            <a:endParaRPr lang="en-US" sz="32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4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923330"/>
            <a:ext cx="10110651" cy="5773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050" y="0"/>
            <a:ext cx="1039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DIFFERENCE BETWEEN BJT AND FET</a:t>
            </a:r>
            <a:endParaRPr lang="en-US" sz="5400" b="1" i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0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12" y="167068"/>
            <a:ext cx="9097921" cy="63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4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8" y="313508"/>
            <a:ext cx="107376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In each type of transistor, the following points may be noted 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3200" b="1" i="1" dirty="0" err="1">
                <a:solidFill>
                  <a:srgbClr val="EE1846"/>
                </a:solidFill>
                <a:latin typeface="Arial Black" panose="020B0A04020102020204" pitchFamily="34" charset="0"/>
              </a:rPr>
              <a:t>i</a:t>
            </a:r>
            <a:r>
              <a:rPr lang="en-US" sz="32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These are two </a:t>
            </a:r>
            <a:r>
              <a:rPr lang="en-US" sz="3200" i="1" dirty="0">
                <a:solidFill>
                  <a:srgbClr val="231F20"/>
                </a:solidFill>
                <a:latin typeface="Arial Black" panose="020B0A04020102020204" pitchFamily="34" charset="0"/>
              </a:rPr>
              <a:t>pn </a:t>
            </a: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junctions. Therefore, a transistor may be regarded as a combination of two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diodes connected back to back.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32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</a:t>
            </a:r>
            <a:r>
              <a:rPr lang="en-US" sz="32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There are three terminals, one taken from each type of semiconductor.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32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iii</a:t>
            </a:r>
            <a:r>
              <a:rPr lang="en-US" sz="32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The middle section is a very thin layer. This is the most important factor in the function of 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231F20"/>
                </a:solidFill>
                <a:latin typeface="Arial Black" panose="020B0A04020102020204" pitchFamily="34" charset="0"/>
              </a:rPr>
              <a:t>transistor.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396" y="629085"/>
            <a:ext cx="4850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DIODE SYMBOLS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53" y="1677625"/>
            <a:ext cx="6457501" cy="50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6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2" y="796222"/>
            <a:ext cx="101367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A transistor (</a:t>
            </a:r>
            <a:r>
              <a:rPr lang="en-US" sz="3600" i="1" dirty="0">
                <a:solidFill>
                  <a:srgbClr val="231F20"/>
                </a:solidFill>
                <a:latin typeface="Arial Black" panose="020B0A04020102020204" pitchFamily="34" charset="0"/>
              </a:rPr>
              <a:t>pnp </a:t>
            </a: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or </a:t>
            </a:r>
            <a:r>
              <a:rPr lang="en-US" sz="3600" i="1" dirty="0">
                <a:solidFill>
                  <a:srgbClr val="231F20"/>
                </a:solidFill>
                <a:latin typeface="Arial Black" panose="020B0A04020102020204" pitchFamily="34" charset="0"/>
              </a:rPr>
              <a:t>npn</a:t>
            </a: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) has three sections of doped semiconductors. </a:t>
            </a:r>
            <a:endParaRPr lang="en-US" sz="3600" dirty="0" smtClean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section on one side is </a:t>
            </a:r>
            <a:r>
              <a:rPr lang="en-US" sz="36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3600" i="1" dirty="0" smtClean="0">
                <a:solidFill>
                  <a:srgbClr val="ED008D"/>
                </a:solidFill>
                <a:latin typeface="Arial Black" panose="020B0A04020102020204" pitchFamily="34" charset="0"/>
              </a:rPr>
              <a:t>emitter </a:t>
            </a: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and the section on the opposite side is the </a:t>
            </a:r>
            <a:r>
              <a:rPr lang="en-US" sz="3600" i="1" dirty="0">
                <a:solidFill>
                  <a:srgbClr val="ED008D"/>
                </a:solidFill>
                <a:latin typeface="Arial Black" panose="020B0A04020102020204" pitchFamily="34" charset="0"/>
              </a:rPr>
              <a:t>collector</a:t>
            </a:r>
            <a:r>
              <a:rPr lang="en-US" sz="36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middle section is called the </a:t>
            </a:r>
            <a:r>
              <a:rPr lang="en-US" sz="3600" i="1" dirty="0">
                <a:solidFill>
                  <a:srgbClr val="ED008D"/>
                </a:solidFill>
                <a:latin typeface="Arial Black" panose="020B0A04020102020204" pitchFamily="34" charset="0"/>
              </a:rPr>
              <a:t>base </a:t>
            </a:r>
            <a:r>
              <a:rPr lang="en-US" sz="36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and forms </a:t>
            </a:r>
            <a:r>
              <a:rPr lang="en-US" sz="3600" dirty="0">
                <a:solidFill>
                  <a:srgbClr val="231F20"/>
                </a:solidFill>
                <a:latin typeface="Arial Black" panose="020B0A04020102020204" pitchFamily="34" charset="0"/>
              </a:rPr>
              <a:t>two junctions between the emitter and collector.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1" y="14049"/>
            <a:ext cx="106592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231F20"/>
              </a:solidFill>
              <a:latin typeface="TimesNewRoman"/>
            </a:endParaRPr>
          </a:p>
          <a:p>
            <a:r>
              <a:rPr lang="en-US" sz="3600" b="1" dirty="0" smtClean="0">
                <a:solidFill>
                  <a:srgbClr val="EE1846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3600" b="1" i="1" u="sng" dirty="0" smtClean="0">
                <a:solidFill>
                  <a:srgbClr val="EE1846"/>
                </a:solidFill>
                <a:latin typeface="Arial Black" panose="020B0A04020102020204" pitchFamily="34" charset="0"/>
              </a:rPr>
              <a:t>Emitter.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EE184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The section on one side that supplies charge carriers (electrons or holes)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is called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emitter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. </a:t>
            </a:r>
            <a:endParaRPr lang="en-US" sz="2800" dirty="0" smtClean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rgbClr val="ED008D"/>
                </a:solidFill>
                <a:latin typeface="Arial Black" panose="020B0A04020102020204" pitchFamily="34" charset="0"/>
              </a:rPr>
              <a:t>The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emitter is always forward biased w.r.t. base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so that it can supply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 large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number of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majority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carriers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 (</a:t>
            </a:r>
            <a:r>
              <a:rPr lang="en-US" sz="2800" i="1" dirty="0" err="1">
                <a:solidFill>
                  <a:srgbClr val="231F20"/>
                </a:solidFill>
                <a:latin typeface="Arial Black" panose="020B0A04020102020204" pitchFamily="34" charset="0"/>
              </a:rPr>
              <a:t>i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), the emitter (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p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-type) of 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pnp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transistor is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forward biased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and supplies hole charges to its junction with the base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 (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ii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),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emitter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(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-type) of 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npn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transistor has a forward bias and supplies free electrons to its junction with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 base.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Size of emitter is moderate.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Doping in emitter is high.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0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39" y="251894"/>
            <a:ext cx="1031965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EE1846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EE1846"/>
                </a:solidFill>
                <a:latin typeface="Arial Black" panose="020B0A04020102020204" pitchFamily="34" charset="0"/>
              </a:rPr>
              <a:t>                                                                                </a:t>
            </a:r>
            <a:r>
              <a:rPr lang="en-US" sz="3600" b="1" dirty="0">
                <a:solidFill>
                  <a:srgbClr val="EE1846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EE1846"/>
                </a:solidFill>
                <a:latin typeface="Arial Black" panose="020B0A04020102020204" pitchFamily="34" charset="0"/>
              </a:rPr>
              <a:t>          </a:t>
            </a:r>
            <a:r>
              <a:rPr lang="en-US" sz="3600" b="1" i="1" u="sng" dirty="0" smtClean="0">
                <a:solidFill>
                  <a:srgbClr val="EE1846"/>
                </a:solidFill>
                <a:latin typeface="Arial Black" panose="020B0A04020102020204" pitchFamily="34" charset="0"/>
              </a:rPr>
              <a:t>Collector</a:t>
            </a:r>
            <a:r>
              <a:rPr lang="en-US" sz="3600" b="1" i="1" u="sng" dirty="0">
                <a:solidFill>
                  <a:srgbClr val="EE1846"/>
                </a:solidFill>
                <a:latin typeface="Arial Black" panose="020B0A04020102020204" pitchFamily="34" charset="0"/>
              </a:rPr>
              <a:t>. </a:t>
            </a:r>
            <a:endParaRPr lang="en-US" sz="3600" b="1" i="1" u="sng" dirty="0" smtClean="0">
              <a:solidFill>
                <a:srgbClr val="EE1846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section on the other side that collects the charges is called the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collector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rgbClr val="ED008D"/>
                </a:solidFill>
                <a:latin typeface="Arial Black" panose="020B0A04020102020204" pitchFamily="34" charset="0"/>
              </a:rPr>
              <a:t>The collector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is always reverse biased</a:t>
            </a:r>
            <a:r>
              <a:rPr lang="en-US" sz="2800" dirty="0" smtClean="0">
                <a:solidFill>
                  <a:srgbClr val="ED008D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Its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function is to remove charges from its junction with the base.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collector (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p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-type) of 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pnp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transistor has a reverse bias and receives hole charges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that flow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in the output circuit. </a:t>
            </a:r>
            <a:endParaRPr lang="en-US" sz="2800" dirty="0" smtClean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(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ii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), the collector (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n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-type) of 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npn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transistor has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reverse bias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and receives electrons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Size of collecter is largest.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Doping in collector is moderate.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022" y="976424"/>
            <a:ext cx="96795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i="1" u="sng" dirty="0" smtClean="0">
                <a:solidFill>
                  <a:srgbClr val="EE1846"/>
                </a:solidFill>
                <a:latin typeface="Arial Black" panose="020B0A04020102020204" pitchFamily="34" charset="0"/>
              </a:rPr>
              <a:t>Base</a:t>
            </a:r>
            <a:r>
              <a:rPr lang="en-US" sz="3600" b="1" i="1" u="sng" dirty="0">
                <a:solidFill>
                  <a:srgbClr val="EE1846"/>
                </a:solidFill>
                <a:latin typeface="Arial Black" panose="020B0A04020102020204" pitchFamily="34" charset="0"/>
              </a:rPr>
              <a:t>. </a:t>
            </a:r>
            <a:r>
              <a:rPr lang="en-US" b="1" dirty="0" smtClean="0">
                <a:solidFill>
                  <a:srgbClr val="EE1846"/>
                </a:solidFill>
                <a:latin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EE1846"/>
                </a:solidFill>
                <a:latin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middle section which forms two 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pn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-junctions between the emitter and collector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is called the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base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base-emitter junction is forward biased, allowing low resistance for the emitter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circuit. </a:t>
            </a:r>
            <a:endParaRPr lang="en-US" sz="2800" dirty="0" smtClean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base-collector junction is reverse biased and provides high resistance in the collector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circuit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Its is the thinnest section in transistor.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Doping in base is lowest.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2" y="117693"/>
            <a:ext cx="97318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EE1846"/>
                </a:solidFill>
                <a:latin typeface="Eras Bold ITC" panose="020B0907030504020204" pitchFamily="34" charset="0"/>
              </a:rPr>
              <a:t>Working </a:t>
            </a:r>
            <a:r>
              <a:rPr lang="en-US" sz="2400" b="1" dirty="0">
                <a:solidFill>
                  <a:srgbClr val="EE1846"/>
                </a:solidFill>
                <a:latin typeface="Eras Bold ITC" panose="020B0907030504020204" pitchFamily="34" charset="0"/>
              </a:rPr>
              <a:t>of npn transistor</a:t>
            </a:r>
            <a:r>
              <a:rPr lang="en-US" sz="2400" b="1" dirty="0" smtClean="0">
                <a:solidFill>
                  <a:srgbClr val="EE1846"/>
                </a:solidFill>
                <a:latin typeface="Eras Bold ITC" panose="020B0907030504020204" pitchFamily="34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the </a:t>
            </a:r>
            <a:r>
              <a:rPr lang="en-US" sz="2400" i="1" dirty="0">
                <a:solidFill>
                  <a:srgbClr val="231F20"/>
                </a:solidFill>
                <a:latin typeface="Eras Bold ITC" panose="020B0907030504020204" pitchFamily="34" charset="0"/>
              </a:rPr>
              <a:t>npn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transistor with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forward bias to 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emitter base junction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and reverse bias to collector-base junction. </a:t>
            </a:r>
            <a:endParaRPr lang="en-US" sz="2400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forward bias causes the electrons in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</a:t>
            </a:r>
            <a:r>
              <a:rPr lang="en-US" sz="24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n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-type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emitter to flow towards the base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.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This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constitutes the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emitter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current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IE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.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these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electrons flow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through the </a:t>
            </a:r>
            <a:r>
              <a:rPr lang="en-US" sz="2400" i="1" dirty="0">
                <a:solidFill>
                  <a:srgbClr val="231F20"/>
                </a:solidFill>
                <a:latin typeface="Eras Bold ITC" panose="020B0907030504020204" pitchFamily="34" charset="0"/>
              </a:rPr>
              <a:t>p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-type base, they tend to combine with holes.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the base is lightly doped and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very thin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, therefore, only a few electrons (less than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5%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) combine with holes to constitute 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base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current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IB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The remainder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(more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than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95%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) cross over into the collector region to constitute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collector 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current </a:t>
            </a:r>
            <a:r>
              <a:rPr lang="en-US" sz="2400" i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IC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. </a:t>
            </a:r>
            <a:endParaRPr lang="en-US" sz="2400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In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this way, almost the entire emitter current flows in the collector circuit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It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is clear that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emitter current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is the sum of collector and base currents </a:t>
            </a:r>
            <a:r>
              <a:rPr lang="en-US" sz="24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i.e.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IE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IB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+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IC</a:t>
            </a:r>
            <a:endParaRPr lang="en-US" sz="24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9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640080"/>
            <a:ext cx="9679577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0" y="296823"/>
            <a:ext cx="96011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2400" b="1" dirty="0">
                <a:solidFill>
                  <a:srgbClr val="EE1846"/>
                </a:solidFill>
                <a:latin typeface="Eras Bold ITC" panose="020B0907030504020204" pitchFamily="34" charset="0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Eras Bold ITC" panose="020B0907030504020204" pitchFamily="34" charset="0"/>
              </a:rPr>
              <a:t>ii</a:t>
            </a:r>
            <a:r>
              <a:rPr lang="en-US" sz="2400" b="1" dirty="0">
                <a:solidFill>
                  <a:srgbClr val="EE1846"/>
                </a:solidFill>
                <a:latin typeface="Eras Bold ITC" panose="020B0907030504020204" pitchFamily="34" charset="0"/>
              </a:rPr>
              <a:t>) Working of pnp transistor. </a:t>
            </a:r>
            <a:endParaRPr lang="en-US" sz="2400" b="1" dirty="0" smtClean="0">
              <a:solidFill>
                <a:srgbClr val="EE1846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basic connection of a </a:t>
            </a:r>
            <a:r>
              <a:rPr lang="en-US" sz="2400" i="1" dirty="0">
                <a:solidFill>
                  <a:srgbClr val="231F20"/>
                </a:solidFill>
                <a:latin typeface="Eras Bold ITC" panose="020B0907030504020204" pitchFamily="34" charset="0"/>
              </a:rPr>
              <a:t>pnp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transistor.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forward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bias causes the holes in the </a:t>
            </a:r>
            <a:r>
              <a:rPr lang="en-US" sz="2400" i="1" dirty="0">
                <a:solidFill>
                  <a:srgbClr val="231F20"/>
                </a:solidFill>
                <a:latin typeface="Eras Bold ITC" panose="020B0907030504020204" pitchFamily="34" charset="0"/>
              </a:rPr>
              <a:t>p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-type emitter to flow towards the base.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This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constitutes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emitter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current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IE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. </a:t>
            </a:r>
            <a:endParaRPr lang="en-US" sz="2400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these holes cross into </a:t>
            </a:r>
            <a:r>
              <a:rPr lang="en-US" sz="2400" i="1" dirty="0">
                <a:solidFill>
                  <a:srgbClr val="231F20"/>
                </a:solidFill>
                <a:latin typeface="Eras Bold ITC" panose="020B0907030504020204" pitchFamily="34" charset="0"/>
              </a:rPr>
              <a:t>n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-type base, they tend to combine with the electrons.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As the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base is lightly doped and very thin, therefore, only a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few holes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(less than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5%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) combine with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</a:t>
            </a:r>
            <a:r>
              <a:rPr lang="en-US" sz="2400" b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electrons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remainder (more than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95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%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) cross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into the collector region to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constitute 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collector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current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IC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In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this way, almost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entire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emitter current flows in the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collector circuit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. </a:t>
            </a:r>
            <a:endParaRPr lang="en-US" sz="24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may be noted that current </a:t>
            </a:r>
            <a:r>
              <a:rPr lang="en-US" sz="2400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conduction within </a:t>
            </a:r>
            <a:r>
              <a:rPr lang="en-US" sz="2400" i="1" dirty="0">
                <a:solidFill>
                  <a:srgbClr val="FF0000"/>
                </a:solidFill>
                <a:latin typeface="Eras Bold ITC" panose="020B0907030504020204" pitchFamily="34" charset="0"/>
              </a:rPr>
              <a:t>pnp </a:t>
            </a:r>
            <a:r>
              <a:rPr lang="en-US" sz="2400" dirty="0">
                <a:solidFill>
                  <a:srgbClr val="FF0000"/>
                </a:solidFill>
                <a:latin typeface="Eras Bold ITC" panose="020B0907030504020204" pitchFamily="34" charset="0"/>
              </a:rPr>
              <a:t>transistor is by holes.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However, in the external connecting </a:t>
            </a:r>
            <a:r>
              <a:rPr lang="en-US" sz="24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wires, the </a:t>
            </a:r>
            <a:r>
              <a:rPr lang="en-US" sz="2400" dirty="0">
                <a:solidFill>
                  <a:srgbClr val="231F20"/>
                </a:solidFill>
                <a:latin typeface="Eras Bold ITC" panose="020B0907030504020204" pitchFamily="34" charset="0"/>
              </a:rPr>
              <a:t>current is still by electrons</a:t>
            </a:r>
            <a:r>
              <a:rPr lang="en-US" dirty="0">
                <a:solidFill>
                  <a:srgbClr val="231F20"/>
                </a:solidFill>
                <a:latin typeface="TimesNew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0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7" y="694824"/>
            <a:ext cx="9614262" cy="52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6671" y="370506"/>
            <a:ext cx="6306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005AAB"/>
                </a:solidFill>
                <a:latin typeface="Eras Bold ITC" panose="020B0907030504020204" pitchFamily="34" charset="0"/>
              </a:rPr>
              <a:t>Common Base Connection</a:t>
            </a:r>
            <a:endParaRPr lang="en-US" sz="3600" u="sng" dirty="0">
              <a:latin typeface="Eras Bold ITC" panose="020B0907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3406" y="1932691"/>
            <a:ext cx="93007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In this circuit arrangement, input is applied between emitter and base and output is taken from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collector and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base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Here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, base of the transistor is common to both input and output circuits and hence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the name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common base connection</a:t>
            </a:r>
            <a:endParaRPr lang="en-US" sz="32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1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755" y="856357"/>
            <a:ext cx="99495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EE1846"/>
                </a:solidFill>
                <a:latin typeface="Eras Bold ITC" panose="020B0907030504020204" pitchFamily="34" charset="0"/>
              </a:rPr>
              <a:t>1. Current amplification factor (</a:t>
            </a:r>
            <a:r>
              <a:rPr lang="en-US" sz="3200" dirty="0">
                <a:solidFill>
                  <a:srgbClr val="EE1846"/>
                </a:solidFill>
                <a:latin typeface="Eras Bold ITC" panose="020B0907030504020204" pitchFamily="34" charset="0"/>
              </a:rPr>
              <a:t>α</a:t>
            </a:r>
            <a:r>
              <a:rPr lang="en-US" sz="3200" b="1" dirty="0">
                <a:solidFill>
                  <a:srgbClr val="EE1846"/>
                </a:solidFill>
                <a:latin typeface="Eras Bold ITC" panose="020B0907030504020204" pitchFamily="34" charset="0"/>
              </a:rPr>
              <a:t>).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It is the ratio of output current to input current. In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common base connection, the input current is the emitter current </a:t>
            </a:r>
            <a:r>
              <a:rPr lang="en-US" sz="32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IE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and output current is the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collector current </a:t>
            </a:r>
            <a:r>
              <a:rPr lang="en-US" sz="32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IC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231F20"/>
                </a:solidFill>
                <a:latin typeface="Eras Bold ITC" panose="020B0907030504020204" pitchFamily="34" charset="0"/>
              </a:rPr>
              <a:t>The ratio of change in collector current to the change in emitter current at constant </a:t>
            </a:r>
            <a:r>
              <a:rPr lang="en-US" sz="32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collector base</a:t>
            </a:r>
            <a:endParaRPr lang="en-US" sz="3200" i="1" dirty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231F20"/>
                </a:solidFill>
                <a:latin typeface="Eras Bold ITC" panose="020B0907030504020204" pitchFamily="34" charset="0"/>
              </a:rPr>
              <a:t>voltage VCB is known as </a:t>
            </a:r>
            <a:r>
              <a:rPr lang="en-US" sz="3200" b="1" dirty="0">
                <a:solidFill>
                  <a:srgbClr val="ED008D"/>
                </a:solidFill>
                <a:latin typeface="Eras Bold ITC" panose="020B0907030504020204" pitchFamily="34" charset="0"/>
              </a:rPr>
              <a:t>current amplification factor </a:t>
            </a:r>
            <a:r>
              <a:rPr lang="en-US" sz="32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i.e</a:t>
            </a:r>
            <a:r>
              <a:rPr lang="en-US" sz="32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. IB= IC/IE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8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602957"/>
            <a:ext cx="10737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DIODE CHARACTERISTICS AND PROPERTIES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8353" y="2357283"/>
            <a:ext cx="94966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A </a:t>
            </a:r>
            <a:r>
              <a:rPr lang="en-US" sz="2800" i="1" dirty="0" err="1">
                <a:solidFill>
                  <a:srgbClr val="231F20"/>
                </a:solidFill>
                <a:latin typeface="Arial Black" panose="020B0A04020102020204" pitchFamily="34" charset="0"/>
              </a:rPr>
              <a:t>pn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 junction is known as a </a:t>
            </a:r>
            <a:r>
              <a:rPr lang="en-US" sz="2800" b="1" dirty="0">
                <a:solidFill>
                  <a:srgbClr val="ED008D"/>
                </a:solidFill>
                <a:latin typeface="Arial Black" panose="020B0A04020102020204" pitchFamily="34" charset="0"/>
              </a:rPr>
              <a:t>semi-conductor </a:t>
            </a:r>
            <a:r>
              <a:rPr lang="en-US" sz="2800" i="1" dirty="0">
                <a:solidFill>
                  <a:srgbClr val="231F20"/>
                </a:solidFill>
                <a:latin typeface="Arial Black" panose="020B0A04020102020204" pitchFamily="34" charset="0"/>
              </a:rPr>
              <a:t>or </a:t>
            </a:r>
            <a:r>
              <a:rPr lang="en-US" sz="2800" b="1" dirty="0" smtClean="0">
                <a:solidFill>
                  <a:srgbClr val="ED008D"/>
                </a:solidFill>
                <a:latin typeface="Arial Black" panose="020B0A04020102020204" pitchFamily="34" charset="0"/>
              </a:rPr>
              <a:t>crystal </a:t>
            </a:r>
            <a:r>
              <a:rPr lang="en-US" sz="2800" b="1" dirty="0">
                <a:solidFill>
                  <a:srgbClr val="ED008D"/>
                </a:solidFill>
                <a:latin typeface="Arial Black" panose="020B0A04020102020204" pitchFamily="34" charset="0"/>
              </a:rPr>
              <a:t>diode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The outstanding property of a crystal diode to conduct current in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one direction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only permits it to be used as a rectifier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crystal diode is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usually represented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by the schematic symbol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arrow in </a:t>
            </a:r>
            <a:r>
              <a:rPr lang="en-US" sz="28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 symbol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indicates the direction of easier conventional current flow.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9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337" y="1489167"/>
            <a:ext cx="9353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It is clear that current amplification factor is less than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unity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This value can be increased (but not more than unity) by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decreasing the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base current. </a:t>
            </a:r>
            <a:endParaRPr lang="en-US" sz="32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This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is achieved by making the base thin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and doping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it lightly. </a:t>
            </a:r>
            <a:endParaRPr lang="en-US" sz="3200" dirty="0" smtClean="0">
              <a:solidFill>
                <a:srgbClr val="231F20"/>
              </a:solidFill>
              <a:latin typeface="Eras Bold ITC" panose="020B0907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Practical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values of α in </a:t>
            </a:r>
            <a:r>
              <a:rPr lang="en-US" sz="32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commercial transistors range </a:t>
            </a:r>
            <a:r>
              <a:rPr lang="en-US" sz="3200" dirty="0">
                <a:solidFill>
                  <a:srgbClr val="231F20"/>
                </a:solidFill>
                <a:latin typeface="Eras Bold ITC" panose="020B0907030504020204" pitchFamily="34" charset="0"/>
              </a:rPr>
              <a:t>from 0.9 to 0.99.</a:t>
            </a:r>
            <a:endParaRPr lang="en-US" sz="32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3147" y="409694"/>
            <a:ext cx="6949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5AAB"/>
                </a:solidFill>
                <a:latin typeface="Eras Bold ITC" panose="020B0907030504020204" pitchFamily="34" charset="0"/>
              </a:rPr>
              <a:t>Common Emitter Connection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463040"/>
            <a:ext cx="9849394" cy="50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683849"/>
            <a:ext cx="10032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E1846"/>
                </a:solidFill>
                <a:latin typeface="Eras Bold ITC" panose="020B0907030504020204" pitchFamily="34" charset="0"/>
              </a:rPr>
              <a:t>1. Base current amplification factor </a:t>
            </a:r>
            <a:r>
              <a:rPr lang="en-US" sz="2800" b="1" dirty="0" smtClean="0">
                <a:solidFill>
                  <a:srgbClr val="EE1846"/>
                </a:solidFill>
                <a:latin typeface="Eras Bold ITC" panose="020B0907030504020204" pitchFamily="34" charset="0"/>
              </a:rPr>
              <a:t>. 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In common emitter connection, input current is </a:t>
            </a:r>
            <a:r>
              <a:rPr lang="en-US" sz="28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IB </a:t>
            </a:r>
            <a:r>
              <a:rPr lang="en-US" sz="28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and 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output current is 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IC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.</a:t>
            </a:r>
          </a:p>
          <a:p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The ratio of change in collector current </a:t>
            </a:r>
            <a:r>
              <a:rPr lang="en-US" sz="28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(</a:t>
            </a:r>
            <a:r>
              <a:rPr lang="en-US" sz="28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IC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) 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to the change in base current </a:t>
            </a:r>
            <a:r>
              <a:rPr lang="en-US" sz="2800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(</a:t>
            </a:r>
            <a:r>
              <a:rPr lang="en-US" sz="28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IB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) 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is known </a:t>
            </a:r>
            <a:r>
              <a:rPr lang="en-US" sz="28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as </a:t>
            </a:r>
            <a:r>
              <a:rPr lang="en-US" sz="2800" b="1" dirty="0" smtClean="0">
                <a:solidFill>
                  <a:srgbClr val="ED008D"/>
                </a:solidFill>
                <a:latin typeface="Eras Bold ITC" panose="020B0907030504020204" pitchFamily="34" charset="0"/>
              </a:rPr>
              <a:t>base </a:t>
            </a:r>
            <a:r>
              <a:rPr lang="en-US" sz="2800" b="1" dirty="0">
                <a:solidFill>
                  <a:srgbClr val="ED008D"/>
                </a:solidFill>
                <a:latin typeface="Eras Bold ITC" panose="020B0907030504020204" pitchFamily="34" charset="0"/>
              </a:rPr>
              <a:t>current amplification factor</a:t>
            </a:r>
            <a:endParaRPr lang="en-US" sz="2800" dirty="0"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77" y="4032399"/>
            <a:ext cx="5120639" cy="15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3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263" y="422757"/>
            <a:ext cx="7300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5AAB"/>
                </a:solidFill>
                <a:latin typeface="Eras Bold ITC" panose="020B0907030504020204" pitchFamily="34" charset="0"/>
              </a:rPr>
              <a:t>Common Collector Connection</a:t>
            </a:r>
            <a:endParaRPr lang="en-US" sz="3600" dirty="0"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2043608"/>
            <a:ext cx="9470572" cy="42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5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646" y="751677"/>
            <a:ext cx="9457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E1846"/>
                </a:solidFill>
                <a:latin typeface="Eras Bold ITC" panose="020B0907030504020204" pitchFamily="34" charset="0"/>
              </a:rPr>
              <a:t>(</a:t>
            </a:r>
            <a:r>
              <a:rPr lang="en-US" sz="2800" b="1" i="1" dirty="0" err="1">
                <a:solidFill>
                  <a:srgbClr val="EE1846"/>
                </a:solidFill>
                <a:latin typeface="Eras Bold ITC" panose="020B0907030504020204" pitchFamily="34" charset="0"/>
              </a:rPr>
              <a:t>i</a:t>
            </a:r>
            <a:r>
              <a:rPr lang="en-US" sz="2800" b="1" dirty="0">
                <a:solidFill>
                  <a:srgbClr val="EE1846"/>
                </a:solidFill>
                <a:latin typeface="Eras Bold ITC" panose="020B0907030504020204" pitchFamily="34" charset="0"/>
              </a:rPr>
              <a:t>) Current amplification factor </a:t>
            </a:r>
            <a:r>
              <a:rPr lang="en-US" sz="2800" dirty="0">
                <a:solidFill>
                  <a:srgbClr val="EE1846"/>
                </a:solidFill>
                <a:latin typeface="Eras Bold ITC" panose="020B0907030504020204" pitchFamily="34" charset="0"/>
              </a:rPr>
              <a:t>γ</a:t>
            </a:r>
            <a:r>
              <a:rPr lang="en-US" sz="2800" b="1" dirty="0">
                <a:solidFill>
                  <a:srgbClr val="EE1846"/>
                </a:solidFill>
                <a:latin typeface="Eras Bold ITC" panose="020B0907030504020204" pitchFamily="34" charset="0"/>
              </a:rPr>
              <a:t>. 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In common collector circuit, input current is the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current 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IB 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and output current is the emitter current 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IE</a:t>
            </a: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. Therefore, current amplification in this circuit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Eras Bold ITC" panose="020B0907030504020204" pitchFamily="34" charset="0"/>
              </a:rPr>
              <a:t>arrangement can be defined as under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The ratio of change in emitter current </a:t>
            </a:r>
            <a:r>
              <a:rPr lang="en-US" sz="28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(IE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) to the change in base current </a:t>
            </a:r>
            <a:r>
              <a:rPr lang="en-US" sz="2800" i="1" dirty="0" smtClean="0">
                <a:solidFill>
                  <a:srgbClr val="231F20"/>
                </a:solidFill>
                <a:latin typeface="Eras Bold ITC" panose="020B0907030504020204" pitchFamily="34" charset="0"/>
              </a:rPr>
              <a:t>(IB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) is known 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D008D"/>
                </a:solidFill>
                <a:latin typeface="Eras Bold ITC" panose="020B0907030504020204" pitchFamily="34" charset="0"/>
              </a:rPr>
              <a:t>current amplification factor </a:t>
            </a:r>
            <a:r>
              <a:rPr lang="en-US" sz="2800" i="1" dirty="0">
                <a:solidFill>
                  <a:srgbClr val="231F20"/>
                </a:solidFill>
                <a:latin typeface="Eras Bold ITC" panose="020B0907030504020204" pitchFamily="34" charset="0"/>
              </a:rPr>
              <a:t>in common collector (CC) arrangement</a:t>
            </a:r>
            <a:endParaRPr lang="en-US" sz="28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5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7" y="820464"/>
            <a:ext cx="10189029" cy="51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8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281" y="2967335"/>
            <a:ext cx="10473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INTEGRATED CIRCUITS(IC)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9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022" y="792881"/>
            <a:ext cx="99538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An </a:t>
            </a:r>
            <a:r>
              <a:rPr lang="en-US" sz="2400" b="1" dirty="0">
                <a:solidFill>
                  <a:srgbClr val="ED008D"/>
                </a:solidFill>
                <a:latin typeface="Arial Black" panose="020B0A04020102020204" pitchFamily="34" charset="0"/>
              </a:rPr>
              <a:t>integrated circuit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is one in which circuit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such as transistors, diodes, resistors, capacitors etc.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automatically part of a small semiconductor chip.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An integrated circuit consists of a number of circuit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components (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e.g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. transistors, diodes, resistors etc.)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their inter connections in a single small package to perform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a complete electronic function. These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are formed and connected within a small chip of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semiconductor material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.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664930"/>
            <a:ext cx="96403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following points are worth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noting about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integrated circuits :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 err="1">
                <a:solidFill>
                  <a:srgbClr val="EE1846"/>
                </a:solidFill>
                <a:latin typeface="Arial Black" panose="020B0A04020102020204" pitchFamily="34" charset="0"/>
              </a:rPr>
              <a:t>i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In an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IC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, the various components are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automatically part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of a small semi-conductor chip and the individual components cannot be removed or replaced.</a:t>
            </a:r>
          </a:p>
          <a:p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This is in contrast to discrete assembly in which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individual components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can be removed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or replaced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if necessary.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size of an </a:t>
            </a:r>
            <a:r>
              <a:rPr lang="en-US" dirty="0">
                <a:solidFill>
                  <a:srgbClr val="00AFF0"/>
                </a:solidFill>
                <a:latin typeface="Arial Black" panose="020B0A04020102020204" pitchFamily="34" charset="0"/>
              </a:rPr>
              <a:t>*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IC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is extremely small. In fact,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ICs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are so small that you normally need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 microscope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to see the connections between the components. Fig. 23.1 shows a typical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semi-conductor chip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having dimensions 0.2 mm × 0.2 mm × 0.001 mm. It is possible to produce circuits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containing many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transistors, diodes, resistors etc. on the surface of this small chip.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iii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No components of an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IC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are seen to project above the surface of the chip. </a:t>
            </a:r>
            <a:endParaRPr lang="en-US" dirty="0" smtClean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This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is because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all the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components are formed within the chip.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284257"/>
            <a:ext cx="108944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  <a:latin typeface="Arial Black" panose="020B0A04020102020204" pitchFamily="34" charset="0"/>
              </a:rPr>
              <a:t>Advantages and Disadvantages of Integrated </a:t>
            </a:r>
            <a:r>
              <a:rPr lang="en-US" sz="3200" b="1" dirty="0" smtClean="0">
                <a:solidFill>
                  <a:srgbClr val="005AAB"/>
                </a:solidFill>
                <a:latin typeface="Arial Black" panose="020B0A04020102020204" pitchFamily="34" charset="0"/>
              </a:rPr>
              <a:t>Circuits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Advantages : </a:t>
            </a:r>
            <a:r>
              <a:rPr lang="en-US" sz="2400" dirty="0">
                <a:latin typeface="Arial Black" panose="020B0A04020102020204" pitchFamily="34" charset="0"/>
              </a:rPr>
              <a:t>Integrated circuits possess </a:t>
            </a:r>
            <a:r>
              <a:rPr lang="en-US" sz="2400" dirty="0" smtClean="0">
                <a:latin typeface="Arial Black" panose="020B0A04020102020204" pitchFamily="34" charset="0"/>
              </a:rPr>
              <a:t>the following </a:t>
            </a:r>
            <a:r>
              <a:rPr lang="en-US" sz="2400" dirty="0">
                <a:latin typeface="Arial Black" panose="020B0A04020102020204" pitchFamily="34" charset="0"/>
              </a:rPr>
              <a:t>advantages over discrete circuits :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 err="1">
                <a:latin typeface="Arial Black" panose="020B0A04020102020204" pitchFamily="34" charset="0"/>
              </a:rPr>
              <a:t>i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Increased reliability due to lesser </a:t>
            </a:r>
            <a:r>
              <a:rPr lang="en-US" sz="2400" dirty="0" smtClean="0">
                <a:latin typeface="Arial Black" panose="020B0A04020102020204" pitchFamily="34" charset="0"/>
              </a:rPr>
              <a:t>number of </a:t>
            </a:r>
            <a:r>
              <a:rPr lang="en-US" sz="2400" dirty="0">
                <a:latin typeface="Arial Black" panose="020B0A04020102020204" pitchFamily="34" charset="0"/>
              </a:rPr>
              <a:t>connections.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latin typeface="Arial Black" panose="020B0A04020102020204" pitchFamily="34" charset="0"/>
              </a:rPr>
              <a:t>ii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Extremely small size due to the </a:t>
            </a:r>
            <a:r>
              <a:rPr lang="en-US" sz="2400" dirty="0" smtClean="0">
                <a:latin typeface="Arial Black" panose="020B0A04020102020204" pitchFamily="34" charset="0"/>
              </a:rPr>
              <a:t>fabrication of </a:t>
            </a:r>
            <a:r>
              <a:rPr lang="en-US" sz="2400" dirty="0">
                <a:latin typeface="Arial Black" panose="020B0A04020102020204" pitchFamily="34" charset="0"/>
              </a:rPr>
              <a:t>various circuit elements in a single </a:t>
            </a:r>
            <a:r>
              <a:rPr lang="en-US" sz="2400" dirty="0" smtClean="0">
                <a:latin typeface="Arial Black" panose="020B0A04020102020204" pitchFamily="34" charset="0"/>
              </a:rPr>
              <a:t>chip of </a:t>
            </a:r>
            <a:r>
              <a:rPr lang="en-US" sz="2400" dirty="0">
                <a:latin typeface="Arial Black" panose="020B0A04020102020204" pitchFamily="34" charset="0"/>
              </a:rPr>
              <a:t>semi-conductor material.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latin typeface="Arial Black" panose="020B0A04020102020204" pitchFamily="34" charset="0"/>
              </a:rPr>
              <a:t>iii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Lesser weight and **space </a:t>
            </a:r>
            <a:r>
              <a:rPr lang="en-US" sz="2400" dirty="0" smtClean="0">
                <a:latin typeface="Arial Black" panose="020B0A04020102020204" pitchFamily="34" charset="0"/>
              </a:rPr>
              <a:t>requirement due </a:t>
            </a:r>
            <a:r>
              <a:rPr lang="en-US" sz="2400" dirty="0">
                <a:latin typeface="Arial Black" panose="020B0A04020102020204" pitchFamily="34" charset="0"/>
              </a:rPr>
              <a:t>to miniaturized circuit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latin typeface="Arial Black" panose="020B0A04020102020204" pitchFamily="34" charset="0"/>
              </a:rPr>
              <a:t>iv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Low power requirements.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latin typeface="Arial Black" panose="020B0A04020102020204" pitchFamily="34" charset="0"/>
              </a:rPr>
              <a:t>v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Greater ability to operate at extreme values </a:t>
            </a:r>
            <a:r>
              <a:rPr lang="en-US" sz="2400" dirty="0" smtClean="0">
                <a:latin typeface="Arial Black" panose="020B0A04020102020204" pitchFamily="34" charset="0"/>
              </a:rPr>
              <a:t>of temperature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latin typeface="Arial Black" panose="020B0A04020102020204" pitchFamily="34" charset="0"/>
              </a:rPr>
              <a:t>vi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Low cost because of simultaneous production </a:t>
            </a:r>
            <a:r>
              <a:rPr lang="en-US" sz="2400" dirty="0" smtClean="0">
                <a:latin typeface="Arial Black" panose="020B0A04020102020204" pitchFamily="34" charset="0"/>
              </a:rPr>
              <a:t>of hundreds </a:t>
            </a:r>
            <a:r>
              <a:rPr lang="en-US" sz="2400" dirty="0">
                <a:latin typeface="Arial Black" panose="020B0A04020102020204" pitchFamily="34" charset="0"/>
              </a:rPr>
              <a:t>of </a:t>
            </a:r>
            <a:r>
              <a:rPr lang="en-US" sz="2400" dirty="0" smtClean="0">
                <a:latin typeface="Arial Black" panose="020B0A04020102020204" pitchFamily="34" charset="0"/>
              </a:rPr>
              <a:t>a like </a:t>
            </a:r>
            <a:r>
              <a:rPr lang="en-US" sz="2400" dirty="0">
                <a:latin typeface="Arial Black" panose="020B0A04020102020204" pitchFamily="34" charset="0"/>
              </a:rPr>
              <a:t>circuits on a small </a:t>
            </a:r>
            <a:r>
              <a:rPr lang="en-US" sz="2400" dirty="0" smtClean="0">
                <a:latin typeface="Arial Black" panose="020B0A04020102020204" pitchFamily="34" charset="0"/>
              </a:rPr>
              <a:t>semiconductor wafer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latin typeface="Arial Black" panose="020B0A04020102020204" pitchFamily="34" charset="0"/>
              </a:rPr>
              <a:t>vii</a:t>
            </a:r>
            <a:r>
              <a:rPr lang="en-US" sz="2400" b="1" dirty="0">
                <a:latin typeface="Arial Black" panose="020B0A040201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</a:rPr>
              <a:t>The circuit lay out is greatly simplified because integrated circuits are constrained to </a:t>
            </a:r>
            <a:r>
              <a:rPr lang="en-US" sz="2400" dirty="0" smtClean="0">
                <a:latin typeface="Arial Black" panose="020B0A04020102020204" pitchFamily="34" charset="0"/>
              </a:rPr>
              <a:t>use minimum </a:t>
            </a:r>
            <a:r>
              <a:rPr lang="en-US" sz="2400" dirty="0">
                <a:latin typeface="Arial Black" panose="020B0A04020102020204" pitchFamily="34" charset="0"/>
              </a:rPr>
              <a:t>number of external connections.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9012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150" y="1039224"/>
            <a:ext cx="9875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800" b="1" i="1" dirty="0" err="1">
                <a:solidFill>
                  <a:srgbClr val="EE1846"/>
                </a:solidFill>
                <a:latin typeface="Arial Black" panose="020B0A04020102020204" pitchFamily="34" charset="0"/>
              </a:rPr>
              <a:t>i</a:t>
            </a:r>
            <a:r>
              <a:rPr lang="en-US" sz="28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If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arrowhead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of diode symbol is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positive w.r.t. bar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of the symbol, the diode is forward biased.</a:t>
            </a:r>
          </a:p>
          <a:p>
            <a:r>
              <a:rPr lang="en-US" sz="28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8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</a:t>
            </a:r>
            <a:r>
              <a:rPr lang="en-US" sz="28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If the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arrowhead 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of diode symbol is </a:t>
            </a:r>
            <a:r>
              <a:rPr lang="en-US" sz="2800" i="1" dirty="0">
                <a:solidFill>
                  <a:srgbClr val="ED008D"/>
                </a:solidFill>
                <a:latin typeface="Arial Black" panose="020B0A04020102020204" pitchFamily="34" charset="0"/>
              </a:rPr>
              <a:t>negative w.r.t. bar</a:t>
            </a:r>
            <a:r>
              <a:rPr lang="en-US" sz="2800" dirty="0">
                <a:solidFill>
                  <a:srgbClr val="231F20"/>
                </a:solidFill>
                <a:latin typeface="Arial Black" panose="020B0A04020102020204" pitchFamily="34" charset="0"/>
              </a:rPr>
              <a:t>, the diode is reverse biased.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0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167937"/>
            <a:ext cx="101237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Disadvantages :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The disadvantages of integrated circuits are :</a:t>
            </a:r>
          </a:p>
          <a:p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 err="1">
                <a:solidFill>
                  <a:srgbClr val="EE1846"/>
                </a:solidFill>
                <a:latin typeface="Arial Black" panose="020B0A04020102020204" pitchFamily="34" charset="0"/>
              </a:rPr>
              <a:t>i</a:t>
            </a:r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If any component in an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goes out of order, the whole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has to be replaced by the new one.</a:t>
            </a:r>
          </a:p>
          <a:p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</a:t>
            </a:r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In an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, it is neither convenient nor economical to fabricate capacitances exceeding 30 </a:t>
            </a:r>
            <a:r>
              <a:rPr lang="en-US" sz="2400" i="1" dirty="0" err="1">
                <a:solidFill>
                  <a:srgbClr val="231F20"/>
                </a:solidFill>
                <a:latin typeface="Arial Black" panose="020B0A04020102020204" pitchFamily="34" charset="0"/>
              </a:rPr>
              <a:t>pF</a:t>
            </a:r>
            <a:r>
              <a:rPr lang="en-US" sz="2400" dirty="0" err="1">
                <a:solidFill>
                  <a:srgbClr val="231F20"/>
                </a:solidFill>
                <a:latin typeface="Arial Black" panose="020B0A04020102020204" pitchFamily="34" charset="0"/>
              </a:rPr>
              <a:t>.</a:t>
            </a:r>
            <a:endParaRPr lang="en-US" sz="2400" dirty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Therefore, for high values of capacitance,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discrete components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exterior to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chip are connected.</a:t>
            </a:r>
          </a:p>
          <a:p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iii</a:t>
            </a:r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It is not possible to fabricate inductors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and transformers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on the surface of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semi-conductor chip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. Therefore, these components are connected exterior to the semi-conductor chip.</a:t>
            </a:r>
          </a:p>
          <a:p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iv</a:t>
            </a:r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It is not possible to produce high power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ICs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(greater than 10 W).</a:t>
            </a:r>
          </a:p>
          <a:p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v</a:t>
            </a:r>
            <a:r>
              <a:rPr lang="en-US" sz="2400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There is a lack of flexibility in an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 i.e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., it is generally not possible to modify the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parameters within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which an integrated circuit will operate.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3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583" y="1302828"/>
            <a:ext cx="9784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Four basic types of constructions are employed in the manufacture of integrated circuits, namely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 err="1">
                <a:solidFill>
                  <a:srgbClr val="ED008D"/>
                </a:solidFill>
                <a:latin typeface="Arial Black" panose="020B0A04020102020204" pitchFamily="34" charset="0"/>
              </a:rPr>
              <a:t>i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mono-lithic 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D008D"/>
                </a:solidFill>
                <a:latin typeface="Arial Black" panose="020B0A04020102020204" pitchFamily="34" charset="0"/>
              </a:rPr>
              <a:t>ii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thin-film 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D008D"/>
                </a:solidFill>
                <a:latin typeface="Arial Black" panose="020B0A04020102020204" pitchFamily="34" charset="0"/>
              </a:rPr>
              <a:t>iii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thick-film 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(</a:t>
            </a:r>
            <a:r>
              <a:rPr lang="en-US" sz="2400" b="1" i="1" dirty="0">
                <a:solidFill>
                  <a:srgbClr val="ED008D"/>
                </a:solidFill>
                <a:latin typeface="Arial Black" panose="020B0A04020102020204" pitchFamily="34" charset="0"/>
              </a:rPr>
              <a:t>iv</a:t>
            </a:r>
            <a:r>
              <a:rPr lang="en-US" sz="2400" dirty="0">
                <a:solidFill>
                  <a:srgbClr val="ED008D"/>
                </a:solidFill>
                <a:latin typeface="Arial Black" panose="020B0A04020102020204" pitchFamily="34" charset="0"/>
              </a:rPr>
              <a:t>)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hybrid.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Monolithic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ICs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are by far the most common type used in practice. </a:t>
            </a:r>
            <a:endParaRPr lang="en-US" sz="2400" dirty="0" smtClean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Therefore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, in this chapter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we shall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confine our attention to the construction of this type of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ICs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only. It may be worthwhile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to mention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here that regardless of the type of method used to fabricate active and passive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components, the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basic characteristics and circuit operation of an </a:t>
            </a:r>
            <a:r>
              <a:rPr lang="en-US" sz="2400" i="1" dirty="0">
                <a:solidFill>
                  <a:srgbClr val="231F20"/>
                </a:solidFill>
                <a:latin typeface="Arial Black" panose="020B0A04020102020204" pitchFamily="34" charset="0"/>
              </a:rPr>
              <a:t>IC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are the same as for any of their counterparts </a:t>
            </a:r>
            <a:r>
              <a:rPr lang="en-US" sz="240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in a </a:t>
            </a:r>
            <a:r>
              <a:rPr lang="en-US" sz="2400" dirty="0">
                <a:solidFill>
                  <a:srgbClr val="231F20"/>
                </a:solidFill>
                <a:latin typeface="Arial Black" panose="020B0A04020102020204" pitchFamily="34" charset="0"/>
              </a:rPr>
              <a:t>similar circuit using separate circuit components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4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2" y="922661"/>
            <a:ext cx="9392194" cy="50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5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784" y="501134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5AAB"/>
                </a:solidFill>
                <a:latin typeface="Arial Black" panose="020B0A04020102020204" pitchFamily="34" charset="0"/>
              </a:rPr>
              <a:t>Operational Amplifier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834" y="1147465"/>
            <a:ext cx="111164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 err="1">
                <a:solidFill>
                  <a:srgbClr val="EE1846"/>
                </a:solidFill>
                <a:latin typeface="Arial Black" panose="020B0A04020102020204" pitchFamily="34" charset="0"/>
              </a:rPr>
              <a:t>i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input stage of an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OP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-Amp is a </a:t>
            </a:r>
            <a:r>
              <a:rPr lang="en-US" i="1" dirty="0">
                <a:solidFill>
                  <a:srgbClr val="ED008D"/>
                </a:solidFill>
                <a:latin typeface="Arial Black" panose="020B0A04020102020204" pitchFamily="34" charset="0"/>
              </a:rPr>
              <a:t>differential amplifier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(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DA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) and the output stage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is typically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a class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B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push-pull emitter follower.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internal stages of an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OP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-Amp are </a:t>
            </a:r>
            <a:r>
              <a:rPr lang="en-US" i="1" dirty="0">
                <a:solidFill>
                  <a:srgbClr val="ED008D"/>
                </a:solidFill>
                <a:latin typeface="Arial Black" panose="020B0A04020102020204" pitchFamily="34" charset="0"/>
              </a:rPr>
              <a:t>direct-coupled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i.e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., no coupling capacitors are used.</a:t>
            </a:r>
          </a:p>
          <a:p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direct coupling allows the 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OP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-Amp to amplify </a:t>
            </a:r>
            <a:r>
              <a:rPr lang="en-US" dirty="0" err="1">
                <a:solidFill>
                  <a:srgbClr val="231F20"/>
                </a:solidFill>
                <a:latin typeface="Arial Black" panose="020B0A04020102020204" pitchFamily="34" charset="0"/>
              </a:rPr>
              <a:t>d.c.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 as well as </a:t>
            </a:r>
            <a:r>
              <a:rPr lang="en-US" dirty="0" err="1">
                <a:solidFill>
                  <a:srgbClr val="231F20"/>
                </a:solidFill>
                <a:latin typeface="Arial Black" panose="020B0A04020102020204" pitchFamily="34" charset="0"/>
              </a:rPr>
              <a:t>a.c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. signals.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iii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An OP-Amp has </a:t>
            </a:r>
            <a:r>
              <a:rPr lang="en-US" i="1" dirty="0">
                <a:solidFill>
                  <a:srgbClr val="ED008D"/>
                </a:solidFill>
                <a:latin typeface="Arial Black" panose="020B0A04020102020204" pitchFamily="34" charset="0"/>
              </a:rPr>
              <a:t>very high input impedance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(ideally infinite) and </a:t>
            </a:r>
            <a:r>
              <a:rPr lang="en-US" i="1" dirty="0">
                <a:solidFill>
                  <a:srgbClr val="ED008D"/>
                </a:solidFill>
                <a:latin typeface="Arial Black" panose="020B0A04020102020204" pitchFamily="34" charset="0"/>
              </a:rPr>
              <a:t>very low </a:t>
            </a:r>
            <a:r>
              <a:rPr lang="en-US" i="1" dirty="0" smtClean="0">
                <a:solidFill>
                  <a:srgbClr val="ED008D"/>
                </a:solidFill>
                <a:latin typeface="Arial Black" panose="020B0A04020102020204" pitchFamily="34" charset="0"/>
              </a:rPr>
              <a:t>output impedance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(ideally zero). The effect of high input impedance is that the amplifier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will draw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a very small current (ideally zero) from the signal source. The effect of very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low output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impedance is that the amplifier will provide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a constant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output voltage </a:t>
            </a:r>
            <a:r>
              <a:rPr lang="en-US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independent of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current drawn from the source.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iv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An OP-Amp has </a:t>
            </a:r>
            <a:r>
              <a:rPr lang="en-US" i="1" dirty="0">
                <a:solidFill>
                  <a:srgbClr val="ED008D"/>
                </a:solidFill>
                <a:latin typeface="Arial Black" panose="020B0A04020102020204" pitchFamily="34" charset="0"/>
              </a:rPr>
              <a:t>very high *open-loop voltage gain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(ideally infinite); typically more than</a:t>
            </a:r>
          </a:p>
          <a:p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200,000.</a:t>
            </a:r>
          </a:p>
          <a:p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(</a:t>
            </a:r>
            <a:r>
              <a:rPr lang="en-US" b="1" i="1" dirty="0">
                <a:solidFill>
                  <a:srgbClr val="EE1846"/>
                </a:solidFill>
                <a:latin typeface="Arial Black" panose="020B0A04020102020204" pitchFamily="34" charset="0"/>
              </a:rPr>
              <a:t>v</a:t>
            </a:r>
            <a:r>
              <a:rPr lang="en-US" b="1" dirty="0">
                <a:solidFill>
                  <a:srgbClr val="EE1846"/>
                </a:solidFill>
                <a:latin typeface="Arial Black" panose="020B0A04020102020204" pitchFamily="34" charset="0"/>
              </a:rPr>
              <a:t>) 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OP-Amps are almost always operated with negative feedback. It is because the </a:t>
            </a:r>
            <a:r>
              <a:rPr lang="en-US" dirty="0" err="1">
                <a:solidFill>
                  <a:srgbClr val="231F20"/>
                </a:solidFill>
                <a:latin typeface="Arial Black" panose="020B0A04020102020204" pitchFamily="34" charset="0"/>
              </a:rPr>
              <a:t>openloop</a:t>
            </a:r>
            <a:endParaRPr lang="en-US" dirty="0">
              <a:solidFill>
                <a:srgbClr val="231F2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voltage gain of these amplifiers is very high and we can sacrifice the gain to achieve</a:t>
            </a:r>
          </a:p>
          <a:p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the advantages of negative feedback including large bandwidth (</a:t>
            </a:r>
            <a:r>
              <a:rPr lang="en-US" i="1" dirty="0">
                <a:solidFill>
                  <a:srgbClr val="231F20"/>
                </a:solidFill>
                <a:latin typeface="Arial Black" panose="020B0A04020102020204" pitchFamily="34" charset="0"/>
              </a:rPr>
              <a:t>BW</a:t>
            </a:r>
            <a:r>
              <a:rPr lang="en-US" dirty="0">
                <a:solidFill>
                  <a:srgbClr val="231F20"/>
                </a:solidFill>
                <a:latin typeface="Arial Black" panose="020B0A04020102020204" pitchFamily="34" charset="0"/>
              </a:rPr>
              <a:t>) and gain stability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259" y="2967335"/>
            <a:ext cx="10497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PRINTED CIRCUIT BOARDS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7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568629"/>
            <a:ext cx="100714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An electric circuit is typically comprised of various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components connected by wire.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In </a:t>
            </a:r>
            <a:r>
              <a:rPr lang="en-US" sz="2400" dirty="0">
                <a:latin typeface="Arial Black" panose="020B0A04020102020204" pitchFamily="34" charset="0"/>
              </a:rPr>
              <a:t>many cases, </a:t>
            </a:r>
            <a:r>
              <a:rPr lang="en-US" sz="2400" dirty="0" smtClean="0">
                <a:latin typeface="Arial Black" panose="020B0A04020102020204" pitchFamily="34" charset="0"/>
              </a:rPr>
              <a:t>the circuit </a:t>
            </a:r>
            <a:r>
              <a:rPr lang="en-US" sz="2400" dirty="0">
                <a:latin typeface="Arial Black" panose="020B0A04020102020204" pitchFamily="34" charset="0"/>
              </a:rPr>
              <a:t>performs a function that doesn't require </a:t>
            </a:r>
            <a:r>
              <a:rPr lang="en-US" sz="2400" dirty="0" smtClean="0">
                <a:latin typeface="Arial Black" panose="020B0A04020102020204" pitchFamily="34" charset="0"/>
              </a:rPr>
              <a:t>the circuit </a:t>
            </a:r>
            <a:r>
              <a:rPr lang="en-US" sz="2400" dirty="0">
                <a:latin typeface="Arial Black" panose="020B0A04020102020204" pitchFamily="34" charset="0"/>
              </a:rPr>
              <a:t>or components to be large.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development </a:t>
            </a:r>
            <a:r>
              <a:rPr lang="en-US" sz="2400" dirty="0" smtClean="0">
                <a:latin typeface="Arial Black" panose="020B0A04020102020204" pitchFamily="34" charset="0"/>
              </a:rPr>
              <a:t>of solid </a:t>
            </a:r>
            <a:r>
              <a:rPr lang="en-US" sz="2400" dirty="0">
                <a:latin typeface="Arial Black" panose="020B0A04020102020204" pitchFamily="34" charset="0"/>
              </a:rPr>
              <a:t>state devices and the use of transistors has </a:t>
            </a:r>
            <a:r>
              <a:rPr lang="en-US" sz="2400" dirty="0" smtClean="0">
                <a:latin typeface="Arial Black" panose="020B0A04020102020204" pitchFamily="34" charset="0"/>
              </a:rPr>
              <a:t>enabled many </a:t>
            </a:r>
            <a:r>
              <a:rPr lang="en-US" sz="2400" dirty="0">
                <a:latin typeface="Arial Black" panose="020B0A04020102020204" pitchFamily="34" charset="0"/>
              </a:rPr>
              <a:t>required electric functions on an aircraft to </a:t>
            </a:r>
            <a:r>
              <a:rPr lang="en-US" sz="2400" dirty="0" smtClean="0">
                <a:latin typeface="Arial Black" panose="020B0A04020102020204" pitchFamily="34" charset="0"/>
              </a:rPr>
              <a:t>be carried </a:t>
            </a:r>
            <a:r>
              <a:rPr lang="en-US" sz="2400" dirty="0">
                <a:latin typeface="Arial Black" panose="020B0A04020102020204" pitchFamily="34" charset="0"/>
              </a:rPr>
              <a:t>out with small electronic circuits saving </a:t>
            </a:r>
            <a:r>
              <a:rPr lang="en-US" sz="2400" dirty="0" smtClean="0">
                <a:latin typeface="Arial Black" panose="020B0A04020102020204" pitchFamily="34" charset="0"/>
              </a:rPr>
              <a:t>both space </a:t>
            </a:r>
            <a:r>
              <a:rPr lang="en-US" sz="2400" dirty="0">
                <a:latin typeface="Arial Black" panose="020B0A04020102020204" pitchFamily="34" charset="0"/>
              </a:rPr>
              <a:t>and weight.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These </a:t>
            </a:r>
            <a:r>
              <a:rPr lang="en-US" sz="2400" dirty="0">
                <a:latin typeface="Arial Black" panose="020B0A04020102020204" pitchFamily="34" charset="0"/>
              </a:rPr>
              <a:t>circuits are often created </a:t>
            </a:r>
            <a:r>
              <a:rPr lang="en-US" sz="2400" dirty="0" smtClean="0">
                <a:latin typeface="Arial Black" panose="020B0A04020102020204" pitchFamily="34" charset="0"/>
              </a:rPr>
              <a:t>on printed </a:t>
            </a:r>
            <a:r>
              <a:rPr lang="en-US" sz="2400" dirty="0">
                <a:latin typeface="Arial Black" panose="020B0A04020102020204" pitchFamily="34" charset="0"/>
              </a:rPr>
              <a:t>circuit boards (PCB's).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PCB's </a:t>
            </a:r>
            <a:r>
              <a:rPr lang="en-US" sz="2400" dirty="0">
                <a:latin typeface="Arial Black" panose="020B0A04020102020204" pitchFamily="34" charset="0"/>
              </a:rPr>
              <a:t>are </a:t>
            </a:r>
            <a:r>
              <a:rPr lang="en-US" sz="2400" dirty="0" smtClean="0">
                <a:latin typeface="Arial Black" panose="020B0A04020102020204" pitchFamily="34" charset="0"/>
              </a:rPr>
              <a:t>building blocks </a:t>
            </a:r>
            <a:r>
              <a:rPr lang="en-US" sz="2400" dirty="0">
                <a:latin typeface="Arial Black" panose="020B0A04020102020204" pitchFamily="34" charset="0"/>
              </a:rPr>
              <a:t>of nearly all electronic devices from the </a:t>
            </a:r>
            <a:r>
              <a:rPr lang="en-US" sz="2400" dirty="0" smtClean="0">
                <a:latin typeface="Arial Black" panose="020B0A04020102020204" pitchFamily="34" charset="0"/>
              </a:rPr>
              <a:t>simple mouse </a:t>
            </a:r>
            <a:r>
              <a:rPr lang="en-US" sz="2400" dirty="0">
                <a:latin typeface="Arial Black" panose="020B0A04020102020204" pitchFamily="34" charset="0"/>
              </a:rPr>
              <a:t>used with a personal computer to the </a:t>
            </a:r>
            <a:r>
              <a:rPr lang="en-US" sz="2400" dirty="0" smtClean="0">
                <a:latin typeface="Arial Black" panose="020B0A04020102020204" pitchFamily="34" charset="0"/>
              </a:rPr>
              <a:t>computer itself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Very </a:t>
            </a:r>
            <a:r>
              <a:rPr lang="en-US" sz="2400" dirty="0">
                <a:latin typeface="Arial Black" panose="020B0A04020102020204" pitchFamily="34" charset="0"/>
              </a:rPr>
              <a:t>complex avionics radio and </a:t>
            </a:r>
            <a:r>
              <a:rPr lang="en-US" sz="2400" dirty="0" smtClean="0">
                <a:latin typeface="Arial Black" panose="020B0A04020102020204" pitchFamily="34" charset="0"/>
              </a:rPr>
              <a:t>navigation equipment </a:t>
            </a:r>
            <a:r>
              <a:rPr lang="en-US" sz="2400" dirty="0">
                <a:latin typeface="Arial Black" panose="020B0A04020102020204" pitchFamily="34" charset="0"/>
              </a:rPr>
              <a:t>are also constructed with printed </a:t>
            </a:r>
            <a:r>
              <a:rPr lang="en-US" sz="2400" dirty="0" smtClean="0">
                <a:latin typeface="Arial Black" panose="020B0A04020102020204" pitchFamily="34" charset="0"/>
              </a:rPr>
              <a:t>circuit board </a:t>
            </a:r>
            <a:r>
              <a:rPr lang="en-US" sz="2400" dirty="0">
                <a:latin typeface="Arial Black" panose="020B0A04020102020204" pitchFamily="34" charset="0"/>
              </a:rPr>
              <a:t>technology.</a:t>
            </a:r>
          </a:p>
        </p:txBody>
      </p:sp>
    </p:spTree>
    <p:extLst>
      <p:ext uri="{BB962C8B-B14F-4D97-AF65-F5344CB8AC3E}">
        <p14:creationId xmlns:p14="http://schemas.microsoft.com/office/powerpoint/2010/main" xmlns="" val="15894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11" y="1216913"/>
            <a:ext cx="88958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Black" panose="020B0A04020102020204" pitchFamily="34" charset="0"/>
              </a:rPr>
              <a:t>A printed circuit board is constructed from a thin </a:t>
            </a:r>
            <a:r>
              <a:rPr lang="en-US" sz="2400" dirty="0" smtClean="0">
                <a:latin typeface="Arial Black" panose="020B0A04020102020204" pitchFamily="34" charset="0"/>
              </a:rPr>
              <a:t>sheet of </a:t>
            </a:r>
            <a:r>
              <a:rPr lang="en-US" sz="2400" dirty="0">
                <a:latin typeface="Arial Black" panose="020B0A04020102020204" pitchFamily="34" charset="0"/>
              </a:rPr>
              <a:t>non-conductive material often just 1/16-inch (1.5 </a:t>
            </a:r>
            <a:r>
              <a:rPr lang="en-US" sz="2400" dirty="0" smtClean="0">
                <a:latin typeface="Arial Black" panose="020B0A04020102020204" pitchFamily="34" charset="0"/>
              </a:rPr>
              <a:t>mm) thick.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Black" panose="020B0A04020102020204" pitchFamily="34" charset="0"/>
              </a:rPr>
              <a:t>Modern PCB's surface mount the components on </a:t>
            </a:r>
            <a:r>
              <a:rPr lang="en-US" sz="2400" dirty="0" smtClean="0">
                <a:latin typeface="Arial Black" panose="020B0A04020102020204" pitchFamily="34" charset="0"/>
              </a:rPr>
              <a:t>the same </a:t>
            </a:r>
            <a:r>
              <a:rPr lang="en-US" sz="2400" dirty="0">
                <a:latin typeface="Arial Black" panose="020B0A04020102020204" pitchFamily="34" charset="0"/>
              </a:rPr>
              <a:t>side as the copper traces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Black" panose="020B0A04020102020204" pitchFamily="34" charset="0"/>
              </a:rPr>
              <a:t>Surface </a:t>
            </a:r>
            <a:r>
              <a:rPr lang="en-US" sz="2400" dirty="0" smtClean="0">
                <a:latin typeface="Arial Black" panose="020B0A04020102020204" pitchFamily="34" charset="0"/>
              </a:rPr>
              <a:t>mounted components </a:t>
            </a:r>
            <a:r>
              <a:rPr lang="en-US" sz="2400" dirty="0">
                <a:latin typeface="Arial Black" panose="020B0A04020102020204" pitchFamily="34" charset="0"/>
              </a:rPr>
              <a:t>then allow more components and </a:t>
            </a:r>
            <a:r>
              <a:rPr lang="en-US" sz="2400" dirty="0" smtClean="0">
                <a:latin typeface="Arial Black" panose="020B0A04020102020204" pitchFamily="34" charset="0"/>
              </a:rPr>
              <a:t>circuits on </a:t>
            </a:r>
            <a:r>
              <a:rPr lang="en-US" sz="2400" dirty="0">
                <a:latin typeface="Arial Black" panose="020B0A04020102020204" pitchFamily="34" charset="0"/>
              </a:rPr>
              <a:t>the same PCB since they are attached on both </a:t>
            </a:r>
            <a:r>
              <a:rPr lang="en-US" sz="2400" dirty="0" smtClean="0">
                <a:latin typeface="Arial Black" panose="020B0A04020102020204" pitchFamily="34" charset="0"/>
              </a:rPr>
              <a:t>sides of </a:t>
            </a:r>
            <a:r>
              <a:rPr lang="en-US" sz="2400" dirty="0">
                <a:latin typeface="Arial Black" panose="020B0A04020102020204" pitchFamily="34" charset="0"/>
              </a:rPr>
              <a:t>the board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Black" panose="020B0A04020102020204" pitchFamily="34" charset="0"/>
              </a:rPr>
              <a:t>The circuit(s) to be placed on the board are </a:t>
            </a:r>
            <a:r>
              <a:rPr lang="en-US" sz="2400" dirty="0" smtClean="0">
                <a:latin typeface="Arial Black" panose="020B0A04020102020204" pitchFamily="34" charset="0"/>
              </a:rPr>
              <a:t>typically designed </a:t>
            </a:r>
            <a:r>
              <a:rPr lang="en-US" sz="2400" dirty="0">
                <a:latin typeface="Arial Black" panose="020B0A04020102020204" pitchFamily="34" charset="0"/>
              </a:rPr>
              <a:t>with computer software and transferred </a:t>
            </a:r>
            <a:r>
              <a:rPr lang="en-US" sz="2400" dirty="0" smtClean="0">
                <a:latin typeface="Arial Black" panose="020B0A04020102020204" pitchFamily="34" charset="0"/>
              </a:rPr>
              <a:t>to the </a:t>
            </a:r>
            <a:r>
              <a:rPr lang="en-US" sz="2400" dirty="0">
                <a:latin typeface="Arial Black" panose="020B0A04020102020204" pitchFamily="34" charset="0"/>
              </a:rPr>
              <a:t>bonded copper surface by various techniques.</a:t>
            </a:r>
          </a:p>
        </p:txBody>
      </p:sp>
    </p:spTree>
    <p:extLst>
      <p:ext uri="{BB962C8B-B14F-4D97-AF65-F5344CB8AC3E}">
        <p14:creationId xmlns:p14="http://schemas.microsoft.com/office/powerpoint/2010/main" xmlns="" val="11604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290" y="864214"/>
            <a:ext cx="8791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Removable PCB's, called cards, allow replacement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of defective units or repair in an equipped shop by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knowledgeable technicians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There are three types of PCBs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 Black" panose="020B0A04020102020204" pitchFamily="34" charset="0"/>
              </a:rPr>
              <a:t>Single layer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 Black" panose="020B0A04020102020204" pitchFamily="34" charset="0"/>
              </a:rPr>
              <a:t>Double layer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 Black" panose="020B0A04020102020204" pitchFamily="34" charset="0"/>
              </a:rPr>
              <a:t>Multi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138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1" y="1294312"/>
            <a:ext cx="9000309" cy="50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0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1" y="922960"/>
            <a:ext cx="8595360" cy="54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0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2" y="392013"/>
            <a:ext cx="113777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PN junction diodes are generally </a:t>
            </a:r>
            <a:r>
              <a:rPr lang="en-US" sz="2400" dirty="0" smtClean="0">
                <a:latin typeface="Arial Black" panose="020B0A04020102020204" pitchFamily="34" charset="0"/>
              </a:rPr>
              <a:t>rated for </a:t>
            </a:r>
            <a:r>
              <a:rPr lang="en-US" sz="2400" dirty="0">
                <a:latin typeface="Arial Black" panose="020B0A04020102020204" pitchFamily="34" charset="0"/>
              </a:rPr>
              <a:t>the following: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1. Maximum Average Forward Current - this </a:t>
            </a:r>
            <a:r>
              <a:rPr lang="en-US" sz="2400" dirty="0" smtClean="0">
                <a:latin typeface="Arial Black" panose="020B0A04020102020204" pitchFamily="34" charset="0"/>
              </a:rPr>
              <a:t>refers to </a:t>
            </a:r>
            <a:r>
              <a:rPr lang="en-US" sz="2400" dirty="0">
                <a:latin typeface="Arial Black" panose="020B0A04020102020204" pitchFamily="34" charset="0"/>
              </a:rPr>
              <a:t>the maximum amount of average current </a:t>
            </a:r>
            <a:r>
              <a:rPr lang="en-US" sz="2400" dirty="0" smtClean="0">
                <a:latin typeface="Arial Black" panose="020B0A04020102020204" pitchFamily="34" charset="0"/>
              </a:rPr>
              <a:t>that can </a:t>
            </a:r>
            <a:r>
              <a:rPr lang="en-US" sz="2400" dirty="0">
                <a:latin typeface="Arial Black" panose="020B0A04020102020204" pitchFamily="34" charset="0"/>
              </a:rPr>
              <a:t>be permitted to flow in the forward </a:t>
            </a:r>
            <a:r>
              <a:rPr lang="en-US" sz="2400" dirty="0" smtClean="0">
                <a:latin typeface="Arial Black" panose="020B0A04020102020204" pitchFamily="34" charset="0"/>
              </a:rPr>
              <a:t>direction. If </a:t>
            </a:r>
            <a:r>
              <a:rPr lang="en-US" sz="2400" dirty="0">
                <a:latin typeface="Arial Black" panose="020B0A04020102020204" pitchFamily="34" charset="0"/>
              </a:rPr>
              <a:t>this exceeded, structure breakdown can </a:t>
            </a:r>
            <a:r>
              <a:rPr lang="en-US" sz="2400" dirty="0" smtClean="0">
                <a:latin typeface="Arial Black" panose="020B0A04020102020204" pitchFamily="34" charset="0"/>
              </a:rPr>
              <a:t>occur. Maximum </a:t>
            </a:r>
            <a:r>
              <a:rPr lang="en-US" sz="2400" dirty="0">
                <a:latin typeface="Arial Black" panose="020B0A04020102020204" pitchFamily="34" charset="0"/>
              </a:rPr>
              <a:t>average forward current is usually given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at a specific temperature, (typically 25° C).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2. Peak Recurrent Forward Current - the </a:t>
            </a:r>
            <a:r>
              <a:rPr lang="en-US" sz="2400" dirty="0" smtClean="0">
                <a:latin typeface="Arial Black" panose="020B0A04020102020204" pitchFamily="34" charset="0"/>
              </a:rPr>
              <a:t>maximum peak </a:t>
            </a:r>
            <a:r>
              <a:rPr lang="en-US" sz="2400" dirty="0">
                <a:latin typeface="Arial Black" panose="020B0A04020102020204" pitchFamily="34" charset="0"/>
              </a:rPr>
              <a:t>current that can be permitted to flow in </a:t>
            </a:r>
            <a:r>
              <a:rPr lang="en-US" sz="2400" dirty="0" smtClean="0">
                <a:latin typeface="Arial Black" panose="020B0A04020102020204" pitchFamily="34" charset="0"/>
              </a:rPr>
              <a:t>the forward </a:t>
            </a:r>
            <a:r>
              <a:rPr lang="en-US" sz="2400" dirty="0">
                <a:latin typeface="Arial Black" panose="020B0A04020102020204" pitchFamily="34" charset="0"/>
              </a:rPr>
              <a:t>direction in the form of recurring pulses.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3. Maximum Surge Current - the maximum </a:t>
            </a:r>
            <a:r>
              <a:rPr lang="en-US" sz="2400" dirty="0" smtClean="0">
                <a:latin typeface="Arial Black" panose="020B0A04020102020204" pitchFamily="34" charset="0"/>
              </a:rPr>
              <a:t>current permitted </a:t>
            </a:r>
            <a:r>
              <a:rPr lang="en-US" sz="2400" dirty="0">
                <a:latin typeface="Arial Black" panose="020B0A04020102020204" pitchFamily="34" charset="0"/>
              </a:rPr>
              <a:t>to flow in the forward direction in </a:t>
            </a:r>
            <a:r>
              <a:rPr lang="en-US" sz="2400" dirty="0" smtClean="0">
                <a:latin typeface="Arial Black" panose="020B0A04020102020204" pitchFamily="34" charset="0"/>
              </a:rPr>
              <a:t>the form </a:t>
            </a:r>
            <a:r>
              <a:rPr lang="en-US" sz="2400" dirty="0">
                <a:latin typeface="Arial Black" panose="020B0A04020102020204" pitchFamily="34" charset="0"/>
              </a:rPr>
              <a:t>of nonrecurring pulses. Current should </a:t>
            </a:r>
            <a:r>
              <a:rPr lang="en-US" sz="2400" dirty="0" smtClean="0">
                <a:latin typeface="Arial Black" panose="020B0A04020102020204" pitchFamily="34" charset="0"/>
              </a:rPr>
              <a:t>not equal </a:t>
            </a:r>
            <a:r>
              <a:rPr lang="en-US" sz="2400" dirty="0">
                <a:latin typeface="Arial Black" panose="020B0A04020102020204" pitchFamily="34" charset="0"/>
              </a:rPr>
              <a:t>this value for more than a </a:t>
            </a:r>
            <a:r>
              <a:rPr lang="en-US" sz="2400" dirty="0" smtClean="0">
                <a:latin typeface="Arial Black" panose="020B0A04020102020204" pitchFamily="34" charset="0"/>
              </a:rPr>
              <a:t>few milliseconds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4. Peak Reverse Voltage (PRV) - indicates </a:t>
            </a:r>
            <a:r>
              <a:rPr lang="en-US" sz="2400" dirty="0" smtClean="0">
                <a:latin typeface="Arial Black" panose="020B0A04020102020204" pitchFamily="34" charset="0"/>
              </a:rPr>
              <a:t>the maximum </a:t>
            </a:r>
            <a:r>
              <a:rPr lang="en-US" sz="2400" dirty="0">
                <a:latin typeface="Arial Black" panose="020B0A04020102020204" pitchFamily="34" charset="0"/>
              </a:rPr>
              <a:t>reverse-bias voltage that may be </a:t>
            </a:r>
            <a:r>
              <a:rPr lang="en-US" sz="2400" dirty="0" smtClean="0">
                <a:latin typeface="Arial Black" panose="020B0A04020102020204" pitchFamily="34" charset="0"/>
              </a:rPr>
              <a:t>applied to </a:t>
            </a:r>
            <a:r>
              <a:rPr lang="en-US" sz="2400" dirty="0">
                <a:latin typeface="Arial Black" panose="020B0A04020102020204" pitchFamily="34" charset="0"/>
              </a:rPr>
              <a:t>a diode without causing junction breakdown.</a:t>
            </a:r>
          </a:p>
        </p:txBody>
      </p:sp>
    </p:spTree>
    <p:extLst>
      <p:ext uri="{BB962C8B-B14F-4D97-AF65-F5344CB8AC3E}">
        <p14:creationId xmlns:p14="http://schemas.microsoft.com/office/powerpoint/2010/main" xmlns="" val="295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220" y="2967335"/>
            <a:ext cx="84375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SERVOMECHANISM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95" y="335867"/>
            <a:ext cx="9875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  OPEN </a:t>
            </a:r>
            <a:r>
              <a:rPr lang="en-US" sz="2000" dirty="0">
                <a:solidFill>
                  <a:srgbClr val="00001A"/>
                </a:solidFill>
                <a:latin typeface="Arial Black" panose="020B0A04020102020204" pitchFamily="34" charset="0"/>
              </a:rPr>
              <a:t>AND CLOSED SYSTEMS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An open loop system is one in which the controls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are set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to the desired setting.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signal produced in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controller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is amplified to operate a motor which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moves the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controlled unit, in this case the flight controls, 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selected setting.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there is something that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prevents the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unit from actually reaching the desired setting,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control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system does not know this.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system is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said to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be open because of this lack of feedback as to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results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of the setting.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Bearing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friction, wind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resistance and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other factors may cause a flight control setting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on the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controller to not actually be achieved. Open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systems are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not used on advanced aircraft autopilot or automatic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flight control systems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3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343" y="500139"/>
            <a:ext cx="92746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 closed servomechanism system is one in which there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is feedback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, or follow-up, from the controlled unit.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This is done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in the form of an electric or electronic signal.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actual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position of the unit is fed back as an input to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controller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so that adjustments can be made to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achieve or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maintain the original selected settings.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follow up information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on the position of a controlled device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often accomplished with an analog transducer.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 transducer is an electric device which converts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differing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position of the physical flight control surface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in to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 variable electric output signal that can be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processed by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controller.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It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is basically a transformer with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two secondary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induction coils and a moving core that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is attached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to the controlled unit.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unit moves,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core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moves, which changes the value of the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voltage induced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in the two secondary coils.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differential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of </a:t>
            </a: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output voltages of the coils is the feedback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sent to the controller. </a:t>
            </a:r>
          </a:p>
        </p:txBody>
      </p:sp>
    </p:spTree>
    <p:extLst>
      <p:ext uri="{BB962C8B-B14F-4D97-AF65-F5344CB8AC3E}">
        <p14:creationId xmlns:p14="http://schemas.microsoft.com/office/powerpoint/2010/main" xmlns="" val="3514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207" y="1279382"/>
            <a:ext cx="9875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Both linear (LVDT) and rotary differential transducers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(RVDT's) are used.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Since </a:t>
            </a:r>
            <a:r>
              <a:rPr lang="en-US" sz="2400" dirty="0">
                <a:latin typeface="Arial Black" panose="020B0A04020102020204" pitchFamily="34" charset="0"/>
              </a:rPr>
              <a:t>there is only an </a:t>
            </a:r>
            <a:r>
              <a:rPr lang="en-US" sz="2400" dirty="0" smtClean="0">
                <a:latin typeface="Arial Black" panose="020B0A04020102020204" pitchFamily="34" charset="0"/>
              </a:rPr>
              <a:t>inductive connection </a:t>
            </a:r>
            <a:r>
              <a:rPr lang="en-US" sz="2400" dirty="0">
                <a:latin typeface="Arial Black" panose="020B0A04020102020204" pitchFamily="34" charset="0"/>
              </a:rPr>
              <a:t>between the primary and secondary </a:t>
            </a:r>
            <a:r>
              <a:rPr lang="en-US" sz="2400" dirty="0" smtClean="0">
                <a:latin typeface="Arial Black" panose="020B0A04020102020204" pitchFamily="34" charset="0"/>
              </a:rPr>
              <a:t>coils, the </a:t>
            </a:r>
            <a:r>
              <a:rPr lang="en-US" sz="2400" dirty="0">
                <a:latin typeface="Arial Black" panose="020B0A04020102020204" pitchFamily="34" charset="0"/>
              </a:rPr>
              <a:t>transducers are very stable linear devices </a:t>
            </a:r>
            <a:r>
              <a:rPr lang="en-US" sz="2400" dirty="0" smtClean="0">
                <a:latin typeface="Arial Black" panose="020B0A04020102020204" pitchFamily="34" charset="0"/>
              </a:rPr>
              <a:t>that operate </a:t>
            </a:r>
            <a:r>
              <a:rPr lang="en-US" sz="2400" dirty="0">
                <a:latin typeface="Arial Black" panose="020B0A04020102020204" pitchFamily="34" charset="0"/>
              </a:rPr>
              <a:t>accurately and reliably for long periods </a:t>
            </a:r>
            <a:r>
              <a:rPr lang="en-US" sz="2400" dirty="0" smtClean="0">
                <a:latin typeface="Arial Black" panose="020B0A04020102020204" pitchFamily="34" charset="0"/>
              </a:rPr>
              <a:t>of time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core, which is mechanically linked to </a:t>
            </a:r>
            <a:r>
              <a:rPr lang="en-US" sz="2400" dirty="0" smtClean="0">
                <a:latin typeface="Arial Black" panose="020B0A04020102020204" pitchFamily="34" charset="0"/>
              </a:rPr>
              <a:t>the flight </a:t>
            </a:r>
            <a:r>
              <a:rPr lang="en-US" sz="2400" dirty="0">
                <a:latin typeface="Arial Black" panose="020B0A04020102020204" pitchFamily="34" charset="0"/>
              </a:rPr>
              <a:t>control, or other unit whose movement is 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controlled, is the only moving part.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Another </a:t>
            </a:r>
            <a:r>
              <a:rPr lang="en-US" sz="2400" dirty="0">
                <a:latin typeface="Arial Black" panose="020B0A04020102020204" pitchFamily="34" charset="0"/>
              </a:rPr>
              <a:t>type </a:t>
            </a:r>
            <a:r>
              <a:rPr lang="en-US" sz="2400" dirty="0" smtClean="0">
                <a:latin typeface="Arial Black" panose="020B0A04020102020204" pitchFamily="34" charset="0"/>
              </a:rPr>
              <a:t>of position </a:t>
            </a:r>
            <a:r>
              <a:rPr lang="en-US" sz="2400" dirty="0">
                <a:latin typeface="Arial Black" panose="020B0A04020102020204" pitchFamily="34" charset="0"/>
              </a:rPr>
              <a:t>monitoring system that incorporates </a:t>
            </a:r>
            <a:r>
              <a:rPr lang="en-US" sz="2400" dirty="0" smtClean="0">
                <a:latin typeface="Arial Black" panose="020B0A04020102020204" pitchFamily="34" charset="0"/>
              </a:rPr>
              <a:t>feedback is </a:t>
            </a:r>
            <a:r>
              <a:rPr lang="en-US" sz="2400" dirty="0">
                <a:latin typeface="Arial Black" panose="020B0A04020102020204" pitchFamily="34" charset="0"/>
              </a:rPr>
              <a:t>known as a synchro system.</a:t>
            </a:r>
          </a:p>
        </p:txBody>
      </p:sp>
    </p:spTree>
    <p:extLst>
      <p:ext uri="{BB962C8B-B14F-4D97-AF65-F5344CB8AC3E}">
        <p14:creationId xmlns:p14="http://schemas.microsoft.com/office/powerpoint/2010/main" xmlns="" val="7389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1493" y="657889"/>
            <a:ext cx="4763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SYNCHRO SYSTEMS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1417" y="3105835"/>
            <a:ext cx="896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Common types of synchro systems include </a:t>
            </a:r>
            <a:r>
              <a:rPr lang="en-US" sz="2400" dirty="0" smtClean="0">
                <a:latin typeface="Arial Black" panose="020B0A04020102020204" pitchFamily="34" charset="0"/>
              </a:rPr>
              <a:t>the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 1. </a:t>
            </a:r>
            <a:r>
              <a:rPr lang="en-US" sz="2400" dirty="0" err="1" smtClean="0">
                <a:latin typeface="Arial Black" panose="020B0A04020102020204" pitchFamily="34" charset="0"/>
              </a:rPr>
              <a:t>autosyn</a:t>
            </a:r>
            <a:r>
              <a:rPr lang="en-US" sz="2400" dirty="0">
                <a:latin typeface="Arial Black" panose="020B0A04020102020204" pitchFamily="34" charset="0"/>
              </a:rPr>
              <a:t>,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 2. </a:t>
            </a:r>
            <a:r>
              <a:rPr lang="en-US" sz="2400" dirty="0" err="1" smtClean="0">
                <a:latin typeface="Arial Black" panose="020B0A04020102020204" pitchFamily="34" charset="0"/>
              </a:rPr>
              <a:t>selsyn</a:t>
            </a:r>
            <a:r>
              <a:rPr lang="en-US" sz="2400" dirty="0">
                <a:latin typeface="Arial Black" panose="020B0A04020102020204" pitchFamily="34" charset="0"/>
              </a:rPr>
              <a:t>, and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3. </a:t>
            </a:r>
            <a:r>
              <a:rPr lang="en-US" sz="2400" dirty="0" err="1" smtClean="0">
                <a:latin typeface="Arial Black" panose="020B0A04020102020204" pitchFamily="34" charset="0"/>
              </a:rPr>
              <a:t>magnesyn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synchro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36217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491" y="592574"/>
            <a:ext cx="4479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1A"/>
                </a:solidFill>
                <a:latin typeface="Arial Black" panose="020B0A04020102020204" pitchFamily="34" charset="0"/>
              </a:rPr>
              <a:t>DC SELSYN SYSTEMS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0970" y="1734070"/>
            <a:ext cx="8895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DC </a:t>
            </a:r>
            <a:r>
              <a:rPr lang="en-US" sz="2400" dirty="0" err="1" smtClean="0">
                <a:latin typeface="Arial Black" panose="020B0A04020102020204" pitchFamily="34" charset="0"/>
              </a:rPr>
              <a:t>selsyn</a:t>
            </a:r>
            <a:r>
              <a:rPr lang="en-US" sz="2400" dirty="0" smtClean="0">
                <a:latin typeface="Arial Black" panose="020B0A04020102020204" pitchFamily="34" charset="0"/>
              </a:rPr>
              <a:t> system </a:t>
            </a:r>
            <a:r>
              <a:rPr lang="en-US" sz="2400" dirty="0">
                <a:latin typeface="Arial Black" panose="020B0A04020102020204" pitchFamily="34" charset="0"/>
              </a:rPr>
              <a:t>consists of a transmitter, an indicator,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connecting wires.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transmitter consists of a </a:t>
            </a:r>
            <a:r>
              <a:rPr lang="en-US" sz="2400" dirty="0" smtClean="0">
                <a:latin typeface="Arial Black" panose="020B0A04020102020204" pitchFamily="34" charset="0"/>
              </a:rPr>
              <a:t>circular resistance </a:t>
            </a:r>
            <a:r>
              <a:rPr lang="en-US" sz="2400" dirty="0">
                <a:latin typeface="Arial Black" panose="020B0A04020102020204" pitchFamily="34" charset="0"/>
              </a:rPr>
              <a:t>winding and a rotatable contact arm.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rotatable </a:t>
            </a:r>
            <a:r>
              <a:rPr lang="en-US" sz="2400" dirty="0">
                <a:latin typeface="Arial Black" panose="020B0A04020102020204" pitchFamily="34" charset="0"/>
              </a:rPr>
              <a:t>contact arm turns on a shaft in the center of 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resistance winding.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two ends of the arm are </a:t>
            </a:r>
            <a:r>
              <a:rPr lang="en-US" sz="2400" dirty="0" smtClean="0">
                <a:latin typeface="Arial Black" panose="020B0A04020102020204" pitchFamily="34" charset="0"/>
              </a:rPr>
              <a:t>brushes and </a:t>
            </a:r>
            <a:r>
              <a:rPr lang="en-US" sz="2400" dirty="0">
                <a:latin typeface="Arial Black" panose="020B0A04020102020204" pitchFamily="34" charset="0"/>
              </a:rPr>
              <a:t>always touch the winding on opposite sides.</a:t>
            </a:r>
          </a:p>
        </p:txBody>
      </p:sp>
    </p:spTree>
    <p:extLst>
      <p:ext uri="{BB962C8B-B14F-4D97-AF65-F5344CB8AC3E}">
        <p14:creationId xmlns:p14="http://schemas.microsoft.com/office/powerpoint/2010/main" xmlns="" val="2555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24" y="490253"/>
            <a:ext cx="115606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On position indicating systems, the shaft to which </a:t>
            </a:r>
            <a:r>
              <a:rPr lang="en-US" sz="2400" dirty="0" smtClean="0">
                <a:latin typeface="Arial Black" panose="020B0A04020102020204" pitchFamily="34" charset="0"/>
              </a:rPr>
              <a:t>the contact </a:t>
            </a:r>
            <a:r>
              <a:rPr lang="en-US" sz="2400" dirty="0">
                <a:latin typeface="Arial Black" panose="020B0A04020102020204" pitchFamily="34" charset="0"/>
              </a:rPr>
              <a:t>arm is fastened protrudes through the end </a:t>
            </a:r>
            <a:r>
              <a:rPr lang="en-US" sz="2400" dirty="0" smtClean="0">
                <a:latin typeface="Arial Black" panose="020B0A04020102020204" pitchFamily="34" charset="0"/>
              </a:rPr>
              <a:t>of transmitter </a:t>
            </a:r>
            <a:r>
              <a:rPr lang="en-US" sz="2400" dirty="0">
                <a:latin typeface="Arial Black" panose="020B0A04020102020204" pitchFamily="34" charset="0"/>
              </a:rPr>
              <a:t>housing and is attached to the unit </a:t>
            </a:r>
            <a:r>
              <a:rPr lang="en-US" sz="2400" dirty="0" smtClean="0">
                <a:latin typeface="Arial Black" panose="020B0A04020102020204" pitchFamily="34" charset="0"/>
              </a:rPr>
              <a:t>whose position </a:t>
            </a:r>
            <a:r>
              <a:rPr lang="en-US" sz="2400" dirty="0">
                <a:latin typeface="Arial Black" panose="020B0A04020102020204" pitchFamily="34" charset="0"/>
              </a:rPr>
              <a:t>is to be transmitted (e.g., flaps, landing gear).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The transmitter is often connected to the moving </a:t>
            </a:r>
            <a:r>
              <a:rPr lang="en-US" sz="2400" dirty="0" smtClean="0">
                <a:latin typeface="Arial Black" panose="020B0A04020102020204" pitchFamily="34" charset="0"/>
              </a:rPr>
              <a:t>unit through </a:t>
            </a:r>
            <a:r>
              <a:rPr lang="en-US" sz="2400" dirty="0">
                <a:latin typeface="Arial Black" panose="020B0A04020102020204" pitchFamily="34" charset="0"/>
              </a:rPr>
              <a:t>a mechanical linkage.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As </a:t>
            </a:r>
            <a:r>
              <a:rPr lang="en-US" sz="2400" dirty="0">
                <a:latin typeface="Arial Black" panose="020B0A04020102020204" pitchFamily="34" charset="0"/>
              </a:rPr>
              <a:t>the unit moves, </a:t>
            </a:r>
            <a:r>
              <a:rPr lang="en-US" sz="2400" dirty="0" smtClean="0">
                <a:latin typeface="Arial Black" panose="020B0A04020102020204" pitchFamily="34" charset="0"/>
              </a:rPr>
              <a:t>it causes </a:t>
            </a:r>
            <a:r>
              <a:rPr lang="en-US" sz="2400" dirty="0">
                <a:latin typeface="Arial Black" panose="020B0A04020102020204" pitchFamily="34" charset="0"/>
              </a:rPr>
              <a:t>the transmitter shaft to turn.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arm is </a:t>
            </a:r>
            <a:r>
              <a:rPr lang="en-US" sz="2400" dirty="0" smtClean="0">
                <a:latin typeface="Arial Black" panose="020B0A04020102020204" pitchFamily="34" charset="0"/>
              </a:rPr>
              <a:t>turned so </a:t>
            </a:r>
            <a:r>
              <a:rPr lang="en-US" sz="2400" dirty="0">
                <a:latin typeface="Arial Black" panose="020B0A04020102020204" pitchFamily="34" charset="0"/>
              </a:rPr>
              <a:t>that voltage is applied through the brushes to </a:t>
            </a:r>
            <a:r>
              <a:rPr lang="en-US" sz="2400" dirty="0" smtClean="0">
                <a:latin typeface="Arial Black" panose="020B0A04020102020204" pitchFamily="34" charset="0"/>
              </a:rPr>
              <a:t>any two </a:t>
            </a:r>
            <a:r>
              <a:rPr lang="en-US" sz="2400" dirty="0">
                <a:latin typeface="Arial Black" panose="020B0A04020102020204" pitchFamily="34" charset="0"/>
              </a:rPr>
              <a:t>points around the circumference of the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winding.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rotor shaft of DC </a:t>
            </a:r>
            <a:r>
              <a:rPr lang="en-US" sz="2400" dirty="0" err="1">
                <a:latin typeface="Arial Black" panose="020B0A04020102020204" pitchFamily="34" charset="0"/>
              </a:rPr>
              <a:t>selsyn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systems, measuring </a:t>
            </a:r>
            <a:r>
              <a:rPr lang="en-US" sz="2400" dirty="0">
                <a:latin typeface="Arial Black" panose="020B0A04020102020204" pitchFamily="34" charset="0"/>
              </a:rPr>
              <a:t>other kinds of data, operates the same </a:t>
            </a:r>
            <a:r>
              <a:rPr lang="en-US" sz="2400" dirty="0" smtClean="0">
                <a:latin typeface="Arial Black" panose="020B0A04020102020204" pitchFamily="34" charset="0"/>
              </a:rPr>
              <a:t>way, but </a:t>
            </a:r>
            <a:r>
              <a:rPr lang="en-US" sz="2400" dirty="0">
                <a:latin typeface="Arial Black" panose="020B0A04020102020204" pitchFamily="34" charset="0"/>
              </a:rPr>
              <a:t>may not protrude outside of the housing.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sensing device</a:t>
            </a:r>
            <a:r>
              <a:rPr lang="en-US" sz="2400" dirty="0">
                <a:latin typeface="Arial Black" panose="020B0A04020102020204" pitchFamily="34" charset="0"/>
              </a:rPr>
              <a:t>, which imparts rotary motion to the shaft, could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be located inside the transmitter housing.</a:t>
            </a:r>
          </a:p>
        </p:txBody>
      </p:sp>
    </p:spTree>
    <p:extLst>
      <p:ext uri="{BB962C8B-B14F-4D97-AF65-F5344CB8AC3E}">
        <p14:creationId xmlns:p14="http://schemas.microsoft.com/office/powerpoint/2010/main" xmlns="" val="11106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5" y="1031967"/>
            <a:ext cx="7994468" cy="45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792984"/>
            <a:ext cx="10698480" cy="56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3189" y="723203"/>
            <a:ext cx="5530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AC SYNCHRO SYSTEMS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3851" y="1864698"/>
            <a:ext cx="92223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</a:rPr>
              <a:t>AC synchro systems are wired differently than DC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</a:rPr>
              <a:t>systems.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varying current f lows through the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</a:rPr>
              <a:t>transmitter and indicator stator coils are induced as </a:t>
            </a:r>
            <a:r>
              <a:rPr lang="en-US" sz="2000" dirty="0" smtClean="0">
                <a:latin typeface="Arial Black" panose="020B0A04020102020204" pitchFamily="34" charset="0"/>
              </a:rPr>
              <a:t>the AC </a:t>
            </a:r>
            <a:r>
              <a:rPr lang="en-US" sz="2000" dirty="0">
                <a:latin typeface="Arial Black" panose="020B0A04020102020204" pitchFamily="34" charset="0"/>
              </a:rPr>
              <a:t>cycles through zero and the rotor magnetic </a:t>
            </a:r>
            <a:r>
              <a:rPr lang="en-US" sz="2000" dirty="0" smtClean="0">
                <a:latin typeface="Arial Black" panose="020B0A04020102020204" pitchFamily="34" charset="0"/>
              </a:rPr>
              <a:t>field flux </a:t>
            </a:r>
            <a:r>
              <a:rPr lang="en-US" sz="2000" dirty="0">
                <a:latin typeface="Arial Black" panose="020B0A04020102020204" pitchFamily="34" charset="0"/>
              </a:rPr>
              <a:t>is allowed to flow.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important </a:t>
            </a:r>
            <a:r>
              <a:rPr lang="en-US" sz="2000" dirty="0" smtClean="0">
                <a:latin typeface="Arial Black" panose="020B0A04020102020204" pitchFamily="34" charset="0"/>
              </a:rPr>
              <a:t>characteristic of </a:t>
            </a:r>
            <a:r>
              <a:rPr lang="en-US" sz="2000" dirty="0">
                <a:latin typeface="Arial Black" panose="020B0A04020102020204" pitchFamily="34" charset="0"/>
              </a:rPr>
              <a:t>all synchro systems is maintained by both </a:t>
            </a: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 err="1" smtClean="0">
                <a:latin typeface="Arial Black" panose="020B0A04020102020204" pitchFamily="34" charset="0"/>
              </a:rPr>
              <a:t>autosyn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and </a:t>
            </a:r>
            <a:r>
              <a:rPr lang="en-US" sz="2000" dirty="0" err="1">
                <a:latin typeface="Arial Black" panose="020B0A04020102020204" pitchFamily="34" charset="0"/>
              </a:rPr>
              <a:t>magnasyn</a:t>
            </a:r>
            <a:r>
              <a:rPr lang="en-US" sz="2000" dirty="0">
                <a:latin typeface="Arial Black" panose="020B0A04020102020204" pitchFamily="34" charset="0"/>
              </a:rPr>
              <a:t> systems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</a:rPr>
              <a:t>These systems are used in many of the </a:t>
            </a:r>
            <a:r>
              <a:rPr lang="en-US" sz="2000" dirty="0" err="1" smtClean="0">
                <a:latin typeface="Arial Black" panose="020B0A04020102020204" pitchFamily="34" charset="0"/>
              </a:rPr>
              <a:t>sameapplications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as the DC systems and more.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</a:rPr>
              <a:t>Since </a:t>
            </a:r>
            <a:r>
              <a:rPr lang="en-US" sz="2000" dirty="0">
                <a:latin typeface="Arial Black" panose="020B0A04020102020204" pitchFamily="34" charset="0"/>
              </a:rPr>
              <a:t>they </a:t>
            </a:r>
            <a:r>
              <a:rPr lang="en-US" sz="2000" dirty="0" smtClean="0">
                <a:latin typeface="Arial Black" panose="020B0A04020102020204" pitchFamily="34" charset="0"/>
              </a:rPr>
              <a:t>are usually </a:t>
            </a:r>
            <a:r>
              <a:rPr lang="en-US" sz="2000" dirty="0">
                <a:latin typeface="Arial Black" panose="020B0A04020102020204" pitchFamily="34" charset="0"/>
              </a:rPr>
              <a:t>part of instrumentation for high </a:t>
            </a:r>
            <a:r>
              <a:rPr lang="en-US" sz="2000" dirty="0" smtClean="0">
                <a:latin typeface="Arial Black" panose="020B0A04020102020204" pitchFamily="34" charset="0"/>
              </a:rPr>
              <a:t>performance aircraft</a:t>
            </a:r>
            <a:r>
              <a:rPr lang="en-US" sz="2000" dirty="0">
                <a:latin typeface="Arial Black" panose="020B0A04020102020204" pitchFamily="34" charset="0"/>
              </a:rPr>
              <a:t>, adaptations of </a:t>
            </a:r>
            <a:r>
              <a:rPr lang="en-US" sz="2000" dirty="0" err="1">
                <a:latin typeface="Arial Black" panose="020B0A04020102020204" pitchFamily="34" charset="0"/>
              </a:rPr>
              <a:t>autosyn</a:t>
            </a:r>
            <a:r>
              <a:rPr lang="en-US" sz="2000" dirty="0">
                <a:latin typeface="Arial Black" panose="020B0A04020102020204" pitchFamily="34" charset="0"/>
              </a:rPr>
              <a:t> and </a:t>
            </a:r>
            <a:r>
              <a:rPr lang="en-US" sz="2000" dirty="0" err="1">
                <a:latin typeface="Arial Black" panose="020B0A04020102020204" pitchFamily="34" charset="0"/>
              </a:rPr>
              <a:t>magnasyn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synchro systems </a:t>
            </a:r>
            <a:r>
              <a:rPr lang="en-US" sz="2000" dirty="0">
                <a:latin typeface="Arial Black" panose="020B0A04020102020204" pitchFamily="34" charset="0"/>
              </a:rPr>
              <a:t>are frequently used in directional indicators </a:t>
            </a:r>
            <a:r>
              <a:rPr lang="en-US" sz="2000" dirty="0" smtClean="0">
                <a:latin typeface="Arial Black" panose="020B0A04020102020204" pitchFamily="34" charset="0"/>
              </a:rPr>
              <a:t>and in </a:t>
            </a:r>
            <a:r>
              <a:rPr lang="en-US" sz="2000" dirty="0">
                <a:latin typeface="Arial Black" panose="020B0A04020102020204" pitchFamily="34" charset="0"/>
              </a:rPr>
              <a:t>autopilot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41628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4541" y="488071"/>
            <a:ext cx="5515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DIODE IDENTIFICATION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53" y="1655483"/>
            <a:ext cx="7602583" cy="48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324" y="1047095"/>
            <a:ext cx="79313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 OF AC SYNCHRO</a:t>
            </a:r>
          </a:p>
          <a:p>
            <a:pPr marL="914400" indent="-914400" algn="ctr">
              <a:buAutoNum type="arabicPeriod"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TORQUE SYNCHRO</a:t>
            </a:r>
          </a:p>
          <a:p>
            <a:pPr marL="914400" indent="-914400" algn="ctr">
              <a:buAutoNum type="arabicPeriod"/>
            </a:pP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SYNCHRO</a:t>
            </a:r>
          </a:p>
          <a:p>
            <a:pPr marL="914400" indent="-914400" algn="ctr">
              <a:buAutoNum type="arabicPeriod"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DIFFERENTIAL SYNCHRO</a:t>
            </a:r>
          </a:p>
          <a:p>
            <a:pPr marL="914400" indent="-914400" algn="ctr">
              <a:buAutoNum type="arabicPeriod"/>
            </a:pP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RESOLVER SYNCHRO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3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8341" y="879957"/>
            <a:ext cx="6972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1A"/>
                </a:solidFill>
                <a:latin typeface="Arial Black" panose="020B0A04020102020204" pitchFamily="34" charset="0"/>
              </a:rPr>
              <a:t>INDUCTANCE TRANSMITTERS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016" y="1689358"/>
            <a:ext cx="103153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There are other methods of transmitting condition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information on aircraft.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An </a:t>
            </a:r>
            <a:r>
              <a:rPr lang="en-US" dirty="0">
                <a:latin typeface="Arial Black" panose="020B0A04020102020204" pitchFamily="34" charset="0"/>
              </a:rPr>
              <a:t>inductance transmitter </a:t>
            </a:r>
            <a:r>
              <a:rPr lang="en-US" dirty="0" smtClean="0">
                <a:latin typeface="Arial Black" panose="020B0A04020102020204" pitchFamily="34" charset="0"/>
              </a:rPr>
              <a:t>is used </a:t>
            </a:r>
            <a:r>
              <a:rPr lang="en-US" dirty="0">
                <a:latin typeface="Arial Black" panose="020B0A04020102020204" pitchFamily="34" charset="0"/>
              </a:rPr>
              <a:t>in older instruments, acceleration sensors and </a:t>
            </a:r>
            <a:r>
              <a:rPr lang="en-US" dirty="0" err="1" smtClean="0">
                <a:latin typeface="Arial Black" panose="020B0A04020102020204" pitchFamily="34" charset="0"/>
              </a:rPr>
              <a:t>airdata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computers.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It </a:t>
            </a:r>
            <a:r>
              <a:rPr lang="en-US" dirty="0">
                <a:latin typeface="Arial Black" panose="020B0A04020102020204" pitchFamily="34" charset="0"/>
              </a:rPr>
              <a:t>uses inductance windings </a:t>
            </a:r>
            <a:r>
              <a:rPr lang="en-US" dirty="0" smtClean="0">
                <a:latin typeface="Arial Black" panose="020B0A04020102020204" pitchFamily="34" charset="0"/>
              </a:rPr>
              <a:t>similar to </a:t>
            </a:r>
            <a:r>
              <a:rPr lang="en-US" dirty="0">
                <a:latin typeface="Arial Black" panose="020B0A04020102020204" pitchFamily="34" charset="0"/>
              </a:rPr>
              <a:t>a synchro but the shape and spatial location of </a:t>
            </a:r>
            <a:r>
              <a:rPr lang="en-US" dirty="0" smtClean="0">
                <a:latin typeface="Arial Black" panose="020B0A04020102020204" pitchFamily="34" charset="0"/>
              </a:rPr>
              <a:t>the laminated </a:t>
            </a:r>
            <a:r>
              <a:rPr lang="en-US" dirty="0">
                <a:latin typeface="Arial Black" panose="020B0A04020102020204" pitchFamily="34" charset="0"/>
              </a:rPr>
              <a:t>core is that of a capital letter “E”.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The center limb </a:t>
            </a:r>
            <a:r>
              <a:rPr lang="en-US" dirty="0">
                <a:latin typeface="Arial Black" panose="020B0A04020102020204" pitchFamily="34" charset="0"/>
              </a:rPr>
              <a:t>of the E is fed primary voltage and the upper </a:t>
            </a:r>
            <a:r>
              <a:rPr lang="en-US" dirty="0" smtClean="0">
                <a:latin typeface="Arial Black" panose="020B0A04020102020204" pitchFamily="34" charset="0"/>
              </a:rPr>
              <a:t>and lower </a:t>
            </a:r>
            <a:r>
              <a:rPr lang="en-US" dirty="0">
                <a:latin typeface="Arial Black" panose="020B0A04020102020204" pitchFamily="34" charset="0"/>
              </a:rPr>
              <a:t>limbs contain secondary windings. An </a:t>
            </a:r>
            <a:r>
              <a:rPr lang="en-US" dirty="0" smtClean="0">
                <a:latin typeface="Arial Black" panose="020B0A04020102020204" pitchFamily="34" charset="0"/>
              </a:rPr>
              <a:t>I-shaped bar </a:t>
            </a:r>
            <a:r>
              <a:rPr lang="en-US" dirty="0">
                <a:latin typeface="Arial Black" panose="020B0A04020102020204" pitchFamily="34" charset="0"/>
              </a:rPr>
              <a:t>of conductive material pivots in synch with the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position of the element being sensed.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It </a:t>
            </a:r>
            <a:r>
              <a:rPr lang="en-US" dirty="0">
                <a:latin typeface="Arial Black" panose="020B0A04020102020204" pitchFamily="34" charset="0"/>
              </a:rPr>
              <a:t>is located at </a:t>
            </a:r>
            <a:r>
              <a:rPr lang="en-US" dirty="0" smtClean="0">
                <a:latin typeface="Arial Black" panose="020B0A04020102020204" pitchFamily="34" charset="0"/>
              </a:rPr>
              <a:t>the open </a:t>
            </a:r>
            <a:r>
              <a:rPr lang="en-US" dirty="0">
                <a:latin typeface="Arial Black" panose="020B0A04020102020204" pitchFamily="34" charset="0"/>
              </a:rPr>
              <a:t>end of the E.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As </a:t>
            </a:r>
            <a:r>
              <a:rPr lang="en-US" dirty="0">
                <a:latin typeface="Arial Black" panose="020B0A04020102020204" pitchFamily="34" charset="0"/>
              </a:rPr>
              <a:t>the bar pivot, the space </a:t>
            </a:r>
            <a:r>
              <a:rPr lang="en-US" dirty="0" smtClean="0">
                <a:latin typeface="Arial Black" panose="020B0A04020102020204" pitchFamily="34" charset="0"/>
              </a:rPr>
              <a:t>between the </a:t>
            </a:r>
            <a:r>
              <a:rPr lang="en-US" dirty="0">
                <a:latin typeface="Arial Black" panose="020B0A04020102020204" pitchFamily="34" charset="0"/>
              </a:rPr>
              <a:t>upper and lower limbs of the E changes.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The voltage induced </a:t>
            </a:r>
            <a:r>
              <a:rPr lang="en-US" dirty="0">
                <a:latin typeface="Arial Black" panose="020B0A04020102020204" pitchFamily="34" charset="0"/>
              </a:rPr>
              <a:t>in the secondary coils on these limbs </a:t>
            </a:r>
            <a:r>
              <a:rPr lang="en-US" dirty="0" smtClean="0">
                <a:latin typeface="Arial Black" panose="020B0A04020102020204" pitchFamily="34" charset="0"/>
              </a:rPr>
              <a:t>also changes </a:t>
            </a:r>
            <a:r>
              <a:rPr lang="en-US" dirty="0">
                <a:latin typeface="Arial Black" panose="020B0A04020102020204" pitchFamily="34" charset="0"/>
              </a:rPr>
              <a:t>due to the bar's influence on the </a:t>
            </a:r>
            <a:r>
              <a:rPr lang="en-US" dirty="0" smtClean="0">
                <a:latin typeface="Arial Black" panose="020B0A04020102020204" pitchFamily="34" charset="0"/>
              </a:rPr>
              <a:t>electromagnetic field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The </a:t>
            </a:r>
            <a:r>
              <a:rPr lang="en-US" dirty="0">
                <a:latin typeface="Arial Black" panose="020B0A04020102020204" pitchFamily="34" charset="0"/>
              </a:rPr>
              <a:t>varied output of the secondary windings </a:t>
            </a:r>
            <a:r>
              <a:rPr lang="en-US" dirty="0" smtClean="0">
                <a:latin typeface="Arial Black" panose="020B0A04020102020204" pitchFamily="34" charset="0"/>
              </a:rPr>
              <a:t>is interpreted </a:t>
            </a:r>
            <a:r>
              <a:rPr lang="en-US" dirty="0">
                <a:latin typeface="Arial Black" panose="020B0A04020102020204" pitchFamily="34" charset="0"/>
              </a:rPr>
              <a:t>as the sensor position.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1923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24" y="0"/>
            <a:ext cx="6936379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5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2151" y="161500"/>
            <a:ext cx="8056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1A"/>
                </a:solidFill>
                <a:latin typeface="Arial Black" panose="020B0A04020102020204" pitchFamily="34" charset="0"/>
              </a:rPr>
              <a:t>CAPACITANCE TRANSMITTERS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526" y="906601"/>
            <a:ext cx="9548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A capacitance transmitter is another type of device </a:t>
            </a:r>
            <a:r>
              <a:rPr lang="en-US" dirty="0" smtClean="0">
                <a:latin typeface="Arial Black" panose="020B0A04020102020204" pitchFamily="34" charset="0"/>
              </a:rPr>
              <a:t>used on </a:t>
            </a:r>
            <a:r>
              <a:rPr lang="en-US" dirty="0">
                <a:latin typeface="Arial Black" panose="020B0A04020102020204" pitchFamily="34" charset="0"/>
              </a:rPr>
              <a:t>aircraft to transmit condition.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It </a:t>
            </a:r>
            <a:r>
              <a:rPr lang="en-US" dirty="0">
                <a:latin typeface="Arial Black" panose="020B0A04020102020204" pitchFamily="34" charset="0"/>
              </a:rPr>
              <a:t>is found most </a:t>
            </a:r>
            <a:r>
              <a:rPr lang="en-US" dirty="0" smtClean="0">
                <a:latin typeface="Arial Black" panose="020B0A04020102020204" pitchFamily="34" charset="0"/>
              </a:rPr>
              <a:t>often in </a:t>
            </a:r>
            <a:r>
              <a:rPr lang="en-US" dirty="0">
                <a:latin typeface="Arial Black" panose="020B0A04020102020204" pitchFamily="34" charset="0"/>
              </a:rPr>
              <a:t>transport category aircraft fuel quantity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Since a capacitor is a device that stores electricity, </a:t>
            </a:r>
            <a:r>
              <a:rPr lang="en-US" dirty="0" smtClean="0">
                <a:latin typeface="Arial Black" panose="020B0A04020102020204" pitchFamily="34" charset="0"/>
              </a:rPr>
              <a:t>the amount </a:t>
            </a:r>
            <a:r>
              <a:rPr lang="en-US" dirty="0">
                <a:latin typeface="Arial Black" panose="020B0A04020102020204" pitchFamily="34" charset="0"/>
              </a:rPr>
              <a:t>it can store depends on three factors: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area of </a:t>
            </a:r>
            <a:r>
              <a:rPr lang="en-US" dirty="0">
                <a:latin typeface="Arial Black" panose="020B0A04020102020204" pitchFamily="34" charset="0"/>
              </a:rPr>
              <a:t>its plates,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</a:t>
            </a:r>
            <a:r>
              <a:rPr lang="en-US" dirty="0">
                <a:latin typeface="Arial Black" panose="020B0A04020102020204" pitchFamily="34" charset="0"/>
              </a:rPr>
              <a:t>distance between the plates, and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dielectric </a:t>
            </a:r>
            <a:r>
              <a:rPr lang="en-US" dirty="0">
                <a:latin typeface="Arial Black" panose="020B0A04020102020204" pitchFamily="34" charset="0"/>
              </a:rPr>
              <a:t>constant of the material separating the plates.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A fuel tank unit contains two concentric plates that </a:t>
            </a:r>
            <a:r>
              <a:rPr lang="en-US" dirty="0" smtClean="0">
                <a:latin typeface="Arial Black" panose="020B0A04020102020204" pitchFamily="34" charset="0"/>
              </a:rPr>
              <a:t>are a </a:t>
            </a:r>
            <a:r>
              <a:rPr lang="en-US" dirty="0">
                <a:latin typeface="Arial Black" panose="020B0A04020102020204" pitchFamily="34" charset="0"/>
              </a:rPr>
              <a:t>fixed distance apart.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Therefore</a:t>
            </a:r>
            <a:r>
              <a:rPr lang="en-US" dirty="0">
                <a:latin typeface="Arial Black" panose="020B0A04020102020204" pitchFamily="34" charset="0"/>
              </a:rPr>
              <a:t>, the capacitance of </a:t>
            </a:r>
            <a:r>
              <a:rPr lang="en-US" dirty="0" smtClean="0">
                <a:latin typeface="Arial Black" panose="020B0A04020102020204" pitchFamily="34" charset="0"/>
              </a:rPr>
              <a:t>a unit </a:t>
            </a:r>
            <a:r>
              <a:rPr lang="en-US" dirty="0">
                <a:latin typeface="Arial Black" panose="020B0A04020102020204" pitchFamily="34" charset="0"/>
              </a:rPr>
              <a:t>can change if the dielectric constant of the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separating the plates varies.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</a:t>
            </a:r>
            <a:r>
              <a:rPr lang="en-US" dirty="0">
                <a:latin typeface="Arial Black" panose="020B0A04020102020204" pitchFamily="34" charset="0"/>
              </a:rPr>
              <a:t>units are open at the </a:t>
            </a:r>
            <a:r>
              <a:rPr lang="en-US" dirty="0" smtClean="0">
                <a:latin typeface="Arial Black" panose="020B0A04020102020204" pitchFamily="34" charset="0"/>
              </a:rPr>
              <a:t>top and </a:t>
            </a:r>
            <a:r>
              <a:rPr lang="en-US" dirty="0">
                <a:latin typeface="Arial Black" panose="020B0A04020102020204" pitchFamily="34" charset="0"/>
              </a:rPr>
              <a:t>bottom so they can assume the same level of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as is in the tanks.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Therefore</a:t>
            </a:r>
            <a:r>
              <a:rPr lang="en-US" dirty="0">
                <a:latin typeface="Arial Black" panose="020B0A04020102020204" pitchFamily="34" charset="0"/>
              </a:rPr>
              <a:t>, the material between </a:t>
            </a:r>
            <a:r>
              <a:rPr lang="en-US" dirty="0" smtClean="0">
                <a:latin typeface="Arial Black" panose="020B0A04020102020204" pitchFamily="34" charset="0"/>
              </a:rPr>
              <a:t>the plates </a:t>
            </a:r>
            <a:r>
              <a:rPr lang="en-US" dirty="0">
                <a:latin typeface="Arial Black" panose="020B0A04020102020204" pitchFamily="34" charset="0"/>
              </a:rPr>
              <a:t>is either fuel (if the tank is full), air (if the </a:t>
            </a:r>
            <a:r>
              <a:rPr lang="en-US" dirty="0" smtClean="0">
                <a:latin typeface="Arial Black" panose="020B0A04020102020204" pitchFamily="34" charset="0"/>
              </a:rPr>
              <a:t>tank </a:t>
            </a:r>
            <a:r>
              <a:rPr lang="en-US" dirty="0">
                <a:latin typeface="Arial Black" panose="020B0A04020102020204" pitchFamily="34" charset="0"/>
              </a:rPr>
              <a:t>empty), or some ratio of fuel and air depending </a:t>
            </a:r>
            <a:r>
              <a:rPr lang="en-US" dirty="0" smtClean="0">
                <a:latin typeface="Arial Black" panose="020B0A04020102020204" pitchFamily="34" charset="0"/>
              </a:rPr>
              <a:t>on how </a:t>
            </a:r>
            <a:r>
              <a:rPr lang="en-US" dirty="0">
                <a:latin typeface="Arial Black" panose="020B0A04020102020204" pitchFamily="34" charset="0"/>
              </a:rPr>
              <a:t>much fuel remains in the tank</a:t>
            </a:r>
          </a:p>
        </p:txBody>
      </p:sp>
    </p:spTree>
    <p:extLst>
      <p:ext uri="{BB962C8B-B14F-4D97-AF65-F5344CB8AC3E}">
        <p14:creationId xmlns:p14="http://schemas.microsoft.com/office/powerpoint/2010/main" xmlns="" val="14577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81" y="0"/>
            <a:ext cx="6296345" cy="5368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3852" y="5368836"/>
            <a:ext cx="10384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capacitance of tank probes varies in a </a:t>
            </a:r>
            <a:r>
              <a:rPr lang="en-US" dirty="0" smtClean="0">
                <a:latin typeface="Arial Black" panose="020B0A04020102020204" pitchFamily="34" charset="0"/>
              </a:rPr>
              <a:t>capacitance type fuel </a:t>
            </a:r>
            <a:r>
              <a:rPr lang="en-US" dirty="0">
                <a:latin typeface="Arial Black" panose="020B0A04020102020204" pitchFamily="34" charset="0"/>
              </a:rPr>
              <a:t>tank indicator system as the space between </a:t>
            </a:r>
            <a:r>
              <a:rPr lang="en-US" dirty="0" smtClean="0">
                <a:latin typeface="Arial Black" panose="020B0A04020102020204" pitchFamily="34" charset="0"/>
              </a:rPr>
              <a:t>the inner </a:t>
            </a:r>
            <a:r>
              <a:rPr lang="en-US" dirty="0">
                <a:latin typeface="Arial Black" panose="020B0A04020102020204" pitchFamily="34" charset="0"/>
              </a:rPr>
              <a:t>and outer plates is filled with varying quantities of </a:t>
            </a:r>
            <a:r>
              <a:rPr lang="en-US" dirty="0" smtClean="0">
                <a:latin typeface="Arial Black" panose="020B0A04020102020204" pitchFamily="34" charset="0"/>
              </a:rPr>
              <a:t>fuel and </a:t>
            </a:r>
            <a:r>
              <a:rPr lang="en-US" dirty="0">
                <a:latin typeface="Arial Black" panose="020B0A04020102020204" pitchFamily="34" charset="0"/>
              </a:rPr>
              <a:t>air depending on the amount of fuel in the tank.</a:t>
            </a:r>
          </a:p>
        </p:txBody>
      </p:sp>
    </p:spTree>
    <p:extLst>
      <p:ext uri="{BB962C8B-B14F-4D97-AF65-F5344CB8AC3E}">
        <p14:creationId xmlns:p14="http://schemas.microsoft.com/office/powerpoint/2010/main" xmlns="" val="39718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4948"/>
            <a:ext cx="8386353" cy="5172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5253" y="6000597"/>
            <a:ext cx="10026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 simplified capacitance bridge for a fuel quantity system.</a:t>
            </a:r>
          </a:p>
        </p:txBody>
      </p:sp>
    </p:spTree>
    <p:extLst>
      <p:ext uri="{BB962C8B-B14F-4D97-AF65-F5344CB8AC3E}">
        <p14:creationId xmlns:p14="http://schemas.microsoft.com/office/powerpoint/2010/main" xmlns="" val="11548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91" y="644328"/>
            <a:ext cx="10959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The first number in the system indicates </a:t>
            </a:r>
            <a:r>
              <a:rPr lang="en-US" sz="2400" dirty="0" smtClean="0">
                <a:latin typeface="Arial Black" panose="020B0A04020102020204" pitchFamily="34" charset="0"/>
              </a:rPr>
              <a:t>the number </a:t>
            </a:r>
            <a:r>
              <a:rPr lang="en-US" sz="2400" dirty="0">
                <a:latin typeface="Arial Black" panose="020B0A04020102020204" pitchFamily="34" charset="0"/>
              </a:rPr>
              <a:t>of junctions in the semiconductor device and </a:t>
            </a:r>
            <a:r>
              <a:rPr lang="en-US" sz="2400" dirty="0" smtClean="0">
                <a:latin typeface="Arial Black" panose="020B0A04020102020204" pitchFamily="34" charset="0"/>
              </a:rPr>
              <a:t>is a </a:t>
            </a:r>
            <a:r>
              <a:rPr lang="en-US" sz="2400" dirty="0">
                <a:latin typeface="Arial Black" panose="020B0A04020102020204" pitchFamily="34" charset="0"/>
              </a:rPr>
              <a:t>number, one less than the number of active elements.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Thus 1 designates a diode; 2 designates a </a:t>
            </a:r>
            <a:r>
              <a:rPr lang="en-US" sz="2400" dirty="0" smtClean="0">
                <a:latin typeface="Arial Black" panose="020B0A04020102020204" pitchFamily="34" charset="0"/>
              </a:rPr>
              <a:t>transistor (which </a:t>
            </a:r>
            <a:r>
              <a:rPr lang="en-US" sz="2400" dirty="0">
                <a:latin typeface="Arial Black" panose="020B0A04020102020204" pitchFamily="34" charset="0"/>
              </a:rPr>
              <a:t>may be considered as made up of two diodes</a:t>
            </a:r>
            <a:r>
              <a:rPr lang="en-US" sz="2400" dirty="0" smtClean="0">
                <a:latin typeface="Arial Black" panose="020B0A04020102020204" pitchFamily="34" charset="0"/>
              </a:rPr>
              <a:t>); and </a:t>
            </a:r>
            <a:r>
              <a:rPr lang="en-US" sz="2400" dirty="0">
                <a:latin typeface="Arial Black" panose="020B0A04020102020204" pitchFamily="34" charset="0"/>
              </a:rPr>
              <a:t>3 designates a tetrode (a four-element transistor).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The letter "N" following the first number </a:t>
            </a:r>
            <a:r>
              <a:rPr lang="en-US" sz="2400" dirty="0" smtClean="0">
                <a:latin typeface="Arial Black" panose="020B0A04020102020204" pitchFamily="34" charset="0"/>
              </a:rPr>
              <a:t>indicates semiconductor.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Black" panose="020B0A040201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</a:rPr>
              <a:t>2- or 3-digit number </a:t>
            </a:r>
            <a:r>
              <a:rPr lang="en-US" sz="2400" dirty="0" smtClean="0">
                <a:latin typeface="Arial Black" panose="020B0A04020102020204" pitchFamily="34" charset="0"/>
              </a:rPr>
              <a:t>following the </a:t>
            </a:r>
            <a:r>
              <a:rPr lang="en-US" sz="2400" dirty="0">
                <a:latin typeface="Arial Black" panose="020B0A04020102020204" pitchFamily="34" charset="0"/>
              </a:rPr>
              <a:t>letter "N" is a serialized identification number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Black" panose="020B0A04020102020204" pitchFamily="34" charset="0"/>
              </a:rPr>
              <a:t>If needed</a:t>
            </a:r>
            <a:r>
              <a:rPr lang="en-US" sz="2400" dirty="0">
                <a:latin typeface="Arial Black" panose="020B0A04020102020204" pitchFamily="34" charset="0"/>
              </a:rPr>
              <a:t>, this number may contain a suffix letter after the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last digit. </a:t>
            </a:r>
          </a:p>
        </p:txBody>
      </p:sp>
    </p:spTree>
    <p:extLst>
      <p:ext uri="{BB962C8B-B14F-4D97-AF65-F5344CB8AC3E}">
        <p14:creationId xmlns:p14="http://schemas.microsoft.com/office/powerpoint/2010/main" xmlns="" val="42390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3035" y="383568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1A"/>
                </a:solidFill>
                <a:latin typeface="Arial Black" panose="020B0A04020102020204" pitchFamily="34" charset="0"/>
              </a:rPr>
              <a:t>TYPES OF DIODES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555" y="1572288"/>
            <a:ext cx="94284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1A"/>
                </a:solidFill>
                <a:latin typeface="Arial Black" panose="020B0A04020102020204" pitchFamily="34" charset="0"/>
              </a:rPr>
              <a:t>ZENER </a:t>
            </a:r>
            <a:r>
              <a:rPr lang="en-US" sz="28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DIODE (REVERSED BIASED)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IT IS HEAVILY DOPED WHICH ONLY OPERATES IN BREAKDOWN REGION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IT IS INDEPENDENT OF APPLIED VOLTAGE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IT IS USUALLY USED AS VOLTAGE REGULATORS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SYMBOL OF ZENER DIODE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00001A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zener diode symbo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65" y="4741734"/>
            <a:ext cx="4349414" cy="18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5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596" y="723202"/>
            <a:ext cx="99773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1A"/>
                </a:solidFill>
                <a:latin typeface="Arial Black" panose="020B0A04020102020204" pitchFamily="34" charset="0"/>
              </a:rPr>
              <a:t>SIGNAL DIODES (FORWARD BIASED)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Signal </a:t>
            </a:r>
            <a:r>
              <a:rPr lang="en-US" sz="2400" dirty="0">
                <a:latin typeface="Arial Black" panose="020B0A04020102020204" pitchFamily="34" charset="0"/>
              </a:rPr>
              <a:t>diodes are common semiconductor diodes that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</a:rPr>
              <a:t>are typically used in radio signal processing. 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They pass small </a:t>
            </a:r>
            <a:r>
              <a:rPr lang="en-US" sz="2400" dirty="0">
                <a:latin typeface="Arial Black" panose="020B0A04020102020204" pitchFamily="34" charset="0"/>
              </a:rPr>
              <a:t>current usually up to 100 </a:t>
            </a:r>
            <a:r>
              <a:rPr lang="en-US" sz="2400" dirty="0" smtClean="0">
                <a:latin typeface="Arial Black" panose="020B0A04020102020204" pitchFamily="34" charset="0"/>
              </a:rPr>
              <a:t>milliamps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1A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1A"/>
              </a:solidFill>
              <a:latin typeface="Arial Black" panose="020B0A040201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Black" panose="020B0A04020102020204" pitchFamily="34" charset="0"/>
              </a:rPr>
              <a:t>PHOTODIODES (REVERSED BIASED)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IT IS A 2 TERMINAL JUNCTION DEVICE WHICH IS OPERATED BY FIRST REVERSE BIASING THE JUNCTION AND THEN ILLUMINATING IT.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THE NO. OF MINORITY CARRIERS DEPENDS ON THE INTENSITY OF LIGHT INCIDENT ON THE JUNCTION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Black" panose="020B0A04020102020204" pitchFamily="34" charset="0"/>
              </a:rPr>
              <a:t>USED AS PHOTO DETECTOR CIRCUIT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00001A"/>
              </a:solidFill>
              <a:latin typeface="Arial Black" panose="020B0A0402010202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4143</Words>
  <Application>Microsoft Office PowerPoint</Application>
  <PresentationFormat>Custom</PresentationFormat>
  <Paragraphs>310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– ELECTRONIC FUNDAMENTALS  TIME ALLOTED – 50 HOURS   REF. BOOK – PRINCIPLES OF ELECTRONICS (FT. V.K MEHTA)</dc:title>
  <dc:creator>Saurabh Agrawal</dc:creator>
  <cp:lastModifiedBy>Hiren</cp:lastModifiedBy>
  <cp:revision>25</cp:revision>
  <dcterms:created xsi:type="dcterms:W3CDTF">2020-03-11T06:21:56Z</dcterms:created>
  <dcterms:modified xsi:type="dcterms:W3CDTF">2020-04-26T11:59:23Z</dcterms:modified>
</cp:coreProperties>
</file>