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Layouts/slideLayout15.xml" ContentType="application/vnd.openxmlformats-officedocument.presentationml.slideLayout+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286.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5"/>
  </p:notesMasterIdLst>
  <p:sldIdLst>
    <p:sldId id="561"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9" r:id="rId32"/>
    <p:sldId id="286" r:id="rId33"/>
    <p:sldId id="287"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20" r:id="rId57"/>
    <p:sldId id="312" r:id="rId58"/>
    <p:sldId id="313" r:id="rId59"/>
    <p:sldId id="314" r:id="rId60"/>
    <p:sldId id="315" r:id="rId61"/>
    <p:sldId id="316" r:id="rId62"/>
    <p:sldId id="317" r:id="rId63"/>
    <p:sldId id="318" r:id="rId64"/>
    <p:sldId id="319"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73" r:id="rId111"/>
    <p:sldId id="367" r:id="rId112"/>
    <p:sldId id="368" r:id="rId113"/>
    <p:sldId id="369" r:id="rId114"/>
    <p:sldId id="370" r:id="rId115"/>
    <p:sldId id="375" r:id="rId116"/>
    <p:sldId id="376" r:id="rId117"/>
    <p:sldId id="377" r:id="rId118"/>
    <p:sldId id="378" r:id="rId119"/>
    <p:sldId id="379" r:id="rId120"/>
    <p:sldId id="380" r:id="rId121"/>
    <p:sldId id="381" r:id="rId122"/>
    <p:sldId id="382" r:id="rId123"/>
    <p:sldId id="383" r:id="rId124"/>
    <p:sldId id="384" r:id="rId125"/>
    <p:sldId id="385" r:id="rId126"/>
    <p:sldId id="386" r:id="rId127"/>
    <p:sldId id="387" r:id="rId128"/>
    <p:sldId id="388" r:id="rId129"/>
    <p:sldId id="389" r:id="rId130"/>
    <p:sldId id="390" r:id="rId131"/>
    <p:sldId id="391" r:id="rId132"/>
    <p:sldId id="392" r:id="rId133"/>
    <p:sldId id="393" r:id="rId134"/>
    <p:sldId id="394" r:id="rId135"/>
    <p:sldId id="395" r:id="rId136"/>
    <p:sldId id="396" r:id="rId137"/>
    <p:sldId id="397" r:id="rId138"/>
    <p:sldId id="398" r:id="rId139"/>
    <p:sldId id="399" r:id="rId140"/>
    <p:sldId id="400" r:id="rId141"/>
    <p:sldId id="401" r:id="rId142"/>
    <p:sldId id="402" r:id="rId143"/>
    <p:sldId id="403" r:id="rId144"/>
    <p:sldId id="404" r:id="rId145"/>
    <p:sldId id="405" r:id="rId146"/>
    <p:sldId id="406" r:id="rId147"/>
    <p:sldId id="407" r:id="rId148"/>
    <p:sldId id="408" r:id="rId149"/>
    <p:sldId id="409" r:id="rId150"/>
    <p:sldId id="410" r:id="rId151"/>
    <p:sldId id="411" r:id="rId152"/>
    <p:sldId id="412" r:id="rId153"/>
    <p:sldId id="413" r:id="rId154"/>
    <p:sldId id="414" r:id="rId155"/>
    <p:sldId id="415" r:id="rId156"/>
    <p:sldId id="416" r:id="rId157"/>
    <p:sldId id="417" r:id="rId158"/>
    <p:sldId id="418" r:id="rId159"/>
    <p:sldId id="419" r:id="rId160"/>
    <p:sldId id="420" r:id="rId161"/>
    <p:sldId id="421" r:id="rId162"/>
    <p:sldId id="422" r:id="rId163"/>
    <p:sldId id="423" r:id="rId164"/>
    <p:sldId id="424" r:id="rId165"/>
    <p:sldId id="425" r:id="rId166"/>
    <p:sldId id="426" r:id="rId167"/>
    <p:sldId id="427" r:id="rId168"/>
    <p:sldId id="428" r:id="rId169"/>
    <p:sldId id="429" r:id="rId170"/>
    <p:sldId id="430" r:id="rId171"/>
    <p:sldId id="431" r:id="rId172"/>
    <p:sldId id="432" r:id="rId173"/>
    <p:sldId id="433" r:id="rId174"/>
    <p:sldId id="434" r:id="rId175"/>
    <p:sldId id="435" r:id="rId176"/>
    <p:sldId id="436" r:id="rId177"/>
    <p:sldId id="437" r:id="rId178"/>
    <p:sldId id="438" r:id="rId179"/>
    <p:sldId id="439" r:id="rId180"/>
    <p:sldId id="440" r:id="rId181"/>
    <p:sldId id="441" r:id="rId182"/>
    <p:sldId id="442" r:id="rId183"/>
    <p:sldId id="443" r:id="rId184"/>
    <p:sldId id="444" r:id="rId185"/>
    <p:sldId id="445" r:id="rId186"/>
    <p:sldId id="446" r:id="rId187"/>
    <p:sldId id="447" r:id="rId188"/>
    <p:sldId id="448" r:id="rId189"/>
    <p:sldId id="449" r:id="rId190"/>
    <p:sldId id="450" r:id="rId191"/>
    <p:sldId id="451" r:id="rId192"/>
    <p:sldId id="452" r:id="rId193"/>
    <p:sldId id="453" r:id="rId194"/>
    <p:sldId id="454" r:id="rId195"/>
    <p:sldId id="455" r:id="rId196"/>
    <p:sldId id="456" r:id="rId197"/>
    <p:sldId id="457" r:id="rId198"/>
    <p:sldId id="458" r:id="rId199"/>
    <p:sldId id="459" r:id="rId200"/>
    <p:sldId id="461" r:id="rId201"/>
    <p:sldId id="462" r:id="rId202"/>
    <p:sldId id="463" r:id="rId203"/>
    <p:sldId id="464" r:id="rId204"/>
    <p:sldId id="465" r:id="rId205"/>
    <p:sldId id="466" r:id="rId206"/>
    <p:sldId id="467" r:id="rId207"/>
    <p:sldId id="468" r:id="rId208"/>
    <p:sldId id="469" r:id="rId209"/>
    <p:sldId id="470" r:id="rId210"/>
    <p:sldId id="471" r:id="rId211"/>
    <p:sldId id="472" r:id="rId212"/>
    <p:sldId id="473" r:id="rId213"/>
    <p:sldId id="474" r:id="rId214"/>
    <p:sldId id="475" r:id="rId215"/>
    <p:sldId id="476" r:id="rId216"/>
    <p:sldId id="477" r:id="rId217"/>
    <p:sldId id="478" r:id="rId218"/>
    <p:sldId id="479" r:id="rId219"/>
    <p:sldId id="480" r:id="rId220"/>
    <p:sldId id="481" r:id="rId221"/>
    <p:sldId id="482" r:id="rId222"/>
    <p:sldId id="483" r:id="rId223"/>
    <p:sldId id="484" r:id="rId224"/>
    <p:sldId id="485" r:id="rId225"/>
    <p:sldId id="486" r:id="rId226"/>
    <p:sldId id="487" r:id="rId227"/>
    <p:sldId id="488" r:id="rId228"/>
    <p:sldId id="489" r:id="rId229"/>
    <p:sldId id="490" r:id="rId230"/>
    <p:sldId id="491" r:id="rId231"/>
    <p:sldId id="492" r:id="rId232"/>
    <p:sldId id="493" r:id="rId233"/>
    <p:sldId id="494" r:id="rId234"/>
    <p:sldId id="495" r:id="rId235"/>
    <p:sldId id="496" r:id="rId236"/>
    <p:sldId id="497" r:id="rId237"/>
    <p:sldId id="498" r:id="rId238"/>
    <p:sldId id="499" r:id="rId239"/>
    <p:sldId id="500" r:id="rId240"/>
    <p:sldId id="501" r:id="rId241"/>
    <p:sldId id="502" r:id="rId242"/>
    <p:sldId id="503" r:id="rId243"/>
    <p:sldId id="504" r:id="rId244"/>
    <p:sldId id="505" r:id="rId245"/>
    <p:sldId id="506" r:id="rId246"/>
    <p:sldId id="507" r:id="rId247"/>
    <p:sldId id="508" r:id="rId248"/>
    <p:sldId id="509" r:id="rId249"/>
    <p:sldId id="510" r:id="rId250"/>
    <p:sldId id="511" r:id="rId251"/>
    <p:sldId id="512" r:id="rId252"/>
    <p:sldId id="513" r:id="rId253"/>
    <p:sldId id="514" r:id="rId254"/>
    <p:sldId id="515" r:id="rId255"/>
    <p:sldId id="516" r:id="rId256"/>
    <p:sldId id="517" r:id="rId257"/>
    <p:sldId id="518" r:id="rId258"/>
    <p:sldId id="519" r:id="rId259"/>
    <p:sldId id="520" r:id="rId260"/>
    <p:sldId id="521" r:id="rId261"/>
    <p:sldId id="522" r:id="rId262"/>
    <p:sldId id="523" r:id="rId263"/>
    <p:sldId id="524" r:id="rId264"/>
    <p:sldId id="525" r:id="rId265"/>
    <p:sldId id="526" r:id="rId266"/>
    <p:sldId id="527" r:id="rId267"/>
    <p:sldId id="528" r:id="rId268"/>
    <p:sldId id="529" r:id="rId269"/>
    <p:sldId id="530" r:id="rId270"/>
    <p:sldId id="531" r:id="rId271"/>
    <p:sldId id="532" r:id="rId272"/>
    <p:sldId id="533" r:id="rId273"/>
    <p:sldId id="534" r:id="rId274"/>
    <p:sldId id="535" r:id="rId275"/>
    <p:sldId id="536" r:id="rId276"/>
    <p:sldId id="537" r:id="rId277"/>
    <p:sldId id="538" r:id="rId278"/>
    <p:sldId id="539" r:id="rId279"/>
    <p:sldId id="540" r:id="rId280"/>
    <p:sldId id="541" r:id="rId281"/>
    <p:sldId id="542" r:id="rId282"/>
    <p:sldId id="543" r:id="rId283"/>
    <p:sldId id="544" r:id="rId284"/>
    <p:sldId id="545" r:id="rId285"/>
    <p:sldId id="546" r:id="rId286"/>
    <p:sldId id="547" r:id="rId287"/>
    <p:sldId id="548" r:id="rId288"/>
    <p:sldId id="549" r:id="rId289"/>
    <p:sldId id="550" r:id="rId290"/>
    <p:sldId id="551" r:id="rId291"/>
    <p:sldId id="552" r:id="rId292"/>
    <p:sldId id="553" r:id="rId293"/>
    <p:sldId id="554" r:id="rId29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0016" autoAdjust="0"/>
    <p:restoredTop sz="94660"/>
  </p:normalViewPr>
  <p:slideViewPr>
    <p:cSldViewPr snapToGrid="0">
      <p:cViewPr varScale="1">
        <p:scale>
          <a:sx n="73" d="100"/>
          <a:sy n="73" d="100"/>
        </p:scale>
        <p:origin x="-126" y="-11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presProps" Target="presProp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A98646-9BB6-4D82-B7DC-9B4041A22FC5}" type="datetimeFigureOut">
              <a:rPr lang="en-US" smtClean="0"/>
              <a:pPr/>
              <a:t>4/26/2020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0F59C-7723-41D3-9427-7E87E4A3612D}" type="slidenum">
              <a:rPr lang="en-US" smtClean="0"/>
              <a:pPr/>
              <a:t>‹#›</a:t>
            </a:fld>
            <a:endParaRPr lang="en-US"/>
          </a:p>
        </p:txBody>
      </p:sp>
    </p:spTree>
    <p:extLst>
      <p:ext uri="{BB962C8B-B14F-4D97-AF65-F5344CB8AC3E}">
        <p14:creationId xmlns:p14="http://schemas.microsoft.com/office/powerpoint/2010/main" xmlns="" val="651256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D737B36-3CED-4DAD-8738-7069D51B4AAB}" type="datetime1">
              <a:rPr lang="en-US" smtClean="0"/>
              <a:t>4/26/2020</a:t>
            </a:fld>
            <a:endParaRPr lang="en-US" dirty="0"/>
          </a:p>
        </p:txBody>
      </p:sp>
      <p:sp>
        <p:nvSpPr>
          <p:cNvPr id="5" name="Footer Placeholder 4"/>
          <p:cNvSpPr>
            <a:spLocks noGrp="1"/>
          </p:cNvSpPr>
          <p:nvPr>
            <p:ph type="ftr" sz="quarter" idx="11"/>
          </p:nvPr>
        </p:nvSpPr>
        <p:spPr/>
        <p:txBody>
          <a:bodyPr/>
          <a:lstStyle/>
          <a:p>
            <a:r>
              <a:rPr lang="en-US" smtClean="0"/>
              <a:t>MTOE REF-ISSUE2/REV. 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E90F98-28F6-4522-92F8-9216E57F5B20}" type="datetime1">
              <a:rPr lang="en-US" smtClean="0"/>
              <a:t>4/26/2020</a:t>
            </a:fld>
            <a:endParaRPr lang="en-US" dirty="0"/>
          </a:p>
        </p:txBody>
      </p:sp>
      <p:sp>
        <p:nvSpPr>
          <p:cNvPr id="5" name="Footer Placeholder 4"/>
          <p:cNvSpPr>
            <a:spLocks noGrp="1"/>
          </p:cNvSpPr>
          <p:nvPr>
            <p:ph type="ftr" sz="quarter" idx="11"/>
          </p:nvPr>
        </p:nvSpPr>
        <p:spPr/>
        <p:txBody>
          <a:bodyPr/>
          <a:lstStyle/>
          <a:p>
            <a:r>
              <a:rPr lang="en-US" smtClean="0"/>
              <a:t>MTOE REF-ISSUE2/REV. 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5FDDDA-0915-4737-9F86-6342A0D955D4}" type="datetime1">
              <a:rPr lang="en-US" smtClean="0"/>
              <a:t>4/26/2020</a:t>
            </a:fld>
            <a:endParaRPr lang="en-US" dirty="0"/>
          </a:p>
        </p:txBody>
      </p:sp>
      <p:sp>
        <p:nvSpPr>
          <p:cNvPr id="5" name="Footer Placeholder 4"/>
          <p:cNvSpPr>
            <a:spLocks noGrp="1"/>
          </p:cNvSpPr>
          <p:nvPr>
            <p:ph type="ftr" sz="quarter" idx="11"/>
          </p:nvPr>
        </p:nvSpPr>
        <p:spPr/>
        <p:txBody>
          <a:bodyPr/>
          <a:lstStyle/>
          <a:p>
            <a:r>
              <a:rPr lang="en-US" smtClean="0"/>
              <a:t>MTOE REF-ISSUE2/REV. 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BAEBEA2-FC42-4176-873E-F2ADC3C00B71}" type="datetime1">
              <a:rPr lang="en-US" smtClean="0"/>
              <a:t>4/26/2020</a:t>
            </a:fld>
            <a:endParaRPr lang="en-US" dirty="0"/>
          </a:p>
        </p:txBody>
      </p:sp>
      <p:sp>
        <p:nvSpPr>
          <p:cNvPr id="5" name="Footer Placeholder 4"/>
          <p:cNvSpPr>
            <a:spLocks noGrp="1"/>
          </p:cNvSpPr>
          <p:nvPr>
            <p:ph type="ftr" sz="quarter" idx="11"/>
          </p:nvPr>
        </p:nvSpPr>
        <p:spPr/>
        <p:txBody>
          <a:bodyPr/>
          <a:lstStyle/>
          <a:p>
            <a:r>
              <a:rPr lang="en-US" smtClean="0"/>
              <a:t>MTOE REF-ISSUE2/REV. 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4767A3-173A-4C99-B0D8-5CF7B962ACB9}" type="datetime1">
              <a:rPr lang="en-US" smtClean="0"/>
              <a:t>4/26/2020</a:t>
            </a:fld>
            <a:endParaRPr lang="en-US" dirty="0"/>
          </a:p>
        </p:txBody>
      </p:sp>
      <p:sp>
        <p:nvSpPr>
          <p:cNvPr id="5" name="Footer Placeholder 4"/>
          <p:cNvSpPr>
            <a:spLocks noGrp="1"/>
          </p:cNvSpPr>
          <p:nvPr>
            <p:ph type="ftr" sz="quarter" idx="11"/>
          </p:nvPr>
        </p:nvSpPr>
        <p:spPr/>
        <p:txBody>
          <a:bodyPr/>
          <a:lstStyle/>
          <a:p>
            <a:r>
              <a:rPr lang="en-US" smtClean="0"/>
              <a:t>MTOE REF-ISSUE2/REV. 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9CA5BD7-956B-4D4C-813B-DADE1EEC5DE0}" type="datetime1">
              <a:rPr lang="en-US" smtClean="0"/>
              <a:t>4/26/2020</a:t>
            </a:fld>
            <a:endParaRPr lang="en-US" dirty="0"/>
          </a:p>
        </p:txBody>
      </p:sp>
      <p:sp>
        <p:nvSpPr>
          <p:cNvPr id="5" name="Footer Placeholder 4"/>
          <p:cNvSpPr>
            <a:spLocks noGrp="1"/>
          </p:cNvSpPr>
          <p:nvPr>
            <p:ph type="ftr" sz="quarter" idx="11"/>
          </p:nvPr>
        </p:nvSpPr>
        <p:spPr/>
        <p:txBody>
          <a:bodyPr/>
          <a:lstStyle/>
          <a:p>
            <a:r>
              <a:rPr lang="en-US" smtClean="0"/>
              <a:t>MTOE REF-ISSUE2/REV. 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FFADE1-D8CA-4796-932C-6EE80FE4E7E6}" type="datetime1">
              <a:rPr lang="en-US" smtClean="0"/>
              <a:t>4/26/2020</a:t>
            </a:fld>
            <a:endParaRPr lang="en-US" dirty="0"/>
          </a:p>
        </p:txBody>
      </p:sp>
      <p:sp>
        <p:nvSpPr>
          <p:cNvPr id="5" name="Footer Placeholder 4"/>
          <p:cNvSpPr>
            <a:spLocks noGrp="1"/>
          </p:cNvSpPr>
          <p:nvPr>
            <p:ph type="ftr" sz="quarter" idx="11"/>
          </p:nvPr>
        </p:nvSpPr>
        <p:spPr/>
        <p:txBody>
          <a:bodyPr/>
          <a:lstStyle/>
          <a:p>
            <a:r>
              <a:rPr lang="en-US" smtClean="0"/>
              <a:t>MTOE REF-ISSUE2/REV. 0</a:t>
            </a:r>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4855C4-7EAB-433F-9081-6F07EF79D978}" type="datetime1">
              <a:rPr lang="en-US" smtClean="0"/>
              <a:t>4/26/2020</a:t>
            </a:fld>
            <a:endParaRPr lang="en-US" dirty="0"/>
          </a:p>
        </p:txBody>
      </p:sp>
      <p:sp>
        <p:nvSpPr>
          <p:cNvPr id="5" name="Footer Placeholder 4"/>
          <p:cNvSpPr>
            <a:spLocks noGrp="1"/>
          </p:cNvSpPr>
          <p:nvPr>
            <p:ph type="ftr" sz="quarter" idx="11"/>
          </p:nvPr>
        </p:nvSpPr>
        <p:spPr/>
        <p:txBody>
          <a:bodyPr/>
          <a:lstStyle/>
          <a:p>
            <a:r>
              <a:rPr lang="en-US" smtClean="0"/>
              <a:t>MTOE REF-ISSUE2/REV. 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402230-FBE4-4BE5-8B8C-422227E3989E}" type="datetime1">
              <a:rPr lang="en-US" smtClean="0"/>
              <a:t>4/26/2020</a:t>
            </a:fld>
            <a:endParaRPr lang="en-US" dirty="0"/>
          </a:p>
        </p:txBody>
      </p:sp>
      <p:sp>
        <p:nvSpPr>
          <p:cNvPr id="5" name="Footer Placeholder 4"/>
          <p:cNvSpPr>
            <a:spLocks noGrp="1"/>
          </p:cNvSpPr>
          <p:nvPr>
            <p:ph type="ftr" sz="quarter" idx="11"/>
          </p:nvPr>
        </p:nvSpPr>
        <p:spPr/>
        <p:txBody>
          <a:bodyPr/>
          <a:lstStyle/>
          <a:p>
            <a:r>
              <a:rPr lang="en-US" smtClean="0"/>
              <a:t>MTOE REF-ISSUE2/REV. 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BF9B955-2FF6-4727-A995-1DD54C31B3EF}" type="datetime1">
              <a:rPr lang="en-US" smtClean="0"/>
              <a:t>4/26/2020</a:t>
            </a:fld>
            <a:endParaRPr lang="en-US" dirty="0"/>
          </a:p>
        </p:txBody>
      </p:sp>
      <p:sp>
        <p:nvSpPr>
          <p:cNvPr id="5" name="Footer Placeholder 4"/>
          <p:cNvSpPr>
            <a:spLocks noGrp="1"/>
          </p:cNvSpPr>
          <p:nvPr>
            <p:ph type="ftr" sz="quarter" idx="11"/>
          </p:nvPr>
        </p:nvSpPr>
        <p:spPr/>
        <p:txBody>
          <a:bodyPr/>
          <a:lstStyle/>
          <a:p>
            <a:r>
              <a:rPr lang="en-US" smtClean="0"/>
              <a:t>MTOE REF-ISSUE2/REV. 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38DFEBD-9904-4066-BAA1-F8215689B4BD}" type="datetime1">
              <a:rPr lang="en-US" smtClean="0"/>
              <a:t>4/26/2020</a:t>
            </a:fld>
            <a:endParaRPr lang="en-US" dirty="0"/>
          </a:p>
        </p:txBody>
      </p:sp>
      <p:sp>
        <p:nvSpPr>
          <p:cNvPr id="6" name="Footer Placeholder 5"/>
          <p:cNvSpPr>
            <a:spLocks noGrp="1"/>
          </p:cNvSpPr>
          <p:nvPr>
            <p:ph type="ftr" sz="quarter" idx="11"/>
          </p:nvPr>
        </p:nvSpPr>
        <p:spPr/>
        <p:txBody>
          <a:bodyPr/>
          <a:lstStyle/>
          <a:p>
            <a:r>
              <a:rPr lang="en-US" smtClean="0"/>
              <a:t>MTOE REF-ISSUE2/REV. 0</a:t>
            </a:r>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619A715-749A-4FE6-8F05-C038C03F3950}" type="datetime1">
              <a:rPr lang="en-US" smtClean="0"/>
              <a:t>4/26/2020</a:t>
            </a:fld>
            <a:endParaRPr lang="en-US" dirty="0"/>
          </a:p>
        </p:txBody>
      </p:sp>
      <p:sp>
        <p:nvSpPr>
          <p:cNvPr id="8" name="Footer Placeholder 7"/>
          <p:cNvSpPr>
            <a:spLocks noGrp="1"/>
          </p:cNvSpPr>
          <p:nvPr>
            <p:ph type="ftr" sz="quarter" idx="11"/>
          </p:nvPr>
        </p:nvSpPr>
        <p:spPr/>
        <p:txBody>
          <a:bodyPr/>
          <a:lstStyle/>
          <a:p>
            <a:r>
              <a:rPr lang="en-US" smtClean="0"/>
              <a:t>MTOE REF-ISSUE2/REV. 0</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7045509-F2F4-4DAF-AE36-F87FD882D7EF}" type="datetime1">
              <a:rPr lang="en-US" smtClean="0"/>
              <a:t>4/26/2020</a:t>
            </a:fld>
            <a:endParaRPr lang="en-US" dirty="0"/>
          </a:p>
        </p:txBody>
      </p:sp>
      <p:sp>
        <p:nvSpPr>
          <p:cNvPr id="4" name="Footer Placeholder 3"/>
          <p:cNvSpPr>
            <a:spLocks noGrp="1"/>
          </p:cNvSpPr>
          <p:nvPr>
            <p:ph type="ftr" sz="quarter" idx="11"/>
          </p:nvPr>
        </p:nvSpPr>
        <p:spPr/>
        <p:txBody>
          <a:bodyPr/>
          <a:lstStyle/>
          <a:p>
            <a:r>
              <a:rPr lang="en-US" smtClean="0"/>
              <a:t>MTOE REF-ISSUE2/REV. 0</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4EC7DF-8E36-45D4-B0DA-11A4FDF374B2}" type="datetime1">
              <a:rPr lang="en-US" smtClean="0"/>
              <a:t>4/26/2020</a:t>
            </a:fld>
            <a:endParaRPr lang="en-US" dirty="0"/>
          </a:p>
        </p:txBody>
      </p:sp>
      <p:sp>
        <p:nvSpPr>
          <p:cNvPr id="3" name="Footer Placeholder 2"/>
          <p:cNvSpPr>
            <a:spLocks noGrp="1"/>
          </p:cNvSpPr>
          <p:nvPr>
            <p:ph type="ftr" sz="quarter" idx="11"/>
          </p:nvPr>
        </p:nvSpPr>
        <p:spPr/>
        <p:txBody>
          <a:bodyPr/>
          <a:lstStyle/>
          <a:p>
            <a:r>
              <a:rPr lang="en-US" smtClean="0"/>
              <a:t>MTOE REF-ISSUE2/REV. 0</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673B157-30EB-453B-AEB5-7B699A1FF803}" type="datetime1">
              <a:rPr lang="en-US" smtClean="0"/>
              <a:t>4/26/2020</a:t>
            </a:fld>
            <a:endParaRPr lang="en-US" dirty="0"/>
          </a:p>
        </p:txBody>
      </p:sp>
      <p:sp>
        <p:nvSpPr>
          <p:cNvPr id="6" name="Footer Placeholder 5"/>
          <p:cNvSpPr>
            <a:spLocks noGrp="1"/>
          </p:cNvSpPr>
          <p:nvPr>
            <p:ph type="ftr" sz="quarter" idx="11"/>
          </p:nvPr>
        </p:nvSpPr>
        <p:spPr/>
        <p:txBody>
          <a:bodyPr/>
          <a:lstStyle/>
          <a:p>
            <a:r>
              <a:rPr lang="en-US" smtClean="0"/>
              <a:t>MTOE REF-ISSUE2/REV. 0</a:t>
            </a:r>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6F1AE22-5B4E-4A7A-8F9A-85BC61AAF214}" type="datetime1">
              <a:rPr lang="en-US" smtClean="0"/>
              <a:t>4/26/2020</a:t>
            </a:fld>
            <a:endParaRPr lang="en-US" dirty="0"/>
          </a:p>
        </p:txBody>
      </p:sp>
      <p:sp>
        <p:nvSpPr>
          <p:cNvPr id="6" name="Footer Placeholder 5"/>
          <p:cNvSpPr>
            <a:spLocks noGrp="1"/>
          </p:cNvSpPr>
          <p:nvPr>
            <p:ph type="ftr" sz="quarter" idx="11"/>
          </p:nvPr>
        </p:nvSpPr>
        <p:spPr/>
        <p:txBody>
          <a:bodyPr/>
          <a:lstStyle/>
          <a:p>
            <a:r>
              <a:rPr lang="en-US" smtClean="0"/>
              <a:t>MTOE REF-ISSUE2/REV. 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996AB93-3BA2-430D-A9FA-0C1C44B99BCC}" type="datetime1">
              <a:rPr lang="en-US" smtClean="0"/>
              <a:t>4/26/2020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MTOE REF-ISSUE2/REV. 0</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266701"/>
            <a:ext cx="11633200" cy="5632311"/>
          </a:xfrm>
          <a:prstGeom prst="rect">
            <a:avLst/>
          </a:prstGeom>
        </p:spPr>
        <p:txBody>
          <a:bodyPr wrap="square">
            <a:spAutoFit/>
          </a:bodyPr>
          <a:lstStyle/>
          <a:p>
            <a:endParaRPr lang="en-US" dirty="0"/>
          </a:p>
          <a:p>
            <a:endParaRPr lang="en-US" dirty="0" smtClean="0"/>
          </a:p>
          <a:p>
            <a:r>
              <a:rPr lang="en-US" dirty="0" smtClean="0"/>
              <a:t> CONTAINTS                                                                                 PAGE NUMBER              HOURS ALLOTED</a:t>
            </a:r>
          </a:p>
          <a:p>
            <a:endParaRPr lang="en-US" dirty="0" smtClean="0"/>
          </a:p>
          <a:p>
            <a:r>
              <a:rPr lang="en-US" dirty="0"/>
              <a:t> Sub-Module 11.1.1 </a:t>
            </a:r>
            <a:r>
              <a:rPr lang="en-US" dirty="0" smtClean="0"/>
              <a:t>-Aero plane Aerodynamics and Flight Controls-- 02-87                                 16</a:t>
            </a:r>
          </a:p>
          <a:p>
            <a:endParaRPr lang="en-US" dirty="0"/>
          </a:p>
          <a:p>
            <a:r>
              <a:rPr lang="en-US" dirty="0"/>
              <a:t>Sub-Module </a:t>
            </a:r>
            <a:r>
              <a:rPr lang="en-US" dirty="0" smtClean="0"/>
              <a:t>11.1.2- </a:t>
            </a:r>
            <a:r>
              <a:rPr lang="en-US" dirty="0"/>
              <a:t>High Speed Flight </a:t>
            </a:r>
            <a:r>
              <a:rPr lang="en-US" dirty="0" smtClean="0"/>
              <a:t>-----------------------------        88-116                                05 </a:t>
            </a:r>
          </a:p>
          <a:p>
            <a:endParaRPr lang="en-US" dirty="0"/>
          </a:p>
          <a:p>
            <a:r>
              <a:rPr lang="en-US" dirty="0"/>
              <a:t>Sub-Module </a:t>
            </a:r>
            <a:r>
              <a:rPr lang="en-US" dirty="0" smtClean="0"/>
              <a:t>11.2 </a:t>
            </a:r>
            <a:r>
              <a:rPr lang="en-US" dirty="0"/>
              <a:t>- Airframe Structures- General Concepts </a:t>
            </a:r>
            <a:r>
              <a:rPr lang="en-US" dirty="0" smtClean="0"/>
              <a:t>--------   </a:t>
            </a:r>
            <a:r>
              <a:rPr lang="en-US" dirty="0"/>
              <a:t> </a:t>
            </a:r>
            <a:r>
              <a:rPr lang="en-US" dirty="0" smtClean="0"/>
              <a:t>117-  199                            14          </a:t>
            </a:r>
          </a:p>
          <a:p>
            <a:endParaRPr lang="en-US" dirty="0"/>
          </a:p>
          <a:p>
            <a:r>
              <a:rPr lang="en-US" dirty="0" smtClean="0"/>
              <a:t>Sub-Module 11.3.1 </a:t>
            </a:r>
            <a:r>
              <a:rPr lang="en-US" dirty="0"/>
              <a:t>-Fuselage (ATA </a:t>
            </a:r>
            <a:r>
              <a:rPr lang="en-US" dirty="0" smtClean="0"/>
              <a:t>52/ 53/ 56)----------------------     200- 228                              06</a:t>
            </a:r>
          </a:p>
          <a:p>
            <a:endParaRPr lang="en-US" dirty="0" smtClean="0"/>
          </a:p>
          <a:p>
            <a:r>
              <a:rPr lang="en-US" dirty="0" smtClean="0"/>
              <a:t>Sub-Module 11.3.2- </a:t>
            </a:r>
            <a:r>
              <a:rPr lang="en-US" dirty="0"/>
              <a:t>Wings (ATA 57) </a:t>
            </a:r>
            <a:r>
              <a:rPr lang="en-US" dirty="0" smtClean="0"/>
              <a:t>---------------------------------        229-  268                            07</a:t>
            </a:r>
          </a:p>
          <a:p>
            <a:endParaRPr lang="en-US" dirty="0" smtClean="0"/>
          </a:p>
          <a:p>
            <a:r>
              <a:rPr lang="en-US" dirty="0" smtClean="0"/>
              <a:t>Sub-Module 11.3.3- </a:t>
            </a:r>
            <a:r>
              <a:rPr lang="en-US" dirty="0"/>
              <a:t>Stabilizers (ATA 55</a:t>
            </a:r>
            <a:r>
              <a:rPr lang="en-US" dirty="0" smtClean="0"/>
              <a:t>)-----------------------------        269-270                             03</a:t>
            </a:r>
          </a:p>
          <a:p>
            <a:endParaRPr lang="en-US" dirty="0" smtClean="0"/>
          </a:p>
          <a:p>
            <a:r>
              <a:rPr lang="en-US" dirty="0" smtClean="0"/>
              <a:t>Sub-Module 11.3.4- </a:t>
            </a:r>
            <a:r>
              <a:rPr lang="en-US" dirty="0"/>
              <a:t>Flight Control Surfaces (AT A 55/57) -------- </a:t>
            </a:r>
            <a:r>
              <a:rPr lang="en-US" dirty="0" smtClean="0"/>
              <a:t>       271-289                             05    </a:t>
            </a:r>
          </a:p>
          <a:p>
            <a:endParaRPr lang="fr-FR" dirty="0" smtClean="0"/>
          </a:p>
          <a:p>
            <a:r>
              <a:rPr lang="fr-FR" dirty="0" err="1" smtClean="0"/>
              <a:t>Sub</a:t>
            </a:r>
            <a:r>
              <a:rPr lang="fr-FR" dirty="0" smtClean="0"/>
              <a:t>-Module 11.3.5- </a:t>
            </a:r>
            <a:r>
              <a:rPr lang="fr-FR" dirty="0"/>
              <a:t>Nacelles/</a:t>
            </a:r>
            <a:r>
              <a:rPr lang="fr-FR" dirty="0" err="1"/>
              <a:t>Pylons</a:t>
            </a:r>
            <a:r>
              <a:rPr lang="fr-FR" dirty="0"/>
              <a:t> (ATA 54) </a:t>
            </a:r>
            <a:r>
              <a:rPr lang="fr-FR" dirty="0" smtClean="0"/>
              <a:t>-------------------------</a:t>
            </a:r>
            <a:r>
              <a:rPr lang="en-US" dirty="0"/>
              <a:t> </a:t>
            </a:r>
            <a:r>
              <a:rPr lang="en-US" dirty="0" smtClean="0"/>
              <a:t>   290-299                             04</a:t>
            </a:r>
            <a:endParaRPr lang="fr-FR" dirty="0" smtClean="0"/>
          </a:p>
          <a:p>
            <a:endParaRPr lang="en-US" dirty="0"/>
          </a:p>
        </p:txBody>
      </p:sp>
    </p:spTree>
    <p:extLst>
      <p:ext uri="{BB962C8B-B14F-4D97-AF65-F5344CB8AC3E}">
        <p14:creationId xmlns:p14="http://schemas.microsoft.com/office/powerpoint/2010/main" xmlns="" val="2799852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6100" y="177800"/>
            <a:ext cx="8800583" cy="6489701"/>
          </a:xfrm>
          <a:prstGeom prst="rect">
            <a:avLst/>
          </a:prstGeom>
        </p:spPr>
      </p:pic>
    </p:spTree>
    <p:extLst>
      <p:ext uri="{BB962C8B-B14F-4D97-AF65-F5344CB8AC3E}">
        <p14:creationId xmlns:p14="http://schemas.microsoft.com/office/powerpoint/2010/main" xmlns="" val="273453921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00" y="139701"/>
            <a:ext cx="11887200" cy="4401205"/>
          </a:xfrm>
          <a:prstGeom prst="rect">
            <a:avLst/>
          </a:prstGeom>
        </p:spPr>
        <p:txBody>
          <a:bodyPr wrap="square">
            <a:spAutoFit/>
          </a:bodyPr>
          <a:lstStyle/>
          <a:p>
            <a:pPr algn="just"/>
            <a:r>
              <a:rPr lang="en-US" sz="2800" dirty="0"/>
              <a:t>Expansion Wave Earlier in the discussion of high speed aerodynamics, it was stated that air at supersonic speed acts like a compressible fluid. For this reason, supersonic air, when given the opportunity, wants to expand outward. When supersonic air is flowing over the top of a wing, and the wing surface turns away from the direction of flow, the air will expand and follow the new direction. At the point where the direction of flow changes, an expansion wave will occur. Behind the expansion wave the velocity increases, and the static pressure and density decrease. An expansion wave is not a shock wave. Figure 1-42 shows an expansion wave on a supersonic airfoil. </a:t>
            </a:r>
          </a:p>
        </p:txBody>
      </p:sp>
    </p:spTree>
    <p:extLst>
      <p:ext uri="{BB962C8B-B14F-4D97-AF65-F5344CB8AC3E}">
        <p14:creationId xmlns:p14="http://schemas.microsoft.com/office/powerpoint/2010/main" xmlns="" val="215483441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2699" y="242190"/>
            <a:ext cx="6037963" cy="5430485"/>
          </a:xfrm>
          <a:prstGeom prst="rect">
            <a:avLst/>
          </a:prstGeom>
        </p:spPr>
      </p:pic>
    </p:spTree>
    <p:extLst>
      <p:ext uri="{BB962C8B-B14F-4D97-AF65-F5344CB8AC3E}">
        <p14:creationId xmlns:p14="http://schemas.microsoft.com/office/powerpoint/2010/main" xmlns="" val="417186592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900" y="254000"/>
            <a:ext cx="11811000" cy="5262979"/>
          </a:xfrm>
          <a:prstGeom prst="rect">
            <a:avLst/>
          </a:prstGeom>
        </p:spPr>
        <p:txBody>
          <a:bodyPr wrap="square">
            <a:spAutoFit/>
          </a:bodyPr>
          <a:lstStyle/>
          <a:p>
            <a:pPr algn="just"/>
            <a:r>
              <a:rPr lang="en-US" sz="2800" dirty="0"/>
              <a:t>CRITICAL MACH NUMBER While flights in the transonic and supersonic ranges are common occurrences for military aircraft, civilian jet aircraft normally operate in a cruise speed range of Mach 0.7 to Mach 0.90</a:t>
            </a:r>
            <a:r>
              <a:rPr lang="en-US" sz="2800" dirty="0" smtClean="0"/>
              <a:t>.</a:t>
            </a:r>
          </a:p>
          <a:p>
            <a:pPr algn="just"/>
            <a:r>
              <a:rPr lang="en-US" sz="2800" dirty="0"/>
              <a:t>TI1e speed of an aircraft in which airflow over any part of the aircraft or structure under consideration first reaches (but does not exceed) Mach 1.0 is termed "critical Mach number" or "Mach Crit." Thus, critical Mach number is the boundary between subsonic and transonic flight and is largely dependent on the wing and airfoil design. Critical Mach number is an important point in transonic flight. When shock waves form on the aircraft, airflow separation followed by buffet and aircraft control difficulties can occur. Shock waves, buffet, and airflow separation take place above critical Mach number. </a:t>
            </a:r>
          </a:p>
        </p:txBody>
      </p:sp>
    </p:spTree>
    <p:extLst>
      <p:ext uri="{BB962C8B-B14F-4D97-AF65-F5344CB8AC3E}">
        <p14:creationId xmlns:p14="http://schemas.microsoft.com/office/powerpoint/2010/main" xmlns="" val="23936406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266700"/>
            <a:ext cx="11633200" cy="3108543"/>
          </a:xfrm>
          <a:prstGeom prst="rect">
            <a:avLst/>
          </a:prstGeom>
        </p:spPr>
        <p:txBody>
          <a:bodyPr wrap="square">
            <a:spAutoFit/>
          </a:bodyPr>
          <a:lstStyle/>
          <a:p>
            <a:pPr algn="just"/>
            <a:r>
              <a:rPr lang="en-US" sz="2800" dirty="0"/>
              <a:t>A jet aircraft typically is most efficient when cruising at or near its critical Mach number. </a:t>
            </a:r>
            <a:endParaRPr lang="en-US" sz="2800" dirty="0" smtClean="0"/>
          </a:p>
          <a:p>
            <a:pPr algn="just"/>
            <a:r>
              <a:rPr lang="en-US" sz="2800" dirty="0" smtClean="0"/>
              <a:t>At </a:t>
            </a:r>
            <a:r>
              <a:rPr lang="en-US" sz="2800" dirty="0"/>
              <a:t>speeds 5-10 percent above the critical Mach number, compressibility effects begin. Drag begins to rise sharply. Associated with the "drag rise" are buffet, trim and stability changes, and a decrease in control surface effectiveness. This is the point </a:t>
            </a:r>
            <a:r>
              <a:rPr lang="en-US" sz="2800" dirty="0" smtClean="0"/>
              <a:t>of "drag </a:t>
            </a:r>
            <a:r>
              <a:rPr lang="en-US" sz="2800" dirty="0"/>
              <a:t>divergence." (Figure 1-43)</a:t>
            </a:r>
          </a:p>
        </p:txBody>
      </p:sp>
    </p:spTree>
    <p:extLst>
      <p:ext uri="{BB962C8B-B14F-4D97-AF65-F5344CB8AC3E}">
        <p14:creationId xmlns:p14="http://schemas.microsoft.com/office/powerpoint/2010/main" xmlns="" val="159664150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0700" y="251023"/>
            <a:ext cx="7099299" cy="5240381"/>
          </a:xfrm>
          <a:prstGeom prst="rect">
            <a:avLst/>
          </a:prstGeom>
        </p:spPr>
      </p:pic>
    </p:spTree>
    <p:extLst>
      <p:ext uri="{BB962C8B-B14F-4D97-AF65-F5344CB8AC3E}">
        <p14:creationId xmlns:p14="http://schemas.microsoft.com/office/powerpoint/2010/main" xmlns="" val="178020262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 y="203200"/>
            <a:ext cx="11899900" cy="5262979"/>
          </a:xfrm>
          <a:prstGeom prst="rect">
            <a:avLst/>
          </a:prstGeom>
        </p:spPr>
        <p:txBody>
          <a:bodyPr wrap="square">
            <a:spAutoFit/>
          </a:bodyPr>
          <a:lstStyle/>
          <a:p>
            <a:pPr algn="just"/>
            <a:r>
              <a:rPr lang="en-US" sz="2800" dirty="0"/>
              <a:t>AFFECTS OF SWEEPBACK ON CRITICAL MACH NUMBER </a:t>
            </a:r>
            <a:endParaRPr lang="en-US" sz="2800" dirty="0" smtClean="0"/>
          </a:p>
          <a:p>
            <a:pPr algn="just"/>
            <a:endParaRPr lang="en-US" sz="2800" dirty="0"/>
          </a:p>
          <a:p>
            <a:pPr algn="just"/>
            <a:r>
              <a:rPr lang="en-US" sz="2800" dirty="0" smtClean="0"/>
              <a:t>Most </a:t>
            </a:r>
            <a:r>
              <a:rPr lang="en-US" sz="2800" dirty="0"/>
              <a:t>of the difficulties of transonic flight are associated with shock wave induced flow separation. Therefore, any means of delaying or alleviating the shock induced separation improves aerodynamic performance. One method is wing sweepback. Sweepback theory is based upon the concept that it is only the component of the airflow perpendicular to the leading edge of the wing that affects pressure distribution and formation of shock waves. (Figure 1-44) On a straight wing aircraft, the airflow strikes the wing leading edge at 90 degree, and its full impact produces pressure and lift. A wing with sweepback is struck by the </a:t>
            </a:r>
          </a:p>
          <a:p>
            <a:pPr algn="just"/>
            <a:r>
              <a:rPr lang="en-US" sz="2800" dirty="0" smtClean="0"/>
              <a:t>  </a:t>
            </a:r>
            <a:endParaRPr lang="en-US" sz="2800" dirty="0"/>
          </a:p>
        </p:txBody>
      </p:sp>
    </p:spTree>
    <p:extLst>
      <p:ext uri="{BB962C8B-B14F-4D97-AF65-F5344CB8AC3E}">
        <p14:creationId xmlns:p14="http://schemas.microsoft.com/office/powerpoint/2010/main" xmlns="" val="35908551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60648" y="254000"/>
            <a:ext cx="3926453" cy="6261100"/>
          </a:xfrm>
          <a:prstGeom prst="rect">
            <a:avLst/>
          </a:prstGeom>
        </p:spPr>
      </p:pic>
    </p:spTree>
    <p:extLst>
      <p:ext uri="{BB962C8B-B14F-4D97-AF65-F5344CB8AC3E}">
        <p14:creationId xmlns:p14="http://schemas.microsoft.com/office/powerpoint/2010/main" xmlns="" val="376116242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39800" y="266701"/>
            <a:ext cx="10294157" cy="5194299"/>
          </a:xfrm>
          <a:prstGeom prst="rect">
            <a:avLst/>
          </a:prstGeom>
        </p:spPr>
      </p:pic>
    </p:spTree>
    <p:extLst>
      <p:ext uri="{BB962C8B-B14F-4D97-AF65-F5344CB8AC3E}">
        <p14:creationId xmlns:p14="http://schemas.microsoft.com/office/powerpoint/2010/main" xmlns="" val="125280043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 y="165100"/>
            <a:ext cx="11950700" cy="4832092"/>
          </a:xfrm>
          <a:prstGeom prst="rect">
            <a:avLst/>
          </a:prstGeom>
        </p:spPr>
        <p:txBody>
          <a:bodyPr wrap="square">
            <a:spAutoFit/>
          </a:bodyPr>
          <a:lstStyle/>
          <a:p>
            <a:pPr algn="just"/>
            <a:r>
              <a:rPr lang="en-US" sz="2800" dirty="0"/>
              <a:t>The Mach number, which produces a sharp change in drag coefficient, is termed the 11 force divergence" Mach number and, for most airfoils, usually exceeds the critical Mach number by 5 to 10 percent. At this speed, the airflow separation induced by shock wave formation can create significant variations in the drag, lift, or pitching moment coefficients. </a:t>
            </a:r>
            <a:endParaRPr lang="en-US" sz="2800" dirty="0" smtClean="0"/>
          </a:p>
          <a:p>
            <a:pPr algn="just"/>
            <a:endParaRPr lang="en-US" sz="2800" dirty="0"/>
          </a:p>
          <a:p>
            <a:pPr algn="just"/>
            <a:r>
              <a:rPr lang="en-US" sz="2800" dirty="0" smtClean="0"/>
              <a:t>In </a:t>
            </a:r>
            <a:r>
              <a:rPr lang="en-US" sz="2800" dirty="0"/>
              <a:t>addition to the delay of the onset of compressibility effects, sweep back reduces the magnitude in the changes of drag, lift or moment coefficients. In other words, the use of sweepback "softens" the force divergence. </a:t>
            </a:r>
          </a:p>
        </p:txBody>
      </p:sp>
    </p:spTree>
    <p:extLst>
      <p:ext uri="{BB962C8B-B14F-4D97-AF65-F5344CB8AC3E}">
        <p14:creationId xmlns:p14="http://schemas.microsoft.com/office/powerpoint/2010/main" xmlns="" val="132411119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700" y="152401"/>
            <a:ext cx="11925300" cy="954107"/>
          </a:xfrm>
          <a:prstGeom prst="rect">
            <a:avLst/>
          </a:prstGeom>
        </p:spPr>
        <p:txBody>
          <a:bodyPr wrap="square">
            <a:spAutoFit/>
          </a:bodyPr>
          <a:lstStyle/>
          <a:p>
            <a:pPr algn="just"/>
            <a:r>
              <a:rPr lang="en-US" sz="2800" dirty="0"/>
              <a:t>COMPRESSIBILITY </a:t>
            </a:r>
            <a:r>
              <a:rPr lang="en-US" sz="2800" dirty="0" smtClean="0"/>
              <a:t>EFFECT </a:t>
            </a:r>
          </a:p>
          <a:p>
            <a:pPr algn="just"/>
            <a:endParaRPr lang="en-US" sz="2800" dirty="0" smtClean="0"/>
          </a:p>
        </p:txBody>
      </p:sp>
      <p:pic>
        <p:nvPicPr>
          <p:cNvPr id="5" name="Picture 4"/>
          <p:cNvPicPr>
            <a:picLocks noChangeAspect="1"/>
          </p:cNvPicPr>
          <p:nvPr/>
        </p:nvPicPr>
        <p:blipFill>
          <a:blip r:embed="rId2"/>
          <a:stretch>
            <a:fillRect/>
          </a:stretch>
        </p:blipFill>
        <p:spPr>
          <a:xfrm>
            <a:off x="1968500" y="599803"/>
            <a:ext cx="7188200" cy="5105089"/>
          </a:xfrm>
          <a:prstGeom prst="rect">
            <a:avLst/>
          </a:prstGeom>
        </p:spPr>
      </p:pic>
    </p:spTree>
    <p:extLst>
      <p:ext uri="{BB962C8B-B14F-4D97-AF65-F5344CB8AC3E}">
        <p14:creationId xmlns:p14="http://schemas.microsoft.com/office/powerpoint/2010/main" xmlns="" val="33564971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9500" y="236228"/>
            <a:ext cx="7487048" cy="6380472"/>
          </a:xfrm>
          <a:prstGeom prst="rect">
            <a:avLst/>
          </a:prstGeom>
        </p:spPr>
      </p:pic>
    </p:spTree>
    <p:extLst>
      <p:ext uri="{BB962C8B-B14F-4D97-AF65-F5344CB8AC3E}">
        <p14:creationId xmlns:p14="http://schemas.microsoft.com/office/powerpoint/2010/main" xmlns="" val="22476342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2200" y="185330"/>
            <a:ext cx="8369300" cy="5425325"/>
          </a:xfrm>
          <a:prstGeom prst="rect">
            <a:avLst/>
          </a:prstGeom>
        </p:spPr>
      </p:pic>
    </p:spTree>
    <p:extLst>
      <p:ext uri="{BB962C8B-B14F-4D97-AF65-F5344CB8AC3E}">
        <p14:creationId xmlns:p14="http://schemas.microsoft.com/office/powerpoint/2010/main" xmlns="" val="334428141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65101"/>
            <a:ext cx="11722100" cy="5262979"/>
          </a:xfrm>
          <a:prstGeom prst="rect">
            <a:avLst/>
          </a:prstGeom>
        </p:spPr>
        <p:txBody>
          <a:bodyPr wrap="square">
            <a:spAutoFit/>
          </a:bodyPr>
          <a:lstStyle/>
          <a:p>
            <a:pPr algn="just"/>
            <a:r>
              <a:rPr lang="en-US" sz="2800" dirty="0"/>
              <a:t>As stated previously, a pressure wave builds up in front of the aircraft as it approaches Mach 1. However, some localized airflow over the wings reaches Mach 1 before the aircraft reaches this speed. Compressibility buffeting is experience as the airflow is no longer smooth over these areas. Violent vibration can occur causing possible damage to the aircraft and control surfaces as well as a loss of control of the aircraft. </a:t>
            </a:r>
            <a:endParaRPr lang="en-US" sz="2800" dirty="0" smtClean="0"/>
          </a:p>
          <a:p>
            <a:pPr algn="just"/>
            <a:r>
              <a:rPr lang="en-US" sz="2800" dirty="0" smtClean="0"/>
              <a:t>AERODYNAMIC </a:t>
            </a:r>
            <a:r>
              <a:rPr lang="en-US" sz="2800" dirty="0"/>
              <a:t>HEATING One of the problems with </a:t>
            </a:r>
            <a:r>
              <a:rPr lang="en-US" sz="2800" dirty="0" smtClean="0"/>
              <a:t>aero planes </a:t>
            </a:r>
            <a:r>
              <a:rPr lang="en-US" sz="2800" dirty="0"/>
              <a:t>and high speed flight is the heat that builds up on the </a:t>
            </a:r>
            <a:r>
              <a:rPr lang="en-US" sz="2800" dirty="0" smtClean="0"/>
              <a:t>aero plane's </a:t>
            </a:r>
            <a:r>
              <a:rPr lang="en-US" sz="2800" dirty="0"/>
              <a:t>surface because of air friction. When the SR-71 Blackbird </a:t>
            </a:r>
            <a:r>
              <a:rPr lang="en-US" sz="2800" dirty="0" smtClean="0"/>
              <a:t>aero plane </a:t>
            </a:r>
            <a:r>
              <a:rPr lang="en-US" sz="2800" dirty="0"/>
              <a:t>is cruising at Mach 3.5, skin temperatures on its surface range from 450.F to over 1 ooo·F. </a:t>
            </a:r>
          </a:p>
        </p:txBody>
      </p:sp>
    </p:spTree>
    <p:extLst>
      <p:ext uri="{BB962C8B-B14F-4D97-AF65-F5344CB8AC3E}">
        <p14:creationId xmlns:p14="http://schemas.microsoft.com/office/powerpoint/2010/main" xmlns="" val="39941795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 y="203200"/>
            <a:ext cx="11874500" cy="3539430"/>
          </a:xfrm>
          <a:prstGeom prst="rect">
            <a:avLst/>
          </a:prstGeom>
        </p:spPr>
        <p:txBody>
          <a:bodyPr wrap="square">
            <a:spAutoFit/>
          </a:bodyPr>
          <a:lstStyle/>
          <a:p>
            <a:pPr algn="just"/>
            <a:r>
              <a:rPr lang="en-US" sz="2800" dirty="0"/>
              <a:t>To withstand this high temperature, the </a:t>
            </a:r>
            <a:r>
              <a:rPr lang="en-US" sz="2800" dirty="0" smtClean="0"/>
              <a:t>aero plane </a:t>
            </a:r>
            <a:r>
              <a:rPr lang="en-US" sz="2800" dirty="0"/>
              <a:t>was constructed of titanium alloy, instead of the traditional aluminum alloy. The supersonic transport Concorde was originally designed to cruise at Mach 2.2, but its cruise speed was reduced to Mach 2.0 because of structural problems that started to occur because of aerodynamic heating. If </a:t>
            </a:r>
            <a:r>
              <a:rPr lang="en-US" sz="2800" dirty="0" smtClean="0"/>
              <a:t>aero planes </a:t>
            </a:r>
            <a:r>
              <a:rPr lang="en-US" sz="2800" dirty="0"/>
              <a:t>capable of hypersonic flight are going to be built in the future, one of the obstacles that will have to be overcome is the stress on the </a:t>
            </a:r>
            <a:r>
              <a:rPr lang="en-US" sz="2800" dirty="0" smtClean="0"/>
              <a:t>aero plane's </a:t>
            </a:r>
            <a:r>
              <a:rPr lang="en-US" sz="2800" dirty="0"/>
              <a:t>structure caused by heat. </a:t>
            </a:r>
          </a:p>
        </p:txBody>
      </p:sp>
    </p:spTree>
    <p:extLst>
      <p:ext uri="{BB962C8B-B14F-4D97-AF65-F5344CB8AC3E}">
        <p14:creationId xmlns:p14="http://schemas.microsoft.com/office/powerpoint/2010/main" xmlns="" val="347848990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00" y="177800"/>
            <a:ext cx="11963400" cy="3108543"/>
          </a:xfrm>
          <a:prstGeom prst="rect">
            <a:avLst/>
          </a:prstGeom>
        </p:spPr>
        <p:txBody>
          <a:bodyPr wrap="square">
            <a:spAutoFit/>
          </a:bodyPr>
          <a:lstStyle/>
          <a:p>
            <a:pPr algn="just"/>
            <a:r>
              <a:rPr lang="en-US" sz="2800" dirty="0"/>
              <a:t>AREA RULE When designing an aircraft for transonic flight, it must be streamlined to keep drag to a minimum. Area rule is technique for doing so. Using area rule, design engineers consider the area of successive cross section slices of the entire aircraft (not just the fuselage) and shape the total cross sectional area of each slice so that together, they produce an streamlined shape. Use of area rule reduces drag, especially where the wings and fuselage come together. </a:t>
            </a:r>
          </a:p>
        </p:txBody>
      </p:sp>
    </p:spTree>
    <p:extLst>
      <p:ext uri="{BB962C8B-B14F-4D97-AF65-F5344CB8AC3E}">
        <p14:creationId xmlns:p14="http://schemas.microsoft.com/office/powerpoint/2010/main" xmlns="" val="89964918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 y="203201"/>
            <a:ext cx="11772900" cy="4401205"/>
          </a:xfrm>
          <a:prstGeom prst="rect">
            <a:avLst/>
          </a:prstGeom>
        </p:spPr>
        <p:txBody>
          <a:bodyPr wrap="square">
            <a:spAutoFit/>
          </a:bodyPr>
          <a:lstStyle/>
          <a:p>
            <a:pPr algn="just"/>
            <a:r>
              <a:rPr lang="en-US" sz="2800" dirty="0"/>
              <a:t>ENGINE INTAKE AIRFLOW OF HIGH SPEED AIRCRAFT Engine intake airflow on subsonic aircraft must be kept below the critical Mach number. The shape of the engine intake is designed so that air arrives at the first stage of compression at a designed speed for maximum efficiency. This is typically around .5 Mach. A divergent duct cross section slows airflow to the intake on subsonic aircraft. A convergent duct increases intake airflow speed. On supersonic aircraft, the opposite is true. Regardless, engine intake airflow is controlled through the shape of the intake duct and duct air valves operated at particular speeds to result in the proper intake air speed. </a:t>
            </a:r>
          </a:p>
        </p:txBody>
      </p:sp>
    </p:spTree>
    <p:extLst>
      <p:ext uri="{BB962C8B-B14F-4D97-AF65-F5344CB8AC3E}">
        <p14:creationId xmlns:p14="http://schemas.microsoft.com/office/powerpoint/2010/main" xmlns="" val="257777118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66700"/>
            <a:ext cx="11772900" cy="5632311"/>
          </a:xfrm>
          <a:prstGeom prst="rect">
            <a:avLst/>
          </a:prstGeom>
        </p:spPr>
        <p:txBody>
          <a:bodyPr wrap="square">
            <a:spAutoFit/>
          </a:bodyPr>
          <a:lstStyle/>
          <a:p>
            <a:pPr algn="just"/>
            <a:r>
              <a:rPr lang="en-US" sz="2400" b="1" dirty="0">
                <a:latin typeface="Arial" panose="020B0604020202020204" pitchFamily="34" charset="0"/>
              </a:rPr>
              <a:t>AIRWORTHINESS REQUIREMENTS FOR </a:t>
            </a:r>
            <a:r>
              <a:rPr lang="en-US" sz="2400" b="1" dirty="0" smtClean="0">
                <a:latin typeface="Arial" panose="020B0604020202020204" pitchFamily="34" charset="0"/>
              </a:rPr>
              <a:t>STRUCTURAL STRENGTH</a:t>
            </a:r>
            <a:endParaRPr lang="en-US" sz="2400" b="1" dirty="0">
              <a:latin typeface="Arial" panose="020B0604020202020204" pitchFamily="34" charset="0"/>
            </a:endParaRPr>
          </a:p>
          <a:p>
            <a:pPr algn="just"/>
            <a:r>
              <a:rPr lang="en-US" sz="2400" dirty="0">
                <a:latin typeface="Times New Roman" panose="02020603050405020304" pitchFamily="18" charset="0"/>
              </a:rPr>
              <a:t>Requirements for airworthiness are set by EASA as </a:t>
            </a:r>
            <a:r>
              <a:rPr lang="en-US" sz="2400" dirty="0" smtClean="0">
                <a:latin typeface="Times New Roman" panose="02020603050405020304" pitchFamily="18" charset="0"/>
              </a:rPr>
              <a:t>well as </a:t>
            </a:r>
            <a:r>
              <a:rPr lang="en-US" sz="2400" dirty="0">
                <a:latin typeface="Times New Roman" panose="02020603050405020304" pitchFamily="18" charset="0"/>
              </a:rPr>
              <a:t>the </a:t>
            </a:r>
            <a:r>
              <a:rPr lang="en-US" sz="2400" dirty="0" smtClean="0">
                <a:latin typeface="Times New Roman" panose="02020603050405020304" pitchFamily="18" charset="0"/>
              </a:rPr>
              <a:t>certifying authority </a:t>
            </a:r>
            <a:r>
              <a:rPr lang="en-US" sz="2400" dirty="0">
                <a:latin typeface="Times New Roman" panose="02020603050405020304" pitchFamily="18" charset="0"/>
              </a:rPr>
              <a:t>in the country of </a:t>
            </a:r>
            <a:r>
              <a:rPr lang="en-US" sz="2400" dirty="0" smtClean="0">
                <a:latin typeface="Times New Roman" panose="02020603050405020304" pitchFamily="18" charset="0"/>
              </a:rPr>
              <a:t>manufacture </a:t>
            </a:r>
            <a:r>
              <a:rPr lang="en-US" sz="2400" dirty="0" smtClean="0">
                <a:latin typeface="Arial" panose="020B0604020202020204" pitchFamily="34" charset="0"/>
              </a:rPr>
              <a:t>if </a:t>
            </a:r>
            <a:r>
              <a:rPr lang="en-US" sz="2400" dirty="0">
                <a:latin typeface="Times New Roman" panose="02020603050405020304" pitchFamily="18" charset="0"/>
              </a:rPr>
              <a:t>it is a non EASA country. The goal is to only </a:t>
            </a:r>
            <a:r>
              <a:rPr lang="en-US" sz="2400" dirty="0" smtClean="0">
                <a:latin typeface="Times New Roman" panose="02020603050405020304" pitchFamily="18" charset="0"/>
              </a:rPr>
              <a:t>allow aircraft </a:t>
            </a:r>
            <a:r>
              <a:rPr lang="en-US" sz="2400" dirty="0">
                <a:latin typeface="Times New Roman" panose="02020603050405020304" pitchFamily="18" charset="0"/>
              </a:rPr>
              <a:t>meeting established minimum standards to </a:t>
            </a:r>
            <a:r>
              <a:rPr lang="en-US" sz="2400" dirty="0" smtClean="0">
                <a:latin typeface="Times New Roman" panose="02020603050405020304" pitchFamily="18" charset="0"/>
              </a:rPr>
              <a:t>fly in an </a:t>
            </a:r>
            <a:r>
              <a:rPr lang="en-US" sz="2400" dirty="0">
                <a:latin typeface="Times New Roman" panose="02020603050405020304" pitchFamily="18" charset="0"/>
              </a:rPr>
              <a:t>attempt to safeguard aircrews and the general </a:t>
            </a:r>
            <a:r>
              <a:rPr lang="en-US" sz="2400" dirty="0" smtClean="0">
                <a:latin typeface="Times New Roman" panose="02020603050405020304" pitchFamily="18" charset="0"/>
              </a:rPr>
              <a:t>public. EASA </a:t>
            </a:r>
            <a:r>
              <a:rPr lang="en-US" sz="2400" dirty="0">
                <a:latin typeface="Times New Roman" panose="02020603050405020304" pitchFamily="18" charset="0"/>
              </a:rPr>
              <a:t>Part 25, also known as Certification </a:t>
            </a:r>
            <a:r>
              <a:rPr lang="en-US" sz="2400" dirty="0" smtClean="0">
                <a:latin typeface="Times New Roman" panose="02020603050405020304" pitchFamily="18" charset="0"/>
              </a:rPr>
              <a:t>Standards 25 </a:t>
            </a:r>
            <a:r>
              <a:rPr lang="en-US" sz="2400" dirty="0">
                <a:latin typeface="Times New Roman" panose="02020603050405020304" pitchFamily="18" charset="0"/>
              </a:rPr>
              <a:t>(CS25), states the requirement for </a:t>
            </a:r>
            <a:r>
              <a:rPr lang="en-US" sz="2400" dirty="0" smtClean="0">
                <a:latin typeface="Times New Roman" panose="02020603050405020304" pitchFamily="18" charset="0"/>
              </a:rPr>
              <a:t>structural airworthiness </a:t>
            </a:r>
            <a:r>
              <a:rPr lang="en-US" sz="2400" dirty="0">
                <a:latin typeface="Times New Roman" panose="02020603050405020304" pitchFamily="18" charset="0"/>
              </a:rPr>
              <a:t>for aircraft with maximum total </a:t>
            </a:r>
            <a:r>
              <a:rPr lang="en-US" sz="2400" dirty="0" smtClean="0">
                <a:latin typeface="Times New Roman" panose="02020603050405020304" pitchFamily="18" charset="0"/>
              </a:rPr>
              <a:t>weight above </a:t>
            </a:r>
            <a:r>
              <a:rPr lang="en-US" sz="2400" i="1" dirty="0">
                <a:latin typeface="Arial" panose="020B0604020202020204" pitchFamily="34" charset="0"/>
              </a:rPr>
              <a:t>5 </a:t>
            </a:r>
            <a:r>
              <a:rPr lang="en-US" sz="2400" dirty="0">
                <a:latin typeface="Times New Roman" panose="02020603050405020304" pitchFamily="18" charset="0"/>
              </a:rPr>
              <a:t>700 kg. Aircraft not meeting these </a:t>
            </a:r>
            <a:r>
              <a:rPr lang="en-US" sz="2400" dirty="0" smtClean="0">
                <a:latin typeface="Times New Roman" panose="02020603050405020304" pitchFamily="18" charset="0"/>
              </a:rPr>
              <a:t>standards cannot </a:t>
            </a:r>
            <a:r>
              <a:rPr lang="en-US" sz="2400" dirty="0">
                <a:latin typeface="Times New Roman" panose="02020603050405020304" pitchFamily="18" charset="0"/>
              </a:rPr>
              <a:t>obtain a certificate of airworthiness. </a:t>
            </a:r>
            <a:r>
              <a:rPr lang="en-US" sz="2400" dirty="0" smtClean="0">
                <a:latin typeface="Times New Roman" panose="02020603050405020304" pitchFamily="18" charset="0"/>
              </a:rPr>
              <a:t>The standards </a:t>
            </a:r>
            <a:r>
              <a:rPr lang="en-US" sz="2400" dirty="0">
                <a:latin typeface="Times New Roman" panose="02020603050405020304" pitchFamily="18" charset="0"/>
              </a:rPr>
              <a:t>are far reaching and specific. Examples </a:t>
            </a:r>
            <a:r>
              <a:rPr lang="en-US" sz="2400" dirty="0" smtClean="0">
                <a:latin typeface="Times New Roman" panose="02020603050405020304" pitchFamily="18" charset="0"/>
              </a:rPr>
              <a:t>of structurally </a:t>
            </a:r>
            <a:r>
              <a:rPr lang="en-US" sz="2400" dirty="0">
                <a:latin typeface="Times New Roman" panose="02020603050405020304" pitchFamily="18" charset="0"/>
              </a:rPr>
              <a:t>related topics in CS25 are those of </a:t>
            </a:r>
            <a:r>
              <a:rPr lang="en-US" sz="2400" dirty="0" smtClean="0">
                <a:latin typeface="Times New Roman" panose="02020603050405020304" pitchFamily="18" charset="0"/>
              </a:rPr>
              <a:t>strength, control </a:t>
            </a:r>
            <a:r>
              <a:rPr lang="en-US" sz="2400" dirty="0">
                <a:latin typeface="Times New Roman" panose="02020603050405020304" pitchFamily="18" charset="0"/>
              </a:rPr>
              <a:t>and maintainability. Other requirements </a:t>
            </a:r>
            <a:r>
              <a:rPr lang="en-US" sz="2400" dirty="0" smtClean="0">
                <a:latin typeface="Times New Roman" panose="02020603050405020304" pitchFamily="18" charset="0"/>
              </a:rPr>
              <a:t>for weights</a:t>
            </a:r>
            <a:r>
              <a:rPr lang="en-US" sz="2400" dirty="0">
                <a:latin typeface="Times New Roman" panose="02020603050405020304" pitchFamily="18" charset="0"/>
              </a:rPr>
              <a:t>, ventilation, factors of safety and even </a:t>
            </a:r>
            <a:r>
              <a:rPr lang="en-US" sz="2400" dirty="0" smtClean="0">
                <a:latin typeface="Times New Roman" panose="02020603050405020304" pitchFamily="18" charset="0"/>
              </a:rPr>
              <a:t>door operation </a:t>
            </a:r>
            <a:r>
              <a:rPr lang="en-US" sz="2400" dirty="0">
                <a:latin typeface="Times New Roman" panose="02020603050405020304" pitchFamily="18" charset="0"/>
              </a:rPr>
              <a:t>are included. Specific component </a:t>
            </a:r>
            <a:r>
              <a:rPr lang="en-US" sz="2400" dirty="0" smtClean="0">
                <a:latin typeface="Times New Roman" panose="02020603050405020304" pitchFamily="18" charset="0"/>
              </a:rPr>
              <a:t>performance standards </a:t>
            </a:r>
            <a:r>
              <a:rPr lang="en-US" sz="2400" dirty="0">
                <a:latin typeface="Times New Roman" panose="02020603050405020304" pitchFamily="18" charset="0"/>
              </a:rPr>
              <a:t>such as the effect of tabs and high lift </a:t>
            </a:r>
            <a:r>
              <a:rPr lang="en-US" sz="2400" dirty="0" smtClean="0">
                <a:latin typeface="Times New Roman" panose="02020603050405020304" pitchFamily="18" charset="0"/>
              </a:rPr>
              <a:t>device as </a:t>
            </a:r>
            <a:r>
              <a:rPr lang="en-US" sz="2400" dirty="0">
                <a:latin typeface="Times New Roman" panose="02020603050405020304" pitchFamily="18" charset="0"/>
              </a:rPr>
              <a:t>well as stability and stall characteristics are </a:t>
            </a:r>
            <a:r>
              <a:rPr lang="en-US" sz="2400" dirty="0" smtClean="0">
                <a:latin typeface="Times New Roman" panose="02020603050405020304" pitchFamily="18" charset="0"/>
              </a:rPr>
              <a:t>also specified</a:t>
            </a:r>
            <a:r>
              <a:rPr lang="en-US" sz="2400" dirty="0">
                <a:latin typeface="Times New Roman" panose="02020603050405020304" pitchFamily="18" charset="0"/>
              </a:rPr>
              <a:t>. The result is a body of airframe </a:t>
            </a:r>
            <a:r>
              <a:rPr lang="en-US" sz="2400" dirty="0" smtClean="0">
                <a:latin typeface="Times New Roman" panose="02020603050405020304" pitchFamily="18" charset="0"/>
              </a:rPr>
              <a:t>structural requirements </a:t>
            </a:r>
            <a:r>
              <a:rPr lang="en-US" sz="2400" dirty="0">
                <a:latin typeface="Times New Roman" panose="02020603050405020304" pitchFamily="18" charset="0"/>
              </a:rPr>
              <a:t>to be included on all manufactured </a:t>
            </a:r>
            <a:r>
              <a:rPr lang="en-US" sz="2400" dirty="0" smtClean="0">
                <a:latin typeface="Times New Roman" panose="02020603050405020304" pitchFamily="18" charset="0"/>
              </a:rPr>
              <a:t>aircraft in </a:t>
            </a:r>
            <a:r>
              <a:rPr lang="en-US" sz="2400" dirty="0">
                <a:latin typeface="Times New Roman" panose="02020603050405020304" pitchFamily="18" charset="0"/>
              </a:rPr>
              <a:t>excess of 5 700 kg</a:t>
            </a:r>
            <a:r>
              <a:rPr lang="en-US" sz="2400" dirty="0" smtClean="0">
                <a:latin typeface="Times New Roman" panose="02020603050405020304" pitchFamily="18" charset="0"/>
              </a:rPr>
              <a:t>.</a:t>
            </a:r>
          </a:p>
          <a:p>
            <a:pPr algn="just"/>
            <a:endParaRPr lang="en-US" sz="2400" dirty="0">
              <a:latin typeface="Times New Roman" panose="02020603050405020304" pitchFamily="18" charset="0"/>
            </a:endParaRPr>
          </a:p>
          <a:p>
            <a:pPr algn="just"/>
            <a:endParaRPr lang="en-US" sz="2400" dirty="0">
              <a:latin typeface="Times New Roman" panose="02020603050405020304" pitchFamily="18" charset="0"/>
            </a:endParaRPr>
          </a:p>
        </p:txBody>
      </p:sp>
    </p:spTree>
    <p:extLst>
      <p:ext uri="{BB962C8B-B14F-4D97-AF65-F5344CB8AC3E}">
        <p14:creationId xmlns:p14="http://schemas.microsoft.com/office/powerpoint/2010/main" xmlns="" val="315303714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000" y="647700"/>
            <a:ext cx="9842500" cy="5262979"/>
          </a:xfrm>
          <a:prstGeom prst="rect">
            <a:avLst/>
          </a:prstGeom>
        </p:spPr>
        <p:txBody>
          <a:bodyPr wrap="square">
            <a:spAutoFit/>
          </a:bodyPr>
          <a:lstStyle/>
          <a:p>
            <a:pPr algn="just"/>
            <a:r>
              <a:rPr lang="en-US" sz="2800" b="1" dirty="0">
                <a:latin typeface="Arial" panose="020B0604020202020204" pitchFamily="34" charset="0"/>
              </a:rPr>
              <a:t>STRUCTURAL</a:t>
            </a:r>
          </a:p>
          <a:p>
            <a:pPr algn="just"/>
            <a:r>
              <a:rPr lang="en-US" sz="2800" b="1" dirty="0">
                <a:latin typeface="Arial" panose="020B0604020202020204" pitchFamily="34" charset="0"/>
              </a:rPr>
              <a:t>CLASSIFICATION</a:t>
            </a:r>
          </a:p>
          <a:p>
            <a:pPr algn="just"/>
            <a:r>
              <a:rPr lang="en-US" sz="2800" dirty="0">
                <a:latin typeface="Times New Roman" panose="02020603050405020304" pitchFamily="18" charset="0"/>
              </a:rPr>
              <a:t>Aircraft structure is divided into three categories for</a:t>
            </a:r>
          </a:p>
          <a:p>
            <a:pPr algn="just"/>
            <a:r>
              <a:rPr lang="en-US" sz="2800" dirty="0">
                <a:latin typeface="Times New Roman" panose="02020603050405020304" pitchFamily="18" charset="0"/>
              </a:rPr>
              <a:t>the purposes of assessing damage and the application of</a:t>
            </a:r>
          </a:p>
          <a:p>
            <a:pPr algn="just"/>
            <a:r>
              <a:rPr lang="en-US" sz="2800" dirty="0">
                <a:latin typeface="Times New Roman" panose="02020603050405020304" pitchFamily="18" charset="0"/>
              </a:rPr>
              <a:t>repair protocol that are suitable for the structure under</a:t>
            </a:r>
          </a:p>
          <a:p>
            <a:pPr algn="just"/>
            <a:r>
              <a:rPr lang="en-US" sz="2800" dirty="0">
                <a:latin typeface="Times New Roman" panose="02020603050405020304" pitchFamily="18" charset="0"/>
              </a:rPr>
              <a:t>consideration. Manufacturer manuals designate which</a:t>
            </a:r>
          </a:p>
          <a:p>
            <a:pPr algn="just"/>
            <a:r>
              <a:rPr lang="en-US" sz="2800" dirty="0">
                <a:latin typeface="Times New Roman" panose="02020603050405020304" pitchFamily="18" charset="0"/>
              </a:rPr>
              <a:t>category a structure falls under and the technician</a:t>
            </a:r>
          </a:p>
          <a:p>
            <a:pPr algn="just"/>
            <a:r>
              <a:rPr lang="en-US" sz="2800" dirty="0">
                <a:latin typeface="Times New Roman" panose="02020603050405020304" pitchFamily="18" charset="0"/>
              </a:rPr>
              <a:t>is required to repair and maintain that structure in</a:t>
            </a:r>
          </a:p>
          <a:p>
            <a:pPr algn="just"/>
            <a:r>
              <a:rPr lang="en-US" sz="2800" dirty="0">
                <a:latin typeface="Times New Roman" panose="02020603050405020304" pitchFamily="18" charset="0"/>
              </a:rPr>
              <a:t>accordance with rules specified for the category under</a:t>
            </a:r>
          </a:p>
          <a:p>
            <a:pPr algn="just"/>
            <a:r>
              <a:rPr lang="en-US" sz="2800" dirty="0">
                <a:latin typeface="Times New Roman" panose="02020603050405020304" pitchFamily="18" charset="0"/>
              </a:rPr>
              <a:t>which it falls. The three categories for structure are:</a:t>
            </a:r>
          </a:p>
          <a:p>
            <a:pPr algn="just"/>
            <a:r>
              <a:rPr lang="en-US" sz="2800" dirty="0">
                <a:latin typeface="Times New Roman" panose="02020603050405020304" pitchFamily="18" charset="0"/>
              </a:rPr>
              <a:t>primary, secondary and tertiary</a:t>
            </a:r>
            <a:r>
              <a:rPr lang="en-US" sz="2800" dirty="0" smtClean="0">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325513903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4700" y="965201"/>
            <a:ext cx="10312400" cy="5262979"/>
          </a:xfrm>
          <a:prstGeom prst="rect">
            <a:avLst/>
          </a:prstGeom>
        </p:spPr>
        <p:txBody>
          <a:bodyPr wrap="square">
            <a:spAutoFit/>
          </a:bodyPr>
          <a:lstStyle/>
          <a:p>
            <a:r>
              <a:rPr lang="en-US" sz="2800" b="1" dirty="0">
                <a:latin typeface="Arial" panose="020B0604020202020204" pitchFamily="34" charset="0"/>
              </a:rPr>
              <a:t>PRIMARY STRUCTURE</a:t>
            </a:r>
          </a:p>
          <a:p>
            <a:r>
              <a:rPr lang="en-US" sz="2800" dirty="0">
                <a:latin typeface="Times New Roman" panose="02020603050405020304" pitchFamily="18" charset="0"/>
              </a:rPr>
              <a:t>Primary structure is any portion of the aircraft structure</a:t>
            </a:r>
          </a:p>
          <a:p>
            <a:r>
              <a:rPr lang="en-US" sz="2800" dirty="0">
                <a:latin typeface="Times New Roman" panose="02020603050405020304" pitchFamily="18" charset="0"/>
              </a:rPr>
              <a:t>that, if it fails, on the ground or in flight, would likely</a:t>
            </a:r>
          </a:p>
          <a:p>
            <a:r>
              <a:rPr lang="en-US" sz="2800" dirty="0">
                <a:latin typeface="Times New Roman" panose="02020603050405020304" pitchFamily="18" charset="0"/>
              </a:rPr>
              <a:t>cause any of the following:</a:t>
            </a:r>
          </a:p>
          <a:p>
            <a:r>
              <a:rPr lang="en-US" sz="2800" dirty="0">
                <a:latin typeface="Times New Roman" panose="02020603050405020304" pitchFamily="18" charset="0"/>
              </a:rPr>
              <a:t>• A loss of control of the aircraft.</a:t>
            </a:r>
          </a:p>
          <a:p>
            <a:r>
              <a:rPr lang="en-US" sz="2800" dirty="0">
                <a:latin typeface="Times New Roman" panose="02020603050405020304" pitchFamily="18" charset="0"/>
              </a:rPr>
              <a:t>• Catastrophic structural collapse.</a:t>
            </a:r>
          </a:p>
          <a:p>
            <a:r>
              <a:rPr lang="en-US" sz="2800" dirty="0">
                <a:latin typeface="Times New Roman" panose="02020603050405020304" pitchFamily="18" charset="0"/>
              </a:rPr>
              <a:t>• Injury to occupants.</a:t>
            </a:r>
          </a:p>
          <a:p>
            <a:r>
              <a:rPr lang="en-US" sz="2800" dirty="0">
                <a:latin typeface="Times New Roman" panose="02020603050405020304" pitchFamily="18" charset="0"/>
              </a:rPr>
              <a:t>• Power unit failure.</a:t>
            </a:r>
          </a:p>
          <a:p>
            <a:r>
              <a:rPr lang="en-US" sz="2800" dirty="0">
                <a:latin typeface="Times New Roman" panose="02020603050405020304" pitchFamily="18" charset="0"/>
              </a:rPr>
              <a:t>• Unintentional operation.</a:t>
            </a:r>
          </a:p>
          <a:p>
            <a:r>
              <a:rPr lang="en-US" sz="2800" dirty="0">
                <a:latin typeface="Times New Roman" panose="02020603050405020304" pitchFamily="18" charset="0"/>
              </a:rPr>
              <a:t>• Inability to operate a service</a:t>
            </a:r>
            <a:r>
              <a:rPr lang="en-US" sz="2800" dirty="0" smtClean="0">
                <a:latin typeface="Times New Roman" panose="02020603050405020304" pitchFamily="18" charset="0"/>
              </a:rPr>
              <a:t>.</a:t>
            </a:r>
          </a:p>
          <a:p>
            <a:endParaRPr lang="en-US" sz="2800" dirty="0">
              <a:latin typeface="Times New Roman" panose="02020603050405020304" pitchFamily="18" charset="0"/>
            </a:endParaRPr>
          </a:p>
          <a:p>
            <a:endParaRPr lang="en-US" sz="2800" dirty="0"/>
          </a:p>
        </p:txBody>
      </p:sp>
    </p:spTree>
    <p:extLst>
      <p:ext uri="{BB962C8B-B14F-4D97-AF65-F5344CB8AC3E}">
        <p14:creationId xmlns:p14="http://schemas.microsoft.com/office/powerpoint/2010/main" xmlns="" val="61226537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100" y="252610"/>
            <a:ext cx="11633200" cy="6555641"/>
          </a:xfrm>
          <a:prstGeom prst="rect">
            <a:avLst/>
          </a:prstGeom>
        </p:spPr>
        <p:txBody>
          <a:bodyPr wrap="square">
            <a:spAutoFit/>
          </a:bodyPr>
          <a:lstStyle/>
          <a:p>
            <a:pPr algn="just"/>
            <a:r>
              <a:rPr lang="en-US" sz="2800" dirty="0">
                <a:latin typeface="Times New Roman" panose="02020603050405020304" pitchFamily="18" charset="0"/>
              </a:rPr>
              <a:t>Some examples of primary structure are wings </a:t>
            </a:r>
            <a:r>
              <a:rPr lang="en-US" sz="2800" dirty="0" smtClean="0">
                <a:latin typeface="Times New Roman" panose="02020603050405020304" pitchFamily="18" charset="0"/>
              </a:rPr>
              <a:t>spars, engine </a:t>
            </a:r>
            <a:r>
              <a:rPr lang="en-US" sz="2800" dirty="0">
                <a:latin typeface="Times New Roman" panose="02020603050405020304" pitchFamily="18" charset="0"/>
              </a:rPr>
              <a:t>mounts, fuselage frames, and main </a:t>
            </a:r>
            <a:r>
              <a:rPr lang="en-US" sz="2800" dirty="0" smtClean="0">
                <a:latin typeface="Times New Roman" panose="02020603050405020304" pitchFamily="18" charset="0"/>
              </a:rPr>
              <a:t>floor structural </a:t>
            </a:r>
            <a:r>
              <a:rPr lang="en-US" sz="2800" dirty="0">
                <a:latin typeface="Times New Roman" panose="02020603050405020304" pitchFamily="18" charset="0"/>
              </a:rPr>
              <a:t>members. Within the primary structure </a:t>
            </a:r>
            <a:r>
              <a:rPr lang="en-US" sz="2800" dirty="0" smtClean="0">
                <a:latin typeface="Times New Roman" panose="02020603050405020304" pitchFamily="18" charset="0"/>
              </a:rPr>
              <a:t>are elements </a:t>
            </a:r>
            <a:r>
              <a:rPr lang="en-US" sz="2800" dirty="0">
                <a:latin typeface="Times New Roman" panose="02020603050405020304" pitchFamily="18" charset="0"/>
              </a:rPr>
              <a:t>called principle structural elements (PSE's</a:t>
            </a:r>
            <a:r>
              <a:rPr lang="en-US" sz="2800" dirty="0" smtClean="0">
                <a:latin typeface="Times New Roman" panose="02020603050405020304" pitchFamily="18" charset="0"/>
              </a:rPr>
              <a:t>). These </a:t>
            </a:r>
            <a:r>
              <a:rPr lang="en-US" sz="2800" dirty="0">
                <a:latin typeface="Times New Roman" panose="02020603050405020304" pitchFamily="18" charset="0"/>
              </a:rPr>
              <a:t>elements are those which carry flight, </a:t>
            </a:r>
            <a:r>
              <a:rPr lang="en-US" sz="2800" dirty="0" smtClean="0">
                <a:latin typeface="Times New Roman" panose="02020603050405020304" pitchFamily="18" charset="0"/>
              </a:rPr>
              <a:t>ground and </a:t>
            </a:r>
            <a:r>
              <a:rPr lang="en-US" sz="2800" dirty="0">
                <a:latin typeface="Times New Roman" panose="02020603050405020304" pitchFamily="18" charset="0"/>
              </a:rPr>
              <a:t>pressurization </a:t>
            </a:r>
            <a:r>
              <a:rPr lang="en-US" sz="2800" dirty="0" smtClean="0">
                <a:latin typeface="Times New Roman" panose="02020603050405020304" pitchFamily="18" charset="0"/>
              </a:rPr>
              <a:t>loads. Primary </a:t>
            </a:r>
            <a:r>
              <a:rPr lang="en-US" sz="2800" dirty="0">
                <a:latin typeface="Times New Roman" panose="02020603050405020304" pitchFamily="18" charset="0"/>
              </a:rPr>
              <a:t>structure may also be represented as a </a:t>
            </a:r>
            <a:r>
              <a:rPr lang="en-US" sz="2800" dirty="0" smtClean="0">
                <a:latin typeface="Times New Roman" panose="02020603050405020304" pitchFamily="18" charset="0"/>
              </a:rPr>
              <a:t>structurally significant </a:t>
            </a:r>
            <a:r>
              <a:rPr lang="en-US" sz="2800" dirty="0">
                <a:latin typeface="Times New Roman" panose="02020603050405020304" pitchFamily="18" charset="0"/>
              </a:rPr>
              <a:t>item or SSI. These elements are specified in </a:t>
            </a:r>
            <a:r>
              <a:rPr lang="en-US" sz="2800" dirty="0" smtClean="0">
                <a:latin typeface="Times New Roman" panose="02020603050405020304" pitchFamily="18" charset="0"/>
              </a:rPr>
              <a:t>a supplemental </a:t>
            </a:r>
            <a:r>
              <a:rPr lang="en-US" sz="2800" dirty="0">
                <a:latin typeface="Times New Roman" panose="02020603050405020304" pitchFamily="18" charset="0"/>
              </a:rPr>
              <a:t>structural inspection document. Due </a:t>
            </a:r>
            <a:r>
              <a:rPr lang="en-US" sz="2800" dirty="0" smtClean="0">
                <a:latin typeface="Times New Roman" panose="02020603050405020304" pitchFamily="18" charset="0"/>
              </a:rPr>
              <a:t>to their </a:t>
            </a:r>
            <a:r>
              <a:rPr lang="en-US" sz="2800" dirty="0">
                <a:latin typeface="Times New Roman" panose="02020603050405020304" pitchFamily="18" charset="0"/>
              </a:rPr>
              <a:t>structural importance, they may require </a:t>
            </a:r>
            <a:r>
              <a:rPr lang="en-US" sz="2800" dirty="0" smtClean="0">
                <a:latin typeface="Times New Roman" panose="02020603050405020304" pitchFamily="18" charset="0"/>
              </a:rPr>
              <a:t>special inspection </a:t>
            </a:r>
            <a:r>
              <a:rPr lang="en-US" sz="2800" dirty="0">
                <a:latin typeface="Times New Roman" panose="02020603050405020304" pitchFamily="18" charset="0"/>
              </a:rPr>
              <a:t>and have specific repair limitations.</a:t>
            </a:r>
          </a:p>
          <a:p>
            <a:pPr algn="just"/>
            <a:r>
              <a:rPr lang="en-US" sz="2800" b="1" dirty="0">
                <a:latin typeface="Arial" panose="020B0604020202020204" pitchFamily="34" charset="0"/>
              </a:rPr>
              <a:t>SECONDARY STRUCTURE</a:t>
            </a:r>
          </a:p>
          <a:p>
            <a:pPr algn="just"/>
            <a:r>
              <a:rPr lang="en-US" sz="2800" dirty="0">
                <a:latin typeface="Times New Roman" panose="02020603050405020304" pitchFamily="18" charset="0"/>
              </a:rPr>
              <a:t>Secondary structure is </a:t>
            </a:r>
            <a:r>
              <a:rPr lang="en-US" sz="2800" dirty="0">
                <a:latin typeface="Arial" panose="020B0604020202020204" pitchFamily="34" charset="0"/>
              </a:rPr>
              <a:t>all </a:t>
            </a:r>
            <a:r>
              <a:rPr lang="en-US" sz="2800" dirty="0">
                <a:latin typeface="Times New Roman" panose="02020603050405020304" pitchFamily="18" charset="0"/>
              </a:rPr>
              <a:t>non primary structure </a:t>
            </a:r>
            <a:r>
              <a:rPr lang="en-US" sz="2800" dirty="0" smtClean="0">
                <a:latin typeface="Times New Roman" panose="02020603050405020304" pitchFamily="18" charset="0"/>
              </a:rPr>
              <a:t>portions of </a:t>
            </a:r>
            <a:r>
              <a:rPr lang="en-US" sz="2800" dirty="0">
                <a:latin typeface="Times New Roman" panose="02020603050405020304" pitchFamily="18" charset="0"/>
              </a:rPr>
              <a:t>the aircraft which have integral structural </a:t>
            </a:r>
            <a:r>
              <a:rPr lang="en-US" sz="2800" dirty="0" smtClean="0">
                <a:latin typeface="Times New Roman" panose="02020603050405020304" pitchFamily="18" charset="0"/>
              </a:rPr>
              <a:t>importance and </a:t>
            </a:r>
            <a:r>
              <a:rPr lang="en-US" sz="2800" dirty="0">
                <a:latin typeface="Times New Roman" panose="02020603050405020304" pitchFamily="18" charset="0"/>
              </a:rPr>
              <a:t>strength exceeding design requirements. </a:t>
            </a:r>
            <a:r>
              <a:rPr lang="en-US" sz="2800" dirty="0" smtClean="0">
                <a:latin typeface="Times New Roman" panose="02020603050405020304" pitchFamily="18" charset="0"/>
              </a:rPr>
              <a:t>These structures </a:t>
            </a:r>
            <a:r>
              <a:rPr lang="en-US" sz="2800" dirty="0">
                <a:latin typeface="Times New Roman" panose="02020603050405020304" pitchFamily="18" charset="0"/>
              </a:rPr>
              <a:t>weakening without risk of failure such </a:t>
            </a:r>
            <a:r>
              <a:rPr lang="en-US" sz="2800" dirty="0" smtClean="0">
                <a:latin typeface="Times New Roman" panose="02020603050405020304" pitchFamily="18" charset="0"/>
              </a:rPr>
              <a:t>as those </a:t>
            </a:r>
            <a:r>
              <a:rPr lang="en-US" sz="2800" dirty="0">
                <a:latin typeface="Times New Roman" panose="02020603050405020304" pitchFamily="18" charset="0"/>
              </a:rPr>
              <a:t>described for primary structure. </a:t>
            </a:r>
            <a:r>
              <a:rPr lang="en-US" sz="2800" dirty="0" smtClean="0">
                <a:latin typeface="Times New Roman" panose="02020603050405020304" pitchFamily="18" charset="0"/>
              </a:rPr>
              <a:t>Prominent examples </a:t>
            </a:r>
            <a:r>
              <a:rPr lang="en-US" sz="2800" dirty="0">
                <a:latin typeface="Times New Roman" panose="02020603050405020304" pitchFamily="18" charset="0"/>
              </a:rPr>
              <a:t>of secondary structure are wing ribs, </a:t>
            </a:r>
            <a:r>
              <a:rPr lang="en-US" sz="2800" dirty="0" smtClean="0">
                <a:latin typeface="Times New Roman" panose="02020603050405020304" pitchFamily="18" charset="0"/>
              </a:rPr>
              <a:t>fuselage stringers </a:t>
            </a:r>
            <a:r>
              <a:rPr lang="en-US" sz="2800" dirty="0">
                <a:latin typeface="Times New Roman" panose="02020603050405020304" pitchFamily="18" charset="0"/>
              </a:rPr>
              <a:t>and specified sections of the aircraft skin</a:t>
            </a:r>
            <a:r>
              <a:rPr lang="en-US" sz="2800" dirty="0" smtClean="0">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251909190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8500" y="444499"/>
            <a:ext cx="11099800" cy="6124754"/>
          </a:xfrm>
          <a:prstGeom prst="rect">
            <a:avLst/>
          </a:prstGeom>
        </p:spPr>
        <p:txBody>
          <a:bodyPr wrap="square">
            <a:spAutoFit/>
          </a:bodyPr>
          <a:lstStyle/>
          <a:p>
            <a:r>
              <a:rPr lang="en-US" sz="2800" b="1" dirty="0">
                <a:latin typeface="Arial" panose="020B0604020202020204" pitchFamily="34" charset="0"/>
              </a:rPr>
              <a:t>TERTIARY STRUCTURE</a:t>
            </a:r>
          </a:p>
          <a:p>
            <a:r>
              <a:rPr lang="en-US" sz="2800" dirty="0">
                <a:latin typeface="Times New Roman" panose="02020603050405020304" pitchFamily="18" charset="0"/>
              </a:rPr>
              <a:t>Tertiary structure is the remaining structure. </a:t>
            </a:r>
            <a:r>
              <a:rPr lang="en-US" sz="2800" dirty="0" smtClean="0">
                <a:latin typeface="Times New Roman" panose="02020603050405020304" pitchFamily="18" charset="0"/>
              </a:rPr>
              <a:t>Tertiary structures </a:t>
            </a:r>
            <a:r>
              <a:rPr lang="en-US" sz="2800" dirty="0">
                <a:latin typeface="Times New Roman" panose="02020603050405020304" pitchFamily="18" charset="0"/>
              </a:rPr>
              <a:t>are </a:t>
            </a:r>
            <a:r>
              <a:rPr lang="en-US" sz="2800" dirty="0" smtClean="0">
                <a:latin typeface="Times New Roman" panose="02020603050405020304" pitchFamily="18" charset="0"/>
              </a:rPr>
              <a:t>lightly stressed </a:t>
            </a:r>
            <a:r>
              <a:rPr lang="en-US" sz="2800" dirty="0">
                <a:latin typeface="Times New Roman" panose="02020603050405020304" pitchFamily="18" charset="0"/>
              </a:rPr>
              <a:t>structures that are fitted </a:t>
            </a:r>
            <a:r>
              <a:rPr lang="en-US" sz="2800" dirty="0" smtClean="0">
                <a:latin typeface="Times New Roman" panose="02020603050405020304" pitchFamily="18" charset="0"/>
              </a:rPr>
              <a:t>to the </a:t>
            </a:r>
            <a:r>
              <a:rPr lang="en-US" sz="2800" dirty="0">
                <a:latin typeface="Times New Roman" panose="02020603050405020304" pitchFamily="18" charset="0"/>
              </a:rPr>
              <a:t>aircraft for various reasons. Fairings, fillets, </a:t>
            </a:r>
            <a:r>
              <a:rPr lang="en-US" sz="2800" dirty="0" smtClean="0">
                <a:latin typeface="Times New Roman" panose="02020603050405020304" pitchFamily="18" charset="0"/>
              </a:rPr>
              <a:t>various support </a:t>
            </a:r>
            <a:r>
              <a:rPr lang="en-US" sz="2800" dirty="0">
                <a:latin typeface="Times New Roman" panose="02020603050405020304" pitchFamily="18" charset="0"/>
              </a:rPr>
              <a:t>brackets, etc. are examples of tertiary structure.</a:t>
            </a:r>
          </a:p>
          <a:p>
            <a:r>
              <a:rPr lang="en-US" sz="2800" b="1" dirty="0">
                <a:latin typeface="Times New Roman" panose="02020603050405020304" pitchFamily="18" charset="0"/>
              </a:rPr>
              <a:t>DAMAGE </a:t>
            </a:r>
            <a:r>
              <a:rPr lang="en-US" sz="2800" b="1" dirty="0" smtClean="0">
                <a:latin typeface="Times New Roman" panose="02020603050405020304" pitchFamily="18" charset="0"/>
              </a:rPr>
              <a:t>TOLERANT </a:t>
            </a:r>
            <a:r>
              <a:rPr lang="en-US" sz="2800" b="1" dirty="0" smtClean="0">
                <a:latin typeface="Arial" panose="020B0604020202020204" pitchFamily="34" charset="0"/>
              </a:rPr>
              <a:t>CONCEPTS</a:t>
            </a:r>
            <a:endParaRPr lang="en-US" sz="2800" b="1" dirty="0">
              <a:latin typeface="Arial" panose="020B0604020202020204" pitchFamily="34" charset="0"/>
            </a:endParaRPr>
          </a:p>
          <a:p>
            <a:r>
              <a:rPr lang="en-US" sz="2800" b="1" dirty="0">
                <a:latin typeface="Arial" panose="020B0604020202020204" pitchFamily="34" charset="0"/>
              </a:rPr>
              <a:t>FAIL SAFE</a:t>
            </a:r>
          </a:p>
          <a:p>
            <a:r>
              <a:rPr lang="en-US" sz="2800" dirty="0">
                <a:latin typeface="Times New Roman" panose="02020603050405020304" pitchFamily="18" charset="0"/>
              </a:rPr>
              <a:t>Fail safe means the structure has been evaluated, </a:t>
            </a:r>
            <a:r>
              <a:rPr lang="en-US" sz="2800" dirty="0" smtClean="0">
                <a:latin typeface="Times New Roman" panose="02020603050405020304" pitchFamily="18" charset="0"/>
              </a:rPr>
              <a:t>usually by </a:t>
            </a:r>
            <a:r>
              <a:rPr lang="en-US" sz="2800" dirty="0">
                <a:latin typeface="Times New Roman" panose="02020603050405020304" pitchFamily="18" charset="0"/>
              </a:rPr>
              <a:t>the manufacturer, to assure that catastrophic failure </a:t>
            </a:r>
            <a:r>
              <a:rPr lang="en-US" sz="2800" dirty="0" smtClean="0">
                <a:latin typeface="Times New Roman" panose="02020603050405020304" pitchFamily="18" charset="0"/>
              </a:rPr>
              <a:t>is not </a:t>
            </a:r>
            <a:r>
              <a:rPr lang="en-US" sz="2800" dirty="0">
                <a:latin typeface="Times New Roman" panose="02020603050405020304" pitchFamily="18" charset="0"/>
              </a:rPr>
              <a:t>probable after fatigue failure or obvious partial </a:t>
            </a:r>
            <a:r>
              <a:rPr lang="en-US" sz="2800" dirty="0" smtClean="0">
                <a:latin typeface="Times New Roman" panose="02020603050405020304" pitchFamily="18" charset="0"/>
              </a:rPr>
              <a:t>failure of </a:t>
            </a:r>
            <a:r>
              <a:rPr lang="en-US" sz="2800" dirty="0">
                <a:latin typeface="Times New Roman" panose="02020603050405020304" pitchFamily="18" charset="0"/>
              </a:rPr>
              <a:t>a single, principal structural element. It is designed </a:t>
            </a:r>
            <a:r>
              <a:rPr lang="en-US" sz="2800" dirty="0" smtClean="0">
                <a:latin typeface="Times New Roman" panose="02020603050405020304" pitchFamily="18" charset="0"/>
              </a:rPr>
              <a:t>so that </a:t>
            </a:r>
            <a:r>
              <a:rPr lang="en-US" sz="2800" dirty="0">
                <a:latin typeface="Times New Roman" panose="02020603050405020304" pitchFamily="18" charset="0"/>
              </a:rPr>
              <a:t>the aircraft may continue to operate safely until </a:t>
            </a:r>
            <a:r>
              <a:rPr lang="en-US" sz="2800" dirty="0" smtClean="0">
                <a:latin typeface="Times New Roman" panose="02020603050405020304" pitchFamily="18" charset="0"/>
              </a:rPr>
              <a:t>the defect </a:t>
            </a:r>
            <a:r>
              <a:rPr lang="en-US" sz="2800" dirty="0">
                <a:latin typeface="Times New Roman" panose="02020603050405020304" pitchFamily="18" charset="0"/>
              </a:rPr>
              <a:t>is detected in a scheduled maintenance </a:t>
            </a:r>
            <a:r>
              <a:rPr lang="en-US" sz="2800" dirty="0" smtClean="0">
                <a:latin typeface="Times New Roman" panose="02020603050405020304" pitchFamily="18" charset="0"/>
              </a:rPr>
              <a:t>check. Manufacturer </a:t>
            </a:r>
            <a:r>
              <a:rPr lang="en-US" sz="2800" dirty="0">
                <a:latin typeface="Times New Roman" panose="02020603050405020304" pitchFamily="18" charset="0"/>
              </a:rPr>
              <a:t>testing and fatigue analysis is used </a:t>
            </a:r>
            <a:r>
              <a:rPr lang="en-US" sz="2800" dirty="0" smtClean="0">
                <a:latin typeface="Times New Roman" panose="02020603050405020304" pitchFamily="18" charset="0"/>
              </a:rPr>
              <a:t>when developing </a:t>
            </a:r>
            <a:r>
              <a:rPr lang="en-US" sz="2800" dirty="0">
                <a:latin typeface="Times New Roman" panose="02020603050405020304" pitchFamily="18" charset="0"/>
              </a:rPr>
              <a:t>fail safe structural elements. The </a:t>
            </a:r>
            <a:r>
              <a:rPr lang="en-US" sz="2800" dirty="0" smtClean="0">
                <a:latin typeface="Times New Roman" panose="02020603050405020304" pitchFamily="18" charset="0"/>
              </a:rPr>
              <a:t>elements are </a:t>
            </a:r>
            <a:r>
              <a:rPr lang="en-US" sz="2800" dirty="0">
                <a:latin typeface="Times New Roman" panose="02020603050405020304" pitchFamily="18" charset="0"/>
              </a:rPr>
              <a:t>considered damage tolerant</a:t>
            </a:r>
            <a:r>
              <a:rPr lang="en-US" sz="2800" dirty="0" smtClean="0">
                <a:latin typeface="Times New Roman" panose="02020603050405020304" pitchFamily="18" charset="0"/>
              </a:rPr>
              <a:t>.</a:t>
            </a:r>
          </a:p>
          <a:p>
            <a:endParaRPr lang="en-US" sz="2800" dirty="0">
              <a:latin typeface="Times New Roman" panose="02020603050405020304" pitchFamily="18" charset="0"/>
            </a:endParaRPr>
          </a:p>
        </p:txBody>
      </p:sp>
    </p:spTree>
    <p:extLst>
      <p:ext uri="{BB962C8B-B14F-4D97-AF65-F5344CB8AC3E}">
        <p14:creationId xmlns:p14="http://schemas.microsoft.com/office/powerpoint/2010/main" xmlns="" val="2241510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65101"/>
            <a:ext cx="11544300" cy="5693866"/>
          </a:xfrm>
          <a:prstGeom prst="rect">
            <a:avLst/>
          </a:prstGeom>
        </p:spPr>
        <p:txBody>
          <a:bodyPr wrap="square">
            <a:spAutoFit/>
          </a:bodyPr>
          <a:lstStyle/>
          <a:p>
            <a:pPr algn="just"/>
            <a:r>
              <a:rPr lang="en-US" sz="2800" dirty="0"/>
              <a:t>Ailerons are controlled by a side to side motion of the control stick in the cockpit or a rotation of the control yoke. When the aileron on one wing deflects down, the aileron on the opposite wing deflects upward. This amplifies the movement of the aircraft around the longitudinal axis. On the wing on which the aileron trailing edge moves downward, camber is increased and lift is increased. Conversely, on the other wing, the raised aileron decreases lift. (Figure 1-6) The result is a sensitive response to the control input to roll the aircraft. The pilot's request for aileron movement and roll are transmitted from the cockpit to the actual control surface in a variety of ways depending on the aircraft. A system of control cables and pulleys, push pull tubes, hydraulics, electric, or a combination of these can be employed. (Figure 1-7) </a:t>
            </a:r>
          </a:p>
        </p:txBody>
      </p:sp>
    </p:spTree>
    <p:extLst>
      <p:ext uri="{BB962C8B-B14F-4D97-AF65-F5344CB8AC3E}">
        <p14:creationId xmlns:p14="http://schemas.microsoft.com/office/powerpoint/2010/main" xmlns="" val="51475836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342900"/>
            <a:ext cx="11823700" cy="6124754"/>
          </a:xfrm>
          <a:prstGeom prst="rect">
            <a:avLst/>
          </a:prstGeom>
        </p:spPr>
        <p:txBody>
          <a:bodyPr wrap="square">
            <a:spAutoFit/>
          </a:bodyPr>
          <a:lstStyle/>
          <a:p>
            <a:pPr algn="just"/>
            <a:r>
              <a:rPr lang="en-US" sz="2800" b="1" dirty="0">
                <a:latin typeface="Arial" panose="020B0604020202020204" pitchFamily="34" charset="0"/>
              </a:rPr>
              <a:t>SAFE LIFE</a:t>
            </a:r>
          </a:p>
          <a:p>
            <a:pPr algn="just"/>
            <a:r>
              <a:rPr lang="en-US" sz="2800" dirty="0">
                <a:latin typeface="Times New Roman" panose="02020603050405020304" pitchFamily="18" charset="0"/>
              </a:rPr>
              <a:t>Safe life structural elements are those which have </a:t>
            </a:r>
            <a:r>
              <a:rPr lang="en-US" sz="2800" dirty="0" smtClean="0">
                <a:latin typeface="Times New Roman" panose="02020603050405020304" pitchFamily="18" charset="0"/>
              </a:rPr>
              <a:t>a very </a:t>
            </a:r>
            <a:r>
              <a:rPr lang="en-US" sz="2800" dirty="0">
                <a:latin typeface="Times New Roman" panose="02020603050405020304" pitchFamily="18" charset="0"/>
              </a:rPr>
              <a:t>low risk of unacceptable degradation or failure </a:t>
            </a:r>
            <a:r>
              <a:rPr lang="en-US" sz="2800" dirty="0" smtClean="0">
                <a:latin typeface="Times New Roman" panose="02020603050405020304" pitchFamily="18" charset="0"/>
              </a:rPr>
              <a:t>for a </a:t>
            </a:r>
            <a:r>
              <a:rPr lang="en-US" sz="2800" dirty="0">
                <a:latin typeface="Times New Roman" panose="02020603050405020304" pitchFamily="18" charset="0"/>
              </a:rPr>
              <a:t>stated amount of time. The fatigue capability of </a:t>
            </a:r>
            <a:r>
              <a:rPr lang="en-US" sz="2800" dirty="0" smtClean="0">
                <a:latin typeface="Times New Roman" panose="02020603050405020304" pitchFamily="18" charset="0"/>
              </a:rPr>
              <a:t>the </a:t>
            </a:r>
            <a:r>
              <a:rPr lang="en-US" sz="2800" dirty="0" smtClean="0"/>
              <a:t>structure </a:t>
            </a:r>
            <a:r>
              <a:rPr lang="en-US" sz="2800" dirty="0"/>
              <a:t>is learned through testing. The stresses </a:t>
            </a:r>
            <a:r>
              <a:rPr lang="en-US" sz="2800" dirty="0" smtClean="0"/>
              <a:t>applied while </a:t>
            </a:r>
            <a:r>
              <a:rPr lang="en-US" sz="2800" dirty="0"/>
              <a:t>in service are designed to be significantly </a:t>
            </a:r>
            <a:r>
              <a:rPr lang="en-US" sz="2800" dirty="0" smtClean="0"/>
              <a:t>lower. Also</a:t>
            </a:r>
            <a:r>
              <a:rPr lang="en-US" sz="2800" dirty="0"/>
              <a:t>, the calculated time in service before failure </a:t>
            </a:r>
            <a:r>
              <a:rPr lang="en-US" sz="2800" dirty="0" smtClean="0"/>
              <a:t>is greatly </a:t>
            </a:r>
            <a:r>
              <a:rPr lang="en-US" sz="2800" dirty="0"/>
              <a:t>reduced so that failure of the structure before </a:t>
            </a:r>
            <a:r>
              <a:rPr lang="en-US" sz="2800" dirty="0" smtClean="0"/>
              <a:t>its safe </a:t>
            </a:r>
            <a:r>
              <a:rPr lang="en-US" sz="2800" dirty="0"/>
              <a:t>life is highly unlikely. The affects of corrosion, </a:t>
            </a:r>
            <a:r>
              <a:rPr lang="en-US" sz="2800" dirty="0" smtClean="0"/>
              <a:t>wear and </a:t>
            </a:r>
            <a:r>
              <a:rPr lang="en-US" sz="2800" dirty="0"/>
              <a:t>fatigue are considered when operating under </a:t>
            </a:r>
            <a:r>
              <a:rPr lang="en-US" sz="2800" dirty="0" smtClean="0"/>
              <a:t>the safe </a:t>
            </a:r>
            <a:r>
              <a:rPr lang="en-US" sz="2800" dirty="0"/>
              <a:t>life design principle.</a:t>
            </a:r>
          </a:p>
          <a:p>
            <a:pPr algn="just"/>
            <a:r>
              <a:rPr lang="en-US" sz="2800" b="1" dirty="0"/>
              <a:t>DAMAGE TOLERANCE</a:t>
            </a:r>
          </a:p>
          <a:p>
            <a:pPr algn="just"/>
            <a:r>
              <a:rPr lang="en-US" sz="2800" dirty="0"/>
              <a:t>Designing aircraft with fail safe principles can </a:t>
            </a:r>
            <a:r>
              <a:rPr lang="en-US" sz="2800" dirty="0" smtClean="0"/>
              <a:t>be somewhat </a:t>
            </a:r>
            <a:r>
              <a:rPr lang="en-US" sz="2800" dirty="0"/>
              <a:t>unreliable. Accidents have occurred </a:t>
            </a:r>
            <a:r>
              <a:rPr lang="en-US" sz="2800" dirty="0" smtClean="0"/>
              <a:t>that prove </a:t>
            </a:r>
            <a:r>
              <a:rPr lang="en-US" sz="2800" dirty="0"/>
              <a:t>this. Engineering improvements to a fail </a:t>
            </a:r>
            <a:r>
              <a:rPr lang="en-US" sz="2800" dirty="0" smtClean="0"/>
              <a:t>safe structure </a:t>
            </a:r>
            <a:r>
              <a:rPr lang="en-US" sz="2800" dirty="0"/>
              <a:t>typically come with the extra penalty </a:t>
            </a:r>
            <a:r>
              <a:rPr lang="en-US" sz="2800" dirty="0" smtClean="0"/>
              <a:t>of</a:t>
            </a:r>
          </a:p>
          <a:p>
            <a:pPr algn="just"/>
            <a:endParaRPr lang="en-US" sz="2800" dirty="0"/>
          </a:p>
        </p:txBody>
      </p:sp>
    </p:spTree>
    <p:extLst>
      <p:ext uri="{BB962C8B-B14F-4D97-AF65-F5344CB8AC3E}">
        <p14:creationId xmlns:p14="http://schemas.microsoft.com/office/powerpoint/2010/main" xmlns="" val="291863212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700" y="444501"/>
            <a:ext cx="11557000" cy="4401205"/>
          </a:xfrm>
          <a:prstGeom prst="rect">
            <a:avLst/>
          </a:prstGeom>
        </p:spPr>
        <p:txBody>
          <a:bodyPr wrap="square">
            <a:spAutoFit/>
          </a:bodyPr>
          <a:lstStyle/>
          <a:p>
            <a:pPr algn="just"/>
            <a:r>
              <a:rPr lang="en-US" sz="2800" dirty="0">
                <a:latin typeface="Times New Roman" panose="02020603050405020304" pitchFamily="18" charset="0"/>
              </a:rPr>
              <a:t>adding weight. Thus, the damage tolerant concept </a:t>
            </a:r>
            <a:r>
              <a:rPr lang="en-US" sz="2800" dirty="0" smtClean="0">
                <a:latin typeface="Times New Roman" panose="02020603050405020304" pitchFamily="18" charset="0"/>
              </a:rPr>
              <a:t>of engineering </a:t>
            </a:r>
            <a:r>
              <a:rPr lang="en-US" sz="2800" dirty="0">
                <a:latin typeface="Times New Roman" panose="02020603050405020304" pitchFamily="18" charset="0"/>
              </a:rPr>
              <a:t>is favored.</a:t>
            </a:r>
          </a:p>
          <a:p>
            <a:pPr algn="just"/>
            <a:r>
              <a:rPr lang="en-US" sz="2800" dirty="0">
                <a:latin typeface="Times New Roman" panose="02020603050405020304" pitchFamily="18" charset="0"/>
              </a:rPr>
              <a:t>By distributing loads over a larger area and </a:t>
            </a:r>
            <a:r>
              <a:rPr lang="en-US" sz="2800" dirty="0" smtClean="0">
                <a:latin typeface="Times New Roman" panose="02020603050405020304" pitchFamily="18" charset="0"/>
              </a:rPr>
              <a:t>designing multiple </a:t>
            </a:r>
            <a:r>
              <a:rPr lang="en-US" sz="2800" dirty="0">
                <a:latin typeface="Times New Roman" panose="02020603050405020304" pitchFamily="18" charset="0"/>
              </a:rPr>
              <a:t>load paths for carrying loads, a structure can </a:t>
            </a:r>
            <a:r>
              <a:rPr lang="en-US" sz="2800" dirty="0" smtClean="0">
                <a:latin typeface="Times New Roman" panose="02020603050405020304" pitchFamily="18" charset="0"/>
              </a:rPr>
              <a:t>be damage </a:t>
            </a:r>
            <a:r>
              <a:rPr lang="en-US" sz="2800" dirty="0">
                <a:latin typeface="Times New Roman" panose="02020603050405020304" pitchFamily="18" charset="0"/>
              </a:rPr>
              <a:t>tolerant. The structure retains its integrity and </a:t>
            </a:r>
            <a:r>
              <a:rPr lang="en-US" sz="2800" dirty="0" smtClean="0">
                <a:latin typeface="Times New Roman" panose="02020603050405020304" pitchFamily="18" charset="0"/>
              </a:rPr>
              <a:t>the damage </a:t>
            </a:r>
            <a:r>
              <a:rPr lang="en-US" sz="2800" dirty="0">
                <a:latin typeface="Times New Roman" panose="02020603050405020304" pitchFamily="18" charset="0"/>
              </a:rPr>
              <a:t>does not worsen in service between inspections</a:t>
            </a:r>
          </a:p>
          <a:p>
            <a:pPr algn="just"/>
            <a:r>
              <a:rPr lang="en-US" sz="2800" dirty="0">
                <a:latin typeface="Times New Roman" panose="02020603050405020304" pitchFamily="18" charset="0"/>
              </a:rPr>
              <a:t>when the damage can be detected and repaired. </a:t>
            </a:r>
            <a:r>
              <a:rPr lang="en-US" sz="2800" dirty="0" smtClean="0">
                <a:latin typeface="Times New Roman" panose="02020603050405020304" pitchFamily="18" charset="0"/>
              </a:rPr>
              <a:t>Thus, Damage </a:t>
            </a:r>
            <a:r>
              <a:rPr lang="en-US" sz="2800" dirty="0">
                <a:latin typeface="Times New Roman" panose="02020603050405020304" pitchFamily="18" charset="0"/>
              </a:rPr>
              <a:t>tolerance means that the structure has </a:t>
            </a:r>
            <a:r>
              <a:rPr lang="en-US" sz="2800" dirty="0" smtClean="0">
                <a:latin typeface="Times New Roman" panose="02020603050405020304" pitchFamily="18" charset="0"/>
              </a:rPr>
              <a:t>been evaluated </a:t>
            </a:r>
            <a:r>
              <a:rPr lang="en-US" sz="2800" dirty="0">
                <a:latin typeface="Times New Roman" panose="02020603050405020304" pitchFamily="18" charset="0"/>
              </a:rPr>
              <a:t>to ensure that should serious fatigue, </a:t>
            </a:r>
            <a:r>
              <a:rPr lang="en-US" sz="2800" dirty="0" smtClean="0">
                <a:latin typeface="Times New Roman" panose="02020603050405020304" pitchFamily="18" charset="0"/>
              </a:rPr>
              <a:t>corrosion, or </a:t>
            </a:r>
            <a:r>
              <a:rPr lang="en-US" sz="2800" dirty="0">
                <a:latin typeface="Times New Roman" panose="02020603050405020304" pitchFamily="18" charset="0"/>
              </a:rPr>
              <a:t>accidental damage occur within the operational </a:t>
            </a:r>
            <a:r>
              <a:rPr lang="en-US" sz="2800" dirty="0" smtClean="0">
                <a:latin typeface="Times New Roman" panose="02020603050405020304" pitchFamily="18" charset="0"/>
              </a:rPr>
              <a:t>life of </a:t>
            </a:r>
            <a:r>
              <a:rPr lang="en-US" sz="2800" dirty="0">
                <a:latin typeface="Times New Roman" panose="02020603050405020304" pitchFamily="18" charset="0"/>
              </a:rPr>
              <a:t>the </a:t>
            </a:r>
            <a:r>
              <a:rPr lang="en-US" sz="2800" dirty="0" err="1">
                <a:latin typeface="Times New Roman" panose="02020603050405020304" pitchFamily="18" charset="0"/>
              </a:rPr>
              <a:t>aeroplane</a:t>
            </a:r>
            <a:r>
              <a:rPr lang="en-US" sz="2800" dirty="0">
                <a:latin typeface="Times New Roman" panose="02020603050405020304" pitchFamily="18" charset="0"/>
              </a:rPr>
              <a:t>, the remaining structure can </a:t>
            </a:r>
            <a:r>
              <a:rPr lang="en-US" sz="2800" dirty="0" smtClean="0">
                <a:latin typeface="Times New Roman" panose="02020603050405020304" pitchFamily="18" charset="0"/>
              </a:rPr>
              <a:t>withstand reasonable </a:t>
            </a:r>
            <a:r>
              <a:rPr lang="en-US" sz="2800" dirty="0">
                <a:latin typeface="Times New Roman" panose="02020603050405020304" pitchFamily="18" charset="0"/>
              </a:rPr>
              <a:t>loads without failure or excessive </a:t>
            </a:r>
            <a:r>
              <a:rPr lang="en-US" sz="2800" dirty="0" smtClean="0">
                <a:latin typeface="Times New Roman" panose="02020603050405020304" pitchFamily="18" charset="0"/>
              </a:rPr>
              <a:t>structural deformation </a:t>
            </a:r>
            <a:r>
              <a:rPr lang="en-US" sz="2800" dirty="0">
                <a:latin typeface="Times New Roman" panose="02020603050405020304" pitchFamily="18" charset="0"/>
              </a:rPr>
              <a:t>until the damage is detected</a:t>
            </a:r>
            <a:r>
              <a:rPr lang="en-US" sz="2800" dirty="0" smtClean="0">
                <a:solidFill>
                  <a:srgbClr val="5F5F5F"/>
                </a:solidFill>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157335072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659011"/>
            <a:ext cx="11353800" cy="6124754"/>
          </a:xfrm>
          <a:prstGeom prst="rect">
            <a:avLst/>
          </a:prstGeom>
        </p:spPr>
        <p:txBody>
          <a:bodyPr wrap="square">
            <a:spAutoFit/>
          </a:bodyPr>
          <a:lstStyle/>
          <a:p>
            <a:pPr algn="just"/>
            <a:r>
              <a:rPr lang="en-US" sz="2800" dirty="0">
                <a:solidFill>
                  <a:srgbClr val="717172"/>
                </a:solidFill>
                <a:latin typeface="Arial" panose="020B0604020202020204" pitchFamily="34" charset="0"/>
              </a:rPr>
              <a:t>STATION IDENTIFICATION AND ZONAL LOCATION SYSTEMS</a:t>
            </a:r>
          </a:p>
          <a:p>
            <a:pPr algn="just"/>
            <a:r>
              <a:rPr lang="en-US" sz="2800" dirty="0">
                <a:solidFill>
                  <a:srgbClr val="717172"/>
                </a:solidFill>
                <a:latin typeface="Arial" panose="020B0604020202020204" pitchFamily="34" charset="0"/>
              </a:rPr>
              <a:t>STATION NUMBERING</a:t>
            </a:r>
          </a:p>
          <a:p>
            <a:pPr algn="just"/>
            <a:r>
              <a:rPr lang="en-US" sz="2800" dirty="0">
                <a:solidFill>
                  <a:srgbClr val="5F5F5F"/>
                </a:solidFill>
                <a:latin typeface="Times New Roman" panose="02020603050405020304" pitchFamily="18" charset="0"/>
              </a:rPr>
              <a:t>Even on </a:t>
            </a:r>
            <a:r>
              <a:rPr lang="en-US" sz="2800" dirty="0">
                <a:solidFill>
                  <a:srgbClr val="717172"/>
                </a:solidFill>
                <a:latin typeface="Times New Roman" panose="02020603050405020304" pitchFamily="18" charset="0"/>
              </a:rPr>
              <a:t>small, </a:t>
            </a:r>
            <a:r>
              <a:rPr lang="en-US" sz="2800" dirty="0">
                <a:solidFill>
                  <a:srgbClr val="5F5F5F"/>
                </a:solidFill>
                <a:latin typeface="Times New Roman" panose="02020603050405020304" pitchFamily="18" charset="0"/>
              </a:rPr>
              <a:t>light </a:t>
            </a:r>
            <a:r>
              <a:rPr lang="en-US" sz="2800" dirty="0">
                <a:solidFill>
                  <a:srgbClr val="717172"/>
                </a:solidFill>
                <a:latin typeface="Times New Roman" panose="02020603050405020304" pitchFamily="18" charset="0"/>
              </a:rPr>
              <a:t>aircraft, a </a:t>
            </a:r>
            <a:r>
              <a:rPr lang="en-US" sz="2800" dirty="0">
                <a:solidFill>
                  <a:srgbClr val="5F5F5F"/>
                </a:solidFill>
                <a:latin typeface="Times New Roman" panose="02020603050405020304" pitchFamily="18" charset="0"/>
              </a:rPr>
              <a:t>method </a:t>
            </a:r>
            <a:r>
              <a:rPr lang="en-US" sz="2800" dirty="0">
                <a:solidFill>
                  <a:srgbClr val="717172"/>
                </a:solidFill>
                <a:latin typeface="Times New Roman" panose="02020603050405020304" pitchFamily="18" charset="0"/>
              </a:rPr>
              <a:t>of </a:t>
            </a:r>
            <a:r>
              <a:rPr lang="en-US" sz="2800" dirty="0" smtClean="0">
                <a:solidFill>
                  <a:srgbClr val="5F5F5F"/>
                </a:solidFill>
                <a:latin typeface="Times New Roman" panose="02020603050405020304" pitchFamily="18" charset="0"/>
              </a:rPr>
              <a:t>precisely locating </a:t>
            </a:r>
            <a:r>
              <a:rPr lang="en-US" sz="2800" dirty="0">
                <a:solidFill>
                  <a:srgbClr val="717172"/>
                </a:solidFill>
                <a:latin typeface="Times New Roman" panose="02020603050405020304" pitchFamily="18" charset="0"/>
              </a:rPr>
              <a:t>each structural component </a:t>
            </a:r>
            <a:r>
              <a:rPr lang="en-US" sz="2800" dirty="0">
                <a:solidFill>
                  <a:srgbClr val="5F5F5F"/>
                </a:solidFill>
                <a:latin typeface="Times New Roman" panose="02020603050405020304" pitchFamily="18" charset="0"/>
              </a:rPr>
              <a:t>is required. </a:t>
            </a:r>
            <a:r>
              <a:rPr lang="en-US" sz="2800" dirty="0" smtClean="0">
                <a:solidFill>
                  <a:srgbClr val="717172"/>
                </a:solidFill>
                <a:latin typeface="Times New Roman" panose="02020603050405020304" pitchFamily="18" charset="0"/>
              </a:rPr>
              <a:t>Various </a:t>
            </a:r>
            <a:r>
              <a:rPr lang="en-US" sz="2800" dirty="0" smtClean="0">
                <a:solidFill>
                  <a:srgbClr val="5F5F5F"/>
                </a:solidFill>
                <a:latin typeface="Times New Roman" panose="02020603050405020304" pitchFamily="18" charset="0"/>
              </a:rPr>
              <a:t>numbering </a:t>
            </a:r>
            <a:r>
              <a:rPr lang="en-US" sz="2800" dirty="0">
                <a:solidFill>
                  <a:srgbClr val="717172"/>
                </a:solidFill>
                <a:latin typeface="Times New Roman" panose="02020603050405020304" pitchFamily="18" charset="0"/>
              </a:rPr>
              <a:t>systems are </a:t>
            </a:r>
            <a:r>
              <a:rPr lang="en-US" sz="2800" dirty="0">
                <a:solidFill>
                  <a:srgbClr val="5F5F5F"/>
                </a:solidFill>
                <a:latin typeface="Times New Roman" panose="02020603050405020304" pitchFamily="18" charset="0"/>
              </a:rPr>
              <a:t>used to facilitate the location </a:t>
            </a:r>
            <a:r>
              <a:rPr lang="en-US" sz="2800" dirty="0" smtClean="0">
                <a:solidFill>
                  <a:srgbClr val="5F5F5F"/>
                </a:solidFill>
                <a:latin typeface="Times New Roman" panose="02020603050405020304" pitchFamily="18" charset="0"/>
              </a:rPr>
              <a:t>of </a:t>
            </a:r>
            <a:r>
              <a:rPr lang="en-US" sz="2800" dirty="0" smtClean="0">
                <a:solidFill>
                  <a:srgbClr val="717172"/>
                </a:solidFill>
                <a:latin typeface="Times New Roman" panose="02020603050405020304" pitchFamily="18" charset="0"/>
              </a:rPr>
              <a:t>specific </a:t>
            </a:r>
            <a:r>
              <a:rPr lang="en-US" sz="2800" dirty="0">
                <a:solidFill>
                  <a:srgbClr val="5F5F5F"/>
                </a:solidFill>
                <a:latin typeface="Times New Roman" panose="02020603050405020304" pitchFamily="18" charset="0"/>
              </a:rPr>
              <a:t>wing </a:t>
            </a:r>
            <a:r>
              <a:rPr lang="en-US" sz="2800" dirty="0">
                <a:solidFill>
                  <a:srgbClr val="717172"/>
                </a:solidFill>
                <a:latin typeface="Times New Roman" panose="02020603050405020304" pitchFamily="18" charset="0"/>
              </a:rPr>
              <a:t>frames, </a:t>
            </a:r>
            <a:r>
              <a:rPr lang="en-US" sz="2800" dirty="0">
                <a:solidFill>
                  <a:srgbClr val="5F5F5F"/>
                </a:solidFill>
                <a:latin typeface="Times New Roman" panose="02020603050405020304" pitchFamily="18" charset="0"/>
              </a:rPr>
              <a:t>fuselage bulkheads, </a:t>
            </a:r>
            <a:r>
              <a:rPr lang="en-US" sz="2800" dirty="0">
                <a:solidFill>
                  <a:srgbClr val="717172"/>
                </a:solidFill>
                <a:latin typeface="Times New Roman" panose="02020603050405020304" pitchFamily="18" charset="0"/>
              </a:rPr>
              <a:t>or any </a:t>
            </a:r>
            <a:r>
              <a:rPr lang="en-US" sz="2800" dirty="0" smtClean="0">
                <a:solidFill>
                  <a:srgbClr val="717172"/>
                </a:solidFill>
                <a:latin typeface="Times New Roman" panose="02020603050405020304" pitchFamily="18" charset="0"/>
              </a:rPr>
              <a:t>other structural </a:t>
            </a:r>
            <a:r>
              <a:rPr lang="en-US" sz="2800" dirty="0">
                <a:solidFill>
                  <a:srgbClr val="5F5F5F"/>
                </a:solidFill>
                <a:latin typeface="Times New Roman" panose="02020603050405020304" pitchFamily="18" charset="0"/>
              </a:rPr>
              <a:t>members </a:t>
            </a:r>
            <a:r>
              <a:rPr lang="en-US" sz="2800" dirty="0">
                <a:solidFill>
                  <a:srgbClr val="717172"/>
                </a:solidFill>
                <a:latin typeface="Times New Roman" panose="02020603050405020304" pitchFamily="18" charset="0"/>
              </a:rPr>
              <a:t>on an </a:t>
            </a:r>
            <a:r>
              <a:rPr lang="en-US" sz="2800" dirty="0" smtClean="0">
                <a:solidFill>
                  <a:srgbClr val="717172"/>
                </a:solidFill>
                <a:latin typeface="Times New Roman" panose="02020603050405020304" pitchFamily="18" charset="0"/>
              </a:rPr>
              <a:t>airc</a:t>
            </a:r>
            <a:r>
              <a:rPr lang="en-US" sz="2800" dirty="0" smtClean="0">
                <a:solidFill>
                  <a:srgbClr val="4A4A4A"/>
                </a:solidFill>
                <a:latin typeface="Times New Roman" panose="02020603050405020304" pitchFamily="18" charset="0"/>
              </a:rPr>
              <a:t>ra</a:t>
            </a:r>
            <a:r>
              <a:rPr lang="en-US" sz="2800" dirty="0" smtClean="0">
                <a:solidFill>
                  <a:srgbClr val="717172"/>
                </a:solidFill>
                <a:latin typeface="Times New Roman" panose="02020603050405020304" pitchFamily="18" charset="0"/>
              </a:rPr>
              <a:t>ft. Most </a:t>
            </a:r>
            <a:r>
              <a:rPr lang="en-US" sz="2800" dirty="0">
                <a:solidFill>
                  <a:srgbClr val="717172"/>
                </a:solidFill>
                <a:latin typeface="Times New Roman" panose="02020603050405020304" pitchFamily="18" charset="0"/>
              </a:rPr>
              <a:t>manufacturers </a:t>
            </a:r>
            <a:r>
              <a:rPr lang="en-US" sz="2800" dirty="0">
                <a:solidFill>
                  <a:srgbClr val="5F5F5F"/>
                </a:solidFill>
                <a:latin typeface="Times New Roman" panose="02020603050405020304" pitchFamily="18" charset="0"/>
              </a:rPr>
              <a:t>use </a:t>
            </a:r>
            <a:r>
              <a:rPr lang="en-US" sz="2800" dirty="0">
                <a:solidFill>
                  <a:srgbClr val="717172"/>
                </a:solidFill>
                <a:latin typeface="Times New Roman" panose="02020603050405020304" pitchFamily="18" charset="0"/>
              </a:rPr>
              <a:t>some system of </a:t>
            </a:r>
            <a:r>
              <a:rPr lang="en-US" sz="2800" dirty="0" smtClean="0">
                <a:solidFill>
                  <a:srgbClr val="717172"/>
                </a:solidFill>
                <a:latin typeface="Times New Roman" panose="02020603050405020304" pitchFamily="18" charset="0"/>
              </a:rPr>
              <a:t>station </a:t>
            </a:r>
            <a:r>
              <a:rPr lang="en-US" sz="2800" dirty="0" smtClean="0">
                <a:solidFill>
                  <a:srgbClr val="5F5F5F"/>
                </a:solidFill>
                <a:latin typeface="Times New Roman" panose="02020603050405020304" pitchFamily="18" charset="0"/>
              </a:rPr>
              <a:t>marking</a:t>
            </a:r>
            <a:r>
              <a:rPr lang="en-US" sz="2800" dirty="0">
                <a:solidFill>
                  <a:srgbClr val="5F5F5F"/>
                </a:solidFill>
                <a:latin typeface="Times New Roman" panose="02020603050405020304" pitchFamily="18" charset="0"/>
              </a:rPr>
              <a:t>. </a:t>
            </a:r>
            <a:r>
              <a:rPr lang="en-US" sz="2800" dirty="0">
                <a:solidFill>
                  <a:srgbClr val="717172"/>
                </a:solidFill>
                <a:latin typeface="Times New Roman" panose="02020603050405020304" pitchFamily="18" charset="0"/>
              </a:rPr>
              <a:t>For example, </a:t>
            </a:r>
            <a:r>
              <a:rPr lang="en-US" sz="2800" dirty="0">
                <a:solidFill>
                  <a:srgbClr val="5F5F5F"/>
                </a:solidFill>
                <a:latin typeface="Times New Roman" panose="02020603050405020304" pitchFamily="18" charset="0"/>
              </a:rPr>
              <a:t>the nose </a:t>
            </a:r>
            <a:r>
              <a:rPr lang="en-US" sz="2800" dirty="0">
                <a:solidFill>
                  <a:srgbClr val="717172"/>
                </a:solidFill>
                <a:latin typeface="Times New Roman" panose="02020603050405020304" pitchFamily="18" charset="0"/>
              </a:rPr>
              <a:t>of </a:t>
            </a:r>
            <a:r>
              <a:rPr lang="en-US" sz="2800" dirty="0">
                <a:solidFill>
                  <a:srgbClr val="5F5F5F"/>
                </a:solidFill>
                <a:latin typeface="Times New Roman" panose="02020603050405020304" pitchFamily="18" charset="0"/>
              </a:rPr>
              <a:t>the </a:t>
            </a:r>
            <a:r>
              <a:rPr lang="en-US" sz="2800" dirty="0">
                <a:solidFill>
                  <a:srgbClr val="717172"/>
                </a:solidFill>
                <a:latin typeface="Times New Roman" panose="02020603050405020304" pitchFamily="18" charset="0"/>
              </a:rPr>
              <a:t>airc</a:t>
            </a:r>
            <a:r>
              <a:rPr lang="en-US" sz="2800" dirty="0">
                <a:solidFill>
                  <a:srgbClr val="4A4A4A"/>
                </a:solidFill>
                <a:latin typeface="Times New Roman" panose="02020603050405020304" pitchFamily="18" charset="0"/>
              </a:rPr>
              <a:t>r</a:t>
            </a:r>
            <a:r>
              <a:rPr lang="en-US" sz="2800" dirty="0">
                <a:solidFill>
                  <a:srgbClr val="717172"/>
                </a:solidFill>
                <a:latin typeface="Times New Roman" panose="02020603050405020304" pitchFamily="18" charset="0"/>
              </a:rPr>
              <a:t>aft </a:t>
            </a:r>
            <a:r>
              <a:rPr lang="en-US" sz="2800" dirty="0" smtClean="0">
                <a:solidFill>
                  <a:srgbClr val="5F5F5F"/>
                </a:solidFill>
                <a:latin typeface="Times New Roman" panose="02020603050405020304" pitchFamily="18" charset="0"/>
              </a:rPr>
              <a:t>may be </a:t>
            </a:r>
            <a:r>
              <a:rPr lang="en-US" sz="2800" dirty="0">
                <a:solidFill>
                  <a:srgbClr val="5F5F5F"/>
                </a:solidFill>
                <a:latin typeface="Times New Roman" panose="02020603050405020304" pitchFamily="18" charset="0"/>
              </a:rPr>
              <a:t>designated "zero </a:t>
            </a:r>
            <a:r>
              <a:rPr lang="en-US" sz="2800" dirty="0">
                <a:solidFill>
                  <a:srgbClr val="717172"/>
                </a:solidFill>
                <a:latin typeface="Times New Roman" panose="02020603050405020304" pitchFamily="18" charset="0"/>
              </a:rPr>
              <a:t>station," and </a:t>
            </a:r>
            <a:r>
              <a:rPr lang="en-US" sz="2800" dirty="0">
                <a:solidFill>
                  <a:srgbClr val="5F5F5F"/>
                </a:solidFill>
                <a:latin typeface="Times New Roman" panose="02020603050405020304" pitchFamily="18" charset="0"/>
              </a:rPr>
              <a:t>all </a:t>
            </a:r>
            <a:r>
              <a:rPr lang="en-US" sz="2800" dirty="0">
                <a:solidFill>
                  <a:srgbClr val="717172"/>
                </a:solidFill>
                <a:latin typeface="Times New Roman" panose="02020603050405020304" pitchFamily="18" charset="0"/>
              </a:rPr>
              <a:t>other stations </a:t>
            </a:r>
            <a:r>
              <a:rPr lang="en-US" sz="2800" dirty="0" smtClean="0">
                <a:solidFill>
                  <a:srgbClr val="717172"/>
                </a:solidFill>
                <a:latin typeface="Times New Roman" panose="02020603050405020304" pitchFamily="18" charset="0"/>
              </a:rPr>
              <a:t>are </a:t>
            </a:r>
            <a:r>
              <a:rPr lang="en-US" sz="2800" dirty="0" smtClean="0">
                <a:solidFill>
                  <a:srgbClr val="5F5F5F"/>
                </a:solidFill>
                <a:latin typeface="Times New Roman" panose="02020603050405020304" pitchFamily="18" charset="0"/>
              </a:rPr>
              <a:t>located </a:t>
            </a:r>
            <a:r>
              <a:rPr lang="en-US" sz="2800" dirty="0">
                <a:solidFill>
                  <a:srgbClr val="717172"/>
                </a:solidFill>
                <a:latin typeface="Times New Roman" panose="02020603050405020304" pitchFamily="18" charset="0"/>
              </a:rPr>
              <a:t>at measured distances </a:t>
            </a:r>
            <a:r>
              <a:rPr lang="en-US" sz="2800" dirty="0">
                <a:solidFill>
                  <a:srgbClr val="5F5F5F"/>
                </a:solidFill>
                <a:latin typeface="Times New Roman" panose="02020603050405020304" pitchFamily="18" charset="0"/>
              </a:rPr>
              <a:t>in </a:t>
            </a:r>
            <a:r>
              <a:rPr lang="en-US" sz="2800" dirty="0">
                <a:solidFill>
                  <a:srgbClr val="717172"/>
                </a:solidFill>
                <a:latin typeface="Times New Roman" panose="02020603050405020304" pitchFamily="18" charset="0"/>
              </a:rPr>
              <a:t>inches </a:t>
            </a:r>
            <a:r>
              <a:rPr lang="en-US" sz="2800" dirty="0">
                <a:solidFill>
                  <a:srgbClr val="5F5F5F"/>
                </a:solidFill>
                <a:latin typeface="Times New Roman" panose="02020603050405020304" pitchFamily="18" charset="0"/>
              </a:rPr>
              <a:t>behind </a:t>
            </a:r>
            <a:r>
              <a:rPr lang="en-US" sz="2800" dirty="0">
                <a:solidFill>
                  <a:srgbClr val="717172"/>
                </a:solidFill>
                <a:latin typeface="Times New Roman" panose="02020603050405020304" pitchFamily="18" charset="0"/>
              </a:rPr>
              <a:t>the </a:t>
            </a:r>
            <a:r>
              <a:rPr lang="en-US" sz="2800" dirty="0" smtClean="0">
                <a:solidFill>
                  <a:srgbClr val="717172"/>
                </a:solidFill>
                <a:latin typeface="Times New Roman" panose="02020603050405020304" pitchFamily="18" charset="0"/>
              </a:rPr>
              <a:t>zero station</a:t>
            </a:r>
            <a:r>
              <a:rPr lang="en-US" sz="2800" dirty="0">
                <a:solidFill>
                  <a:srgbClr val="717172"/>
                </a:solidFill>
                <a:latin typeface="Times New Roman" panose="02020603050405020304" pitchFamily="18" charset="0"/>
              </a:rPr>
              <a:t>. Thus, when a </a:t>
            </a:r>
            <a:r>
              <a:rPr lang="en-US" sz="2800" dirty="0">
                <a:solidFill>
                  <a:srgbClr val="5F5F5F"/>
                </a:solidFill>
                <a:latin typeface="Times New Roman" panose="02020603050405020304" pitchFamily="18" charset="0"/>
              </a:rPr>
              <a:t>blueprint </a:t>
            </a:r>
            <a:r>
              <a:rPr lang="en-US" sz="2800" dirty="0">
                <a:solidFill>
                  <a:srgbClr val="717172"/>
                </a:solidFill>
                <a:latin typeface="Times New Roman" panose="02020603050405020304" pitchFamily="18" charset="0"/>
              </a:rPr>
              <a:t>reads </a:t>
            </a:r>
            <a:r>
              <a:rPr lang="en-US" sz="2800" dirty="0">
                <a:solidFill>
                  <a:srgbClr val="5F5F5F"/>
                </a:solidFill>
                <a:latin typeface="Times New Roman" panose="02020603050405020304" pitchFamily="18" charset="0"/>
              </a:rPr>
              <a:t>"fuselage </a:t>
            </a:r>
            <a:r>
              <a:rPr lang="en-US" sz="2800" dirty="0" smtClean="0">
                <a:solidFill>
                  <a:srgbClr val="717172"/>
                </a:solidFill>
                <a:latin typeface="Times New Roman" panose="02020603050405020304" pitchFamily="18" charset="0"/>
              </a:rPr>
              <a:t>frame station </a:t>
            </a:r>
            <a:r>
              <a:rPr lang="en-US" sz="2800" dirty="0">
                <a:solidFill>
                  <a:srgbClr val="717172"/>
                </a:solidFill>
                <a:latin typeface="Times New Roman" panose="02020603050405020304" pitchFamily="18" charset="0"/>
              </a:rPr>
              <a:t>137," that </a:t>
            </a:r>
            <a:r>
              <a:rPr lang="en-US" sz="2800" dirty="0">
                <a:solidFill>
                  <a:srgbClr val="5F5F5F"/>
                </a:solidFill>
                <a:latin typeface="Times New Roman" panose="02020603050405020304" pitchFamily="18" charset="0"/>
              </a:rPr>
              <a:t>particular </a:t>
            </a:r>
            <a:r>
              <a:rPr lang="en-US" sz="2800" dirty="0">
                <a:solidFill>
                  <a:srgbClr val="717172"/>
                </a:solidFill>
                <a:latin typeface="Times New Roman" panose="02020603050405020304" pitchFamily="18" charset="0"/>
              </a:rPr>
              <a:t>frame station </a:t>
            </a:r>
            <a:r>
              <a:rPr lang="en-US" sz="2800" dirty="0">
                <a:solidFill>
                  <a:srgbClr val="5F5F5F"/>
                </a:solidFill>
                <a:latin typeface="Times New Roman" panose="02020603050405020304" pitchFamily="18" charset="0"/>
              </a:rPr>
              <a:t>can </a:t>
            </a:r>
            <a:r>
              <a:rPr lang="en-US" sz="2800" dirty="0">
                <a:solidFill>
                  <a:srgbClr val="717172"/>
                </a:solidFill>
                <a:latin typeface="Times New Roman" panose="02020603050405020304" pitchFamily="18" charset="0"/>
              </a:rPr>
              <a:t>be </a:t>
            </a:r>
            <a:r>
              <a:rPr lang="en-US" sz="2800" dirty="0" smtClean="0">
                <a:solidFill>
                  <a:srgbClr val="4A4A4A"/>
                </a:solidFill>
                <a:latin typeface="Times New Roman" panose="02020603050405020304" pitchFamily="18" charset="0"/>
              </a:rPr>
              <a:t>l</a:t>
            </a:r>
            <a:r>
              <a:rPr lang="en-US" sz="2800" dirty="0" smtClean="0">
                <a:solidFill>
                  <a:srgbClr val="717172"/>
                </a:solidFill>
                <a:latin typeface="Times New Roman" panose="02020603050405020304" pitchFamily="18" charset="0"/>
              </a:rPr>
              <a:t>ocated </a:t>
            </a:r>
            <a:r>
              <a:rPr lang="en-US" sz="2800" dirty="0" smtClean="0">
                <a:solidFill>
                  <a:srgbClr val="5F5F5F"/>
                </a:solidFill>
                <a:latin typeface="Times New Roman" panose="02020603050405020304" pitchFamily="18" charset="0"/>
              </a:rPr>
              <a:t>137 </a:t>
            </a:r>
            <a:r>
              <a:rPr lang="en-US" sz="2800" dirty="0">
                <a:solidFill>
                  <a:srgbClr val="5F5F5F"/>
                </a:solidFill>
                <a:latin typeface="Times New Roman" panose="02020603050405020304" pitchFamily="18" charset="0"/>
              </a:rPr>
              <a:t>inches behind </a:t>
            </a:r>
            <a:r>
              <a:rPr lang="en-US" sz="2800" dirty="0">
                <a:solidFill>
                  <a:srgbClr val="717172"/>
                </a:solidFill>
                <a:latin typeface="Times New Roman" panose="02020603050405020304" pitchFamily="18" charset="0"/>
              </a:rPr>
              <a:t>the nose of </a:t>
            </a:r>
            <a:r>
              <a:rPr lang="en-US" sz="2800" dirty="0">
                <a:solidFill>
                  <a:srgbClr val="5F5F5F"/>
                </a:solidFill>
                <a:latin typeface="Times New Roman" panose="02020603050405020304" pitchFamily="18" charset="0"/>
              </a:rPr>
              <a:t>the </a:t>
            </a:r>
            <a:r>
              <a:rPr lang="en-US" sz="2800" dirty="0" smtClean="0">
                <a:solidFill>
                  <a:srgbClr val="717172"/>
                </a:solidFill>
                <a:latin typeface="Times New Roman" panose="02020603050405020304" pitchFamily="18" charset="0"/>
              </a:rPr>
              <a:t>aircraft</a:t>
            </a:r>
            <a:r>
              <a:rPr lang="en-US" sz="2800" dirty="0" smtClean="0">
                <a:solidFill>
                  <a:srgbClr val="4A4A4A"/>
                </a:solidFill>
                <a:latin typeface="Times New Roman" panose="02020603050405020304" pitchFamily="18" charset="0"/>
              </a:rPr>
              <a:t>. </a:t>
            </a:r>
            <a:r>
              <a:rPr lang="en-US" sz="2800" dirty="0" smtClean="0">
                <a:solidFill>
                  <a:srgbClr val="5F5F5F"/>
                </a:solidFill>
                <a:latin typeface="Times New Roman" panose="02020603050405020304" pitchFamily="18" charset="0"/>
              </a:rPr>
              <a:t>To </a:t>
            </a:r>
            <a:r>
              <a:rPr lang="en-US" sz="2800" dirty="0">
                <a:solidFill>
                  <a:srgbClr val="5F5F5F"/>
                </a:solidFill>
                <a:latin typeface="Times New Roman" panose="02020603050405020304" pitchFamily="18" charset="0"/>
              </a:rPr>
              <a:t>locate </a:t>
            </a:r>
            <a:r>
              <a:rPr lang="en-US" sz="2800" dirty="0">
                <a:solidFill>
                  <a:srgbClr val="717172"/>
                </a:solidFill>
                <a:latin typeface="Times New Roman" panose="02020603050405020304" pitchFamily="18" charset="0"/>
              </a:rPr>
              <a:t>structures to </a:t>
            </a:r>
            <a:r>
              <a:rPr lang="en-US" sz="2800" dirty="0">
                <a:solidFill>
                  <a:srgbClr val="5F5F5F"/>
                </a:solidFill>
                <a:latin typeface="Times New Roman" panose="02020603050405020304" pitchFamily="18" charset="0"/>
              </a:rPr>
              <a:t>the right </a:t>
            </a:r>
            <a:r>
              <a:rPr lang="en-US" sz="2800" dirty="0">
                <a:solidFill>
                  <a:srgbClr val="717172"/>
                </a:solidFill>
                <a:latin typeface="Times New Roman" panose="02020603050405020304" pitchFamily="18" charset="0"/>
              </a:rPr>
              <a:t>or left of the </a:t>
            </a:r>
            <a:r>
              <a:rPr lang="en-US" sz="2800" dirty="0" smtClean="0">
                <a:solidFill>
                  <a:srgbClr val="717172"/>
                </a:solidFill>
                <a:latin typeface="Times New Roman" panose="02020603050405020304" pitchFamily="18" charset="0"/>
              </a:rPr>
              <a:t>center </a:t>
            </a:r>
            <a:r>
              <a:rPr lang="en-US" sz="2800" dirty="0" smtClean="0">
                <a:solidFill>
                  <a:srgbClr val="5F5F5F"/>
                </a:solidFill>
                <a:latin typeface="Times New Roman" panose="02020603050405020304" pitchFamily="18" charset="0"/>
              </a:rPr>
              <a:t>line </a:t>
            </a:r>
            <a:r>
              <a:rPr lang="en-US" sz="2800" dirty="0">
                <a:solidFill>
                  <a:srgbClr val="717172"/>
                </a:solidFill>
                <a:latin typeface="Times New Roman" panose="02020603050405020304" pitchFamily="18" charset="0"/>
              </a:rPr>
              <a:t>of an aircraft, </a:t>
            </a:r>
            <a:r>
              <a:rPr lang="en-US" sz="2800" dirty="0">
                <a:solidFill>
                  <a:srgbClr val="5F5F5F"/>
                </a:solidFill>
                <a:latin typeface="Times New Roman" panose="02020603050405020304" pitchFamily="18" charset="0"/>
              </a:rPr>
              <a:t>a </a:t>
            </a:r>
            <a:r>
              <a:rPr lang="en-US" sz="2800" dirty="0">
                <a:solidFill>
                  <a:srgbClr val="717172"/>
                </a:solidFill>
                <a:latin typeface="Times New Roman" panose="02020603050405020304" pitchFamily="18" charset="0"/>
              </a:rPr>
              <a:t>similar </a:t>
            </a:r>
            <a:r>
              <a:rPr lang="en-US" sz="2800" dirty="0">
                <a:solidFill>
                  <a:srgbClr val="5F5F5F"/>
                </a:solidFill>
                <a:latin typeface="Times New Roman" panose="02020603050405020304" pitchFamily="18" charset="0"/>
              </a:rPr>
              <a:t>method is </a:t>
            </a:r>
            <a:r>
              <a:rPr lang="en-US" sz="2800" dirty="0">
                <a:solidFill>
                  <a:srgbClr val="717172"/>
                </a:solidFill>
                <a:latin typeface="Times New Roman" panose="02020603050405020304" pitchFamily="18" charset="0"/>
              </a:rPr>
              <a:t>employed. </a:t>
            </a:r>
            <a:r>
              <a:rPr lang="en-US" sz="2800" dirty="0" smtClean="0">
                <a:solidFill>
                  <a:srgbClr val="5F5F5F"/>
                </a:solidFill>
                <a:latin typeface="Times New Roman" panose="02020603050405020304" pitchFamily="18" charset="0"/>
              </a:rPr>
              <a:t>Many manufacturers </a:t>
            </a:r>
            <a:r>
              <a:rPr lang="en-US" sz="2800" dirty="0">
                <a:solidFill>
                  <a:srgbClr val="717172"/>
                </a:solidFill>
                <a:latin typeface="Times New Roman" panose="02020603050405020304" pitchFamily="18" charset="0"/>
              </a:rPr>
              <a:t>consider </a:t>
            </a:r>
            <a:r>
              <a:rPr lang="en-US" sz="2800" dirty="0">
                <a:solidFill>
                  <a:srgbClr val="5F5F5F"/>
                </a:solidFill>
                <a:latin typeface="Times New Roman" panose="02020603050405020304" pitchFamily="18" charset="0"/>
              </a:rPr>
              <a:t>the </a:t>
            </a:r>
            <a:r>
              <a:rPr lang="en-US" sz="2800" dirty="0">
                <a:solidFill>
                  <a:srgbClr val="717172"/>
                </a:solidFill>
                <a:latin typeface="Times New Roman" panose="02020603050405020304" pitchFamily="18" charset="0"/>
              </a:rPr>
              <a:t>center </a:t>
            </a:r>
            <a:r>
              <a:rPr lang="en-US" sz="2800" dirty="0">
                <a:solidFill>
                  <a:srgbClr val="5F5F5F"/>
                </a:solidFill>
                <a:latin typeface="Times New Roman" panose="02020603050405020304" pitchFamily="18" charset="0"/>
              </a:rPr>
              <a:t>line </a:t>
            </a:r>
            <a:r>
              <a:rPr lang="en-US" sz="2800" dirty="0">
                <a:solidFill>
                  <a:srgbClr val="717172"/>
                </a:solidFill>
                <a:latin typeface="Times New Roman" panose="02020603050405020304" pitchFamily="18" charset="0"/>
              </a:rPr>
              <a:t>of </a:t>
            </a:r>
            <a:r>
              <a:rPr lang="en-US" sz="2800" dirty="0">
                <a:solidFill>
                  <a:srgbClr val="5F5F5F"/>
                </a:solidFill>
                <a:latin typeface="Times New Roman" panose="02020603050405020304" pitchFamily="18" charset="0"/>
              </a:rPr>
              <a:t>the </a:t>
            </a:r>
            <a:r>
              <a:rPr lang="en-US" sz="2800" dirty="0">
                <a:solidFill>
                  <a:srgbClr val="717172"/>
                </a:solidFill>
                <a:latin typeface="Times New Roman" panose="02020603050405020304" pitchFamily="18" charset="0"/>
              </a:rPr>
              <a:t>aircraft to </a:t>
            </a:r>
            <a:r>
              <a:rPr lang="en-US" sz="2800" dirty="0" smtClean="0">
                <a:solidFill>
                  <a:srgbClr val="5F5F5F"/>
                </a:solidFill>
                <a:latin typeface="Times New Roman" panose="02020603050405020304" pitchFamily="18" charset="0"/>
              </a:rPr>
              <a:t>be</a:t>
            </a:r>
          </a:p>
          <a:p>
            <a:pPr algn="just"/>
            <a:endParaRPr lang="en-US" sz="2800" dirty="0"/>
          </a:p>
        </p:txBody>
      </p:sp>
    </p:spTree>
    <p:extLst>
      <p:ext uri="{BB962C8B-B14F-4D97-AF65-F5344CB8AC3E}">
        <p14:creationId xmlns:p14="http://schemas.microsoft.com/office/powerpoint/2010/main" xmlns="" val="286654166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00" y="343744"/>
            <a:ext cx="11722100" cy="6124754"/>
          </a:xfrm>
          <a:prstGeom prst="rect">
            <a:avLst/>
          </a:prstGeom>
        </p:spPr>
        <p:txBody>
          <a:bodyPr wrap="square">
            <a:spAutoFit/>
          </a:bodyPr>
          <a:lstStyle/>
          <a:p>
            <a:pPr algn="just"/>
            <a:r>
              <a:rPr lang="en-US" sz="2800" dirty="0">
                <a:solidFill>
                  <a:srgbClr val="5F5F5F"/>
                </a:solidFill>
                <a:latin typeface="Times New Roman" panose="02020603050405020304" pitchFamily="18" charset="0"/>
              </a:rPr>
              <a:t>a </a:t>
            </a:r>
            <a:r>
              <a:rPr lang="en-US" sz="2800" dirty="0">
                <a:solidFill>
                  <a:srgbClr val="717172"/>
                </a:solidFill>
                <a:latin typeface="Times New Roman" panose="02020603050405020304" pitchFamily="18" charset="0"/>
              </a:rPr>
              <a:t>zero station from which measurements can be </a:t>
            </a:r>
            <a:r>
              <a:rPr lang="en-US" sz="2800" dirty="0">
                <a:solidFill>
                  <a:srgbClr val="5F5F5F"/>
                </a:solidFill>
                <a:latin typeface="Times New Roman" panose="02020603050405020304" pitchFamily="18" charset="0"/>
              </a:rPr>
              <a:t>taken </a:t>
            </a:r>
            <a:r>
              <a:rPr lang="en-US" sz="2800" dirty="0" smtClean="0">
                <a:solidFill>
                  <a:srgbClr val="5F5F5F"/>
                </a:solidFill>
                <a:latin typeface="Times New Roman" panose="02020603050405020304" pitchFamily="18" charset="0"/>
              </a:rPr>
              <a:t>to the </a:t>
            </a:r>
            <a:r>
              <a:rPr lang="en-US" sz="2800" dirty="0">
                <a:solidFill>
                  <a:srgbClr val="717172"/>
                </a:solidFill>
                <a:latin typeface="Times New Roman" panose="02020603050405020304" pitchFamily="18" charset="0"/>
              </a:rPr>
              <a:t>right or </a:t>
            </a:r>
            <a:r>
              <a:rPr lang="en-US" sz="2800" dirty="0">
                <a:solidFill>
                  <a:srgbClr val="4A4A4A"/>
                </a:solidFill>
                <a:latin typeface="Times New Roman" panose="02020603050405020304" pitchFamily="18" charset="0"/>
              </a:rPr>
              <a:t>left </a:t>
            </a:r>
            <a:r>
              <a:rPr lang="en-US" sz="2800" dirty="0">
                <a:solidFill>
                  <a:srgbClr val="5F5F5F"/>
                </a:solidFill>
                <a:latin typeface="Times New Roman" panose="02020603050405020304" pitchFamily="18" charset="0"/>
              </a:rPr>
              <a:t>to locate an </a:t>
            </a:r>
            <a:r>
              <a:rPr lang="en-US" sz="2800" dirty="0">
                <a:solidFill>
                  <a:srgbClr val="717172"/>
                </a:solidFill>
                <a:latin typeface="Times New Roman" panose="02020603050405020304" pitchFamily="18" charset="0"/>
              </a:rPr>
              <a:t>airframe </a:t>
            </a:r>
            <a:r>
              <a:rPr lang="en-US" sz="2800" dirty="0">
                <a:solidFill>
                  <a:srgbClr val="5F5F5F"/>
                </a:solidFill>
                <a:latin typeface="Times New Roman" panose="02020603050405020304" pitchFamily="18" charset="0"/>
              </a:rPr>
              <a:t>member. </a:t>
            </a:r>
            <a:r>
              <a:rPr lang="en-US" sz="2800" dirty="0">
                <a:solidFill>
                  <a:srgbClr val="717172"/>
                </a:solidFill>
                <a:latin typeface="Times New Roman" panose="02020603050405020304" pitchFamily="18" charset="0"/>
              </a:rPr>
              <a:t>This is </a:t>
            </a:r>
            <a:r>
              <a:rPr lang="en-US" sz="2800" dirty="0" smtClean="0">
                <a:solidFill>
                  <a:srgbClr val="717172"/>
                </a:solidFill>
                <a:latin typeface="Times New Roman" panose="02020603050405020304" pitchFamily="18" charset="0"/>
              </a:rPr>
              <a:t>often </a:t>
            </a:r>
            <a:r>
              <a:rPr lang="en-US" sz="2800" dirty="0" smtClean="0">
                <a:solidFill>
                  <a:srgbClr val="5F5F5F"/>
                </a:solidFill>
                <a:latin typeface="Times New Roman" panose="02020603050405020304" pitchFamily="18" charset="0"/>
              </a:rPr>
              <a:t>used </a:t>
            </a:r>
            <a:r>
              <a:rPr lang="en-US" sz="2800" dirty="0">
                <a:solidFill>
                  <a:srgbClr val="717172"/>
                </a:solidFill>
                <a:latin typeface="Times New Roman" panose="02020603050405020304" pitchFamily="18" charset="0"/>
              </a:rPr>
              <a:t>on </a:t>
            </a:r>
            <a:r>
              <a:rPr lang="en-US" sz="2800" dirty="0">
                <a:solidFill>
                  <a:srgbClr val="5F5F5F"/>
                </a:solidFill>
                <a:latin typeface="Times New Roman" panose="02020603050405020304" pitchFamily="18" charset="0"/>
              </a:rPr>
              <a:t>the horizontal </a:t>
            </a:r>
            <a:r>
              <a:rPr lang="en-US" sz="2800" dirty="0">
                <a:solidFill>
                  <a:srgbClr val="717172"/>
                </a:solidFill>
                <a:latin typeface="Times New Roman" panose="02020603050405020304" pitchFamily="18" charset="0"/>
              </a:rPr>
              <a:t>stabilizer and wings. The </a:t>
            </a:r>
            <a:r>
              <a:rPr lang="en-US" sz="2800" dirty="0" smtClean="0">
                <a:solidFill>
                  <a:srgbClr val="717172"/>
                </a:solidFill>
                <a:latin typeface="Times New Roman" panose="02020603050405020304" pitchFamily="18" charset="0"/>
              </a:rPr>
              <a:t>applicable </a:t>
            </a:r>
            <a:r>
              <a:rPr lang="en-US" sz="2800" dirty="0" smtClean="0">
                <a:solidFill>
                  <a:srgbClr val="4A4A4A"/>
                </a:solidFill>
                <a:latin typeface="Times New Roman" panose="02020603050405020304" pitchFamily="18" charset="0"/>
              </a:rPr>
              <a:t>m</a:t>
            </a:r>
            <a:r>
              <a:rPr lang="en-US" sz="2800" dirty="0" smtClean="0">
                <a:solidFill>
                  <a:srgbClr val="717172"/>
                </a:solidFill>
                <a:latin typeface="Times New Roman" panose="02020603050405020304" pitchFamily="18" charset="0"/>
              </a:rPr>
              <a:t>anufactu</a:t>
            </a:r>
            <a:r>
              <a:rPr lang="en-US" sz="2800" dirty="0" smtClean="0">
                <a:solidFill>
                  <a:srgbClr val="4A4A4A"/>
                </a:solidFill>
                <a:latin typeface="Times New Roman" panose="02020603050405020304" pitchFamily="18" charset="0"/>
              </a:rPr>
              <a:t>rer</a:t>
            </a:r>
            <a:r>
              <a:rPr lang="en-US" sz="2800" dirty="0" smtClean="0">
                <a:solidFill>
                  <a:srgbClr val="717172"/>
                </a:solidFill>
                <a:latin typeface="Times New Roman" panose="02020603050405020304" pitchFamily="18" charset="0"/>
              </a:rPr>
              <a:t>'s </a:t>
            </a:r>
            <a:r>
              <a:rPr lang="en-US" sz="2800" dirty="0">
                <a:solidFill>
                  <a:srgbClr val="5F5F5F"/>
                </a:solidFill>
                <a:latin typeface="Times New Roman" panose="02020603050405020304" pitchFamily="18" charset="0"/>
              </a:rPr>
              <a:t>numbering </a:t>
            </a:r>
            <a:r>
              <a:rPr lang="en-US" sz="2800" dirty="0">
                <a:solidFill>
                  <a:srgbClr val="717172"/>
                </a:solidFill>
                <a:latin typeface="Times New Roman" panose="02020603050405020304" pitchFamily="18" charset="0"/>
              </a:rPr>
              <a:t>system and </a:t>
            </a:r>
            <a:r>
              <a:rPr lang="en-US" sz="2800" dirty="0" smtClean="0">
                <a:solidFill>
                  <a:srgbClr val="717172"/>
                </a:solidFill>
                <a:latin typeface="Times New Roman" panose="02020603050405020304" pitchFamily="18" charset="0"/>
              </a:rPr>
              <a:t>abbreviated </a:t>
            </a:r>
            <a:r>
              <a:rPr lang="en-US" sz="2800" dirty="0" smtClean="0">
                <a:solidFill>
                  <a:srgbClr val="5F5F5F"/>
                </a:solidFill>
                <a:latin typeface="Times New Roman" panose="02020603050405020304" pitchFamily="18" charset="0"/>
              </a:rPr>
              <a:t>designations </a:t>
            </a:r>
            <a:r>
              <a:rPr lang="en-US" sz="2800" dirty="0">
                <a:solidFill>
                  <a:srgbClr val="717172"/>
                </a:solidFill>
                <a:latin typeface="Times New Roman" panose="02020603050405020304" pitchFamily="18" charset="0"/>
              </a:rPr>
              <a:t>or symbols should always be reviewed </a:t>
            </a:r>
            <a:r>
              <a:rPr lang="en-US" sz="2800" dirty="0" smtClean="0">
                <a:solidFill>
                  <a:srgbClr val="5F5F5F"/>
                </a:solidFill>
                <a:latin typeface="Times New Roman" panose="02020603050405020304" pitchFamily="18" charset="0"/>
              </a:rPr>
              <a:t>before attempting </a:t>
            </a:r>
            <a:r>
              <a:rPr lang="en-US" sz="2800" dirty="0">
                <a:solidFill>
                  <a:srgbClr val="5F5F5F"/>
                </a:solidFill>
                <a:latin typeface="Times New Roman" panose="02020603050405020304" pitchFamily="18" charset="0"/>
              </a:rPr>
              <a:t>to locate </a:t>
            </a:r>
            <a:r>
              <a:rPr lang="en-US" sz="2800" dirty="0">
                <a:solidFill>
                  <a:srgbClr val="717172"/>
                </a:solidFill>
                <a:latin typeface="Times New Roman" panose="02020603050405020304" pitchFamily="18" charset="0"/>
              </a:rPr>
              <a:t>a structural member. They are </a:t>
            </a:r>
            <a:r>
              <a:rPr lang="en-US" sz="2800" dirty="0" smtClean="0">
                <a:solidFill>
                  <a:srgbClr val="5F5F5F"/>
                </a:solidFill>
                <a:latin typeface="Times New Roman" panose="02020603050405020304" pitchFamily="18" charset="0"/>
              </a:rPr>
              <a:t>not </a:t>
            </a:r>
            <a:r>
              <a:rPr lang="en-US" sz="2800" dirty="0" smtClean="0">
                <a:solidFill>
                  <a:srgbClr val="717172"/>
                </a:solidFill>
                <a:latin typeface="Times New Roman" panose="02020603050405020304" pitchFamily="18" charset="0"/>
              </a:rPr>
              <a:t>always </a:t>
            </a:r>
            <a:r>
              <a:rPr lang="en-US" sz="2800" dirty="0">
                <a:solidFill>
                  <a:srgbClr val="5F5F5F"/>
                </a:solidFill>
                <a:latin typeface="Times New Roman" panose="02020603050405020304" pitchFamily="18" charset="0"/>
              </a:rPr>
              <a:t>the </a:t>
            </a:r>
            <a:r>
              <a:rPr lang="en-US" sz="2800" dirty="0">
                <a:solidFill>
                  <a:srgbClr val="717172"/>
                </a:solidFill>
                <a:latin typeface="Times New Roman" panose="02020603050405020304" pitchFamily="18" charset="0"/>
              </a:rPr>
              <a:t>same</a:t>
            </a:r>
            <a:r>
              <a:rPr lang="en-US" sz="2800" dirty="0">
                <a:solidFill>
                  <a:srgbClr val="4A4A4A"/>
                </a:solidFill>
                <a:latin typeface="Times New Roman" panose="02020603050405020304" pitchFamily="18" charset="0"/>
              </a:rPr>
              <a:t>. </a:t>
            </a:r>
            <a:r>
              <a:rPr lang="en-US" sz="2800" dirty="0">
                <a:solidFill>
                  <a:srgbClr val="5F5F5F"/>
                </a:solidFill>
                <a:latin typeface="Times New Roman" panose="02020603050405020304" pitchFamily="18" charset="0"/>
              </a:rPr>
              <a:t>The </a:t>
            </a:r>
            <a:r>
              <a:rPr lang="en-US" sz="2800" dirty="0">
                <a:solidFill>
                  <a:srgbClr val="717172"/>
                </a:solidFill>
                <a:latin typeface="Times New Roman" panose="02020603050405020304" pitchFamily="18" charset="0"/>
              </a:rPr>
              <a:t>following </a:t>
            </a:r>
            <a:r>
              <a:rPr lang="en-US" sz="2800" dirty="0">
                <a:solidFill>
                  <a:srgbClr val="5F5F5F"/>
                </a:solidFill>
                <a:latin typeface="Times New Roman" panose="02020603050405020304" pitchFamily="18" charset="0"/>
              </a:rPr>
              <a:t>list </a:t>
            </a:r>
            <a:r>
              <a:rPr lang="en-US" sz="2800" dirty="0">
                <a:solidFill>
                  <a:srgbClr val="717172"/>
                </a:solidFill>
                <a:latin typeface="Times New Roman" panose="02020603050405020304" pitchFamily="18" charset="0"/>
              </a:rPr>
              <a:t>includes </a:t>
            </a:r>
            <a:r>
              <a:rPr lang="en-US" sz="2800" dirty="0">
                <a:solidFill>
                  <a:srgbClr val="5F5F5F"/>
                </a:solidFill>
                <a:latin typeface="Times New Roman" panose="02020603050405020304" pitchFamily="18" charset="0"/>
              </a:rPr>
              <a:t>location</a:t>
            </a:r>
          </a:p>
          <a:p>
            <a:pPr algn="just"/>
            <a:r>
              <a:rPr lang="en-US" sz="2800" dirty="0">
                <a:solidFill>
                  <a:srgbClr val="5F5F5F"/>
                </a:solidFill>
                <a:latin typeface="Times New Roman" panose="02020603050405020304" pitchFamily="18" charset="0"/>
              </a:rPr>
              <a:t>designations typical </a:t>
            </a:r>
            <a:r>
              <a:rPr lang="en-US" sz="2800" dirty="0">
                <a:solidFill>
                  <a:srgbClr val="717172"/>
                </a:solidFill>
                <a:latin typeface="Times New Roman" panose="02020603050405020304" pitchFamily="18" charset="0"/>
              </a:rPr>
              <a:t>of </a:t>
            </a:r>
            <a:r>
              <a:rPr lang="en-US" sz="2800" dirty="0">
                <a:solidFill>
                  <a:srgbClr val="5F5F5F"/>
                </a:solidFill>
                <a:latin typeface="Times New Roman" panose="02020603050405020304" pitchFamily="18" charset="0"/>
              </a:rPr>
              <a:t>those used </a:t>
            </a:r>
            <a:r>
              <a:rPr lang="en-US" sz="2800" dirty="0">
                <a:solidFill>
                  <a:srgbClr val="717172"/>
                </a:solidFill>
                <a:latin typeface="Times New Roman" panose="02020603050405020304" pitchFamily="18" charset="0"/>
              </a:rPr>
              <a:t>by many </a:t>
            </a:r>
            <a:r>
              <a:rPr lang="en-US" sz="2800" dirty="0" smtClean="0">
                <a:solidFill>
                  <a:srgbClr val="5F5F5F"/>
                </a:solidFill>
                <a:latin typeface="Times New Roman" panose="02020603050405020304" pitchFamily="18" charset="0"/>
              </a:rPr>
              <a:t>manufacturers. </a:t>
            </a:r>
            <a:r>
              <a:rPr lang="en-US" sz="2800" dirty="0" smtClean="0">
                <a:solidFill>
                  <a:srgbClr val="717172"/>
                </a:solidFill>
                <a:latin typeface="Times New Roman" panose="02020603050405020304" pitchFamily="18" charset="0"/>
              </a:rPr>
              <a:t>Fuselage </a:t>
            </a:r>
            <a:r>
              <a:rPr lang="en-US" sz="2800" dirty="0">
                <a:solidFill>
                  <a:srgbClr val="717172"/>
                </a:solidFill>
                <a:latin typeface="Times New Roman" panose="02020603050405020304" pitchFamily="18" charset="0"/>
              </a:rPr>
              <a:t>stations (</a:t>
            </a:r>
            <a:r>
              <a:rPr lang="en-US" sz="2800" dirty="0" err="1">
                <a:solidFill>
                  <a:srgbClr val="717172"/>
                </a:solidFill>
                <a:latin typeface="Times New Roman" panose="02020603050405020304" pitchFamily="18" charset="0"/>
              </a:rPr>
              <a:t>Fus</a:t>
            </a:r>
            <a:r>
              <a:rPr lang="en-US" sz="2800" dirty="0">
                <a:solidFill>
                  <a:srgbClr val="717172"/>
                </a:solidFill>
                <a:latin typeface="Times New Roman" panose="02020603050405020304" pitchFamily="18" charset="0"/>
              </a:rPr>
              <a:t>. Sta. or </a:t>
            </a:r>
            <a:r>
              <a:rPr lang="en-US" sz="2800" dirty="0">
                <a:solidFill>
                  <a:srgbClr val="5F5F5F"/>
                </a:solidFill>
                <a:latin typeface="Times New Roman" panose="02020603050405020304" pitchFamily="18" charset="0"/>
              </a:rPr>
              <a:t>FS) </a:t>
            </a:r>
            <a:r>
              <a:rPr lang="en-US" sz="2800" dirty="0">
                <a:solidFill>
                  <a:srgbClr val="717172"/>
                </a:solidFill>
                <a:latin typeface="Times New Roman" panose="02020603050405020304" pitchFamily="18" charset="0"/>
              </a:rPr>
              <a:t>are numbered </a:t>
            </a:r>
            <a:r>
              <a:rPr lang="en-US" sz="2800" dirty="0" smtClean="0">
                <a:solidFill>
                  <a:srgbClr val="717172"/>
                </a:solidFill>
                <a:latin typeface="Times New Roman" panose="02020603050405020304" pitchFamily="18" charset="0"/>
              </a:rPr>
              <a:t>in inches </a:t>
            </a:r>
            <a:r>
              <a:rPr lang="en-US" sz="2800" dirty="0">
                <a:solidFill>
                  <a:srgbClr val="717172"/>
                </a:solidFill>
                <a:latin typeface="Times New Roman" panose="02020603050405020304" pitchFamily="18" charset="0"/>
              </a:rPr>
              <a:t>from a reference or zero point known as </a:t>
            </a:r>
            <a:r>
              <a:rPr lang="en-US" sz="2800" dirty="0" smtClean="0">
                <a:solidFill>
                  <a:srgbClr val="5F5F5F"/>
                </a:solidFill>
                <a:latin typeface="Times New Roman" panose="02020603050405020304" pitchFamily="18" charset="0"/>
              </a:rPr>
              <a:t>the </a:t>
            </a:r>
            <a:r>
              <a:rPr lang="en-US" sz="2800" dirty="0" smtClean="0">
                <a:solidFill>
                  <a:srgbClr val="717172"/>
                </a:solidFill>
                <a:latin typeface="Times New Roman" panose="02020603050405020304" pitchFamily="18" charset="0"/>
              </a:rPr>
              <a:t>reference </a:t>
            </a:r>
            <a:r>
              <a:rPr lang="en-US" sz="2800" dirty="0">
                <a:solidFill>
                  <a:srgbClr val="5F5F5F"/>
                </a:solidFill>
                <a:latin typeface="Times New Roman" panose="02020603050405020304" pitchFamily="18" charset="0"/>
              </a:rPr>
              <a:t>datum. </a:t>
            </a:r>
            <a:r>
              <a:rPr lang="en-US" sz="2800" i="1" dirty="0">
                <a:solidFill>
                  <a:srgbClr val="717172"/>
                </a:solidFill>
                <a:latin typeface="Times New Roman" panose="02020603050405020304" pitchFamily="18" charset="0"/>
              </a:rPr>
              <a:t>(Figure 2-1) </a:t>
            </a:r>
            <a:r>
              <a:rPr lang="en-US" sz="2800" dirty="0">
                <a:solidFill>
                  <a:srgbClr val="717172"/>
                </a:solidFill>
                <a:latin typeface="Times New Roman" panose="02020603050405020304" pitchFamily="18" charset="0"/>
              </a:rPr>
              <a:t>The reference </a:t>
            </a:r>
            <a:r>
              <a:rPr lang="en-US" sz="2800" dirty="0" smtClean="0">
                <a:solidFill>
                  <a:srgbClr val="717172"/>
                </a:solidFill>
                <a:latin typeface="Times New Roman" panose="02020603050405020304" pitchFamily="18" charset="0"/>
              </a:rPr>
              <a:t>datum </a:t>
            </a:r>
            <a:r>
              <a:rPr lang="en-US" sz="2800" dirty="0" smtClean="0">
                <a:solidFill>
                  <a:srgbClr val="5F5F5F"/>
                </a:solidFill>
                <a:latin typeface="Times New Roman" panose="02020603050405020304" pitchFamily="18" charset="0"/>
              </a:rPr>
              <a:t>is </a:t>
            </a:r>
            <a:r>
              <a:rPr lang="en-US" sz="2800" dirty="0">
                <a:solidFill>
                  <a:srgbClr val="717172"/>
                </a:solidFill>
                <a:latin typeface="Times New Roman" panose="02020603050405020304" pitchFamily="18" charset="0"/>
              </a:rPr>
              <a:t>an imaginary vertical p</a:t>
            </a:r>
            <a:r>
              <a:rPr lang="en-US" sz="2800" dirty="0">
                <a:solidFill>
                  <a:srgbClr val="4A4A4A"/>
                </a:solidFill>
                <a:latin typeface="Times New Roman" panose="02020603050405020304" pitchFamily="18" charset="0"/>
              </a:rPr>
              <a:t>l</a:t>
            </a:r>
            <a:r>
              <a:rPr lang="en-US" sz="2800" dirty="0">
                <a:solidFill>
                  <a:srgbClr val="717172"/>
                </a:solidFill>
                <a:latin typeface="Times New Roman" panose="02020603050405020304" pitchFamily="18" charset="0"/>
              </a:rPr>
              <a:t>ane at or near </a:t>
            </a:r>
            <a:r>
              <a:rPr lang="en-US" sz="2800" dirty="0">
                <a:solidFill>
                  <a:srgbClr val="5F5F5F"/>
                </a:solidFill>
                <a:latin typeface="Times New Roman" panose="02020603050405020304" pitchFamily="18" charset="0"/>
              </a:rPr>
              <a:t>the nose </a:t>
            </a:r>
            <a:r>
              <a:rPr lang="en-US" sz="2800" dirty="0" smtClean="0">
                <a:solidFill>
                  <a:srgbClr val="717172"/>
                </a:solidFill>
                <a:latin typeface="Times New Roman" panose="02020603050405020304" pitchFamily="18" charset="0"/>
              </a:rPr>
              <a:t>of </a:t>
            </a:r>
            <a:r>
              <a:rPr lang="en-US" sz="2800" dirty="0" smtClean="0">
                <a:solidFill>
                  <a:srgbClr val="5F5F5F"/>
                </a:solidFill>
                <a:latin typeface="Times New Roman" panose="02020603050405020304" pitchFamily="18" charset="0"/>
              </a:rPr>
              <a:t>the </a:t>
            </a:r>
            <a:r>
              <a:rPr lang="en-US" sz="2800" dirty="0">
                <a:solidFill>
                  <a:srgbClr val="717172"/>
                </a:solidFill>
                <a:latin typeface="Times New Roman" panose="02020603050405020304" pitchFamily="18" charset="0"/>
              </a:rPr>
              <a:t>aircraft from which </a:t>
            </a:r>
            <a:r>
              <a:rPr lang="en-US" sz="2800" dirty="0">
                <a:solidFill>
                  <a:srgbClr val="5F5F5F"/>
                </a:solidFill>
                <a:latin typeface="Arial" panose="020B0604020202020204" pitchFamily="34" charset="0"/>
              </a:rPr>
              <a:t>all </a:t>
            </a:r>
            <a:r>
              <a:rPr lang="en-US" sz="2800" dirty="0">
                <a:solidFill>
                  <a:srgbClr val="717172"/>
                </a:solidFill>
                <a:latin typeface="Times New Roman" panose="02020603050405020304" pitchFamily="18" charset="0"/>
              </a:rPr>
              <a:t>fore and aft distances are</a:t>
            </a:r>
          </a:p>
          <a:p>
            <a:pPr algn="just"/>
            <a:r>
              <a:rPr lang="en-US" sz="2800" dirty="0">
                <a:solidFill>
                  <a:srgbClr val="717172"/>
                </a:solidFill>
                <a:latin typeface="Times New Roman" panose="02020603050405020304" pitchFamily="18" charset="0"/>
              </a:rPr>
              <a:t>measured. The distance </a:t>
            </a:r>
            <a:r>
              <a:rPr lang="en-US" sz="2800" dirty="0">
                <a:solidFill>
                  <a:srgbClr val="5F5F5F"/>
                </a:solidFill>
                <a:latin typeface="Times New Roman" panose="02020603050405020304" pitchFamily="18" charset="0"/>
              </a:rPr>
              <a:t>to </a:t>
            </a:r>
            <a:r>
              <a:rPr lang="en-US" sz="2800" dirty="0">
                <a:solidFill>
                  <a:srgbClr val="717172"/>
                </a:solidFill>
                <a:latin typeface="Times New Roman" panose="02020603050405020304" pitchFamily="18" charset="0"/>
              </a:rPr>
              <a:t>a given point </a:t>
            </a:r>
            <a:r>
              <a:rPr lang="en-US" sz="2800" dirty="0">
                <a:solidFill>
                  <a:srgbClr val="5F5F5F"/>
                </a:solidFill>
                <a:latin typeface="Times New Roman" panose="02020603050405020304" pitchFamily="18" charset="0"/>
              </a:rPr>
              <a:t>is </a:t>
            </a:r>
            <a:r>
              <a:rPr lang="en-US" sz="2800" dirty="0" smtClean="0">
                <a:solidFill>
                  <a:srgbClr val="717172"/>
                </a:solidFill>
                <a:latin typeface="Times New Roman" panose="02020603050405020304" pitchFamily="18" charset="0"/>
              </a:rPr>
              <a:t>measured </a:t>
            </a:r>
            <a:r>
              <a:rPr lang="en-US" sz="2800" dirty="0" smtClean="0">
                <a:solidFill>
                  <a:srgbClr val="5F5F5F"/>
                </a:solidFill>
                <a:latin typeface="Times New Roman" panose="02020603050405020304" pitchFamily="18" charset="0"/>
              </a:rPr>
              <a:t>in </a:t>
            </a:r>
            <a:r>
              <a:rPr lang="en-US" sz="2800" dirty="0">
                <a:solidFill>
                  <a:srgbClr val="5F5F5F"/>
                </a:solidFill>
                <a:latin typeface="Times New Roman" panose="02020603050405020304" pitchFamily="18" charset="0"/>
              </a:rPr>
              <a:t>inches parallel to </a:t>
            </a:r>
            <a:r>
              <a:rPr lang="en-US" sz="2800" dirty="0">
                <a:solidFill>
                  <a:srgbClr val="717172"/>
                </a:solidFill>
                <a:latin typeface="Times New Roman" panose="02020603050405020304" pitchFamily="18" charset="0"/>
              </a:rPr>
              <a:t>a center </a:t>
            </a:r>
            <a:r>
              <a:rPr lang="en-US" sz="2800" dirty="0">
                <a:solidFill>
                  <a:srgbClr val="5F5F5F"/>
                </a:solidFill>
                <a:latin typeface="Times New Roman" panose="02020603050405020304" pitchFamily="18" charset="0"/>
              </a:rPr>
              <a:t>line </a:t>
            </a:r>
            <a:r>
              <a:rPr lang="en-US" sz="2800" dirty="0">
                <a:solidFill>
                  <a:srgbClr val="717172"/>
                </a:solidFill>
                <a:latin typeface="Times New Roman" panose="02020603050405020304" pitchFamily="18" charset="0"/>
              </a:rPr>
              <a:t>extending </a:t>
            </a:r>
            <a:r>
              <a:rPr lang="en-US" sz="2800" dirty="0" smtClean="0">
                <a:solidFill>
                  <a:srgbClr val="717172"/>
                </a:solidFill>
                <a:latin typeface="Times New Roman" panose="02020603050405020304" pitchFamily="18" charset="0"/>
              </a:rPr>
              <a:t>through the </a:t>
            </a:r>
            <a:r>
              <a:rPr lang="en-US" sz="2800" dirty="0">
                <a:solidFill>
                  <a:srgbClr val="717172"/>
                </a:solidFill>
                <a:latin typeface="Times New Roman" panose="02020603050405020304" pitchFamily="18" charset="0"/>
              </a:rPr>
              <a:t>aircraft from the </a:t>
            </a:r>
            <a:r>
              <a:rPr lang="en-US" sz="2800" dirty="0">
                <a:solidFill>
                  <a:srgbClr val="5F5F5F"/>
                </a:solidFill>
                <a:latin typeface="Times New Roman" panose="02020603050405020304" pitchFamily="18" charset="0"/>
              </a:rPr>
              <a:t>nose </a:t>
            </a:r>
            <a:r>
              <a:rPr lang="en-US" sz="2800" dirty="0">
                <a:solidFill>
                  <a:srgbClr val="717172"/>
                </a:solidFill>
                <a:latin typeface="Times New Roman" panose="02020603050405020304" pitchFamily="18" charset="0"/>
              </a:rPr>
              <a:t>through the center of </a:t>
            </a:r>
            <a:r>
              <a:rPr lang="en-US" sz="2800" dirty="0" smtClean="0">
                <a:solidFill>
                  <a:srgbClr val="717172"/>
                </a:solidFill>
                <a:latin typeface="Times New Roman" panose="02020603050405020304" pitchFamily="18" charset="0"/>
              </a:rPr>
              <a:t>the tail </a:t>
            </a:r>
            <a:r>
              <a:rPr lang="en-US" sz="2800" dirty="0">
                <a:solidFill>
                  <a:srgbClr val="717172"/>
                </a:solidFill>
                <a:latin typeface="Times New Roman" panose="02020603050405020304" pitchFamily="18" charset="0"/>
              </a:rPr>
              <a:t>co</a:t>
            </a:r>
            <a:r>
              <a:rPr lang="en-US" sz="2800" dirty="0">
                <a:solidFill>
                  <a:srgbClr val="4A4A4A"/>
                </a:solidFill>
                <a:latin typeface="Times New Roman" panose="02020603050405020304" pitchFamily="18" charset="0"/>
              </a:rPr>
              <a:t>n</a:t>
            </a:r>
            <a:r>
              <a:rPr lang="en-US" sz="2800" dirty="0">
                <a:solidFill>
                  <a:srgbClr val="717172"/>
                </a:solidFill>
                <a:latin typeface="Times New Roman" panose="02020603050405020304" pitchFamily="18" charset="0"/>
              </a:rPr>
              <a:t>e</a:t>
            </a:r>
            <a:r>
              <a:rPr lang="en-US" sz="2800" dirty="0">
                <a:solidFill>
                  <a:srgbClr val="4A4A4A"/>
                </a:solidFill>
                <a:latin typeface="Times New Roman" panose="02020603050405020304" pitchFamily="18" charset="0"/>
              </a:rPr>
              <a:t>. </a:t>
            </a:r>
            <a:r>
              <a:rPr lang="en-US" sz="2800" dirty="0">
                <a:solidFill>
                  <a:srgbClr val="717172"/>
                </a:solidFill>
                <a:latin typeface="Times New Roman" panose="02020603050405020304" pitchFamily="18" charset="0"/>
              </a:rPr>
              <a:t>Some manufacturers may call the </a:t>
            </a:r>
            <a:r>
              <a:rPr lang="en-US" sz="2800" dirty="0" smtClean="0">
                <a:solidFill>
                  <a:srgbClr val="717172"/>
                </a:solidFill>
                <a:latin typeface="Times New Roman" panose="02020603050405020304" pitchFamily="18" charset="0"/>
              </a:rPr>
              <a:t>fuselage station </a:t>
            </a:r>
            <a:r>
              <a:rPr lang="en-US" sz="2800" dirty="0">
                <a:solidFill>
                  <a:srgbClr val="717172"/>
                </a:solidFill>
                <a:latin typeface="Times New Roman" panose="02020603050405020304" pitchFamily="18" charset="0"/>
              </a:rPr>
              <a:t>a </a:t>
            </a:r>
            <a:r>
              <a:rPr lang="en-US" sz="2800" dirty="0">
                <a:solidFill>
                  <a:srgbClr val="5F5F5F"/>
                </a:solidFill>
                <a:latin typeface="Times New Roman" panose="02020603050405020304" pitchFamily="18" charset="0"/>
              </a:rPr>
              <a:t>body </a:t>
            </a:r>
            <a:r>
              <a:rPr lang="en-US" sz="2800" dirty="0">
                <a:solidFill>
                  <a:srgbClr val="717172"/>
                </a:solidFill>
                <a:latin typeface="Times New Roman" panose="02020603050405020304" pitchFamily="18" charset="0"/>
              </a:rPr>
              <a:t>station, abbreviated BS</a:t>
            </a:r>
            <a:r>
              <a:rPr lang="en-US" sz="2800" dirty="0" smtClean="0">
                <a:solidFill>
                  <a:srgbClr val="717172"/>
                </a:solidFill>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308419251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419100"/>
            <a:ext cx="11874500" cy="5588000"/>
          </a:xfrm>
          <a:prstGeom prst="rect">
            <a:avLst/>
          </a:prstGeom>
        </p:spPr>
      </p:pic>
    </p:spTree>
    <p:extLst>
      <p:ext uri="{BB962C8B-B14F-4D97-AF65-F5344CB8AC3E}">
        <p14:creationId xmlns:p14="http://schemas.microsoft.com/office/powerpoint/2010/main" xmlns="" val="101188142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000" y="508001"/>
            <a:ext cx="11404600" cy="5693866"/>
          </a:xfrm>
          <a:prstGeom prst="rect">
            <a:avLst/>
          </a:prstGeom>
        </p:spPr>
        <p:txBody>
          <a:bodyPr wrap="square">
            <a:spAutoFit/>
          </a:bodyPr>
          <a:lstStyle/>
          <a:p>
            <a:pPr algn="just"/>
            <a:r>
              <a:rPr lang="en-US" sz="2800" dirty="0">
                <a:latin typeface="Times New Roman" panose="02020603050405020304" pitchFamily="18" charset="0"/>
              </a:rPr>
              <a:t>Buttock line or butt line (BL) is a vertical </a:t>
            </a:r>
            <a:r>
              <a:rPr lang="en-US" sz="2800" dirty="0" smtClean="0">
                <a:latin typeface="Times New Roman" panose="02020603050405020304" pitchFamily="18" charset="0"/>
              </a:rPr>
              <a:t>reference plane </a:t>
            </a:r>
            <a:r>
              <a:rPr lang="en-US" sz="2800" dirty="0">
                <a:latin typeface="Times New Roman" panose="02020603050405020304" pitchFamily="18" charset="0"/>
              </a:rPr>
              <a:t>down the center of the aircraft from </a:t>
            </a:r>
            <a:r>
              <a:rPr lang="en-US" sz="2800" dirty="0" smtClean="0">
                <a:latin typeface="Times New Roman" panose="02020603050405020304" pitchFamily="18" charset="0"/>
              </a:rPr>
              <a:t>which measurements </a:t>
            </a:r>
            <a:r>
              <a:rPr lang="en-US" sz="2800" dirty="0">
                <a:latin typeface="Times New Roman" panose="02020603050405020304" pitchFamily="18" charset="0"/>
              </a:rPr>
              <a:t>left or right can be made. </a:t>
            </a:r>
            <a:r>
              <a:rPr lang="en-US" sz="2800" i="1" dirty="0">
                <a:latin typeface="Times New Roman" panose="02020603050405020304" pitchFamily="18" charset="0"/>
              </a:rPr>
              <a:t>(Figure 2-2)</a:t>
            </a:r>
          </a:p>
          <a:p>
            <a:pPr algn="just"/>
            <a:r>
              <a:rPr lang="en-US" sz="2800" dirty="0">
                <a:latin typeface="Times New Roman" panose="02020603050405020304" pitchFamily="18" charset="0"/>
              </a:rPr>
              <a:t>Water line (WL) is the measurement of </a:t>
            </a:r>
            <a:r>
              <a:rPr lang="en-US" sz="2800" dirty="0" smtClean="0">
                <a:latin typeface="Times New Roman" panose="02020603050405020304" pitchFamily="18" charset="0"/>
              </a:rPr>
              <a:t>height in </a:t>
            </a:r>
            <a:r>
              <a:rPr lang="en-US" sz="2800" dirty="0">
                <a:latin typeface="Times New Roman" panose="02020603050405020304" pitchFamily="18" charset="0"/>
              </a:rPr>
              <a:t>inches perpendicular from a horizontal </a:t>
            </a:r>
            <a:r>
              <a:rPr lang="en-US" sz="2800" dirty="0" smtClean="0">
                <a:latin typeface="Times New Roman" panose="02020603050405020304" pitchFamily="18" charset="0"/>
              </a:rPr>
              <a:t>plane usually </a:t>
            </a:r>
            <a:r>
              <a:rPr lang="en-US" sz="2800" dirty="0">
                <a:latin typeface="Times New Roman" panose="02020603050405020304" pitchFamily="18" charset="0"/>
              </a:rPr>
              <a:t>located at the ground, cabin floor, or some</a:t>
            </a:r>
          </a:p>
          <a:p>
            <a:pPr algn="just"/>
            <a:r>
              <a:rPr lang="en-US" sz="2800" dirty="0">
                <a:latin typeface="Times New Roman" panose="02020603050405020304" pitchFamily="18" charset="0"/>
              </a:rPr>
              <a:t>other easily referenced location. </a:t>
            </a:r>
            <a:r>
              <a:rPr lang="en-US" sz="2800" i="1" dirty="0">
                <a:latin typeface="Times New Roman" panose="02020603050405020304" pitchFamily="18" charset="0"/>
              </a:rPr>
              <a:t>(Figure 2-3)</a:t>
            </a:r>
          </a:p>
          <a:p>
            <a:pPr algn="just"/>
            <a:r>
              <a:rPr lang="en-US" sz="2800" dirty="0">
                <a:latin typeface="Times New Roman" panose="02020603050405020304" pitchFamily="18" charset="0"/>
              </a:rPr>
              <a:t>Aileron station (AS) is measured outboard </a:t>
            </a:r>
            <a:r>
              <a:rPr lang="en-US" sz="2800" dirty="0" smtClean="0">
                <a:latin typeface="Times New Roman" panose="02020603050405020304" pitchFamily="18" charset="0"/>
              </a:rPr>
              <a:t>from, and </a:t>
            </a:r>
            <a:r>
              <a:rPr lang="en-US" sz="2800" dirty="0">
                <a:latin typeface="Times New Roman" panose="02020603050405020304" pitchFamily="18" charset="0"/>
              </a:rPr>
              <a:t>parallel to, the inboard edge of the </a:t>
            </a:r>
            <a:r>
              <a:rPr lang="en-US" sz="2800" dirty="0" smtClean="0">
                <a:latin typeface="Times New Roman" panose="02020603050405020304" pitchFamily="18" charset="0"/>
              </a:rPr>
              <a:t>aileron, perpendicular </a:t>
            </a:r>
            <a:r>
              <a:rPr lang="en-US" sz="2800" dirty="0">
                <a:latin typeface="Times New Roman" panose="02020603050405020304" pitchFamily="18" charset="0"/>
              </a:rPr>
              <a:t>to the rear beam of the wing.</a:t>
            </a:r>
          </a:p>
          <a:p>
            <a:pPr algn="just"/>
            <a:r>
              <a:rPr lang="en-US" sz="2800" dirty="0">
                <a:latin typeface="Times New Roman" panose="02020603050405020304" pitchFamily="18" charset="0"/>
              </a:rPr>
              <a:t>Flap station (KS) is measured perpendicular to </a:t>
            </a:r>
            <a:r>
              <a:rPr lang="en-US" sz="2800" dirty="0" smtClean="0">
                <a:latin typeface="Times New Roman" panose="02020603050405020304" pitchFamily="18" charset="0"/>
              </a:rPr>
              <a:t>the rear </a:t>
            </a:r>
            <a:r>
              <a:rPr lang="en-US" sz="2800" dirty="0">
                <a:latin typeface="Times New Roman" panose="02020603050405020304" pitchFamily="18" charset="0"/>
              </a:rPr>
              <a:t>beam of the wing and parallel to, and </a:t>
            </a:r>
            <a:r>
              <a:rPr lang="en-US" sz="2800" dirty="0" smtClean="0">
                <a:latin typeface="Times New Roman" panose="02020603050405020304" pitchFamily="18" charset="0"/>
              </a:rPr>
              <a:t>outboard from</a:t>
            </a:r>
            <a:r>
              <a:rPr lang="en-US" sz="2800" dirty="0">
                <a:latin typeface="Times New Roman" panose="02020603050405020304" pitchFamily="18" charset="0"/>
              </a:rPr>
              <a:t>, the inboard edge of the flap</a:t>
            </a:r>
            <a:r>
              <a:rPr lang="en-US" sz="2800" dirty="0" smtClean="0">
                <a:latin typeface="Times New Roman" panose="02020603050405020304" pitchFamily="18" charset="0"/>
              </a:rPr>
              <a:t>.</a:t>
            </a:r>
          </a:p>
          <a:p>
            <a:r>
              <a:rPr lang="en-US" sz="2800" dirty="0"/>
              <a:t>Nacelle station (NC or </a:t>
            </a:r>
            <a:r>
              <a:rPr lang="en-US" sz="2800" dirty="0" err="1"/>
              <a:t>Nac</a:t>
            </a:r>
            <a:r>
              <a:rPr lang="en-US" sz="2800" dirty="0"/>
              <a:t>. Sta.) is measured </a:t>
            </a:r>
            <a:r>
              <a:rPr lang="en-US" sz="2800" dirty="0" smtClean="0"/>
              <a:t>either forward </a:t>
            </a:r>
            <a:r>
              <a:rPr lang="en-US" sz="2800" dirty="0"/>
              <a:t>of or behind the front spar of the wing </a:t>
            </a:r>
            <a:r>
              <a:rPr lang="en-US" sz="2800" dirty="0" smtClean="0"/>
              <a:t>and perpendicular </a:t>
            </a:r>
            <a:r>
              <a:rPr lang="en-US" sz="2800" dirty="0"/>
              <a:t>to a designated water line</a:t>
            </a:r>
            <a:r>
              <a:rPr lang="en-US" sz="2800" dirty="0" smtClean="0"/>
              <a:t>.</a:t>
            </a:r>
          </a:p>
          <a:p>
            <a:endParaRPr lang="en-US" sz="2800" dirty="0"/>
          </a:p>
        </p:txBody>
      </p:sp>
    </p:spTree>
    <p:extLst>
      <p:ext uri="{BB962C8B-B14F-4D97-AF65-F5344CB8AC3E}">
        <p14:creationId xmlns:p14="http://schemas.microsoft.com/office/powerpoint/2010/main" xmlns="" val="258529083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 y="723900"/>
            <a:ext cx="11353800" cy="3108543"/>
          </a:xfrm>
          <a:prstGeom prst="rect">
            <a:avLst/>
          </a:prstGeom>
        </p:spPr>
        <p:txBody>
          <a:bodyPr wrap="square">
            <a:spAutoFit/>
          </a:bodyPr>
          <a:lstStyle/>
          <a:p>
            <a:pPr algn="just"/>
            <a:r>
              <a:rPr lang="en-US" sz="2800" dirty="0">
                <a:latin typeface="Times New Roman" panose="02020603050405020304" pitchFamily="18" charset="0"/>
              </a:rPr>
              <a:t>In addition to the location stations listed above, </a:t>
            </a:r>
            <a:r>
              <a:rPr lang="en-US" sz="2800" dirty="0" smtClean="0">
                <a:latin typeface="Times New Roman" panose="02020603050405020304" pitchFamily="18" charset="0"/>
              </a:rPr>
              <a:t>other measurements </a:t>
            </a:r>
            <a:r>
              <a:rPr lang="en-US" sz="2800" dirty="0">
                <a:latin typeface="Times New Roman" panose="02020603050405020304" pitchFamily="18" charset="0"/>
              </a:rPr>
              <a:t>are used, especially on large </a:t>
            </a:r>
            <a:r>
              <a:rPr lang="en-US" sz="2800" dirty="0" smtClean="0">
                <a:latin typeface="Times New Roman" panose="02020603050405020304" pitchFamily="18" charset="0"/>
              </a:rPr>
              <a:t>aircraft. Thus</a:t>
            </a:r>
            <a:r>
              <a:rPr lang="en-US" sz="2800" dirty="0">
                <a:latin typeface="Times New Roman" panose="02020603050405020304" pitchFamily="18" charset="0"/>
              </a:rPr>
              <a:t>, there may be horizontal stabilizer stations (HSS</a:t>
            </a:r>
            <a:r>
              <a:rPr lang="en-US" sz="2800" dirty="0" smtClean="0">
                <a:latin typeface="Times New Roman" panose="02020603050405020304" pitchFamily="18" charset="0"/>
              </a:rPr>
              <a:t>), vertical </a:t>
            </a:r>
            <a:r>
              <a:rPr lang="en-US" sz="2800" dirty="0">
                <a:latin typeface="Times New Roman" panose="02020603050405020304" pitchFamily="18" charset="0"/>
              </a:rPr>
              <a:t>stabilizer stations (VSS) or </a:t>
            </a:r>
            <a:r>
              <a:rPr lang="en-US" sz="2800" dirty="0" err="1">
                <a:latin typeface="Times New Roman" panose="02020603050405020304" pitchFamily="18" charset="0"/>
              </a:rPr>
              <a:t>powerplant</a:t>
            </a:r>
            <a:r>
              <a:rPr lang="en-US" sz="2800" dirty="0">
                <a:latin typeface="Times New Roman" panose="02020603050405020304" pitchFamily="18" charset="0"/>
              </a:rPr>
              <a:t> </a:t>
            </a:r>
            <a:r>
              <a:rPr lang="en-US" sz="2800" dirty="0" smtClean="0">
                <a:latin typeface="Times New Roman" panose="02020603050405020304" pitchFamily="18" charset="0"/>
              </a:rPr>
              <a:t>stations (PPS</a:t>
            </a:r>
            <a:r>
              <a:rPr lang="en-US" sz="2800" dirty="0">
                <a:latin typeface="Times New Roman" panose="02020603050405020304" pitchFamily="18" charset="0"/>
              </a:rPr>
              <a:t>). </a:t>
            </a:r>
            <a:r>
              <a:rPr lang="en-US" sz="2800" i="1" dirty="0">
                <a:latin typeface="Times New Roman" panose="02020603050405020304" pitchFamily="18" charset="0"/>
              </a:rPr>
              <a:t>(Figure 2-4) </a:t>
            </a:r>
            <a:r>
              <a:rPr lang="en-US" sz="2800" dirty="0">
                <a:latin typeface="Times New Roman" panose="02020603050405020304" pitchFamily="18" charset="0"/>
              </a:rPr>
              <a:t>In every case, the </a:t>
            </a:r>
            <a:r>
              <a:rPr lang="en-US" sz="2800" dirty="0" smtClean="0">
                <a:latin typeface="Times New Roman" panose="02020603050405020304" pitchFamily="18" charset="0"/>
              </a:rPr>
              <a:t>manufacturer's terminology </a:t>
            </a:r>
            <a:r>
              <a:rPr lang="en-US" sz="2800" dirty="0">
                <a:latin typeface="Times New Roman" panose="02020603050405020304" pitchFamily="18" charset="0"/>
              </a:rPr>
              <a:t>and station location system should </a:t>
            </a:r>
            <a:r>
              <a:rPr lang="en-US" sz="2800" dirty="0" smtClean="0">
                <a:latin typeface="Times New Roman" panose="02020603050405020304" pitchFamily="18" charset="0"/>
              </a:rPr>
              <a:t>be consulted </a:t>
            </a:r>
            <a:r>
              <a:rPr lang="en-US" sz="2800" dirty="0">
                <a:latin typeface="Times New Roman" panose="02020603050405020304" pitchFamily="18" charset="0"/>
              </a:rPr>
              <a:t>before locating a point on a particular aircraft</a:t>
            </a:r>
            <a:r>
              <a:rPr lang="en-US" sz="2800" dirty="0" smtClean="0">
                <a:latin typeface="Times New Roman" panose="02020603050405020304" pitchFamily="18" charset="0"/>
              </a:rPr>
              <a:t>.</a:t>
            </a:r>
          </a:p>
          <a:p>
            <a:pPr algn="just"/>
            <a:endParaRPr lang="en-US" sz="2800" dirty="0">
              <a:latin typeface="Times New Roman" panose="02020603050405020304" pitchFamily="18" charset="0"/>
            </a:endParaRPr>
          </a:p>
          <a:p>
            <a:pPr algn="just"/>
            <a:endParaRPr lang="en-US" sz="2800" dirty="0"/>
          </a:p>
        </p:txBody>
      </p:sp>
    </p:spTree>
    <p:extLst>
      <p:ext uri="{BB962C8B-B14F-4D97-AF65-F5344CB8AC3E}">
        <p14:creationId xmlns:p14="http://schemas.microsoft.com/office/powerpoint/2010/main" xmlns="" val="189127507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7600" y="165100"/>
            <a:ext cx="9918700" cy="6337300"/>
          </a:xfrm>
          <a:prstGeom prst="rect">
            <a:avLst/>
          </a:prstGeom>
        </p:spPr>
      </p:pic>
    </p:spTree>
    <p:extLst>
      <p:ext uri="{BB962C8B-B14F-4D97-AF65-F5344CB8AC3E}">
        <p14:creationId xmlns:p14="http://schemas.microsoft.com/office/powerpoint/2010/main" xmlns="" val="95667676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9410" y="711200"/>
            <a:ext cx="11065890" cy="5422900"/>
          </a:xfrm>
          <a:prstGeom prst="rect">
            <a:avLst/>
          </a:prstGeom>
        </p:spPr>
      </p:pic>
    </p:spTree>
    <p:extLst>
      <p:ext uri="{BB962C8B-B14F-4D97-AF65-F5344CB8AC3E}">
        <p14:creationId xmlns:p14="http://schemas.microsoft.com/office/powerpoint/2010/main" xmlns="" val="241023899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889" y="215900"/>
            <a:ext cx="11834583" cy="6261100"/>
          </a:xfrm>
          <a:prstGeom prst="rect">
            <a:avLst/>
          </a:prstGeom>
        </p:spPr>
      </p:pic>
    </p:spTree>
    <p:extLst>
      <p:ext uri="{BB962C8B-B14F-4D97-AF65-F5344CB8AC3E}">
        <p14:creationId xmlns:p14="http://schemas.microsoft.com/office/powerpoint/2010/main" xmlns="" val="23688444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7899" y="224130"/>
            <a:ext cx="7828075" cy="5554370"/>
          </a:xfrm>
          <a:prstGeom prst="rect">
            <a:avLst/>
          </a:prstGeom>
        </p:spPr>
      </p:pic>
    </p:spTree>
    <p:extLst>
      <p:ext uri="{BB962C8B-B14F-4D97-AF65-F5344CB8AC3E}">
        <p14:creationId xmlns:p14="http://schemas.microsoft.com/office/powerpoint/2010/main" xmlns="" val="295121829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972" y="698500"/>
            <a:ext cx="10836429" cy="5422900"/>
          </a:xfrm>
          <a:prstGeom prst="rect">
            <a:avLst/>
          </a:prstGeom>
        </p:spPr>
      </p:pic>
    </p:spTree>
    <p:extLst>
      <p:ext uri="{BB962C8B-B14F-4D97-AF65-F5344CB8AC3E}">
        <p14:creationId xmlns:p14="http://schemas.microsoft.com/office/powerpoint/2010/main" xmlns="" val="234997241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2599" y="0"/>
            <a:ext cx="11303001" cy="6184900"/>
          </a:xfrm>
          <a:prstGeom prst="rect">
            <a:avLst/>
          </a:prstGeom>
        </p:spPr>
      </p:pic>
    </p:spTree>
    <p:extLst>
      <p:ext uri="{BB962C8B-B14F-4D97-AF65-F5344CB8AC3E}">
        <p14:creationId xmlns:p14="http://schemas.microsoft.com/office/powerpoint/2010/main" xmlns="" val="291588832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1200" y="195721"/>
            <a:ext cx="10744200" cy="6451306"/>
          </a:xfrm>
          <a:prstGeom prst="rect">
            <a:avLst/>
          </a:prstGeom>
        </p:spPr>
      </p:pic>
    </p:spTree>
    <p:extLst>
      <p:ext uri="{BB962C8B-B14F-4D97-AF65-F5344CB8AC3E}">
        <p14:creationId xmlns:p14="http://schemas.microsoft.com/office/powerpoint/2010/main" xmlns="" val="232170297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54" y="609600"/>
            <a:ext cx="11239445" cy="5892800"/>
          </a:xfrm>
          <a:prstGeom prst="rect">
            <a:avLst/>
          </a:prstGeom>
        </p:spPr>
      </p:pic>
    </p:spTree>
    <p:extLst>
      <p:ext uri="{BB962C8B-B14F-4D97-AF65-F5344CB8AC3E}">
        <p14:creationId xmlns:p14="http://schemas.microsoft.com/office/powerpoint/2010/main" xmlns="" val="219880209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163" y="152400"/>
            <a:ext cx="12331574" cy="6489700"/>
          </a:xfrm>
          <a:prstGeom prst="rect">
            <a:avLst/>
          </a:prstGeom>
        </p:spPr>
      </p:pic>
    </p:spTree>
    <p:extLst>
      <p:ext uri="{BB962C8B-B14F-4D97-AF65-F5344CB8AC3E}">
        <p14:creationId xmlns:p14="http://schemas.microsoft.com/office/powerpoint/2010/main" xmlns="" val="266070065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716" y="449178"/>
            <a:ext cx="11798300" cy="6264441"/>
          </a:xfrm>
          <a:prstGeom prst="rect">
            <a:avLst/>
          </a:prstGeom>
        </p:spPr>
      </p:pic>
    </p:spTree>
    <p:extLst>
      <p:ext uri="{BB962C8B-B14F-4D97-AF65-F5344CB8AC3E}">
        <p14:creationId xmlns:p14="http://schemas.microsoft.com/office/powerpoint/2010/main" xmlns="" val="285127853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800" y="241300"/>
            <a:ext cx="11582400" cy="6124754"/>
          </a:xfrm>
          <a:prstGeom prst="rect">
            <a:avLst/>
          </a:prstGeom>
        </p:spPr>
        <p:txBody>
          <a:bodyPr wrap="square">
            <a:spAutoFit/>
          </a:bodyPr>
          <a:lstStyle/>
          <a:p>
            <a:pPr algn="just"/>
            <a:r>
              <a:rPr lang="en-US" sz="2800" b="1" dirty="0">
                <a:latin typeface="Arial" panose="020B0604020202020204" pitchFamily="34" charset="0"/>
              </a:rPr>
              <a:t>ACCESS AND INSPECTION PANELS</a:t>
            </a:r>
          </a:p>
          <a:p>
            <a:pPr algn="just"/>
            <a:r>
              <a:rPr lang="en-US" sz="2800" dirty="0">
                <a:latin typeface="Times New Roman" panose="02020603050405020304" pitchFamily="18" charset="0"/>
              </a:rPr>
              <a:t>Knowing where a particular structure or </a:t>
            </a:r>
            <a:r>
              <a:rPr lang="en-US" sz="2800" dirty="0" smtClean="0">
                <a:latin typeface="Times New Roman" panose="02020603050405020304" pitchFamily="18" charset="0"/>
              </a:rPr>
              <a:t>component is </a:t>
            </a:r>
            <a:r>
              <a:rPr lang="en-US" sz="2800" dirty="0">
                <a:latin typeface="Times New Roman" panose="02020603050405020304" pitchFamily="18" charset="0"/>
              </a:rPr>
              <a:t>located on an aircraft needs to be combined </a:t>
            </a:r>
            <a:r>
              <a:rPr lang="en-US" sz="2800" dirty="0" smtClean="0">
                <a:latin typeface="Times New Roman" panose="02020603050405020304" pitchFamily="18" charset="0"/>
              </a:rPr>
              <a:t>with gaining </a:t>
            </a:r>
            <a:r>
              <a:rPr lang="en-US" sz="2800" dirty="0">
                <a:latin typeface="Times New Roman" panose="02020603050405020304" pitchFamily="18" charset="0"/>
              </a:rPr>
              <a:t>access to that area to perform the required</a:t>
            </a:r>
          </a:p>
          <a:p>
            <a:pPr algn="just"/>
            <a:r>
              <a:rPr lang="en-US" sz="2800" dirty="0">
                <a:latin typeface="Times New Roman" panose="02020603050405020304" pitchFamily="18" charset="0"/>
              </a:rPr>
              <a:t>inspections or maintenance. To facilitate this, </a:t>
            </a:r>
            <a:r>
              <a:rPr lang="en-US" sz="2800" dirty="0" smtClean="0">
                <a:latin typeface="Times New Roman" panose="02020603050405020304" pitchFamily="18" charset="0"/>
              </a:rPr>
              <a:t>access and </a:t>
            </a:r>
            <a:r>
              <a:rPr lang="en-US" sz="2800" dirty="0">
                <a:latin typeface="Times New Roman" panose="02020603050405020304" pitchFamily="18" charset="0"/>
              </a:rPr>
              <a:t>inspection panels are located on most surfaces </a:t>
            </a:r>
            <a:r>
              <a:rPr lang="en-US" sz="2800" dirty="0" smtClean="0">
                <a:latin typeface="Times New Roman" panose="02020603050405020304" pitchFamily="18" charset="0"/>
              </a:rPr>
              <a:t>of the </a:t>
            </a:r>
            <a:r>
              <a:rPr lang="en-US" sz="2800" dirty="0">
                <a:latin typeface="Times New Roman" panose="02020603050405020304" pitchFamily="18" charset="0"/>
              </a:rPr>
              <a:t>aircraft. Small panels that are hinged or </a:t>
            </a:r>
            <a:r>
              <a:rPr lang="en-US" sz="2800" dirty="0" smtClean="0">
                <a:latin typeface="Times New Roman" panose="02020603050405020304" pitchFamily="18" charset="0"/>
              </a:rPr>
              <a:t>removable allow </a:t>
            </a:r>
            <a:r>
              <a:rPr lang="en-US" sz="2800" dirty="0">
                <a:latin typeface="Times New Roman" panose="02020603050405020304" pitchFamily="18" charset="0"/>
              </a:rPr>
              <a:t>inspection and servicing. Large panels and </a:t>
            </a:r>
            <a:r>
              <a:rPr lang="en-US" sz="2800" dirty="0" smtClean="0">
                <a:latin typeface="Times New Roman" panose="02020603050405020304" pitchFamily="18" charset="0"/>
              </a:rPr>
              <a:t>doors allow </a:t>
            </a:r>
            <a:r>
              <a:rPr lang="en-US" sz="2800" dirty="0">
                <a:latin typeface="Times New Roman" panose="02020603050405020304" pitchFamily="18" charset="0"/>
              </a:rPr>
              <a:t>components to be removed and installed, as </a:t>
            </a:r>
            <a:r>
              <a:rPr lang="en-US" sz="2800" dirty="0" smtClean="0">
                <a:latin typeface="Times New Roman" panose="02020603050405020304" pitchFamily="18" charset="0"/>
              </a:rPr>
              <a:t>well as </a:t>
            </a:r>
            <a:r>
              <a:rPr lang="en-US" sz="2800" dirty="0">
                <a:latin typeface="Times New Roman" panose="02020603050405020304" pitchFamily="18" charset="0"/>
              </a:rPr>
              <a:t>human entry for maintenance </a:t>
            </a:r>
            <a:r>
              <a:rPr lang="en-US" sz="2800" dirty="0" smtClean="0">
                <a:latin typeface="Times New Roman" panose="02020603050405020304" pitchFamily="18" charset="0"/>
              </a:rPr>
              <a:t>purposes. The </a:t>
            </a:r>
            <a:r>
              <a:rPr lang="en-US" sz="2800" dirty="0">
                <a:latin typeface="Times New Roman" panose="02020603050405020304" pitchFamily="18" charset="0"/>
              </a:rPr>
              <a:t>underside of a wing, for example, </a:t>
            </a:r>
            <a:r>
              <a:rPr lang="en-US" sz="2800" dirty="0" smtClean="0">
                <a:latin typeface="Times New Roman" panose="02020603050405020304" pitchFamily="18" charset="0"/>
              </a:rPr>
              <a:t>sometimes contains </a:t>
            </a:r>
            <a:r>
              <a:rPr lang="en-US" sz="2800" dirty="0">
                <a:latin typeface="Times New Roman" panose="02020603050405020304" pitchFamily="18" charset="0"/>
              </a:rPr>
              <a:t>dozens of small panels through which </a:t>
            </a:r>
            <a:r>
              <a:rPr lang="en-US" sz="2800" dirty="0" smtClean="0">
                <a:latin typeface="Times New Roman" panose="02020603050405020304" pitchFamily="18" charset="0"/>
              </a:rPr>
              <a:t>control cable </a:t>
            </a:r>
            <a:r>
              <a:rPr lang="en-US" sz="2800" dirty="0">
                <a:latin typeface="Times New Roman" panose="02020603050405020304" pitchFamily="18" charset="0"/>
              </a:rPr>
              <a:t>components can be monitored and </a:t>
            </a:r>
            <a:r>
              <a:rPr lang="en-US" sz="2800" dirty="0" smtClean="0">
                <a:latin typeface="Times New Roman" panose="02020603050405020304" pitchFamily="18" charset="0"/>
              </a:rPr>
              <a:t>fittings greased</a:t>
            </a:r>
            <a:r>
              <a:rPr lang="en-US" sz="2800" dirty="0">
                <a:latin typeface="Times New Roman" panose="02020603050405020304" pitchFamily="18" charset="0"/>
              </a:rPr>
              <a:t>. Various drains and jack points may also </a:t>
            </a:r>
            <a:r>
              <a:rPr lang="en-US" sz="2800" dirty="0" smtClean="0">
                <a:latin typeface="Times New Roman" panose="02020603050405020304" pitchFamily="18" charset="0"/>
              </a:rPr>
              <a:t>be on </a:t>
            </a:r>
            <a:r>
              <a:rPr lang="en-US" sz="2800" dirty="0">
                <a:latin typeface="Times New Roman" panose="02020603050405020304" pitchFamily="18" charset="0"/>
              </a:rPr>
              <a:t>the underside of the wing. The upper surface </a:t>
            </a:r>
            <a:r>
              <a:rPr lang="en-US" sz="2800" dirty="0" smtClean="0">
                <a:latin typeface="Times New Roman" panose="02020603050405020304" pitchFamily="18" charset="0"/>
              </a:rPr>
              <a:t>of the </a:t>
            </a:r>
            <a:r>
              <a:rPr lang="en-US" sz="2800" dirty="0">
                <a:latin typeface="Times New Roman" panose="02020603050405020304" pitchFamily="18" charset="0"/>
              </a:rPr>
              <a:t>wings typically have fewer access panels because </a:t>
            </a:r>
            <a:r>
              <a:rPr lang="en-US" sz="2800" dirty="0" smtClean="0">
                <a:latin typeface="Times New Roman" panose="02020603050405020304" pitchFamily="18" charset="0"/>
              </a:rPr>
              <a:t>a smooth </a:t>
            </a:r>
            <a:r>
              <a:rPr lang="en-US" sz="2800" dirty="0">
                <a:latin typeface="Times New Roman" panose="02020603050405020304" pitchFamily="18" charset="0"/>
              </a:rPr>
              <a:t>surface promotes better laminar airflow, </a:t>
            </a:r>
            <a:r>
              <a:rPr lang="en-US" sz="2800" dirty="0" smtClean="0">
                <a:latin typeface="Times New Roman" panose="02020603050405020304" pitchFamily="18" charset="0"/>
              </a:rPr>
              <a:t>which causes </a:t>
            </a:r>
            <a:r>
              <a:rPr lang="en-US" sz="2800" dirty="0">
                <a:latin typeface="Times New Roman" panose="02020603050405020304" pitchFamily="18" charset="0"/>
              </a:rPr>
              <a:t>lift </a:t>
            </a:r>
            <a:r>
              <a:rPr lang="en-US" sz="2800" dirty="0" smtClean="0">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384451501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203200"/>
            <a:ext cx="11722100" cy="6555641"/>
          </a:xfrm>
          <a:prstGeom prst="rect">
            <a:avLst/>
          </a:prstGeom>
        </p:spPr>
        <p:txBody>
          <a:bodyPr wrap="square">
            <a:spAutoFit/>
          </a:bodyPr>
          <a:lstStyle/>
          <a:p>
            <a:pPr algn="just"/>
            <a:r>
              <a:rPr lang="en-US" sz="2800" dirty="0">
                <a:latin typeface="Times New Roman" panose="02020603050405020304" pitchFamily="18" charset="0"/>
              </a:rPr>
              <a:t>On large aircraft, walkways are sometimes </a:t>
            </a:r>
            <a:r>
              <a:rPr lang="en-US" sz="2800" dirty="0" smtClean="0">
                <a:latin typeface="Times New Roman" panose="02020603050405020304" pitchFamily="18" charset="0"/>
              </a:rPr>
              <a:t>designated on </a:t>
            </a:r>
            <a:r>
              <a:rPr lang="en-US" sz="2800" dirty="0">
                <a:latin typeface="Times New Roman" panose="02020603050405020304" pitchFamily="18" charset="0"/>
              </a:rPr>
              <a:t>the wing upper surface to permit safe </a:t>
            </a:r>
            <a:r>
              <a:rPr lang="en-US" sz="2800" dirty="0" smtClean="0">
                <a:latin typeface="Times New Roman" panose="02020603050405020304" pitchFamily="18" charset="0"/>
              </a:rPr>
              <a:t>navigation by </a:t>
            </a:r>
            <a:r>
              <a:rPr lang="en-US" sz="2800" dirty="0">
                <a:latin typeface="Times New Roman" panose="02020603050405020304" pitchFamily="18" charset="0"/>
              </a:rPr>
              <a:t>mechanics and inspectors to critical structures </a:t>
            </a:r>
            <a:r>
              <a:rPr lang="en-US" sz="2800" dirty="0" smtClean="0">
                <a:latin typeface="Times New Roman" panose="02020603050405020304" pitchFamily="18" charset="0"/>
              </a:rPr>
              <a:t>and components </a:t>
            </a:r>
            <a:r>
              <a:rPr lang="en-US" sz="2800" dirty="0">
                <a:latin typeface="Times New Roman" panose="02020603050405020304" pitchFamily="18" charset="0"/>
              </a:rPr>
              <a:t>located along the wing's leading and </a:t>
            </a:r>
            <a:r>
              <a:rPr lang="en-US" sz="2800" dirty="0" smtClean="0">
                <a:latin typeface="Times New Roman" panose="02020603050405020304" pitchFamily="18" charset="0"/>
              </a:rPr>
              <a:t>trailing edges</a:t>
            </a:r>
            <a:r>
              <a:rPr lang="en-US" sz="2800" dirty="0">
                <a:latin typeface="Times New Roman" panose="02020603050405020304" pitchFamily="18" charset="0"/>
              </a:rPr>
              <a:t>. Wheel wells and special component bays </a:t>
            </a:r>
            <a:r>
              <a:rPr lang="en-US" sz="2800" dirty="0" smtClean="0">
                <a:latin typeface="Times New Roman" panose="02020603050405020304" pitchFamily="18" charset="0"/>
              </a:rPr>
              <a:t>are places </a:t>
            </a:r>
            <a:r>
              <a:rPr lang="en-US" sz="2800" dirty="0">
                <a:latin typeface="Times New Roman" panose="02020603050405020304" pitchFamily="18" charset="0"/>
              </a:rPr>
              <a:t>where numerous components and accessories </a:t>
            </a:r>
            <a:r>
              <a:rPr lang="en-US" sz="2800" dirty="0" smtClean="0">
                <a:latin typeface="Times New Roman" panose="02020603050405020304" pitchFamily="18" charset="0"/>
              </a:rPr>
              <a:t>are grouped </a:t>
            </a:r>
            <a:r>
              <a:rPr lang="en-US" sz="2800" dirty="0">
                <a:latin typeface="Times New Roman" panose="02020603050405020304" pitchFamily="18" charset="0"/>
              </a:rPr>
              <a:t>together for easy maintenance access.</a:t>
            </a:r>
          </a:p>
          <a:p>
            <a:pPr algn="just"/>
            <a:r>
              <a:rPr lang="en-US" sz="2800" dirty="0">
                <a:latin typeface="Times New Roman" panose="02020603050405020304" pitchFamily="18" charset="0"/>
              </a:rPr>
              <a:t>Panels and doors on aircraft are numbered for </a:t>
            </a:r>
            <a:r>
              <a:rPr lang="en-US" sz="2800" dirty="0" smtClean="0">
                <a:latin typeface="Times New Roman" panose="02020603050405020304" pitchFamily="18" charset="0"/>
              </a:rPr>
              <a:t>positive identification</a:t>
            </a:r>
            <a:r>
              <a:rPr lang="en-US" sz="2800" dirty="0">
                <a:latin typeface="Times New Roman" panose="02020603050405020304" pitchFamily="18" charset="0"/>
              </a:rPr>
              <a:t>. On large aircraft, panels are </a:t>
            </a:r>
            <a:r>
              <a:rPr lang="en-US" sz="2800" dirty="0" smtClean="0">
                <a:latin typeface="Times New Roman" panose="02020603050405020304" pitchFamily="18" charset="0"/>
              </a:rPr>
              <a:t>usually numbered </a:t>
            </a:r>
            <a:r>
              <a:rPr lang="en-US" sz="2800" dirty="0">
                <a:latin typeface="Times New Roman" panose="02020603050405020304" pitchFamily="18" charset="0"/>
              </a:rPr>
              <a:t>sequentially containing zone and sub zone</a:t>
            </a:r>
          </a:p>
          <a:p>
            <a:pPr algn="just"/>
            <a:r>
              <a:rPr lang="en-US" sz="2800" dirty="0">
                <a:latin typeface="Times New Roman" panose="02020603050405020304" pitchFamily="18" charset="0"/>
              </a:rPr>
              <a:t>information in the panel number. Designation for a </a:t>
            </a:r>
            <a:r>
              <a:rPr lang="en-US" sz="2800" dirty="0" smtClean="0">
                <a:latin typeface="Times New Roman" panose="02020603050405020304" pitchFamily="18" charset="0"/>
              </a:rPr>
              <a:t>left </a:t>
            </a:r>
            <a:r>
              <a:rPr lang="en-US" sz="2800" dirty="0"/>
              <a:t>or right side location on the aircraft is often indicated </a:t>
            </a:r>
            <a:r>
              <a:rPr lang="en-US" sz="2800" dirty="0" smtClean="0"/>
              <a:t>in the </a:t>
            </a:r>
            <a:r>
              <a:rPr lang="en-US" sz="2800" dirty="0"/>
              <a:t>panel number. This could be with an "L" or "R," </a:t>
            </a:r>
            <a:r>
              <a:rPr lang="en-US" sz="2800" dirty="0" smtClean="0"/>
              <a:t>or panels </a:t>
            </a:r>
            <a:r>
              <a:rPr lang="en-US" sz="2800" dirty="0"/>
              <a:t>on one side of the aircraft could be </a:t>
            </a:r>
            <a:r>
              <a:rPr lang="en-US" sz="2800" dirty="0" smtClean="0"/>
              <a:t>odd numbered and </a:t>
            </a:r>
            <a:r>
              <a:rPr lang="en-US" sz="2800" dirty="0"/>
              <a:t>the other side even </a:t>
            </a:r>
            <a:r>
              <a:rPr lang="en-US" sz="2800" dirty="0" smtClean="0"/>
              <a:t>numbered. The </a:t>
            </a:r>
            <a:r>
              <a:rPr lang="en-US" sz="2800" dirty="0"/>
              <a:t>manufacturer's maintenance manual </a:t>
            </a:r>
            <a:r>
              <a:rPr lang="en-US" sz="2800" dirty="0" smtClean="0"/>
              <a:t>explains the </a:t>
            </a:r>
            <a:r>
              <a:rPr lang="en-US" sz="2800" dirty="0"/>
              <a:t>panel numbering system and often has </a:t>
            </a:r>
            <a:r>
              <a:rPr lang="en-US" sz="2800" dirty="0" smtClean="0"/>
              <a:t>numerous diagrams </a:t>
            </a:r>
            <a:r>
              <a:rPr lang="en-US" sz="2800" dirty="0"/>
              <a:t>and tables showing the location of </a:t>
            </a:r>
            <a:r>
              <a:rPr lang="en-US" sz="2800" dirty="0" smtClean="0"/>
              <a:t>various components </a:t>
            </a:r>
            <a:r>
              <a:rPr lang="en-US" sz="2800" dirty="0"/>
              <a:t>and under which panel they may </a:t>
            </a:r>
            <a:r>
              <a:rPr lang="en-US" sz="2800" dirty="0" smtClean="0"/>
              <a:t>be found</a:t>
            </a:r>
            <a:r>
              <a:rPr lang="en-US" sz="2800" dirty="0"/>
              <a:t>. Each manufacturer is entitled to develop </a:t>
            </a:r>
            <a:r>
              <a:rPr lang="en-US" sz="2800" dirty="0" smtClean="0"/>
              <a:t>its own </a:t>
            </a:r>
            <a:r>
              <a:rPr lang="en-US" sz="2800" dirty="0"/>
              <a:t>panel numbering system</a:t>
            </a:r>
            <a:r>
              <a:rPr lang="en-US" sz="2800" dirty="0" smtClean="0"/>
              <a:t>.</a:t>
            </a:r>
            <a:endParaRPr lang="en-US" sz="2800" dirty="0"/>
          </a:p>
        </p:txBody>
      </p:sp>
    </p:spTree>
    <p:extLst>
      <p:ext uri="{BB962C8B-B14F-4D97-AF65-F5344CB8AC3E}">
        <p14:creationId xmlns:p14="http://schemas.microsoft.com/office/powerpoint/2010/main" xmlns="" val="95575167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381000"/>
            <a:ext cx="11823700" cy="4401205"/>
          </a:xfrm>
          <a:prstGeom prst="rect">
            <a:avLst/>
          </a:prstGeom>
        </p:spPr>
        <p:txBody>
          <a:bodyPr wrap="square">
            <a:spAutoFit/>
          </a:bodyPr>
          <a:lstStyle/>
          <a:p>
            <a:pPr algn="just"/>
            <a:r>
              <a:rPr lang="en-US" sz="2800" b="1" dirty="0">
                <a:latin typeface="Times New Roman" panose="02020603050405020304" pitchFamily="18" charset="0"/>
              </a:rPr>
              <a:t>STRUCTURAL STRESSES</a:t>
            </a:r>
          </a:p>
          <a:p>
            <a:pPr algn="just"/>
            <a:r>
              <a:rPr lang="en-US" sz="2800" dirty="0">
                <a:latin typeface="Times New Roman" panose="02020603050405020304" pitchFamily="18" charset="0"/>
              </a:rPr>
              <a:t>Aircraft structural members are designed to carry </a:t>
            </a:r>
            <a:r>
              <a:rPr lang="en-US" sz="2800" dirty="0" smtClean="0">
                <a:latin typeface="Times New Roman" panose="02020603050405020304" pitchFamily="18" charset="0"/>
              </a:rPr>
              <a:t>a load </a:t>
            </a:r>
            <a:r>
              <a:rPr lang="en-US" sz="2800" dirty="0">
                <a:latin typeface="Times New Roman" panose="02020603050405020304" pitchFamily="18" charset="0"/>
              </a:rPr>
              <a:t>or to resist stress. In designing an aircraft, </a:t>
            </a:r>
            <a:r>
              <a:rPr lang="en-US" sz="2800" dirty="0" smtClean="0">
                <a:latin typeface="Times New Roman" panose="02020603050405020304" pitchFamily="18" charset="0"/>
              </a:rPr>
              <a:t>every square </a:t>
            </a:r>
            <a:r>
              <a:rPr lang="en-US" sz="2800" dirty="0">
                <a:latin typeface="Times New Roman" panose="02020603050405020304" pitchFamily="18" charset="0"/>
              </a:rPr>
              <a:t>inch of wing and fuselage, every rib, spar, and</a:t>
            </a:r>
          </a:p>
          <a:p>
            <a:pPr algn="just"/>
            <a:r>
              <a:rPr lang="en-US" sz="2800" dirty="0">
                <a:latin typeface="Times New Roman" panose="02020603050405020304" pitchFamily="18" charset="0"/>
              </a:rPr>
              <a:t>even each metal fitting must be considered in </a:t>
            </a:r>
            <a:r>
              <a:rPr lang="en-US" sz="2800" dirty="0" smtClean="0">
                <a:latin typeface="Times New Roman" panose="02020603050405020304" pitchFamily="18" charset="0"/>
              </a:rPr>
              <a:t>relation to </a:t>
            </a:r>
            <a:r>
              <a:rPr lang="en-US" sz="2800" dirty="0">
                <a:latin typeface="Times New Roman" panose="02020603050405020304" pitchFamily="18" charset="0"/>
              </a:rPr>
              <a:t>the </a:t>
            </a:r>
            <a:r>
              <a:rPr lang="en-US" sz="2800" dirty="0" smtClean="0">
                <a:latin typeface="Times New Roman" panose="02020603050405020304" pitchFamily="18" charset="0"/>
              </a:rPr>
              <a:t>physical characteristics </a:t>
            </a:r>
            <a:r>
              <a:rPr lang="en-US" sz="2800" dirty="0">
                <a:latin typeface="Times New Roman" panose="02020603050405020304" pitchFamily="18" charset="0"/>
              </a:rPr>
              <a:t>of the material of </a:t>
            </a:r>
            <a:r>
              <a:rPr lang="en-US" sz="2800" dirty="0" smtClean="0">
                <a:latin typeface="Times New Roman" panose="02020603050405020304" pitchFamily="18" charset="0"/>
              </a:rPr>
              <a:t>which </a:t>
            </a:r>
            <a:r>
              <a:rPr lang="en-US" sz="2800" dirty="0"/>
              <a:t>it is made. Every part of the aircraft must be planned </a:t>
            </a:r>
            <a:r>
              <a:rPr lang="en-US" sz="2800" dirty="0" smtClean="0"/>
              <a:t>to carry </a:t>
            </a:r>
            <a:r>
              <a:rPr lang="en-US" sz="2800" dirty="0"/>
              <a:t>the load to be imposed upon </a:t>
            </a:r>
            <a:r>
              <a:rPr lang="en-US" sz="2800" dirty="0" smtClean="0"/>
              <a:t>it. The determination </a:t>
            </a:r>
            <a:r>
              <a:rPr lang="en-US" sz="2800" dirty="0"/>
              <a:t>of such loads is called stress </a:t>
            </a:r>
            <a:r>
              <a:rPr lang="en-US" sz="2800" dirty="0" smtClean="0"/>
              <a:t>analysis. Although </a:t>
            </a:r>
            <a:r>
              <a:rPr lang="en-US" sz="2800" dirty="0"/>
              <a:t>planning the design is not the function </a:t>
            </a:r>
            <a:r>
              <a:rPr lang="en-US" sz="2800" dirty="0" smtClean="0"/>
              <a:t>of </a:t>
            </a:r>
          </a:p>
          <a:p>
            <a:pPr algn="just"/>
            <a:endParaRPr lang="en-US" sz="2800" dirty="0"/>
          </a:p>
          <a:p>
            <a:pPr algn="just"/>
            <a:endParaRPr lang="en-US" sz="2800" dirty="0"/>
          </a:p>
        </p:txBody>
      </p:sp>
    </p:spTree>
    <p:extLst>
      <p:ext uri="{BB962C8B-B14F-4D97-AF65-F5344CB8AC3E}">
        <p14:creationId xmlns:p14="http://schemas.microsoft.com/office/powerpoint/2010/main" xmlns="" val="223569647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79400"/>
            <a:ext cx="11747500" cy="6124754"/>
          </a:xfrm>
          <a:prstGeom prst="rect">
            <a:avLst/>
          </a:prstGeom>
        </p:spPr>
        <p:txBody>
          <a:bodyPr wrap="square">
            <a:spAutoFit/>
          </a:bodyPr>
          <a:lstStyle/>
          <a:p>
            <a:pPr algn="just"/>
            <a:r>
              <a:rPr lang="en-US" sz="2800" dirty="0">
                <a:latin typeface="Times New Roman" panose="02020603050405020304" pitchFamily="18" charset="0"/>
              </a:rPr>
              <a:t>the aircraft technician, it is, nevertheless, </a:t>
            </a:r>
            <a:r>
              <a:rPr lang="en-US" sz="2800" dirty="0" smtClean="0">
                <a:latin typeface="Times New Roman" panose="02020603050405020304" pitchFamily="18" charset="0"/>
              </a:rPr>
              <a:t>important that </a:t>
            </a:r>
            <a:r>
              <a:rPr lang="en-US" sz="2800" dirty="0">
                <a:latin typeface="Times New Roman" panose="02020603050405020304" pitchFamily="18" charset="0"/>
              </a:rPr>
              <a:t>the technician understand and appreciate </a:t>
            </a:r>
            <a:r>
              <a:rPr lang="en-US" sz="2800" dirty="0" smtClean="0">
                <a:latin typeface="Times New Roman" panose="02020603050405020304" pitchFamily="18" charset="0"/>
              </a:rPr>
              <a:t>the stresses </a:t>
            </a:r>
            <a:r>
              <a:rPr lang="en-US" sz="2800" dirty="0">
                <a:latin typeface="Times New Roman" panose="02020603050405020304" pitchFamily="18" charset="0"/>
              </a:rPr>
              <a:t>involved in order to avoid changes in the</a:t>
            </a:r>
          </a:p>
          <a:p>
            <a:pPr algn="just"/>
            <a:r>
              <a:rPr lang="en-US" sz="2800" dirty="0">
                <a:latin typeface="Times New Roman" panose="02020603050405020304" pitchFamily="18" charset="0"/>
              </a:rPr>
              <a:t>original design through improper </a:t>
            </a:r>
            <a:r>
              <a:rPr lang="en-US" sz="2800" dirty="0" smtClean="0">
                <a:latin typeface="Times New Roman" panose="02020603050405020304" pitchFamily="18" charset="0"/>
              </a:rPr>
              <a:t>repairs. The </a:t>
            </a:r>
            <a:r>
              <a:rPr lang="en-US" sz="2800" dirty="0">
                <a:latin typeface="Times New Roman" panose="02020603050405020304" pitchFamily="18" charset="0"/>
              </a:rPr>
              <a:t>term "stress" </a:t>
            </a:r>
            <a:r>
              <a:rPr lang="en-US" sz="2800" i="1" dirty="0">
                <a:latin typeface="Times New Roman" panose="02020603050405020304" pitchFamily="18" charset="0"/>
              </a:rPr>
              <a:t>is </a:t>
            </a:r>
            <a:r>
              <a:rPr lang="en-US" sz="2800" dirty="0">
                <a:latin typeface="Times New Roman" panose="02020603050405020304" pitchFamily="18" charset="0"/>
              </a:rPr>
              <a:t>often used interchangeably with </a:t>
            </a:r>
            <a:r>
              <a:rPr lang="en-US" sz="2800" dirty="0" smtClean="0">
                <a:latin typeface="Times New Roman" panose="02020603050405020304" pitchFamily="18" charset="0"/>
              </a:rPr>
              <a:t>the word </a:t>
            </a:r>
            <a:r>
              <a:rPr lang="en-US" sz="2800" dirty="0">
                <a:latin typeface="Times New Roman" panose="02020603050405020304" pitchFamily="18" charset="0"/>
              </a:rPr>
              <a:t>"strain." While related, they are not the same </a:t>
            </a:r>
            <a:r>
              <a:rPr lang="en-US" sz="2800" dirty="0" smtClean="0">
                <a:latin typeface="Times New Roman" panose="02020603050405020304" pitchFamily="18" charset="0"/>
              </a:rPr>
              <a:t>thing. External </a:t>
            </a:r>
            <a:r>
              <a:rPr lang="en-US" sz="2800" dirty="0">
                <a:latin typeface="Times New Roman" panose="02020603050405020304" pitchFamily="18" charset="0"/>
              </a:rPr>
              <a:t>loads or forces cause stress. Stress is a </a:t>
            </a:r>
            <a:r>
              <a:rPr lang="en-US" sz="2800" dirty="0" smtClean="0">
                <a:latin typeface="Times New Roman" panose="02020603050405020304" pitchFamily="18" charset="0"/>
              </a:rPr>
              <a:t>material's internal </a:t>
            </a:r>
            <a:r>
              <a:rPr lang="en-US" sz="2800" dirty="0">
                <a:latin typeface="Times New Roman" panose="02020603050405020304" pitchFamily="18" charset="0"/>
              </a:rPr>
              <a:t>resistance, or counterforce, that </a:t>
            </a:r>
            <a:r>
              <a:rPr lang="en-US" sz="2800" dirty="0" smtClean="0">
                <a:latin typeface="Times New Roman" panose="02020603050405020304" pitchFamily="18" charset="0"/>
              </a:rPr>
              <a:t>opposes deformation</a:t>
            </a:r>
            <a:r>
              <a:rPr lang="en-US" sz="2800" dirty="0">
                <a:latin typeface="Times New Roman" panose="02020603050405020304" pitchFamily="18" charset="0"/>
              </a:rPr>
              <a:t>. The degree of deformation of a material </a:t>
            </a:r>
            <a:r>
              <a:rPr lang="en-US" sz="2800" dirty="0" smtClean="0">
                <a:latin typeface="Times New Roman" panose="02020603050405020304" pitchFamily="18" charset="0"/>
              </a:rPr>
              <a:t>is strain</a:t>
            </a:r>
            <a:r>
              <a:rPr lang="en-US" sz="2800" dirty="0">
                <a:latin typeface="Times New Roman" panose="02020603050405020304" pitchFamily="18" charset="0"/>
              </a:rPr>
              <a:t>. When a material is subjected to a load or </a:t>
            </a:r>
            <a:r>
              <a:rPr lang="en-US" sz="2800" dirty="0" smtClean="0">
                <a:latin typeface="Times New Roman" panose="02020603050405020304" pitchFamily="18" charset="0"/>
              </a:rPr>
              <a:t>force, that </a:t>
            </a:r>
            <a:r>
              <a:rPr lang="en-US" sz="2800" dirty="0">
                <a:latin typeface="Times New Roman" panose="02020603050405020304" pitchFamily="18" charset="0"/>
              </a:rPr>
              <a:t>material </a:t>
            </a:r>
            <a:r>
              <a:rPr lang="en-US" sz="2800" i="1" dirty="0">
                <a:latin typeface="Times New Roman" panose="02020603050405020304" pitchFamily="18" charset="0"/>
              </a:rPr>
              <a:t>is </a:t>
            </a:r>
            <a:r>
              <a:rPr lang="en-US" sz="2800" dirty="0">
                <a:latin typeface="Times New Roman" panose="02020603050405020304" pitchFamily="18" charset="0"/>
              </a:rPr>
              <a:t>deformed, regardless of how strong </a:t>
            </a:r>
            <a:r>
              <a:rPr lang="en-US" sz="2800" dirty="0" smtClean="0">
                <a:latin typeface="Times New Roman" panose="02020603050405020304" pitchFamily="18" charset="0"/>
              </a:rPr>
              <a:t>the material </a:t>
            </a:r>
            <a:r>
              <a:rPr lang="en-US" sz="2800" dirty="0">
                <a:latin typeface="Times New Roman" panose="02020603050405020304" pitchFamily="18" charset="0"/>
              </a:rPr>
              <a:t>is or how light the load is</a:t>
            </a:r>
            <a:r>
              <a:rPr lang="en-US" sz="2800" dirty="0" smtClean="0">
                <a:latin typeface="Times New Roman" panose="02020603050405020304" pitchFamily="18" charset="0"/>
              </a:rPr>
              <a:t>.</a:t>
            </a:r>
          </a:p>
          <a:p>
            <a:r>
              <a:rPr lang="en-US" sz="2800" dirty="0"/>
              <a:t>There are five major stresses to which all aircraft are</a:t>
            </a:r>
          </a:p>
          <a:p>
            <a:r>
              <a:rPr lang="en-US" sz="2800" dirty="0"/>
              <a:t>subjected: </a:t>
            </a:r>
            <a:r>
              <a:rPr lang="en-US" sz="2800" i="1" dirty="0"/>
              <a:t>(Figure </a:t>
            </a:r>
            <a:r>
              <a:rPr lang="en-US" sz="2800" dirty="0"/>
              <a:t>2-6)</a:t>
            </a:r>
          </a:p>
          <a:p>
            <a:r>
              <a:rPr lang="en-US" sz="2800" dirty="0"/>
              <a:t>• Tension </a:t>
            </a:r>
            <a:r>
              <a:rPr lang="en-US" sz="2800" dirty="0" smtClean="0"/>
              <a:t>                • </a:t>
            </a:r>
            <a:r>
              <a:rPr lang="en-US" sz="2800" dirty="0"/>
              <a:t>Shear</a:t>
            </a:r>
          </a:p>
          <a:p>
            <a:r>
              <a:rPr lang="en-US" sz="2800" dirty="0"/>
              <a:t>• Compression </a:t>
            </a:r>
            <a:r>
              <a:rPr lang="en-US" sz="2800" dirty="0" smtClean="0"/>
              <a:t>        • Bending            • Torsion</a:t>
            </a:r>
          </a:p>
          <a:p>
            <a:endParaRPr lang="en-US" sz="2800" dirty="0"/>
          </a:p>
        </p:txBody>
      </p:sp>
    </p:spTree>
    <p:extLst>
      <p:ext uri="{BB962C8B-B14F-4D97-AF65-F5344CB8AC3E}">
        <p14:creationId xmlns:p14="http://schemas.microsoft.com/office/powerpoint/2010/main" xmlns="" val="1809582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2100" y="224264"/>
            <a:ext cx="6432842" cy="6316235"/>
          </a:xfrm>
          <a:prstGeom prst="rect">
            <a:avLst/>
          </a:prstGeom>
        </p:spPr>
      </p:pic>
    </p:spTree>
    <p:extLst>
      <p:ext uri="{BB962C8B-B14F-4D97-AF65-F5344CB8AC3E}">
        <p14:creationId xmlns:p14="http://schemas.microsoft.com/office/powerpoint/2010/main" xmlns="" val="115423936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996" y="1447800"/>
            <a:ext cx="10971700" cy="3657600"/>
          </a:xfrm>
          <a:prstGeom prst="rect">
            <a:avLst/>
          </a:prstGeom>
        </p:spPr>
      </p:pic>
    </p:spTree>
    <p:extLst>
      <p:ext uri="{BB962C8B-B14F-4D97-AF65-F5344CB8AC3E}">
        <p14:creationId xmlns:p14="http://schemas.microsoft.com/office/powerpoint/2010/main" xmlns="" val="419735191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9945" y="787400"/>
            <a:ext cx="10206413" cy="5168899"/>
          </a:xfrm>
          <a:prstGeom prst="rect">
            <a:avLst/>
          </a:prstGeom>
        </p:spPr>
      </p:pic>
    </p:spTree>
    <p:extLst>
      <p:ext uri="{BB962C8B-B14F-4D97-AF65-F5344CB8AC3E}">
        <p14:creationId xmlns:p14="http://schemas.microsoft.com/office/powerpoint/2010/main" xmlns="" val="19607549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322" y="825500"/>
            <a:ext cx="11070119" cy="5156200"/>
          </a:xfrm>
          <a:prstGeom prst="rect">
            <a:avLst/>
          </a:prstGeom>
        </p:spPr>
      </p:pic>
    </p:spTree>
    <p:extLst>
      <p:ext uri="{BB962C8B-B14F-4D97-AF65-F5344CB8AC3E}">
        <p14:creationId xmlns:p14="http://schemas.microsoft.com/office/powerpoint/2010/main" xmlns="" val="102599586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0400" y="529353"/>
            <a:ext cx="11101685" cy="5922247"/>
          </a:xfrm>
          <a:prstGeom prst="rect">
            <a:avLst/>
          </a:prstGeom>
        </p:spPr>
      </p:pic>
    </p:spTree>
    <p:extLst>
      <p:ext uri="{BB962C8B-B14F-4D97-AF65-F5344CB8AC3E}">
        <p14:creationId xmlns:p14="http://schemas.microsoft.com/office/powerpoint/2010/main" xmlns="" val="114872690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600" y="977900"/>
            <a:ext cx="11634638" cy="4914900"/>
          </a:xfrm>
          <a:prstGeom prst="rect">
            <a:avLst/>
          </a:prstGeom>
        </p:spPr>
      </p:pic>
    </p:spTree>
    <p:extLst>
      <p:ext uri="{BB962C8B-B14F-4D97-AF65-F5344CB8AC3E}">
        <p14:creationId xmlns:p14="http://schemas.microsoft.com/office/powerpoint/2010/main" xmlns="" val="256838952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04800"/>
            <a:ext cx="11645900" cy="6124754"/>
          </a:xfrm>
          <a:prstGeom prst="rect">
            <a:avLst/>
          </a:prstGeom>
        </p:spPr>
        <p:txBody>
          <a:bodyPr wrap="square">
            <a:spAutoFit/>
          </a:bodyPr>
          <a:lstStyle/>
          <a:p>
            <a:pPr algn="just"/>
            <a:r>
              <a:rPr lang="en-US" sz="2800" dirty="0">
                <a:latin typeface="Times New Roman" panose="02020603050405020304" pitchFamily="18" charset="0"/>
              </a:rPr>
              <a:t>Tension is the stress that resists a force that tends to </a:t>
            </a:r>
            <a:r>
              <a:rPr lang="en-US" sz="2800" dirty="0" smtClean="0">
                <a:latin typeface="Times New Roman" panose="02020603050405020304" pitchFamily="18" charset="0"/>
              </a:rPr>
              <a:t>pull something </a:t>
            </a:r>
            <a:r>
              <a:rPr lang="en-US" sz="2800" dirty="0">
                <a:latin typeface="Times New Roman" panose="02020603050405020304" pitchFamily="18" charset="0"/>
              </a:rPr>
              <a:t>apart. </a:t>
            </a:r>
            <a:r>
              <a:rPr lang="en-US" sz="2800" i="1" dirty="0">
                <a:latin typeface="Times New Roman" panose="02020603050405020304" pitchFamily="18" charset="0"/>
              </a:rPr>
              <a:t>{Figure </a:t>
            </a:r>
            <a:r>
              <a:rPr lang="en-US" sz="2800" i="1" dirty="0">
                <a:latin typeface="Arial" panose="020B0604020202020204" pitchFamily="34" charset="0"/>
              </a:rPr>
              <a:t>2-6.A) </a:t>
            </a:r>
            <a:r>
              <a:rPr lang="en-US" sz="2800" dirty="0">
                <a:latin typeface="Times New Roman" panose="02020603050405020304" pitchFamily="18" charset="0"/>
              </a:rPr>
              <a:t>The engine pulls </a:t>
            </a:r>
            <a:r>
              <a:rPr lang="en-US" sz="2800" dirty="0" smtClean="0">
                <a:latin typeface="Times New Roman" panose="02020603050405020304" pitchFamily="18" charset="0"/>
              </a:rPr>
              <a:t>the aircraft </a:t>
            </a:r>
            <a:r>
              <a:rPr lang="en-US" sz="2800" dirty="0">
                <a:latin typeface="Times New Roman" panose="02020603050405020304" pitchFamily="18" charset="0"/>
              </a:rPr>
              <a:t>forward, but air resistance tries to hold it </a:t>
            </a:r>
            <a:r>
              <a:rPr lang="en-US" sz="2800" dirty="0" smtClean="0">
                <a:latin typeface="Times New Roman" panose="02020603050405020304" pitchFamily="18" charset="0"/>
              </a:rPr>
              <a:t>back. The </a:t>
            </a:r>
            <a:r>
              <a:rPr lang="en-US" sz="2800" dirty="0">
                <a:latin typeface="Times New Roman" panose="02020603050405020304" pitchFamily="18" charset="0"/>
              </a:rPr>
              <a:t>result is tension, which stretches the aircraft. </a:t>
            </a:r>
            <a:r>
              <a:rPr lang="en-US" sz="2800" dirty="0" smtClean="0">
                <a:latin typeface="Times New Roman" panose="02020603050405020304" pitchFamily="18" charset="0"/>
              </a:rPr>
              <a:t>The tensile </a:t>
            </a:r>
            <a:r>
              <a:rPr lang="en-US" sz="2800" dirty="0">
                <a:latin typeface="Times New Roman" panose="02020603050405020304" pitchFamily="18" charset="0"/>
              </a:rPr>
              <a:t>strength of a material is measured in pounds </a:t>
            </a:r>
            <a:r>
              <a:rPr lang="en-US" sz="2800" dirty="0" smtClean="0">
                <a:latin typeface="Times New Roman" panose="02020603050405020304" pitchFamily="18" charset="0"/>
              </a:rPr>
              <a:t>per square </a:t>
            </a:r>
            <a:r>
              <a:rPr lang="en-US" sz="2800" dirty="0">
                <a:latin typeface="Times New Roman" panose="02020603050405020304" pitchFamily="18" charset="0"/>
              </a:rPr>
              <a:t>inch (psi) and is calculated by dividing the </a:t>
            </a:r>
            <a:r>
              <a:rPr lang="en-US" sz="2800" dirty="0" smtClean="0">
                <a:latin typeface="Times New Roman" panose="02020603050405020304" pitchFamily="18" charset="0"/>
              </a:rPr>
              <a:t>load (in </a:t>
            </a:r>
            <a:r>
              <a:rPr lang="en-US" sz="2800" dirty="0">
                <a:latin typeface="Times New Roman" panose="02020603050405020304" pitchFamily="18" charset="0"/>
              </a:rPr>
              <a:t>pounds) required to pull the material apart by </a:t>
            </a:r>
            <a:r>
              <a:rPr lang="en-US" sz="2800" dirty="0" smtClean="0">
                <a:latin typeface="Times New Roman" panose="02020603050405020304" pitchFamily="18" charset="0"/>
              </a:rPr>
              <a:t>its cross </a:t>
            </a:r>
            <a:r>
              <a:rPr lang="en-US" sz="2800" dirty="0">
                <a:latin typeface="Times New Roman" panose="02020603050405020304" pitchFamily="18" charset="0"/>
              </a:rPr>
              <a:t>sectional area (in square inches).</a:t>
            </a:r>
          </a:p>
          <a:p>
            <a:pPr algn="just"/>
            <a:r>
              <a:rPr lang="en-US" sz="2800" dirty="0">
                <a:latin typeface="Times New Roman" panose="02020603050405020304" pitchFamily="18" charset="0"/>
              </a:rPr>
              <a:t>Compression is the stress that resists a crushing force</a:t>
            </a:r>
            <a:r>
              <a:rPr lang="en-US" sz="2800" dirty="0" smtClean="0">
                <a:latin typeface="Times New Roman" panose="02020603050405020304" pitchFamily="18" charset="0"/>
              </a:rPr>
              <a:t>. </a:t>
            </a:r>
            <a:r>
              <a:rPr lang="en-US" sz="2800" i="1" dirty="0" smtClean="0">
                <a:latin typeface="Times New Roman" panose="02020603050405020304" pitchFamily="18" charset="0"/>
              </a:rPr>
              <a:t>(</a:t>
            </a:r>
            <a:r>
              <a:rPr lang="en-US" sz="2800" i="1" dirty="0">
                <a:latin typeface="Times New Roman" panose="02020603050405020304" pitchFamily="18" charset="0"/>
              </a:rPr>
              <a:t>Figure 2-6B) </a:t>
            </a:r>
            <a:r>
              <a:rPr lang="en-US" sz="2800" dirty="0">
                <a:latin typeface="Times New Roman" panose="02020603050405020304" pitchFamily="18" charset="0"/>
              </a:rPr>
              <a:t>The compressive strength of a </a:t>
            </a:r>
            <a:r>
              <a:rPr lang="en-US" sz="2800" dirty="0" smtClean="0">
                <a:latin typeface="Times New Roman" panose="02020603050405020304" pitchFamily="18" charset="0"/>
              </a:rPr>
              <a:t>material is </a:t>
            </a:r>
            <a:r>
              <a:rPr lang="en-US" sz="2800" dirty="0">
                <a:latin typeface="Times New Roman" panose="02020603050405020304" pitchFamily="18" charset="0"/>
              </a:rPr>
              <a:t>also measured in psi. Compression is the stress </a:t>
            </a:r>
            <a:r>
              <a:rPr lang="en-US" sz="2800" dirty="0" smtClean="0">
                <a:latin typeface="Times New Roman" panose="02020603050405020304" pitchFamily="18" charset="0"/>
              </a:rPr>
              <a:t>that tends </a:t>
            </a:r>
            <a:r>
              <a:rPr lang="en-US" sz="2800" dirty="0">
                <a:latin typeface="Times New Roman" panose="02020603050405020304" pitchFamily="18" charset="0"/>
              </a:rPr>
              <a:t>to shorten or squeeze aircraft </a:t>
            </a:r>
            <a:r>
              <a:rPr lang="en-US" sz="2800" dirty="0" smtClean="0">
                <a:latin typeface="Times New Roman" panose="02020603050405020304" pitchFamily="18" charset="0"/>
              </a:rPr>
              <a:t>parts. </a:t>
            </a:r>
          </a:p>
          <a:p>
            <a:pPr algn="just"/>
            <a:r>
              <a:rPr lang="en-US" sz="2800" dirty="0" smtClean="0">
                <a:latin typeface="Times New Roman" panose="02020603050405020304" pitchFamily="18" charset="0"/>
              </a:rPr>
              <a:t>Torsion </a:t>
            </a:r>
            <a:r>
              <a:rPr lang="en-US" sz="2800" dirty="0">
                <a:latin typeface="Times New Roman" panose="02020603050405020304" pitchFamily="18" charset="0"/>
              </a:rPr>
              <a:t>is the stress that produces twisting. </a:t>
            </a:r>
            <a:r>
              <a:rPr lang="en-US" sz="2800" i="1" dirty="0">
                <a:latin typeface="Times New Roman" panose="02020603050405020304" pitchFamily="18" charset="0"/>
              </a:rPr>
              <a:t>(</a:t>
            </a:r>
            <a:r>
              <a:rPr lang="en-US" sz="2800" i="1" dirty="0" smtClean="0">
                <a:latin typeface="Times New Roman" panose="02020603050405020304" pitchFamily="18" charset="0"/>
              </a:rPr>
              <a:t>Figure </a:t>
            </a:r>
            <a:r>
              <a:rPr lang="en-US" sz="2800" i="1" dirty="0" smtClean="0">
                <a:latin typeface="Arial" panose="020B0604020202020204" pitchFamily="34" charset="0"/>
              </a:rPr>
              <a:t>2-6C</a:t>
            </a:r>
            <a:r>
              <a:rPr lang="en-US" sz="2800" i="1" dirty="0">
                <a:latin typeface="Arial" panose="020B0604020202020204" pitchFamily="34" charset="0"/>
              </a:rPr>
              <a:t>) </a:t>
            </a:r>
            <a:r>
              <a:rPr lang="en-US" sz="2800" dirty="0">
                <a:latin typeface="Times New Roman" panose="02020603050405020304" pitchFamily="18" charset="0"/>
              </a:rPr>
              <a:t>While moving the aircraft forward, the </a:t>
            </a:r>
            <a:r>
              <a:rPr lang="en-US" sz="2800" dirty="0" smtClean="0">
                <a:latin typeface="Times New Roman" panose="02020603050405020304" pitchFamily="18" charset="0"/>
              </a:rPr>
              <a:t>engine also </a:t>
            </a:r>
            <a:r>
              <a:rPr lang="en-US" sz="2800" dirty="0">
                <a:latin typeface="Times New Roman" panose="02020603050405020304" pitchFamily="18" charset="0"/>
              </a:rPr>
              <a:t>tends to twist it to one side, but other </a:t>
            </a:r>
            <a:r>
              <a:rPr lang="en-US" sz="2800" dirty="0" smtClean="0">
                <a:latin typeface="Times New Roman" panose="02020603050405020304" pitchFamily="18" charset="0"/>
              </a:rPr>
              <a:t>aircraft components </a:t>
            </a:r>
            <a:r>
              <a:rPr lang="en-US" sz="2800" dirty="0">
                <a:latin typeface="Times New Roman" panose="02020603050405020304" pitchFamily="18" charset="0"/>
              </a:rPr>
              <a:t>hold it on course. Thus, torsion is </a:t>
            </a:r>
            <a:r>
              <a:rPr lang="en-US" sz="2800" dirty="0" smtClean="0">
                <a:latin typeface="Times New Roman" panose="02020603050405020304" pitchFamily="18" charset="0"/>
              </a:rPr>
              <a:t>created. The </a:t>
            </a:r>
            <a:r>
              <a:rPr lang="en-US" sz="2800" dirty="0">
                <a:latin typeface="Times New Roman" panose="02020603050405020304" pitchFamily="18" charset="0"/>
              </a:rPr>
              <a:t>torsion strength of a material is its resistance </a:t>
            </a:r>
            <a:r>
              <a:rPr lang="en-US" sz="2800" dirty="0" smtClean="0">
                <a:latin typeface="Times New Roman" panose="02020603050405020304" pitchFamily="18" charset="0"/>
              </a:rPr>
              <a:t>to twisting </a:t>
            </a:r>
            <a:r>
              <a:rPr lang="en-US" sz="2800" dirty="0">
                <a:latin typeface="Times New Roman" panose="02020603050405020304" pitchFamily="18" charset="0"/>
              </a:rPr>
              <a:t>or torque</a:t>
            </a:r>
            <a:r>
              <a:rPr lang="en-US" sz="2800" dirty="0" smtClean="0">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104736473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300" y="355601"/>
            <a:ext cx="11391900" cy="6124754"/>
          </a:xfrm>
          <a:prstGeom prst="rect">
            <a:avLst/>
          </a:prstGeom>
        </p:spPr>
        <p:txBody>
          <a:bodyPr wrap="square">
            <a:spAutoFit/>
          </a:bodyPr>
          <a:lstStyle/>
          <a:p>
            <a:pPr algn="just"/>
            <a:r>
              <a:rPr lang="en-US" sz="2800" dirty="0">
                <a:latin typeface="Times New Roman" panose="02020603050405020304" pitchFamily="18" charset="0"/>
              </a:rPr>
              <a:t>Shear is the stress that resists the force tending to </a:t>
            </a:r>
            <a:r>
              <a:rPr lang="en-US" sz="2800" dirty="0" smtClean="0">
                <a:latin typeface="Times New Roman" panose="02020603050405020304" pitchFamily="18" charset="0"/>
              </a:rPr>
              <a:t>cause one </a:t>
            </a:r>
            <a:r>
              <a:rPr lang="en-US" sz="2800" dirty="0">
                <a:latin typeface="Times New Roman" panose="02020603050405020304" pitchFamily="18" charset="0"/>
              </a:rPr>
              <a:t>layer of a material to slide over an adjacent layer</a:t>
            </a:r>
            <a:r>
              <a:rPr lang="en-US" sz="2800" dirty="0" smtClean="0">
                <a:latin typeface="Times New Roman" panose="02020603050405020304" pitchFamily="18" charset="0"/>
              </a:rPr>
              <a:t>. </a:t>
            </a:r>
            <a:r>
              <a:rPr lang="en-US" sz="2800" i="1" dirty="0" smtClean="0">
                <a:latin typeface="Times New Roman" panose="02020603050405020304" pitchFamily="18" charset="0"/>
              </a:rPr>
              <a:t>(</a:t>
            </a:r>
            <a:r>
              <a:rPr lang="en-US" sz="2800" i="1" dirty="0">
                <a:latin typeface="Times New Roman" panose="02020603050405020304" pitchFamily="18" charset="0"/>
              </a:rPr>
              <a:t>Figure </a:t>
            </a:r>
            <a:r>
              <a:rPr lang="en-US" sz="2800" dirty="0">
                <a:latin typeface="Times New Roman" panose="02020603050405020304" pitchFamily="18" charset="0"/>
              </a:rPr>
              <a:t>2-6D) Two riveted plates in tension subject </a:t>
            </a:r>
            <a:r>
              <a:rPr lang="en-US" sz="2800" dirty="0" smtClean="0">
                <a:latin typeface="Times New Roman" panose="02020603050405020304" pitchFamily="18" charset="0"/>
              </a:rPr>
              <a:t>the rivets </a:t>
            </a:r>
            <a:r>
              <a:rPr lang="en-US" sz="2800" dirty="0">
                <a:latin typeface="Times New Roman" panose="02020603050405020304" pitchFamily="18" charset="0"/>
              </a:rPr>
              <a:t>to a shearing force. Usually, the shearing </a:t>
            </a:r>
            <a:r>
              <a:rPr lang="en-US" sz="2800" dirty="0" smtClean="0">
                <a:latin typeface="Times New Roman" panose="02020603050405020304" pitchFamily="18" charset="0"/>
              </a:rPr>
              <a:t>strength of </a:t>
            </a:r>
            <a:r>
              <a:rPr lang="en-US" sz="2800" dirty="0">
                <a:latin typeface="Times New Roman" panose="02020603050405020304" pitchFamily="18" charset="0"/>
              </a:rPr>
              <a:t>a material </a:t>
            </a:r>
            <a:r>
              <a:rPr lang="en-US" sz="2800" i="1" dirty="0">
                <a:latin typeface="Times New Roman" panose="02020603050405020304" pitchFamily="18" charset="0"/>
              </a:rPr>
              <a:t>is </a:t>
            </a:r>
            <a:r>
              <a:rPr lang="en-US" sz="2800" dirty="0">
                <a:latin typeface="Times New Roman" panose="02020603050405020304" pitchFamily="18" charset="0"/>
              </a:rPr>
              <a:t>either equal to or less than its tensile </a:t>
            </a:r>
            <a:r>
              <a:rPr lang="en-US" sz="2800" dirty="0" smtClean="0">
                <a:latin typeface="Times New Roman" panose="02020603050405020304" pitchFamily="18" charset="0"/>
              </a:rPr>
              <a:t>or compressive </a:t>
            </a:r>
            <a:r>
              <a:rPr lang="en-US" sz="2800" dirty="0">
                <a:latin typeface="Times New Roman" panose="02020603050405020304" pitchFamily="18" charset="0"/>
              </a:rPr>
              <a:t>strength. Aircraft parts, especially </a:t>
            </a:r>
            <a:r>
              <a:rPr lang="en-US" sz="2800" dirty="0" smtClean="0">
                <a:latin typeface="Times New Roman" panose="02020603050405020304" pitchFamily="18" charset="0"/>
              </a:rPr>
              <a:t>screws, bolts</a:t>
            </a:r>
            <a:r>
              <a:rPr lang="en-US" sz="2800" dirty="0">
                <a:latin typeface="Times New Roman" panose="02020603050405020304" pitchFamily="18" charset="0"/>
              </a:rPr>
              <a:t>, and rivets, are often subject to a shearing </a:t>
            </a:r>
            <a:r>
              <a:rPr lang="en-US" sz="2800" dirty="0" smtClean="0">
                <a:latin typeface="Times New Roman" panose="02020603050405020304" pitchFamily="18" charset="0"/>
              </a:rPr>
              <a:t>force.</a:t>
            </a:r>
          </a:p>
          <a:p>
            <a:r>
              <a:rPr lang="en-US" sz="2800" dirty="0"/>
              <a:t>Bending stress is a combination of compression </a:t>
            </a:r>
            <a:r>
              <a:rPr lang="en-US" sz="2800" dirty="0" smtClean="0"/>
              <a:t>and tension</a:t>
            </a:r>
            <a:r>
              <a:rPr lang="en-US" sz="2800" dirty="0"/>
              <a:t>. The rod in </a:t>
            </a:r>
            <a:r>
              <a:rPr lang="en-US" sz="2800" i="1" dirty="0"/>
              <a:t>Figure 2-6E </a:t>
            </a:r>
            <a:r>
              <a:rPr lang="en-US" sz="2800" dirty="0"/>
              <a:t>has been </a:t>
            </a:r>
            <a:r>
              <a:rPr lang="en-US" sz="2800" dirty="0" smtClean="0"/>
              <a:t>shortened (compressed</a:t>
            </a:r>
            <a:r>
              <a:rPr lang="en-US" sz="2800" dirty="0"/>
              <a:t>) on the inside of the bend and stretched </a:t>
            </a:r>
            <a:r>
              <a:rPr lang="en-US" sz="2800" dirty="0" smtClean="0"/>
              <a:t>on the </a:t>
            </a:r>
            <a:r>
              <a:rPr lang="en-US" sz="2800" dirty="0"/>
              <a:t>outside of the bend. A single member of the </a:t>
            </a:r>
            <a:r>
              <a:rPr lang="en-US" sz="2800" dirty="0" smtClean="0"/>
              <a:t>structure may </a:t>
            </a:r>
            <a:r>
              <a:rPr lang="en-US" sz="2800" dirty="0"/>
              <a:t>be subjected to a combination of stresses. In most</a:t>
            </a:r>
          </a:p>
          <a:p>
            <a:r>
              <a:rPr lang="en-US" sz="2800" dirty="0"/>
              <a:t>cases, the structural members are designed to carry </a:t>
            </a:r>
            <a:r>
              <a:rPr lang="en-US" sz="2800" dirty="0" smtClean="0"/>
              <a:t>end loads </a:t>
            </a:r>
            <a:r>
              <a:rPr lang="en-US" sz="2800" dirty="0"/>
              <a:t>rather than side loads. They are designed to </a:t>
            </a:r>
            <a:r>
              <a:rPr lang="en-US" sz="2800" dirty="0" smtClean="0"/>
              <a:t>be subjected </a:t>
            </a:r>
            <a:r>
              <a:rPr lang="en-US" sz="2800" dirty="0"/>
              <a:t>to tension or compression rather than bending</a:t>
            </a:r>
            <a:r>
              <a:rPr lang="en-US" sz="2800" dirty="0" smtClean="0"/>
              <a:t>.</a:t>
            </a:r>
          </a:p>
          <a:p>
            <a:endParaRPr lang="en-US" sz="2800" dirty="0"/>
          </a:p>
        </p:txBody>
      </p:sp>
    </p:spTree>
    <p:extLst>
      <p:ext uri="{BB962C8B-B14F-4D97-AF65-F5344CB8AC3E}">
        <p14:creationId xmlns:p14="http://schemas.microsoft.com/office/powerpoint/2010/main" xmlns="" val="293713722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31800"/>
            <a:ext cx="11544300" cy="4832092"/>
          </a:xfrm>
          <a:prstGeom prst="rect">
            <a:avLst/>
          </a:prstGeom>
        </p:spPr>
        <p:txBody>
          <a:bodyPr wrap="square">
            <a:spAutoFit/>
          </a:bodyPr>
          <a:lstStyle/>
          <a:p>
            <a:pPr algn="just"/>
            <a:r>
              <a:rPr lang="en-US" sz="2800" b="1" dirty="0">
                <a:latin typeface="Arial" panose="020B0604020202020204" pitchFamily="34" charset="0"/>
              </a:rPr>
              <a:t>HOOP STRESS</a:t>
            </a:r>
          </a:p>
          <a:p>
            <a:pPr algn="just"/>
            <a:r>
              <a:rPr lang="en-US" sz="2800" dirty="0">
                <a:latin typeface="Times New Roman" panose="02020603050405020304" pitchFamily="18" charset="0"/>
              </a:rPr>
              <a:t>Hoop stress is the stress on the airframe </a:t>
            </a:r>
            <a:r>
              <a:rPr lang="en-US" sz="2800" dirty="0" smtClean="0">
                <a:latin typeface="Times New Roman" panose="02020603050405020304" pitchFamily="18" charset="0"/>
              </a:rPr>
              <a:t>structural components </a:t>
            </a:r>
            <a:r>
              <a:rPr lang="en-US" sz="2800" dirty="0">
                <a:latin typeface="Times New Roman" panose="02020603050405020304" pitchFamily="18" charset="0"/>
              </a:rPr>
              <a:t>caused by pressurization. All </a:t>
            </a:r>
            <a:r>
              <a:rPr lang="en-US" sz="2800" dirty="0" smtClean="0">
                <a:latin typeface="Times New Roman" panose="02020603050405020304" pitchFamily="18" charset="0"/>
              </a:rPr>
              <a:t>transport category </a:t>
            </a:r>
            <a:r>
              <a:rPr lang="en-US" sz="2800" dirty="0">
                <a:latin typeface="Times New Roman" panose="02020603050405020304" pitchFamily="18" charset="0"/>
              </a:rPr>
              <a:t>aircraft are pressurized. A circumferential</a:t>
            </a:r>
          </a:p>
          <a:p>
            <a:pPr algn="just"/>
            <a:r>
              <a:rPr lang="en-US" sz="2800" dirty="0">
                <a:latin typeface="Times New Roman" panose="02020603050405020304" pitchFamily="18" charset="0"/>
              </a:rPr>
              <a:t>load is experience in hoop stress. The </a:t>
            </a:r>
            <a:r>
              <a:rPr lang="en-US" sz="2800" dirty="0" smtClean="0">
                <a:latin typeface="Times New Roman" panose="02020603050405020304" pitchFamily="18" charset="0"/>
              </a:rPr>
              <a:t>structural fuselage </a:t>
            </a:r>
            <a:r>
              <a:rPr lang="en-US" sz="2800" dirty="0">
                <a:latin typeface="Times New Roman" panose="02020603050405020304" pitchFamily="18" charset="0"/>
              </a:rPr>
              <a:t>framework resists this load with the aid </a:t>
            </a:r>
            <a:r>
              <a:rPr lang="en-US" sz="2800" dirty="0" smtClean="0">
                <a:latin typeface="Times New Roman" panose="02020603050405020304" pitchFamily="18" charset="0"/>
              </a:rPr>
              <a:t>of the </a:t>
            </a:r>
            <a:r>
              <a:rPr lang="en-US" sz="2800" dirty="0">
                <a:latin typeface="Times New Roman" panose="02020603050405020304" pitchFamily="18" charset="0"/>
              </a:rPr>
              <a:t>stressed skin.</a:t>
            </a:r>
          </a:p>
          <a:p>
            <a:pPr algn="just"/>
            <a:r>
              <a:rPr lang="en-US" sz="2800" dirty="0">
                <a:latin typeface="Times New Roman" panose="02020603050405020304" pitchFamily="18" charset="0"/>
              </a:rPr>
              <a:t>Note that axial loads in the fuselage are also </a:t>
            </a:r>
            <a:r>
              <a:rPr lang="en-US" sz="2800" dirty="0" smtClean="0">
                <a:latin typeface="Times New Roman" panose="02020603050405020304" pitchFamily="18" charset="0"/>
              </a:rPr>
              <a:t>partial resisted </a:t>
            </a:r>
            <a:r>
              <a:rPr lang="en-US" sz="2800" dirty="0">
                <a:latin typeface="Times New Roman" panose="02020603050405020304" pitchFamily="18" charset="0"/>
              </a:rPr>
              <a:t>by the </a:t>
            </a:r>
            <a:r>
              <a:rPr lang="en-US" sz="2800" dirty="0" err="1">
                <a:latin typeface="Times New Roman" panose="02020603050405020304" pitchFamily="18" charset="0"/>
              </a:rPr>
              <a:t>stres</a:t>
            </a:r>
            <a:r>
              <a:rPr lang="en-US" sz="2800" dirty="0">
                <a:latin typeface="Times New Roman" panose="02020603050405020304" pitchFamily="18" charset="0"/>
              </a:rPr>
              <a:t> </a:t>
            </a:r>
            <a:r>
              <a:rPr lang="en-US" sz="2800" dirty="0" err="1">
                <a:latin typeface="Times New Roman" panose="02020603050405020304" pitchFamily="18" charset="0"/>
              </a:rPr>
              <a:t>sed</a:t>
            </a:r>
            <a:r>
              <a:rPr lang="en-US" sz="2800" dirty="0">
                <a:latin typeface="Times New Roman" panose="02020603050405020304" pitchFamily="18" charset="0"/>
              </a:rPr>
              <a:t> skin construction as </a:t>
            </a:r>
            <a:r>
              <a:rPr lang="en-US" sz="2800" dirty="0" smtClean="0">
                <a:latin typeface="Times New Roman" panose="02020603050405020304" pitchFamily="18" charset="0"/>
              </a:rPr>
              <a:t>well as </a:t>
            </a:r>
            <a:r>
              <a:rPr lang="en-US" sz="2800" dirty="0">
                <a:latin typeface="Times New Roman" panose="02020603050405020304" pitchFamily="18" charset="0"/>
              </a:rPr>
              <a:t>the longitudinal structural members such as</a:t>
            </a:r>
          </a:p>
          <a:p>
            <a:pPr algn="just"/>
            <a:r>
              <a:rPr lang="en-US" sz="2800" dirty="0">
                <a:latin typeface="Times New Roman" panose="02020603050405020304" pitchFamily="18" charset="0"/>
              </a:rPr>
              <a:t>longhorns and stringers</a:t>
            </a:r>
            <a:r>
              <a:rPr lang="en-US" sz="2800" dirty="0" smtClean="0">
                <a:latin typeface="Times New Roman" panose="02020603050405020304" pitchFamily="18" charset="0"/>
              </a:rPr>
              <a:t>.</a:t>
            </a:r>
          </a:p>
          <a:p>
            <a:pPr algn="just"/>
            <a:endParaRPr lang="en-US" sz="2800" dirty="0">
              <a:latin typeface="Times New Roman" panose="02020603050405020304" pitchFamily="18" charset="0"/>
            </a:endParaRPr>
          </a:p>
          <a:p>
            <a:pPr algn="just"/>
            <a:r>
              <a:rPr lang="en-US" sz="2800" dirty="0"/>
              <a:t>MTOE REF.LETTER NO-DGCA/CAR-147(B)/28</a:t>
            </a:r>
          </a:p>
          <a:p>
            <a:pPr algn="just"/>
            <a:endParaRPr lang="en-US" sz="2800" dirty="0"/>
          </a:p>
        </p:txBody>
      </p:sp>
    </p:spTree>
    <p:extLst>
      <p:ext uri="{BB962C8B-B14F-4D97-AF65-F5344CB8AC3E}">
        <p14:creationId xmlns:p14="http://schemas.microsoft.com/office/powerpoint/2010/main" xmlns="" val="230346064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419100"/>
            <a:ext cx="11404600" cy="5262979"/>
          </a:xfrm>
          <a:prstGeom prst="rect">
            <a:avLst/>
          </a:prstGeom>
        </p:spPr>
        <p:txBody>
          <a:bodyPr wrap="square">
            <a:spAutoFit/>
          </a:bodyPr>
          <a:lstStyle/>
          <a:p>
            <a:pPr algn="just"/>
            <a:r>
              <a:rPr lang="en-US" sz="2800" b="1" dirty="0">
                <a:latin typeface="Arial" panose="020B0604020202020204" pitchFamily="34" charset="0"/>
              </a:rPr>
              <a:t>METAL FATIGUE</a:t>
            </a:r>
          </a:p>
          <a:p>
            <a:pPr algn="just"/>
            <a:r>
              <a:rPr lang="en-US" sz="2800" dirty="0">
                <a:latin typeface="Times New Roman" panose="02020603050405020304" pitchFamily="18" charset="0"/>
              </a:rPr>
              <a:t>Metal fatigue is experienced by a component </a:t>
            </a:r>
            <a:r>
              <a:rPr lang="en-US" sz="2800" dirty="0" smtClean="0">
                <a:latin typeface="Times New Roman" panose="02020603050405020304" pitchFamily="18" charset="0"/>
              </a:rPr>
              <a:t>or structural </a:t>
            </a:r>
            <a:r>
              <a:rPr lang="en-US" sz="2800" dirty="0">
                <a:latin typeface="Times New Roman" panose="02020603050405020304" pitchFamily="18" charset="0"/>
              </a:rPr>
              <a:t>member when a load is repeatedly </a:t>
            </a:r>
            <a:r>
              <a:rPr lang="en-US" sz="2800" dirty="0" smtClean="0">
                <a:latin typeface="Times New Roman" panose="02020603050405020304" pitchFamily="18" charset="0"/>
              </a:rPr>
              <a:t>applied and </a:t>
            </a:r>
            <a:r>
              <a:rPr lang="en-US" sz="2800" dirty="0">
                <a:latin typeface="Times New Roman" panose="02020603050405020304" pitchFamily="18" charset="0"/>
              </a:rPr>
              <a:t>released or applied and reversed. This </a:t>
            </a:r>
            <a:r>
              <a:rPr lang="en-US" sz="2800" dirty="0" smtClean="0">
                <a:latin typeface="Times New Roman" panose="02020603050405020304" pitchFamily="18" charset="0"/>
              </a:rPr>
              <a:t>cycling weakens </a:t>
            </a:r>
            <a:r>
              <a:rPr lang="en-US" sz="2800" dirty="0">
                <a:latin typeface="Times New Roman" panose="02020603050405020304" pitchFamily="18" charset="0"/>
              </a:rPr>
              <a:t>the material over time even though the </a:t>
            </a:r>
            <a:r>
              <a:rPr lang="en-US" sz="2800" dirty="0" smtClean="0">
                <a:latin typeface="Times New Roman" panose="02020603050405020304" pitchFamily="18" charset="0"/>
              </a:rPr>
              <a:t>load applied </a:t>
            </a:r>
            <a:r>
              <a:rPr lang="en-US" sz="2800" dirty="0">
                <a:latin typeface="Times New Roman" panose="02020603050405020304" pitchFamily="18" charset="0"/>
              </a:rPr>
              <a:t>may be well below that which causes </a:t>
            </a:r>
            <a:r>
              <a:rPr lang="en-US" sz="2800" dirty="0" smtClean="0">
                <a:latin typeface="Times New Roman" panose="02020603050405020304" pitchFamily="18" charset="0"/>
              </a:rPr>
              <a:t>damage in </a:t>
            </a:r>
            <a:r>
              <a:rPr lang="en-US" sz="2800" dirty="0">
                <a:latin typeface="Times New Roman" panose="02020603050405020304" pitchFamily="18" charset="0"/>
              </a:rPr>
              <a:t>a single application.</a:t>
            </a:r>
          </a:p>
          <a:p>
            <a:pPr algn="just"/>
            <a:r>
              <a:rPr lang="en-US" sz="2800" dirty="0">
                <a:latin typeface="Times New Roman" panose="02020603050405020304" pitchFamily="18" charset="0"/>
              </a:rPr>
              <a:t>All materials have an elastic limit. If applied loads </a:t>
            </a:r>
            <a:r>
              <a:rPr lang="en-US" sz="2800" dirty="0" smtClean="0">
                <a:latin typeface="Times New Roman" panose="02020603050405020304" pitchFamily="18" charset="0"/>
              </a:rPr>
              <a:t>do not </a:t>
            </a:r>
            <a:r>
              <a:rPr lang="en-US" sz="2800" dirty="0">
                <a:latin typeface="Times New Roman" panose="02020603050405020304" pitchFamily="18" charset="0"/>
              </a:rPr>
              <a:t>exceed this limit, the material should be </a:t>
            </a:r>
            <a:r>
              <a:rPr lang="en-US" sz="2800" dirty="0" smtClean="0">
                <a:latin typeface="Times New Roman" panose="02020603050405020304" pitchFamily="18" charset="0"/>
              </a:rPr>
              <a:t>unaffected by </a:t>
            </a:r>
            <a:r>
              <a:rPr lang="en-US" sz="2800" dirty="0">
                <a:latin typeface="Times New Roman" panose="02020603050405020304" pitchFamily="18" charset="0"/>
              </a:rPr>
              <a:t>the load and returns to its original state when</a:t>
            </a:r>
          </a:p>
          <a:p>
            <a:pPr algn="just"/>
            <a:r>
              <a:rPr lang="en-US" sz="2800" dirty="0">
                <a:latin typeface="Times New Roman" panose="02020603050405020304" pitchFamily="18" charset="0"/>
              </a:rPr>
              <a:t>the load is removed. However, an aircraft in </a:t>
            </a:r>
            <a:r>
              <a:rPr lang="en-US" sz="2800" dirty="0" smtClean="0">
                <a:latin typeface="Times New Roman" panose="02020603050405020304" pitchFamily="18" charset="0"/>
              </a:rPr>
              <a:t>flight constantly </a:t>
            </a:r>
            <a:r>
              <a:rPr lang="en-US" sz="2800" dirty="0">
                <a:latin typeface="Times New Roman" panose="02020603050405020304" pitchFamily="18" charset="0"/>
              </a:rPr>
              <a:t>experiences varying loads. Over </a:t>
            </a:r>
            <a:r>
              <a:rPr lang="en-US" sz="2800" dirty="0" smtClean="0">
                <a:latin typeface="Times New Roman" panose="02020603050405020304" pitchFamily="18" charset="0"/>
              </a:rPr>
              <a:t>time, these </a:t>
            </a:r>
            <a:r>
              <a:rPr lang="en-US" sz="2800" dirty="0">
                <a:latin typeface="Times New Roman" panose="02020603050405020304" pitchFamily="18" charset="0"/>
              </a:rPr>
              <a:t>small load changes cause fatigue in the form </a:t>
            </a:r>
            <a:r>
              <a:rPr lang="en-US" sz="2800" dirty="0" smtClean="0">
                <a:latin typeface="Times New Roman" panose="02020603050405020304" pitchFamily="18" charset="0"/>
              </a:rPr>
              <a:t>of minute </a:t>
            </a:r>
            <a:r>
              <a:rPr lang="en-US" sz="2800" dirty="0">
                <a:latin typeface="Times New Roman" panose="02020603050405020304" pitchFamily="18" charset="0"/>
              </a:rPr>
              <a:t>cracks in the metal structure. Each tiny, </a:t>
            </a:r>
            <a:r>
              <a:rPr lang="en-US" sz="2800" dirty="0" smtClean="0">
                <a:latin typeface="Times New Roman" panose="02020603050405020304" pitchFamily="18" charset="0"/>
              </a:rPr>
              <a:t>seemly</a:t>
            </a:r>
          </a:p>
          <a:p>
            <a:pPr algn="just"/>
            <a:endParaRPr lang="en-US" sz="2800" dirty="0">
              <a:latin typeface="Times New Roman" panose="02020603050405020304" pitchFamily="18" charset="0"/>
            </a:endParaRPr>
          </a:p>
          <a:p>
            <a:pPr algn="just"/>
            <a:endParaRPr lang="en-US" sz="2800" dirty="0"/>
          </a:p>
        </p:txBody>
      </p:sp>
    </p:spTree>
    <p:extLst>
      <p:ext uri="{BB962C8B-B14F-4D97-AF65-F5344CB8AC3E}">
        <p14:creationId xmlns:p14="http://schemas.microsoft.com/office/powerpoint/2010/main" xmlns="" val="403417045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500" y="469900"/>
            <a:ext cx="11518900" cy="4832092"/>
          </a:xfrm>
          <a:prstGeom prst="rect">
            <a:avLst/>
          </a:prstGeom>
        </p:spPr>
        <p:txBody>
          <a:bodyPr wrap="square">
            <a:spAutoFit/>
          </a:bodyPr>
          <a:lstStyle/>
          <a:p>
            <a:pPr algn="just"/>
            <a:r>
              <a:rPr lang="en-US" sz="2800" dirty="0">
                <a:latin typeface="Times New Roman" panose="02020603050405020304" pitchFamily="18" charset="0"/>
              </a:rPr>
              <a:t>inconsequential crack exposes new material to </a:t>
            </a:r>
            <a:r>
              <a:rPr lang="en-US" sz="2800" dirty="0" smtClean="0">
                <a:latin typeface="Times New Roman" panose="02020603050405020304" pitchFamily="18" charset="0"/>
              </a:rPr>
              <a:t>the  elements</a:t>
            </a:r>
            <a:r>
              <a:rPr lang="en-US" sz="2800" dirty="0">
                <a:latin typeface="Times New Roman" panose="02020603050405020304" pitchFamily="18" charset="0"/>
              </a:rPr>
              <a:t>. This </a:t>
            </a:r>
            <a:r>
              <a:rPr lang="en-US" sz="2800" dirty="0" err="1" smtClean="0">
                <a:latin typeface="Times New Roman" panose="02020603050405020304" pitchFamily="18" charset="0"/>
              </a:rPr>
              <a:t>mayweaken</a:t>
            </a:r>
            <a:r>
              <a:rPr lang="en-US" sz="2800" dirty="0" smtClean="0">
                <a:latin typeface="Times New Roman" panose="02020603050405020304" pitchFamily="18" charset="0"/>
              </a:rPr>
              <a:t> the </a:t>
            </a:r>
            <a:r>
              <a:rPr lang="en-US" sz="2800" dirty="0">
                <a:latin typeface="Times New Roman" panose="02020603050405020304" pitchFamily="18" charset="0"/>
              </a:rPr>
              <a:t>material through </a:t>
            </a:r>
            <a:r>
              <a:rPr lang="en-US" sz="2800" dirty="0" smtClean="0">
                <a:latin typeface="Times New Roman" panose="02020603050405020304" pitchFamily="18" charset="0"/>
              </a:rPr>
              <a:t>corrosion. Additionally</a:t>
            </a:r>
            <a:r>
              <a:rPr lang="en-US" sz="2800" dirty="0">
                <a:latin typeface="Times New Roman" panose="02020603050405020304" pitchFamily="18" charset="0"/>
              </a:rPr>
              <a:t>, when a multitude of tiny fissures</a:t>
            </a:r>
          </a:p>
          <a:p>
            <a:pPr algn="just"/>
            <a:r>
              <a:rPr lang="en-US" sz="2800" dirty="0">
                <a:latin typeface="Times New Roman" panose="02020603050405020304" pitchFamily="18" charset="0"/>
              </a:rPr>
              <a:t>combine, larger significant cracks may develop </a:t>
            </a:r>
            <a:r>
              <a:rPr lang="en-US" sz="2800" dirty="0" smtClean="0">
                <a:latin typeface="Times New Roman" panose="02020603050405020304" pitchFamily="18" charset="0"/>
              </a:rPr>
              <a:t>and weaken </a:t>
            </a:r>
            <a:r>
              <a:rPr lang="en-US" sz="2800" dirty="0">
                <a:latin typeface="Times New Roman" panose="02020603050405020304" pitchFamily="18" charset="0"/>
              </a:rPr>
              <a:t>the metal to the point of failure.</a:t>
            </a:r>
          </a:p>
          <a:p>
            <a:pPr algn="just"/>
            <a:r>
              <a:rPr lang="en-US" sz="2800" dirty="0">
                <a:latin typeface="Times New Roman" panose="02020603050405020304" pitchFamily="18" charset="0"/>
              </a:rPr>
              <a:t>Aircraft structure is tested at the manufacturer </a:t>
            </a:r>
            <a:r>
              <a:rPr lang="en-US" sz="2800" dirty="0" smtClean="0">
                <a:latin typeface="Times New Roman" panose="02020603050405020304" pitchFamily="18" charset="0"/>
              </a:rPr>
              <a:t>to determine </a:t>
            </a:r>
            <a:r>
              <a:rPr lang="en-US" sz="2800" dirty="0">
                <a:latin typeface="Times New Roman" panose="02020603050405020304" pitchFamily="18" charset="0"/>
              </a:rPr>
              <a:t>a limit not to be exceeded for an aircraft </a:t>
            </a:r>
            <a:r>
              <a:rPr lang="en-US" sz="2800" dirty="0" smtClean="0">
                <a:latin typeface="Times New Roman" panose="02020603050405020304" pitchFamily="18" charset="0"/>
              </a:rPr>
              <a:t>in service</a:t>
            </a:r>
            <a:r>
              <a:rPr lang="en-US" sz="2800" dirty="0">
                <a:latin typeface="Times New Roman" panose="02020603050405020304" pitchFamily="18" charset="0"/>
              </a:rPr>
              <a:t>. Often, fatigue testing is accomplished on </a:t>
            </a:r>
            <a:r>
              <a:rPr lang="en-US" sz="2800" dirty="0" smtClean="0">
                <a:latin typeface="Times New Roman" panose="02020603050405020304" pitchFamily="18" charset="0"/>
              </a:rPr>
              <a:t>full scale </a:t>
            </a:r>
            <a:r>
              <a:rPr lang="en-US" sz="2800" dirty="0">
                <a:latin typeface="Times New Roman" panose="02020603050405020304" pitchFamily="18" charset="0"/>
              </a:rPr>
              <a:t>fatigue rigs which subject the elements to </a:t>
            </a:r>
            <a:r>
              <a:rPr lang="en-US" sz="2800" dirty="0" smtClean="0">
                <a:latin typeface="Times New Roman" panose="02020603050405020304" pitchFamily="18" charset="0"/>
              </a:rPr>
              <a:t>cycles of </a:t>
            </a:r>
            <a:r>
              <a:rPr lang="en-US" sz="2800" dirty="0">
                <a:latin typeface="Times New Roman" panose="02020603050405020304" pitchFamily="18" charset="0"/>
              </a:rPr>
              <a:t>loading and unloading or reversal well beyond </a:t>
            </a:r>
            <a:r>
              <a:rPr lang="en-US" sz="2800" dirty="0" smtClean="0">
                <a:latin typeface="Times New Roman" panose="02020603050405020304" pitchFamily="18" charset="0"/>
              </a:rPr>
              <a:t>that which </a:t>
            </a:r>
            <a:r>
              <a:rPr lang="en-US" sz="2800" dirty="0">
                <a:latin typeface="Times New Roman" panose="02020603050405020304" pitchFamily="18" charset="0"/>
              </a:rPr>
              <a:t>will be experienced in service by the </a:t>
            </a:r>
            <a:r>
              <a:rPr lang="en-US" sz="2800" dirty="0" smtClean="0">
                <a:latin typeface="Times New Roman" panose="02020603050405020304" pitchFamily="18" charset="0"/>
              </a:rPr>
              <a:t>aircraft. A </a:t>
            </a:r>
            <a:r>
              <a:rPr lang="en-US" sz="2800" dirty="0">
                <a:latin typeface="Times New Roman" panose="02020603050405020304" pitchFamily="18" charset="0"/>
              </a:rPr>
              <a:t>fatigue index is applied and the aircraft is </a:t>
            </a:r>
            <a:r>
              <a:rPr lang="en-US" sz="2800" dirty="0" smtClean="0">
                <a:latin typeface="Times New Roman" panose="02020603050405020304" pitchFamily="18" charset="0"/>
              </a:rPr>
              <a:t>monitor</a:t>
            </a:r>
          </a:p>
          <a:p>
            <a:pPr algn="just"/>
            <a:endParaRPr lang="en-US" sz="2800" dirty="0">
              <a:latin typeface="Times New Roman" panose="02020603050405020304" pitchFamily="18" charset="0"/>
            </a:endParaRPr>
          </a:p>
          <a:p>
            <a:pPr algn="just"/>
            <a:endParaRPr lang="en-US" sz="2800" dirty="0"/>
          </a:p>
        </p:txBody>
      </p:sp>
    </p:spTree>
    <p:extLst>
      <p:ext uri="{BB962C8B-B14F-4D97-AF65-F5344CB8AC3E}">
        <p14:creationId xmlns:p14="http://schemas.microsoft.com/office/powerpoint/2010/main" xmlns="" val="758988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152400"/>
            <a:ext cx="11722100" cy="4832092"/>
          </a:xfrm>
          <a:prstGeom prst="rect">
            <a:avLst/>
          </a:prstGeom>
        </p:spPr>
        <p:txBody>
          <a:bodyPr wrap="square">
            <a:spAutoFit/>
          </a:bodyPr>
          <a:lstStyle/>
          <a:p>
            <a:pPr algn="just"/>
            <a:r>
              <a:rPr lang="en-US" sz="2800" dirty="0"/>
              <a:t>Simple, light aircraft usually Jo not have hydraulic or electric </a:t>
            </a:r>
            <a:r>
              <a:rPr lang="en-US" sz="2800" dirty="0" err="1"/>
              <a:t>fiy</a:t>
            </a:r>
            <a:r>
              <a:rPr lang="en-US" sz="2800" dirty="0"/>
              <a:t> by wire aileron control. These arc found un heavy and high performance aircraft. Large aircraft and some high performance aircraft may also have a second set of ailerons located inboard on the trailing edge of the wings. 1hese are part of a complex system of primary and secondary control surfaces used to provide lateral control and stability in flight. At low speeds, the ailerons may be augmented by the use of flaps and spoilers. At high speeds, only inboard aileron deflection is required to roll the aircraft while the other control surfaces are locked out or remain stationary. Figure 1-8 illustrates the location of the typical flight control surfaces found on a transport category aircraft. </a:t>
            </a:r>
          </a:p>
        </p:txBody>
      </p:sp>
    </p:spTree>
    <p:extLst>
      <p:ext uri="{BB962C8B-B14F-4D97-AF65-F5344CB8AC3E}">
        <p14:creationId xmlns:p14="http://schemas.microsoft.com/office/powerpoint/2010/main" xmlns="" val="420259867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800" y="317501"/>
            <a:ext cx="11417300" cy="4401205"/>
          </a:xfrm>
          <a:prstGeom prst="rect">
            <a:avLst/>
          </a:prstGeom>
        </p:spPr>
        <p:txBody>
          <a:bodyPr wrap="square">
            <a:spAutoFit/>
          </a:bodyPr>
          <a:lstStyle/>
          <a:p>
            <a:pPr algn="just"/>
            <a:r>
              <a:rPr lang="en-US" sz="2800" dirty="0">
                <a:latin typeface="Times New Roman" panose="02020603050405020304" pitchFamily="18" charset="0"/>
              </a:rPr>
              <a:t>throughout its service life. If its fatigue life limit </a:t>
            </a:r>
            <a:r>
              <a:rPr lang="en-US" sz="2800" dirty="0" smtClean="0">
                <a:latin typeface="Times New Roman" panose="02020603050405020304" pitchFamily="18" charset="0"/>
              </a:rPr>
              <a:t>is consumed</a:t>
            </a:r>
            <a:r>
              <a:rPr lang="en-US" sz="2800" dirty="0">
                <a:latin typeface="Times New Roman" panose="02020603050405020304" pitchFamily="18" charset="0"/>
              </a:rPr>
              <a:t>, an aircraft may be reevaluated to perceive </a:t>
            </a:r>
            <a:r>
              <a:rPr lang="en-US" sz="2800" dirty="0" smtClean="0">
                <a:latin typeface="Times New Roman" panose="02020603050405020304" pitchFamily="18" charset="0"/>
              </a:rPr>
              <a:t>its actual </a:t>
            </a:r>
            <a:r>
              <a:rPr lang="en-US" sz="2800" dirty="0">
                <a:latin typeface="Times New Roman" panose="02020603050405020304" pitchFamily="18" charset="0"/>
              </a:rPr>
              <a:t>condition. If the loading cycles and </a:t>
            </a:r>
            <a:r>
              <a:rPr lang="en-US" sz="2800" dirty="0" smtClean="0">
                <a:latin typeface="Times New Roman" panose="02020603050405020304" pitchFamily="18" charset="0"/>
              </a:rPr>
              <a:t>environmental exposure </a:t>
            </a:r>
            <a:r>
              <a:rPr lang="en-US" sz="2800" dirty="0">
                <a:latin typeface="Times New Roman" panose="02020603050405020304" pitchFamily="18" charset="0"/>
              </a:rPr>
              <a:t>of the structure was not as harsh as calculated,</a:t>
            </a:r>
          </a:p>
          <a:p>
            <a:pPr algn="just"/>
            <a:r>
              <a:rPr lang="en-US" sz="2800" dirty="0">
                <a:latin typeface="Times New Roman" panose="02020603050405020304" pitchFamily="18" charset="0"/>
              </a:rPr>
              <a:t>it is possible to extend the service life of the aircraft. </a:t>
            </a:r>
            <a:r>
              <a:rPr lang="en-US" sz="2800" dirty="0" smtClean="0">
                <a:latin typeface="Times New Roman" panose="02020603050405020304" pitchFamily="18" charset="0"/>
              </a:rPr>
              <a:t>An increased </a:t>
            </a:r>
            <a:r>
              <a:rPr lang="en-US" sz="2800" dirty="0">
                <a:latin typeface="Times New Roman" panose="02020603050405020304" pitchFamily="18" charset="0"/>
              </a:rPr>
              <a:t>in inspection frequency and/or </a:t>
            </a:r>
            <a:r>
              <a:rPr lang="en-US" sz="2800" dirty="0" smtClean="0">
                <a:latin typeface="Times New Roman" panose="02020603050405020304" pitchFamily="18" charset="0"/>
              </a:rPr>
              <a:t>strengthening modification(s</a:t>
            </a:r>
            <a:r>
              <a:rPr lang="en-US" sz="2800" dirty="0">
                <a:latin typeface="Times New Roman" panose="02020603050405020304" pitchFamily="18" charset="0"/>
              </a:rPr>
              <a:t>) may be required to do </a:t>
            </a:r>
            <a:r>
              <a:rPr lang="en-US" sz="2800" dirty="0" smtClean="0">
                <a:latin typeface="Times New Roman" panose="02020603050405020304" pitchFamily="18" charset="0"/>
              </a:rPr>
              <a:t>so. Fatigue </a:t>
            </a:r>
            <a:r>
              <a:rPr lang="en-US" sz="2800" dirty="0">
                <a:latin typeface="Times New Roman" panose="02020603050405020304" pitchFamily="18" charset="0"/>
              </a:rPr>
              <a:t>characteristics vary with the type of </a:t>
            </a:r>
            <a:r>
              <a:rPr lang="en-US" sz="2800" dirty="0" smtClean="0">
                <a:latin typeface="Times New Roman" panose="02020603050405020304" pitchFamily="18" charset="0"/>
              </a:rPr>
              <a:t>metal and </a:t>
            </a:r>
            <a:r>
              <a:rPr lang="en-US" sz="2800" dirty="0">
                <a:latin typeface="Times New Roman" panose="02020603050405020304" pitchFamily="18" charset="0"/>
              </a:rPr>
              <a:t>how it is worked. The thickness of the </a:t>
            </a:r>
            <a:r>
              <a:rPr lang="en-US" sz="2800" dirty="0" smtClean="0">
                <a:latin typeface="Times New Roman" panose="02020603050405020304" pitchFamily="18" charset="0"/>
              </a:rPr>
              <a:t>material and </a:t>
            </a:r>
            <a:r>
              <a:rPr lang="en-US" sz="2800" dirty="0">
                <a:latin typeface="Times New Roman" panose="02020603050405020304" pitchFamily="18" charset="0"/>
              </a:rPr>
              <a:t>type and number of fastener hole can alter </a:t>
            </a:r>
            <a:r>
              <a:rPr lang="en-US" sz="2800" dirty="0" smtClean="0">
                <a:latin typeface="Times New Roman" panose="02020603050405020304" pitchFamily="18" charset="0"/>
              </a:rPr>
              <a:t>the fatigue </a:t>
            </a:r>
            <a:r>
              <a:rPr lang="en-US" sz="2800" dirty="0">
                <a:latin typeface="Times New Roman" panose="02020603050405020304" pitchFamily="18" charset="0"/>
              </a:rPr>
              <a:t>life. Aging aircraft are monitored and </a:t>
            </a:r>
            <a:r>
              <a:rPr lang="en-US" sz="2800" dirty="0" smtClean="0">
                <a:latin typeface="Times New Roman" panose="02020603050405020304" pitchFamily="18" charset="0"/>
              </a:rPr>
              <a:t>treated by </a:t>
            </a:r>
            <a:r>
              <a:rPr lang="en-US" sz="2800" dirty="0">
                <a:latin typeface="Times New Roman" panose="02020603050405020304" pitchFamily="18" charset="0"/>
              </a:rPr>
              <a:t>technicians to protect against corrosion </a:t>
            </a:r>
            <a:r>
              <a:rPr lang="en-US" sz="2800" dirty="0" smtClean="0">
                <a:latin typeface="Times New Roman" panose="02020603050405020304" pitchFamily="18" charset="0"/>
              </a:rPr>
              <a:t>which accelerates </a:t>
            </a:r>
            <a:r>
              <a:rPr lang="en-US" sz="2800" dirty="0">
                <a:latin typeface="Times New Roman" panose="02020603050405020304" pitchFamily="18" charset="0"/>
              </a:rPr>
              <a:t>metal fatigue</a:t>
            </a:r>
            <a:r>
              <a:rPr lang="en-US" sz="2800" dirty="0" smtClean="0">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367026720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100" y="212735"/>
            <a:ext cx="11849100" cy="6555641"/>
          </a:xfrm>
          <a:prstGeom prst="rect">
            <a:avLst/>
          </a:prstGeom>
        </p:spPr>
        <p:txBody>
          <a:bodyPr wrap="square">
            <a:spAutoFit/>
          </a:bodyPr>
          <a:lstStyle/>
          <a:p>
            <a:pPr algn="just"/>
            <a:r>
              <a:rPr lang="en-US" sz="2800" b="1" dirty="0">
                <a:latin typeface="Arial" panose="020B0604020202020204" pitchFamily="34" charset="0"/>
              </a:rPr>
              <a:t>DRAINAGE AND VENTILATION PROVISIONS</a:t>
            </a:r>
          </a:p>
          <a:p>
            <a:pPr algn="just"/>
            <a:r>
              <a:rPr lang="en-US" sz="2800" b="1" dirty="0">
                <a:latin typeface="Arial" panose="020B0604020202020204" pitchFamily="34" charset="0"/>
              </a:rPr>
              <a:t>DRAINAGE</a:t>
            </a:r>
          </a:p>
          <a:p>
            <a:pPr algn="just"/>
            <a:r>
              <a:rPr lang="en-US" sz="2800" dirty="0">
                <a:latin typeface="Times New Roman" panose="02020603050405020304" pitchFamily="18" charset="0"/>
              </a:rPr>
              <a:t>The collection of water and other fluids in the </a:t>
            </a:r>
            <a:r>
              <a:rPr lang="en-US" sz="2800" dirty="0" smtClean="0">
                <a:latin typeface="Times New Roman" panose="02020603050405020304" pitchFamily="18" charset="0"/>
              </a:rPr>
              <a:t>many cavities </a:t>
            </a:r>
            <a:r>
              <a:rPr lang="en-US" sz="2800" dirty="0">
                <a:latin typeface="Times New Roman" panose="02020603050405020304" pitchFamily="18" charset="0"/>
              </a:rPr>
              <a:t>found on an aircraft can lead to corrosion </a:t>
            </a:r>
            <a:r>
              <a:rPr lang="en-US" sz="2800" dirty="0" smtClean="0">
                <a:latin typeface="Times New Roman" panose="02020603050405020304" pitchFamily="18" charset="0"/>
              </a:rPr>
              <a:t>and could </a:t>
            </a:r>
            <a:r>
              <a:rPr lang="en-US" sz="2800" dirty="0">
                <a:latin typeface="Times New Roman" panose="02020603050405020304" pitchFamily="18" charset="0"/>
              </a:rPr>
              <a:t>present a fire hazard. Drainage and ventilation</a:t>
            </a:r>
          </a:p>
          <a:p>
            <a:pPr algn="just"/>
            <a:r>
              <a:rPr lang="en-US" sz="2800" dirty="0">
                <a:latin typeface="Times New Roman" panose="02020603050405020304" pitchFamily="18" charset="0"/>
              </a:rPr>
              <a:t>are used to address this issue. There are two types </a:t>
            </a:r>
            <a:r>
              <a:rPr lang="en-US" sz="2800" dirty="0" smtClean="0">
                <a:latin typeface="Times New Roman" panose="02020603050405020304" pitchFamily="18" charset="0"/>
              </a:rPr>
              <a:t>of drains</a:t>
            </a:r>
            <a:r>
              <a:rPr lang="en-US" sz="2800" dirty="0">
                <a:latin typeface="Times New Roman" panose="02020603050405020304" pitchFamily="18" charset="0"/>
              </a:rPr>
              <a:t>, internal and external.</a:t>
            </a:r>
          </a:p>
          <a:p>
            <a:pPr algn="just"/>
            <a:r>
              <a:rPr lang="en-US" sz="2800" dirty="0">
                <a:latin typeface="Times New Roman" panose="02020603050405020304" pitchFamily="18" charset="0"/>
              </a:rPr>
              <a:t>External drains have openings to the exterior of </a:t>
            </a:r>
            <a:r>
              <a:rPr lang="en-US" sz="2800" dirty="0" smtClean="0">
                <a:latin typeface="Times New Roman" panose="02020603050405020304" pitchFamily="18" charset="0"/>
              </a:rPr>
              <a:t>the aircraft</a:t>
            </a:r>
            <a:r>
              <a:rPr lang="en-US" sz="2800" dirty="0">
                <a:latin typeface="Times New Roman" panose="02020603050405020304" pitchFamily="18" charset="0"/>
              </a:rPr>
              <a:t>. </a:t>
            </a:r>
            <a:r>
              <a:rPr lang="en-US" sz="2800" dirty="0" smtClean="0">
                <a:latin typeface="Times New Roman" panose="02020603050405020304" pitchFamily="18" charset="0"/>
              </a:rPr>
              <a:t>They </a:t>
            </a:r>
            <a:r>
              <a:rPr lang="en-US" sz="2800" dirty="0">
                <a:latin typeface="Times New Roman" panose="02020603050405020304" pitchFamily="18" charset="0"/>
              </a:rPr>
              <a:t>are found on the wings, empennage </a:t>
            </a:r>
            <a:r>
              <a:rPr lang="en-US" sz="2800" dirty="0" smtClean="0">
                <a:latin typeface="Times New Roman" panose="02020603050405020304" pitchFamily="18" charset="0"/>
              </a:rPr>
              <a:t>and fuselage </a:t>
            </a:r>
            <a:r>
              <a:rPr lang="en-US" sz="2800" dirty="0">
                <a:latin typeface="Times New Roman" panose="02020603050405020304" pitchFamily="18" charset="0"/>
              </a:rPr>
              <a:t>as well as engine nacelles. An external drain</a:t>
            </a:r>
          </a:p>
          <a:p>
            <a:pPr algn="just"/>
            <a:r>
              <a:rPr lang="en-US" sz="2800" dirty="0">
                <a:latin typeface="Times New Roman" panose="02020603050405020304" pitchFamily="18" charset="0"/>
              </a:rPr>
              <a:t>dumps the fluid overboard,. In unpressurized </a:t>
            </a:r>
            <a:r>
              <a:rPr lang="en-US" sz="2800" dirty="0" smtClean="0">
                <a:latin typeface="Times New Roman" panose="02020603050405020304" pitchFamily="18" charset="0"/>
              </a:rPr>
              <a:t>aircraft the </a:t>
            </a:r>
            <a:r>
              <a:rPr lang="en-US" sz="2800" dirty="0">
                <a:latin typeface="Times New Roman" panose="02020603050405020304" pitchFamily="18" charset="0"/>
              </a:rPr>
              <a:t>drains may remain open at all times. Drain </a:t>
            </a:r>
            <a:r>
              <a:rPr lang="en-US" sz="2800" dirty="0" smtClean="0">
                <a:latin typeface="Times New Roman" panose="02020603050405020304" pitchFamily="18" charset="0"/>
              </a:rPr>
              <a:t>valves are </a:t>
            </a:r>
            <a:r>
              <a:rPr lang="en-US" sz="2800" dirty="0">
                <a:latin typeface="Times New Roman" panose="02020603050405020304" pitchFamily="18" charset="0"/>
              </a:rPr>
              <a:t>used in pressurized sections of aircraft so that they</a:t>
            </a:r>
          </a:p>
          <a:p>
            <a:pPr algn="just"/>
            <a:r>
              <a:rPr lang="en-US" sz="2800" dirty="0">
                <a:latin typeface="Times New Roman" panose="02020603050405020304" pitchFamily="18" charset="0"/>
              </a:rPr>
              <a:t>may remain sealed during pressurization. </a:t>
            </a:r>
            <a:r>
              <a:rPr lang="en-US" sz="2800" dirty="0" smtClean="0">
                <a:latin typeface="Times New Roman" panose="02020603050405020304" pitchFamily="18" charset="0"/>
              </a:rPr>
              <a:t>Typically located </a:t>
            </a:r>
            <a:r>
              <a:rPr lang="en-US" sz="2800" dirty="0">
                <a:latin typeface="Times New Roman" panose="02020603050405020304" pitchFamily="18" charset="0"/>
              </a:rPr>
              <a:t>along the aircraft keel, some external drains </a:t>
            </a:r>
            <a:r>
              <a:rPr lang="en-US" sz="2800" dirty="0" smtClean="0">
                <a:latin typeface="Times New Roman" panose="02020603050405020304" pitchFamily="18" charset="0"/>
              </a:rPr>
              <a:t>use the </a:t>
            </a:r>
            <a:r>
              <a:rPr lang="en-US" sz="2800" dirty="0">
                <a:latin typeface="Times New Roman" panose="02020603050405020304" pitchFamily="18" charset="0"/>
              </a:rPr>
              <a:t>pressurizing air to hold the valve closed. A </a:t>
            </a:r>
            <a:r>
              <a:rPr lang="en-US" sz="2800" dirty="0" smtClean="0">
                <a:latin typeface="Times New Roman" panose="02020603050405020304" pitchFamily="18" charset="0"/>
              </a:rPr>
              <a:t>rubber flapper </a:t>
            </a:r>
            <a:r>
              <a:rPr lang="en-US" sz="2800" dirty="0">
                <a:latin typeface="Times New Roman" panose="02020603050405020304" pitchFamily="18" charset="0"/>
              </a:rPr>
              <a:t>type valve, a plunger type valve or a </a:t>
            </a:r>
            <a:r>
              <a:rPr lang="en-US" sz="2800" dirty="0" smtClean="0">
                <a:latin typeface="Times New Roman" panose="02020603050405020304" pitchFamily="18" charset="0"/>
              </a:rPr>
              <a:t>normally open </a:t>
            </a:r>
            <a:r>
              <a:rPr lang="en-US" sz="2800" dirty="0">
                <a:latin typeface="Times New Roman" panose="02020603050405020304" pitchFamily="18" charset="0"/>
              </a:rPr>
              <a:t>spring loaded valve are closed by </a:t>
            </a:r>
            <a:r>
              <a:rPr lang="en-US" sz="2800" dirty="0" smtClean="0">
                <a:latin typeface="Times New Roman" panose="02020603050405020304" pitchFamily="18" charset="0"/>
              </a:rPr>
              <a:t>pressurization air</a:t>
            </a:r>
            <a:r>
              <a:rPr lang="en-US" sz="2800" dirty="0">
                <a:latin typeface="Times New Roman" panose="02020603050405020304" pitchFamily="18" charset="0"/>
              </a:rPr>
              <a:t>. When depressurized, such as when the aircraft is</a:t>
            </a:r>
          </a:p>
          <a:p>
            <a:pPr algn="just"/>
            <a:r>
              <a:rPr lang="en-US" sz="2800" dirty="0">
                <a:latin typeface="Times New Roman" panose="02020603050405020304" pitchFamily="18" charset="0"/>
              </a:rPr>
              <a:t>on the ground, the drain valves open</a:t>
            </a:r>
            <a:r>
              <a:rPr lang="en-US" sz="2800" dirty="0" smtClean="0">
                <a:solidFill>
                  <a:srgbClr val="646464"/>
                </a:solidFill>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217522898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381000"/>
            <a:ext cx="11607800" cy="6124754"/>
          </a:xfrm>
          <a:prstGeom prst="rect">
            <a:avLst/>
          </a:prstGeom>
        </p:spPr>
        <p:txBody>
          <a:bodyPr wrap="square">
            <a:spAutoFit/>
          </a:bodyPr>
          <a:lstStyle/>
          <a:p>
            <a:pPr algn="just"/>
            <a:r>
              <a:rPr lang="en-US" sz="2800" dirty="0">
                <a:latin typeface="Times New Roman" panose="02020603050405020304" pitchFamily="18" charset="0"/>
              </a:rPr>
              <a:t>Leveling compound is sometimes used to build up a </a:t>
            </a:r>
            <a:r>
              <a:rPr lang="en-US" sz="2800" dirty="0" smtClean="0">
                <a:latin typeface="Times New Roman" panose="02020603050405020304" pitchFamily="18" charset="0"/>
              </a:rPr>
              <a:t>low area </a:t>
            </a:r>
            <a:r>
              <a:rPr lang="en-US" sz="2800" dirty="0">
                <a:latin typeface="Times New Roman" panose="02020603050405020304" pitchFamily="18" charset="0"/>
              </a:rPr>
              <a:t>near a drain valve to ensure that no fluid is trapped </a:t>
            </a:r>
            <a:r>
              <a:rPr lang="en-US" sz="2800" dirty="0" smtClean="0">
                <a:latin typeface="Times New Roman" panose="02020603050405020304" pitchFamily="18" charset="0"/>
              </a:rPr>
              <a:t>and it </a:t>
            </a:r>
            <a:r>
              <a:rPr lang="en-US" sz="2800" dirty="0">
                <a:latin typeface="Times New Roman" panose="02020603050405020304" pitchFamily="18" charset="0"/>
              </a:rPr>
              <a:t>flows out the drain orifice. 'This is typically a </a:t>
            </a:r>
            <a:r>
              <a:rPr lang="en-US" sz="2800" dirty="0" smtClean="0">
                <a:latin typeface="Times New Roman" panose="02020603050405020304" pitchFamily="18" charset="0"/>
              </a:rPr>
              <a:t>waterproof rubber </a:t>
            </a:r>
            <a:r>
              <a:rPr lang="en-US" sz="2800" dirty="0">
                <a:latin typeface="Times New Roman" panose="02020603050405020304" pitchFamily="18" charset="0"/>
              </a:rPr>
              <a:t>like sealant without structural characteristics.</a:t>
            </a:r>
          </a:p>
          <a:p>
            <a:pPr algn="just"/>
            <a:r>
              <a:rPr lang="en-US" sz="2800" dirty="0">
                <a:latin typeface="Times New Roman" panose="02020603050405020304" pitchFamily="18" charset="0"/>
              </a:rPr>
              <a:t>Some fluids accrue during flight and need to be </a:t>
            </a:r>
            <a:r>
              <a:rPr lang="en-US" sz="2800" dirty="0" smtClean="0">
                <a:latin typeface="Times New Roman" panose="02020603050405020304" pitchFamily="18" charset="0"/>
              </a:rPr>
              <a:t>drained. Galley </a:t>
            </a:r>
            <a:r>
              <a:rPr lang="en-US" sz="2800" dirty="0">
                <a:latin typeface="Times New Roman" panose="02020603050405020304" pitchFamily="18" charset="0"/>
              </a:rPr>
              <a:t>and lavatory drain masts must be heated </a:t>
            </a:r>
            <a:r>
              <a:rPr lang="en-US" sz="2800" dirty="0" smtClean="0">
                <a:latin typeface="Times New Roman" panose="02020603050405020304" pitchFamily="18" charset="0"/>
              </a:rPr>
              <a:t>to prevent </a:t>
            </a:r>
            <a:r>
              <a:rPr lang="en-US" sz="2800" dirty="0">
                <a:latin typeface="Times New Roman" panose="02020603050405020304" pitchFamily="18" charset="0"/>
              </a:rPr>
              <a:t>ice formation and blockage caused by </a:t>
            </a:r>
            <a:r>
              <a:rPr lang="en-US" sz="2800" dirty="0" smtClean="0">
                <a:latin typeface="Times New Roman" panose="02020603050405020304" pitchFamily="18" charset="0"/>
              </a:rPr>
              <a:t>cold temperatures </a:t>
            </a:r>
            <a:r>
              <a:rPr lang="en-US" sz="2800" dirty="0">
                <a:latin typeface="Times New Roman" panose="02020603050405020304" pitchFamily="18" charset="0"/>
              </a:rPr>
              <a:t>at high altitude. A drain mast is </a:t>
            </a:r>
            <a:r>
              <a:rPr lang="en-US" sz="2800" dirty="0" smtClean="0">
                <a:latin typeface="Times New Roman" panose="02020603050405020304" pitchFamily="18" charset="0"/>
              </a:rPr>
              <a:t>nothing more </a:t>
            </a:r>
            <a:r>
              <a:rPr lang="en-US" sz="2800" dirty="0">
                <a:latin typeface="Times New Roman" panose="02020603050405020304" pitchFamily="18" charset="0"/>
              </a:rPr>
              <a:t>than an airfoil shaped projection designed to </a:t>
            </a:r>
            <a:r>
              <a:rPr lang="en-US" sz="2800" dirty="0" smtClean="0">
                <a:latin typeface="Times New Roman" panose="02020603050405020304" pitchFamily="18" charset="0"/>
              </a:rPr>
              <a:t>guide the </a:t>
            </a:r>
            <a:r>
              <a:rPr lang="en-US" sz="2800" dirty="0">
                <a:latin typeface="Times New Roman" panose="02020603050405020304" pitchFamily="18" charset="0"/>
              </a:rPr>
              <a:t>fluid overboard away from the skin of the </a:t>
            </a:r>
            <a:r>
              <a:rPr lang="en-US" sz="2800" dirty="0" smtClean="0">
                <a:latin typeface="Times New Roman" panose="02020603050405020304" pitchFamily="18" charset="0"/>
              </a:rPr>
              <a:t>aircraft. Most </a:t>
            </a:r>
            <a:r>
              <a:rPr lang="en-US" sz="2800" dirty="0">
                <a:latin typeface="Times New Roman" panose="02020603050405020304" pitchFamily="18" charset="0"/>
              </a:rPr>
              <a:t>have electric resistance heating elements or use </a:t>
            </a:r>
            <a:r>
              <a:rPr lang="en-US" sz="2800" dirty="0" smtClean="0">
                <a:latin typeface="Times New Roman" panose="02020603050405020304" pitchFamily="18" charset="0"/>
              </a:rPr>
              <a:t>hot air </a:t>
            </a:r>
            <a:r>
              <a:rPr lang="en-US" sz="2800" dirty="0">
                <a:latin typeface="Times New Roman" panose="02020603050405020304" pitchFamily="18" charset="0"/>
              </a:rPr>
              <a:t>from the pneumatic system to combat icing</a:t>
            </a:r>
            <a:r>
              <a:rPr lang="en-US" sz="2800" dirty="0" smtClean="0">
                <a:latin typeface="Times New Roman" panose="02020603050405020304" pitchFamily="18" charset="0"/>
              </a:rPr>
              <a:t>.</a:t>
            </a:r>
          </a:p>
          <a:p>
            <a:pPr algn="just"/>
            <a:r>
              <a:rPr lang="en-US" sz="2800" dirty="0"/>
              <a:t>Internal drain paths are required to direct fluid </a:t>
            </a:r>
            <a:r>
              <a:rPr lang="en-US" sz="2800" dirty="0" smtClean="0"/>
              <a:t>to the </a:t>
            </a:r>
            <a:r>
              <a:rPr lang="en-US" sz="2800" dirty="0"/>
              <a:t>external drain sites. Tubes, channels, dams </a:t>
            </a:r>
            <a:r>
              <a:rPr lang="en-US" sz="2800" dirty="0" smtClean="0"/>
              <a:t>and internal </a:t>
            </a:r>
            <a:r>
              <a:rPr lang="en-US" sz="2800" dirty="0"/>
              <a:t>drain holes are all common. The design </a:t>
            </a:r>
            <a:r>
              <a:rPr lang="en-US" sz="2800" dirty="0" smtClean="0"/>
              <a:t>of structural </a:t>
            </a:r>
            <a:r>
              <a:rPr lang="en-US" sz="2800" dirty="0"/>
              <a:t>members often includes considerations </a:t>
            </a:r>
            <a:r>
              <a:rPr lang="en-US" sz="2800" dirty="0" smtClean="0"/>
              <a:t>that prevent </a:t>
            </a:r>
            <a:r>
              <a:rPr lang="en-US" sz="2800" dirty="0"/>
              <a:t>:fluids from being trapped</a:t>
            </a:r>
            <a:r>
              <a:rPr lang="en-US" sz="2800" dirty="0" smtClean="0"/>
              <a:t>.</a:t>
            </a:r>
          </a:p>
          <a:p>
            <a:pPr algn="just"/>
            <a:endParaRPr lang="en-US" sz="2800" dirty="0"/>
          </a:p>
        </p:txBody>
      </p:sp>
    </p:spTree>
    <p:extLst>
      <p:ext uri="{BB962C8B-B14F-4D97-AF65-F5344CB8AC3E}">
        <p14:creationId xmlns:p14="http://schemas.microsoft.com/office/powerpoint/2010/main" xmlns="" val="92089906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355600"/>
            <a:ext cx="11620500" cy="3970318"/>
          </a:xfrm>
          <a:prstGeom prst="rect">
            <a:avLst/>
          </a:prstGeom>
        </p:spPr>
        <p:txBody>
          <a:bodyPr wrap="square">
            <a:spAutoFit/>
          </a:bodyPr>
          <a:lstStyle/>
          <a:p>
            <a:pPr algn="just"/>
            <a:r>
              <a:rPr lang="en-US" sz="2800" b="1" dirty="0">
                <a:latin typeface="Arial" panose="020B0604020202020204" pitchFamily="34" charset="0"/>
              </a:rPr>
              <a:t>VENTILATION</a:t>
            </a:r>
          </a:p>
          <a:p>
            <a:pPr algn="just"/>
            <a:r>
              <a:rPr lang="en-US" sz="2800" dirty="0">
                <a:latin typeface="Times New Roman" panose="02020603050405020304" pitchFamily="18" charset="0"/>
              </a:rPr>
              <a:t>Any cavity in the aircraft structure that may </a:t>
            </a:r>
            <a:r>
              <a:rPr lang="en-US" sz="2800" dirty="0" smtClean="0">
                <a:latin typeface="Times New Roman" panose="02020603050405020304" pitchFamily="18" charset="0"/>
              </a:rPr>
              <a:t>experience the </a:t>
            </a:r>
            <a:r>
              <a:rPr lang="en-US" sz="2800" dirty="0">
                <a:latin typeface="Times New Roman" panose="02020603050405020304" pitchFamily="18" charset="0"/>
              </a:rPr>
              <a:t>presence of </a:t>
            </a:r>
            <a:r>
              <a:rPr lang="en-US" sz="2800" dirty="0" smtClean="0">
                <a:latin typeface="Times New Roman" panose="02020603050405020304" pitchFamily="18" charset="0"/>
              </a:rPr>
              <a:t>a flammable </a:t>
            </a:r>
            <a:r>
              <a:rPr lang="en-US" sz="2800" dirty="0">
                <a:latin typeface="Times New Roman" panose="02020603050405020304" pitchFamily="18" charset="0"/>
              </a:rPr>
              <a:t>vapor or water </a:t>
            </a:r>
            <a:r>
              <a:rPr lang="en-US" sz="2800" dirty="0" smtClean="0">
                <a:latin typeface="Times New Roman" panose="02020603050405020304" pitchFamily="18" charset="0"/>
              </a:rPr>
              <a:t>must be </a:t>
            </a:r>
            <a:r>
              <a:rPr lang="en-US" sz="2800" dirty="0">
                <a:latin typeface="Times New Roman" panose="02020603050405020304" pitchFamily="18" charset="0"/>
              </a:rPr>
              <a:t>ventilated to permit the vapor to evaporate. </a:t>
            </a:r>
            <a:r>
              <a:rPr lang="en-US" sz="2800" dirty="0" smtClean="0">
                <a:latin typeface="Times New Roman" panose="02020603050405020304" pitchFamily="18" charset="0"/>
              </a:rPr>
              <a:t>If necessary</a:t>
            </a:r>
            <a:r>
              <a:rPr lang="en-US" sz="2800" dirty="0">
                <a:latin typeface="Times New Roman" panose="02020603050405020304" pitchFamily="18" charset="0"/>
              </a:rPr>
              <a:t>, vent pipes are used provide an escape </a:t>
            </a:r>
            <a:r>
              <a:rPr lang="en-US" sz="2800" dirty="0" smtClean="0">
                <a:latin typeface="Times New Roman" panose="02020603050405020304" pitchFamily="18" charset="0"/>
              </a:rPr>
              <a:t>route for </a:t>
            </a:r>
            <a:r>
              <a:rPr lang="en-US" sz="2800" dirty="0">
                <a:latin typeface="Times New Roman" panose="02020603050405020304" pitchFamily="18" charset="0"/>
              </a:rPr>
              <a:t>the vapor. Some highly susceptible areas, such </a:t>
            </a:r>
            <a:r>
              <a:rPr lang="en-US" sz="2800" dirty="0" smtClean="0">
                <a:latin typeface="Times New Roman" panose="02020603050405020304" pitchFamily="18" charset="0"/>
              </a:rPr>
              <a:t>as an </a:t>
            </a:r>
            <a:r>
              <a:rPr lang="en-US" sz="2800" dirty="0">
                <a:latin typeface="Times New Roman" panose="02020603050405020304" pitchFamily="18" charset="0"/>
              </a:rPr>
              <a:t>engine nacelle, may even contain ram air inlets </a:t>
            </a:r>
            <a:r>
              <a:rPr lang="en-US" sz="2800" dirty="0" smtClean="0">
                <a:latin typeface="Times New Roman" panose="02020603050405020304" pitchFamily="18" charset="0"/>
              </a:rPr>
              <a:t>and exit </a:t>
            </a:r>
            <a:r>
              <a:rPr lang="en-US" sz="2800" dirty="0">
                <a:latin typeface="Times New Roman" panose="02020603050405020304" pitchFamily="18" charset="0"/>
              </a:rPr>
              <a:t>points to enable a full flow of fresh air through </a:t>
            </a:r>
            <a:r>
              <a:rPr lang="en-US" sz="2800" dirty="0" smtClean="0">
                <a:latin typeface="Times New Roman" panose="02020603050405020304" pitchFamily="18" charset="0"/>
              </a:rPr>
              <a:t>the cavity</a:t>
            </a:r>
            <a:r>
              <a:rPr lang="en-US" sz="2800" dirty="0">
                <a:latin typeface="Times New Roman" panose="02020603050405020304" pitchFamily="18" charset="0"/>
              </a:rPr>
              <a:t>. The technician should ensure that all </a:t>
            </a:r>
            <a:r>
              <a:rPr lang="en-US" sz="2800" dirty="0" smtClean="0">
                <a:latin typeface="Times New Roman" panose="02020603050405020304" pitchFamily="18" charset="0"/>
              </a:rPr>
              <a:t>openings designed </a:t>
            </a:r>
            <a:r>
              <a:rPr lang="en-US" sz="2800" dirty="0">
                <a:latin typeface="Times New Roman" panose="02020603050405020304" pitchFamily="18" charset="0"/>
              </a:rPr>
              <a:t>for ventilation are unobstructed</a:t>
            </a:r>
            <a:r>
              <a:rPr lang="en-US" sz="2800" dirty="0" smtClean="0">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14744593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254000"/>
            <a:ext cx="11747500" cy="3539430"/>
          </a:xfrm>
          <a:prstGeom prst="rect">
            <a:avLst/>
          </a:prstGeom>
        </p:spPr>
        <p:txBody>
          <a:bodyPr wrap="square">
            <a:spAutoFit/>
          </a:bodyPr>
          <a:lstStyle/>
          <a:p>
            <a:pPr algn="just"/>
            <a:r>
              <a:rPr lang="en-US" sz="2800" b="1" dirty="0">
                <a:latin typeface="Arial" panose="020B0604020202020204" pitchFamily="34" charset="0"/>
              </a:rPr>
              <a:t>SYSTEM INSTALLATION PROVISIONS</a:t>
            </a:r>
          </a:p>
          <a:p>
            <a:pPr algn="just"/>
            <a:r>
              <a:rPr lang="en-US" sz="2800" dirty="0">
                <a:latin typeface="Times New Roman" panose="02020603050405020304" pitchFamily="18" charset="0"/>
              </a:rPr>
              <a:t>In addition to designing functioning support </a:t>
            </a:r>
            <a:r>
              <a:rPr lang="en-US" sz="2800" dirty="0" smtClean="0">
                <a:latin typeface="Times New Roman" panose="02020603050405020304" pitchFamily="18" charset="0"/>
              </a:rPr>
              <a:t>systems for </a:t>
            </a:r>
            <a:r>
              <a:rPr lang="en-US" sz="2800" dirty="0">
                <a:latin typeface="Times New Roman" panose="02020603050405020304" pitchFamily="18" charset="0"/>
              </a:rPr>
              <a:t>operation of the aircraft, </a:t>
            </a:r>
            <a:r>
              <a:rPr lang="en-US" sz="2800" dirty="0" err="1" smtClean="0">
                <a:latin typeface="Times New Roman" panose="02020603050405020304" pitchFamily="18" charset="0"/>
              </a:rPr>
              <a:t>dcsign</a:t>
            </a:r>
            <a:r>
              <a:rPr lang="en-US" sz="2800" dirty="0" smtClean="0">
                <a:latin typeface="Times New Roman" panose="02020603050405020304" pitchFamily="18" charset="0"/>
              </a:rPr>
              <a:t> </a:t>
            </a:r>
            <a:r>
              <a:rPr lang="en-US" sz="2800" dirty="0">
                <a:latin typeface="Times New Roman" panose="02020603050405020304" pitchFamily="18" charset="0"/>
              </a:rPr>
              <a:t>engineers </a:t>
            </a:r>
            <a:r>
              <a:rPr lang="en-US" sz="2800" dirty="0" smtClean="0">
                <a:latin typeface="Times New Roman" panose="02020603050405020304" pitchFamily="18" charset="0"/>
              </a:rPr>
              <a:t>must also </a:t>
            </a:r>
            <a:r>
              <a:rPr lang="en-US" sz="2800" dirty="0">
                <a:latin typeface="Times New Roman" panose="02020603050405020304" pitchFamily="18" charset="0"/>
              </a:rPr>
              <a:t>make the system components .fit into </a:t>
            </a:r>
            <a:r>
              <a:rPr lang="en-US" sz="2800" dirty="0" smtClean="0">
                <a:latin typeface="Times New Roman" panose="02020603050405020304" pitchFamily="18" charset="0"/>
              </a:rPr>
              <a:t>the </a:t>
            </a:r>
            <a:r>
              <a:rPr lang="en-US" sz="2800" dirty="0">
                <a:latin typeface="Times New Roman" panose="02020603050405020304" pitchFamily="18" charset="0"/>
              </a:rPr>
              <a:t>aircraft</a:t>
            </a:r>
            <a:r>
              <a:rPr lang="en-US" sz="2800" dirty="0" smtClean="0">
                <a:latin typeface="Times New Roman" panose="02020603050405020304" pitchFamily="18" charset="0"/>
              </a:rPr>
              <a:t>.</a:t>
            </a:r>
          </a:p>
          <a:p>
            <a:pPr algn="just"/>
            <a:r>
              <a:rPr lang="en-US" sz="2800" dirty="0"/>
              <a:t>Depending on the system and components, </a:t>
            </a:r>
            <a:r>
              <a:rPr lang="en-US" sz="2800" dirty="0" smtClean="0"/>
              <a:t>provisions for </a:t>
            </a:r>
            <a:r>
              <a:rPr lang="en-US" sz="2800" dirty="0"/>
              <a:t>access and servicing must also be: addressed. </a:t>
            </a:r>
            <a:r>
              <a:rPr lang="en-US" sz="2800" dirty="0" smtClean="0"/>
              <a:t>Items that </a:t>
            </a:r>
            <a:r>
              <a:rPr lang="en-US" sz="2800" dirty="0"/>
              <a:t>receive regular maintenance such as filters, </a:t>
            </a:r>
            <a:r>
              <a:rPr lang="en-US" sz="2800" dirty="0" smtClean="0"/>
              <a:t>fluid </a:t>
            </a:r>
          </a:p>
          <a:p>
            <a:pPr algn="just"/>
            <a:endParaRPr lang="en-US" sz="2800" dirty="0"/>
          </a:p>
          <a:p>
            <a:pPr algn="just"/>
            <a:endParaRPr lang="en-US" sz="2800" dirty="0"/>
          </a:p>
        </p:txBody>
      </p:sp>
    </p:spTree>
    <p:extLst>
      <p:ext uri="{BB962C8B-B14F-4D97-AF65-F5344CB8AC3E}">
        <p14:creationId xmlns:p14="http://schemas.microsoft.com/office/powerpoint/2010/main" xmlns="" val="426409008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241300"/>
            <a:ext cx="11734800" cy="6555641"/>
          </a:xfrm>
          <a:prstGeom prst="rect">
            <a:avLst/>
          </a:prstGeom>
        </p:spPr>
        <p:txBody>
          <a:bodyPr wrap="square">
            <a:spAutoFit/>
          </a:bodyPr>
          <a:lstStyle/>
          <a:p>
            <a:pPr algn="just"/>
            <a:r>
              <a:rPr lang="en-US" sz="2800" dirty="0">
                <a:solidFill>
                  <a:srgbClr val="606060"/>
                </a:solidFill>
                <a:latin typeface="Times New Roman" panose="02020603050405020304" pitchFamily="18" charset="0"/>
              </a:rPr>
              <a:t>level </a:t>
            </a:r>
            <a:r>
              <a:rPr lang="en-US" sz="2800" dirty="0">
                <a:solidFill>
                  <a:srgbClr val="717171"/>
                </a:solidFill>
                <a:latin typeface="Times New Roman" panose="02020603050405020304" pitchFamily="18" charset="0"/>
              </a:rPr>
              <a:t>checks, </a:t>
            </a:r>
            <a:r>
              <a:rPr lang="en-US" sz="2800" dirty="0">
                <a:solidFill>
                  <a:srgbClr val="606060"/>
                </a:solidFill>
                <a:latin typeface="Times New Roman" panose="02020603050405020304" pitchFamily="18" charset="0"/>
              </a:rPr>
              <a:t>bearing lubrication, etc. must be located </a:t>
            </a:r>
            <a:r>
              <a:rPr lang="en-US" sz="2800" dirty="0" smtClean="0">
                <a:solidFill>
                  <a:srgbClr val="717171"/>
                </a:solidFill>
                <a:latin typeface="Times New Roman" panose="02020603050405020304" pitchFamily="18" charset="0"/>
              </a:rPr>
              <a:t>so </a:t>
            </a:r>
            <a:r>
              <a:rPr lang="en-US" sz="2800" dirty="0" smtClean="0">
                <a:solidFill>
                  <a:srgbClr val="606060"/>
                </a:solidFill>
                <a:latin typeface="Times New Roman" panose="02020603050405020304" pitchFamily="18" charset="0"/>
              </a:rPr>
              <a:t>that </a:t>
            </a:r>
            <a:r>
              <a:rPr lang="en-US" sz="2800" dirty="0">
                <a:solidFill>
                  <a:srgbClr val="606060"/>
                </a:solidFill>
                <a:latin typeface="Times New Roman" panose="02020603050405020304" pitchFamily="18" charset="0"/>
              </a:rPr>
              <a:t>technicians </a:t>
            </a:r>
            <a:r>
              <a:rPr lang="en-US" sz="2800" dirty="0">
                <a:solidFill>
                  <a:srgbClr val="717171"/>
                </a:solidFill>
                <a:latin typeface="Times New Roman" panose="02020603050405020304" pitchFamily="18" charset="0"/>
              </a:rPr>
              <a:t>can easily access </a:t>
            </a:r>
            <a:r>
              <a:rPr lang="en-US" sz="2800" dirty="0">
                <a:solidFill>
                  <a:srgbClr val="606060"/>
                </a:solidFill>
                <a:latin typeface="Times New Roman" panose="02020603050405020304" pitchFamily="18" charset="0"/>
              </a:rPr>
              <a:t>them. </a:t>
            </a:r>
            <a:r>
              <a:rPr lang="en-US" sz="2800" dirty="0">
                <a:solidFill>
                  <a:srgbClr val="717171"/>
                </a:solidFill>
                <a:latin typeface="Times New Roman" panose="02020603050405020304" pitchFamily="18" charset="0"/>
              </a:rPr>
              <a:t>Line </a:t>
            </a:r>
            <a:r>
              <a:rPr lang="en-US" sz="2800" dirty="0" smtClean="0">
                <a:solidFill>
                  <a:srgbClr val="606060"/>
                </a:solidFill>
                <a:latin typeface="Times New Roman" panose="02020603050405020304" pitchFamily="18" charset="0"/>
              </a:rPr>
              <a:t>replaceable units </a:t>
            </a:r>
            <a:r>
              <a:rPr lang="en-US" sz="2800" dirty="0">
                <a:solidFill>
                  <a:srgbClr val="717171"/>
                </a:solidFill>
                <a:latin typeface="Times New Roman" panose="02020603050405020304" pitchFamily="18" charset="0"/>
              </a:rPr>
              <a:t>(LRU's) must </a:t>
            </a:r>
            <a:r>
              <a:rPr lang="en-US" sz="2800" dirty="0">
                <a:solidFill>
                  <a:srgbClr val="606060"/>
                </a:solidFill>
                <a:latin typeface="Times New Roman" panose="02020603050405020304" pitchFamily="18" charset="0"/>
              </a:rPr>
              <a:t>be </a:t>
            </a:r>
            <a:r>
              <a:rPr lang="en-US" sz="2800" dirty="0">
                <a:solidFill>
                  <a:srgbClr val="717171"/>
                </a:solidFill>
                <a:latin typeface="Times New Roman" panose="02020603050405020304" pitchFamily="18" charset="0"/>
              </a:rPr>
              <a:t>able to </a:t>
            </a:r>
            <a:r>
              <a:rPr lang="en-US" sz="2800" dirty="0">
                <a:solidFill>
                  <a:srgbClr val="606060"/>
                </a:solidFill>
                <a:latin typeface="Times New Roman" panose="02020603050405020304" pitchFamily="18" charset="0"/>
              </a:rPr>
              <a:t>be quickly uninstalled </a:t>
            </a:r>
            <a:r>
              <a:rPr lang="en-US" sz="2800" dirty="0" smtClean="0">
                <a:solidFill>
                  <a:srgbClr val="717171"/>
                </a:solidFill>
                <a:latin typeface="Times New Roman" panose="02020603050405020304" pitchFamily="18" charset="0"/>
              </a:rPr>
              <a:t>and </a:t>
            </a:r>
            <a:r>
              <a:rPr lang="en-US" sz="2800" dirty="0" smtClean="0">
                <a:solidFill>
                  <a:srgbClr val="606060"/>
                </a:solidFill>
                <a:latin typeface="Times New Roman" panose="02020603050405020304" pitchFamily="18" charset="0"/>
              </a:rPr>
              <a:t>installed</a:t>
            </a:r>
            <a:r>
              <a:rPr lang="en-US" sz="2800" dirty="0">
                <a:solidFill>
                  <a:srgbClr val="606060"/>
                </a:solidFill>
                <a:latin typeface="Times New Roman" panose="02020603050405020304" pitchFamily="18" charset="0"/>
              </a:rPr>
              <a:t>. </a:t>
            </a:r>
            <a:r>
              <a:rPr lang="en-US" sz="2800" dirty="0">
                <a:solidFill>
                  <a:srgbClr val="717171"/>
                </a:solidFill>
                <a:latin typeface="Times New Roman" panose="02020603050405020304" pitchFamily="18" charset="0"/>
              </a:rPr>
              <a:t>Aircraft </a:t>
            </a:r>
            <a:r>
              <a:rPr lang="en-US" sz="2800" dirty="0">
                <a:solidFill>
                  <a:srgbClr val="606060"/>
                </a:solidFill>
                <a:latin typeface="Times New Roman" panose="02020603050405020304" pitchFamily="18" charset="0"/>
              </a:rPr>
              <a:t>maintenance is </a:t>
            </a:r>
            <a:r>
              <a:rPr lang="en-US" sz="2800" dirty="0">
                <a:solidFill>
                  <a:srgbClr val="717171"/>
                </a:solidFill>
                <a:latin typeface="Times New Roman" panose="02020603050405020304" pitchFamily="18" charset="0"/>
              </a:rPr>
              <a:t>a significant </a:t>
            </a:r>
            <a:r>
              <a:rPr lang="en-US" sz="2800" dirty="0" smtClean="0">
                <a:solidFill>
                  <a:srgbClr val="606060"/>
                </a:solidFill>
                <a:latin typeface="Times New Roman" panose="02020603050405020304" pitchFamily="18" charset="0"/>
              </a:rPr>
              <a:t>expense for </a:t>
            </a:r>
            <a:r>
              <a:rPr lang="en-US" sz="2800" dirty="0">
                <a:solidFill>
                  <a:srgbClr val="717171"/>
                </a:solidFill>
                <a:latin typeface="Times New Roman" panose="02020603050405020304" pitchFamily="18" charset="0"/>
              </a:rPr>
              <a:t>the </a:t>
            </a:r>
            <a:r>
              <a:rPr lang="en-US" sz="2800" dirty="0">
                <a:solidFill>
                  <a:srgbClr val="606060"/>
                </a:solidFill>
                <a:latin typeface="Times New Roman" panose="02020603050405020304" pitchFamily="18" charset="0"/>
              </a:rPr>
              <a:t>operator. Anything that </a:t>
            </a:r>
            <a:r>
              <a:rPr lang="en-US" sz="2800" dirty="0">
                <a:solidFill>
                  <a:srgbClr val="717171"/>
                </a:solidFill>
                <a:latin typeface="Times New Roman" panose="02020603050405020304" pitchFamily="18" charset="0"/>
              </a:rPr>
              <a:t>can </a:t>
            </a:r>
            <a:r>
              <a:rPr lang="en-US" sz="2800" dirty="0">
                <a:solidFill>
                  <a:srgbClr val="606060"/>
                </a:solidFill>
                <a:latin typeface="Times New Roman" panose="02020603050405020304" pitchFamily="18" charset="0"/>
              </a:rPr>
              <a:t>be done to </a:t>
            </a:r>
            <a:r>
              <a:rPr lang="en-US" sz="2800" dirty="0" smtClean="0">
                <a:solidFill>
                  <a:srgbClr val="606060"/>
                </a:solidFill>
                <a:latin typeface="Times New Roman" panose="02020603050405020304" pitchFamily="18" charset="0"/>
              </a:rPr>
              <a:t>locate </a:t>
            </a:r>
            <a:r>
              <a:rPr lang="en-US" sz="2800" dirty="0" smtClean="0">
                <a:solidFill>
                  <a:srgbClr val="717171"/>
                </a:solidFill>
                <a:latin typeface="Times New Roman" panose="02020603050405020304" pitchFamily="18" charset="0"/>
              </a:rPr>
              <a:t>system </a:t>
            </a:r>
            <a:r>
              <a:rPr lang="en-US" sz="2800" dirty="0">
                <a:solidFill>
                  <a:srgbClr val="606060"/>
                </a:solidFill>
                <a:latin typeface="Times New Roman" panose="02020603050405020304" pitchFamily="18" charset="0"/>
              </a:rPr>
              <a:t>components </a:t>
            </a:r>
            <a:r>
              <a:rPr lang="en-US" sz="2800" dirty="0">
                <a:solidFill>
                  <a:srgbClr val="717171"/>
                </a:solidFill>
                <a:latin typeface="Times New Roman" panose="02020603050405020304" pitchFamily="18" charset="0"/>
              </a:rPr>
              <a:t>for easy access </a:t>
            </a:r>
            <a:r>
              <a:rPr lang="en-US" sz="2800" dirty="0">
                <a:solidFill>
                  <a:srgbClr val="606060"/>
                </a:solidFill>
                <a:latin typeface="Times New Roman" panose="02020603050405020304" pitchFamily="18" charset="0"/>
              </a:rPr>
              <a:t>for maintenance </a:t>
            </a:r>
            <a:r>
              <a:rPr lang="en-US" sz="2800" dirty="0" smtClean="0">
                <a:solidFill>
                  <a:srgbClr val="868686"/>
                </a:solidFill>
                <a:latin typeface="Times New Roman" panose="02020603050405020304" pitchFamily="18" charset="0"/>
              </a:rPr>
              <a:t>saves </a:t>
            </a:r>
            <a:r>
              <a:rPr lang="en-US" sz="2800" dirty="0" smtClean="0">
                <a:solidFill>
                  <a:srgbClr val="606060"/>
                </a:solidFill>
                <a:latin typeface="Times New Roman" panose="02020603050405020304" pitchFamily="18" charset="0"/>
              </a:rPr>
              <a:t>time </a:t>
            </a:r>
            <a:r>
              <a:rPr lang="en-US" sz="2800" dirty="0">
                <a:solidFill>
                  <a:srgbClr val="606060"/>
                </a:solidFill>
                <a:latin typeface="Times New Roman" panose="02020603050405020304" pitchFamily="18" charset="0"/>
              </a:rPr>
              <a:t>and lowers </a:t>
            </a:r>
            <a:r>
              <a:rPr lang="en-US" sz="2800" dirty="0">
                <a:solidFill>
                  <a:srgbClr val="717171"/>
                </a:solidFill>
                <a:latin typeface="Times New Roman" panose="02020603050405020304" pitchFamily="18" charset="0"/>
              </a:rPr>
              <a:t>the cost </a:t>
            </a:r>
            <a:r>
              <a:rPr lang="en-US" sz="2800" dirty="0">
                <a:solidFill>
                  <a:srgbClr val="606060"/>
                </a:solidFill>
                <a:latin typeface="Times New Roman" panose="02020603050405020304" pitchFamily="18" charset="0"/>
              </a:rPr>
              <a:t>of </a:t>
            </a:r>
            <a:r>
              <a:rPr lang="en-US" sz="2800" dirty="0">
                <a:solidFill>
                  <a:srgbClr val="717171"/>
                </a:solidFill>
                <a:latin typeface="Times New Roman" panose="02020603050405020304" pitchFamily="18" charset="0"/>
              </a:rPr>
              <a:t>operating </a:t>
            </a:r>
            <a:r>
              <a:rPr lang="en-US" sz="2800" dirty="0">
                <a:solidFill>
                  <a:srgbClr val="606060"/>
                </a:solidFill>
                <a:latin typeface="Times New Roman" panose="02020603050405020304" pitchFamily="18" charset="0"/>
              </a:rPr>
              <a:t>the </a:t>
            </a:r>
            <a:r>
              <a:rPr lang="en-US" sz="2800" dirty="0" smtClean="0">
                <a:solidFill>
                  <a:srgbClr val="606060"/>
                </a:solidFill>
                <a:latin typeface="Times New Roman" panose="02020603050405020304" pitchFamily="18" charset="0"/>
              </a:rPr>
              <a:t>aircraft</a:t>
            </a:r>
            <a:r>
              <a:rPr lang="en-US" sz="2800" dirty="0" smtClean="0">
                <a:solidFill>
                  <a:srgbClr val="3D3D3D"/>
                </a:solidFill>
                <a:latin typeface="Times New Roman" panose="02020603050405020304" pitchFamily="18" charset="0"/>
              </a:rPr>
              <a:t>. </a:t>
            </a:r>
            <a:r>
              <a:rPr lang="en-US" sz="2800" dirty="0" smtClean="0">
                <a:solidFill>
                  <a:srgbClr val="717171"/>
                </a:solidFill>
                <a:latin typeface="Times New Roman" panose="02020603050405020304" pitchFamily="18" charset="0"/>
              </a:rPr>
              <a:t>Modern </a:t>
            </a:r>
            <a:r>
              <a:rPr lang="en-US" sz="2800" dirty="0">
                <a:solidFill>
                  <a:srgbClr val="717171"/>
                </a:solidFill>
                <a:latin typeface="Times New Roman" panose="02020603050405020304" pitchFamily="18" charset="0"/>
              </a:rPr>
              <a:t>airliner </a:t>
            </a:r>
            <a:r>
              <a:rPr lang="en-US" sz="2800" dirty="0">
                <a:solidFill>
                  <a:srgbClr val="606060"/>
                </a:solidFill>
                <a:latin typeface="Times New Roman" panose="02020603050405020304" pitchFamily="18" charset="0"/>
              </a:rPr>
              <a:t>designers </a:t>
            </a:r>
            <a:r>
              <a:rPr lang="en-US" sz="2800" dirty="0">
                <a:solidFill>
                  <a:srgbClr val="717171"/>
                </a:solidFill>
                <a:latin typeface="Times New Roman" panose="02020603050405020304" pitchFamily="18" charset="0"/>
              </a:rPr>
              <a:t>often group the </a:t>
            </a:r>
            <a:r>
              <a:rPr lang="en-US" sz="2800" dirty="0" smtClean="0">
                <a:solidFill>
                  <a:srgbClr val="717171"/>
                </a:solidFill>
                <a:latin typeface="Times New Roman" panose="02020603050405020304" pitchFamily="18" charset="0"/>
              </a:rPr>
              <a:t>components </a:t>
            </a:r>
            <a:r>
              <a:rPr lang="en-US" sz="2800" dirty="0" smtClean="0">
                <a:solidFill>
                  <a:srgbClr val="606060"/>
                </a:solidFill>
                <a:latin typeface="Times New Roman" panose="02020603050405020304" pitchFamily="18" charset="0"/>
              </a:rPr>
              <a:t>of </a:t>
            </a:r>
            <a:r>
              <a:rPr lang="en-US" sz="2800" dirty="0">
                <a:solidFill>
                  <a:srgbClr val="717171"/>
                </a:solidFill>
                <a:latin typeface="Times New Roman" panose="02020603050405020304" pitchFamily="18" charset="0"/>
              </a:rPr>
              <a:t>a various systems </a:t>
            </a:r>
            <a:r>
              <a:rPr lang="en-US" sz="2800" dirty="0">
                <a:solidFill>
                  <a:srgbClr val="606060"/>
                </a:solidFill>
                <a:latin typeface="Times New Roman" panose="02020603050405020304" pitchFamily="18" charset="0"/>
              </a:rPr>
              <a:t>in </a:t>
            </a:r>
            <a:r>
              <a:rPr lang="en-US" sz="2800" dirty="0">
                <a:solidFill>
                  <a:srgbClr val="717171"/>
                </a:solidFill>
                <a:latin typeface="Times New Roman" panose="02020603050405020304" pitchFamily="18" charset="0"/>
              </a:rPr>
              <a:t>a single </a:t>
            </a:r>
            <a:r>
              <a:rPr lang="en-US" sz="2800" dirty="0">
                <a:solidFill>
                  <a:srgbClr val="606060"/>
                </a:solidFill>
                <a:latin typeface="Times New Roman" panose="02020603050405020304" pitchFamily="18" charset="0"/>
              </a:rPr>
              <a:t>bay for easy access.</a:t>
            </a:r>
          </a:p>
          <a:p>
            <a:pPr algn="just"/>
            <a:r>
              <a:rPr lang="en-US" sz="2800" dirty="0">
                <a:solidFill>
                  <a:srgbClr val="606060"/>
                </a:solidFill>
                <a:latin typeface="Times New Roman" panose="02020603050405020304" pitchFamily="18" charset="0"/>
              </a:rPr>
              <a:t>Air conditioning, </a:t>
            </a:r>
            <a:r>
              <a:rPr lang="en-US" sz="2800" dirty="0">
                <a:solidFill>
                  <a:srgbClr val="717171"/>
                </a:solidFill>
                <a:latin typeface="Times New Roman" panose="02020603050405020304" pitchFamily="18" charset="0"/>
              </a:rPr>
              <a:t>for </a:t>
            </a:r>
            <a:r>
              <a:rPr lang="en-US" sz="2800" dirty="0">
                <a:solidFill>
                  <a:srgbClr val="606060"/>
                </a:solidFill>
                <a:latin typeface="Times New Roman" panose="02020603050405020304" pitchFamily="18" charset="0"/>
              </a:rPr>
              <a:t>example, may have its </a:t>
            </a:r>
            <a:r>
              <a:rPr lang="en-US" sz="2800" dirty="0">
                <a:solidFill>
                  <a:srgbClr val="717171"/>
                </a:solidFill>
                <a:latin typeface="Times New Roman" panose="02020603050405020304" pitchFamily="18" charset="0"/>
              </a:rPr>
              <a:t>several</a:t>
            </a:r>
          </a:p>
          <a:p>
            <a:pPr algn="just"/>
            <a:r>
              <a:rPr lang="en-US" sz="2800" dirty="0">
                <a:solidFill>
                  <a:srgbClr val="606060"/>
                </a:solidFill>
                <a:latin typeface="Times New Roman" panose="02020603050405020304" pitchFamily="18" charset="0"/>
              </a:rPr>
              <a:t>key components mounted </a:t>
            </a:r>
            <a:r>
              <a:rPr lang="en-US" sz="2800" dirty="0">
                <a:solidFill>
                  <a:srgbClr val="717171"/>
                </a:solidFill>
                <a:latin typeface="Times New Roman" panose="02020603050405020304" pitchFamily="18" charset="0"/>
              </a:rPr>
              <a:t>next to each </a:t>
            </a:r>
            <a:r>
              <a:rPr lang="en-US" sz="2800" dirty="0">
                <a:solidFill>
                  <a:srgbClr val="606060"/>
                </a:solidFill>
                <a:latin typeface="Times New Roman" panose="02020603050405020304" pitchFamily="18" charset="0"/>
              </a:rPr>
              <a:t>other in </a:t>
            </a:r>
            <a:r>
              <a:rPr lang="en-US" sz="2800" dirty="0">
                <a:solidFill>
                  <a:srgbClr val="717171"/>
                </a:solidFill>
                <a:latin typeface="Times New Roman" panose="02020603050405020304" pitchFamily="18" charset="0"/>
              </a:rPr>
              <a:t>an </a:t>
            </a:r>
            <a:r>
              <a:rPr lang="en-US" sz="2800" dirty="0" smtClean="0">
                <a:solidFill>
                  <a:srgbClr val="717171"/>
                </a:solidFill>
                <a:latin typeface="Times New Roman" panose="02020603050405020304" pitchFamily="18" charset="0"/>
              </a:rPr>
              <a:t>air </a:t>
            </a:r>
            <a:r>
              <a:rPr lang="en-US" sz="2800" dirty="0" smtClean="0">
                <a:solidFill>
                  <a:srgbClr val="606060"/>
                </a:solidFill>
                <a:latin typeface="Times New Roman" panose="02020603050405020304" pitchFamily="18" charset="0"/>
              </a:rPr>
              <a:t>conditioning </a:t>
            </a:r>
            <a:r>
              <a:rPr lang="en-US" sz="2800" dirty="0">
                <a:solidFill>
                  <a:srgbClr val="606060"/>
                </a:solidFill>
                <a:latin typeface="Times New Roman" panose="02020603050405020304" pitchFamily="18" charset="0"/>
              </a:rPr>
              <a:t>bay. The hydraulic reservoir, </a:t>
            </a:r>
            <a:r>
              <a:rPr lang="en-US" sz="2800" dirty="0">
                <a:solidFill>
                  <a:srgbClr val="717171"/>
                </a:solidFill>
                <a:latin typeface="Times New Roman" panose="02020603050405020304" pitchFamily="18" charset="0"/>
              </a:rPr>
              <a:t>pumps </a:t>
            </a:r>
            <a:r>
              <a:rPr lang="en-US" sz="2800" dirty="0" smtClean="0">
                <a:solidFill>
                  <a:srgbClr val="717171"/>
                </a:solidFill>
                <a:latin typeface="Times New Roman" panose="02020603050405020304" pitchFamily="18" charset="0"/>
              </a:rPr>
              <a:t>and filters </a:t>
            </a:r>
            <a:r>
              <a:rPr lang="en-US" sz="2800" dirty="0">
                <a:solidFill>
                  <a:srgbClr val="606060"/>
                </a:solidFill>
                <a:latin typeface="Times New Roman" panose="02020603050405020304" pitchFamily="18" charset="0"/>
              </a:rPr>
              <a:t>may all be </a:t>
            </a:r>
            <a:r>
              <a:rPr lang="en-US" sz="2800" dirty="0">
                <a:solidFill>
                  <a:srgbClr val="717171"/>
                </a:solidFill>
                <a:latin typeface="Times New Roman" panose="02020603050405020304" pitchFamily="18" charset="0"/>
              </a:rPr>
              <a:t>located </a:t>
            </a:r>
            <a:r>
              <a:rPr lang="en-US" sz="2800" dirty="0">
                <a:solidFill>
                  <a:srgbClr val="606060"/>
                </a:solidFill>
                <a:latin typeface="Times New Roman" panose="02020603050405020304" pitchFamily="18" charset="0"/>
              </a:rPr>
              <a:t>in a different </a:t>
            </a:r>
            <a:r>
              <a:rPr lang="en-US" sz="2800" dirty="0">
                <a:solidFill>
                  <a:srgbClr val="717171"/>
                </a:solidFill>
                <a:latin typeface="Times New Roman" panose="02020603050405020304" pitchFamily="18" charset="0"/>
              </a:rPr>
              <a:t>bay or in </a:t>
            </a:r>
            <a:r>
              <a:rPr lang="en-US" sz="2800" dirty="0" smtClean="0">
                <a:solidFill>
                  <a:srgbClr val="606060"/>
                </a:solidFill>
                <a:latin typeface="Times New Roman" panose="02020603050405020304" pitchFamily="18" charset="0"/>
              </a:rPr>
              <a:t>the wheel </a:t>
            </a:r>
            <a:r>
              <a:rPr lang="en-US" sz="2800" dirty="0">
                <a:solidFill>
                  <a:srgbClr val="606060"/>
                </a:solidFill>
                <a:latin typeface="Times New Roman" panose="02020603050405020304" pitchFamily="18" charset="0"/>
              </a:rPr>
              <a:t>well area. Avionics </a:t>
            </a:r>
            <a:r>
              <a:rPr lang="en-US" sz="2800" dirty="0">
                <a:solidFill>
                  <a:srgbClr val="717171"/>
                </a:solidFill>
                <a:latin typeface="Times New Roman" panose="02020603050405020304" pitchFamily="18" charset="0"/>
              </a:rPr>
              <a:t>and electronics are </a:t>
            </a:r>
            <a:r>
              <a:rPr lang="en-US" sz="2800" dirty="0" smtClean="0">
                <a:solidFill>
                  <a:srgbClr val="606060"/>
                </a:solidFill>
                <a:latin typeface="Times New Roman" panose="02020603050405020304" pitchFamily="18" charset="0"/>
              </a:rPr>
              <a:t>frequently mounted </a:t>
            </a:r>
            <a:r>
              <a:rPr lang="en-US" sz="2800" dirty="0">
                <a:solidFill>
                  <a:srgbClr val="606060"/>
                </a:solidFill>
                <a:latin typeface="Times New Roman" panose="02020603050405020304" pitchFamily="18" charset="0"/>
              </a:rPr>
              <a:t>in an avionic</a:t>
            </a:r>
            <a:r>
              <a:rPr lang="en-US" sz="2800" dirty="0">
                <a:solidFill>
                  <a:srgbClr val="868686"/>
                </a:solidFill>
                <a:latin typeface="Times New Roman" panose="02020603050405020304" pitchFamily="18" charset="0"/>
              </a:rPr>
              <a:t>s </a:t>
            </a:r>
            <a:r>
              <a:rPr lang="en-US" sz="2800" dirty="0">
                <a:solidFill>
                  <a:srgbClr val="717171"/>
                </a:solidFill>
                <a:latin typeface="Times New Roman" panose="02020603050405020304" pitchFamily="18" charset="0"/>
              </a:rPr>
              <a:t>bay</a:t>
            </a:r>
            <a:r>
              <a:rPr lang="en-US" sz="2800" dirty="0">
                <a:solidFill>
                  <a:srgbClr val="3D3D3D"/>
                </a:solidFill>
                <a:latin typeface="Times New Roman" panose="02020603050405020304" pitchFamily="18" charset="0"/>
              </a:rPr>
              <a:t>. </a:t>
            </a:r>
            <a:r>
              <a:rPr lang="en-US" sz="2800" dirty="0">
                <a:solidFill>
                  <a:srgbClr val="717171"/>
                </a:solidFill>
                <a:latin typeface="Times New Roman" panose="02020603050405020304" pitchFamily="18" charset="0"/>
              </a:rPr>
              <a:t>Not </a:t>
            </a:r>
            <a:r>
              <a:rPr lang="en-US" sz="2800" dirty="0">
                <a:solidFill>
                  <a:srgbClr val="606060"/>
                </a:solidFill>
                <a:latin typeface="Times New Roman" panose="02020603050405020304" pitchFamily="18" charset="0"/>
              </a:rPr>
              <a:t>only </a:t>
            </a:r>
            <a:r>
              <a:rPr lang="en-US" sz="2800" dirty="0">
                <a:solidFill>
                  <a:srgbClr val="717171"/>
                </a:solidFill>
                <a:latin typeface="Times New Roman" panose="02020603050405020304" pitchFamily="18" charset="0"/>
              </a:rPr>
              <a:t>are the "</a:t>
            </a:r>
            <a:r>
              <a:rPr lang="en-US" sz="2800" dirty="0" smtClean="0">
                <a:solidFill>
                  <a:srgbClr val="717171"/>
                </a:solidFill>
                <a:latin typeface="Times New Roman" panose="02020603050405020304" pitchFamily="18" charset="0"/>
              </a:rPr>
              <a:t>black </a:t>
            </a:r>
            <a:r>
              <a:rPr lang="en-US" sz="2800" dirty="0" smtClean="0">
                <a:solidFill>
                  <a:srgbClr val="606060"/>
                </a:solidFill>
                <a:latin typeface="Times New Roman" panose="02020603050405020304" pitchFamily="18" charset="0"/>
              </a:rPr>
              <a:t>boxes</a:t>
            </a:r>
            <a:r>
              <a:rPr lang="en-US" sz="2800" dirty="0">
                <a:solidFill>
                  <a:srgbClr val="606060"/>
                </a:solidFill>
                <a:latin typeface="Times New Roman" panose="02020603050405020304" pitchFamily="18" charset="0"/>
              </a:rPr>
              <a:t>" </a:t>
            </a:r>
            <a:r>
              <a:rPr lang="en-US" sz="2800" dirty="0">
                <a:solidFill>
                  <a:srgbClr val="717171"/>
                </a:solidFill>
                <a:latin typeface="Times New Roman" panose="02020603050405020304" pitchFamily="18" charset="0"/>
              </a:rPr>
              <a:t>easily </a:t>
            </a:r>
            <a:r>
              <a:rPr lang="en-US" sz="2800" dirty="0">
                <a:solidFill>
                  <a:srgbClr val="606060"/>
                </a:solidFill>
                <a:latin typeface="Times New Roman" panose="02020603050405020304" pitchFamily="18" charset="0"/>
              </a:rPr>
              <a:t>accessible but environmental </a:t>
            </a:r>
            <a:r>
              <a:rPr lang="en-US" sz="2800" dirty="0" smtClean="0">
                <a:solidFill>
                  <a:srgbClr val="717171"/>
                </a:solidFill>
                <a:latin typeface="Times New Roman" panose="02020603050405020304" pitchFamily="18" charset="0"/>
              </a:rPr>
              <a:t>conditions can </a:t>
            </a:r>
            <a:r>
              <a:rPr lang="en-US" sz="2800" dirty="0">
                <a:solidFill>
                  <a:srgbClr val="606060"/>
                </a:solidFill>
                <a:latin typeface="Times New Roman" panose="02020603050405020304" pitchFamily="18" charset="0"/>
              </a:rPr>
              <a:t>be </a:t>
            </a:r>
            <a:r>
              <a:rPr lang="en-US" sz="2800" dirty="0">
                <a:solidFill>
                  <a:srgbClr val="717171"/>
                </a:solidFill>
                <a:latin typeface="Times New Roman" panose="02020603050405020304" pitchFamily="18" charset="0"/>
              </a:rPr>
              <a:t>better controlled than </a:t>
            </a:r>
            <a:r>
              <a:rPr lang="en-US" sz="2800" dirty="0">
                <a:solidFill>
                  <a:srgbClr val="606060"/>
                </a:solidFill>
                <a:latin typeface="Times New Roman" panose="02020603050405020304" pitchFamily="18" charset="0"/>
              </a:rPr>
              <a:t>if the </a:t>
            </a:r>
            <a:r>
              <a:rPr lang="en-US" sz="2800" dirty="0">
                <a:solidFill>
                  <a:srgbClr val="717171"/>
                </a:solidFill>
                <a:latin typeface="Times New Roman" panose="02020603050405020304" pitchFamily="18" charset="0"/>
              </a:rPr>
              <a:t>units were </a:t>
            </a:r>
            <a:r>
              <a:rPr lang="en-US" sz="2800" dirty="0" smtClean="0">
                <a:solidFill>
                  <a:srgbClr val="868686"/>
                </a:solidFill>
                <a:latin typeface="Times New Roman" panose="02020603050405020304" pitchFamily="18" charset="0"/>
              </a:rPr>
              <a:t>sp</a:t>
            </a:r>
            <a:r>
              <a:rPr lang="en-US" sz="2800" dirty="0" smtClean="0">
                <a:solidFill>
                  <a:srgbClr val="606060"/>
                </a:solidFill>
                <a:latin typeface="Times New Roman" panose="02020603050405020304" pitchFamily="18" charset="0"/>
              </a:rPr>
              <a:t>read throughout </a:t>
            </a:r>
            <a:r>
              <a:rPr lang="en-US" sz="2800" dirty="0">
                <a:solidFill>
                  <a:srgbClr val="606060"/>
                </a:solidFill>
                <a:latin typeface="Times New Roman" panose="02020603050405020304" pitchFamily="18" charset="0"/>
              </a:rPr>
              <a:t>the </a:t>
            </a:r>
            <a:r>
              <a:rPr lang="en-US" sz="2800" dirty="0">
                <a:solidFill>
                  <a:srgbClr val="717171"/>
                </a:solidFill>
                <a:latin typeface="Times New Roman" panose="02020603050405020304" pitchFamily="18" charset="0"/>
              </a:rPr>
              <a:t>aircraft</a:t>
            </a:r>
            <a:r>
              <a:rPr lang="en-US" sz="2800" dirty="0" smtClean="0">
                <a:solidFill>
                  <a:srgbClr val="717171"/>
                </a:solidFill>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358366736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489734"/>
            <a:ext cx="11671300" cy="6124754"/>
          </a:xfrm>
          <a:prstGeom prst="rect">
            <a:avLst/>
          </a:prstGeom>
        </p:spPr>
        <p:txBody>
          <a:bodyPr wrap="square">
            <a:spAutoFit/>
          </a:bodyPr>
          <a:lstStyle/>
          <a:p>
            <a:pPr algn="just"/>
            <a:r>
              <a:rPr lang="en-US" sz="2800" b="1" dirty="0">
                <a:latin typeface="Arial" panose="020B0604020202020204" pitchFamily="34" charset="0"/>
              </a:rPr>
              <a:t>LIGHTENING STRIKE PROTECTION AND BONDING</a:t>
            </a:r>
          </a:p>
          <a:p>
            <a:pPr algn="just"/>
            <a:r>
              <a:rPr lang="en-US" sz="2800" dirty="0">
                <a:latin typeface="Times New Roman" panose="02020603050405020304" pitchFamily="18" charset="0"/>
              </a:rPr>
              <a:t>Precautions are taken to ensure safe and </a:t>
            </a:r>
            <a:r>
              <a:rPr lang="en-US" sz="2800" dirty="0" smtClean="0">
                <a:latin typeface="Times New Roman" panose="02020603050405020304" pitchFamily="18" charset="0"/>
              </a:rPr>
              <a:t>continuous operation </a:t>
            </a:r>
            <a:r>
              <a:rPr lang="en-US" sz="2800" dirty="0">
                <a:latin typeface="Times New Roman" panose="02020603050405020304" pitchFamily="18" charset="0"/>
              </a:rPr>
              <a:t>of an aircraft should it happen to be </a:t>
            </a:r>
            <a:r>
              <a:rPr lang="en-US" sz="2800" dirty="0" smtClean="0">
                <a:latin typeface="Times New Roman" panose="02020603050405020304" pitchFamily="18" charset="0"/>
              </a:rPr>
              <a:t>struck by </a:t>
            </a:r>
            <a:r>
              <a:rPr lang="en-US" sz="2800" dirty="0">
                <a:latin typeface="Times New Roman" panose="02020603050405020304" pitchFamily="18" charset="0"/>
              </a:rPr>
              <a:t>lightening. A single lightening strike </a:t>
            </a:r>
            <a:r>
              <a:rPr lang="en-US" sz="2800" dirty="0" smtClean="0">
                <a:latin typeface="Times New Roman" panose="02020603050405020304" pitchFamily="18" charset="0"/>
              </a:rPr>
              <a:t>may contain 100 </a:t>
            </a:r>
            <a:r>
              <a:rPr lang="en-US" sz="2800" dirty="0">
                <a:latin typeface="Times New Roman" panose="02020603050405020304" pitchFamily="18" charset="0"/>
              </a:rPr>
              <a:t>000 amperes of current. It must not be allowed </a:t>
            </a:r>
            <a:r>
              <a:rPr lang="en-US" sz="2800" dirty="0" smtClean="0">
                <a:latin typeface="Times New Roman" panose="02020603050405020304" pitchFamily="18" charset="0"/>
              </a:rPr>
              <a:t>to build </a:t>
            </a:r>
            <a:r>
              <a:rPr lang="en-US" sz="2800" dirty="0">
                <a:latin typeface="Times New Roman" panose="02020603050405020304" pitchFamily="18" charset="0"/>
              </a:rPr>
              <a:t>up or arc from one point on the structure to </a:t>
            </a:r>
            <a:r>
              <a:rPr lang="en-US" sz="2800" dirty="0" smtClean="0">
                <a:latin typeface="Times New Roman" panose="02020603050405020304" pitchFamily="18" charset="0"/>
              </a:rPr>
              <a:t>another. Aircraft </a:t>
            </a:r>
            <a:r>
              <a:rPr lang="en-US" sz="2800" dirty="0">
                <a:latin typeface="Times New Roman" panose="02020603050405020304" pitchFamily="18" charset="0"/>
              </a:rPr>
              <a:t>use the predominantly aluminum </a:t>
            </a:r>
            <a:r>
              <a:rPr lang="en-US" sz="2800" dirty="0" smtClean="0">
                <a:latin typeface="Times New Roman" panose="02020603050405020304" pitchFamily="18" charset="0"/>
              </a:rPr>
              <a:t>structure as </a:t>
            </a:r>
            <a:r>
              <a:rPr lang="en-US" sz="2800" dirty="0">
                <a:latin typeface="Times New Roman" panose="02020603050405020304" pitchFamily="18" charset="0"/>
              </a:rPr>
              <a:t>a ground path for operation of electrical devices.</a:t>
            </a:r>
          </a:p>
          <a:p>
            <a:pPr algn="just"/>
            <a:r>
              <a:rPr lang="en-US" sz="2800" dirty="0">
                <a:latin typeface="Times New Roman" panose="02020603050405020304" pitchFamily="18" charset="0"/>
              </a:rPr>
              <a:t>Most components are therefore mounted to </a:t>
            </a:r>
            <a:r>
              <a:rPr lang="en-US" sz="2800" dirty="0" smtClean="0">
                <a:latin typeface="Times New Roman" panose="02020603050405020304" pitchFamily="18" charset="0"/>
              </a:rPr>
              <a:t>structure or </a:t>
            </a:r>
            <a:r>
              <a:rPr lang="en-US" sz="2800" dirty="0">
                <a:latin typeface="Times New Roman" panose="02020603050405020304" pitchFamily="18" charset="0"/>
              </a:rPr>
              <a:t>attached to the structure witl1 bonding straps. </a:t>
            </a:r>
            <a:r>
              <a:rPr lang="en-US" sz="2800" dirty="0" smtClean="0">
                <a:latin typeface="Times New Roman" panose="02020603050405020304" pitchFamily="18" charset="0"/>
              </a:rPr>
              <a:t>This ensures </a:t>
            </a:r>
            <a:r>
              <a:rPr lang="en-US" sz="2800" dirty="0">
                <a:latin typeface="Times New Roman" panose="02020603050405020304" pitchFamily="18" charset="0"/>
              </a:rPr>
              <a:t>that all components are at the same potential</a:t>
            </a:r>
          </a:p>
          <a:p>
            <a:pPr algn="just"/>
            <a:r>
              <a:rPr lang="en-US" sz="2800" dirty="0">
                <a:latin typeface="Times New Roman" panose="02020603050405020304" pitchFamily="18" charset="0"/>
              </a:rPr>
              <a:t>level electrically and that equal, low resistance paths </a:t>
            </a:r>
            <a:r>
              <a:rPr lang="en-US" sz="2800" dirty="0" smtClean="0">
                <a:latin typeface="Times New Roman" panose="02020603050405020304" pitchFamily="18" charset="0"/>
              </a:rPr>
              <a:t>for current </a:t>
            </a:r>
            <a:r>
              <a:rPr lang="en-US" sz="2800" dirty="0">
                <a:latin typeface="Times New Roman" panose="02020603050405020304" pitchFamily="18" charset="0"/>
              </a:rPr>
              <a:t>flow exist. </a:t>
            </a:r>
            <a:r>
              <a:rPr lang="en-US" sz="2800" i="1" dirty="0">
                <a:latin typeface="Times New Roman" panose="02020603050405020304" pitchFamily="18" charset="0"/>
              </a:rPr>
              <a:t>(Figure 2-7) </a:t>
            </a:r>
            <a:r>
              <a:rPr lang="en-US" sz="2800" dirty="0">
                <a:latin typeface="Times New Roman" panose="02020603050405020304" pitchFamily="18" charset="0"/>
              </a:rPr>
              <a:t>Not only are </a:t>
            </a:r>
            <a:r>
              <a:rPr lang="en-US" sz="2800" dirty="0" smtClean="0">
                <a:latin typeface="Times New Roman" panose="02020603050405020304" pitchFamily="18" charset="0"/>
              </a:rPr>
              <a:t>electrical components </a:t>
            </a:r>
            <a:r>
              <a:rPr lang="en-US" sz="2800" dirty="0">
                <a:latin typeface="Times New Roman" panose="02020603050405020304" pitchFamily="18" charset="0"/>
              </a:rPr>
              <a:t>bonded to aircraft structure but </a:t>
            </a:r>
            <a:r>
              <a:rPr lang="en-US" sz="2800" dirty="0" smtClean="0">
                <a:latin typeface="Times New Roman" panose="02020603050405020304" pitchFamily="18" charset="0"/>
              </a:rPr>
              <a:t>different parts </a:t>
            </a:r>
            <a:r>
              <a:rPr lang="en-US" sz="2800" dirty="0">
                <a:latin typeface="Times New Roman" panose="02020603050405020304" pitchFamily="18" charset="0"/>
              </a:rPr>
              <a:t>of the aircraft structure are bonded together </a:t>
            </a:r>
            <a:r>
              <a:rPr lang="en-US" sz="2800" dirty="0" smtClean="0">
                <a:latin typeface="Times New Roman" panose="02020603050405020304" pitchFamily="18" charset="0"/>
              </a:rPr>
              <a:t>as well </a:t>
            </a:r>
            <a:r>
              <a:rPr lang="en-US" sz="2800" dirty="0">
                <a:latin typeface="Times New Roman" panose="02020603050405020304" pitchFamily="18" charset="0"/>
              </a:rPr>
              <a:t>Hinged flight controls, for example, have a </a:t>
            </a:r>
            <a:r>
              <a:rPr lang="en-US" sz="2800" dirty="0" smtClean="0">
                <a:latin typeface="Times New Roman" panose="02020603050405020304" pitchFamily="18" charset="0"/>
              </a:rPr>
              <a:t>bond strap </a:t>
            </a:r>
            <a:r>
              <a:rPr lang="en-US" sz="2800" dirty="0">
                <a:latin typeface="Times New Roman" panose="02020603050405020304" pitchFamily="18" charset="0"/>
              </a:rPr>
              <a:t>between the movable control surface and </a:t>
            </a:r>
            <a:r>
              <a:rPr lang="en-US" sz="2800" dirty="0" smtClean="0">
                <a:latin typeface="Times New Roman" panose="02020603050405020304" pitchFamily="18" charset="0"/>
              </a:rPr>
              <a:t>the main </a:t>
            </a:r>
            <a:r>
              <a:rPr lang="en-US" sz="2800" dirty="0">
                <a:latin typeface="Times New Roman" panose="02020603050405020304" pitchFamily="18" charset="0"/>
              </a:rPr>
              <a:t>airframe structure</a:t>
            </a:r>
            <a:r>
              <a:rPr lang="en-US" sz="2800" dirty="0" smtClean="0">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117863551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300" y="381000"/>
            <a:ext cx="10772791" cy="6477000"/>
          </a:xfrm>
          <a:prstGeom prst="rect">
            <a:avLst/>
          </a:prstGeom>
        </p:spPr>
      </p:pic>
    </p:spTree>
    <p:extLst>
      <p:ext uri="{BB962C8B-B14F-4D97-AF65-F5344CB8AC3E}">
        <p14:creationId xmlns:p14="http://schemas.microsoft.com/office/powerpoint/2010/main" xmlns="" val="336618254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152400"/>
            <a:ext cx="11760200" cy="5693866"/>
          </a:xfrm>
          <a:prstGeom prst="rect">
            <a:avLst/>
          </a:prstGeom>
        </p:spPr>
        <p:txBody>
          <a:bodyPr wrap="square">
            <a:spAutoFit/>
          </a:bodyPr>
          <a:lstStyle/>
          <a:p>
            <a:pPr algn="just"/>
            <a:r>
              <a:rPr lang="en-US" sz="2400" dirty="0">
                <a:latin typeface="Times New Roman" panose="02020603050405020304" pitchFamily="18" charset="0"/>
              </a:rPr>
              <a:t>As an aircraft flies throughout the air, its surface </a:t>
            </a:r>
            <a:r>
              <a:rPr lang="en-US" sz="2400" dirty="0" smtClean="0">
                <a:latin typeface="Times New Roman" panose="02020603050405020304" pitchFamily="18" charset="0"/>
              </a:rPr>
              <a:t>can become </a:t>
            </a:r>
            <a:r>
              <a:rPr lang="en-US" sz="2400" dirty="0">
                <a:latin typeface="Times New Roman" panose="02020603050405020304" pitchFamily="18" charset="0"/>
              </a:rPr>
              <a:t>highly charged with static electricity. </a:t>
            </a:r>
            <a:r>
              <a:rPr lang="en-US" sz="2400" dirty="0" smtClean="0">
                <a:latin typeface="Times New Roman" panose="02020603050405020304" pitchFamily="18" charset="0"/>
              </a:rPr>
              <a:t>Static dischargers</a:t>
            </a:r>
            <a:r>
              <a:rPr lang="en-US" sz="2400" dirty="0">
                <a:latin typeface="Times New Roman" panose="02020603050405020304" pitchFamily="18" charset="0"/>
              </a:rPr>
              <a:t>, or wicks, are installed on aircraft to </a:t>
            </a:r>
            <a:r>
              <a:rPr lang="en-US" sz="2400" dirty="0" smtClean="0">
                <a:latin typeface="Times New Roman" panose="02020603050405020304" pitchFamily="18" charset="0"/>
              </a:rPr>
              <a:t>reduce radio </a:t>
            </a:r>
            <a:r>
              <a:rPr lang="en-US" sz="2400" dirty="0">
                <a:latin typeface="Times New Roman" panose="02020603050405020304" pitchFamily="18" charset="0"/>
              </a:rPr>
              <a:t>receiver interference. This interference is </a:t>
            </a:r>
            <a:r>
              <a:rPr lang="en-US" sz="2400" dirty="0" smtClean="0">
                <a:latin typeface="Times New Roman" panose="02020603050405020304" pitchFamily="18" charset="0"/>
              </a:rPr>
              <a:t>caused </a:t>
            </a:r>
            <a:r>
              <a:rPr lang="en-US" sz="2400" dirty="0"/>
              <a:t>by corona discharge emitted from the aircraft as a </a:t>
            </a:r>
            <a:r>
              <a:rPr lang="en-US" sz="2400" dirty="0" smtClean="0"/>
              <a:t>result of </a:t>
            </a:r>
            <a:r>
              <a:rPr lang="en-US" sz="2400" dirty="0"/>
              <a:t>precipitation static. Corona occurs in short </a:t>
            </a:r>
            <a:r>
              <a:rPr lang="en-US" sz="2400" dirty="0" smtClean="0"/>
              <a:t>pulses which </a:t>
            </a:r>
            <a:r>
              <a:rPr lang="en-US" sz="2400" dirty="0"/>
              <a:t>produce noise at the radio frequency </a:t>
            </a:r>
            <a:r>
              <a:rPr lang="en-US" sz="2400" dirty="0" smtClean="0"/>
              <a:t>spectrum. Static </a:t>
            </a:r>
            <a:r>
              <a:rPr lang="en-US" sz="2400" dirty="0"/>
              <a:t>dischargers are normally mounted on the </a:t>
            </a:r>
            <a:r>
              <a:rPr lang="en-US" sz="2400" dirty="0" smtClean="0"/>
              <a:t>trailing edges </a:t>
            </a:r>
            <a:r>
              <a:rPr lang="en-US" sz="2400" dirty="0"/>
              <a:t>of the control surfaces, wing tips and the </a:t>
            </a:r>
            <a:r>
              <a:rPr lang="en-US" sz="2400" dirty="0" smtClean="0"/>
              <a:t>vertical stabilizer</a:t>
            </a:r>
            <a:r>
              <a:rPr lang="en-US" sz="2400" dirty="0"/>
              <a:t>. They discharge precipitation static at points </a:t>
            </a:r>
            <a:r>
              <a:rPr lang="en-US" sz="2400" dirty="0" smtClean="0"/>
              <a:t>a critical </a:t>
            </a:r>
            <a:r>
              <a:rPr lang="en-US" sz="2400" dirty="0"/>
              <a:t>distance away from avionics antennas where </a:t>
            </a:r>
            <a:r>
              <a:rPr lang="en-US" sz="2400" dirty="0" smtClean="0"/>
              <a:t>there is </a:t>
            </a:r>
            <a:r>
              <a:rPr lang="en-US" sz="2400" dirty="0"/>
              <a:t>little or no coupling of the static to cause interference </a:t>
            </a:r>
            <a:r>
              <a:rPr lang="en-US" sz="2400" dirty="0" smtClean="0"/>
              <a:t>or noise</a:t>
            </a:r>
            <a:r>
              <a:rPr lang="en-US" sz="2400" dirty="0"/>
              <a:t>. Flexible and semi flexible dischargers are </a:t>
            </a:r>
            <a:r>
              <a:rPr lang="en-US" sz="2400" dirty="0" smtClean="0"/>
              <a:t>attached to </a:t>
            </a:r>
            <a:r>
              <a:rPr lang="en-US" sz="2400" dirty="0"/>
              <a:t>the aircraft structure by metal screws, rivets, or </a:t>
            </a:r>
            <a:r>
              <a:rPr lang="en-US" sz="2400" dirty="0" smtClean="0"/>
              <a:t>epoxy. The </a:t>
            </a:r>
            <a:r>
              <a:rPr lang="en-US" sz="2400" dirty="0"/>
              <a:t>connections should be checked periodically </a:t>
            </a:r>
            <a:r>
              <a:rPr lang="en-US" sz="2400" dirty="0" smtClean="0"/>
              <a:t>for security</a:t>
            </a:r>
            <a:r>
              <a:rPr lang="en-US" sz="2400" dirty="0"/>
              <a:t>. A resistance measurement from the mount to</a:t>
            </a:r>
          </a:p>
          <a:p>
            <a:pPr algn="just"/>
            <a:r>
              <a:rPr lang="en-US" sz="2400" dirty="0"/>
              <a:t>the airframe should not exceed 0.1 ohm. Inspect </a:t>
            </a:r>
            <a:r>
              <a:rPr lang="en-US" sz="2400" dirty="0" smtClean="0"/>
              <a:t>the condition </a:t>
            </a:r>
            <a:r>
              <a:rPr lang="en-US" sz="2400" dirty="0"/>
              <a:t>of all static dischargers in accordance </a:t>
            </a:r>
            <a:r>
              <a:rPr lang="en-US" sz="2400" dirty="0" smtClean="0"/>
              <a:t>with manufacturer's </a:t>
            </a:r>
            <a:r>
              <a:rPr lang="en-US" sz="2400" dirty="0"/>
              <a:t>instructions</a:t>
            </a:r>
            <a:r>
              <a:rPr lang="en-US" sz="2400" dirty="0" smtClean="0"/>
              <a:t>.</a:t>
            </a:r>
          </a:p>
          <a:p>
            <a:pPr algn="just"/>
            <a:endParaRPr lang="en-US" sz="2400" dirty="0"/>
          </a:p>
          <a:p>
            <a:pPr algn="just"/>
            <a:endParaRPr lang="en-US" sz="2800" dirty="0"/>
          </a:p>
        </p:txBody>
      </p:sp>
    </p:spTree>
    <p:extLst>
      <p:ext uri="{BB962C8B-B14F-4D97-AF65-F5344CB8AC3E}">
        <p14:creationId xmlns:p14="http://schemas.microsoft.com/office/powerpoint/2010/main" xmlns="" val="92693916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2800" y="157036"/>
            <a:ext cx="9979197" cy="6180264"/>
          </a:xfrm>
          <a:prstGeom prst="rect">
            <a:avLst/>
          </a:prstGeom>
        </p:spPr>
      </p:pic>
    </p:spTree>
    <p:extLst>
      <p:ext uri="{BB962C8B-B14F-4D97-AF65-F5344CB8AC3E}">
        <p14:creationId xmlns:p14="http://schemas.microsoft.com/office/powerpoint/2010/main" xmlns="" val="9195897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8484" y="317500"/>
            <a:ext cx="11057820" cy="6362699"/>
          </a:xfrm>
          <a:prstGeom prst="rect">
            <a:avLst/>
          </a:prstGeom>
        </p:spPr>
      </p:pic>
    </p:spTree>
    <p:extLst>
      <p:ext uri="{BB962C8B-B14F-4D97-AF65-F5344CB8AC3E}">
        <p14:creationId xmlns:p14="http://schemas.microsoft.com/office/powerpoint/2010/main" xmlns="" val="425080261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292100"/>
            <a:ext cx="11607800" cy="5693866"/>
          </a:xfrm>
          <a:prstGeom prst="rect">
            <a:avLst/>
          </a:prstGeom>
        </p:spPr>
        <p:txBody>
          <a:bodyPr wrap="square">
            <a:spAutoFit/>
          </a:bodyPr>
          <a:lstStyle/>
          <a:p>
            <a:pPr algn="just"/>
            <a:r>
              <a:rPr lang="en-US" sz="2800" dirty="0">
                <a:latin typeface="Times New Roman" panose="02020603050405020304" pitchFamily="18" charset="0"/>
              </a:rPr>
              <a:t>When lightning strikes an aircraft with all </a:t>
            </a:r>
            <a:r>
              <a:rPr lang="en-US" sz="2800" dirty="0" smtClean="0">
                <a:latin typeface="Times New Roman" panose="02020603050405020304" pitchFamily="18" charset="0"/>
              </a:rPr>
              <a:t>bonding devices </a:t>
            </a:r>
            <a:r>
              <a:rPr lang="en-US" sz="2800" dirty="0">
                <a:latin typeface="Arial" panose="020B0604020202020204" pitchFamily="34" charset="0"/>
              </a:rPr>
              <a:t>in </a:t>
            </a:r>
            <a:r>
              <a:rPr lang="en-US" sz="2800" dirty="0">
                <a:latin typeface="Times New Roman" panose="02020603050405020304" pitchFamily="18" charset="0"/>
              </a:rPr>
              <a:t>tact and working, there is no difference </a:t>
            </a:r>
            <a:r>
              <a:rPr lang="en-US" sz="2800" dirty="0" smtClean="0">
                <a:latin typeface="Times New Roman" panose="02020603050405020304" pitchFamily="18" charset="0"/>
              </a:rPr>
              <a:t>in potential </a:t>
            </a:r>
            <a:r>
              <a:rPr lang="en-US" sz="2800" dirty="0">
                <a:latin typeface="Times New Roman" panose="02020603050405020304" pitchFamily="18" charset="0"/>
              </a:rPr>
              <a:t>from one part of the aircraft to another. </a:t>
            </a:r>
            <a:r>
              <a:rPr lang="en-US" sz="2800" dirty="0" smtClean="0">
                <a:latin typeface="Times New Roman" panose="02020603050405020304" pitchFamily="18" charset="0"/>
              </a:rPr>
              <a:t>The </a:t>
            </a:r>
            <a:r>
              <a:rPr lang="en-US" sz="2800" dirty="0"/>
              <a:t>electrical energy dissipates over the entire surface of </a:t>
            </a:r>
            <a:r>
              <a:rPr lang="en-US" sz="2800" dirty="0" smtClean="0"/>
              <a:t>the aircraft </a:t>
            </a:r>
            <a:r>
              <a:rPr lang="en-US" sz="2800" dirty="0"/>
              <a:t>and returns to the atmosphere through the </a:t>
            </a:r>
            <a:r>
              <a:rPr lang="en-US" sz="2800" dirty="0" smtClean="0"/>
              <a:t>static wicks</a:t>
            </a:r>
            <a:r>
              <a:rPr lang="en-US" sz="2800" dirty="0"/>
              <a:t>. Note that all bonding straps should be </a:t>
            </a:r>
            <a:r>
              <a:rPr lang="en-US" sz="2800" dirty="0" smtClean="0"/>
              <a:t>inspected periodically </a:t>
            </a:r>
            <a:r>
              <a:rPr lang="en-US" sz="2800" dirty="0"/>
              <a:t>to ensure that no potential is allow to </a:t>
            </a:r>
            <a:r>
              <a:rPr lang="en-US" sz="2800" dirty="0" smtClean="0"/>
              <a:t>build so </a:t>
            </a:r>
            <a:r>
              <a:rPr lang="en-US" sz="2800" dirty="0"/>
              <a:t>that lightning is dissipated in this manner.</a:t>
            </a:r>
          </a:p>
          <a:p>
            <a:pPr algn="just"/>
            <a:r>
              <a:rPr lang="en-US" sz="2800" dirty="0"/>
              <a:t>Composite materials used to construct modern </a:t>
            </a:r>
            <a:r>
              <a:rPr lang="en-US" sz="2800" dirty="0" smtClean="0"/>
              <a:t>aircraft are </a:t>
            </a:r>
            <a:r>
              <a:rPr lang="en-US" sz="2800" dirty="0"/>
              <a:t>not naturally conductive. To achieve the same </a:t>
            </a:r>
            <a:r>
              <a:rPr lang="en-US" sz="2800" dirty="0" smtClean="0"/>
              <a:t>static and </a:t>
            </a:r>
            <a:r>
              <a:rPr lang="en-US" sz="2800" dirty="0"/>
              <a:t>lightening protection as an aluminum </a:t>
            </a:r>
            <a:r>
              <a:rPr lang="en-US" sz="2800" dirty="0" smtClean="0"/>
              <a:t>aircraft, conductive </a:t>
            </a:r>
            <a:r>
              <a:rPr lang="en-US" sz="2800" dirty="0"/>
              <a:t>wires or layering of conductive </a:t>
            </a:r>
            <a:r>
              <a:rPr lang="en-US" sz="2800" dirty="0" smtClean="0"/>
              <a:t>material into </a:t>
            </a:r>
            <a:r>
              <a:rPr lang="en-US" sz="2800" dirty="0"/>
              <a:t>composite components during layup ensures </a:t>
            </a:r>
            <a:r>
              <a:rPr lang="en-US" sz="2800" dirty="0" smtClean="0"/>
              <a:t>even distribution </a:t>
            </a:r>
            <a:r>
              <a:rPr lang="en-US" sz="2800" dirty="0"/>
              <a:t>of electrical charges when all </a:t>
            </a:r>
            <a:r>
              <a:rPr lang="en-US" sz="2800" dirty="0" smtClean="0"/>
              <a:t>bonding procedures </a:t>
            </a:r>
            <a:r>
              <a:rPr lang="en-US" sz="2800" dirty="0"/>
              <a:t>are followed</a:t>
            </a:r>
            <a:r>
              <a:rPr lang="en-US" sz="2800" dirty="0" smtClean="0"/>
              <a:t>.</a:t>
            </a:r>
          </a:p>
          <a:p>
            <a:pPr algn="just"/>
            <a:endParaRPr lang="en-US" sz="2800" dirty="0"/>
          </a:p>
        </p:txBody>
      </p:sp>
    </p:spTree>
    <p:extLst>
      <p:ext uri="{BB962C8B-B14F-4D97-AF65-F5344CB8AC3E}">
        <p14:creationId xmlns:p14="http://schemas.microsoft.com/office/powerpoint/2010/main" xmlns="" val="93032367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500" y="612845"/>
            <a:ext cx="11404600" cy="6124754"/>
          </a:xfrm>
          <a:prstGeom prst="rect">
            <a:avLst/>
          </a:prstGeom>
        </p:spPr>
        <p:txBody>
          <a:bodyPr wrap="square">
            <a:spAutoFit/>
          </a:bodyPr>
          <a:lstStyle/>
          <a:p>
            <a:pPr algn="just"/>
            <a:r>
              <a:rPr lang="en-US" sz="2800" b="1" dirty="0">
                <a:latin typeface="Arial" panose="020B0604020202020204" pitchFamily="34" charset="0"/>
              </a:rPr>
              <a:t>CONSTRUCTION </a:t>
            </a:r>
            <a:r>
              <a:rPr lang="en-US" sz="2800" b="1" dirty="0" smtClean="0">
                <a:latin typeface="Arial" panose="020B0604020202020204" pitchFamily="34" charset="0"/>
              </a:rPr>
              <a:t>METHODS FUSELAGE</a:t>
            </a:r>
            <a:endParaRPr lang="en-US" sz="2800" b="1" dirty="0">
              <a:latin typeface="Arial" panose="020B0604020202020204" pitchFamily="34" charset="0"/>
            </a:endParaRPr>
          </a:p>
          <a:p>
            <a:pPr algn="just"/>
            <a:r>
              <a:rPr lang="en-US" sz="2800" dirty="0">
                <a:latin typeface="Times New Roman" panose="02020603050405020304" pitchFamily="18" charset="0"/>
              </a:rPr>
              <a:t>The fuselage is the main structure or body of the </a:t>
            </a:r>
            <a:r>
              <a:rPr lang="en-US" sz="2800" dirty="0" smtClean="0">
                <a:latin typeface="Times New Roman" panose="02020603050405020304" pitchFamily="18" charset="0"/>
              </a:rPr>
              <a:t>fixed wing </a:t>
            </a:r>
            <a:r>
              <a:rPr lang="en-US" sz="2800" dirty="0">
                <a:latin typeface="Times New Roman" panose="02020603050405020304" pitchFamily="18" charset="0"/>
              </a:rPr>
              <a:t>aircraft. It provides space for cargo, </a:t>
            </a:r>
            <a:r>
              <a:rPr lang="en-US" sz="2800" dirty="0" smtClean="0">
                <a:latin typeface="Times New Roman" panose="02020603050405020304" pitchFamily="18" charset="0"/>
              </a:rPr>
              <a:t>controls, accessories</a:t>
            </a:r>
            <a:r>
              <a:rPr lang="en-US" sz="2800" dirty="0">
                <a:latin typeface="Times New Roman" panose="02020603050405020304" pitchFamily="18" charset="0"/>
              </a:rPr>
              <a:t>, passengers, and other equipment. In </a:t>
            </a:r>
            <a:r>
              <a:rPr lang="en-US" sz="2800" dirty="0" smtClean="0">
                <a:latin typeface="Times New Roman" panose="02020603050405020304" pitchFamily="18" charset="0"/>
              </a:rPr>
              <a:t>single engine </a:t>
            </a:r>
            <a:r>
              <a:rPr lang="en-US" sz="2800" dirty="0">
                <a:latin typeface="Times New Roman" panose="02020603050405020304" pitchFamily="18" charset="0"/>
              </a:rPr>
              <a:t>aircraft, the fuselage houses the </a:t>
            </a:r>
            <a:r>
              <a:rPr lang="en-US" sz="2800" dirty="0" err="1">
                <a:latin typeface="Times New Roman" panose="02020603050405020304" pitchFamily="18" charset="0"/>
              </a:rPr>
              <a:t>powerplant</a:t>
            </a:r>
            <a:r>
              <a:rPr lang="en-US" sz="2800" dirty="0">
                <a:latin typeface="Times New Roman" panose="02020603050405020304" pitchFamily="18" charset="0"/>
              </a:rPr>
              <a:t>. In</a:t>
            </a:r>
          </a:p>
          <a:p>
            <a:pPr algn="just"/>
            <a:r>
              <a:rPr lang="en-US" sz="2800" dirty="0">
                <a:latin typeface="Times New Roman" panose="02020603050405020304" pitchFamily="18" charset="0"/>
              </a:rPr>
              <a:t>multi engine aircraft, the engines may be either </a:t>
            </a:r>
            <a:r>
              <a:rPr lang="en-US" sz="2800" i="1" dirty="0">
                <a:latin typeface="Times New Roman" panose="02020603050405020304" pitchFamily="18" charset="0"/>
              </a:rPr>
              <a:t>in </a:t>
            </a:r>
            <a:r>
              <a:rPr lang="en-US" sz="2800" dirty="0" smtClean="0">
                <a:latin typeface="Times New Roman" panose="02020603050405020304" pitchFamily="18" charset="0"/>
              </a:rPr>
              <a:t>the fuselage</a:t>
            </a:r>
            <a:r>
              <a:rPr lang="en-US" sz="2800" dirty="0">
                <a:latin typeface="Times New Roman" panose="02020603050405020304" pitchFamily="18" charset="0"/>
              </a:rPr>
              <a:t>, attached to the fuselage, or suspended </a:t>
            </a:r>
            <a:r>
              <a:rPr lang="en-US" sz="2800" dirty="0" smtClean="0">
                <a:latin typeface="Times New Roman" panose="02020603050405020304" pitchFamily="18" charset="0"/>
              </a:rPr>
              <a:t>from the </a:t>
            </a:r>
            <a:r>
              <a:rPr lang="en-US" sz="2800" dirty="0">
                <a:latin typeface="Times New Roman" panose="02020603050405020304" pitchFamily="18" charset="0"/>
              </a:rPr>
              <a:t>wing structure. There are two general types of</a:t>
            </a:r>
          </a:p>
          <a:p>
            <a:pPr algn="just"/>
            <a:r>
              <a:rPr lang="en-US" sz="2800" dirty="0">
                <a:latin typeface="Times New Roman" panose="02020603050405020304" pitchFamily="18" charset="0"/>
              </a:rPr>
              <a:t>fuselage construction: truss and </a:t>
            </a:r>
            <a:r>
              <a:rPr lang="en-US" sz="2800" dirty="0" err="1">
                <a:latin typeface="Times New Roman" panose="02020603050405020304" pitchFamily="18" charset="0"/>
              </a:rPr>
              <a:t>monocogue</a:t>
            </a:r>
            <a:r>
              <a:rPr lang="en-US" sz="2800" dirty="0">
                <a:latin typeface="Times New Roman" panose="02020603050405020304" pitchFamily="18" charset="0"/>
              </a:rPr>
              <a:t>.</a:t>
            </a:r>
          </a:p>
          <a:p>
            <a:pPr algn="just"/>
            <a:r>
              <a:rPr lang="en-US" sz="2800" b="1" dirty="0">
                <a:latin typeface="Arial" panose="020B0604020202020204" pitchFamily="34" charset="0"/>
              </a:rPr>
              <a:t>TRUSS TYPE</a:t>
            </a:r>
          </a:p>
          <a:p>
            <a:pPr algn="just"/>
            <a:r>
              <a:rPr lang="en-US" sz="2800" dirty="0">
                <a:latin typeface="Times New Roman" panose="02020603050405020304" pitchFamily="18" charset="0"/>
              </a:rPr>
              <a:t>A truss is a rigid framework made up of </a:t>
            </a:r>
            <a:r>
              <a:rPr lang="en-US" sz="2800" dirty="0" smtClean="0">
                <a:latin typeface="Times New Roman" panose="02020603050405020304" pitchFamily="18" charset="0"/>
              </a:rPr>
              <a:t>members, such </a:t>
            </a:r>
            <a:r>
              <a:rPr lang="en-US" sz="2800" dirty="0">
                <a:latin typeface="Times New Roman" panose="02020603050405020304" pitchFamily="18" charset="0"/>
              </a:rPr>
              <a:t>as beams, struts, and bars to resist </a:t>
            </a:r>
            <a:r>
              <a:rPr lang="en-US" sz="2800" dirty="0" smtClean="0">
                <a:latin typeface="Times New Roman" panose="02020603050405020304" pitchFamily="18" charset="0"/>
              </a:rPr>
              <a:t>deformation by </a:t>
            </a:r>
            <a:r>
              <a:rPr lang="en-US" sz="2800" dirty="0">
                <a:latin typeface="Times New Roman" panose="02020603050405020304" pitchFamily="18" charset="0"/>
              </a:rPr>
              <a:t>applied loads. The truss framed fuselage is </a:t>
            </a:r>
            <a:r>
              <a:rPr lang="en-US" sz="2800" dirty="0" smtClean="0">
                <a:latin typeface="Times New Roman" panose="02020603050405020304" pitchFamily="18" charset="0"/>
              </a:rPr>
              <a:t>generally covered </a:t>
            </a:r>
            <a:r>
              <a:rPr lang="en-US" sz="2800" dirty="0">
                <a:latin typeface="Times New Roman" panose="02020603050405020304" pitchFamily="18" charset="0"/>
              </a:rPr>
              <a:t>with fabric. The truss type fuselage frame </a:t>
            </a:r>
            <a:r>
              <a:rPr lang="en-US" sz="2800" dirty="0" smtClean="0">
                <a:latin typeface="Times New Roman" panose="02020603050405020304" pitchFamily="18" charset="0"/>
              </a:rPr>
              <a:t>is usually </a:t>
            </a:r>
            <a:r>
              <a:rPr lang="en-US" sz="2800" dirty="0">
                <a:latin typeface="Times New Roman" panose="02020603050405020304" pitchFamily="18" charset="0"/>
              </a:rPr>
              <a:t>constructed of steel tubing welded together </a:t>
            </a:r>
            <a:r>
              <a:rPr lang="en-US" sz="2800" dirty="0" smtClean="0">
                <a:latin typeface="Times New Roman" panose="02020603050405020304" pitchFamily="18" charset="0"/>
              </a:rPr>
              <a:t>in such </a:t>
            </a:r>
            <a:r>
              <a:rPr lang="en-US" sz="2800" dirty="0">
                <a:latin typeface="Times New Roman" panose="02020603050405020304" pitchFamily="18" charset="0"/>
              </a:rPr>
              <a:t>a manner that all members of the truss can </a:t>
            </a:r>
            <a:r>
              <a:rPr lang="en-US" sz="2800" dirty="0" smtClean="0">
                <a:latin typeface="Times New Roman" panose="02020603050405020304" pitchFamily="18" charset="0"/>
              </a:rPr>
              <a:t>carry both </a:t>
            </a:r>
            <a:r>
              <a:rPr lang="en-US" sz="2800" dirty="0">
                <a:latin typeface="Times New Roman" panose="02020603050405020304" pitchFamily="18" charset="0"/>
              </a:rPr>
              <a:t>tension and compression loads. </a:t>
            </a:r>
            <a:r>
              <a:rPr lang="en-US" sz="2800" i="1" dirty="0">
                <a:latin typeface="Times New Roman" panose="02020603050405020304" pitchFamily="18" charset="0"/>
              </a:rPr>
              <a:t>(Figure 2-9</a:t>
            </a:r>
            <a:r>
              <a:rPr lang="en-US" sz="2800" i="1" dirty="0" smtClean="0">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198992174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7300" y="303050"/>
            <a:ext cx="9910594" cy="6402550"/>
          </a:xfrm>
          <a:prstGeom prst="rect">
            <a:avLst/>
          </a:prstGeom>
        </p:spPr>
      </p:pic>
    </p:spTree>
    <p:extLst>
      <p:ext uri="{BB962C8B-B14F-4D97-AF65-F5344CB8AC3E}">
        <p14:creationId xmlns:p14="http://schemas.microsoft.com/office/powerpoint/2010/main" xmlns="" val="283450550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17500"/>
            <a:ext cx="11430000" cy="4832092"/>
          </a:xfrm>
          <a:prstGeom prst="rect">
            <a:avLst/>
          </a:prstGeom>
        </p:spPr>
        <p:txBody>
          <a:bodyPr wrap="square">
            <a:spAutoFit/>
          </a:bodyPr>
          <a:lstStyle/>
          <a:p>
            <a:pPr algn="just"/>
            <a:r>
              <a:rPr lang="en-US" sz="2800" dirty="0">
                <a:latin typeface="Times New Roman" panose="02020603050405020304" pitchFamily="18" charset="0"/>
              </a:rPr>
              <a:t>In some aircraft, principally the light, single engine </a:t>
            </a:r>
            <a:r>
              <a:rPr lang="en-US" sz="2800" dirty="0" smtClean="0">
                <a:latin typeface="Times New Roman" panose="02020603050405020304" pitchFamily="18" charset="0"/>
              </a:rPr>
              <a:t>models, truss </a:t>
            </a:r>
            <a:r>
              <a:rPr lang="en-US" sz="2800" dirty="0">
                <a:latin typeface="Times New Roman" panose="02020603050405020304" pitchFamily="18" charset="0"/>
              </a:rPr>
              <a:t>fuselage frames may be constructed of </a:t>
            </a:r>
            <a:r>
              <a:rPr lang="en-US" sz="2800" dirty="0" smtClean="0">
                <a:latin typeface="Times New Roman" panose="02020603050405020304" pitchFamily="18" charset="0"/>
              </a:rPr>
              <a:t>aluminum alloy </a:t>
            </a:r>
            <a:r>
              <a:rPr lang="en-US" sz="2800" dirty="0">
                <a:latin typeface="Times New Roman" panose="02020603050405020304" pitchFamily="18" charset="0"/>
              </a:rPr>
              <a:t>and may be riveted or bolted into one piece, with </a:t>
            </a:r>
            <a:r>
              <a:rPr lang="en-US" sz="2800" dirty="0" smtClean="0">
                <a:latin typeface="Times New Roman" panose="02020603050405020304" pitchFamily="18" charset="0"/>
              </a:rPr>
              <a:t>cross bracing </a:t>
            </a:r>
            <a:r>
              <a:rPr lang="en-US" sz="2800" dirty="0">
                <a:latin typeface="Times New Roman" panose="02020603050405020304" pitchFamily="18" charset="0"/>
              </a:rPr>
              <a:t>achieved by using solid rods or tubes.</a:t>
            </a:r>
          </a:p>
          <a:p>
            <a:pPr algn="just"/>
            <a:r>
              <a:rPr lang="en-US" sz="2800" b="1" dirty="0">
                <a:latin typeface="Arial" panose="020B0604020202020204" pitchFamily="34" charset="0"/>
              </a:rPr>
              <a:t>STRESSED SKIN FUSELAGE</a:t>
            </a:r>
          </a:p>
          <a:p>
            <a:pPr algn="just"/>
            <a:r>
              <a:rPr lang="en-US" sz="2800" b="1" dirty="0">
                <a:latin typeface="Arial" panose="020B0604020202020204" pitchFamily="34" charset="0"/>
              </a:rPr>
              <a:t>MONOCOQUE TYPE</a:t>
            </a:r>
          </a:p>
          <a:p>
            <a:pPr algn="just"/>
            <a:r>
              <a:rPr lang="en-US" sz="2800" dirty="0">
                <a:latin typeface="Times New Roman" panose="02020603050405020304" pitchFamily="18" charset="0"/>
              </a:rPr>
              <a:t>The </a:t>
            </a:r>
            <a:r>
              <a:rPr lang="en-US" sz="2800" dirty="0" err="1">
                <a:latin typeface="Times New Roman" panose="02020603050405020304" pitchFamily="18" charset="0"/>
              </a:rPr>
              <a:t>monocoque</a:t>
            </a:r>
            <a:r>
              <a:rPr lang="en-US" sz="2800" dirty="0">
                <a:latin typeface="Times New Roman" panose="02020603050405020304" pitchFamily="18" charset="0"/>
              </a:rPr>
              <a:t> (single shell) fuselage relies </a:t>
            </a:r>
            <a:r>
              <a:rPr lang="en-US" sz="2800" dirty="0" smtClean="0">
                <a:latin typeface="Times New Roman" panose="02020603050405020304" pitchFamily="18" charset="0"/>
              </a:rPr>
              <a:t>largely on </a:t>
            </a:r>
            <a:r>
              <a:rPr lang="en-US" sz="2800" dirty="0">
                <a:latin typeface="Times New Roman" panose="02020603050405020304" pitchFamily="18" charset="0"/>
              </a:rPr>
              <a:t>the strength of the skin or covering to carry </a:t>
            </a:r>
            <a:r>
              <a:rPr lang="en-US" sz="2800" dirty="0" smtClean="0">
                <a:latin typeface="Times New Roman" panose="02020603050405020304" pitchFamily="18" charset="0"/>
              </a:rPr>
              <a:t>the primary </a:t>
            </a:r>
            <a:r>
              <a:rPr lang="en-US" sz="2800" dirty="0">
                <a:latin typeface="Times New Roman" panose="02020603050405020304" pitchFamily="18" charset="0"/>
              </a:rPr>
              <a:t>loads. The design is called stressed skin </a:t>
            </a:r>
            <a:r>
              <a:rPr lang="en-US" sz="2800" dirty="0" smtClean="0">
                <a:latin typeface="Times New Roman" panose="02020603050405020304" pitchFamily="18" charset="0"/>
              </a:rPr>
              <a:t>and may </a:t>
            </a:r>
            <a:r>
              <a:rPr lang="en-US" sz="2800" dirty="0">
                <a:latin typeface="Times New Roman" panose="02020603050405020304" pitchFamily="18" charset="0"/>
              </a:rPr>
              <a:t>be divided into two classes:</a:t>
            </a:r>
          </a:p>
          <a:p>
            <a:pPr algn="just"/>
            <a:r>
              <a:rPr lang="en-US" sz="2800" dirty="0">
                <a:latin typeface="Times New Roman" panose="02020603050405020304" pitchFamily="18" charset="0"/>
              </a:rPr>
              <a:t>1. </a:t>
            </a:r>
            <a:r>
              <a:rPr lang="en-US" sz="2800" dirty="0" err="1">
                <a:latin typeface="Times New Roman" panose="02020603050405020304" pitchFamily="18" charset="0"/>
              </a:rPr>
              <a:t>Monocoque</a:t>
            </a:r>
            <a:endParaRPr lang="en-US" sz="2800" dirty="0">
              <a:latin typeface="Times New Roman" panose="02020603050405020304" pitchFamily="18" charset="0"/>
            </a:endParaRPr>
          </a:p>
          <a:p>
            <a:pPr algn="just"/>
            <a:r>
              <a:rPr lang="en-US" sz="2800" dirty="0">
                <a:latin typeface="Times New Roman" panose="02020603050405020304" pitchFamily="18" charset="0"/>
              </a:rPr>
              <a:t>2. </a:t>
            </a:r>
            <a:r>
              <a:rPr lang="en-US" sz="2800" dirty="0" err="1" smtClean="0">
                <a:latin typeface="Times New Roman" panose="02020603050405020304" pitchFamily="18" charset="0"/>
              </a:rPr>
              <a:t>Semimonocoque</a:t>
            </a:r>
            <a:endParaRPr lang="en-US" sz="2800" dirty="0" smtClean="0">
              <a:latin typeface="Times New Roman" panose="02020603050405020304" pitchFamily="18" charset="0"/>
            </a:endParaRPr>
          </a:p>
          <a:p>
            <a:pPr algn="just"/>
            <a:endParaRPr lang="en-US" sz="2800" dirty="0"/>
          </a:p>
        </p:txBody>
      </p:sp>
    </p:spTree>
    <p:extLst>
      <p:ext uri="{BB962C8B-B14F-4D97-AF65-F5344CB8AC3E}">
        <p14:creationId xmlns:p14="http://schemas.microsoft.com/office/powerpoint/2010/main" xmlns="" val="238436983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266701"/>
            <a:ext cx="11772900" cy="6124754"/>
          </a:xfrm>
          <a:prstGeom prst="rect">
            <a:avLst/>
          </a:prstGeom>
        </p:spPr>
        <p:txBody>
          <a:bodyPr wrap="square">
            <a:spAutoFit/>
          </a:bodyPr>
          <a:lstStyle/>
          <a:p>
            <a:pPr algn="just"/>
            <a:r>
              <a:rPr lang="en-US" sz="2800" dirty="0">
                <a:latin typeface="Times New Roman" panose="02020603050405020304" pitchFamily="18" charset="0"/>
              </a:rPr>
              <a:t>Different portions of the same fuselage may belong </a:t>
            </a:r>
            <a:r>
              <a:rPr lang="en-US" sz="2800" dirty="0" smtClean="0">
                <a:latin typeface="Times New Roman" panose="02020603050405020304" pitchFamily="18" charset="0"/>
              </a:rPr>
              <a:t>to either </a:t>
            </a:r>
            <a:r>
              <a:rPr lang="en-US" sz="2800" dirty="0">
                <a:latin typeface="Times New Roman" panose="02020603050405020304" pitchFamily="18" charset="0"/>
              </a:rPr>
              <a:t>of the two classes, but most modern aircraft </a:t>
            </a:r>
            <a:r>
              <a:rPr lang="en-US" sz="2800" dirty="0" smtClean="0">
                <a:latin typeface="Times New Roman" panose="02020603050405020304" pitchFamily="18" charset="0"/>
              </a:rPr>
              <a:t>are considered </a:t>
            </a:r>
            <a:r>
              <a:rPr lang="en-US" sz="2800" dirty="0">
                <a:latin typeface="Times New Roman" panose="02020603050405020304" pitchFamily="18" charset="0"/>
              </a:rPr>
              <a:t>to be of </a:t>
            </a:r>
            <a:r>
              <a:rPr lang="en-US" sz="2800" dirty="0" err="1">
                <a:latin typeface="Times New Roman" panose="02020603050405020304" pitchFamily="18" charset="0"/>
              </a:rPr>
              <a:t>semimonocoque</a:t>
            </a:r>
            <a:r>
              <a:rPr lang="en-US" sz="2800" dirty="0">
                <a:latin typeface="Times New Roman" panose="02020603050405020304" pitchFamily="18" charset="0"/>
              </a:rPr>
              <a:t> type construction.</a:t>
            </a:r>
          </a:p>
          <a:p>
            <a:pPr algn="just"/>
            <a:r>
              <a:rPr lang="en-US" sz="2800" dirty="0">
                <a:latin typeface="Times New Roman" panose="02020603050405020304" pitchFamily="18" charset="0"/>
              </a:rPr>
              <a:t>The true </a:t>
            </a:r>
            <a:r>
              <a:rPr lang="en-US" sz="2800" dirty="0" err="1">
                <a:latin typeface="Times New Roman" panose="02020603050405020304" pitchFamily="18" charset="0"/>
              </a:rPr>
              <a:t>monocoque</a:t>
            </a:r>
            <a:r>
              <a:rPr lang="en-US" sz="2800" dirty="0">
                <a:latin typeface="Times New Roman" panose="02020603050405020304" pitchFamily="18" charset="0"/>
              </a:rPr>
              <a:t> construction uses </a:t>
            </a:r>
            <a:r>
              <a:rPr lang="en-US" sz="2800" dirty="0" smtClean="0">
                <a:latin typeface="Times New Roman" panose="02020603050405020304" pitchFamily="18" charset="0"/>
              </a:rPr>
              <a:t>formers, frame </a:t>
            </a:r>
            <a:r>
              <a:rPr lang="en-US" sz="2800" dirty="0">
                <a:latin typeface="Times New Roman" panose="02020603050405020304" pitchFamily="18" charset="0"/>
              </a:rPr>
              <a:t>assemblies, and bulkheads to give shape to </a:t>
            </a:r>
            <a:r>
              <a:rPr lang="en-US" sz="2800" dirty="0" smtClean="0">
                <a:latin typeface="Times New Roman" panose="02020603050405020304" pitchFamily="18" charset="0"/>
              </a:rPr>
              <a:t>the fuselage</a:t>
            </a:r>
            <a:r>
              <a:rPr lang="en-US" sz="2800" dirty="0">
                <a:latin typeface="Times New Roman" panose="02020603050405020304" pitchFamily="18" charset="0"/>
              </a:rPr>
              <a:t>. </a:t>
            </a:r>
            <a:r>
              <a:rPr lang="en-US" sz="2800" i="1" dirty="0">
                <a:latin typeface="Times New Roman" panose="02020603050405020304" pitchFamily="18" charset="0"/>
              </a:rPr>
              <a:t>(Figure 2-10) </a:t>
            </a:r>
            <a:r>
              <a:rPr lang="en-US" sz="2800" dirty="0">
                <a:latin typeface="Times New Roman" panose="02020603050405020304" pitchFamily="18" charset="0"/>
              </a:rPr>
              <a:t>The heaviest of these structural</a:t>
            </a:r>
          </a:p>
          <a:p>
            <a:pPr algn="just"/>
            <a:r>
              <a:rPr lang="en-US" sz="2800" dirty="0">
                <a:latin typeface="Times New Roman" panose="02020603050405020304" pitchFamily="18" charset="0"/>
              </a:rPr>
              <a:t>members, bulkheads, are partition type walls </a:t>
            </a:r>
            <a:r>
              <a:rPr lang="en-US" sz="2800" dirty="0" smtClean="0">
                <a:latin typeface="Times New Roman" panose="02020603050405020304" pitchFamily="18" charset="0"/>
              </a:rPr>
              <a:t>that typically </a:t>
            </a:r>
            <a:r>
              <a:rPr lang="en-US" sz="2800" dirty="0">
                <a:latin typeface="Times New Roman" panose="02020603050405020304" pitchFamily="18" charset="0"/>
              </a:rPr>
              <a:t>span the entire fuselage diameter often </a:t>
            </a:r>
            <a:r>
              <a:rPr lang="en-US" sz="2800" dirty="0" smtClean="0">
                <a:latin typeface="Times New Roman" panose="02020603050405020304" pitchFamily="18" charset="0"/>
              </a:rPr>
              <a:t>with an </a:t>
            </a:r>
            <a:r>
              <a:rPr lang="en-US" sz="2800" dirty="0">
                <a:latin typeface="Times New Roman" panose="02020603050405020304" pitchFamily="18" charset="0"/>
              </a:rPr>
              <a:t>opening for access through the partition. They </a:t>
            </a:r>
            <a:r>
              <a:rPr lang="en-US" sz="2800" dirty="0" smtClean="0">
                <a:latin typeface="Times New Roman" panose="02020603050405020304" pitchFamily="18" charset="0"/>
              </a:rPr>
              <a:t>are located </a:t>
            </a:r>
            <a:r>
              <a:rPr lang="en-US" sz="2800" dirty="0">
                <a:latin typeface="Times New Roman" panose="02020603050405020304" pitchFamily="18" charset="0"/>
              </a:rPr>
              <a:t>at intervals to carry concentrated loads </a:t>
            </a:r>
            <a:r>
              <a:rPr lang="en-US" sz="2800" dirty="0" smtClean="0">
                <a:latin typeface="Times New Roman" panose="02020603050405020304" pitchFamily="18" charset="0"/>
              </a:rPr>
              <a:t>and at </a:t>
            </a:r>
            <a:r>
              <a:rPr lang="en-US" sz="2800" dirty="0">
                <a:latin typeface="Times New Roman" panose="02020603050405020304" pitchFamily="18" charset="0"/>
              </a:rPr>
              <a:t>points where fittings are used to attach other </a:t>
            </a:r>
            <a:r>
              <a:rPr lang="en-US" sz="2800" dirty="0" smtClean="0">
                <a:latin typeface="Times New Roman" panose="02020603050405020304" pitchFamily="18" charset="0"/>
              </a:rPr>
              <a:t>units such </a:t>
            </a:r>
            <a:r>
              <a:rPr lang="en-US" sz="2800" dirty="0">
                <a:latin typeface="Times New Roman" panose="02020603050405020304" pitchFamily="18" charset="0"/>
              </a:rPr>
              <a:t>as wings, </a:t>
            </a:r>
            <a:r>
              <a:rPr lang="en-US" sz="2800" dirty="0" err="1">
                <a:latin typeface="Times New Roman" panose="02020603050405020304" pitchFamily="18" charset="0"/>
              </a:rPr>
              <a:t>powerplants</a:t>
            </a:r>
            <a:r>
              <a:rPr lang="en-US" sz="2800" dirty="0">
                <a:latin typeface="Times New Roman" panose="02020603050405020304" pitchFamily="18" charset="0"/>
              </a:rPr>
              <a:t>, and stabilizers. Since </a:t>
            </a:r>
            <a:r>
              <a:rPr lang="en-US" sz="2800" dirty="0" smtClean="0">
                <a:latin typeface="Times New Roman" panose="02020603050405020304" pitchFamily="18" charset="0"/>
              </a:rPr>
              <a:t>no other </a:t>
            </a:r>
            <a:r>
              <a:rPr lang="en-US" sz="2800" dirty="0">
                <a:latin typeface="Times New Roman" panose="02020603050405020304" pitchFamily="18" charset="0"/>
              </a:rPr>
              <a:t>bracing members are present, the skin </a:t>
            </a:r>
            <a:r>
              <a:rPr lang="en-US" sz="2800" dirty="0" smtClean="0">
                <a:latin typeface="Times New Roman" panose="02020603050405020304" pitchFamily="18" charset="0"/>
              </a:rPr>
              <a:t>must carry </a:t>
            </a:r>
            <a:r>
              <a:rPr lang="en-US" sz="2800" dirty="0">
                <a:latin typeface="Times New Roman" panose="02020603050405020304" pitchFamily="18" charset="0"/>
              </a:rPr>
              <a:t>the primary stresses and keep the fuselage </a:t>
            </a:r>
            <a:r>
              <a:rPr lang="en-US" sz="2800" dirty="0" smtClean="0">
                <a:latin typeface="Times New Roman" panose="02020603050405020304" pitchFamily="18" charset="0"/>
              </a:rPr>
              <a:t>rigid. Thus</a:t>
            </a:r>
            <a:r>
              <a:rPr lang="en-US" sz="2800" dirty="0">
                <a:latin typeface="Times New Roman" panose="02020603050405020304" pitchFamily="18" charset="0"/>
              </a:rPr>
              <a:t>, the biggest problem involved in </a:t>
            </a:r>
            <a:r>
              <a:rPr lang="en-US" sz="2800" dirty="0" err="1">
                <a:latin typeface="Times New Roman" panose="02020603050405020304" pitchFamily="18" charset="0"/>
              </a:rPr>
              <a:t>monocoque</a:t>
            </a:r>
            <a:endParaRPr lang="en-US" sz="2800" dirty="0">
              <a:latin typeface="Times New Roman" panose="02020603050405020304" pitchFamily="18" charset="0"/>
            </a:endParaRPr>
          </a:p>
          <a:p>
            <a:pPr algn="just"/>
            <a:r>
              <a:rPr lang="en-US" sz="2800" dirty="0">
                <a:latin typeface="Times New Roman" panose="02020603050405020304" pitchFamily="18" charset="0"/>
              </a:rPr>
              <a:t>construction is maintaining enough strength </a:t>
            </a:r>
            <a:r>
              <a:rPr lang="en-US" sz="2800" dirty="0" smtClean="0">
                <a:latin typeface="Times New Roman" panose="02020603050405020304" pitchFamily="18" charset="0"/>
              </a:rPr>
              <a:t>while keeping </a:t>
            </a:r>
            <a:r>
              <a:rPr lang="en-US" sz="2800" dirty="0">
                <a:latin typeface="Times New Roman" panose="02020603050405020304" pitchFamily="18" charset="0"/>
              </a:rPr>
              <a:t>the weight within allowable limits</a:t>
            </a:r>
            <a:r>
              <a:rPr lang="en-US" sz="2800" dirty="0" smtClean="0">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186371469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601" y="482600"/>
            <a:ext cx="8980556" cy="5930899"/>
          </a:xfrm>
          <a:prstGeom prst="rect">
            <a:avLst/>
          </a:prstGeom>
        </p:spPr>
      </p:pic>
    </p:spTree>
    <p:extLst>
      <p:ext uri="{BB962C8B-B14F-4D97-AF65-F5344CB8AC3E}">
        <p14:creationId xmlns:p14="http://schemas.microsoft.com/office/powerpoint/2010/main" xmlns="" val="402867129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00" y="302359"/>
            <a:ext cx="11722100" cy="5262979"/>
          </a:xfrm>
          <a:prstGeom prst="rect">
            <a:avLst/>
          </a:prstGeom>
        </p:spPr>
        <p:txBody>
          <a:bodyPr wrap="square">
            <a:spAutoFit/>
          </a:bodyPr>
          <a:lstStyle/>
          <a:p>
            <a:pPr algn="just"/>
            <a:r>
              <a:rPr lang="en-US" sz="2400" dirty="0">
                <a:latin typeface="Arial" panose="020B0604020202020204" pitchFamily="34" charset="0"/>
              </a:rPr>
              <a:t>SEMIMONOCOQUE TYPE</a:t>
            </a:r>
          </a:p>
          <a:p>
            <a:pPr algn="just"/>
            <a:r>
              <a:rPr lang="en-US" sz="2400" dirty="0">
                <a:latin typeface="Times New Roman" panose="02020603050405020304" pitchFamily="18" charset="0"/>
              </a:rPr>
              <a:t>To overcome the strength/weight problem of </a:t>
            </a:r>
            <a:r>
              <a:rPr lang="en-US" sz="2400" dirty="0" err="1" smtClean="0">
                <a:latin typeface="Times New Roman" panose="02020603050405020304" pitchFamily="18" charset="0"/>
              </a:rPr>
              <a:t>monocoque</a:t>
            </a:r>
            <a:r>
              <a:rPr lang="en-US" sz="2400" dirty="0" smtClean="0">
                <a:latin typeface="Times New Roman" panose="02020603050405020304" pitchFamily="18" charset="0"/>
              </a:rPr>
              <a:t> construction</a:t>
            </a:r>
            <a:r>
              <a:rPr lang="en-US" sz="2400" dirty="0">
                <a:latin typeface="Times New Roman" panose="02020603050405020304" pitchFamily="18" charset="0"/>
              </a:rPr>
              <a:t>, a modification called </a:t>
            </a:r>
            <a:r>
              <a:rPr lang="en-US" sz="2400" dirty="0" err="1" smtClean="0">
                <a:latin typeface="Times New Roman" panose="02020603050405020304" pitchFamily="18" charset="0"/>
              </a:rPr>
              <a:t>semimonocoque</a:t>
            </a:r>
            <a:r>
              <a:rPr lang="en-US" sz="2400" dirty="0" smtClean="0">
                <a:latin typeface="Times New Roman" panose="02020603050405020304" pitchFamily="18" charset="0"/>
              </a:rPr>
              <a:t> construction </a:t>
            </a:r>
            <a:r>
              <a:rPr lang="en-US" sz="2400" dirty="0">
                <a:latin typeface="Times New Roman" panose="02020603050405020304" pitchFamily="18" charset="0"/>
              </a:rPr>
              <a:t>was developed. </a:t>
            </a:r>
            <a:r>
              <a:rPr lang="en-US" sz="2400" dirty="0">
                <a:latin typeface="Arial" panose="020B0604020202020204" pitchFamily="34" charset="0"/>
              </a:rPr>
              <a:t>It </a:t>
            </a:r>
            <a:r>
              <a:rPr lang="en-US" sz="2400" dirty="0">
                <a:latin typeface="Times New Roman" panose="02020603050405020304" pitchFamily="18" charset="0"/>
              </a:rPr>
              <a:t>also consists of </a:t>
            </a:r>
            <a:r>
              <a:rPr lang="en-US" sz="2400" dirty="0" smtClean="0">
                <a:latin typeface="Times New Roman" panose="02020603050405020304" pitchFamily="18" charset="0"/>
              </a:rPr>
              <a:t>frame assemblies</a:t>
            </a:r>
            <a:r>
              <a:rPr lang="en-US" sz="2400" dirty="0">
                <a:latin typeface="Times New Roman" panose="02020603050405020304" pitchFamily="18" charset="0"/>
              </a:rPr>
              <a:t>, bulkheads, and formers as used in </a:t>
            </a:r>
            <a:r>
              <a:rPr lang="en-US" sz="2400" dirty="0" smtClean="0">
                <a:latin typeface="Times New Roman" panose="02020603050405020304" pitchFamily="18" charset="0"/>
              </a:rPr>
              <a:t>the </a:t>
            </a:r>
            <a:r>
              <a:rPr lang="en-US" sz="2400" dirty="0" err="1" smtClean="0">
                <a:latin typeface="Times New Roman" panose="02020603050405020304" pitchFamily="18" charset="0"/>
              </a:rPr>
              <a:t>monocoque</a:t>
            </a:r>
            <a:r>
              <a:rPr lang="en-US" sz="2400" dirty="0" smtClean="0">
                <a:latin typeface="Times New Roman" panose="02020603050405020304" pitchFamily="18" charset="0"/>
              </a:rPr>
              <a:t> </a:t>
            </a:r>
            <a:r>
              <a:rPr lang="en-US" sz="2400" dirty="0">
                <a:latin typeface="Times New Roman" panose="02020603050405020304" pitchFamily="18" charset="0"/>
              </a:rPr>
              <a:t>design but, additionally, the skin </a:t>
            </a:r>
            <a:r>
              <a:rPr lang="en-US" sz="2400" dirty="0" smtClean="0">
                <a:latin typeface="Times New Roman" panose="02020603050405020304" pitchFamily="18" charset="0"/>
              </a:rPr>
              <a:t>is reinforced </a:t>
            </a:r>
            <a:r>
              <a:rPr lang="en-US" sz="2400" dirty="0">
                <a:latin typeface="Times New Roman" panose="02020603050405020304" pitchFamily="18" charset="0"/>
              </a:rPr>
              <a:t>by longitudinal members called </a:t>
            </a:r>
            <a:r>
              <a:rPr lang="en-US" sz="2400" dirty="0" err="1" smtClean="0">
                <a:latin typeface="Times New Roman" panose="02020603050405020304" pitchFamily="18" charset="0"/>
              </a:rPr>
              <a:t>longerons</a:t>
            </a:r>
            <a:r>
              <a:rPr lang="en-US" sz="2400" dirty="0" smtClean="0">
                <a:latin typeface="Times New Roman" panose="02020603050405020304" pitchFamily="18" charset="0"/>
              </a:rPr>
              <a:t>. </a:t>
            </a:r>
            <a:r>
              <a:rPr lang="en-US" sz="2400" dirty="0" err="1" smtClean="0">
                <a:latin typeface="Times New Roman" panose="02020603050405020304" pitchFamily="18" charset="0"/>
              </a:rPr>
              <a:t>Longerons</a:t>
            </a:r>
            <a:r>
              <a:rPr lang="en-US" sz="2400" dirty="0" smtClean="0">
                <a:latin typeface="Times New Roman" panose="02020603050405020304" pitchFamily="18" charset="0"/>
              </a:rPr>
              <a:t> </a:t>
            </a:r>
            <a:r>
              <a:rPr lang="en-US" sz="2400" dirty="0">
                <a:latin typeface="Times New Roman" panose="02020603050405020304" pitchFamily="18" charset="0"/>
              </a:rPr>
              <a:t>usually extend across several frame </a:t>
            </a:r>
            <a:r>
              <a:rPr lang="en-US" sz="2400" dirty="0" smtClean="0">
                <a:latin typeface="Times New Roman" panose="02020603050405020304" pitchFamily="18" charset="0"/>
              </a:rPr>
              <a:t>members and </a:t>
            </a:r>
            <a:r>
              <a:rPr lang="en-US" sz="2400" dirty="0">
                <a:latin typeface="Times New Roman" panose="02020603050405020304" pitchFamily="18" charset="0"/>
              </a:rPr>
              <a:t>help the skin support primary bending loads. </a:t>
            </a:r>
            <a:r>
              <a:rPr lang="en-US" sz="2400" dirty="0" smtClean="0">
                <a:latin typeface="Times New Roman" panose="02020603050405020304" pitchFamily="18" charset="0"/>
              </a:rPr>
              <a:t>They are </a:t>
            </a:r>
            <a:r>
              <a:rPr lang="en-US" sz="2400" dirty="0">
                <a:latin typeface="Times New Roman" panose="02020603050405020304" pitchFamily="18" charset="0"/>
              </a:rPr>
              <a:t>typically made of aluminum alloy either of a </a:t>
            </a:r>
            <a:r>
              <a:rPr lang="en-US" sz="2400" dirty="0" smtClean="0">
                <a:latin typeface="Times New Roman" panose="02020603050405020304" pitchFamily="18" charset="0"/>
              </a:rPr>
              <a:t>single piece </a:t>
            </a:r>
            <a:r>
              <a:rPr lang="en-US" sz="2400" dirty="0">
                <a:latin typeface="Times New Roman" panose="02020603050405020304" pitchFamily="18" charset="0"/>
              </a:rPr>
              <a:t>or a built up </a:t>
            </a:r>
            <a:r>
              <a:rPr lang="en-US" sz="2400" dirty="0" smtClean="0">
                <a:latin typeface="Times New Roman" panose="02020603050405020304" pitchFamily="18" charset="0"/>
              </a:rPr>
              <a:t>construction. </a:t>
            </a:r>
          </a:p>
          <a:p>
            <a:pPr algn="just"/>
            <a:r>
              <a:rPr lang="en-US" sz="2400" dirty="0" smtClean="0">
                <a:latin typeface="Times New Roman" panose="02020603050405020304" pitchFamily="18" charset="0"/>
              </a:rPr>
              <a:t>Stringers </a:t>
            </a:r>
            <a:r>
              <a:rPr lang="en-US" sz="2400" dirty="0">
                <a:latin typeface="Times New Roman" panose="02020603050405020304" pitchFamily="18" charset="0"/>
              </a:rPr>
              <a:t>are also used in the </a:t>
            </a:r>
            <a:r>
              <a:rPr lang="en-US" sz="2400" dirty="0" err="1">
                <a:latin typeface="Times New Roman" panose="02020603050405020304" pitchFamily="18" charset="0"/>
              </a:rPr>
              <a:t>sernimonocoque</a:t>
            </a:r>
            <a:r>
              <a:rPr lang="en-US" sz="2400" dirty="0">
                <a:latin typeface="Times New Roman" panose="02020603050405020304" pitchFamily="18" charset="0"/>
              </a:rPr>
              <a:t> </a:t>
            </a:r>
            <a:r>
              <a:rPr lang="en-US" sz="2400" dirty="0" smtClean="0">
                <a:latin typeface="Times New Roman" panose="02020603050405020304" pitchFamily="18" charset="0"/>
              </a:rPr>
              <a:t>fuselage. These </a:t>
            </a:r>
            <a:r>
              <a:rPr lang="en-US" sz="2400" dirty="0">
                <a:latin typeface="Times New Roman" panose="02020603050405020304" pitchFamily="18" charset="0"/>
              </a:rPr>
              <a:t>longitudinal members are typically more </a:t>
            </a:r>
            <a:r>
              <a:rPr lang="en-US" sz="2400" dirty="0" smtClean="0">
                <a:latin typeface="Times New Roman" panose="02020603050405020304" pitchFamily="18" charset="0"/>
              </a:rPr>
              <a:t>numerous and </a:t>
            </a:r>
            <a:r>
              <a:rPr lang="en-US" sz="2400" dirty="0">
                <a:latin typeface="Times New Roman" panose="02020603050405020304" pitchFamily="18" charset="0"/>
              </a:rPr>
              <a:t>lighter in weight than the </a:t>
            </a:r>
            <a:r>
              <a:rPr lang="en-US" sz="2400" dirty="0" err="1">
                <a:latin typeface="Times New Roman" panose="02020603050405020304" pitchFamily="18" charset="0"/>
              </a:rPr>
              <a:t>longerons</a:t>
            </a:r>
            <a:r>
              <a:rPr lang="en-US" sz="2400" dirty="0">
                <a:latin typeface="Times New Roman" panose="02020603050405020304" pitchFamily="18" charset="0"/>
              </a:rPr>
              <a:t>. They come </a:t>
            </a:r>
            <a:r>
              <a:rPr lang="en-US" sz="2400" dirty="0" smtClean="0">
                <a:latin typeface="Times New Roman" panose="02020603050405020304" pitchFamily="18" charset="0"/>
              </a:rPr>
              <a:t>in a </a:t>
            </a:r>
            <a:r>
              <a:rPr lang="en-US" sz="2400" dirty="0">
                <a:latin typeface="Times New Roman" panose="02020603050405020304" pitchFamily="18" charset="0"/>
              </a:rPr>
              <a:t>variety of shapes and are usually made from </a:t>
            </a:r>
            <a:r>
              <a:rPr lang="en-US" sz="2400" dirty="0" smtClean="0">
                <a:latin typeface="Times New Roman" panose="02020603050405020304" pitchFamily="18" charset="0"/>
              </a:rPr>
              <a:t>single piece </a:t>
            </a:r>
            <a:r>
              <a:rPr lang="en-US" sz="2400" dirty="0">
                <a:latin typeface="Times New Roman" panose="02020603050405020304" pitchFamily="18" charset="0"/>
              </a:rPr>
              <a:t>aluminum alloy extrusions or formed </a:t>
            </a:r>
            <a:r>
              <a:rPr lang="en-US" sz="2400" dirty="0" smtClean="0">
                <a:latin typeface="Times New Roman" panose="02020603050405020304" pitchFamily="18" charset="0"/>
              </a:rPr>
              <a:t>aluminum. Stringers </a:t>
            </a:r>
            <a:r>
              <a:rPr lang="en-US" sz="2400" dirty="0">
                <a:latin typeface="Times New Roman" panose="02020603050405020304" pitchFamily="18" charset="0"/>
              </a:rPr>
              <a:t>have some rigidity but are chiefly used </a:t>
            </a:r>
            <a:r>
              <a:rPr lang="en-US" sz="2400" dirty="0" smtClean="0">
                <a:latin typeface="Times New Roman" panose="02020603050405020304" pitchFamily="18" charset="0"/>
              </a:rPr>
              <a:t>for giving </a:t>
            </a:r>
            <a:r>
              <a:rPr lang="en-US" sz="2400" dirty="0">
                <a:latin typeface="Times New Roman" panose="02020603050405020304" pitchFamily="18" charset="0"/>
              </a:rPr>
              <a:t>shape and for attachment of the skin. </a:t>
            </a:r>
            <a:r>
              <a:rPr lang="en-US" sz="2400" dirty="0" smtClean="0">
                <a:latin typeface="Times New Roman" panose="02020603050405020304" pitchFamily="18" charset="0"/>
              </a:rPr>
              <a:t>Stringers and </a:t>
            </a:r>
            <a:r>
              <a:rPr lang="en-US" sz="2400" dirty="0" err="1">
                <a:latin typeface="Times New Roman" panose="02020603050405020304" pitchFamily="18" charset="0"/>
              </a:rPr>
              <a:t>longerons</a:t>
            </a:r>
            <a:r>
              <a:rPr lang="en-US" sz="2400" dirty="0">
                <a:latin typeface="Times New Roman" panose="02020603050405020304" pitchFamily="18" charset="0"/>
              </a:rPr>
              <a:t> together prevent tension and </a:t>
            </a:r>
            <a:r>
              <a:rPr lang="en-US" sz="2400" dirty="0" smtClean="0">
                <a:latin typeface="Times New Roman" panose="02020603050405020304" pitchFamily="18" charset="0"/>
              </a:rPr>
              <a:t>compression from </a:t>
            </a:r>
            <a:r>
              <a:rPr lang="en-US" sz="2400" dirty="0">
                <a:latin typeface="Times New Roman" panose="02020603050405020304" pitchFamily="18" charset="0"/>
              </a:rPr>
              <a:t>bending the fuselage. </a:t>
            </a:r>
            <a:r>
              <a:rPr lang="en-US" sz="2400" i="1" dirty="0">
                <a:latin typeface="Times New Roman" panose="02020603050405020304" pitchFamily="18" charset="0"/>
              </a:rPr>
              <a:t>(Figure 2-11</a:t>
            </a:r>
            <a:r>
              <a:rPr lang="en-US" sz="2400" i="1" dirty="0" smtClean="0">
                <a:latin typeface="Times New Roman" panose="02020603050405020304" pitchFamily="18" charset="0"/>
              </a:rPr>
              <a:t>)</a:t>
            </a:r>
          </a:p>
          <a:p>
            <a:pPr algn="just"/>
            <a:endParaRPr lang="en-US" sz="2400" dirty="0"/>
          </a:p>
        </p:txBody>
      </p:sp>
    </p:spTree>
    <p:extLst>
      <p:ext uri="{BB962C8B-B14F-4D97-AF65-F5344CB8AC3E}">
        <p14:creationId xmlns:p14="http://schemas.microsoft.com/office/powerpoint/2010/main" xmlns="" val="53963881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1900" y="333482"/>
            <a:ext cx="9912960" cy="6308617"/>
          </a:xfrm>
          <a:prstGeom prst="rect">
            <a:avLst/>
          </a:prstGeom>
        </p:spPr>
      </p:pic>
    </p:spTree>
    <p:extLst>
      <p:ext uri="{BB962C8B-B14F-4D97-AF65-F5344CB8AC3E}">
        <p14:creationId xmlns:p14="http://schemas.microsoft.com/office/powerpoint/2010/main" xmlns="" val="248471204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137259"/>
            <a:ext cx="11899900" cy="5262979"/>
          </a:xfrm>
          <a:prstGeom prst="rect">
            <a:avLst/>
          </a:prstGeom>
        </p:spPr>
        <p:txBody>
          <a:bodyPr wrap="square">
            <a:spAutoFit/>
          </a:bodyPr>
          <a:lstStyle/>
          <a:p>
            <a:pPr algn="just"/>
            <a:r>
              <a:rPr lang="en-US" sz="2400" dirty="0">
                <a:latin typeface="Times New Roman" panose="02020603050405020304" pitchFamily="18" charset="0"/>
              </a:rPr>
              <a:t>Other bracing between the </a:t>
            </a:r>
            <a:r>
              <a:rPr lang="en-US" sz="2400" dirty="0" err="1">
                <a:latin typeface="Times New Roman" panose="02020603050405020304" pitchFamily="18" charset="0"/>
              </a:rPr>
              <a:t>longerons</a:t>
            </a:r>
            <a:r>
              <a:rPr lang="en-US" sz="2400" dirty="0">
                <a:latin typeface="Times New Roman" panose="02020603050405020304" pitchFamily="18" charset="0"/>
              </a:rPr>
              <a:t> and stringers </a:t>
            </a:r>
            <a:r>
              <a:rPr lang="en-US" sz="2400" dirty="0" smtClean="0">
                <a:latin typeface="Times New Roman" panose="02020603050405020304" pitchFamily="18" charset="0"/>
              </a:rPr>
              <a:t>can also </a:t>
            </a:r>
            <a:r>
              <a:rPr lang="en-US" sz="2400" dirty="0">
                <a:latin typeface="Times New Roman" panose="02020603050405020304" pitchFamily="18" charset="0"/>
              </a:rPr>
              <a:t>be used. Often referred to as web members, </a:t>
            </a:r>
            <a:r>
              <a:rPr lang="en-US" sz="2400" dirty="0" smtClean="0">
                <a:latin typeface="Times New Roman" panose="02020603050405020304" pitchFamily="18" charset="0"/>
              </a:rPr>
              <a:t>these additional </a:t>
            </a:r>
            <a:r>
              <a:rPr lang="en-US" sz="2400" dirty="0">
                <a:latin typeface="Times New Roman" panose="02020603050405020304" pitchFamily="18" charset="0"/>
              </a:rPr>
              <a:t>support pieces may be installed </a:t>
            </a:r>
            <a:r>
              <a:rPr lang="en-US" sz="2400" dirty="0" smtClean="0">
                <a:latin typeface="Times New Roman" panose="02020603050405020304" pitchFamily="18" charset="0"/>
              </a:rPr>
              <a:t>vertically or </a:t>
            </a:r>
            <a:r>
              <a:rPr lang="en-US" sz="2400" dirty="0">
                <a:latin typeface="Times New Roman" panose="02020603050405020304" pitchFamily="18" charset="0"/>
              </a:rPr>
              <a:t>diagonally. It must be noted that manufacturers </a:t>
            </a:r>
            <a:r>
              <a:rPr lang="en-US" sz="2400" dirty="0" smtClean="0">
                <a:latin typeface="Times New Roman" panose="02020603050405020304" pitchFamily="18" charset="0"/>
              </a:rPr>
              <a:t>use different </a:t>
            </a:r>
            <a:r>
              <a:rPr lang="en-US" sz="2400" dirty="0">
                <a:latin typeface="Times New Roman" panose="02020603050405020304" pitchFamily="18" charset="0"/>
              </a:rPr>
              <a:t>nomenclature to describe structural </a:t>
            </a:r>
            <a:r>
              <a:rPr lang="en-US" sz="2400" dirty="0" smtClean="0">
                <a:latin typeface="Times New Roman" panose="02020603050405020304" pitchFamily="18" charset="0"/>
              </a:rPr>
              <a:t>members. For </a:t>
            </a:r>
            <a:r>
              <a:rPr lang="en-US" sz="2400" dirty="0">
                <a:latin typeface="Times New Roman" panose="02020603050405020304" pitchFamily="18" charset="0"/>
              </a:rPr>
              <a:t>example, there is often little difference </a:t>
            </a:r>
            <a:r>
              <a:rPr lang="en-US" sz="2400" dirty="0" smtClean="0">
                <a:latin typeface="Times New Roman" panose="02020603050405020304" pitchFamily="18" charset="0"/>
              </a:rPr>
              <a:t>between some </a:t>
            </a:r>
            <a:r>
              <a:rPr lang="en-US" sz="2400" dirty="0">
                <a:latin typeface="Times New Roman" panose="02020603050405020304" pitchFamily="18" charset="0"/>
              </a:rPr>
              <a:t>rings, frames, and formers.</a:t>
            </a:r>
          </a:p>
          <a:p>
            <a:pPr algn="just"/>
            <a:r>
              <a:rPr lang="en-US" sz="2400" dirty="0">
                <a:latin typeface="Times New Roman" panose="02020603050405020304" pitchFamily="18" charset="0"/>
              </a:rPr>
              <a:t>One manufacturer may call the same type of brace a </a:t>
            </a:r>
            <a:r>
              <a:rPr lang="en-US" sz="2400" dirty="0" smtClean="0">
                <a:latin typeface="Times New Roman" panose="02020603050405020304" pitchFamily="18" charset="0"/>
              </a:rPr>
              <a:t>ring or </a:t>
            </a:r>
            <a:r>
              <a:rPr lang="en-US" sz="2400" dirty="0">
                <a:latin typeface="Times New Roman" panose="02020603050405020304" pitchFamily="18" charset="0"/>
              </a:rPr>
              <a:t>a frame. Manufacturer instructions and </a:t>
            </a:r>
            <a:r>
              <a:rPr lang="en-US" sz="2400" dirty="0" smtClean="0">
                <a:latin typeface="Times New Roman" panose="02020603050405020304" pitchFamily="18" charset="0"/>
              </a:rPr>
              <a:t>specifications for </a:t>
            </a:r>
            <a:r>
              <a:rPr lang="en-US" sz="2400" dirty="0">
                <a:latin typeface="Times New Roman" panose="02020603050405020304" pitchFamily="18" charset="0"/>
              </a:rPr>
              <a:t>a specific aircraft are the best guides.</a:t>
            </a:r>
          </a:p>
          <a:p>
            <a:pPr algn="just"/>
            <a:r>
              <a:rPr lang="en-US" sz="2400" dirty="0">
                <a:latin typeface="Times New Roman" panose="02020603050405020304" pitchFamily="18" charset="0"/>
              </a:rPr>
              <a:t>The </a:t>
            </a:r>
            <a:r>
              <a:rPr lang="en-US" sz="2400" dirty="0" err="1">
                <a:latin typeface="Times New Roman" panose="02020603050405020304" pitchFamily="18" charset="0"/>
              </a:rPr>
              <a:t>semimonocoque</a:t>
            </a:r>
            <a:r>
              <a:rPr lang="en-US" sz="2400" dirty="0">
                <a:latin typeface="Times New Roman" panose="02020603050405020304" pitchFamily="18" charset="0"/>
              </a:rPr>
              <a:t> fuselage is constructed </a:t>
            </a:r>
            <a:r>
              <a:rPr lang="en-US" sz="2400" dirty="0" smtClean="0">
                <a:latin typeface="Times New Roman" panose="02020603050405020304" pitchFamily="18" charset="0"/>
              </a:rPr>
              <a:t>primarily of </a:t>
            </a:r>
            <a:r>
              <a:rPr lang="en-US" sz="2400" dirty="0">
                <a:latin typeface="Times New Roman" panose="02020603050405020304" pitchFamily="18" charset="0"/>
              </a:rPr>
              <a:t>alloys of aluminum and magnesium, although </a:t>
            </a:r>
            <a:r>
              <a:rPr lang="en-US" sz="2400" dirty="0" smtClean="0">
                <a:latin typeface="Times New Roman" panose="02020603050405020304" pitchFamily="18" charset="0"/>
              </a:rPr>
              <a:t>steel and </a:t>
            </a:r>
            <a:r>
              <a:rPr lang="en-US" sz="2400" dirty="0">
                <a:latin typeface="Times New Roman" panose="02020603050405020304" pitchFamily="18" charset="0"/>
              </a:rPr>
              <a:t>titanium are sometimes found in areas of </a:t>
            </a:r>
            <a:r>
              <a:rPr lang="en-US" sz="2400" dirty="0" smtClean="0">
                <a:latin typeface="Times New Roman" panose="02020603050405020304" pitchFamily="18" charset="0"/>
              </a:rPr>
              <a:t>high temperatures</a:t>
            </a:r>
            <a:r>
              <a:rPr lang="en-US" sz="2400" dirty="0">
                <a:latin typeface="Times New Roman" panose="02020603050405020304" pitchFamily="18" charset="0"/>
              </a:rPr>
              <a:t>. Individually, no one of the </a:t>
            </a:r>
            <a:r>
              <a:rPr lang="en-US" sz="2400" dirty="0" smtClean="0">
                <a:latin typeface="Times New Roman" panose="02020603050405020304" pitchFamily="18" charset="0"/>
              </a:rPr>
              <a:t>aforementioned components </a:t>
            </a:r>
            <a:r>
              <a:rPr lang="en-US" sz="2400" dirty="0">
                <a:latin typeface="Times New Roman" panose="02020603050405020304" pitchFamily="18" charset="0"/>
              </a:rPr>
              <a:t>is strong enough to carry the loads </a:t>
            </a:r>
            <a:r>
              <a:rPr lang="en-US" sz="2400" dirty="0" smtClean="0">
                <a:latin typeface="Times New Roman" panose="02020603050405020304" pitchFamily="18" charset="0"/>
              </a:rPr>
              <a:t>imposed during </a:t>
            </a:r>
            <a:r>
              <a:rPr lang="en-US" sz="2400" dirty="0">
                <a:latin typeface="Times New Roman" panose="02020603050405020304" pitchFamily="18" charset="0"/>
              </a:rPr>
              <a:t>flight and landing. But, when combined, </a:t>
            </a:r>
            <a:r>
              <a:rPr lang="en-US" sz="2400" dirty="0" smtClean="0">
                <a:latin typeface="Times New Roman" panose="02020603050405020304" pitchFamily="18" charset="0"/>
              </a:rPr>
              <a:t>those components </a:t>
            </a:r>
            <a:r>
              <a:rPr lang="en-US" sz="2400" dirty="0">
                <a:latin typeface="Times New Roman" panose="02020603050405020304" pitchFamily="18" charset="0"/>
              </a:rPr>
              <a:t>form a strong, rigid framework. This </a:t>
            </a:r>
            <a:r>
              <a:rPr lang="en-US" sz="2400" dirty="0" smtClean="0">
                <a:latin typeface="Times New Roman" panose="02020603050405020304" pitchFamily="18" charset="0"/>
              </a:rPr>
              <a:t>is accomplished </a:t>
            </a:r>
            <a:r>
              <a:rPr lang="en-US" sz="2400" dirty="0">
                <a:latin typeface="Times New Roman" panose="02020603050405020304" pitchFamily="18" charset="0"/>
              </a:rPr>
              <a:t>with gussets, rivets, nuts and bolts, </a:t>
            </a:r>
            <a:r>
              <a:rPr lang="en-US" sz="2400" dirty="0" smtClean="0">
                <a:latin typeface="Times New Roman" panose="02020603050405020304" pitchFamily="18" charset="0"/>
              </a:rPr>
              <a:t>screws, and </a:t>
            </a:r>
            <a:r>
              <a:rPr lang="en-US" sz="2400" dirty="0">
                <a:latin typeface="Times New Roman" panose="02020603050405020304" pitchFamily="18" charset="0"/>
              </a:rPr>
              <a:t>even friction stir welding. A gusset is a </a:t>
            </a:r>
            <a:r>
              <a:rPr lang="en-US" sz="2400" dirty="0" smtClean="0">
                <a:latin typeface="Times New Roman" panose="02020603050405020304" pitchFamily="18" charset="0"/>
              </a:rPr>
              <a:t>type of connection </a:t>
            </a:r>
            <a:r>
              <a:rPr lang="en-US" sz="2400" dirty="0">
                <a:latin typeface="Times New Roman" panose="02020603050405020304" pitchFamily="18" charset="0"/>
              </a:rPr>
              <a:t>bracket that adds strength. </a:t>
            </a:r>
            <a:r>
              <a:rPr lang="en-US" sz="2400" i="1" dirty="0">
                <a:latin typeface="Times New Roman" panose="02020603050405020304" pitchFamily="18" charset="0"/>
              </a:rPr>
              <a:t>(Figure </a:t>
            </a:r>
            <a:r>
              <a:rPr lang="en-US" sz="2400" i="1" dirty="0">
                <a:latin typeface="Arial" panose="020B0604020202020204" pitchFamily="34" charset="0"/>
              </a:rPr>
              <a:t>2-12</a:t>
            </a:r>
            <a:r>
              <a:rPr lang="en-US" sz="2400" i="1" dirty="0" smtClean="0">
                <a:latin typeface="Arial" panose="020B0604020202020204" pitchFamily="34" charset="0"/>
              </a:rPr>
              <a:t>)</a:t>
            </a:r>
          </a:p>
          <a:p>
            <a:pPr algn="just"/>
            <a:endParaRPr lang="en-US" sz="2400" i="1" dirty="0">
              <a:latin typeface="Arial" panose="020B0604020202020204" pitchFamily="34" charset="0"/>
            </a:endParaRPr>
          </a:p>
          <a:p>
            <a:pPr algn="just"/>
            <a:endParaRPr lang="en-US" sz="2400" dirty="0"/>
          </a:p>
        </p:txBody>
      </p:sp>
    </p:spTree>
    <p:extLst>
      <p:ext uri="{BB962C8B-B14F-4D97-AF65-F5344CB8AC3E}">
        <p14:creationId xmlns:p14="http://schemas.microsoft.com/office/powerpoint/2010/main" xmlns="" val="183683785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8300" y="779542"/>
            <a:ext cx="11383500" cy="5265657"/>
          </a:xfrm>
          <a:prstGeom prst="rect">
            <a:avLst/>
          </a:prstGeom>
        </p:spPr>
      </p:pic>
    </p:spTree>
    <p:extLst>
      <p:ext uri="{BB962C8B-B14F-4D97-AF65-F5344CB8AC3E}">
        <p14:creationId xmlns:p14="http://schemas.microsoft.com/office/powerpoint/2010/main" xmlns="" val="27463849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152400"/>
            <a:ext cx="11823700" cy="6555641"/>
          </a:xfrm>
          <a:prstGeom prst="rect">
            <a:avLst/>
          </a:prstGeom>
        </p:spPr>
        <p:txBody>
          <a:bodyPr wrap="square">
            <a:spAutoFit/>
          </a:bodyPr>
          <a:lstStyle/>
          <a:p>
            <a:pPr algn="just"/>
            <a:r>
              <a:rPr lang="en-US" sz="2800" dirty="0"/>
              <a:t>SPOILERS A spoiler is a device found on me upper surface of many heavy and high performance aircraft. It is stowed </a:t>
            </a:r>
            <a:r>
              <a:rPr lang="en-US" sz="2800" dirty="0" err="1"/>
              <a:t>Rm~h</a:t>
            </a:r>
            <a:r>
              <a:rPr lang="en-US" sz="2800" dirty="0"/>
              <a:t> to the wing's upper surface. When deployed, it raises up into the airstream and disrupts the laminar airflow of the wing, thus reducing lift. Spoilers are made with similar construction materials and techniques as the other flight control surfaces on the aircraft. Often, they are honeycomb core fiat panels. At low speeds, spoilers are rigged to operate when the ailerons operate to assist with the lateral movement and stability of the aircraft. On the wing where the aileron is moved up, the spoilers also raise thus </a:t>
            </a:r>
            <a:r>
              <a:rPr lang="en-US" sz="2800" dirty="0" err="1"/>
              <a:t>amplifYing</a:t>
            </a:r>
            <a:r>
              <a:rPr lang="en-US" sz="2800" dirty="0"/>
              <a:t> the reduction of lift on that wing. (Figure 1-9) On the wing with downward aileron deflection, the spoilers remain stowed. As the speed of the aircraft increases, the ailerons become more effective and the spoiler interconnect disengages. Note that spoilers are also used in as drag inducing devices. </a:t>
            </a:r>
          </a:p>
          <a:p>
            <a:pPr algn="just"/>
            <a:endParaRPr lang="en-US" sz="2800" dirty="0"/>
          </a:p>
        </p:txBody>
      </p:sp>
    </p:spTree>
    <p:extLst>
      <p:ext uri="{BB962C8B-B14F-4D97-AF65-F5344CB8AC3E}">
        <p14:creationId xmlns:p14="http://schemas.microsoft.com/office/powerpoint/2010/main" xmlns="" val="410458575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700" y="190500"/>
            <a:ext cx="11493500" cy="5632311"/>
          </a:xfrm>
          <a:prstGeom prst="rect">
            <a:avLst/>
          </a:prstGeom>
        </p:spPr>
        <p:txBody>
          <a:bodyPr wrap="square">
            <a:spAutoFit/>
          </a:bodyPr>
          <a:lstStyle/>
          <a:p>
            <a:pPr algn="just"/>
            <a:r>
              <a:rPr lang="en-US" sz="2400" dirty="0">
                <a:latin typeface="Times New Roman" panose="02020603050405020304" pitchFamily="18" charset="0"/>
              </a:rPr>
              <a:t>To summarize, in </a:t>
            </a:r>
            <a:r>
              <a:rPr lang="en-US" sz="2400" dirty="0" err="1">
                <a:latin typeface="Times New Roman" panose="02020603050405020304" pitchFamily="18" charset="0"/>
              </a:rPr>
              <a:t>semirnonocoque</a:t>
            </a:r>
            <a:r>
              <a:rPr lang="en-US" sz="2400" dirty="0">
                <a:latin typeface="Times New Roman" panose="02020603050405020304" pitchFamily="18" charset="0"/>
              </a:rPr>
              <a:t> fuselages, the </a:t>
            </a:r>
            <a:r>
              <a:rPr lang="en-US" sz="2400" dirty="0" smtClean="0">
                <a:latin typeface="Times New Roman" panose="02020603050405020304" pitchFamily="18" charset="0"/>
              </a:rPr>
              <a:t>strong, heavy </a:t>
            </a:r>
            <a:r>
              <a:rPr lang="en-US" sz="2400" dirty="0" err="1">
                <a:latin typeface="Times New Roman" panose="02020603050405020304" pitchFamily="18" charset="0"/>
              </a:rPr>
              <a:t>longerons</a:t>
            </a:r>
            <a:r>
              <a:rPr lang="en-US" sz="2400" dirty="0">
                <a:latin typeface="Times New Roman" panose="02020603050405020304" pitchFamily="18" charset="0"/>
              </a:rPr>
              <a:t> hold the bulkheads and </a:t>
            </a:r>
            <a:r>
              <a:rPr lang="en-US" sz="2400" dirty="0" smtClean="0">
                <a:latin typeface="Times New Roman" panose="02020603050405020304" pitchFamily="18" charset="0"/>
              </a:rPr>
              <a:t>formers, and </a:t>
            </a:r>
            <a:r>
              <a:rPr lang="en-US" sz="2400" dirty="0">
                <a:latin typeface="Times New Roman" panose="02020603050405020304" pitchFamily="18" charset="0"/>
              </a:rPr>
              <a:t>these, in turn, hold the stringers, braces, web</a:t>
            </a:r>
          </a:p>
          <a:p>
            <a:pPr algn="just"/>
            <a:r>
              <a:rPr lang="en-US" sz="2400" dirty="0">
                <a:latin typeface="Times New Roman" panose="02020603050405020304" pitchFamily="18" charset="0"/>
              </a:rPr>
              <a:t>members, etc. </a:t>
            </a:r>
            <a:r>
              <a:rPr lang="en-US" sz="2400" dirty="0">
                <a:latin typeface="Arial" panose="020B0604020202020204" pitchFamily="34" charset="0"/>
              </a:rPr>
              <a:t>All </a:t>
            </a:r>
            <a:r>
              <a:rPr lang="en-US" sz="2400" dirty="0">
                <a:latin typeface="Times New Roman" panose="02020603050405020304" pitchFamily="18" charset="0"/>
              </a:rPr>
              <a:t>are designed to be attached </a:t>
            </a:r>
            <a:r>
              <a:rPr lang="en-US" sz="2400" dirty="0" smtClean="0">
                <a:latin typeface="Times New Roman" panose="02020603050405020304" pitchFamily="18" charset="0"/>
              </a:rPr>
              <a:t>together </a:t>
            </a:r>
            <a:r>
              <a:rPr lang="en-US" sz="2400" dirty="0"/>
              <a:t>and to the skin to achieve the full strength benefits </a:t>
            </a:r>
            <a:r>
              <a:rPr lang="en-US" sz="2400" dirty="0" smtClean="0"/>
              <a:t>of </a:t>
            </a:r>
            <a:r>
              <a:rPr lang="en-US" sz="2400" dirty="0" err="1" smtClean="0"/>
              <a:t>semimonocoque</a:t>
            </a:r>
            <a:r>
              <a:rPr lang="en-US" sz="2400" dirty="0" smtClean="0"/>
              <a:t> </a:t>
            </a:r>
            <a:r>
              <a:rPr lang="en-US" sz="2400" dirty="0"/>
              <a:t>design. It is important to recognize </a:t>
            </a:r>
            <a:r>
              <a:rPr lang="en-US" sz="2400" dirty="0" smtClean="0"/>
              <a:t>that the </a:t>
            </a:r>
            <a:r>
              <a:rPr lang="en-US" sz="2400" dirty="0"/>
              <a:t>metal skin or covering carries part of the load. </a:t>
            </a:r>
            <a:r>
              <a:rPr lang="en-US" sz="2400" dirty="0" smtClean="0"/>
              <a:t>The fuselage </a:t>
            </a:r>
            <a:r>
              <a:rPr lang="en-US" sz="2400" dirty="0"/>
              <a:t>skin thickness can vary with the load </a:t>
            </a:r>
            <a:r>
              <a:rPr lang="en-US" sz="2400" dirty="0" smtClean="0"/>
              <a:t>carried and </a:t>
            </a:r>
            <a:r>
              <a:rPr lang="en-US" sz="2400" dirty="0"/>
              <a:t>the stresses sustained at a particular </a:t>
            </a:r>
            <a:r>
              <a:rPr lang="en-US" sz="2400" dirty="0" smtClean="0"/>
              <a:t>location. The </a:t>
            </a:r>
            <a:r>
              <a:rPr lang="en-US" sz="2400" dirty="0"/>
              <a:t>advantages of the </a:t>
            </a:r>
            <a:r>
              <a:rPr lang="en-US" sz="2400" dirty="0" err="1"/>
              <a:t>semimonocoque</a:t>
            </a:r>
            <a:r>
              <a:rPr lang="en-US" sz="2400" dirty="0"/>
              <a:t> fuselage </a:t>
            </a:r>
            <a:r>
              <a:rPr lang="en-US" sz="2400" dirty="0" smtClean="0"/>
              <a:t>are many</a:t>
            </a:r>
            <a:r>
              <a:rPr lang="en-US" sz="2400" dirty="0"/>
              <a:t>. The bulkheads, frames, stringers, and </a:t>
            </a:r>
            <a:r>
              <a:rPr lang="en-US" sz="2400" dirty="0" err="1" smtClean="0"/>
              <a:t>longerons</a:t>
            </a:r>
            <a:r>
              <a:rPr lang="en-US" sz="2400" dirty="0"/>
              <a:t> </a:t>
            </a:r>
            <a:r>
              <a:rPr lang="en-US" sz="2400" dirty="0" smtClean="0"/>
              <a:t>facilitate </a:t>
            </a:r>
            <a:r>
              <a:rPr lang="en-US" sz="2400" dirty="0"/>
              <a:t>the design and construction of a </a:t>
            </a:r>
            <a:r>
              <a:rPr lang="en-US" sz="2400" dirty="0" smtClean="0"/>
              <a:t>streamlined fuselage </a:t>
            </a:r>
            <a:r>
              <a:rPr lang="en-US" sz="2400" dirty="0"/>
              <a:t>that is both rigid and strong. Spreading loads</a:t>
            </a:r>
          </a:p>
          <a:p>
            <a:pPr algn="just"/>
            <a:r>
              <a:rPr lang="en-US" sz="2400" dirty="0"/>
              <a:t>among these structures and the stressed skin means </a:t>
            </a:r>
            <a:r>
              <a:rPr lang="en-US" sz="2400" dirty="0" smtClean="0"/>
              <a:t>no single </a:t>
            </a:r>
            <a:r>
              <a:rPr lang="en-US" sz="2400" dirty="0"/>
              <a:t>piece is failure critical.</a:t>
            </a:r>
          </a:p>
          <a:p>
            <a:pPr algn="just"/>
            <a:r>
              <a:rPr lang="en-US" sz="2400" dirty="0"/>
              <a:t>This means that a </a:t>
            </a:r>
            <a:r>
              <a:rPr lang="en-US" sz="2400" dirty="0" err="1"/>
              <a:t>sernirnonocoque</a:t>
            </a:r>
            <a:r>
              <a:rPr lang="en-US" sz="2400" dirty="0"/>
              <a:t> fuselage, because of </a:t>
            </a:r>
            <a:r>
              <a:rPr lang="en-US" sz="2400" dirty="0" smtClean="0"/>
              <a:t>its stressed </a:t>
            </a:r>
            <a:r>
              <a:rPr lang="en-US" sz="2400" dirty="0"/>
              <a:t>skin construction, may withstand </a:t>
            </a:r>
            <a:r>
              <a:rPr lang="en-US" sz="2400" dirty="0" smtClean="0"/>
              <a:t>considerable damage </a:t>
            </a:r>
            <a:r>
              <a:rPr lang="en-US" sz="2400" dirty="0"/>
              <a:t>and still be strong enough to hold together</a:t>
            </a:r>
            <a:r>
              <a:rPr lang="en-US" sz="2400" dirty="0" smtClean="0"/>
              <a:t>.</a:t>
            </a:r>
          </a:p>
          <a:p>
            <a:pPr algn="just"/>
            <a:endParaRPr lang="en-US" sz="2400" dirty="0"/>
          </a:p>
        </p:txBody>
      </p:sp>
    </p:spTree>
    <p:extLst>
      <p:ext uri="{BB962C8B-B14F-4D97-AF65-F5344CB8AC3E}">
        <p14:creationId xmlns:p14="http://schemas.microsoft.com/office/powerpoint/2010/main" xmlns="" val="234911173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292100"/>
            <a:ext cx="11722100" cy="5262979"/>
          </a:xfrm>
          <a:prstGeom prst="rect">
            <a:avLst/>
          </a:prstGeom>
        </p:spPr>
        <p:txBody>
          <a:bodyPr wrap="square">
            <a:spAutoFit/>
          </a:bodyPr>
          <a:lstStyle/>
          <a:p>
            <a:r>
              <a:rPr lang="en-US" sz="2800" b="1" dirty="0">
                <a:latin typeface="Arial" panose="020B0604020202020204" pitchFamily="34" charset="0"/>
              </a:rPr>
              <a:t>BEAMS FLOOR STRUCTURES</a:t>
            </a:r>
          </a:p>
          <a:p>
            <a:pPr algn="just"/>
            <a:r>
              <a:rPr lang="en-US" sz="2800" dirty="0">
                <a:latin typeface="Times New Roman" panose="02020603050405020304" pitchFamily="18" charset="0"/>
              </a:rPr>
              <a:t>In addition to the structural members already </a:t>
            </a:r>
            <a:r>
              <a:rPr lang="en-US" sz="2800" dirty="0" smtClean="0">
                <a:latin typeface="Times New Roman" panose="02020603050405020304" pitchFamily="18" charset="0"/>
              </a:rPr>
              <a:t>mentioned, additional </a:t>
            </a:r>
            <a:r>
              <a:rPr lang="en-US" sz="2800" dirty="0">
                <a:latin typeface="Times New Roman" panose="02020603050405020304" pitchFamily="18" charset="0"/>
              </a:rPr>
              <a:t>beams, floor structural members </a:t>
            </a:r>
            <a:r>
              <a:rPr lang="en-US" sz="2800" dirty="0" smtClean="0">
                <a:latin typeface="Times New Roman" panose="02020603050405020304" pitchFamily="18" charset="0"/>
              </a:rPr>
              <a:t>and various </a:t>
            </a:r>
            <a:r>
              <a:rPr lang="en-US" sz="2800" dirty="0">
                <a:latin typeface="Times New Roman" panose="02020603050405020304" pitchFamily="18" charset="0"/>
              </a:rPr>
              <a:t>other reinforcement members are also used </a:t>
            </a:r>
            <a:r>
              <a:rPr lang="en-US" sz="2800" dirty="0" smtClean="0">
                <a:latin typeface="Times New Roman" panose="02020603050405020304" pitchFamily="18" charset="0"/>
              </a:rPr>
              <a:t>to </a:t>
            </a:r>
            <a:r>
              <a:rPr lang="en-US" sz="2800" dirty="0"/>
              <a:t>construct an aircraft. A beam may be installed </a:t>
            </a:r>
            <a:r>
              <a:rPr lang="en-US" sz="2800" dirty="0" smtClean="0"/>
              <a:t>laterally or longitudinally. Beams typically support the floor of the </a:t>
            </a:r>
            <a:r>
              <a:rPr lang="en-US" sz="2800" dirty="0"/>
              <a:t>flight deck and the passenger compartment. </a:t>
            </a:r>
            <a:r>
              <a:rPr lang="en-US" sz="2800" dirty="0" smtClean="0"/>
              <a:t>They are </a:t>
            </a:r>
            <a:r>
              <a:rPr lang="en-US" sz="2800" dirty="0"/>
              <a:t>situated to provide secure attachment of the </a:t>
            </a:r>
            <a:r>
              <a:rPr lang="en-US" sz="2800" dirty="0" smtClean="0"/>
              <a:t>floor panels </a:t>
            </a:r>
            <a:r>
              <a:rPr lang="en-US" sz="2800" dirty="0"/>
              <a:t>and also the seats tracks into which the </a:t>
            </a:r>
            <a:r>
              <a:rPr lang="en-US" sz="2800" dirty="0" smtClean="0"/>
              <a:t>passenger seats </a:t>
            </a:r>
            <a:r>
              <a:rPr lang="en-US" sz="2800" dirty="0"/>
              <a:t>are secured. The floor itself is typically made </a:t>
            </a:r>
            <a:r>
              <a:rPr lang="en-US" sz="2800" dirty="0" smtClean="0"/>
              <a:t>up of </a:t>
            </a:r>
            <a:r>
              <a:rPr lang="en-US" sz="2800" dirty="0"/>
              <a:t>numerous honeycomb constructed panels that </a:t>
            </a:r>
            <a:r>
              <a:rPr lang="en-US" sz="2800" dirty="0" smtClean="0"/>
              <a:t>are screwed </a:t>
            </a:r>
            <a:r>
              <a:rPr lang="en-US" sz="2800" dirty="0"/>
              <a:t>to the floor support structure. Flight deck </a:t>
            </a:r>
            <a:r>
              <a:rPr lang="en-US" sz="2800" dirty="0" smtClean="0"/>
              <a:t>floor panels </a:t>
            </a:r>
            <a:r>
              <a:rPr lang="en-US" sz="2800" dirty="0"/>
              <a:t>may be constructed from sheet metal</a:t>
            </a:r>
            <a:r>
              <a:rPr lang="en-US" sz="2800" dirty="0" smtClean="0"/>
              <a:t>.</a:t>
            </a:r>
          </a:p>
          <a:p>
            <a:pPr algn="just"/>
            <a:endParaRPr lang="en-US" sz="2800" dirty="0"/>
          </a:p>
        </p:txBody>
      </p:sp>
    </p:spTree>
    <p:extLst>
      <p:ext uri="{BB962C8B-B14F-4D97-AF65-F5344CB8AC3E}">
        <p14:creationId xmlns:p14="http://schemas.microsoft.com/office/powerpoint/2010/main" xmlns="" val="62884040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266700"/>
            <a:ext cx="11747500" cy="5324535"/>
          </a:xfrm>
          <a:prstGeom prst="rect">
            <a:avLst/>
          </a:prstGeom>
        </p:spPr>
        <p:txBody>
          <a:bodyPr wrap="square">
            <a:spAutoFit/>
          </a:bodyPr>
          <a:lstStyle/>
          <a:p>
            <a:pPr algn="just"/>
            <a:r>
              <a:rPr lang="en-US" sz="2400" b="1" dirty="0">
                <a:latin typeface="Arial" panose="020B0604020202020204" pitchFamily="34" charset="0"/>
              </a:rPr>
              <a:t>STRUTS AND TIES</a:t>
            </a:r>
          </a:p>
          <a:p>
            <a:pPr algn="just"/>
            <a:r>
              <a:rPr lang="en-US" sz="2400" dirty="0">
                <a:latin typeface="Times New Roman" panose="02020603050405020304" pitchFamily="18" charset="0"/>
              </a:rPr>
              <a:t>Struts and ties are also used in aircraft structure. A </a:t>
            </a:r>
            <a:r>
              <a:rPr lang="en-US" sz="2400" dirty="0" smtClean="0">
                <a:latin typeface="Times New Roman" panose="02020603050405020304" pitchFamily="18" charset="0"/>
              </a:rPr>
              <a:t>strut is </a:t>
            </a:r>
            <a:r>
              <a:rPr lang="en-US" sz="2400" dirty="0">
                <a:latin typeface="Times New Roman" panose="02020603050405020304" pitchFamily="18" charset="0"/>
              </a:rPr>
              <a:t>a bar or rod shaped reinforcement designed to </a:t>
            </a:r>
            <a:r>
              <a:rPr lang="en-US" sz="2400" dirty="0" smtClean="0">
                <a:latin typeface="Times New Roman" panose="02020603050405020304" pitchFamily="18" charset="0"/>
              </a:rPr>
              <a:t>resist compression </a:t>
            </a:r>
            <a:r>
              <a:rPr lang="en-US" sz="2400" dirty="0">
                <a:latin typeface="Times New Roman" panose="02020603050405020304" pitchFamily="18" charset="0"/>
              </a:rPr>
              <a:t>loads. A tie is a rod or </a:t>
            </a:r>
            <a:r>
              <a:rPr lang="en-US" sz="2400" dirty="0" smtClean="0">
                <a:latin typeface="Times New Roman" panose="02020603050405020304" pitchFamily="18" charset="0"/>
              </a:rPr>
              <a:t>beam designed to take </a:t>
            </a:r>
            <a:r>
              <a:rPr lang="en-US" sz="2400" dirty="0">
                <a:latin typeface="Times New Roman" panose="02020603050405020304" pitchFamily="18" charset="0"/>
              </a:rPr>
              <a:t>a tensile load. Both are used as needed to </a:t>
            </a:r>
            <a:r>
              <a:rPr lang="en-US" sz="2400" dirty="0" smtClean="0">
                <a:latin typeface="Times New Roman" panose="02020603050405020304" pitchFamily="18" charset="0"/>
              </a:rPr>
              <a:t>reinforce the </a:t>
            </a:r>
            <a:r>
              <a:rPr lang="en-US" sz="2400" dirty="0">
                <a:latin typeface="Times New Roman" panose="02020603050405020304" pitchFamily="18" charset="0"/>
              </a:rPr>
              <a:t>aircraft structure throughout the fuselage to </a:t>
            </a:r>
            <a:r>
              <a:rPr lang="en-US" sz="2400" dirty="0" smtClean="0">
                <a:latin typeface="Times New Roman" panose="02020603050405020304" pitchFamily="18" charset="0"/>
              </a:rPr>
              <a:t>carry the </a:t>
            </a:r>
            <a:r>
              <a:rPr lang="en-US" sz="2400" dirty="0">
                <a:latin typeface="Times New Roman" panose="02020603050405020304" pitchFamily="18" charset="0"/>
              </a:rPr>
              <a:t>loads experienced.</a:t>
            </a:r>
          </a:p>
          <a:p>
            <a:pPr algn="just"/>
            <a:r>
              <a:rPr lang="en-US" sz="2400" b="1" dirty="0">
                <a:latin typeface="Arial" panose="020B0604020202020204" pitchFamily="34" charset="0"/>
              </a:rPr>
              <a:t>METHODS OF SKINNING</a:t>
            </a:r>
          </a:p>
          <a:p>
            <a:r>
              <a:rPr lang="en-US" sz="2400" dirty="0">
                <a:latin typeface="Times New Roman" panose="02020603050405020304" pitchFamily="18" charset="0"/>
              </a:rPr>
              <a:t>Attached to the outside of the aircraft structure is </a:t>
            </a:r>
            <a:r>
              <a:rPr lang="en-US" sz="2400" dirty="0" smtClean="0">
                <a:latin typeface="Times New Roman" panose="02020603050405020304" pitchFamily="18" charset="0"/>
              </a:rPr>
              <a:t>the aircraft </a:t>
            </a:r>
            <a:r>
              <a:rPr lang="en-US" sz="2400" dirty="0">
                <a:latin typeface="Times New Roman" panose="02020603050405020304" pitchFamily="18" charset="0"/>
              </a:rPr>
              <a:t>skin, be it </a:t>
            </a:r>
            <a:r>
              <a:rPr lang="en-US" sz="2400" dirty="0" smtClean="0">
                <a:latin typeface="Times New Roman" panose="02020603050405020304" pitchFamily="18" charset="0"/>
              </a:rPr>
              <a:t>stressed or </a:t>
            </a:r>
            <a:r>
              <a:rPr lang="en-US" sz="2400" dirty="0">
                <a:latin typeface="Times New Roman" panose="02020603050405020304" pitchFamily="18" charset="0"/>
              </a:rPr>
              <a:t>not. Simple, light </a:t>
            </a:r>
            <a:r>
              <a:rPr lang="en-US" sz="2400" dirty="0" smtClean="0">
                <a:latin typeface="Times New Roman" panose="02020603050405020304" pitchFamily="18" charset="0"/>
              </a:rPr>
              <a:t>aircraft generally </a:t>
            </a:r>
            <a:r>
              <a:rPr lang="en-US" sz="2400" dirty="0">
                <a:latin typeface="Times New Roman" panose="02020603050405020304" pitchFamily="18" charset="0"/>
              </a:rPr>
              <a:t>have skin made from sheet aluminum </a:t>
            </a:r>
            <a:r>
              <a:rPr lang="en-US" sz="2400" dirty="0" smtClean="0">
                <a:latin typeface="Times New Roman" panose="02020603050405020304" pitchFamily="18" charset="0"/>
              </a:rPr>
              <a:t>which is </a:t>
            </a:r>
            <a:r>
              <a:rPr lang="en-US" sz="2400" dirty="0">
                <a:latin typeface="Times New Roman" panose="02020603050405020304" pitchFamily="18" charset="0"/>
              </a:rPr>
              <a:t>formed to fit, wrapped and riveted to the </a:t>
            </a:r>
            <a:r>
              <a:rPr lang="en-US" sz="2400" dirty="0" smtClean="0">
                <a:latin typeface="Times New Roman" panose="02020603050405020304" pitchFamily="18" charset="0"/>
              </a:rPr>
              <a:t>structural members</a:t>
            </a:r>
            <a:r>
              <a:rPr lang="en-US" sz="2400" dirty="0">
                <a:latin typeface="Times New Roman" panose="02020603050405020304" pitchFamily="18" charset="0"/>
              </a:rPr>
              <a:t>. Larger, more complex and heavier </a:t>
            </a:r>
            <a:r>
              <a:rPr lang="en-US" sz="2400" dirty="0" smtClean="0">
                <a:latin typeface="Times New Roman" panose="02020603050405020304" pitchFamily="18" charset="0"/>
              </a:rPr>
              <a:t>aircraft used </a:t>
            </a:r>
            <a:r>
              <a:rPr lang="en-US" sz="2400" dirty="0">
                <a:latin typeface="Times New Roman" panose="02020603050405020304" pitchFamily="18" charset="0"/>
              </a:rPr>
              <a:t>heavier material to form the aircraft skin. </a:t>
            </a:r>
            <a:r>
              <a:rPr lang="en-US" sz="2400" dirty="0" smtClean="0">
                <a:latin typeface="Times New Roman" panose="02020603050405020304" pitchFamily="18" charset="0"/>
              </a:rPr>
              <a:t>This is </a:t>
            </a:r>
            <a:r>
              <a:rPr lang="en-US" sz="2400" dirty="0">
                <a:latin typeface="Times New Roman" panose="02020603050405020304" pitchFamily="18" charset="0"/>
              </a:rPr>
              <a:t>to transfer and carry the greater loads </a:t>
            </a:r>
            <a:r>
              <a:rPr lang="en-US" sz="2400" dirty="0" smtClean="0">
                <a:latin typeface="Times New Roman" panose="02020603050405020304" pitchFamily="18" charset="0"/>
              </a:rPr>
              <a:t>experience during </a:t>
            </a:r>
            <a:r>
              <a:rPr lang="en-US" sz="2400" dirty="0">
                <a:latin typeface="Times New Roman" panose="02020603050405020304" pitchFamily="18" charset="0"/>
              </a:rPr>
              <a:t>high performance flight. Some simple </a:t>
            </a:r>
            <a:r>
              <a:rPr lang="en-US" sz="2400" dirty="0" smtClean="0">
                <a:latin typeface="Times New Roman" panose="02020603050405020304" pitchFamily="18" charset="0"/>
              </a:rPr>
              <a:t>sheet metal </a:t>
            </a:r>
            <a:r>
              <a:rPr lang="en-US" sz="2400" dirty="0">
                <a:latin typeface="Times New Roman" panose="02020603050405020304" pitchFamily="18" charset="0"/>
              </a:rPr>
              <a:t>skin may be found. However, various </a:t>
            </a:r>
            <a:r>
              <a:rPr lang="en-US" sz="2400" dirty="0" smtClean="0">
                <a:latin typeface="Times New Roman" panose="02020603050405020304" pitchFamily="18" charset="0"/>
              </a:rPr>
              <a:t>skin </a:t>
            </a:r>
            <a:r>
              <a:rPr lang="en-US" sz="2400" dirty="0"/>
              <a:t>thickness are used to meet the design loads which vary</a:t>
            </a:r>
          </a:p>
          <a:p>
            <a:r>
              <a:rPr lang="en-US" sz="2400" dirty="0"/>
              <a:t>by location around the aircraft</a:t>
            </a:r>
            <a:r>
              <a:rPr lang="en-US" sz="2400" dirty="0" smtClean="0"/>
              <a:t>.</a:t>
            </a:r>
          </a:p>
          <a:p>
            <a:endParaRPr lang="en-US" sz="2800" dirty="0"/>
          </a:p>
        </p:txBody>
      </p:sp>
    </p:spTree>
    <p:extLst>
      <p:ext uri="{BB962C8B-B14F-4D97-AF65-F5344CB8AC3E}">
        <p14:creationId xmlns:p14="http://schemas.microsoft.com/office/powerpoint/2010/main" xmlns="" val="111752727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00" y="203200"/>
            <a:ext cx="11684000" cy="4832092"/>
          </a:xfrm>
          <a:prstGeom prst="rect">
            <a:avLst/>
          </a:prstGeom>
        </p:spPr>
        <p:txBody>
          <a:bodyPr wrap="square">
            <a:spAutoFit/>
          </a:bodyPr>
          <a:lstStyle/>
          <a:p>
            <a:pPr algn="just"/>
            <a:r>
              <a:rPr lang="en-US" sz="2800" dirty="0">
                <a:latin typeface="Times New Roman" panose="02020603050405020304" pitchFamily="18" charset="0"/>
              </a:rPr>
              <a:t>Since in many areas the skin thickness </a:t>
            </a:r>
            <a:r>
              <a:rPr lang="en-US" sz="2800" dirty="0" smtClean="0">
                <a:latin typeface="Times New Roman" panose="02020603050405020304" pitchFamily="18" charset="0"/>
              </a:rPr>
              <a:t>varies, machining </a:t>
            </a:r>
            <a:r>
              <a:rPr lang="en-US" sz="2800" dirty="0">
                <a:latin typeface="Times New Roman" panose="02020603050405020304" pitchFamily="18" charset="0"/>
              </a:rPr>
              <a:t>the skin, including integrally </a:t>
            </a:r>
            <a:r>
              <a:rPr lang="en-US" sz="2800" dirty="0" smtClean="0">
                <a:latin typeface="Times New Roman" panose="02020603050405020304" pitchFamily="18" charset="0"/>
              </a:rPr>
              <a:t>formed stringers </a:t>
            </a:r>
            <a:r>
              <a:rPr lang="en-US" sz="2800" dirty="0">
                <a:latin typeface="Times New Roman" panose="02020603050405020304" pitchFamily="18" charset="0"/>
              </a:rPr>
              <a:t>and risers, from a solid billet of </a:t>
            </a:r>
            <a:r>
              <a:rPr lang="en-US" sz="2800" dirty="0" smtClean="0">
                <a:latin typeface="Times New Roman" panose="02020603050405020304" pitchFamily="18" charset="0"/>
              </a:rPr>
              <a:t>material has </a:t>
            </a:r>
            <a:r>
              <a:rPr lang="en-US" sz="2800" dirty="0">
                <a:latin typeface="Times New Roman" panose="02020603050405020304" pitchFamily="18" charset="0"/>
              </a:rPr>
              <a:t>become a standard practice. By milling the </a:t>
            </a:r>
            <a:r>
              <a:rPr lang="en-US" sz="2800" dirty="0" smtClean="0">
                <a:latin typeface="Times New Roman" panose="02020603050405020304" pitchFamily="18" charset="0"/>
              </a:rPr>
              <a:t>skin out </a:t>
            </a:r>
            <a:r>
              <a:rPr lang="en-US" sz="2800" dirty="0">
                <a:latin typeface="Times New Roman" panose="02020603050405020304" pitchFamily="18" charset="0"/>
              </a:rPr>
              <a:t>of a single piece of material, the skin </a:t>
            </a:r>
            <a:r>
              <a:rPr lang="en-US" sz="2800" dirty="0" smtClean="0">
                <a:latin typeface="Times New Roman" panose="02020603050405020304" pitchFamily="18" charset="0"/>
              </a:rPr>
              <a:t>thickness may </a:t>
            </a:r>
            <a:r>
              <a:rPr lang="en-US" sz="2800" dirty="0">
                <a:latin typeface="Times New Roman" panose="02020603050405020304" pitchFamily="18" charset="0"/>
              </a:rPr>
              <a:t>be varied precisely to meet design </a:t>
            </a:r>
            <a:r>
              <a:rPr lang="en-US" sz="2800" dirty="0" smtClean="0">
                <a:latin typeface="Times New Roman" panose="02020603050405020304" pitchFamily="18" charset="0"/>
              </a:rPr>
              <a:t>requirements. Maximum </a:t>
            </a:r>
            <a:r>
              <a:rPr lang="en-US" sz="2800" dirty="0">
                <a:latin typeface="Times New Roman" panose="02020603050405020304" pitchFamily="18" charset="0"/>
              </a:rPr>
              <a:t>strength is achieved with minimum </a:t>
            </a:r>
            <a:r>
              <a:rPr lang="en-US" sz="2800" dirty="0" smtClean="0">
                <a:latin typeface="Times New Roman" panose="02020603050405020304" pitchFamily="18" charset="0"/>
              </a:rPr>
              <a:t>weight and </a:t>
            </a:r>
            <a:r>
              <a:rPr lang="en-US" sz="2800" dirty="0">
                <a:latin typeface="Times New Roman" panose="02020603050405020304" pitchFamily="18" charset="0"/>
              </a:rPr>
              <a:t>no excess. </a:t>
            </a:r>
            <a:r>
              <a:rPr lang="en-US" sz="2800" i="1" dirty="0">
                <a:latin typeface="Times New Roman" panose="02020603050405020304" pitchFamily="18" charset="0"/>
              </a:rPr>
              <a:t>(Figure 2-13)</a:t>
            </a:r>
          </a:p>
          <a:p>
            <a:pPr algn="just"/>
            <a:r>
              <a:rPr lang="en-US" sz="2800" dirty="0">
                <a:latin typeface="Times New Roman" panose="02020603050405020304" pitchFamily="18" charset="0"/>
              </a:rPr>
              <a:t>Another process used in skinning a large aircraft </a:t>
            </a:r>
            <a:r>
              <a:rPr lang="en-US" sz="2800" dirty="0" smtClean="0">
                <a:latin typeface="Times New Roman" panose="02020603050405020304" pitchFamily="18" charset="0"/>
              </a:rPr>
              <a:t>is chemical </a:t>
            </a:r>
            <a:r>
              <a:rPr lang="en-US" sz="2800" dirty="0">
                <a:latin typeface="Times New Roman" panose="02020603050405020304" pitchFamily="18" charset="0"/>
              </a:rPr>
              <a:t>etching. Etching of thicker skin material </a:t>
            </a:r>
            <a:r>
              <a:rPr lang="en-US" sz="2800" dirty="0" smtClean="0">
                <a:latin typeface="Times New Roman" panose="02020603050405020304" pitchFamily="18" charset="0"/>
              </a:rPr>
              <a:t>to form </a:t>
            </a:r>
            <a:r>
              <a:rPr lang="en-US" sz="2800" dirty="0">
                <a:latin typeface="Times New Roman" panose="02020603050405020304" pitchFamily="18" charset="0"/>
              </a:rPr>
              <a:t>thinner material with supporting raised </a:t>
            </a:r>
            <a:r>
              <a:rPr lang="en-US" sz="2800" dirty="0" smtClean="0">
                <a:latin typeface="Times New Roman" panose="02020603050405020304" pitchFamily="18" charset="0"/>
              </a:rPr>
              <a:t>patterns of </a:t>
            </a:r>
            <a:r>
              <a:rPr lang="en-US" sz="2800" dirty="0">
                <a:latin typeface="Times New Roman" panose="02020603050405020304" pitchFamily="18" charset="0"/>
              </a:rPr>
              <a:t>material are produced without any stress. Skin with </a:t>
            </a:r>
            <a:r>
              <a:rPr lang="en-US" sz="2800" dirty="0" smtClean="0">
                <a:latin typeface="Times New Roman" panose="02020603050405020304" pitchFamily="18" charset="0"/>
              </a:rPr>
              <a:t>a "</a:t>
            </a:r>
            <a:r>
              <a:rPr lang="en-US" sz="2800" dirty="0" err="1" smtClean="0">
                <a:latin typeface="Times New Roman" panose="02020603050405020304" pitchFamily="18" charset="0"/>
              </a:rPr>
              <a:t>waffie</a:t>
            </a:r>
            <a:r>
              <a:rPr lang="en-US" sz="2800" dirty="0" smtClean="0">
                <a:latin typeface="Times New Roman" panose="02020603050405020304" pitchFamily="18" charset="0"/>
              </a:rPr>
              <a:t> </a:t>
            </a:r>
            <a:r>
              <a:rPr lang="en-US" sz="2800" dirty="0">
                <a:latin typeface="Times New Roman" panose="02020603050405020304" pitchFamily="18" charset="0"/>
              </a:rPr>
              <a:t>plate" pattern is produced this way</a:t>
            </a:r>
            <a:r>
              <a:rPr lang="en-US" sz="2800" dirty="0" smtClean="0">
                <a:latin typeface="Times New Roman" panose="02020603050405020304" pitchFamily="18" charset="0"/>
              </a:rPr>
              <a:t>.</a:t>
            </a:r>
          </a:p>
          <a:p>
            <a:pPr algn="just"/>
            <a:r>
              <a:rPr lang="en-US" sz="2800" dirty="0"/>
              <a:t>MTOE REF.LETTER NO-DGCA/CAR-147(B)/28</a:t>
            </a:r>
          </a:p>
          <a:p>
            <a:pPr algn="just"/>
            <a:endParaRPr lang="en-US" sz="2800" dirty="0"/>
          </a:p>
        </p:txBody>
      </p:sp>
    </p:spTree>
    <p:extLst>
      <p:ext uri="{BB962C8B-B14F-4D97-AF65-F5344CB8AC3E}">
        <p14:creationId xmlns:p14="http://schemas.microsoft.com/office/powerpoint/2010/main" xmlns="" val="131220701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6973" y="1473200"/>
            <a:ext cx="11455968" cy="3543300"/>
          </a:xfrm>
          <a:prstGeom prst="rect">
            <a:avLst/>
          </a:prstGeom>
        </p:spPr>
      </p:pic>
    </p:spTree>
    <p:extLst>
      <p:ext uri="{BB962C8B-B14F-4D97-AF65-F5344CB8AC3E}">
        <p14:creationId xmlns:p14="http://schemas.microsoft.com/office/powerpoint/2010/main" xmlns="" val="349068618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254001"/>
            <a:ext cx="11480800" cy="3970318"/>
          </a:xfrm>
          <a:prstGeom prst="rect">
            <a:avLst/>
          </a:prstGeom>
        </p:spPr>
        <p:txBody>
          <a:bodyPr wrap="square">
            <a:spAutoFit/>
          </a:bodyPr>
          <a:lstStyle/>
          <a:p>
            <a:pPr algn="just"/>
            <a:r>
              <a:rPr lang="en-US" sz="2800" b="1" dirty="0">
                <a:solidFill>
                  <a:srgbClr val="636363"/>
                </a:solidFill>
                <a:latin typeface="Arial" panose="020B0604020202020204" pitchFamily="34" charset="0"/>
              </a:rPr>
              <a:t>DOUBLERS</a:t>
            </a:r>
          </a:p>
          <a:p>
            <a:pPr algn="just"/>
            <a:r>
              <a:rPr lang="en-US" sz="2800" dirty="0">
                <a:solidFill>
                  <a:srgbClr val="767676"/>
                </a:solidFill>
                <a:latin typeface="Times New Roman" panose="02020603050405020304" pitchFamily="18" charset="0"/>
              </a:rPr>
              <a:t>A simpler </a:t>
            </a:r>
            <a:r>
              <a:rPr lang="en-US" sz="2800" dirty="0">
                <a:solidFill>
                  <a:srgbClr val="636363"/>
                </a:solidFill>
                <a:latin typeface="Times New Roman" panose="02020603050405020304" pitchFamily="18" charset="0"/>
              </a:rPr>
              <a:t>way to reinforce an </a:t>
            </a:r>
            <a:r>
              <a:rPr lang="en-US" sz="2800" dirty="0">
                <a:solidFill>
                  <a:srgbClr val="767676"/>
                </a:solidFill>
                <a:latin typeface="Times New Roman" panose="02020603050405020304" pitchFamily="18" charset="0"/>
              </a:rPr>
              <a:t>area of skin </a:t>
            </a:r>
            <a:r>
              <a:rPr lang="en-US" sz="2800" dirty="0">
                <a:solidFill>
                  <a:srgbClr val="636363"/>
                </a:solidFill>
                <a:latin typeface="Times New Roman" panose="02020603050405020304" pitchFamily="18" charset="0"/>
              </a:rPr>
              <a:t>on the </a:t>
            </a:r>
            <a:r>
              <a:rPr lang="en-US" sz="2800" dirty="0" smtClean="0">
                <a:solidFill>
                  <a:srgbClr val="767676"/>
                </a:solidFill>
                <a:latin typeface="Times New Roman" panose="02020603050405020304" pitchFamily="18" charset="0"/>
              </a:rPr>
              <a:t>aircraft which </a:t>
            </a:r>
            <a:r>
              <a:rPr lang="en-US" sz="2800" dirty="0">
                <a:solidFill>
                  <a:srgbClr val="636363"/>
                </a:solidFill>
                <a:latin typeface="Times New Roman" panose="02020603050405020304" pitchFamily="18" charset="0"/>
              </a:rPr>
              <a:t>receives greater loads than </a:t>
            </a:r>
            <a:r>
              <a:rPr lang="en-US" sz="2800" dirty="0">
                <a:solidFill>
                  <a:srgbClr val="767676"/>
                </a:solidFill>
                <a:latin typeface="Times New Roman" panose="02020603050405020304" pitchFamily="18" charset="0"/>
              </a:rPr>
              <a:t>can easily </a:t>
            </a:r>
            <a:r>
              <a:rPr lang="en-US" sz="2800" dirty="0">
                <a:solidFill>
                  <a:srgbClr val="636363"/>
                </a:solidFill>
                <a:latin typeface="Times New Roman" panose="02020603050405020304" pitchFamily="18" charset="0"/>
              </a:rPr>
              <a:t>be </a:t>
            </a:r>
            <a:r>
              <a:rPr lang="en-US" sz="2800" dirty="0" smtClean="0">
                <a:solidFill>
                  <a:srgbClr val="767676"/>
                </a:solidFill>
                <a:latin typeface="Times New Roman" panose="02020603050405020304" pitchFamily="18" charset="0"/>
              </a:rPr>
              <a:t>carried </a:t>
            </a:r>
            <a:r>
              <a:rPr lang="en-US" sz="2800" dirty="0" smtClean="0">
                <a:solidFill>
                  <a:srgbClr val="636363"/>
                </a:solidFill>
                <a:latin typeface="Times New Roman" panose="02020603050405020304" pitchFamily="18" charset="0"/>
              </a:rPr>
              <a:t>by </a:t>
            </a:r>
            <a:r>
              <a:rPr lang="en-US" sz="2800" dirty="0">
                <a:solidFill>
                  <a:srgbClr val="636363"/>
                </a:solidFill>
                <a:latin typeface="Times New Roman" panose="02020603050405020304" pitchFamily="18" charset="0"/>
              </a:rPr>
              <a:t>a </a:t>
            </a:r>
            <a:r>
              <a:rPr lang="en-US" sz="2800" dirty="0">
                <a:solidFill>
                  <a:srgbClr val="767676"/>
                </a:solidFill>
                <a:latin typeface="Times New Roman" panose="02020603050405020304" pitchFamily="18" charset="0"/>
              </a:rPr>
              <a:t>single sheet of </a:t>
            </a:r>
            <a:r>
              <a:rPr lang="en-US" sz="2800" dirty="0">
                <a:solidFill>
                  <a:srgbClr val="636363"/>
                </a:solidFill>
                <a:latin typeface="Times New Roman" panose="02020603050405020304" pitchFamily="18" charset="0"/>
              </a:rPr>
              <a:t>material is to </a:t>
            </a:r>
            <a:r>
              <a:rPr lang="en-US" sz="2800" dirty="0">
                <a:solidFill>
                  <a:srgbClr val="767676"/>
                </a:solidFill>
                <a:latin typeface="Times New Roman" panose="02020603050405020304" pitchFamily="18" charset="0"/>
              </a:rPr>
              <a:t>create </a:t>
            </a:r>
            <a:r>
              <a:rPr lang="en-US" sz="2800" dirty="0">
                <a:solidFill>
                  <a:srgbClr val="636363"/>
                </a:solidFill>
                <a:latin typeface="Times New Roman" panose="02020603050405020304" pitchFamily="18" charset="0"/>
              </a:rPr>
              <a:t>a </a:t>
            </a:r>
            <a:r>
              <a:rPr lang="en-US" sz="2800" dirty="0" err="1">
                <a:solidFill>
                  <a:srgbClr val="636363"/>
                </a:solidFill>
                <a:latin typeface="Times New Roman" panose="02020603050405020304" pitchFamily="18" charset="0"/>
              </a:rPr>
              <a:t>doubler</a:t>
            </a:r>
            <a:r>
              <a:rPr lang="en-US" sz="2800" dirty="0">
                <a:solidFill>
                  <a:srgbClr val="636363"/>
                </a:solidFill>
                <a:latin typeface="Times New Roman" panose="02020603050405020304" pitchFamily="18" charset="0"/>
              </a:rPr>
              <a:t> </a:t>
            </a:r>
            <a:r>
              <a:rPr lang="en-US" sz="2800" dirty="0" smtClean="0">
                <a:solidFill>
                  <a:srgbClr val="636363"/>
                </a:solidFill>
                <a:latin typeface="Times New Roman" panose="02020603050405020304" pitchFamily="18" charset="0"/>
              </a:rPr>
              <a:t>for that </a:t>
            </a:r>
            <a:r>
              <a:rPr lang="en-US" sz="2800" dirty="0">
                <a:solidFill>
                  <a:srgbClr val="767676"/>
                </a:solidFill>
                <a:latin typeface="Times New Roman" panose="02020603050405020304" pitchFamily="18" charset="0"/>
              </a:rPr>
              <a:t>area. </a:t>
            </a:r>
            <a:r>
              <a:rPr lang="en-US" sz="2800" dirty="0">
                <a:solidFill>
                  <a:srgbClr val="636363"/>
                </a:solidFill>
                <a:latin typeface="Times New Roman" panose="02020603050405020304" pitchFamily="18" charset="0"/>
              </a:rPr>
              <a:t>A </a:t>
            </a:r>
            <a:r>
              <a:rPr lang="en-US" sz="2800" dirty="0" err="1">
                <a:solidFill>
                  <a:srgbClr val="636363"/>
                </a:solidFill>
                <a:latin typeface="Times New Roman" panose="02020603050405020304" pitchFamily="18" charset="0"/>
              </a:rPr>
              <a:t>doubler</a:t>
            </a:r>
            <a:r>
              <a:rPr lang="en-US" sz="2800" dirty="0">
                <a:solidFill>
                  <a:srgbClr val="636363"/>
                </a:solidFill>
                <a:latin typeface="Times New Roman" panose="02020603050405020304" pitchFamily="18" charset="0"/>
              </a:rPr>
              <a:t> </a:t>
            </a:r>
            <a:r>
              <a:rPr lang="en-US" sz="2800" dirty="0">
                <a:solidFill>
                  <a:srgbClr val="767676"/>
                </a:solidFill>
                <a:latin typeface="Times New Roman" panose="02020603050405020304" pitchFamily="18" charset="0"/>
              </a:rPr>
              <a:t>is simply a second, </a:t>
            </a:r>
            <a:r>
              <a:rPr lang="en-US" sz="2800" dirty="0" smtClean="0">
                <a:solidFill>
                  <a:srgbClr val="636363"/>
                </a:solidFill>
                <a:latin typeface="Times New Roman" panose="02020603050405020304" pitchFamily="18" charset="0"/>
              </a:rPr>
              <a:t>reinforcing layer </a:t>
            </a:r>
            <a:r>
              <a:rPr lang="en-US" sz="2800" dirty="0">
                <a:solidFill>
                  <a:srgbClr val="767676"/>
                </a:solidFill>
                <a:latin typeface="Times New Roman" panose="02020603050405020304" pitchFamily="18" charset="0"/>
              </a:rPr>
              <a:t>of skin </a:t>
            </a:r>
            <a:r>
              <a:rPr lang="en-US" sz="2800" dirty="0">
                <a:solidFill>
                  <a:srgbClr val="636363"/>
                </a:solidFill>
                <a:latin typeface="Times New Roman" panose="02020603050405020304" pitchFamily="18" charset="0"/>
              </a:rPr>
              <a:t>material used to </a:t>
            </a:r>
            <a:r>
              <a:rPr lang="en-US" sz="2800" dirty="0">
                <a:solidFill>
                  <a:srgbClr val="767676"/>
                </a:solidFill>
                <a:latin typeface="Times New Roman" panose="02020603050405020304" pitchFamily="18" charset="0"/>
              </a:rPr>
              <a:t>strengthening </a:t>
            </a:r>
            <a:r>
              <a:rPr lang="en-US" sz="2800" dirty="0">
                <a:solidFill>
                  <a:srgbClr val="636363"/>
                </a:solidFill>
                <a:latin typeface="Times New Roman" panose="02020603050405020304" pitchFamily="18" charset="0"/>
              </a:rPr>
              <a:t>the </a:t>
            </a:r>
            <a:r>
              <a:rPr lang="en-US" sz="2800" dirty="0" smtClean="0">
                <a:solidFill>
                  <a:srgbClr val="636363"/>
                </a:solidFill>
                <a:latin typeface="Times New Roman" panose="02020603050405020304" pitchFamily="18" charset="0"/>
              </a:rPr>
              <a:t>load caring </a:t>
            </a:r>
            <a:r>
              <a:rPr lang="en-US" sz="2800" dirty="0">
                <a:solidFill>
                  <a:srgbClr val="767676"/>
                </a:solidFill>
                <a:latin typeface="Times New Roman" panose="02020603050405020304" pitchFamily="18" charset="0"/>
              </a:rPr>
              <a:t>capacity </a:t>
            </a:r>
            <a:r>
              <a:rPr lang="en-US" sz="2800" dirty="0">
                <a:solidFill>
                  <a:srgbClr val="636363"/>
                </a:solidFill>
                <a:latin typeface="Times New Roman" panose="02020603050405020304" pitchFamily="18" charset="0"/>
              </a:rPr>
              <a:t>of the </a:t>
            </a:r>
            <a:r>
              <a:rPr lang="en-US" sz="2800" dirty="0">
                <a:solidFill>
                  <a:srgbClr val="767676"/>
                </a:solidFill>
                <a:latin typeface="Times New Roman" panose="02020603050405020304" pitchFamily="18" charset="0"/>
              </a:rPr>
              <a:t>skin. </a:t>
            </a:r>
            <a:r>
              <a:rPr lang="en-US" sz="2800" dirty="0">
                <a:solidFill>
                  <a:srgbClr val="636363"/>
                </a:solidFill>
                <a:latin typeface="Times New Roman" panose="02020603050405020304" pitchFamily="18" charset="0"/>
              </a:rPr>
              <a:t>It has the </a:t>
            </a:r>
            <a:r>
              <a:rPr lang="en-US" sz="2800" dirty="0">
                <a:solidFill>
                  <a:srgbClr val="767676"/>
                </a:solidFill>
                <a:latin typeface="Times New Roman" panose="02020603050405020304" pitchFamily="18" charset="0"/>
              </a:rPr>
              <a:t>advantage </a:t>
            </a:r>
            <a:r>
              <a:rPr lang="en-US" sz="2800" dirty="0">
                <a:solidFill>
                  <a:srgbClr val="636363"/>
                </a:solidFill>
                <a:latin typeface="Times New Roman" panose="02020603050405020304" pitchFamily="18" charset="0"/>
              </a:rPr>
              <a:t>of </a:t>
            </a:r>
            <a:r>
              <a:rPr lang="en-US" sz="2800" dirty="0" smtClean="0">
                <a:solidFill>
                  <a:srgbClr val="636363"/>
                </a:solidFill>
                <a:latin typeface="Times New Roman" panose="02020603050405020304" pitchFamily="18" charset="0"/>
              </a:rPr>
              <a:t>being inexpensive </a:t>
            </a:r>
            <a:r>
              <a:rPr lang="en-US" sz="2800" dirty="0">
                <a:solidFill>
                  <a:srgbClr val="767676"/>
                </a:solidFill>
                <a:latin typeface="Times New Roman" panose="02020603050405020304" pitchFamily="18" charset="0"/>
              </a:rPr>
              <a:t>and </a:t>
            </a:r>
            <a:r>
              <a:rPr lang="en-US" sz="2800" dirty="0">
                <a:solidFill>
                  <a:srgbClr val="636363"/>
                </a:solidFill>
                <a:latin typeface="Times New Roman" panose="02020603050405020304" pitchFamily="18" charset="0"/>
              </a:rPr>
              <a:t>i</a:t>
            </a:r>
            <a:r>
              <a:rPr lang="en-US" sz="2800" dirty="0">
                <a:solidFill>
                  <a:srgbClr val="8A8A8A"/>
                </a:solidFill>
                <a:latin typeface="Times New Roman" panose="02020603050405020304" pitchFamily="18" charset="0"/>
              </a:rPr>
              <a:t>s </a:t>
            </a:r>
            <a:r>
              <a:rPr lang="en-US" sz="2800" dirty="0">
                <a:solidFill>
                  <a:srgbClr val="767676"/>
                </a:solidFill>
                <a:latin typeface="Times New Roman" panose="02020603050405020304" pitchFamily="18" charset="0"/>
              </a:rPr>
              <a:t>able </a:t>
            </a:r>
            <a:r>
              <a:rPr lang="en-US" sz="2800" dirty="0">
                <a:solidFill>
                  <a:srgbClr val="636363"/>
                </a:solidFill>
                <a:latin typeface="Times New Roman" panose="02020603050405020304" pitchFamily="18" charset="0"/>
              </a:rPr>
              <a:t>to be </a:t>
            </a:r>
            <a:r>
              <a:rPr lang="en-US" sz="2800" dirty="0">
                <a:solidFill>
                  <a:srgbClr val="767676"/>
                </a:solidFill>
                <a:latin typeface="Times New Roman" panose="02020603050405020304" pitchFamily="18" charset="0"/>
              </a:rPr>
              <a:t>shaped for </a:t>
            </a:r>
            <a:r>
              <a:rPr lang="en-US" sz="2800" dirty="0">
                <a:solidFill>
                  <a:srgbClr val="636363"/>
                </a:solidFill>
                <a:latin typeface="Times New Roman" panose="02020603050405020304" pitchFamily="18" charset="0"/>
              </a:rPr>
              <a:t>a </a:t>
            </a:r>
            <a:r>
              <a:rPr lang="en-US" sz="2800" dirty="0">
                <a:solidFill>
                  <a:srgbClr val="8A8A8A"/>
                </a:solidFill>
                <a:latin typeface="Times New Roman" panose="02020603050405020304" pitchFamily="18" charset="0"/>
              </a:rPr>
              <a:t>s</a:t>
            </a:r>
            <a:r>
              <a:rPr lang="en-US" sz="2800" dirty="0">
                <a:solidFill>
                  <a:srgbClr val="636363"/>
                </a:solidFill>
                <a:latin typeface="Times New Roman" panose="02020603050405020304" pitchFamily="18" charset="0"/>
              </a:rPr>
              <a:t>pecific </a:t>
            </a:r>
            <a:r>
              <a:rPr lang="en-US" sz="2800" dirty="0" smtClean="0">
                <a:solidFill>
                  <a:srgbClr val="767676"/>
                </a:solidFill>
                <a:latin typeface="Times New Roman" panose="02020603050405020304" pitchFamily="18" charset="0"/>
              </a:rPr>
              <a:t>area </a:t>
            </a:r>
            <a:r>
              <a:rPr lang="en-US" sz="2800" dirty="0" smtClean="0">
                <a:solidFill>
                  <a:srgbClr val="636363"/>
                </a:solidFill>
                <a:latin typeface="Times New Roman" panose="02020603050405020304" pitchFamily="18" charset="0"/>
              </a:rPr>
              <a:t>identified </a:t>
            </a:r>
            <a:r>
              <a:rPr lang="en-US" sz="2800" dirty="0">
                <a:solidFill>
                  <a:srgbClr val="636363"/>
                </a:solidFill>
                <a:latin typeface="Times New Roman" panose="02020603050405020304" pitchFamily="18" charset="0"/>
              </a:rPr>
              <a:t>as needing reinforcement. </a:t>
            </a:r>
            <a:r>
              <a:rPr lang="en-US" sz="2800" dirty="0" err="1">
                <a:solidFill>
                  <a:srgbClr val="636363"/>
                </a:solidFill>
                <a:latin typeface="Times New Roman" panose="02020603050405020304" pitchFamily="18" charset="0"/>
              </a:rPr>
              <a:t>Doublers</a:t>
            </a:r>
            <a:r>
              <a:rPr lang="en-US" sz="2800" dirty="0">
                <a:solidFill>
                  <a:srgbClr val="636363"/>
                </a:solidFill>
                <a:latin typeface="Times New Roman" panose="02020603050405020304" pitchFamily="18" charset="0"/>
              </a:rPr>
              <a:t> are </a:t>
            </a:r>
            <a:r>
              <a:rPr lang="en-US" sz="2800" dirty="0" smtClean="0">
                <a:solidFill>
                  <a:srgbClr val="636363"/>
                </a:solidFill>
                <a:latin typeface="Times New Roman" panose="02020603050405020304" pitchFamily="18" charset="0"/>
              </a:rPr>
              <a:t>also used </a:t>
            </a:r>
            <a:r>
              <a:rPr lang="en-US" sz="2800" dirty="0">
                <a:solidFill>
                  <a:srgbClr val="636363"/>
                </a:solidFill>
                <a:latin typeface="Times New Roman" panose="02020603050405020304" pitchFamily="18" charset="0"/>
              </a:rPr>
              <a:t>in </a:t>
            </a:r>
            <a:r>
              <a:rPr lang="en-US" sz="2800" dirty="0">
                <a:solidFill>
                  <a:srgbClr val="767676"/>
                </a:solidFill>
                <a:latin typeface="Times New Roman" panose="02020603050405020304" pitchFamily="18" charset="0"/>
              </a:rPr>
              <a:t>sheet </a:t>
            </a:r>
            <a:r>
              <a:rPr lang="en-US" sz="2800" dirty="0">
                <a:solidFill>
                  <a:srgbClr val="636363"/>
                </a:solidFill>
                <a:latin typeface="Times New Roman" panose="02020603050405020304" pitchFamily="18" charset="0"/>
              </a:rPr>
              <a:t>metal </a:t>
            </a:r>
            <a:r>
              <a:rPr lang="en-US" sz="2800" dirty="0">
                <a:solidFill>
                  <a:srgbClr val="767676"/>
                </a:solidFill>
                <a:latin typeface="Times New Roman" panose="02020603050405020304" pitchFamily="18" charset="0"/>
              </a:rPr>
              <a:t>repair work</a:t>
            </a:r>
            <a:r>
              <a:rPr lang="en-US" sz="2800" dirty="0" smtClean="0">
                <a:solidFill>
                  <a:srgbClr val="767676"/>
                </a:solidFill>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387262528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330200"/>
            <a:ext cx="11658600" cy="5262979"/>
          </a:xfrm>
          <a:prstGeom prst="rect">
            <a:avLst/>
          </a:prstGeom>
        </p:spPr>
        <p:txBody>
          <a:bodyPr wrap="square">
            <a:spAutoFit/>
          </a:bodyPr>
          <a:lstStyle/>
          <a:p>
            <a:pPr algn="just"/>
            <a:r>
              <a:rPr lang="en-US" sz="2800" b="1" dirty="0">
                <a:latin typeface="Times New Roman" panose="02020603050405020304" pitchFamily="18" charset="0"/>
              </a:rPr>
              <a:t>WING, EMPENNAGE AND ENGINE ATTACHMENT</a:t>
            </a:r>
          </a:p>
          <a:p>
            <a:pPr algn="just"/>
            <a:r>
              <a:rPr lang="en-US" sz="2800" dirty="0">
                <a:latin typeface="Times New Roman" panose="02020603050405020304" pitchFamily="18" charset="0"/>
              </a:rPr>
              <a:t>The wings, empennage and engines must be </a:t>
            </a:r>
            <a:r>
              <a:rPr lang="en-US" sz="2800" dirty="0" smtClean="0">
                <a:latin typeface="Times New Roman" panose="02020603050405020304" pitchFamily="18" charset="0"/>
              </a:rPr>
              <a:t>attached to </a:t>
            </a:r>
            <a:r>
              <a:rPr lang="en-US" sz="2800" dirty="0">
                <a:latin typeface="Times New Roman" panose="02020603050405020304" pitchFamily="18" charset="0"/>
              </a:rPr>
              <a:t>the fuselage. The type of attachment varies with </a:t>
            </a:r>
            <a:r>
              <a:rPr lang="en-US" sz="2800" dirty="0" smtClean="0">
                <a:latin typeface="Times New Roman" panose="02020603050405020304" pitchFamily="18" charset="0"/>
              </a:rPr>
              <a:t>the aircraft </a:t>
            </a:r>
            <a:r>
              <a:rPr lang="en-US" sz="2800" dirty="0">
                <a:latin typeface="Times New Roman" panose="02020603050405020304" pitchFamily="18" charset="0"/>
              </a:rPr>
              <a:t>design. Typically, special pins or bolts are </a:t>
            </a:r>
            <a:r>
              <a:rPr lang="en-US" sz="2800" dirty="0" smtClean="0">
                <a:latin typeface="Times New Roman" panose="02020603050405020304" pitchFamily="18" charset="0"/>
              </a:rPr>
              <a:t>used. Wings </a:t>
            </a:r>
            <a:r>
              <a:rPr lang="en-US" sz="2800" dirty="0">
                <a:latin typeface="Times New Roman" panose="02020603050405020304" pitchFamily="18" charset="0"/>
              </a:rPr>
              <a:t>and empennage structure is often </a:t>
            </a:r>
            <a:r>
              <a:rPr lang="en-US" sz="2800" dirty="0" smtClean="0">
                <a:latin typeface="Times New Roman" panose="02020603050405020304" pitchFamily="18" charset="0"/>
              </a:rPr>
              <a:t>constructed with </a:t>
            </a:r>
            <a:r>
              <a:rPr lang="en-US" sz="2800" dirty="0">
                <a:latin typeface="Times New Roman" panose="02020603050405020304" pitchFamily="18" charset="0"/>
              </a:rPr>
              <a:t>load carrying main members called spars. </a:t>
            </a:r>
            <a:r>
              <a:rPr lang="en-US" sz="2800" dirty="0" smtClean="0">
                <a:latin typeface="Times New Roman" panose="02020603050405020304" pitchFamily="18" charset="0"/>
              </a:rPr>
              <a:t>Attach lugs </a:t>
            </a:r>
            <a:r>
              <a:rPr lang="en-US" sz="2800" dirty="0">
                <a:latin typeface="Times New Roman" panose="02020603050405020304" pitchFamily="18" charset="0"/>
              </a:rPr>
              <a:t>securely fitted to these spars mate with lugs </a:t>
            </a:r>
            <a:r>
              <a:rPr lang="en-US" sz="2800" dirty="0" smtClean="0">
                <a:latin typeface="Times New Roman" panose="02020603050405020304" pitchFamily="18" charset="0"/>
              </a:rPr>
              <a:t>that are </a:t>
            </a:r>
            <a:r>
              <a:rPr lang="en-US" sz="2800" dirty="0">
                <a:latin typeface="Times New Roman" panose="02020603050405020304" pitchFamily="18" charset="0"/>
              </a:rPr>
              <a:t>fitted to strengthened sections of the fuselage </a:t>
            </a:r>
            <a:r>
              <a:rPr lang="en-US" sz="2800" dirty="0" smtClean="0">
                <a:latin typeface="Times New Roman" panose="02020603050405020304" pitchFamily="18" charset="0"/>
              </a:rPr>
              <a:t>and mounting </a:t>
            </a:r>
            <a:r>
              <a:rPr lang="en-US" sz="2800" dirty="0">
                <a:latin typeface="Times New Roman" panose="02020603050405020304" pitchFamily="18" charset="0"/>
              </a:rPr>
              <a:t>pins or bolts are passed through both </a:t>
            </a:r>
            <a:r>
              <a:rPr lang="en-US" sz="2800" dirty="0" smtClean="0">
                <a:latin typeface="Times New Roman" panose="02020603050405020304" pitchFamily="18" charset="0"/>
              </a:rPr>
              <a:t>lugs and </a:t>
            </a:r>
            <a:r>
              <a:rPr lang="en-US" sz="2800" dirty="0">
                <a:latin typeface="Times New Roman" panose="02020603050405020304" pitchFamily="18" charset="0"/>
              </a:rPr>
              <a:t>secured. </a:t>
            </a:r>
            <a:r>
              <a:rPr lang="en-US" sz="2800" i="1" dirty="0">
                <a:latin typeface="Times New Roman" panose="02020603050405020304" pitchFamily="18" charset="0"/>
              </a:rPr>
              <a:t>Figure 2-14 </a:t>
            </a:r>
            <a:r>
              <a:rPr lang="en-US" sz="2800" dirty="0">
                <a:latin typeface="Times New Roman" panose="02020603050405020304" pitchFamily="18" charset="0"/>
              </a:rPr>
              <a:t>shows the internal </a:t>
            </a:r>
            <a:r>
              <a:rPr lang="en-US" sz="2800" dirty="0" smtClean="0">
                <a:latin typeface="Times New Roman" panose="02020603050405020304" pitchFamily="18" charset="0"/>
              </a:rPr>
              <a:t>fuselage structure </a:t>
            </a:r>
            <a:r>
              <a:rPr lang="en-US" sz="2800" dirty="0">
                <a:latin typeface="Times New Roman" panose="02020603050405020304" pitchFamily="18" charset="0"/>
              </a:rPr>
              <a:t>of what is considered the center section of </a:t>
            </a:r>
            <a:r>
              <a:rPr lang="en-US" sz="2800" dirty="0" smtClean="0">
                <a:latin typeface="Times New Roman" panose="02020603050405020304" pitchFamily="18" charset="0"/>
              </a:rPr>
              <a:t>the horizontal </a:t>
            </a:r>
            <a:r>
              <a:rPr lang="en-US" sz="2800" dirty="0">
                <a:latin typeface="Times New Roman" panose="02020603050405020304" pitchFamily="18" charset="0"/>
              </a:rPr>
              <a:t>stabilizer on a Boeing 737. Its lugs are </a:t>
            </a:r>
            <a:r>
              <a:rPr lang="en-US" sz="2800" dirty="0" smtClean="0">
                <a:latin typeface="Times New Roman" panose="02020603050405020304" pitchFamily="18" charset="0"/>
              </a:rPr>
              <a:t>mated </a:t>
            </a:r>
            <a:r>
              <a:rPr lang="en-US" sz="2800" dirty="0"/>
              <a:t>with the lugs on the horizontal stabilizer front spar (</a:t>
            </a:r>
            <a:r>
              <a:rPr lang="en-US" sz="2800" dirty="0" smtClean="0"/>
              <a:t>each side</a:t>
            </a:r>
            <a:r>
              <a:rPr lang="en-US" sz="2800" dirty="0"/>
              <a:t>, top and bottom) and attached with bolts</a:t>
            </a:r>
            <a:r>
              <a:rPr lang="en-US" sz="2800" dirty="0" smtClean="0"/>
              <a:t>.</a:t>
            </a:r>
          </a:p>
          <a:p>
            <a:pPr algn="just"/>
            <a:endParaRPr lang="en-US" sz="2800" dirty="0"/>
          </a:p>
        </p:txBody>
      </p:sp>
    </p:spTree>
    <p:extLst>
      <p:ext uri="{BB962C8B-B14F-4D97-AF65-F5344CB8AC3E}">
        <p14:creationId xmlns:p14="http://schemas.microsoft.com/office/powerpoint/2010/main" xmlns="" val="419706165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90500"/>
            <a:ext cx="11633200" cy="6124754"/>
          </a:xfrm>
          <a:prstGeom prst="rect">
            <a:avLst/>
          </a:prstGeom>
        </p:spPr>
        <p:txBody>
          <a:bodyPr wrap="square">
            <a:spAutoFit/>
          </a:bodyPr>
          <a:lstStyle/>
          <a:p>
            <a:pPr algn="just"/>
            <a:r>
              <a:rPr lang="en-US" sz="2800" dirty="0">
                <a:latin typeface="Times New Roman" panose="02020603050405020304" pitchFamily="18" charset="0"/>
              </a:rPr>
              <a:t>Various wing and empennage attach methods </a:t>
            </a:r>
            <a:r>
              <a:rPr lang="en-US" sz="2800" dirty="0" smtClean="0">
                <a:latin typeface="Times New Roman" panose="02020603050405020304" pitchFamily="18" charset="0"/>
              </a:rPr>
              <a:t>exist including </a:t>
            </a:r>
            <a:r>
              <a:rPr lang="en-US" sz="2800" dirty="0">
                <a:latin typeface="Times New Roman" panose="02020603050405020304" pitchFamily="18" charset="0"/>
              </a:rPr>
              <a:t>a single piece structure that passes </a:t>
            </a:r>
            <a:r>
              <a:rPr lang="en-US" sz="2800" dirty="0" smtClean="0">
                <a:latin typeface="Times New Roman" panose="02020603050405020304" pitchFamily="18" charset="0"/>
              </a:rPr>
              <a:t>through the </a:t>
            </a:r>
            <a:r>
              <a:rPr lang="en-US" sz="2800" dirty="0">
                <a:latin typeface="Times New Roman" panose="02020603050405020304" pitchFamily="18" charset="0"/>
              </a:rPr>
              <a:t>f </a:t>
            </a:r>
            <a:r>
              <a:rPr lang="en-US" sz="2800" dirty="0" err="1">
                <a:latin typeface="Times New Roman" panose="02020603050405020304" pitchFamily="18" charset="0"/>
              </a:rPr>
              <a:t>uselage</a:t>
            </a:r>
            <a:r>
              <a:rPr lang="en-US" sz="2800" dirty="0">
                <a:latin typeface="Times New Roman" panose="02020603050405020304" pitchFamily="18" charset="0"/>
              </a:rPr>
              <a:t> making it basically non removable.</a:t>
            </a:r>
          </a:p>
          <a:p>
            <a:pPr algn="just"/>
            <a:r>
              <a:rPr lang="en-US" sz="2800" dirty="0">
                <a:latin typeface="Times New Roman" panose="02020603050405020304" pitchFamily="18" charset="0"/>
              </a:rPr>
              <a:t>Configurations where numerous smaller bolts </a:t>
            </a:r>
            <a:r>
              <a:rPr lang="en-US" sz="2800" dirty="0" smtClean="0">
                <a:latin typeface="Times New Roman" panose="02020603050405020304" pitchFamily="18" charset="0"/>
              </a:rPr>
              <a:t>and permanent </a:t>
            </a:r>
            <a:r>
              <a:rPr lang="en-US" sz="2800" dirty="0">
                <a:latin typeface="Times New Roman" panose="02020603050405020304" pitchFamily="18" charset="0"/>
              </a:rPr>
              <a:t>fasteners are used to attach wings </a:t>
            </a:r>
            <a:r>
              <a:rPr lang="en-US" sz="2800" dirty="0" smtClean="0">
                <a:latin typeface="Times New Roman" panose="02020603050405020304" pitchFamily="18" charset="0"/>
              </a:rPr>
              <a:t>and empennage </a:t>
            </a:r>
            <a:r>
              <a:rPr lang="en-US" sz="2800" dirty="0">
                <a:latin typeface="Times New Roman" panose="02020603050405020304" pitchFamily="18" charset="0"/>
              </a:rPr>
              <a:t>airfoils are also common. Strength </a:t>
            </a:r>
            <a:r>
              <a:rPr lang="en-US" sz="2800" dirty="0" smtClean="0">
                <a:latin typeface="Times New Roman" panose="02020603050405020304" pitchFamily="18" charset="0"/>
              </a:rPr>
              <a:t>and spreading </a:t>
            </a:r>
            <a:r>
              <a:rPr lang="en-US" sz="2800" dirty="0">
                <a:latin typeface="Times New Roman" panose="02020603050405020304" pitchFamily="18" charset="0"/>
              </a:rPr>
              <a:t>the load throughout the fuselage </a:t>
            </a:r>
            <a:r>
              <a:rPr lang="en-US" sz="2800" dirty="0" smtClean="0">
                <a:latin typeface="Times New Roman" panose="02020603050405020304" pitchFamily="18" charset="0"/>
              </a:rPr>
              <a:t>attach structure </a:t>
            </a:r>
            <a:r>
              <a:rPr lang="en-US" sz="2800" dirty="0">
                <a:latin typeface="Times New Roman" panose="02020603050405020304" pitchFamily="18" charset="0"/>
              </a:rPr>
              <a:t>is achieved with any of these methods</a:t>
            </a:r>
            <a:r>
              <a:rPr lang="en-US" sz="2800" dirty="0" smtClean="0">
                <a:latin typeface="Times New Roman" panose="02020603050405020304" pitchFamily="18" charset="0"/>
              </a:rPr>
              <a:t>. </a:t>
            </a:r>
            <a:r>
              <a:rPr lang="en-US" sz="2800" dirty="0"/>
              <a:t>Engine attachments vary widely on aircraft depending </a:t>
            </a:r>
            <a:r>
              <a:rPr lang="en-US" sz="2800" dirty="0" smtClean="0"/>
              <a:t>on where </a:t>
            </a:r>
            <a:r>
              <a:rPr lang="en-US" sz="2800" dirty="0"/>
              <a:t>the engines are located and the size and design </a:t>
            </a:r>
            <a:r>
              <a:rPr lang="en-US" sz="2800" dirty="0" smtClean="0"/>
              <a:t>of the </a:t>
            </a:r>
            <a:r>
              <a:rPr lang="en-US" sz="2800" dirty="0"/>
              <a:t>aircraft and engine. A typical arrangement found </a:t>
            </a:r>
            <a:r>
              <a:rPr lang="en-US" sz="2800" dirty="0" smtClean="0"/>
              <a:t>on transport </a:t>
            </a:r>
            <a:r>
              <a:rPr lang="en-US" sz="2800" dirty="0"/>
              <a:t>aircraft is to extend support structure </a:t>
            </a:r>
            <a:r>
              <a:rPr lang="en-US" sz="2800" dirty="0" smtClean="0"/>
              <a:t>forward and </a:t>
            </a:r>
            <a:r>
              <a:rPr lang="en-US" sz="2800" dirty="0"/>
              <a:t>down from the wing spars. The structure is </a:t>
            </a:r>
            <a:r>
              <a:rPr lang="en-US" sz="2800" dirty="0" smtClean="0"/>
              <a:t>called a </a:t>
            </a:r>
            <a:r>
              <a:rPr lang="en-US" sz="2800" dirty="0"/>
              <a:t>pylon. </a:t>
            </a:r>
            <a:r>
              <a:rPr lang="en-US" sz="2800" i="1" dirty="0"/>
              <a:t>Figure 2 -15 </a:t>
            </a:r>
            <a:r>
              <a:rPr lang="en-US" sz="2800" dirty="0"/>
              <a:t>is a rough cutaway drawing of </a:t>
            </a:r>
            <a:r>
              <a:rPr lang="en-US" sz="2800" dirty="0" smtClean="0"/>
              <a:t>a turbofan </a:t>
            </a:r>
            <a:r>
              <a:rPr lang="en-US" sz="2800" dirty="0"/>
              <a:t>engine pylon. It is built to be very strong </a:t>
            </a:r>
            <a:r>
              <a:rPr lang="en-US" sz="2800" dirty="0" smtClean="0"/>
              <a:t>to support </a:t>
            </a:r>
            <a:r>
              <a:rPr lang="en-US" sz="2800" dirty="0"/>
              <a:t>the engine. Attached to the pylon structure </a:t>
            </a:r>
            <a:r>
              <a:rPr lang="en-US" sz="2800" dirty="0" smtClean="0"/>
              <a:t>are engine </a:t>
            </a:r>
            <a:r>
              <a:rPr lang="en-US" sz="2800" dirty="0"/>
              <a:t>mounts to which the engine is bolted or visa versa</a:t>
            </a:r>
            <a:r>
              <a:rPr lang="en-US" sz="2800" dirty="0" smtClean="0"/>
              <a:t>.</a:t>
            </a:r>
          </a:p>
          <a:p>
            <a:pPr algn="just"/>
            <a:endParaRPr lang="en-US" sz="2800" dirty="0"/>
          </a:p>
        </p:txBody>
      </p:sp>
    </p:spTree>
    <p:extLst>
      <p:ext uri="{BB962C8B-B14F-4D97-AF65-F5344CB8AC3E}">
        <p14:creationId xmlns:p14="http://schemas.microsoft.com/office/powerpoint/2010/main" xmlns="" val="195824140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406400"/>
            <a:ext cx="11671300" cy="3539430"/>
          </a:xfrm>
          <a:prstGeom prst="rect">
            <a:avLst/>
          </a:prstGeom>
        </p:spPr>
        <p:txBody>
          <a:bodyPr wrap="square">
            <a:spAutoFit/>
          </a:bodyPr>
          <a:lstStyle/>
          <a:p>
            <a:pPr algn="just"/>
            <a:r>
              <a:rPr lang="en-US" sz="2800" dirty="0">
                <a:latin typeface="Times New Roman" panose="02020603050405020304" pitchFamily="18" charset="0"/>
              </a:rPr>
              <a:t>The engine mounts on most turbofan engines, </a:t>
            </a:r>
            <a:r>
              <a:rPr lang="en-US" sz="2800" dirty="0" smtClean="0">
                <a:latin typeface="Times New Roman" panose="02020603050405020304" pitchFamily="18" charset="0"/>
              </a:rPr>
              <a:t>for example</a:t>
            </a:r>
            <a:r>
              <a:rPr lang="en-US" sz="2800" dirty="0">
                <a:latin typeface="Times New Roman" panose="02020603050405020304" pitchFamily="18" charset="0"/>
              </a:rPr>
              <a:t>, perform the basic functions of </a:t>
            </a:r>
            <a:r>
              <a:rPr lang="en-US" sz="2800" dirty="0" smtClean="0">
                <a:latin typeface="Times New Roman" panose="02020603050405020304" pitchFamily="18" charset="0"/>
              </a:rPr>
              <a:t>supporting the </a:t>
            </a:r>
            <a:r>
              <a:rPr lang="en-US" sz="2800" dirty="0">
                <a:latin typeface="Times New Roman" panose="02020603050405020304" pitchFamily="18" charset="0"/>
              </a:rPr>
              <a:t>engine and transmitting the loads imposed </a:t>
            </a:r>
            <a:r>
              <a:rPr lang="en-US" sz="2800" dirty="0" smtClean="0">
                <a:latin typeface="Times New Roman" panose="02020603050405020304" pitchFamily="18" charset="0"/>
              </a:rPr>
              <a:t>by the </a:t>
            </a:r>
            <a:r>
              <a:rPr lang="en-US" sz="2800" dirty="0">
                <a:latin typeface="Times New Roman" panose="02020603050405020304" pitchFamily="18" charset="0"/>
              </a:rPr>
              <a:t>engine to the pylon and aircraft structure. </a:t>
            </a:r>
            <a:r>
              <a:rPr lang="en-US" sz="2800" dirty="0" smtClean="0">
                <a:latin typeface="Times New Roman" panose="02020603050405020304" pitchFamily="18" charset="0"/>
              </a:rPr>
              <a:t>Most turbine </a:t>
            </a:r>
            <a:r>
              <a:rPr lang="en-US" sz="2800" dirty="0">
                <a:latin typeface="Times New Roman" panose="02020603050405020304" pitchFamily="18" charset="0"/>
              </a:rPr>
              <a:t>engine mounts are made of stainless steel, </a:t>
            </a:r>
            <a:r>
              <a:rPr lang="en-US" sz="2800" dirty="0" smtClean="0">
                <a:latin typeface="Times New Roman" panose="02020603050405020304" pitchFamily="18" charset="0"/>
              </a:rPr>
              <a:t>and are </a:t>
            </a:r>
            <a:r>
              <a:rPr lang="en-US" sz="2800" dirty="0">
                <a:latin typeface="Times New Roman" panose="02020603050405020304" pitchFamily="18" charset="0"/>
              </a:rPr>
              <a:t>typically located as illustrated in </a:t>
            </a:r>
            <a:r>
              <a:rPr lang="en-US" sz="2800" i="1" dirty="0">
                <a:latin typeface="Times New Roman" panose="02020603050405020304" pitchFamily="18" charset="0"/>
              </a:rPr>
              <a:t>Figure 2-16. </a:t>
            </a:r>
            <a:r>
              <a:rPr lang="en-US" sz="2800" dirty="0" smtClean="0">
                <a:latin typeface="Times New Roman" panose="02020603050405020304" pitchFamily="18" charset="0"/>
              </a:rPr>
              <a:t>Some engine </a:t>
            </a:r>
            <a:r>
              <a:rPr lang="en-US" sz="2800" dirty="0">
                <a:latin typeface="Times New Roman" panose="02020603050405020304" pitchFamily="18" charset="0"/>
              </a:rPr>
              <a:t>mounting systems use two mounts to </a:t>
            </a:r>
            <a:r>
              <a:rPr lang="en-US" sz="2800" dirty="0" smtClean="0">
                <a:latin typeface="Times New Roman" panose="02020603050405020304" pitchFamily="18" charset="0"/>
              </a:rPr>
              <a:t>support the forward end of the engine and a single mount at the rear end. The mounting arrangement depends on the position </a:t>
            </a:r>
            <a:r>
              <a:rPr lang="en-US" sz="2800" dirty="0">
                <a:latin typeface="Times New Roman" panose="02020603050405020304" pitchFamily="18" charset="0"/>
              </a:rPr>
              <a:t>of the engine and the pylon structure. </a:t>
            </a:r>
            <a:r>
              <a:rPr lang="en-US" sz="2800" i="1" dirty="0" smtClean="0">
                <a:latin typeface="Times New Roman" panose="02020603050405020304" pitchFamily="18" charset="0"/>
              </a:rPr>
              <a:t>Figure 2-17 </a:t>
            </a:r>
            <a:r>
              <a:rPr lang="en-US" sz="2800" dirty="0">
                <a:latin typeface="Times New Roman" panose="02020603050405020304" pitchFamily="18" charset="0"/>
              </a:rPr>
              <a:t>illustrates the pylon and the side engine </a:t>
            </a:r>
            <a:r>
              <a:rPr lang="en-US" sz="2800" dirty="0" smtClean="0">
                <a:latin typeface="Times New Roman" panose="02020603050405020304" pitchFamily="18" charset="0"/>
              </a:rPr>
              <a:t>mount configuration </a:t>
            </a:r>
            <a:r>
              <a:rPr lang="en-US" sz="2800" dirty="0">
                <a:latin typeface="Times New Roman" panose="02020603050405020304" pitchFamily="18" charset="0"/>
              </a:rPr>
              <a:t>for a rear engine aircraft.</a:t>
            </a:r>
            <a:endParaRPr lang="en-US" sz="2800" dirty="0"/>
          </a:p>
        </p:txBody>
      </p:sp>
    </p:spTree>
    <p:extLst>
      <p:ext uri="{BB962C8B-B14F-4D97-AF65-F5344CB8AC3E}">
        <p14:creationId xmlns:p14="http://schemas.microsoft.com/office/powerpoint/2010/main" xmlns="" val="250334182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5301" y="345504"/>
            <a:ext cx="11180956" cy="559809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39591343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03600" y="448919"/>
            <a:ext cx="5537199" cy="6128845"/>
          </a:xfrm>
          <a:prstGeom prst="rect">
            <a:avLst/>
          </a:prstGeom>
        </p:spPr>
      </p:pic>
    </p:spTree>
    <p:extLst>
      <p:ext uri="{BB962C8B-B14F-4D97-AF65-F5344CB8AC3E}">
        <p14:creationId xmlns:p14="http://schemas.microsoft.com/office/powerpoint/2010/main" xmlns="" val="52786597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9800" y="378314"/>
            <a:ext cx="10566399" cy="6251652"/>
          </a:xfrm>
          <a:prstGeom prst="rect">
            <a:avLst/>
          </a:prstGeom>
        </p:spPr>
      </p:pic>
    </p:spTree>
    <p:extLst>
      <p:ext uri="{BB962C8B-B14F-4D97-AF65-F5344CB8AC3E}">
        <p14:creationId xmlns:p14="http://schemas.microsoft.com/office/powerpoint/2010/main" xmlns="" val="142314920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6900" y="687076"/>
            <a:ext cx="11255465" cy="5612123"/>
          </a:xfrm>
          <a:prstGeom prst="rect">
            <a:avLst/>
          </a:prstGeom>
        </p:spPr>
      </p:pic>
    </p:spTree>
    <p:extLst>
      <p:ext uri="{BB962C8B-B14F-4D97-AF65-F5344CB8AC3E}">
        <p14:creationId xmlns:p14="http://schemas.microsoft.com/office/powerpoint/2010/main" xmlns="" val="290696763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6300" y="393085"/>
            <a:ext cx="8146439" cy="6261715"/>
          </a:xfrm>
          <a:prstGeom prst="rect">
            <a:avLst/>
          </a:prstGeom>
        </p:spPr>
      </p:pic>
    </p:spTree>
    <p:extLst>
      <p:ext uri="{BB962C8B-B14F-4D97-AF65-F5344CB8AC3E}">
        <p14:creationId xmlns:p14="http://schemas.microsoft.com/office/powerpoint/2010/main" xmlns="" val="286938323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79401"/>
            <a:ext cx="11734800" cy="5262979"/>
          </a:xfrm>
          <a:prstGeom prst="rect">
            <a:avLst/>
          </a:prstGeom>
        </p:spPr>
        <p:txBody>
          <a:bodyPr wrap="square">
            <a:spAutoFit/>
          </a:bodyPr>
          <a:lstStyle/>
          <a:p>
            <a:pPr algn="just"/>
            <a:r>
              <a:rPr lang="en-US" sz="2800" b="1" dirty="0">
                <a:latin typeface="Arial" panose="020B0604020202020204" pitchFamily="34" charset="0"/>
              </a:rPr>
              <a:t>ALIGNMENT AND SYMMETRY</a:t>
            </a:r>
          </a:p>
          <a:p>
            <a:pPr algn="just"/>
            <a:r>
              <a:rPr lang="en-US" sz="2800" dirty="0">
                <a:latin typeface="Times New Roman" panose="02020603050405020304" pitchFamily="18" charset="0"/>
              </a:rPr>
              <a:t>The position or angle of the main structural </a:t>
            </a:r>
            <a:r>
              <a:rPr lang="en-US" sz="2800" dirty="0" smtClean="0">
                <a:latin typeface="Times New Roman" panose="02020603050405020304" pitchFamily="18" charset="0"/>
              </a:rPr>
              <a:t>components is </a:t>
            </a:r>
            <a:r>
              <a:rPr lang="en-US" sz="2800" dirty="0">
                <a:latin typeface="Times New Roman" panose="02020603050405020304" pitchFamily="18" charset="0"/>
              </a:rPr>
              <a:t>related to a longitudinal datum line parallel to </a:t>
            </a:r>
            <a:r>
              <a:rPr lang="en-US" sz="2800" dirty="0" smtClean="0">
                <a:latin typeface="Times New Roman" panose="02020603050405020304" pitchFamily="18" charset="0"/>
              </a:rPr>
              <a:t>the aircraft </a:t>
            </a:r>
            <a:r>
              <a:rPr lang="en-US" sz="2800" dirty="0">
                <a:latin typeface="Times New Roman" panose="02020603050405020304" pitchFamily="18" charset="0"/>
              </a:rPr>
              <a:t>center line and a lateral datum line parallel to </a:t>
            </a:r>
            <a:r>
              <a:rPr lang="en-US" sz="2800" dirty="0" smtClean="0">
                <a:latin typeface="Times New Roman" panose="02020603050405020304" pitchFamily="18" charset="0"/>
              </a:rPr>
              <a:t>a line </a:t>
            </a:r>
            <a:r>
              <a:rPr lang="en-US" sz="2800" dirty="0">
                <a:latin typeface="Times New Roman" panose="02020603050405020304" pitchFamily="18" charset="0"/>
              </a:rPr>
              <a:t>joining the wing tips. Before checking the </a:t>
            </a:r>
            <a:r>
              <a:rPr lang="en-US" sz="2800" dirty="0" smtClean="0">
                <a:latin typeface="Times New Roman" panose="02020603050405020304" pitchFamily="18" charset="0"/>
              </a:rPr>
              <a:t>position or </a:t>
            </a:r>
            <a:r>
              <a:rPr lang="en-US" sz="2800" dirty="0">
                <a:latin typeface="Times New Roman" panose="02020603050405020304" pitchFamily="18" charset="0"/>
              </a:rPr>
              <a:t>angle of the main components, the aircraft must </a:t>
            </a:r>
            <a:r>
              <a:rPr lang="en-US" sz="2800" dirty="0" smtClean="0">
                <a:latin typeface="Times New Roman" panose="02020603050405020304" pitchFamily="18" charset="0"/>
              </a:rPr>
              <a:t>be jacked </a:t>
            </a:r>
            <a:r>
              <a:rPr lang="en-US" sz="2800" dirty="0">
                <a:latin typeface="Times New Roman" panose="02020603050405020304" pitchFamily="18" charset="0"/>
              </a:rPr>
              <a:t>and leveled.</a:t>
            </a:r>
          </a:p>
          <a:p>
            <a:r>
              <a:rPr lang="en-US" sz="2800" dirty="0">
                <a:latin typeface="Times New Roman" panose="02020603050405020304" pitchFamily="18" charset="0"/>
              </a:rPr>
              <a:t>Small aircraft usually have fixed pegs or blocks </a:t>
            </a:r>
            <a:r>
              <a:rPr lang="en-US" sz="2800" dirty="0" smtClean="0">
                <a:latin typeface="Times New Roman" panose="02020603050405020304" pitchFamily="18" charset="0"/>
              </a:rPr>
              <a:t>attached to </a:t>
            </a:r>
            <a:r>
              <a:rPr lang="en-US" sz="2800" dirty="0">
                <a:latin typeface="Times New Roman" panose="02020603050405020304" pitchFamily="18" charset="0"/>
              </a:rPr>
              <a:t>the fuselage parallel to or coincident with the </a:t>
            </a:r>
            <a:r>
              <a:rPr lang="en-US" sz="2800" dirty="0" smtClean="0">
                <a:latin typeface="Times New Roman" panose="02020603050405020304" pitchFamily="18" charset="0"/>
              </a:rPr>
              <a:t>datum lines</a:t>
            </a:r>
            <a:r>
              <a:rPr lang="en-US" sz="2800" dirty="0">
                <a:latin typeface="Times New Roman" panose="02020603050405020304" pitchFamily="18" charset="0"/>
              </a:rPr>
              <a:t>. A spirit level and a straight edge are rested </a:t>
            </a:r>
            <a:r>
              <a:rPr lang="en-US" sz="2800" dirty="0" smtClean="0">
                <a:latin typeface="Times New Roman" panose="02020603050405020304" pitchFamily="18" charset="0"/>
              </a:rPr>
              <a:t>across the </a:t>
            </a:r>
            <a:r>
              <a:rPr lang="en-US" sz="2800" dirty="0">
                <a:latin typeface="Times New Roman" panose="02020603050405020304" pitchFamily="18" charset="0"/>
              </a:rPr>
              <a:t>pegs or blocks to check the level of the </a:t>
            </a:r>
            <a:r>
              <a:rPr lang="en-US" sz="2800" dirty="0" smtClean="0">
                <a:latin typeface="Times New Roman" panose="02020603050405020304" pitchFamily="18" charset="0"/>
              </a:rPr>
              <a:t>aircraft. This </a:t>
            </a:r>
            <a:r>
              <a:rPr lang="en-US" sz="2800" dirty="0">
                <a:latin typeface="Times New Roman" panose="02020603050405020304" pitchFamily="18" charset="0"/>
              </a:rPr>
              <a:t>method of checking aircraft level also applies </a:t>
            </a:r>
            <a:r>
              <a:rPr lang="en-US" sz="2800" dirty="0" smtClean="0">
                <a:latin typeface="Times New Roman" panose="02020603050405020304" pitchFamily="18" charset="0"/>
              </a:rPr>
              <a:t>to many </a:t>
            </a:r>
            <a:r>
              <a:rPr lang="en-US" sz="2800" dirty="0">
                <a:latin typeface="Times New Roman" panose="02020603050405020304" pitchFamily="18" charset="0"/>
              </a:rPr>
              <a:t>of the larger types of aircraft. However, the </a:t>
            </a:r>
            <a:r>
              <a:rPr lang="en-US" sz="2800" dirty="0" smtClean="0">
                <a:latin typeface="Times New Roman" panose="02020603050405020304" pitchFamily="18" charset="0"/>
              </a:rPr>
              <a:t>grid method </a:t>
            </a:r>
            <a:r>
              <a:rPr lang="en-US" sz="2800" dirty="0">
                <a:latin typeface="Times New Roman" panose="02020603050405020304" pitchFamily="18" charset="0"/>
              </a:rPr>
              <a:t>is sometimes used on large aircraft. The </a:t>
            </a:r>
            <a:r>
              <a:rPr lang="en-US" sz="2800" dirty="0" smtClean="0">
                <a:latin typeface="Times New Roman" panose="02020603050405020304" pitchFamily="18" charset="0"/>
              </a:rPr>
              <a:t>grid </a:t>
            </a:r>
            <a:r>
              <a:rPr lang="en-US" sz="2800" dirty="0"/>
              <a:t>plate is a permanent fixture installed on the </a:t>
            </a:r>
            <a:r>
              <a:rPr lang="en-US" sz="2800" dirty="0" smtClean="0"/>
              <a:t>aircraft floor </a:t>
            </a:r>
            <a:r>
              <a:rPr lang="en-US" sz="2800" dirty="0"/>
              <a:t>or </a:t>
            </a:r>
            <a:r>
              <a:rPr lang="en-US" sz="2800" dirty="0" smtClean="0"/>
              <a:t>supporting structure</a:t>
            </a:r>
            <a:r>
              <a:rPr lang="en-US" sz="2800" dirty="0"/>
              <a:t>. </a:t>
            </a:r>
            <a:r>
              <a:rPr lang="en-US" sz="2800" i="1" dirty="0"/>
              <a:t>(Figure 2-19)</a:t>
            </a:r>
            <a:endParaRPr lang="en-US" sz="2800" dirty="0"/>
          </a:p>
        </p:txBody>
      </p:sp>
    </p:spTree>
    <p:extLst>
      <p:ext uri="{BB962C8B-B14F-4D97-AF65-F5344CB8AC3E}">
        <p14:creationId xmlns:p14="http://schemas.microsoft.com/office/powerpoint/2010/main" xmlns="" val="229560775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6900" y="580479"/>
            <a:ext cx="11015534" cy="5706021"/>
          </a:xfrm>
          <a:prstGeom prst="rect">
            <a:avLst/>
          </a:prstGeom>
        </p:spPr>
      </p:pic>
    </p:spTree>
    <p:extLst>
      <p:ext uri="{BB962C8B-B14F-4D97-AF65-F5344CB8AC3E}">
        <p14:creationId xmlns:p14="http://schemas.microsoft.com/office/powerpoint/2010/main" xmlns="" val="177862662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546100"/>
            <a:ext cx="8890000" cy="6007861"/>
          </a:xfrm>
          <a:prstGeom prst="rect">
            <a:avLst/>
          </a:prstGeom>
        </p:spPr>
      </p:pic>
    </p:spTree>
    <p:extLst>
      <p:ext uri="{BB962C8B-B14F-4D97-AF65-F5344CB8AC3E}">
        <p14:creationId xmlns:p14="http://schemas.microsoft.com/office/powerpoint/2010/main" xmlns="" val="172411828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700" y="340574"/>
            <a:ext cx="8280400" cy="6120528"/>
          </a:xfrm>
          <a:prstGeom prst="rect">
            <a:avLst/>
          </a:prstGeom>
        </p:spPr>
      </p:pic>
    </p:spTree>
    <p:extLst>
      <p:ext uri="{BB962C8B-B14F-4D97-AF65-F5344CB8AC3E}">
        <p14:creationId xmlns:p14="http://schemas.microsoft.com/office/powerpoint/2010/main" xmlns="" val="265972929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368300"/>
            <a:ext cx="11658600" cy="3539430"/>
          </a:xfrm>
          <a:prstGeom prst="rect">
            <a:avLst/>
          </a:prstGeom>
        </p:spPr>
        <p:txBody>
          <a:bodyPr wrap="square">
            <a:spAutoFit/>
          </a:bodyPr>
          <a:lstStyle/>
          <a:p>
            <a:pPr algn="just"/>
            <a:r>
              <a:rPr lang="en-US" sz="2800" dirty="0">
                <a:solidFill>
                  <a:srgbClr val="6C6C6C"/>
                </a:solidFill>
                <a:latin typeface="Times New Roman" panose="02020603050405020304" pitchFamily="18" charset="0"/>
              </a:rPr>
              <a:t>When the aircraft </a:t>
            </a:r>
            <a:r>
              <a:rPr lang="en-US" sz="2800" dirty="0">
                <a:solidFill>
                  <a:srgbClr val="5A5A5A"/>
                </a:solidFill>
                <a:latin typeface="Times New Roman" panose="02020603050405020304" pitchFamily="18" charset="0"/>
              </a:rPr>
              <a:t>i</a:t>
            </a:r>
            <a:r>
              <a:rPr lang="en-US" sz="2800" dirty="0">
                <a:solidFill>
                  <a:srgbClr val="838486"/>
                </a:solidFill>
                <a:latin typeface="Times New Roman" panose="02020603050405020304" pitchFamily="18" charset="0"/>
              </a:rPr>
              <a:t>s </a:t>
            </a:r>
            <a:r>
              <a:rPr lang="en-US" sz="2800" dirty="0">
                <a:solidFill>
                  <a:srgbClr val="5A5A5A"/>
                </a:solidFill>
                <a:latin typeface="Times New Roman" panose="02020603050405020304" pitchFamily="18" charset="0"/>
              </a:rPr>
              <a:t>to be leveled, </a:t>
            </a:r>
            <a:r>
              <a:rPr lang="en-US" sz="2800" dirty="0">
                <a:solidFill>
                  <a:srgbClr val="6C6C6C"/>
                </a:solidFill>
                <a:latin typeface="Times New Roman" panose="02020603050405020304" pitchFamily="18" charset="0"/>
              </a:rPr>
              <a:t>a </a:t>
            </a:r>
            <a:r>
              <a:rPr lang="en-US" sz="2800" dirty="0">
                <a:solidFill>
                  <a:srgbClr val="5A5A5A"/>
                </a:solidFill>
                <a:latin typeface="Times New Roman" panose="02020603050405020304" pitchFamily="18" charset="0"/>
              </a:rPr>
              <a:t>plumb bob </a:t>
            </a:r>
            <a:r>
              <a:rPr lang="en-US" sz="2800" dirty="0" smtClean="0">
                <a:solidFill>
                  <a:srgbClr val="5A5A5A"/>
                </a:solidFill>
                <a:latin typeface="Times New Roman" panose="02020603050405020304" pitchFamily="18" charset="0"/>
              </a:rPr>
              <a:t>is </a:t>
            </a:r>
            <a:r>
              <a:rPr lang="en-US" sz="2800" dirty="0" smtClean="0">
                <a:solidFill>
                  <a:srgbClr val="6C6C6C"/>
                </a:solidFill>
                <a:latin typeface="Times New Roman" panose="02020603050405020304" pitchFamily="18" charset="0"/>
              </a:rPr>
              <a:t>suspended </a:t>
            </a:r>
            <a:r>
              <a:rPr lang="en-US" sz="2800" dirty="0">
                <a:solidFill>
                  <a:srgbClr val="5A5A5A"/>
                </a:solidFill>
                <a:latin typeface="Times New Roman" panose="02020603050405020304" pitchFamily="18" charset="0"/>
              </a:rPr>
              <a:t>from </a:t>
            </a:r>
            <a:r>
              <a:rPr lang="en-US" sz="2800" dirty="0">
                <a:solidFill>
                  <a:srgbClr val="6C6C6C"/>
                </a:solidFill>
                <a:latin typeface="Times New Roman" panose="02020603050405020304" pitchFamily="18" charset="0"/>
              </a:rPr>
              <a:t>a predetermined position </a:t>
            </a:r>
            <a:r>
              <a:rPr lang="en-US" sz="2800" dirty="0">
                <a:solidFill>
                  <a:srgbClr val="5A5A5A"/>
                </a:solidFill>
                <a:latin typeface="Times New Roman" panose="02020603050405020304" pitchFamily="18" charset="0"/>
              </a:rPr>
              <a:t>in </a:t>
            </a:r>
            <a:r>
              <a:rPr lang="en-US" sz="2800" dirty="0">
                <a:solidFill>
                  <a:srgbClr val="6C6C6C"/>
                </a:solidFill>
                <a:latin typeface="Times New Roman" panose="02020603050405020304" pitchFamily="18" charset="0"/>
              </a:rPr>
              <a:t>the </a:t>
            </a:r>
            <a:r>
              <a:rPr lang="en-US" sz="2800" dirty="0" smtClean="0">
                <a:solidFill>
                  <a:srgbClr val="6C6C6C"/>
                </a:solidFill>
                <a:latin typeface="Times New Roman" panose="02020603050405020304" pitchFamily="18" charset="0"/>
              </a:rPr>
              <a:t>ceiling of </a:t>
            </a:r>
            <a:r>
              <a:rPr lang="en-US" sz="2800" dirty="0">
                <a:solidFill>
                  <a:srgbClr val="6C6C6C"/>
                </a:solidFill>
                <a:latin typeface="Times New Roman" panose="02020603050405020304" pitchFamily="18" charset="0"/>
              </a:rPr>
              <a:t>th</a:t>
            </a:r>
            <a:r>
              <a:rPr lang="en-US" sz="2800" dirty="0">
                <a:solidFill>
                  <a:srgbClr val="838486"/>
                </a:solidFill>
                <a:latin typeface="Times New Roman" panose="02020603050405020304" pitchFamily="18" charset="0"/>
              </a:rPr>
              <a:t>e </a:t>
            </a:r>
            <a:r>
              <a:rPr lang="en-US" sz="2800" dirty="0">
                <a:solidFill>
                  <a:srgbClr val="6C6C6C"/>
                </a:solidFill>
                <a:latin typeface="Times New Roman" panose="02020603050405020304" pitchFamily="18" charset="0"/>
              </a:rPr>
              <a:t>aircraft over </a:t>
            </a:r>
            <a:r>
              <a:rPr lang="en-US" sz="2800" dirty="0">
                <a:solidFill>
                  <a:srgbClr val="5A5A5A"/>
                </a:solidFill>
                <a:latin typeface="Times New Roman" panose="02020603050405020304" pitchFamily="18" charset="0"/>
              </a:rPr>
              <a:t>th</a:t>
            </a:r>
            <a:r>
              <a:rPr lang="en-US" sz="2800" dirty="0">
                <a:solidFill>
                  <a:srgbClr val="838486"/>
                </a:solidFill>
                <a:latin typeface="Times New Roman" panose="02020603050405020304" pitchFamily="18" charset="0"/>
              </a:rPr>
              <a:t>e </a:t>
            </a:r>
            <a:r>
              <a:rPr lang="en-US" sz="2800" dirty="0">
                <a:solidFill>
                  <a:srgbClr val="6C6C6C"/>
                </a:solidFill>
                <a:latin typeface="Times New Roman" panose="02020603050405020304" pitchFamily="18" charset="0"/>
              </a:rPr>
              <a:t>grid </a:t>
            </a:r>
            <a:r>
              <a:rPr lang="en-US" sz="2800" dirty="0">
                <a:solidFill>
                  <a:srgbClr val="5A5A5A"/>
                </a:solidFill>
                <a:latin typeface="Times New Roman" panose="02020603050405020304" pitchFamily="18" charset="0"/>
              </a:rPr>
              <a:t>plate</a:t>
            </a:r>
            <a:r>
              <a:rPr lang="en-US" sz="2800" dirty="0">
                <a:solidFill>
                  <a:srgbClr val="838486"/>
                </a:solidFill>
                <a:latin typeface="Times New Roman" panose="02020603050405020304" pitchFamily="18" charset="0"/>
              </a:rPr>
              <a:t>. </a:t>
            </a:r>
            <a:r>
              <a:rPr lang="en-US" sz="2800" dirty="0">
                <a:solidFill>
                  <a:srgbClr val="6C6C6C"/>
                </a:solidFill>
                <a:latin typeface="Times New Roman" panose="02020603050405020304" pitchFamily="18" charset="0"/>
              </a:rPr>
              <a:t>The adjustment</a:t>
            </a:r>
            <a:r>
              <a:rPr lang="en-US" sz="2800" dirty="0">
                <a:solidFill>
                  <a:srgbClr val="838486"/>
                </a:solidFill>
                <a:latin typeface="Times New Roman" panose="02020603050405020304" pitchFamily="18" charset="0"/>
              </a:rPr>
              <a:t>s </a:t>
            </a:r>
            <a:r>
              <a:rPr lang="en-US" sz="2800" dirty="0">
                <a:solidFill>
                  <a:srgbClr val="6C6C6C"/>
                </a:solidFill>
                <a:latin typeface="Times New Roman" panose="02020603050405020304" pitchFamily="18" charset="0"/>
              </a:rPr>
              <a:t>to </a:t>
            </a:r>
            <a:r>
              <a:rPr lang="en-US" sz="2800" dirty="0" smtClean="0">
                <a:solidFill>
                  <a:srgbClr val="5A5A5A"/>
                </a:solidFill>
                <a:latin typeface="Times New Roman" panose="02020603050405020304" pitchFamily="18" charset="0"/>
              </a:rPr>
              <a:t>the jack</a:t>
            </a:r>
            <a:r>
              <a:rPr lang="en-US" sz="2800" dirty="0" smtClean="0">
                <a:solidFill>
                  <a:srgbClr val="838486"/>
                </a:solidFill>
                <a:latin typeface="Times New Roman" panose="02020603050405020304" pitchFamily="18" charset="0"/>
              </a:rPr>
              <a:t>s </a:t>
            </a:r>
            <a:r>
              <a:rPr lang="en-US" sz="2800" dirty="0">
                <a:solidFill>
                  <a:srgbClr val="6C6C6C"/>
                </a:solidFill>
                <a:latin typeface="Times New Roman" panose="02020603050405020304" pitchFamily="18" charset="0"/>
              </a:rPr>
              <a:t>necessary </a:t>
            </a:r>
            <a:r>
              <a:rPr lang="en-US" sz="2800" dirty="0">
                <a:solidFill>
                  <a:srgbClr val="5A5A5A"/>
                </a:solidFill>
                <a:latin typeface="Times New Roman" panose="02020603050405020304" pitchFamily="18" charset="0"/>
              </a:rPr>
              <a:t>to </a:t>
            </a:r>
            <a:r>
              <a:rPr lang="en-US" sz="2800" dirty="0">
                <a:solidFill>
                  <a:srgbClr val="6C6C6C"/>
                </a:solidFill>
                <a:latin typeface="Times New Roman" panose="02020603050405020304" pitchFamily="18" charset="0"/>
              </a:rPr>
              <a:t>level </a:t>
            </a:r>
            <a:r>
              <a:rPr lang="en-US" sz="2800" dirty="0">
                <a:solidFill>
                  <a:srgbClr val="5A5A5A"/>
                </a:solidFill>
                <a:latin typeface="Times New Roman" panose="02020603050405020304" pitchFamily="18" charset="0"/>
              </a:rPr>
              <a:t>the </a:t>
            </a:r>
            <a:r>
              <a:rPr lang="en-US" sz="2800" dirty="0">
                <a:solidFill>
                  <a:srgbClr val="6C6C6C"/>
                </a:solidFill>
                <a:latin typeface="Times New Roman" panose="02020603050405020304" pitchFamily="18" charset="0"/>
              </a:rPr>
              <a:t>aircraft are indicat</a:t>
            </a:r>
            <a:r>
              <a:rPr lang="en-US" sz="2800" dirty="0">
                <a:solidFill>
                  <a:srgbClr val="838486"/>
                </a:solidFill>
                <a:latin typeface="Times New Roman" panose="02020603050405020304" pitchFamily="18" charset="0"/>
              </a:rPr>
              <a:t>e</a:t>
            </a:r>
            <a:r>
              <a:rPr lang="en-US" sz="2800" dirty="0">
                <a:solidFill>
                  <a:srgbClr val="6C6C6C"/>
                </a:solidFill>
                <a:latin typeface="Times New Roman" panose="02020603050405020304" pitchFamily="18" charset="0"/>
              </a:rPr>
              <a:t>d on </a:t>
            </a:r>
            <a:r>
              <a:rPr lang="en-US" sz="2800" dirty="0" smtClean="0">
                <a:solidFill>
                  <a:srgbClr val="5A5A5A"/>
                </a:solidFill>
                <a:latin typeface="Times New Roman" panose="02020603050405020304" pitchFamily="18" charset="0"/>
              </a:rPr>
              <a:t>the </a:t>
            </a:r>
            <a:r>
              <a:rPr lang="en-US" sz="2800" dirty="0" smtClean="0">
                <a:solidFill>
                  <a:srgbClr val="6C6C6C"/>
                </a:solidFill>
                <a:latin typeface="Times New Roman" panose="02020603050405020304" pitchFamily="18" charset="0"/>
              </a:rPr>
              <a:t>grid </a:t>
            </a:r>
            <a:r>
              <a:rPr lang="en-US" sz="2800" dirty="0">
                <a:solidFill>
                  <a:srgbClr val="6C6C6C"/>
                </a:solidFill>
                <a:latin typeface="Times New Roman" panose="02020603050405020304" pitchFamily="18" charset="0"/>
              </a:rPr>
              <a:t>scale. </a:t>
            </a:r>
            <a:r>
              <a:rPr lang="en-US" sz="2800" dirty="0">
                <a:solidFill>
                  <a:srgbClr val="5A5A5A"/>
                </a:solidFill>
                <a:latin typeface="Times New Roman" panose="02020603050405020304" pitchFamily="18" charset="0"/>
              </a:rPr>
              <a:t>The </a:t>
            </a:r>
            <a:r>
              <a:rPr lang="en-US" sz="2800" dirty="0">
                <a:solidFill>
                  <a:srgbClr val="6C6C6C"/>
                </a:solidFill>
                <a:latin typeface="Times New Roman" panose="02020603050405020304" pitchFamily="18" charset="0"/>
              </a:rPr>
              <a:t>aircraft </a:t>
            </a:r>
            <a:r>
              <a:rPr lang="en-US" sz="2800" dirty="0">
                <a:solidFill>
                  <a:srgbClr val="5A5A5A"/>
                </a:solidFill>
                <a:latin typeface="Times New Roman" panose="02020603050405020304" pitchFamily="18" charset="0"/>
              </a:rPr>
              <a:t>is level </a:t>
            </a:r>
            <a:r>
              <a:rPr lang="en-US" sz="2800" dirty="0">
                <a:solidFill>
                  <a:srgbClr val="6C6C6C"/>
                </a:solidFill>
                <a:latin typeface="Times New Roman" panose="02020603050405020304" pitchFamily="18" charset="0"/>
              </a:rPr>
              <a:t>when the </a:t>
            </a:r>
            <a:r>
              <a:rPr lang="en-US" sz="2800" dirty="0">
                <a:solidFill>
                  <a:srgbClr val="5A5A5A"/>
                </a:solidFill>
                <a:latin typeface="Times New Roman" panose="02020603050405020304" pitchFamily="18" charset="0"/>
              </a:rPr>
              <a:t>plumb </a:t>
            </a:r>
            <a:r>
              <a:rPr lang="en-US" sz="2800" dirty="0">
                <a:solidFill>
                  <a:srgbClr val="6C6C6C"/>
                </a:solidFill>
                <a:latin typeface="Times New Roman" panose="02020603050405020304" pitchFamily="18" charset="0"/>
              </a:rPr>
              <a:t>bob </a:t>
            </a:r>
            <a:r>
              <a:rPr lang="en-US" sz="2800" dirty="0" smtClean="0">
                <a:solidFill>
                  <a:srgbClr val="5A5A5A"/>
                </a:solidFill>
                <a:latin typeface="Times New Roman" panose="02020603050405020304" pitchFamily="18" charset="0"/>
              </a:rPr>
              <a:t>is </a:t>
            </a:r>
            <a:r>
              <a:rPr lang="en-US" sz="2800" dirty="0" smtClean="0">
                <a:solidFill>
                  <a:srgbClr val="6C6C6C"/>
                </a:solidFill>
                <a:latin typeface="Times New Roman" panose="02020603050405020304" pitchFamily="18" charset="0"/>
              </a:rPr>
              <a:t>suspended </a:t>
            </a:r>
            <a:r>
              <a:rPr lang="en-US" sz="2800" dirty="0">
                <a:solidFill>
                  <a:srgbClr val="6C6C6C"/>
                </a:solidFill>
                <a:latin typeface="Times New Roman" panose="02020603050405020304" pitchFamily="18" charset="0"/>
              </a:rPr>
              <a:t>over </a:t>
            </a:r>
            <a:r>
              <a:rPr lang="en-US" sz="2800" dirty="0">
                <a:solidFill>
                  <a:srgbClr val="5A5A5A"/>
                </a:solidFill>
                <a:latin typeface="Times New Roman" panose="02020603050405020304" pitchFamily="18" charset="0"/>
              </a:rPr>
              <a:t>the </a:t>
            </a:r>
            <a:r>
              <a:rPr lang="en-US" sz="2800" dirty="0">
                <a:solidFill>
                  <a:srgbClr val="6C6C6C"/>
                </a:solidFill>
                <a:latin typeface="Times New Roman" panose="02020603050405020304" pitchFamily="18" charset="0"/>
              </a:rPr>
              <a:t>center </a:t>
            </a:r>
            <a:r>
              <a:rPr lang="en-US" sz="2800" dirty="0">
                <a:solidFill>
                  <a:srgbClr val="5A5A5A"/>
                </a:solidFill>
                <a:latin typeface="Times New Roman" panose="02020603050405020304" pitchFamily="18" charset="0"/>
              </a:rPr>
              <a:t>point </a:t>
            </a:r>
            <a:r>
              <a:rPr lang="en-US" sz="2800" dirty="0">
                <a:solidFill>
                  <a:srgbClr val="6C6C6C"/>
                </a:solidFill>
                <a:latin typeface="Times New Roman" panose="02020603050405020304" pitchFamily="18" charset="0"/>
              </a:rPr>
              <a:t>of the </a:t>
            </a:r>
            <a:r>
              <a:rPr lang="en-US" sz="2800" dirty="0" smtClean="0">
                <a:solidFill>
                  <a:srgbClr val="6C6C6C"/>
                </a:solidFill>
                <a:latin typeface="Times New Roman" panose="02020603050405020304" pitchFamily="18" charset="0"/>
              </a:rPr>
              <a:t>grid</a:t>
            </a:r>
            <a:r>
              <a:rPr lang="en-US" sz="2800" dirty="0" smtClean="0">
                <a:solidFill>
                  <a:srgbClr val="838486"/>
                </a:solidFill>
                <a:latin typeface="Times New Roman" panose="02020603050405020304" pitchFamily="18" charset="0"/>
              </a:rPr>
              <a:t>. </a:t>
            </a:r>
            <a:r>
              <a:rPr lang="en-US" sz="2800" dirty="0" smtClean="0">
                <a:solidFill>
                  <a:srgbClr val="6C6C6C"/>
                </a:solidFill>
                <a:latin typeface="Times New Roman" panose="02020603050405020304" pitchFamily="18" charset="0"/>
              </a:rPr>
              <a:t>Certain </a:t>
            </a:r>
            <a:r>
              <a:rPr lang="en-US" sz="2800" dirty="0">
                <a:solidFill>
                  <a:srgbClr val="6C6C6C"/>
                </a:solidFill>
                <a:latin typeface="Times New Roman" panose="02020603050405020304" pitchFamily="18" charset="0"/>
              </a:rPr>
              <a:t>precaution</a:t>
            </a:r>
            <a:r>
              <a:rPr lang="en-US" sz="2800" dirty="0">
                <a:solidFill>
                  <a:srgbClr val="838486"/>
                </a:solidFill>
                <a:latin typeface="Times New Roman" panose="02020603050405020304" pitchFamily="18" charset="0"/>
              </a:rPr>
              <a:t>s </a:t>
            </a:r>
            <a:r>
              <a:rPr lang="en-US" sz="2800" dirty="0">
                <a:solidFill>
                  <a:srgbClr val="6C6C6C"/>
                </a:solidFill>
                <a:latin typeface="Times New Roman" panose="02020603050405020304" pitchFamily="18" charset="0"/>
              </a:rPr>
              <a:t>must </a:t>
            </a:r>
            <a:r>
              <a:rPr lang="en-US" sz="2800" dirty="0">
                <a:solidFill>
                  <a:srgbClr val="5A5A5A"/>
                </a:solidFill>
                <a:latin typeface="Times New Roman" panose="02020603050405020304" pitchFamily="18" charset="0"/>
              </a:rPr>
              <a:t>be </a:t>
            </a:r>
            <a:r>
              <a:rPr lang="en-US" sz="2800" dirty="0">
                <a:solidFill>
                  <a:srgbClr val="6C6C6C"/>
                </a:solidFill>
                <a:latin typeface="Times New Roman" panose="02020603050405020304" pitchFamily="18" charset="0"/>
              </a:rPr>
              <a:t>ob</a:t>
            </a:r>
            <a:r>
              <a:rPr lang="en-US" sz="2800" dirty="0">
                <a:solidFill>
                  <a:srgbClr val="838486"/>
                </a:solidFill>
                <a:latin typeface="Times New Roman" panose="02020603050405020304" pitchFamily="18" charset="0"/>
              </a:rPr>
              <a:t>s</a:t>
            </a:r>
            <a:r>
              <a:rPr lang="en-US" sz="2800" dirty="0">
                <a:solidFill>
                  <a:srgbClr val="6C6C6C"/>
                </a:solidFill>
                <a:latin typeface="Times New Roman" panose="02020603050405020304" pitchFamily="18" charset="0"/>
              </a:rPr>
              <a:t>erved </a:t>
            </a:r>
            <a:r>
              <a:rPr lang="en-US" sz="2800" dirty="0">
                <a:solidFill>
                  <a:srgbClr val="5A5A5A"/>
                </a:solidFill>
                <a:latin typeface="Times New Roman" panose="02020603050405020304" pitchFamily="18" charset="0"/>
              </a:rPr>
              <a:t>in </a:t>
            </a:r>
            <a:r>
              <a:rPr lang="en-US" sz="2800" dirty="0">
                <a:solidFill>
                  <a:srgbClr val="6C6C6C"/>
                </a:solidFill>
                <a:latin typeface="Times New Roman" panose="02020603050405020304" pitchFamily="18" charset="0"/>
              </a:rPr>
              <a:t>all </a:t>
            </a:r>
            <a:r>
              <a:rPr lang="en-US" sz="2800" dirty="0" smtClean="0">
                <a:solidFill>
                  <a:srgbClr val="6C6C6C"/>
                </a:solidFill>
                <a:latin typeface="Times New Roman" panose="02020603050405020304" pitchFamily="18" charset="0"/>
              </a:rPr>
              <a:t>in</a:t>
            </a:r>
            <a:r>
              <a:rPr lang="en-US" sz="2800" dirty="0" smtClean="0">
                <a:solidFill>
                  <a:srgbClr val="838486"/>
                </a:solidFill>
                <a:latin typeface="Times New Roman" panose="02020603050405020304" pitchFamily="18" charset="0"/>
              </a:rPr>
              <a:t>s</a:t>
            </a:r>
            <a:r>
              <a:rPr lang="en-US" sz="2800" dirty="0" smtClean="0">
                <a:solidFill>
                  <a:srgbClr val="6C6C6C"/>
                </a:solidFill>
                <a:latin typeface="Times New Roman" panose="02020603050405020304" pitchFamily="18" charset="0"/>
              </a:rPr>
              <a:t>tances wh</a:t>
            </a:r>
            <a:r>
              <a:rPr lang="en-US" sz="2800" dirty="0" smtClean="0">
                <a:solidFill>
                  <a:srgbClr val="838486"/>
                </a:solidFill>
                <a:latin typeface="Times New Roman" panose="02020603050405020304" pitchFamily="18" charset="0"/>
              </a:rPr>
              <a:t>e</a:t>
            </a:r>
            <a:r>
              <a:rPr lang="en-US" sz="2800" dirty="0" smtClean="0">
                <a:solidFill>
                  <a:srgbClr val="6C6C6C"/>
                </a:solidFill>
                <a:latin typeface="Times New Roman" panose="02020603050405020304" pitchFamily="18" charset="0"/>
              </a:rPr>
              <a:t>n </a:t>
            </a:r>
            <a:r>
              <a:rPr lang="en-US" sz="2800" dirty="0">
                <a:solidFill>
                  <a:srgbClr val="6C6C6C"/>
                </a:solidFill>
                <a:latin typeface="Times New Roman" panose="02020603050405020304" pitchFamily="18" charset="0"/>
              </a:rPr>
              <a:t>jacking an aircraft. Normally, </a:t>
            </a:r>
            <a:r>
              <a:rPr lang="en-US" sz="2800" dirty="0">
                <a:solidFill>
                  <a:srgbClr val="434343"/>
                </a:solidFill>
                <a:latin typeface="Times New Roman" panose="02020603050405020304" pitchFamily="18" charset="0"/>
              </a:rPr>
              <a:t>r</a:t>
            </a:r>
            <a:r>
              <a:rPr lang="en-US" sz="2800" dirty="0">
                <a:solidFill>
                  <a:srgbClr val="6C6C6C"/>
                </a:solidFill>
                <a:latin typeface="Times New Roman" panose="02020603050405020304" pitchFamily="18" charset="0"/>
              </a:rPr>
              <a:t>igging </a:t>
            </a:r>
            <a:r>
              <a:rPr lang="en-US" sz="2800" dirty="0" smtClean="0">
                <a:solidFill>
                  <a:srgbClr val="6C6C6C"/>
                </a:solidFill>
                <a:latin typeface="Times New Roman" panose="02020603050405020304" pitchFamily="18" charset="0"/>
              </a:rPr>
              <a:t>and alignm</a:t>
            </a:r>
            <a:r>
              <a:rPr lang="en-US" sz="2800" dirty="0" smtClean="0">
                <a:solidFill>
                  <a:srgbClr val="838486"/>
                </a:solidFill>
                <a:latin typeface="Times New Roman" panose="02020603050405020304" pitchFamily="18" charset="0"/>
              </a:rPr>
              <a:t>e</a:t>
            </a:r>
            <a:r>
              <a:rPr lang="en-US" sz="2800" dirty="0" smtClean="0">
                <a:solidFill>
                  <a:srgbClr val="5A5A5A"/>
                </a:solidFill>
                <a:latin typeface="Times New Roman" panose="02020603050405020304" pitchFamily="18" charset="0"/>
              </a:rPr>
              <a:t>nt </a:t>
            </a:r>
            <a:r>
              <a:rPr lang="en-US" sz="2800" dirty="0">
                <a:solidFill>
                  <a:srgbClr val="6C6C6C"/>
                </a:solidFill>
                <a:latin typeface="Times New Roman" panose="02020603050405020304" pitchFamily="18" charset="0"/>
              </a:rPr>
              <a:t>check</a:t>
            </a:r>
            <a:r>
              <a:rPr lang="en-US" sz="2800" dirty="0">
                <a:solidFill>
                  <a:srgbClr val="838486"/>
                </a:solidFill>
                <a:latin typeface="Times New Roman" panose="02020603050405020304" pitchFamily="18" charset="0"/>
              </a:rPr>
              <a:t>s s</a:t>
            </a:r>
            <a:r>
              <a:rPr lang="en-US" sz="2800" dirty="0">
                <a:solidFill>
                  <a:srgbClr val="5A5A5A"/>
                </a:solidFill>
                <a:latin typeface="Times New Roman" panose="02020603050405020304" pitchFamily="18" charset="0"/>
              </a:rPr>
              <a:t>hould be performed </a:t>
            </a:r>
            <a:r>
              <a:rPr lang="en-US" sz="2800" dirty="0">
                <a:solidFill>
                  <a:srgbClr val="6C6C6C"/>
                </a:solidFill>
                <a:latin typeface="Times New Roman" panose="02020603050405020304" pitchFamily="18" charset="0"/>
              </a:rPr>
              <a:t>in </a:t>
            </a:r>
            <a:r>
              <a:rPr lang="en-US" sz="2800" dirty="0" smtClean="0">
                <a:solidFill>
                  <a:srgbClr val="6C6C6C"/>
                </a:solidFill>
                <a:latin typeface="Times New Roman" panose="02020603050405020304" pitchFamily="18" charset="0"/>
              </a:rPr>
              <a:t>an enclo</a:t>
            </a:r>
            <a:r>
              <a:rPr lang="en-US" sz="2800" dirty="0" smtClean="0">
                <a:solidFill>
                  <a:srgbClr val="838486"/>
                </a:solidFill>
                <a:latin typeface="Times New Roman" panose="02020603050405020304" pitchFamily="18" charset="0"/>
              </a:rPr>
              <a:t>s</a:t>
            </a:r>
            <a:r>
              <a:rPr lang="en-US" sz="2800" dirty="0" smtClean="0">
                <a:solidFill>
                  <a:srgbClr val="6C6C6C"/>
                </a:solidFill>
                <a:latin typeface="Times New Roman" panose="02020603050405020304" pitchFamily="18" charset="0"/>
              </a:rPr>
              <a:t>ed </a:t>
            </a:r>
            <a:r>
              <a:rPr lang="en-US" sz="2800" dirty="0">
                <a:solidFill>
                  <a:srgbClr val="5A5A5A"/>
                </a:solidFill>
                <a:latin typeface="Times New Roman" panose="02020603050405020304" pitchFamily="18" charset="0"/>
              </a:rPr>
              <a:t>hangar</a:t>
            </a:r>
            <a:r>
              <a:rPr lang="en-US" sz="2800" dirty="0" smtClean="0">
                <a:solidFill>
                  <a:srgbClr val="5A5A5A"/>
                </a:solidFill>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146060560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211247"/>
            <a:ext cx="11658600" cy="4893647"/>
          </a:xfrm>
          <a:prstGeom prst="rect">
            <a:avLst/>
          </a:prstGeom>
        </p:spPr>
        <p:txBody>
          <a:bodyPr wrap="square">
            <a:spAutoFit/>
          </a:bodyPr>
          <a:lstStyle/>
          <a:p>
            <a:pPr algn="just"/>
            <a:r>
              <a:rPr lang="en-US" sz="2400" dirty="0">
                <a:latin typeface="Times New Roman" panose="02020603050405020304" pitchFamily="18" charset="0"/>
              </a:rPr>
              <a:t>If this cannot be accomplished, the aircraft should </a:t>
            </a:r>
            <a:r>
              <a:rPr lang="en-US" sz="2400" dirty="0" smtClean="0">
                <a:latin typeface="Times New Roman" panose="02020603050405020304" pitchFamily="18" charset="0"/>
              </a:rPr>
              <a:t>be positioned </a:t>
            </a:r>
            <a:r>
              <a:rPr lang="en-US" sz="2400" dirty="0">
                <a:latin typeface="Times New Roman" panose="02020603050405020304" pitchFamily="18" charset="0"/>
              </a:rPr>
              <a:t>with the nose into the wind.</a:t>
            </a:r>
          </a:p>
          <a:p>
            <a:pPr algn="just"/>
            <a:r>
              <a:rPr lang="en-US" sz="2400" dirty="0">
                <a:latin typeface="Times New Roman" panose="02020603050405020304" pitchFamily="18" charset="0"/>
              </a:rPr>
              <a:t>The weight and loading of the aircraft should be </a:t>
            </a:r>
            <a:r>
              <a:rPr lang="en-US" sz="2400" dirty="0" smtClean="0">
                <a:latin typeface="Times New Roman" panose="02020603050405020304" pitchFamily="18" charset="0"/>
              </a:rPr>
              <a:t>exactly as </a:t>
            </a:r>
            <a:r>
              <a:rPr lang="en-US" sz="2400" dirty="0">
                <a:latin typeface="Times New Roman" panose="02020603050405020304" pitchFamily="18" charset="0"/>
              </a:rPr>
              <a:t>described in the manufacturer's manual. In all </a:t>
            </a:r>
            <a:r>
              <a:rPr lang="en-US" sz="2400" dirty="0" smtClean="0">
                <a:latin typeface="Times New Roman" panose="02020603050405020304" pitchFamily="18" charset="0"/>
              </a:rPr>
              <a:t>cases, the </a:t>
            </a:r>
            <a:r>
              <a:rPr lang="en-US" sz="2400" dirty="0">
                <a:latin typeface="Times New Roman" panose="02020603050405020304" pitchFamily="18" charset="0"/>
              </a:rPr>
              <a:t>aircraft should not be jacked until it is </a:t>
            </a:r>
            <a:r>
              <a:rPr lang="en-US" sz="2400" dirty="0" smtClean="0">
                <a:latin typeface="Times New Roman" panose="02020603050405020304" pitchFamily="18" charset="0"/>
              </a:rPr>
              <a:t>determined that </a:t>
            </a:r>
            <a:r>
              <a:rPr lang="en-US" sz="2400" dirty="0">
                <a:latin typeface="Times New Roman" panose="02020603050405020304" pitchFamily="18" charset="0"/>
              </a:rPr>
              <a:t>the maximum jacking weight (if </a:t>
            </a:r>
            <a:r>
              <a:rPr lang="en-US" sz="2400" dirty="0" smtClean="0">
                <a:latin typeface="Times New Roman" panose="02020603050405020304" pitchFamily="18" charset="0"/>
              </a:rPr>
              <a:t>applicable) specified </a:t>
            </a:r>
            <a:r>
              <a:rPr lang="en-US" sz="2400" dirty="0">
                <a:latin typeface="Times New Roman" panose="02020603050405020304" pitchFamily="18" charset="0"/>
              </a:rPr>
              <a:t>by the manufacturer is not exceeded.</a:t>
            </a:r>
          </a:p>
          <a:p>
            <a:pPr algn="just"/>
            <a:r>
              <a:rPr lang="en-US" sz="2400" dirty="0">
                <a:latin typeface="Times New Roman" panose="02020603050405020304" pitchFamily="18" charset="0"/>
              </a:rPr>
              <a:t>With a few exceptions, the dihedral and incidence </a:t>
            </a:r>
            <a:r>
              <a:rPr lang="en-US" sz="2400" dirty="0" smtClean="0">
                <a:latin typeface="Times New Roman" panose="02020603050405020304" pitchFamily="18" charset="0"/>
              </a:rPr>
              <a:t>angles of </a:t>
            </a:r>
            <a:r>
              <a:rPr lang="en-US" sz="2400" dirty="0">
                <a:latin typeface="Times New Roman" panose="02020603050405020304" pitchFamily="18" charset="0"/>
              </a:rPr>
              <a:t>conventional modern aircraft cannot be </a:t>
            </a:r>
            <a:r>
              <a:rPr lang="en-US" sz="2400" dirty="0" smtClean="0">
                <a:latin typeface="Times New Roman" panose="02020603050405020304" pitchFamily="18" charset="0"/>
              </a:rPr>
              <a:t>adjusted. Some </a:t>
            </a:r>
            <a:r>
              <a:rPr lang="en-US" sz="2400" dirty="0">
                <a:latin typeface="Times New Roman" panose="02020603050405020304" pitchFamily="18" charset="0"/>
              </a:rPr>
              <a:t>manufacturers permit adjusting the wing </a:t>
            </a:r>
            <a:r>
              <a:rPr lang="en-US" sz="2400" dirty="0" smtClean="0">
                <a:latin typeface="Times New Roman" panose="02020603050405020304" pitchFamily="18" charset="0"/>
              </a:rPr>
              <a:t>angle of </a:t>
            </a:r>
            <a:r>
              <a:rPr lang="en-US" sz="2400" dirty="0">
                <a:latin typeface="Times New Roman" panose="02020603050405020304" pitchFamily="18" charset="0"/>
              </a:rPr>
              <a:t>incidence to correct for a wing heavy condition. </a:t>
            </a:r>
            <a:r>
              <a:rPr lang="en-US" sz="2400" dirty="0" smtClean="0">
                <a:latin typeface="Times New Roman" panose="02020603050405020304" pitchFamily="18" charset="0"/>
              </a:rPr>
              <a:t>The dihedral </a:t>
            </a:r>
            <a:r>
              <a:rPr lang="en-US" sz="2400" dirty="0">
                <a:latin typeface="Times New Roman" panose="02020603050405020304" pitchFamily="18" charset="0"/>
              </a:rPr>
              <a:t>and incidence angles should be checked </a:t>
            </a:r>
            <a:r>
              <a:rPr lang="en-US" sz="2400" dirty="0" smtClean="0">
                <a:latin typeface="Times New Roman" panose="02020603050405020304" pitchFamily="18" charset="0"/>
              </a:rPr>
              <a:t>after hard </a:t>
            </a:r>
            <a:r>
              <a:rPr lang="en-US" sz="2400" dirty="0">
                <a:latin typeface="Times New Roman" panose="02020603050405020304" pitchFamily="18" charset="0"/>
              </a:rPr>
              <a:t>landings or after experiencing abnormal </a:t>
            </a:r>
            <a:r>
              <a:rPr lang="en-US" sz="2400" dirty="0" smtClean="0">
                <a:latin typeface="Times New Roman" panose="02020603050405020304" pitchFamily="18" charset="0"/>
              </a:rPr>
              <a:t>flight loads </a:t>
            </a:r>
            <a:r>
              <a:rPr lang="en-US" sz="2400" dirty="0">
                <a:latin typeface="Times New Roman" panose="02020603050405020304" pitchFamily="18" charset="0"/>
              </a:rPr>
              <a:t>to ensure that the components are not </a:t>
            </a:r>
            <a:r>
              <a:rPr lang="en-US" sz="2400" dirty="0" smtClean="0">
                <a:latin typeface="Times New Roman" panose="02020603050405020304" pitchFamily="18" charset="0"/>
              </a:rPr>
              <a:t>distorted and </a:t>
            </a:r>
            <a:r>
              <a:rPr lang="en-US" sz="2400" dirty="0">
                <a:latin typeface="Times New Roman" panose="02020603050405020304" pitchFamily="18" charset="0"/>
              </a:rPr>
              <a:t>that the angles are within the specified limits.</a:t>
            </a:r>
          </a:p>
          <a:p>
            <a:pPr algn="just"/>
            <a:r>
              <a:rPr lang="en-US" sz="2400" dirty="0">
                <a:latin typeface="Times New Roman" panose="02020603050405020304" pitchFamily="18" charset="0"/>
              </a:rPr>
              <a:t>There are several methods for checking </a:t>
            </a:r>
            <a:r>
              <a:rPr lang="en-US" sz="2400" dirty="0" smtClean="0">
                <a:latin typeface="Times New Roman" panose="02020603050405020304" pitchFamily="18" charset="0"/>
              </a:rPr>
              <a:t>structural alignment </a:t>
            </a:r>
            <a:r>
              <a:rPr lang="en-US" sz="2400" dirty="0">
                <a:latin typeface="Times New Roman" panose="02020603050405020304" pitchFamily="18" charset="0"/>
              </a:rPr>
              <a:t>and rigging angles. Special rigging </a:t>
            </a:r>
            <a:r>
              <a:rPr lang="en-US" sz="2400" dirty="0" smtClean="0">
                <a:latin typeface="Times New Roman" panose="02020603050405020304" pitchFamily="18" charset="0"/>
              </a:rPr>
              <a:t>boards that </a:t>
            </a:r>
            <a:r>
              <a:rPr lang="en-US" sz="2400" dirty="0">
                <a:latin typeface="Times New Roman" panose="02020603050405020304" pitchFamily="18" charset="0"/>
              </a:rPr>
              <a:t>incorporate, or on which can be placed, a special</a:t>
            </a:r>
          </a:p>
          <a:p>
            <a:pPr algn="just"/>
            <a:r>
              <a:rPr lang="en-US" sz="2400" dirty="0">
                <a:latin typeface="Times New Roman" panose="02020603050405020304" pitchFamily="18" charset="0"/>
              </a:rPr>
              <a:t>instrument (spirit level or inclinometer) for </a:t>
            </a:r>
            <a:r>
              <a:rPr lang="en-US" sz="2400" dirty="0" smtClean="0">
                <a:latin typeface="Times New Roman" panose="02020603050405020304" pitchFamily="18" charset="0"/>
              </a:rPr>
              <a:t>determining the </a:t>
            </a:r>
            <a:r>
              <a:rPr lang="en-US" sz="2400" dirty="0">
                <a:latin typeface="Times New Roman" panose="02020603050405020304" pitchFamily="18" charset="0"/>
              </a:rPr>
              <a:t>angle are used on </a:t>
            </a:r>
            <a:endParaRPr lang="en-US" sz="2400" dirty="0" smtClean="0">
              <a:latin typeface="Times New Roman" panose="02020603050405020304" pitchFamily="18" charset="0"/>
            </a:endParaRPr>
          </a:p>
          <a:p>
            <a:pPr algn="just"/>
            <a:endParaRPr lang="en-US" sz="2400" dirty="0"/>
          </a:p>
        </p:txBody>
      </p:sp>
    </p:spTree>
    <p:extLst>
      <p:ext uri="{BB962C8B-B14F-4D97-AF65-F5344CB8AC3E}">
        <p14:creationId xmlns:p14="http://schemas.microsoft.com/office/powerpoint/2010/main" xmlns="" val="875385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300" y="266700"/>
            <a:ext cx="11506200" cy="5262979"/>
          </a:xfrm>
          <a:prstGeom prst="rect">
            <a:avLst/>
          </a:prstGeom>
        </p:spPr>
        <p:txBody>
          <a:bodyPr wrap="square">
            <a:spAutoFit/>
          </a:bodyPr>
          <a:lstStyle/>
          <a:p>
            <a:pPr algn="just"/>
            <a:r>
              <a:rPr lang="en-US" sz="2400" dirty="0">
                <a:latin typeface="Times New Roman" panose="02020603050405020304" pitchFamily="18" charset="0"/>
              </a:rPr>
              <a:t>some aircraft. On a number </a:t>
            </a:r>
            <a:r>
              <a:rPr lang="en-US" sz="2400" dirty="0" smtClean="0">
                <a:latin typeface="Times New Roman" panose="02020603050405020304" pitchFamily="18" charset="0"/>
              </a:rPr>
              <a:t>of aircraft</a:t>
            </a:r>
            <a:r>
              <a:rPr lang="en-US" sz="2400" dirty="0">
                <a:latin typeface="Times New Roman" panose="02020603050405020304" pitchFamily="18" charset="0"/>
              </a:rPr>
              <a:t>, the alignment is checked using a transit </a:t>
            </a:r>
            <a:r>
              <a:rPr lang="en-US" sz="2400" dirty="0" smtClean="0">
                <a:latin typeface="Times New Roman" panose="02020603050405020304" pitchFamily="18" charset="0"/>
              </a:rPr>
              <a:t>and plumb </a:t>
            </a:r>
            <a:r>
              <a:rPr lang="en-US" sz="2400" dirty="0">
                <a:latin typeface="Times New Roman" panose="02020603050405020304" pitchFamily="18" charset="0"/>
              </a:rPr>
              <a:t>bobs or a theodolite and sighting rods. </a:t>
            </a:r>
            <a:r>
              <a:rPr lang="en-US" sz="2400" dirty="0" smtClean="0">
                <a:latin typeface="Times New Roman" panose="02020603050405020304" pitchFamily="18" charset="0"/>
              </a:rPr>
              <a:t>The particular </a:t>
            </a:r>
            <a:r>
              <a:rPr lang="en-US" sz="2400" dirty="0">
                <a:latin typeface="Times New Roman" panose="02020603050405020304" pitchFamily="18" charset="0"/>
              </a:rPr>
              <a:t>equipment to use is usually specified in </a:t>
            </a:r>
            <a:r>
              <a:rPr lang="en-US" sz="2400" dirty="0" smtClean="0">
                <a:latin typeface="Times New Roman" panose="02020603050405020304" pitchFamily="18" charset="0"/>
              </a:rPr>
              <a:t>the manufacturer's </a:t>
            </a:r>
            <a:r>
              <a:rPr lang="en-US" sz="2400" dirty="0">
                <a:latin typeface="Times New Roman" panose="02020603050405020304" pitchFamily="18" charset="0"/>
              </a:rPr>
              <a:t>maintenance manual.</a:t>
            </a:r>
          </a:p>
          <a:p>
            <a:pPr algn="just"/>
            <a:r>
              <a:rPr lang="en-US" sz="2400" dirty="0">
                <a:latin typeface="Times New Roman" panose="02020603050405020304" pitchFamily="18" charset="0"/>
              </a:rPr>
              <a:t>When checking alignment, a suitable sequence </a:t>
            </a:r>
            <a:r>
              <a:rPr lang="en-US" sz="2400" dirty="0" smtClean="0">
                <a:latin typeface="Times New Roman" panose="02020603050405020304" pitchFamily="18" charset="0"/>
              </a:rPr>
              <a:t>should be </a:t>
            </a:r>
            <a:r>
              <a:rPr lang="en-US" sz="2400" dirty="0">
                <a:latin typeface="Times New Roman" panose="02020603050405020304" pitchFamily="18" charset="0"/>
              </a:rPr>
              <a:t>developed and followed to be certain that the </a:t>
            </a:r>
            <a:r>
              <a:rPr lang="en-US" sz="2400" dirty="0" smtClean="0">
                <a:latin typeface="Times New Roman" panose="02020603050405020304" pitchFamily="18" charset="0"/>
              </a:rPr>
              <a:t>checks are </a:t>
            </a:r>
            <a:r>
              <a:rPr lang="en-US" sz="2400" dirty="0">
                <a:latin typeface="Times New Roman" panose="02020603050405020304" pitchFamily="18" charset="0"/>
              </a:rPr>
              <a:t>made at all the positions specified. The </a:t>
            </a:r>
            <a:r>
              <a:rPr lang="en-US" sz="2400" dirty="0" smtClean="0">
                <a:latin typeface="Times New Roman" panose="02020603050405020304" pitchFamily="18" charset="0"/>
              </a:rPr>
              <a:t>alignment checks </a:t>
            </a:r>
            <a:r>
              <a:rPr lang="en-US" sz="2400" dirty="0">
                <a:latin typeface="Times New Roman" panose="02020603050405020304" pitchFamily="18" charset="0"/>
              </a:rPr>
              <a:t>specified usually include:</a:t>
            </a:r>
          </a:p>
          <a:p>
            <a:pPr algn="just"/>
            <a:r>
              <a:rPr lang="en-US" sz="2400" dirty="0">
                <a:latin typeface="Times New Roman" panose="02020603050405020304" pitchFamily="18" charset="0"/>
              </a:rPr>
              <a:t>• Wing dihedral angle</a:t>
            </a:r>
          </a:p>
          <a:p>
            <a:pPr algn="just"/>
            <a:r>
              <a:rPr lang="en-US" sz="2400" dirty="0">
                <a:latin typeface="Times New Roman" panose="02020603050405020304" pitchFamily="18" charset="0"/>
              </a:rPr>
              <a:t>• Wing incidence </a:t>
            </a:r>
            <a:r>
              <a:rPr lang="en-US" sz="2400" dirty="0" smtClean="0">
                <a:latin typeface="Times New Roman" panose="02020603050405020304" pitchFamily="18" charset="0"/>
              </a:rPr>
              <a:t>angle</a:t>
            </a:r>
          </a:p>
          <a:p>
            <a:r>
              <a:rPr lang="en-US" sz="2400" dirty="0"/>
              <a:t>• Verticality of the fin</a:t>
            </a:r>
          </a:p>
          <a:p>
            <a:r>
              <a:rPr lang="en-US" sz="2400" dirty="0"/>
              <a:t>• Engine alignment</a:t>
            </a:r>
          </a:p>
          <a:p>
            <a:r>
              <a:rPr lang="en-US" sz="2400" dirty="0"/>
              <a:t>• A symmetry check</a:t>
            </a:r>
          </a:p>
          <a:p>
            <a:r>
              <a:rPr lang="en-US" sz="2400" dirty="0"/>
              <a:t>• Horizontal stabilizer incidence</a:t>
            </a:r>
          </a:p>
          <a:p>
            <a:r>
              <a:rPr lang="en-US" sz="2400" dirty="0"/>
              <a:t>• Horizontal stabilizer </a:t>
            </a:r>
            <a:r>
              <a:rPr lang="en-US" sz="2400" dirty="0" smtClean="0"/>
              <a:t>dihedral</a:t>
            </a:r>
          </a:p>
          <a:p>
            <a:endParaRPr lang="en-US" sz="2400" dirty="0"/>
          </a:p>
        </p:txBody>
      </p:sp>
    </p:spTree>
    <p:extLst>
      <p:ext uri="{BB962C8B-B14F-4D97-AF65-F5344CB8AC3E}">
        <p14:creationId xmlns:p14="http://schemas.microsoft.com/office/powerpoint/2010/main" xmlns="" val="30438369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114300"/>
            <a:ext cx="11798300" cy="5262979"/>
          </a:xfrm>
          <a:prstGeom prst="rect">
            <a:avLst/>
          </a:prstGeom>
        </p:spPr>
        <p:txBody>
          <a:bodyPr wrap="square">
            <a:spAutoFit/>
          </a:bodyPr>
          <a:lstStyle/>
          <a:p>
            <a:r>
              <a:rPr lang="en-US" sz="2800" dirty="0"/>
              <a:t>OPERATION AND EFFECT OF PITCH CONTROL DEVICES ELEVATORS The elevator is the primary flight control surface that moves the aircraft around the horizontal or lateral axis. This causes the nose of the aircraft to pitch up or down. The elevator is hinged to the trailing edge of the horizontal stabilizer and typically spans most or all of its width. It is controlled in the cockpit by pushing or pulling the control yoke forward or aft. Light aircraft use a system of control cables and pulleys or push pull tubes to transfer cockpit inputs to the movement of the elevator. High performance and large aircraft typically employ more complex systems. Hydraulic power is commonly used to move the elevator on these aircraft. On aircraft equipped with fly by wire controls, a combination of electrical and hydraulic power is used.</a:t>
            </a:r>
          </a:p>
        </p:txBody>
      </p:sp>
    </p:spTree>
    <p:extLst>
      <p:ext uri="{BB962C8B-B14F-4D97-AF65-F5344CB8AC3E}">
        <p14:creationId xmlns:p14="http://schemas.microsoft.com/office/powerpoint/2010/main" xmlns="" val="400996214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58800"/>
            <a:ext cx="11315700" cy="4247317"/>
          </a:xfrm>
          <a:prstGeom prst="rect">
            <a:avLst/>
          </a:prstGeom>
        </p:spPr>
        <p:txBody>
          <a:bodyPr wrap="square">
            <a:spAutoFit/>
          </a:bodyPr>
          <a:lstStyle/>
          <a:p>
            <a:pPr algn="just"/>
            <a:r>
              <a:rPr lang="en-US" sz="2800" b="1" dirty="0">
                <a:solidFill>
                  <a:srgbClr val="626262"/>
                </a:solidFill>
                <a:latin typeface="Arial" panose="020B0604020202020204" pitchFamily="34" charset="0"/>
              </a:rPr>
              <a:t>CHECKING DIHEDRAL</a:t>
            </a:r>
          </a:p>
          <a:p>
            <a:pPr algn="just"/>
            <a:r>
              <a:rPr lang="en-US" sz="2800" dirty="0">
                <a:solidFill>
                  <a:srgbClr val="626262"/>
                </a:solidFill>
                <a:latin typeface="Times New Roman" panose="02020603050405020304" pitchFamily="18" charset="0"/>
              </a:rPr>
              <a:t>The dihedral angle </a:t>
            </a:r>
            <a:r>
              <a:rPr lang="en-US" sz="2800" dirty="0">
                <a:solidFill>
                  <a:srgbClr val="767676"/>
                </a:solidFill>
                <a:latin typeface="Times New Roman" panose="02020603050405020304" pitchFamily="18" charset="0"/>
              </a:rPr>
              <a:t>should </a:t>
            </a:r>
            <a:r>
              <a:rPr lang="en-US" sz="2800" dirty="0">
                <a:solidFill>
                  <a:srgbClr val="626262"/>
                </a:solidFill>
                <a:latin typeface="Times New Roman" panose="02020603050405020304" pitchFamily="18" charset="0"/>
              </a:rPr>
              <a:t>be </a:t>
            </a:r>
            <a:r>
              <a:rPr lang="en-US" sz="2800" dirty="0">
                <a:solidFill>
                  <a:srgbClr val="767676"/>
                </a:solidFill>
                <a:latin typeface="Times New Roman" panose="02020603050405020304" pitchFamily="18" charset="0"/>
              </a:rPr>
              <a:t>checked </a:t>
            </a:r>
            <a:r>
              <a:rPr lang="en-US" sz="2800" dirty="0">
                <a:solidFill>
                  <a:srgbClr val="626262"/>
                </a:solidFill>
                <a:latin typeface="Times New Roman" panose="02020603050405020304" pitchFamily="18" charset="0"/>
              </a:rPr>
              <a:t>in the </a:t>
            </a:r>
            <a:r>
              <a:rPr lang="en-US" sz="2800" dirty="0" smtClean="0">
                <a:solidFill>
                  <a:srgbClr val="767676"/>
                </a:solidFill>
                <a:latin typeface="Times New Roman" panose="02020603050405020304" pitchFamily="18" charset="0"/>
              </a:rPr>
              <a:t>specified </a:t>
            </a:r>
            <a:r>
              <a:rPr lang="en-US" sz="2800" dirty="0" smtClean="0">
                <a:solidFill>
                  <a:srgbClr val="626262"/>
                </a:solidFill>
                <a:latin typeface="Times New Roman" panose="02020603050405020304" pitchFamily="18" charset="0"/>
              </a:rPr>
              <a:t>positions </a:t>
            </a:r>
            <a:r>
              <a:rPr lang="en-US" sz="2800" dirty="0">
                <a:solidFill>
                  <a:srgbClr val="626262"/>
                </a:solidFill>
                <a:latin typeface="Times New Roman" panose="02020603050405020304" pitchFamily="18" charset="0"/>
              </a:rPr>
              <a:t>using the </a:t>
            </a:r>
            <a:r>
              <a:rPr lang="en-US" sz="2800" dirty="0">
                <a:solidFill>
                  <a:srgbClr val="767676"/>
                </a:solidFill>
                <a:latin typeface="Times New Roman" panose="02020603050405020304" pitchFamily="18" charset="0"/>
              </a:rPr>
              <a:t>special boards </a:t>
            </a:r>
            <a:r>
              <a:rPr lang="en-US" sz="2800" dirty="0">
                <a:solidFill>
                  <a:srgbClr val="626262"/>
                </a:solidFill>
                <a:latin typeface="Times New Roman" panose="02020603050405020304" pitchFamily="18" charset="0"/>
              </a:rPr>
              <a:t>provided by the </a:t>
            </a:r>
            <a:r>
              <a:rPr lang="en-US" sz="2800" dirty="0" smtClean="0">
                <a:solidFill>
                  <a:srgbClr val="767676"/>
                </a:solidFill>
                <a:latin typeface="Times New Roman" panose="02020603050405020304" pitchFamily="18" charset="0"/>
              </a:rPr>
              <a:t>aircraft </a:t>
            </a:r>
            <a:r>
              <a:rPr lang="en-US" sz="2800" dirty="0" smtClean="0">
                <a:solidFill>
                  <a:srgbClr val="626262"/>
                </a:solidFill>
                <a:latin typeface="Times New Roman" panose="02020603050405020304" pitchFamily="18" charset="0"/>
              </a:rPr>
              <a:t>manufacturer</a:t>
            </a:r>
            <a:r>
              <a:rPr lang="en-US" sz="2800" dirty="0">
                <a:solidFill>
                  <a:srgbClr val="626262"/>
                </a:solidFill>
                <a:latin typeface="Times New Roman" panose="02020603050405020304" pitchFamily="18" charset="0"/>
              </a:rPr>
              <a:t>. If no </a:t>
            </a:r>
            <a:r>
              <a:rPr lang="en-US" sz="2800" dirty="0">
                <a:solidFill>
                  <a:srgbClr val="767676"/>
                </a:solidFill>
                <a:latin typeface="Times New Roman" panose="02020603050405020304" pitchFamily="18" charset="0"/>
              </a:rPr>
              <a:t>such </a:t>
            </a:r>
            <a:r>
              <a:rPr lang="en-US" sz="2800" dirty="0">
                <a:solidFill>
                  <a:srgbClr val="626262"/>
                </a:solidFill>
                <a:latin typeface="Times New Roman" panose="02020603050405020304" pitchFamily="18" charset="0"/>
              </a:rPr>
              <a:t>boards </a:t>
            </a:r>
            <a:r>
              <a:rPr lang="en-US" sz="2800" dirty="0">
                <a:solidFill>
                  <a:srgbClr val="767676"/>
                </a:solidFill>
                <a:latin typeface="Times New Roman" panose="02020603050405020304" pitchFamily="18" charset="0"/>
              </a:rPr>
              <a:t>are available, a </a:t>
            </a:r>
            <a:r>
              <a:rPr lang="en-US" sz="2800" dirty="0" smtClean="0">
                <a:solidFill>
                  <a:srgbClr val="767676"/>
                </a:solidFill>
                <a:latin typeface="Times New Roman" panose="02020603050405020304" pitchFamily="18" charset="0"/>
              </a:rPr>
              <a:t>straight </a:t>
            </a:r>
            <a:r>
              <a:rPr lang="en-US" sz="2800" dirty="0" smtClean="0">
                <a:solidFill>
                  <a:srgbClr val="626262"/>
                </a:solidFill>
                <a:latin typeface="Times New Roman" panose="02020603050405020304" pitchFamily="18" charset="0"/>
              </a:rPr>
              <a:t>edge </a:t>
            </a:r>
            <a:r>
              <a:rPr lang="en-US" sz="2800" dirty="0">
                <a:solidFill>
                  <a:srgbClr val="626262"/>
                </a:solidFill>
                <a:latin typeface="Times New Roman" panose="02020603050405020304" pitchFamily="18" charset="0"/>
              </a:rPr>
              <a:t>and a inclinometer </a:t>
            </a:r>
            <a:r>
              <a:rPr lang="en-US" sz="2800" dirty="0">
                <a:solidFill>
                  <a:srgbClr val="767676"/>
                </a:solidFill>
                <a:latin typeface="Times New Roman" panose="02020603050405020304" pitchFamily="18" charset="0"/>
              </a:rPr>
              <a:t>can </a:t>
            </a:r>
            <a:r>
              <a:rPr lang="en-US" sz="2800" dirty="0">
                <a:solidFill>
                  <a:srgbClr val="626262"/>
                </a:solidFill>
                <a:latin typeface="Times New Roman" panose="02020603050405020304" pitchFamily="18" charset="0"/>
              </a:rPr>
              <a:t>be </a:t>
            </a:r>
            <a:r>
              <a:rPr lang="en-US" sz="2800" dirty="0">
                <a:solidFill>
                  <a:srgbClr val="767676"/>
                </a:solidFill>
                <a:latin typeface="Times New Roman" panose="02020603050405020304" pitchFamily="18" charset="0"/>
              </a:rPr>
              <a:t>used. </a:t>
            </a:r>
            <a:r>
              <a:rPr lang="en-US" sz="2800" dirty="0">
                <a:solidFill>
                  <a:srgbClr val="626262"/>
                </a:solidFill>
                <a:latin typeface="Times New Roman" panose="02020603050405020304" pitchFamily="18" charset="0"/>
              </a:rPr>
              <a:t>The </a:t>
            </a:r>
            <a:r>
              <a:rPr lang="en-US" sz="2800" dirty="0">
                <a:solidFill>
                  <a:srgbClr val="767676"/>
                </a:solidFill>
                <a:latin typeface="Times New Roman" panose="02020603050405020304" pitchFamily="18" charset="0"/>
              </a:rPr>
              <a:t>methods </a:t>
            </a:r>
            <a:r>
              <a:rPr lang="en-US" sz="2800" dirty="0">
                <a:solidFill>
                  <a:srgbClr val="626262"/>
                </a:solidFill>
                <a:latin typeface="Times New Roman" panose="02020603050405020304" pitchFamily="18" charset="0"/>
              </a:rPr>
              <a:t>for</a:t>
            </a:r>
          </a:p>
          <a:p>
            <a:pPr algn="just"/>
            <a:r>
              <a:rPr lang="en-US" sz="2800" dirty="0">
                <a:solidFill>
                  <a:srgbClr val="626262"/>
                </a:solidFill>
                <a:latin typeface="Times New Roman" panose="02020603050405020304" pitchFamily="18" charset="0"/>
              </a:rPr>
              <a:t>checking dihedral </a:t>
            </a:r>
            <a:r>
              <a:rPr lang="en-US" sz="2800" dirty="0">
                <a:solidFill>
                  <a:srgbClr val="767676"/>
                </a:solidFill>
                <a:latin typeface="Times New Roman" panose="02020603050405020304" pitchFamily="18" charset="0"/>
              </a:rPr>
              <a:t>are shown </a:t>
            </a:r>
            <a:r>
              <a:rPr lang="en-US" sz="2800" dirty="0">
                <a:solidFill>
                  <a:srgbClr val="626262"/>
                </a:solidFill>
                <a:latin typeface="Times New Roman" panose="02020603050405020304" pitchFamily="18" charset="0"/>
              </a:rPr>
              <a:t>in </a:t>
            </a:r>
            <a:r>
              <a:rPr lang="en-US" sz="2800" i="1" dirty="0">
                <a:solidFill>
                  <a:srgbClr val="626262"/>
                </a:solidFill>
                <a:latin typeface="Times New Roman" panose="02020603050405020304" pitchFamily="18" charset="0"/>
              </a:rPr>
              <a:t>Figure </a:t>
            </a:r>
            <a:r>
              <a:rPr lang="en-US" sz="2800" i="1" dirty="0">
                <a:solidFill>
                  <a:srgbClr val="767676"/>
                </a:solidFill>
                <a:latin typeface="Times New Roman" panose="02020603050405020304" pitchFamily="18" charset="0"/>
              </a:rPr>
              <a:t>2-20.</a:t>
            </a:r>
          </a:p>
          <a:p>
            <a:pPr algn="just"/>
            <a:r>
              <a:rPr lang="en-US" sz="2800" dirty="0">
                <a:solidFill>
                  <a:srgbClr val="626262"/>
                </a:solidFill>
                <a:latin typeface="Times New Roman" panose="02020603050405020304" pitchFamily="18" charset="0"/>
              </a:rPr>
              <a:t>It is important that the dihedral be </a:t>
            </a:r>
            <a:r>
              <a:rPr lang="en-US" sz="2800" dirty="0">
                <a:solidFill>
                  <a:srgbClr val="767676"/>
                </a:solidFill>
                <a:latin typeface="Times New Roman" panose="02020603050405020304" pitchFamily="18" charset="0"/>
              </a:rPr>
              <a:t>checked at </a:t>
            </a:r>
            <a:r>
              <a:rPr lang="en-US" sz="2800" dirty="0" smtClean="0">
                <a:solidFill>
                  <a:srgbClr val="626262"/>
                </a:solidFill>
                <a:latin typeface="Times New Roman" panose="02020603050405020304" pitchFamily="18" charset="0"/>
              </a:rPr>
              <a:t>the positions </a:t>
            </a:r>
            <a:r>
              <a:rPr lang="en-US" sz="2800" dirty="0">
                <a:solidFill>
                  <a:srgbClr val="767676"/>
                </a:solidFill>
                <a:latin typeface="Times New Roman" panose="02020603050405020304" pitchFamily="18" charset="0"/>
              </a:rPr>
              <a:t>specified </a:t>
            </a:r>
            <a:r>
              <a:rPr lang="en-US" sz="2800" dirty="0">
                <a:solidFill>
                  <a:srgbClr val="626262"/>
                </a:solidFill>
                <a:latin typeface="Times New Roman" panose="02020603050405020304" pitchFamily="18" charset="0"/>
              </a:rPr>
              <a:t>by the </a:t>
            </a:r>
            <a:r>
              <a:rPr lang="en-US" sz="2800" dirty="0">
                <a:solidFill>
                  <a:srgbClr val="767676"/>
                </a:solidFill>
                <a:latin typeface="Times New Roman" panose="02020603050405020304" pitchFamily="18" charset="0"/>
              </a:rPr>
              <a:t>manufacturer. </a:t>
            </a:r>
            <a:r>
              <a:rPr lang="en-US" sz="2800" dirty="0" smtClean="0">
                <a:solidFill>
                  <a:srgbClr val="626262"/>
                </a:solidFill>
                <a:latin typeface="Times New Roman" panose="02020603050405020304" pitchFamily="18" charset="0"/>
              </a:rPr>
              <a:t>Certain portions </a:t>
            </a:r>
            <a:r>
              <a:rPr lang="en-US" sz="2800" dirty="0">
                <a:solidFill>
                  <a:srgbClr val="626262"/>
                </a:solidFill>
                <a:latin typeface="Times New Roman" panose="02020603050405020304" pitchFamily="18" charset="0"/>
              </a:rPr>
              <a:t>of the wings or horizontal </a:t>
            </a:r>
            <a:r>
              <a:rPr lang="en-US" sz="2800" dirty="0">
                <a:solidFill>
                  <a:srgbClr val="767676"/>
                </a:solidFill>
                <a:latin typeface="Times New Roman" panose="02020603050405020304" pitchFamily="18" charset="0"/>
              </a:rPr>
              <a:t>stabilizer </a:t>
            </a:r>
            <a:r>
              <a:rPr lang="en-US" sz="2800" dirty="0">
                <a:solidFill>
                  <a:srgbClr val="626262"/>
                </a:solidFill>
                <a:latin typeface="Times New Roman" panose="02020603050405020304" pitchFamily="18" charset="0"/>
              </a:rPr>
              <a:t>may</a:t>
            </a:r>
          </a:p>
          <a:p>
            <a:pPr algn="just"/>
            <a:r>
              <a:rPr lang="en-US" sz="2800" dirty="0">
                <a:solidFill>
                  <a:srgbClr val="767676"/>
                </a:solidFill>
                <a:latin typeface="Times New Roman" panose="02020603050405020304" pitchFamily="18" charset="0"/>
              </a:rPr>
              <a:t>sometimes </a:t>
            </a:r>
            <a:r>
              <a:rPr lang="en-US" sz="2800" dirty="0">
                <a:solidFill>
                  <a:srgbClr val="626262"/>
                </a:solidFill>
                <a:latin typeface="Times New Roman" panose="02020603050405020304" pitchFamily="18" charset="0"/>
              </a:rPr>
              <a:t>be horizontal </a:t>
            </a:r>
            <a:r>
              <a:rPr lang="en-US" sz="2800" dirty="0">
                <a:solidFill>
                  <a:srgbClr val="767676"/>
                </a:solidFill>
                <a:latin typeface="Times New Roman" panose="02020603050405020304" pitchFamily="18" charset="0"/>
              </a:rPr>
              <a:t>or, on </a:t>
            </a:r>
            <a:r>
              <a:rPr lang="en-US" sz="2800" dirty="0">
                <a:solidFill>
                  <a:srgbClr val="626262"/>
                </a:solidFill>
                <a:latin typeface="Times New Roman" panose="02020603050405020304" pitchFamily="18" charset="0"/>
              </a:rPr>
              <a:t>rare </a:t>
            </a:r>
            <a:r>
              <a:rPr lang="en-US" sz="2800" dirty="0" smtClean="0">
                <a:solidFill>
                  <a:srgbClr val="767676"/>
                </a:solidFill>
                <a:latin typeface="Times New Roman" panose="02020603050405020304" pitchFamily="18" charset="0"/>
              </a:rPr>
              <a:t>occasions, </a:t>
            </a:r>
            <a:r>
              <a:rPr lang="en-US" sz="2800" dirty="0" err="1" smtClean="0">
                <a:solidFill>
                  <a:srgbClr val="626262"/>
                </a:solidFill>
                <a:latin typeface="Times New Roman" panose="02020603050405020304" pitchFamily="18" charset="0"/>
              </a:rPr>
              <a:t>anhydral</a:t>
            </a:r>
            <a:r>
              <a:rPr lang="en-US" sz="2800" dirty="0" smtClean="0">
                <a:solidFill>
                  <a:srgbClr val="626262"/>
                </a:solidFill>
                <a:latin typeface="Times New Roman" panose="02020603050405020304" pitchFamily="18" charset="0"/>
              </a:rPr>
              <a:t> </a:t>
            </a:r>
            <a:r>
              <a:rPr lang="en-US" sz="2800" dirty="0">
                <a:solidFill>
                  <a:srgbClr val="626262"/>
                </a:solidFill>
                <a:latin typeface="Times New Roman" panose="02020603050405020304" pitchFamily="18" charset="0"/>
              </a:rPr>
              <a:t>angles may be present</a:t>
            </a:r>
            <a:r>
              <a:rPr lang="en-US" dirty="0" smtClean="0">
                <a:solidFill>
                  <a:srgbClr val="626262"/>
                </a:solidFill>
                <a:latin typeface="Times New Roman" panose="02020603050405020304" pitchFamily="18" charset="0"/>
              </a:rPr>
              <a:t>.</a:t>
            </a:r>
          </a:p>
          <a:p>
            <a:pPr algn="just"/>
            <a:endParaRPr lang="en-US" dirty="0"/>
          </a:p>
        </p:txBody>
      </p:sp>
    </p:spTree>
    <p:extLst>
      <p:ext uri="{BB962C8B-B14F-4D97-AF65-F5344CB8AC3E}">
        <p14:creationId xmlns:p14="http://schemas.microsoft.com/office/powerpoint/2010/main" xmlns="" val="238203285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400" y="558800"/>
            <a:ext cx="11633200" cy="5245100"/>
          </a:xfrm>
          <a:prstGeom prst="rect">
            <a:avLst/>
          </a:prstGeom>
        </p:spPr>
      </p:pic>
    </p:spTree>
    <p:extLst>
      <p:ext uri="{BB962C8B-B14F-4D97-AF65-F5344CB8AC3E}">
        <p14:creationId xmlns:p14="http://schemas.microsoft.com/office/powerpoint/2010/main" xmlns="" val="242009227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444500"/>
            <a:ext cx="11658600" cy="4154984"/>
          </a:xfrm>
          <a:prstGeom prst="rect">
            <a:avLst/>
          </a:prstGeom>
        </p:spPr>
        <p:txBody>
          <a:bodyPr wrap="square">
            <a:spAutoFit/>
          </a:bodyPr>
          <a:lstStyle/>
          <a:p>
            <a:pPr algn="just"/>
            <a:r>
              <a:rPr lang="en-US" sz="2400" b="1" dirty="0">
                <a:latin typeface="Arial" panose="020B0604020202020204" pitchFamily="34" charset="0"/>
              </a:rPr>
              <a:t>CHECKING INCIDENCE</a:t>
            </a:r>
          </a:p>
          <a:p>
            <a:pPr algn="just"/>
            <a:r>
              <a:rPr lang="en-US" sz="2400" dirty="0">
                <a:latin typeface="Times New Roman" panose="02020603050405020304" pitchFamily="18" charset="0"/>
              </a:rPr>
              <a:t>Incidence is usually checked in at least two </a:t>
            </a:r>
            <a:r>
              <a:rPr lang="en-US" sz="2400" dirty="0" smtClean="0">
                <a:latin typeface="Times New Roman" panose="02020603050405020304" pitchFamily="18" charset="0"/>
              </a:rPr>
              <a:t>specified positions </a:t>
            </a:r>
            <a:r>
              <a:rPr lang="en-US" sz="2400" dirty="0">
                <a:latin typeface="Times New Roman" panose="02020603050405020304" pitchFamily="18" charset="0"/>
              </a:rPr>
              <a:t>on the surface of the wing to ensure that </a:t>
            </a:r>
            <a:r>
              <a:rPr lang="en-US" sz="2400" dirty="0" smtClean="0">
                <a:latin typeface="Times New Roman" panose="02020603050405020304" pitchFamily="18" charset="0"/>
              </a:rPr>
              <a:t>the wing </a:t>
            </a:r>
            <a:r>
              <a:rPr lang="en-US" sz="2400" dirty="0">
                <a:latin typeface="Times New Roman" panose="02020603050405020304" pitchFamily="18" charset="0"/>
              </a:rPr>
              <a:t>is free from </a:t>
            </a:r>
            <a:r>
              <a:rPr lang="en-US" sz="2400" i="1" dirty="0">
                <a:latin typeface="Times New Roman" panose="02020603050405020304" pitchFamily="18" charset="0"/>
              </a:rPr>
              <a:t>twist. </a:t>
            </a:r>
            <a:r>
              <a:rPr lang="en-US" sz="2400" dirty="0">
                <a:latin typeface="Times New Roman" panose="02020603050405020304" pitchFamily="18" charset="0"/>
              </a:rPr>
              <a:t>A variety of incidence boards </a:t>
            </a:r>
            <a:r>
              <a:rPr lang="en-US" sz="2400" dirty="0" smtClean="0">
                <a:latin typeface="Times New Roman" panose="02020603050405020304" pitchFamily="18" charset="0"/>
              </a:rPr>
              <a:t>are used </a:t>
            </a:r>
            <a:r>
              <a:rPr lang="en-US" sz="2400" dirty="0">
                <a:latin typeface="Times New Roman" panose="02020603050405020304" pitchFamily="18" charset="0"/>
              </a:rPr>
              <a:t>to check the incidence angle. Some have stops </a:t>
            </a:r>
            <a:r>
              <a:rPr lang="en-US" sz="2400" dirty="0" smtClean="0">
                <a:latin typeface="Times New Roman" panose="02020603050405020304" pitchFamily="18" charset="0"/>
              </a:rPr>
              <a:t>at the </a:t>
            </a:r>
            <a:r>
              <a:rPr lang="en-US" sz="2400" dirty="0">
                <a:latin typeface="Times New Roman" panose="02020603050405020304" pitchFamily="18" charset="0"/>
              </a:rPr>
              <a:t>forward edge, which must be placed in contact </a:t>
            </a:r>
            <a:r>
              <a:rPr lang="en-US" sz="2400" dirty="0" smtClean="0">
                <a:latin typeface="Times New Roman" panose="02020603050405020304" pitchFamily="18" charset="0"/>
              </a:rPr>
              <a:t>with the </a:t>
            </a:r>
            <a:r>
              <a:rPr lang="en-US" sz="2400" dirty="0">
                <a:latin typeface="Times New Roman" panose="02020603050405020304" pitchFamily="18" charset="0"/>
              </a:rPr>
              <a:t>leading edge of the wing. Others are equipped </a:t>
            </a:r>
            <a:r>
              <a:rPr lang="en-US" sz="2400" dirty="0" smtClean="0">
                <a:latin typeface="Times New Roman" panose="02020603050405020304" pitchFamily="18" charset="0"/>
              </a:rPr>
              <a:t>with location </a:t>
            </a:r>
            <a:r>
              <a:rPr lang="en-US" sz="2400" dirty="0">
                <a:latin typeface="Times New Roman" panose="02020603050405020304" pitchFamily="18" charset="0"/>
              </a:rPr>
              <a:t>pegs which fit into some specified part of </a:t>
            </a:r>
            <a:r>
              <a:rPr lang="en-US" sz="2400" dirty="0" smtClean="0">
                <a:latin typeface="Times New Roman" panose="02020603050405020304" pitchFamily="18" charset="0"/>
              </a:rPr>
              <a:t>the structure</a:t>
            </a:r>
            <a:r>
              <a:rPr lang="en-US" sz="2400" dirty="0">
                <a:latin typeface="Times New Roman" panose="02020603050405020304" pitchFamily="18" charset="0"/>
              </a:rPr>
              <a:t>. The purpose in either case is to ensure that </a:t>
            </a:r>
            <a:r>
              <a:rPr lang="en-US" sz="2400" dirty="0" smtClean="0">
                <a:latin typeface="Times New Roman" panose="02020603050405020304" pitchFamily="18" charset="0"/>
              </a:rPr>
              <a:t>the board </a:t>
            </a:r>
            <a:r>
              <a:rPr lang="en-US" sz="2400" dirty="0">
                <a:latin typeface="Times New Roman" panose="02020603050405020304" pitchFamily="18" charset="0"/>
              </a:rPr>
              <a:t>is fitted in exactly the position intended. In </a:t>
            </a:r>
            <a:r>
              <a:rPr lang="en-US" sz="2400" dirty="0" smtClean="0">
                <a:latin typeface="Times New Roman" panose="02020603050405020304" pitchFamily="18" charset="0"/>
              </a:rPr>
              <a:t>most instances</a:t>
            </a:r>
            <a:r>
              <a:rPr lang="en-US" sz="2400" dirty="0">
                <a:latin typeface="Times New Roman" panose="02020603050405020304" pitchFamily="18" charset="0"/>
              </a:rPr>
              <a:t>, the boards are kept clear of the wing </a:t>
            </a:r>
            <a:r>
              <a:rPr lang="en-US" sz="2400" dirty="0" smtClean="0">
                <a:latin typeface="Times New Roman" panose="02020603050405020304" pitchFamily="18" charset="0"/>
              </a:rPr>
              <a:t>contour by </a:t>
            </a:r>
            <a:r>
              <a:rPr lang="en-US" sz="2400" dirty="0">
                <a:latin typeface="Times New Roman" panose="02020603050405020304" pitchFamily="18" charset="0"/>
              </a:rPr>
              <a:t>short extensions attached to the board. A </a:t>
            </a:r>
            <a:r>
              <a:rPr lang="en-US" sz="2400" dirty="0" smtClean="0">
                <a:latin typeface="Times New Roman" panose="02020603050405020304" pitchFamily="18" charset="0"/>
              </a:rPr>
              <a:t>typical incidence </a:t>
            </a:r>
            <a:r>
              <a:rPr lang="en-US" sz="2400" dirty="0">
                <a:latin typeface="Times New Roman" panose="02020603050405020304" pitchFamily="18" charset="0"/>
              </a:rPr>
              <a:t>board is shown in </a:t>
            </a:r>
            <a:r>
              <a:rPr lang="en-US" sz="2400" i="1" dirty="0">
                <a:latin typeface="Times New Roman" panose="02020603050405020304" pitchFamily="18" charset="0"/>
              </a:rPr>
              <a:t>Figure2-21.</a:t>
            </a:r>
          </a:p>
          <a:p>
            <a:pPr algn="just"/>
            <a:r>
              <a:rPr lang="en-US" sz="2400" dirty="0">
                <a:latin typeface="Times New Roman" panose="02020603050405020304" pitchFamily="18" charset="0"/>
              </a:rPr>
              <a:t>When used, the board is placed at the </a:t>
            </a:r>
            <a:r>
              <a:rPr lang="en-US" sz="2400" dirty="0" smtClean="0">
                <a:latin typeface="Times New Roman" panose="02020603050405020304" pitchFamily="18" charset="0"/>
              </a:rPr>
              <a:t>specified locations </a:t>
            </a:r>
            <a:r>
              <a:rPr lang="en-US" sz="2400" dirty="0">
                <a:latin typeface="Times New Roman" panose="02020603050405020304" pitchFamily="18" charset="0"/>
              </a:rPr>
              <a:t>on the surface being checked. If the </a:t>
            </a:r>
            <a:r>
              <a:rPr lang="en-US" sz="2400" dirty="0" smtClean="0">
                <a:latin typeface="Times New Roman" panose="02020603050405020304" pitchFamily="18" charset="0"/>
              </a:rPr>
              <a:t>incidence</a:t>
            </a:r>
          </a:p>
          <a:p>
            <a:pPr algn="just"/>
            <a:endParaRPr lang="en-US" sz="2400" dirty="0"/>
          </a:p>
        </p:txBody>
      </p:sp>
    </p:spTree>
    <p:extLst>
      <p:ext uri="{BB962C8B-B14F-4D97-AF65-F5344CB8AC3E}">
        <p14:creationId xmlns:p14="http://schemas.microsoft.com/office/powerpoint/2010/main" xmlns="" val="35520180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0700" y="508001"/>
            <a:ext cx="10922000" cy="2677656"/>
          </a:xfrm>
          <a:prstGeom prst="rect">
            <a:avLst/>
          </a:prstGeom>
        </p:spPr>
        <p:txBody>
          <a:bodyPr wrap="square">
            <a:spAutoFit/>
          </a:bodyPr>
          <a:lstStyle/>
          <a:p>
            <a:pPr algn="just"/>
            <a:r>
              <a:rPr lang="en-US" sz="2800" dirty="0">
                <a:latin typeface="Times New Roman" panose="02020603050405020304" pitchFamily="18" charset="0"/>
              </a:rPr>
              <a:t>angle is correct, a inclinometer on top of the </a:t>
            </a:r>
            <a:r>
              <a:rPr lang="en-US" sz="2800" dirty="0" smtClean="0">
                <a:latin typeface="Times New Roman" panose="02020603050405020304" pitchFamily="18" charset="0"/>
              </a:rPr>
              <a:t>board reads </a:t>
            </a:r>
            <a:r>
              <a:rPr lang="en-US" sz="2800" dirty="0">
                <a:latin typeface="Times New Roman" panose="02020603050405020304" pitchFamily="18" charset="0"/>
              </a:rPr>
              <a:t>zero, or within a specified tolerance of </a:t>
            </a:r>
            <a:r>
              <a:rPr lang="en-US" sz="2800" dirty="0" smtClean="0">
                <a:latin typeface="Times New Roman" panose="02020603050405020304" pitchFamily="18" charset="0"/>
              </a:rPr>
              <a:t>zero. Modifications </a:t>
            </a:r>
            <a:r>
              <a:rPr lang="en-US" sz="2800" dirty="0">
                <a:latin typeface="Times New Roman" panose="02020603050405020304" pitchFamily="18" charset="0"/>
              </a:rPr>
              <a:t>to the areas where incidence boards </a:t>
            </a:r>
            <a:r>
              <a:rPr lang="en-US" sz="2800" dirty="0" smtClean="0">
                <a:latin typeface="Times New Roman" panose="02020603050405020304" pitchFamily="18" charset="0"/>
              </a:rPr>
              <a:t>are located </a:t>
            </a:r>
            <a:r>
              <a:rPr lang="en-US" sz="2800" dirty="0">
                <a:latin typeface="Times New Roman" panose="02020603050405020304" pitchFamily="18" charset="0"/>
              </a:rPr>
              <a:t>can affect the reading. For example, </a:t>
            </a:r>
            <a:r>
              <a:rPr lang="en-US" sz="2800" dirty="0">
                <a:latin typeface="Arial" panose="020B0604020202020204" pitchFamily="34" charset="0"/>
              </a:rPr>
              <a:t>if </a:t>
            </a:r>
            <a:r>
              <a:rPr lang="en-US" sz="2800" dirty="0" smtClean="0">
                <a:latin typeface="Times New Roman" panose="02020603050405020304" pitchFamily="18" charset="0"/>
              </a:rPr>
              <a:t>leading edge </a:t>
            </a:r>
            <a:r>
              <a:rPr lang="en-US" sz="2800" dirty="0" err="1">
                <a:latin typeface="Times New Roman" panose="02020603050405020304" pitchFamily="18" charset="0"/>
              </a:rPr>
              <a:t>de-icer</a:t>
            </a:r>
            <a:r>
              <a:rPr lang="en-US" sz="2800" dirty="0">
                <a:latin typeface="Times New Roman" panose="02020603050405020304" pitchFamily="18" charset="0"/>
              </a:rPr>
              <a:t> boots have been installed, the position of </a:t>
            </a:r>
            <a:r>
              <a:rPr lang="en-US" sz="2800" dirty="0" smtClean="0">
                <a:latin typeface="Times New Roman" panose="02020603050405020304" pitchFamily="18" charset="0"/>
              </a:rPr>
              <a:t>a board </a:t>
            </a:r>
            <a:r>
              <a:rPr lang="en-US" sz="2800" dirty="0">
                <a:latin typeface="Times New Roman" panose="02020603050405020304" pitchFamily="18" charset="0"/>
              </a:rPr>
              <a:t>having a leading edge stop is affected</a:t>
            </a:r>
            <a:r>
              <a:rPr lang="en-US" sz="2800" dirty="0" smtClean="0">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400090509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6525" y="419100"/>
            <a:ext cx="10935127" cy="5613400"/>
          </a:xfrm>
          <a:prstGeom prst="rect">
            <a:avLst/>
          </a:prstGeom>
        </p:spPr>
      </p:pic>
    </p:spTree>
    <p:extLst>
      <p:ext uri="{BB962C8B-B14F-4D97-AF65-F5344CB8AC3E}">
        <p14:creationId xmlns:p14="http://schemas.microsoft.com/office/powerpoint/2010/main" xmlns="" val="408110489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330200"/>
            <a:ext cx="11582400" cy="5262979"/>
          </a:xfrm>
          <a:prstGeom prst="rect">
            <a:avLst/>
          </a:prstGeom>
        </p:spPr>
        <p:txBody>
          <a:bodyPr wrap="square">
            <a:spAutoFit/>
          </a:bodyPr>
          <a:lstStyle/>
          <a:p>
            <a:pPr algn="just"/>
            <a:r>
              <a:rPr lang="en-US" sz="2800" b="1" dirty="0">
                <a:latin typeface="Arial" panose="020B0604020202020204" pitchFamily="34" charset="0"/>
              </a:rPr>
              <a:t>CHECKING FIN VERTICALITY</a:t>
            </a:r>
          </a:p>
          <a:p>
            <a:pPr algn="just"/>
            <a:r>
              <a:rPr lang="en-US" sz="2800" dirty="0">
                <a:latin typeface="Times New Roman" panose="02020603050405020304" pitchFamily="18" charset="0"/>
              </a:rPr>
              <a:t>After the rigging of the horizontal stabilizer has </a:t>
            </a:r>
            <a:r>
              <a:rPr lang="en-US" sz="2800" dirty="0" smtClean="0">
                <a:latin typeface="Times New Roman" panose="02020603050405020304" pitchFamily="18" charset="0"/>
              </a:rPr>
              <a:t>been checked</a:t>
            </a:r>
            <a:r>
              <a:rPr lang="en-US" sz="2800" dirty="0">
                <a:latin typeface="Times New Roman" panose="02020603050405020304" pitchFamily="18" charset="0"/>
              </a:rPr>
              <a:t>, the verticality of the vertical stabilizer </a:t>
            </a:r>
            <a:r>
              <a:rPr lang="en-US" sz="2800" dirty="0" smtClean="0">
                <a:latin typeface="Times New Roman" panose="02020603050405020304" pitchFamily="18" charset="0"/>
              </a:rPr>
              <a:t>relative to </a:t>
            </a:r>
            <a:r>
              <a:rPr lang="en-US" sz="2800" dirty="0">
                <a:latin typeface="Times New Roman" panose="02020603050405020304" pitchFamily="18" charset="0"/>
              </a:rPr>
              <a:t>the lateral datum can be checked. The </a:t>
            </a:r>
            <a:r>
              <a:rPr lang="en-US" sz="2800" dirty="0" smtClean="0">
                <a:latin typeface="Times New Roman" panose="02020603050405020304" pitchFamily="18" charset="0"/>
              </a:rPr>
              <a:t>measurements are </a:t>
            </a:r>
            <a:r>
              <a:rPr lang="en-US" sz="2800" dirty="0">
                <a:latin typeface="Times New Roman" panose="02020603050405020304" pitchFamily="18" charset="0"/>
              </a:rPr>
              <a:t>taken from a given point on either side of the top </a:t>
            </a:r>
            <a:r>
              <a:rPr lang="en-US" sz="2800" dirty="0" smtClean="0">
                <a:latin typeface="Times New Roman" panose="02020603050405020304" pitchFamily="18" charset="0"/>
              </a:rPr>
              <a:t>of the </a:t>
            </a:r>
            <a:r>
              <a:rPr lang="en-US" sz="2800" dirty="0">
                <a:latin typeface="Times New Roman" panose="02020603050405020304" pitchFamily="18" charset="0"/>
              </a:rPr>
              <a:t>fin to a given point on the left and right </a:t>
            </a:r>
            <a:r>
              <a:rPr lang="en-US" sz="2800" dirty="0" smtClean="0">
                <a:latin typeface="Times New Roman" panose="02020603050405020304" pitchFamily="18" charset="0"/>
              </a:rPr>
              <a:t>horizontal stabilizers</a:t>
            </a:r>
            <a:r>
              <a:rPr lang="en-US" sz="2800" dirty="0">
                <a:latin typeface="Times New Roman" panose="02020603050405020304" pitchFamily="18" charset="0"/>
              </a:rPr>
              <a:t>. </a:t>
            </a:r>
            <a:r>
              <a:rPr lang="en-US" sz="2800" i="1" dirty="0">
                <a:latin typeface="Times New Roman" panose="02020603050405020304" pitchFamily="18" charset="0"/>
              </a:rPr>
              <a:t>(Figure 2-22) </a:t>
            </a:r>
            <a:r>
              <a:rPr lang="en-US" sz="2800" dirty="0">
                <a:latin typeface="Times New Roman" panose="02020603050405020304" pitchFamily="18" charset="0"/>
              </a:rPr>
              <a:t>The measurements should </a:t>
            </a:r>
            <a:r>
              <a:rPr lang="en-US" sz="2800" dirty="0" smtClean="0">
                <a:latin typeface="Times New Roman" panose="02020603050405020304" pitchFamily="18" charset="0"/>
              </a:rPr>
              <a:t>be similar </a:t>
            </a:r>
            <a:r>
              <a:rPr lang="en-US" sz="2800" dirty="0">
                <a:latin typeface="Times New Roman" panose="02020603050405020304" pitchFamily="18" charset="0"/>
              </a:rPr>
              <a:t>within prescribed limits.</a:t>
            </a:r>
          </a:p>
          <a:p>
            <a:pPr algn="just"/>
            <a:r>
              <a:rPr lang="en-US" sz="2800" dirty="0">
                <a:latin typeface="Times New Roman" panose="02020603050405020304" pitchFamily="18" charset="0"/>
              </a:rPr>
              <a:t>When it is necessary to check the alignment of </a:t>
            </a:r>
            <a:r>
              <a:rPr lang="en-US" sz="2800" dirty="0" smtClean="0">
                <a:latin typeface="Times New Roman" panose="02020603050405020304" pitchFamily="18" charset="0"/>
              </a:rPr>
              <a:t>the rudder </a:t>
            </a:r>
            <a:r>
              <a:rPr lang="en-US" sz="2800" dirty="0">
                <a:latin typeface="Times New Roman" panose="02020603050405020304" pitchFamily="18" charset="0"/>
              </a:rPr>
              <a:t>hinges, remove the rudder and pass a plumb </a:t>
            </a:r>
            <a:r>
              <a:rPr lang="en-US" sz="2800" dirty="0" smtClean="0">
                <a:latin typeface="Times New Roman" panose="02020603050405020304" pitchFamily="18" charset="0"/>
              </a:rPr>
              <a:t>bob line </a:t>
            </a:r>
            <a:r>
              <a:rPr lang="en-US" sz="2800" dirty="0">
                <a:latin typeface="Times New Roman" panose="02020603050405020304" pitchFamily="18" charset="0"/>
              </a:rPr>
              <a:t>through the rudder hinge attachment holes. </a:t>
            </a:r>
            <a:r>
              <a:rPr lang="en-US" sz="2800" dirty="0" smtClean="0">
                <a:latin typeface="Times New Roman" panose="02020603050405020304" pitchFamily="18" charset="0"/>
              </a:rPr>
              <a:t>The line </a:t>
            </a:r>
            <a:r>
              <a:rPr lang="en-US" sz="2800" dirty="0">
                <a:latin typeface="Times New Roman" panose="02020603050405020304" pitchFamily="18" charset="0"/>
              </a:rPr>
              <a:t>should pass centrally through all the holes. It </a:t>
            </a:r>
            <a:r>
              <a:rPr lang="en-US" sz="2800" dirty="0" smtClean="0">
                <a:latin typeface="Times New Roman" panose="02020603050405020304" pitchFamily="18" charset="0"/>
              </a:rPr>
              <a:t>should be </a:t>
            </a:r>
            <a:r>
              <a:rPr lang="en-US" sz="2800" dirty="0">
                <a:latin typeface="Times New Roman" panose="02020603050405020304" pitchFamily="18" charset="0"/>
              </a:rPr>
              <a:t>noted that some aircraft have the leading edge </a:t>
            </a:r>
            <a:r>
              <a:rPr lang="en-US" sz="2800" dirty="0" smtClean="0">
                <a:latin typeface="Times New Roman" panose="02020603050405020304" pitchFamily="18" charset="0"/>
              </a:rPr>
              <a:t>of the </a:t>
            </a:r>
            <a:r>
              <a:rPr lang="en-US" sz="2800" dirty="0">
                <a:latin typeface="Times New Roman" panose="02020603050405020304" pitchFamily="18" charset="0"/>
              </a:rPr>
              <a:t>vertical fin offset to the longitudinal center line </a:t>
            </a:r>
            <a:r>
              <a:rPr lang="en-US" sz="2800" dirty="0" smtClean="0">
                <a:latin typeface="Times New Roman" panose="02020603050405020304" pitchFamily="18" charset="0"/>
              </a:rPr>
              <a:t>to counteract </a:t>
            </a:r>
            <a:r>
              <a:rPr lang="en-US" sz="2800" dirty="0">
                <a:latin typeface="Times New Roman" panose="02020603050405020304" pitchFamily="18" charset="0"/>
              </a:rPr>
              <a:t>engine torque</a:t>
            </a:r>
            <a:r>
              <a:rPr lang="en-US" sz="2800" dirty="0" smtClean="0">
                <a:latin typeface="Times New Roman" panose="02020603050405020304" pitchFamily="18" charset="0"/>
              </a:rPr>
              <a:t>.</a:t>
            </a:r>
          </a:p>
          <a:p>
            <a:pPr algn="just"/>
            <a:endParaRPr lang="en-US" sz="2800" dirty="0"/>
          </a:p>
        </p:txBody>
      </p:sp>
    </p:spTree>
    <p:extLst>
      <p:ext uri="{BB962C8B-B14F-4D97-AF65-F5344CB8AC3E}">
        <p14:creationId xmlns:p14="http://schemas.microsoft.com/office/powerpoint/2010/main" xmlns="" val="327448934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124" y="698500"/>
            <a:ext cx="11715751" cy="5232400"/>
          </a:xfrm>
          <a:prstGeom prst="rect">
            <a:avLst/>
          </a:prstGeom>
        </p:spPr>
      </p:pic>
    </p:spTree>
    <p:extLst>
      <p:ext uri="{BB962C8B-B14F-4D97-AF65-F5344CB8AC3E}">
        <p14:creationId xmlns:p14="http://schemas.microsoft.com/office/powerpoint/2010/main" xmlns="" val="130095557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800" y="533400"/>
            <a:ext cx="11328400" cy="3970318"/>
          </a:xfrm>
          <a:prstGeom prst="rect">
            <a:avLst/>
          </a:prstGeom>
        </p:spPr>
        <p:txBody>
          <a:bodyPr wrap="square">
            <a:spAutoFit/>
          </a:bodyPr>
          <a:lstStyle/>
          <a:p>
            <a:pPr algn="just"/>
            <a:r>
              <a:rPr lang="en-US" sz="2800" b="1" dirty="0">
                <a:latin typeface="Arial" panose="020B0604020202020204" pitchFamily="34" charset="0"/>
              </a:rPr>
              <a:t>CHECKING ENGINE ALIGNMENT</a:t>
            </a:r>
          </a:p>
          <a:p>
            <a:pPr algn="just"/>
            <a:r>
              <a:rPr lang="en-US" sz="2800" dirty="0">
                <a:latin typeface="Times New Roman" panose="02020603050405020304" pitchFamily="18" charset="0"/>
              </a:rPr>
              <a:t>Engines are usually mounted with the thrust line </a:t>
            </a:r>
            <a:r>
              <a:rPr lang="en-US" sz="2800" dirty="0" smtClean="0">
                <a:latin typeface="Times New Roman" panose="02020603050405020304" pitchFamily="18" charset="0"/>
              </a:rPr>
              <a:t>parallel to </a:t>
            </a:r>
            <a:r>
              <a:rPr lang="en-US" sz="2800" dirty="0">
                <a:latin typeface="Times New Roman" panose="02020603050405020304" pitchFamily="18" charset="0"/>
              </a:rPr>
              <a:t>the horizontal longitudinal plane of </a:t>
            </a:r>
            <a:r>
              <a:rPr lang="en-US" sz="2800" dirty="0" smtClean="0">
                <a:latin typeface="Times New Roman" panose="02020603050405020304" pitchFamily="18" charset="0"/>
              </a:rPr>
              <a:t>symmetry. However</a:t>
            </a:r>
            <a:r>
              <a:rPr lang="en-US" sz="2800" dirty="0">
                <a:latin typeface="Times New Roman" panose="02020603050405020304" pitchFamily="18" charset="0"/>
              </a:rPr>
              <a:t>, this is not always true when the engines </a:t>
            </a:r>
            <a:r>
              <a:rPr lang="en-US" sz="2800" dirty="0" smtClean="0">
                <a:latin typeface="Times New Roman" panose="02020603050405020304" pitchFamily="18" charset="0"/>
              </a:rPr>
              <a:t>are mounted </a:t>
            </a:r>
            <a:r>
              <a:rPr lang="en-US" sz="2800" dirty="0">
                <a:latin typeface="Times New Roman" panose="02020603050405020304" pitchFamily="18" charset="0"/>
              </a:rPr>
              <a:t>on the wings. Checking to ensure that </a:t>
            </a:r>
            <a:r>
              <a:rPr lang="en-US" sz="2800" dirty="0" smtClean="0">
                <a:latin typeface="Times New Roman" panose="02020603050405020304" pitchFamily="18" charset="0"/>
              </a:rPr>
              <a:t>the position </a:t>
            </a:r>
            <a:r>
              <a:rPr lang="en-US" sz="2800" dirty="0">
                <a:latin typeface="Times New Roman" panose="02020603050405020304" pitchFamily="18" charset="0"/>
              </a:rPr>
              <a:t>of the engines, including any degree of </a:t>
            </a:r>
            <a:r>
              <a:rPr lang="en-US" sz="2800" dirty="0" smtClean="0">
                <a:latin typeface="Times New Roman" panose="02020603050405020304" pitchFamily="18" charset="0"/>
              </a:rPr>
              <a:t>offset is </a:t>
            </a:r>
            <a:r>
              <a:rPr lang="en-US" sz="2800" dirty="0">
                <a:latin typeface="Times New Roman" panose="02020603050405020304" pitchFamily="18" charset="0"/>
              </a:rPr>
              <a:t>correct, depends largely on the type of </a:t>
            </a:r>
            <a:r>
              <a:rPr lang="en-US" sz="2800" dirty="0" smtClean="0">
                <a:latin typeface="Times New Roman" panose="02020603050405020304" pitchFamily="18" charset="0"/>
              </a:rPr>
              <a:t>mounting. Generally</a:t>
            </a:r>
            <a:r>
              <a:rPr lang="en-US" sz="2800" dirty="0">
                <a:latin typeface="Times New Roman" panose="02020603050405020304" pitchFamily="18" charset="0"/>
              </a:rPr>
              <a:t>, the check entails a measurement </a:t>
            </a:r>
            <a:r>
              <a:rPr lang="en-US" sz="2800" dirty="0" smtClean="0">
                <a:latin typeface="Times New Roman" panose="02020603050405020304" pitchFamily="18" charset="0"/>
              </a:rPr>
              <a:t>from the </a:t>
            </a:r>
            <a:r>
              <a:rPr lang="en-US" sz="2800" dirty="0">
                <a:latin typeface="Times New Roman" panose="02020603050405020304" pitchFamily="18" charset="0"/>
              </a:rPr>
              <a:t>center line of the mounting to the </a:t>
            </a:r>
            <a:r>
              <a:rPr lang="en-US" sz="2800" dirty="0" smtClean="0">
                <a:latin typeface="Times New Roman" panose="02020603050405020304" pitchFamily="18" charset="0"/>
              </a:rPr>
              <a:t>longitudinal center </a:t>
            </a:r>
            <a:r>
              <a:rPr lang="en-US" sz="2800" dirty="0">
                <a:latin typeface="Times New Roman" panose="02020603050405020304" pitchFamily="18" charset="0"/>
              </a:rPr>
              <a:t>line of the fuselage at the point specified in </a:t>
            </a:r>
            <a:r>
              <a:rPr lang="en-US" sz="2800" dirty="0" smtClean="0">
                <a:latin typeface="Times New Roman" panose="02020603050405020304" pitchFamily="18" charset="0"/>
              </a:rPr>
              <a:t>the applicable </a:t>
            </a:r>
            <a:r>
              <a:rPr lang="en-US" sz="2800" dirty="0">
                <a:latin typeface="Times New Roman" panose="02020603050405020304" pitchFamily="18" charset="0"/>
              </a:rPr>
              <a:t>manual. </a:t>
            </a:r>
            <a:r>
              <a:rPr lang="en-US" sz="2800" i="1" dirty="0">
                <a:latin typeface="Times New Roman" panose="02020603050405020304" pitchFamily="18" charset="0"/>
              </a:rPr>
              <a:t>(Figure 2-23</a:t>
            </a:r>
            <a:r>
              <a:rPr lang="en-US" sz="2800" i="1" dirty="0" smtClean="0">
                <a:latin typeface="Times New Roman" panose="02020603050405020304" pitchFamily="18" charset="0"/>
              </a:rPr>
              <a:t>)</a:t>
            </a:r>
          </a:p>
          <a:p>
            <a:pPr algn="just"/>
            <a:endParaRPr lang="en-US" sz="2800" i="1" dirty="0">
              <a:latin typeface="Times New Roman" panose="02020603050405020304" pitchFamily="18" charset="0"/>
            </a:endParaRPr>
          </a:p>
        </p:txBody>
      </p:sp>
    </p:spTree>
    <p:extLst>
      <p:ext uri="{BB962C8B-B14F-4D97-AF65-F5344CB8AC3E}">
        <p14:creationId xmlns:p14="http://schemas.microsoft.com/office/powerpoint/2010/main" xmlns="" val="231083621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54000"/>
            <a:ext cx="11582400" cy="5262979"/>
          </a:xfrm>
          <a:prstGeom prst="rect">
            <a:avLst/>
          </a:prstGeom>
        </p:spPr>
        <p:txBody>
          <a:bodyPr wrap="square">
            <a:spAutoFit/>
          </a:bodyPr>
          <a:lstStyle/>
          <a:p>
            <a:pPr algn="just"/>
            <a:r>
              <a:rPr lang="en-US" sz="2800" b="1" dirty="0">
                <a:latin typeface="Arial" panose="020B0604020202020204" pitchFamily="34" charset="0"/>
              </a:rPr>
              <a:t>SYMMETRY CHECK</a:t>
            </a:r>
          </a:p>
          <a:p>
            <a:pPr algn="just"/>
            <a:r>
              <a:rPr lang="en-US" sz="2800" dirty="0">
                <a:latin typeface="Times New Roman" panose="02020603050405020304" pitchFamily="18" charset="0"/>
              </a:rPr>
              <a:t>The principle of a typical symmetry check is </a:t>
            </a:r>
            <a:r>
              <a:rPr lang="en-US" sz="2800" dirty="0" smtClean="0">
                <a:latin typeface="Times New Roman" panose="02020603050405020304" pitchFamily="18" charset="0"/>
              </a:rPr>
              <a:t>illustrated in </a:t>
            </a:r>
            <a:r>
              <a:rPr lang="en-US" sz="2800" i="1" dirty="0">
                <a:latin typeface="Times New Roman" panose="02020603050405020304" pitchFamily="18" charset="0"/>
              </a:rPr>
              <a:t>Figure 2-23. </a:t>
            </a:r>
            <a:r>
              <a:rPr lang="en-US" sz="2800" dirty="0">
                <a:latin typeface="Times New Roman" panose="02020603050405020304" pitchFamily="18" charset="0"/>
              </a:rPr>
              <a:t>The precise figures, tolerances, </a:t>
            </a:r>
            <a:r>
              <a:rPr lang="en-US" sz="2800" dirty="0" smtClean="0">
                <a:latin typeface="Times New Roman" panose="02020603050405020304" pitchFamily="18" charset="0"/>
              </a:rPr>
              <a:t>and checkpoints </a:t>
            </a:r>
            <a:r>
              <a:rPr lang="en-US" sz="2800" dirty="0">
                <a:latin typeface="Times New Roman" panose="02020603050405020304" pitchFamily="18" charset="0"/>
              </a:rPr>
              <a:t>for a particular aircraft are found in</a:t>
            </a:r>
          </a:p>
          <a:p>
            <a:pPr algn="just"/>
            <a:r>
              <a:rPr lang="en-US" sz="2800" dirty="0">
                <a:latin typeface="Times New Roman" panose="02020603050405020304" pitchFamily="18" charset="0"/>
              </a:rPr>
              <a:t>the applicable service or maintenance manual. </a:t>
            </a:r>
            <a:r>
              <a:rPr lang="en-US" sz="2800" dirty="0" smtClean="0">
                <a:latin typeface="Times New Roman" panose="02020603050405020304" pitchFamily="18" charset="0"/>
              </a:rPr>
              <a:t>On small </a:t>
            </a:r>
            <a:r>
              <a:rPr lang="en-US" sz="2800" dirty="0">
                <a:latin typeface="Times New Roman" panose="02020603050405020304" pitchFamily="18" charset="0"/>
              </a:rPr>
              <a:t>aircraft, the measurements between points </a:t>
            </a:r>
            <a:r>
              <a:rPr lang="en-US" sz="2800" dirty="0" smtClean="0">
                <a:latin typeface="Times New Roman" panose="02020603050405020304" pitchFamily="18" charset="0"/>
              </a:rPr>
              <a:t>are usually </a:t>
            </a:r>
            <a:r>
              <a:rPr lang="en-US" sz="2800" dirty="0">
                <a:latin typeface="Times New Roman" panose="02020603050405020304" pitchFamily="18" charset="0"/>
              </a:rPr>
              <a:t>taken using a steel tape. When measuring </a:t>
            </a:r>
            <a:r>
              <a:rPr lang="en-US" sz="2800" dirty="0" smtClean="0">
                <a:latin typeface="Times New Roman" panose="02020603050405020304" pitchFamily="18" charset="0"/>
              </a:rPr>
              <a:t>long distances</a:t>
            </a:r>
            <a:r>
              <a:rPr lang="en-US" sz="2800" dirty="0">
                <a:latin typeface="Times New Roman" panose="02020603050405020304" pitchFamily="18" charset="0"/>
              </a:rPr>
              <a:t>, it is suggested that a spring scale be </a:t>
            </a:r>
            <a:r>
              <a:rPr lang="en-US" sz="2800" dirty="0" smtClean="0">
                <a:latin typeface="Times New Roman" panose="02020603050405020304" pitchFamily="18" charset="0"/>
              </a:rPr>
              <a:t>used with </a:t>
            </a:r>
            <a:r>
              <a:rPr lang="en-US" sz="2800" dirty="0">
                <a:latin typeface="Times New Roman" panose="02020603050405020304" pitchFamily="18" charset="0"/>
              </a:rPr>
              <a:t>the tape to obtain equal tension. A five pound </a:t>
            </a:r>
            <a:r>
              <a:rPr lang="en-US" sz="2800" dirty="0" smtClean="0">
                <a:latin typeface="Times New Roman" panose="02020603050405020304" pitchFamily="18" charset="0"/>
              </a:rPr>
              <a:t>pull is </a:t>
            </a:r>
            <a:r>
              <a:rPr lang="en-US" sz="2800" dirty="0">
                <a:latin typeface="Times New Roman" panose="02020603050405020304" pitchFamily="18" charset="0"/>
              </a:rPr>
              <a:t>usually sufficient.</a:t>
            </a:r>
          </a:p>
          <a:p>
            <a:pPr algn="just"/>
            <a:r>
              <a:rPr lang="en-US" sz="2800" dirty="0">
                <a:latin typeface="Times New Roman" panose="02020603050405020304" pitchFamily="18" charset="0"/>
              </a:rPr>
              <a:t>On large aircraft, the positions at which the </a:t>
            </a:r>
            <a:r>
              <a:rPr lang="en-US" sz="2800" dirty="0" smtClean="0">
                <a:latin typeface="Times New Roman" panose="02020603050405020304" pitchFamily="18" charset="0"/>
              </a:rPr>
              <a:t>dimensions are </a:t>
            </a:r>
            <a:r>
              <a:rPr lang="en-US" sz="2800" dirty="0">
                <a:latin typeface="Times New Roman" panose="02020603050405020304" pitchFamily="18" charset="0"/>
              </a:rPr>
              <a:t>to be taken are usually chalked on the floor. This </a:t>
            </a:r>
            <a:r>
              <a:rPr lang="en-US" sz="2800" dirty="0" smtClean="0">
                <a:latin typeface="Times New Roman" panose="02020603050405020304" pitchFamily="18" charset="0"/>
              </a:rPr>
              <a:t>is done </a:t>
            </a:r>
            <a:r>
              <a:rPr lang="en-US" sz="2800" dirty="0">
                <a:latin typeface="Times New Roman" panose="02020603050405020304" pitchFamily="18" charset="0"/>
              </a:rPr>
              <a:t>by suspending a plumb bob from the </a:t>
            </a:r>
            <a:r>
              <a:rPr lang="en-US" sz="2800" dirty="0" smtClean="0">
                <a:latin typeface="Times New Roman" panose="02020603050405020304" pitchFamily="18" charset="0"/>
              </a:rPr>
              <a:t>checkpoints and </a:t>
            </a:r>
            <a:r>
              <a:rPr lang="en-US" sz="2800" dirty="0">
                <a:latin typeface="Times New Roman" panose="02020603050405020304" pitchFamily="18" charset="0"/>
              </a:rPr>
              <a:t>marking the floor immediately under the </a:t>
            </a:r>
            <a:r>
              <a:rPr lang="en-US" sz="2800" dirty="0" smtClean="0">
                <a:latin typeface="Times New Roman" panose="02020603050405020304" pitchFamily="18" charset="0"/>
              </a:rPr>
              <a:t>point of </a:t>
            </a:r>
            <a:r>
              <a:rPr lang="en-US" sz="2800" dirty="0">
                <a:latin typeface="Times New Roman" panose="02020603050405020304" pitchFamily="18" charset="0"/>
              </a:rPr>
              <a:t>each plumb bob. The measurements are then </a:t>
            </a:r>
            <a:r>
              <a:rPr lang="en-US" sz="2800" dirty="0" smtClean="0">
                <a:latin typeface="Times New Roman" panose="02020603050405020304" pitchFamily="18" charset="0"/>
              </a:rPr>
              <a:t>taken between </a:t>
            </a:r>
            <a:r>
              <a:rPr lang="en-US" sz="2800" dirty="0">
                <a:latin typeface="Times New Roman" panose="02020603050405020304" pitchFamily="18" charset="0"/>
              </a:rPr>
              <a:t>the centers of each marking</a:t>
            </a:r>
            <a:r>
              <a:rPr lang="en-US" sz="2800" dirty="0" smtClean="0">
                <a:latin typeface="Times New Roman" panose="02020603050405020304" pitchFamily="18" charset="0"/>
              </a:rPr>
              <a:t>.</a:t>
            </a:r>
          </a:p>
          <a:p>
            <a:pPr algn="just"/>
            <a:endParaRPr lang="en-US" sz="2800" dirty="0">
              <a:latin typeface="Times New Roman" panose="02020603050405020304" pitchFamily="18" charset="0"/>
            </a:endParaRPr>
          </a:p>
        </p:txBody>
      </p:sp>
    </p:spTree>
    <p:extLst>
      <p:ext uri="{BB962C8B-B14F-4D97-AF65-F5344CB8AC3E}">
        <p14:creationId xmlns:p14="http://schemas.microsoft.com/office/powerpoint/2010/main" xmlns="" val="409768145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4700" y="273844"/>
            <a:ext cx="10033000" cy="6327413"/>
          </a:xfrm>
          <a:prstGeom prst="rect">
            <a:avLst/>
          </a:prstGeom>
        </p:spPr>
      </p:pic>
    </p:spTree>
    <p:extLst>
      <p:ext uri="{BB962C8B-B14F-4D97-AF65-F5344CB8AC3E}">
        <p14:creationId xmlns:p14="http://schemas.microsoft.com/office/powerpoint/2010/main" xmlns="" val="2623977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7000" y="469900"/>
            <a:ext cx="11671300" cy="4524315"/>
          </a:xfrm>
          <a:prstGeom prst="rect">
            <a:avLst/>
          </a:prstGeom>
        </p:spPr>
        <p:txBody>
          <a:bodyPr wrap="square">
            <a:spAutoFit/>
          </a:bodyPr>
          <a:lstStyle/>
          <a:p>
            <a:pPr algn="just"/>
            <a:r>
              <a:rPr lang="en-US" sz="2400" dirty="0"/>
              <a:t>AEROPLANE AERODYNAMICS AND FLIGHT CONTROLS The directional control of a fixed wing aircraft takes place around the lateral, longitudinal, and vertical axes by means of flight control surfaces designed to create movement about these axes. These control devices are hinged or movable surfaces through which the attitude of an aircraft is controlled during takeoff, flight, and landing. They are usually divided into two major groups: 1) primary or main flight control surfaces and 2) secondary or auxiliary control surfaces. </a:t>
            </a:r>
            <a:endParaRPr lang="en-US" sz="2400" dirty="0" smtClean="0"/>
          </a:p>
          <a:p>
            <a:pPr algn="just"/>
            <a:r>
              <a:rPr lang="en-US" sz="2400" dirty="0"/>
              <a:t>PRIMARY FLIGHT CONTROL SURFACES The primary flight control surfaces on a fixed wing aircraft include: ailerons, elevators, and the rudder. The ailerons are attached to the trailing edge of both wings and when moved, rotate the aircraft around the longitudinal axis. The elevator is attached to the trailing edge of the horizontal stabilizer. When it is moved, it alters aircraft pitch, </a:t>
            </a:r>
          </a:p>
        </p:txBody>
      </p:sp>
    </p:spTree>
    <p:extLst>
      <p:ext uri="{BB962C8B-B14F-4D97-AF65-F5344CB8AC3E}">
        <p14:creationId xmlns:p14="http://schemas.microsoft.com/office/powerpoint/2010/main" xmlns="" val="9573495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152400"/>
            <a:ext cx="11645900" cy="6124754"/>
          </a:xfrm>
          <a:prstGeom prst="rect">
            <a:avLst/>
          </a:prstGeom>
        </p:spPr>
        <p:txBody>
          <a:bodyPr wrap="square">
            <a:spAutoFit/>
          </a:bodyPr>
          <a:lstStyle/>
          <a:p>
            <a:pPr algn="just"/>
            <a:r>
              <a:rPr lang="en-US" sz="2800" dirty="0"/>
              <a:t>STABILATORS A movable horizontal tail section, called a </a:t>
            </a:r>
            <a:r>
              <a:rPr lang="en-US" sz="2800" dirty="0" err="1"/>
              <a:t>stabilator</a:t>
            </a:r>
            <a:r>
              <a:rPr lang="en-US" sz="2800" dirty="0"/>
              <a:t>, is a control surface that combines the action of both the horizontal stabilizer and the elevator. (Figure 1-10) Basically, a </a:t>
            </a:r>
            <a:r>
              <a:rPr lang="en-US" sz="2800" dirty="0" err="1"/>
              <a:t>stabilator</a:t>
            </a:r>
            <a:r>
              <a:rPr lang="en-US" sz="2800" dirty="0"/>
              <a:t> is a horizontal stabilizer that can also be rotated about the horizontal axis to affect the pitch of the aircraft. VARIABLE INCIDENCE STABILIZERS A variable incidence stabilizer refers to any horizontal stabilizer in which the angle of incidence of the horizontal stabilizer is adjustable. Thus, a </a:t>
            </a:r>
            <a:r>
              <a:rPr lang="en-US" sz="2800" dirty="0" err="1"/>
              <a:t>stabilator</a:t>
            </a:r>
            <a:r>
              <a:rPr lang="en-US" sz="2800" dirty="0"/>
              <a:t> is a variable incidence horizontal stabilizer. Various mechanisms and operating rigging are available. Most large aircraft use a motorized jackscrew to alter the position of the stabilizer often energized by the trim tab switch on the control yoke. The reason for a </a:t>
            </a:r>
            <a:r>
              <a:rPr lang="en-US" sz="2800" dirty="0" err="1"/>
              <a:t>stabilator</a:t>
            </a:r>
            <a:r>
              <a:rPr lang="en-US" sz="2800" dirty="0"/>
              <a:t> or any horizontal stabilizer variable incidence device is to minimize drag when trimming the aircraft in flight. Deflection of the elevator via the use of a trim tab causes drag and requires a relatively </a:t>
            </a:r>
          </a:p>
        </p:txBody>
      </p:sp>
    </p:spTree>
    <p:extLst>
      <p:ext uri="{BB962C8B-B14F-4D97-AF65-F5344CB8AC3E}">
        <p14:creationId xmlns:p14="http://schemas.microsoft.com/office/powerpoint/2010/main" xmlns="" val="156926389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254000"/>
            <a:ext cx="11696699" cy="6124754"/>
          </a:xfrm>
          <a:prstGeom prst="rect">
            <a:avLst/>
          </a:prstGeom>
        </p:spPr>
        <p:txBody>
          <a:bodyPr wrap="square">
            <a:spAutoFit/>
          </a:bodyPr>
          <a:lstStyle/>
          <a:p>
            <a:pPr algn="just"/>
            <a:r>
              <a:rPr lang="en-US" sz="2800" i="1" dirty="0">
                <a:solidFill>
                  <a:srgbClr val="C00000"/>
                </a:solidFill>
                <a:latin typeface="Times New Roman" panose="02020603050405020304" pitchFamily="18" charset="0"/>
              </a:rPr>
              <a:t>11.3 -Airframe Structures </a:t>
            </a:r>
            <a:r>
              <a:rPr lang="en-US" sz="2800" i="1" dirty="0" smtClean="0">
                <a:solidFill>
                  <a:srgbClr val="C00000"/>
                </a:solidFill>
                <a:latin typeface="Times New Roman" panose="02020603050405020304" pitchFamily="18" charset="0"/>
              </a:rPr>
              <a:t>–</a:t>
            </a:r>
            <a:r>
              <a:rPr lang="en-US" sz="2800" i="1" dirty="0" err="1" smtClean="0">
                <a:solidFill>
                  <a:srgbClr val="C00000"/>
                </a:solidFill>
                <a:latin typeface="Times New Roman" panose="02020603050405020304" pitchFamily="18" charset="0"/>
              </a:rPr>
              <a:t>Aeroplanes</a:t>
            </a:r>
            <a:endParaRPr lang="en-US" sz="2800" i="1" dirty="0" smtClean="0">
              <a:solidFill>
                <a:srgbClr val="C00000"/>
              </a:solidFill>
              <a:latin typeface="Times New Roman" panose="02020603050405020304" pitchFamily="18" charset="0"/>
            </a:endParaRPr>
          </a:p>
          <a:p>
            <a:pPr algn="just"/>
            <a:r>
              <a:rPr lang="en-US" sz="2800" b="1" dirty="0"/>
              <a:t>FUSELAGE</a:t>
            </a:r>
          </a:p>
          <a:p>
            <a:pPr algn="just"/>
            <a:r>
              <a:rPr lang="en-US" sz="2800" b="1" dirty="0"/>
              <a:t>CONSTRUCTION</a:t>
            </a:r>
          </a:p>
          <a:p>
            <a:pPr algn="just"/>
            <a:r>
              <a:rPr lang="en-US" sz="2800" dirty="0">
                <a:solidFill>
                  <a:srgbClr val="C00000"/>
                </a:solidFill>
              </a:rPr>
              <a:t>The majority of modern aircraft are constructed </a:t>
            </a:r>
            <a:r>
              <a:rPr lang="en-US" sz="2800" dirty="0" smtClean="0">
                <a:solidFill>
                  <a:srgbClr val="C00000"/>
                </a:solidFill>
              </a:rPr>
              <a:t>using a </a:t>
            </a:r>
            <a:r>
              <a:rPr lang="en-US" sz="2800" dirty="0">
                <a:solidFill>
                  <a:srgbClr val="C00000"/>
                </a:solidFill>
              </a:rPr>
              <a:t>semi-</a:t>
            </a:r>
            <a:r>
              <a:rPr lang="en-US" sz="2800" dirty="0" err="1">
                <a:solidFill>
                  <a:srgbClr val="C00000"/>
                </a:solidFill>
              </a:rPr>
              <a:t>monocoque</a:t>
            </a:r>
            <a:r>
              <a:rPr lang="en-US" sz="2800" dirty="0">
                <a:solidFill>
                  <a:srgbClr val="C00000"/>
                </a:solidFill>
              </a:rPr>
              <a:t> construction. With this </a:t>
            </a:r>
            <a:r>
              <a:rPr lang="en-US" sz="2800" dirty="0" smtClean="0">
                <a:solidFill>
                  <a:srgbClr val="C00000"/>
                </a:solidFill>
              </a:rPr>
              <a:t>method, the </a:t>
            </a:r>
            <a:r>
              <a:rPr lang="en-US" sz="2800" dirty="0">
                <a:solidFill>
                  <a:srgbClr val="C00000"/>
                </a:solidFill>
              </a:rPr>
              <a:t>skin is stressed and is supported on the </a:t>
            </a:r>
            <a:r>
              <a:rPr lang="en-US" sz="2800" dirty="0" smtClean="0">
                <a:solidFill>
                  <a:srgbClr val="C00000"/>
                </a:solidFill>
              </a:rPr>
              <a:t>inside by </a:t>
            </a:r>
            <a:r>
              <a:rPr lang="en-US" sz="2800" dirty="0">
                <a:solidFill>
                  <a:srgbClr val="C00000"/>
                </a:solidFill>
              </a:rPr>
              <a:t>numerous structural elements such as </a:t>
            </a:r>
            <a:r>
              <a:rPr lang="en-US" sz="2800" dirty="0" smtClean="0">
                <a:solidFill>
                  <a:srgbClr val="C00000"/>
                </a:solidFill>
              </a:rPr>
              <a:t>bulkheads, frames</a:t>
            </a:r>
            <a:r>
              <a:rPr lang="en-US" sz="2800" dirty="0">
                <a:solidFill>
                  <a:srgbClr val="C00000"/>
                </a:solidFill>
              </a:rPr>
              <a:t>, </a:t>
            </a:r>
            <a:r>
              <a:rPr lang="en-US" sz="2800" dirty="0" err="1">
                <a:solidFill>
                  <a:srgbClr val="C00000"/>
                </a:solidFill>
              </a:rPr>
              <a:t>longerons</a:t>
            </a:r>
            <a:r>
              <a:rPr lang="en-US" sz="2800" dirty="0">
                <a:solidFill>
                  <a:srgbClr val="C00000"/>
                </a:solidFill>
              </a:rPr>
              <a:t> and stringers. Generally, a fail </a:t>
            </a:r>
            <a:r>
              <a:rPr lang="en-US" sz="2800" dirty="0" smtClean="0">
                <a:solidFill>
                  <a:srgbClr val="C00000"/>
                </a:solidFill>
              </a:rPr>
              <a:t>safe design </a:t>
            </a:r>
            <a:r>
              <a:rPr lang="en-US" sz="2800" dirty="0">
                <a:solidFill>
                  <a:srgbClr val="C00000"/>
                </a:solidFill>
              </a:rPr>
              <a:t>approach is used so that loads are spread </a:t>
            </a:r>
            <a:r>
              <a:rPr lang="en-US" sz="2800" dirty="0" smtClean="0">
                <a:solidFill>
                  <a:srgbClr val="C00000"/>
                </a:solidFill>
              </a:rPr>
              <a:t>through a </a:t>
            </a:r>
            <a:r>
              <a:rPr lang="en-US" sz="2800" dirty="0">
                <a:solidFill>
                  <a:srgbClr val="C00000"/>
                </a:solidFill>
              </a:rPr>
              <a:t>variety of paths which allow partial failure </a:t>
            </a:r>
            <a:r>
              <a:rPr lang="en-US" sz="2800" dirty="0" smtClean="0">
                <a:solidFill>
                  <a:srgbClr val="C00000"/>
                </a:solidFill>
              </a:rPr>
              <a:t>without affecting </a:t>
            </a:r>
            <a:r>
              <a:rPr lang="en-US" sz="2800" dirty="0">
                <a:solidFill>
                  <a:srgbClr val="C00000"/>
                </a:solidFill>
              </a:rPr>
              <a:t>the overall integrity of the aircraft structure.</a:t>
            </a:r>
          </a:p>
          <a:p>
            <a:pPr algn="just"/>
            <a:r>
              <a:rPr lang="en-US" sz="2800" dirty="0">
                <a:solidFill>
                  <a:srgbClr val="C00000"/>
                </a:solidFill>
              </a:rPr>
              <a:t>Airline aircraft tend to have fuselages that are tubular </a:t>
            </a:r>
            <a:r>
              <a:rPr lang="en-US" sz="2800" dirty="0" smtClean="0">
                <a:solidFill>
                  <a:srgbClr val="C00000"/>
                </a:solidFill>
              </a:rPr>
              <a:t>with an </a:t>
            </a:r>
            <a:r>
              <a:rPr lang="en-US" sz="2800" dirty="0">
                <a:solidFill>
                  <a:srgbClr val="C00000"/>
                </a:solidFill>
              </a:rPr>
              <a:t>oval cross section. The bulkheads and </a:t>
            </a:r>
            <a:r>
              <a:rPr lang="en-US" sz="2800" dirty="0" smtClean="0">
                <a:solidFill>
                  <a:srgbClr val="C00000"/>
                </a:solidFill>
              </a:rPr>
              <a:t>circumferential frames </a:t>
            </a:r>
            <a:r>
              <a:rPr lang="en-US" sz="2800" dirty="0">
                <a:solidFill>
                  <a:srgbClr val="C00000"/>
                </a:solidFill>
              </a:rPr>
              <a:t>define the shape of the vessel while </a:t>
            </a:r>
            <a:r>
              <a:rPr lang="en-US" sz="2800" dirty="0" err="1" smtClean="0">
                <a:solidFill>
                  <a:srgbClr val="C00000"/>
                </a:solidFill>
              </a:rPr>
              <a:t>longerons</a:t>
            </a:r>
            <a:r>
              <a:rPr lang="en-US" sz="2800" dirty="0">
                <a:solidFill>
                  <a:srgbClr val="C00000"/>
                </a:solidFill>
              </a:rPr>
              <a:t> </a:t>
            </a:r>
            <a:r>
              <a:rPr lang="en-US" sz="2800" dirty="0" smtClean="0">
                <a:solidFill>
                  <a:srgbClr val="C00000"/>
                </a:solidFill>
              </a:rPr>
              <a:t>aid </a:t>
            </a:r>
            <a:r>
              <a:rPr lang="en-US" sz="2800" dirty="0">
                <a:solidFill>
                  <a:srgbClr val="C00000"/>
                </a:solidFill>
              </a:rPr>
              <a:t>in dispersing longitudinal loads</a:t>
            </a:r>
            <a:r>
              <a:rPr lang="en-US" sz="2800" dirty="0" smtClean="0">
                <a:solidFill>
                  <a:srgbClr val="C00000"/>
                </a:solidFill>
              </a:rPr>
              <a:t>.</a:t>
            </a:r>
          </a:p>
          <a:p>
            <a:pPr algn="just"/>
            <a:r>
              <a:rPr lang="en-US" sz="2800" dirty="0" smtClean="0">
                <a:solidFill>
                  <a:srgbClr val="C00000"/>
                </a:solidFill>
              </a:rPr>
              <a:t> </a:t>
            </a:r>
            <a:endParaRPr lang="en-US" sz="2800" dirty="0">
              <a:solidFill>
                <a:srgbClr val="C00000"/>
              </a:solidFill>
            </a:endParaRPr>
          </a:p>
        </p:txBody>
      </p:sp>
    </p:spTree>
    <p:extLst>
      <p:ext uri="{BB962C8B-B14F-4D97-AF65-F5344CB8AC3E}">
        <p14:creationId xmlns:p14="http://schemas.microsoft.com/office/powerpoint/2010/main" xmlns="" val="337717599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266700"/>
            <a:ext cx="11760200" cy="3108543"/>
          </a:xfrm>
          <a:prstGeom prst="rect">
            <a:avLst/>
          </a:prstGeom>
        </p:spPr>
        <p:txBody>
          <a:bodyPr wrap="square">
            <a:spAutoFit/>
          </a:bodyPr>
          <a:lstStyle/>
          <a:p>
            <a:pPr algn="just"/>
            <a:r>
              <a:rPr lang="en-US" sz="2800" dirty="0">
                <a:solidFill>
                  <a:srgbClr val="C00000"/>
                </a:solidFill>
              </a:rPr>
              <a:t>Transverse beams are used to strengthen the structure and stringers are</a:t>
            </a:r>
          </a:p>
          <a:p>
            <a:pPr algn="just"/>
            <a:r>
              <a:rPr lang="en-US" sz="2800" dirty="0">
                <a:solidFill>
                  <a:srgbClr val="C00000"/>
                </a:solidFill>
              </a:rPr>
              <a:t>included as a means for securely attaching the skin. Reinforced cavities are constructed onto the tubular fuselage vessel to incorporate the wings, landing gear and other equipment such as the APU. Cutouts for the doors and windows are reinforced locally to maintain proper load distribution around the openings</a:t>
            </a:r>
            <a:r>
              <a:rPr lang="en-US" sz="2800" dirty="0" smtClean="0">
                <a:solidFill>
                  <a:srgbClr val="C00000"/>
                </a:solidFill>
              </a:rPr>
              <a:t>.</a:t>
            </a:r>
          </a:p>
          <a:p>
            <a:pPr algn="just"/>
            <a:endParaRPr lang="en-US" sz="2800" dirty="0">
              <a:solidFill>
                <a:srgbClr val="C00000"/>
              </a:solidFill>
            </a:endParaRPr>
          </a:p>
        </p:txBody>
      </p:sp>
    </p:spTree>
    <p:extLst>
      <p:ext uri="{BB962C8B-B14F-4D97-AF65-F5344CB8AC3E}">
        <p14:creationId xmlns:p14="http://schemas.microsoft.com/office/powerpoint/2010/main" xmlns="" val="349935404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330200"/>
            <a:ext cx="11823700" cy="5262979"/>
          </a:xfrm>
          <a:prstGeom prst="rect">
            <a:avLst/>
          </a:prstGeom>
        </p:spPr>
        <p:txBody>
          <a:bodyPr wrap="square">
            <a:spAutoFit/>
          </a:bodyPr>
          <a:lstStyle/>
          <a:p>
            <a:pPr algn="just"/>
            <a:r>
              <a:rPr lang="en-US" sz="2800" b="1" dirty="0">
                <a:solidFill>
                  <a:srgbClr val="C00000"/>
                </a:solidFill>
                <a:latin typeface="Arial" panose="020B0604020202020204" pitchFamily="34" charset="0"/>
              </a:rPr>
              <a:t>PRESSURIZATION SEALING</a:t>
            </a:r>
          </a:p>
          <a:p>
            <a:pPr algn="just"/>
            <a:r>
              <a:rPr lang="en-US" sz="2800" dirty="0">
                <a:solidFill>
                  <a:srgbClr val="C00000"/>
                </a:solidFill>
                <a:latin typeface="Times New Roman" panose="02020603050405020304" pitchFamily="18" charset="0"/>
              </a:rPr>
              <a:t>The fuselage contains some areas that are </a:t>
            </a:r>
            <a:r>
              <a:rPr lang="en-US" sz="2800" dirty="0" smtClean="0">
                <a:solidFill>
                  <a:srgbClr val="C00000"/>
                </a:solidFill>
                <a:latin typeface="Times New Roman" panose="02020603050405020304" pitchFamily="18" charset="0"/>
              </a:rPr>
              <a:t>pressurized during </a:t>
            </a:r>
            <a:r>
              <a:rPr lang="en-US" sz="2800" dirty="0">
                <a:solidFill>
                  <a:srgbClr val="C00000"/>
                </a:solidFill>
                <a:latin typeface="Times New Roman" panose="02020603050405020304" pitchFamily="18" charset="0"/>
              </a:rPr>
              <a:t>flight. These include the flight deck and </a:t>
            </a:r>
            <a:r>
              <a:rPr lang="en-US" sz="2800" dirty="0" smtClean="0">
                <a:solidFill>
                  <a:srgbClr val="C00000"/>
                </a:solidFill>
                <a:latin typeface="Times New Roman" panose="02020603050405020304" pitchFamily="18" charset="0"/>
              </a:rPr>
              <a:t>passenger compartments </a:t>
            </a:r>
            <a:r>
              <a:rPr lang="en-US" sz="2800" dirty="0">
                <a:solidFill>
                  <a:srgbClr val="C00000"/>
                </a:solidFill>
                <a:latin typeface="Times New Roman" panose="02020603050405020304" pitchFamily="18" charset="0"/>
              </a:rPr>
              <a:t>as well as the baggage </a:t>
            </a:r>
            <a:r>
              <a:rPr lang="en-US" sz="2800" dirty="0" smtClean="0">
                <a:solidFill>
                  <a:srgbClr val="C00000"/>
                </a:solidFill>
                <a:latin typeface="Times New Roman" panose="02020603050405020304" pitchFamily="18" charset="0"/>
              </a:rPr>
              <a:t>compartments. Pressure </a:t>
            </a:r>
            <a:r>
              <a:rPr lang="en-US" sz="2800" dirty="0">
                <a:solidFill>
                  <a:srgbClr val="C00000"/>
                </a:solidFill>
                <a:latin typeface="Times New Roman" panose="02020603050405020304" pitchFamily="18" charset="0"/>
              </a:rPr>
              <a:t>bulkheads are used to enclosed the </a:t>
            </a:r>
            <a:r>
              <a:rPr lang="en-US" sz="2800" dirty="0" smtClean="0">
                <a:solidFill>
                  <a:srgbClr val="C00000"/>
                </a:solidFill>
                <a:latin typeface="Times New Roman" panose="02020603050405020304" pitchFamily="18" charset="0"/>
              </a:rPr>
              <a:t>pressurized areas </a:t>
            </a:r>
            <a:r>
              <a:rPr lang="en-US" sz="2800" dirty="0">
                <a:solidFill>
                  <a:srgbClr val="C00000"/>
                </a:solidFill>
                <a:latin typeface="Times New Roman" panose="02020603050405020304" pitchFamily="18" charset="0"/>
              </a:rPr>
              <a:t>at the fore and aft ends of the pressurized </a:t>
            </a:r>
            <a:r>
              <a:rPr lang="en-US" sz="2800" dirty="0" smtClean="0">
                <a:solidFill>
                  <a:srgbClr val="C00000"/>
                </a:solidFill>
                <a:latin typeface="Times New Roman" panose="02020603050405020304" pitchFamily="18" charset="0"/>
              </a:rPr>
              <a:t>areas. The </a:t>
            </a:r>
            <a:r>
              <a:rPr lang="en-US" sz="2800" dirty="0">
                <a:solidFill>
                  <a:srgbClr val="C00000"/>
                </a:solidFill>
                <a:latin typeface="Times New Roman" panose="02020603050405020304" pitchFamily="18" charset="0"/>
              </a:rPr>
              <a:t>airframe structure in pressurized areas must </a:t>
            </a:r>
            <a:r>
              <a:rPr lang="en-US" sz="2800" dirty="0" smtClean="0">
                <a:solidFill>
                  <a:srgbClr val="C00000"/>
                </a:solidFill>
                <a:latin typeface="Times New Roman" panose="02020603050405020304" pitchFamily="18" charset="0"/>
              </a:rPr>
              <a:t>be sealed </a:t>
            </a:r>
            <a:r>
              <a:rPr lang="en-US" sz="2800" dirty="0">
                <a:solidFill>
                  <a:srgbClr val="C00000"/>
                </a:solidFill>
                <a:latin typeface="Times New Roman" panose="02020603050405020304" pitchFamily="18" charset="0"/>
              </a:rPr>
              <a:t>to prevent the flow of gases and liquids through </a:t>
            </a:r>
            <a:r>
              <a:rPr lang="en-US" sz="2800" dirty="0" smtClean="0">
                <a:solidFill>
                  <a:srgbClr val="C00000"/>
                </a:solidFill>
                <a:latin typeface="Times New Roman" panose="02020603050405020304" pitchFamily="18" charset="0"/>
              </a:rPr>
              <a:t>the numerous </a:t>
            </a:r>
            <a:r>
              <a:rPr lang="en-US" sz="2800" dirty="0">
                <a:solidFill>
                  <a:srgbClr val="C00000"/>
                </a:solidFill>
                <a:latin typeface="Times New Roman" panose="02020603050405020304" pitchFamily="18" charset="0"/>
              </a:rPr>
              <a:t>small gaps and cracks that exist. This is </a:t>
            </a:r>
            <a:r>
              <a:rPr lang="en-US" sz="2800" dirty="0" smtClean="0">
                <a:solidFill>
                  <a:srgbClr val="C00000"/>
                </a:solidFill>
                <a:latin typeface="Times New Roman" panose="02020603050405020304" pitchFamily="18" charset="0"/>
              </a:rPr>
              <a:t>done with </a:t>
            </a:r>
            <a:r>
              <a:rPr lang="en-US" sz="2800" dirty="0">
                <a:solidFill>
                  <a:srgbClr val="C00000"/>
                </a:solidFill>
                <a:latin typeface="Times New Roman" panose="02020603050405020304" pitchFamily="18" charset="0"/>
              </a:rPr>
              <a:t>specified sealing compounds and through the use </a:t>
            </a:r>
            <a:r>
              <a:rPr lang="en-US" sz="2800" dirty="0" smtClean="0">
                <a:solidFill>
                  <a:srgbClr val="C00000"/>
                </a:solidFill>
                <a:latin typeface="Times New Roman" panose="02020603050405020304" pitchFamily="18" charset="0"/>
              </a:rPr>
              <a:t>of weather stripping </a:t>
            </a:r>
            <a:r>
              <a:rPr lang="en-US" sz="2800" dirty="0">
                <a:solidFill>
                  <a:srgbClr val="C00000"/>
                </a:solidFill>
                <a:latin typeface="Times New Roman" panose="02020603050405020304" pitchFamily="18" charset="0"/>
              </a:rPr>
              <a:t>type seals. Typically, the area below </a:t>
            </a:r>
            <a:r>
              <a:rPr lang="en-US" sz="2800" dirty="0" smtClean="0">
                <a:solidFill>
                  <a:srgbClr val="C00000"/>
                </a:solidFill>
                <a:latin typeface="Times New Roman" panose="02020603050405020304" pitchFamily="18" charset="0"/>
              </a:rPr>
              <a:t>the floor </a:t>
            </a:r>
            <a:r>
              <a:rPr lang="en-US" sz="2800" dirty="0">
                <a:solidFill>
                  <a:srgbClr val="C00000"/>
                </a:solidFill>
                <a:latin typeface="Times New Roman" panose="02020603050405020304" pitchFamily="18" charset="0"/>
              </a:rPr>
              <a:t>on a commercial passenger aircraft is </a:t>
            </a:r>
            <a:r>
              <a:rPr lang="en-US" sz="2800" dirty="0" smtClean="0">
                <a:solidFill>
                  <a:srgbClr val="C00000"/>
                </a:solidFill>
                <a:latin typeface="Times New Roman" panose="02020603050405020304" pitchFamily="18" charset="0"/>
              </a:rPr>
              <a:t>unpressurized with </a:t>
            </a:r>
            <a:r>
              <a:rPr lang="en-US" sz="2800" dirty="0">
                <a:solidFill>
                  <a:srgbClr val="C00000"/>
                </a:solidFill>
                <a:latin typeface="Times New Roman" panose="02020603050405020304" pitchFamily="18" charset="0"/>
              </a:rPr>
              <a:t>the exception of the baggage compartments. </a:t>
            </a:r>
            <a:r>
              <a:rPr lang="en-US" sz="2800" dirty="0" smtClean="0">
                <a:solidFill>
                  <a:srgbClr val="C00000"/>
                </a:solidFill>
                <a:latin typeface="Times New Roman" panose="02020603050405020304" pitchFamily="18" charset="0"/>
              </a:rPr>
              <a:t>This requires </a:t>
            </a:r>
            <a:r>
              <a:rPr lang="en-US" sz="2800" dirty="0">
                <a:solidFill>
                  <a:srgbClr val="C00000"/>
                </a:solidFill>
                <a:latin typeface="Times New Roman" panose="02020603050405020304" pitchFamily="18" charset="0"/>
              </a:rPr>
              <a:t>that the cabin floor be sealed as well as the </a:t>
            </a:r>
            <a:r>
              <a:rPr lang="en-US" sz="2800" dirty="0" smtClean="0">
                <a:solidFill>
                  <a:srgbClr val="C00000"/>
                </a:solidFill>
                <a:latin typeface="Times New Roman" panose="02020603050405020304" pitchFamily="18" charset="0"/>
              </a:rPr>
              <a:t>wall structure </a:t>
            </a:r>
            <a:r>
              <a:rPr lang="en-US" sz="2800" dirty="0">
                <a:solidFill>
                  <a:srgbClr val="C00000"/>
                </a:solidFill>
                <a:latin typeface="Times New Roman" panose="02020603050405020304" pitchFamily="18" charset="0"/>
              </a:rPr>
              <a:t>and top of the fuselage circumference</a:t>
            </a:r>
            <a:r>
              <a:rPr lang="en-US" sz="2800" dirty="0" smtClean="0">
                <a:solidFill>
                  <a:srgbClr val="C00000"/>
                </a:solidFill>
                <a:latin typeface="Times New Roman" panose="02020603050405020304" pitchFamily="18" charset="0"/>
              </a:rPr>
              <a:t>.</a:t>
            </a:r>
          </a:p>
          <a:p>
            <a:pPr algn="just"/>
            <a:endParaRPr lang="en-US" sz="2800" dirty="0">
              <a:solidFill>
                <a:srgbClr val="C00000"/>
              </a:solidFill>
            </a:endParaRPr>
          </a:p>
        </p:txBody>
      </p:sp>
    </p:spTree>
    <p:extLst>
      <p:ext uri="{BB962C8B-B14F-4D97-AF65-F5344CB8AC3E}">
        <p14:creationId xmlns:p14="http://schemas.microsoft.com/office/powerpoint/2010/main" xmlns="" val="268081392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41300"/>
            <a:ext cx="11950700" cy="5262979"/>
          </a:xfrm>
          <a:prstGeom prst="rect">
            <a:avLst/>
          </a:prstGeom>
        </p:spPr>
        <p:txBody>
          <a:bodyPr wrap="square">
            <a:spAutoFit/>
          </a:bodyPr>
          <a:lstStyle/>
          <a:p>
            <a:pPr algn="just"/>
            <a:r>
              <a:rPr lang="en-US" sz="2800" dirty="0">
                <a:solidFill>
                  <a:srgbClr val="C00000"/>
                </a:solidFill>
                <a:latin typeface="Times New Roman" panose="02020603050405020304" pitchFamily="18" charset="0"/>
              </a:rPr>
              <a:t>Sealing of structure is done during assembly by </a:t>
            </a:r>
            <a:r>
              <a:rPr lang="en-US" sz="2800" dirty="0" smtClean="0">
                <a:solidFill>
                  <a:srgbClr val="C00000"/>
                </a:solidFill>
                <a:latin typeface="Times New Roman" panose="02020603050405020304" pitchFamily="18" charset="0"/>
              </a:rPr>
              <a:t>the manufacturer</a:t>
            </a:r>
            <a:r>
              <a:rPr lang="en-US" sz="2800" dirty="0">
                <a:solidFill>
                  <a:srgbClr val="C00000"/>
                </a:solidFill>
                <a:latin typeface="Times New Roman" panose="02020603050405020304" pitchFamily="18" charset="0"/>
              </a:rPr>
              <a:t>. Many fasteners are installed "wet" </a:t>
            </a:r>
            <a:r>
              <a:rPr lang="en-US" sz="2800" dirty="0" smtClean="0">
                <a:solidFill>
                  <a:srgbClr val="C00000"/>
                </a:solidFill>
                <a:latin typeface="Times New Roman" panose="02020603050405020304" pitchFamily="18" charset="0"/>
              </a:rPr>
              <a:t>which means </a:t>
            </a:r>
            <a:r>
              <a:rPr lang="en-US" sz="2800" dirty="0">
                <a:solidFill>
                  <a:srgbClr val="C00000"/>
                </a:solidFill>
                <a:latin typeface="Times New Roman" panose="02020603050405020304" pitchFamily="18" charset="0"/>
              </a:rPr>
              <a:t>they are coated with wet sealant that flows to fill</a:t>
            </a:r>
          </a:p>
          <a:p>
            <a:pPr algn="just"/>
            <a:r>
              <a:rPr lang="en-US" sz="2800" dirty="0">
                <a:solidFill>
                  <a:srgbClr val="C00000"/>
                </a:solidFill>
                <a:latin typeface="Times New Roman" panose="02020603050405020304" pitchFamily="18" charset="0"/>
              </a:rPr>
              <a:t>the gaps around the fastener and fastener head. </a:t>
            </a:r>
            <a:r>
              <a:rPr lang="en-US" sz="2800" dirty="0" smtClean="0">
                <a:solidFill>
                  <a:srgbClr val="C00000"/>
                </a:solidFill>
                <a:latin typeface="Times New Roman" panose="02020603050405020304" pitchFamily="18" charset="0"/>
              </a:rPr>
              <a:t>Sealant may </a:t>
            </a:r>
            <a:r>
              <a:rPr lang="en-US" sz="2800" dirty="0">
                <a:solidFill>
                  <a:srgbClr val="C00000"/>
                </a:solidFill>
                <a:latin typeface="Times New Roman" panose="02020603050405020304" pitchFamily="18" charset="0"/>
              </a:rPr>
              <a:t>also be applied between structural members </a:t>
            </a:r>
            <a:r>
              <a:rPr lang="en-US" sz="2800" dirty="0" smtClean="0">
                <a:solidFill>
                  <a:srgbClr val="C00000"/>
                </a:solidFill>
                <a:latin typeface="Times New Roman" panose="02020603050405020304" pitchFamily="18" charset="0"/>
              </a:rPr>
              <a:t>being joined</a:t>
            </a:r>
            <a:r>
              <a:rPr lang="en-US" sz="2800" dirty="0">
                <a:solidFill>
                  <a:srgbClr val="C00000"/>
                </a:solidFill>
                <a:latin typeface="Times New Roman" panose="02020603050405020304" pitchFamily="18" charset="0"/>
              </a:rPr>
              <a:t>. </a:t>
            </a:r>
            <a:r>
              <a:rPr lang="en-US" sz="2800" i="1" dirty="0">
                <a:solidFill>
                  <a:srgbClr val="C00000"/>
                </a:solidFill>
                <a:latin typeface="Times New Roman" panose="02020603050405020304" pitchFamily="18" charset="0"/>
              </a:rPr>
              <a:t>(Figure 3-1) </a:t>
            </a:r>
            <a:r>
              <a:rPr lang="en-US" sz="2800" dirty="0">
                <a:solidFill>
                  <a:srgbClr val="C00000"/>
                </a:solidFill>
                <a:latin typeface="Times New Roman" panose="02020603050405020304" pitchFamily="18" charset="0"/>
              </a:rPr>
              <a:t>Sealant specification depends </a:t>
            </a:r>
            <a:r>
              <a:rPr lang="en-US" sz="2800" dirty="0" smtClean="0">
                <a:solidFill>
                  <a:srgbClr val="C00000"/>
                </a:solidFill>
                <a:latin typeface="Times New Roman" panose="02020603050405020304" pitchFamily="18" charset="0"/>
              </a:rPr>
              <a:t>upon factors </a:t>
            </a:r>
            <a:r>
              <a:rPr lang="en-US" sz="2800" dirty="0">
                <a:solidFill>
                  <a:srgbClr val="C00000"/>
                </a:solidFill>
                <a:latin typeface="Times New Roman" panose="02020603050405020304" pitchFamily="18" charset="0"/>
              </a:rPr>
              <a:t>such as location, resistant effects required </a:t>
            </a:r>
            <a:r>
              <a:rPr lang="en-US" sz="2800" dirty="0" smtClean="0">
                <a:solidFill>
                  <a:srgbClr val="C00000"/>
                </a:solidFill>
                <a:latin typeface="Times New Roman" panose="02020603050405020304" pitchFamily="18" charset="0"/>
              </a:rPr>
              <a:t>against certain </a:t>
            </a:r>
            <a:r>
              <a:rPr lang="en-US" sz="2800" dirty="0">
                <a:solidFill>
                  <a:srgbClr val="C00000"/>
                </a:solidFill>
                <a:latin typeface="Times New Roman" panose="02020603050405020304" pitchFamily="18" charset="0"/>
              </a:rPr>
              <a:t>fluids and temperatures to be experienced. </a:t>
            </a:r>
            <a:r>
              <a:rPr lang="en-US" sz="2800" dirty="0" smtClean="0">
                <a:solidFill>
                  <a:srgbClr val="C00000"/>
                </a:solidFill>
                <a:latin typeface="Times New Roman" panose="02020603050405020304" pitchFamily="18" charset="0"/>
              </a:rPr>
              <a:t>The manufacturer's </a:t>
            </a:r>
            <a:r>
              <a:rPr lang="en-US" sz="2800" dirty="0">
                <a:solidFill>
                  <a:srgbClr val="C00000"/>
                </a:solidFill>
                <a:latin typeface="Times New Roman" panose="02020603050405020304" pitchFamily="18" charset="0"/>
              </a:rPr>
              <a:t>maintenance manual details the </a:t>
            </a:r>
            <a:r>
              <a:rPr lang="en-US" sz="2800" dirty="0" smtClean="0">
                <a:solidFill>
                  <a:srgbClr val="C00000"/>
                </a:solidFill>
                <a:latin typeface="Times New Roman" panose="02020603050405020304" pitchFamily="18" charset="0"/>
              </a:rPr>
              <a:t>specific sealant </a:t>
            </a:r>
            <a:r>
              <a:rPr lang="en-US" sz="2800" dirty="0">
                <a:solidFill>
                  <a:srgbClr val="C00000"/>
                </a:solidFill>
                <a:latin typeface="Times New Roman" panose="02020603050405020304" pitchFamily="18" charset="0"/>
              </a:rPr>
              <a:t>to be used in different areas as well as the</a:t>
            </a:r>
          </a:p>
          <a:p>
            <a:pPr algn="just"/>
            <a:r>
              <a:rPr lang="en-US" sz="2800" dirty="0">
                <a:solidFill>
                  <a:srgbClr val="C00000"/>
                </a:solidFill>
                <a:latin typeface="Times New Roman" panose="02020603050405020304" pitchFamily="18" charset="0"/>
              </a:rPr>
              <a:t>application methods to be followed</a:t>
            </a:r>
            <a:r>
              <a:rPr lang="en-US" sz="2800" dirty="0" smtClean="0">
                <a:solidFill>
                  <a:srgbClr val="C00000"/>
                </a:solidFill>
                <a:latin typeface="Times New Roman" panose="02020603050405020304" pitchFamily="18" charset="0"/>
              </a:rPr>
              <a:t>.</a:t>
            </a:r>
            <a:r>
              <a:rPr lang="en-US" dirty="0"/>
              <a:t> </a:t>
            </a:r>
            <a:r>
              <a:rPr lang="en-US" sz="2800" dirty="0">
                <a:solidFill>
                  <a:srgbClr val="C00000"/>
                </a:solidFill>
              </a:rPr>
              <a:t>Note that many areas of the aircraft structure </a:t>
            </a:r>
            <a:r>
              <a:rPr lang="en-US" sz="2800" dirty="0" smtClean="0">
                <a:solidFill>
                  <a:srgbClr val="C00000"/>
                </a:solidFill>
              </a:rPr>
              <a:t>are sealed </a:t>
            </a:r>
            <a:r>
              <a:rPr lang="en-US" sz="2800" dirty="0">
                <a:solidFill>
                  <a:srgbClr val="C00000"/>
                </a:solidFill>
              </a:rPr>
              <a:t>for other reasons than pressurization such </a:t>
            </a:r>
            <a:r>
              <a:rPr lang="en-US" sz="2800" dirty="0" smtClean="0">
                <a:solidFill>
                  <a:srgbClr val="C00000"/>
                </a:solidFill>
              </a:rPr>
              <a:t>as wing </a:t>
            </a:r>
            <a:r>
              <a:rPr lang="en-US" sz="2800" dirty="0">
                <a:solidFill>
                  <a:srgbClr val="C00000"/>
                </a:solidFill>
              </a:rPr>
              <a:t>and body sections to contain fuel and </a:t>
            </a:r>
            <a:r>
              <a:rPr lang="en-US" sz="2800" dirty="0" smtClean="0">
                <a:solidFill>
                  <a:srgbClr val="C00000"/>
                </a:solidFill>
              </a:rPr>
              <a:t>surface skin </a:t>
            </a:r>
            <a:r>
              <a:rPr lang="en-US" sz="2800" dirty="0">
                <a:solidFill>
                  <a:srgbClr val="C00000"/>
                </a:solidFill>
              </a:rPr>
              <a:t>panels to provide aerodynamic efficiency. </a:t>
            </a:r>
            <a:r>
              <a:rPr lang="en-US" sz="2800" dirty="0" smtClean="0">
                <a:solidFill>
                  <a:srgbClr val="C00000"/>
                </a:solidFill>
              </a:rPr>
              <a:t>Sealant is </a:t>
            </a:r>
            <a:r>
              <a:rPr lang="en-US" sz="2800" dirty="0">
                <a:solidFill>
                  <a:srgbClr val="C00000"/>
                </a:solidFill>
              </a:rPr>
              <a:t>also used in corrosion prevention</a:t>
            </a:r>
            <a:r>
              <a:rPr lang="en-US" sz="2800" dirty="0" smtClean="0">
                <a:solidFill>
                  <a:srgbClr val="C00000"/>
                </a:solidFill>
              </a:rPr>
              <a:t>.</a:t>
            </a:r>
          </a:p>
          <a:p>
            <a:pPr algn="just"/>
            <a:endParaRPr lang="en-US" sz="2800"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xmlns="" val="334923726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8800" y="393700"/>
            <a:ext cx="11341100" cy="5867400"/>
          </a:xfrm>
          <a:prstGeom prst="rect">
            <a:avLst/>
          </a:prstGeom>
        </p:spPr>
      </p:pic>
    </p:spTree>
    <p:extLst>
      <p:ext uri="{BB962C8B-B14F-4D97-AF65-F5344CB8AC3E}">
        <p14:creationId xmlns:p14="http://schemas.microsoft.com/office/powerpoint/2010/main" xmlns="" val="379971913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266701"/>
            <a:ext cx="11823700" cy="5693866"/>
          </a:xfrm>
          <a:prstGeom prst="rect">
            <a:avLst/>
          </a:prstGeom>
        </p:spPr>
        <p:txBody>
          <a:bodyPr wrap="square">
            <a:spAutoFit/>
          </a:bodyPr>
          <a:lstStyle/>
          <a:p>
            <a:pPr algn="just"/>
            <a:r>
              <a:rPr lang="en-US" sz="2800" b="1" dirty="0">
                <a:solidFill>
                  <a:srgbClr val="C00000"/>
                </a:solidFill>
                <a:latin typeface="Arial" panose="020B0604020202020204" pitchFamily="34" charset="0"/>
              </a:rPr>
              <a:t>ATTACHMENTS</a:t>
            </a:r>
          </a:p>
          <a:p>
            <a:pPr algn="just"/>
            <a:r>
              <a:rPr lang="en-US" sz="2800" dirty="0">
                <a:solidFill>
                  <a:srgbClr val="C00000"/>
                </a:solidFill>
                <a:latin typeface="Times New Roman" panose="02020603050405020304" pitchFamily="18" charset="0"/>
              </a:rPr>
              <a:t>Attached to the fuselage are wings, stabilizers and </a:t>
            </a:r>
            <a:r>
              <a:rPr lang="en-US" sz="2800" dirty="0" smtClean="0">
                <a:solidFill>
                  <a:srgbClr val="C00000"/>
                </a:solidFill>
                <a:latin typeface="Times New Roman" panose="02020603050405020304" pitchFamily="18" charset="0"/>
              </a:rPr>
              <a:t>in some </a:t>
            </a:r>
            <a:r>
              <a:rPr lang="en-US" sz="2800" dirty="0">
                <a:solidFill>
                  <a:srgbClr val="C00000"/>
                </a:solidFill>
                <a:latin typeface="Times New Roman" panose="02020603050405020304" pitchFamily="18" charset="0"/>
              </a:rPr>
              <a:t>cases, engine pylons and landing gear </a:t>
            </a:r>
            <a:r>
              <a:rPr lang="en-US" sz="2800" dirty="0" smtClean="0">
                <a:solidFill>
                  <a:srgbClr val="C00000"/>
                </a:solidFill>
                <a:latin typeface="Times New Roman" panose="02020603050405020304" pitchFamily="18" charset="0"/>
              </a:rPr>
              <a:t>assemblies. Attach </a:t>
            </a:r>
            <a:r>
              <a:rPr lang="en-US" sz="2800" dirty="0">
                <a:solidFill>
                  <a:srgbClr val="C00000"/>
                </a:solidFill>
                <a:latin typeface="Times New Roman" panose="02020603050405020304" pitchFamily="18" charset="0"/>
              </a:rPr>
              <a:t>points vary widely in location and </a:t>
            </a:r>
            <a:r>
              <a:rPr lang="en-US" sz="2800" dirty="0" smtClean="0">
                <a:solidFill>
                  <a:srgbClr val="C00000"/>
                </a:solidFill>
                <a:latin typeface="Times New Roman" panose="02020603050405020304" pitchFamily="18" charset="0"/>
              </a:rPr>
              <a:t>method. Without </a:t>
            </a:r>
            <a:r>
              <a:rPr lang="en-US" sz="2800" dirty="0">
                <a:solidFill>
                  <a:srgbClr val="C00000"/>
                </a:solidFill>
                <a:latin typeface="Times New Roman" panose="02020603050405020304" pitchFamily="18" charset="0"/>
              </a:rPr>
              <a:t>exception, the structure in the area of </a:t>
            </a:r>
            <a:r>
              <a:rPr lang="en-US" sz="2800" dirty="0" smtClean="0">
                <a:solidFill>
                  <a:srgbClr val="C00000"/>
                </a:solidFill>
                <a:latin typeface="Times New Roman" panose="02020603050405020304" pitchFamily="18" charset="0"/>
              </a:rPr>
              <a:t>major component </a:t>
            </a:r>
            <a:r>
              <a:rPr lang="en-US" sz="2800" dirty="0">
                <a:solidFill>
                  <a:srgbClr val="C00000"/>
                </a:solidFill>
                <a:latin typeface="Times New Roman" panose="02020603050405020304" pitchFamily="18" charset="0"/>
              </a:rPr>
              <a:t>attachment </a:t>
            </a:r>
            <a:r>
              <a:rPr lang="en-US" sz="2800" dirty="0" smtClean="0">
                <a:solidFill>
                  <a:srgbClr val="C00000"/>
                </a:solidFill>
                <a:latin typeface="Times New Roman" panose="02020603050405020304" pitchFamily="18" charset="0"/>
              </a:rPr>
              <a:t>must be </a:t>
            </a:r>
            <a:r>
              <a:rPr lang="en-US" sz="2800" dirty="0">
                <a:solidFill>
                  <a:srgbClr val="C00000"/>
                </a:solidFill>
                <a:latin typeface="Times New Roman" panose="02020603050405020304" pitchFamily="18" charset="0"/>
              </a:rPr>
              <a:t>reinforced to </a:t>
            </a:r>
            <a:r>
              <a:rPr lang="en-US" sz="2800" dirty="0" smtClean="0">
                <a:solidFill>
                  <a:srgbClr val="C00000"/>
                </a:solidFill>
                <a:latin typeface="Times New Roman" panose="02020603050405020304" pitchFamily="18" charset="0"/>
              </a:rPr>
              <a:t>transmit loads </a:t>
            </a:r>
            <a:r>
              <a:rPr lang="en-US" sz="2800" dirty="0">
                <a:solidFill>
                  <a:srgbClr val="C00000"/>
                </a:solidFill>
                <a:latin typeface="Times New Roman" panose="02020603050405020304" pitchFamily="18" charset="0"/>
              </a:rPr>
              <a:t>from these attached assemblies to the fuselage.</a:t>
            </a:r>
          </a:p>
          <a:p>
            <a:pPr algn="just"/>
            <a:r>
              <a:rPr lang="en-US" sz="2800" dirty="0">
                <a:solidFill>
                  <a:srgbClr val="C00000"/>
                </a:solidFill>
                <a:latin typeface="Arial" panose="020B0604020202020204" pitchFamily="34" charset="0"/>
              </a:rPr>
              <a:t>WINGS</a:t>
            </a:r>
          </a:p>
          <a:p>
            <a:pPr algn="just"/>
            <a:r>
              <a:rPr lang="en-US" sz="2800" dirty="0">
                <a:solidFill>
                  <a:srgbClr val="C00000"/>
                </a:solidFill>
                <a:latin typeface="Times New Roman" panose="02020603050405020304" pitchFamily="18" charset="0"/>
              </a:rPr>
              <a:t>Wings are attached either above or below the </a:t>
            </a:r>
            <a:r>
              <a:rPr lang="en-US" sz="2800" dirty="0" smtClean="0">
                <a:solidFill>
                  <a:srgbClr val="C00000"/>
                </a:solidFill>
                <a:latin typeface="Times New Roman" panose="02020603050405020304" pitchFamily="18" charset="0"/>
              </a:rPr>
              <a:t>fuselage structure</a:t>
            </a:r>
            <a:r>
              <a:rPr lang="en-US" sz="2800" dirty="0">
                <a:solidFill>
                  <a:srgbClr val="C00000"/>
                </a:solidFill>
                <a:latin typeface="Times New Roman" panose="02020603050405020304" pitchFamily="18" charset="0"/>
              </a:rPr>
              <a:t>. The fuselage may be notched or cut out </a:t>
            </a:r>
            <a:r>
              <a:rPr lang="en-US" sz="2800" dirty="0" smtClean="0">
                <a:solidFill>
                  <a:srgbClr val="C00000"/>
                </a:solidFill>
                <a:latin typeface="Times New Roman" panose="02020603050405020304" pitchFamily="18" charset="0"/>
              </a:rPr>
              <a:t>to accept </a:t>
            </a:r>
            <a:r>
              <a:rPr lang="en-US" sz="2800" dirty="0">
                <a:solidFill>
                  <a:srgbClr val="C00000"/>
                </a:solidFill>
                <a:latin typeface="Times New Roman" panose="02020603050405020304" pitchFamily="18" charset="0"/>
              </a:rPr>
              <a:t>a center wing section. Strong fuselage frames</a:t>
            </a:r>
          </a:p>
          <a:p>
            <a:pPr algn="just"/>
            <a:r>
              <a:rPr lang="en-US" sz="2800" dirty="0">
                <a:solidFill>
                  <a:srgbClr val="C00000"/>
                </a:solidFill>
                <a:latin typeface="Times New Roman" panose="02020603050405020304" pitchFamily="18" charset="0"/>
              </a:rPr>
              <a:t>or bulkheads are used in the attach area to carry </a:t>
            </a:r>
            <a:r>
              <a:rPr lang="en-US" sz="2800" dirty="0" smtClean="0">
                <a:solidFill>
                  <a:srgbClr val="C00000"/>
                </a:solidFill>
                <a:latin typeface="Times New Roman" panose="02020603050405020304" pitchFamily="18" charset="0"/>
              </a:rPr>
              <a:t>the loads </a:t>
            </a:r>
            <a:r>
              <a:rPr lang="en-US" sz="2800" dirty="0">
                <a:solidFill>
                  <a:srgbClr val="C00000"/>
                </a:solidFill>
                <a:latin typeface="Times New Roman" panose="02020603050405020304" pitchFamily="18" charset="0"/>
              </a:rPr>
              <a:t>from the wings and to transfer the loads to </a:t>
            </a:r>
            <a:r>
              <a:rPr lang="en-US" sz="2800" dirty="0" smtClean="0">
                <a:solidFill>
                  <a:srgbClr val="C00000"/>
                </a:solidFill>
                <a:latin typeface="Times New Roman" panose="02020603050405020304" pitchFamily="18" charset="0"/>
              </a:rPr>
              <a:t>the remainder </a:t>
            </a:r>
            <a:r>
              <a:rPr lang="en-US" sz="2800" dirty="0">
                <a:solidFill>
                  <a:srgbClr val="C00000"/>
                </a:solidFill>
                <a:latin typeface="Times New Roman" panose="02020603050405020304" pitchFamily="18" charset="0"/>
              </a:rPr>
              <a:t>of the fuselage through longhorns and beams.</a:t>
            </a:r>
          </a:p>
          <a:p>
            <a:pPr algn="just"/>
            <a:r>
              <a:rPr lang="en-US" sz="2800" dirty="0">
                <a:solidFill>
                  <a:srgbClr val="C00000"/>
                </a:solidFill>
                <a:latin typeface="Times New Roman" panose="02020603050405020304" pitchFamily="18" charset="0"/>
              </a:rPr>
              <a:t>Fittings or lugs mounted on the frame mate with </a:t>
            </a:r>
            <a:r>
              <a:rPr lang="en-US" sz="2800" dirty="0" smtClean="0">
                <a:solidFill>
                  <a:srgbClr val="C00000"/>
                </a:solidFill>
                <a:latin typeface="Times New Roman" panose="02020603050405020304" pitchFamily="18" charset="0"/>
              </a:rPr>
              <a:t>fittings or </a:t>
            </a:r>
            <a:r>
              <a:rPr lang="en-US" sz="2800" dirty="0">
                <a:solidFill>
                  <a:srgbClr val="C00000"/>
                </a:solidFill>
                <a:latin typeface="Times New Roman" panose="02020603050405020304" pitchFamily="18" charset="0"/>
              </a:rPr>
              <a:t>lugs mounted on the forward and aft wing spar </a:t>
            </a:r>
            <a:r>
              <a:rPr lang="en-US" sz="2800" dirty="0" smtClean="0">
                <a:solidFill>
                  <a:srgbClr val="C00000"/>
                </a:solidFill>
                <a:latin typeface="Times New Roman" panose="02020603050405020304" pitchFamily="18" charset="0"/>
              </a:rPr>
              <a:t>for attachment </a:t>
            </a:r>
            <a:r>
              <a:rPr lang="en-US" sz="2800" dirty="0">
                <a:solidFill>
                  <a:srgbClr val="C00000"/>
                </a:solidFill>
                <a:latin typeface="Times New Roman" panose="02020603050405020304" pitchFamily="18" charset="0"/>
              </a:rPr>
              <a:t>with bolts or other fasteners</a:t>
            </a:r>
            <a:r>
              <a:rPr lang="en-US" sz="2800" dirty="0" smtClean="0">
                <a:solidFill>
                  <a:srgbClr val="C00000"/>
                </a:solidFill>
                <a:latin typeface="Times New Roman" panose="02020603050405020304" pitchFamily="18" charset="0"/>
              </a:rPr>
              <a:t>.</a:t>
            </a:r>
          </a:p>
          <a:p>
            <a:pPr algn="just"/>
            <a:endParaRPr lang="en-US" sz="2800" dirty="0">
              <a:solidFill>
                <a:srgbClr val="C00000"/>
              </a:solidFill>
            </a:endParaRPr>
          </a:p>
        </p:txBody>
      </p:sp>
    </p:spTree>
    <p:extLst>
      <p:ext uri="{BB962C8B-B14F-4D97-AF65-F5344CB8AC3E}">
        <p14:creationId xmlns:p14="http://schemas.microsoft.com/office/powerpoint/2010/main" xmlns="" val="352513580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381000"/>
            <a:ext cx="11696700" cy="5262979"/>
          </a:xfrm>
          <a:prstGeom prst="rect">
            <a:avLst/>
          </a:prstGeom>
        </p:spPr>
        <p:txBody>
          <a:bodyPr wrap="square">
            <a:spAutoFit/>
          </a:bodyPr>
          <a:lstStyle/>
          <a:p>
            <a:pPr algn="just"/>
            <a:r>
              <a:rPr lang="en-US" sz="2800" dirty="0">
                <a:solidFill>
                  <a:srgbClr val="C00000"/>
                </a:solidFill>
                <a:latin typeface="Arial" panose="020B0604020202020204" pitchFamily="34" charset="0"/>
              </a:rPr>
              <a:t>STABILIZERS</a:t>
            </a:r>
          </a:p>
          <a:p>
            <a:pPr algn="just"/>
            <a:r>
              <a:rPr lang="en-US" sz="2800" dirty="0">
                <a:solidFill>
                  <a:srgbClr val="C00000"/>
                </a:solidFill>
                <a:latin typeface="Times New Roman" panose="02020603050405020304" pitchFamily="18" charset="0"/>
              </a:rPr>
              <a:t>The vertical and horizontal stabilizers are attached </a:t>
            </a:r>
            <a:r>
              <a:rPr lang="en-US" sz="2800" dirty="0" smtClean="0">
                <a:solidFill>
                  <a:srgbClr val="C00000"/>
                </a:solidFill>
                <a:latin typeface="Times New Roman" panose="02020603050405020304" pitchFamily="18" charset="0"/>
              </a:rPr>
              <a:t>similar </a:t>
            </a:r>
            <a:r>
              <a:rPr lang="en-US" sz="2800" i="1" dirty="0" smtClean="0">
                <a:solidFill>
                  <a:srgbClr val="C00000"/>
                </a:solidFill>
                <a:latin typeface="Times New Roman" panose="02020603050405020304" pitchFamily="18" charset="0"/>
              </a:rPr>
              <a:t>to </a:t>
            </a:r>
            <a:r>
              <a:rPr lang="en-US" sz="2800" dirty="0">
                <a:solidFill>
                  <a:srgbClr val="C00000"/>
                </a:solidFill>
                <a:latin typeface="Times New Roman" panose="02020603050405020304" pitchFamily="18" charset="0"/>
              </a:rPr>
              <a:t>the wings. The fuselage main frame structure is </a:t>
            </a:r>
            <a:r>
              <a:rPr lang="en-US" sz="2800" dirty="0" smtClean="0">
                <a:solidFill>
                  <a:srgbClr val="C00000"/>
                </a:solidFill>
                <a:latin typeface="Times New Roman" panose="02020603050405020304" pitchFamily="18" charset="0"/>
              </a:rPr>
              <a:t>build stronger </a:t>
            </a:r>
            <a:r>
              <a:rPr lang="en-US" sz="2800" dirty="0">
                <a:solidFill>
                  <a:srgbClr val="C00000"/>
                </a:solidFill>
                <a:latin typeface="Times New Roman" panose="02020603050405020304" pitchFamily="18" charset="0"/>
              </a:rPr>
              <a:t>in the attach area. The vertical .fin </a:t>
            </a:r>
            <a:r>
              <a:rPr lang="en-US" sz="2800" dirty="0" smtClean="0">
                <a:solidFill>
                  <a:srgbClr val="C00000"/>
                </a:solidFill>
                <a:latin typeface="Times New Roman" panose="02020603050405020304" pitchFamily="18" charset="0"/>
              </a:rPr>
              <a:t>attachment is </a:t>
            </a:r>
            <a:r>
              <a:rPr lang="en-US" sz="2800" dirty="0">
                <a:solidFill>
                  <a:srgbClr val="C00000"/>
                </a:solidFill>
                <a:latin typeface="Times New Roman" panose="02020603050405020304" pitchFamily="18" charset="0"/>
              </a:rPr>
              <a:t>typically by bolts through fittings on a frame </a:t>
            </a:r>
            <a:r>
              <a:rPr lang="en-US" sz="2800" dirty="0" smtClean="0">
                <a:solidFill>
                  <a:srgbClr val="C00000"/>
                </a:solidFill>
                <a:latin typeface="Times New Roman" panose="02020603050405020304" pitchFamily="18" charset="0"/>
              </a:rPr>
              <a:t>member or </a:t>
            </a:r>
            <a:r>
              <a:rPr lang="en-US" sz="2800" dirty="0">
                <a:solidFill>
                  <a:srgbClr val="C00000"/>
                </a:solidFill>
                <a:latin typeface="Times New Roman" panose="02020603050405020304" pitchFamily="18" charset="0"/>
              </a:rPr>
              <a:t>bulkhead. </a:t>
            </a:r>
            <a:r>
              <a:rPr lang="en-US" sz="2800" i="1" dirty="0">
                <a:solidFill>
                  <a:srgbClr val="C00000"/>
                </a:solidFill>
                <a:latin typeface="Times New Roman" panose="02020603050405020304" pitchFamily="18" charset="0"/>
              </a:rPr>
              <a:t>(Figure 3-2) </a:t>
            </a:r>
            <a:r>
              <a:rPr lang="en-US" sz="2800" dirty="0">
                <a:solidFill>
                  <a:srgbClr val="C00000"/>
                </a:solidFill>
                <a:latin typeface="Times New Roman" panose="02020603050405020304" pitchFamily="18" charset="0"/>
              </a:rPr>
              <a:t>The attach fittings on </a:t>
            </a:r>
            <a:r>
              <a:rPr lang="en-US" sz="2800" dirty="0" smtClean="0">
                <a:solidFill>
                  <a:srgbClr val="C00000"/>
                </a:solidFill>
                <a:latin typeface="Times New Roman" panose="02020603050405020304" pitchFamily="18" charset="0"/>
              </a:rPr>
              <a:t>the stabilizer </a:t>
            </a:r>
            <a:r>
              <a:rPr lang="en-US" sz="2800" dirty="0">
                <a:solidFill>
                  <a:srgbClr val="C00000"/>
                </a:solidFill>
                <a:latin typeface="Times New Roman" panose="02020603050405020304" pitchFamily="18" charset="0"/>
              </a:rPr>
              <a:t>are usually on the front and rear </a:t>
            </a:r>
            <a:r>
              <a:rPr lang="en-US" sz="2800" dirty="0" smtClean="0">
                <a:solidFill>
                  <a:srgbClr val="C00000"/>
                </a:solidFill>
                <a:latin typeface="Times New Roman" panose="02020603050405020304" pitchFamily="18" charset="0"/>
              </a:rPr>
              <a:t>spars. Some </a:t>
            </a:r>
            <a:r>
              <a:rPr lang="en-US" sz="2800" dirty="0">
                <a:solidFill>
                  <a:srgbClr val="C00000"/>
                </a:solidFill>
                <a:latin typeface="Times New Roman" panose="02020603050405020304" pitchFamily="18" charset="0"/>
              </a:rPr>
              <a:t>horizontal stabilizers are attached directly </a:t>
            </a:r>
            <a:r>
              <a:rPr lang="en-US" sz="2800" dirty="0" smtClean="0">
                <a:solidFill>
                  <a:srgbClr val="C00000"/>
                </a:solidFill>
                <a:latin typeface="Times New Roman" panose="02020603050405020304" pitchFamily="18" charset="0"/>
              </a:rPr>
              <a:t>to the </a:t>
            </a:r>
            <a:r>
              <a:rPr lang="en-US" sz="2800" dirty="0">
                <a:solidFill>
                  <a:srgbClr val="C00000"/>
                </a:solidFill>
                <a:latin typeface="Times New Roman" panose="02020603050405020304" pitchFamily="18" charset="0"/>
              </a:rPr>
              <a:t>vertical stabilizer so no additional attach </a:t>
            </a:r>
            <a:r>
              <a:rPr lang="en-US" sz="2800" dirty="0" smtClean="0">
                <a:solidFill>
                  <a:srgbClr val="C00000"/>
                </a:solidFill>
                <a:latin typeface="Times New Roman" panose="02020603050405020304" pitchFamily="18" charset="0"/>
              </a:rPr>
              <a:t>points </a:t>
            </a:r>
            <a:r>
              <a:rPr lang="en-US" sz="2800" dirty="0" smtClean="0">
                <a:solidFill>
                  <a:srgbClr val="C00000"/>
                </a:solidFill>
                <a:latin typeface="Arial" panose="020B0604020202020204" pitchFamily="34" charset="0"/>
              </a:rPr>
              <a:t>to </a:t>
            </a:r>
            <a:r>
              <a:rPr lang="en-US" sz="2800" dirty="0">
                <a:solidFill>
                  <a:srgbClr val="C00000"/>
                </a:solidFill>
                <a:latin typeface="Times New Roman" panose="02020603050405020304" pitchFamily="18" charset="0"/>
              </a:rPr>
              <a:t>the fuselage are needed other that those for </a:t>
            </a:r>
            <a:r>
              <a:rPr lang="en-US" sz="2800" dirty="0" smtClean="0">
                <a:solidFill>
                  <a:srgbClr val="C00000"/>
                </a:solidFill>
                <a:latin typeface="Times New Roman" panose="02020603050405020304" pitchFamily="18" charset="0"/>
              </a:rPr>
              <a:t>the vertical </a:t>
            </a:r>
            <a:r>
              <a:rPr lang="en-US" sz="2800" dirty="0">
                <a:solidFill>
                  <a:srgbClr val="C00000"/>
                </a:solidFill>
                <a:latin typeface="Times New Roman" panose="02020603050405020304" pitchFamily="18" charset="0"/>
              </a:rPr>
              <a:t>stabilizer. Other horizontal stabilizers </a:t>
            </a:r>
            <a:r>
              <a:rPr lang="en-US" sz="2800" dirty="0" smtClean="0">
                <a:solidFill>
                  <a:srgbClr val="C00000"/>
                </a:solidFill>
                <a:latin typeface="Times New Roman" panose="02020603050405020304" pitchFamily="18" charset="0"/>
              </a:rPr>
              <a:t>are attached </a:t>
            </a:r>
            <a:r>
              <a:rPr lang="en-US" sz="2800" dirty="0">
                <a:solidFill>
                  <a:srgbClr val="C00000"/>
                </a:solidFill>
                <a:latin typeface="Times New Roman" panose="02020603050405020304" pitchFamily="18" charset="0"/>
              </a:rPr>
              <a:t>to the fuselage frames that are </a:t>
            </a:r>
            <a:r>
              <a:rPr lang="en-US" sz="2800" dirty="0" smtClean="0">
                <a:solidFill>
                  <a:srgbClr val="C00000"/>
                </a:solidFill>
                <a:latin typeface="Times New Roman" panose="02020603050405020304" pitchFamily="18" charset="0"/>
              </a:rPr>
              <a:t>strengthened in </a:t>
            </a:r>
            <a:r>
              <a:rPr lang="en-US" sz="2800" dirty="0">
                <a:solidFill>
                  <a:srgbClr val="C00000"/>
                </a:solidFill>
                <a:latin typeface="Times New Roman" panose="02020603050405020304" pitchFamily="18" charset="0"/>
              </a:rPr>
              <a:t>the attach areas. Forward and rear spars of the </a:t>
            </a:r>
            <a:r>
              <a:rPr lang="en-US" sz="2800" dirty="0" err="1" smtClean="0">
                <a:solidFill>
                  <a:srgbClr val="C00000"/>
                </a:solidFill>
                <a:latin typeface="Times New Roman" panose="02020603050405020304" pitchFamily="18" charset="0"/>
              </a:rPr>
              <a:t>tailplane</a:t>
            </a:r>
            <a:r>
              <a:rPr lang="en-US" sz="2800" dirty="0" smtClean="0">
                <a:solidFill>
                  <a:srgbClr val="C00000"/>
                </a:solidFill>
                <a:latin typeface="Times New Roman" panose="02020603050405020304" pitchFamily="18" charset="0"/>
              </a:rPr>
              <a:t> section </a:t>
            </a:r>
            <a:r>
              <a:rPr lang="en-US" sz="2800" dirty="0">
                <a:solidFill>
                  <a:srgbClr val="C00000"/>
                </a:solidFill>
                <a:latin typeface="Times New Roman" panose="02020603050405020304" pitchFamily="18" charset="0"/>
              </a:rPr>
              <a:t>usually support the fitting that </a:t>
            </a:r>
            <a:r>
              <a:rPr lang="en-US" sz="2800" dirty="0" smtClean="0">
                <a:solidFill>
                  <a:srgbClr val="C00000"/>
                </a:solidFill>
                <a:latin typeface="Times New Roman" panose="02020603050405020304" pitchFamily="18" charset="0"/>
              </a:rPr>
              <a:t>mate with </a:t>
            </a:r>
            <a:r>
              <a:rPr lang="en-US" sz="2800" dirty="0">
                <a:solidFill>
                  <a:srgbClr val="C00000"/>
                </a:solidFill>
                <a:latin typeface="Times New Roman" panose="02020603050405020304" pitchFamily="18" charset="0"/>
              </a:rPr>
              <a:t>the fuselage frame fittings</a:t>
            </a:r>
            <a:r>
              <a:rPr lang="en-US" sz="2800" dirty="0" smtClean="0">
                <a:solidFill>
                  <a:srgbClr val="C00000"/>
                </a:solidFill>
                <a:latin typeface="Times New Roman" panose="02020603050405020304" pitchFamily="18" charset="0"/>
              </a:rPr>
              <a:t>.</a:t>
            </a:r>
          </a:p>
          <a:p>
            <a:pPr algn="just"/>
            <a:endParaRPr lang="en-US" sz="2800" dirty="0">
              <a:solidFill>
                <a:srgbClr val="C00000"/>
              </a:solidFill>
            </a:endParaRPr>
          </a:p>
        </p:txBody>
      </p:sp>
    </p:spTree>
    <p:extLst>
      <p:ext uri="{BB962C8B-B14F-4D97-AF65-F5344CB8AC3E}">
        <p14:creationId xmlns:p14="http://schemas.microsoft.com/office/powerpoint/2010/main" xmlns="" val="202580025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06400"/>
            <a:ext cx="11341100" cy="3108543"/>
          </a:xfrm>
          <a:prstGeom prst="rect">
            <a:avLst/>
          </a:prstGeom>
        </p:spPr>
        <p:txBody>
          <a:bodyPr wrap="square">
            <a:spAutoFit/>
          </a:bodyPr>
          <a:lstStyle/>
          <a:p>
            <a:pPr algn="just"/>
            <a:r>
              <a:rPr lang="en-US" sz="2800" dirty="0">
                <a:solidFill>
                  <a:srgbClr val="C00000"/>
                </a:solidFill>
                <a:latin typeface="Arial" panose="020B0604020202020204" pitchFamily="34" charset="0"/>
              </a:rPr>
              <a:t>PYLONS</a:t>
            </a:r>
          </a:p>
          <a:p>
            <a:pPr algn="just"/>
            <a:r>
              <a:rPr lang="en-US" sz="2800" dirty="0">
                <a:solidFill>
                  <a:srgbClr val="C00000"/>
                </a:solidFill>
                <a:latin typeface="Times New Roman" panose="02020603050405020304" pitchFamily="18" charset="0"/>
              </a:rPr>
              <a:t>Fuselage attachments may also </a:t>
            </a:r>
            <a:r>
              <a:rPr lang="en-US" sz="2800" dirty="0" smtClean="0">
                <a:solidFill>
                  <a:srgbClr val="C00000"/>
                </a:solidFill>
                <a:latin typeface="Times New Roman" panose="02020603050405020304" pitchFamily="18" charset="0"/>
              </a:rPr>
              <a:t>include engine pylons. The </a:t>
            </a:r>
            <a:r>
              <a:rPr lang="en-US" sz="2800" dirty="0">
                <a:solidFill>
                  <a:srgbClr val="C00000"/>
                </a:solidFill>
                <a:latin typeface="Times New Roman" panose="02020603050405020304" pitchFamily="18" charset="0"/>
              </a:rPr>
              <a:t>pylon structure contains the attachments for </a:t>
            </a:r>
            <a:r>
              <a:rPr lang="en-US" sz="2800" dirty="0" smtClean="0">
                <a:solidFill>
                  <a:srgbClr val="C00000"/>
                </a:solidFill>
                <a:latin typeface="Times New Roman" panose="02020603050405020304" pitchFamily="18" charset="0"/>
              </a:rPr>
              <a:t>the engine </a:t>
            </a:r>
            <a:r>
              <a:rPr lang="en-US" sz="2800" dirty="0">
                <a:solidFill>
                  <a:srgbClr val="C00000"/>
                </a:solidFill>
                <a:latin typeface="Times New Roman" panose="02020603050405020304" pitchFamily="18" charset="0"/>
              </a:rPr>
              <a:t>mounts. Expect heavily built up frame </a:t>
            </a:r>
            <a:r>
              <a:rPr lang="en-US" sz="2800" dirty="0" smtClean="0">
                <a:solidFill>
                  <a:srgbClr val="C00000"/>
                </a:solidFill>
                <a:latin typeface="Times New Roman" panose="02020603050405020304" pitchFamily="18" charset="0"/>
              </a:rPr>
              <a:t>members include </a:t>
            </a:r>
            <a:r>
              <a:rPr lang="en-US" sz="2800" dirty="0">
                <a:solidFill>
                  <a:srgbClr val="C00000"/>
                </a:solidFill>
                <a:latin typeface="Times New Roman" panose="02020603050405020304" pitchFamily="18" charset="0"/>
              </a:rPr>
              <a:t>pylon attach area. Most engine </a:t>
            </a:r>
            <a:r>
              <a:rPr lang="en-US" sz="2800" dirty="0" smtClean="0">
                <a:solidFill>
                  <a:srgbClr val="C00000"/>
                </a:solidFill>
                <a:latin typeface="Times New Roman" panose="02020603050405020304" pitchFamily="18" charset="0"/>
              </a:rPr>
              <a:t>pylons </a:t>
            </a:r>
            <a:r>
              <a:rPr lang="en-US" sz="2800" dirty="0">
                <a:solidFill>
                  <a:srgbClr val="C00000"/>
                </a:solidFill>
                <a:latin typeface="Times New Roman" panose="02020603050405020304" pitchFamily="18" charset="0"/>
              </a:rPr>
              <a:t>attach and</a:t>
            </a:r>
          </a:p>
          <a:p>
            <a:pPr algn="just"/>
            <a:r>
              <a:rPr lang="en-US" sz="2800" dirty="0">
                <a:solidFill>
                  <a:srgbClr val="C00000"/>
                </a:solidFill>
                <a:latin typeface="Times New Roman" panose="02020603050405020304" pitchFamily="18" charset="0"/>
              </a:rPr>
              <a:t>extend out away from the fuselage at two points</a:t>
            </a:r>
            <a:r>
              <a:rPr lang="en-US" sz="2800" dirty="0" smtClean="0">
                <a:solidFill>
                  <a:srgbClr val="C00000"/>
                </a:solidFill>
                <a:latin typeface="Times New Roman" panose="02020603050405020304" pitchFamily="18" charset="0"/>
              </a:rPr>
              <a:t>.</a:t>
            </a:r>
          </a:p>
          <a:p>
            <a:pPr algn="just"/>
            <a:endParaRPr lang="en-US" sz="2800" dirty="0" smtClean="0">
              <a:solidFill>
                <a:srgbClr val="C00000"/>
              </a:solidFill>
              <a:latin typeface="Times New Roman" panose="02020603050405020304" pitchFamily="18" charset="0"/>
            </a:endParaRPr>
          </a:p>
          <a:p>
            <a:pPr algn="just"/>
            <a:endParaRPr lang="en-US" sz="2800" dirty="0">
              <a:solidFill>
                <a:srgbClr val="C00000"/>
              </a:solidFill>
            </a:endParaRPr>
          </a:p>
        </p:txBody>
      </p:sp>
    </p:spTree>
    <p:extLst>
      <p:ext uri="{BB962C8B-B14F-4D97-AF65-F5344CB8AC3E}">
        <p14:creationId xmlns:p14="http://schemas.microsoft.com/office/powerpoint/2010/main" xmlns="" val="3217316061"/>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100" y="177800"/>
            <a:ext cx="11747500" cy="5632311"/>
          </a:xfrm>
          <a:prstGeom prst="rect">
            <a:avLst/>
          </a:prstGeom>
        </p:spPr>
        <p:txBody>
          <a:bodyPr wrap="square">
            <a:spAutoFit/>
          </a:bodyPr>
          <a:lstStyle/>
          <a:p>
            <a:pPr algn="just"/>
            <a:r>
              <a:rPr lang="en-US" sz="2400" dirty="0">
                <a:solidFill>
                  <a:srgbClr val="C00000"/>
                </a:solidFill>
                <a:latin typeface="Arial" panose="020B0604020202020204" pitchFamily="34" charset="0"/>
              </a:rPr>
              <a:t>UNDERCARRIAGE</a:t>
            </a:r>
          </a:p>
          <a:p>
            <a:pPr algn="just"/>
            <a:r>
              <a:rPr lang="en-US" sz="2400" dirty="0">
                <a:solidFill>
                  <a:srgbClr val="C00000"/>
                </a:solidFill>
                <a:latin typeface="Times New Roman" panose="02020603050405020304" pitchFamily="18" charset="0"/>
              </a:rPr>
              <a:t>The undercarriage of the fuselage includes the </a:t>
            </a:r>
            <a:r>
              <a:rPr lang="en-US" sz="2400" dirty="0" smtClean="0">
                <a:solidFill>
                  <a:srgbClr val="C00000"/>
                </a:solidFill>
                <a:latin typeface="Times New Roman" panose="02020603050405020304" pitchFamily="18" charset="0"/>
              </a:rPr>
              <a:t>wheel wells</a:t>
            </a:r>
            <a:r>
              <a:rPr lang="en-US" sz="2400" dirty="0">
                <a:solidFill>
                  <a:srgbClr val="C00000"/>
                </a:solidFill>
                <a:latin typeface="Times New Roman" panose="02020603050405020304" pitchFamily="18" charset="0"/>
              </a:rPr>
              <a:t>. The wheel wells are strong, structural, </a:t>
            </a:r>
            <a:r>
              <a:rPr lang="en-US" sz="2400" dirty="0" smtClean="0">
                <a:solidFill>
                  <a:srgbClr val="C00000"/>
                </a:solidFill>
                <a:latin typeface="Times New Roman" panose="02020603050405020304" pitchFamily="18" charset="0"/>
              </a:rPr>
              <a:t>boxlike enclosures </a:t>
            </a:r>
            <a:r>
              <a:rPr lang="en-US" sz="2400" dirty="0">
                <a:solidFill>
                  <a:srgbClr val="C00000"/>
                </a:solidFill>
                <a:latin typeface="Times New Roman" panose="02020603050405020304" pitchFamily="18" charset="0"/>
              </a:rPr>
              <a:t>open on the bottom. They are </a:t>
            </a:r>
            <a:r>
              <a:rPr lang="en-US" sz="2400" dirty="0" smtClean="0">
                <a:solidFill>
                  <a:srgbClr val="C00000"/>
                </a:solidFill>
                <a:latin typeface="Times New Roman" panose="02020603050405020304" pitchFamily="18" charset="0"/>
              </a:rPr>
              <a:t>framed by </a:t>
            </a:r>
            <a:r>
              <a:rPr lang="en-US" sz="2400" dirty="0">
                <a:solidFill>
                  <a:srgbClr val="C00000"/>
                </a:solidFill>
                <a:latin typeface="Times New Roman" panose="02020603050405020304" pitchFamily="18" charset="0"/>
              </a:rPr>
              <a:t>heavy structural members and webs. A </a:t>
            </a:r>
            <a:r>
              <a:rPr lang="en-US" sz="2400" dirty="0" smtClean="0">
                <a:solidFill>
                  <a:srgbClr val="C00000"/>
                </a:solidFill>
                <a:latin typeface="Times New Roman" panose="02020603050405020304" pitchFamily="18" charset="0"/>
              </a:rPr>
              <a:t>bulkhead may </a:t>
            </a:r>
            <a:r>
              <a:rPr lang="en-US" sz="2400" dirty="0">
                <a:solidFill>
                  <a:srgbClr val="C00000"/>
                </a:solidFill>
                <a:latin typeface="Times New Roman" panose="02020603050405020304" pitchFamily="18" charset="0"/>
              </a:rPr>
              <a:t>form the forward and/ or aft wall of the </a:t>
            </a:r>
            <a:r>
              <a:rPr lang="en-US" sz="2400" dirty="0" smtClean="0">
                <a:solidFill>
                  <a:srgbClr val="C00000"/>
                </a:solidFill>
                <a:latin typeface="Times New Roman" panose="02020603050405020304" pitchFamily="18" charset="0"/>
              </a:rPr>
              <a:t>wheel well</a:t>
            </a:r>
            <a:r>
              <a:rPr lang="en-US" sz="2400" dirty="0">
                <a:solidFill>
                  <a:srgbClr val="C00000"/>
                </a:solidFill>
                <a:latin typeface="Times New Roman" panose="02020603050405020304" pitchFamily="18" charset="0"/>
              </a:rPr>
              <a:t>. A keel beam may be used in the wheel well </a:t>
            </a:r>
            <a:r>
              <a:rPr lang="en-US" sz="2400" dirty="0" smtClean="0">
                <a:solidFill>
                  <a:srgbClr val="C00000"/>
                </a:solidFill>
                <a:latin typeface="Times New Roman" panose="02020603050405020304" pitchFamily="18" charset="0"/>
              </a:rPr>
              <a:t>to strengthen </a:t>
            </a:r>
            <a:r>
              <a:rPr lang="en-US" sz="2400" dirty="0">
                <a:solidFill>
                  <a:srgbClr val="C00000"/>
                </a:solidFill>
                <a:latin typeface="Times New Roman" panose="02020603050405020304" pitchFamily="18" charset="0"/>
              </a:rPr>
              <a:t>the fuselage.</a:t>
            </a:r>
          </a:p>
          <a:p>
            <a:pPr algn="just"/>
            <a:r>
              <a:rPr lang="en-US" sz="2400" dirty="0">
                <a:solidFill>
                  <a:srgbClr val="C00000"/>
                </a:solidFill>
                <a:latin typeface="Times New Roman" panose="02020603050405020304" pitchFamily="18" charset="0"/>
              </a:rPr>
              <a:t>In both high and low-wing configurations, all or </a:t>
            </a:r>
            <a:r>
              <a:rPr lang="en-US" sz="2400" dirty="0" smtClean="0">
                <a:solidFill>
                  <a:srgbClr val="C00000"/>
                </a:solidFill>
                <a:latin typeface="Times New Roman" panose="02020603050405020304" pitchFamily="18" charset="0"/>
              </a:rPr>
              <a:t>part of </a:t>
            </a:r>
            <a:r>
              <a:rPr lang="en-US" sz="2400" dirty="0">
                <a:solidFill>
                  <a:srgbClr val="C00000"/>
                </a:solidFill>
                <a:latin typeface="Times New Roman" panose="02020603050405020304" pitchFamily="18" charset="0"/>
              </a:rPr>
              <a:t>the gear retracts into the fuselage wheel well. </a:t>
            </a:r>
            <a:r>
              <a:rPr lang="en-US" sz="2400" dirty="0" smtClean="0">
                <a:solidFill>
                  <a:srgbClr val="C00000"/>
                </a:solidFill>
                <a:latin typeface="Times New Roman" panose="02020603050405020304" pitchFamily="18" charset="0"/>
              </a:rPr>
              <a:t>The landing </a:t>
            </a:r>
            <a:r>
              <a:rPr lang="en-US" sz="2400" dirty="0">
                <a:solidFill>
                  <a:srgbClr val="C00000"/>
                </a:solidFill>
                <a:latin typeface="Times New Roman" panose="02020603050405020304" pitchFamily="18" charset="0"/>
              </a:rPr>
              <a:t>gear is mounted under the fuselage in </a:t>
            </a:r>
            <a:r>
              <a:rPr lang="en-US" sz="2400" dirty="0" smtClean="0">
                <a:solidFill>
                  <a:srgbClr val="C00000"/>
                </a:solidFill>
                <a:latin typeface="Times New Roman" panose="02020603050405020304" pitchFamily="18" charset="0"/>
              </a:rPr>
              <a:t>many high </a:t>
            </a:r>
            <a:r>
              <a:rPr lang="en-US" sz="2400" dirty="0">
                <a:solidFill>
                  <a:srgbClr val="C00000"/>
                </a:solidFill>
                <a:latin typeface="Times New Roman" panose="02020603050405020304" pitchFamily="18" charset="0"/>
              </a:rPr>
              <a:t>wing aircraft. On low-wing aircraft the </a:t>
            </a:r>
            <a:r>
              <a:rPr lang="en-US" sz="2400" dirty="0" smtClean="0">
                <a:solidFill>
                  <a:srgbClr val="C00000"/>
                </a:solidFill>
                <a:latin typeface="Times New Roman" panose="02020603050405020304" pitchFamily="18" charset="0"/>
              </a:rPr>
              <a:t>gear typically </a:t>
            </a:r>
            <a:r>
              <a:rPr lang="en-US" sz="2400" dirty="0">
                <a:solidFill>
                  <a:srgbClr val="C00000"/>
                </a:solidFill>
                <a:latin typeface="Times New Roman" panose="02020603050405020304" pitchFamily="18" charset="0"/>
              </a:rPr>
              <a:t>is attached to the wing spars and retracts </a:t>
            </a:r>
            <a:r>
              <a:rPr lang="en-US" sz="2400" dirty="0" smtClean="0">
                <a:solidFill>
                  <a:srgbClr val="C00000"/>
                </a:solidFill>
                <a:latin typeface="Times New Roman" panose="02020603050405020304" pitchFamily="18" charset="0"/>
              </a:rPr>
              <a:t>into the </a:t>
            </a:r>
            <a:r>
              <a:rPr lang="en-US" sz="2400" dirty="0">
                <a:solidFill>
                  <a:srgbClr val="C00000"/>
                </a:solidFill>
                <a:latin typeface="Times New Roman" panose="02020603050405020304" pitchFamily="18" charset="0"/>
              </a:rPr>
              <a:t>wheel wells in the fuselage undercarriage.</a:t>
            </a:r>
          </a:p>
          <a:p>
            <a:pPr algn="just"/>
            <a:r>
              <a:rPr lang="en-US" sz="2400" dirty="0">
                <a:solidFill>
                  <a:srgbClr val="C00000"/>
                </a:solidFill>
                <a:latin typeface="Times New Roman" panose="02020603050405020304" pitchFamily="18" charset="0"/>
              </a:rPr>
              <a:t>On Boeing aircraft, it should be noted that the </a:t>
            </a:r>
            <a:r>
              <a:rPr lang="en-US" sz="2400" dirty="0" smtClean="0">
                <a:solidFill>
                  <a:srgbClr val="C00000"/>
                </a:solidFill>
                <a:latin typeface="Times New Roman" panose="02020603050405020304" pitchFamily="18" charset="0"/>
              </a:rPr>
              <a:t>center section </a:t>
            </a:r>
            <a:r>
              <a:rPr lang="en-US" sz="2400" dirty="0">
                <a:solidFill>
                  <a:srgbClr val="C00000"/>
                </a:solidFill>
                <a:latin typeface="Times New Roman" panose="02020603050405020304" pitchFamily="18" charset="0"/>
              </a:rPr>
              <a:t>of the box wing structure is framed into </a:t>
            </a:r>
            <a:r>
              <a:rPr lang="en-US" sz="2400" dirty="0" smtClean="0">
                <a:solidFill>
                  <a:srgbClr val="C00000"/>
                </a:solidFill>
                <a:latin typeface="Times New Roman" panose="02020603050405020304" pitchFamily="18" charset="0"/>
              </a:rPr>
              <a:t>the fuselage </a:t>
            </a:r>
            <a:r>
              <a:rPr lang="en-US" sz="2400" dirty="0">
                <a:solidFill>
                  <a:srgbClr val="C00000"/>
                </a:solidFill>
                <a:latin typeface="Times New Roman" panose="02020603050405020304" pitchFamily="18" charset="0"/>
              </a:rPr>
              <a:t>undercarriage along with the wheel wells.</a:t>
            </a:r>
          </a:p>
          <a:p>
            <a:pPr algn="just"/>
            <a:r>
              <a:rPr lang="en-US" sz="2400" dirty="0">
                <a:solidFill>
                  <a:srgbClr val="C00000"/>
                </a:solidFill>
                <a:latin typeface="Times New Roman" panose="02020603050405020304" pitchFamily="18" charset="0"/>
              </a:rPr>
              <a:t>Thus, the fuselage undercarriage structure is </a:t>
            </a:r>
            <a:r>
              <a:rPr lang="en-US" sz="2400" dirty="0" smtClean="0">
                <a:solidFill>
                  <a:srgbClr val="C00000"/>
                </a:solidFill>
                <a:latin typeface="Times New Roman" panose="02020603050405020304" pitchFamily="18" charset="0"/>
              </a:rPr>
              <a:t>strong and </a:t>
            </a:r>
            <a:r>
              <a:rPr lang="en-US" sz="2400" dirty="0">
                <a:solidFill>
                  <a:srgbClr val="C00000"/>
                </a:solidFill>
                <a:latin typeface="Times New Roman" panose="02020603050405020304" pitchFamily="18" charset="0"/>
              </a:rPr>
              <a:t>designed to transmit forces throughout the </a:t>
            </a:r>
            <a:r>
              <a:rPr lang="en-US" sz="2400" dirty="0" smtClean="0">
                <a:solidFill>
                  <a:srgbClr val="C00000"/>
                </a:solidFill>
                <a:latin typeface="Times New Roman" panose="02020603050405020304" pitchFamily="18" charset="0"/>
              </a:rPr>
              <a:t>entire airframe</a:t>
            </a:r>
            <a:r>
              <a:rPr lang="en-US" sz="2400" dirty="0">
                <a:solidFill>
                  <a:srgbClr val="C00000"/>
                </a:solidFill>
                <a:latin typeface="Times New Roman" panose="02020603050405020304" pitchFamily="18" charset="0"/>
              </a:rPr>
              <a:t>. </a:t>
            </a:r>
            <a:r>
              <a:rPr lang="en-US" sz="2400" dirty="0" err="1">
                <a:solidFill>
                  <a:srgbClr val="C00000"/>
                </a:solidFill>
                <a:latin typeface="Times New Roman" panose="02020603050405020304" pitchFamily="18" charset="0"/>
              </a:rPr>
              <a:t>Longerons</a:t>
            </a:r>
            <a:r>
              <a:rPr lang="en-US" sz="2400" dirty="0">
                <a:solidFill>
                  <a:srgbClr val="C00000"/>
                </a:solidFill>
                <a:latin typeface="Times New Roman" panose="02020603050405020304" pitchFamily="18" charset="0"/>
              </a:rPr>
              <a:t> and stringers extend from the</a:t>
            </a:r>
          </a:p>
          <a:p>
            <a:pPr algn="just"/>
            <a:r>
              <a:rPr lang="en-US" sz="2400" dirty="0">
                <a:solidFill>
                  <a:srgbClr val="C00000"/>
                </a:solidFill>
                <a:latin typeface="Times New Roman" panose="02020603050405020304" pitchFamily="18" charset="0"/>
              </a:rPr>
              <a:t>structure to carry loads fore and aft</a:t>
            </a:r>
            <a:r>
              <a:rPr lang="en-US" sz="2400" dirty="0" smtClean="0">
                <a:solidFill>
                  <a:srgbClr val="C00000"/>
                </a:solidFill>
                <a:latin typeface="Times New Roman" panose="02020603050405020304" pitchFamily="18" charset="0"/>
              </a:rPr>
              <a:t>.</a:t>
            </a:r>
          </a:p>
          <a:p>
            <a:pPr algn="just"/>
            <a:endParaRPr lang="en-US" sz="2400" dirty="0">
              <a:solidFill>
                <a:srgbClr val="C00000"/>
              </a:solidFill>
            </a:endParaRPr>
          </a:p>
        </p:txBody>
      </p:sp>
    </p:spTree>
    <p:extLst>
      <p:ext uri="{BB962C8B-B14F-4D97-AF65-F5344CB8AC3E}">
        <p14:creationId xmlns:p14="http://schemas.microsoft.com/office/powerpoint/2010/main" xmlns="" val="106380054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304801"/>
            <a:ext cx="11709400" cy="4401205"/>
          </a:xfrm>
          <a:prstGeom prst="rect">
            <a:avLst/>
          </a:prstGeom>
        </p:spPr>
        <p:txBody>
          <a:bodyPr wrap="square">
            <a:spAutoFit/>
          </a:bodyPr>
          <a:lstStyle/>
          <a:p>
            <a:pPr algn="just"/>
            <a:r>
              <a:rPr lang="en-US" sz="2800" dirty="0">
                <a:solidFill>
                  <a:srgbClr val="C00000"/>
                </a:solidFill>
                <a:latin typeface="Times New Roman" panose="02020603050405020304" pitchFamily="18" charset="0"/>
              </a:rPr>
              <a:t>Transverse floor beams typically connect to the </a:t>
            </a:r>
            <a:r>
              <a:rPr lang="en-US" sz="2800" dirty="0" smtClean="0">
                <a:solidFill>
                  <a:srgbClr val="C00000"/>
                </a:solidFill>
                <a:latin typeface="Times New Roman" panose="02020603050405020304" pitchFamily="18" charset="0"/>
              </a:rPr>
              <a:t>fuselage frame </a:t>
            </a:r>
            <a:r>
              <a:rPr lang="en-US" sz="2800" dirty="0">
                <a:solidFill>
                  <a:srgbClr val="C00000"/>
                </a:solidFill>
                <a:latin typeface="Times New Roman" panose="02020603050405020304" pitchFamily="18" charset="0"/>
              </a:rPr>
              <a:t>on both sides of the fuselage where wheel </a:t>
            </a:r>
            <a:r>
              <a:rPr lang="en-US" sz="2800" dirty="0" smtClean="0">
                <a:solidFill>
                  <a:srgbClr val="C00000"/>
                </a:solidFill>
                <a:latin typeface="Times New Roman" panose="02020603050405020304" pitchFamily="18" charset="0"/>
              </a:rPr>
              <a:t>wells and </a:t>
            </a:r>
            <a:r>
              <a:rPr lang="en-US" sz="2800" dirty="0">
                <a:solidFill>
                  <a:srgbClr val="C00000"/>
                </a:solidFill>
                <a:latin typeface="Times New Roman" panose="02020603050405020304" pitchFamily="18" charset="0"/>
              </a:rPr>
              <a:t>wing sections do not exist. Upon these </a:t>
            </a:r>
            <a:r>
              <a:rPr lang="en-US" sz="2800" dirty="0" smtClean="0">
                <a:solidFill>
                  <a:srgbClr val="C00000"/>
                </a:solidFill>
                <a:latin typeface="Times New Roman" panose="02020603050405020304" pitchFamily="18" charset="0"/>
              </a:rPr>
              <a:t>transverse members</a:t>
            </a:r>
            <a:r>
              <a:rPr lang="en-US" sz="2800" dirty="0">
                <a:solidFill>
                  <a:srgbClr val="C00000"/>
                </a:solidFill>
                <a:latin typeface="Times New Roman" panose="02020603050405020304" pitchFamily="18" charset="0"/>
              </a:rPr>
              <a:t>, longitudinal floor beams are attached. </a:t>
            </a:r>
            <a:r>
              <a:rPr lang="en-US" sz="2800" dirty="0" smtClean="0">
                <a:solidFill>
                  <a:srgbClr val="C00000"/>
                </a:solidFill>
                <a:latin typeface="Times New Roman" panose="02020603050405020304" pitchFamily="18" charset="0"/>
              </a:rPr>
              <a:t>They combine </a:t>
            </a:r>
            <a:r>
              <a:rPr lang="en-US" sz="2800" dirty="0">
                <a:solidFill>
                  <a:srgbClr val="C00000"/>
                </a:solidFill>
                <a:latin typeface="Times New Roman" panose="02020603050405020304" pitchFamily="18" charset="0"/>
              </a:rPr>
              <a:t>with the </a:t>
            </a:r>
            <a:r>
              <a:rPr lang="en-US" sz="2800" dirty="0" err="1">
                <a:solidFill>
                  <a:srgbClr val="C00000"/>
                </a:solidFill>
                <a:latin typeface="Times New Roman" panose="02020603050405020304" pitchFamily="18" charset="0"/>
              </a:rPr>
              <a:t>longerons</a:t>
            </a:r>
            <a:r>
              <a:rPr lang="en-US" sz="2800" dirty="0">
                <a:solidFill>
                  <a:srgbClr val="C00000"/>
                </a:solidFill>
                <a:latin typeface="Times New Roman" panose="02020603050405020304" pitchFamily="18" charset="0"/>
              </a:rPr>
              <a:t> transfer loads through </a:t>
            </a:r>
            <a:r>
              <a:rPr lang="en-US" sz="2800" dirty="0" smtClean="0">
                <a:solidFill>
                  <a:srgbClr val="C00000"/>
                </a:solidFill>
                <a:latin typeface="Times New Roman" panose="02020603050405020304" pitchFamily="18" charset="0"/>
              </a:rPr>
              <a:t>the structure </a:t>
            </a:r>
            <a:r>
              <a:rPr lang="en-US" sz="2800" dirty="0">
                <a:solidFill>
                  <a:srgbClr val="C00000"/>
                </a:solidFill>
                <a:latin typeface="Times New Roman" panose="02020603050405020304" pitchFamily="18" charset="0"/>
              </a:rPr>
              <a:t>while at the same time support the seats </a:t>
            </a:r>
            <a:r>
              <a:rPr lang="en-US" sz="2800" dirty="0" smtClean="0">
                <a:solidFill>
                  <a:srgbClr val="C00000"/>
                </a:solidFill>
                <a:latin typeface="Times New Roman" panose="02020603050405020304" pitchFamily="18" charset="0"/>
              </a:rPr>
              <a:t>and the </a:t>
            </a:r>
            <a:r>
              <a:rPr lang="en-US" sz="2800" dirty="0">
                <a:solidFill>
                  <a:srgbClr val="C00000"/>
                </a:solidFill>
                <a:latin typeface="Times New Roman" panose="02020603050405020304" pitchFamily="18" charset="0"/>
              </a:rPr>
              <a:t>entire fuselage floor.</a:t>
            </a:r>
          </a:p>
          <a:p>
            <a:pPr algn="just"/>
            <a:r>
              <a:rPr lang="en-US" sz="2800" dirty="0">
                <a:solidFill>
                  <a:srgbClr val="C00000"/>
                </a:solidFill>
                <a:latin typeface="Times New Roman" panose="02020603050405020304" pitchFamily="18" charset="0"/>
              </a:rPr>
              <a:t>Landing gear attachment fittings vary with </a:t>
            </a:r>
            <a:r>
              <a:rPr lang="en-US" sz="2800" dirty="0" smtClean="0">
                <a:solidFill>
                  <a:srgbClr val="C00000"/>
                </a:solidFill>
                <a:latin typeface="Times New Roman" panose="02020603050405020304" pitchFamily="18" charset="0"/>
              </a:rPr>
              <a:t>aircraft design</a:t>
            </a:r>
            <a:r>
              <a:rPr lang="en-US" sz="2800" dirty="0">
                <a:solidFill>
                  <a:srgbClr val="C00000"/>
                </a:solidFill>
                <a:latin typeface="Times New Roman" panose="02020603050405020304" pitchFamily="18" charset="0"/>
              </a:rPr>
              <a:t>. On the Boeing 737, for example, the </a:t>
            </a:r>
            <a:r>
              <a:rPr lang="en-US" sz="2800" dirty="0" smtClean="0">
                <a:solidFill>
                  <a:srgbClr val="C00000"/>
                </a:solidFill>
                <a:latin typeface="Times New Roman" panose="02020603050405020304" pitchFamily="18" charset="0"/>
              </a:rPr>
              <a:t>nose landing </a:t>
            </a:r>
            <a:r>
              <a:rPr lang="en-US" sz="2800" dirty="0">
                <a:solidFill>
                  <a:srgbClr val="C00000"/>
                </a:solidFill>
                <a:latin typeface="Times New Roman" panose="02020603050405020304" pitchFamily="18" charset="0"/>
              </a:rPr>
              <a:t>gear attachment fittings are part of the </a:t>
            </a:r>
            <a:r>
              <a:rPr lang="en-US" sz="2800" dirty="0" smtClean="0">
                <a:solidFill>
                  <a:srgbClr val="C00000"/>
                </a:solidFill>
                <a:latin typeface="Times New Roman" panose="02020603050405020304" pitchFamily="18" charset="0"/>
              </a:rPr>
              <a:t>wheel well </a:t>
            </a:r>
            <a:r>
              <a:rPr lang="en-US" sz="2800" dirty="0">
                <a:solidFill>
                  <a:srgbClr val="C00000"/>
                </a:solidFill>
                <a:latin typeface="Times New Roman" panose="02020603050405020304" pitchFamily="18" charset="0"/>
              </a:rPr>
              <a:t>structure. The main landing gear support </a:t>
            </a:r>
            <a:r>
              <a:rPr lang="en-US" sz="2800" dirty="0" smtClean="0">
                <a:solidFill>
                  <a:srgbClr val="C00000"/>
                </a:solidFill>
                <a:latin typeface="Times New Roman" panose="02020603050405020304" pitchFamily="18" charset="0"/>
              </a:rPr>
              <a:t>beam and </a:t>
            </a:r>
            <a:r>
              <a:rPr lang="en-US" sz="2800" dirty="0">
                <a:solidFill>
                  <a:srgbClr val="C00000"/>
                </a:solidFill>
                <a:latin typeface="Times New Roman" panose="02020603050405020304" pitchFamily="18" charset="0"/>
              </a:rPr>
              <a:t>side strut attaches to the main fuselage </a:t>
            </a:r>
            <a:r>
              <a:rPr lang="en-US" sz="2800" dirty="0" smtClean="0">
                <a:solidFill>
                  <a:srgbClr val="C00000"/>
                </a:solidFill>
                <a:latin typeface="Times New Roman" panose="02020603050405020304" pitchFamily="18" charset="0"/>
              </a:rPr>
              <a:t>frame member </a:t>
            </a:r>
            <a:r>
              <a:rPr lang="en-US" sz="2800" dirty="0">
                <a:solidFill>
                  <a:srgbClr val="C00000"/>
                </a:solidFill>
                <a:latin typeface="Times New Roman" panose="02020603050405020304" pitchFamily="18" charset="0"/>
              </a:rPr>
              <a:t>with fittings</a:t>
            </a:r>
            <a:r>
              <a:rPr lang="en-US" sz="2800" dirty="0" smtClean="0">
                <a:solidFill>
                  <a:srgbClr val="C00000"/>
                </a:solidFill>
                <a:latin typeface="Times New Roman" panose="02020603050405020304" pitchFamily="18" charset="0"/>
              </a:rPr>
              <a:t>.</a:t>
            </a:r>
          </a:p>
          <a:p>
            <a:pPr algn="just"/>
            <a:endParaRPr lang="en-US" sz="2800" dirty="0">
              <a:solidFill>
                <a:srgbClr val="C00000"/>
              </a:solidFill>
            </a:endParaRPr>
          </a:p>
        </p:txBody>
      </p:sp>
    </p:spTree>
    <p:extLst>
      <p:ext uri="{BB962C8B-B14F-4D97-AF65-F5344CB8AC3E}">
        <p14:creationId xmlns:p14="http://schemas.microsoft.com/office/powerpoint/2010/main" xmlns="" val="3582264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7500" y="399434"/>
            <a:ext cx="6659618" cy="5641928"/>
          </a:xfrm>
          <a:prstGeom prst="rect">
            <a:avLst/>
          </a:prstGeom>
        </p:spPr>
      </p:pic>
    </p:spTree>
    <p:extLst>
      <p:ext uri="{BB962C8B-B14F-4D97-AF65-F5344CB8AC3E}">
        <p14:creationId xmlns:p14="http://schemas.microsoft.com/office/powerpoint/2010/main" xmlns="" val="101203306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279400"/>
            <a:ext cx="11696700" cy="4893647"/>
          </a:xfrm>
          <a:prstGeom prst="rect">
            <a:avLst/>
          </a:prstGeom>
        </p:spPr>
        <p:txBody>
          <a:bodyPr wrap="square">
            <a:spAutoFit/>
          </a:bodyPr>
          <a:lstStyle/>
          <a:p>
            <a:pPr algn="just"/>
            <a:r>
              <a:rPr lang="en-US" sz="2400" b="1" dirty="0">
                <a:solidFill>
                  <a:srgbClr val="C00000"/>
                </a:solidFill>
                <a:latin typeface="Arial" panose="020B0604020202020204" pitchFamily="34" charset="0"/>
              </a:rPr>
              <a:t>SEAT INSTALLATION</a:t>
            </a:r>
          </a:p>
          <a:p>
            <a:pPr algn="just"/>
            <a:r>
              <a:rPr lang="en-US" sz="2400" dirty="0">
                <a:solidFill>
                  <a:srgbClr val="C00000"/>
                </a:solidFill>
                <a:latin typeface="Times New Roman" panose="02020603050405020304" pitchFamily="18" charset="0"/>
              </a:rPr>
              <a:t>On airliners, seat attachment fittings consist </a:t>
            </a:r>
            <a:r>
              <a:rPr lang="en-US" sz="2400" dirty="0" smtClean="0">
                <a:solidFill>
                  <a:srgbClr val="C00000"/>
                </a:solidFill>
                <a:latin typeface="Times New Roman" panose="02020603050405020304" pitchFamily="18" charset="0"/>
              </a:rPr>
              <a:t>of longitudinal tracks </a:t>
            </a:r>
            <a:r>
              <a:rPr lang="en-US" sz="2400" dirty="0">
                <a:solidFill>
                  <a:srgbClr val="C00000"/>
                </a:solidFill>
                <a:latin typeface="Times New Roman" panose="02020603050405020304" pitchFamily="18" charset="0"/>
              </a:rPr>
              <a:t>attached to the tops of floor beams and seats </a:t>
            </a:r>
            <a:r>
              <a:rPr lang="en-US" sz="2400" dirty="0" smtClean="0">
                <a:solidFill>
                  <a:srgbClr val="C00000"/>
                </a:solidFill>
                <a:latin typeface="Times New Roman" panose="02020603050405020304" pitchFamily="18" charset="0"/>
              </a:rPr>
              <a:t>that contain </a:t>
            </a:r>
            <a:r>
              <a:rPr lang="en-US" sz="2400" dirty="0">
                <a:solidFill>
                  <a:srgbClr val="C00000"/>
                </a:solidFill>
                <a:latin typeface="Times New Roman" panose="02020603050405020304" pitchFamily="18" charset="0"/>
              </a:rPr>
              <a:t>strong lightweight frames with </a:t>
            </a:r>
            <a:r>
              <a:rPr lang="en-US" sz="2400" dirty="0" smtClean="0">
                <a:solidFill>
                  <a:srgbClr val="C00000"/>
                </a:solidFill>
                <a:latin typeface="Times New Roman" panose="02020603050405020304" pitchFamily="18" charset="0"/>
              </a:rPr>
              <a:t>quick-release fasteners </a:t>
            </a:r>
            <a:r>
              <a:rPr lang="en-US" sz="2400" dirty="0">
                <a:solidFill>
                  <a:srgbClr val="C00000"/>
                </a:solidFill>
                <a:latin typeface="Times New Roman" panose="02020603050405020304" pitchFamily="18" charset="0"/>
              </a:rPr>
              <a:t>that fit into the track at any location. </a:t>
            </a:r>
            <a:r>
              <a:rPr lang="en-US" sz="2400" i="1" dirty="0">
                <a:solidFill>
                  <a:srgbClr val="C00000"/>
                </a:solidFill>
                <a:latin typeface="Times New Roman" panose="02020603050405020304" pitchFamily="18" charset="0"/>
              </a:rPr>
              <a:t>(</a:t>
            </a:r>
            <a:r>
              <a:rPr lang="en-US" sz="2400" i="1" dirty="0" smtClean="0">
                <a:solidFill>
                  <a:srgbClr val="C00000"/>
                </a:solidFill>
                <a:latin typeface="Times New Roman" panose="02020603050405020304" pitchFamily="18" charset="0"/>
              </a:rPr>
              <a:t>Figure 3-3</a:t>
            </a:r>
            <a:r>
              <a:rPr lang="en-US" sz="2400" i="1" dirty="0">
                <a:solidFill>
                  <a:srgbClr val="C00000"/>
                </a:solidFill>
                <a:latin typeface="Times New Roman" panose="02020603050405020304" pitchFamily="18" charset="0"/>
              </a:rPr>
              <a:t>) </a:t>
            </a:r>
            <a:r>
              <a:rPr lang="en-US" sz="2400" dirty="0">
                <a:solidFill>
                  <a:srgbClr val="C00000"/>
                </a:solidFill>
                <a:latin typeface="Times New Roman" panose="02020603050405020304" pitchFamily="18" charset="0"/>
              </a:rPr>
              <a:t>With this system, operators adjust seat pitch, the </a:t>
            </a:r>
            <a:r>
              <a:rPr lang="en-US" sz="2400" dirty="0" smtClean="0">
                <a:solidFill>
                  <a:srgbClr val="C00000"/>
                </a:solidFill>
                <a:latin typeface="Times New Roman" panose="02020603050405020304" pitchFamily="18" charset="0"/>
              </a:rPr>
              <a:t>fore and </a:t>
            </a:r>
            <a:r>
              <a:rPr lang="en-US" sz="2400" dirty="0">
                <a:solidFill>
                  <a:srgbClr val="C00000"/>
                </a:solidFill>
                <a:latin typeface="Times New Roman" panose="02020603050405020304" pitchFamily="18" charset="0"/>
              </a:rPr>
              <a:t>aft space between each row of seats, to configure </a:t>
            </a:r>
            <a:r>
              <a:rPr lang="en-US" sz="2400" dirty="0" smtClean="0">
                <a:solidFill>
                  <a:srgbClr val="C00000"/>
                </a:solidFill>
                <a:latin typeface="Times New Roman" panose="02020603050405020304" pitchFamily="18" charset="0"/>
              </a:rPr>
              <a:t>the aircraft </a:t>
            </a:r>
            <a:r>
              <a:rPr lang="en-US" sz="2400" dirty="0">
                <a:solidFill>
                  <a:srgbClr val="C00000"/>
                </a:solidFill>
                <a:latin typeface="Times New Roman" panose="02020603050405020304" pitchFamily="18" charset="0"/>
              </a:rPr>
              <a:t>with more or fewer seat rows</a:t>
            </a:r>
            <a:r>
              <a:rPr lang="en-US" sz="2400" dirty="0" smtClean="0">
                <a:solidFill>
                  <a:srgbClr val="C00000"/>
                </a:solidFill>
                <a:latin typeface="Times New Roman" panose="02020603050405020304" pitchFamily="18" charset="0"/>
              </a:rPr>
              <a:t>.</a:t>
            </a:r>
            <a:r>
              <a:rPr lang="en-US" sz="2400" dirty="0"/>
              <a:t> </a:t>
            </a:r>
            <a:r>
              <a:rPr lang="en-US" sz="2400" dirty="0">
                <a:solidFill>
                  <a:srgbClr val="C00000"/>
                </a:solidFill>
              </a:rPr>
              <a:t>Coach and first class seat frames lock into the </a:t>
            </a:r>
            <a:r>
              <a:rPr lang="en-US" sz="2400" dirty="0" smtClean="0">
                <a:solidFill>
                  <a:srgbClr val="C00000"/>
                </a:solidFill>
              </a:rPr>
              <a:t>same tracks</a:t>
            </a:r>
            <a:r>
              <a:rPr lang="en-US" sz="2400" dirty="0">
                <a:solidFill>
                  <a:srgbClr val="C00000"/>
                </a:solidFill>
              </a:rPr>
              <a:t>. Typically, the seats are ganged together in </a:t>
            </a:r>
            <a:r>
              <a:rPr lang="en-US" sz="2400" dirty="0" smtClean="0">
                <a:solidFill>
                  <a:srgbClr val="C00000"/>
                </a:solidFill>
              </a:rPr>
              <a:t>the seat </a:t>
            </a:r>
            <a:r>
              <a:rPr lang="en-US" sz="2400" dirty="0">
                <a:solidFill>
                  <a:srgbClr val="C00000"/>
                </a:solidFill>
              </a:rPr>
              <a:t>frame so that two, three or more seats have </a:t>
            </a:r>
            <a:r>
              <a:rPr lang="en-US" sz="2400" dirty="0" smtClean="0">
                <a:solidFill>
                  <a:srgbClr val="C00000"/>
                </a:solidFill>
              </a:rPr>
              <a:t>frame fittings </a:t>
            </a:r>
            <a:r>
              <a:rPr lang="en-US" sz="2400" dirty="0">
                <a:solidFill>
                  <a:srgbClr val="C00000"/>
                </a:solidFill>
              </a:rPr>
              <a:t>that fit into two adjacent seat tracks.</a:t>
            </a:r>
          </a:p>
          <a:p>
            <a:pPr algn="just"/>
            <a:r>
              <a:rPr lang="en-US" sz="2400" dirty="0">
                <a:solidFill>
                  <a:srgbClr val="C00000"/>
                </a:solidFill>
              </a:rPr>
              <a:t>Narrow body aircraft may have 4 longitudinal </a:t>
            </a:r>
            <a:r>
              <a:rPr lang="en-US" sz="2400" dirty="0" smtClean="0">
                <a:solidFill>
                  <a:srgbClr val="C00000"/>
                </a:solidFill>
              </a:rPr>
              <a:t>seat tracks </a:t>
            </a:r>
            <a:r>
              <a:rPr lang="en-US" sz="2400" dirty="0">
                <a:solidFill>
                  <a:srgbClr val="C00000"/>
                </a:solidFill>
              </a:rPr>
              <a:t>into which two set of three seats fit in coach </a:t>
            </a:r>
            <a:r>
              <a:rPr lang="en-US" sz="2400" dirty="0" smtClean="0">
                <a:solidFill>
                  <a:srgbClr val="C00000"/>
                </a:solidFill>
              </a:rPr>
              <a:t>or two </a:t>
            </a:r>
            <a:r>
              <a:rPr lang="en-US" sz="2400" dirty="0">
                <a:solidFill>
                  <a:srgbClr val="C00000"/>
                </a:solidFill>
              </a:rPr>
              <a:t>sets of two seats fit in </a:t>
            </a:r>
            <a:r>
              <a:rPr lang="en-US" sz="2400" dirty="0" smtClean="0">
                <a:solidFill>
                  <a:srgbClr val="C00000"/>
                </a:solidFill>
              </a:rPr>
              <a:t>first class</a:t>
            </a:r>
            <a:r>
              <a:rPr lang="en-US" sz="2400" dirty="0">
                <a:solidFill>
                  <a:srgbClr val="C00000"/>
                </a:solidFill>
              </a:rPr>
              <a:t>. Wide body </a:t>
            </a:r>
            <a:r>
              <a:rPr lang="en-US" sz="2400" dirty="0" smtClean="0">
                <a:solidFill>
                  <a:srgbClr val="C00000"/>
                </a:solidFill>
              </a:rPr>
              <a:t>aircraft have </a:t>
            </a:r>
            <a:r>
              <a:rPr lang="en-US" sz="2400" dirty="0">
                <a:solidFill>
                  <a:srgbClr val="C00000"/>
                </a:solidFill>
              </a:rPr>
              <a:t>additional tracks to accommodate three sections </a:t>
            </a:r>
            <a:r>
              <a:rPr lang="en-US" sz="2400" dirty="0" smtClean="0">
                <a:solidFill>
                  <a:srgbClr val="C00000"/>
                </a:solidFill>
              </a:rPr>
              <a:t>of seats </a:t>
            </a:r>
            <a:r>
              <a:rPr lang="en-US" sz="2400" dirty="0">
                <a:solidFill>
                  <a:srgbClr val="C00000"/>
                </a:solidFill>
              </a:rPr>
              <a:t>across the width of the fuselage</a:t>
            </a:r>
            <a:r>
              <a:rPr lang="en-US" sz="2400" dirty="0" smtClean="0">
                <a:solidFill>
                  <a:srgbClr val="C00000"/>
                </a:solidFill>
              </a:rPr>
              <a:t>.</a:t>
            </a:r>
          </a:p>
          <a:p>
            <a:pPr algn="just"/>
            <a:endParaRPr lang="en-US" sz="2400" dirty="0">
              <a:solidFill>
                <a:srgbClr val="C00000"/>
              </a:solidFill>
            </a:endParaRPr>
          </a:p>
        </p:txBody>
      </p:sp>
    </p:spTree>
    <p:extLst>
      <p:ext uri="{BB962C8B-B14F-4D97-AF65-F5344CB8AC3E}">
        <p14:creationId xmlns:p14="http://schemas.microsoft.com/office/powerpoint/2010/main" xmlns="" val="323767330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6300" y="272463"/>
            <a:ext cx="7937500" cy="6343524"/>
          </a:xfrm>
          <a:prstGeom prst="rect">
            <a:avLst/>
          </a:prstGeom>
        </p:spPr>
      </p:pic>
    </p:spTree>
    <p:extLst>
      <p:ext uri="{BB962C8B-B14F-4D97-AF65-F5344CB8AC3E}">
        <p14:creationId xmlns:p14="http://schemas.microsoft.com/office/powerpoint/2010/main" xmlns="" val="370090080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7850" y="800100"/>
            <a:ext cx="11424108" cy="5422900"/>
          </a:xfrm>
          <a:prstGeom prst="rect">
            <a:avLst/>
          </a:prstGeom>
        </p:spPr>
      </p:pic>
    </p:spTree>
    <p:extLst>
      <p:ext uri="{BB962C8B-B14F-4D97-AF65-F5344CB8AC3E}">
        <p14:creationId xmlns:p14="http://schemas.microsoft.com/office/powerpoint/2010/main" xmlns="" val="73054173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700" y="381000"/>
            <a:ext cx="11658600" cy="3970318"/>
          </a:xfrm>
          <a:prstGeom prst="rect">
            <a:avLst/>
          </a:prstGeom>
        </p:spPr>
        <p:txBody>
          <a:bodyPr wrap="square">
            <a:spAutoFit/>
          </a:bodyPr>
          <a:lstStyle/>
          <a:p>
            <a:pPr algn="just"/>
            <a:r>
              <a:rPr lang="en-US" sz="2800" dirty="0">
                <a:solidFill>
                  <a:srgbClr val="C00000"/>
                </a:solidFill>
                <a:latin typeface="Times New Roman" panose="02020603050405020304" pitchFamily="18" charset="0"/>
              </a:rPr>
              <a:t>The seat track fastener method may also be used </a:t>
            </a:r>
            <a:r>
              <a:rPr lang="en-US" sz="2800" dirty="0" smtClean="0">
                <a:solidFill>
                  <a:srgbClr val="C00000"/>
                </a:solidFill>
                <a:latin typeface="Times New Roman" panose="02020603050405020304" pitchFamily="18" charset="0"/>
              </a:rPr>
              <a:t>to install </a:t>
            </a:r>
            <a:r>
              <a:rPr lang="en-US" sz="2800" dirty="0">
                <a:solidFill>
                  <a:srgbClr val="C00000"/>
                </a:solidFill>
                <a:latin typeface="Times New Roman" panose="02020603050405020304" pitchFamily="18" charset="0"/>
              </a:rPr>
              <a:t>cabin partitions including galley </a:t>
            </a:r>
            <a:r>
              <a:rPr lang="en-US" sz="2800" dirty="0" smtClean="0">
                <a:solidFill>
                  <a:srgbClr val="C00000"/>
                </a:solidFill>
                <a:latin typeface="Times New Roman" panose="02020603050405020304" pitchFamily="18" charset="0"/>
              </a:rPr>
              <a:t>installations. Note </a:t>
            </a:r>
            <a:r>
              <a:rPr lang="en-US" sz="2800" dirty="0">
                <a:solidFill>
                  <a:srgbClr val="C00000"/>
                </a:solidFill>
                <a:latin typeface="Times New Roman" panose="02020603050405020304" pitchFamily="18" charset="0"/>
              </a:rPr>
              <a:t>that flight attendant seats are often attached </a:t>
            </a:r>
            <a:r>
              <a:rPr lang="en-US" sz="2800" dirty="0" smtClean="0">
                <a:solidFill>
                  <a:srgbClr val="C00000"/>
                </a:solidFill>
                <a:latin typeface="Times New Roman" panose="02020603050405020304" pitchFamily="18" charset="0"/>
              </a:rPr>
              <a:t>this type </a:t>
            </a:r>
            <a:r>
              <a:rPr lang="en-US" sz="2800" dirty="0">
                <a:solidFill>
                  <a:srgbClr val="C00000"/>
                </a:solidFill>
                <a:latin typeface="Times New Roman" panose="02020603050405020304" pitchFamily="18" charset="0"/>
              </a:rPr>
              <a:t>of partition. Flight crew seats are typically </a:t>
            </a:r>
            <a:r>
              <a:rPr lang="en-US" sz="2800" dirty="0" smtClean="0">
                <a:solidFill>
                  <a:srgbClr val="C00000"/>
                </a:solidFill>
                <a:latin typeface="Times New Roman" panose="02020603050405020304" pitchFamily="18" charset="0"/>
              </a:rPr>
              <a:t>attached directly </a:t>
            </a:r>
            <a:r>
              <a:rPr lang="en-US" sz="2800" dirty="0">
                <a:solidFill>
                  <a:srgbClr val="C00000"/>
                </a:solidFill>
                <a:latin typeface="Times New Roman" panose="02020603050405020304" pitchFamily="18" charset="0"/>
              </a:rPr>
              <a:t>to the floor structure of the </a:t>
            </a:r>
            <a:r>
              <a:rPr lang="en-US" sz="2800" dirty="0" err="1" smtClean="0">
                <a:solidFill>
                  <a:srgbClr val="C00000"/>
                </a:solidFill>
                <a:latin typeface="Times New Roman" panose="02020603050405020304" pitchFamily="18" charset="0"/>
              </a:rPr>
              <a:t>fiight</a:t>
            </a:r>
            <a:r>
              <a:rPr lang="en-US" sz="2800" dirty="0" smtClean="0">
                <a:solidFill>
                  <a:srgbClr val="C00000"/>
                </a:solidFill>
                <a:latin typeface="Times New Roman" panose="02020603050405020304" pitchFamily="18" charset="0"/>
              </a:rPr>
              <a:t> </a:t>
            </a:r>
            <a:r>
              <a:rPr lang="en-US" sz="2800" dirty="0">
                <a:solidFill>
                  <a:srgbClr val="C00000"/>
                </a:solidFill>
                <a:latin typeface="Times New Roman" panose="02020603050405020304" pitchFamily="18" charset="0"/>
              </a:rPr>
              <a:t>deck.</a:t>
            </a:r>
          </a:p>
          <a:p>
            <a:pPr algn="just"/>
            <a:r>
              <a:rPr lang="en-US" sz="2800" b="1" dirty="0">
                <a:solidFill>
                  <a:srgbClr val="C00000"/>
                </a:solidFill>
                <a:latin typeface="Arial" panose="020B0604020202020204" pitchFamily="34" charset="0"/>
              </a:rPr>
              <a:t>CARGO LOADING SYSTEM</a:t>
            </a:r>
          </a:p>
          <a:p>
            <a:pPr algn="just"/>
            <a:r>
              <a:rPr lang="en-US" sz="2800" dirty="0">
                <a:solidFill>
                  <a:srgbClr val="C00000"/>
                </a:solidFill>
                <a:latin typeface="Times New Roman" panose="02020603050405020304" pitchFamily="18" charset="0"/>
              </a:rPr>
              <a:t>Large turbine powered aircraft are used to </a:t>
            </a:r>
            <a:r>
              <a:rPr lang="en-US" sz="2800" dirty="0" smtClean="0">
                <a:solidFill>
                  <a:srgbClr val="C00000"/>
                </a:solidFill>
                <a:latin typeface="Times New Roman" panose="02020603050405020304" pitchFamily="18" charset="0"/>
              </a:rPr>
              <a:t>carry passengers</a:t>
            </a:r>
            <a:r>
              <a:rPr lang="en-US" sz="2800" dirty="0">
                <a:solidFill>
                  <a:srgbClr val="C00000"/>
                </a:solidFill>
                <a:latin typeface="Times New Roman" panose="02020603050405020304" pitchFamily="18" charset="0"/>
              </a:rPr>
              <a:t>, cargo, or both. Handling of cargo is </a:t>
            </a:r>
            <a:r>
              <a:rPr lang="en-US" sz="2800" dirty="0" smtClean="0">
                <a:solidFill>
                  <a:srgbClr val="C00000"/>
                </a:solidFill>
                <a:latin typeface="Times New Roman" panose="02020603050405020304" pitchFamily="18" charset="0"/>
              </a:rPr>
              <a:t>often done </a:t>
            </a:r>
            <a:r>
              <a:rPr lang="en-US" sz="2800" dirty="0">
                <a:solidFill>
                  <a:srgbClr val="C00000"/>
                </a:solidFill>
                <a:latin typeface="Times New Roman" panose="02020603050405020304" pitchFamily="18" charset="0"/>
              </a:rPr>
              <a:t>with special cargo handling equipment such </a:t>
            </a:r>
            <a:r>
              <a:rPr lang="en-US" sz="2800" dirty="0" smtClean="0">
                <a:solidFill>
                  <a:srgbClr val="C00000"/>
                </a:solidFill>
                <a:latin typeface="Times New Roman" panose="02020603050405020304" pitchFamily="18" charset="0"/>
              </a:rPr>
              <a:t>as tracks </a:t>
            </a:r>
            <a:r>
              <a:rPr lang="en-US" sz="2800" dirty="0">
                <a:solidFill>
                  <a:srgbClr val="C00000"/>
                </a:solidFill>
                <a:latin typeface="Times New Roman" panose="02020603050405020304" pitchFamily="18" charset="0"/>
              </a:rPr>
              <a:t>and rollers to move cargo fore and aft in </a:t>
            </a:r>
            <a:r>
              <a:rPr lang="en-US" sz="2800" dirty="0" smtClean="0">
                <a:solidFill>
                  <a:srgbClr val="C00000"/>
                </a:solidFill>
                <a:latin typeface="Times New Roman" panose="02020603050405020304" pitchFamily="18" charset="0"/>
              </a:rPr>
              <a:t>the</a:t>
            </a:r>
          </a:p>
          <a:p>
            <a:pPr algn="just"/>
            <a:endParaRPr lang="en-US" sz="2800" dirty="0">
              <a:solidFill>
                <a:srgbClr val="C00000"/>
              </a:solidFill>
            </a:endParaRPr>
          </a:p>
        </p:txBody>
      </p:sp>
    </p:spTree>
    <p:extLst>
      <p:ext uri="{BB962C8B-B14F-4D97-AF65-F5344CB8AC3E}">
        <p14:creationId xmlns:p14="http://schemas.microsoft.com/office/powerpoint/2010/main" xmlns="" val="234389058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100" y="419100"/>
            <a:ext cx="11366500" cy="5262979"/>
          </a:xfrm>
          <a:prstGeom prst="rect">
            <a:avLst/>
          </a:prstGeom>
        </p:spPr>
        <p:txBody>
          <a:bodyPr wrap="square">
            <a:spAutoFit/>
          </a:bodyPr>
          <a:lstStyle/>
          <a:p>
            <a:pPr algn="just"/>
            <a:r>
              <a:rPr lang="en-US" sz="2800" dirty="0">
                <a:solidFill>
                  <a:srgbClr val="C00000"/>
                </a:solidFill>
                <a:latin typeface="Times New Roman" panose="02020603050405020304" pitchFamily="18" charset="0"/>
              </a:rPr>
              <a:t>aircraft fuselage. A ball-mat used in the entry area </a:t>
            </a:r>
            <a:r>
              <a:rPr lang="en-US" sz="2800" dirty="0" smtClean="0">
                <a:solidFill>
                  <a:srgbClr val="C00000"/>
                </a:solidFill>
                <a:latin typeface="Times New Roman" panose="02020603050405020304" pitchFamily="18" charset="0"/>
              </a:rPr>
              <a:t>allows cargo </a:t>
            </a:r>
            <a:r>
              <a:rPr lang="en-US" sz="2800" dirty="0">
                <a:solidFill>
                  <a:srgbClr val="C00000"/>
                </a:solidFill>
                <a:latin typeface="Times New Roman" panose="02020603050405020304" pitchFamily="18" charset="0"/>
              </a:rPr>
              <a:t>to be maneuvered during loading and </a:t>
            </a:r>
            <a:r>
              <a:rPr lang="en-US" sz="2800" dirty="0" smtClean="0">
                <a:solidFill>
                  <a:srgbClr val="C00000"/>
                </a:solidFill>
                <a:latin typeface="Times New Roman" panose="02020603050405020304" pitchFamily="18" charset="0"/>
              </a:rPr>
              <a:t>unloading. Many </a:t>
            </a:r>
            <a:r>
              <a:rPr lang="en-US" sz="2800" dirty="0">
                <a:solidFill>
                  <a:srgbClr val="C00000"/>
                </a:solidFill>
                <a:latin typeface="Times New Roman" panose="02020603050405020304" pitchFamily="18" charset="0"/>
              </a:rPr>
              <a:t>automated cargo handling systems exist.</a:t>
            </a:r>
          </a:p>
          <a:p>
            <a:pPr algn="just"/>
            <a:r>
              <a:rPr lang="en-US" sz="2800" dirty="0">
                <a:solidFill>
                  <a:srgbClr val="C00000"/>
                </a:solidFill>
                <a:latin typeface="Times New Roman" panose="02020603050405020304" pitchFamily="18" charset="0"/>
              </a:rPr>
              <a:t>These are predominately electric powered. Roller </a:t>
            </a:r>
            <a:r>
              <a:rPr lang="en-US" sz="2800" dirty="0" smtClean="0">
                <a:solidFill>
                  <a:srgbClr val="C00000"/>
                </a:solidFill>
                <a:latin typeface="Times New Roman" panose="02020603050405020304" pitchFamily="18" charset="0"/>
              </a:rPr>
              <a:t>and drive </a:t>
            </a:r>
            <a:r>
              <a:rPr lang="en-US" sz="2800" dirty="0">
                <a:solidFill>
                  <a:srgbClr val="C00000"/>
                </a:solidFill>
                <a:latin typeface="Times New Roman" panose="02020603050405020304" pitchFamily="18" charset="0"/>
              </a:rPr>
              <a:t>systems are manufactured for installation </a:t>
            </a:r>
            <a:r>
              <a:rPr lang="en-US" sz="2800" dirty="0" smtClean="0">
                <a:solidFill>
                  <a:srgbClr val="C00000"/>
                </a:solidFill>
                <a:latin typeface="Times New Roman" panose="02020603050405020304" pitchFamily="18" charset="0"/>
              </a:rPr>
              <a:t>into nearly </a:t>
            </a:r>
            <a:r>
              <a:rPr lang="en-US" sz="2800" dirty="0">
                <a:solidFill>
                  <a:srgbClr val="C00000"/>
                </a:solidFill>
                <a:latin typeface="Times New Roman" panose="02020603050405020304" pitchFamily="18" charset="0"/>
              </a:rPr>
              <a:t>any type of baggage compartment or </a:t>
            </a:r>
            <a:r>
              <a:rPr lang="en-US" sz="2800" dirty="0" smtClean="0">
                <a:solidFill>
                  <a:srgbClr val="C00000"/>
                </a:solidFill>
                <a:latin typeface="Times New Roman" panose="02020603050405020304" pitchFamily="18" charset="0"/>
              </a:rPr>
              <a:t>main fuselage</a:t>
            </a:r>
            <a:r>
              <a:rPr lang="en-US" sz="2800" dirty="0">
                <a:solidFill>
                  <a:srgbClr val="C00000"/>
                </a:solidFill>
                <a:latin typeface="Times New Roman" panose="02020603050405020304" pitchFamily="18" charset="0"/>
              </a:rPr>
              <a:t>. Some systems utilize containers that can </a:t>
            </a:r>
            <a:r>
              <a:rPr lang="en-US" sz="2800" dirty="0" smtClean="0">
                <a:solidFill>
                  <a:srgbClr val="C00000"/>
                </a:solidFill>
                <a:latin typeface="Times New Roman" panose="02020603050405020304" pitchFamily="18" charset="0"/>
              </a:rPr>
              <a:t>be pre-packed</a:t>
            </a:r>
            <a:r>
              <a:rPr lang="en-US" sz="2800" dirty="0">
                <a:solidFill>
                  <a:srgbClr val="C00000"/>
                </a:solidFill>
                <a:latin typeface="Times New Roman" panose="02020603050405020304" pitchFamily="18" charset="0"/>
              </a:rPr>
              <a:t>. Then, the entire container is loaded </a:t>
            </a:r>
            <a:r>
              <a:rPr lang="en-US" sz="2800" dirty="0" smtClean="0">
                <a:solidFill>
                  <a:srgbClr val="C00000"/>
                </a:solidFill>
                <a:latin typeface="Times New Roman" panose="02020603050405020304" pitchFamily="18" charset="0"/>
              </a:rPr>
              <a:t>into the </a:t>
            </a:r>
            <a:r>
              <a:rPr lang="en-US" sz="2800" dirty="0">
                <a:solidFill>
                  <a:srgbClr val="C00000"/>
                </a:solidFill>
                <a:latin typeface="Times New Roman" panose="02020603050405020304" pitchFamily="18" charset="0"/>
              </a:rPr>
              <a:t>cargo area utilizing power lifting equipment. </a:t>
            </a:r>
            <a:r>
              <a:rPr lang="en-US" sz="2800" dirty="0" smtClean="0">
                <a:solidFill>
                  <a:srgbClr val="C00000"/>
                </a:solidFill>
                <a:latin typeface="Times New Roman" panose="02020603050405020304" pitchFamily="18" charset="0"/>
              </a:rPr>
              <a:t>The aircraft-installed </a:t>
            </a:r>
            <a:r>
              <a:rPr lang="en-US" sz="2800" dirty="0">
                <a:solidFill>
                  <a:srgbClr val="C00000"/>
                </a:solidFill>
                <a:latin typeface="Times New Roman" panose="02020603050405020304" pitchFamily="18" charset="0"/>
              </a:rPr>
              <a:t>powered cargo system allows the </a:t>
            </a:r>
            <a:r>
              <a:rPr lang="en-US" sz="2800" dirty="0" smtClean="0">
                <a:solidFill>
                  <a:srgbClr val="C00000"/>
                </a:solidFill>
                <a:latin typeface="Times New Roman" panose="02020603050405020304" pitchFamily="18" charset="0"/>
              </a:rPr>
              <a:t>load to </a:t>
            </a:r>
            <a:r>
              <a:rPr lang="en-US" sz="2800" dirty="0">
                <a:solidFill>
                  <a:srgbClr val="C00000"/>
                </a:solidFill>
                <a:latin typeface="Times New Roman" panose="02020603050405020304" pitchFamily="18" charset="0"/>
              </a:rPr>
              <a:t>be maneuvered once in the aircraft.</a:t>
            </a:r>
          </a:p>
          <a:p>
            <a:pPr algn="just"/>
            <a:r>
              <a:rPr lang="en-US" sz="2800" dirty="0">
                <a:solidFill>
                  <a:srgbClr val="C00000"/>
                </a:solidFill>
                <a:latin typeface="Times New Roman" panose="02020603050405020304" pitchFamily="18" charset="0"/>
              </a:rPr>
              <a:t>Note that seat track type fasteners are sometimes used </a:t>
            </a:r>
            <a:r>
              <a:rPr lang="en-US" sz="2800" dirty="0" smtClean="0">
                <a:solidFill>
                  <a:srgbClr val="C00000"/>
                </a:solidFill>
                <a:latin typeface="Times New Roman" panose="02020603050405020304" pitchFamily="18" charset="0"/>
              </a:rPr>
              <a:t>as quick </a:t>
            </a:r>
            <a:r>
              <a:rPr lang="en-US" sz="2800" dirty="0">
                <a:solidFill>
                  <a:srgbClr val="C00000"/>
                </a:solidFill>
                <a:latin typeface="Times New Roman" panose="02020603050405020304" pitchFamily="18" charset="0"/>
              </a:rPr>
              <a:t>release attachments for webbing nets used to </a:t>
            </a:r>
            <a:r>
              <a:rPr lang="en-US" sz="2800" dirty="0" smtClean="0">
                <a:solidFill>
                  <a:srgbClr val="C00000"/>
                </a:solidFill>
                <a:latin typeface="Times New Roman" panose="02020603050405020304" pitchFamily="18" charset="0"/>
              </a:rPr>
              <a:t>keep cargo </a:t>
            </a:r>
            <a:r>
              <a:rPr lang="en-US" sz="2800" dirty="0">
                <a:solidFill>
                  <a:srgbClr val="C00000"/>
                </a:solidFill>
                <a:latin typeface="Times New Roman" panose="02020603050405020304" pitchFamily="18" charset="0"/>
              </a:rPr>
              <a:t>from shifting during flight and ground operations</a:t>
            </a:r>
            <a:r>
              <a:rPr lang="en-US" dirty="0">
                <a:solidFill>
                  <a:srgbClr val="6A6A6A"/>
                </a:solidFill>
                <a:latin typeface="Times New Roman" panose="02020603050405020304" pitchFamily="18" charset="0"/>
              </a:rPr>
              <a:t>.</a:t>
            </a:r>
            <a:endParaRPr lang="en-US" dirty="0"/>
          </a:p>
        </p:txBody>
      </p:sp>
    </p:spTree>
    <p:extLst>
      <p:ext uri="{BB962C8B-B14F-4D97-AF65-F5344CB8AC3E}">
        <p14:creationId xmlns:p14="http://schemas.microsoft.com/office/powerpoint/2010/main" xmlns="" val="3374190833"/>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7000"/>
            <a:ext cx="11772900" cy="5262979"/>
          </a:xfrm>
          <a:prstGeom prst="rect">
            <a:avLst/>
          </a:prstGeom>
        </p:spPr>
        <p:txBody>
          <a:bodyPr wrap="square">
            <a:spAutoFit/>
          </a:bodyPr>
          <a:lstStyle/>
          <a:p>
            <a:pPr algn="just"/>
            <a:r>
              <a:rPr lang="en-US" sz="2400" dirty="0">
                <a:solidFill>
                  <a:srgbClr val="C00000"/>
                </a:solidFill>
                <a:latin typeface="Arial" panose="020B0604020202020204" pitchFamily="34" charset="0"/>
              </a:rPr>
              <a:t>DOORS AND EMERGENCY EXITS</a:t>
            </a:r>
          </a:p>
          <a:p>
            <a:pPr algn="just"/>
            <a:r>
              <a:rPr lang="en-US" sz="2400" dirty="0">
                <a:solidFill>
                  <a:srgbClr val="C00000"/>
                </a:solidFill>
                <a:latin typeface="Times New Roman" panose="02020603050405020304" pitchFamily="18" charset="0"/>
              </a:rPr>
              <a:t>There are different types of doors on an </a:t>
            </a:r>
            <a:r>
              <a:rPr lang="en-US" sz="2400" dirty="0" smtClean="0">
                <a:solidFill>
                  <a:srgbClr val="C00000"/>
                </a:solidFill>
                <a:latin typeface="Times New Roman" panose="02020603050405020304" pitchFamily="18" charset="0"/>
              </a:rPr>
              <a:t>aircraft. </a:t>
            </a:r>
            <a:r>
              <a:rPr lang="en-US" sz="2400" dirty="0" err="1" smtClean="0">
                <a:solidFill>
                  <a:srgbClr val="C00000"/>
                </a:solidFill>
                <a:latin typeface="Times New Roman" panose="02020603050405020304" pitchFamily="18" charset="0"/>
              </a:rPr>
              <a:t>Opemting</a:t>
            </a:r>
            <a:r>
              <a:rPr lang="en-US" sz="2400" dirty="0" smtClean="0">
                <a:solidFill>
                  <a:srgbClr val="C00000"/>
                </a:solidFill>
                <a:latin typeface="Times New Roman" panose="02020603050405020304" pitchFamily="18" charset="0"/>
              </a:rPr>
              <a:t> </a:t>
            </a:r>
            <a:r>
              <a:rPr lang="en-US" sz="2400" dirty="0">
                <a:solidFill>
                  <a:srgbClr val="C00000"/>
                </a:solidFill>
                <a:latin typeface="Times New Roman" panose="02020603050405020304" pitchFamily="18" charset="0"/>
              </a:rPr>
              <a:t>mechanisms vary depending on the type </a:t>
            </a:r>
            <a:r>
              <a:rPr lang="en-US" sz="2400" dirty="0" smtClean="0">
                <a:solidFill>
                  <a:srgbClr val="C00000"/>
                </a:solidFill>
                <a:latin typeface="Times New Roman" panose="02020603050405020304" pitchFamily="18" charset="0"/>
              </a:rPr>
              <a:t>of door</a:t>
            </a:r>
            <a:r>
              <a:rPr lang="en-US" sz="2400" dirty="0">
                <a:solidFill>
                  <a:srgbClr val="C00000"/>
                </a:solidFill>
                <a:latin typeface="Times New Roman" panose="02020603050405020304" pitchFamily="18" charset="0"/>
              </a:rPr>
              <a:t>. Cabin entry doors, cargo bay doors, and </a:t>
            </a:r>
            <a:r>
              <a:rPr lang="en-US" sz="2400" dirty="0" smtClean="0">
                <a:solidFill>
                  <a:srgbClr val="C00000"/>
                </a:solidFill>
                <a:latin typeface="Times New Roman" panose="02020603050405020304" pitchFamily="18" charset="0"/>
              </a:rPr>
              <a:t>emergency exits </a:t>
            </a:r>
            <a:r>
              <a:rPr lang="en-US" sz="2400" dirty="0">
                <a:solidFill>
                  <a:srgbClr val="C00000"/>
                </a:solidFill>
                <a:latin typeface="Times New Roman" panose="02020603050405020304" pitchFamily="18" charset="0"/>
              </a:rPr>
              <a:t>are in the pressurized section of the </a:t>
            </a:r>
            <a:r>
              <a:rPr lang="en-US" sz="2400" dirty="0" smtClean="0">
                <a:solidFill>
                  <a:srgbClr val="C00000"/>
                </a:solidFill>
                <a:latin typeface="Times New Roman" panose="02020603050405020304" pitchFamily="18" charset="0"/>
              </a:rPr>
              <a:t>fuselage. Equipment </a:t>
            </a:r>
            <a:r>
              <a:rPr lang="en-US" sz="2400" dirty="0">
                <a:solidFill>
                  <a:srgbClr val="C00000"/>
                </a:solidFill>
                <a:latin typeface="Times New Roman" panose="02020603050405020304" pitchFamily="18" charset="0"/>
              </a:rPr>
              <a:t>compartment access doors not in </a:t>
            </a:r>
            <a:r>
              <a:rPr lang="en-US" sz="2400" dirty="0" smtClean="0">
                <a:solidFill>
                  <a:srgbClr val="C00000"/>
                </a:solidFill>
                <a:latin typeface="Times New Roman" panose="02020603050405020304" pitchFamily="18" charset="0"/>
              </a:rPr>
              <a:t>the pressurized </a:t>
            </a:r>
            <a:r>
              <a:rPr lang="en-US" sz="2400" dirty="0">
                <a:solidFill>
                  <a:srgbClr val="C00000"/>
                </a:solidFill>
                <a:latin typeface="Times New Roman" panose="02020603050405020304" pitchFamily="18" charset="0"/>
              </a:rPr>
              <a:t>portion of the vessel are another type of door.</a:t>
            </a:r>
          </a:p>
          <a:p>
            <a:pPr algn="just"/>
            <a:r>
              <a:rPr lang="en-US" sz="2400" dirty="0">
                <a:solidFill>
                  <a:srgbClr val="C00000"/>
                </a:solidFill>
                <a:latin typeface="Arial" panose="020B0604020202020204" pitchFamily="34" charset="0"/>
              </a:rPr>
              <a:t>CONSTRUCTION</a:t>
            </a:r>
          </a:p>
          <a:p>
            <a:r>
              <a:rPr lang="en-US" sz="2400" dirty="0">
                <a:solidFill>
                  <a:srgbClr val="C00000"/>
                </a:solidFill>
                <a:latin typeface="Times New Roman" panose="02020603050405020304" pitchFamily="18" charset="0"/>
              </a:rPr>
              <a:t>Aircraft doors are constructed similarly to the </a:t>
            </a:r>
            <a:r>
              <a:rPr lang="en-US" sz="2400" dirty="0" smtClean="0">
                <a:solidFill>
                  <a:srgbClr val="C00000"/>
                </a:solidFill>
                <a:latin typeface="Times New Roman" panose="02020603050405020304" pitchFamily="18" charset="0"/>
              </a:rPr>
              <a:t>fuselage. Vertical </a:t>
            </a:r>
            <a:r>
              <a:rPr lang="en-US" sz="2400" dirty="0">
                <a:solidFill>
                  <a:srgbClr val="C00000"/>
                </a:solidFill>
                <a:latin typeface="Times New Roman" panose="02020603050405020304" pitchFamily="18" charset="0"/>
              </a:rPr>
              <a:t>and horizontal aluminum structural </a:t>
            </a:r>
            <a:r>
              <a:rPr lang="en-US" sz="2400" dirty="0" smtClean="0">
                <a:solidFill>
                  <a:srgbClr val="C00000"/>
                </a:solidFill>
                <a:latin typeface="Times New Roman" panose="02020603050405020304" pitchFamily="18" charset="0"/>
              </a:rPr>
              <a:t>members arc </a:t>
            </a:r>
            <a:r>
              <a:rPr lang="en-US" sz="2400" dirty="0">
                <a:solidFill>
                  <a:srgbClr val="C00000"/>
                </a:solidFill>
                <a:latin typeface="Times New Roman" panose="02020603050405020304" pitchFamily="18" charset="0"/>
              </a:rPr>
              <a:t>skinned on </a:t>
            </a:r>
            <a:r>
              <a:rPr lang="en-US" sz="2400" dirty="0" err="1">
                <a:solidFill>
                  <a:srgbClr val="C00000"/>
                </a:solidFill>
                <a:latin typeface="Times New Roman" panose="02020603050405020304" pitchFamily="18" charset="0"/>
              </a:rPr>
              <a:t>rhe</a:t>
            </a:r>
            <a:r>
              <a:rPr lang="en-US" sz="2400" dirty="0">
                <a:solidFill>
                  <a:srgbClr val="C00000"/>
                </a:solidFill>
                <a:latin typeface="Times New Roman" panose="02020603050405020304" pitchFamily="18" charset="0"/>
              </a:rPr>
              <a:t> outside and inside of </a:t>
            </a:r>
            <a:r>
              <a:rPr lang="en-US" sz="2400" dirty="0" smtClean="0">
                <a:solidFill>
                  <a:srgbClr val="C00000"/>
                </a:solidFill>
                <a:latin typeface="Times New Roman" panose="02020603050405020304" pitchFamily="18" charset="0"/>
              </a:rPr>
              <a:t>the door for </a:t>
            </a:r>
            <a:r>
              <a:rPr lang="en-US" sz="2400" dirty="0">
                <a:solidFill>
                  <a:srgbClr val="C00000"/>
                </a:solidFill>
                <a:latin typeface="Times New Roman" panose="02020603050405020304" pitchFamily="18" charset="0"/>
              </a:rPr>
              <a:t>strength, </a:t>
            </a:r>
            <a:r>
              <a:rPr lang="en-US" sz="2400" dirty="0" err="1" smtClean="0">
                <a:solidFill>
                  <a:srgbClr val="C00000"/>
                </a:solidFill>
                <a:latin typeface="HiddenHorzOCR"/>
              </a:rPr>
              <a:t>Latchlng</a:t>
            </a:r>
            <a:r>
              <a:rPr lang="en-US" sz="2400" dirty="0" smtClean="0">
                <a:solidFill>
                  <a:srgbClr val="C00000"/>
                </a:solidFill>
                <a:latin typeface="HiddenHorzOCR"/>
              </a:rPr>
              <a:t> </a:t>
            </a:r>
            <a:r>
              <a:rPr lang="en-US" sz="2400" dirty="0">
                <a:solidFill>
                  <a:srgbClr val="C00000"/>
                </a:solidFill>
                <a:latin typeface="Times New Roman" panose="02020603050405020304" pitchFamily="18" charset="0"/>
              </a:rPr>
              <a:t>and </a:t>
            </a:r>
            <a:r>
              <a:rPr lang="en-US" sz="2400" dirty="0" smtClean="0">
                <a:solidFill>
                  <a:srgbClr val="C00000"/>
                </a:solidFill>
                <a:latin typeface="HiddenHorzOCR"/>
              </a:rPr>
              <a:t>locking </a:t>
            </a:r>
            <a:r>
              <a:rPr lang="en-US" sz="2400" dirty="0">
                <a:solidFill>
                  <a:srgbClr val="C00000"/>
                </a:solidFill>
                <a:latin typeface="Times New Roman" panose="02020603050405020304" pitchFamily="18" charset="0"/>
              </a:rPr>
              <a:t>mechanisms </a:t>
            </a:r>
            <a:r>
              <a:rPr lang="en-US" sz="2400" dirty="0" smtClean="0">
                <a:solidFill>
                  <a:srgbClr val="C00000"/>
                </a:solidFill>
                <a:latin typeface="Times New Roman" panose="02020603050405020304" pitchFamily="18" charset="0"/>
              </a:rPr>
              <a:t>are </a:t>
            </a:r>
            <a:r>
              <a:rPr lang="en-US" sz="2400" dirty="0">
                <a:solidFill>
                  <a:srgbClr val="C00000"/>
                </a:solidFill>
              </a:rPr>
              <a:t>installed within the structure. </a:t>
            </a:r>
            <a:r>
              <a:rPr lang="en-US" sz="2400" i="1" dirty="0">
                <a:solidFill>
                  <a:srgbClr val="C00000"/>
                </a:solidFill>
              </a:rPr>
              <a:t>(Figure 3-4) </a:t>
            </a:r>
            <a:r>
              <a:rPr lang="en-US" sz="2400" dirty="0">
                <a:solidFill>
                  <a:srgbClr val="C00000"/>
                </a:solidFill>
              </a:rPr>
              <a:t>On </a:t>
            </a:r>
            <a:r>
              <a:rPr lang="en-US" sz="2400" dirty="0" smtClean="0">
                <a:solidFill>
                  <a:srgbClr val="C00000"/>
                </a:solidFill>
              </a:rPr>
              <a:t>large aircraft</a:t>
            </a:r>
            <a:r>
              <a:rPr lang="en-US" sz="2400" dirty="0">
                <a:solidFill>
                  <a:srgbClr val="C00000"/>
                </a:solidFill>
              </a:rPr>
              <a:t>, cabin entry doors open inward. With </a:t>
            </a:r>
            <a:r>
              <a:rPr lang="en-US" sz="2400" dirty="0" smtClean="0">
                <a:solidFill>
                  <a:srgbClr val="C00000"/>
                </a:solidFill>
              </a:rPr>
              <a:t>the help </a:t>
            </a:r>
            <a:r>
              <a:rPr lang="en-US" sz="2400" dirty="0">
                <a:solidFill>
                  <a:srgbClr val="C00000"/>
                </a:solidFill>
              </a:rPr>
              <a:t>of collapsible top and bottom edges, they </a:t>
            </a:r>
            <a:r>
              <a:rPr lang="en-US" sz="2400" dirty="0" smtClean="0">
                <a:solidFill>
                  <a:srgbClr val="C00000"/>
                </a:solidFill>
              </a:rPr>
              <a:t>are then </a:t>
            </a:r>
            <a:r>
              <a:rPr lang="en-US" sz="2400" dirty="0">
                <a:solidFill>
                  <a:srgbClr val="C00000"/>
                </a:solidFill>
              </a:rPr>
              <a:t>pushed through the door frame to the outside </a:t>
            </a:r>
            <a:r>
              <a:rPr lang="en-US" sz="2400" dirty="0" smtClean="0">
                <a:solidFill>
                  <a:srgbClr val="C00000"/>
                </a:solidFill>
              </a:rPr>
              <a:t>of the </a:t>
            </a:r>
            <a:r>
              <a:rPr lang="en-US" sz="2400" dirty="0">
                <a:solidFill>
                  <a:srgbClr val="C00000"/>
                </a:solidFill>
              </a:rPr>
              <a:t>aircraft to permit unobstructed boarding. </a:t>
            </a:r>
            <a:r>
              <a:rPr lang="en-US" sz="2400" dirty="0" smtClean="0">
                <a:solidFill>
                  <a:srgbClr val="C00000"/>
                </a:solidFill>
              </a:rPr>
              <a:t>Newer Boeing </a:t>
            </a:r>
            <a:r>
              <a:rPr lang="en-US" sz="2400" dirty="0">
                <a:solidFill>
                  <a:srgbClr val="C00000"/>
                </a:solidFill>
              </a:rPr>
              <a:t>doors simply move upward and open </a:t>
            </a:r>
            <a:r>
              <a:rPr lang="en-US" sz="2400" dirty="0" smtClean="0">
                <a:solidFill>
                  <a:srgbClr val="C00000"/>
                </a:solidFill>
              </a:rPr>
              <a:t>directly outward</a:t>
            </a:r>
            <a:r>
              <a:rPr lang="en-US" sz="2400" dirty="0">
                <a:solidFill>
                  <a:srgbClr val="C00000"/>
                </a:solidFill>
              </a:rPr>
              <a:t>. Small cabin emergency exits (plug doors) </a:t>
            </a:r>
            <a:r>
              <a:rPr lang="en-US" sz="2400" dirty="0" smtClean="0">
                <a:solidFill>
                  <a:srgbClr val="C00000"/>
                </a:solidFill>
              </a:rPr>
              <a:t>open</a:t>
            </a:r>
          </a:p>
          <a:p>
            <a:endParaRPr lang="en-US" sz="2400" dirty="0">
              <a:solidFill>
                <a:srgbClr val="C00000"/>
              </a:solidFill>
            </a:endParaRPr>
          </a:p>
        </p:txBody>
      </p:sp>
    </p:spTree>
    <p:extLst>
      <p:ext uri="{BB962C8B-B14F-4D97-AF65-F5344CB8AC3E}">
        <p14:creationId xmlns:p14="http://schemas.microsoft.com/office/powerpoint/2010/main" xmlns="" val="1647871128"/>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 y="609600"/>
            <a:ext cx="11493500" cy="1815882"/>
          </a:xfrm>
          <a:prstGeom prst="rect">
            <a:avLst/>
          </a:prstGeom>
        </p:spPr>
        <p:txBody>
          <a:bodyPr wrap="square">
            <a:spAutoFit/>
          </a:bodyPr>
          <a:lstStyle/>
          <a:p>
            <a:pPr algn="just"/>
            <a:r>
              <a:rPr lang="en-US" sz="2800" dirty="0">
                <a:solidFill>
                  <a:srgbClr val="C00000"/>
                </a:solidFill>
                <a:latin typeface="Times New Roman" panose="02020603050405020304" pitchFamily="18" charset="0"/>
              </a:rPr>
              <a:t>inward. Cargo doors typically open outward. </a:t>
            </a:r>
            <a:r>
              <a:rPr lang="en-US" sz="2800" dirty="0" smtClean="0">
                <a:solidFill>
                  <a:srgbClr val="C00000"/>
                </a:solidFill>
                <a:latin typeface="Times New Roman" panose="02020603050405020304" pitchFamily="18" charset="0"/>
              </a:rPr>
              <a:t>Proximity sensors </a:t>
            </a:r>
            <a:r>
              <a:rPr lang="en-US" sz="2800" dirty="0">
                <a:solidFill>
                  <a:srgbClr val="C00000"/>
                </a:solidFill>
                <a:latin typeface="Times New Roman" panose="02020603050405020304" pitchFamily="18" charset="0"/>
              </a:rPr>
              <a:t>and wiring for flight deck door position </a:t>
            </a:r>
            <a:r>
              <a:rPr lang="en-US" sz="2800" dirty="0" smtClean="0">
                <a:solidFill>
                  <a:srgbClr val="C00000"/>
                </a:solidFill>
                <a:latin typeface="Times New Roman" panose="02020603050405020304" pitchFamily="18" charset="0"/>
              </a:rPr>
              <a:t>status information </a:t>
            </a:r>
            <a:r>
              <a:rPr lang="en-US" sz="2800" dirty="0">
                <a:solidFill>
                  <a:srgbClr val="C00000"/>
                </a:solidFill>
                <a:latin typeface="Times New Roman" panose="02020603050405020304" pitchFamily="18" charset="0"/>
              </a:rPr>
              <a:t>are installed </a:t>
            </a:r>
            <a:r>
              <a:rPr lang="en-US" sz="2800" dirty="0">
                <a:solidFill>
                  <a:srgbClr val="C00000"/>
                </a:solidFill>
                <a:latin typeface="Arial" panose="020B0604020202020204" pitchFamily="34" charset="0"/>
              </a:rPr>
              <a:t>in </a:t>
            </a:r>
            <a:r>
              <a:rPr lang="en-US" sz="2800" dirty="0">
                <a:solidFill>
                  <a:srgbClr val="C00000"/>
                </a:solidFill>
                <a:latin typeface="Times New Roman" panose="02020603050405020304" pitchFamily="18" charset="0"/>
              </a:rPr>
              <a:t>doors. An inflatable </a:t>
            </a:r>
            <a:r>
              <a:rPr lang="en-US" sz="2800" dirty="0" smtClean="0">
                <a:solidFill>
                  <a:srgbClr val="C00000"/>
                </a:solidFill>
                <a:latin typeface="Times New Roman" panose="02020603050405020304" pitchFamily="18" charset="0"/>
              </a:rPr>
              <a:t>seal around </a:t>
            </a:r>
            <a:r>
              <a:rPr lang="en-US" sz="2800" dirty="0">
                <a:solidFill>
                  <a:srgbClr val="C00000"/>
                </a:solidFill>
                <a:latin typeface="Times New Roman" panose="02020603050405020304" pitchFamily="18" charset="0"/>
              </a:rPr>
              <a:t>the door perimeter or other type of </a:t>
            </a:r>
            <a:r>
              <a:rPr lang="en-US" sz="2800" dirty="0" smtClean="0">
                <a:solidFill>
                  <a:srgbClr val="C00000"/>
                </a:solidFill>
                <a:latin typeface="Times New Roman" panose="02020603050405020304" pitchFamily="18" charset="0"/>
              </a:rPr>
              <a:t>sealing mechanism </a:t>
            </a:r>
            <a:r>
              <a:rPr lang="en-US" sz="2800" dirty="0">
                <a:solidFill>
                  <a:srgbClr val="C00000"/>
                </a:solidFill>
                <a:latin typeface="Times New Roman" panose="02020603050405020304" pitchFamily="18" charset="0"/>
              </a:rPr>
              <a:t>is included on all doors</a:t>
            </a:r>
            <a:r>
              <a:rPr lang="en-US" sz="2800" dirty="0" smtClean="0">
                <a:solidFill>
                  <a:srgbClr val="C00000"/>
                </a:solidFill>
                <a:latin typeface="Times New Roman" panose="02020603050405020304" pitchFamily="18" charset="0"/>
              </a:rPr>
              <a:t>.</a:t>
            </a:r>
          </a:p>
        </p:txBody>
      </p:sp>
    </p:spTree>
    <p:extLst>
      <p:ext uri="{BB962C8B-B14F-4D97-AF65-F5344CB8AC3E}">
        <p14:creationId xmlns:p14="http://schemas.microsoft.com/office/powerpoint/2010/main" xmlns="" val="3112237487"/>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000" y="137259"/>
            <a:ext cx="11861800" cy="5632311"/>
          </a:xfrm>
          <a:prstGeom prst="rect">
            <a:avLst/>
          </a:prstGeom>
        </p:spPr>
        <p:txBody>
          <a:bodyPr wrap="square">
            <a:spAutoFit/>
          </a:bodyPr>
          <a:lstStyle/>
          <a:p>
            <a:pPr algn="just"/>
            <a:r>
              <a:rPr lang="en-US" sz="2400" b="1" dirty="0">
                <a:solidFill>
                  <a:srgbClr val="C00000"/>
                </a:solidFill>
                <a:latin typeface="Arial" panose="020B0604020202020204" pitchFamily="34" charset="0"/>
              </a:rPr>
              <a:t>MECHANISMS</a:t>
            </a:r>
          </a:p>
          <a:p>
            <a:pPr algn="just"/>
            <a:r>
              <a:rPr lang="en-US" sz="2400" dirty="0">
                <a:solidFill>
                  <a:srgbClr val="C00000"/>
                </a:solidFill>
                <a:latin typeface="Times New Roman" panose="02020603050405020304" pitchFamily="18" charset="0"/>
              </a:rPr>
              <a:t>The design of aircraft doors can be broken down into </a:t>
            </a:r>
            <a:r>
              <a:rPr lang="en-US" sz="2400" dirty="0" smtClean="0">
                <a:solidFill>
                  <a:srgbClr val="C00000"/>
                </a:solidFill>
                <a:latin typeface="Times New Roman" panose="02020603050405020304" pitchFamily="18" charset="0"/>
              </a:rPr>
              <a:t>two main </a:t>
            </a:r>
            <a:r>
              <a:rPr lang="en-US" sz="2400" dirty="0">
                <a:solidFill>
                  <a:srgbClr val="C00000"/>
                </a:solidFill>
                <a:latin typeface="Times New Roman" panose="02020603050405020304" pitchFamily="18" charset="0"/>
              </a:rPr>
              <a:t>types: plug doors and non-plug doors. Cabin </a:t>
            </a:r>
            <a:r>
              <a:rPr lang="en-US" sz="2400" dirty="0" smtClean="0">
                <a:solidFill>
                  <a:srgbClr val="C00000"/>
                </a:solidFill>
                <a:latin typeface="Times New Roman" panose="02020603050405020304" pitchFamily="18" charset="0"/>
              </a:rPr>
              <a:t>entry doors </a:t>
            </a:r>
            <a:r>
              <a:rPr lang="en-US" sz="2400" dirty="0">
                <a:solidFill>
                  <a:srgbClr val="C00000"/>
                </a:solidFill>
                <a:latin typeface="Times New Roman" panose="02020603050405020304" pitchFamily="18" charset="0"/>
              </a:rPr>
              <a:t>are usually plug type doors. The size </a:t>
            </a:r>
            <a:r>
              <a:rPr lang="en-US" sz="2400" dirty="0" smtClean="0">
                <a:solidFill>
                  <a:srgbClr val="C00000"/>
                </a:solidFill>
                <a:latin typeface="Times New Roman" panose="02020603050405020304" pitchFamily="18" charset="0"/>
              </a:rPr>
              <a:t>of the door is </a:t>
            </a:r>
            <a:r>
              <a:rPr lang="en-US" sz="2400" dirty="0">
                <a:solidFill>
                  <a:srgbClr val="C00000"/>
                </a:solidFill>
                <a:latin typeface="Times New Roman" panose="02020603050405020304" pitchFamily="18" charset="0"/>
              </a:rPr>
              <a:t>slightly larger than the door opening where the </a:t>
            </a:r>
            <a:r>
              <a:rPr lang="en-US" sz="2400" dirty="0" smtClean="0">
                <a:solidFill>
                  <a:srgbClr val="C00000"/>
                </a:solidFill>
                <a:latin typeface="Times New Roman" panose="02020603050405020304" pitchFamily="18" charset="0"/>
              </a:rPr>
              <a:t>door "plugs</a:t>
            </a:r>
            <a:r>
              <a:rPr lang="en-US" sz="2400" dirty="0">
                <a:solidFill>
                  <a:srgbClr val="C00000"/>
                </a:solidFill>
                <a:latin typeface="Times New Roman" panose="02020603050405020304" pitchFamily="18" charset="0"/>
              </a:rPr>
              <a:t>" into the fuselage from the inside; so it can't </a:t>
            </a:r>
            <a:r>
              <a:rPr lang="en-US" sz="2400" dirty="0" smtClean="0">
                <a:solidFill>
                  <a:srgbClr val="C00000"/>
                </a:solidFill>
                <a:latin typeface="Times New Roman" panose="02020603050405020304" pitchFamily="18" charset="0"/>
              </a:rPr>
              <a:t>go through </a:t>
            </a:r>
            <a:r>
              <a:rPr lang="en-US" sz="2400" dirty="0">
                <a:solidFill>
                  <a:srgbClr val="C00000"/>
                </a:solidFill>
                <a:latin typeface="Times New Roman" panose="02020603050405020304" pitchFamily="18" charset="0"/>
              </a:rPr>
              <a:t>the opening. This type of door contacts the </a:t>
            </a:r>
            <a:r>
              <a:rPr lang="en-US" sz="2400" dirty="0" smtClean="0">
                <a:solidFill>
                  <a:srgbClr val="C00000"/>
                </a:solidFill>
                <a:latin typeface="Times New Roman" panose="02020603050405020304" pitchFamily="18" charset="0"/>
              </a:rPr>
              <a:t>door frame </a:t>
            </a:r>
            <a:r>
              <a:rPr lang="en-US" sz="2400" dirty="0">
                <a:solidFill>
                  <a:srgbClr val="C00000"/>
                </a:solidFill>
                <a:latin typeface="Times New Roman" panose="02020603050405020304" pitchFamily="18" charset="0"/>
              </a:rPr>
              <a:t>structure and seals around the entire perimeter </a:t>
            </a:r>
            <a:r>
              <a:rPr lang="en-US" sz="2400" dirty="0" smtClean="0">
                <a:solidFill>
                  <a:srgbClr val="C00000"/>
                </a:solidFill>
                <a:latin typeface="Times New Roman" panose="02020603050405020304" pitchFamily="18" charset="0"/>
              </a:rPr>
              <a:t>of the </a:t>
            </a:r>
            <a:r>
              <a:rPr lang="en-US" sz="2400" dirty="0">
                <a:solidFill>
                  <a:srgbClr val="C00000"/>
                </a:solidFill>
                <a:latin typeface="Times New Roman" panose="02020603050405020304" pitchFamily="18" charset="0"/>
              </a:rPr>
              <a:t>door. The loads from pressurization and flight </a:t>
            </a:r>
            <a:r>
              <a:rPr lang="en-US" sz="2400" dirty="0" smtClean="0">
                <a:solidFill>
                  <a:srgbClr val="C00000"/>
                </a:solidFill>
                <a:latin typeface="Times New Roman" panose="02020603050405020304" pitchFamily="18" charset="0"/>
              </a:rPr>
              <a:t>are evenly </a:t>
            </a:r>
            <a:r>
              <a:rPr lang="en-US" sz="2400" dirty="0">
                <a:solidFill>
                  <a:srgbClr val="C00000"/>
                </a:solidFill>
                <a:latin typeface="Times New Roman" panose="02020603050405020304" pitchFamily="18" charset="0"/>
              </a:rPr>
              <a:t>distributed and the fit becomes more secure </a:t>
            </a:r>
            <a:r>
              <a:rPr lang="en-US" sz="2400" dirty="0" smtClean="0">
                <a:solidFill>
                  <a:srgbClr val="C00000"/>
                </a:solidFill>
                <a:latin typeface="Times New Roman" panose="02020603050405020304" pitchFamily="18" charset="0"/>
              </a:rPr>
              <a:t>when pressurized</a:t>
            </a:r>
            <a:r>
              <a:rPr lang="en-US" sz="2400" dirty="0">
                <a:solidFill>
                  <a:srgbClr val="C00000"/>
                </a:solidFill>
                <a:latin typeface="Times New Roman" panose="02020603050405020304" pitchFamily="18" charset="0"/>
              </a:rPr>
              <a:t>. Emergency exit doors are the same.</a:t>
            </a:r>
          </a:p>
          <a:p>
            <a:pPr algn="just"/>
            <a:r>
              <a:rPr lang="en-US" sz="2400" dirty="0">
                <a:solidFill>
                  <a:srgbClr val="C00000"/>
                </a:solidFill>
                <a:latin typeface="Times New Roman" panose="02020603050405020304" pitchFamily="18" charset="0"/>
              </a:rPr>
              <a:t>Plug type, cabin passenger entry doors are </a:t>
            </a:r>
            <a:r>
              <a:rPr lang="en-US" sz="2400" dirty="0" smtClean="0">
                <a:solidFill>
                  <a:srgbClr val="C00000"/>
                </a:solidFill>
                <a:latin typeface="Times New Roman" panose="02020603050405020304" pitchFamily="18" charset="0"/>
              </a:rPr>
              <a:t>hinged to </a:t>
            </a:r>
            <a:r>
              <a:rPr lang="en-US" sz="2400" dirty="0">
                <a:solidFill>
                  <a:srgbClr val="C00000"/>
                </a:solidFill>
                <a:latin typeface="Times New Roman" panose="02020603050405020304" pitchFamily="18" charset="0"/>
              </a:rPr>
              <a:t>open into the cabin because they are slightly </a:t>
            </a:r>
            <a:r>
              <a:rPr lang="en-US" sz="2400" dirty="0" smtClean="0">
                <a:solidFill>
                  <a:srgbClr val="C00000"/>
                </a:solidFill>
                <a:latin typeface="Times New Roman" panose="02020603050405020304" pitchFamily="18" charset="0"/>
              </a:rPr>
              <a:t>large than </a:t>
            </a:r>
            <a:r>
              <a:rPr lang="en-US" sz="2400" dirty="0">
                <a:solidFill>
                  <a:srgbClr val="C00000"/>
                </a:solidFill>
                <a:latin typeface="Times New Roman" panose="02020603050405020304" pitchFamily="18" charset="0"/>
              </a:rPr>
              <a:t>the door opening. When closing, the door </a:t>
            </a:r>
            <a:r>
              <a:rPr lang="en-US" sz="2400" dirty="0" smtClean="0">
                <a:solidFill>
                  <a:srgbClr val="C00000"/>
                </a:solidFill>
                <a:latin typeface="Times New Roman" panose="02020603050405020304" pitchFamily="18" charset="0"/>
              </a:rPr>
              <a:t>moves outward </a:t>
            </a:r>
            <a:r>
              <a:rPr lang="en-US" sz="2400" dirty="0">
                <a:solidFill>
                  <a:srgbClr val="C00000"/>
                </a:solidFill>
                <a:latin typeface="Times New Roman" panose="02020603050405020304" pitchFamily="18" charset="0"/>
              </a:rPr>
              <a:t>and mates into the door frame. </a:t>
            </a:r>
            <a:r>
              <a:rPr lang="en-US" sz="2400" dirty="0" smtClean="0">
                <a:solidFill>
                  <a:srgbClr val="C00000"/>
                </a:solidFill>
                <a:latin typeface="Times New Roman" panose="02020603050405020304" pitchFamily="18" charset="0"/>
              </a:rPr>
              <a:t>Pressurization inflates </a:t>
            </a:r>
            <a:r>
              <a:rPr lang="en-US" sz="2400" dirty="0">
                <a:solidFill>
                  <a:srgbClr val="C00000"/>
                </a:solidFill>
                <a:latin typeface="Times New Roman" panose="02020603050405020304" pitchFamily="18" charset="0"/>
              </a:rPr>
              <a:t>the silicon rubber door seal and further </a:t>
            </a:r>
            <a:r>
              <a:rPr lang="en-US" sz="2400" dirty="0" smtClean="0">
                <a:solidFill>
                  <a:srgbClr val="C00000"/>
                </a:solidFill>
                <a:latin typeface="Times New Roman" panose="02020603050405020304" pitchFamily="18" charset="0"/>
              </a:rPr>
              <a:t>pushes the </a:t>
            </a:r>
            <a:r>
              <a:rPr lang="en-US" sz="2400" dirty="0">
                <a:solidFill>
                  <a:srgbClr val="C00000"/>
                </a:solidFill>
                <a:latin typeface="Times New Roman" panose="02020603050405020304" pitchFamily="18" charset="0"/>
              </a:rPr>
              <a:t>door outward. Adjustable stops and guide rollers</a:t>
            </a:r>
          </a:p>
          <a:p>
            <a:pPr algn="just"/>
            <a:r>
              <a:rPr lang="en-US" sz="2400" dirty="0">
                <a:solidFill>
                  <a:srgbClr val="C00000"/>
                </a:solidFill>
                <a:latin typeface="Times New Roman" panose="02020603050405020304" pitchFamily="18" charset="0"/>
              </a:rPr>
              <a:t>are mounted on the door around the perimeter face </a:t>
            </a:r>
            <a:r>
              <a:rPr lang="en-US" sz="2400" dirty="0" smtClean="0">
                <a:solidFill>
                  <a:srgbClr val="C00000"/>
                </a:solidFill>
                <a:latin typeface="Times New Roman" panose="02020603050405020304" pitchFamily="18" charset="0"/>
              </a:rPr>
              <a:t>just inboard </a:t>
            </a:r>
            <a:r>
              <a:rPr lang="en-US" sz="2400" dirty="0">
                <a:solidFill>
                  <a:srgbClr val="C00000"/>
                </a:solidFill>
                <a:latin typeface="Times New Roman" panose="02020603050405020304" pitchFamily="18" charset="0"/>
              </a:rPr>
              <a:t>of the inflatable door seal to help align the </a:t>
            </a:r>
            <a:r>
              <a:rPr lang="en-US" sz="2400" dirty="0" smtClean="0">
                <a:solidFill>
                  <a:srgbClr val="C00000"/>
                </a:solidFill>
                <a:latin typeface="Times New Roman" panose="02020603050405020304" pitchFamily="18" charset="0"/>
              </a:rPr>
              <a:t>door and </a:t>
            </a:r>
            <a:r>
              <a:rPr lang="en-US" sz="2400" dirty="0">
                <a:solidFill>
                  <a:srgbClr val="C00000"/>
                </a:solidFill>
                <a:latin typeface="Times New Roman" panose="02020603050405020304" pitchFamily="18" charset="0"/>
              </a:rPr>
              <a:t>make it seat properly when closed. It is adjusted to </a:t>
            </a:r>
            <a:r>
              <a:rPr lang="en-US" sz="2400" dirty="0" smtClean="0">
                <a:solidFill>
                  <a:srgbClr val="C00000"/>
                </a:solidFill>
                <a:latin typeface="Times New Roman" panose="02020603050405020304" pitchFamily="18" charset="0"/>
              </a:rPr>
              <a:t>fit flush </a:t>
            </a:r>
            <a:r>
              <a:rPr lang="en-US" sz="2400" dirty="0">
                <a:solidFill>
                  <a:srgbClr val="C00000"/>
                </a:solidFill>
                <a:latin typeface="Times New Roman" panose="02020603050405020304" pitchFamily="18" charset="0"/>
              </a:rPr>
              <a:t>with the fuselage skin. </a:t>
            </a:r>
            <a:r>
              <a:rPr lang="en-US" sz="2400" i="1" dirty="0">
                <a:solidFill>
                  <a:srgbClr val="C00000"/>
                </a:solidFill>
                <a:latin typeface="Times New Roman" panose="02020603050405020304" pitchFamily="18" charset="0"/>
              </a:rPr>
              <a:t>(Figure 3-5</a:t>
            </a:r>
            <a:r>
              <a:rPr lang="en-US" sz="2400" i="1" dirty="0" smtClean="0">
                <a:solidFill>
                  <a:srgbClr val="C00000"/>
                </a:solidFill>
                <a:latin typeface="Times New Roman" panose="02020603050405020304" pitchFamily="18" charset="0"/>
              </a:rPr>
              <a:t>)</a:t>
            </a:r>
          </a:p>
          <a:p>
            <a:pPr algn="just"/>
            <a:endParaRPr lang="en-US" sz="2400" dirty="0">
              <a:solidFill>
                <a:srgbClr val="C00000"/>
              </a:solidFill>
            </a:endParaRPr>
          </a:p>
        </p:txBody>
      </p:sp>
    </p:spTree>
    <p:extLst>
      <p:ext uri="{BB962C8B-B14F-4D97-AF65-F5344CB8AC3E}">
        <p14:creationId xmlns:p14="http://schemas.microsoft.com/office/powerpoint/2010/main" xmlns="" val="3026913222"/>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0300" y="337947"/>
            <a:ext cx="9984649" cy="6215253"/>
          </a:xfrm>
          <a:prstGeom prst="rect">
            <a:avLst/>
          </a:prstGeom>
        </p:spPr>
      </p:pic>
    </p:spTree>
    <p:extLst>
      <p:ext uri="{BB962C8B-B14F-4D97-AF65-F5344CB8AC3E}">
        <p14:creationId xmlns:p14="http://schemas.microsoft.com/office/powerpoint/2010/main" xmlns="" val="3993175745"/>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279400"/>
            <a:ext cx="11849100" cy="4524315"/>
          </a:xfrm>
          <a:prstGeom prst="rect">
            <a:avLst/>
          </a:prstGeom>
        </p:spPr>
        <p:txBody>
          <a:bodyPr wrap="square">
            <a:spAutoFit/>
          </a:bodyPr>
          <a:lstStyle/>
          <a:p>
            <a:pPr algn="just"/>
            <a:r>
              <a:rPr lang="en-US" sz="2400" dirty="0">
                <a:solidFill>
                  <a:srgbClr val="C00000"/>
                </a:solidFill>
                <a:latin typeface="Times New Roman" panose="02020603050405020304" pitchFamily="18" charset="0"/>
              </a:rPr>
              <a:t>Many cabin doors have gates at the top and/or bottom </a:t>
            </a:r>
            <a:r>
              <a:rPr lang="en-US" sz="2400" dirty="0" smtClean="0">
                <a:solidFill>
                  <a:srgbClr val="C00000"/>
                </a:solidFill>
                <a:latin typeface="Times New Roman" panose="02020603050405020304" pitchFamily="18" charset="0"/>
              </a:rPr>
              <a:t>of the </a:t>
            </a:r>
            <a:r>
              <a:rPr lang="en-US" sz="2400" dirty="0">
                <a:solidFill>
                  <a:srgbClr val="C00000"/>
                </a:solidFill>
                <a:latin typeface="Times New Roman" panose="02020603050405020304" pitchFamily="18" charset="0"/>
              </a:rPr>
              <a:t>external skin structure. When the door </a:t>
            </a:r>
            <a:r>
              <a:rPr lang="en-US" sz="2400" dirty="0" smtClean="0">
                <a:solidFill>
                  <a:srgbClr val="C00000"/>
                </a:solidFill>
                <a:latin typeface="Times New Roman" panose="02020603050405020304" pitchFamily="18" charset="0"/>
              </a:rPr>
              <a:t>mechanism is </a:t>
            </a:r>
            <a:r>
              <a:rPr lang="en-US" sz="2400" dirty="0">
                <a:solidFill>
                  <a:srgbClr val="C00000"/>
                </a:solidFill>
                <a:latin typeface="Times New Roman" panose="02020603050405020304" pitchFamily="18" charset="0"/>
              </a:rPr>
              <a:t>moved to open, the gates drop inward and </a:t>
            </a:r>
            <a:r>
              <a:rPr lang="en-US" sz="2400" dirty="0" smtClean="0">
                <a:solidFill>
                  <a:srgbClr val="C00000"/>
                </a:solidFill>
                <a:latin typeface="Times New Roman" panose="02020603050405020304" pitchFamily="18" charset="0"/>
              </a:rPr>
              <a:t>make the </a:t>
            </a:r>
            <a:r>
              <a:rPr lang="en-US" sz="2400" dirty="0">
                <a:solidFill>
                  <a:srgbClr val="C00000"/>
                </a:solidFill>
                <a:latin typeface="Times New Roman" panose="02020603050405020304" pitchFamily="18" charset="0"/>
              </a:rPr>
              <a:t>door shorter. </a:t>
            </a:r>
            <a:r>
              <a:rPr lang="en-US" sz="2400" dirty="0">
                <a:solidFill>
                  <a:srgbClr val="C00000"/>
                </a:solidFill>
                <a:latin typeface="Arial" panose="020B0604020202020204" pitchFamily="34" charset="0"/>
              </a:rPr>
              <a:t>It </a:t>
            </a:r>
            <a:r>
              <a:rPr lang="en-US" sz="2400" dirty="0">
                <a:solidFill>
                  <a:srgbClr val="C00000"/>
                </a:solidFill>
                <a:latin typeface="Times New Roman" panose="02020603050405020304" pitchFamily="18" charset="0"/>
              </a:rPr>
              <a:t>can then be swung through </a:t>
            </a:r>
            <a:r>
              <a:rPr lang="en-US" sz="2400" dirty="0" smtClean="0">
                <a:solidFill>
                  <a:srgbClr val="C00000"/>
                </a:solidFill>
                <a:latin typeface="Times New Roman" panose="02020603050405020304" pitchFamily="18" charset="0"/>
              </a:rPr>
              <a:t>the </a:t>
            </a:r>
            <a:r>
              <a:rPr lang="en-US" sz="2400" dirty="0">
                <a:solidFill>
                  <a:srgbClr val="C00000"/>
                </a:solidFill>
              </a:rPr>
              <a:t>door opening and outside of the fuselage. Over </a:t>
            </a:r>
            <a:r>
              <a:rPr lang="en-US" sz="2400" dirty="0" smtClean="0">
                <a:solidFill>
                  <a:srgbClr val="C00000"/>
                </a:solidFill>
              </a:rPr>
              <a:t>wing emergency </a:t>
            </a:r>
            <a:r>
              <a:rPr lang="en-US" sz="2400" dirty="0">
                <a:solidFill>
                  <a:srgbClr val="C00000"/>
                </a:solidFill>
              </a:rPr>
              <a:t>exits are small plug type doors or </a:t>
            </a:r>
            <a:r>
              <a:rPr lang="en-US" sz="2400" dirty="0" smtClean="0">
                <a:solidFill>
                  <a:srgbClr val="C00000"/>
                </a:solidFill>
              </a:rPr>
              <a:t>hatches. They </a:t>
            </a:r>
            <a:r>
              <a:rPr lang="en-US" sz="2400" dirty="0">
                <a:solidFill>
                  <a:srgbClr val="C00000"/>
                </a:solidFill>
              </a:rPr>
              <a:t>are small enough to be unlatched and lifted out </a:t>
            </a:r>
            <a:r>
              <a:rPr lang="en-US" sz="2400" dirty="0" smtClean="0">
                <a:solidFill>
                  <a:srgbClr val="C00000"/>
                </a:solidFill>
              </a:rPr>
              <a:t>of the </a:t>
            </a:r>
            <a:r>
              <a:rPr lang="en-US" sz="2400" dirty="0">
                <a:solidFill>
                  <a:srgbClr val="C00000"/>
                </a:solidFill>
              </a:rPr>
              <a:t>door opening by a single person. As such, the are </a:t>
            </a:r>
            <a:r>
              <a:rPr lang="en-US" sz="2400" dirty="0" smtClean="0">
                <a:solidFill>
                  <a:srgbClr val="C00000"/>
                </a:solidFill>
              </a:rPr>
              <a:t>no hinges </a:t>
            </a:r>
            <a:r>
              <a:rPr lang="en-US" sz="2400" dirty="0">
                <a:solidFill>
                  <a:srgbClr val="C00000"/>
                </a:solidFill>
              </a:rPr>
              <a:t>and only a latching mechanism. The </a:t>
            </a:r>
            <a:r>
              <a:rPr lang="en-US" sz="2400" dirty="0" smtClean="0">
                <a:solidFill>
                  <a:srgbClr val="C00000"/>
                </a:solidFill>
              </a:rPr>
              <a:t>emergency exit </a:t>
            </a:r>
            <a:r>
              <a:rPr lang="en-US" sz="2400" dirty="0">
                <a:solidFill>
                  <a:srgbClr val="C00000"/>
                </a:solidFill>
              </a:rPr>
              <a:t>doors are installed from inside the aircraft and </a:t>
            </a:r>
            <a:r>
              <a:rPr lang="en-US" sz="2400" dirty="0" smtClean="0">
                <a:solidFill>
                  <a:srgbClr val="C00000"/>
                </a:solidFill>
              </a:rPr>
              <a:t>can be </a:t>
            </a:r>
            <a:r>
              <a:rPr lang="en-US" sz="2400" dirty="0">
                <a:solidFill>
                  <a:srgbClr val="C00000"/>
                </a:solidFill>
              </a:rPr>
              <a:t>opened from inside or outside the aircraft.</a:t>
            </a:r>
          </a:p>
          <a:p>
            <a:pPr algn="just"/>
            <a:r>
              <a:rPr lang="en-US" sz="2400" dirty="0">
                <a:solidFill>
                  <a:srgbClr val="C00000"/>
                </a:solidFill>
              </a:rPr>
              <a:t>Cargo doors are non-plug type doors. They </a:t>
            </a:r>
            <a:r>
              <a:rPr lang="en-US" sz="2400" dirty="0" smtClean="0">
                <a:solidFill>
                  <a:srgbClr val="C00000"/>
                </a:solidFill>
              </a:rPr>
              <a:t>usually open </a:t>
            </a:r>
            <a:r>
              <a:rPr lang="en-US" sz="2400" dirty="0">
                <a:solidFill>
                  <a:srgbClr val="C00000"/>
                </a:solidFill>
              </a:rPr>
              <a:t>outward to clear the door opening for </a:t>
            </a:r>
            <a:r>
              <a:rPr lang="en-US" sz="2400" dirty="0" smtClean="0">
                <a:solidFill>
                  <a:srgbClr val="C00000"/>
                </a:solidFill>
              </a:rPr>
              <a:t>loading and </a:t>
            </a:r>
            <a:r>
              <a:rPr lang="en-US" sz="2400" dirty="0">
                <a:solidFill>
                  <a:srgbClr val="C00000"/>
                </a:solidFill>
              </a:rPr>
              <a:t>unloading. Since the cargo area is pressurized, </a:t>
            </a:r>
            <a:r>
              <a:rPr lang="en-US" sz="2400" dirty="0" smtClean="0">
                <a:solidFill>
                  <a:srgbClr val="C00000"/>
                </a:solidFill>
              </a:rPr>
              <a:t>a different </a:t>
            </a:r>
            <a:r>
              <a:rPr lang="en-US" sz="2400" dirty="0">
                <a:solidFill>
                  <a:srgbClr val="C00000"/>
                </a:solidFill>
              </a:rPr>
              <a:t>means for securing and sealing the door </a:t>
            </a:r>
            <a:r>
              <a:rPr lang="en-US" sz="2400" dirty="0" smtClean="0">
                <a:solidFill>
                  <a:srgbClr val="C00000"/>
                </a:solidFill>
              </a:rPr>
              <a:t>is used </a:t>
            </a:r>
            <a:r>
              <a:rPr lang="en-US" sz="2400" dirty="0">
                <a:solidFill>
                  <a:srgbClr val="C00000"/>
                </a:solidFill>
              </a:rPr>
              <a:t>than with a plug type door. For strength, </a:t>
            </a:r>
            <a:r>
              <a:rPr lang="en-US" sz="2400" dirty="0" smtClean="0">
                <a:solidFill>
                  <a:srgbClr val="C00000"/>
                </a:solidFill>
              </a:rPr>
              <a:t>large door </a:t>
            </a:r>
            <a:r>
              <a:rPr lang="en-US" sz="2400" dirty="0">
                <a:solidFill>
                  <a:srgbClr val="C00000"/>
                </a:solidFill>
              </a:rPr>
              <a:t>structural members align with fuselage </a:t>
            </a:r>
            <a:r>
              <a:rPr lang="en-US" sz="2400" dirty="0" smtClean="0">
                <a:solidFill>
                  <a:srgbClr val="C00000"/>
                </a:solidFill>
              </a:rPr>
              <a:t>frame member</a:t>
            </a:r>
            <a:r>
              <a:rPr lang="en-US" sz="2400" dirty="0">
                <a:solidFill>
                  <a:srgbClr val="C00000"/>
                </a:solidFill>
              </a:rPr>
              <a:t>. </a:t>
            </a:r>
            <a:endParaRPr lang="en-US" sz="2400" dirty="0" smtClean="0">
              <a:solidFill>
                <a:srgbClr val="C00000"/>
              </a:solidFill>
            </a:endParaRPr>
          </a:p>
          <a:p>
            <a:pPr algn="just"/>
            <a:endParaRPr lang="en-US" sz="2400" dirty="0">
              <a:solidFill>
                <a:srgbClr val="C00000"/>
              </a:solidFill>
            </a:endParaRPr>
          </a:p>
        </p:txBody>
      </p:sp>
    </p:spTree>
    <p:extLst>
      <p:ext uri="{BB962C8B-B14F-4D97-AF65-F5344CB8AC3E}">
        <p14:creationId xmlns:p14="http://schemas.microsoft.com/office/powerpoint/2010/main" xmlns="" val="33939391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00" y="139701"/>
            <a:ext cx="11899900" cy="5262979"/>
          </a:xfrm>
          <a:prstGeom prst="rect">
            <a:avLst/>
          </a:prstGeom>
        </p:spPr>
        <p:txBody>
          <a:bodyPr wrap="square">
            <a:spAutoFit/>
          </a:bodyPr>
          <a:lstStyle/>
          <a:p>
            <a:pPr algn="just"/>
            <a:r>
              <a:rPr lang="en-US" sz="2400" dirty="0"/>
              <a:t>VARIABLE INCIDENCE STABILIZERS A variable incidence stabilizer refers to any horizontal stabilizer in which the angle of incidence of the horizontal stabilizer is adjustable. Thus, a </a:t>
            </a:r>
            <a:r>
              <a:rPr lang="en-US" sz="2400" dirty="0" err="1"/>
              <a:t>stabilator</a:t>
            </a:r>
            <a:r>
              <a:rPr lang="en-US" sz="2400" dirty="0"/>
              <a:t> is a variable incidence horizontal stabilizer. Various mechanisms and operating rigging are available. Most large aircraft use a motorized jackscrew to alter the position of the stabilizer often energized by the trim tab switch on the control yoke. The reason for a </a:t>
            </a:r>
            <a:r>
              <a:rPr lang="en-US" sz="2400" dirty="0" err="1"/>
              <a:t>stabilator</a:t>
            </a:r>
            <a:r>
              <a:rPr lang="en-US" sz="2400" dirty="0"/>
              <a:t> or any horizontal stabilizer variable incidence device is to minimize drag when trimming the aircraft in flight. Deflection of the elevator via the use of a trim tab causes drag and requires a relatively large elevator on large aircraft to achieve all desired trim settings. By varying the angle of the horizontal stabilizer to adjust pitch, less drag is created and elevator size and deflection may be reduced. (Figure 1-11) CANARDS A canard utilizes the concept of two lifting surfaces. It functions as a horizontal stabilizer located in front of the main wings. In effect, the canard is an airfoil similar to the horizontal surface on a conventional aft tail design. </a:t>
            </a:r>
          </a:p>
        </p:txBody>
      </p:sp>
    </p:spTree>
    <p:extLst>
      <p:ext uri="{BB962C8B-B14F-4D97-AF65-F5344CB8AC3E}">
        <p14:creationId xmlns:p14="http://schemas.microsoft.com/office/powerpoint/2010/main" xmlns="" val="87258010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100" y="419100"/>
            <a:ext cx="11353800" cy="3108543"/>
          </a:xfrm>
          <a:prstGeom prst="rect">
            <a:avLst/>
          </a:prstGeom>
        </p:spPr>
        <p:txBody>
          <a:bodyPr wrap="square">
            <a:spAutoFit/>
          </a:bodyPr>
          <a:lstStyle/>
          <a:p>
            <a:pPr algn="just"/>
            <a:r>
              <a:rPr lang="en-US" sz="2800" dirty="0">
                <a:solidFill>
                  <a:srgbClr val="C00000"/>
                </a:solidFill>
              </a:rPr>
              <a:t>When the door mechanism is moved to CLOSED, locking pins inside the door extend outward from the structural members and engage the fuselage frame structure via holes around the door frame. A bell crank with connecting links operates the pins. A mechanism for latching is included. A seal around </a:t>
            </a:r>
            <a:r>
              <a:rPr lang="en-US" sz="2800" dirty="0" smtClean="0">
                <a:solidFill>
                  <a:srgbClr val="C00000"/>
                </a:solidFill>
              </a:rPr>
              <a:t>the door </a:t>
            </a:r>
            <a:r>
              <a:rPr lang="en-US" sz="2800" dirty="0">
                <a:solidFill>
                  <a:srgbClr val="C00000"/>
                </a:solidFill>
              </a:rPr>
              <a:t>perimeter seals the opening</a:t>
            </a:r>
            <a:r>
              <a:rPr lang="en-US" sz="2800" dirty="0" smtClean="0">
                <a:solidFill>
                  <a:srgbClr val="C00000"/>
                </a:solidFill>
              </a:rPr>
              <a:t>.</a:t>
            </a:r>
          </a:p>
          <a:p>
            <a:pPr algn="just"/>
            <a:endParaRPr lang="en-US" sz="2800" dirty="0">
              <a:solidFill>
                <a:srgbClr val="C00000"/>
              </a:solidFill>
            </a:endParaRPr>
          </a:p>
        </p:txBody>
      </p:sp>
    </p:spTree>
    <p:extLst>
      <p:ext uri="{BB962C8B-B14F-4D97-AF65-F5344CB8AC3E}">
        <p14:creationId xmlns:p14="http://schemas.microsoft.com/office/powerpoint/2010/main" xmlns="" val="241934485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317500"/>
            <a:ext cx="11785600" cy="5816977"/>
          </a:xfrm>
          <a:prstGeom prst="rect">
            <a:avLst/>
          </a:prstGeom>
        </p:spPr>
        <p:txBody>
          <a:bodyPr wrap="square">
            <a:spAutoFit/>
          </a:bodyPr>
          <a:lstStyle/>
          <a:p>
            <a:pPr algn="just"/>
            <a:r>
              <a:rPr lang="en-US" sz="2800" b="1" dirty="0">
                <a:solidFill>
                  <a:srgbClr val="C00000"/>
                </a:solidFill>
                <a:latin typeface="Arial" panose="020B0604020202020204" pitchFamily="34" charset="0"/>
              </a:rPr>
              <a:t>OPERATION AND SAFETY DEVICES</a:t>
            </a:r>
          </a:p>
          <a:p>
            <a:pPr algn="just"/>
            <a:r>
              <a:rPr lang="en-US" sz="2800" dirty="0">
                <a:solidFill>
                  <a:srgbClr val="C00000"/>
                </a:solidFill>
                <a:latin typeface="Times New Roman" panose="02020603050405020304" pitchFamily="18" charset="0"/>
              </a:rPr>
              <a:t>Note that the cabin entry doors and the </a:t>
            </a:r>
            <a:r>
              <a:rPr lang="en-US" sz="2800" dirty="0" smtClean="0">
                <a:solidFill>
                  <a:srgbClr val="C00000"/>
                </a:solidFill>
                <a:latin typeface="Times New Roman" panose="02020603050405020304" pitchFamily="18" charset="0"/>
              </a:rPr>
              <a:t>baggage compartment </a:t>
            </a:r>
            <a:r>
              <a:rPr lang="en-US" sz="2800" dirty="0">
                <a:solidFill>
                  <a:srgbClr val="C00000"/>
                </a:solidFill>
                <a:latin typeface="Times New Roman" panose="02020603050405020304" pitchFamily="18" charset="0"/>
              </a:rPr>
              <a:t>doors, when closed, help </a:t>
            </a:r>
            <a:r>
              <a:rPr lang="en-US" sz="2800" dirty="0" smtClean="0">
                <a:solidFill>
                  <a:srgbClr val="C00000"/>
                </a:solidFill>
                <a:latin typeface="Times New Roman" panose="02020603050405020304" pitchFamily="18" charset="0"/>
              </a:rPr>
              <a:t>strengthen the </a:t>
            </a:r>
            <a:r>
              <a:rPr lang="en-US" sz="2800" dirty="0">
                <a:solidFill>
                  <a:srgbClr val="C00000"/>
                </a:solidFill>
                <a:latin typeface="Times New Roman" panose="02020603050405020304" pitchFamily="18" charset="0"/>
              </a:rPr>
              <a:t>fuselage. On many aircraft, certain doors must </a:t>
            </a:r>
            <a:r>
              <a:rPr lang="en-US" sz="2800" dirty="0" smtClean="0">
                <a:solidFill>
                  <a:srgbClr val="C00000"/>
                </a:solidFill>
                <a:latin typeface="Times New Roman" panose="02020603050405020304" pitchFamily="18" charset="0"/>
              </a:rPr>
              <a:t>be closed </a:t>
            </a:r>
            <a:r>
              <a:rPr lang="en-US" sz="2800" dirty="0">
                <a:solidFill>
                  <a:srgbClr val="C00000"/>
                </a:solidFill>
                <a:latin typeface="Times New Roman" panose="02020603050405020304" pitchFamily="18" charset="0"/>
              </a:rPr>
              <a:t>and latched in order to jack the aircraft </a:t>
            </a:r>
            <a:r>
              <a:rPr lang="en-US" sz="2800" dirty="0" smtClean="0">
                <a:solidFill>
                  <a:srgbClr val="C00000"/>
                </a:solidFill>
                <a:latin typeface="Times New Roman" panose="02020603050405020304" pitchFamily="18" charset="0"/>
              </a:rPr>
              <a:t>without damaging </a:t>
            </a:r>
            <a:r>
              <a:rPr lang="en-US" sz="2800" dirty="0">
                <a:solidFill>
                  <a:srgbClr val="C00000"/>
                </a:solidFill>
                <a:latin typeface="Times New Roman" panose="02020603050405020304" pitchFamily="18" charset="0"/>
              </a:rPr>
              <a:t>the fuselage. Consult the </a:t>
            </a:r>
            <a:r>
              <a:rPr lang="en-US" sz="2800" dirty="0" smtClean="0">
                <a:solidFill>
                  <a:srgbClr val="C00000"/>
                </a:solidFill>
                <a:latin typeface="Times New Roman" panose="02020603050405020304" pitchFamily="18" charset="0"/>
              </a:rPr>
              <a:t>manufacturers maintenance </a:t>
            </a:r>
            <a:r>
              <a:rPr lang="en-US" sz="2800" dirty="0">
                <a:solidFill>
                  <a:srgbClr val="C00000"/>
                </a:solidFill>
                <a:latin typeface="Times New Roman" panose="02020603050405020304" pitchFamily="18" charset="0"/>
              </a:rPr>
              <a:t>manual before towing or jacking an aircraft.</a:t>
            </a:r>
          </a:p>
          <a:p>
            <a:pPr algn="just"/>
            <a:r>
              <a:rPr lang="en-US" sz="2800" dirty="0">
                <a:solidFill>
                  <a:srgbClr val="C00000"/>
                </a:solidFill>
                <a:latin typeface="Times New Roman" panose="02020603050405020304" pitchFamily="18" charset="0"/>
              </a:rPr>
              <a:t>Cabin and cargo doors are required to open from </a:t>
            </a:r>
            <a:r>
              <a:rPr lang="en-US" sz="2800" dirty="0" smtClean="0">
                <a:solidFill>
                  <a:srgbClr val="C00000"/>
                </a:solidFill>
                <a:latin typeface="Times New Roman" panose="02020603050405020304" pitchFamily="18" charset="0"/>
              </a:rPr>
              <a:t>both sides </a:t>
            </a:r>
            <a:r>
              <a:rPr lang="en-US" sz="2800" dirty="0">
                <a:solidFill>
                  <a:srgbClr val="C00000"/>
                </a:solidFill>
                <a:latin typeface="Times New Roman" panose="02020603050405020304" pitchFamily="18" charset="0"/>
              </a:rPr>
              <a:t>and have operating mechanisms incorporating </a:t>
            </a:r>
            <a:r>
              <a:rPr lang="en-US" sz="2800" dirty="0" smtClean="0">
                <a:solidFill>
                  <a:srgbClr val="C00000"/>
                </a:solidFill>
                <a:latin typeface="Times New Roman" panose="02020603050405020304" pitchFamily="18" charset="0"/>
              </a:rPr>
              <a:t>an indicator </a:t>
            </a:r>
            <a:r>
              <a:rPr lang="en-US" sz="2800" dirty="0">
                <a:solidFill>
                  <a:srgbClr val="C00000"/>
                </a:solidFill>
                <a:latin typeface="Times New Roman" panose="02020603050405020304" pitchFamily="18" charset="0"/>
              </a:rPr>
              <a:t>for the user to know when a door is closed </a:t>
            </a:r>
            <a:r>
              <a:rPr lang="en-US" sz="2800" dirty="0" smtClean="0">
                <a:solidFill>
                  <a:srgbClr val="C00000"/>
                </a:solidFill>
                <a:latin typeface="Times New Roman" panose="02020603050405020304" pitchFamily="18" charset="0"/>
              </a:rPr>
              <a:t>and latched</a:t>
            </a:r>
            <a:r>
              <a:rPr lang="en-US" sz="2800" dirty="0">
                <a:solidFill>
                  <a:srgbClr val="C00000"/>
                </a:solidFill>
                <a:latin typeface="Times New Roman" panose="02020603050405020304" pitchFamily="18" charset="0"/>
              </a:rPr>
              <a:t>. Cargo door are often powered in addition </a:t>
            </a:r>
            <a:r>
              <a:rPr lang="en-US" sz="2800" dirty="0" smtClean="0">
                <a:solidFill>
                  <a:srgbClr val="C00000"/>
                </a:solidFill>
                <a:latin typeface="Times New Roman" panose="02020603050405020304" pitchFamily="18" charset="0"/>
              </a:rPr>
              <a:t>to being </a:t>
            </a:r>
            <a:r>
              <a:rPr lang="en-US" sz="2800" dirty="0">
                <a:solidFill>
                  <a:srgbClr val="C00000"/>
                </a:solidFill>
                <a:latin typeface="Times New Roman" panose="02020603050405020304" pitchFamily="18" charset="0"/>
              </a:rPr>
              <a:t>hand operated. Electric and hydraulic </a:t>
            </a:r>
            <a:r>
              <a:rPr lang="en-US" sz="2800" dirty="0" smtClean="0">
                <a:solidFill>
                  <a:srgbClr val="C00000"/>
                </a:solidFill>
                <a:latin typeface="Times New Roman" panose="02020603050405020304" pitchFamily="18" charset="0"/>
              </a:rPr>
              <a:t>powered door </a:t>
            </a:r>
            <a:r>
              <a:rPr lang="en-US" sz="2800" dirty="0">
                <a:solidFill>
                  <a:srgbClr val="C00000"/>
                </a:solidFill>
                <a:latin typeface="Times New Roman" panose="02020603050405020304" pitchFamily="18" charset="0"/>
              </a:rPr>
              <a:t>systems exist.</a:t>
            </a:r>
          </a:p>
          <a:p>
            <a:pPr algn="just"/>
            <a:r>
              <a:rPr lang="en-US" sz="2800" dirty="0">
                <a:solidFill>
                  <a:srgbClr val="C00000"/>
                </a:solidFill>
                <a:latin typeface="Times New Roman" panose="02020603050405020304" pitchFamily="18" charset="0"/>
              </a:rPr>
              <a:t>A typical call warning system uses proximity </a:t>
            </a:r>
            <a:r>
              <a:rPr lang="en-US" sz="2800" dirty="0" smtClean="0">
                <a:solidFill>
                  <a:srgbClr val="C00000"/>
                </a:solidFill>
                <a:latin typeface="Times New Roman" panose="02020603050405020304" pitchFamily="18" charset="0"/>
              </a:rPr>
              <a:t>switches or </a:t>
            </a:r>
            <a:r>
              <a:rPr lang="en-US" sz="2800" dirty="0">
                <a:solidFill>
                  <a:srgbClr val="C00000"/>
                </a:solidFill>
                <a:latin typeface="Times New Roman" panose="02020603050405020304" pitchFamily="18" charset="0"/>
              </a:rPr>
              <a:t>sensors to illuminate a warning on the flight </a:t>
            </a:r>
            <a:r>
              <a:rPr lang="en-US" sz="2800" dirty="0" smtClean="0">
                <a:solidFill>
                  <a:srgbClr val="C00000"/>
                </a:solidFill>
                <a:latin typeface="Times New Roman" panose="02020603050405020304" pitchFamily="18" charset="0"/>
              </a:rPr>
              <a:t>deck when </a:t>
            </a:r>
            <a:r>
              <a:rPr lang="en-US" sz="2800" dirty="0">
                <a:solidFill>
                  <a:srgbClr val="C00000"/>
                </a:solidFill>
                <a:latin typeface="Times New Roman" panose="02020603050405020304" pitchFamily="18" charset="0"/>
              </a:rPr>
              <a:t>a door is not closed</a:t>
            </a:r>
            <a:r>
              <a:rPr lang="en-US" dirty="0" smtClean="0">
                <a:solidFill>
                  <a:srgbClr val="606060"/>
                </a:solidFill>
                <a:latin typeface="Times New Roman" panose="02020603050405020304" pitchFamily="18" charset="0"/>
              </a:rPr>
              <a:t>.</a:t>
            </a:r>
          </a:p>
          <a:p>
            <a:pPr algn="just"/>
            <a:endParaRPr lang="en-US" dirty="0" smtClean="0">
              <a:solidFill>
                <a:srgbClr val="606060"/>
              </a:solidFill>
              <a:latin typeface="Times New Roman" panose="02020603050405020304" pitchFamily="18" charset="0"/>
            </a:endParaRPr>
          </a:p>
          <a:p>
            <a:pPr algn="just"/>
            <a:endParaRPr lang="en-US" dirty="0"/>
          </a:p>
        </p:txBody>
      </p:sp>
    </p:spTree>
    <p:extLst>
      <p:ext uri="{BB962C8B-B14F-4D97-AF65-F5344CB8AC3E}">
        <p14:creationId xmlns:p14="http://schemas.microsoft.com/office/powerpoint/2010/main" xmlns="" val="345101054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0700" y="520701"/>
            <a:ext cx="11430000" cy="5262979"/>
          </a:xfrm>
          <a:prstGeom prst="rect">
            <a:avLst/>
          </a:prstGeom>
        </p:spPr>
        <p:txBody>
          <a:bodyPr wrap="square">
            <a:spAutoFit/>
          </a:bodyPr>
          <a:lstStyle/>
          <a:p>
            <a:pPr algn="just"/>
            <a:r>
              <a:rPr lang="en-US" sz="2800" dirty="0">
                <a:solidFill>
                  <a:srgbClr val="C00000"/>
                </a:solidFill>
                <a:latin typeface="Times New Roman" panose="02020603050405020304" pitchFamily="18" charset="0"/>
              </a:rPr>
              <a:t>Cabin entry doors have fittings to attach an </a:t>
            </a:r>
            <a:r>
              <a:rPr lang="en-US" sz="2800" dirty="0" smtClean="0">
                <a:solidFill>
                  <a:srgbClr val="C00000"/>
                </a:solidFill>
                <a:latin typeface="Times New Roman" panose="02020603050405020304" pitchFamily="18" charset="0"/>
              </a:rPr>
              <a:t>emergency inflatable </a:t>
            </a:r>
            <a:r>
              <a:rPr lang="en-US" sz="2800" dirty="0">
                <a:solidFill>
                  <a:srgbClr val="C00000"/>
                </a:solidFill>
                <a:latin typeface="Times New Roman" panose="02020603050405020304" pitchFamily="18" charset="0"/>
              </a:rPr>
              <a:t>slide. The gas-inflated slide stows at </a:t>
            </a:r>
            <a:r>
              <a:rPr lang="en-US" sz="2800" dirty="0" smtClean="0">
                <a:solidFill>
                  <a:srgbClr val="C00000"/>
                </a:solidFill>
                <a:latin typeface="Times New Roman" panose="02020603050405020304" pitchFamily="18" charset="0"/>
              </a:rPr>
              <a:t>the bottom </a:t>
            </a:r>
            <a:r>
              <a:rPr lang="en-US" sz="2800" dirty="0">
                <a:solidFill>
                  <a:srgbClr val="C00000"/>
                </a:solidFill>
                <a:latin typeface="Times New Roman" panose="02020603050405020304" pitchFamily="18" charset="0"/>
              </a:rPr>
              <a:t>of the inside of the door structure. The </a:t>
            </a:r>
            <a:r>
              <a:rPr lang="en-US" sz="2800" dirty="0" smtClean="0">
                <a:solidFill>
                  <a:srgbClr val="C00000"/>
                </a:solidFill>
                <a:latin typeface="Times New Roman" panose="02020603050405020304" pitchFamily="18" charset="0"/>
              </a:rPr>
              <a:t>door frame </a:t>
            </a:r>
            <a:r>
              <a:rPr lang="en-US" sz="2800" dirty="0">
                <a:solidFill>
                  <a:srgbClr val="C00000"/>
                </a:solidFill>
                <a:latin typeface="Times New Roman" panose="02020603050405020304" pitchFamily="18" charset="0"/>
              </a:rPr>
              <a:t>has fittings to receive a "girt bar" which </a:t>
            </a:r>
            <a:r>
              <a:rPr lang="en-US" sz="2800" dirty="0" smtClean="0">
                <a:solidFill>
                  <a:srgbClr val="C00000"/>
                </a:solidFill>
                <a:latin typeface="Times New Roman" panose="02020603050405020304" pitchFamily="18" charset="0"/>
              </a:rPr>
              <a:t>activates the </a:t>
            </a:r>
            <a:r>
              <a:rPr lang="en-US" sz="2800" dirty="0">
                <a:solidFill>
                  <a:srgbClr val="C00000"/>
                </a:solidFill>
                <a:latin typeface="Times New Roman" panose="02020603050405020304" pitchFamily="18" charset="0"/>
              </a:rPr>
              <a:t>slide when the door is opened with the girt bar </a:t>
            </a:r>
            <a:r>
              <a:rPr lang="en-US" sz="2800" dirty="0" smtClean="0">
                <a:solidFill>
                  <a:srgbClr val="C00000"/>
                </a:solidFill>
                <a:latin typeface="Times New Roman" panose="02020603050405020304" pitchFamily="18" charset="0"/>
              </a:rPr>
              <a:t>in the </a:t>
            </a:r>
            <a:r>
              <a:rPr lang="en-US" sz="2800" dirty="0">
                <a:solidFill>
                  <a:srgbClr val="C00000"/>
                </a:solidFill>
                <a:latin typeface="Times New Roman" panose="02020603050405020304" pitchFamily="18" charset="0"/>
              </a:rPr>
              <a:t>fittings. The girt bar is stowed on the door </a:t>
            </a:r>
            <a:r>
              <a:rPr lang="en-US" sz="2800" dirty="0" smtClean="0">
                <a:solidFill>
                  <a:srgbClr val="C00000"/>
                </a:solidFill>
                <a:latin typeface="Times New Roman" panose="02020603050405020304" pitchFamily="18" charset="0"/>
              </a:rPr>
              <a:t>when operating </a:t>
            </a:r>
            <a:r>
              <a:rPr lang="en-US" sz="2800" dirty="0">
                <a:solidFill>
                  <a:srgbClr val="C00000"/>
                </a:solidFill>
                <a:latin typeface="Times New Roman" panose="02020603050405020304" pitchFamily="18" charset="0"/>
              </a:rPr>
              <a:t>the door normally</a:t>
            </a:r>
            <a:r>
              <a:rPr lang="en-US" sz="2800" dirty="0" smtClean="0">
                <a:solidFill>
                  <a:srgbClr val="C00000"/>
                </a:solidFill>
                <a:latin typeface="Times New Roman" panose="02020603050405020304" pitchFamily="18" charset="0"/>
              </a:rPr>
              <a:t>.</a:t>
            </a:r>
          </a:p>
          <a:p>
            <a:pPr algn="just"/>
            <a:r>
              <a:rPr lang="en-US" sz="2800" dirty="0"/>
              <a:t>WINDOWS AND </a:t>
            </a:r>
            <a:r>
              <a:rPr lang="en-US" sz="2800" dirty="0" smtClean="0"/>
              <a:t>WINDSCREEN ATTACHMENT</a:t>
            </a:r>
            <a:endParaRPr lang="en-US" sz="2800" dirty="0"/>
          </a:p>
          <a:p>
            <a:pPr algn="just"/>
            <a:r>
              <a:rPr lang="en-US" sz="2800" dirty="0">
                <a:solidFill>
                  <a:srgbClr val="C00000"/>
                </a:solidFill>
              </a:rPr>
              <a:t>CONSTRUCTION</a:t>
            </a:r>
          </a:p>
          <a:p>
            <a:pPr algn="just"/>
            <a:r>
              <a:rPr lang="en-US" sz="2800" dirty="0">
                <a:solidFill>
                  <a:srgbClr val="C00000"/>
                </a:solidFill>
              </a:rPr>
              <a:t>Most small and unpressurized aircraft have </a:t>
            </a:r>
            <a:r>
              <a:rPr lang="en-US" sz="2800" dirty="0" smtClean="0">
                <a:solidFill>
                  <a:srgbClr val="C00000"/>
                </a:solidFill>
              </a:rPr>
              <a:t>cabin windows </a:t>
            </a:r>
            <a:r>
              <a:rPr lang="en-US" sz="2800" dirty="0">
                <a:solidFill>
                  <a:srgbClr val="C00000"/>
                </a:solidFill>
              </a:rPr>
              <a:t>constructed of a single pane of acrylic </a:t>
            </a:r>
            <a:r>
              <a:rPr lang="en-US" sz="2800" dirty="0" smtClean="0">
                <a:solidFill>
                  <a:srgbClr val="C00000"/>
                </a:solidFill>
              </a:rPr>
              <a:t>plastic or </a:t>
            </a:r>
            <a:r>
              <a:rPr lang="en-US" sz="2800" dirty="0">
                <a:solidFill>
                  <a:srgbClr val="C00000"/>
                </a:solidFill>
              </a:rPr>
              <a:t>other clear plastic. The windshield is plastic </a:t>
            </a:r>
            <a:r>
              <a:rPr lang="en-US" sz="2800" dirty="0" smtClean="0">
                <a:solidFill>
                  <a:srgbClr val="C00000"/>
                </a:solidFill>
              </a:rPr>
              <a:t>as well</a:t>
            </a:r>
            <a:r>
              <a:rPr lang="en-US" sz="2800" dirty="0">
                <a:solidFill>
                  <a:srgbClr val="C00000"/>
                </a:solidFill>
              </a:rPr>
              <a:t>. Pressurized, high performance and </a:t>
            </a:r>
            <a:r>
              <a:rPr lang="en-US" sz="2800" dirty="0" smtClean="0">
                <a:solidFill>
                  <a:srgbClr val="C00000"/>
                </a:solidFill>
              </a:rPr>
              <a:t>transport aircraft </a:t>
            </a:r>
            <a:r>
              <a:rPr lang="en-US" sz="2800" dirty="0">
                <a:solidFill>
                  <a:srgbClr val="C00000"/>
                </a:solidFill>
              </a:rPr>
              <a:t>have two basic sets of windows: </a:t>
            </a:r>
            <a:r>
              <a:rPr lang="en-US" sz="2800" dirty="0" smtClean="0">
                <a:solidFill>
                  <a:srgbClr val="C00000"/>
                </a:solidFill>
              </a:rPr>
              <a:t>passenger</a:t>
            </a:r>
          </a:p>
          <a:p>
            <a:pPr algn="just"/>
            <a:endParaRPr lang="en-US" sz="2800" dirty="0">
              <a:solidFill>
                <a:srgbClr val="C00000"/>
              </a:solidFill>
            </a:endParaRPr>
          </a:p>
        </p:txBody>
      </p:sp>
    </p:spTree>
    <p:extLst>
      <p:ext uri="{BB962C8B-B14F-4D97-AF65-F5344CB8AC3E}">
        <p14:creationId xmlns:p14="http://schemas.microsoft.com/office/powerpoint/2010/main" xmlns="" val="904104645"/>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152400"/>
            <a:ext cx="11836400" cy="6555641"/>
          </a:xfrm>
          <a:prstGeom prst="rect">
            <a:avLst/>
          </a:prstGeom>
        </p:spPr>
        <p:txBody>
          <a:bodyPr wrap="square">
            <a:spAutoFit/>
          </a:bodyPr>
          <a:lstStyle/>
          <a:p>
            <a:pPr algn="just"/>
            <a:r>
              <a:rPr lang="en-US" sz="2800" dirty="0">
                <a:solidFill>
                  <a:srgbClr val="C00000"/>
                </a:solidFill>
                <a:latin typeface="Times New Roman" panose="02020603050405020304" pitchFamily="18" charset="0"/>
              </a:rPr>
              <a:t>cabin windows and flight deck windows. On </a:t>
            </a:r>
            <a:r>
              <a:rPr lang="en-US" sz="2800" dirty="0" smtClean="0">
                <a:solidFill>
                  <a:srgbClr val="C00000"/>
                </a:solidFill>
                <a:latin typeface="Times New Roman" panose="02020603050405020304" pitchFamily="18" charset="0"/>
              </a:rPr>
              <a:t>transport aircraft</a:t>
            </a:r>
            <a:r>
              <a:rPr lang="en-US" sz="2800" dirty="0">
                <a:solidFill>
                  <a:srgbClr val="C00000"/>
                </a:solidFill>
                <a:latin typeface="Times New Roman" panose="02020603050405020304" pitchFamily="18" charset="0"/>
              </a:rPr>
              <a:t>, passenger cabin windows are made of </a:t>
            </a:r>
            <a:r>
              <a:rPr lang="en-US" sz="2800" dirty="0" smtClean="0">
                <a:solidFill>
                  <a:srgbClr val="C00000"/>
                </a:solidFill>
                <a:latin typeface="Times New Roman" panose="02020603050405020304" pitchFamily="18" charset="0"/>
              </a:rPr>
              <a:t>acrylic plastic </a:t>
            </a:r>
            <a:r>
              <a:rPr lang="en-US" sz="2800" dirty="0">
                <a:solidFill>
                  <a:srgbClr val="C00000"/>
                </a:solidFill>
                <a:latin typeface="Times New Roman" panose="02020603050405020304" pitchFamily="18" charset="0"/>
              </a:rPr>
              <a:t>or similar.</a:t>
            </a:r>
          </a:p>
          <a:p>
            <a:pPr algn="just"/>
            <a:r>
              <a:rPr lang="en-US" sz="2800" dirty="0">
                <a:solidFill>
                  <a:srgbClr val="C00000"/>
                </a:solidFill>
                <a:latin typeface="Times New Roman" panose="02020603050405020304" pitchFamily="18" charset="0"/>
              </a:rPr>
              <a:t>There are two layers of plastic </a:t>
            </a:r>
            <a:r>
              <a:rPr lang="en-US" sz="2800" dirty="0">
                <a:solidFill>
                  <a:srgbClr val="C00000"/>
                </a:solidFill>
                <a:latin typeface="Arial" panose="020B0604020202020204" pitchFamily="34" charset="0"/>
              </a:rPr>
              <a:t>in </a:t>
            </a:r>
            <a:r>
              <a:rPr lang="en-US" sz="2800" dirty="0">
                <a:solidFill>
                  <a:srgbClr val="C00000"/>
                </a:solidFill>
                <a:latin typeface="Times New Roman" panose="02020603050405020304" pitchFamily="18" charset="0"/>
              </a:rPr>
              <a:t>most windows </a:t>
            </a:r>
            <a:r>
              <a:rPr lang="en-US" sz="2800" dirty="0" smtClean="0">
                <a:solidFill>
                  <a:srgbClr val="C00000"/>
                </a:solidFill>
                <a:latin typeface="Times New Roman" panose="02020603050405020304" pitchFamily="18" charset="0"/>
              </a:rPr>
              <a:t>– part of </a:t>
            </a:r>
            <a:r>
              <a:rPr lang="en-US" sz="2800" dirty="0">
                <a:solidFill>
                  <a:srgbClr val="C00000"/>
                </a:solidFill>
                <a:latin typeface="Times New Roman" panose="02020603050405020304" pitchFamily="18" charset="0"/>
              </a:rPr>
              <a:t>the fail safe design. A third non-structural </a:t>
            </a:r>
            <a:r>
              <a:rPr lang="en-US" sz="2800" dirty="0" smtClean="0">
                <a:solidFill>
                  <a:srgbClr val="C00000"/>
                </a:solidFill>
                <a:latin typeface="Times New Roman" panose="02020603050405020304" pitchFamily="18" charset="0"/>
              </a:rPr>
              <a:t>pane mounted </a:t>
            </a:r>
            <a:r>
              <a:rPr lang="en-US" sz="2800" dirty="0">
                <a:solidFill>
                  <a:srgbClr val="C00000"/>
                </a:solidFill>
                <a:latin typeface="Times New Roman" panose="02020603050405020304" pitchFamily="18" charset="0"/>
              </a:rPr>
              <a:t>in the interior sidewall panel protects </a:t>
            </a:r>
            <a:r>
              <a:rPr lang="en-US" sz="2800" dirty="0" smtClean="0">
                <a:solidFill>
                  <a:srgbClr val="C00000"/>
                </a:solidFill>
                <a:latin typeface="Times New Roman" panose="02020603050405020304" pitchFamily="18" charset="0"/>
              </a:rPr>
              <a:t>the middle </a:t>
            </a:r>
            <a:r>
              <a:rPr lang="en-US" sz="2800" dirty="0">
                <a:solidFill>
                  <a:srgbClr val="C00000"/>
                </a:solidFill>
                <a:latin typeface="Times New Roman" panose="02020603050405020304" pitchFamily="18" charset="0"/>
              </a:rPr>
              <a:t>window and reduces noise. </a:t>
            </a:r>
            <a:r>
              <a:rPr lang="en-US" sz="2800" i="1" dirty="0">
                <a:solidFill>
                  <a:srgbClr val="C00000"/>
                </a:solidFill>
                <a:latin typeface="Times New Roman" panose="02020603050405020304" pitchFamily="18" charset="0"/>
              </a:rPr>
              <a:t>Figure3-6 </a:t>
            </a:r>
            <a:r>
              <a:rPr lang="en-US" sz="2800" dirty="0" smtClean="0">
                <a:solidFill>
                  <a:srgbClr val="C00000"/>
                </a:solidFill>
                <a:latin typeface="Times New Roman" panose="02020603050405020304" pitchFamily="18" charset="0"/>
              </a:rPr>
              <a:t>illustrates the </a:t>
            </a:r>
            <a:r>
              <a:rPr lang="en-US" sz="2800" dirty="0">
                <a:solidFill>
                  <a:srgbClr val="C00000"/>
                </a:solidFill>
                <a:latin typeface="Times New Roman" panose="02020603050405020304" pitchFamily="18" charset="0"/>
              </a:rPr>
              <a:t>typical arrangement of the passenger window </a:t>
            </a:r>
            <a:r>
              <a:rPr lang="en-US" sz="2800" dirty="0" smtClean="0">
                <a:solidFill>
                  <a:srgbClr val="C00000"/>
                </a:solidFill>
                <a:latin typeface="Times New Roman" panose="02020603050405020304" pitchFamily="18" charset="0"/>
              </a:rPr>
              <a:t>panes. Cabin </a:t>
            </a:r>
            <a:r>
              <a:rPr lang="en-US" sz="2800" dirty="0">
                <a:solidFill>
                  <a:srgbClr val="C00000"/>
                </a:solidFill>
                <a:latin typeface="Times New Roman" panose="02020603050405020304" pitchFamily="18" charset="0"/>
              </a:rPr>
              <a:t>door windows are similar.</a:t>
            </a:r>
          </a:p>
          <a:p>
            <a:pPr algn="just"/>
            <a:r>
              <a:rPr lang="en-US" sz="2800" dirty="0">
                <a:solidFill>
                  <a:srgbClr val="C00000"/>
                </a:solidFill>
                <a:latin typeface="Times New Roman" panose="02020603050405020304" pitchFamily="18" charset="0"/>
              </a:rPr>
              <a:t>Flight deck windows on transport aircraft are </a:t>
            </a:r>
            <a:r>
              <a:rPr lang="en-US" sz="2800" dirty="0" smtClean="0">
                <a:solidFill>
                  <a:srgbClr val="C00000"/>
                </a:solidFill>
                <a:latin typeface="Times New Roman" panose="02020603050405020304" pitchFamily="18" charset="0"/>
              </a:rPr>
              <a:t>constructed of </a:t>
            </a:r>
            <a:r>
              <a:rPr lang="en-US" sz="2800" dirty="0">
                <a:solidFill>
                  <a:srgbClr val="C00000"/>
                </a:solidFill>
                <a:latin typeface="Times New Roman" panose="02020603050405020304" pitchFamily="18" charset="0"/>
              </a:rPr>
              <a:t>laminations of tempered glass and plastic. The </a:t>
            </a:r>
            <a:r>
              <a:rPr lang="en-US" sz="2800" dirty="0" smtClean="0">
                <a:solidFill>
                  <a:srgbClr val="C00000"/>
                </a:solidFill>
                <a:latin typeface="Times New Roman" panose="02020603050405020304" pitchFamily="18" charset="0"/>
              </a:rPr>
              <a:t>order and </a:t>
            </a:r>
            <a:r>
              <a:rPr lang="en-US" sz="2800" dirty="0">
                <a:solidFill>
                  <a:srgbClr val="C00000"/>
                </a:solidFill>
                <a:latin typeface="Times New Roman" panose="02020603050405020304" pitchFamily="18" charset="0"/>
              </a:rPr>
              <a:t>thickness of the lamination vary from aircraft </a:t>
            </a:r>
            <a:r>
              <a:rPr lang="en-US" sz="2800" dirty="0" smtClean="0">
                <a:solidFill>
                  <a:srgbClr val="C00000"/>
                </a:solidFill>
                <a:latin typeface="Times New Roman" panose="02020603050405020304" pitchFamily="18" charset="0"/>
              </a:rPr>
              <a:t>to aircraft </a:t>
            </a:r>
            <a:r>
              <a:rPr lang="en-US" sz="2800" dirty="0">
                <a:solidFill>
                  <a:srgbClr val="C00000"/>
                </a:solidFill>
                <a:latin typeface="Times New Roman" panose="02020603050405020304" pitchFamily="18" charset="0"/>
              </a:rPr>
              <a:t>however, typically, the outer laminations </a:t>
            </a:r>
            <a:r>
              <a:rPr lang="en-US" sz="2800" dirty="0" smtClean="0">
                <a:solidFill>
                  <a:srgbClr val="C00000"/>
                </a:solidFill>
                <a:latin typeface="Times New Roman" panose="02020603050405020304" pitchFamily="18" charset="0"/>
              </a:rPr>
              <a:t>are glass</a:t>
            </a:r>
            <a:r>
              <a:rPr lang="en-US" sz="2800" dirty="0">
                <a:solidFill>
                  <a:srgbClr val="C00000"/>
                </a:solidFill>
                <a:latin typeface="Times New Roman" panose="02020603050405020304" pitchFamily="18" charset="0"/>
              </a:rPr>
              <a:t>. A conductive lamination or embedded </a:t>
            </a:r>
            <a:r>
              <a:rPr lang="en-US" sz="2800" dirty="0" smtClean="0">
                <a:solidFill>
                  <a:srgbClr val="C00000"/>
                </a:solidFill>
                <a:latin typeface="Times New Roman" panose="02020603050405020304" pitchFamily="18" charset="0"/>
              </a:rPr>
              <a:t>conductor is </a:t>
            </a:r>
            <a:r>
              <a:rPr lang="en-US" sz="2800" dirty="0">
                <a:solidFill>
                  <a:srgbClr val="C00000"/>
                </a:solidFill>
                <a:latin typeface="Times New Roman" panose="02020603050405020304" pitchFamily="18" charset="0"/>
              </a:rPr>
              <a:t>included to electrically heat the window </a:t>
            </a:r>
            <a:r>
              <a:rPr lang="en-US" sz="2800" dirty="0" smtClean="0">
                <a:solidFill>
                  <a:srgbClr val="C00000"/>
                </a:solidFill>
                <a:latin typeface="Times New Roman" panose="02020603050405020304" pitchFamily="18" charset="0"/>
              </a:rPr>
              <a:t>assembly, especially </a:t>
            </a:r>
            <a:r>
              <a:rPr lang="en-US" sz="2800" dirty="0">
                <a:solidFill>
                  <a:srgbClr val="C00000"/>
                </a:solidFill>
                <a:latin typeface="Arial" panose="020B0604020202020204" pitchFamily="34" charset="0"/>
              </a:rPr>
              <a:t>if </a:t>
            </a:r>
            <a:r>
              <a:rPr lang="en-US" sz="2800" dirty="0">
                <a:solidFill>
                  <a:srgbClr val="C00000"/>
                </a:solidFill>
                <a:latin typeface="Times New Roman" panose="02020603050405020304" pitchFamily="18" charset="0"/>
              </a:rPr>
              <a:t>it is a forward facing window (windshield</a:t>
            </a:r>
            <a:r>
              <a:rPr lang="en-US" sz="2800" dirty="0" smtClean="0">
                <a:solidFill>
                  <a:srgbClr val="C00000"/>
                </a:solidFill>
                <a:latin typeface="Times New Roman" panose="02020603050405020304" pitchFamily="18" charset="0"/>
              </a:rPr>
              <a:t>). The </a:t>
            </a:r>
            <a:r>
              <a:rPr lang="en-US" sz="2800" dirty="0">
                <a:solidFill>
                  <a:srgbClr val="C00000"/>
                </a:solidFill>
                <a:latin typeface="Times New Roman" panose="02020603050405020304" pitchFamily="18" charset="0"/>
              </a:rPr>
              <a:t>heated window is more resistant to impact </a:t>
            </a:r>
            <a:r>
              <a:rPr lang="en-US" sz="2800" dirty="0" smtClean="0">
                <a:solidFill>
                  <a:srgbClr val="C00000"/>
                </a:solidFill>
                <a:latin typeface="Times New Roman" panose="02020603050405020304" pitchFamily="18" charset="0"/>
              </a:rPr>
              <a:t>breakage. It </a:t>
            </a:r>
            <a:r>
              <a:rPr lang="en-US" sz="2800" dirty="0">
                <a:solidFill>
                  <a:srgbClr val="C00000"/>
                </a:solidFill>
                <a:latin typeface="Times New Roman" panose="02020603050405020304" pitchFamily="18" charset="0"/>
              </a:rPr>
              <a:t>also anti-ices the windows. The window </a:t>
            </a:r>
            <a:r>
              <a:rPr lang="en-US" sz="2800" dirty="0" smtClean="0">
                <a:solidFill>
                  <a:srgbClr val="C00000"/>
                </a:solidFill>
                <a:latin typeface="Times New Roman" panose="02020603050405020304" pitchFamily="18" charset="0"/>
              </a:rPr>
              <a:t>laminations are </a:t>
            </a:r>
            <a:r>
              <a:rPr lang="en-US" sz="2800" dirty="0">
                <a:solidFill>
                  <a:srgbClr val="C00000"/>
                </a:solidFill>
                <a:latin typeface="Times New Roman" panose="02020603050405020304" pitchFamily="18" charset="0"/>
              </a:rPr>
              <a:t>set in a sealed frame which is bolted into the </a:t>
            </a:r>
            <a:r>
              <a:rPr lang="en-US" sz="2800" dirty="0" smtClean="0">
                <a:solidFill>
                  <a:srgbClr val="C00000"/>
                </a:solidFill>
                <a:latin typeface="Times New Roman" panose="02020603050405020304" pitchFamily="18" charset="0"/>
              </a:rPr>
              <a:t>fuselage structure</a:t>
            </a:r>
            <a:r>
              <a:rPr lang="en-US" sz="2800" dirty="0">
                <a:solidFill>
                  <a:srgbClr val="C00000"/>
                </a:solidFill>
                <a:latin typeface="Times New Roman" panose="02020603050405020304" pitchFamily="18" charset="0"/>
              </a:rPr>
              <a:t>. </a:t>
            </a:r>
            <a:r>
              <a:rPr lang="en-US" sz="2800" i="1" dirty="0">
                <a:solidFill>
                  <a:srgbClr val="C00000"/>
                </a:solidFill>
                <a:latin typeface="Times New Roman" panose="02020603050405020304" pitchFamily="18" charset="0"/>
              </a:rPr>
              <a:t>(Figure 3-7</a:t>
            </a:r>
            <a:r>
              <a:rPr lang="en-US" sz="2800" i="1" dirty="0" smtClean="0">
                <a:solidFill>
                  <a:srgbClr val="C00000"/>
                </a:solidFill>
                <a:latin typeface="Times New Roman" panose="02020603050405020304" pitchFamily="18" charset="0"/>
              </a:rPr>
              <a:t>)</a:t>
            </a:r>
          </a:p>
          <a:p>
            <a:pPr algn="just"/>
            <a:endParaRPr lang="en-US" sz="2800" dirty="0">
              <a:solidFill>
                <a:srgbClr val="C00000"/>
              </a:solidFill>
            </a:endParaRPr>
          </a:p>
        </p:txBody>
      </p:sp>
    </p:spTree>
    <p:extLst>
      <p:ext uri="{BB962C8B-B14F-4D97-AF65-F5344CB8AC3E}">
        <p14:creationId xmlns:p14="http://schemas.microsoft.com/office/powerpoint/2010/main" xmlns="" val="3201021467"/>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7900" y="139700"/>
            <a:ext cx="10089083" cy="6675946"/>
          </a:xfrm>
          <a:prstGeom prst="rect">
            <a:avLst/>
          </a:prstGeom>
        </p:spPr>
      </p:pic>
    </p:spTree>
    <p:extLst>
      <p:ext uri="{BB962C8B-B14F-4D97-AF65-F5344CB8AC3E}">
        <p14:creationId xmlns:p14="http://schemas.microsoft.com/office/powerpoint/2010/main" xmlns="" val="3038860060"/>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800" y="266701"/>
            <a:ext cx="11798300" cy="4401205"/>
          </a:xfrm>
          <a:prstGeom prst="rect">
            <a:avLst/>
          </a:prstGeom>
        </p:spPr>
        <p:txBody>
          <a:bodyPr wrap="square">
            <a:spAutoFit/>
          </a:bodyPr>
          <a:lstStyle/>
          <a:p>
            <a:pPr algn="just"/>
            <a:r>
              <a:rPr lang="en-US" sz="2800" dirty="0">
                <a:solidFill>
                  <a:srgbClr val="C00000"/>
                </a:solidFill>
                <a:latin typeface="Times New Roman" panose="02020603050405020304" pitchFamily="18" charset="0"/>
              </a:rPr>
              <a:t>Both fixed and sliding windows are used on the </a:t>
            </a:r>
            <a:r>
              <a:rPr lang="en-US" sz="2800" dirty="0" smtClean="0">
                <a:solidFill>
                  <a:srgbClr val="C00000"/>
                </a:solidFill>
                <a:latin typeface="Times New Roman" panose="02020603050405020304" pitchFamily="18" charset="0"/>
              </a:rPr>
              <a:t>flight deck</a:t>
            </a:r>
            <a:r>
              <a:rPr lang="en-US" sz="2800" dirty="0">
                <a:solidFill>
                  <a:srgbClr val="C00000"/>
                </a:solidFill>
                <a:latin typeface="Times New Roman" panose="02020603050405020304" pitchFamily="18" charset="0"/>
              </a:rPr>
              <a:t>. The sliding windows are located on the side </a:t>
            </a:r>
            <a:r>
              <a:rPr lang="en-US" sz="2800" dirty="0" smtClean="0">
                <a:solidFill>
                  <a:srgbClr val="C00000"/>
                </a:solidFill>
                <a:latin typeface="Times New Roman" panose="02020603050405020304" pitchFamily="18" charset="0"/>
              </a:rPr>
              <a:t>of </a:t>
            </a:r>
            <a:r>
              <a:rPr lang="en-US" sz="2800" dirty="0">
                <a:solidFill>
                  <a:srgbClr val="C00000"/>
                </a:solidFill>
              </a:rPr>
              <a:t>the control cabin and are used as emergency exits </a:t>
            </a:r>
            <a:r>
              <a:rPr lang="en-US" sz="2800" dirty="0" smtClean="0">
                <a:solidFill>
                  <a:srgbClr val="C00000"/>
                </a:solidFill>
              </a:rPr>
              <a:t>in addition </a:t>
            </a:r>
            <a:r>
              <a:rPr lang="en-US" sz="2800" dirty="0">
                <a:solidFill>
                  <a:srgbClr val="C00000"/>
                </a:solidFill>
              </a:rPr>
              <a:t>to typical window usage during ground </a:t>
            </a:r>
            <a:r>
              <a:rPr lang="en-US" sz="2800" dirty="0" smtClean="0">
                <a:solidFill>
                  <a:srgbClr val="C00000"/>
                </a:solidFill>
              </a:rPr>
              <a:t>and flight </a:t>
            </a:r>
            <a:r>
              <a:rPr lang="en-US" sz="2800" dirty="0">
                <a:solidFill>
                  <a:srgbClr val="C00000"/>
                </a:solidFill>
              </a:rPr>
              <a:t>operations. A pressurization switch prevents </a:t>
            </a:r>
            <a:r>
              <a:rPr lang="en-US" sz="2800" dirty="0" smtClean="0">
                <a:solidFill>
                  <a:srgbClr val="C00000"/>
                </a:solidFill>
              </a:rPr>
              <a:t>the windows </a:t>
            </a:r>
            <a:r>
              <a:rPr lang="en-US" sz="2800" dirty="0">
                <a:solidFill>
                  <a:srgbClr val="C00000"/>
                </a:solidFill>
              </a:rPr>
              <a:t>from opening during flight. Windscreens </a:t>
            </a:r>
            <a:r>
              <a:rPr lang="en-US" sz="2800" dirty="0" smtClean="0">
                <a:solidFill>
                  <a:srgbClr val="C00000"/>
                </a:solidFill>
              </a:rPr>
              <a:t>are used </a:t>
            </a:r>
            <a:r>
              <a:rPr lang="en-US" sz="2800" dirty="0">
                <a:solidFill>
                  <a:srgbClr val="C00000"/>
                </a:solidFill>
              </a:rPr>
              <a:t>in passenger transport aircraft to block </a:t>
            </a:r>
            <a:r>
              <a:rPr lang="en-US" sz="2800" dirty="0" smtClean="0">
                <a:solidFill>
                  <a:srgbClr val="C00000"/>
                </a:solidFill>
              </a:rPr>
              <a:t>weather from </a:t>
            </a:r>
            <a:r>
              <a:rPr lang="en-US" sz="2800" dirty="0">
                <a:solidFill>
                  <a:srgbClr val="C00000"/>
                </a:solidFill>
              </a:rPr>
              <a:t>entering the cabin when an entry or service </a:t>
            </a:r>
            <a:r>
              <a:rPr lang="en-US" sz="2800" dirty="0" smtClean="0">
                <a:solidFill>
                  <a:srgbClr val="C00000"/>
                </a:solidFill>
              </a:rPr>
              <a:t>door is </a:t>
            </a:r>
            <a:r>
              <a:rPr lang="en-US" sz="2800" dirty="0">
                <a:solidFill>
                  <a:srgbClr val="C00000"/>
                </a:solidFill>
              </a:rPr>
              <a:t>opened. They are strong, lightweight partitions </a:t>
            </a:r>
            <a:r>
              <a:rPr lang="en-US" sz="2800" dirty="0" smtClean="0">
                <a:solidFill>
                  <a:srgbClr val="C00000"/>
                </a:solidFill>
              </a:rPr>
              <a:t>of honeycomb </a:t>
            </a:r>
            <a:r>
              <a:rPr lang="en-US" sz="2800" dirty="0">
                <a:solidFill>
                  <a:srgbClr val="C00000"/>
                </a:solidFill>
              </a:rPr>
              <a:t>construction. Some cabin </a:t>
            </a:r>
            <a:r>
              <a:rPr lang="en-US" sz="2800" dirty="0" smtClean="0">
                <a:solidFill>
                  <a:srgbClr val="C00000"/>
                </a:solidFill>
              </a:rPr>
              <a:t>windscreens incorporate </a:t>
            </a:r>
            <a:r>
              <a:rPr lang="en-US" sz="2800" dirty="0">
                <a:solidFill>
                  <a:srgbClr val="C00000"/>
                </a:solidFill>
              </a:rPr>
              <a:t>storage compartments. </a:t>
            </a:r>
            <a:r>
              <a:rPr lang="en-US" sz="2800" i="1" dirty="0">
                <a:solidFill>
                  <a:srgbClr val="C00000"/>
                </a:solidFill>
              </a:rPr>
              <a:t>(Figure 3-8</a:t>
            </a:r>
            <a:r>
              <a:rPr lang="en-US" sz="2800" i="1" dirty="0" smtClean="0">
                <a:solidFill>
                  <a:srgbClr val="C00000"/>
                </a:solidFill>
              </a:rPr>
              <a:t>)</a:t>
            </a:r>
          </a:p>
          <a:p>
            <a:pPr algn="just"/>
            <a:endParaRPr lang="en-US" sz="2800" dirty="0">
              <a:solidFill>
                <a:srgbClr val="C00000"/>
              </a:solidFill>
            </a:endParaRPr>
          </a:p>
        </p:txBody>
      </p:sp>
    </p:spTree>
    <p:extLst>
      <p:ext uri="{BB962C8B-B14F-4D97-AF65-F5344CB8AC3E}">
        <p14:creationId xmlns:p14="http://schemas.microsoft.com/office/powerpoint/2010/main" xmlns="" val="1186262709"/>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44800" y="96529"/>
            <a:ext cx="6413500" cy="6573819"/>
          </a:xfrm>
          <a:prstGeom prst="rect">
            <a:avLst/>
          </a:prstGeom>
        </p:spPr>
      </p:pic>
    </p:spTree>
    <p:extLst>
      <p:ext uri="{BB962C8B-B14F-4D97-AF65-F5344CB8AC3E}">
        <p14:creationId xmlns:p14="http://schemas.microsoft.com/office/powerpoint/2010/main" xmlns="" val="3094264033"/>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100" y="355600"/>
            <a:ext cx="11734800" cy="4832092"/>
          </a:xfrm>
          <a:prstGeom prst="rect">
            <a:avLst/>
          </a:prstGeom>
        </p:spPr>
        <p:txBody>
          <a:bodyPr wrap="square">
            <a:spAutoFit/>
          </a:bodyPr>
          <a:lstStyle/>
          <a:p>
            <a:pPr algn="just"/>
            <a:r>
              <a:rPr lang="en-US" sz="2800" dirty="0">
                <a:solidFill>
                  <a:srgbClr val="C00000"/>
                </a:solidFill>
                <a:latin typeface="Times New Roman" panose="02020603050405020304" pitchFamily="18" charset="0"/>
              </a:rPr>
              <a:t>ATTACHMENT</a:t>
            </a:r>
          </a:p>
          <a:p>
            <a:pPr algn="just"/>
            <a:r>
              <a:rPr lang="en-US" sz="2800" dirty="0">
                <a:solidFill>
                  <a:srgbClr val="C00000"/>
                </a:solidFill>
                <a:latin typeface="Times New Roman" panose="02020603050405020304" pitchFamily="18" charset="0"/>
              </a:rPr>
              <a:t>Passenger cabin windows are fixed plug type </a:t>
            </a:r>
            <a:r>
              <a:rPr lang="en-US" sz="2800" dirty="0" smtClean="0">
                <a:solidFill>
                  <a:srgbClr val="C00000"/>
                </a:solidFill>
                <a:latin typeface="Times New Roman" panose="02020603050405020304" pitchFamily="18" charset="0"/>
              </a:rPr>
              <a:t>windows. They </a:t>
            </a:r>
            <a:r>
              <a:rPr lang="en-US" sz="2800" dirty="0">
                <a:solidFill>
                  <a:srgbClr val="C00000"/>
                </a:solidFill>
                <a:latin typeface="Times New Roman" panose="02020603050405020304" pitchFamily="18" charset="0"/>
              </a:rPr>
              <a:t>are installed from inside the aircraft </a:t>
            </a:r>
            <a:r>
              <a:rPr lang="en-US" sz="2800" dirty="0" smtClean="0">
                <a:solidFill>
                  <a:srgbClr val="C00000"/>
                </a:solidFill>
                <a:latin typeface="Times New Roman" panose="02020603050405020304" pitchFamily="18" charset="0"/>
              </a:rPr>
              <a:t>between fuselage </a:t>
            </a:r>
            <a:r>
              <a:rPr lang="en-US" sz="2800" dirty="0">
                <a:solidFill>
                  <a:srgbClr val="C00000"/>
                </a:solidFill>
                <a:latin typeface="Times New Roman" panose="02020603050405020304" pitchFamily="18" charset="0"/>
              </a:rPr>
              <a:t>frame members with a single seal that </a:t>
            </a:r>
            <a:r>
              <a:rPr lang="en-US" sz="2800" dirty="0" smtClean="0">
                <a:solidFill>
                  <a:srgbClr val="C00000"/>
                </a:solidFill>
                <a:latin typeface="Times New Roman" panose="02020603050405020304" pitchFamily="18" charset="0"/>
              </a:rPr>
              <a:t>accepts both </a:t>
            </a:r>
            <a:r>
              <a:rPr lang="en-US" sz="2800" dirty="0">
                <a:solidFill>
                  <a:srgbClr val="C00000"/>
                </a:solidFill>
                <a:latin typeface="Times New Roman" panose="02020603050405020304" pitchFamily="18" charset="0"/>
              </a:rPr>
              <a:t>the middle and outer window panes. </a:t>
            </a:r>
            <a:r>
              <a:rPr lang="en-US" sz="2800" i="1" dirty="0">
                <a:solidFill>
                  <a:srgbClr val="C00000"/>
                </a:solidFill>
                <a:latin typeface="Times New Roman" panose="02020603050405020304" pitchFamily="18" charset="0"/>
              </a:rPr>
              <a:t>(Figure </a:t>
            </a:r>
            <a:r>
              <a:rPr lang="en-US" sz="2800" i="1" dirty="0" smtClean="0">
                <a:solidFill>
                  <a:srgbClr val="C00000"/>
                </a:solidFill>
                <a:latin typeface="Times New Roman" panose="02020603050405020304" pitchFamily="18" charset="0"/>
              </a:rPr>
              <a:t>3-9) </a:t>
            </a:r>
            <a:r>
              <a:rPr lang="en-US" sz="2800" dirty="0" smtClean="0">
                <a:solidFill>
                  <a:srgbClr val="C00000"/>
                </a:solidFill>
                <a:latin typeface="Times New Roman" panose="02020603050405020304" pitchFamily="18" charset="0"/>
              </a:rPr>
              <a:t>Retaining </a:t>
            </a:r>
            <a:r>
              <a:rPr lang="en-US" sz="2800" dirty="0">
                <a:solidFill>
                  <a:srgbClr val="C00000"/>
                </a:solidFill>
                <a:latin typeface="Times New Roman" panose="02020603050405020304" pitchFamily="18" charset="0"/>
              </a:rPr>
              <a:t>clips hold the assembly in place against </a:t>
            </a:r>
            <a:r>
              <a:rPr lang="en-US" sz="2800" dirty="0" smtClean="0">
                <a:solidFill>
                  <a:srgbClr val="C00000"/>
                </a:solidFill>
                <a:latin typeface="Times New Roman" panose="02020603050405020304" pitchFamily="18" charset="0"/>
              </a:rPr>
              <a:t>the window </a:t>
            </a:r>
            <a:r>
              <a:rPr lang="en-US" sz="2800" dirty="0">
                <a:solidFill>
                  <a:srgbClr val="C00000"/>
                </a:solidFill>
                <a:latin typeface="Times New Roman" panose="02020603050405020304" pitchFamily="18" charset="0"/>
              </a:rPr>
              <a:t>frame in the fuselage skin. The middle </a:t>
            </a:r>
            <a:r>
              <a:rPr lang="en-US" sz="2800" dirty="0" smtClean="0">
                <a:solidFill>
                  <a:srgbClr val="C00000"/>
                </a:solidFill>
                <a:latin typeface="Times New Roman" panose="02020603050405020304" pitchFamily="18" charset="0"/>
              </a:rPr>
              <a:t>and outer </a:t>
            </a:r>
            <a:r>
              <a:rPr lang="en-US" sz="2800" dirty="0">
                <a:solidFill>
                  <a:srgbClr val="C00000"/>
                </a:solidFill>
                <a:latin typeface="Times New Roman" panose="02020603050405020304" pitchFamily="18" charset="0"/>
              </a:rPr>
              <a:t>window panes are each able to withstand </a:t>
            </a:r>
            <a:r>
              <a:rPr lang="en-US" sz="2800" dirty="0" smtClean="0">
                <a:solidFill>
                  <a:srgbClr val="C00000"/>
                </a:solidFill>
                <a:latin typeface="Times New Roman" panose="02020603050405020304" pitchFamily="18" charset="0"/>
              </a:rPr>
              <a:t>the forces </a:t>
            </a:r>
            <a:r>
              <a:rPr lang="en-US" sz="2800" dirty="0">
                <a:solidFill>
                  <a:srgbClr val="C00000"/>
                </a:solidFill>
                <a:latin typeface="Times New Roman" panose="02020603050405020304" pitchFamily="18" charset="0"/>
              </a:rPr>
              <a:t>of pressurization so if one breaks or is </a:t>
            </a:r>
            <a:r>
              <a:rPr lang="en-US" sz="2800" dirty="0" smtClean="0">
                <a:solidFill>
                  <a:srgbClr val="C00000"/>
                </a:solidFill>
                <a:latin typeface="Times New Roman" panose="02020603050405020304" pitchFamily="18" charset="0"/>
              </a:rPr>
              <a:t>damaged, cabin </a:t>
            </a:r>
            <a:r>
              <a:rPr lang="en-US" sz="2800" dirty="0">
                <a:solidFill>
                  <a:srgbClr val="C00000"/>
                </a:solidFill>
                <a:latin typeface="Times New Roman" panose="02020603050405020304" pitchFamily="18" charset="0"/>
              </a:rPr>
              <a:t>pressurization is not lost. </a:t>
            </a:r>
            <a:r>
              <a:rPr lang="en-US" sz="2800" dirty="0" smtClean="0">
                <a:solidFill>
                  <a:srgbClr val="C00000"/>
                </a:solidFill>
                <a:latin typeface="Times New Roman" panose="02020603050405020304" pitchFamily="18" charset="0"/>
              </a:rPr>
              <a:t>As stated</a:t>
            </a:r>
            <a:r>
              <a:rPr lang="en-US" sz="2800" dirty="0">
                <a:solidFill>
                  <a:srgbClr val="C00000"/>
                </a:solidFill>
                <a:latin typeface="Times New Roman" panose="02020603050405020304" pitchFamily="18" charset="0"/>
              </a:rPr>
              <a:t>, flight </a:t>
            </a:r>
            <a:r>
              <a:rPr lang="en-US" sz="2800" dirty="0" smtClean="0">
                <a:solidFill>
                  <a:srgbClr val="C00000"/>
                </a:solidFill>
                <a:latin typeface="Times New Roman" panose="02020603050405020304" pitchFamily="18" charset="0"/>
              </a:rPr>
              <a:t>deck window </a:t>
            </a:r>
            <a:r>
              <a:rPr lang="en-US" sz="2800" dirty="0">
                <a:solidFill>
                  <a:srgbClr val="C00000"/>
                </a:solidFill>
                <a:latin typeface="Times New Roman" panose="02020603050405020304" pitchFamily="18" charset="0"/>
              </a:rPr>
              <a:t>assemblies are bolted to the fuselage </a:t>
            </a:r>
            <a:r>
              <a:rPr lang="en-US" sz="2800" dirty="0" smtClean="0">
                <a:solidFill>
                  <a:srgbClr val="C00000"/>
                </a:solidFill>
                <a:latin typeface="Times New Roman" panose="02020603050405020304" pitchFamily="18" charset="0"/>
              </a:rPr>
              <a:t>structure. Windscreens </a:t>
            </a:r>
            <a:r>
              <a:rPr lang="en-US" sz="2800" dirty="0">
                <a:solidFill>
                  <a:srgbClr val="C00000"/>
                </a:solidFill>
                <a:latin typeface="Times New Roman" panose="02020603050405020304" pitchFamily="18" charset="0"/>
              </a:rPr>
              <a:t>use the longitudinal seat track installed </a:t>
            </a:r>
            <a:r>
              <a:rPr lang="en-US" sz="2800" dirty="0" smtClean="0">
                <a:solidFill>
                  <a:srgbClr val="C00000"/>
                </a:solidFill>
                <a:latin typeface="Times New Roman" panose="02020603050405020304" pitchFamily="18" charset="0"/>
              </a:rPr>
              <a:t>on the </a:t>
            </a:r>
            <a:r>
              <a:rPr lang="en-US" sz="2800" dirty="0">
                <a:solidFill>
                  <a:srgbClr val="C00000"/>
                </a:solidFill>
                <a:latin typeface="Times New Roman" panose="02020603050405020304" pitchFamily="18" charset="0"/>
              </a:rPr>
              <a:t>cabin floor for attachment. Support is also given </a:t>
            </a:r>
            <a:r>
              <a:rPr lang="en-US" sz="2800" dirty="0" smtClean="0">
                <a:solidFill>
                  <a:srgbClr val="C00000"/>
                </a:solidFill>
                <a:latin typeface="Times New Roman" panose="02020603050405020304" pitchFamily="18" charset="0"/>
              </a:rPr>
              <a:t>by attachment </a:t>
            </a:r>
            <a:r>
              <a:rPr lang="en-US" sz="2800" dirty="0">
                <a:solidFill>
                  <a:srgbClr val="C00000"/>
                </a:solidFill>
                <a:latin typeface="Times New Roman" panose="02020603050405020304" pitchFamily="18" charset="0"/>
              </a:rPr>
              <a:t>to a ceiling or wall bracket</a:t>
            </a:r>
            <a:r>
              <a:rPr lang="en-US" sz="2800" dirty="0" smtClean="0">
                <a:solidFill>
                  <a:srgbClr val="C00000"/>
                </a:solidFill>
                <a:latin typeface="Times New Roman" panose="02020603050405020304" pitchFamily="18" charset="0"/>
              </a:rPr>
              <a:t>.</a:t>
            </a:r>
          </a:p>
          <a:p>
            <a:pPr algn="just"/>
            <a:endParaRPr lang="en-US" sz="2800" dirty="0">
              <a:solidFill>
                <a:srgbClr val="C00000"/>
              </a:solidFill>
            </a:endParaRPr>
          </a:p>
        </p:txBody>
      </p:sp>
    </p:spTree>
    <p:extLst>
      <p:ext uri="{BB962C8B-B14F-4D97-AF65-F5344CB8AC3E}">
        <p14:creationId xmlns:p14="http://schemas.microsoft.com/office/powerpoint/2010/main" xmlns="" val="828529862"/>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1900" y="165052"/>
            <a:ext cx="9803833" cy="6578648"/>
          </a:xfrm>
          <a:prstGeom prst="rect">
            <a:avLst/>
          </a:prstGeom>
        </p:spPr>
      </p:pic>
    </p:spTree>
    <p:extLst>
      <p:ext uri="{BB962C8B-B14F-4D97-AF65-F5344CB8AC3E}">
        <p14:creationId xmlns:p14="http://schemas.microsoft.com/office/powerpoint/2010/main" xmlns="" val="1468112425"/>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000" y="135791"/>
            <a:ext cx="11912600" cy="6555641"/>
          </a:xfrm>
          <a:prstGeom prst="rect">
            <a:avLst/>
          </a:prstGeom>
        </p:spPr>
        <p:txBody>
          <a:bodyPr wrap="square">
            <a:spAutoFit/>
          </a:bodyPr>
          <a:lstStyle/>
          <a:p>
            <a:pPr algn="just"/>
            <a:r>
              <a:rPr lang="en-US" sz="2800" b="1" dirty="0" smtClean="0">
                <a:solidFill>
                  <a:srgbClr val="C00000"/>
                </a:solidFill>
                <a:latin typeface="Arial" panose="020B0604020202020204" pitchFamily="34" charset="0"/>
              </a:rPr>
              <a:t>WINGS CONSTRUCTION</a:t>
            </a:r>
            <a:endParaRPr lang="en-US" sz="2800" b="1" dirty="0">
              <a:solidFill>
                <a:srgbClr val="C00000"/>
              </a:solidFill>
              <a:latin typeface="Arial" panose="020B0604020202020204" pitchFamily="34" charset="0"/>
            </a:endParaRPr>
          </a:p>
          <a:p>
            <a:pPr algn="just"/>
            <a:r>
              <a:rPr lang="en-US" sz="2800" dirty="0">
                <a:solidFill>
                  <a:srgbClr val="C00000"/>
                </a:solidFill>
                <a:latin typeface="Times New Roman" panose="02020603050405020304" pitchFamily="18" charset="0"/>
              </a:rPr>
              <a:t>The wings of an aircraft are designed to lift it </a:t>
            </a:r>
            <a:r>
              <a:rPr lang="en-US" sz="2800" dirty="0" err="1" smtClean="0">
                <a:solidFill>
                  <a:srgbClr val="C00000"/>
                </a:solidFill>
                <a:latin typeface="Times New Roman" panose="02020603050405020304" pitchFamily="18" charset="0"/>
              </a:rPr>
              <a:t>int</a:t>
            </a:r>
            <a:r>
              <a:rPr lang="en-US" sz="2800" dirty="0" smtClean="0">
                <a:solidFill>
                  <a:srgbClr val="C00000"/>
                </a:solidFill>
                <a:latin typeface="Times New Roman" panose="02020603050405020304" pitchFamily="18" charset="0"/>
              </a:rPr>
              <a:t> the </a:t>
            </a:r>
            <a:r>
              <a:rPr lang="en-US" sz="2800" dirty="0">
                <a:solidFill>
                  <a:srgbClr val="C00000"/>
                </a:solidFill>
                <a:latin typeface="Times New Roman" panose="02020603050405020304" pitchFamily="18" charset="0"/>
              </a:rPr>
              <a:t>air. Their particular design for any given </a:t>
            </a:r>
            <a:r>
              <a:rPr lang="en-US" sz="2800" dirty="0" smtClean="0">
                <a:solidFill>
                  <a:srgbClr val="C00000"/>
                </a:solidFill>
                <a:latin typeface="Times New Roman" panose="02020603050405020304" pitchFamily="18" charset="0"/>
              </a:rPr>
              <a:t>aircraft depends </a:t>
            </a:r>
            <a:r>
              <a:rPr lang="en-US" sz="2800" dirty="0">
                <a:solidFill>
                  <a:srgbClr val="C00000"/>
                </a:solidFill>
                <a:latin typeface="Times New Roman" panose="02020603050405020304" pitchFamily="18" charset="0"/>
              </a:rPr>
              <a:t>on a number of factors, such as size, </a:t>
            </a:r>
            <a:r>
              <a:rPr lang="en-US" sz="2800" dirty="0" smtClean="0">
                <a:solidFill>
                  <a:srgbClr val="C00000"/>
                </a:solidFill>
                <a:latin typeface="Times New Roman" panose="02020603050405020304" pitchFamily="18" charset="0"/>
              </a:rPr>
              <a:t>weight, use </a:t>
            </a:r>
            <a:r>
              <a:rPr lang="en-US" sz="2800" dirty="0">
                <a:solidFill>
                  <a:srgbClr val="C00000"/>
                </a:solidFill>
                <a:latin typeface="Times New Roman" panose="02020603050405020304" pitchFamily="18" charset="0"/>
              </a:rPr>
              <a:t>of the aircraft, desired speed in flight and at </a:t>
            </a:r>
            <a:r>
              <a:rPr lang="en-US" sz="2800" dirty="0" smtClean="0">
                <a:solidFill>
                  <a:srgbClr val="C00000"/>
                </a:solidFill>
                <a:latin typeface="Times New Roman" panose="02020603050405020304" pitchFamily="18" charset="0"/>
              </a:rPr>
              <a:t>landing, and </a:t>
            </a:r>
            <a:r>
              <a:rPr lang="en-US" sz="2800" dirty="0">
                <a:solidFill>
                  <a:srgbClr val="C00000"/>
                </a:solidFill>
                <a:latin typeface="Times New Roman" panose="02020603050405020304" pitchFamily="18" charset="0"/>
              </a:rPr>
              <a:t>desired rate of climb. The wings of aircraft </a:t>
            </a:r>
            <a:r>
              <a:rPr lang="en-US" sz="2800" dirty="0" smtClean="0">
                <a:solidFill>
                  <a:srgbClr val="C00000"/>
                </a:solidFill>
                <a:latin typeface="Times New Roman" panose="02020603050405020304" pitchFamily="18" charset="0"/>
              </a:rPr>
              <a:t>are designated </a:t>
            </a:r>
            <a:r>
              <a:rPr lang="en-US" sz="2800" dirty="0">
                <a:solidFill>
                  <a:srgbClr val="C00000"/>
                </a:solidFill>
                <a:latin typeface="Times New Roman" panose="02020603050405020304" pitchFamily="18" charset="0"/>
              </a:rPr>
              <a:t>left and right, corresponding to the left </a:t>
            </a:r>
            <a:r>
              <a:rPr lang="en-US" sz="2800" dirty="0" smtClean="0">
                <a:solidFill>
                  <a:srgbClr val="C00000"/>
                </a:solidFill>
                <a:latin typeface="Times New Roman" panose="02020603050405020304" pitchFamily="18" charset="0"/>
              </a:rPr>
              <a:t>and right </a:t>
            </a:r>
            <a:r>
              <a:rPr lang="en-US" sz="2800" dirty="0">
                <a:solidFill>
                  <a:srgbClr val="C00000"/>
                </a:solidFill>
                <a:latin typeface="Times New Roman" panose="02020603050405020304" pitchFamily="18" charset="0"/>
              </a:rPr>
              <a:t>sides of the operator when seated in the cockpit</a:t>
            </a:r>
            <a:r>
              <a:rPr lang="en-US" sz="2800" dirty="0" smtClean="0">
                <a:solidFill>
                  <a:srgbClr val="C00000"/>
                </a:solidFill>
                <a:latin typeface="Times New Roman" panose="02020603050405020304" pitchFamily="18" charset="0"/>
              </a:rPr>
              <a:t>. </a:t>
            </a:r>
            <a:r>
              <a:rPr lang="en-US" sz="2800" i="1" dirty="0" smtClean="0">
                <a:solidFill>
                  <a:srgbClr val="C00000"/>
                </a:solidFill>
                <a:latin typeface="Times New Roman" panose="02020603050405020304" pitchFamily="18" charset="0"/>
              </a:rPr>
              <a:t>(</a:t>
            </a:r>
            <a:r>
              <a:rPr lang="en-US" sz="2800" i="1" dirty="0">
                <a:solidFill>
                  <a:srgbClr val="C00000"/>
                </a:solidFill>
                <a:latin typeface="Times New Roman" panose="02020603050405020304" pitchFamily="18" charset="0"/>
              </a:rPr>
              <a:t>Figure3-10)</a:t>
            </a:r>
          </a:p>
          <a:p>
            <a:pPr algn="just"/>
            <a:r>
              <a:rPr lang="en-US" sz="2800" dirty="0">
                <a:solidFill>
                  <a:srgbClr val="C00000"/>
                </a:solidFill>
                <a:latin typeface="Times New Roman" panose="02020603050405020304" pitchFamily="18" charset="0"/>
              </a:rPr>
              <a:t>Most often, wings are of full cantilever design. </a:t>
            </a:r>
            <a:r>
              <a:rPr lang="en-US" sz="2800" dirty="0" smtClean="0">
                <a:solidFill>
                  <a:srgbClr val="C00000"/>
                </a:solidFill>
                <a:latin typeface="Times New Roman" panose="02020603050405020304" pitchFamily="18" charset="0"/>
              </a:rPr>
              <a:t>This means </a:t>
            </a:r>
            <a:r>
              <a:rPr lang="en-US" sz="2800" dirty="0">
                <a:solidFill>
                  <a:srgbClr val="C00000"/>
                </a:solidFill>
                <a:latin typeface="Times New Roman" panose="02020603050405020304" pitchFamily="18" charset="0"/>
              </a:rPr>
              <a:t>they are built so that no external bracing </a:t>
            </a:r>
            <a:r>
              <a:rPr lang="en-US" sz="2800" dirty="0" smtClean="0">
                <a:solidFill>
                  <a:srgbClr val="C00000"/>
                </a:solidFill>
                <a:latin typeface="Times New Roman" panose="02020603050405020304" pitchFamily="18" charset="0"/>
              </a:rPr>
              <a:t>is needed</a:t>
            </a:r>
            <a:r>
              <a:rPr lang="en-US" sz="2800" dirty="0">
                <a:solidFill>
                  <a:srgbClr val="C00000"/>
                </a:solidFill>
                <a:latin typeface="Times New Roman" panose="02020603050405020304" pitchFamily="18" charset="0"/>
              </a:rPr>
              <a:t>. They are supported internally by </a:t>
            </a:r>
            <a:r>
              <a:rPr lang="en-US" sz="2800" dirty="0" smtClean="0">
                <a:solidFill>
                  <a:srgbClr val="C00000"/>
                </a:solidFill>
                <a:latin typeface="Times New Roman" panose="02020603050405020304" pitchFamily="18" charset="0"/>
              </a:rPr>
              <a:t>structural members </a:t>
            </a:r>
            <a:r>
              <a:rPr lang="en-US" sz="2800" dirty="0">
                <a:solidFill>
                  <a:srgbClr val="C00000"/>
                </a:solidFill>
                <a:latin typeface="Times New Roman" panose="02020603050405020304" pitchFamily="18" charset="0"/>
              </a:rPr>
              <a:t>assisted by the skin of the aircraft. </a:t>
            </a:r>
            <a:r>
              <a:rPr lang="en-US" sz="2800" dirty="0" smtClean="0">
                <a:solidFill>
                  <a:srgbClr val="C00000"/>
                </a:solidFill>
                <a:latin typeface="Times New Roman" panose="02020603050405020304" pitchFamily="18" charset="0"/>
              </a:rPr>
              <a:t>Some smaller </a:t>
            </a:r>
            <a:r>
              <a:rPr lang="en-US" sz="2800" dirty="0">
                <a:solidFill>
                  <a:srgbClr val="C00000"/>
                </a:solidFill>
                <a:latin typeface="Times New Roman" panose="02020603050405020304" pitchFamily="18" charset="0"/>
              </a:rPr>
              <a:t>and special purpose aircraft wings use </a:t>
            </a:r>
            <a:r>
              <a:rPr lang="en-US" sz="2800" dirty="0" smtClean="0">
                <a:solidFill>
                  <a:srgbClr val="C00000"/>
                </a:solidFill>
                <a:latin typeface="Times New Roman" panose="02020603050405020304" pitchFamily="18" charset="0"/>
              </a:rPr>
              <a:t>external struts </a:t>
            </a:r>
            <a:r>
              <a:rPr lang="en-US" sz="2800" dirty="0">
                <a:solidFill>
                  <a:srgbClr val="C00000"/>
                </a:solidFill>
                <a:latin typeface="Times New Roman" panose="02020603050405020304" pitchFamily="18" charset="0"/>
              </a:rPr>
              <a:t>or wires to assist in supporting the wing </a:t>
            </a:r>
            <a:r>
              <a:rPr lang="en-US" sz="2800" dirty="0" smtClean="0">
                <a:solidFill>
                  <a:srgbClr val="C00000"/>
                </a:solidFill>
                <a:latin typeface="Times New Roman" panose="02020603050405020304" pitchFamily="18" charset="0"/>
              </a:rPr>
              <a:t>and carrying </a:t>
            </a:r>
            <a:r>
              <a:rPr lang="en-US" sz="2800" dirty="0">
                <a:solidFill>
                  <a:srgbClr val="C00000"/>
                </a:solidFill>
                <a:latin typeface="Times New Roman" panose="02020603050405020304" pitchFamily="18" charset="0"/>
              </a:rPr>
              <a:t>the aerodynamic and landing loads. </a:t>
            </a:r>
            <a:r>
              <a:rPr lang="en-US" sz="2800" dirty="0" smtClean="0">
                <a:solidFill>
                  <a:srgbClr val="C00000"/>
                </a:solidFill>
                <a:latin typeface="Times New Roman" panose="02020603050405020304" pitchFamily="18" charset="0"/>
              </a:rPr>
              <a:t>Wing support </a:t>
            </a:r>
            <a:r>
              <a:rPr lang="en-US" sz="2800" dirty="0">
                <a:solidFill>
                  <a:srgbClr val="C00000"/>
                </a:solidFill>
                <a:latin typeface="Times New Roman" panose="02020603050405020304" pitchFamily="18" charset="0"/>
              </a:rPr>
              <a:t>cables and struts are generally made from </a:t>
            </a:r>
            <a:r>
              <a:rPr lang="en-US" sz="2800" dirty="0" smtClean="0">
                <a:solidFill>
                  <a:srgbClr val="C00000"/>
                </a:solidFill>
                <a:latin typeface="Times New Roman" panose="02020603050405020304" pitchFamily="18" charset="0"/>
              </a:rPr>
              <a:t>steel. Many </a:t>
            </a:r>
            <a:r>
              <a:rPr lang="en-US" sz="2800" dirty="0">
                <a:solidFill>
                  <a:srgbClr val="C00000"/>
                </a:solidFill>
                <a:latin typeface="Times New Roman" panose="02020603050405020304" pitchFamily="18" charset="0"/>
              </a:rPr>
              <a:t>struts and their attach fittings have fairings </a:t>
            </a:r>
            <a:r>
              <a:rPr lang="en-US" sz="2800" dirty="0" smtClean="0">
                <a:solidFill>
                  <a:srgbClr val="C00000"/>
                </a:solidFill>
                <a:latin typeface="Times New Roman" panose="02020603050405020304" pitchFamily="18" charset="0"/>
              </a:rPr>
              <a:t>to reduce </a:t>
            </a:r>
            <a:r>
              <a:rPr lang="en-US" sz="2800" dirty="0">
                <a:solidFill>
                  <a:srgbClr val="C00000"/>
                </a:solidFill>
                <a:latin typeface="Times New Roman" panose="02020603050405020304" pitchFamily="18" charset="0"/>
              </a:rPr>
              <a:t>drag. Short, nearly vertical supports called </a:t>
            </a:r>
            <a:r>
              <a:rPr lang="en-US" sz="2800" dirty="0" smtClean="0">
                <a:solidFill>
                  <a:srgbClr val="C00000"/>
                </a:solidFill>
                <a:latin typeface="Times New Roman" panose="02020603050405020304" pitchFamily="18" charset="0"/>
              </a:rPr>
              <a:t>jury struts </a:t>
            </a:r>
            <a:r>
              <a:rPr lang="en-US" sz="2800" dirty="0">
                <a:solidFill>
                  <a:srgbClr val="C00000"/>
                </a:solidFill>
                <a:latin typeface="Times New Roman" panose="02020603050405020304" pitchFamily="18" charset="0"/>
              </a:rPr>
              <a:t>are found on struts that attach to the wings </a:t>
            </a:r>
            <a:r>
              <a:rPr lang="en-US" sz="2800" dirty="0" smtClean="0">
                <a:solidFill>
                  <a:srgbClr val="C00000"/>
                </a:solidFill>
                <a:latin typeface="Times New Roman" panose="02020603050405020304" pitchFamily="18" charset="0"/>
              </a:rPr>
              <a:t>a great </a:t>
            </a:r>
            <a:r>
              <a:rPr lang="en-US" sz="2800" dirty="0">
                <a:solidFill>
                  <a:srgbClr val="C00000"/>
                </a:solidFill>
                <a:latin typeface="Times New Roman" panose="02020603050405020304" pitchFamily="18" charset="0"/>
              </a:rPr>
              <a:t>distance from the fuselage</a:t>
            </a:r>
            <a:r>
              <a:rPr lang="en-US" sz="2800" dirty="0" smtClean="0">
                <a:solidFill>
                  <a:srgbClr val="C00000"/>
                </a:solidFill>
                <a:latin typeface="Times New Roman" panose="02020603050405020304" pitchFamily="18" charset="0"/>
              </a:rPr>
              <a:t>.</a:t>
            </a:r>
          </a:p>
          <a:p>
            <a:pPr algn="just"/>
            <a:endParaRPr lang="en-US" sz="2800" dirty="0">
              <a:solidFill>
                <a:srgbClr val="C00000"/>
              </a:solidFill>
            </a:endParaRPr>
          </a:p>
        </p:txBody>
      </p:sp>
    </p:spTree>
    <p:extLst>
      <p:ext uri="{BB962C8B-B14F-4D97-AF65-F5344CB8AC3E}">
        <p14:creationId xmlns:p14="http://schemas.microsoft.com/office/powerpoint/2010/main" xmlns="" val="28970588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000" y="183484"/>
            <a:ext cx="7835899" cy="6459623"/>
          </a:xfrm>
          <a:prstGeom prst="rect">
            <a:avLst/>
          </a:prstGeom>
        </p:spPr>
      </p:pic>
    </p:spTree>
    <p:extLst>
      <p:ext uri="{BB962C8B-B14F-4D97-AF65-F5344CB8AC3E}">
        <p14:creationId xmlns:p14="http://schemas.microsoft.com/office/powerpoint/2010/main" xmlns="" val="386156521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241301"/>
            <a:ext cx="11734800" cy="5262979"/>
          </a:xfrm>
          <a:prstGeom prst="rect">
            <a:avLst/>
          </a:prstGeom>
        </p:spPr>
        <p:txBody>
          <a:bodyPr wrap="square">
            <a:spAutoFit/>
          </a:bodyPr>
          <a:lstStyle/>
          <a:p>
            <a:pPr algn="just"/>
            <a:r>
              <a:rPr lang="en-US" sz="2800" dirty="0">
                <a:solidFill>
                  <a:srgbClr val="C00000"/>
                </a:solidFill>
                <a:latin typeface="Times New Roman" panose="02020603050405020304" pitchFamily="18" charset="0"/>
              </a:rPr>
              <a:t>This serves to </a:t>
            </a:r>
            <a:r>
              <a:rPr lang="en-US" sz="2800" dirty="0" smtClean="0">
                <a:solidFill>
                  <a:srgbClr val="C00000"/>
                </a:solidFill>
                <a:latin typeface="Times New Roman" panose="02020603050405020304" pitchFamily="18" charset="0"/>
              </a:rPr>
              <a:t>subdue strut </a:t>
            </a:r>
            <a:r>
              <a:rPr lang="en-US" sz="2800" dirty="0">
                <a:solidFill>
                  <a:srgbClr val="C00000"/>
                </a:solidFill>
                <a:latin typeface="Times New Roman" panose="02020603050405020304" pitchFamily="18" charset="0"/>
              </a:rPr>
              <a:t>movement and oscillation caused by the </a:t>
            </a:r>
            <a:r>
              <a:rPr lang="en-US" sz="2800" dirty="0" smtClean="0">
                <a:solidFill>
                  <a:srgbClr val="C00000"/>
                </a:solidFill>
                <a:latin typeface="Times New Roman" panose="02020603050405020304" pitchFamily="18" charset="0"/>
              </a:rPr>
              <a:t>air flowing </a:t>
            </a:r>
            <a:r>
              <a:rPr lang="en-US" sz="2800" dirty="0">
                <a:solidFill>
                  <a:srgbClr val="C00000"/>
                </a:solidFill>
                <a:latin typeface="Times New Roman" panose="02020603050405020304" pitchFamily="18" charset="0"/>
              </a:rPr>
              <a:t>around the strut in flight. </a:t>
            </a:r>
            <a:r>
              <a:rPr lang="en-US" sz="2800" i="1" dirty="0">
                <a:solidFill>
                  <a:srgbClr val="C00000"/>
                </a:solidFill>
                <a:latin typeface="Times New Roman" panose="02020603050405020304" pitchFamily="18" charset="0"/>
              </a:rPr>
              <a:t>Figure 3-11 </a:t>
            </a:r>
            <a:r>
              <a:rPr lang="en-US" sz="2800" dirty="0" smtClean="0">
                <a:solidFill>
                  <a:srgbClr val="C00000"/>
                </a:solidFill>
                <a:latin typeface="Times New Roman" panose="02020603050405020304" pitchFamily="18" charset="0"/>
              </a:rPr>
              <a:t>shows samples </a:t>
            </a:r>
            <a:r>
              <a:rPr lang="en-US" sz="2800" dirty="0">
                <a:solidFill>
                  <a:srgbClr val="C00000"/>
                </a:solidFill>
                <a:latin typeface="Times New Roman" panose="02020603050405020304" pitchFamily="18" charset="0"/>
              </a:rPr>
              <a:t>of wings using external bracing, also known </a:t>
            </a:r>
            <a:r>
              <a:rPr lang="en-US" sz="2800" dirty="0" smtClean="0">
                <a:solidFill>
                  <a:srgbClr val="C00000"/>
                </a:solidFill>
                <a:latin typeface="Times New Roman" panose="02020603050405020304" pitchFamily="18" charset="0"/>
              </a:rPr>
              <a:t>as semi-cantilever </a:t>
            </a:r>
            <a:r>
              <a:rPr lang="en-US" sz="2800" dirty="0">
                <a:solidFill>
                  <a:srgbClr val="C00000"/>
                </a:solidFill>
                <a:latin typeface="Times New Roman" panose="02020603050405020304" pitchFamily="18" charset="0"/>
              </a:rPr>
              <a:t>wings. Cantilever wings built </a:t>
            </a:r>
            <a:r>
              <a:rPr lang="en-US" sz="2800" i="1" dirty="0">
                <a:solidFill>
                  <a:srgbClr val="C00000"/>
                </a:solidFill>
                <a:latin typeface="Times New Roman" panose="02020603050405020304" pitchFamily="18" charset="0"/>
              </a:rPr>
              <a:t>with </a:t>
            </a:r>
            <a:r>
              <a:rPr lang="en-US" sz="2800" dirty="0" smtClean="0">
                <a:solidFill>
                  <a:srgbClr val="C00000"/>
                </a:solidFill>
                <a:latin typeface="Times New Roman" panose="02020603050405020304" pitchFamily="18" charset="0"/>
              </a:rPr>
              <a:t>no external </a:t>
            </a:r>
            <a:r>
              <a:rPr lang="en-US" sz="2800" dirty="0">
                <a:solidFill>
                  <a:srgbClr val="C00000"/>
                </a:solidFill>
                <a:latin typeface="Times New Roman" panose="02020603050405020304" pitchFamily="18" charset="0"/>
              </a:rPr>
              <a:t>bracing are also shown.</a:t>
            </a:r>
          </a:p>
          <a:p>
            <a:pPr algn="just"/>
            <a:r>
              <a:rPr lang="en-US" sz="2800" dirty="0">
                <a:solidFill>
                  <a:srgbClr val="C00000"/>
                </a:solidFill>
                <a:latin typeface="Times New Roman" panose="02020603050405020304" pitchFamily="18" charset="0"/>
              </a:rPr>
              <a:t>Aluminum is the common material from which </a:t>
            </a:r>
            <a:r>
              <a:rPr lang="en-US" sz="2800" dirty="0" smtClean="0">
                <a:solidFill>
                  <a:srgbClr val="C00000"/>
                </a:solidFill>
                <a:latin typeface="Times New Roman" panose="02020603050405020304" pitchFamily="18" charset="0"/>
              </a:rPr>
              <a:t>to construct </a:t>
            </a:r>
            <a:r>
              <a:rPr lang="en-US" sz="2800" dirty="0">
                <a:solidFill>
                  <a:srgbClr val="C00000"/>
                </a:solidFill>
                <a:latin typeface="Times New Roman" panose="02020603050405020304" pitchFamily="18" charset="0"/>
              </a:rPr>
              <a:t>wings and it is the most common material </a:t>
            </a:r>
            <a:r>
              <a:rPr lang="en-US" sz="2800" dirty="0" smtClean="0">
                <a:solidFill>
                  <a:srgbClr val="C00000"/>
                </a:solidFill>
                <a:latin typeface="Times New Roman" panose="02020603050405020304" pitchFamily="18" charset="0"/>
              </a:rPr>
              <a:t>for wing </a:t>
            </a:r>
            <a:r>
              <a:rPr lang="en-US" sz="2800" dirty="0">
                <a:solidFill>
                  <a:srgbClr val="C00000"/>
                </a:solidFill>
                <a:latin typeface="Times New Roman" panose="02020603050405020304" pitchFamily="18" charset="0"/>
              </a:rPr>
              <a:t>construction on transport aircraft. Modern </a:t>
            </a:r>
            <a:r>
              <a:rPr lang="en-US" sz="2800" dirty="0" smtClean="0">
                <a:solidFill>
                  <a:srgbClr val="C00000"/>
                </a:solidFill>
                <a:latin typeface="Times New Roman" panose="02020603050405020304" pitchFamily="18" charset="0"/>
              </a:rPr>
              <a:t>aircraft are </a:t>
            </a:r>
            <a:r>
              <a:rPr lang="en-US" sz="2800" dirty="0">
                <a:solidFill>
                  <a:srgbClr val="C00000"/>
                </a:solidFill>
                <a:latin typeface="Times New Roman" panose="02020603050405020304" pitchFamily="18" charset="0"/>
              </a:rPr>
              <a:t>tending toward lighter and stronger </a:t>
            </a:r>
            <a:r>
              <a:rPr lang="en-US" sz="2800" dirty="0" smtClean="0">
                <a:solidFill>
                  <a:srgbClr val="C00000"/>
                </a:solidFill>
                <a:latin typeface="Times New Roman" panose="02020603050405020304" pitchFamily="18" charset="0"/>
              </a:rPr>
              <a:t>materials throughout </a:t>
            </a:r>
            <a:r>
              <a:rPr lang="en-US" sz="2800" dirty="0">
                <a:solidFill>
                  <a:srgbClr val="C00000"/>
                </a:solidFill>
                <a:latin typeface="Times New Roman" panose="02020603050405020304" pitchFamily="18" charset="0"/>
              </a:rPr>
              <a:t>the airframe and in wing construction</a:t>
            </a:r>
            <a:r>
              <a:rPr lang="en-US" sz="2800" dirty="0" smtClean="0">
                <a:solidFill>
                  <a:srgbClr val="C00000"/>
                </a:solidFill>
                <a:latin typeface="Times New Roman" panose="02020603050405020304" pitchFamily="18" charset="0"/>
              </a:rPr>
              <a:t>.</a:t>
            </a:r>
          </a:p>
          <a:p>
            <a:pPr algn="just"/>
            <a:r>
              <a:rPr lang="en-US" sz="2800" dirty="0">
                <a:solidFill>
                  <a:srgbClr val="C00000"/>
                </a:solidFill>
              </a:rPr>
              <a:t>Wings made entirely of carbon fiber or other </a:t>
            </a:r>
            <a:r>
              <a:rPr lang="en-US" sz="2800" dirty="0" smtClean="0">
                <a:solidFill>
                  <a:srgbClr val="C00000"/>
                </a:solidFill>
              </a:rPr>
              <a:t>composite materials </a:t>
            </a:r>
            <a:r>
              <a:rPr lang="en-US" sz="2800" dirty="0">
                <a:solidFill>
                  <a:srgbClr val="C00000"/>
                </a:solidFill>
              </a:rPr>
              <a:t>exist, as well as wings made of a combination </a:t>
            </a:r>
            <a:r>
              <a:rPr lang="en-US" sz="2800" dirty="0" smtClean="0">
                <a:solidFill>
                  <a:srgbClr val="C00000"/>
                </a:solidFill>
              </a:rPr>
              <a:t>of materials </a:t>
            </a:r>
            <a:r>
              <a:rPr lang="en-US" sz="2800" dirty="0">
                <a:solidFill>
                  <a:srgbClr val="C00000"/>
                </a:solidFill>
              </a:rPr>
              <a:t>for maximum strength to weight performance</a:t>
            </a:r>
            <a:r>
              <a:rPr lang="en-US" sz="2800" dirty="0" smtClean="0">
                <a:solidFill>
                  <a:srgbClr val="C00000"/>
                </a:solidFill>
              </a:rPr>
              <a:t>.</a:t>
            </a:r>
          </a:p>
          <a:p>
            <a:pPr algn="just"/>
            <a:endParaRPr lang="en-US" sz="2800" dirty="0">
              <a:solidFill>
                <a:srgbClr val="C00000"/>
              </a:solidFill>
            </a:endParaRPr>
          </a:p>
        </p:txBody>
      </p:sp>
    </p:spTree>
    <p:extLst>
      <p:ext uri="{BB962C8B-B14F-4D97-AF65-F5344CB8AC3E}">
        <p14:creationId xmlns:p14="http://schemas.microsoft.com/office/powerpoint/2010/main" xmlns="" val="232167242"/>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901" y="279400"/>
            <a:ext cx="11976100" cy="6324600"/>
          </a:xfrm>
          <a:prstGeom prst="rect">
            <a:avLst/>
          </a:prstGeom>
        </p:spPr>
      </p:pic>
    </p:spTree>
    <p:extLst>
      <p:ext uri="{BB962C8B-B14F-4D97-AF65-F5344CB8AC3E}">
        <p14:creationId xmlns:p14="http://schemas.microsoft.com/office/powerpoint/2010/main" xmlns="" val="230163794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0" y="355600"/>
            <a:ext cx="11963400" cy="5918200"/>
          </a:xfrm>
          <a:prstGeom prst="rect">
            <a:avLst/>
          </a:prstGeom>
        </p:spPr>
      </p:pic>
    </p:spTree>
    <p:extLst>
      <p:ext uri="{BB962C8B-B14F-4D97-AF65-F5344CB8AC3E}">
        <p14:creationId xmlns:p14="http://schemas.microsoft.com/office/powerpoint/2010/main" xmlns="" val="1554680708"/>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137259"/>
            <a:ext cx="11849100" cy="5755422"/>
          </a:xfrm>
          <a:prstGeom prst="rect">
            <a:avLst/>
          </a:prstGeom>
        </p:spPr>
        <p:txBody>
          <a:bodyPr wrap="square">
            <a:spAutoFit/>
          </a:bodyPr>
          <a:lstStyle/>
          <a:p>
            <a:pPr algn="just"/>
            <a:r>
              <a:rPr lang="en-US" sz="2400" dirty="0">
                <a:solidFill>
                  <a:srgbClr val="C00000"/>
                </a:solidFill>
                <a:latin typeface="Times New Roman" panose="02020603050405020304" pitchFamily="18" charset="0"/>
              </a:rPr>
              <a:t>The internal structures of most wings are made up </a:t>
            </a:r>
            <a:r>
              <a:rPr lang="en-US" sz="2400" dirty="0" smtClean="0">
                <a:solidFill>
                  <a:srgbClr val="C00000"/>
                </a:solidFill>
                <a:latin typeface="Times New Roman" panose="02020603050405020304" pitchFamily="18" charset="0"/>
              </a:rPr>
              <a:t>of spars </a:t>
            </a:r>
            <a:r>
              <a:rPr lang="en-US" sz="2400" dirty="0">
                <a:solidFill>
                  <a:srgbClr val="C00000"/>
                </a:solidFill>
                <a:latin typeface="Times New Roman" panose="02020603050405020304" pitchFamily="18" charset="0"/>
              </a:rPr>
              <a:t>and stringers running span-wise and ribs </a:t>
            </a:r>
            <a:r>
              <a:rPr lang="en-US" sz="2400" dirty="0" smtClean="0">
                <a:solidFill>
                  <a:srgbClr val="C00000"/>
                </a:solidFill>
                <a:latin typeface="Times New Roman" panose="02020603050405020304" pitchFamily="18" charset="0"/>
              </a:rPr>
              <a:t>and formers </a:t>
            </a:r>
            <a:r>
              <a:rPr lang="en-US" sz="2400" dirty="0">
                <a:solidFill>
                  <a:srgbClr val="C00000"/>
                </a:solidFill>
                <a:latin typeface="Times New Roman" panose="02020603050405020304" pitchFamily="18" charset="0"/>
              </a:rPr>
              <a:t>or bulkheads running chord-wise (leading edge</a:t>
            </a:r>
          </a:p>
          <a:p>
            <a:pPr algn="just"/>
            <a:r>
              <a:rPr lang="en-US" sz="2400" dirty="0">
                <a:solidFill>
                  <a:srgbClr val="C00000"/>
                </a:solidFill>
                <a:latin typeface="Times New Roman" panose="02020603050405020304" pitchFamily="18" charset="0"/>
              </a:rPr>
              <a:t>to trailing edge). The spars are the principle </a:t>
            </a:r>
            <a:r>
              <a:rPr lang="en-US" sz="2400" dirty="0" smtClean="0">
                <a:solidFill>
                  <a:srgbClr val="C00000"/>
                </a:solidFill>
                <a:latin typeface="Times New Roman" panose="02020603050405020304" pitchFamily="18" charset="0"/>
              </a:rPr>
              <a:t>structural members </a:t>
            </a:r>
            <a:r>
              <a:rPr lang="en-US" sz="2400" dirty="0">
                <a:solidFill>
                  <a:srgbClr val="C00000"/>
                </a:solidFill>
                <a:latin typeface="Times New Roman" panose="02020603050405020304" pitchFamily="18" charset="0"/>
              </a:rPr>
              <a:t>of a wing. 1hey support all distributed loads, </a:t>
            </a:r>
            <a:r>
              <a:rPr lang="en-US" sz="2400" dirty="0" smtClean="0">
                <a:solidFill>
                  <a:srgbClr val="C00000"/>
                </a:solidFill>
                <a:latin typeface="Times New Roman" panose="02020603050405020304" pitchFamily="18" charset="0"/>
              </a:rPr>
              <a:t>as well </a:t>
            </a:r>
            <a:r>
              <a:rPr lang="en-US" sz="2400" dirty="0">
                <a:solidFill>
                  <a:srgbClr val="C00000"/>
                </a:solidFill>
                <a:latin typeface="Times New Roman" panose="02020603050405020304" pitchFamily="18" charset="0"/>
              </a:rPr>
              <a:t>as concentrated weights such as the fuselage, </a:t>
            </a:r>
            <a:r>
              <a:rPr lang="en-US" sz="2400" dirty="0" smtClean="0">
                <a:solidFill>
                  <a:srgbClr val="C00000"/>
                </a:solidFill>
                <a:latin typeface="Times New Roman" panose="02020603050405020304" pitchFamily="18" charset="0"/>
              </a:rPr>
              <a:t>landing gear</a:t>
            </a:r>
            <a:r>
              <a:rPr lang="en-US" sz="2400" dirty="0">
                <a:solidFill>
                  <a:srgbClr val="C00000"/>
                </a:solidFill>
                <a:latin typeface="Times New Roman" panose="02020603050405020304" pitchFamily="18" charset="0"/>
              </a:rPr>
              <a:t>, and engines. The skin, which is attached to the </a:t>
            </a:r>
            <a:r>
              <a:rPr lang="en-US" sz="2400" dirty="0" smtClean="0">
                <a:solidFill>
                  <a:srgbClr val="C00000"/>
                </a:solidFill>
                <a:latin typeface="Times New Roman" panose="02020603050405020304" pitchFamily="18" charset="0"/>
              </a:rPr>
              <a:t>wing structure</a:t>
            </a:r>
            <a:r>
              <a:rPr lang="en-US" sz="2400" dirty="0">
                <a:solidFill>
                  <a:srgbClr val="C00000"/>
                </a:solidFill>
                <a:latin typeface="Times New Roman" panose="02020603050405020304" pitchFamily="18" charset="0"/>
              </a:rPr>
              <a:t>, carries part of the loads imposed during </a:t>
            </a:r>
            <a:r>
              <a:rPr lang="en-US" sz="2400" dirty="0" smtClean="0">
                <a:solidFill>
                  <a:srgbClr val="C00000"/>
                </a:solidFill>
                <a:latin typeface="Times New Roman" panose="02020603050405020304" pitchFamily="18" charset="0"/>
              </a:rPr>
              <a:t>flight. It </a:t>
            </a:r>
            <a:r>
              <a:rPr lang="en-US" sz="2400" dirty="0">
                <a:solidFill>
                  <a:srgbClr val="C00000"/>
                </a:solidFill>
                <a:latin typeface="Times New Roman" panose="02020603050405020304" pitchFamily="18" charset="0"/>
              </a:rPr>
              <a:t>also transfers the stresses to the wing ribs. The ribs, </a:t>
            </a:r>
            <a:r>
              <a:rPr lang="en-US" sz="2400" dirty="0" smtClean="0">
                <a:solidFill>
                  <a:srgbClr val="C00000"/>
                </a:solidFill>
                <a:latin typeface="Times New Roman" panose="02020603050405020304" pitchFamily="18" charset="0"/>
              </a:rPr>
              <a:t>in turn</a:t>
            </a:r>
            <a:r>
              <a:rPr lang="en-US" sz="2400" dirty="0">
                <a:solidFill>
                  <a:srgbClr val="C00000"/>
                </a:solidFill>
                <a:latin typeface="Times New Roman" panose="02020603050405020304" pitchFamily="18" charset="0"/>
              </a:rPr>
              <a:t>, transfer the loads to the wing spars. </a:t>
            </a:r>
            <a:r>
              <a:rPr lang="en-US" sz="2400" i="1" dirty="0">
                <a:solidFill>
                  <a:srgbClr val="C00000"/>
                </a:solidFill>
                <a:latin typeface="Times New Roman" panose="02020603050405020304" pitchFamily="18" charset="0"/>
              </a:rPr>
              <a:t>(Figure 3-12)</a:t>
            </a:r>
          </a:p>
          <a:p>
            <a:pPr algn="just"/>
            <a:r>
              <a:rPr lang="en-US" sz="2400" dirty="0">
                <a:solidFill>
                  <a:srgbClr val="C00000"/>
                </a:solidFill>
                <a:latin typeface="Times New Roman" panose="02020603050405020304" pitchFamily="18" charset="0"/>
              </a:rPr>
              <a:t>In general, wing construction is based on one of </a:t>
            </a:r>
            <a:r>
              <a:rPr lang="en-US" sz="2400" dirty="0" smtClean="0">
                <a:solidFill>
                  <a:srgbClr val="C00000"/>
                </a:solidFill>
                <a:latin typeface="Times New Roman" panose="02020603050405020304" pitchFamily="18" charset="0"/>
              </a:rPr>
              <a:t>three fundamental </a:t>
            </a:r>
            <a:r>
              <a:rPr lang="en-US" sz="2400" dirty="0">
                <a:solidFill>
                  <a:srgbClr val="C00000"/>
                </a:solidFill>
                <a:latin typeface="Times New Roman" panose="02020603050405020304" pitchFamily="18" charset="0"/>
              </a:rPr>
              <a:t>designs:</a:t>
            </a:r>
          </a:p>
          <a:p>
            <a:pPr algn="just"/>
            <a:r>
              <a:rPr lang="en-US" sz="2400" dirty="0">
                <a:solidFill>
                  <a:srgbClr val="C00000"/>
                </a:solidFill>
                <a:latin typeface="Times New Roman" panose="02020603050405020304" pitchFamily="18" charset="0"/>
              </a:rPr>
              <a:t>1. </a:t>
            </a:r>
            <a:r>
              <a:rPr lang="en-US" sz="2400" dirty="0" err="1">
                <a:solidFill>
                  <a:srgbClr val="C00000"/>
                </a:solidFill>
                <a:latin typeface="Times New Roman" panose="02020603050405020304" pitchFamily="18" charset="0"/>
              </a:rPr>
              <a:t>Monospar</a:t>
            </a:r>
            <a:endParaRPr lang="en-US" sz="2400" dirty="0">
              <a:solidFill>
                <a:srgbClr val="C00000"/>
              </a:solidFill>
              <a:latin typeface="Times New Roman" panose="02020603050405020304" pitchFamily="18" charset="0"/>
            </a:endParaRPr>
          </a:p>
          <a:p>
            <a:pPr algn="just"/>
            <a:r>
              <a:rPr lang="en-US" sz="2400" dirty="0">
                <a:solidFill>
                  <a:srgbClr val="C00000"/>
                </a:solidFill>
                <a:latin typeface="Times New Roman" panose="02020603050405020304" pitchFamily="18" charset="0"/>
              </a:rPr>
              <a:t>2. </a:t>
            </a:r>
            <a:r>
              <a:rPr lang="en-US" sz="2400" dirty="0" err="1">
                <a:solidFill>
                  <a:srgbClr val="C00000"/>
                </a:solidFill>
                <a:latin typeface="Times New Roman" panose="02020603050405020304" pitchFamily="18" charset="0"/>
              </a:rPr>
              <a:t>Multispar</a:t>
            </a:r>
            <a:endParaRPr lang="en-US" sz="2400" dirty="0">
              <a:solidFill>
                <a:srgbClr val="C00000"/>
              </a:solidFill>
              <a:latin typeface="Times New Roman" panose="02020603050405020304" pitchFamily="18" charset="0"/>
            </a:endParaRPr>
          </a:p>
          <a:p>
            <a:pPr algn="just"/>
            <a:r>
              <a:rPr lang="en-US" sz="2400" dirty="0">
                <a:solidFill>
                  <a:srgbClr val="C00000"/>
                </a:solidFill>
                <a:latin typeface="Times New Roman" panose="02020603050405020304" pitchFamily="18" charset="0"/>
              </a:rPr>
              <a:t>3. </a:t>
            </a:r>
            <a:r>
              <a:rPr lang="en-US" sz="2400" dirty="0" err="1">
                <a:solidFill>
                  <a:srgbClr val="C00000"/>
                </a:solidFill>
                <a:latin typeface="Times New Roman" panose="02020603050405020304" pitchFamily="18" charset="0"/>
              </a:rPr>
              <a:t>Boxbeam</a:t>
            </a:r>
            <a:endParaRPr lang="en-US" sz="2400" dirty="0">
              <a:solidFill>
                <a:srgbClr val="C00000"/>
              </a:solidFill>
              <a:latin typeface="Times New Roman" panose="02020603050405020304" pitchFamily="18" charset="0"/>
            </a:endParaRPr>
          </a:p>
          <a:p>
            <a:pPr algn="just"/>
            <a:r>
              <a:rPr lang="en-US" sz="2400" dirty="0">
                <a:solidFill>
                  <a:srgbClr val="C00000"/>
                </a:solidFill>
                <a:latin typeface="Times New Roman" panose="02020603050405020304" pitchFamily="18" charset="0"/>
              </a:rPr>
              <a:t>Modification of these basic designs may be adopted </a:t>
            </a:r>
            <a:r>
              <a:rPr lang="en-US" sz="2400" dirty="0" smtClean="0">
                <a:solidFill>
                  <a:srgbClr val="C00000"/>
                </a:solidFill>
                <a:latin typeface="Times New Roman" panose="02020603050405020304" pitchFamily="18" charset="0"/>
              </a:rPr>
              <a:t>by various </a:t>
            </a:r>
            <a:r>
              <a:rPr lang="en-US" sz="2400" dirty="0">
                <a:solidFill>
                  <a:srgbClr val="C00000"/>
                </a:solidFill>
                <a:latin typeface="Times New Roman" panose="02020603050405020304" pitchFamily="18" charset="0"/>
              </a:rPr>
              <a:t>manufacturers. The </a:t>
            </a:r>
            <a:r>
              <a:rPr lang="en-US" sz="2400" dirty="0" err="1">
                <a:solidFill>
                  <a:srgbClr val="C00000"/>
                </a:solidFill>
                <a:latin typeface="Times New Roman" panose="02020603050405020304" pitchFamily="18" charset="0"/>
              </a:rPr>
              <a:t>monospar</a:t>
            </a:r>
            <a:r>
              <a:rPr lang="en-US" sz="2400" dirty="0">
                <a:solidFill>
                  <a:srgbClr val="C00000"/>
                </a:solidFill>
                <a:latin typeface="Times New Roman" panose="02020603050405020304" pitchFamily="18" charset="0"/>
              </a:rPr>
              <a:t> wing </a:t>
            </a:r>
            <a:r>
              <a:rPr lang="en-US" sz="2400" dirty="0" smtClean="0">
                <a:solidFill>
                  <a:srgbClr val="C00000"/>
                </a:solidFill>
                <a:latin typeface="Times New Roman" panose="02020603050405020304" pitchFamily="18" charset="0"/>
              </a:rPr>
              <a:t>incorporates only </a:t>
            </a:r>
            <a:r>
              <a:rPr lang="en-US" sz="2400" dirty="0">
                <a:solidFill>
                  <a:srgbClr val="C00000"/>
                </a:solidFill>
                <a:latin typeface="Times New Roman" panose="02020603050405020304" pitchFamily="18" charset="0"/>
              </a:rPr>
              <a:t>one main span-wise or longitudinal member in </a:t>
            </a:r>
            <a:r>
              <a:rPr lang="en-US" sz="2400" dirty="0" smtClean="0">
                <a:solidFill>
                  <a:srgbClr val="C00000"/>
                </a:solidFill>
                <a:latin typeface="Times New Roman" panose="02020603050405020304" pitchFamily="18" charset="0"/>
              </a:rPr>
              <a:t>its construction</a:t>
            </a:r>
            <a:r>
              <a:rPr lang="en-US" sz="2400" dirty="0">
                <a:solidFill>
                  <a:srgbClr val="C00000"/>
                </a:solidFill>
                <a:latin typeface="Times New Roman" panose="02020603050405020304" pitchFamily="18" charset="0"/>
              </a:rPr>
              <a:t>. Ribs or bulkheads supply the </a:t>
            </a:r>
            <a:r>
              <a:rPr lang="en-US" sz="2400" dirty="0" smtClean="0">
                <a:solidFill>
                  <a:srgbClr val="C00000"/>
                </a:solidFill>
                <a:latin typeface="Times New Roman" panose="02020603050405020304" pitchFamily="18" charset="0"/>
              </a:rPr>
              <a:t>necessary contour </a:t>
            </a:r>
            <a:r>
              <a:rPr lang="en-US" sz="2400" dirty="0">
                <a:solidFill>
                  <a:srgbClr val="C00000"/>
                </a:solidFill>
                <a:latin typeface="Times New Roman" panose="02020603050405020304" pitchFamily="18" charset="0"/>
              </a:rPr>
              <a:t>or shape to the airfoil</a:t>
            </a:r>
            <a:r>
              <a:rPr lang="en-US" sz="2800" dirty="0" smtClean="0">
                <a:solidFill>
                  <a:srgbClr val="C00000"/>
                </a:solidFill>
                <a:latin typeface="Times New Roman" panose="02020603050405020304" pitchFamily="18" charset="0"/>
              </a:rPr>
              <a:t>.</a:t>
            </a:r>
          </a:p>
          <a:p>
            <a:pPr algn="just"/>
            <a:endParaRPr lang="en-US" sz="2800" dirty="0">
              <a:solidFill>
                <a:srgbClr val="C00000"/>
              </a:solidFill>
            </a:endParaRPr>
          </a:p>
        </p:txBody>
      </p:sp>
    </p:spTree>
    <p:extLst>
      <p:ext uri="{BB962C8B-B14F-4D97-AF65-F5344CB8AC3E}">
        <p14:creationId xmlns:p14="http://schemas.microsoft.com/office/powerpoint/2010/main" xmlns="" val="836277782"/>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228600"/>
            <a:ext cx="11658600" cy="4893647"/>
          </a:xfrm>
          <a:prstGeom prst="rect">
            <a:avLst/>
          </a:prstGeom>
        </p:spPr>
        <p:txBody>
          <a:bodyPr wrap="square">
            <a:spAutoFit/>
          </a:bodyPr>
          <a:lstStyle/>
          <a:p>
            <a:pPr algn="just"/>
            <a:r>
              <a:rPr lang="en-US" sz="2400" dirty="0">
                <a:solidFill>
                  <a:srgbClr val="C00000"/>
                </a:solidFill>
                <a:latin typeface="Times New Roman" panose="02020603050405020304" pitchFamily="18" charset="0"/>
              </a:rPr>
              <a:t>Although the strict </a:t>
            </a:r>
            <a:r>
              <a:rPr lang="en-US" sz="2400" dirty="0" err="1">
                <a:solidFill>
                  <a:srgbClr val="C00000"/>
                </a:solidFill>
                <a:latin typeface="Times New Roman" panose="02020603050405020304" pitchFamily="18" charset="0"/>
              </a:rPr>
              <a:t>monospar</a:t>
            </a:r>
            <a:r>
              <a:rPr lang="en-US" sz="2400" dirty="0">
                <a:solidFill>
                  <a:srgbClr val="C00000"/>
                </a:solidFill>
                <a:latin typeface="Times New Roman" panose="02020603050405020304" pitchFamily="18" charset="0"/>
              </a:rPr>
              <a:t> wing is not common, </a:t>
            </a:r>
            <a:r>
              <a:rPr lang="en-US" sz="2400" dirty="0" smtClean="0">
                <a:solidFill>
                  <a:srgbClr val="C00000"/>
                </a:solidFill>
                <a:latin typeface="Times New Roman" panose="02020603050405020304" pitchFamily="18" charset="0"/>
              </a:rPr>
              <a:t>this type </a:t>
            </a:r>
            <a:r>
              <a:rPr lang="en-US" sz="2400" dirty="0">
                <a:solidFill>
                  <a:srgbClr val="C00000"/>
                </a:solidFill>
                <a:latin typeface="Times New Roman" panose="02020603050405020304" pitchFamily="18" charset="0"/>
              </a:rPr>
              <a:t>of design modified by the addition of false spars </a:t>
            </a:r>
            <a:r>
              <a:rPr lang="en-US" sz="2400" dirty="0" smtClean="0">
                <a:solidFill>
                  <a:srgbClr val="C00000"/>
                </a:solidFill>
                <a:latin typeface="Times New Roman" panose="02020603050405020304" pitchFamily="18" charset="0"/>
              </a:rPr>
              <a:t>or light </a:t>
            </a:r>
            <a:r>
              <a:rPr lang="en-US" sz="2400" dirty="0">
                <a:solidFill>
                  <a:srgbClr val="C00000"/>
                </a:solidFill>
                <a:latin typeface="Times New Roman" panose="02020603050405020304" pitchFamily="18" charset="0"/>
              </a:rPr>
              <a:t>shear webs along the trailing edge for support </a:t>
            </a:r>
            <a:r>
              <a:rPr lang="en-US" sz="2400" dirty="0" smtClean="0">
                <a:solidFill>
                  <a:srgbClr val="C00000"/>
                </a:solidFill>
                <a:latin typeface="Times New Roman" panose="02020603050405020304" pitchFamily="18" charset="0"/>
              </a:rPr>
              <a:t>of control </a:t>
            </a:r>
            <a:r>
              <a:rPr lang="en-US" sz="2400" dirty="0">
                <a:solidFill>
                  <a:srgbClr val="C00000"/>
                </a:solidFill>
                <a:latin typeface="Times New Roman" panose="02020603050405020304" pitchFamily="18" charset="0"/>
              </a:rPr>
              <a:t>surfaces is sometimes used. The multi-spar </a:t>
            </a:r>
            <a:r>
              <a:rPr lang="en-US" sz="2400" dirty="0" smtClean="0">
                <a:solidFill>
                  <a:srgbClr val="C00000"/>
                </a:solidFill>
                <a:latin typeface="Times New Roman" panose="02020603050405020304" pitchFamily="18" charset="0"/>
              </a:rPr>
              <a:t>wing incorporates </a:t>
            </a:r>
            <a:r>
              <a:rPr lang="en-US" sz="2400" dirty="0">
                <a:solidFill>
                  <a:srgbClr val="C00000"/>
                </a:solidFill>
                <a:latin typeface="Times New Roman" panose="02020603050405020304" pitchFamily="18" charset="0"/>
              </a:rPr>
              <a:t>more than one main longitudinal </a:t>
            </a:r>
            <a:r>
              <a:rPr lang="en-US" sz="2400" dirty="0" smtClean="0">
                <a:solidFill>
                  <a:srgbClr val="C00000"/>
                </a:solidFill>
                <a:latin typeface="Times New Roman" panose="02020603050405020304" pitchFamily="18" charset="0"/>
              </a:rPr>
              <a:t>member in </a:t>
            </a:r>
            <a:r>
              <a:rPr lang="en-US" sz="2400" dirty="0">
                <a:solidFill>
                  <a:srgbClr val="C00000"/>
                </a:solidFill>
                <a:latin typeface="Times New Roman" panose="02020603050405020304" pitchFamily="18" charset="0"/>
              </a:rPr>
              <a:t>its construction. To give the wing contour, ribs </a:t>
            </a:r>
            <a:r>
              <a:rPr lang="en-US" sz="2400" dirty="0" smtClean="0">
                <a:solidFill>
                  <a:srgbClr val="C00000"/>
                </a:solidFill>
                <a:latin typeface="Times New Roman" panose="02020603050405020304" pitchFamily="18" charset="0"/>
              </a:rPr>
              <a:t>or </a:t>
            </a:r>
            <a:r>
              <a:rPr lang="en-US" sz="2400" dirty="0">
                <a:solidFill>
                  <a:srgbClr val="C00000"/>
                </a:solidFill>
              </a:rPr>
              <a:t>bulkheads are usually included. Air transport </a:t>
            </a:r>
            <a:r>
              <a:rPr lang="en-US" sz="2400" dirty="0" smtClean="0">
                <a:solidFill>
                  <a:srgbClr val="C00000"/>
                </a:solidFill>
              </a:rPr>
              <a:t>category aircraft </a:t>
            </a:r>
            <a:r>
              <a:rPr lang="en-US" sz="2400" dirty="0">
                <a:solidFill>
                  <a:srgbClr val="C00000"/>
                </a:solidFill>
              </a:rPr>
              <a:t>often utilize box beam wing </a:t>
            </a:r>
            <a:r>
              <a:rPr lang="en-US" sz="2400" dirty="0" smtClean="0">
                <a:solidFill>
                  <a:srgbClr val="C00000"/>
                </a:solidFill>
              </a:rPr>
              <a:t>construction. The </a:t>
            </a:r>
            <a:r>
              <a:rPr lang="en-US" sz="2400" dirty="0">
                <a:solidFill>
                  <a:srgbClr val="C00000"/>
                </a:solidFill>
              </a:rPr>
              <a:t>box beam type of wing construction uses two </a:t>
            </a:r>
            <a:r>
              <a:rPr lang="en-US" sz="2400" dirty="0" smtClean="0">
                <a:solidFill>
                  <a:srgbClr val="C00000"/>
                </a:solidFill>
              </a:rPr>
              <a:t>main longitudinal </a:t>
            </a:r>
            <a:r>
              <a:rPr lang="en-US" sz="2400" dirty="0">
                <a:solidFill>
                  <a:srgbClr val="C00000"/>
                </a:solidFill>
              </a:rPr>
              <a:t>members with connecting bulkheads </a:t>
            </a:r>
            <a:r>
              <a:rPr lang="en-US" sz="2400" dirty="0" smtClean="0">
                <a:solidFill>
                  <a:srgbClr val="C00000"/>
                </a:solidFill>
              </a:rPr>
              <a:t>to furnish </a:t>
            </a:r>
            <a:r>
              <a:rPr lang="en-US" sz="2400" dirty="0">
                <a:solidFill>
                  <a:srgbClr val="C00000"/>
                </a:solidFill>
              </a:rPr>
              <a:t>additional strength and to give contour to </a:t>
            </a:r>
            <a:r>
              <a:rPr lang="en-US" sz="2400" dirty="0" smtClean="0">
                <a:solidFill>
                  <a:srgbClr val="C00000"/>
                </a:solidFill>
              </a:rPr>
              <a:t>the wing</a:t>
            </a:r>
            <a:r>
              <a:rPr lang="en-US" sz="2400" dirty="0">
                <a:solidFill>
                  <a:srgbClr val="C00000"/>
                </a:solidFill>
              </a:rPr>
              <a:t>. </a:t>
            </a:r>
            <a:r>
              <a:rPr lang="en-US" sz="2400" i="1" dirty="0">
                <a:solidFill>
                  <a:srgbClr val="C00000"/>
                </a:solidFill>
              </a:rPr>
              <a:t>(Figure 3-13) </a:t>
            </a:r>
            <a:r>
              <a:rPr lang="en-US" sz="2400" dirty="0">
                <a:solidFill>
                  <a:srgbClr val="C00000"/>
                </a:solidFill>
              </a:rPr>
              <a:t>A corrugated sheet may be </a:t>
            </a:r>
            <a:r>
              <a:rPr lang="en-US" sz="2400" dirty="0" smtClean="0">
                <a:solidFill>
                  <a:srgbClr val="C00000"/>
                </a:solidFill>
              </a:rPr>
              <a:t>placed between </a:t>
            </a:r>
            <a:r>
              <a:rPr lang="en-US" sz="2400" dirty="0">
                <a:solidFill>
                  <a:srgbClr val="C00000"/>
                </a:solidFill>
              </a:rPr>
              <a:t>the bulkheads and the smooth outer skin </a:t>
            </a:r>
            <a:r>
              <a:rPr lang="en-US" sz="2400" dirty="0" smtClean="0">
                <a:solidFill>
                  <a:srgbClr val="C00000"/>
                </a:solidFill>
              </a:rPr>
              <a:t>so that </a:t>
            </a:r>
            <a:r>
              <a:rPr lang="en-US" sz="2400" dirty="0">
                <a:solidFill>
                  <a:srgbClr val="C00000"/>
                </a:solidFill>
              </a:rPr>
              <a:t>the wing can better carry tension and </a:t>
            </a:r>
            <a:r>
              <a:rPr lang="en-US" sz="2400" dirty="0" smtClean="0">
                <a:solidFill>
                  <a:srgbClr val="C00000"/>
                </a:solidFill>
              </a:rPr>
              <a:t>compression loads</a:t>
            </a:r>
            <a:r>
              <a:rPr lang="en-US" sz="2400" dirty="0">
                <a:solidFill>
                  <a:srgbClr val="C00000"/>
                </a:solidFill>
              </a:rPr>
              <a:t>. In some cases, heavy longitudinal stiffeners </a:t>
            </a:r>
            <a:r>
              <a:rPr lang="en-US" sz="2400" dirty="0" smtClean="0">
                <a:solidFill>
                  <a:srgbClr val="C00000"/>
                </a:solidFill>
              </a:rPr>
              <a:t>are substituted </a:t>
            </a:r>
            <a:r>
              <a:rPr lang="en-US" sz="2400" dirty="0">
                <a:solidFill>
                  <a:srgbClr val="C00000"/>
                </a:solidFill>
              </a:rPr>
              <a:t>for the corrugated sheets. A combination </a:t>
            </a:r>
            <a:r>
              <a:rPr lang="en-US" sz="2400" dirty="0" smtClean="0">
                <a:solidFill>
                  <a:srgbClr val="C00000"/>
                </a:solidFill>
              </a:rPr>
              <a:t>of corrugated </a:t>
            </a:r>
            <a:r>
              <a:rPr lang="en-US" sz="2400" dirty="0">
                <a:solidFill>
                  <a:srgbClr val="C00000"/>
                </a:solidFill>
              </a:rPr>
              <a:t>sheets on the upper surface of the wing </a:t>
            </a:r>
            <a:r>
              <a:rPr lang="en-US" sz="2400" dirty="0" smtClean="0">
                <a:solidFill>
                  <a:srgbClr val="C00000"/>
                </a:solidFill>
              </a:rPr>
              <a:t>and stiffeners </a:t>
            </a:r>
            <a:r>
              <a:rPr lang="en-US" sz="2400" dirty="0">
                <a:solidFill>
                  <a:srgbClr val="C00000"/>
                </a:solidFill>
              </a:rPr>
              <a:t>on the lower surface is also sometimes used</a:t>
            </a:r>
            <a:r>
              <a:rPr lang="en-US" sz="2400" dirty="0" smtClean="0">
                <a:solidFill>
                  <a:srgbClr val="C00000"/>
                </a:solidFill>
              </a:rPr>
              <a:t>.</a:t>
            </a:r>
          </a:p>
          <a:p>
            <a:pPr algn="just"/>
            <a:endParaRPr lang="en-US" sz="2400" dirty="0">
              <a:solidFill>
                <a:srgbClr val="C00000"/>
              </a:solidFill>
            </a:endParaRPr>
          </a:p>
        </p:txBody>
      </p:sp>
    </p:spTree>
    <p:extLst>
      <p:ext uri="{BB962C8B-B14F-4D97-AF65-F5344CB8AC3E}">
        <p14:creationId xmlns:p14="http://schemas.microsoft.com/office/powerpoint/2010/main" xmlns="" val="1562978884"/>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00" y="224835"/>
            <a:ext cx="11848748" cy="6442665"/>
          </a:xfrm>
          <a:prstGeom prst="rect">
            <a:avLst/>
          </a:prstGeom>
        </p:spPr>
      </p:pic>
    </p:spTree>
    <p:extLst>
      <p:ext uri="{BB962C8B-B14F-4D97-AF65-F5344CB8AC3E}">
        <p14:creationId xmlns:p14="http://schemas.microsoft.com/office/powerpoint/2010/main" xmlns="" val="591709824"/>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300" y="251754"/>
            <a:ext cx="11645900" cy="6320032"/>
          </a:xfrm>
          <a:prstGeom prst="rect">
            <a:avLst/>
          </a:prstGeom>
        </p:spPr>
      </p:pic>
    </p:spTree>
    <p:extLst>
      <p:ext uri="{BB962C8B-B14F-4D97-AF65-F5344CB8AC3E}">
        <p14:creationId xmlns:p14="http://schemas.microsoft.com/office/powerpoint/2010/main" xmlns="" val="2033105506"/>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948" y="457200"/>
            <a:ext cx="11736751" cy="5778500"/>
          </a:xfrm>
          <a:prstGeom prst="rect">
            <a:avLst/>
          </a:prstGeom>
        </p:spPr>
      </p:pic>
    </p:spTree>
    <p:extLst>
      <p:ext uri="{BB962C8B-B14F-4D97-AF65-F5344CB8AC3E}">
        <p14:creationId xmlns:p14="http://schemas.microsoft.com/office/powerpoint/2010/main" xmlns="" val="254347571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317500"/>
            <a:ext cx="11544300" cy="5262979"/>
          </a:xfrm>
          <a:prstGeom prst="rect">
            <a:avLst/>
          </a:prstGeom>
        </p:spPr>
        <p:txBody>
          <a:bodyPr wrap="square">
            <a:spAutoFit/>
          </a:bodyPr>
          <a:lstStyle/>
          <a:p>
            <a:pPr algn="just"/>
            <a:r>
              <a:rPr lang="en-US" sz="2400" dirty="0">
                <a:solidFill>
                  <a:srgbClr val="C00000"/>
                </a:solidFill>
                <a:latin typeface="Arial" panose="020B0604020202020204" pitchFamily="34" charset="0"/>
              </a:rPr>
              <a:t>WING SPARS</a:t>
            </a:r>
          </a:p>
          <a:p>
            <a:pPr algn="just"/>
            <a:r>
              <a:rPr lang="en-US" sz="2400" dirty="0">
                <a:solidFill>
                  <a:srgbClr val="C00000"/>
                </a:solidFill>
                <a:latin typeface="Times New Roman" panose="02020603050405020304" pitchFamily="18" charset="0"/>
              </a:rPr>
              <a:t>Spars are the principal structural members of the </a:t>
            </a:r>
            <a:r>
              <a:rPr lang="en-US" sz="2400" dirty="0" smtClean="0">
                <a:solidFill>
                  <a:srgbClr val="C00000"/>
                </a:solidFill>
                <a:latin typeface="Times New Roman" panose="02020603050405020304" pitchFamily="18" charset="0"/>
              </a:rPr>
              <a:t>wing. They </a:t>
            </a:r>
            <a:r>
              <a:rPr lang="en-US" sz="2400" dirty="0">
                <a:solidFill>
                  <a:srgbClr val="C00000"/>
                </a:solidFill>
                <a:latin typeface="Times New Roman" panose="02020603050405020304" pitchFamily="18" charset="0"/>
              </a:rPr>
              <a:t>correspond to the </a:t>
            </a:r>
            <a:r>
              <a:rPr lang="en-US" sz="2400" dirty="0" err="1">
                <a:solidFill>
                  <a:srgbClr val="C00000"/>
                </a:solidFill>
                <a:latin typeface="Times New Roman" panose="02020603050405020304" pitchFamily="18" charset="0"/>
              </a:rPr>
              <a:t>longerons</a:t>
            </a:r>
            <a:r>
              <a:rPr lang="en-US" sz="2400" dirty="0">
                <a:solidFill>
                  <a:srgbClr val="C00000"/>
                </a:solidFill>
                <a:latin typeface="Times New Roman" panose="02020603050405020304" pitchFamily="18" charset="0"/>
              </a:rPr>
              <a:t> of the fuselage. </a:t>
            </a:r>
            <a:r>
              <a:rPr lang="en-US" sz="2400" dirty="0" smtClean="0">
                <a:solidFill>
                  <a:srgbClr val="C00000"/>
                </a:solidFill>
                <a:latin typeface="Times New Roman" panose="02020603050405020304" pitchFamily="18" charset="0"/>
              </a:rPr>
              <a:t>They run </a:t>
            </a:r>
            <a:r>
              <a:rPr lang="en-US" sz="2400" dirty="0">
                <a:solidFill>
                  <a:srgbClr val="C00000"/>
                </a:solidFill>
                <a:latin typeface="Times New Roman" panose="02020603050405020304" pitchFamily="18" charset="0"/>
              </a:rPr>
              <a:t>parallel to the lateral axis of the aircraft, from </a:t>
            </a:r>
            <a:r>
              <a:rPr lang="en-US" sz="2400" dirty="0" smtClean="0">
                <a:solidFill>
                  <a:srgbClr val="C00000"/>
                </a:solidFill>
                <a:latin typeface="Times New Roman" panose="02020603050405020304" pitchFamily="18" charset="0"/>
              </a:rPr>
              <a:t>the fuselage </a:t>
            </a:r>
            <a:r>
              <a:rPr lang="en-US" sz="2400" dirty="0">
                <a:solidFill>
                  <a:srgbClr val="C00000"/>
                </a:solidFill>
                <a:latin typeface="Times New Roman" panose="02020603050405020304" pitchFamily="18" charset="0"/>
              </a:rPr>
              <a:t>toward the tip of the wing, and are </a:t>
            </a:r>
            <a:r>
              <a:rPr lang="en-US" sz="2400" dirty="0" smtClean="0">
                <a:solidFill>
                  <a:srgbClr val="C00000"/>
                </a:solidFill>
                <a:latin typeface="Times New Roman" panose="02020603050405020304" pitchFamily="18" charset="0"/>
              </a:rPr>
              <a:t>usually attached </a:t>
            </a:r>
            <a:r>
              <a:rPr lang="en-US" sz="2400" dirty="0">
                <a:solidFill>
                  <a:srgbClr val="C00000"/>
                </a:solidFill>
                <a:latin typeface="Times New Roman" panose="02020603050405020304" pitchFamily="18" charset="0"/>
              </a:rPr>
              <a:t>to the fuselage by wing fittings, plain </a:t>
            </a:r>
            <a:r>
              <a:rPr lang="en-US" sz="2400" dirty="0" smtClean="0">
                <a:solidFill>
                  <a:srgbClr val="C00000"/>
                </a:solidFill>
                <a:latin typeface="Times New Roman" panose="02020603050405020304" pitchFamily="18" charset="0"/>
              </a:rPr>
              <a:t>beams, or </a:t>
            </a:r>
            <a:r>
              <a:rPr lang="en-US" sz="2400" dirty="0">
                <a:solidFill>
                  <a:srgbClr val="C00000"/>
                </a:solidFill>
                <a:latin typeface="Times New Roman" panose="02020603050405020304" pitchFamily="18" charset="0"/>
              </a:rPr>
              <a:t>a truss. Spars may be made of metal, wood, </a:t>
            </a:r>
            <a:r>
              <a:rPr lang="en-US" sz="2400" dirty="0" smtClean="0">
                <a:solidFill>
                  <a:srgbClr val="C00000"/>
                </a:solidFill>
                <a:latin typeface="Times New Roman" panose="02020603050405020304" pitchFamily="18" charset="0"/>
              </a:rPr>
              <a:t>or </a:t>
            </a:r>
            <a:r>
              <a:rPr lang="en-US" sz="2400" dirty="0" smtClean="0">
                <a:solidFill>
                  <a:srgbClr val="C00000"/>
                </a:solidFill>
              </a:rPr>
              <a:t>composite </a:t>
            </a:r>
            <a:r>
              <a:rPr lang="en-US" sz="2400" dirty="0">
                <a:solidFill>
                  <a:srgbClr val="C00000"/>
                </a:solidFill>
              </a:rPr>
              <a:t>materials depending on the design criteria</a:t>
            </a:r>
          </a:p>
          <a:p>
            <a:pPr algn="just"/>
            <a:r>
              <a:rPr lang="en-US" sz="2400" dirty="0">
                <a:solidFill>
                  <a:srgbClr val="C00000"/>
                </a:solidFill>
              </a:rPr>
              <a:t>of a specific aircraft.</a:t>
            </a:r>
          </a:p>
          <a:p>
            <a:pPr algn="just"/>
            <a:r>
              <a:rPr lang="en-US" sz="2400" dirty="0">
                <a:solidFill>
                  <a:srgbClr val="C00000"/>
                </a:solidFill>
              </a:rPr>
              <a:t>Most wing spars are basically rectangular in shape </a:t>
            </a:r>
            <a:r>
              <a:rPr lang="en-US" sz="2400" dirty="0" smtClean="0">
                <a:solidFill>
                  <a:srgbClr val="C00000"/>
                </a:solidFill>
              </a:rPr>
              <a:t>with the </a:t>
            </a:r>
            <a:r>
              <a:rPr lang="en-US" sz="2400" dirty="0">
                <a:solidFill>
                  <a:srgbClr val="C00000"/>
                </a:solidFill>
              </a:rPr>
              <a:t>long dimension of the cross-section oriented </a:t>
            </a:r>
            <a:r>
              <a:rPr lang="en-US" sz="2400" dirty="0" smtClean="0">
                <a:solidFill>
                  <a:srgbClr val="C00000"/>
                </a:solidFill>
              </a:rPr>
              <a:t>up and </a:t>
            </a:r>
            <a:r>
              <a:rPr lang="en-US" sz="2400" dirty="0">
                <a:solidFill>
                  <a:srgbClr val="C00000"/>
                </a:solidFill>
              </a:rPr>
              <a:t>down in the wing. Currently, most </a:t>
            </a:r>
            <a:r>
              <a:rPr lang="en-US" sz="2400" dirty="0" smtClean="0">
                <a:solidFill>
                  <a:srgbClr val="C00000"/>
                </a:solidFill>
              </a:rPr>
              <a:t>manufactured aircraft </a:t>
            </a:r>
            <a:r>
              <a:rPr lang="en-US" sz="2400" dirty="0">
                <a:solidFill>
                  <a:srgbClr val="C00000"/>
                </a:solidFill>
              </a:rPr>
              <a:t>have wing spars made of solid </a:t>
            </a:r>
            <a:r>
              <a:rPr lang="en-US" sz="2400" dirty="0" smtClean="0">
                <a:solidFill>
                  <a:srgbClr val="C00000"/>
                </a:solidFill>
              </a:rPr>
              <a:t>extruded aluminum </a:t>
            </a:r>
            <a:r>
              <a:rPr lang="en-US" sz="2400" dirty="0">
                <a:solidFill>
                  <a:srgbClr val="C00000"/>
                </a:solidFill>
              </a:rPr>
              <a:t>or aluminum extrusions riveted together </a:t>
            </a:r>
            <a:r>
              <a:rPr lang="en-US" sz="2400" dirty="0" smtClean="0">
                <a:solidFill>
                  <a:srgbClr val="C00000"/>
                </a:solidFill>
              </a:rPr>
              <a:t>to form </a:t>
            </a:r>
            <a:r>
              <a:rPr lang="en-US" sz="2400" dirty="0">
                <a:solidFill>
                  <a:srgbClr val="C00000"/>
                </a:solidFill>
              </a:rPr>
              <a:t>the spar. The increased use of composites and </a:t>
            </a:r>
            <a:r>
              <a:rPr lang="en-US" sz="2400" dirty="0" smtClean="0">
                <a:solidFill>
                  <a:srgbClr val="C00000"/>
                </a:solidFill>
              </a:rPr>
              <a:t>the combining </a:t>
            </a:r>
            <a:r>
              <a:rPr lang="en-US" sz="2400" dirty="0">
                <a:solidFill>
                  <a:srgbClr val="C00000"/>
                </a:solidFill>
              </a:rPr>
              <a:t>of materials should make airmen vigilant </a:t>
            </a:r>
            <a:r>
              <a:rPr lang="en-US" sz="2400" dirty="0" smtClean="0">
                <a:solidFill>
                  <a:srgbClr val="C00000"/>
                </a:solidFill>
              </a:rPr>
              <a:t>for wings </a:t>
            </a:r>
            <a:r>
              <a:rPr lang="en-US" sz="2400" dirty="0">
                <a:solidFill>
                  <a:srgbClr val="C00000"/>
                </a:solidFill>
              </a:rPr>
              <a:t>spars made from a variety of materials</a:t>
            </a:r>
            <a:r>
              <a:rPr lang="en-US" sz="2400" dirty="0" smtClean="0">
                <a:solidFill>
                  <a:srgbClr val="C00000"/>
                </a:solidFill>
              </a:rPr>
              <a:t>.</a:t>
            </a:r>
          </a:p>
          <a:p>
            <a:pPr algn="just"/>
            <a:endParaRPr lang="en-US" sz="2400" dirty="0">
              <a:solidFill>
                <a:srgbClr val="C00000"/>
              </a:solidFill>
            </a:endParaRPr>
          </a:p>
        </p:txBody>
      </p:sp>
    </p:spTree>
    <p:extLst>
      <p:ext uri="{BB962C8B-B14F-4D97-AF65-F5344CB8AC3E}">
        <p14:creationId xmlns:p14="http://schemas.microsoft.com/office/powerpoint/2010/main" xmlns="" val="2822579171"/>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300" y="393700"/>
            <a:ext cx="11607800" cy="5693866"/>
          </a:xfrm>
          <a:prstGeom prst="rect">
            <a:avLst/>
          </a:prstGeom>
        </p:spPr>
        <p:txBody>
          <a:bodyPr wrap="square">
            <a:spAutoFit/>
          </a:bodyPr>
          <a:lstStyle/>
          <a:p>
            <a:pPr algn="just"/>
            <a:r>
              <a:rPr lang="en-US" sz="2800" dirty="0">
                <a:solidFill>
                  <a:srgbClr val="C00000"/>
                </a:solidFill>
                <a:latin typeface="Times New Roman" panose="02020603050405020304" pitchFamily="18" charset="0"/>
              </a:rPr>
              <a:t>A spar may be constructed completely from </a:t>
            </a:r>
            <a:r>
              <a:rPr lang="en-US" sz="2800" dirty="0" smtClean="0">
                <a:solidFill>
                  <a:srgbClr val="C00000"/>
                </a:solidFill>
                <a:latin typeface="Times New Roman" panose="02020603050405020304" pitchFamily="18" charset="0"/>
              </a:rPr>
              <a:t>composite material</a:t>
            </a:r>
            <a:r>
              <a:rPr lang="en-US" sz="2800" dirty="0">
                <a:solidFill>
                  <a:srgbClr val="C00000"/>
                </a:solidFill>
                <a:latin typeface="Times New Roman" panose="02020603050405020304" pitchFamily="18" charset="0"/>
              </a:rPr>
              <a:t>. </a:t>
            </a:r>
            <a:r>
              <a:rPr lang="en-US" sz="2800" i="1" dirty="0">
                <a:solidFill>
                  <a:srgbClr val="C00000"/>
                </a:solidFill>
                <a:latin typeface="Times New Roman" panose="02020603050405020304" pitchFamily="18" charset="0"/>
              </a:rPr>
              <a:t>Figure 3-14 </a:t>
            </a:r>
            <a:r>
              <a:rPr lang="en-US" sz="2800" dirty="0">
                <a:solidFill>
                  <a:srgbClr val="C00000"/>
                </a:solidFill>
                <a:latin typeface="Times New Roman" panose="02020603050405020304" pitchFamily="18" charset="0"/>
              </a:rPr>
              <a:t>shows examples of metal </a:t>
            </a:r>
            <a:r>
              <a:rPr lang="en-US" sz="2800" dirty="0" smtClean="0">
                <a:solidFill>
                  <a:srgbClr val="C00000"/>
                </a:solidFill>
                <a:latin typeface="Times New Roman" panose="02020603050405020304" pitchFamily="18" charset="0"/>
              </a:rPr>
              <a:t>wing spar </a:t>
            </a:r>
            <a:r>
              <a:rPr lang="en-US" sz="2800" dirty="0">
                <a:solidFill>
                  <a:srgbClr val="C00000"/>
                </a:solidFill>
                <a:latin typeface="Times New Roman" panose="02020603050405020304" pitchFamily="18" charset="0"/>
              </a:rPr>
              <a:t>cross-sections.</a:t>
            </a:r>
          </a:p>
          <a:p>
            <a:pPr algn="just"/>
            <a:r>
              <a:rPr lang="en-US" sz="2800" dirty="0">
                <a:solidFill>
                  <a:srgbClr val="C00000"/>
                </a:solidFill>
                <a:latin typeface="Times New Roman" panose="02020603050405020304" pitchFamily="18" charset="0"/>
              </a:rPr>
              <a:t>In </a:t>
            </a:r>
            <a:r>
              <a:rPr lang="en-US" sz="2800" dirty="0" err="1">
                <a:solidFill>
                  <a:srgbClr val="C00000"/>
                </a:solidFill>
                <a:latin typeface="Times New Roman" panose="02020603050405020304" pitchFamily="18" charset="0"/>
              </a:rPr>
              <a:t>anI</a:t>
            </a:r>
            <a:r>
              <a:rPr lang="en-US" sz="2800" dirty="0">
                <a:solidFill>
                  <a:srgbClr val="C00000"/>
                </a:solidFill>
                <a:latin typeface="Times New Roman" panose="02020603050405020304" pitchFamily="18" charset="0"/>
              </a:rPr>
              <a:t>-beam spar, the top and bottom of the </a:t>
            </a:r>
            <a:r>
              <a:rPr lang="en-US" sz="2800" dirty="0" smtClean="0">
                <a:solidFill>
                  <a:srgbClr val="C00000"/>
                </a:solidFill>
                <a:latin typeface="Times New Roman" panose="02020603050405020304" pitchFamily="18" charset="0"/>
              </a:rPr>
              <a:t>I-beam are </a:t>
            </a:r>
            <a:r>
              <a:rPr lang="en-US" sz="2800" dirty="0">
                <a:solidFill>
                  <a:srgbClr val="C00000"/>
                </a:solidFill>
                <a:latin typeface="Times New Roman" panose="02020603050405020304" pitchFamily="18" charset="0"/>
              </a:rPr>
              <a:t>called the caps and the vertical section is called </a:t>
            </a:r>
            <a:r>
              <a:rPr lang="en-US" sz="2800" dirty="0" smtClean="0">
                <a:solidFill>
                  <a:srgbClr val="C00000"/>
                </a:solidFill>
                <a:latin typeface="Times New Roman" panose="02020603050405020304" pitchFamily="18" charset="0"/>
              </a:rPr>
              <a:t>the web</a:t>
            </a:r>
            <a:r>
              <a:rPr lang="en-US" sz="2800" dirty="0">
                <a:solidFill>
                  <a:srgbClr val="C00000"/>
                </a:solidFill>
                <a:latin typeface="Times New Roman" panose="02020603050405020304" pitchFamily="18" charset="0"/>
              </a:rPr>
              <a:t>. The entire spar can be extruded from one piece </a:t>
            </a:r>
            <a:r>
              <a:rPr lang="en-US" sz="2800" dirty="0" smtClean="0">
                <a:solidFill>
                  <a:srgbClr val="C00000"/>
                </a:solidFill>
                <a:latin typeface="Times New Roman" panose="02020603050405020304" pitchFamily="18" charset="0"/>
              </a:rPr>
              <a:t>of metal </a:t>
            </a:r>
            <a:r>
              <a:rPr lang="en-US" sz="2800" dirty="0">
                <a:solidFill>
                  <a:srgbClr val="C00000"/>
                </a:solidFill>
                <a:latin typeface="Times New Roman" panose="02020603050405020304" pitchFamily="18" charset="0"/>
              </a:rPr>
              <a:t>but often it is built up from multiple </a:t>
            </a:r>
            <a:r>
              <a:rPr lang="en-US" sz="2800" dirty="0" smtClean="0">
                <a:solidFill>
                  <a:srgbClr val="C00000"/>
                </a:solidFill>
                <a:latin typeface="Times New Roman" panose="02020603050405020304" pitchFamily="18" charset="0"/>
              </a:rPr>
              <a:t>extrusions or </a:t>
            </a:r>
            <a:r>
              <a:rPr lang="en-US" sz="2800" dirty="0">
                <a:solidFill>
                  <a:srgbClr val="C00000"/>
                </a:solidFill>
                <a:latin typeface="Times New Roman" panose="02020603050405020304" pitchFamily="18" charset="0"/>
              </a:rPr>
              <a:t>formed angles. The web forms the principal </a:t>
            </a:r>
            <a:r>
              <a:rPr lang="en-US" sz="2800" dirty="0" smtClean="0">
                <a:solidFill>
                  <a:srgbClr val="C00000"/>
                </a:solidFill>
                <a:latin typeface="Times New Roman" panose="02020603050405020304" pitchFamily="18" charset="0"/>
              </a:rPr>
              <a:t>depth </a:t>
            </a:r>
            <a:r>
              <a:rPr lang="en-US" sz="2800" dirty="0">
                <a:solidFill>
                  <a:srgbClr val="C00000"/>
                </a:solidFill>
              </a:rPr>
              <a:t>portion of the spar and the cap strips (extrusions, </a:t>
            </a:r>
            <a:r>
              <a:rPr lang="en-US" sz="2800" dirty="0" smtClean="0">
                <a:solidFill>
                  <a:srgbClr val="C00000"/>
                </a:solidFill>
              </a:rPr>
              <a:t>formed angles</a:t>
            </a:r>
            <a:r>
              <a:rPr lang="en-US" sz="2800" dirty="0">
                <a:solidFill>
                  <a:srgbClr val="C00000"/>
                </a:solidFill>
              </a:rPr>
              <a:t>, or milled sections) are attached to it. </a:t>
            </a:r>
            <a:r>
              <a:rPr lang="en-US" sz="2800" dirty="0" smtClean="0">
                <a:solidFill>
                  <a:srgbClr val="C00000"/>
                </a:solidFill>
              </a:rPr>
              <a:t>Together, these </a:t>
            </a:r>
            <a:r>
              <a:rPr lang="en-US" sz="2800" dirty="0">
                <a:solidFill>
                  <a:srgbClr val="C00000"/>
                </a:solidFill>
              </a:rPr>
              <a:t>members carry the loads caused by wing </a:t>
            </a:r>
            <a:r>
              <a:rPr lang="en-US" sz="2800" dirty="0" smtClean="0">
                <a:solidFill>
                  <a:srgbClr val="C00000"/>
                </a:solidFill>
              </a:rPr>
              <a:t>bending, with </a:t>
            </a:r>
            <a:r>
              <a:rPr lang="en-US" sz="2800" dirty="0">
                <a:solidFill>
                  <a:srgbClr val="C00000"/>
                </a:solidFill>
              </a:rPr>
              <a:t>the caps providing a foundation for </a:t>
            </a:r>
            <a:r>
              <a:rPr lang="en-US" sz="2800" dirty="0" smtClean="0">
                <a:solidFill>
                  <a:srgbClr val="C00000"/>
                </a:solidFill>
              </a:rPr>
              <a:t>attaching the </a:t>
            </a:r>
            <a:r>
              <a:rPr lang="en-US" sz="2800" dirty="0">
                <a:solidFill>
                  <a:srgbClr val="C00000"/>
                </a:solidFill>
              </a:rPr>
              <a:t>skin. Although the spar shapes in </a:t>
            </a:r>
            <a:r>
              <a:rPr lang="en-US" sz="2800" i="1" dirty="0">
                <a:solidFill>
                  <a:srgbClr val="C00000"/>
                </a:solidFill>
              </a:rPr>
              <a:t>Figure 3-14 </a:t>
            </a:r>
            <a:r>
              <a:rPr lang="en-US" sz="2800" dirty="0" smtClean="0">
                <a:solidFill>
                  <a:srgbClr val="C00000"/>
                </a:solidFill>
              </a:rPr>
              <a:t>are typical</a:t>
            </a:r>
            <a:r>
              <a:rPr lang="en-US" sz="2800" dirty="0">
                <a:solidFill>
                  <a:srgbClr val="C00000"/>
                </a:solidFill>
              </a:rPr>
              <a:t>, actual wing spar configurations assume </a:t>
            </a:r>
            <a:r>
              <a:rPr lang="en-US" sz="2800" dirty="0" smtClean="0">
                <a:solidFill>
                  <a:srgbClr val="C00000"/>
                </a:solidFill>
              </a:rPr>
              <a:t>many forms</a:t>
            </a:r>
            <a:r>
              <a:rPr lang="en-US" sz="2800" dirty="0">
                <a:solidFill>
                  <a:srgbClr val="C00000"/>
                </a:solidFill>
              </a:rPr>
              <a:t>. For example, the web of a spar may be a plate or </a:t>
            </a:r>
            <a:r>
              <a:rPr lang="en-US" sz="2800" dirty="0" smtClean="0">
                <a:solidFill>
                  <a:srgbClr val="C00000"/>
                </a:solidFill>
              </a:rPr>
              <a:t>a truss </a:t>
            </a:r>
            <a:r>
              <a:rPr lang="en-US" sz="2800" dirty="0">
                <a:solidFill>
                  <a:srgbClr val="C00000"/>
                </a:solidFill>
              </a:rPr>
              <a:t>as shown in </a:t>
            </a:r>
            <a:r>
              <a:rPr lang="en-US" sz="2800" i="1" dirty="0">
                <a:solidFill>
                  <a:srgbClr val="C00000"/>
                </a:solidFill>
              </a:rPr>
              <a:t>Figure </a:t>
            </a:r>
            <a:r>
              <a:rPr lang="en-US" sz="2800" i="1" dirty="0" smtClean="0">
                <a:solidFill>
                  <a:srgbClr val="C00000"/>
                </a:solidFill>
              </a:rPr>
              <a:t>3-15</a:t>
            </a:r>
          </a:p>
          <a:p>
            <a:pPr algn="just"/>
            <a:endParaRPr lang="en-US" sz="2800" dirty="0">
              <a:solidFill>
                <a:srgbClr val="C00000"/>
              </a:solidFill>
            </a:endParaRPr>
          </a:p>
        </p:txBody>
      </p:sp>
    </p:spTree>
    <p:extLst>
      <p:ext uri="{BB962C8B-B14F-4D97-AF65-F5344CB8AC3E}">
        <p14:creationId xmlns:p14="http://schemas.microsoft.com/office/powerpoint/2010/main" xmlns="" val="19343098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900" y="88901"/>
            <a:ext cx="11963400" cy="5262979"/>
          </a:xfrm>
          <a:prstGeom prst="rect">
            <a:avLst/>
          </a:prstGeom>
        </p:spPr>
        <p:txBody>
          <a:bodyPr wrap="square">
            <a:spAutoFit/>
          </a:bodyPr>
          <a:lstStyle/>
          <a:p>
            <a:pPr algn="just"/>
            <a:r>
              <a:rPr lang="en-US" sz="2800" dirty="0"/>
              <a:t>The difference is that the canard actually creates lift and holds the nose up, as opposed to the aft tail design which exerts downward force on the tail to prevent the nose from rotating downward. (Figure 1-12) The canard design dates back to the pioneer days of aviation, most notably used on the Wright Flyer. Recently, the canard configuration has regained popularity and is appearing on newer aircraft. Canard designs include two types, one with a horizontal surface of about the same size as a normal aft tail design, and the other with a surface of the same approximate size and airfoil shape of the aft mounted wing known as a tandem wing configuration. Theoretically, the canard is considered more efficient because using the horizontal surface to help lift the weight of the aircraft should result in less drag for a given amount of lift. </a:t>
            </a:r>
          </a:p>
        </p:txBody>
      </p:sp>
    </p:spTree>
    <p:extLst>
      <p:ext uri="{BB962C8B-B14F-4D97-AF65-F5344CB8AC3E}">
        <p14:creationId xmlns:p14="http://schemas.microsoft.com/office/powerpoint/2010/main" xmlns="" val="298153142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7883" y="965200"/>
            <a:ext cx="11764680" cy="4927600"/>
          </a:xfrm>
          <a:prstGeom prst="rect">
            <a:avLst/>
          </a:prstGeom>
        </p:spPr>
      </p:pic>
    </p:spTree>
    <p:extLst>
      <p:ext uri="{BB962C8B-B14F-4D97-AF65-F5344CB8AC3E}">
        <p14:creationId xmlns:p14="http://schemas.microsoft.com/office/powerpoint/2010/main" xmlns="" val="77012044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9770" y="546100"/>
            <a:ext cx="11069195" cy="5702299"/>
          </a:xfrm>
          <a:prstGeom prst="rect">
            <a:avLst/>
          </a:prstGeom>
        </p:spPr>
      </p:pic>
    </p:spTree>
    <p:extLst>
      <p:ext uri="{BB962C8B-B14F-4D97-AF65-F5344CB8AC3E}">
        <p14:creationId xmlns:p14="http://schemas.microsoft.com/office/powerpoint/2010/main" xmlns="" val="2445252816"/>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482600"/>
            <a:ext cx="11468100" cy="4832092"/>
          </a:xfrm>
          <a:prstGeom prst="rect">
            <a:avLst/>
          </a:prstGeom>
        </p:spPr>
        <p:txBody>
          <a:bodyPr wrap="square">
            <a:spAutoFit/>
          </a:bodyPr>
          <a:lstStyle/>
          <a:p>
            <a:pPr algn="just"/>
            <a:r>
              <a:rPr lang="en-US" sz="2800" dirty="0">
                <a:solidFill>
                  <a:srgbClr val="C00000"/>
                </a:solidFill>
                <a:latin typeface="Times New Roman" panose="02020603050405020304" pitchFamily="18" charset="0"/>
              </a:rPr>
              <a:t>It could be built up from light weight materials </a:t>
            </a:r>
            <a:r>
              <a:rPr lang="en-US" sz="2800" dirty="0" smtClean="0">
                <a:solidFill>
                  <a:srgbClr val="C00000"/>
                </a:solidFill>
                <a:latin typeface="Times New Roman" panose="02020603050405020304" pitchFamily="18" charset="0"/>
              </a:rPr>
              <a:t>with vertical </a:t>
            </a:r>
            <a:r>
              <a:rPr lang="en-US" sz="2800" dirty="0">
                <a:solidFill>
                  <a:srgbClr val="C00000"/>
                </a:solidFill>
                <a:latin typeface="Times New Roman" panose="02020603050405020304" pitchFamily="18" charset="0"/>
              </a:rPr>
              <a:t>stiffeners employed for strength. </a:t>
            </a:r>
            <a:r>
              <a:rPr lang="en-US" sz="2800" i="1" dirty="0">
                <a:solidFill>
                  <a:srgbClr val="C00000"/>
                </a:solidFill>
                <a:latin typeface="Times New Roman" panose="02020603050405020304" pitchFamily="18" charset="0"/>
              </a:rPr>
              <a:t>(Figure 3-16)</a:t>
            </a:r>
          </a:p>
          <a:p>
            <a:pPr algn="just"/>
            <a:r>
              <a:rPr lang="en-US" sz="2800" dirty="0">
                <a:solidFill>
                  <a:srgbClr val="C00000"/>
                </a:solidFill>
                <a:latin typeface="Times New Roman" panose="02020603050405020304" pitchFamily="18" charset="0"/>
              </a:rPr>
              <a:t>It could also have no stiffeners but might contain </a:t>
            </a:r>
            <a:r>
              <a:rPr lang="en-US" sz="2800" dirty="0" smtClean="0">
                <a:solidFill>
                  <a:srgbClr val="C00000"/>
                </a:solidFill>
                <a:latin typeface="Times New Roman" panose="02020603050405020304" pitchFamily="18" charset="0"/>
              </a:rPr>
              <a:t>flanged holes </a:t>
            </a:r>
            <a:r>
              <a:rPr lang="en-US" sz="2800" dirty="0">
                <a:solidFill>
                  <a:srgbClr val="C00000"/>
                </a:solidFill>
                <a:latin typeface="Times New Roman" panose="02020603050405020304" pitchFamily="18" charset="0"/>
              </a:rPr>
              <a:t>for reducing weight but maintaining </a:t>
            </a:r>
            <a:r>
              <a:rPr lang="en-US" sz="2800" dirty="0" smtClean="0">
                <a:solidFill>
                  <a:srgbClr val="C00000"/>
                </a:solidFill>
                <a:latin typeface="Times New Roman" panose="02020603050405020304" pitchFamily="18" charset="0"/>
              </a:rPr>
              <a:t>strength. Some </a:t>
            </a:r>
            <a:r>
              <a:rPr lang="en-US" sz="2800" dirty="0">
                <a:solidFill>
                  <a:srgbClr val="C00000"/>
                </a:solidFill>
                <a:latin typeface="Times New Roman" panose="02020603050405020304" pitchFamily="18" charset="0"/>
              </a:rPr>
              <a:t>metal and composite wing spars retain the </a:t>
            </a:r>
            <a:r>
              <a:rPr lang="en-US" sz="2800" dirty="0" smtClean="0">
                <a:solidFill>
                  <a:srgbClr val="C00000"/>
                </a:solidFill>
                <a:latin typeface="Times New Roman" panose="02020603050405020304" pitchFamily="18" charset="0"/>
              </a:rPr>
              <a:t>I-beam concept </a:t>
            </a:r>
            <a:r>
              <a:rPr lang="en-US" sz="2800" dirty="0">
                <a:solidFill>
                  <a:srgbClr val="C00000"/>
                </a:solidFill>
                <a:latin typeface="Times New Roman" panose="02020603050405020304" pitchFamily="18" charset="0"/>
              </a:rPr>
              <a:t>but use a sine wave web. </a:t>
            </a:r>
            <a:r>
              <a:rPr lang="en-US" sz="2800" i="1" dirty="0">
                <a:solidFill>
                  <a:srgbClr val="C00000"/>
                </a:solidFill>
                <a:latin typeface="Times New Roman" panose="02020603050405020304" pitchFamily="18" charset="0"/>
              </a:rPr>
              <a:t>(Figure 3-17)</a:t>
            </a:r>
          </a:p>
          <a:p>
            <a:pPr algn="just"/>
            <a:r>
              <a:rPr lang="en-US" sz="2800" dirty="0">
                <a:solidFill>
                  <a:srgbClr val="C00000"/>
                </a:solidFill>
                <a:latin typeface="Times New Roman" panose="02020603050405020304" pitchFamily="18" charset="0"/>
              </a:rPr>
              <a:t>Additionally, fail-safe spar web design exists. </a:t>
            </a:r>
            <a:r>
              <a:rPr lang="en-US" sz="2800" dirty="0" smtClean="0">
                <a:solidFill>
                  <a:srgbClr val="C00000"/>
                </a:solidFill>
                <a:latin typeface="Times New Roman" panose="02020603050405020304" pitchFamily="18" charset="0"/>
              </a:rPr>
              <a:t>Fail-safe means </a:t>
            </a:r>
            <a:r>
              <a:rPr lang="en-US" sz="2800" dirty="0">
                <a:solidFill>
                  <a:srgbClr val="C00000"/>
                </a:solidFill>
                <a:latin typeface="Times New Roman" panose="02020603050405020304" pitchFamily="18" charset="0"/>
              </a:rPr>
              <a:t>that should one member of a complex </a:t>
            </a:r>
            <a:r>
              <a:rPr lang="en-US" sz="2800" dirty="0" smtClean="0">
                <a:solidFill>
                  <a:srgbClr val="C00000"/>
                </a:solidFill>
                <a:latin typeface="Times New Roman" panose="02020603050405020304" pitchFamily="18" charset="0"/>
              </a:rPr>
              <a:t>structure fail</a:t>
            </a:r>
            <a:r>
              <a:rPr lang="en-US" sz="2800" dirty="0">
                <a:solidFill>
                  <a:srgbClr val="C00000"/>
                </a:solidFill>
                <a:latin typeface="Times New Roman" panose="02020603050405020304" pitchFamily="18" charset="0"/>
              </a:rPr>
              <a:t>, some other part of the structure assumes the </a:t>
            </a:r>
            <a:r>
              <a:rPr lang="en-US" sz="2800" dirty="0" smtClean="0">
                <a:solidFill>
                  <a:srgbClr val="C00000"/>
                </a:solidFill>
                <a:latin typeface="Times New Roman" panose="02020603050405020304" pitchFamily="18" charset="0"/>
              </a:rPr>
              <a:t>load of </a:t>
            </a:r>
            <a:r>
              <a:rPr lang="en-US" sz="2800" dirty="0">
                <a:solidFill>
                  <a:srgbClr val="C00000"/>
                </a:solidFill>
                <a:latin typeface="Times New Roman" panose="02020603050405020304" pitchFamily="18" charset="0"/>
              </a:rPr>
              <a:t>the failed member and permits continued operation.</a:t>
            </a:r>
          </a:p>
          <a:p>
            <a:pPr algn="just"/>
            <a:r>
              <a:rPr lang="en-US" sz="2800" dirty="0">
                <a:solidFill>
                  <a:srgbClr val="C00000"/>
                </a:solidFill>
                <a:latin typeface="Times New Roman" panose="02020603050405020304" pitchFamily="18" charset="0"/>
              </a:rPr>
              <a:t>A spar -with </a:t>
            </a:r>
            <a:r>
              <a:rPr lang="en-US" sz="2800" dirty="0" smtClean="0">
                <a:solidFill>
                  <a:srgbClr val="C00000"/>
                </a:solidFill>
                <a:latin typeface="HiddenHorzOCR"/>
              </a:rPr>
              <a:t>fail safe </a:t>
            </a:r>
            <a:r>
              <a:rPr lang="en-US" sz="2800" dirty="0" smtClean="0">
                <a:solidFill>
                  <a:srgbClr val="C00000"/>
                </a:solidFill>
                <a:latin typeface="Times New Roman" panose="02020603050405020304" pitchFamily="18" charset="0"/>
              </a:rPr>
              <a:t>construction </a:t>
            </a:r>
            <a:r>
              <a:rPr lang="en-US" sz="2800" dirty="0">
                <a:solidFill>
                  <a:srgbClr val="C00000"/>
                </a:solidFill>
                <a:latin typeface="Times New Roman" panose="02020603050405020304" pitchFamily="18" charset="0"/>
              </a:rPr>
              <a:t>is shown in </a:t>
            </a:r>
            <a:r>
              <a:rPr lang="en-US" sz="2800" dirty="0" smtClean="0">
                <a:solidFill>
                  <a:srgbClr val="C00000"/>
                </a:solidFill>
                <a:latin typeface="HiddenHorzOCR"/>
              </a:rPr>
              <a:t>Figure </a:t>
            </a:r>
            <a:r>
              <a:rPr lang="en-US" sz="2800" i="1" dirty="0" smtClean="0">
                <a:solidFill>
                  <a:srgbClr val="C00000"/>
                </a:solidFill>
                <a:latin typeface="Times New Roman" panose="02020603050405020304" pitchFamily="18" charset="0"/>
              </a:rPr>
              <a:t>3-18</a:t>
            </a:r>
            <a:r>
              <a:rPr lang="en-US" sz="2800" i="1" dirty="0">
                <a:solidFill>
                  <a:srgbClr val="C00000"/>
                </a:solidFill>
                <a:latin typeface="Times New Roman" panose="02020603050405020304" pitchFamily="18" charset="0"/>
              </a:rPr>
              <a:t>. </a:t>
            </a:r>
            <a:r>
              <a:rPr lang="en-US" sz="2800" dirty="0" err="1">
                <a:solidFill>
                  <a:srgbClr val="C00000"/>
                </a:solidFill>
                <a:latin typeface="Times New Roman" panose="02020603050405020304" pitchFamily="18" charset="0"/>
              </a:rPr>
              <a:t>Tilis</a:t>
            </a:r>
            <a:r>
              <a:rPr lang="en-US" sz="2800" dirty="0">
                <a:solidFill>
                  <a:srgbClr val="C00000"/>
                </a:solidFill>
                <a:latin typeface="Times New Roman" panose="02020603050405020304" pitchFamily="18" charset="0"/>
              </a:rPr>
              <a:t> spar is made in two sections. The top </a:t>
            </a:r>
            <a:r>
              <a:rPr lang="en-US" sz="2800" dirty="0" smtClean="0">
                <a:solidFill>
                  <a:srgbClr val="C00000"/>
                </a:solidFill>
                <a:latin typeface="Times New Roman" panose="02020603050405020304" pitchFamily="18" charset="0"/>
              </a:rPr>
              <a:t>section</a:t>
            </a:r>
          </a:p>
          <a:p>
            <a:pPr algn="just"/>
            <a:endParaRPr lang="en-US" sz="2800" dirty="0">
              <a:solidFill>
                <a:srgbClr val="C00000"/>
              </a:solidFill>
            </a:endParaRPr>
          </a:p>
        </p:txBody>
      </p:sp>
    </p:spTree>
    <p:extLst>
      <p:ext uri="{BB962C8B-B14F-4D97-AF65-F5344CB8AC3E}">
        <p14:creationId xmlns:p14="http://schemas.microsoft.com/office/powerpoint/2010/main" xmlns="" val="1489697634"/>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177800"/>
            <a:ext cx="11798300" cy="4524315"/>
          </a:xfrm>
          <a:prstGeom prst="rect">
            <a:avLst/>
          </a:prstGeom>
        </p:spPr>
        <p:txBody>
          <a:bodyPr wrap="square">
            <a:spAutoFit/>
          </a:bodyPr>
          <a:lstStyle/>
          <a:p>
            <a:pPr algn="just"/>
            <a:r>
              <a:rPr lang="en-US" sz="2400" dirty="0">
                <a:solidFill>
                  <a:srgbClr val="C00000"/>
                </a:solidFill>
                <a:latin typeface="Times New Roman" panose="02020603050405020304" pitchFamily="18" charset="0"/>
              </a:rPr>
              <a:t>consists of a cap riveted to the upper web plate. The </a:t>
            </a:r>
            <a:r>
              <a:rPr lang="en-US" sz="2400" dirty="0" smtClean="0">
                <a:solidFill>
                  <a:srgbClr val="C00000"/>
                </a:solidFill>
                <a:latin typeface="Times New Roman" panose="02020603050405020304" pitchFamily="18" charset="0"/>
              </a:rPr>
              <a:t>lower section </a:t>
            </a:r>
            <a:r>
              <a:rPr lang="en-US" sz="2400" dirty="0">
                <a:solidFill>
                  <a:srgbClr val="C00000"/>
                </a:solidFill>
                <a:latin typeface="Times New Roman" panose="02020603050405020304" pitchFamily="18" charset="0"/>
              </a:rPr>
              <a:t>is a single extrusion consisting of the lower </a:t>
            </a:r>
            <a:r>
              <a:rPr lang="en-US" sz="2400" dirty="0" smtClean="0">
                <a:solidFill>
                  <a:srgbClr val="C00000"/>
                </a:solidFill>
                <a:latin typeface="Times New Roman" panose="02020603050405020304" pitchFamily="18" charset="0"/>
              </a:rPr>
              <a:t>cap and </a:t>
            </a:r>
            <a:r>
              <a:rPr lang="en-US" sz="2400" dirty="0">
                <a:solidFill>
                  <a:srgbClr val="C00000"/>
                </a:solidFill>
                <a:latin typeface="Times New Roman" panose="02020603050405020304" pitchFamily="18" charset="0"/>
              </a:rPr>
              <a:t>web plate. These two sections are spliced </a:t>
            </a:r>
            <a:r>
              <a:rPr lang="en-US" sz="2400" dirty="0" smtClean="0">
                <a:solidFill>
                  <a:srgbClr val="C00000"/>
                </a:solidFill>
                <a:latin typeface="Times New Roman" panose="02020603050405020304" pitchFamily="18" charset="0"/>
              </a:rPr>
              <a:t>together to </a:t>
            </a:r>
            <a:r>
              <a:rPr lang="en-US" sz="2400" dirty="0">
                <a:solidFill>
                  <a:srgbClr val="C00000"/>
                </a:solidFill>
                <a:latin typeface="Times New Roman" panose="02020603050405020304" pitchFamily="18" charset="0"/>
              </a:rPr>
              <a:t>form the spar. If either section of this type of </a:t>
            </a:r>
            <a:r>
              <a:rPr lang="en-US" sz="2400" dirty="0" smtClean="0">
                <a:solidFill>
                  <a:srgbClr val="C00000"/>
                </a:solidFill>
                <a:latin typeface="Times New Roman" panose="02020603050405020304" pitchFamily="18" charset="0"/>
              </a:rPr>
              <a:t>spar breaks</a:t>
            </a:r>
            <a:r>
              <a:rPr lang="en-US" sz="2400" dirty="0">
                <a:solidFill>
                  <a:srgbClr val="C00000"/>
                </a:solidFill>
                <a:latin typeface="Times New Roman" panose="02020603050405020304" pitchFamily="18" charset="0"/>
              </a:rPr>
              <a:t>, the other section can still carry the load. </a:t>
            </a:r>
            <a:r>
              <a:rPr lang="en-US" sz="2400" dirty="0" smtClean="0">
                <a:solidFill>
                  <a:srgbClr val="C00000"/>
                </a:solidFill>
                <a:latin typeface="Times New Roman" panose="02020603050405020304" pitchFamily="18" charset="0"/>
              </a:rPr>
              <a:t>This is </a:t>
            </a:r>
            <a:r>
              <a:rPr lang="en-US" sz="2400" dirty="0">
                <a:solidFill>
                  <a:srgbClr val="C00000"/>
                </a:solidFill>
                <a:latin typeface="Times New Roman" panose="02020603050405020304" pitchFamily="18" charset="0"/>
              </a:rPr>
              <a:t>the fail-safe feature. As a rule, a wing has two spars.</a:t>
            </a:r>
          </a:p>
          <a:p>
            <a:pPr algn="just"/>
            <a:r>
              <a:rPr lang="en-US" sz="2400" dirty="0">
                <a:solidFill>
                  <a:srgbClr val="C00000"/>
                </a:solidFill>
                <a:latin typeface="Times New Roman" panose="02020603050405020304" pitchFamily="18" charset="0"/>
              </a:rPr>
              <a:t>One </a:t>
            </a:r>
            <a:r>
              <a:rPr lang="en-US" sz="2400" dirty="0" smtClean="0">
                <a:solidFill>
                  <a:srgbClr val="C00000"/>
                </a:solidFill>
                <a:latin typeface="Times New Roman" panose="02020603050405020304" pitchFamily="18" charset="0"/>
              </a:rPr>
              <a:t>spar is usually located </a:t>
            </a:r>
            <a:r>
              <a:rPr lang="en-US" sz="2400" dirty="0">
                <a:solidFill>
                  <a:srgbClr val="C00000"/>
                </a:solidFill>
                <a:latin typeface="Times New Roman" panose="02020603050405020304" pitchFamily="18" charset="0"/>
              </a:rPr>
              <a:t>near the front of the </a:t>
            </a:r>
            <a:r>
              <a:rPr lang="en-US" sz="2400" dirty="0" err="1" smtClean="0">
                <a:solidFill>
                  <a:srgbClr val="C00000"/>
                </a:solidFill>
                <a:latin typeface="Times New Roman" panose="02020603050405020304" pitchFamily="18" charset="0"/>
              </a:rPr>
              <a:t>wtng</a:t>
            </a:r>
            <a:r>
              <a:rPr lang="en-US" sz="2400" dirty="0" smtClean="0">
                <a:solidFill>
                  <a:srgbClr val="C00000"/>
                </a:solidFill>
                <a:latin typeface="Times New Roman" panose="02020603050405020304" pitchFamily="18" charset="0"/>
              </a:rPr>
              <a:t>, and </a:t>
            </a:r>
            <a:r>
              <a:rPr lang="en-US" sz="2400" dirty="0">
                <a:solidFill>
                  <a:srgbClr val="C00000"/>
                </a:solidFill>
                <a:latin typeface="Times New Roman" panose="02020603050405020304" pitchFamily="18" charset="0"/>
              </a:rPr>
              <a:t>the other about two thirds of the distance </a:t>
            </a:r>
            <a:r>
              <a:rPr lang="en-US" sz="2400" dirty="0" smtClean="0">
                <a:solidFill>
                  <a:srgbClr val="C00000"/>
                </a:solidFill>
                <a:latin typeface="Times New Roman" panose="02020603050405020304" pitchFamily="18" charset="0"/>
              </a:rPr>
              <a:t>toward </a:t>
            </a:r>
            <a:r>
              <a:rPr lang="en-US" sz="2400" dirty="0">
                <a:solidFill>
                  <a:srgbClr val="C00000"/>
                </a:solidFill>
              </a:rPr>
              <a:t>the wing's trailing edge. Regardless of type, the </a:t>
            </a:r>
            <a:r>
              <a:rPr lang="en-US" sz="2400" dirty="0" smtClean="0">
                <a:solidFill>
                  <a:srgbClr val="C00000"/>
                </a:solidFill>
              </a:rPr>
              <a:t>spar is </a:t>
            </a:r>
            <a:r>
              <a:rPr lang="en-US" sz="2400" dirty="0">
                <a:solidFill>
                  <a:srgbClr val="C00000"/>
                </a:solidFill>
              </a:rPr>
              <a:t>the most important part of the wing. When </a:t>
            </a:r>
            <a:r>
              <a:rPr lang="en-US" sz="2400" dirty="0" smtClean="0">
                <a:solidFill>
                  <a:srgbClr val="C00000"/>
                </a:solidFill>
              </a:rPr>
              <a:t>other structural </a:t>
            </a:r>
            <a:r>
              <a:rPr lang="en-US" sz="2400" dirty="0">
                <a:solidFill>
                  <a:srgbClr val="C00000"/>
                </a:solidFill>
              </a:rPr>
              <a:t>members of the wing are placed under </a:t>
            </a:r>
            <a:r>
              <a:rPr lang="en-US" sz="2400" dirty="0" smtClean="0">
                <a:solidFill>
                  <a:srgbClr val="C00000"/>
                </a:solidFill>
              </a:rPr>
              <a:t>load, most </a:t>
            </a:r>
            <a:r>
              <a:rPr lang="en-US" sz="2400" dirty="0">
                <a:solidFill>
                  <a:srgbClr val="C00000"/>
                </a:solidFill>
              </a:rPr>
              <a:t>of the resulting stress is passed on to the </a:t>
            </a:r>
            <a:r>
              <a:rPr lang="en-US" sz="2400" dirty="0" smtClean="0">
                <a:solidFill>
                  <a:srgbClr val="C00000"/>
                </a:solidFill>
              </a:rPr>
              <a:t>wing </a:t>
            </a:r>
            <a:r>
              <a:rPr lang="en-US" sz="2400" dirty="0">
                <a:solidFill>
                  <a:srgbClr val="C00000"/>
                </a:solidFill>
              </a:rPr>
              <a:t>spar. False spars are commonly used in wing </a:t>
            </a:r>
            <a:r>
              <a:rPr lang="en-US" sz="2400" dirty="0" smtClean="0">
                <a:solidFill>
                  <a:srgbClr val="C00000"/>
                </a:solidFill>
              </a:rPr>
              <a:t>design. They </a:t>
            </a:r>
            <a:r>
              <a:rPr lang="en-US" sz="2400" dirty="0">
                <a:solidFill>
                  <a:srgbClr val="C00000"/>
                </a:solidFill>
              </a:rPr>
              <a:t>are longitudinal members like spars but </a:t>
            </a:r>
            <a:r>
              <a:rPr lang="en-US" sz="2400" dirty="0" smtClean="0">
                <a:solidFill>
                  <a:srgbClr val="C00000"/>
                </a:solidFill>
              </a:rPr>
              <a:t>do not </a:t>
            </a:r>
            <a:r>
              <a:rPr lang="en-US" sz="2400" dirty="0">
                <a:solidFill>
                  <a:srgbClr val="C00000"/>
                </a:solidFill>
              </a:rPr>
              <a:t>extend the entire span-wise length of the </a:t>
            </a:r>
            <a:r>
              <a:rPr lang="en-US" sz="2400" dirty="0" smtClean="0">
                <a:solidFill>
                  <a:srgbClr val="C00000"/>
                </a:solidFill>
              </a:rPr>
              <a:t>wing. Often</a:t>
            </a:r>
            <a:r>
              <a:rPr lang="en-US" sz="2400" dirty="0">
                <a:solidFill>
                  <a:srgbClr val="C00000"/>
                </a:solidFill>
              </a:rPr>
              <a:t>, they are used as hinge attach points for </a:t>
            </a:r>
            <a:r>
              <a:rPr lang="en-US" sz="2400" dirty="0" smtClean="0">
                <a:solidFill>
                  <a:srgbClr val="C00000"/>
                </a:solidFill>
              </a:rPr>
              <a:t>control surfaces</a:t>
            </a:r>
            <a:r>
              <a:rPr lang="en-US" sz="2400" dirty="0">
                <a:solidFill>
                  <a:srgbClr val="C00000"/>
                </a:solidFill>
              </a:rPr>
              <a:t>, such as an aileron spar</a:t>
            </a:r>
            <a:r>
              <a:rPr lang="en-US" sz="2400" dirty="0" smtClean="0">
                <a:solidFill>
                  <a:srgbClr val="C00000"/>
                </a:solidFill>
              </a:rPr>
              <a:t>.</a:t>
            </a:r>
          </a:p>
          <a:p>
            <a:pPr algn="just"/>
            <a:endParaRPr lang="en-US" sz="2400" dirty="0">
              <a:solidFill>
                <a:srgbClr val="C00000"/>
              </a:solidFill>
            </a:endParaRPr>
          </a:p>
        </p:txBody>
      </p:sp>
    </p:spTree>
    <p:extLst>
      <p:ext uri="{BB962C8B-B14F-4D97-AF65-F5344CB8AC3E}">
        <p14:creationId xmlns:p14="http://schemas.microsoft.com/office/powerpoint/2010/main" xmlns="" val="2461668217"/>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199" y="225498"/>
            <a:ext cx="11473331" cy="6518202"/>
          </a:xfrm>
          <a:prstGeom prst="rect">
            <a:avLst/>
          </a:prstGeom>
        </p:spPr>
      </p:pic>
    </p:spTree>
    <p:extLst>
      <p:ext uri="{BB962C8B-B14F-4D97-AF65-F5344CB8AC3E}">
        <p14:creationId xmlns:p14="http://schemas.microsoft.com/office/powerpoint/2010/main" xmlns="" val="3538684317"/>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3351" y="533400"/>
            <a:ext cx="11429606" cy="5753100"/>
          </a:xfrm>
          <a:prstGeom prst="rect">
            <a:avLst/>
          </a:prstGeom>
        </p:spPr>
      </p:pic>
    </p:spTree>
    <p:extLst>
      <p:ext uri="{BB962C8B-B14F-4D97-AF65-F5344CB8AC3E}">
        <p14:creationId xmlns:p14="http://schemas.microsoft.com/office/powerpoint/2010/main" xmlns="" val="4029967924"/>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9865" y="342900"/>
            <a:ext cx="10904187" cy="6032500"/>
          </a:xfrm>
          <a:prstGeom prst="rect">
            <a:avLst/>
          </a:prstGeom>
        </p:spPr>
      </p:pic>
    </p:spTree>
    <p:extLst>
      <p:ext uri="{BB962C8B-B14F-4D97-AF65-F5344CB8AC3E}">
        <p14:creationId xmlns:p14="http://schemas.microsoft.com/office/powerpoint/2010/main" xmlns="" val="2911161802"/>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69900"/>
            <a:ext cx="11315700" cy="5262979"/>
          </a:xfrm>
          <a:prstGeom prst="rect">
            <a:avLst/>
          </a:prstGeom>
        </p:spPr>
        <p:txBody>
          <a:bodyPr wrap="square">
            <a:spAutoFit/>
          </a:bodyPr>
          <a:lstStyle/>
          <a:p>
            <a:pPr algn="just"/>
            <a:r>
              <a:rPr lang="en-US" sz="2400" dirty="0">
                <a:solidFill>
                  <a:srgbClr val="C00000"/>
                </a:solidFill>
                <a:latin typeface="Arial" panose="020B0604020202020204" pitchFamily="34" charset="0"/>
              </a:rPr>
              <a:t>WING RIBS</a:t>
            </a:r>
          </a:p>
          <a:p>
            <a:pPr algn="just"/>
            <a:r>
              <a:rPr lang="en-US" sz="2400" dirty="0">
                <a:solidFill>
                  <a:srgbClr val="C00000"/>
                </a:solidFill>
                <a:latin typeface="Times New Roman" panose="02020603050405020304" pitchFamily="18" charset="0"/>
              </a:rPr>
              <a:t>Wing ribs are the structural crosspieces that </a:t>
            </a:r>
            <a:r>
              <a:rPr lang="en-US" sz="2400" dirty="0" smtClean="0">
                <a:solidFill>
                  <a:srgbClr val="C00000"/>
                </a:solidFill>
                <a:latin typeface="Times New Roman" panose="02020603050405020304" pitchFamily="18" charset="0"/>
              </a:rPr>
              <a:t>combine with </a:t>
            </a:r>
            <a:r>
              <a:rPr lang="en-US" sz="2400" dirty="0">
                <a:solidFill>
                  <a:srgbClr val="C00000"/>
                </a:solidFill>
                <a:latin typeface="Times New Roman" panose="02020603050405020304" pitchFamily="18" charset="0"/>
              </a:rPr>
              <a:t>spars and stringers to make up the framework of </a:t>
            </a:r>
            <a:r>
              <a:rPr lang="en-US" sz="2400" dirty="0" smtClean="0">
                <a:solidFill>
                  <a:srgbClr val="C00000"/>
                </a:solidFill>
                <a:latin typeface="Times New Roman" panose="02020603050405020304" pitchFamily="18" charset="0"/>
              </a:rPr>
              <a:t>the wing</a:t>
            </a:r>
            <a:r>
              <a:rPr lang="en-US" sz="2400" dirty="0">
                <a:solidFill>
                  <a:srgbClr val="C00000"/>
                </a:solidFill>
                <a:latin typeface="Times New Roman" panose="02020603050405020304" pitchFamily="18" charset="0"/>
              </a:rPr>
              <a:t>. They usually extend from the wing leading edge </a:t>
            </a:r>
            <a:r>
              <a:rPr lang="en-US" sz="2400" dirty="0" smtClean="0">
                <a:solidFill>
                  <a:srgbClr val="C00000"/>
                </a:solidFill>
                <a:latin typeface="Times New Roman" panose="02020603050405020304" pitchFamily="18" charset="0"/>
              </a:rPr>
              <a:t>to the </a:t>
            </a:r>
            <a:r>
              <a:rPr lang="en-US" sz="2400" dirty="0">
                <a:solidFill>
                  <a:srgbClr val="C00000"/>
                </a:solidFill>
                <a:latin typeface="Times New Roman" panose="02020603050405020304" pitchFamily="18" charset="0"/>
              </a:rPr>
              <a:t>rear spar or to the trailing edge of the wing. The </a:t>
            </a:r>
            <a:r>
              <a:rPr lang="en-US" sz="2400" dirty="0" smtClean="0">
                <a:solidFill>
                  <a:srgbClr val="C00000"/>
                </a:solidFill>
                <a:latin typeface="Times New Roman" panose="02020603050405020304" pitchFamily="18" charset="0"/>
              </a:rPr>
              <a:t>ribs give </a:t>
            </a:r>
            <a:r>
              <a:rPr lang="en-US" sz="2400" dirty="0">
                <a:solidFill>
                  <a:srgbClr val="C00000"/>
                </a:solidFill>
                <a:latin typeface="Times New Roman" panose="02020603050405020304" pitchFamily="18" charset="0"/>
              </a:rPr>
              <a:t>the wing its cambered shape and transmit the </a:t>
            </a:r>
            <a:r>
              <a:rPr lang="en-US" sz="2400" dirty="0" smtClean="0">
                <a:solidFill>
                  <a:srgbClr val="C00000"/>
                </a:solidFill>
                <a:latin typeface="Times New Roman" panose="02020603050405020304" pitchFamily="18" charset="0"/>
              </a:rPr>
              <a:t>load from </a:t>
            </a:r>
            <a:r>
              <a:rPr lang="en-US" sz="2400" dirty="0">
                <a:solidFill>
                  <a:srgbClr val="C00000"/>
                </a:solidFill>
                <a:latin typeface="Times New Roman" panose="02020603050405020304" pitchFamily="18" charset="0"/>
              </a:rPr>
              <a:t>the skin and stringers to the spars. Similar ribs </a:t>
            </a:r>
            <a:r>
              <a:rPr lang="en-US" sz="2400" dirty="0" smtClean="0">
                <a:solidFill>
                  <a:srgbClr val="C00000"/>
                </a:solidFill>
                <a:latin typeface="Times New Roman" panose="02020603050405020304" pitchFamily="18" charset="0"/>
              </a:rPr>
              <a:t>are also </a:t>
            </a:r>
            <a:r>
              <a:rPr lang="en-US" sz="2400" dirty="0">
                <a:solidFill>
                  <a:srgbClr val="C00000"/>
                </a:solidFill>
                <a:latin typeface="Times New Roman" panose="02020603050405020304" pitchFamily="18" charset="0"/>
              </a:rPr>
              <a:t>used in ailerons, elevators, rudders, and stabilizers</a:t>
            </a:r>
            <a:r>
              <a:rPr lang="en-US" sz="2400" dirty="0" smtClean="0">
                <a:solidFill>
                  <a:srgbClr val="C00000"/>
                </a:solidFill>
                <a:latin typeface="Times New Roman" panose="02020603050405020304" pitchFamily="18" charset="0"/>
              </a:rPr>
              <a:t>.</a:t>
            </a:r>
            <a:r>
              <a:rPr lang="en-US" sz="2400" dirty="0">
                <a:solidFill>
                  <a:srgbClr val="C00000"/>
                </a:solidFill>
              </a:rPr>
              <a:t> A wing rib may also be referred to as a plain rib or a main</a:t>
            </a:r>
          </a:p>
          <a:p>
            <a:pPr algn="just"/>
            <a:r>
              <a:rPr lang="en-US" sz="2400" dirty="0">
                <a:solidFill>
                  <a:srgbClr val="C00000"/>
                </a:solidFill>
              </a:rPr>
              <a:t>rib. Wing ribs with specialized locations or functions </a:t>
            </a:r>
            <a:r>
              <a:rPr lang="en-US" sz="2400" dirty="0" smtClean="0">
                <a:solidFill>
                  <a:srgbClr val="C00000"/>
                </a:solidFill>
              </a:rPr>
              <a:t>are given </a:t>
            </a:r>
            <a:r>
              <a:rPr lang="en-US" sz="2400" dirty="0">
                <a:solidFill>
                  <a:srgbClr val="C00000"/>
                </a:solidFill>
              </a:rPr>
              <a:t>names that reflect their uniqueness. For </a:t>
            </a:r>
            <a:r>
              <a:rPr lang="en-US" sz="2400" dirty="0" smtClean="0">
                <a:solidFill>
                  <a:srgbClr val="C00000"/>
                </a:solidFill>
              </a:rPr>
              <a:t>example, ribs </a:t>
            </a:r>
            <a:r>
              <a:rPr lang="en-US" sz="2400" dirty="0">
                <a:solidFill>
                  <a:srgbClr val="C00000"/>
                </a:solidFill>
              </a:rPr>
              <a:t>that are located entirely forward of the front spar </a:t>
            </a:r>
            <a:r>
              <a:rPr lang="en-US" sz="2400" dirty="0" smtClean="0">
                <a:solidFill>
                  <a:srgbClr val="C00000"/>
                </a:solidFill>
              </a:rPr>
              <a:t>that are </a:t>
            </a:r>
            <a:r>
              <a:rPr lang="en-US" sz="2400" dirty="0">
                <a:solidFill>
                  <a:srgbClr val="C00000"/>
                </a:solidFill>
              </a:rPr>
              <a:t>used to shape and strengthen the wing leading </a:t>
            </a:r>
            <a:r>
              <a:rPr lang="en-US" sz="2400" dirty="0" smtClean="0">
                <a:solidFill>
                  <a:srgbClr val="C00000"/>
                </a:solidFill>
              </a:rPr>
              <a:t>edge are </a:t>
            </a:r>
            <a:r>
              <a:rPr lang="en-US" sz="2400" dirty="0">
                <a:solidFill>
                  <a:srgbClr val="C00000"/>
                </a:solidFill>
              </a:rPr>
              <a:t>called nose ribs or false ribs. False ribs are ribs </a:t>
            </a:r>
            <a:r>
              <a:rPr lang="en-US" sz="2400" dirty="0" smtClean="0">
                <a:solidFill>
                  <a:srgbClr val="C00000"/>
                </a:solidFill>
              </a:rPr>
              <a:t>that do </a:t>
            </a:r>
            <a:r>
              <a:rPr lang="en-US" sz="2400" dirty="0">
                <a:solidFill>
                  <a:srgbClr val="C00000"/>
                </a:solidFill>
              </a:rPr>
              <a:t>not span the entire wing chord, which is the </a:t>
            </a:r>
            <a:r>
              <a:rPr lang="en-US" sz="2400" dirty="0" smtClean="0">
                <a:solidFill>
                  <a:srgbClr val="C00000"/>
                </a:solidFill>
              </a:rPr>
              <a:t>distance from </a:t>
            </a:r>
            <a:r>
              <a:rPr lang="en-US" sz="2400" dirty="0">
                <a:solidFill>
                  <a:srgbClr val="C00000"/>
                </a:solidFill>
              </a:rPr>
              <a:t>the leading edge to the trailing edge of the wing</a:t>
            </a:r>
            <a:r>
              <a:rPr lang="en-US" sz="2400" dirty="0" smtClean="0">
                <a:solidFill>
                  <a:srgbClr val="C00000"/>
                </a:solidFill>
              </a:rPr>
              <a:t>.</a:t>
            </a:r>
          </a:p>
          <a:p>
            <a:pPr algn="just"/>
            <a:endParaRPr lang="en-US" sz="2400" dirty="0">
              <a:solidFill>
                <a:srgbClr val="C00000"/>
              </a:solidFill>
            </a:endParaRPr>
          </a:p>
        </p:txBody>
      </p:sp>
    </p:spTree>
    <p:extLst>
      <p:ext uri="{BB962C8B-B14F-4D97-AF65-F5344CB8AC3E}">
        <p14:creationId xmlns:p14="http://schemas.microsoft.com/office/powerpoint/2010/main" xmlns="" val="4086700768"/>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228600"/>
            <a:ext cx="11353800" cy="2677656"/>
          </a:xfrm>
          <a:prstGeom prst="rect">
            <a:avLst/>
          </a:prstGeom>
        </p:spPr>
        <p:txBody>
          <a:bodyPr wrap="square">
            <a:spAutoFit/>
          </a:bodyPr>
          <a:lstStyle/>
          <a:p>
            <a:pPr algn="just"/>
            <a:r>
              <a:rPr lang="en-US" sz="2800" dirty="0">
                <a:solidFill>
                  <a:srgbClr val="C00000"/>
                </a:solidFill>
                <a:latin typeface="Times New Roman" panose="02020603050405020304" pitchFamily="18" charset="0"/>
              </a:rPr>
              <a:t>Wing butt ribs may be found at the inboard edge of </a:t>
            </a:r>
            <a:r>
              <a:rPr lang="en-US" sz="2800" dirty="0" smtClean="0">
                <a:solidFill>
                  <a:srgbClr val="C00000"/>
                </a:solidFill>
                <a:latin typeface="Times New Roman" panose="02020603050405020304" pitchFamily="18" charset="0"/>
              </a:rPr>
              <a:t>the wing </a:t>
            </a:r>
            <a:r>
              <a:rPr lang="en-US" sz="2800" dirty="0">
                <a:solidFill>
                  <a:srgbClr val="C00000"/>
                </a:solidFill>
                <a:latin typeface="Times New Roman" panose="02020603050405020304" pitchFamily="18" charset="0"/>
              </a:rPr>
              <a:t>where the wing attaches to the fuselage. </a:t>
            </a:r>
            <a:r>
              <a:rPr lang="en-US" sz="2800" dirty="0" smtClean="0">
                <a:solidFill>
                  <a:srgbClr val="C00000"/>
                </a:solidFill>
                <a:latin typeface="Times New Roman" panose="02020603050405020304" pitchFamily="18" charset="0"/>
              </a:rPr>
              <a:t>Depending on </a:t>
            </a:r>
            <a:r>
              <a:rPr lang="en-US" sz="2800" dirty="0">
                <a:solidFill>
                  <a:srgbClr val="C00000"/>
                </a:solidFill>
                <a:latin typeface="Times New Roman" panose="02020603050405020304" pitchFamily="18" charset="0"/>
              </a:rPr>
              <a:t>its location and method of attachment, a butt rib </a:t>
            </a:r>
            <a:r>
              <a:rPr lang="en-US" sz="2800" dirty="0" smtClean="0">
                <a:solidFill>
                  <a:srgbClr val="C00000"/>
                </a:solidFill>
                <a:latin typeface="Times New Roman" panose="02020603050405020304" pitchFamily="18" charset="0"/>
              </a:rPr>
              <a:t>may also </a:t>
            </a:r>
            <a:r>
              <a:rPr lang="en-US" sz="2800" dirty="0">
                <a:solidFill>
                  <a:srgbClr val="C00000"/>
                </a:solidFill>
                <a:latin typeface="Times New Roman" panose="02020603050405020304" pitchFamily="18" charset="0"/>
              </a:rPr>
              <a:t>be called a bulkhead rib or a compression rib </a:t>
            </a:r>
            <a:r>
              <a:rPr lang="en-US" sz="2800" dirty="0">
                <a:solidFill>
                  <a:srgbClr val="C00000"/>
                </a:solidFill>
                <a:latin typeface="Arial" panose="020B0604020202020204" pitchFamily="34" charset="0"/>
              </a:rPr>
              <a:t>if </a:t>
            </a:r>
            <a:r>
              <a:rPr lang="en-US" sz="2800" dirty="0">
                <a:solidFill>
                  <a:srgbClr val="C00000"/>
                </a:solidFill>
                <a:latin typeface="Times New Roman" panose="02020603050405020304" pitchFamily="18" charset="0"/>
              </a:rPr>
              <a:t>it </a:t>
            </a:r>
            <a:r>
              <a:rPr lang="en-US" sz="2800" dirty="0" smtClean="0">
                <a:solidFill>
                  <a:srgbClr val="C00000"/>
                </a:solidFill>
                <a:latin typeface="Times New Roman" panose="02020603050405020304" pitchFamily="18" charset="0"/>
              </a:rPr>
              <a:t>is designed </a:t>
            </a:r>
            <a:r>
              <a:rPr lang="en-US" sz="2800" dirty="0">
                <a:solidFill>
                  <a:srgbClr val="C00000"/>
                </a:solidFill>
                <a:latin typeface="Times New Roman" panose="02020603050405020304" pitchFamily="18" charset="0"/>
              </a:rPr>
              <a:t>to receive compression loads that tend to </a:t>
            </a:r>
            <a:r>
              <a:rPr lang="en-US" sz="2800" dirty="0" smtClean="0">
                <a:solidFill>
                  <a:srgbClr val="C00000"/>
                </a:solidFill>
                <a:latin typeface="Times New Roman" panose="02020603050405020304" pitchFamily="18" charset="0"/>
              </a:rPr>
              <a:t>force the </a:t>
            </a:r>
            <a:r>
              <a:rPr lang="en-US" sz="2800" dirty="0">
                <a:solidFill>
                  <a:srgbClr val="C00000"/>
                </a:solidFill>
                <a:latin typeface="Times New Roman" panose="02020603050405020304" pitchFamily="18" charset="0"/>
              </a:rPr>
              <a:t>wing spars together. </a:t>
            </a:r>
            <a:r>
              <a:rPr lang="en-US" sz="2800" i="1" dirty="0">
                <a:solidFill>
                  <a:srgbClr val="C00000"/>
                </a:solidFill>
                <a:latin typeface="Times New Roman" panose="02020603050405020304" pitchFamily="18" charset="0"/>
              </a:rPr>
              <a:t>Figure 3-19 </a:t>
            </a:r>
            <a:r>
              <a:rPr lang="en-US" sz="2800" dirty="0">
                <a:solidFill>
                  <a:srgbClr val="C00000"/>
                </a:solidFill>
                <a:latin typeface="Times New Roman" panose="02020603050405020304" pitchFamily="18" charset="0"/>
              </a:rPr>
              <a:t>illustrates the </a:t>
            </a:r>
            <a:r>
              <a:rPr lang="en-US" sz="2800" dirty="0" smtClean="0">
                <a:solidFill>
                  <a:srgbClr val="C00000"/>
                </a:solidFill>
                <a:latin typeface="Times New Roman" panose="02020603050405020304" pitchFamily="18" charset="0"/>
              </a:rPr>
              <a:t>basic structural </a:t>
            </a:r>
            <a:r>
              <a:rPr lang="en-US" sz="2800" dirty="0">
                <a:solidFill>
                  <a:srgbClr val="C00000"/>
                </a:solidFill>
                <a:latin typeface="Times New Roman" panose="02020603050405020304" pitchFamily="18" charset="0"/>
              </a:rPr>
              <a:t>components of a wing</a:t>
            </a:r>
            <a:r>
              <a:rPr lang="en-US" sz="2800" dirty="0" smtClean="0">
                <a:solidFill>
                  <a:srgbClr val="C00000"/>
                </a:solidFill>
                <a:latin typeface="Times New Roman" panose="02020603050405020304" pitchFamily="18" charset="0"/>
              </a:rPr>
              <a:t>.</a:t>
            </a:r>
          </a:p>
          <a:p>
            <a:pPr algn="just"/>
            <a:endParaRPr lang="en-US" sz="2800" dirty="0">
              <a:solidFill>
                <a:srgbClr val="C00000"/>
              </a:solidFill>
            </a:endParaRPr>
          </a:p>
        </p:txBody>
      </p:sp>
    </p:spTree>
    <p:extLst>
      <p:ext uri="{BB962C8B-B14F-4D97-AF65-F5344CB8AC3E}">
        <p14:creationId xmlns:p14="http://schemas.microsoft.com/office/powerpoint/2010/main" xmlns="" val="2536681310"/>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372" y="292100"/>
            <a:ext cx="11377629" cy="6070600"/>
          </a:xfrm>
          <a:prstGeom prst="rect">
            <a:avLst/>
          </a:prstGeom>
        </p:spPr>
      </p:pic>
    </p:spTree>
    <p:extLst>
      <p:ext uri="{BB962C8B-B14F-4D97-AF65-F5344CB8AC3E}">
        <p14:creationId xmlns:p14="http://schemas.microsoft.com/office/powerpoint/2010/main" xmlns="" val="375668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6300" y="210726"/>
            <a:ext cx="6870700" cy="5598349"/>
          </a:xfrm>
          <a:prstGeom prst="rect">
            <a:avLst/>
          </a:prstGeom>
        </p:spPr>
      </p:pic>
    </p:spTree>
    <p:extLst>
      <p:ext uri="{BB962C8B-B14F-4D97-AF65-F5344CB8AC3E}">
        <p14:creationId xmlns:p14="http://schemas.microsoft.com/office/powerpoint/2010/main" xmlns="" val="2784222394"/>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381000"/>
            <a:ext cx="11861800" cy="5262979"/>
          </a:xfrm>
          <a:prstGeom prst="rect">
            <a:avLst/>
          </a:prstGeom>
        </p:spPr>
        <p:txBody>
          <a:bodyPr wrap="square">
            <a:spAutoFit/>
          </a:bodyPr>
          <a:lstStyle/>
          <a:p>
            <a:pPr algn="just"/>
            <a:r>
              <a:rPr lang="en-US" sz="2800" dirty="0">
                <a:solidFill>
                  <a:srgbClr val="C00000"/>
                </a:solidFill>
                <a:latin typeface="Arial" panose="020B0604020202020204" pitchFamily="34" charset="0"/>
              </a:rPr>
              <a:t>WING ROOTS AND TIPS</a:t>
            </a:r>
          </a:p>
          <a:p>
            <a:pPr algn="just"/>
            <a:r>
              <a:rPr lang="en-US" sz="2800" dirty="0">
                <a:solidFill>
                  <a:srgbClr val="C00000"/>
                </a:solidFill>
                <a:latin typeface="Times New Roman" panose="02020603050405020304" pitchFamily="18" charset="0"/>
              </a:rPr>
              <a:t>At the inboard end of the wing spars is some form </a:t>
            </a:r>
            <a:r>
              <a:rPr lang="en-US" sz="2800" dirty="0" smtClean="0">
                <a:solidFill>
                  <a:srgbClr val="C00000"/>
                </a:solidFill>
                <a:latin typeface="Times New Roman" panose="02020603050405020304" pitchFamily="18" charset="0"/>
              </a:rPr>
              <a:t>of wing </a:t>
            </a:r>
            <a:r>
              <a:rPr lang="en-US" sz="2800" dirty="0">
                <a:solidFill>
                  <a:srgbClr val="C00000"/>
                </a:solidFill>
                <a:latin typeface="Times New Roman" panose="02020603050405020304" pitchFamily="18" charset="0"/>
              </a:rPr>
              <a:t>attach fitting as illustrated in </a:t>
            </a:r>
            <a:r>
              <a:rPr lang="en-US" sz="2800" i="1" dirty="0">
                <a:solidFill>
                  <a:srgbClr val="C00000"/>
                </a:solidFill>
                <a:latin typeface="Times New Roman" panose="02020603050405020304" pitchFamily="18" charset="0"/>
              </a:rPr>
              <a:t>Figure 3-19. </a:t>
            </a:r>
            <a:r>
              <a:rPr lang="en-US" sz="2800" dirty="0" smtClean="0">
                <a:solidFill>
                  <a:srgbClr val="C00000"/>
                </a:solidFill>
                <a:latin typeface="Times New Roman" panose="02020603050405020304" pitchFamily="18" charset="0"/>
              </a:rPr>
              <a:t>These provide </a:t>
            </a:r>
            <a:r>
              <a:rPr lang="en-US" sz="2800" dirty="0">
                <a:solidFill>
                  <a:srgbClr val="C00000"/>
                </a:solidFill>
                <a:latin typeface="Times New Roman" panose="02020603050405020304" pitchFamily="18" charset="0"/>
              </a:rPr>
              <a:t>a strong and secure method for attaching </a:t>
            </a:r>
            <a:r>
              <a:rPr lang="en-US" sz="2800" dirty="0" smtClean="0">
                <a:solidFill>
                  <a:srgbClr val="C00000"/>
                </a:solidFill>
                <a:latin typeface="Times New Roman" panose="02020603050405020304" pitchFamily="18" charset="0"/>
              </a:rPr>
              <a:t>the wing </a:t>
            </a:r>
            <a:r>
              <a:rPr lang="en-US" sz="2800" dirty="0">
                <a:solidFill>
                  <a:srgbClr val="C00000"/>
                </a:solidFill>
                <a:latin typeface="Times New Roman" panose="02020603050405020304" pitchFamily="18" charset="0"/>
              </a:rPr>
              <a:t>to the fuselage. The interface between the wing </a:t>
            </a:r>
            <a:r>
              <a:rPr lang="en-US" sz="2800" dirty="0" smtClean="0">
                <a:solidFill>
                  <a:srgbClr val="C00000"/>
                </a:solidFill>
                <a:latin typeface="Times New Roman" panose="02020603050405020304" pitchFamily="18" charset="0"/>
              </a:rPr>
              <a:t>and fuselage </a:t>
            </a:r>
            <a:r>
              <a:rPr lang="en-US" sz="2800" dirty="0">
                <a:solidFill>
                  <a:srgbClr val="C00000"/>
                </a:solidFill>
                <a:latin typeface="Times New Roman" panose="02020603050405020304" pitchFamily="18" charset="0"/>
              </a:rPr>
              <a:t>is often covered with a fairing to achieve smooth </a:t>
            </a:r>
            <a:r>
              <a:rPr lang="en-US" sz="2800" dirty="0" smtClean="0">
                <a:solidFill>
                  <a:srgbClr val="C00000"/>
                </a:solidFill>
                <a:latin typeface="Times New Roman" panose="02020603050405020304" pitchFamily="18" charset="0"/>
              </a:rPr>
              <a:t>· airflow </a:t>
            </a:r>
            <a:r>
              <a:rPr lang="en-US" sz="2800" dirty="0">
                <a:solidFill>
                  <a:srgbClr val="C00000"/>
                </a:solidFill>
                <a:latin typeface="Times New Roman" panose="02020603050405020304" pitchFamily="18" charset="0"/>
              </a:rPr>
              <a:t>in this area. The fairing(s) can be removed </a:t>
            </a:r>
            <a:r>
              <a:rPr lang="en-US" sz="2800" dirty="0" smtClean="0">
                <a:solidFill>
                  <a:srgbClr val="C00000"/>
                </a:solidFill>
                <a:latin typeface="Times New Roman" panose="02020603050405020304" pitchFamily="18" charset="0"/>
              </a:rPr>
              <a:t>for access </a:t>
            </a:r>
            <a:r>
              <a:rPr lang="en-US" sz="2800" dirty="0">
                <a:solidFill>
                  <a:srgbClr val="C00000"/>
                </a:solidFill>
                <a:latin typeface="Times New Roman" panose="02020603050405020304" pitchFamily="18" charset="0"/>
              </a:rPr>
              <a:t>to the wing attach fittings. </a:t>
            </a:r>
            <a:r>
              <a:rPr lang="en-US" sz="2800" i="1" dirty="0">
                <a:solidFill>
                  <a:srgbClr val="C00000"/>
                </a:solidFill>
                <a:latin typeface="Times New Roman" panose="02020603050405020304" pitchFamily="18" charset="0"/>
              </a:rPr>
              <a:t>(Figure 3-20)</a:t>
            </a:r>
          </a:p>
          <a:p>
            <a:pPr algn="just"/>
            <a:r>
              <a:rPr lang="en-US" sz="2800" dirty="0">
                <a:solidFill>
                  <a:srgbClr val="C00000"/>
                </a:solidFill>
                <a:latin typeface="Times New Roman" panose="02020603050405020304" pitchFamily="18" charset="0"/>
              </a:rPr>
              <a:t>The wing tip is often a removable unit, bolted to </a:t>
            </a:r>
            <a:r>
              <a:rPr lang="en-US" sz="2800" dirty="0" smtClean="0">
                <a:solidFill>
                  <a:srgbClr val="C00000"/>
                </a:solidFill>
                <a:latin typeface="Times New Roman" panose="02020603050405020304" pitchFamily="18" charset="0"/>
              </a:rPr>
              <a:t>the outboard </a:t>
            </a:r>
            <a:r>
              <a:rPr lang="en-US" sz="2800" dirty="0">
                <a:solidFill>
                  <a:srgbClr val="C00000"/>
                </a:solidFill>
                <a:latin typeface="Times New Roman" panose="02020603050405020304" pitchFamily="18" charset="0"/>
              </a:rPr>
              <a:t>end of the wing panel. One reason for this </a:t>
            </a:r>
            <a:r>
              <a:rPr lang="en-US" sz="2800" dirty="0" smtClean="0">
                <a:solidFill>
                  <a:srgbClr val="C00000"/>
                </a:solidFill>
                <a:latin typeface="Times New Roman" panose="02020603050405020304" pitchFamily="18" charset="0"/>
              </a:rPr>
              <a:t>is the </a:t>
            </a:r>
            <a:r>
              <a:rPr lang="en-US" sz="2800" dirty="0">
                <a:solidFill>
                  <a:srgbClr val="C00000"/>
                </a:solidFill>
                <a:latin typeface="Times New Roman" panose="02020603050405020304" pitchFamily="18" charset="0"/>
              </a:rPr>
              <a:t>vulnerability of the wing tips to damage, </a:t>
            </a:r>
            <a:r>
              <a:rPr lang="en-US" sz="2800" dirty="0" smtClean="0">
                <a:solidFill>
                  <a:srgbClr val="C00000"/>
                </a:solidFill>
                <a:latin typeface="Times New Roman" panose="02020603050405020304" pitchFamily="18" charset="0"/>
              </a:rPr>
              <a:t>especially during </a:t>
            </a:r>
            <a:r>
              <a:rPr lang="en-US" sz="2800" dirty="0">
                <a:solidFill>
                  <a:srgbClr val="C00000"/>
                </a:solidFill>
                <a:latin typeface="Times New Roman" panose="02020603050405020304" pitchFamily="18" charset="0"/>
              </a:rPr>
              <a:t>ground handling and taxiing. </a:t>
            </a:r>
            <a:r>
              <a:rPr lang="en-US" sz="2800" i="1" dirty="0">
                <a:solidFill>
                  <a:srgbClr val="C00000"/>
                </a:solidFill>
                <a:latin typeface="Times New Roman" panose="02020603050405020304" pitchFamily="18" charset="0"/>
              </a:rPr>
              <a:t>Figure 3-21 </a:t>
            </a:r>
            <a:r>
              <a:rPr lang="en-US" sz="2800" dirty="0" smtClean="0">
                <a:solidFill>
                  <a:srgbClr val="C00000"/>
                </a:solidFill>
                <a:latin typeface="Times New Roman" panose="02020603050405020304" pitchFamily="18" charset="0"/>
              </a:rPr>
              <a:t>shows a </a:t>
            </a:r>
            <a:r>
              <a:rPr lang="en-US" sz="2800" dirty="0">
                <a:solidFill>
                  <a:srgbClr val="C00000"/>
                </a:solidFill>
                <a:latin typeface="Times New Roman" panose="02020603050405020304" pitchFamily="18" charset="0"/>
              </a:rPr>
              <a:t>removable wing tip for a large aircraft wing. </a:t>
            </a:r>
            <a:r>
              <a:rPr lang="en-US" sz="2800" dirty="0" smtClean="0">
                <a:solidFill>
                  <a:srgbClr val="C00000"/>
                </a:solidFill>
                <a:latin typeface="Times New Roman" panose="02020603050405020304" pitchFamily="18" charset="0"/>
              </a:rPr>
              <a:t>Others are </a:t>
            </a:r>
            <a:r>
              <a:rPr lang="en-US" sz="2800" dirty="0">
                <a:solidFill>
                  <a:srgbClr val="C00000"/>
                </a:solidFill>
                <a:latin typeface="Times New Roman" panose="02020603050405020304" pitchFamily="18" charset="0"/>
              </a:rPr>
              <a:t>different. The wing tip assembly is of </a:t>
            </a:r>
            <a:r>
              <a:rPr lang="en-US" sz="2800" dirty="0" smtClean="0">
                <a:solidFill>
                  <a:srgbClr val="C00000"/>
                </a:solidFill>
                <a:latin typeface="Times New Roman" panose="02020603050405020304" pitchFamily="18" charset="0"/>
              </a:rPr>
              <a:t>aluminum</a:t>
            </a:r>
          </a:p>
          <a:p>
            <a:pPr algn="just"/>
            <a:endParaRPr lang="en-US" sz="2800" dirty="0">
              <a:solidFill>
                <a:srgbClr val="C00000"/>
              </a:solidFill>
            </a:endParaRPr>
          </a:p>
        </p:txBody>
      </p:sp>
    </p:spTree>
    <p:extLst>
      <p:ext uri="{BB962C8B-B14F-4D97-AF65-F5344CB8AC3E}">
        <p14:creationId xmlns:p14="http://schemas.microsoft.com/office/powerpoint/2010/main" xmlns="" val="51453373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1762" y="279400"/>
            <a:ext cx="10461940" cy="6235700"/>
          </a:xfrm>
          <a:prstGeom prst="rect">
            <a:avLst/>
          </a:prstGeom>
        </p:spPr>
      </p:pic>
    </p:spTree>
    <p:extLst>
      <p:ext uri="{BB962C8B-B14F-4D97-AF65-F5344CB8AC3E}">
        <p14:creationId xmlns:p14="http://schemas.microsoft.com/office/powerpoint/2010/main" xmlns="" val="2072278854"/>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471" y="139700"/>
            <a:ext cx="11747827" cy="6565900"/>
          </a:xfrm>
          <a:prstGeom prst="rect">
            <a:avLst/>
          </a:prstGeom>
        </p:spPr>
      </p:pic>
    </p:spTree>
    <p:extLst>
      <p:ext uri="{BB962C8B-B14F-4D97-AF65-F5344CB8AC3E}">
        <p14:creationId xmlns:p14="http://schemas.microsoft.com/office/powerpoint/2010/main" xmlns="" val="525039231"/>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177801"/>
            <a:ext cx="11772900" cy="4832092"/>
          </a:xfrm>
          <a:prstGeom prst="rect">
            <a:avLst/>
          </a:prstGeom>
        </p:spPr>
        <p:txBody>
          <a:bodyPr wrap="square">
            <a:spAutoFit/>
          </a:bodyPr>
          <a:lstStyle/>
          <a:p>
            <a:pPr algn="just"/>
            <a:r>
              <a:rPr lang="en-US" sz="2800" dirty="0">
                <a:solidFill>
                  <a:srgbClr val="C00000"/>
                </a:solidFill>
                <a:latin typeface="Times New Roman" panose="02020603050405020304" pitchFamily="18" charset="0"/>
              </a:rPr>
              <a:t>alloy construction. The wing tip cap is secured to the </a:t>
            </a:r>
            <a:r>
              <a:rPr lang="en-US" sz="2800" dirty="0" smtClean="0">
                <a:solidFill>
                  <a:srgbClr val="C00000"/>
                </a:solidFill>
                <a:latin typeface="Times New Roman" panose="02020603050405020304" pitchFamily="18" charset="0"/>
              </a:rPr>
              <a:t>tip with </a:t>
            </a:r>
            <a:r>
              <a:rPr lang="en-US" sz="2800" dirty="0">
                <a:solidFill>
                  <a:srgbClr val="C00000"/>
                </a:solidFill>
                <a:latin typeface="Times New Roman" panose="02020603050405020304" pitchFamily="18" charset="0"/>
              </a:rPr>
              <a:t>countersunk screws and is secured to the </a:t>
            </a:r>
            <a:r>
              <a:rPr lang="en-US" sz="2800" dirty="0" smtClean="0">
                <a:solidFill>
                  <a:srgbClr val="C00000"/>
                </a:solidFill>
                <a:latin typeface="Times New Roman" panose="02020603050405020304" pitchFamily="18" charset="0"/>
              </a:rPr>
              <a:t>inter spar structure </a:t>
            </a:r>
            <a:r>
              <a:rPr lang="en-US" sz="2800" dirty="0">
                <a:solidFill>
                  <a:srgbClr val="C00000"/>
                </a:solidFill>
                <a:latin typeface="Times New Roman" panose="02020603050405020304" pitchFamily="18" charset="0"/>
              </a:rPr>
              <a:t>at four points with %-inch diameter bolts.</a:t>
            </a:r>
          </a:p>
          <a:p>
            <a:pPr algn="just"/>
            <a:r>
              <a:rPr lang="en-US" sz="2800" dirty="0">
                <a:solidFill>
                  <a:srgbClr val="C00000"/>
                </a:solidFill>
                <a:latin typeface="Times New Roman" panose="02020603050405020304" pitchFamily="18" charset="0"/>
              </a:rPr>
              <a:t>To prevent ice from forming on the leading edge of </a:t>
            </a:r>
            <a:r>
              <a:rPr lang="en-US" sz="2800" dirty="0" smtClean="0">
                <a:solidFill>
                  <a:srgbClr val="C00000"/>
                </a:solidFill>
                <a:latin typeface="Times New Roman" panose="02020603050405020304" pitchFamily="18" charset="0"/>
              </a:rPr>
              <a:t>the wings </a:t>
            </a:r>
            <a:r>
              <a:rPr lang="en-US" sz="2800" dirty="0">
                <a:solidFill>
                  <a:srgbClr val="C00000"/>
                </a:solidFill>
                <a:latin typeface="Times New Roman" panose="02020603050405020304" pitchFamily="18" charset="0"/>
              </a:rPr>
              <a:t>of large aircraft, hot air from an engine is </a:t>
            </a:r>
            <a:r>
              <a:rPr lang="en-US" sz="2800" dirty="0" smtClean="0">
                <a:solidFill>
                  <a:srgbClr val="C00000"/>
                </a:solidFill>
                <a:latin typeface="Times New Roman" panose="02020603050405020304" pitchFamily="18" charset="0"/>
              </a:rPr>
              <a:t>often channeled </a:t>
            </a:r>
            <a:r>
              <a:rPr lang="en-US" sz="2800" dirty="0">
                <a:solidFill>
                  <a:srgbClr val="C00000"/>
                </a:solidFill>
                <a:latin typeface="Times New Roman" panose="02020603050405020304" pitchFamily="18" charset="0"/>
              </a:rPr>
              <a:t>through the leading edge from wing root </a:t>
            </a:r>
            <a:r>
              <a:rPr lang="en-US" sz="2800" dirty="0" smtClean="0">
                <a:solidFill>
                  <a:srgbClr val="C00000"/>
                </a:solidFill>
                <a:latin typeface="Times New Roman" panose="02020603050405020304" pitchFamily="18" charset="0"/>
              </a:rPr>
              <a:t>to wing </a:t>
            </a:r>
            <a:r>
              <a:rPr lang="en-US" sz="2800" dirty="0">
                <a:solidFill>
                  <a:srgbClr val="C00000"/>
                </a:solidFill>
                <a:latin typeface="Times New Roman" panose="02020603050405020304" pitchFamily="18" charset="0"/>
              </a:rPr>
              <a:t>tip. </a:t>
            </a:r>
            <a:r>
              <a:rPr lang="en-US" sz="2800" dirty="0">
                <a:solidFill>
                  <a:srgbClr val="C00000"/>
                </a:solidFill>
                <a:latin typeface="Arial" panose="020B0604020202020204" pitchFamily="34" charset="0"/>
              </a:rPr>
              <a:t>A </a:t>
            </a:r>
            <a:r>
              <a:rPr lang="en-US" sz="2800" dirty="0">
                <a:solidFill>
                  <a:srgbClr val="C00000"/>
                </a:solidFill>
                <a:latin typeface="Times New Roman" panose="02020603050405020304" pitchFamily="18" charset="0"/>
              </a:rPr>
              <a:t>louver on the top surface of the wingtip </a:t>
            </a:r>
            <a:r>
              <a:rPr lang="en-US" sz="2800" dirty="0" smtClean="0">
                <a:solidFill>
                  <a:srgbClr val="C00000"/>
                </a:solidFill>
                <a:latin typeface="Times New Roman" panose="02020603050405020304" pitchFamily="18" charset="0"/>
              </a:rPr>
              <a:t>allows this </a:t>
            </a:r>
            <a:r>
              <a:rPr lang="en-US" sz="2800" dirty="0">
                <a:solidFill>
                  <a:srgbClr val="C00000"/>
                </a:solidFill>
                <a:latin typeface="Times New Roman" panose="02020603050405020304" pitchFamily="18" charset="0"/>
              </a:rPr>
              <a:t>warm air to be exhausted overboard. Wing </a:t>
            </a:r>
            <a:r>
              <a:rPr lang="en-US" sz="2800" dirty="0" smtClean="0">
                <a:solidFill>
                  <a:srgbClr val="C00000"/>
                </a:solidFill>
                <a:latin typeface="Times New Roman" panose="02020603050405020304" pitchFamily="18" charset="0"/>
              </a:rPr>
              <a:t>position lights </a:t>
            </a:r>
            <a:r>
              <a:rPr lang="en-US" sz="2800" dirty="0">
                <a:solidFill>
                  <a:srgbClr val="C00000"/>
                </a:solidFill>
                <a:latin typeface="Times New Roman" panose="02020603050405020304" pitchFamily="18" charset="0"/>
              </a:rPr>
              <a:t>are located at the center of the tip and are </a:t>
            </a:r>
            <a:r>
              <a:rPr lang="en-US" sz="2800" dirty="0" smtClean="0">
                <a:solidFill>
                  <a:srgbClr val="C00000"/>
                </a:solidFill>
                <a:latin typeface="Times New Roman" panose="02020603050405020304" pitchFamily="18" charset="0"/>
              </a:rPr>
              <a:t>not </a:t>
            </a:r>
            <a:r>
              <a:rPr lang="en-US" sz="2800" dirty="0">
                <a:solidFill>
                  <a:srgbClr val="C00000"/>
                </a:solidFill>
              </a:rPr>
              <a:t>directly visible from the cockpit. As an indication that the</a:t>
            </a:r>
          </a:p>
          <a:p>
            <a:pPr algn="just"/>
            <a:r>
              <a:rPr lang="en-US" sz="2800" dirty="0">
                <a:solidFill>
                  <a:srgbClr val="C00000"/>
                </a:solidFill>
              </a:rPr>
              <a:t>wing tip light </a:t>
            </a:r>
            <a:r>
              <a:rPr lang="en-US" sz="2800" i="1" dirty="0">
                <a:solidFill>
                  <a:srgbClr val="C00000"/>
                </a:solidFill>
              </a:rPr>
              <a:t>is </a:t>
            </a:r>
            <a:r>
              <a:rPr lang="en-US" sz="2800" dirty="0">
                <a:solidFill>
                  <a:srgbClr val="C00000"/>
                </a:solidFill>
              </a:rPr>
              <a:t>operating, some wing tips are </a:t>
            </a:r>
            <a:r>
              <a:rPr lang="en-US" sz="2800" dirty="0" smtClean="0">
                <a:solidFill>
                  <a:srgbClr val="C00000"/>
                </a:solidFill>
              </a:rPr>
              <a:t>equipped with </a:t>
            </a:r>
            <a:r>
              <a:rPr lang="en-US" sz="2800" dirty="0">
                <a:solidFill>
                  <a:srgbClr val="C00000"/>
                </a:solidFill>
              </a:rPr>
              <a:t>a Lucite rod to transmit the light to the leading edge</a:t>
            </a:r>
            <a:r>
              <a:rPr lang="en-US" sz="2800" dirty="0" smtClean="0">
                <a:solidFill>
                  <a:srgbClr val="C00000"/>
                </a:solidFill>
              </a:rPr>
              <a:t>.</a:t>
            </a:r>
          </a:p>
          <a:p>
            <a:pPr algn="just"/>
            <a:endParaRPr lang="en-US" sz="2800" dirty="0">
              <a:solidFill>
                <a:srgbClr val="C00000"/>
              </a:solidFill>
            </a:endParaRPr>
          </a:p>
        </p:txBody>
      </p:sp>
    </p:spTree>
    <p:extLst>
      <p:ext uri="{BB962C8B-B14F-4D97-AF65-F5344CB8AC3E}">
        <p14:creationId xmlns:p14="http://schemas.microsoft.com/office/powerpoint/2010/main" xmlns="" val="633475039"/>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700" y="330201"/>
            <a:ext cx="11557000" cy="2677656"/>
          </a:xfrm>
          <a:prstGeom prst="rect">
            <a:avLst/>
          </a:prstGeom>
        </p:spPr>
        <p:txBody>
          <a:bodyPr wrap="square">
            <a:spAutoFit/>
          </a:bodyPr>
          <a:lstStyle/>
          <a:p>
            <a:pPr algn="just"/>
            <a:r>
              <a:rPr lang="en-US" sz="2800" dirty="0">
                <a:solidFill>
                  <a:srgbClr val="C00000"/>
                </a:solidFill>
                <a:latin typeface="Arial" panose="020B0604020202020204" pitchFamily="34" charset="0"/>
              </a:rPr>
              <a:t>WING SKIN</a:t>
            </a:r>
          </a:p>
          <a:p>
            <a:pPr algn="just"/>
            <a:r>
              <a:rPr lang="en-US" sz="2800" dirty="0">
                <a:solidFill>
                  <a:srgbClr val="C00000"/>
                </a:solidFill>
                <a:latin typeface="Times New Roman" panose="02020603050405020304" pitchFamily="18" charset="0"/>
              </a:rPr>
              <a:t>The skin on many wings is designed to carry part </a:t>
            </a:r>
            <a:r>
              <a:rPr lang="en-US" sz="2800" dirty="0" smtClean="0">
                <a:solidFill>
                  <a:srgbClr val="C00000"/>
                </a:solidFill>
                <a:latin typeface="Times New Roman" panose="02020603050405020304" pitchFamily="18" charset="0"/>
              </a:rPr>
              <a:t>of the </a:t>
            </a:r>
            <a:r>
              <a:rPr lang="en-US" sz="2800" dirty="0">
                <a:solidFill>
                  <a:srgbClr val="C00000"/>
                </a:solidFill>
                <a:latin typeface="Times New Roman" panose="02020603050405020304" pitchFamily="18" charset="0"/>
              </a:rPr>
              <a:t>flight and ground loads in combination with </a:t>
            </a:r>
            <a:r>
              <a:rPr lang="en-US" sz="2800" dirty="0" smtClean="0">
                <a:solidFill>
                  <a:srgbClr val="C00000"/>
                </a:solidFill>
                <a:latin typeface="Times New Roman" panose="02020603050405020304" pitchFamily="18" charset="0"/>
              </a:rPr>
              <a:t>the spars </a:t>
            </a:r>
            <a:r>
              <a:rPr lang="en-US" sz="2800" dirty="0">
                <a:solidFill>
                  <a:srgbClr val="C00000"/>
                </a:solidFill>
                <a:latin typeface="Times New Roman" panose="02020603050405020304" pitchFamily="18" charset="0"/>
              </a:rPr>
              <a:t>and ribs. This is known as a stressed-skin design.</a:t>
            </a:r>
          </a:p>
          <a:p>
            <a:pPr algn="just"/>
            <a:r>
              <a:rPr lang="en-US" sz="2800" dirty="0">
                <a:solidFill>
                  <a:srgbClr val="C00000"/>
                </a:solidFill>
                <a:latin typeface="Times New Roman" panose="02020603050405020304" pitchFamily="18" charset="0"/>
              </a:rPr>
              <a:t>The all-metal, full cantilever wing section illustrated </a:t>
            </a:r>
            <a:r>
              <a:rPr lang="en-US" sz="2800" dirty="0" smtClean="0">
                <a:solidFill>
                  <a:srgbClr val="C00000"/>
                </a:solidFill>
                <a:latin typeface="Times New Roman" panose="02020603050405020304" pitchFamily="18" charset="0"/>
              </a:rPr>
              <a:t>in </a:t>
            </a:r>
            <a:r>
              <a:rPr lang="en-US" sz="2800" i="1" dirty="0" smtClean="0">
                <a:solidFill>
                  <a:srgbClr val="C00000"/>
                </a:solidFill>
                <a:latin typeface="Times New Roman" panose="02020603050405020304" pitchFamily="18" charset="0"/>
              </a:rPr>
              <a:t>Figure </a:t>
            </a:r>
            <a:r>
              <a:rPr lang="en-US" sz="2800" i="1" dirty="0">
                <a:solidFill>
                  <a:srgbClr val="C00000"/>
                </a:solidFill>
                <a:latin typeface="Times New Roman" panose="02020603050405020304" pitchFamily="18" charset="0"/>
              </a:rPr>
              <a:t>3-22 </a:t>
            </a:r>
            <a:r>
              <a:rPr lang="en-US" sz="2800" dirty="0">
                <a:solidFill>
                  <a:srgbClr val="C00000"/>
                </a:solidFill>
                <a:latin typeface="Times New Roman" panose="02020603050405020304" pitchFamily="18" charset="0"/>
              </a:rPr>
              <a:t>shows the structure of one such design</a:t>
            </a:r>
            <a:r>
              <a:rPr lang="en-US" sz="2800" dirty="0" smtClean="0">
                <a:solidFill>
                  <a:srgbClr val="C00000"/>
                </a:solidFill>
                <a:latin typeface="Times New Roman" panose="02020603050405020304" pitchFamily="18" charset="0"/>
              </a:rPr>
              <a:t>.</a:t>
            </a:r>
          </a:p>
          <a:p>
            <a:pPr algn="just"/>
            <a:endParaRPr lang="en-US" sz="2800" dirty="0">
              <a:solidFill>
                <a:srgbClr val="C00000"/>
              </a:solidFill>
            </a:endParaRPr>
          </a:p>
        </p:txBody>
      </p:sp>
    </p:spTree>
    <p:extLst>
      <p:ext uri="{BB962C8B-B14F-4D97-AF65-F5344CB8AC3E}">
        <p14:creationId xmlns:p14="http://schemas.microsoft.com/office/powerpoint/2010/main" xmlns="" val="3698095294"/>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332" y="635000"/>
            <a:ext cx="11737335" cy="5067300"/>
          </a:xfrm>
          <a:prstGeom prst="rect">
            <a:avLst/>
          </a:prstGeom>
        </p:spPr>
      </p:pic>
    </p:spTree>
    <p:extLst>
      <p:ext uri="{BB962C8B-B14F-4D97-AF65-F5344CB8AC3E}">
        <p14:creationId xmlns:p14="http://schemas.microsoft.com/office/powerpoint/2010/main" xmlns="" val="2575977031"/>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39701"/>
            <a:ext cx="11950700" cy="5262979"/>
          </a:xfrm>
          <a:prstGeom prst="rect">
            <a:avLst/>
          </a:prstGeom>
        </p:spPr>
        <p:txBody>
          <a:bodyPr wrap="square">
            <a:spAutoFit/>
          </a:bodyPr>
          <a:lstStyle/>
          <a:p>
            <a:pPr algn="just"/>
            <a:r>
              <a:rPr lang="en-US" sz="2800" dirty="0">
                <a:solidFill>
                  <a:srgbClr val="FF0000"/>
                </a:solidFill>
                <a:latin typeface="Times New Roman" panose="02020603050405020304" pitchFamily="18" charset="0"/>
              </a:rPr>
              <a:t>The lack of extra internal or external bracing </a:t>
            </a:r>
            <a:r>
              <a:rPr lang="en-US" sz="2800" dirty="0" smtClean="0">
                <a:solidFill>
                  <a:srgbClr val="FF0000"/>
                </a:solidFill>
                <a:latin typeface="Times New Roman" panose="02020603050405020304" pitchFamily="18" charset="0"/>
              </a:rPr>
              <a:t>requires that </a:t>
            </a:r>
            <a:r>
              <a:rPr lang="en-US" sz="2800" dirty="0">
                <a:solidFill>
                  <a:srgbClr val="FF0000"/>
                </a:solidFill>
                <a:latin typeface="Times New Roman" panose="02020603050405020304" pitchFamily="18" charset="0"/>
              </a:rPr>
              <a:t>the skin share some of the load. Notice the skin </a:t>
            </a:r>
            <a:r>
              <a:rPr lang="en-US" sz="2800" dirty="0" smtClean="0">
                <a:solidFill>
                  <a:srgbClr val="FF0000"/>
                </a:solidFill>
                <a:latin typeface="Times New Roman" panose="02020603050405020304" pitchFamily="18" charset="0"/>
              </a:rPr>
              <a:t>is stiffened </a:t>
            </a:r>
            <a:r>
              <a:rPr lang="en-US" sz="2800" dirty="0">
                <a:solidFill>
                  <a:srgbClr val="FF0000"/>
                </a:solidFill>
                <a:latin typeface="Times New Roman" panose="02020603050405020304" pitchFamily="18" charset="0"/>
              </a:rPr>
              <a:t>to aid with this function.</a:t>
            </a:r>
          </a:p>
          <a:p>
            <a:pPr algn="just"/>
            <a:r>
              <a:rPr lang="en-US" sz="2800" dirty="0">
                <a:solidFill>
                  <a:srgbClr val="FF0000"/>
                </a:solidFill>
                <a:latin typeface="Times New Roman" panose="02020603050405020304" pitchFamily="18" charset="0"/>
              </a:rPr>
              <a:t>The wing skin on an aircraft may be made from a </a:t>
            </a:r>
            <a:r>
              <a:rPr lang="en-US" sz="2800" dirty="0" smtClean="0">
                <a:solidFill>
                  <a:srgbClr val="FF0000"/>
                </a:solidFill>
                <a:latin typeface="Times New Roman" panose="02020603050405020304" pitchFamily="18" charset="0"/>
              </a:rPr>
              <a:t>wide variety </a:t>
            </a:r>
            <a:r>
              <a:rPr lang="en-US" sz="2800" dirty="0">
                <a:solidFill>
                  <a:srgbClr val="FF0000"/>
                </a:solidFill>
                <a:latin typeface="Times New Roman" panose="02020603050405020304" pitchFamily="18" charset="0"/>
              </a:rPr>
              <a:t>of materials </a:t>
            </a:r>
            <a:r>
              <a:rPr lang="en-US" sz="2800" dirty="0" smtClean="0">
                <a:solidFill>
                  <a:srgbClr val="FF0000"/>
                </a:solidFill>
                <a:latin typeface="Times New Roman" panose="02020603050405020304" pitchFamily="18" charset="0"/>
              </a:rPr>
              <a:t>such as </a:t>
            </a:r>
            <a:r>
              <a:rPr lang="en-US" sz="2800" dirty="0">
                <a:solidFill>
                  <a:srgbClr val="FF0000"/>
                </a:solidFill>
                <a:latin typeface="Times New Roman" panose="02020603050405020304" pitchFamily="18" charset="0"/>
              </a:rPr>
              <a:t>fabric, wood, or </a:t>
            </a:r>
            <a:r>
              <a:rPr lang="en-US" sz="2800" dirty="0" smtClean="0">
                <a:solidFill>
                  <a:srgbClr val="FF0000"/>
                </a:solidFill>
                <a:latin typeface="Times New Roman" panose="02020603050405020304" pitchFamily="18" charset="0"/>
              </a:rPr>
              <a:t>aluminum. Most </a:t>
            </a:r>
            <a:r>
              <a:rPr lang="en-US" sz="2800" dirty="0">
                <a:solidFill>
                  <a:srgbClr val="FF0000"/>
                </a:solidFill>
                <a:latin typeface="Times New Roman" panose="02020603050405020304" pitchFamily="18" charset="0"/>
              </a:rPr>
              <a:t>transport and high performance aircraft use</a:t>
            </a:r>
          </a:p>
          <a:p>
            <a:pPr algn="just"/>
            <a:r>
              <a:rPr lang="en-US" sz="2800" dirty="0">
                <a:solidFill>
                  <a:srgbClr val="FF0000"/>
                </a:solidFill>
                <a:latin typeface="Times New Roman" panose="02020603050405020304" pitchFamily="18" charset="0"/>
              </a:rPr>
              <a:t>aluminum and composites to skin the wings. </a:t>
            </a:r>
            <a:r>
              <a:rPr lang="en-US" sz="2800" dirty="0" smtClean="0">
                <a:solidFill>
                  <a:srgbClr val="FF0000"/>
                </a:solidFill>
                <a:latin typeface="Times New Roman" panose="02020603050405020304" pitchFamily="18" charset="0"/>
              </a:rPr>
              <a:t>When using </a:t>
            </a:r>
            <a:r>
              <a:rPr lang="en-US" sz="2800" dirty="0">
                <a:solidFill>
                  <a:srgbClr val="FF0000"/>
                </a:solidFill>
                <a:latin typeface="Times New Roman" panose="02020603050405020304" pitchFamily="18" charset="0"/>
              </a:rPr>
              <a:t>aluminum, a single thin sheet of material is </a:t>
            </a:r>
            <a:r>
              <a:rPr lang="en-US" sz="2800" dirty="0" smtClean="0">
                <a:solidFill>
                  <a:srgbClr val="FF0000"/>
                </a:solidFill>
                <a:latin typeface="Times New Roman" panose="02020603050405020304" pitchFamily="18" charset="0"/>
              </a:rPr>
              <a:t>not always </a:t>
            </a:r>
            <a:r>
              <a:rPr lang="en-US" sz="2800" dirty="0">
                <a:solidFill>
                  <a:srgbClr val="FF0000"/>
                </a:solidFill>
                <a:latin typeface="Times New Roman" panose="02020603050405020304" pitchFamily="18" charset="0"/>
              </a:rPr>
              <a:t>employed. Chemically milled aluminum skin</a:t>
            </a:r>
          </a:p>
          <a:p>
            <a:pPr algn="just"/>
            <a:r>
              <a:rPr lang="en-US" sz="2800" dirty="0">
                <a:solidFill>
                  <a:srgbClr val="FF0000"/>
                </a:solidFill>
                <a:latin typeface="Times New Roman" panose="02020603050405020304" pitchFamily="18" charset="0"/>
              </a:rPr>
              <a:t>can provide skin of varied thicknesses. The wing skin </a:t>
            </a:r>
            <a:r>
              <a:rPr lang="en-US" sz="2800" dirty="0" smtClean="0">
                <a:solidFill>
                  <a:srgbClr val="FF0000"/>
                </a:solidFill>
                <a:latin typeface="Times New Roman" panose="02020603050405020304" pitchFamily="18" charset="0"/>
              </a:rPr>
              <a:t>is stronger </a:t>
            </a:r>
            <a:r>
              <a:rPr lang="en-US" sz="2800" dirty="0">
                <a:solidFill>
                  <a:srgbClr val="FF0000"/>
                </a:solidFill>
                <a:latin typeface="Times New Roman" panose="02020603050405020304" pitchFamily="18" charset="0"/>
              </a:rPr>
              <a:t>and carries more of the loads where it is </a:t>
            </a:r>
            <a:r>
              <a:rPr lang="en-US" sz="2800" dirty="0" smtClean="0">
                <a:solidFill>
                  <a:srgbClr val="FF0000"/>
                </a:solidFill>
                <a:latin typeface="Times New Roman" panose="02020603050405020304" pitchFamily="18" charset="0"/>
              </a:rPr>
              <a:t>milled thicker</a:t>
            </a:r>
            <a:r>
              <a:rPr lang="en-US" sz="2800" dirty="0">
                <a:solidFill>
                  <a:srgbClr val="FF0000"/>
                </a:solidFill>
                <a:latin typeface="Times New Roman" panose="02020603050405020304" pitchFamily="18" charset="0"/>
              </a:rPr>
              <a:t>, usually near the wing root.</a:t>
            </a:r>
          </a:p>
          <a:p>
            <a:pPr algn="just"/>
            <a:r>
              <a:rPr lang="en-US" sz="2800" dirty="0">
                <a:solidFill>
                  <a:srgbClr val="FF0000"/>
                </a:solidFill>
                <a:latin typeface="Times New Roman" panose="02020603050405020304" pitchFamily="18" charset="0"/>
              </a:rPr>
              <a:t>When milled thin, standard loading takes place </a:t>
            </a:r>
            <a:r>
              <a:rPr lang="en-US" sz="2800" dirty="0" smtClean="0">
                <a:solidFill>
                  <a:srgbClr val="FF0000"/>
                </a:solidFill>
                <a:latin typeface="Times New Roman" panose="02020603050405020304" pitchFamily="18" charset="0"/>
              </a:rPr>
              <a:t>and the </a:t>
            </a:r>
            <a:r>
              <a:rPr lang="en-US" sz="2800" dirty="0">
                <a:solidFill>
                  <a:srgbClr val="FF0000"/>
                </a:solidFill>
                <a:latin typeface="Times New Roman" panose="02020603050405020304" pitchFamily="18" charset="0"/>
              </a:rPr>
              <a:t>milled skin may transition to sheet aluminum </a:t>
            </a:r>
            <a:r>
              <a:rPr lang="en-US" sz="2800" dirty="0" smtClean="0">
                <a:solidFill>
                  <a:srgbClr val="FF0000"/>
                </a:solidFill>
                <a:latin typeface="Times New Roman" panose="02020603050405020304" pitchFamily="18" charset="0"/>
              </a:rPr>
              <a:t>skin. On </a:t>
            </a:r>
            <a:r>
              <a:rPr lang="en-US" sz="2800" dirty="0">
                <a:solidFill>
                  <a:srgbClr val="FF0000"/>
                </a:solidFill>
                <a:latin typeface="Times New Roman" panose="02020603050405020304" pitchFamily="18" charset="0"/>
              </a:rPr>
              <a:t>aircraft with stressed-skin wing design, </a:t>
            </a:r>
            <a:r>
              <a:rPr lang="en-US" sz="2800" dirty="0" smtClean="0">
                <a:solidFill>
                  <a:srgbClr val="FF0000"/>
                </a:solidFill>
                <a:latin typeface="Times New Roman" panose="02020603050405020304" pitchFamily="18" charset="0"/>
              </a:rPr>
              <a:t>honeycomb structured </a:t>
            </a:r>
            <a:r>
              <a:rPr lang="en-US" sz="2800" dirty="0">
                <a:solidFill>
                  <a:srgbClr val="FF0000"/>
                </a:solidFill>
                <a:latin typeface="Times New Roman" panose="02020603050405020304" pitchFamily="18" charset="0"/>
              </a:rPr>
              <a:t>wing panels are often used as skin. </a:t>
            </a:r>
            <a:endParaRPr lang="en-US" sz="2800" dirty="0" smtClean="0">
              <a:solidFill>
                <a:srgbClr val="FF0000"/>
              </a:solidFill>
              <a:latin typeface="Times New Roman" panose="02020603050405020304" pitchFamily="18" charset="0"/>
            </a:endParaRPr>
          </a:p>
          <a:p>
            <a:pPr algn="just"/>
            <a:endParaRPr lang="en-US" sz="2800" dirty="0">
              <a:solidFill>
                <a:srgbClr val="FF0000"/>
              </a:solidFill>
            </a:endParaRPr>
          </a:p>
        </p:txBody>
      </p:sp>
    </p:spTree>
    <p:extLst>
      <p:ext uri="{BB962C8B-B14F-4D97-AF65-F5344CB8AC3E}">
        <p14:creationId xmlns:p14="http://schemas.microsoft.com/office/powerpoint/2010/main" xmlns="" val="125952795"/>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100" y="190500"/>
            <a:ext cx="11887200" cy="5632311"/>
          </a:xfrm>
          <a:prstGeom prst="rect">
            <a:avLst/>
          </a:prstGeom>
        </p:spPr>
        <p:txBody>
          <a:bodyPr wrap="square">
            <a:spAutoFit/>
          </a:bodyPr>
          <a:lstStyle/>
          <a:p>
            <a:pPr algn="just"/>
            <a:r>
              <a:rPr lang="en-US" sz="2400" dirty="0" smtClean="0">
                <a:solidFill>
                  <a:srgbClr val="FF0000"/>
                </a:solidFill>
                <a:latin typeface="Times New Roman" panose="02020603050405020304" pitchFamily="18" charset="0"/>
              </a:rPr>
              <a:t>A honeycomb </a:t>
            </a:r>
            <a:r>
              <a:rPr lang="en-US" sz="2400" dirty="0">
                <a:solidFill>
                  <a:srgbClr val="FF0000"/>
                </a:solidFill>
                <a:latin typeface="Times New Roman" panose="02020603050405020304" pitchFamily="18" charset="0"/>
              </a:rPr>
              <a:t>structure is built up from a core </a:t>
            </a:r>
            <a:r>
              <a:rPr lang="en-US" sz="2400" dirty="0" smtClean="0">
                <a:solidFill>
                  <a:srgbClr val="FF0000"/>
                </a:solidFill>
                <a:latin typeface="Times New Roman" panose="02020603050405020304" pitchFamily="18" charset="0"/>
              </a:rPr>
              <a:t>material resembling </a:t>
            </a:r>
            <a:r>
              <a:rPr lang="en-US" sz="2400" dirty="0">
                <a:solidFill>
                  <a:srgbClr val="FF0000"/>
                </a:solidFill>
                <a:latin typeface="Times New Roman" panose="02020603050405020304" pitchFamily="18" charset="0"/>
              </a:rPr>
              <a:t>a bee hive's honeycomb which is laminated </a:t>
            </a:r>
            <a:r>
              <a:rPr lang="en-US" sz="2400" dirty="0" smtClean="0">
                <a:solidFill>
                  <a:srgbClr val="FF0000"/>
                </a:solidFill>
                <a:latin typeface="Times New Roman" panose="02020603050405020304" pitchFamily="18" charset="0"/>
              </a:rPr>
              <a:t>or sandwiched </a:t>
            </a:r>
            <a:r>
              <a:rPr lang="en-US" sz="2400" dirty="0">
                <a:solidFill>
                  <a:srgbClr val="FF0000"/>
                </a:solidFill>
                <a:latin typeface="Times New Roman" panose="02020603050405020304" pitchFamily="18" charset="0"/>
              </a:rPr>
              <a:t>between </a:t>
            </a:r>
            <a:r>
              <a:rPr lang="en-US" sz="2400" dirty="0">
                <a:solidFill>
                  <a:srgbClr val="FF0000"/>
                </a:solidFill>
                <a:latin typeface="Arial" panose="020B0604020202020204" pitchFamily="34" charset="0"/>
              </a:rPr>
              <a:t>thin </a:t>
            </a:r>
            <a:r>
              <a:rPr lang="en-US" sz="2400" dirty="0">
                <a:solidFill>
                  <a:srgbClr val="FF0000"/>
                </a:solidFill>
                <a:latin typeface="Times New Roman" panose="02020603050405020304" pitchFamily="18" charset="0"/>
              </a:rPr>
              <a:t>outer skin sheets. </a:t>
            </a:r>
            <a:r>
              <a:rPr lang="en-US" sz="2400" i="1" dirty="0">
                <a:solidFill>
                  <a:srgbClr val="FF0000"/>
                </a:solidFill>
                <a:latin typeface="Times New Roman" panose="02020603050405020304" pitchFamily="18" charset="0"/>
              </a:rPr>
              <a:t>Figure </a:t>
            </a:r>
            <a:r>
              <a:rPr lang="en-US" sz="2400" i="1" dirty="0" smtClean="0">
                <a:solidFill>
                  <a:srgbClr val="FF0000"/>
                </a:solidFill>
                <a:latin typeface="Times New Roman" panose="02020603050405020304" pitchFamily="18" charset="0"/>
              </a:rPr>
              <a:t>3-23 </a:t>
            </a:r>
            <a:r>
              <a:rPr lang="en-US" sz="2400" dirty="0" smtClean="0">
                <a:solidFill>
                  <a:srgbClr val="FF0000"/>
                </a:solidFill>
                <a:latin typeface="Times New Roman" panose="02020603050405020304" pitchFamily="18" charset="0"/>
              </a:rPr>
              <a:t>illustrates </a:t>
            </a:r>
            <a:r>
              <a:rPr lang="en-US" sz="2400" dirty="0">
                <a:solidFill>
                  <a:srgbClr val="FF0000"/>
                </a:solidFill>
                <a:latin typeface="Times New Roman" panose="02020603050405020304" pitchFamily="18" charset="0"/>
              </a:rPr>
              <a:t>honeycomb panes and their components. </a:t>
            </a:r>
            <a:r>
              <a:rPr lang="en-US" sz="2400" dirty="0" smtClean="0">
                <a:solidFill>
                  <a:srgbClr val="FF0000"/>
                </a:solidFill>
                <a:latin typeface="Times New Roman" panose="02020603050405020304" pitchFamily="18" charset="0"/>
              </a:rPr>
              <a:t>Panels formed </a:t>
            </a:r>
            <a:r>
              <a:rPr lang="en-US" sz="2400" dirty="0">
                <a:solidFill>
                  <a:srgbClr val="FF0000"/>
                </a:solidFill>
                <a:latin typeface="Times New Roman" panose="02020603050405020304" pitchFamily="18" charset="0"/>
              </a:rPr>
              <a:t>like this are lightweight and very strong. </a:t>
            </a:r>
            <a:r>
              <a:rPr lang="en-US" sz="2400" dirty="0" smtClean="0">
                <a:solidFill>
                  <a:srgbClr val="FF0000"/>
                </a:solidFill>
                <a:latin typeface="Times New Roman" panose="02020603050405020304" pitchFamily="18" charset="0"/>
              </a:rPr>
              <a:t>They have </a:t>
            </a:r>
            <a:r>
              <a:rPr lang="en-US" sz="2400" dirty="0">
                <a:solidFill>
                  <a:srgbClr val="FF0000"/>
                </a:solidFill>
                <a:latin typeface="Times New Roman" panose="02020603050405020304" pitchFamily="18" charset="0"/>
              </a:rPr>
              <a:t>a variety of uses on the aircraft, such as floor </a:t>
            </a:r>
            <a:r>
              <a:rPr lang="en-US" sz="2400" dirty="0" smtClean="0">
                <a:solidFill>
                  <a:srgbClr val="FF0000"/>
                </a:solidFill>
                <a:latin typeface="Times New Roman" panose="02020603050405020304" pitchFamily="18" charset="0"/>
              </a:rPr>
              <a:t>panels, bulkheads</a:t>
            </a:r>
            <a:r>
              <a:rPr lang="en-US" sz="2400" dirty="0">
                <a:solidFill>
                  <a:srgbClr val="FF0000"/>
                </a:solidFill>
                <a:latin typeface="Times New Roman" panose="02020603050405020304" pitchFamily="18" charset="0"/>
              </a:rPr>
              <a:t>, and control surfaces, as well as wing </a:t>
            </a:r>
            <a:r>
              <a:rPr lang="en-US" sz="2400" dirty="0" smtClean="0">
                <a:solidFill>
                  <a:srgbClr val="FF0000"/>
                </a:solidFill>
                <a:latin typeface="Times New Roman" panose="02020603050405020304" pitchFamily="18" charset="0"/>
              </a:rPr>
              <a:t>skin panels</a:t>
            </a:r>
            <a:r>
              <a:rPr lang="en-US" sz="2400" dirty="0">
                <a:solidFill>
                  <a:srgbClr val="FF0000"/>
                </a:solidFill>
                <a:latin typeface="Times New Roman" panose="02020603050405020304" pitchFamily="18" charset="0"/>
              </a:rPr>
              <a:t>. </a:t>
            </a:r>
            <a:r>
              <a:rPr lang="en-US" sz="2400" i="1" dirty="0">
                <a:solidFill>
                  <a:srgbClr val="FF0000"/>
                </a:solidFill>
                <a:latin typeface="Times New Roman" panose="02020603050405020304" pitchFamily="18" charset="0"/>
              </a:rPr>
              <a:t>Figure 3-24 </a:t>
            </a:r>
            <a:r>
              <a:rPr lang="en-US" sz="2400" dirty="0">
                <a:solidFill>
                  <a:srgbClr val="FF0000"/>
                </a:solidFill>
                <a:latin typeface="Times New Roman" panose="02020603050405020304" pitchFamily="18" charset="0"/>
              </a:rPr>
              <a:t>shows the locations of </a:t>
            </a:r>
            <a:r>
              <a:rPr lang="en-US" sz="2400" dirty="0" smtClean="0">
                <a:solidFill>
                  <a:srgbClr val="FF0000"/>
                </a:solidFill>
                <a:latin typeface="Times New Roman" panose="02020603050405020304" pitchFamily="18" charset="0"/>
              </a:rPr>
              <a:t>honeycomb construction </a:t>
            </a:r>
            <a:r>
              <a:rPr lang="en-US" sz="2400" dirty="0">
                <a:solidFill>
                  <a:srgbClr val="FF0000"/>
                </a:solidFill>
                <a:latin typeface="Times New Roman" panose="02020603050405020304" pitchFamily="18" charset="0"/>
              </a:rPr>
              <a:t>wing panels on a jet transport aircraft.</a:t>
            </a:r>
          </a:p>
          <a:p>
            <a:pPr algn="just"/>
            <a:r>
              <a:rPr lang="en-US" sz="2400" dirty="0">
                <a:solidFill>
                  <a:srgbClr val="FF0000"/>
                </a:solidFill>
                <a:latin typeface="Times New Roman" panose="02020603050405020304" pitchFamily="18" charset="0"/>
              </a:rPr>
              <a:t>A honeycomb panel can be made from a wide </a:t>
            </a:r>
            <a:r>
              <a:rPr lang="en-US" sz="2400" dirty="0" smtClean="0">
                <a:solidFill>
                  <a:srgbClr val="FF0000"/>
                </a:solidFill>
                <a:latin typeface="Times New Roman" panose="02020603050405020304" pitchFamily="18" charset="0"/>
              </a:rPr>
              <a:t>variety of </a:t>
            </a:r>
            <a:r>
              <a:rPr lang="en-US" sz="2400" dirty="0">
                <a:solidFill>
                  <a:srgbClr val="FF0000"/>
                </a:solidFill>
                <a:latin typeface="Times New Roman" panose="02020603050405020304" pitchFamily="18" charset="0"/>
              </a:rPr>
              <a:t>materials. A </a:t>
            </a:r>
            <a:r>
              <a:rPr lang="en-US" sz="2400" dirty="0" err="1">
                <a:solidFill>
                  <a:srgbClr val="FF0000"/>
                </a:solidFill>
                <a:latin typeface="Times New Roman" panose="02020603050405020304" pitchFamily="18" charset="0"/>
              </a:rPr>
              <a:t>luminum</a:t>
            </a:r>
            <a:r>
              <a:rPr lang="en-US" sz="2400" dirty="0">
                <a:solidFill>
                  <a:srgbClr val="FF0000"/>
                </a:solidFill>
                <a:latin typeface="Times New Roman" panose="02020603050405020304" pitchFamily="18" charset="0"/>
              </a:rPr>
              <a:t> core honeycomb with </a:t>
            </a:r>
            <a:r>
              <a:rPr lang="en-US" sz="2400" dirty="0" smtClean="0">
                <a:solidFill>
                  <a:srgbClr val="FF0000"/>
                </a:solidFill>
                <a:latin typeface="Times New Roman" panose="02020603050405020304" pitchFamily="18" charset="0"/>
              </a:rPr>
              <a:t>an outer </a:t>
            </a:r>
            <a:r>
              <a:rPr lang="en-US" sz="2400" dirty="0">
                <a:solidFill>
                  <a:srgbClr val="FF0000"/>
                </a:solidFill>
                <a:latin typeface="Times New Roman" panose="02020603050405020304" pitchFamily="18" charset="0"/>
              </a:rPr>
              <a:t>skin of aluminum is common. But </a:t>
            </a:r>
            <a:r>
              <a:rPr lang="en-US" sz="2400" dirty="0" smtClean="0">
                <a:solidFill>
                  <a:srgbClr val="FF0000"/>
                </a:solidFill>
                <a:latin typeface="Times New Roman" panose="02020603050405020304" pitchFamily="18" charset="0"/>
              </a:rPr>
              <a:t>honeycomb in </a:t>
            </a:r>
            <a:r>
              <a:rPr lang="en-US" sz="2400" dirty="0">
                <a:solidFill>
                  <a:srgbClr val="FF0000"/>
                </a:solidFill>
                <a:latin typeface="Times New Roman" panose="02020603050405020304" pitchFamily="18" charset="0"/>
              </a:rPr>
              <a:t>which the core is an </a:t>
            </a:r>
            <a:r>
              <a:rPr lang="en-US" sz="2400" dirty="0" err="1">
                <a:solidFill>
                  <a:srgbClr val="FF0000"/>
                </a:solidFill>
                <a:latin typeface="Times New Roman" panose="02020603050405020304" pitchFamily="18" charset="0"/>
              </a:rPr>
              <a:t>Arimid</a:t>
            </a:r>
            <a:r>
              <a:rPr lang="en-US" sz="2400" dirty="0">
                <a:solidFill>
                  <a:srgbClr val="FF0000"/>
                </a:solidFill>
                <a:latin typeface="Times New Roman" panose="02020603050405020304" pitchFamily="18" charset="0"/>
              </a:rPr>
              <a:t>® fiber and the </a:t>
            </a:r>
            <a:r>
              <a:rPr lang="en-US" sz="2400" dirty="0" smtClean="0">
                <a:solidFill>
                  <a:srgbClr val="FF0000"/>
                </a:solidFill>
                <a:latin typeface="Times New Roman" panose="02020603050405020304" pitchFamily="18" charset="0"/>
              </a:rPr>
              <a:t>outer sheets </a:t>
            </a:r>
            <a:r>
              <a:rPr lang="en-US" sz="2400" dirty="0">
                <a:solidFill>
                  <a:srgbClr val="FF0000"/>
                </a:solidFill>
                <a:latin typeface="Times New Roman" panose="02020603050405020304" pitchFamily="18" charset="0"/>
              </a:rPr>
              <a:t>are coated Phenolic® is common as well. In </a:t>
            </a:r>
            <a:r>
              <a:rPr lang="en-US" sz="2400" dirty="0" smtClean="0">
                <a:solidFill>
                  <a:srgbClr val="FF0000"/>
                </a:solidFill>
                <a:latin typeface="Times New Roman" panose="02020603050405020304" pitchFamily="18" charset="0"/>
              </a:rPr>
              <a:t>fact, a </a:t>
            </a:r>
            <a:r>
              <a:rPr lang="en-US" sz="2400" dirty="0">
                <a:solidFill>
                  <a:srgbClr val="FF0000"/>
                </a:solidFill>
                <a:latin typeface="Times New Roman" panose="02020603050405020304" pitchFamily="18" charset="0"/>
              </a:rPr>
              <a:t>myriad of other material combinations such as those</a:t>
            </a:r>
          </a:p>
          <a:p>
            <a:pPr algn="just"/>
            <a:r>
              <a:rPr lang="en-US" sz="2400" dirty="0">
                <a:solidFill>
                  <a:srgbClr val="FF0000"/>
                </a:solidFill>
                <a:latin typeface="Times New Roman" panose="02020603050405020304" pitchFamily="18" charset="0"/>
              </a:rPr>
              <a:t>using fiberglass, plastic, </a:t>
            </a:r>
            <a:r>
              <a:rPr lang="en-US" sz="2400" dirty="0" err="1">
                <a:solidFill>
                  <a:srgbClr val="FF0000"/>
                </a:solidFill>
                <a:latin typeface="Times New Roman" panose="02020603050405020304" pitchFamily="18" charset="0"/>
              </a:rPr>
              <a:t>Nomex</a:t>
            </a:r>
            <a:r>
              <a:rPr lang="en-US" sz="2400" dirty="0">
                <a:solidFill>
                  <a:srgbClr val="FF0000"/>
                </a:solidFill>
                <a:latin typeface="Times New Roman" panose="02020603050405020304" pitchFamily="18" charset="0"/>
              </a:rPr>
              <a:t>®, Kevlar®, and </a:t>
            </a:r>
            <a:r>
              <a:rPr lang="en-US" sz="2400" dirty="0" smtClean="0">
                <a:solidFill>
                  <a:srgbClr val="FF0000"/>
                </a:solidFill>
                <a:latin typeface="Times New Roman" panose="02020603050405020304" pitchFamily="18" charset="0"/>
              </a:rPr>
              <a:t>carbon fiber </a:t>
            </a:r>
            <a:r>
              <a:rPr lang="en-US" sz="2400" dirty="0">
                <a:solidFill>
                  <a:srgbClr val="FF0000"/>
                </a:solidFill>
                <a:latin typeface="Times New Roman" panose="02020603050405020304" pitchFamily="18" charset="0"/>
              </a:rPr>
              <a:t>all exist. Each honeycomb structure </a:t>
            </a:r>
            <a:r>
              <a:rPr lang="en-US" sz="2400" dirty="0" smtClean="0">
                <a:solidFill>
                  <a:srgbClr val="FF0000"/>
                </a:solidFill>
                <a:latin typeface="Times New Roman" panose="02020603050405020304" pitchFamily="18" charset="0"/>
              </a:rPr>
              <a:t>possesses </a:t>
            </a:r>
            <a:r>
              <a:rPr lang="en-US" sz="2400" dirty="0" smtClean="0">
                <a:solidFill>
                  <a:srgbClr val="FF0000"/>
                </a:solidFill>
              </a:rPr>
              <a:t>unique </a:t>
            </a:r>
            <a:r>
              <a:rPr lang="en-US" sz="2400" dirty="0">
                <a:solidFill>
                  <a:srgbClr val="FF0000"/>
                </a:solidFill>
              </a:rPr>
              <a:t>characteristics depending upon the </a:t>
            </a:r>
            <a:r>
              <a:rPr lang="en-US" sz="2400" dirty="0" smtClean="0">
                <a:solidFill>
                  <a:srgbClr val="FF0000"/>
                </a:solidFill>
              </a:rPr>
              <a:t>materials, dimensions</a:t>
            </a:r>
            <a:r>
              <a:rPr lang="en-US" sz="2400" dirty="0">
                <a:solidFill>
                  <a:srgbClr val="FF0000"/>
                </a:solidFill>
              </a:rPr>
              <a:t>, and manufacturing techniques </a:t>
            </a:r>
            <a:r>
              <a:rPr lang="en-US" sz="2400" dirty="0" smtClean="0">
                <a:solidFill>
                  <a:srgbClr val="FF0000"/>
                </a:solidFill>
              </a:rPr>
              <a:t>employed. </a:t>
            </a:r>
            <a:r>
              <a:rPr lang="en-US" sz="2400" i="1" dirty="0" smtClean="0">
                <a:solidFill>
                  <a:srgbClr val="FF0000"/>
                </a:solidFill>
              </a:rPr>
              <a:t>Figure </a:t>
            </a:r>
            <a:r>
              <a:rPr lang="en-US" sz="2400" i="1" dirty="0">
                <a:solidFill>
                  <a:srgbClr val="FF0000"/>
                </a:solidFill>
              </a:rPr>
              <a:t>3-25 </a:t>
            </a:r>
            <a:r>
              <a:rPr lang="en-US" sz="2400" dirty="0">
                <a:solidFill>
                  <a:srgbClr val="FF0000"/>
                </a:solidFill>
              </a:rPr>
              <a:t>shows an entire wing leading edge </a:t>
            </a:r>
            <a:r>
              <a:rPr lang="en-US" sz="2400" dirty="0" smtClean="0">
                <a:solidFill>
                  <a:srgbClr val="FF0000"/>
                </a:solidFill>
              </a:rPr>
              <a:t>formed from </a:t>
            </a:r>
            <a:r>
              <a:rPr lang="en-US" sz="2400" dirty="0">
                <a:solidFill>
                  <a:srgbClr val="FF0000"/>
                </a:solidFill>
              </a:rPr>
              <a:t>honeycomb structure</a:t>
            </a:r>
            <a:r>
              <a:rPr lang="en-US" sz="2400" dirty="0" smtClean="0">
                <a:solidFill>
                  <a:srgbClr val="FF0000"/>
                </a:solidFill>
              </a:rPr>
              <a:t>.</a:t>
            </a:r>
          </a:p>
          <a:p>
            <a:pPr algn="just"/>
            <a:endParaRPr lang="en-US" sz="2400" dirty="0">
              <a:solidFill>
                <a:srgbClr val="FF0000"/>
              </a:solidFill>
            </a:endParaRPr>
          </a:p>
        </p:txBody>
      </p:sp>
    </p:spTree>
    <p:extLst>
      <p:ext uri="{BB962C8B-B14F-4D97-AF65-F5344CB8AC3E}">
        <p14:creationId xmlns:p14="http://schemas.microsoft.com/office/powerpoint/2010/main" xmlns="" val="3673850713"/>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153" y="1143000"/>
            <a:ext cx="11944312" cy="4559300"/>
          </a:xfrm>
          <a:prstGeom prst="rect">
            <a:avLst/>
          </a:prstGeom>
        </p:spPr>
      </p:pic>
    </p:spTree>
    <p:extLst>
      <p:ext uri="{BB962C8B-B14F-4D97-AF65-F5344CB8AC3E}">
        <p14:creationId xmlns:p14="http://schemas.microsoft.com/office/powerpoint/2010/main" xmlns="" val="427013242"/>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6607" y="787400"/>
            <a:ext cx="11746226" cy="4305300"/>
          </a:xfrm>
          <a:prstGeom prst="rect">
            <a:avLst/>
          </a:prstGeom>
        </p:spPr>
      </p:pic>
    </p:spTree>
    <p:extLst>
      <p:ext uri="{BB962C8B-B14F-4D97-AF65-F5344CB8AC3E}">
        <p14:creationId xmlns:p14="http://schemas.microsoft.com/office/powerpoint/2010/main" xmlns="" val="3368328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152401"/>
            <a:ext cx="11887200" cy="4401205"/>
          </a:xfrm>
          <a:prstGeom prst="rect">
            <a:avLst/>
          </a:prstGeom>
        </p:spPr>
        <p:txBody>
          <a:bodyPr wrap="square">
            <a:spAutoFit/>
          </a:bodyPr>
          <a:lstStyle/>
          <a:p>
            <a:pPr algn="just"/>
            <a:r>
              <a:rPr lang="en-US" sz="2800" dirty="0"/>
              <a:t>OPERATION AND EFFECT OF YAW CONTROL DEVICES RUDDERS The rudder is the primary control surface that causes an aircraft to yaw or move about the vertical axis. This provides directional control and thus points the nose of the aircraft in the direction desired. Most aircraft have a single rudder hinged to the trailing edge of the vertical stabilizer. It is controlled by a pair of foot operated rudder pedals in the cockpit. When the right pedal is pushed forward, it deflects the rudder to the right which moves the nose of the aircraft to the right. The left pedal is rigged to simultaneously move aft. </a:t>
            </a:r>
            <a:r>
              <a:rPr lang="en-US" sz="2800" dirty="0" smtClean="0"/>
              <a:t>when </a:t>
            </a:r>
            <a:r>
              <a:rPr lang="en-US" sz="2800" dirty="0"/>
              <a:t>the left pedal is pushed forward, the nose of the aircraft moves to the left. </a:t>
            </a:r>
          </a:p>
        </p:txBody>
      </p:sp>
    </p:spTree>
    <p:extLst>
      <p:ext uri="{BB962C8B-B14F-4D97-AF65-F5344CB8AC3E}">
        <p14:creationId xmlns:p14="http://schemas.microsoft.com/office/powerpoint/2010/main" xmlns="" val="3148084703"/>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00" y="406400"/>
            <a:ext cx="11874500" cy="6070600"/>
          </a:xfrm>
          <a:prstGeom prst="rect">
            <a:avLst/>
          </a:prstGeom>
        </p:spPr>
      </p:pic>
    </p:spTree>
    <p:extLst>
      <p:ext uri="{BB962C8B-B14F-4D97-AF65-F5344CB8AC3E}">
        <p14:creationId xmlns:p14="http://schemas.microsoft.com/office/powerpoint/2010/main" xmlns="" val="1751234521"/>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41301"/>
            <a:ext cx="11874500" cy="5632311"/>
          </a:xfrm>
          <a:prstGeom prst="rect">
            <a:avLst/>
          </a:prstGeom>
        </p:spPr>
        <p:txBody>
          <a:bodyPr wrap="square">
            <a:spAutoFit/>
          </a:bodyPr>
          <a:lstStyle/>
          <a:p>
            <a:pPr algn="just"/>
            <a:r>
              <a:rPr lang="en-US" sz="2400" b="1" dirty="0">
                <a:solidFill>
                  <a:srgbClr val="FF0000"/>
                </a:solidFill>
                <a:latin typeface="Arial" panose="020B0604020202020204" pitchFamily="34" charset="0"/>
              </a:rPr>
              <a:t>FUEL STORAGE</a:t>
            </a:r>
          </a:p>
          <a:p>
            <a:pPr algn="just"/>
            <a:r>
              <a:rPr lang="en-US" sz="2400" dirty="0">
                <a:solidFill>
                  <a:srgbClr val="FF0000"/>
                </a:solidFill>
                <a:latin typeface="Times New Roman" panose="02020603050405020304" pitchFamily="18" charset="0"/>
              </a:rPr>
              <a:t>Fuel is often carried inside the wings of a </a:t>
            </a:r>
            <a:r>
              <a:rPr lang="en-US" sz="2400" dirty="0" smtClean="0">
                <a:solidFill>
                  <a:srgbClr val="FF0000"/>
                </a:solidFill>
                <a:latin typeface="Times New Roman" panose="02020603050405020304" pitchFamily="18" charset="0"/>
              </a:rPr>
              <a:t>stressed-skin aircraft </a:t>
            </a:r>
            <a:r>
              <a:rPr lang="en-US" sz="2400" dirty="0">
                <a:solidFill>
                  <a:srgbClr val="FF0000"/>
                </a:solidFill>
                <a:latin typeface="Times New Roman" panose="02020603050405020304" pitchFamily="18" charset="0"/>
              </a:rPr>
              <a:t>The joints in the wings are sealed with a special </a:t>
            </a:r>
            <a:r>
              <a:rPr lang="en-US" sz="2400" dirty="0" smtClean="0">
                <a:solidFill>
                  <a:srgbClr val="FF0000"/>
                </a:solidFill>
                <a:latin typeface="Times New Roman" panose="02020603050405020304" pitchFamily="18" charset="0"/>
              </a:rPr>
              <a:t>fuel resistant </a:t>
            </a:r>
            <a:r>
              <a:rPr lang="en-US" sz="2400" dirty="0">
                <a:solidFill>
                  <a:srgbClr val="FF0000"/>
                </a:solidFill>
                <a:latin typeface="Times New Roman" panose="02020603050405020304" pitchFamily="18" charset="0"/>
              </a:rPr>
              <a:t>sealant enabling fuel to be stored </a:t>
            </a:r>
            <a:r>
              <a:rPr lang="en-US" sz="2400" dirty="0" err="1">
                <a:solidFill>
                  <a:srgbClr val="FF0000"/>
                </a:solidFill>
                <a:latin typeface="Times New Roman" panose="02020603050405020304" pitchFamily="18" charset="0"/>
              </a:rPr>
              <a:t>direcdy</a:t>
            </a:r>
            <a:r>
              <a:rPr lang="en-US" sz="2400" dirty="0">
                <a:solidFill>
                  <a:srgbClr val="FF0000"/>
                </a:solidFill>
                <a:latin typeface="Times New Roman" panose="02020603050405020304" pitchFamily="18" charset="0"/>
              </a:rPr>
              <a:t> inside </a:t>
            </a:r>
            <a:r>
              <a:rPr lang="en-US" sz="2400" dirty="0" smtClean="0">
                <a:solidFill>
                  <a:srgbClr val="FF0000"/>
                </a:solidFill>
                <a:latin typeface="Times New Roman" panose="02020603050405020304" pitchFamily="18" charset="0"/>
              </a:rPr>
              <a:t>the </a:t>
            </a:r>
            <a:r>
              <a:rPr lang="en-US" sz="2400" dirty="0" smtClean="0">
                <a:solidFill>
                  <a:srgbClr val="FF0000"/>
                </a:solidFill>
              </a:rPr>
              <a:t>structure</a:t>
            </a:r>
            <a:r>
              <a:rPr lang="en-US" sz="2400" dirty="0">
                <a:solidFill>
                  <a:srgbClr val="FF0000"/>
                </a:solidFill>
              </a:rPr>
              <a:t>. This is known as wet wing design and the </a:t>
            </a:r>
            <a:r>
              <a:rPr lang="en-US" sz="2400" dirty="0" smtClean="0">
                <a:solidFill>
                  <a:srgbClr val="FF0000"/>
                </a:solidFill>
              </a:rPr>
              <a:t>wing fuel </a:t>
            </a:r>
            <a:r>
              <a:rPr lang="en-US" sz="2400" dirty="0">
                <a:solidFill>
                  <a:srgbClr val="FF0000"/>
                </a:solidFill>
              </a:rPr>
              <a:t>tanks are known as integral fuel tanks. Alternately, </a:t>
            </a:r>
            <a:r>
              <a:rPr lang="en-US" sz="2400" dirty="0" smtClean="0">
                <a:solidFill>
                  <a:srgbClr val="FF0000"/>
                </a:solidFill>
              </a:rPr>
              <a:t>a fuel-carrying </a:t>
            </a:r>
            <a:r>
              <a:rPr lang="en-US" sz="2400" dirty="0">
                <a:solidFill>
                  <a:srgbClr val="FF0000"/>
                </a:solidFill>
              </a:rPr>
              <a:t>bladder or tank can be fitted inside a </a:t>
            </a:r>
            <a:r>
              <a:rPr lang="en-US" sz="2400" dirty="0" smtClean="0">
                <a:solidFill>
                  <a:srgbClr val="FF0000"/>
                </a:solidFill>
              </a:rPr>
              <a:t>wing. </a:t>
            </a:r>
            <a:r>
              <a:rPr lang="en-US" sz="2400" i="1" dirty="0" smtClean="0">
                <a:solidFill>
                  <a:srgbClr val="FF0000"/>
                </a:solidFill>
              </a:rPr>
              <a:t>Figure </a:t>
            </a:r>
            <a:r>
              <a:rPr lang="en-US" sz="2400" i="1" dirty="0">
                <a:solidFill>
                  <a:srgbClr val="FF0000"/>
                </a:solidFill>
              </a:rPr>
              <a:t>3-26 </a:t>
            </a:r>
            <a:r>
              <a:rPr lang="en-US" sz="2400" dirty="0">
                <a:solidFill>
                  <a:srgbClr val="FF0000"/>
                </a:solidFill>
              </a:rPr>
              <a:t>shows a wing section with a box </a:t>
            </a:r>
            <a:r>
              <a:rPr lang="en-US" sz="2400" dirty="0" smtClean="0">
                <a:solidFill>
                  <a:srgbClr val="FF0000"/>
                </a:solidFill>
              </a:rPr>
              <a:t>beam structural </a:t>
            </a:r>
            <a:r>
              <a:rPr lang="en-US" sz="2400" dirty="0">
                <a:solidFill>
                  <a:srgbClr val="FF0000"/>
                </a:solidFill>
              </a:rPr>
              <a:t>design such as one that might be found </a:t>
            </a:r>
            <a:r>
              <a:rPr lang="en-US" sz="2400" dirty="0" smtClean="0">
                <a:solidFill>
                  <a:srgbClr val="FF0000"/>
                </a:solidFill>
              </a:rPr>
              <a:t>in a </a:t>
            </a:r>
            <a:r>
              <a:rPr lang="en-US" sz="2400" dirty="0">
                <a:solidFill>
                  <a:srgbClr val="FF0000"/>
                </a:solidFill>
              </a:rPr>
              <a:t>transport category aircraft. This structure </a:t>
            </a:r>
            <a:r>
              <a:rPr lang="en-US" sz="2400" dirty="0" smtClean="0">
                <a:solidFill>
                  <a:srgbClr val="FF0000"/>
                </a:solidFill>
              </a:rPr>
              <a:t>increases strength </a:t>
            </a:r>
            <a:r>
              <a:rPr lang="en-US" sz="2400" dirty="0">
                <a:solidFill>
                  <a:srgbClr val="FF0000"/>
                </a:solidFill>
              </a:rPr>
              <a:t>while reducing weight. Proper sealing of </a:t>
            </a:r>
            <a:r>
              <a:rPr lang="en-US" sz="2400" dirty="0" smtClean="0">
                <a:solidFill>
                  <a:srgbClr val="FF0000"/>
                </a:solidFill>
              </a:rPr>
              <a:t>the structure </a:t>
            </a:r>
            <a:r>
              <a:rPr lang="en-US" sz="2400" dirty="0">
                <a:solidFill>
                  <a:srgbClr val="FF0000"/>
                </a:solidFill>
              </a:rPr>
              <a:t>allows fuel to be stored in the box sections </a:t>
            </a:r>
            <a:r>
              <a:rPr lang="en-US" sz="2400" dirty="0" err="1" smtClean="0">
                <a:solidFill>
                  <a:srgbClr val="FF0000"/>
                </a:solidFill>
              </a:rPr>
              <a:t>of</a:t>
            </a:r>
            <a:r>
              <a:rPr lang="en-US" sz="2400" dirty="0" err="1">
                <a:solidFill>
                  <a:srgbClr val="FF0000"/>
                </a:solidFill>
              </a:rPr>
              <a:t>the</a:t>
            </a:r>
            <a:r>
              <a:rPr lang="en-US" sz="2400" dirty="0">
                <a:solidFill>
                  <a:srgbClr val="FF0000"/>
                </a:solidFill>
              </a:rPr>
              <a:t> wing. An integral fuel tank requires little </a:t>
            </a:r>
            <a:r>
              <a:rPr lang="en-US" sz="2400" dirty="0" smtClean="0">
                <a:solidFill>
                  <a:srgbClr val="FF0000"/>
                </a:solidFill>
              </a:rPr>
              <a:t>change in </a:t>
            </a:r>
            <a:r>
              <a:rPr lang="en-US" sz="2400" dirty="0">
                <a:solidFill>
                  <a:srgbClr val="FF0000"/>
                </a:solidFill>
              </a:rPr>
              <a:t>structure of the wing although it is engineered </a:t>
            </a:r>
            <a:r>
              <a:rPr lang="en-US" sz="2400" dirty="0" smtClean="0">
                <a:solidFill>
                  <a:srgbClr val="FF0000"/>
                </a:solidFill>
              </a:rPr>
              <a:t>to accept </a:t>
            </a:r>
            <a:r>
              <a:rPr lang="en-US" sz="2400" dirty="0">
                <a:solidFill>
                  <a:srgbClr val="FF0000"/>
                </a:solidFill>
              </a:rPr>
              <a:t>the fuel load. Wing structures that </a:t>
            </a:r>
            <a:r>
              <a:rPr lang="en-US" sz="2400" dirty="0" smtClean="0">
                <a:solidFill>
                  <a:srgbClr val="FF0000"/>
                </a:solidFill>
              </a:rPr>
              <a:t>incorporate bladder </a:t>
            </a:r>
            <a:r>
              <a:rPr lang="en-US" sz="2400" dirty="0">
                <a:solidFill>
                  <a:srgbClr val="FF0000"/>
                </a:solidFill>
              </a:rPr>
              <a:t>or rigid fuel tanks installation must be </a:t>
            </a:r>
            <a:r>
              <a:rPr lang="en-US" sz="2400" dirty="0" smtClean="0">
                <a:solidFill>
                  <a:srgbClr val="FF0000"/>
                </a:solidFill>
              </a:rPr>
              <a:t>formed into </a:t>
            </a:r>
            <a:r>
              <a:rPr lang="en-US" sz="2400" dirty="0">
                <a:solidFill>
                  <a:srgbClr val="FF0000"/>
                </a:solidFill>
              </a:rPr>
              <a:t>a supported box structure to accept the tank. </a:t>
            </a:r>
            <a:r>
              <a:rPr lang="en-US" sz="2400" dirty="0" smtClean="0">
                <a:solidFill>
                  <a:srgbClr val="FF0000"/>
                </a:solidFill>
              </a:rPr>
              <a:t>The advantage </a:t>
            </a:r>
            <a:r>
              <a:rPr lang="en-US" sz="2400" dirty="0">
                <a:solidFill>
                  <a:srgbClr val="FF0000"/>
                </a:solidFill>
              </a:rPr>
              <a:t>of a bladder tank is that a smaller opening </a:t>
            </a:r>
            <a:r>
              <a:rPr lang="en-US" sz="2400" dirty="0" smtClean="0">
                <a:solidFill>
                  <a:srgbClr val="FF0000"/>
                </a:solidFill>
              </a:rPr>
              <a:t>in the </a:t>
            </a:r>
            <a:r>
              <a:rPr lang="en-US" sz="2400" dirty="0">
                <a:solidFill>
                  <a:srgbClr val="FF0000"/>
                </a:solidFill>
              </a:rPr>
              <a:t>wing surface is required to insert the tank and </a:t>
            </a:r>
            <a:r>
              <a:rPr lang="en-US" sz="2400" dirty="0" smtClean="0">
                <a:solidFill>
                  <a:srgbClr val="FF0000"/>
                </a:solidFill>
              </a:rPr>
              <a:t>thus, much </a:t>
            </a:r>
            <a:r>
              <a:rPr lang="en-US" sz="2400" dirty="0">
                <a:solidFill>
                  <a:srgbClr val="FF0000"/>
                </a:solidFill>
              </a:rPr>
              <a:t>of the wing structure can remain unaltered</a:t>
            </a:r>
            <a:r>
              <a:rPr lang="en-US" sz="2400" dirty="0" smtClean="0">
                <a:solidFill>
                  <a:srgbClr val="FF0000"/>
                </a:solidFill>
              </a:rPr>
              <a:t>.</a:t>
            </a:r>
          </a:p>
          <a:p>
            <a:pPr algn="just"/>
            <a:endParaRPr lang="en-US" sz="2400" dirty="0">
              <a:solidFill>
                <a:srgbClr val="FF0000"/>
              </a:solidFill>
            </a:endParaRPr>
          </a:p>
        </p:txBody>
      </p:sp>
    </p:spTree>
    <p:extLst>
      <p:ext uri="{BB962C8B-B14F-4D97-AF65-F5344CB8AC3E}">
        <p14:creationId xmlns:p14="http://schemas.microsoft.com/office/powerpoint/2010/main" xmlns="" val="179736653"/>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868" y="685800"/>
            <a:ext cx="11900331" cy="5232400"/>
          </a:xfrm>
          <a:prstGeom prst="rect">
            <a:avLst/>
          </a:prstGeom>
        </p:spPr>
      </p:pic>
    </p:spTree>
    <p:extLst>
      <p:ext uri="{BB962C8B-B14F-4D97-AF65-F5344CB8AC3E}">
        <p14:creationId xmlns:p14="http://schemas.microsoft.com/office/powerpoint/2010/main" xmlns="" val="4253905604"/>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215901"/>
            <a:ext cx="11874500" cy="5632311"/>
          </a:xfrm>
          <a:prstGeom prst="rect">
            <a:avLst/>
          </a:prstGeom>
        </p:spPr>
        <p:txBody>
          <a:bodyPr wrap="square">
            <a:spAutoFit/>
          </a:bodyPr>
          <a:lstStyle/>
          <a:p>
            <a:pPr algn="just"/>
            <a:r>
              <a:rPr lang="en-US" sz="2400" b="1" dirty="0">
                <a:solidFill>
                  <a:srgbClr val="FF0000"/>
                </a:solidFill>
                <a:latin typeface="Arial" panose="020B0604020202020204" pitchFamily="34" charset="0"/>
              </a:rPr>
              <a:t>ATTACHMENTS</a:t>
            </a:r>
          </a:p>
          <a:p>
            <a:pPr algn="just"/>
            <a:r>
              <a:rPr lang="en-US" sz="2400" dirty="0">
                <a:solidFill>
                  <a:srgbClr val="FF0000"/>
                </a:solidFill>
                <a:latin typeface="Times New Roman" panose="02020603050405020304" pitchFamily="18" charset="0"/>
              </a:rPr>
              <a:t>Various components and structure are attached to </a:t>
            </a:r>
            <a:r>
              <a:rPr lang="en-US" sz="2400" dirty="0" smtClean="0">
                <a:solidFill>
                  <a:srgbClr val="FF0000"/>
                </a:solidFill>
                <a:latin typeface="Times New Roman" panose="02020603050405020304" pitchFamily="18" charset="0"/>
              </a:rPr>
              <a:t>the wings </a:t>
            </a:r>
            <a:r>
              <a:rPr lang="en-US" sz="2400" dirty="0">
                <a:solidFill>
                  <a:srgbClr val="FF0000"/>
                </a:solidFill>
                <a:latin typeface="Times New Roman" panose="02020603050405020304" pitchFamily="18" charset="0"/>
              </a:rPr>
              <a:t>depending on the configuration of the </a:t>
            </a:r>
            <a:r>
              <a:rPr lang="en-US" sz="2400" dirty="0" smtClean="0">
                <a:solidFill>
                  <a:srgbClr val="FF0000"/>
                </a:solidFill>
                <a:latin typeface="Times New Roman" panose="02020603050405020304" pitchFamily="18" charset="0"/>
              </a:rPr>
              <a:t>aircraft. 1he </a:t>
            </a:r>
            <a:r>
              <a:rPr lang="en-US" sz="2400" dirty="0">
                <a:solidFill>
                  <a:srgbClr val="FF0000"/>
                </a:solidFill>
                <a:latin typeface="Times New Roman" panose="02020603050405020304" pitchFamily="18" charset="0"/>
              </a:rPr>
              <a:t>following sections discuss the typical </a:t>
            </a:r>
            <a:r>
              <a:rPr lang="en-US" sz="2400" dirty="0" smtClean="0">
                <a:solidFill>
                  <a:srgbClr val="FF0000"/>
                </a:solidFill>
                <a:latin typeface="Times New Roman" panose="02020603050405020304" pitchFamily="18" charset="0"/>
              </a:rPr>
              <a:t>attachments as </a:t>
            </a:r>
            <a:r>
              <a:rPr lang="en-US" sz="2400" dirty="0">
                <a:solidFill>
                  <a:srgbClr val="FF0000"/>
                </a:solidFill>
                <a:latin typeface="Times New Roman" panose="02020603050405020304" pitchFamily="18" charset="0"/>
              </a:rPr>
              <a:t>they relate to wing structure.</a:t>
            </a:r>
          </a:p>
          <a:p>
            <a:pPr algn="just"/>
            <a:r>
              <a:rPr lang="en-US" sz="2400" dirty="0">
                <a:solidFill>
                  <a:srgbClr val="FF0000"/>
                </a:solidFill>
                <a:latin typeface="Times New Roman" panose="02020603050405020304" pitchFamily="18" charset="0"/>
              </a:rPr>
              <a:t>LANDING GEAR</a:t>
            </a:r>
          </a:p>
          <a:p>
            <a:pPr algn="just"/>
            <a:r>
              <a:rPr lang="en-US" sz="2400" dirty="0">
                <a:solidFill>
                  <a:srgbClr val="FF0000"/>
                </a:solidFill>
                <a:latin typeface="Times New Roman" panose="02020603050405020304" pitchFamily="18" charset="0"/>
              </a:rPr>
              <a:t>On many aircraft, the landing gear is attached to </a:t>
            </a:r>
            <a:r>
              <a:rPr lang="en-US" sz="2400" dirty="0" smtClean="0">
                <a:solidFill>
                  <a:srgbClr val="FF0000"/>
                </a:solidFill>
                <a:latin typeface="Times New Roman" panose="02020603050405020304" pitchFamily="18" charset="0"/>
              </a:rPr>
              <a:t>the wings</a:t>
            </a:r>
            <a:r>
              <a:rPr lang="en-US" sz="2400" dirty="0">
                <a:solidFill>
                  <a:srgbClr val="FF0000"/>
                </a:solidFill>
                <a:latin typeface="Times New Roman" panose="02020603050405020304" pitchFamily="18" charset="0"/>
              </a:rPr>
              <a:t>. Specifically, the main gear attach point is </a:t>
            </a:r>
            <a:r>
              <a:rPr lang="en-US" sz="2400" dirty="0" smtClean="0">
                <a:solidFill>
                  <a:srgbClr val="FF0000"/>
                </a:solidFill>
                <a:latin typeface="Times New Roman" panose="02020603050405020304" pitchFamily="18" charset="0"/>
              </a:rPr>
              <a:t>the wing </a:t>
            </a:r>
            <a:r>
              <a:rPr lang="en-US" sz="2400" dirty="0">
                <a:solidFill>
                  <a:srgbClr val="FF0000"/>
                </a:solidFill>
                <a:latin typeface="Times New Roman" panose="02020603050405020304" pitchFamily="18" charset="0"/>
              </a:rPr>
              <a:t>spar(s) or a framework that is attached to the </a:t>
            </a:r>
            <a:r>
              <a:rPr lang="en-US" sz="2400" dirty="0" smtClean="0">
                <a:solidFill>
                  <a:srgbClr val="FF0000"/>
                </a:solidFill>
                <a:latin typeface="Times New Roman" panose="02020603050405020304" pitchFamily="18" charset="0"/>
              </a:rPr>
              <a:t>spars. Landing </a:t>
            </a:r>
            <a:r>
              <a:rPr lang="en-US" sz="2400" dirty="0">
                <a:solidFill>
                  <a:srgbClr val="FF0000"/>
                </a:solidFill>
                <a:latin typeface="Times New Roman" panose="02020603050405020304" pitchFamily="18" charset="0"/>
              </a:rPr>
              <a:t>gear must be strong enough to withstand </a:t>
            </a:r>
            <a:r>
              <a:rPr lang="en-US" sz="2400" dirty="0" smtClean="0">
                <a:solidFill>
                  <a:srgbClr val="FF0000"/>
                </a:solidFill>
                <a:latin typeface="Times New Roman" panose="02020603050405020304" pitchFamily="18" charset="0"/>
              </a:rPr>
              <a:t>the forces </a:t>
            </a:r>
            <a:r>
              <a:rPr lang="en-US" sz="2400" dirty="0" err="1">
                <a:solidFill>
                  <a:srgbClr val="FF0000"/>
                </a:solidFill>
                <a:latin typeface="Times New Roman" panose="02020603050405020304" pitchFamily="18" charset="0"/>
              </a:rPr>
              <a:t>oflanding</a:t>
            </a:r>
            <a:r>
              <a:rPr lang="en-US" sz="2400" dirty="0">
                <a:solidFill>
                  <a:srgbClr val="FF0000"/>
                </a:solidFill>
                <a:latin typeface="Times New Roman" panose="02020603050405020304" pitchFamily="18" charset="0"/>
              </a:rPr>
              <a:t> when the aircraft is fully loaded. </a:t>
            </a:r>
            <a:r>
              <a:rPr lang="en-US" sz="2400" dirty="0" smtClean="0">
                <a:solidFill>
                  <a:srgbClr val="FF0000"/>
                </a:solidFill>
                <a:latin typeface="Times New Roman" panose="02020603050405020304" pitchFamily="18" charset="0"/>
              </a:rPr>
              <a:t>Wings spars </a:t>
            </a:r>
            <a:r>
              <a:rPr lang="en-US" sz="2400" dirty="0">
                <a:solidFill>
                  <a:srgbClr val="FF0000"/>
                </a:solidFill>
                <a:latin typeface="Times New Roman" panose="02020603050405020304" pitchFamily="18" charset="0"/>
              </a:rPr>
              <a:t>are sufficiently strong because their function is </a:t>
            </a:r>
            <a:r>
              <a:rPr lang="en-US" sz="2400" dirty="0" smtClean="0">
                <a:solidFill>
                  <a:srgbClr val="FF0000"/>
                </a:solidFill>
                <a:latin typeface="Times New Roman" panose="02020603050405020304" pitchFamily="18" charset="0"/>
              </a:rPr>
              <a:t>to support </a:t>
            </a:r>
            <a:r>
              <a:rPr lang="en-US" sz="2400" dirty="0">
                <a:solidFill>
                  <a:srgbClr val="FF0000"/>
                </a:solidFill>
                <a:latin typeface="Times New Roman" panose="02020603050405020304" pitchFamily="18" charset="0"/>
              </a:rPr>
              <a:t>the entire weight of the aircraft while in </a:t>
            </a:r>
            <a:r>
              <a:rPr lang="en-US" sz="2400" dirty="0" smtClean="0">
                <a:solidFill>
                  <a:srgbClr val="FF0000"/>
                </a:solidFill>
                <a:latin typeface="Times New Roman" panose="02020603050405020304" pitchFamily="18" charset="0"/>
              </a:rPr>
              <a:t>flight. Adaptive, built-up structure at the spar attach point may be </a:t>
            </a:r>
            <a:r>
              <a:rPr lang="en-US" sz="2400" dirty="0">
                <a:solidFill>
                  <a:srgbClr val="FF0000"/>
                </a:solidFill>
                <a:latin typeface="Times New Roman" panose="02020603050405020304" pitchFamily="18" charset="0"/>
              </a:rPr>
              <a:t>used for strength and for mounting the gear </a:t>
            </a:r>
            <a:r>
              <a:rPr lang="en-US" sz="2400" dirty="0" smtClean="0">
                <a:solidFill>
                  <a:srgbClr val="FF0000"/>
                </a:solidFill>
                <a:latin typeface="Times New Roman" panose="02020603050405020304" pitchFamily="18" charset="0"/>
              </a:rPr>
              <a:t>such that </a:t>
            </a:r>
            <a:r>
              <a:rPr lang="en-US" sz="2400" dirty="0">
                <a:solidFill>
                  <a:srgbClr val="FF0000"/>
                </a:solidFill>
                <a:latin typeface="Times New Roman" panose="02020603050405020304" pitchFamily="18" charset="0"/>
              </a:rPr>
              <a:t>it can be retracted into a recessed wheel well in </a:t>
            </a:r>
            <a:r>
              <a:rPr lang="en-US" sz="2400" dirty="0" smtClean="0">
                <a:solidFill>
                  <a:srgbClr val="FF0000"/>
                </a:solidFill>
                <a:latin typeface="Times New Roman" panose="02020603050405020304" pitchFamily="18" charset="0"/>
              </a:rPr>
              <a:t>the wing </a:t>
            </a:r>
            <a:r>
              <a:rPr lang="en-US" sz="2400" dirty="0">
                <a:solidFill>
                  <a:srgbClr val="FF0000"/>
                </a:solidFill>
                <a:latin typeface="Times New Roman" panose="02020603050405020304" pitchFamily="18" charset="0"/>
              </a:rPr>
              <a:t>or fuselage. Wheel wells must be included so </a:t>
            </a:r>
            <a:r>
              <a:rPr lang="en-US" sz="2400" dirty="0" smtClean="0">
                <a:solidFill>
                  <a:srgbClr val="FF0000"/>
                </a:solidFill>
                <a:latin typeface="Times New Roman" panose="02020603050405020304" pitchFamily="18" charset="0"/>
              </a:rPr>
              <a:t>that </a:t>
            </a:r>
            <a:r>
              <a:rPr lang="en-US" sz="2400" dirty="0" smtClean="0">
                <a:solidFill>
                  <a:srgbClr val="FF0000"/>
                </a:solidFill>
              </a:rPr>
              <a:t>the </a:t>
            </a:r>
            <a:r>
              <a:rPr lang="en-US" sz="2400" dirty="0">
                <a:solidFill>
                  <a:srgbClr val="FF0000"/>
                </a:solidFill>
              </a:rPr>
              <a:t>gear can be retracted to reduce drag. The wheel </a:t>
            </a:r>
            <a:r>
              <a:rPr lang="en-US" sz="2400" dirty="0" smtClean="0">
                <a:solidFill>
                  <a:srgbClr val="FF0000"/>
                </a:solidFill>
              </a:rPr>
              <a:t>wells are </a:t>
            </a:r>
            <a:r>
              <a:rPr lang="en-US" sz="2400" dirty="0">
                <a:solidFill>
                  <a:srgbClr val="FF0000"/>
                </a:solidFill>
              </a:rPr>
              <a:t>strong, structural, box-like enclosures open on </a:t>
            </a:r>
            <a:r>
              <a:rPr lang="en-US" sz="2400" dirty="0" smtClean="0">
                <a:solidFill>
                  <a:srgbClr val="FF0000"/>
                </a:solidFill>
              </a:rPr>
              <a:t>the bottom </a:t>
            </a:r>
            <a:r>
              <a:rPr lang="en-US" sz="2400" dirty="0">
                <a:solidFill>
                  <a:srgbClr val="FF0000"/>
                </a:solidFill>
              </a:rPr>
              <a:t>of the fuselage</a:t>
            </a:r>
            <a:r>
              <a:rPr lang="en-US" sz="2400" dirty="0" smtClean="0">
                <a:solidFill>
                  <a:srgbClr val="FF0000"/>
                </a:solidFill>
              </a:rPr>
              <a:t>. </a:t>
            </a:r>
          </a:p>
          <a:p>
            <a:pPr algn="just"/>
            <a:endParaRPr lang="en-US" sz="2400" dirty="0">
              <a:solidFill>
                <a:srgbClr val="FF0000"/>
              </a:solidFill>
            </a:endParaRPr>
          </a:p>
        </p:txBody>
      </p:sp>
    </p:spTree>
    <p:extLst>
      <p:ext uri="{BB962C8B-B14F-4D97-AF65-F5344CB8AC3E}">
        <p14:creationId xmlns:p14="http://schemas.microsoft.com/office/powerpoint/2010/main" xmlns="" val="2954558836"/>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210026"/>
            <a:ext cx="11950700" cy="5693866"/>
          </a:xfrm>
          <a:prstGeom prst="rect">
            <a:avLst/>
          </a:prstGeom>
        </p:spPr>
        <p:txBody>
          <a:bodyPr wrap="square">
            <a:spAutoFit/>
          </a:bodyPr>
          <a:lstStyle/>
          <a:p>
            <a:pPr algn="just"/>
            <a:r>
              <a:rPr lang="en-US" sz="2800" dirty="0">
                <a:solidFill>
                  <a:srgbClr val="FF0000"/>
                </a:solidFill>
                <a:latin typeface="Times New Roman" panose="02020603050405020304" pitchFamily="18" charset="0"/>
              </a:rPr>
              <a:t>They are framed by heavy structural members and </a:t>
            </a:r>
            <a:r>
              <a:rPr lang="en-US" sz="2800" dirty="0" smtClean="0">
                <a:solidFill>
                  <a:srgbClr val="FF0000"/>
                </a:solidFill>
                <a:latin typeface="Times New Roman" panose="02020603050405020304" pitchFamily="18" charset="0"/>
              </a:rPr>
              <a:t>webs. A </a:t>
            </a:r>
            <a:r>
              <a:rPr lang="en-US" sz="2800" dirty="0">
                <a:solidFill>
                  <a:srgbClr val="FF0000"/>
                </a:solidFill>
                <a:latin typeface="Times New Roman" panose="02020603050405020304" pitchFamily="18" charset="0"/>
              </a:rPr>
              <a:t>bulkhead may form the forward and/ or aft wall </a:t>
            </a:r>
            <a:r>
              <a:rPr lang="en-US" sz="2800" dirty="0" smtClean="0">
                <a:solidFill>
                  <a:srgbClr val="FF0000"/>
                </a:solidFill>
                <a:latin typeface="Times New Roman" panose="02020603050405020304" pitchFamily="18" charset="0"/>
              </a:rPr>
              <a:t>of a </a:t>
            </a:r>
            <a:r>
              <a:rPr lang="en-US" sz="2800" dirty="0">
                <a:solidFill>
                  <a:srgbClr val="FF0000"/>
                </a:solidFill>
                <a:latin typeface="Times New Roman" panose="02020603050405020304" pitchFamily="18" charset="0"/>
              </a:rPr>
              <a:t>wheel well. Wing wheel well construction includes</a:t>
            </a:r>
          </a:p>
          <a:p>
            <a:pPr algn="just"/>
            <a:r>
              <a:rPr lang="en-US" sz="2800" dirty="0">
                <a:solidFill>
                  <a:srgbClr val="FF0000"/>
                </a:solidFill>
                <a:latin typeface="Times New Roman" panose="02020603050405020304" pitchFamily="18" charset="0"/>
              </a:rPr>
              <a:t>framing a suitable space between the spars for the </a:t>
            </a:r>
            <a:r>
              <a:rPr lang="en-US" sz="2800" dirty="0" smtClean="0">
                <a:solidFill>
                  <a:srgbClr val="FF0000"/>
                </a:solidFill>
                <a:latin typeface="Times New Roman" panose="02020603050405020304" pitchFamily="18" charset="0"/>
              </a:rPr>
              <a:t>gear when </a:t>
            </a:r>
            <a:r>
              <a:rPr lang="en-US" sz="2800" dirty="0">
                <a:solidFill>
                  <a:srgbClr val="FF0000"/>
                </a:solidFill>
                <a:latin typeface="Times New Roman" panose="02020603050405020304" pitchFamily="18" charset="0"/>
              </a:rPr>
              <a:t>retracted. The framework may have provisions </a:t>
            </a:r>
            <a:r>
              <a:rPr lang="en-US" sz="2800" dirty="0" smtClean="0">
                <a:solidFill>
                  <a:srgbClr val="FF0000"/>
                </a:solidFill>
                <a:latin typeface="Times New Roman" panose="02020603050405020304" pitchFamily="18" charset="0"/>
              </a:rPr>
              <a:t>for door </a:t>
            </a:r>
            <a:r>
              <a:rPr lang="en-US" sz="2800" dirty="0">
                <a:solidFill>
                  <a:srgbClr val="FF0000"/>
                </a:solidFill>
                <a:latin typeface="Times New Roman" panose="02020603050405020304" pitchFamily="18" charset="0"/>
              </a:rPr>
              <a:t>attachment fittings, hinges and latches.</a:t>
            </a:r>
          </a:p>
          <a:p>
            <a:pPr algn="just"/>
            <a:r>
              <a:rPr lang="en-US" sz="2800" dirty="0">
                <a:solidFill>
                  <a:srgbClr val="FF0000"/>
                </a:solidFill>
                <a:latin typeface="Arial" panose="020B0604020202020204" pitchFamily="34" charset="0"/>
              </a:rPr>
              <a:t>PYLONS</a:t>
            </a:r>
          </a:p>
          <a:p>
            <a:pPr algn="just"/>
            <a:r>
              <a:rPr lang="en-US" sz="2800" dirty="0">
                <a:solidFill>
                  <a:srgbClr val="FF0000"/>
                </a:solidFill>
                <a:latin typeface="Times New Roman" panose="02020603050405020304" pitchFamily="18" charset="0"/>
              </a:rPr>
              <a:t>Engine pylons and nacelles may also attach to </a:t>
            </a:r>
            <a:r>
              <a:rPr lang="en-US" sz="2800" dirty="0" smtClean="0">
                <a:solidFill>
                  <a:srgbClr val="FF0000"/>
                </a:solidFill>
                <a:latin typeface="Times New Roman" panose="02020603050405020304" pitchFamily="18" charset="0"/>
              </a:rPr>
              <a:t>the wings</a:t>
            </a:r>
            <a:r>
              <a:rPr lang="en-US" sz="2800" dirty="0">
                <a:solidFill>
                  <a:srgbClr val="FF0000"/>
                </a:solidFill>
                <a:latin typeface="Times New Roman" panose="02020603050405020304" pitchFamily="18" charset="0"/>
              </a:rPr>
              <a:t>. The pylon structure is built out and forward </a:t>
            </a:r>
            <a:r>
              <a:rPr lang="en-US" sz="2800" dirty="0" smtClean="0">
                <a:solidFill>
                  <a:srgbClr val="FF0000"/>
                </a:solidFill>
                <a:latin typeface="Times New Roman" panose="02020603050405020304" pitchFamily="18" charset="0"/>
              </a:rPr>
              <a:t>from the </a:t>
            </a:r>
            <a:r>
              <a:rPr lang="en-US" sz="2800" dirty="0">
                <a:solidFill>
                  <a:srgbClr val="FF0000"/>
                </a:solidFill>
                <a:latin typeface="Times New Roman" panose="02020603050405020304" pitchFamily="18" charset="0"/>
              </a:rPr>
              <a:t>wing spars on most aircraft. The pylon </a:t>
            </a:r>
            <a:r>
              <a:rPr lang="en-US" sz="2800" dirty="0" smtClean="0">
                <a:solidFill>
                  <a:srgbClr val="FF0000"/>
                </a:solidFill>
                <a:latin typeface="Times New Roman" panose="02020603050405020304" pitchFamily="18" charset="0"/>
              </a:rPr>
              <a:t>structural members </a:t>
            </a:r>
            <a:r>
              <a:rPr lang="en-US" sz="2800" dirty="0">
                <a:solidFill>
                  <a:srgbClr val="FF0000"/>
                </a:solidFill>
                <a:latin typeface="Times New Roman" panose="02020603050405020304" pitchFamily="18" charset="0"/>
              </a:rPr>
              <a:t>are often also called spars with an </a:t>
            </a:r>
            <a:r>
              <a:rPr lang="en-US" sz="2800" dirty="0" smtClean="0">
                <a:solidFill>
                  <a:srgbClr val="FF0000"/>
                </a:solidFill>
                <a:latin typeface="Times New Roman" panose="02020603050405020304" pitchFamily="18" charset="0"/>
              </a:rPr>
              <a:t>upper, middle </a:t>
            </a:r>
            <a:r>
              <a:rPr lang="en-US" sz="2800" dirty="0">
                <a:solidFill>
                  <a:srgbClr val="FF0000"/>
                </a:solidFill>
                <a:latin typeface="Times New Roman" panose="02020603050405020304" pitchFamily="18" charset="0"/>
              </a:rPr>
              <a:t>and lower spar possible. </a:t>
            </a:r>
            <a:r>
              <a:rPr lang="en-US" sz="2800" i="1" dirty="0">
                <a:solidFill>
                  <a:srgbClr val="FF0000"/>
                </a:solidFill>
                <a:latin typeface="Times New Roman" panose="02020603050405020304" pitchFamily="18" charset="0"/>
              </a:rPr>
              <a:t>(Figure J-27) </a:t>
            </a:r>
            <a:r>
              <a:rPr lang="en-US" sz="2800" dirty="0" smtClean="0">
                <a:solidFill>
                  <a:srgbClr val="FF0000"/>
                </a:solidFill>
                <a:latin typeface="Times New Roman" panose="02020603050405020304" pitchFamily="18" charset="0"/>
              </a:rPr>
              <a:t>Addition bracing </a:t>
            </a:r>
            <a:r>
              <a:rPr lang="en-US" sz="2800" dirty="0">
                <a:solidFill>
                  <a:srgbClr val="FF0000"/>
                </a:solidFill>
                <a:latin typeface="Times New Roman" panose="02020603050405020304" pitchFamily="18" charset="0"/>
              </a:rPr>
              <a:t>and frame members are </a:t>
            </a:r>
            <a:r>
              <a:rPr lang="en-US" sz="2800" dirty="0" err="1">
                <a:solidFill>
                  <a:srgbClr val="FF0000"/>
                </a:solidFill>
                <a:latin typeface="Times New Roman" panose="02020603050405020304" pitchFamily="18" charset="0"/>
              </a:rPr>
              <a:t>iududed</a:t>
            </a:r>
            <a:r>
              <a:rPr lang="en-US" sz="2800" dirty="0">
                <a:solidFill>
                  <a:srgbClr val="FF0000"/>
                </a:solidFill>
                <a:latin typeface="Times New Roman" panose="02020603050405020304" pitchFamily="18" charset="0"/>
              </a:rPr>
              <a:t>. The </a:t>
            </a:r>
            <a:r>
              <a:rPr lang="en-US" sz="2800" dirty="0" smtClean="0">
                <a:solidFill>
                  <a:srgbClr val="FF0000"/>
                </a:solidFill>
                <a:latin typeface="Times New Roman" panose="02020603050405020304" pitchFamily="18" charset="0"/>
              </a:rPr>
              <a:t>entire pylon </a:t>
            </a:r>
            <a:r>
              <a:rPr lang="en-US" sz="2800" dirty="0">
                <a:solidFill>
                  <a:srgbClr val="FF0000"/>
                </a:solidFill>
                <a:latin typeface="Times New Roman" panose="02020603050405020304" pitchFamily="18" charset="0"/>
              </a:rPr>
              <a:t>structure is constructed strong enough to </a:t>
            </a:r>
            <a:r>
              <a:rPr lang="en-US" sz="2800" dirty="0" smtClean="0">
                <a:solidFill>
                  <a:srgbClr val="FF0000"/>
                </a:solidFill>
                <a:latin typeface="Times New Roman" panose="02020603050405020304" pitchFamily="18" charset="0"/>
              </a:rPr>
              <a:t>attach the </a:t>
            </a:r>
            <a:r>
              <a:rPr lang="en-US" sz="2800" dirty="0">
                <a:solidFill>
                  <a:srgbClr val="FF0000"/>
                </a:solidFill>
                <a:latin typeface="Times New Roman" panose="02020603050405020304" pitchFamily="18" charset="0"/>
              </a:rPr>
              <a:t>engine mounts to </a:t>
            </a:r>
            <a:r>
              <a:rPr lang="en-US" sz="2800" i="1" dirty="0">
                <a:solidFill>
                  <a:srgbClr val="FF0000"/>
                </a:solidFill>
                <a:latin typeface="Times New Roman" panose="02020603050405020304" pitchFamily="18" charset="0"/>
              </a:rPr>
              <a:t>it. </a:t>
            </a:r>
            <a:r>
              <a:rPr lang="en-US" sz="2800" dirty="0">
                <a:solidFill>
                  <a:srgbClr val="FF0000"/>
                </a:solidFill>
                <a:latin typeface="Times New Roman" panose="02020603050405020304" pitchFamily="18" charset="0"/>
              </a:rPr>
              <a:t>It transfers the thrust </a:t>
            </a:r>
            <a:r>
              <a:rPr lang="en-US" sz="2800" dirty="0" smtClean="0">
                <a:solidFill>
                  <a:srgbClr val="FF0000"/>
                </a:solidFill>
                <a:latin typeface="Times New Roman" panose="02020603050405020304" pitchFamily="18" charset="0"/>
              </a:rPr>
              <a:t>developed by </a:t>
            </a:r>
            <a:r>
              <a:rPr lang="en-US" sz="2800" dirty="0">
                <a:solidFill>
                  <a:srgbClr val="FF0000"/>
                </a:solidFill>
                <a:latin typeface="Times New Roman" panose="02020603050405020304" pitchFamily="18" charset="0"/>
              </a:rPr>
              <a:t>the engines to the airframe through the wing spars</a:t>
            </a:r>
            <a:r>
              <a:rPr lang="en-US" sz="2800" dirty="0" smtClean="0">
                <a:solidFill>
                  <a:srgbClr val="FF0000"/>
                </a:solidFill>
                <a:latin typeface="Times New Roman" panose="02020603050405020304" pitchFamily="18" charset="0"/>
              </a:rPr>
              <a:t>.</a:t>
            </a:r>
          </a:p>
          <a:p>
            <a:pPr algn="just"/>
            <a:endParaRPr lang="en-US" sz="280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xmlns="" val="182017968"/>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304800"/>
            <a:ext cx="11836400" cy="3108543"/>
          </a:xfrm>
          <a:prstGeom prst="rect">
            <a:avLst/>
          </a:prstGeom>
        </p:spPr>
        <p:txBody>
          <a:bodyPr wrap="square">
            <a:spAutoFit/>
          </a:bodyPr>
          <a:lstStyle/>
          <a:p>
            <a:r>
              <a:rPr lang="en-US" sz="2800" dirty="0">
                <a:solidFill>
                  <a:srgbClr val="FF0000"/>
                </a:solidFill>
                <a:latin typeface="Times New Roman" panose="02020603050405020304" pitchFamily="18" charset="0"/>
              </a:rPr>
              <a:t>A streamlined enclosure called a nacelle is attached to the pylon to house the engine and its components. The nacelle usually presents a round or elliptical profile to the wind to reduce aerodynamic drag. It contains a firewall between the engine and the pylon and wing structure</a:t>
            </a:r>
            <a:r>
              <a:rPr lang="en-US" sz="2800" dirty="0" smtClean="0">
                <a:solidFill>
                  <a:srgbClr val="FF0000"/>
                </a:solidFill>
                <a:latin typeface="Times New Roman" panose="02020603050405020304" pitchFamily="18" charset="0"/>
              </a:rPr>
              <a:t>.</a:t>
            </a:r>
            <a:r>
              <a:rPr lang="en-US" sz="2800" dirty="0">
                <a:solidFill>
                  <a:srgbClr val="FF0000"/>
                </a:solidFill>
              </a:rPr>
              <a:t> Occasionally the pylon </a:t>
            </a:r>
            <a:r>
              <a:rPr lang="en-US" sz="2800" dirty="0" smtClean="0">
                <a:solidFill>
                  <a:srgbClr val="FF0000"/>
                </a:solidFill>
              </a:rPr>
              <a:t>also supports </a:t>
            </a:r>
            <a:r>
              <a:rPr lang="en-US" sz="2800" dirty="0">
                <a:solidFill>
                  <a:srgbClr val="FF0000"/>
                </a:solidFill>
              </a:rPr>
              <a:t>the landing </a:t>
            </a:r>
            <a:r>
              <a:rPr lang="en-US" sz="2800" dirty="0" smtClean="0">
                <a:solidFill>
                  <a:srgbClr val="FF0000"/>
                </a:solidFill>
              </a:rPr>
              <a:t>gear structure </a:t>
            </a:r>
            <a:r>
              <a:rPr lang="en-US" sz="2800" dirty="0">
                <a:solidFill>
                  <a:srgbClr val="FF0000"/>
                </a:solidFill>
              </a:rPr>
              <a:t>when the gear is attached to it and retracts </a:t>
            </a:r>
            <a:r>
              <a:rPr lang="en-US" sz="2800" dirty="0" smtClean="0">
                <a:solidFill>
                  <a:srgbClr val="FF0000"/>
                </a:solidFill>
              </a:rPr>
              <a:t>into the </a:t>
            </a:r>
            <a:r>
              <a:rPr lang="en-US" sz="2800" dirty="0">
                <a:solidFill>
                  <a:srgbClr val="FF0000"/>
                </a:solidFill>
              </a:rPr>
              <a:t>nacelle. </a:t>
            </a:r>
            <a:r>
              <a:rPr lang="en-US" sz="2800" i="1" dirty="0">
                <a:solidFill>
                  <a:srgbClr val="FF0000"/>
                </a:solidFill>
              </a:rPr>
              <a:t>(Figure 3-28</a:t>
            </a:r>
            <a:r>
              <a:rPr lang="en-US" sz="2800" i="1" dirty="0" smtClean="0">
                <a:solidFill>
                  <a:srgbClr val="FF0000"/>
                </a:solidFill>
              </a:rPr>
              <a:t>)</a:t>
            </a:r>
          </a:p>
          <a:p>
            <a:endParaRPr lang="en-US" sz="2800" dirty="0">
              <a:solidFill>
                <a:srgbClr val="FF0000"/>
              </a:solidFill>
            </a:endParaRPr>
          </a:p>
        </p:txBody>
      </p:sp>
    </p:spTree>
    <p:extLst>
      <p:ext uri="{BB962C8B-B14F-4D97-AF65-F5344CB8AC3E}">
        <p14:creationId xmlns:p14="http://schemas.microsoft.com/office/powerpoint/2010/main" xmlns="" val="935919284"/>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2400" y="285000"/>
            <a:ext cx="9575800" cy="6441782"/>
          </a:xfrm>
          <a:prstGeom prst="rect">
            <a:avLst/>
          </a:prstGeom>
        </p:spPr>
      </p:pic>
    </p:spTree>
    <p:extLst>
      <p:ext uri="{BB962C8B-B14F-4D97-AF65-F5344CB8AC3E}">
        <p14:creationId xmlns:p14="http://schemas.microsoft.com/office/powerpoint/2010/main" xmlns="" val="2558665964"/>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15900"/>
            <a:ext cx="11938000" cy="5693866"/>
          </a:xfrm>
          <a:prstGeom prst="rect">
            <a:avLst/>
          </a:prstGeom>
        </p:spPr>
        <p:txBody>
          <a:bodyPr wrap="square">
            <a:spAutoFit/>
          </a:bodyPr>
          <a:lstStyle/>
          <a:p>
            <a:pPr algn="just"/>
            <a:r>
              <a:rPr lang="en-US" sz="2800" b="1" dirty="0">
                <a:solidFill>
                  <a:srgbClr val="FF0000"/>
                </a:solidFill>
                <a:latin typeface="Arial" panose="020B0604020202020204" pitchFamily="34" charset="0"/>
              </a:rPr>
              <a:t>CONTROL SURFACES</a:t>
            </a:r>
          </a:p>
          <a:p>
            <a:pPr algn="just"/>
            <a:r>
              <a:rPr lang="en-US" sz="2800" dirty="0">
                <a:solidFill>
                  <a:srgbClr val="FF0000"/>
                </a:solidFill>
                <a:latin typeface="Times New Roman" panose="02020603050405020304" pitchFamily="18" charset="0"/>
              </a:rPr>
              <a:t>Control surfaces also attach to the wing, typically at </a:t>
            </a:r>
            <a:r>
              <a:rPr lang="en-US" sz="2800" dirty="0" smtClean="0">
                <a:solidFill>
                  <a:srgbClr val="FF0000"/>
                </a:solidFill>
                <a:latin typeface="Times New Roman" panose="02020603050405020304" pitchFamily="18" charset="0"/>
              </a:rPr>
              <a:t>the trailing </a:t>
            </a:r>
            <a:r>
              <a:rPr lang="en-US" sz="2800" dirty="0">
                <a:solidFill>
                  <a:srgbClr val="FF0000"/>
                </a:solidFill>
                <a:latin typeface="Times New Roman" panose="02020603050405020304" pitchFamily="18" charset="0"/>
              </a:rPr>
              <a:t>edge. The wing rear spar contains the </a:t>
            </a:r>
            <a:r>
              <a:rPr lang="en-US" sz="2800" dirty="0" smtClean="0">
                <a:solidFill>
                  <a:srgbClr val="FF0000"/>
                </a:solidFill>
                <a:latin typeface="Times New Roman" panose="02020603050405020304" pitchFamily="18" charset="0"/>
              </a:rPr>
              <a:t>attach points </a:t>
            </a:r>
            <a:r>
              <a:rPr lang="en-US" sz="2800" dirty="0">
                <a:solidFill>
                  <a:srgbClr val="FF0000"/>
                </a:solidFill>
                <a:latin typeface="Times New Roman" panose="02020603050405020304" pitchFamily="18" charset="0"/>
              </a:rPr>
              <a:t>for the ailerons. Alternately, a false spar or </a:t>
            </a:r>
            <a:r>
              <a:rPr lang="en-US" sz="2800" dirty="0" smtClean="0">
                <a:solidFill>
                  <a:srgbClr val="FF0000"/>
                </a:solidFill>
                <a:latin typeface="Times New Roman" panose="02020603050405020304" pitchFamily="18" charset="0"/>
              </a:rPr>
              <a:t>similar reinforced </a:t>
            </a:r>
            <a:r>
              <a:rPr lang="en-US" sz="2800" dirty="0">
                <a:solidFill>
                  <a:srgbClr val="FF0000"/>
                </a:solidFill>
                <a:latin typeface="Times New Roman" panose="02020603050405020304" pitchFamily="18" charset="0"/>
              </a:rPr>
              <a:t>structure may be built off of the spar </a:t>
            </a:r>
            <a:r>
              <a:rPr lang="en-US" sz="2800" dirty="0" smtClean="0">
                <a:solidFill>
                  <a:srgbClr val="FF0000"/>
                </a:solidFill>
                <a:latin typeface="Times New Roman" panose="02020603050405020304" pitchFamily="18" charset="0"/>
              </a:rPr>
              <a:t>for attachment </a:t>
            </a:r>
            <a:r>
              <a:rPr lang="en-US" sz="2800" dirty="0">
                <a:solidFill>
                  <a:srgbClr val="FF0000"/>
                </a:solidFill>
                <a:latin typeface="Times New Roman" panose="02020603050405020304" pitchFamily="18" charset="0"/>
              </a:rPr>
              <a:t>of the ailerons.</a:t>
            </a:r>
          </a:p>
          <a:p>
            <a:pPr algn="just"/>
            <a:r>
              <a:rPr lang="en-US" sz="2800" b="1" dirty="0">
                <a:solidFill>
                  <a:srgbClr val="FF0000"/>
                </a:solidFill>
                <a:latin typeface="Arial" panose="020B0604020202020204" pitchFamily="34" charset="0"/>
              </a:rPr>
              <a:t>HIGH LIFT/DRAG DEVICES</a:t>
            </a:r>
          </a:p>
          <a:p>
            <a:pPr algn="just"/>
            <a:r>
              <a:rPr lang="en-US" sz="2800" dirty="0">
                <a:solidFill>
                  <a:srgbClr val="FF0000"/>
                </a:solidFill>
                <a:latin typeface="Times New Roman" panose="02020603050405020304" pitchFamily="18" charset="0"/>
              </a:rPr>
              <a:t>High lift and drag devices are attached to the </a:t>
            </a:r>
            <a:r>
              <a:rPr lang="en-US" sz="2800" dirty="0" smtClean="0">
                <a:solidFill>
                  <a:srgbClr val="FF0000"/>
                </a:solidFill>
                <a:latin typeface="Times New Roman" panose="02020603050405020304" pitchFamily="18" charset="0"/>
              </a:rPr>
              <a:t>wing structure </a:t>
            </a:r>
            <a:r>
              <a:rPr lang="en-US" sz="2800" dirty="0">
                <a:solidFill>
                  <a:srgbClr val="FF0000"/>
                </a:solidFill>
                <a:latin typeface="Times New Roman" panose="02020603050405020304" pitchFamily="18" charset="0"/>
              </a:rPr>
              <a:t>at the front and rear spars. This </a:t>
            </a:r>
            <a:r>
              <a:rPr lang="en-US" sz="2800" dirty="0" smtClean="0">
                <a:solidFill>
                  <a:srgbClr val="FF0000"/>
                </a:solidFill>
                <a:latin typeface="Times New Roman" panose="02020603050405020304" pitchFamily="18" charset="0"/>
              </a:rPr>
              <a:t>including leading </a:t>
            </a:r>
            <a:r>
              <a:rPr lang="en-US" sz="2800" dirty="0">
                <a:solidFill>
                  <a:srgbClr val="FF0000"/>
                </a:solidFill>
                <a:latin typeface="Times New Roman" panose="02020603050405020304" pitchFamily="18" charset="0"/>
              </a:rPr>
              <a:t>and trailing edge flaps, slats, spoilers and </a:t>
            </a:r>
            <a:r>
              <a:rPr lang="en-US" sz="2800" dirty="0" smtClean="0">
                <a:solidFill>
                  <a:srgbClr val="FF0000"/>
                </a:solidFill>
                <a:latin typeface="Times New Roman" panose="02020603050405020304" pitchFamily="18" charset="0"/>
              </a:rPr>
              <a:t>speed brakes</a:t>
            </a:r>
            <a:r>
              <a:rPr lang="en-US" sz="2800" dirty="0">
                <a:solidFill>
                  <a:srgbClr val="FF0000"/>
                </a:solidFill>
                <a:latin typeface="Times New Roman" panose="02020603050405020304" pitchFamily="18" charset="0"/>
              </a:rPr>
              <a:t>. The wing spars are used to anchor these </a:t>
            </a:r>
            <a:r>
              <a:rPr lang="en-US" sz="2800" dirty="0" smtClean="0">
                <a:solidFill>
                  <a:srgbClr val="FF0000"/>
                </a:solidFill>
                <a:latin typeface="Times New Roman" panose="02020603050405020304" pitchFamily="18" charset="0"/>
              </a:rPr>
              <a:t>devices since </a:t>
            </a:r>
            <a:r>
              <a:rPr lang="en-US" sz="2800" dirty="0">
                <a:solidFill>
                  <a:srgbClr val="FF0000"/>
                </a:solidFill>
                <a:latin typeface="Times New Roman" panose="02020603050405020304" pitchFamily="18" charset="0"/>
              </a:rPr>
              <a:t>the loads created by their use must be </a:t>
            </a:r>
            <a:r>
              <a:rPr lang="en-US" sz="2800" dirty="0" smtClean="0">
                <a:solidFill>
                  <a:srgbClr val="FF0000"/>
                </a:solidFill>
                <a:latin typeface="Times New Roman" panose="02020603050405020304" pitchFamily="18" charset="0"/>
              </a:rPr>
              <a:t>transferred to </a:t>
            </a:r>
            <a:r>
              <a:rPr lang="en-US" sz="2800" dirty="0">
                <a:solidFill>
                  <a:srgbClr val="FF0000"/>
                </a:solidFill>
                <a:latin typeface="Times New Roman" panose="02020603050405020304" pitchFamily="18" charset="0"/>
              </a:rPr>
              <a:t>the entire aircraft through the wing structure.</a:t>
            </a:r>
          </a:p>
          <a:p>
            <a:pPr algn="just"/>
            <a:r>
              <a:rPr lang="en-US" sz="2800" i="1" dirty="0">
                <a:solidFill>
                  <a:srgbClr val="FF0000"/>
                </a:solidFill>
                <a:latin typeface="Times New Roman" panose="02020603050405020304" pitchFamily="18" charset="0"/>
              </a:rPr>
              <a:t>Figure 3-29 </a:t>
            </a:r>
            <a:r>
              <a:rPr lang="en-US" sz="2800" dirty="0">
                <a:solidFill>
                  <a:srgbClr val="FF0000"/>
                </a:solidFill>
                <a:latin typeface="Times New Roman" panose="02020603050405020304" pitchFamily="18" charset="0"/>
              </a:rPr>
              <a:t>illustrates various lift and drag devices </a:t>
            </a:r>
            <a:r>
              <a:rPr lang="en-US" sz="2800" dirty="0" smtClean="0">
                <a:solidFill>
                  <a:srgbClr val="FF0000"/>
                </a:solidFill>
                <a:latin typeface="Times New Roman" panose="02020603050405020304" pitchFamily="18" charset="0"/>
              </a:rPr>
              <a:t>in the </a:t>
            </a:r>
            <a:r>
              <a:rPr lang="en-US" sz="2800" dirty="0">
                <a:solidFill>
                  <a:srgbClr val="FF0000"/>
                </a:solidFill>
                <a:latin typeface="Times New Roman" panose="02020603050405020304" pitchFamily="18" charset="0"/>
              </a:rPr>
              <a:t>retracted position that are attached to the wings</a:t>
            </a:r>
            <a:r>
              <a:rPr lang="en-US" sz="2800" dirty="0" smtClean="0">
                <a:solidFill>
                  <a:srgbClr val="FF0000"/>
                </a:solidFill>
                <a:latin typeface="Times New Roman" panose="02020603050405020304" pitchFamily="18" charset="0"/>
              </a:rPr>
              <a:t>.</a:t>
            </a:r>
          </a:p>
          <a:p>
            <a:pPr algn="just"/>
            <a:endParaRPr lang="en-US" sz="2800" dirty="0">
              <a:solidFill>
                <a:srgbClr val="FF0000"/>
              </a:solidFill>
            </a:endParaRPr>
          </a:p>
        </p:txBody>
      </p:sp>
    </p:spTree>
    <p:extLst>
      <p:ext uri="{BB962C8B-B14F-4D97-AF65-F5344CB8AC3E}">
        <p14:creationId xmlns:p14="http://schemas.microsoft.com/office/powerpoint/2010/main" xmlns="" val="4282763442"/>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660400"/>
            <a:ext cx="11937999" cy="4381500"/>
          </a:xfrm>
          <a:prstGeom prst="rect">
            <a:avLst/>
          </a:prstGeom>
        </p:spPr>
      </p:pic>
    </p:spTree>
    <p:extLst>
      <p:ext uri="{BB962C8B-B14F-4D97-AF65-F5344CB8AC3E}">
        <p14:creationId xmlns:p14="http://schemas.microsoft.com/office/powerpoint/2010/main" xmlns="" val="3541531298"/>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600" y="215901"/>
            <a:ext cx="11950700" cy="6124754"/>
          </a:xfrm>
          <a:prstGeom prst="rect">
            <a:avLst/>
          </a:prstGeom>
        </p:spPr>
        <p:txBody>
          <a:bodyPr wrap="square">
            <a:spAutoFit/>
          </a:bodyPr>
          <a:lstStyle/>
          <a:p>
            <a:pPr algn="just"/>
            <a:r>
              <a:rPr lang="en-US" sz="2800" b="1" dirty="0">
                <a:solidFill>
                  <a:srgbClr val="FF0000"/>
                </a:solidFill>
                <a:latin typeface="Arial" panose="020B0604020202020204" pitchFamily="34" charset="0"/>
              </a:rPr>
              <a:t>STABILIZERS</a:t>
            </a:r>
          </a:p>
          <a:p>
            <a:pPr algn="just"/>
            <a:r>
              <a:rPr lang="en-US" sz="2800" b="1" dirty="0">
                <a:solidFill>
                  <a:srgbClr val="FF0000"/>
                </a:solidFill>
                <a:latin typeface="Arial" panose="020B0604020202020204" pitchFamily="34" charset="0"/>
              </a:rPr>
              <a:t>CONSTRUCTION</a:t>
            </a:r>
          </a:p>
          <a:p>
            <a:pPr algn="just"/>
            <a:r>
              <a:rPr lang="en-US" sz="2800" dirty="0">
                <a:solidFill>
                  <a:srgbClr val="FF0000"/>
                </a:solidFill>
                <a:latin typeface="Times New Roman" panose="02020603050405020304" pitchFamily="18" charset="0"/>
              </a:rPr>
              <a:t>Fixed surfaces that help stabilize the aircraft in </a:t>
            </a:r>
            <a:r>
              <a:rPr lang="en-US" sz="2800" dirty="0" smtClean="0">
                <a:solidFill>
                  <a:srgbClr val="FF0000"/>
                </a:solidFill>
                <a:latin typeface="Times New Roman" panose="02020603050405020304" pitchFamily="18" charset="0"/>
              </a:rPr>
              <a:t>flight are </a:t>
            </a:r>
            <a:r>
              <a:rPr lang="en-US" sz="2800" dirty="0">
                <a:solidFill>
                  <a:srgbClr val="FF0000"/>
                </a:solidFill>
                <a:latin typeface="Times New Roman" panose="02020603050405020304" pitchFamily="18" charset="0"/>
              </a:rPr>
              <a:t>known as stabilizers. On most aircraft </a:t>
            </a:r>
            <a:r>
              <a:rPr lang="en-US" sz="2800" dirty="0" smtClean="0">
                <a:solidFill>
                  <a:srgbClr val="FF0000"/>
                </a:solidFill>
                <a:latin typeface="Times New Roman" panose="02020603050405020304" pitchFamily="18" charset="0"/>
              </a:rPr>
              <a:t>designs these </a:t>
            </a:r>
            <a:r>
              <a:rPr lang="en-US" sz="2800" dirty="0">
                <a:solidFill>
                  <a:srgbClr val="FF0000"/>
                </a:solidFill>
                <a:latin typeface="Times New Roman" panose="02020603050405020304" pitchFamily="18" charset="0"/>
              </a:rPr>
              <a:t>consist of a horizontal stabilizer and a </a:t>
            </a:r>
            <a:r>
              <a:rPr lang="en-US" sz="2800" dirty="0" smtClean="0">
                <a:solidFill>
                  <a:srgbClr val="FF0000"/>
                </a:solidFill>
                <a:latin typeface="Times New Roman" panose="02020603050405020304" pitchFamily="18" charset="0"/>
              </a:rPr>
              <a:t>vertical stabilizer </a:t>
            </a:r>
            <a:r>
              <a:rPr lang="en-US" sz="2800" dirty="0">
                <a:solidFill>
                  <a:srgbClr val="FF0000"/>
                </a:solidFill>
                <a:latin typeface="Times New Roman" panose="02020603050405020304" pitchFamily="18" charset="0"/>
              </a:rPr>
              <a:t>located at the aft end of the fuselage </a:t>
            </a:r>
            <a:r>
              <a:rPr lang="en-US" sz="2800" dirty="0" smtClean="0">
                <a:solidFill>
                  <a:srgbClr val="FF0000"/>
                </a:solidFill>
                <a:latin typeface="Times New Roman" panose="02020603050405020304" pitchFamily="18" charset="0"/>
              </a:rPr>
              <a:t>known as </a:t>
            </a:r>
            <a:r>
              <a:rPr lang="en-US" sz="2800" dirty="0">
                <a:solidFill>
                  <a:srgbClr val="FF0000"/>
                </a:solidFill>
                <a:latin typeface="Times New Roman" panose="02020603050405020304" pitchFamily="18" charset="0"/>
              </a:rPr>
              <a:t>the empennage. The structure of the stabilizers </a:t>
            </a:r>
            <a:r>
              <a:rPr lang="en-US" sz="2800" dirty="0" smtClean="0">
                <a:solidFill>
                  <a:srgbClr val="FF0000"/>
                </a:solidFill>
                <a:latin typeface="Times New Roman" panose="02020603050405020304" pitchFamily="18" charset="0"/>
              </a:rPr>
              <a:t>is very </a:t>
            </a:r>
            <a:r>
              <a:rPr lang="en-US" sz="2800" dirty="0">
                <a:solidFill>
                  <a:srgbClr val="FF0000"/>
                </a:solidFill>
                <a:latin typeface="Times New Roman" panose="02020603050405020304" pitchFamily="18" charset="0"/>
              </a:rPr>
              <a:t>similar to that which is used in wing </a:t>
            </a:r>
            <a:r>
              <a:rPr lang="en-US" sz="2800" dirty="0" smtClean="0">
                <a:solidFill>
                  <a:srgbClr val="FF0000"/>
                </a:solidFill>
                <a:latin typeface="Times New Roman" panose="02020603050405020304" pitchFamily="18" charset="0"/>
              </a:rPr>
              <a:t>construction. </a:t>
            </a:r>
            <a:r>
              <a:rPr lang="en-US" sz="2800" i="1" dirty="0" smtClean="0">
                <a:solidFill>
                  <a:srgbClr val="FF0000"/>
                </a:solidFill>
                <a:latin typeface="Times New Roman" panose="02020603050405020304" pitchFamily="18" charset="0"/>
              </a:rPr>
              <a:t>Figure </a:t>
            </a:r>
            <a:r>
              <a:rPr lang="en-US" sz="2800" i="1" dirty="0">
                <a:solidFill>
                  <a:srgbClr val="FF0000"/>
                </a:solidFill>
                <a:latin typeface="Times New Roman" panose="02020603050405020304" pitchFamily="18" charset="0"/>
              </a:rPr>
              <a:t>3-30 </a:t>
            </a:r>
            <a:r>
              <a:rPr lang="en-US" sz="2800" dirty="0">
                <a:solidFill>
                  <a:srgbClr val="FF0000"/>
                </a:solidFill>
                <a:latin typeface="Times New Roman" panose="02020603050405020304" pitchFamily="18" charset="0"/>
              </a:rPr>
              <a:t>shows a typical vertical stabilizer. </a:t>
            </a:r>
            <a:r>
              <a:rPr lang="en-US" sz="2800" dirty="0" smtClean="0">
                <a:solidFill>
                  <a:srgbClr val="FF0000"/>
                </a:solidFill>
                <a:latin typeface="Times New Roman" panose="02020603050405020304" pitchFamily="18" charset="0"/>
              </a:rPr>
              <a:t>Notice the </a:t>
            </a:r>
            <a:r>
              <a:rPr lang="en-US" sz="2800" dirty="0">
                <a:solidFill>
                  <a:srgbClr val="FF0000"/>
                </a:solidFill>
                <a:latin typeface="Times New Roman" panose="02020603050405020304" pitchFamily="18" charset="0"/>
              </a:rPr>
              <a:t>use of spars, ribs, stringers, and skin like those </a:t>
            </a:r>
            <a:r>
              <a:rPr lang="en-US" sz="2800" dirty="0" smtClean="0">
                <a:solidFill>
                  <a:srgbClr val="FF0000"/>
                </a:solidFill>
                <a:latin typeface="Times New Roman" panose="02020603050405020304" pitchFamily="18" charset="0"/>
              </a:rPr>
              <a:t>found in </a:t>
            </a:r>
            <a:r>
              <a:rPr lang="en-US" sz="2800" dirty="0">
                <a:solidFill>
                  <a:srgbClr val="FF0000"/>
                </a:solidFill>
                <a:latin typeface="Times New Roman" panose="02020603050405020304" pitchFamily="18" charset="0"/>
              </a:rPr>
              <a:t>a wing. They perform the same functions shaping </a:t>
            </a:r>
            <a:r>
              <a:rPr lang="en-US" sz="2800" dirty="0" smtClean="0">
                <a:solidFill>
                  <a:srgbClr val="FF0000"/>
                </a:solidFill>
                <a:latin typeface="Times New Roman" panose="02020603050405020304" pitchFamily="18" charset="0"/>
              </a:rPr>
              <a:t>and supporting </a:t>
            </a:r>
            <a:r>
              <a:rPr lang="en-US" sz="2800" dirty="0">
                <a:solidFill>
                  <a:srgbClr val="FF0000"/>
                </a:solidFill>
                <a:latin typeface="Times New Roman" panose="02020603050405020304" pitchFamily="18" charset="0"/>
              </a:rPr>
              <a:t>the stabilizer and transferring stresses.</a:t>
            </a:r>
          </a:p>
          <a:p>
            <a:pPr algn="just"/>
            <a:r>
              <a:rPr lang="en-US" sz="2800" dirty="0">
                <a:solidFill>
                  <a:srgbClr val="FF0000"/>
                </a:solidFill>
                <a:latin typeface="Times New Roman" panose="02020603050405020304" pitchFamily="18" charset="0"/>
              </a:rPr>
              <a:t>Bending, torsion, and shear created by air loads </a:t>
            </a:r>
            <a:r>
              <a:rPr lang="en-US" sz="2800" dirty="0" smtClean="0">
                <a:solidFill>
                  <a:srgbClr val="FF0000"/>
                </a:solidFill>
                <a:latin typeface="Times New Roman" panose="02020603050405020304" pitchFamily="18" charset="0"/>
              </a:rPr>
              <a:t>in flight </a:t>
            </a:r>
            <a:r>
              <a:rPr lang="en-US" sz="2800" dirty="0">
                <a:solidFill>
                  <a:srgbClr val="FF0000"/>
                </a:solidFill>
                <a:latin typeface="Times New Roman" panose="02020603050405020304" pitchFamily="18" charset="0"/>
              </a:rPr>
              <a:t>pass from one structural member to </a:t>
            </a:r>
            <a:r>
              <a:rPr lang="en-US" sz="2800" dirty="0" smtClean="0">
                <a:solidFill>
                  <a:srgbClr val="FF0000"/>
                </a:solidFill>
                <a:latin typeface="Times New Roman" panose="02020603050405020304" pitchFamily="18" charset="0"/>
              </a:rPr>
              <a:t>another. Each </a:t>
            </a:r>
            <a:r>
              <a:rPr lang="en-US" sz="2800" dirty="0">
                <a:solidFill>
                  <a:srgbClr val="FF0000"/>
                </a:solidFill>
                <a:latin typeface="Times New Roman" panose="02020603050405020304" pitchFamily="18" charset="0"/>
              </a:rPr>
              <a:t>member absorbs some of the stress and </a:t>
            </a:r>
            <a:r>
              <a:rPr lang="en-US" sz="2800" dirty="0" smtClean="0">
                <a:solidFill>
                  <a:srgbClr val="FF0000"/>
                </a:solidFill>
                <a:latin typeface="Times New Roman" panose="02020603050405020304" pitchFamily="18" charset="0"/>
              </a:rPr>
              <a:t>passes the </a:t>
            </a:r>
            <a:r>
              <a:rPr lang="en-US" sz="2800" dirty="0" err="1">
                <a:solidFill>
                  <a:srgbClr val="FF0000"/>
                </a:solidFill>
                <a:latin typeface="Times New Roman" panose="02020603050405020304" pitchFamily="18" charset="0"/>
              </a:rPr>
              <a:t>remainJer</a:t>
            </a:r>
            <a:r>
              <a:rPr lang="en-US" sz="2800" dirty="0">
                <a:solidFill>
                  <a:srgbClr val="FF0000"/>
                </a:solidFill>
                <a:latin typeface="Times New Roman" panose="02020603050405020304" pitchFamily="18" charset="0"/>
              </a:rPr>
              <a:t> </a:t>
            </a:r>
            <a:r>
              <a:rPr lang="en-US" sz="2800" dirty="0" smtClean="0">
                <a:solidFill>
                  <a:srgbClr val="FF0000"/>
                </a:solidFill>
                <a:latin typeface="Times New Roman" panose="02020603050405020304" pitchFamily="18" charset="0"/>
              </a:rPr>
              <a:t>to the others</a:t>
            </a:r>
            <a:r>
              <a:rPr lang="en-US" sz="2800" dirty="0">
                <a:solidFill>
                  <a:srgbClr val="FF0000"/>
                </a:solidFill>
                <a:latin typeface="Times New Roman" panose="02020603050405020304" pitchFamily="18" charset="0"/>
              </a:rPr>
              <a:t>. Ultimately, the </a:t>
            </a:r>
            <a:r>
              <a:rPr lang="en-US" sz="2800" dirty="0" smtClean="0">
                <a:solidFill>
                  <a:srgbClr val="FF0000"/>
                </a:solidFill>
                <a:latin typeface="Times New Roman" panose="02020603050405020304" pitchFamily="18" charset="0"/>
              </a:rPr>
              <a:t>spar </a:t>
            </a:r>
            <a:r>
              <a:rPr lang="en-US" sz="2800" dirty="0">
                <a:solidFill>
                  <a:srgbClr val="FF0000"/>
                </a:solidFill>
              </a:rPr>
              <a:t>transmits any overloads to the fuselage. A </a:t>
            </a:r>
            <a:r>
              <a:rPr lang="en-US" sz="2800" dirty="0" smtClean="0">
                <a:solidFill>
                  <a:srgbClr val="FF0000"/>
                </a:solidFill>
              </a:rPr>
              <a:t>horizontal stabilizer </a:t>
            </a:r>
            <a:r>
              <a:rPr lang="en-US" sz="2800" dirty="0">
                <a:solidFill>
                  <a:srgbClr val="FF0000"/>
                </a:solidFill>
              </a:rPr>
              <a:t>is built the same way</a:t>
            </a:r>
            <a:r>
              <a:rPr lang="en-US" sz="2800" dirty="0" smtClean="0">
                <a:solidFill>
                  <a:srgbClr val="FF0000"/>
                </a:solidFill>
              </a:rPr>
              <a:t>.</a:t>
            </a:r>
          </a:p>
          <a:p>
            <a:pPr algn="just"/>
            <a:endParaRPr lang="en-US" sz="2800" dirty="0">
              <a:solidFill>
                <a:srgbClr val="FF0000"/>
              </a:solidFill>
            </a:endParaRPr>
          </a:p>
        </p:txBody>
      </p:sp>
    </p:spTree>
    <p:extLst>
      <p:ext uri="{BB962C8B-B14F-4D97-AF65-F5344CB8AC3E}">
        <p14:creationId xmlns:p14="http://schemas.microsoft.com/office/powerpoint/2010/main" xmlns="" val="33247474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000" y="177800"/>
            <a:ext cx="11823700" cy="5262979"/>
          </a:xfrm>
          <a:prstGeom prst="rect">
            <a:avLst/>
          </a:prstGeom>
        </p:spPr>
        <p:txBody>
          <a:bodyPr wrap="square">
            <a:spAutoFit/>
          </a:bodyPr>
          <a:lstStyle/>
          <a:p>
            <a:pPr algn="just"/>
            <a:r>
              <a:rPr lang="en-US" sz="2800" dirty="0"/>
              <a:t>As with the other primary flight controls, the transfer of the movement of the cockpit controls to the rudder varies with the complexity of the aircraft. Many aircraft incorporate the directional movement of the nose or tail wheel into the rudder control system for ground operation. This allows the operator to steer the aircraft with the rudder pedals during taxi when the airspeed is not high enough for the control surfaces to be effective. Some large aircraft have a split rudder arrangement. This is actually two rudders, one above the other. At low speeds, both rudders deflect in the same direction when the pedals are pushed. At higher speeds, one of the rudders becomes inoperative as the deflection of a single rudder is aerodynamically sufficient to maneuver the aircraft. </a:t>
            </a:r>
          </a:p>
        </p:txBody>
      </p:sp>
    </p:spTree>
    <p:extLst>
      <p:ext uri="{BB962C8B-B14F-4D97-AF65-F5344CB8AC3E}">
        <p14:creationId xmlns:p14="http://schemas.microsoft.com/office/powerpoint/2010/main" xmlns="" val="1388008251"/>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100" y="266701"/>
            <a:ext cx="11925300" cy="2246769"/>
          </a:xfrm>
          <a:prstGeom prst="rect">
            <a:avLst/>
          </a:prstGeom>
        </p:spPr>
        <p:txBody>
          <a:bodyPr wrap="square">
            <a:spAutoFit/>
          </a:bodyPr>
          <a:lstStyle/>
          <a:p>
            <a:pPr algn="just"/>
            <a:r>
              <a:rPr lang="en-US" sz="2800" b="1" dirty="0">
                <a:solidFill>
                  <a:srgbClr val="FF0000"/>
                </a:solidFill>
                <a:latin typeface="Arial" panose="020B0604020202020204" pitchFamily="34" charset="0"/>
              </a:rPr>
              <a:t>CONTROL SURFACE ATTACHMENT</a:t>
            </a:r>
          </a:p>
          <a:p>
            <a:pPr algn="just"/>
            <a:r>
              <a:rPr lang="en-US" sz="2800" dirty="0">
                <a:solidFill>
                  <a:srgbClr val="FF0000"/>
                </a:solidFill>
                <a:latin typeface="Times New Roman" panose="02020603050405020304" pitchFamily="18" charset="0"/>
              </a:rPr>
              <a:t>Similar to wing aileron attachment, the rudder </a:t>
            </a:r>
            <a:r>
              <a:rPr lang="en-US" sz="2800" dirty="0" smtClean="0">
                <a:solidFill>
                  <a:srgbClr val="FF0000"/>
                </a:solidFill>
                <a:latin typeface="Times New Roman" panose="02020603050405020304" pitchFamily="18" charset="0"/>
              </a:rPr>
              <a:t>and elevator </a:t>
            </a:r>
            <a:r>
              <a:rPr lang="en-US" sz="2800" dirty="0">
                <a:solidFill>
                  <a:srgbClr val="FF0000"/>
                </a:solidFill>
                <a:latin typeface="Times New Roman" panose="02020603050405020304" pitchFamily="18" charset="0"/>
              </a:rPr>
              <a:t>attach to the stabilizer structure at the rear spar</a:t>
            </a:r>
            <a:r>
              <a:rPr lang="en-US" sz="2800" dirty="0" smtClean="0">
                <a:solidFill>
                  <a:srgbClr val="FF0000"/>
                </a:solidFill>
                <a:latin typeface="Times New Roman" panose="02020603050405020304" pitchFamily="18" charset="0"/>
              </a:rPr>
              <a:t>.</a:t>
            </a:r>
            <a:r>
              <a:rPr lang="en-US" sz="2800" dirty="0">
                <a:solidFill>
                  <a:srgbClr val="FF0000"/>
                </a:solidFill>
              </a:rPr>
              <a:t> On most aircraft this will be with hinges or fittings </a:t>
            </a:r>
            <a:r>
              <a:rPr lang="en-US" sz="2800" dirty="0" smtClean="0">
                <a:solidFill>
                  <a:srgbClr val="FF0000"/>
                </a:solidFill>
              </a:rPr>
              <a:t>that allow </a:t>
            </a:r>
            <a:r>
              <a:rPr lang="en-US" sz="2800" dirty="0">
                <a:solidFill>
                  <a:srgbClr val="FF0000"/>
                </a:solidFill>
              </a:rPr>
              <a:t>the back and forth movement of the surface</a:t>
            </a:r>
            <a:r>
              <a:rPr lang="en-US" sz="2800" dirty="0" smtClean="0">
                <a:solidFill>
                  <a:srgbClr val="FF0000"/>
                </a:solidFill>
              </a:rPr>
              <a:t>.</a:t>
            </a:r>
          </a:p>
          <a:p>
            <a:pPr algn="just"/>
            <a:endParaRPr lang="en-US" sz="2800" dirty="0">
              <a:solidFill>
                <a:srgbClr val="FF0000"/>
              </a:solidFill>
            </a:endParaRPr>
          </a:p>
        </p:txBody>
      </p:sp>
    </p:spTree>
    <p:extLst>
      <p:ext uri="{BB962C8B-B14F-4D97-AF65-F5344CB8AC3E}">
        <p14:creationId xmlns:p14="http://schemas.microsoft.com/office/powerpoint/2010/main" xmlns="" val="3422218943"/>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228600"/>
            <a:ext cx="11836400" cy="5693866"/>
          </a:xfrm>
          <a:prstGeom prst="rect">
            <a:avLst/>
          </a:prstGeom>
        </p:spPr>
        <p:txBody>
          <a:bodyPr wrap="square">
            <a:spAutoFit/>
          </a:bodyPr>
          <a:lstStyle/>
          <a:p>
            <a:pPr algn="just"/>
            <a:r>
              <a:rPr lang="en-US" sz="2800" b="1" dirty="0">
                <a:solidFill>
                  <a:srgbClr val="FF0000"/>
                </a:solidFill>
                <a:latin typeface="Arial" panose="020B0604020202020204" pitchFamily="34" charset="0"/>
              </a:rPr>
              <a:t>FLIGHT CONTROL SURFACES</a:t>
            </a:r>
          </a:p>
          <a:p>
            <a:pPr algn="just"/>
            <a:r>
              <a:rPr lang="en-US" sz="2800" b="1" dirty="0">
                <a:solidFill>
                  <a:srgbClr val="FF0000"/>
                </a:solidFill>
                <a:latin typeface="Arial" panose="020B0604020202020204" pitchFamily="34" charset="0"/>
              </a:rPr>
              <a:t>CONSTRUCTION AND ATTACHMENT</a:t>
            </a:r>
          </a:p>
          <a:p>
            <a:pPr algn="just"/>
            <a:r>
              <a:rPr lang="en-US" sz="2800" dirty="0">
                <a:solidFill>
                  <a:srgbClr val="FF0000"/>
                </a:solidFill>
                <a:latin typeface="Times New Roman" panose="02020603050405020304" pitchFamily="18" charset="0"/>
              </a:rPr>
              <a:t>Flight control surface construction may resemble </a:t>
            </a:r>
            <a:r>
              <a:rPr lang="en-US" sz="2800" dirty="0" smtClean="0">
                <a:solidFill>
                  <a:srgbClr val="FF0000"/>
                </a:solidFill>
                <a:latin typeface="Times New Roman" panose="02020603050405020304" pitchFamily="18" charset="0"/>
              </a:rPr>
              <a:t>the wing </a:t>
            </a:r>
            <a:r>
              <a:rPr lang="en-US" sz="2800" dirty="0">
                <a:solidFill>
                  <a:srgbClr val="FF0000"/>
                </a:solidFill>
                <a:latin typeface="Times New Roman" panose="02020603050405020304" pitchFamily="18" charset="0"/>
              </a:rPr>
              <a:t>construction of the aircraft in question. </a:t>
            </a:r>
            <a:r>
              <a:rPr lang="en-US" sz="2800" dirty="0" smtClean="0">
                <a:solidFill>
                  <a:srgbClr val="FF0000"/>
                </a:solidFill>
                <a:latin typeface="Times New Roman" panose="02020603050405020304" pitchFamily="18" charset="0"/>
              </a:rPr>
              <a:t>Spars, ribs </a:t>
            </a:r>
            <a:r>
              <a:rPr lang="en-US" sz="2800" dirty="0">
                <a:solidFill>
                  <a:srgbClr val="FF0000"/>
                </a:solidFill>
                <a:latin typeface="Times New Roman" panose="02020603050405020304" pitchFamily="18" charset="0"/>
              </a:rPr>
              <a:t>and skin are all used. Epoxy reinforced composite</a:t>
            </a:r>
          </a:p>
          <a:p>
            <a:pPr algn="just"/>
            <a:r>
              <a:rPr lang="en-US" sz="2800" dirty="0">
                <a:solidFill>
                  <a:srgbClr val="FF0000"/>
                </a:solidFill>
                <a:latin typeface="Times New Roman" panose="02020603050405020304" pitchFamily="18" charset="0"/>
              </a:rPr>
              <a:t>construction and honeycomb core construction </a:t>
            </a:r>
            <a:r>
              <a:rPr lang="en-US" sz="2800" dirty="0" smtClean="0">
                <a:solidFill>
                  <a:srgbClr val="FF0000"/>
                </a:solidFill>
                <a:latin typeface="Times New Roman" panose="02020603050405020304" pitchFamily="18" charset="0"/>
              </a:rPr>
              <a:t>covered with </a:t>
            </a:r>
            <a:r>
              <a:rPr lang="en-US" sz="2800" dirty="0">
                <a:solidFill>
                  <a:srgbClr val="FF0000"/>
                </a:solidFill>
                <a:latin typeface="Times New Roman" panose="02020603050405020304" pitchFamily="18" charset="0"/>
              </a:rPr>
              <a:t>aluminum skin is common as well. Flight </a:t>
            </a:r>
            <a:r>
              <a:rPr lang="en-US" sz="2800" dirty="0" smtClean="0">
                <a:solidFill>
                  <a:srgbClr val="FF0000"/>
                </a:solidFill>
                <a:latin typeface="Times New Roman" panose="02020603050405020304" pitchFamily="18" charset="0"/>
              </a:rPr>
              <a:t>control surface </a:t>
            </a:r>
            <a:r>
              <a:rPr lang="en-US" sz="2800" dirty="0">
                <a:solidFill>
                  <a:srgbClr val="FF0000"/>
                </a:solidFill>
                <a:latin typeface="Times New Roman" panose="02020603050405020304" pitchFamily="18" charset="0"/>
              </a:rPr>
              <a:t>construction is guided by the requirement </a:t>
            </a:r>
            <a:r>
              <a:rPr lang="en-US" sz="2800" dirty="0" smtClean="0">
                <a:solidFill>
                  <a:srgbClr val="FF0000"/>
                </a:solidFill>
                <a:latin typeface="Times New Roman" panose="02020603050405020304" pitchFamily="18" charset="0"/>
              </a:rPr>
              <a:t>that the </a:t>
            </a:r>
            <a:r>
              <a:rPr lang="en-US" sz="2800" dirty="0">
                <a:solidFill>
                  <a:srgbClr val="FF0000"/>
                </a:solidFill>
                <a:latin typeface="Times New Roman" panose="02020603050405020304" pitchFamily="18" charset="0"/>
              </a:rPr>
              <a:t>flight control be light in weight. They have </a:t>
            </a:r>
            <a:r>
              <a:rPr lang="en-US" sz="2800" dirty="0" smtClean="0">
                <a:solidFill>
                  <a:srgbClr val="FF0000"/>
                </a:solidFill>
                <a:latin typeface="Times New Roman" panose="02020603050405020304" pitchFamily="18" charset="0"/>
              </a:rPr>
              <a:t>minimal structure </a:t>
            </a:r>
            <a:r>
              <a:rPr lang="en-US" sz="2800" dirty="0">
                <a:solidFill>
                  <a:srgbClr val="FF0000"/>
                </a:solidFill>
                <a:latin typeface="Times New Roman" panose="02020603050405020304" pitchFamily="18" charset="0"/>
              </a:rPr>
              <a:t>aft of the front spar where honeycomb </a:t>
            </a:r>
            <a:r>
              <a:rPr lang="en-US" sz="2800" dirty="0" smtClean="0">
                <a:solidFill>
                  <a:srgbClr val="FF0000"/>
                </a:solidFill>
                <a:latin typeface="Times New Roman" panose="02020603050405020304" pitchFamily="18" charset="0"/>
              </a:rPr>
              <a:t>core sections </a:t>
            </a:r>
            <a:r>
              <a:rPr lang="en-US" sz="2800" dirty="0">
                <a:solidFill>
                  <a:srgbClr val="FF0000"/>
                </a:solidFill>
                <a:latin typeface="Times New Roman" panose="02020603050405020304" pitchFamily="18" charset="0"/>
              </a:rPr>
              <a:t>are common. Aluminum skin bonded </a:t>
            </a:r>
            <a:r>
              <a:rPr lang="en-US" sz="2800" dirty="0" smtClean="0">
                <a:solidFill>
                  <a:srgbClr val="FF0000"/>
                </a:solidFill>
                <a:latin typeface="Times New Roman" panose="02020603050405020304" pitchFamily="18" charset="0"/>
              </a:rPr>
              <a:t>with adhesive </a:t>
            </a:r>
            <a:r>
              <a:rPr lang="en-US" sz="2800" dirty="0">
                <a:solidFill>
                  <a:srgbClr val="FF0000"/>
                </a:solidFill>
                <a:latin typeface="Times New Roman" panose="02020603050405020304" pitchFamily="18" charset="0"/>
              </a:rPr>
              <a:t>to the tapered honeycomb forms the </a:t>
            </a:r>
            <a:r>
              <a:rPr lang="en-US" sz="2800" dirty="0" smtClean="0">
                <a:solidFill>
                  <a:srgbClr val="FF0000"/>
                </a:solidFill>
                <a:latin typeface="Times New Roman" panose="02020603050405020304" pitchFamily="18" charset="0"/>
              </a:rPr>
              <a:t>trailing edge </a:t>
            </a:r>
            <a:r>
              <a:rPr lang="en-US" sz="2800" dirty="0">
                <a:solidFill>
                  <a:srgbClr val="FF0000"/>
                </a:solidFill>
                <a:latin typeface="Times New Roman" panose="02020603050405020304" pitchFamily="18" charset="0"/>
              </a:rPr>
              <a:t>of the airfoil.</a:t>
            </a:r>
          </a:p>
          <a:p>
            <a:pPr algn="just"/>
            <a:r>
              <a:rPr lang="en-US" sz="2800" dirty="0">
                <a:solidFill>
                  <a:srgbClr val="FF0000"/>
                </a:solidFill>
                <a:latin typeface="Times New Roman" panose="02020603050405020304" pitchFamily="18" charset="0"/>
              </a:rPr>
              <a:t>A rear spar, false spar or similar structure may be </a:t>
            </a:r>
            <a:r>
              <a:rPr lang="en-US" sz="2800" dirty="0" smtClean="0">
                <a:solidFill>
                  <a:srgbClr val="FF0000"/>
                </a:solidFill>
                <a:latin typeface="Times New Roman" panose="02020603050405020304" pitchFamily="18" charset="0"/>
              </a:rPr>
              <a:t>built into </a:t>
            </a:r>
            <a:r>
              <a:rPr lang="en-US" sz="2800" dirty="0">
                <a:solidFill>
                  <a:srgbClr val="FF0000"/>
                </a:solidFill>
                <a:latin typeface="Times New Roman" panose="02020603050405020304" pitchFamily="18" charset="0"/>
              </a:rPr>
              <a:t>the trailing edge of the flight control in there </a:t>
            </a:r>
            <a:r>
              <a:rPr lang="en-US" sz="2800" dirty="0" smtClean="0">
                <a:solidFill>
                  <a:srgbClr val="FF0000"/>
                </a:solidFill>
                <a:latin typeface="Times New Roman" panose="02020603050405020304" pitchFamily="18" charset="0"/>
              </a:rPr>
              <a:t>area where </a:t>
            </a:r>
            <a:r>
              <a:rPr lang="en-US" sz="2800" dirty="0">
                <a:solidFill>
                  <a:srgbClr val="FF0000"/>
                </a:solidFill>
                <a:latin typeface="Times New Roman" panose="02020603050405020304" pitchFamily="18" charset="0"/>
              </a:rPr>
              <a:t>a trim tab is attached. Hinge fittings attached </a:t>
            </a:r>
            <a:r>
              <a:rPr lang="en-US" sz="2800" dirty="0" smtClean="0">
                <a:solidFill>
                  <a:srgbClr val="FF0000"/>
                </a:solidFill>
                <a:latin typeface="Times New Roman" panose="02020603050405020304" pitchFamily="18" charset="0"/>
              </a:rPr>
              <a:t>to this </a:t>
            </a:r>
            <a:r>
              <a:rPr lang="en-US" sz="2800" dirty="0">
                <a:solidFill>
                  <a:srgbClr val="FF0000"/>
                </a:solidFill>
                <a:latin typeface="Times New Roman" panose="02020603050405020304" pitchFamily="18" charset="0"/>
              </a:rPr>
              <a:t>structure are used to mount the tab</a:t>
            </a:r>
            <a:r>
              <a:rPr lang="en-US" sz="2800" dirty="0" smtClean="0">
                <a:solidFill>
                  <a:srgbClr val="FF0000"/>
                </a:solidFill>
                <a:latin typeface="Times New Roman" panose="02020603050405020304" pitchFamily="18" charset="0"/>
              </a:rPr>
              <a:t>.</a:t>
            </a:r>
          </a:p>
          <a:p>
            <a:pPr algn="just"/>
            <a:endParaRPr lang="en-US" sz="2800" dirty="0">
              <a:solidFill>
                <a:srgbClr val="FF0000"/>
              </a:solidFill>
            </a:endParaRPr>
          </a:p>
        </p:txBody>
      </p:sp>
    </p:spTree>
    <p:extLst>
      <p:ext uri="{BB962C8B-B14F-4D97-AF65-F5344CB8AC3E}">
        <p14:creationId xmlns:p14="http://schemas.microsoft.com/office/powerpoint/2010/main" xmlns="" val="567855902"/>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266700"/>
            <a:ext cx="11760200" cy="5262979"/>
          </a:xfrm>
          <a:prstGeom prst="rect">
            <a:avLst/>
          </a:prstGeom>
        </p:spPr>
        <p:txBody>
          <a:bodyPr wrap="square">
            <a:spAutoFit/>
          </a:bodyPr>
          <a:lstStyle/>
          <a:p>
            <a:pPr algn="just"/>
            <a:r>
              <a:rPr lang="en-US" sz="2400" b="1" dirty="0">
                <a:solidFill>
                  <a:srgbClr val="FF0000"/>
                </a:solidFill>
                <a:latin typeface="Arial" panose="020B0604020202020204" pitchFamily="34" charset="0"/>
              </a:rPr>
              <a:t>BALANCING</a:t>
            </a:r>
          </a:p>
          <a:p>
            <a:pPr algn="just"/>
            <a:r>
              <a:rPr lang="en-US" sz="2400" dirty="0">
                <a:solidFill>
                  <a:srgbClr val="FF0000"/>
                </a:solidFill>
                <a:latin typeface="Times New Roman" panose="02020603050405020304" pitchFamily="18" charset="0"/>
              </a:rPr>
              <a:t>Flight control "flutter" is of great concern in that it can </a:t>
            </a:r>
            <a:r>
              <a:rPr lang="en-US" sz="2400" dirty="0" smtClean="0">
                <a:solidFill>
                  <a:srgbClr val="FF0000"/>
                </a:solidFill>
                <a:latin typeface="Times New Roman" panose="02020603050405020304" pitchFamily="18" charset="0"/>
              </a:rPr>
              <a:t>result in loss of control of the aircraft. Balancing a flight control eliminates </a:t>
            </a:r>
            <a:r>
              <a:rPr lang="en-US" sz="2400" dirty="0">
                <a:solidFill>
                  <a:srgbClr val="FF0000"/>
                </a:solidFill>
                <a:latin typeface="Times New Roman" panose="02020603050405020304" pitchFamily="18" charset="0"/>
              </a:rPr>
              <a:t>flutter. Two common methods of </a:t>
            </a:r>
            <a:r>
              <a:rPr lang="en-US" sz="2400" dirty="0" smtClean="0">
                <a:solidFill>
                  <a:srgbClr val="FF0000"/>
                </a:solidFill>
                <a:latin typeface="Times New Roman" panose="02020603050405020304" pitchFamily="18" charset="0"/>
              </a:rPr>
              <a:t>balancing exist</a:t>
            </a:r>
            <a:r>
              <a:rPr lang="en-US" sz="2400" dirty="0">
                <a:solidFill>
                  <a:srgbClr val="FF0000"/>
                </a:solidFill>
                <a:latin typeface="Times New Roman" panose="02020603050405020304" pitchFamily="18" charset="0"/>
              </a:rPr>
              <a:t>; mass balancing and aerodynamic balancing.</a:t>
            </a:r>
          </a:p>
          <a:p>
            <a:pPr algn="just"/>
            <a:r>
              <a:rPr lang="en-US" sz="2400" b="1" dirty="0">
                <a:solidFill>
                  <a:srgbClr val="FF0000"/>
                </a:solidFill>
                <a:latin typeface="Arial" panose="020B0604020202020204" pitchFamily="34" charset="0"/>
              </a:rPr>
              <a:t>MASS BALANCING</a:t>
            </a:r>
          </a:p>
          <a:p>
            <a:pPr algn="just"/>
            <a:r>
              <a:rPr lang="en-US" sz="2400" dirty="0">
                <a:solidFill>
                  <a:srgbClr val="FF0000"/>
                </a:solidFill>
                <a:latin typeface="Times New Roman" panose="02020603050405020304" pitchFamily="18" charset="0"/>
              </a:rPr>
              <a:t>Mass balancing is accomplished by adding mass </a:t>
            </a:r>
            <a:r>
              <a:rPr lang="en-US" sz="2400" dirty="0" smtClean="0">
                <a:solidFill>
                  <a:srgbClr val="FF0000"/>
                </a:solidFill>
                <a:latin typeface="Times New Roman" panose="02020603050405020304" pitchFamily="18" charset="0"/>
              </a:rPr>
              <a:t>balance weights </a:t>
            </a:r>
            <a:r>
              <a:rPr lang="en-US" sz="2400" dirty="0">
                <a:solidFill>
                  <a:srgbClr val="FF0000"/>
                </a:solidFill>
                <a:latin typeface="Times New Roman" panose="02020603050405020304" pitchFamily="18" charset="0"/>
              </a:rPr>
              <a:t>to the leading edge of the control. This </a:t>
            </a:r>
            <a:r>
              <a:rPr lang="en-US" sz="2400" dirty="0" smtClean="0">
                <a:solidFill>
                  <a:srgbClr val="FF0000"/>
                </a:solidFill>
                <a:latin typeface="Times New Roman" panose="02020603050405020304" pitchFamily="18" charset="0"/>
              </a:rPr>
              <a:t>moves the </a:t>
            </a:r>
            <a:r>
              <a:rPr lang="en-US" sz="2400" dirty="0">
                <a:solidFill>
                  <a:srgbClr val="FF0000"/>
                </a:solidFill>
                <a:latin typeface="Times New Roman" panose="02020603050405020304" pitchFamily="18" charset="0"/>
              </a:rPr>
              <a:t>center of gravity of the flight control forward </a:t>
            </a:r>
            <a:r>
              <a:rPr lang="en-US" sz="2400" dirty="0" smtClean="0">
                <a:solidFill>
                  <a:srgbClr val="FF0000"/>
                </a:solidFill>
                <a:latin typeface="Times New Roman" panose="02020603050405020304" pitchFamily="18" charset="0"/>
              </a:rPr>
              <a:t>and makes </a:t>
            </a:r>
            <a:r>
              <a:rPr lang="en-US" sz="2400" dirty="0">
                <a:solidFill>
                  <a:srgbClr val="FF0000"/>
                </a:solidFill>
                <a:latin typeface="Times New Roman" panose="02020603050405020304" pitchFamily="18" charset="0"/>
              </a:rPr>
              <a:t>the part of the control behind the hinge line </a:t>
            </a:r>
            <a:r>
              <a:rPr lang="en-US" sz="2400" dirty="0" smtClean="0">
                <a:solidFill>
                  <a:srgbClr val="FF0000"/>
                </a:solidFill>
                <a:latin typeface="Times New Roman" panose="02020603050405020304" pitchFamily="18" charset="0"/>
              </a:rPr>
              <a:t>as light </a:t>
            </a:r>
            <a:r>
              <a:rPr lang="en-US" sz="2400" dirty="0">
                <a:solidFill>
                  <a:srgbClr val="FF0000"/>
                </a:solidFill>
                <a:latin typeface="Times New Roman" panose="02020603050405020304" pitchFamily="18" charset="0"/>
              </a:rPr>
              <a:t>as possible to eliminate flutter.</a:t>
            </a:r>
          </a:p>
          <a:p>
            <a:pPr algn="just"/>
            <a:r>
              <a:rPr lang="en-US" sz="2400" b="1" dirty="0">
                <a:solidFill>
                  <a:srgbClr val="FF0000"/>
                </a:solidFill>
                <a:latin typeface="Arial" panose="020B0604020202020204" pitchFamily="34" charset="0"/>
              </a:rPr>
              <a:t>AERODYNAMIC BALANCING</a:t>
            </a:r>
          </a:p>
          <a:p>
            <a:pPr algn="just"/>
            <a:r>
              <a:rPr lang="en-US" sz="2400" dirty="0">
                <a:solidFill>
                  <a:srgbClr val="FF0000"/>
                </a:solidFill>
                <a:latin typeface="Times New Roman" panose="02020603050405020304" pitchFamily="18" charset="0"/>
              </a:rPr>
              <a:t>Aerodynamic balancing is accomplished by setting </a:t>
            </a:r>
            <a:r>
              <a:rPr lang="en-US" sz="2400" dirty="0" smtClean="0">
                <a:solidFill>
                  <a:srgbClr val="FF0000"/>
                </a:solidFill>
                <a:latin typeface="Times New Roman" panose="02020603050405020304" pitchFamily="18" charset="0"/>
              </a:rPr>
              <a:t>the hinge </a:t>
            </a:r>
            <a:r>
              <a:rPr lang="en-US" sz="2400" dirty="0">
                <a:solidFill>
                  <a:srgbClr val="FF0000"/>
                </a:solidFill>
                <a:latin typeface="Times New Roman" panose="02020603050405020304" pitchFamily="18" charset="0"/>
              </a:rPr>
              <a:t>into the control surface so that when </a:t>
            </a:r>
            <a:r>
              <a:rPr lang="en-US" sz="2400" dirty="0" smtClean="0">
                <a:solidFill>
                  <a:srgbClr val="FF0000"/>
                </a:solidFill>
                <a:latin typeface="Times New Roman" panose="02020603050405020304" pitchFamily="18" charset="0"/>
              </a:rPr>
              <a:t>deflected from </a:t>
            </a:r>
            <a:r>
              <a:rPr lang="en-US" sz="2400" dirty="0">
                <a:solidFill>
                  <a:srgbClr val="FF0000"/>
                </a:solidFill>
                <a:latin typeface="Times New Roman" panose="02020603050405020304" pitchFamily="18" charset="0"/>
              </a:rPr>
              <a:t>neutral, the part of the surface forward of the</a:t>
            </a:r>
          </a:p>
          <a:p>
            <a:pPr algn="just"/>
            <a:r>
              <a:rPr lang="en-US" sz="2400" dirty="0">
                <a:solidFill>
                  <a:srgbClr val="FF0000"/>
                </a:solidFill>
                <a:latin typeface="Times New Roman" panose="02020603050405020304" pitchFamily="18" charset="0"/>
              </a:rPr>
              <a:t>hinge line projects into the airstream. The force of </a:t>
            </a:r>
            <a:r>
              <a:rPr lang="en-US" sz="2400" dirty="0" smtClean="0">
                <a:solidFill>
                  <a:srgbClr val="FF0000"/>
                </a:solidFill>
                <a:latin typeface="Times New Roman" panose="02020603050405020304" pitchFamily="18" charset="0"/>
              </a:rPr>
              <a:t>the air </a:t>
            </a:r>
            <a:r>
              <a:rPr lang="en-US" sz="2400" dirty="0">
                <a:solidFill>
                  <a:srgbClr val="FF0000"/>
                </a:solidFill>
                <a:latin typeface="Times New Roman" panose="02020603050405020304" pitchFamily="18" charset="0"/>
              </a:rPr>
              <a:t>on the forward portion of the control surface </a:t>
            </a:r>
            <a:r>
              <a:rPr lang="en-US" sz="2400" dirty="0" smtClean="0">
                <a:solidFill>
                  <a:srgbClr val="FF0000"/>
                </a:solidFill>
                <a:latin typeface="Times New Roman" panose="02020603050405020304" pitchFamily="18" charset="0"/>
              </a:rPr>
              <a:t>keeps it </a:t>
            </a:r>
            <a:r>
              <a:rPr lang="en-US" sz="2400" dirty="0">
                <a:solidFill>
                  <a:srgbClr val="FF0000"/>
                </a:solidFill>
                <a:latin typeface="Times New Roman" panose="02020603050405020304" pitchFamily="18" charset="0"/>
              </a:rPr>
              <a:t>from fluttering</a:t>
            </a:r>
            <a:r>
              <a:rPr lang="en-US" sz="2400" dirty="0" smtClean="0">
                <a:solidFill>
                  <a:srgbClr val="FF0000"/>
                </a:solidFill>
                <a:latin typeface="Times New Roman" panose="02020603050405020304" pitchFamily="18" charset="0"/>
              </a:rPr>
              <a:t>.</a:t>
            </a:r>
          </a:p>
          <a:p>
            <a:pPr algn="just"/>
            <a:endParaRPr lang="en-US" sz="2400" dirty="0">
              <a:solidFill>
                <a:srgbClr val="FF0000"/>
              </a:solidFill>
            </a:endParaRPr>
          </a:p>
        </p:txBody>
      </p:sp>
    </p:spTree>
    <p:extLst>
      <p:ext uri="{BB962C8B-B14F-4D97-AF65-F5344CB8AC3E}">
        <p14:creationId xmlns:p14="http://schemas.microsoft.com/office/powerpoint/2010/main" xmlns="" val="1795443997"/>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266700"/>
            <a:ext cx="11747500" cy="5632311"/>
          </a:xfrm>
          <a:prstGeom prst="rect">
            <a:avLst/>
          </a:prstGeom>
        </p:spPr>
        <p:txBody>
          <a:bodyPr wrap="square">
            <a:spAutoFit/>
          </a:bodyPr>
          <a:lstStyle/>
          <a:p>
            <a:pPr algn="just"/>
            <a:r>
              <a:rPr lang="en-US" sz="2400" b="1" dirty="0">
                <a:solidFill>
                  <a:srgbClr val="FF0000"/>
                </a:solidFill>
                <a:latin typeface="Arial" panose="020B0604020202020204" pitchFamily="34" charset="0"/>
              </a:rPr>
              <a:t>PRINCIPLES OF BALANCING OR RE-BALANCING</a:t>
            </a:r>
          </a:p>
          <a:p>
            <a:pPr algn="just"/>
            <a:r>
              <a:rPr lang="en-US" sz="2400" dirty="0">
                <a:solidFill>
                  <a:srgbClr val="FF0000"/>
                </a:solidFill>
                <a:latin typeface="Times New Roman" panose="02020603050405020304" pitchFamily="18" charset="0"/>
              </a:rPr>
              <a:t>The principles that are essential in the </a:t>
            </a:r>
            <a:r>
              <a:rPr lang="en-US" sz="2400" dirty="0" smtClean="0">
                <a:solidFill>
                  <a:srgbClr val="FF0000"/>
                </a:solidFill>
                <a:latin typeface="Times New Roman" panose="02020603050405020304" pitchFamily="18" charset="0"/>
              </a:rPr>
              <a:t>balancing or </a:t>
            </a:r>
            <a:r>
              <a:rPr lang="en-US" sz="2400" dirty="0">
                <a:solidFill>
                  <a:srgbClr val="FF0000"/>
                </a:solidFill>
                <a:latin typeface="Times New Roman" panose="02020603050405020304" pitchFamily="18" charset="0"/>
              </a:rPr>
              <a:t>re-balancing of the control surfaces are not </a:t>
            </a:r>
            <a:r>
              <a:rPr lang="en-US" sz="2400" dirty="0" smtClean="0">
                <a:solidFill>
                  <a:srgbClr val="FF0000"/>
                </a:solidFill>
                <a:latin typeface="Times New Roman" panose="02020603050405020304" pitchFamily="18" charset="0"/>
              </a:rPr>
              <a:t>too difficult </a:t>
            </a:r>
            <a:r>
              <a:rPr lang="en-US" sz="2400" dirty="0">
                <a:solidFill>
                  <a:srgbClr val="FF0000"/>
                </a:solidFill>
                <a:latin typeface="Times New Roman" panose="02020603050405020304" pitchFamily="18" charset="0"/>
              </a:rPr>
              <a:t>to understand </a:t>
            </a:r>
            <a:r>
              <a:rPr lang="en-US" sz="2400" dirty="0">
                <a:solidFill>
                  <a:srgbClr val="FF0000"/>
                </a:solidFill>
                <a:latin typeface="Arial" panose="020B0604020202020204" pitchFamily="34" charset="0"/>
              </a:rPr>
              <a:t>if </a:t>
            </a:r>
            <a:r>
              <a:rPr lang="en-US" sz="2400" dirty="0">
                <a:solidFill>
                  <a:srgbClr val="FF0000"/>
                </a:solidFill>
                <a:latin typeface="Times New Roman" panose="02020603050405020304" pitchFamily="18" charset="0"/>
              </a:rPr>
              <a:t>some simple comparison </a:t>
            </a:r>
            <a:r>
              <a:rPr lang="en-US" sz="2400" dirty="0" smtClean="0">
                <a:solidFill>
                  <a:srgbClr val="FF0000"/>
                </a:solidFill>
                <a:latin typeface="Times New Roman" panose="02020603050405020304" pitchFamily="18" charset="0"/>
              </a:rPr>
              <a:t>is used</a:t>
            </a:r>
            <a:r>
              <a:rPr lang="en-US" sz="2400" dirty="0">
                <a:solidFill>
                  <a:srgbClr val="FF0000"/>
                </a:solidFill>
                <a:latin typeface="Times New Roman" panose="02020603050405020304" pitchFamily="18" charset="0"/>
              </a:rPr>
              <a:t>. For example, a seesaw that is out of </a:t>
            </a:r>
            <a:r>
              <a:rPr lang="en-US" sz="2400" dirty="0" smtClean="0">
                <a:solidFill>
                  <a:srgbClr val="FF0000"/>
                </a:solidFill>
                <a:latin typeface="Times New Roman" panose="02020603050405020304" pitchFamily="18" charset="0"/>
              </a:rPr>
              <a:t>balance may </a:t>
            </a:r>
            <a:r>
              <a:rPr lang="en-US" sz="2400" dirty="0">
                <a:solidFill>
                  <a:srgbClr val="FF0000"/>
                </a:solidFill>
                <a:latin typeface="Times New Roman" panose="02020603050405020304" pitchFamily="18" charset="0"/>
              </a:rPr>
              <a:t>be compared to a control surface that does </a:t>
            </a:r>
            <a:r>
              <a:rPr lang="en-US" sz="2400" dirty="0" smtClean="0">
                <a:solidFill>
                  <a:srgbClr val="FF0000"/>
                </a:solidFill>
                <a:latin typeface="Times New Roman" panose="02020603050405020304" pitchFamily="18" charset="0"/>
              </a:rPr>
              <a:t>not have </a:t>
            </a:r>
            <a:r>
              <a:rPr lang="en-US" sz="2400" dirty="0">
                <a:solidFill>
                  <a:srgbClr val="FF0000"/>
                </a:solidFill>
                <a:latin typeface="Times New Roman" panose="02020603050405020304" pitchFamily="18" charset="0"/>
              </a:rPr>
              <a:t>balance weights installed, as in figure </a:t>
            </a:r>
            <a:r>
              <a:rPr lang="en-US" sz="2400" dirty="0" smtClean="0">
                <a:solidFill>
                  <a:srgbClr val="FF0000"/>
                </a:solidFill>
                <a:latin typeface="Times New Roman" panose="02020603050405020304" pitchFamily="18" charset="0"/>
              </a:rPr>
              <a:t>2-76. From </a:t>
            </a:r>
            <a:r>
              <a:rPr lang="en-US" sz="2400" dirty="0">
                <a:solidFill>
                  <a:srgbClr val="FF0000"/>
                </a:solidFill>
                <a:latin typeface="Times New Roman" panose="02020603050405020304" pitchFamily="18" charset="0"/>
              </a:rPr>
              <a:t>this illustration, it is easy to understand </a:t>
            </a:r>
            <a:r>
              <a:rPr lang="en-US" sz="2400" dirty="0" smtClean="0">
                <a:solidFill>
                  <a:srgbClr val="FF0000"/>
                </a:solidFill>
                <a:latin typeface="Times New Roman" panose="02020603050405020304" pitchFamily="18" charset="0"/>
              </a:rPr>
              <a:t>how a </a:t>
            </a:r>
            <a:r>
              <a:rPr lang="en-US" sz="2400" dirty="0">
                <a:solidFill>
                  <a:srgbClr val="FF0000"/>
                </a:solidFill>
                <a:latin typeface="Times New Roman" panose="02020603050405020304" pitchFamily="18" charset="0"/>
              </a:rPr>
              <a:t>control surface is naturally tail (trailing </a:t>
            </a:r>
            <a:r>
              <a:rPr lang="en-US" sz="2400" dirty="0" smtClean="0">
                <a:solidFill>
                  <a:srgbClr val="FF0000"/>
                </a:solidFill>
                <a:latin typeface="Times New Roman" panose="02020603050405020304" pitchFamily="18" charset="0"/>
              </a:rPr>
              <a:t>edge) heavy</a:t>
            </a:r>
            <a:r>
              <a:rPr lang="en-US" sz="2400" dirty="0">
                <a:solidFill>
                  <a:srgbClr val="FF0000"/>
                </a:solidFill>
                <a:latin typeface="Times New Roman" panose="02020603050405020304" pitchFamily="18" charset="0"/>
              </a:rPr>
              <a:t>.</a:t>
            </a:r>
          </a:p>
          <a:p>
            <a:pPr algn="just"/>
            <a:r>
              <a:rPr lang="en-US" sz="2400" dirty="0">
                <a:solidFill>
                  <a:srgbClr val="FF0000"/>
                </a:solidFill>
                <a:latin typeface="Times New Roman" panose="02020603050405020304" pitchFamily="18" charset="0"/>
              </a:rPr>
              <a:t>It is this out-of-balance condition that can </a:t>
            </a:r>
            <a:r>
              <a:rPr lang="en-US" sz="2400" dirty="0" smtClean="0">
                <a:solidFill>
                  <a:srgbClr val="FF0000"/>
                </a:solidFill>
                <a:latin typeface="Times New Roman" panose="02020603050405020304" pitchFamily="18" charset="0"/>
              </a:rPr>
              <a:t>cause a </a:t>
            </a:r>
            <a:r>
              <a:rPr lang="en-US" sz="2400" dirty="0">
                <a:solidFill>
                  <a:srgbClr val="FF0000"/>
                </a:solidFill>
                <a:latin typeface="Times New Roman" panose="02020603050405020304" pitchFamily="18" charset="0"/>
              </a:rPr>
              <a:t>damaging flutter or buffeting of an aircraft </a:t>
            </a:r>
            <a:r>
              <a:rPr lang="en-US" sz="2400" dirty="0" smtClean="0">
                <a:solidFill>
                  <a:srgbClr val="FF0000"/>
                </a:solidFill>
                <a:latin typeface="Times New Roman" panose="02020603050405020304" pitchFamily="18" charset="0"/>
              </a:rPr>
              <a:t>and therefore </a:t>
            </a:r>
            <a:r>
              <a:rPr lang="en-US" sz="2400" dirty="0">
                <a:solidFill>
                  <a:srgbClr val="FF0000"/>
                </a:solidFill>
                <a:latin typeface="Times New Roman" panose="02020603050405020304" pitchFamily="18" charset="0"/>
              </a:rPr>
              <a:t>must he eliminated. This is best </a:t>
            </a:r>
            <a:r>
              <a:rPr lang="en-US" sz="2400" dirty="0" smtClean="0">
                <a:solidFill>
                  <a:srgbClr val="FF0000"/>
                </a:solidFill>
                <a:latin typeface="Times New Roman" panose="02020603050405020304" pitchFamily="18" charset="0"/>
              </a:rPr>
              <a:t>accomplished by </a:t>
            </a:r>
            <a:r>
              <a:rPr lang="en-US" sz="2400" dirty="0">
                <a:solidFill>
                  <a:srgbClr val="FF0000"/>
                </a:solidFill>
                <a:latin typeface="Times New Roman" panose="02020603050405020304" pitchFamily="18" charset="0"/>
              </a:rPr>
              <a:t>adding weights either inside or on </a:t>
            </a:r>
            <a:r>
              <a:rPr lang="en-US" sz="2400" dirty="0" smtClean="0">
                <a:solidFill>
                  <a:srgbClr val="FF0000"/>
                </a:solidFill>
                <a:latin typeface="Times New Roman" panose="02020603050405020304" pitchFamily="18" charset="0"/>
              </a:rPr>
              <a:t>the leading </a:t>
            </a:r>
            <a:r>
              <a:rPr lang="en-US" sz="2400" dirty="0">
                <a:solidFill>
                  <a:srgbClr val="FF0000"/>
                </a:solidFill>
                <a:latin typeface="Times New Roman" panose="02020603050405020304" pitchFamily="18" charset="0"/>
              </a:rPr>
              <a:t>edge of the tabs, ailerons, or in the </a:t>
            </a:r>
            <a:r>
              <a:rPr lang="en-US" sz="2400" dirty="0" smtClean="0">
                <a:solidFill>
                  <a:srgbClr val="FF0000"/>
                </a:solidFill>
                <a:latin typeface="Times New Roman" panose="02020603050405020304" pitchFamily="18" charset="0"/>
              </a:rPr>
              <a:t>proper location </a:t>
            </a:r>
            <a:r>
              <a:rPr lang="en-US" sz="2400" dirty="0">
                <a:solidFill>
                  <a:srgbClr val="FF0000"/>
                </a:solidFill>
                <a:latin typeface="Times New Roman" panose="02020603050405020304" pitchFamily="18" charset="0"/>
              </a:rPr>
              <a:t>on the balance panels. When this is </a:t>
            </a:r>
            <a:r>
              <a:rPr lang="en-US" sz="2400" dirty="0" smtClean="0">
                <a:solidFill>
                  <a:srgbClr val="FF0000"/>
                </a:solidFill>
                <a:latin typeface="Times New Roman" panose="02020603050405020304" pitchFamily="18" charset="0"/>
              </a:rPr>
              <a:t>done properly</a:t>
            </a:r>
            <a:r>
              <a:rPr lang="en-US" sz="2400" dirty="0">
                <a:solidFill>
                  <a:srgbClr val="FF0000"/>
                </a:solidFill>
                <a:latin typeface="Times New Roman" panose="02020603050405020304" pitchFamily="18" charset="0"/>
              </a:rPr>
              <a:t>, a balanced condition exists and can </a:t>
            </a:r>
            <a:r>
              <a:rPr lang="en-US" sz="2400" dirty="0" smtClean="0">
                <a:solidFill>
                  <a:srgbClr val="FF0000"/>
                </a:solidFill>
                <a:latin typeface="Times New Roman" panose="02020603050405020304" pitchFamily="18" charset="0"/>
              </a:rPr>
              <a:t>be compared </a:t>
            </a:r>
            <a:r>
              <a:rPr lang="en-US" sz="2400" dirty="0">
                <a:solidFill>
                  <a:srgbClr val="FF0000"/>
                </a:solidFill>
                <a:latin typeface="Times New Roman" panose="02020603050405020304" pitchFamily="18" charset="0"/>
              </a:rPr>
              <a:t>to the seesaw with a child sitting on </a:t>
            </a:r>
            <a:r>
              <a:rPr lang="en-US" sz="2400" dirty="0" smtClean="0">
                <a:solidFill>
                  <a:srgbClr val="FF0000"/>
                </a:solidFill>
                <a:latin typeface="Times New Roman" panose="02020603050405020304" pitchFamily="18" charset="0"/>
              </a:rPr>
              <a:t>the short </a:t>
            </a:r>
            <a:r>
              <a:rPr lang="en-US" sz="2400" dirty="0">
                <a:solidFill>
                  <a:srgbClr val="FF0000"/>
                </a:solidFill>
                <a:latin typeface="Times New Roman" panose="02020603050405020304" pitchFamily="18" charset="0"/>
              </a:rPr>
              <a:t>end of the plank</a:t>
            </a:r>
            <a:r>
              <a:rPr lang="en-US" sz="2400" dirty="0" smtClean="0">
                <a:solidFill>
                  <a:srgbClr val="FF0000"/>
                </a:solidFill>
                <a:latin typeface="Times New Roman" panose="02020603050405020304" pitchFamily="18" charset="0"/>
              </a:rPr>
              <a:t>.</a:t>
            </a:r>
            <a:r>
              <a:rPr lang="en-US" sz="2400" dirty="0">
                <a:solidFill>
                  <a:srgbClr val="FF0000"/>
                </a:solidFill>
              </a:rPr>
              <a:t> The effects of moments on control surfaces can he</a:t>
            </a:r>
          </a:p>
          <a:p>
            <a:pPr algn="just"/>
            <a:r>
              <a:rPr lang="en-US" sz="2400" dirty="0">
                <a:solidFill>
                  <a:srgbClr val="FF0000"/>
                </a:solidFill>
              </a:rPr>
              <a:t>easily understood by a closer observation and </a:t>
            </a:r>
            <a:r>
              <a:rPr lang="en-US" sz="2400" dirty="0" smtClean="0">
                <a:solidFill>
                  <a:srgbClr val="FF0000"/>
                </a:solidFill>
              </a:rPr>
              <a:t>study of </a:t>
            </a:r>
            <a:r>
              <a:rPr lang="en-US" sz="2400" dirty="0">
                <a:solidFill>
                  <a:srgbClr val="FF0000"/>
                </a:solidFill>
              </a:rPr>
              <a:t>a seesaw and two children of different </a:t>
            </a:r>
            <a:r>
              <a:rPr lang="en-US" sz="2400" dirty="0" smtClean="0">
                <a:solidFill>
                  <a:srgbClr val="FF0000"/>
                </a:solidFill>
              </a:rPr>
              <a:t>weights</a:t>
            </a:r>
          </a:p>
          <a:p>
            <a:pPr algn="just"/>
            <a:endParaRPr lang="en-US" sz="2400" dirty="0">
              <a:solidFill>
                <a:srgbClr val="FF0000"/>
              </a:solidFill>
            </a:endParaRPr>
          </a:p>
        </p:txBody>
      </p:sp>
    </p:spTree>
    <p:extLst>
      <p:ext uri="{BB962C8B-B14F-4D97-AF65-F5344CB8AC3E}">
        <p14:creationId xmlns:p14="http://schemas.microsoft.com/office/powerpoint/2010/main" xmlns="" val="1032401969"/>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215900"/>
            <a:ext cx="11760200" cy="4832092"/>
          </a:xfrm>
          <a:prstGeom prst="rect">
            <a:avLst/>
          </a:prstGeom>
        </p:spPr>
        <p:txBody>
          <a:bodyPr wrap="square">
            <a:spAutoFit/>
          </a:bodyPr>
          <a:lstStyle/>
          <a:p>
            <a:pPr algn="just"/>
            <a:r>
              <a:rPr lang="en-US" sz="2800" dirty="0">
                <a:solidFill>
                  <a:srgbClr val="FF0000"/>
                </a:solidFill>
                <a:latin typeface="Times New Roman" panose="02020603050405020304" pitchFamily="18" charset="0"/>
              </a:rPr>
              <a:t>seated in different positions thereon. Figure </a:t>
            </a:r>
            <a:r>
              <a:rPr lang="en-US" sz="2800" dirty="0" smtClean="0">
                <a:solidFill>
                  <a:srgbClr val="FF0000"/>
                </a:solidFill>
                <a:latin typeface="Times New Roman" panose="02020603050405020304" pitchFamily="18" charset="0"/>
              </a:rPr>
              <a:t>2-77 illustrates </a:t>
            </a:r>
            <a:r>
              <a:rPr lang="en-US" sz="2800" dirty="0">
                <a:solidFill>
                  <a:srgbClr val="FF0000"/>
                </a:solidFill>
                <a:latin typeface="Times New Roman" panose="02020603050405020304" pitchFamily="18" charset="0"/>
              </a:rPr>
              <a:t>a seesaw with an 80-lb. child seated at </a:t>
            </a:r>
            <a:r>
              <a:rPr lang="en-US" sz="2800" dirty="0" smtClean="0">
                <a:solidFill>
                  <a:srgbClr val="FF0000"/>
                </a:solidFill>
                <a:latin typeface="Times New Roman" panose="02020603050405020304" pitchFamily="18" charset="0"/>
              </a:rPr>
              <a:t>a distance </a:t>
            </a:r>
            <a:r>
              <a:rPr lang="en-US" sz="2800" dirty="0">
                <a:solidFill>
                  <a:srgbClr val="FF0000"/>
                </a:solidFill>
                <a:latin typeface="Times New Roman" panose="02020603050405020304" pitchFamily="18" charset="0"/>
              </a:rPr>
              <a:t>of 6 ft. from the fulcrum point of </a:t>
            </a:r>
            <a:r>
              <a:rPr lang="en-US" sz="2800" dirty="0" smtClean="0">
                <a:solidFill>
                  <a:srgbClr val="FF0000"/>
                </a:solidFill>
                <a:latin typeface="Times New Roman" panose="02020603050405020304" pitchFamily="18" charset="0"/>
              </a:rPr>
              <a:t>the seesaw</a:t>
            </a:r>
            <a:r>
              <a:rPr lang="en-US" sz="2800" dirty="0">
                <a:solidFill>
                  <a:srgbClr val="FF0000"/>
                </a:solidFill>
                <a:latin typeface="Times New Roman" panose="02020603050405020304" pitchFamily="18" charset="0"/>
              </a:rPr>
              <a:t>. The weight of the child tends to rotate </a:t>
            </a:r>
            <a:r>
              <a:rPr lang="en-US" sz="2800" dirty="0" smtClean="0">
                <a:solidFill>
                  <a:srgbClr val="FF0000"/>
                </a:solidFill>
                <a:latin typeface="Times New Roman" panose="02020603050405020304" pitchFamily="18" charset="0"/>
              </a:rPr>
              <a:t>the seesaw </a:t>
            </a:r>
            <a:r>
              <a:rPr lang="en-US" sz="2800" dirty="0">
                <a:solidFill>
                  <a:srgbClr val="FF0000"/>
                </a:solidFill>
                <a:latin typeface="Times New Roman" panose="02020603050405020304" pitchFamily="18" charset="0"/>
              </a:rPr>
              <a:t>in a clockwise direction until it touches </a:t>
            </a:r>
            <a:r>
              <a:rPr lang="en-US" sz="2800" dirty="0" smtClean="0">
                <a:solidFill>
                  <a:srgbClr val="FF0000"/>
                </a:solidFill>
                <a:latin typeface="Times New Roman" panose="02020603050405020304" pitchFamily="18" charset="0"/>
              </a:rPr>
              <a:t>the ground</a:t>
            </a:r>
            <a:r>
              <a:rPr lang="en-US" sz="2800" dirty="0">
                <a:solidFill>
                  <a:srgbClr val="FF0000"/>
                </a:solidFill>
                <a:latin typeface="Times New Roman" panose="02020603050405020304" pitchFamily="18" charset="0"/>
              </a:rPr>
              <a:t>. To bring the seesaw into a level or </a:t>
            </a:r>
            <a:r>
              <a:rPr lang="en-US" sz="2800" dirty="0" smtClean="0">
                <a:solidFill>
                  <a:srgbClr val="FF0000"/>
                </a:solidFill>
                <a:latin typeface="Times New Roman" panose="02020603050405020304" pitchFamily="18" charset="0"/>
              </a:rPr>
              <a:t>balanced condition</a:t>
            </a:r>
            <a:r>
              <a:rPr lang="en-US" sz="2800" dirty="0">
                <a:solidFill>
                  <a:srgbClr val="FF0000"/>
                </a:solidFill>
                <a:latin typeface="Times New Roman" panose="02020603050405020304" pitchFamily="18" charset="0"/>
              </a:rPr>
              <a:t>, a child </a:t>
            </a:r>
            <a:r>
              <a:rPr lang="en-US" sz="2800" dirty="0">
                <a:solidFill>
                  <a:srgbClr val="FF0000"/>
                </a:solidFill>
                <a:latin typeface="Arial" panose="020B0604020202020204" pitchFamily="34" charset="0"/>
              </a:rPr>
              <a:t>is </a:t>
            </a:r>
            <a:r>
              <a:rPr lang="en-US" sz="2800" dirty="0">
                <a:solidFill>
                  <a:srgbClr val="FF0000"/>
                </a:solidFill>
                <a:latin typeface="Times New Roman" panose="02020603050405020304" pitchFamily="18" charset="0"/>
              </a:rPr>
              <a:t>placed on the </a:t>
            </a:r>
            <a:r>
              <a:rPr lang="en-US" sz="2800" dirty="0" smtClean="0">
                <a:solidFill>
                  <a:srgbClr val="FF0000"/>
                </a:solidFill>
                <a:latin typeface="Times New Roman" panose="02020603050405020304" pitchFamily="18" charset="0"/>
              </a:rPr>
              <a:t>opposite end </a:t>
            </a:r>
            <a:r>
              <a:rPr lang="en-US" sz="2800" dirty="0">
                <a:solidFill>
                  <a:srgbClr val="FF0000"/>
                </a:solidFill>
                <a:latin typeface="Times New Roman" panose="02020603050405020304" pitchFamily="18" charset="0"/>
              </a:rPr>
              <a:t>of the seesaw. The child must be placed at a</a:t>
            </a:r>
          </a:p>
          <a:p>
            <a:pPr algn="just"/>
            <a:r>
              <a:rPr lang="en-US" sz="2800" dirty="0">
                <a:solidFill>
                  <a:srgbClr val="FF0000"/>
                </a:solidFill>
                <a:latin typeface="Times New Roman" panose="02020603050405020304" pitchFamily="18" charset="0"/>
              </a:rPr>
              <a:t>point equal to the moment of the child on the </a:t>
            </a:r>
            <a:r>
              <a:rPr lang="en-US" sz="2800" dirty="0" smtClean="0">
                <a:solidFill>
                  <a:srgbClr val="FF0000"/>
                </a:solidFill>
                <a:latin typeface="Times New Roman" panose="02020603050405020304" pitchFamily="18" charset="0"/>
              </a:rPr>
              <a:t>left side </a:t>
            </a:r>
            <a:r>
              <a:rPr lang="en-US" sz="2800" dirty="0">
                <a:solidFill>
                  <a:srgbClr val="FF0000"/>
                </a:solidFill>
                <a:latin typeface="Times New Roman" panose="02020603050405020304" pitchFamily="18" charset="0"/>
              </a:rPr>
              <a:t>of the seesaw</a:t>
            </a:r>
            <a:r>
              <a:rPr lang="en-US" sz="2800" dirty="0" smtClean="0">
                <a:solidFill>
                  <a:srgbClr val="FF0000"/>
                </a:solidFill>
                <a:latin typeface="Times New Roman" panose="02020603050405020304" pitchFamily="18" charset="0"/>
              </a:rPr>
              <a:t>.</a:t>
            </a:r>
          </a:p>
          <a:p>
            <a:pPr algn="just"/>
            <a:r>
              <a:rPr lang="en-US" sz="2800" dirty="0">
                <a:solidFill>
                  <a:srgbClr val="FF0000"/>
                </a:solidFill>
              </a:rPr>
              <a:t>Assume that the child is placed a distance of 8 </a:t>
            </a:r>
            <a:r>
              <a:rPr lang="en-US" sz="2800" dirty="0" smtClean="0">
                <a:solidFill>
                  <a:srgbClr val="FF0000"/>
                </a:solidFill>
              </a:rPr>
              <a:t>ft. to </a:t>
            </a:r>
            <a:r>
              <a:rPr lang="en-US" sz="2800" dirty="0">
                <a:solidFill>
                  <a:srgbClr val="FF0000"/>
                </a:solidFill>
              </a:rPr>
              <a:t>the right of the fulcrum point. A simple </a:t>
            </a:r>
            <a:r>
              <a:rPr lang="en-US" sz="2800" dirty="0" smtClean="0">
                <a:solidFill>
                  <a:srgbClr val="FF0000"/>
                </a:solidFill>
              </a:rPr>
              <a:t>formula can </a:t>
            </a:r>
            <a:r>
              <a:rPr lang="en-US" sz="2800" dirty="0">
                <a:solidFill>
                  <a:srgbClr val="FF0000"/>
                </a:solidFill>
              </a:rPr>
              <a:t>be used to determine the exact weight that </a:t>
            </a:r>
            <a:r>
              <a:rPr lang="en-US" sz="2800" dirty="0" smtClean="0">
                <a:solidFill>
                  <a:srgbClr val="FF0000"/>
                </a:solidFill>
              </a:rPr>
              <a:t>the child </a:t>
            </a:r>
            <a:r>
              <a:rPr lang="en-US" sz="2800" dirty="0">
                <a:solidFill>
                  <a:srgbClr val="FF0000"/>
                </a:solidFill>
              </a:rPr>
              <a:t>must have to balance or bring the seesaw </a:t>
            </a:r>
            <a:r>
              <a:rPr lang="en-US" sz="2800" dirty="0" smtClean="0">
                <a:solidFill>
                  <a:srgbClr val="FF0000"/>
                </a:solidFill>
              </a:rPr>
              <a:t>into a </a:t>
            </a:r>
            <a:r>
              <a:rPr lang="en-US" sz="2800" dirty="0">
                <a:solidFill>
                  <a:srgbClr val="FF0000"/>
                </a:solidFill>
              </a:rPr>
              <a:t>leveled condition</a:t>
            </a:r>
            <a:r>
              <a:rPr lang="en-US" dirty="0" smtClean="0">
                <a:solidFill>
                  <a:srgbClr val="FF0000"/>
                </a:solidFill>
              </a:rPr>
              <a:t>.</a:t>
            </a:r>
          </a:p>
          <a:p>
            <a:pPr algn="just"/>
            <a:endParaRPr lang="en-US" sz="2800" dirty="0">
              <a:solidFill>
                <a:srgbClr val="FF0000"/>
              </a:solidFill>
            </a:endParaRPr>
          </a:p>
        </p:txBody>
      </p:sp>
    </p:spTree>
    <p:extLst>
      <p:ext uri="{BB962C8B-B14F-4D97-AF65-F5344CB8AC3E}">
        <p14:creationId xmlns:p14="http://schemas.microsoft.com/office/powerpoint/2010/main" xmlns="" val="432840140"/>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4824" y="508000"/>
            <a:ext cx="11474541" cy="5969000"/>
          </a:xfrm>
          <a:prstGeom prst="rect">
            <a:avLst/>
          </a:prstGeom>
        </p:spPr>
      </p:pic>
    </p:spTree>
    <p:extLst>
      <p:ext uri="{BB962C8B-B14F-4D97-AF65-F5344CB8AC3E}">
        <p14:creationId xmlns:p14="http://schemas.microsoft.com/office/powerpoint/2010/main" xmlns="" val="3328264858"/>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3399" y="861046"/>
            <a:ext cx="9196583" cy="5501653"/>
          </a:xfrm>
          <a:prstGeom prst="rect">
            <a:avLst/>
          </a:prstGeom>
        </p:spPr>
      </p:pic>
    </p:spTree>
    <p:extLst>
      <p:ext uri="{BB962C8B-B14F-4D97-AF65-F5344CB8AC3E}">
        <p14:creationId xmlns:p14="http://schemas.microsoft.com/office/powerpoint/2010/main" xmlns="" val="2627234105"/>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2600" y="342900"/>
            <a:ext cx="11353800" cy="5262979"/>
          </a:xfrm>
          <a:prstGeom prst="rect">
            <a:avLst/>
          </a:prstGeom>
        </p:spPr>
        <p:txBody>
          <a:bodyPr wrap="square">
            <a:spAutoFit/>
          </a:bodyPr>
          <a:lstStyle/>
          <a:p>
            <a:r>
              <a:rPr lang="en-US" sz="2400" dirty="0">
                <a:solidFill>
                  <a:srgbClr val="FF0000"/>
                </a:solidFill>
                <a:latin typeface="Times New Roman" panose="02020603050405020304" pitchFamily="18" charset="0"/>
              </a:rPr>
              <a:t>To produce a balanced condition of the </a:t>
            </a:r>
            <a:r>
              <a:rPr lang="en-US" sz="2400" dirty="0" smtClean="0">
                <a:solidFill>
                  <a:srgbClr val="FF0000"/>
                </a:solidFill>
                <a:latin typeface="Times New Roman" panose="02020603050405020304" pitchFamily="18" charset="0"/>
              </a:rPr>
              <a:t>seesaw (or </a:t>
            </a:r>
            <a:r>
              <a:rPr lang="en-US" sz="2400" dirty="0">
                <a:solidFill>
                  <a:srgbClr val="FF0000"/>
                </a:solidFill>
                <a:latin typeface="Times New Roman" panose="02020603050405020304" pitchFamily="18" charset="0"/>
              </a:rPr>
              <a:t>control surface), </a:t>
            </a:r>
            <a:r>
              <a:rPr lang="en-US" sz="2400" dirty="0" smtClean="0">
                <a:solidFill>
                  <a:srgbClr val="FF0000"/>
                </a:solidFill>
                <a:latin typeface="Times New Roman" panose="02020603050405020304" pitchFamily="18" charset="0"/>
              </a:rPr>
              <a:t>the counterclockwise moment must </a:t>
            </a:r>
            <a:r>
              <a:rPr lang="en-US" sz="2400" dirty="0">
                <a:solidFill>
                  <a:srgbClr val="FF0000"/>
                </a:solidFill>
                <a:latin typeface="Times New Roman" panose="02020603050405020304" pitchFamily="18" charset="0"/>
              </a:rPr>
              <a:t>equal the clockwise moment. Moment is </a:t>
            </a:r>
            <a:r>
              <a:rPr lang="en-US" sz="2400" dirty="0" smtClean="0">
                <a:solidFill>
                  <a:srgbClr val="FF0000"/>
                </a:solidFill>
                <a:latin typeface="Times New Roman" panose="02020603050405020304" pitchFamily="18" charset="0"/>
              </a:rPr>
              <a:t>found by </a:t>
            </a:r>
            <a:r>
              <a:rPr lang="en-US" sz="2400" dirty="0">
                <a:solidFill>
                  <a:srgbClr val="FF0000"/>
                </a:solidFill>
                <a:latin typeface="Times New Roman" panose="02020603050405020304" pitchFamily="18" charset="0"/>
              </a:rPr>
              <a:t>multiplying weight times distance. Therefore, </a:t>
            </a:r>
            <a:r>
              <a:rPr lang="en-US" sz="2400" dirty="0" smtClean="0">
                <a:solidFill>
                  <a:srgbClr val="FF0000"/>
                </a:solidFill>
                <a:latin typeface="Times New Roman" panose="02020603050405020304" pitchFamily="18" charset="0"/>
              </a:rPr>
              <a:t>the formula </a:t>
            </a:r>
            <a:r>
              <a:rPr lang="en-US" sz="2400" dirty="0">
                <a:solidFill>
                  <a:srgbClr val="FF0000"/>
                </a:solidFill>
                <a:latin typeface="Times New Roman" panose="02020603050405020304" pitchFamily="18" charset="0"/>
              </a:rPr>
              <a:t>to balance the seesaw is:</a:t>
            </a:r>
          </a:p>
          <a:p>
            <a:r>
              <a:rPr lang="pl-PL" sz="2400" dirty="0">
                <a:solidFill>
                  <a:srgbClr val="FF0000"/>
                </a:solidFill>
                <a:latin typeface="Times New Roman" panose="02020603050405020304" pitchFamily="18" charset="0"/>
              </a:rPr>
              <a:t>Wz X Dz </a:t>
            </a:r>
            <a:r>
              <a:rPr lang="pl-PL" sz="2400" dirty="0">
                <a:solidFill>
                  <a:srgbClr val="FF0000"/>
                </a:solidFill>
                <a:latin typeface="Arial" panose="020B0604020202020204" pitchFamily="34" charset="0"/>
              </a:rPr>
              <a:t>= </a:t>
            </a:r>
            <a:r>
              <a:rPr lang="pl-PL" sz="2400" dirty="0">
                <a:solidFill>
                  <a:srgbClr val="FF0000"/>
                </a:solidFill>
                <a:latin typeface="Times New Roman" panose="02020603050405020304" pitchFamily="18" charset="0"/>
              </a:rPr>
              <a:t>W1 X D1.</a:t>
            </a:r>
          </a:p>
          <a:p>
            <a:r>
              <a:rPr lang="en-US" sz="2400" dirty="0">
                <a:solidFill>
                  <a:srgbClr val="FF0000"/>
                </a:solidFill>
                <a:latin typeface="Arial" panose="020B0604020202020204" pitchFamily="34" charset="0"/>
              </a:rPr>
              <a:t>W </a:t>
            </a:r>
            <a:r>
              <a:rPr lang="en-US" sz="2400" dirty="0">
                <a:solidFill>
                  <a:srgbClr val="FF0000"/>
                </a:solidFill>
                <a:latin typeface="Times New Roman" panose="02020603050405020304" pitchFamily="18" charset="0"/>
              </a:rPr>
              <a:t>2 would be the unknown weight of the </a:t>
            </a:r>
            <a:r>
              <a:rPr lang="en-US" sz="2400" dirty="0" smtClean="0">
                <a:solidFill>
                  <a:srgbClr val="FF0000"/>
                </a:solidFill>
                <a:latin typeface="Times New Roman" panose="02020603050405020304" pitchFamily="18" charset="0"/>
              </a:rPr>
              <a:t>second child</a:t>
            </a:r>
            <a:r>
              <a:rPr lang="en-US" sz="2400" dirty="0">
                <a:solidFill>
                  <a:srgbClr val="FF0000"/>
                </a:solidFill>
                <a:latin typeface="Times New Roman" panose="02020603050405020304" pitchFamily="18" charset="0"/>
              </a:rPr>
              <a:t>. D2 would be the distance (in feet) from </a:t>
            </a:r>
            <a:r>
              <a:rPr lang="en-US" sz="2400" dirty="0" smtClean="0">
                <a:solidFill>
                  <a:srgbClr val="FF0000"/>
                </a:solidFill>
                <a:latin typeface="Times New Roman" panose="02020603050405020304" pitchFamily="18" charset="0"/>
              </a:rPr>
              <a:t>the fulcrum </a:t>
            </a:r>
            <a:r>
              <a:rPr lang="en-US" sz="2400" dirty="0">
                <a:solidFill>
                  <a:srgbClr val="FF0000"/>
                </a:solidFill>
                <a:latin typeface="Times New Roman" panose="02020603050405020304" pitchFamily="18" charset="0"/>
              </a:rPr>
              <a:t>that the second child is seated ( </a:t>
            </a:r>
            <a:r>
              <a:rPr lang="en-US" sz="2400" dirty="0">
                <a:solidFill>
                  <a:srgbClr val="FF0000"/>
                </a:solidFill>
                <a:latin typeface="Arial" panose="020B0604020202020204" pitchFamily="34" charset="0"/>
              </a:rPr>
              <a:t>8). W 1</a:t>
            </a:r>
          </a:p>
          <a:p>
            <a:r>
              <a:rPr lang="en-US" sz="2400" dirty="0">
                <a:solidFill>
                  <a:srgbClr val="FF0000"/>
                </a:solidFill>
                <a:latin typeface="Times New Roman" panose="02020603050405020304" pitchFamily="18" charset="0"/>
              </a:rPr>
              <a:t>would be the weight of the first child ( 80 lbs.). </a:t>
            </a:r>
            <a:r>
              <a:rPr lang="en-US" sz="2400" dirty="0" smtClean="0">
                <a:solidFill>
                  <a:srgbClr val="FF0000"/>
                </a:solidFill>
                <a:latin typeface="Arial" panose="020B0604020202020204" pitchFamily="34" charset="0"/>
              </a:rPr>
              <a:t>D</a:t>
            </a:r>
            <a:r>
              <a:rPr lang="en-US" sz="2400" dirty="0" smtClean="0">
                <a:solidFill>
                  <a:srgbClr val="FF0000"/>
                </a:solidFill>
                <a:latin typeface="Times New Roman" panose="02020603050405020304" pitchFamily="18" charset="0"/>
              </a:rPr>
              <a:t>1 would </a:t>
            </a:r>
            <a:r>
              <a:rPr lang="en-US" sz="2400" dirty="0">
                <a:solidFill>
                  <a:srgbClr val="FF0000"/>
                </a:solidFill>
                <a:latin typeface="Times New Roman" panose="02020603050405020304" pitchFamily="18" charset="0"/>
              </a:rPr>
              <a:t>be the distance (in feet) from the </a:t>
            </a:r>
            <a:r>
              <a:rPr lang="en-US" sz="2400" dirty="0" smtClean="0">
                <a:solidFill>
                  <a:srgbClr val="FF0000"/>
                </a:solidFill>
                <a:latin typeface="Times New Roman" panose="02020603050405020304" pitchFamily="18" charset="0"/>
              </a:rPr>
              <a:t>fulcrum that </a:t>
            </a:r>
            <a:r>
              <a:rPr lang="en-US" sz="2400" dirty="0">
                <a:solidFill>
                  <a:srgbClr val="FF0000"/>
                </a:solidFill>
                <a:latin typeface="Times New Roman" panose="02020603050405020304" pitchFamily="18" charset="0"/>
              </a:rPr>
              <a:t>the first child is seated ( 6).</a:t>
            </a:r>
          </a:p>
          <a:p>
            <a:r>
              <a:rPr lang="en-US" sz="2400" dirty="0">
                <a:solidFill>
                  <a:srgbClr val="FF0000"/>
                </a:solidFill>
                <a:latin typeface="Times New Roman" panose="02020603050405020304" pitchFamily="18" charset="0"/>
              </a:rPr>
              <a:t>Finding the weight of the second child is now </a:t>
            </a:r>
            <a:r>
              <a:rPr lang="en-US" sz="2400" dirty="0" smtClean="0">
                <a:solidFill>
                  <a:srgbClr val="FF0000"/>
                </a:solidFill>
                <a:latin typeface="Times New Roman" panose="02020603050405020304" pitchFamily="18" charset="0"/>
              </a:rPr>
              <a:t>a simple </a:t>
            </a:r>
            <a:r>
              <a:rPr lang="en-US" sz="2400" dirty="0">
                <a:solidFill>
                  <a:srgbClr val="FF0000"/>
                </a:solidFill>
                <a:latin typeface="Times New Roman" panose="02020603050405020304" pitchFamily="18" charset="0"/>
              </a:rPr>
              <a:t>matter of substitution and solving the </a:t>
            </a:r>
            <a:r>
              <a:rPr lang="en-US" sz="2400" dirty="0" smtClean="0">
                <a:solidFill>
                  <a:srgbClr val="FF0000"/>
                </a:solidFill>
                <a:latin typeface="Times New Roman" panose="02020603050405020304" pitchFamily="18" charset="0"/>
              </a:rPr>
              <a:t>formula as </a:t>
            </a:r>
            <a:r>
              <a:rPr lang="en-US" sz="2400" dirty="0">
                <a:solidFill>
                  <a:srgbClr val="FF0000"/>
                </a:solidFill>
                <a:latin typeface="Times New Roman" panose="02020603050405020304" pitchFamily="18" charset="0"/>
              </a:rPr>
              <a:t>follows:</a:t>
            </a:r>
          </a:p>
          <a:p>
            <a:r>
              <a:rPr lang="pl-PL" sz="2400" dirty="0">
                <a:solidFill>
                  <a:srgbClr val="FF0000"/>
                </a:solidFill>
                <a:latin typeface="Times New Roman" panose="02020603050405020304" pitchFamily="18" charset="0"/>
              </a:rPr>
              <a:t>W2 X D2 </a:t>
            </a:r>
            <a:r>
              <a:rPr lang="pl-PL" sz="2400" dirty="0">
                <a:solidFill>
                  <a:srgbClr val="FF0000"/>
                </a:solidFill>
                <a:latin typeface="Arial" panose="020B0604020202020204" pitchFamily="34" charset="0"/>
              </a:rPr>
              <a:t>= </a:t>
            </a:r>
            <a:r>
              <a:rPr lang="pl-PL" sz="2400" dirty="0">
                <a:solidFill>
                  <a:srgbClr val="FF0000"/>
                </a:solidFill>
                <a:latin typeface="Times New Roman" panose="02020603050405020304" pitchFamily="18" charset="0"/>
              </a:rPr>
              <a:t>W1 X D1</a:t>
            </a:r>
          </a:p>
          <a:p>
            <a:r>
              <a:rPr lang="pl-PL" sz="2400" dirty="0">
                <a:solidFill>
                  <a:srgbClr val="FF0000"/>
                </a:solidFill>
                <a:latin typeface="Times New Roman" panose="02020603050405020304" pitchFamily="18" charset="0"/>
              </a:rPr>
              <a:t>W2 X 8 </a:t>
            </a:r>
            <a:r>
              <a:rPr lang="pl-PL" sz="2400" dirty="0">
                <a:solidFill>
                  <a:srgbClr val="FF0000"/>
                </a:solidFill>
                <a:latin typeface="Arial" panose="020B0604020202020204" pitchFamily="34" charset="0"/>
              </a:rPr>
              <a:t>= </a:t>
            </a:r>
            <a:r>
              <a:rPr lang="pl-PL" sz="2400" dirty="0">
                <a:solidFill>
                  <a:srgbClr val="FF0000"/>
                </a:solidFill>
                <a:latin typeface="Times New Roman" panose="02020603050405020304" pitchFamily="18" charset="0"/>
              </a:rPr>
              <a:t>80 lbs. X 6</a:t>
            </a:r>
          </a:p>
          <a:p>
            <a:r>
              <a:rPr lang="en-US" sz="2400" dirty="0">
                <a:solidFill>
                  <a:srgbClr val="FF0000"/>
                </a:solidFill>
                <a:latin typeface="Times New Roman" panose="02020603050405020304" pitchFamily="18" charset="0"/>
              </a:rPr>
              <a:t>w2 </a:t>
            </a:r>
            <a:r>
              <a:rPr lang="en-US" sz="2400" dirty="0">
                <a:solidFill>
                  <a:srgbClr val="FF0000"/>
                </a:solidFill>
                <a:latin typeface="Arial" panose="020B0604020202020204" pitchFamily="34" charset="0"/>
              </a:rPr>
              <a:t>= </a:t>
            </a:r>
            <a:r>
              <a:rPr lang="en-US" sz="2400" dirty="0">
                <a:solidFill>
                  <a:srgbClr val="FF0000"/>
                </a:solidFill>
                <a:latin typeface="Times New Roman" panose="02020603050405020304" pitchFamily="18" charset="0"/>
              </a:rPr>
              <a:t>480 </a:t>
            </a:r>
            <a:r>
              <a:rPr lang="en-US" sz="2400" dirty="0">
                <a:solidFill>
                  <a:srgbClr val="FF0000"/>
                </a:solidFill>
                <a:latin typeface="Arial" panose="020B0604020202020204" pitchFamily="34" charset="0"/>
              </a:rPr>
              <a:t>lbs</a:t>
            </a:r>
            <a:r>
              <a:rPr lang="en-US" sz="2400" dirty="0" smtClean="0">
                <a:solidFill>
                  <a:srgbClr val="FF0000"/>
                </a:solidFill>
                <a:latin typeface="Arial" panose="020B0604020202020204" pitchFamily="34" charset="0"/>
              </a:rPr>
              <a:t>.</a:t>
            </a:r>
          </a:p>
          <a:p>
            <a:endParaRPr lang="en-US" sz="2400" dirty="0">
              <a:solidFill>
                <a:srgbClr val="FF0000"/>
              </a:solidFill>
              <a:latin typeface="Arial" panose="020B0604020202020204" pitchFamily="34" charset="0"/>
            </a:endParaRPr>
          </a:p>
        </p:txBody>
      </p:sp>
    </p:spTree>
    <p:extLst>
      <p:ext uri="{BB962C8B-B14F-4D97-AF65-F5344CB8AC3E}">
        <p14:creationId xmlns:p14="http://schemas.microsoft.com/office/powerpoint/2010/main" xmlns="" val="2812378740"/>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114300"/>
            <a:ext cx="11518900" cy="5262979"/>
          </a:xfrm>
          <a:prstGeom prst="rect">
            <a:avLst/>
          </a:prstGeom>
        </p:spPr>
        <p:txBody>
          <a:bodyPr wrap="square">
            <a:spAutoFit/>
          </a:bodyPr>
          <a:lstStyle/>
          <a:p>
            <a:pPr algn="just"/>
            <a:r>
              <a:rPr lang="en-US" sz="2400" dirty="0">
                <a:solidFill>
                  <a:srgbClr val="FF0000"/>
                </a:solidFill>
                <a:latin typeface="Times New Roman" panose="02020603050405020304" pitchFamily="18" charset="0"/>
              </a:rPr>
              <a:t>w2 </a:t>
            </a:r>
            <a:r>
              <a:rPr lang="en-US" sz="2400" dirty="0">
                <a:solidFill>
                  <a:srgbClr val="FF0000"/>
                </a:solidFill>
                <a:latin typeface="Arial" panose="020B0604020202020204" pitchFamily="34" charset="0"/>
              </a:rPr>
              <a:t>= </a:t>
            </a:r>
            <a:r>
              <a:rPr lang="en-US" sz="2400" u="sng" dirty="0">
                <a:solidFill>
                  <a:srgbClr val="FF0000"/>
                </a:solidFill>
                <a:latin typeface="Times New Roman" panose="02020603050405020304" pitchFamily="18" charset="0"/>
              </a:rPr>
              <a:t>480 </a:t>
            </a:r>
            <a:r>
              <a:rPr lang="en-US" sz="2400" u="sng" dirty="0">
                <a:solidFill>
                  <a:srgbClr val="FF0000"/>
                </a:solidFill>
                <a:latin typeface="Arial" panose="020B0604020202020204" pitchFamily="34" charset="0"/>
              </a:rPr>
              <a:t>lbs.</a:t>
            </a:r>
          </a:p>
          <a:p>
            <a:pPr algn="just"/>
            <a:r>
              <a:rPr lang="en-US" sz="2400" dirty="0" smtClean="0">
                <a:solidFill>
                  <a:srgbClr val="FF0000"/>
                </a:solidFill>
                <a:latin typeface="Times New Roman" panose="02020603050405020304" pitchFamily="18" charset="0"/>
              </a:rPr>
              <a:t>            8</a:t>
            </a:r>
            <a:endParaRPr lang="en-US" sz="2400" dirty="0">
              <a:solidFill>
                <a:srgbClr val="FF0000"/>
              </a:solidFill>
              <a:latin typeface="Times New Roman" panose="02020603050405020304" pitchFamily="18" charset="0"/>
            </a:endParaRPr>
          </a:p>
          <a:p>
            <a:pPr algn="just"/>
            <a:r>
              <a:rPr lang="en-US" sz="2400" dirty="0" err="1">
                <a:solidFill>
                  <a:srgbClr val="FF0000"/>
                </a:solidFill>
                <a:latin typeface="Arial" panose="020B0604020202020204" pitchFamily="34" charset="0"/>
              </a:rPr>
              <a:t>wll</a:t>
            </a:r>
            <a:r>
              <a:rPr lang="en-US" sz="2400" dirty="0">
                <a:solidFill>
                  <a:srgbClr val="FF0000"/>
                </a:solidFill>
                <a:latin typeface="Arial" panose="020B0604020202020204" pitchFamily="34" charset="0"/>
              </a:rPr>
              <a:t> = </a:t>
            </a:r>
            <a:r>
              <a:rPr lang="en-US" sz="2400" dirty="0">
                <a:solidFill>
                  <a:srgbClr val="FF0000"/>
                </a:solidFill>
                <a:latin typeface="Times New Roman" panose="02020603050405020304" pitchFamily="18" charset="0"/>
              </a:rPr>
              <a:t>60 lbs.</a:t>
            </a:r>
          </a:p>
          <a:p>
            <a:pPr algn="just"/>
            <a:r>
              <a:rPr lang="en-US" sz="2400" dirty="0">
                <a:solidFill>
                  <a:srgbClr val="FF0000"/>
                </a:solidFill>
                <a:latin typeface="Times New Roman" panose="02020603050405020304" pitchFamily="18" charset="0"/>
              </a:rPr>
              <a:t>So the weight of the second child would have </a:t>
            </a:r>
            <a:r>
              <a:rPr lang="en-US" sz="2400" dirty="0" smtClean="0">
                <a:solidFill>
                  <a:srgbClr val="FF0000"/>
                </a:solidFill>
                <a:latin typeface="Times New Roman" panose="02020603050405020304" pitchFamily="18" charset="0"/>
              </a:rPr>
              <a:t>to be </a:t>
            </a:r>
            <a:r>
              <a:rPr lang="en-US" sz="2400" dirty="0">
                <a:solidFill>
                  <a:srgbClr val="FF0000"/>
                </a:solidFill>
                <a:latin typeface="Times New Roman" panose="02020603050405020304" pitchFamily="18" charset="0"/>
              </a:rPr>
              <a:t>60 lbs. To prove the formula:</a:t>
            </a:r>
          </a:p>
          <a:p>
            <a:pPr algn="just"/>
            <a:r>
              <a:rPr lang="de-DE" sz="2400" dirty="0">
                <a:solidFill>
                  <a:srgbClr val="FF0000"/>
                </a:solidFill>
                <a:latin typeface="Times New Roman" panose="02020603050405020304" pitchFamily="18" charset="0"/>
              </a:rPr>
              <a:t>60 lbs. X 8 </a:t>
            </a:r>
            <a:r>
              <a:rPr lang="de-DE" sz="2400" dirty="0">
                <a:solidFill>
                  <a:srgbClr val="FF0000"/>
                </a:solidFill>
                <a:latin typeface="Arial" panose="020B0604020202020204" pitchFamily="34" charset="0"/>
              </a:rPr>
              <a:t>ft. = </a:t>
            </a:r>
            <a:r>
              <a:rPr lang="de-DE" sz="2400" dirty="0">
                <a:solidFill>
                  <a:srgbClr val="FF0000"/>
                </a:solidFill>
                <a:latin typeface="Times New Roman" panose="02020603050405020304" pitchFamily="18" charset="0"/>
              </a:rPr>
              <a:t>80 lbs. X 6 </a:t>
            </a:r>
            <a:r>
              <a:rPr lang="de-DE" sz="2400" dirty="0">
                <a:solidFill>
                  <a:srgbClr val="FF0000"/>
                </a:solidFill>
                <a:latin typeface="Arial" panose="020B0604020202020204" pitchFamily="34" charset="0"/>
              </a:rPr>
              <a:t>ft.</a:t>
            </a:r>
          </a:p>
          <a:p>
            <a:pPr algn="just"/>
            <a:r>
              <a:rPr lang="de-DE" sz="2400" dirty="0">
                <a:solidFill>
                  <a:srgbClr val="FF0000"/>
                </a:solidFill>
                <a:latin typeface="Times New Roman" panose="02020603050405020304" pitchFamily="18" charset="0"/>
              </a:rPr>
              <a:t>480 </a:t>
            </a:r>
            <a:r>
              <a:rPr lang="de-DE" sz="2400" dirty="0">
                <a:solidFill>
                  <a:srgbClr val="FF0000"/>
                </a:solidFill>
                <a:latin typeface="Arial" panose="020B0604020202020204" pitchFamily="34" charset="0"/>
              </a:rPr>
              <a:t>ft. </a:t>
            </a:r>
            <a:r>
              <a:rPr lang="de-DE" sz="2400" dirty="0">
                <a:solidFill>
                  <a:srgbClr val="FF0000"/>
                </a:solidFill>
                <a:latin typeface="Times New Roman" panose="02020603050405020304" pitchFamily="18" charset="0"/>
              </a:rPr>
              <a:t>lbs. </a:t>
            </a:r>
            <a:r>
              <a:rPr lang="de-DE" sz="2400" dirty="0">
                <a:solidFill>
                  <a:srgbClr val="FF0000"/>
                </a:solidFill>
                <a:latin typeface="Arial" panose="020B0604020202020204" pitchFamily="34" charset="0"/>
              </a:rPr>
              <a:t>= </a:t>
            </a:r>
            <a:r>
              <a:rPr lang="de-DE" sz="2400" dirty="0">
                <a:solidFill>
                  <a:srgbClr val="FF0000"/>
                </a:solidFill>
                <a:latin typeface="Times New Roman" panose="02020603050405020304" pitchFamily="18" charset="0"/>
              </a:rPr>
              <a:t>480 ft. lbs.</a:t>
            </a:r>
          </a:p>
          <a:p>
            <a:pPr algn="just"/>
            <a:r>
              <a:rPr lang="en-US" sz="2400" dirty="0">
                <a:solidFill>
                  <a:srgbClr val="FF0000"/>
                </a:solidFill>
                <a:latin typeface="Times New Roman" panose="02020603050405020304" pitchFamily="18" charset="0"/>
              </a:rPr>
              <a:t>This would result in a balanced condition of </a:t>
            </a:r>
            <a:r>
              <a:rPr lang="en-US" sz="2400" dirty="0" smtClean="0">
                <a:solidFill>
                  <a:srgbClr val="FF0000"/>
                </a:solidFill>
                <a:latin typeface="Times New Roman" panose="02020603050405020304" pitchFamily="18" charset="0"/>
              </a:rPr>
              <a:t>the seesaw </a:t>
            </a:r>
            <a:r>
              <a:rPr lang="en-US" sz="2400" dirty="0">
                <a:solidFill>
                  <a:srgbClr val="FF0000"/>
                </a:solidFill>
                <a:latin typeface="Times New Roman" panose="02020603050405020304" pitchFamily="18" charset="0"/>
              </a:rPr>
              <a:t>since </a:t>
            </a:r>
            <a:r>
              <a:rPr lang="en-US" sz="2400" dirty="0" smtClean="0">
                <a:solidFill>
                  <a:srgbClr val="FF0000"/>
                </a:solidFill>
                <a:latin typeface="Times New Roman" panose="02020603050405020304" pitchFamily="18" charset="0"/>
              </a:rPr>
              <a:t>the counterclockwise </a:t>
            </a:r>
            <a:r>
              <a:rPr lang="en-US" sz="2400" dirty="0">
                <a:solidFill>
                  <a:srgbClr val="FF0000"/>
                </a:solidFill>
                <a:latin typeface="Times New Roman" panose="02020603050405020304" pitchFamily="18" charset="0"/>
              </a:rPr>
              <a:t>moments </a:t>
            </a:r>
            <a:r>
              <a:rPr lang="en-US" sz="2400" dirty="0" smtClean="0">
                <a:solidFill>
                  <a:srgbClr val="FF0000"/>
                </a:solidFill>
                <a:latin typeface="Times New Roman" panose="02020603050405020304" pitchFamily="18" charset="0"/>
              </a:rPr>
              <a:t>around the </a:t>
            </a:r>
            <a:r>
              <a:rPr lang="en-US" sz="2400" dirty="0">
                <a:solidFill>
                  <a:srgbClr val="FF0000"/>
                </a:solidFill>
                <a:latin typeface="Times New Roman" panose="02020603050405020304" pitchFamily="18" charset="0"/>
              </a:rPr>
              <a:t>fulcrum are equal to the clockwise </a:t>
            </a:r>
            <a:r>
              <a:rPr lang="en-US" sz="2400" dirty="0" smtClean="0">
                <a:solidFill>
                  <a:srgbClr val="FF0000"/>
                </a:solidFill>
                <a:latin typeface="Times New Roman" panose="02020603050405020304" pitchFamily="18" charset="0"/>
              </a:rPr>
              <a:t>moments around </a:t>
            </a:r>
            <a:r>
              <a:rPr lang="en-US" sz="2400" dirty="0">
                <a:solidFill>
                  <a:srgbClr val="FF0000"/>
                </a:solidFill>
                <a:latin typeface="Times New Roman" panose="02020603050405020304" pitchFamily="18" charset="0"/>
              </a:rPr>
              <a:t>the fulcrum</a:t>
            </a:r>
            <a:r>
              <a:rPr lang="en-US" sz="2400" dirty="0" smtClean="0">
                <a:solidFill>
                  <a:srgbClr val="FF0000"/>
                </a:solidFill>
                <a:latin typeface="Times New Roman" panose="02020603050405020304" pitchFamily="18" charset="0"/>
              </a:rPr>
              <a:t>.</a:t>
            </a:r>
          </a:p>
          <a:p>
            <a:pPr algn="just"/>
            <a:r>
              <a:rPr lang="en-US" sz="2400" dirty="0">
                <a:solidFill>
                  <a:srgbClr val="FF0000"/>
                </a:solidFill>
              </a:rPr>
              <a:t>The same effect is </a:t>
            </a:r>
            <a:r>
              <a:rPr lang="en-US" sz="2400" dirty="0" smtClean="0">
                <a:solidFill>
                  <a:srgbClr val="FF0000"/>
                </a:solidFill>
              </a:rPr>
              <a:t>obtained </a:t>
            </a:r>
            <a:r>
              <a:rPr lang="en-US" sz="2400" dirty="0">
                <a:solidFill>
                  <a:srgbClr val="FF0000"/>
                </a:solidFill>
              </a:rPr>
              <a:t>in a control </a:t>
            </a:r>
            <a:r>
              <a:rPr lang="en-US" sz="2400" dirty="0" smtClean="0">
                <a:solidFill>
                  <a:srgbClr val="FF0000"/>
                </a:solidFill>
              </a:rPr>
              <a:t>surface by </a:t>
            </a:r>
            <a:r>
              <a:rPr lang="en-US" sz="2400" dirty="0">
                <a:solidFill>
                  <a:srgbClr val="FF0000"/>
                </a:solidFill>
              </a:rPr>
              <a:t>the addition of </a:t>
            </a:r>
            <a:r>
              <a:rPr lang="en-US" sz="2400" dirty="0" smtClean="0">
                <a:solidFill>
                  <a:srgbClr val="FF0000"/>
                </a:solidFill>
              </a:rPr>
              <a:t>weigh</a:t>
            </a:r>
            <a:r>
              <a:rPr lang="en-US" sz="2400" dirty="0">
                <a:solidFill>
                  <a:srgbClr val="FF0000"/>
                </a:solidFill>
              </a:rPr>
              <a:t>.</a:t>
            </a:r>
            <a:r>
              <a:rPr lang="en-US" sz="2400" dirty="0" smtClean="0">
                <a:solidFill>
                  <a:srgbClr val="FF0000"/>
                </a:solidFill>
              </a:rPr>
              <a:t> </a:t>
            </a:r>
            <a:r>
              <a:rPr lang="en-US" sz="2400" dirty="0">
                <a:solidFill>
                  <a:srgbClr val="FF0000"/>
                </a:solidFill>
              </a:rPr>
              <a:t>Since most of the </a:t>
            </a:r>
            <a:r>
              <a:rPr lang="en-US" sz="2400" dirty="0" smtClean="0">
                <a:solidFill>
                  <a:srgbClr val="FF0000"/>
                </a:solidFill>
              </a:rPr>
              <a:t>repairs to </a:t>
            </a:r>
            <a:r>
              <a:rPr lang="en-US" sz="2400" dirty="0">
                <a:solidFill>
                  <a:srgbClr val="FF0000"/>
                </a:solidFill>
              </a:rPr>
              <a:t>control </a:t>
            </a:r>
            <a:r>
              <a:rPr lang="en-US" sz="2400" dirty="0" smtClean="0">
                <a:solidFill>
                  <a:srgbClr val="FF0000"/>
                </a:solidFill>
              </a:rPr>
              <a:t>surface </a:t>
            </a:r>
            <a:r>
              <a:rPr lang="en-US" sz="2400" dirty="0">
                <a:solidFill>
                  <a:srgbClr val="FF0000"/>
                </a:solidFill>
              </a:rPr>
              <a:t>are </a:t>
            </a:r>
            <a:r>
              <a:rPr lang="en-US" sz="2400" dirty="0" smtClean="0">
                <a:solidFill>
                  <a:srgbClr val="FF0000"/>
                </a:solidFill>
              </a:rPr>
              <a:t>aft </a:t>
            </a:r>
            <a:r>
              <a:rPr lang="en-US" sz="2400" dirty="0">
                <a:solidFill>
                  <a:srgbClr val="FF0000"/>
                </a:solidFill>
              </a:rPr>
              <a:t>of the hinge center </a:t>
            </a:r>
            <a:r>
              <a:rPr lang="en-US" sz="2400" dirty="0" smtClean="0">
                <a:solidFill>
                  <a:srgbClr val="FF0000"/>
                </a:solidFill>
              </a:rPr>
              <a:t>line, resulting </a:t>
            </a:r>
            <a:r>
              <a:rPr lang="en-US" sz="2400" dirty="0">
                <a:solidFill>
                  <a:srgbClr val="FF0000"/>
                </a:solidFill>
              </a:rPr>
              <a:t>in a </a:t>
            </a:r>
            <a:r>
              <a:rPr lang="en-US" sz="2400" dirty="0" err="1" smtClean="0">
                <a:solidFill>
                  <a:srgbClr val="FF0000"/>
                </a:solidFill>
              </a:rPr>
              <a:t>trailg</a:t>
            </a:r>
            <a:r>
              <a:rPr lang="en-US" sz="2400" dirty="0" smtClean="0">
                <a:solidFill>
                  <a:srgbClr val="FF0000"/>
                </a:solidFill>
              </a:rPr>
              <a:t>-edge-heavy </a:t>
            </a:r>
            <a:r>
              <a:rPr lang="en-US" sz="2400" dirty="0">
                <a:solidFill>
                  <a:srgbClr val="FF0000"/>
                </a:solidFill>
              </a:rPr>
              <a:t>condition, </a:t>
            </a:r>
            <a:r>
              <a:rPr lang="en-US" sz="2400" dirty="0" smtClean="0">
                <a:solidFill>
                  <a:srgbClr val="FF0000"/>
                </a:solidFill>
              </a:rPr>
              <a:t>the weight </a:t>
            </a:r>
            <a:r>
              <a:rPr lang="en-US" sz="2400" dirty="0">
                <a:solidFill>
                  <a:srgbClr val="FF0000"/>
                </a:solidFill>
              </a:rPr>
              <a:t>is added forward of the hinge center </a:t>
            </a:r>
            <a:r>
              <a:rPr lang="en-US" sz="2400" dirty="0" smtClean="0">
                <a:solidFill>
                  <a:srgbClr val="FF0000"/>
                </a:solidFill>
              </a:rPr>
              <a:t>line. The </a:t>
            </a:r>
            <a:r>
              <a:rPr lang="en-US" sz="2400" dirty="0">
                <a:solidFill>
                  <a:srgbClr val="FF0000"/>
                </a:solidFill>
              </a:rPr>
              <a:t>correct re-balance weight must be </a:t>
            </a:r>
            <a:r>
              <a:rPr lang="en-US" sz="2400" dirty="0" smtClean="0">
                <a:solidFill>
                  <a:srgbClr val="FF0000"/>
                </a:solidFill>
              </a:rPr>
              <a:t>calculated and </a:t>
            </a:r>
            <a:r>
              <a:rPr lang="en-US" sz="2400" dirty="0">
                <a:solidFill>
                  <a:srgbClr val="FF0000"/>
                </a:solidFill>
              </a:rPr>
              <a:t>installed in the proper position</a:t>
            </a:r>
            <a:r>
              <a:rPr lang="en-US" sz="2400" dirty="0" smtClean="0"/>
              <a:t>.</a:t>
            </a:r>
          </a:p>
          <a:p>
            <a:pPr algn="just"/>
            <a:endParaRPr lang="en-US" sz="2400" dirty="0">
              <a:solidFill>
                <a:srgbClr val="FF0000"/>
              </a:solidFill>
            </a:endParaRPr>
          </a:p>
        </p:txBody>
      </p:sp>
    </p:spTree>
    <p:extLst>
      <p:ext uri="{BB962C8B-B14F-4D97-AF65-F5344CB8AC3E}">
        <p14:creationId xmlns:p14="http://schemas.microsoft.com/office/powerpoint/2010/main" xmlns="" val="34221512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500" y="431800"/>
            <a:ext cx="11658600" cy="6124754"/>
          </a:xfrm>
          <a:prstGeom prst="rect">
            <a:avLst/>
          </a:prstGeom>
        </p:spPr>
        <p:txBody>
          <a:bodyPr wrap="square">
            <a:spAutoFit/>
          </a:bodyPr>
          <a:lstStyle/>
          <a:p>
            <a:pPr algn="just"/>
            <a:r>
              <a:rPr lang="en-US" sz="2800" b="1" dirty="0">
                <a:solidFill>
                  <a:srgbClr val="FF0000"/>
                </a:solidFill>
                <a:latin typeface="Times New Roman" panose="02020603050405020304" pitchFamily="18" charset="0"/>
              </a:rPr>
              <a:t>Re-balancing of Movable Surfaces</a:t>
            </a:r>
          </a:p>
          <a:p>
            <a:pPr algn="just"/>
            <a:r>
              <a:rPr lang="en-US" sz="2800" dirty="0">
                <a:solidFill>
                  <a:srgbClr val="FF0000"/>
                </a:solidFill>
                <a:latin typeface="Times New Roman" panose="02020603050405020304" pitchFamily="18" charset="0"/>
              </a:rPr>
              <a:t>The material in this section </a:t>
            </a:r>
            <a:r>
              <a:rPr lang="en-US" sz="2800" dirty="0">
                <a:solidFill>
                  <a:srgbClr val="FF0000"/>
                </a:solidFill>
                <a:latin typeface="Arial" panose="020B0604020202020204" pitchFamily="34" charset="0"/>
              </a:rPr>
              <a:t>is </a:t>
            </a:r>
            <a:r>
              <a:rPr lang="en-US" sz="2800" dirty="0">
                <a:solidFill>
                  <a:srgbClr val="FF0000"/>
                </a:solidFill>
                <a:latin typeface="Times New Roman" panose="02020603050405020304" pitchFamily="18" charset="0"/>
              </a:rPr>
              <a:t>presented for </a:t>
            </a:r>
            <a:r>
              <a:rPr lang="en-US" sz="2800" dirty="0" smtClean="0">
                <a:solidFill>
                  <a:srgbClr val="FF0000"/>
                </a:solidFill>
                <a:latin typeface="Times New Roman" panose="02020603050405020304" pitchFamily="18" charset="0"/>
              </a:rPr>
              <a:t>familiarization purposes </a:t>
            </a:r>
            <a:r>
              <a:rPr lang="en-US" sz="2800" dirty="0">
                <a:solidFill>
                  <a:srgbClr val="FF0000"/>
                </a:solidFill>
                <a:latin typeface="Times New Roman" panose="02020603050405020304" pitchFamily="18" charset="0"/>
              </a:rPr>
              <a:t>only, and should not </a:t>
            </a:r>
            <a:r>
              <a:rPr lang="en-US" sz="2800" dirty="0">
                <a:solidFill>
                  <a:srgbClr val="FF0000"/>
                </a:solidFill>
                <a:latin typeface="Arial" panose="020B0604020202020204" pitchFamily="34" charset="0"/>
              </a:rPr>
              <a:t>be </a:t>
            </a:r>
            <a:r>
              <a:rPr lang="en-US" sz="2800" dirty="0" smtClean="0">
                <a:solidFill>
                  <a:srgbClr val="FF0000"/>
                </a:solidFill>
                <a:latin typeface="Times New Roman" panose="02020603050405020304" pitchFamily="18" charset="0"/>
              </a:rPr>
              <a:t>used when </a:t>
            </a:r>
            <a:r>
              <a:rPr lang="en-US" sz="2800" dirty="0">
                <a:solidFill>
                  <a:srgbClr val="FF0000"/>
                </a:solidFill>
                <a:latin typeface="Times New Roman" panose="02020603050405020304" pitchFamily="18" charset="0"/>
              </a:rPr>
              <a:t>re-balancing a control surface. Explicit instructions</a:t>
            </a:r>
          </a:p>
          <a:p>
            <a:pPr algn="just"/>
            <a:r>
              <a:rPr lang="en-US" sz="2800" dirty="0">
                <a:solidFill>
                  <a:srgbClr val="FF0000"/>
                </a:solidFill>
                <a:latin typeface="Times New Roman" panose="02020603050405020304" pitchFamily="18" charset="0"/>
              </a:rPr>
              <a:t>for the balancing of control surfaces </a:t>
            </a:r>
            <a:r>
              <a:rPr lang="en-US" sz="2800" dirty="0" smtClean="0">
                <a:solidFill>
                  <a:srgbClr val="FF0000"/>
                </a:solidFill>
                <a:latin typeface="Times New Roman" panose="02020603050405020304" pitchFamily="18" charset="0"/>
              </a:rPr>
              <a:t>are given </a:t>
            </a:r>
            <a:r>
              <a:rPr lang="en-US" sz="2800" dirty="0">
                <a:solidFill>
                  <a:srgbClr val="FF0000"/>
                </a:solidFill>
                <a:latin typeface="Times New Roman" panose="02020603050405020304" pitchFamily="18" charset="0"/>
              </a:rPr>
              <a:t>in the service and overhaul manuals for </a:t>
            </a:r>
            <a:r>
              <a:rPr lang="en-US" sz="2800" dirty="0" smtClean="0">
                <a:solidFill>
                  <a:srgbClr val="FF0000"/>
                </a:solidFill>
                <a:latin typeface="Times New Roman" panose="02020603050405020304" pitchFamily="18" charset="0"/>
              </a:rPr>
              <a:t>the specific </a:t>
            </a:r>
            <a:r>
              <a:rPr lang="en-US" sz="2800" dirty="0">
                <a:solidFill>
                  <a:srgbClr val="FF0000"/>
                </a:solidFill>
                <a:latin typeface="Times New Roman" panose="02020603050405020304" pitchFamily="18" charset="0"/>
              </a:rPr>
              <a:t>aircraft and must be followed </a:t>
            </a:r>
            <a:r>
              <a:rPr lang="en-US" sz="2800" dirty="0" smtClean="0">
                <a:solidFill>
                  <a:srgbClr val="FF0000"/>
                </a:solidFill>
                <a:latin typeface="Times New Roman" panose="02020603050405020304" pitchFamily="18" charset="0"/>
              </a:rPr>
              <a:t>closely. Any </a:t>
            </a:r>
            <a:r>
              <a:rPr lang="en-US" sz="2800" dirty="0">
                <a:solidFill>
                  <a:srgbClr val="FF0000"/>
                </a:solidFill>
                <a:latin typeface="Times New Roman" panose="02020603050405020304" pitchFamily="18" charset="0"/>
              </a:rPr>
              <a:t>time repairs on a control surface add </a:t>
            </a:r>
            <a:r>
              <a:rPr lang="en-US" sz="2800" dirty="0" smtClean="0">
                <a:solidFill>
                  <a:srgbClr val="FF0000"/>
                </a:solidFill>
                <a:latin typeface="Times New Roman" panose="02020603050405020304" pitchFamily="18" charset="0"/>
              </a:rPr>
              <a:t>weight fore </a:t>
            </a:r>
            <a:r>
              <a:rPr lang="en-US" sz="2800" dirty="0">
                <a:solidFill>
                  <a:srgbClr val="FF0000"/>
                </a:solidFill>
                <a:latin typeface="Times New Roman" panose="02020603050405020304" pitchFamily="18" charset="0"/>
              </a:rPr>
              <a:t>or aft of the hinge center line, the control</a:t>
            </a:r>
          </a:p>
          <a:p>
            <a:pPr algn="just"/>
            <a:r>
              <a:rPr lang="en-US" sz="2800" dirty="0">
                <a:solidFill>
                  <a:srgbClr val="FF0000"/>
                </a:solidFill>
                <a:latin typeface="Times New Roman" panose="02020603050405020304" pitchFamily="18" charset="0"/>
              </a:rPr>
              <a:t>surface must be re-balanced. Any control </a:t>
            </a:r>
            <a:r>
              <a:rPr lang="en-US" sz="2800" dirty="0" smtClean="0">
                <a:solidFill>
                  <a:srgbClr val="FF0000"/>
                </a:solidFill>
                <a:latin typeface="Times New Roman" panose="02020603050405020304" pitchFamily="18" charset="0"/>
              </a:rPr>
              <a:t>surface that </a:t>
            </a:r>
            <a:r>
              <a:rPr lang="en-US" sz="2800" dirty="0">
                <a:solidFill>
                  <a:srgbClr val="FF0000"/>
                </a:solidFill>
                <a:latin typeface="Times New Roman" panose="02020603050405020304" pitchFamily="18" charset="0"/>
              </a:rPr>
              <a:t>is out of balance will be unstable and will </a:t>
            </a:r>
            <a:r>
              <a:rPr lang="en-US" sz="2800" dirty="0" smtClean="0">
                <a:solidFill>
                  <a:srgbClr val="FF0000"/>
                </a:solidFill>
                <a:latin typeface="Times New Roman" panose="02020603050405020304" pitchFamily="18" charset="0"/>
              </a:rPr>
              <a:t>not remain </a:t>
            </a:r>
            <a:r>
              <a:rPr lang="en-US" sz="2800" dirty="0">
                <a:solidFill>
                  <a:srgbClr val="FF0000"/>
                </a:solidFill>
                <a:latin typeface="Times New Roman" panose="02020603050405020304" pitchFamily="18" charset="0"/>
              </a:rPr>
              <a:t>in a streamlined position during </a:t>
            </a:r>
            <a:r>
              <a:rPr lang="en-US" sz="2800" dirty="0" smtClean="0">
                <a:solidFill>
                  <a:srgbClr val="FF0000"/>
                </a:solidFill>
                <a:latin typeface="Times New Roman" panose="02020603050405020304" pitchFamily="18" charset="0"/>
              </a:rPr>
              <a:t>normal flight</a:t>
            </a:r>
            <a:r>
              <a:rPr lang="en-US" sz="2800" dirty="0">
                <a:solidFill>
                  <a:srgbClr val="FF0000"/>
                </a:solidFill>
                <a:latin typeface="Times New Roman" panose="02020603050405020304" pitchFamily="18" charset="0"/>
              </a:rPr>
              <a:t>. For example, an aileron that is </a:t>
            </a:r>
            <a:r>
              <a:rPr lang="en-US" sz="2800" dirty="0" smtClean="0">
                <a:solidFill>
                  <a:srgbClr val="FF0000"/>
                </a:solidFill>
                <a:latin typeface="Times New Roman" panose="02020603050405020304" pitchFamily="18" charset="0"/>
              </a:rPr>
              <a:t>trailing-edge heavy </a:t>
            </a:r>
            <a:r>
              <a:rPr lang="en-US" sz="2800" dirty="0">
                <a:solidFill>
                  <a:srgbClr val="FF0000"/>
                </a:solidFill>
                <a:latin typeface="Times New Roman" panose="02020603050405020304" pitchFamily="18" charset="0"/>
              </a:rPr>
              <a:t>will move down when the wing deflects </a:t>
            </a:r>
            <a:r>
              <a:rPr lang="en-US" sz="2800" dirty="0" smtClean="0">
                <a:solidFill>
                  <a:srgbClr val="FF0000"/>
                </a:solidFill>
                <a:latin typeface="Times New Roman" panose="02020603050405020304" pitchFamily="18" charset="0"/>
              </a:rPr>
              <a:t>upward, and </a:t>
            </a:r>
            <a:r>
              <a:rPr lang="en-US" sz="2800" dirty="0">
                <a:solidFill>
                  <a:srgbClr val="FF0000"/>
                </a:solidFill>
                <a:latin typeface="Times New Roman" panose="02020603050405020304" pitchFamily="18" charset="0"/>
              </a:rPr>
              <a:t>up when the wing deflects </a:t>
            </a:r>
            <a:r>
              <a:rPr lang="en-US" sz="2800" dirty="0" smtClean="0">
                <a:solidFill>
                  <a:srgbClr val="FF0000"/>
                </a:solidFill>
                <a:latin typeface="Times New Roman" panose="02020603050405020304" pitchFamily="18" charset="0"/>
              </a:rPr>
              <a:t>downward. Such </a:t>
            </a:r>
            <a:r>
              <a:rPr lang="en-US" sz="2800" dirty="0">
                <a:solidFill>
                  <a:srgbClr val="FF0000"/>
                </a:solidFill>
                <a:latin typeface="Times New Roman" panose="02020603050405020304" pitchFamily="18" charset="0"/>
              </a:rPr>
              <a:t>a condition can cause unexpected and </a:t>
            </a:r>
            <a:r>
              <a:rPr lang="en-US" sz="2800" dirty="0" smtClean="0">
                <a:solidFill>
                  <a:srgbClr val="FF0000"/>
                </a:solidFill>
                <a:latin typeface="Times New Roman" panose="02020603050405020304" pitchFamily="18" charset="0"/>
              </a:rPr>
              <a:t>violent maneuvers </a:t>
            </a:r>
            <a:r>
              <a:rPr lang="en-US" sz="2800" dirty="0">
                <a:solidFill>
                  <a:srgbClr val="FF0000"/>
                </a:solidFill>
                <a:latin typeface="Times New Roman" panose="02020603050405020304" pitchFamily="18" charset="0"/>
              </a:rPr>
              <a:t>of the aircraft. In extreme cases, </a:t>
            </a:r>
            <a:r>
              <a:rPr lang="en-US" sz="2800" dirty="0" smtClean="0">
                <a:solidFill>
                  <a:srgbClr val="FF0000"/>
                </a:solidFill>
                <a:latin typeface="Times New Roman" panose="02020603050405020304" pitchFamily="18" charset="0"/>
              </a:rPr>
              <a:t>fluttering and </a:t>
            </a:r>
            <a:r>
              <a:rPr lang="en-US" sz="2800" dirty="0">
                <a:solidFill>
                  <a:srgbClr val="FF0000"/>
                </a:solidFill>
                <a:latin typeface="Times New Roman" panose="02020603050405020304" pitchFamily="18" charset="0"/>
              </a:rPr>
              <a:t>buffeting may develop to a degree </a:t>
            </a:r>
            <a:r>
              <a:rPr lang="en-US" sz="2800" dirty="0" smtClean="0">
                <a:solidFill>
                  <a:srgbClr val="FF0000"/>
                </a:solidFill>
                <a:latin typeface="Times New Roman" panose="02020603050405020304" pitchFamily="18" charset="0"/>
              </a:rPr>
              <a:t>that could </a:t>
            </a:r>
            <a:r>
              <a:rPr lang="en-US" sz="2800" dirty="0">
                <a:solidFill>
                  <a:srgbClr val="FF0000"/>
                </a:solidFill>
                <a:latin typeface="Times New Roman" panose="02020603050405020304" pitchFamily="18" charset="0"/>
              </a:rPr>
              <a:t>cause the complete loss of the aircraft</a:t>
            </a:r>
            <a:r>
              <a:rPr lang="en-US" sz="2800" dirty="0" smtClean="0">
                <a:solidFill>
                  <a:srgbClr val="FF0000"/>
                </a:solidFill>
                <a:latin typeface="Times New Roman" panose="02020603050405020304" pitchFamily="18" charset="0"/>
              </a:rPr>
              <a:t>.</a:t>
            </a:r>
          </a:p>
          <a:p>
            <a:pPr algn="just"/>
            <a:endParaRPr lang="en-US" sz="280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xmlns="" val="886252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 y="88900"/>
            <a:ext cx="11849100" cy="4832092"/>
          </a:xfrm>
          <a:prstGeom prst="rect">
            <a:avLst/>
          </a:prstGeom>
        </p:spPr>
        <p:txBody>
          <a:bodyPr wrap="square">
            <a:spAutoFit/>
          </a:bodyPr>
          <a:lstStyle/>
          <a:p>
            <a:pPr algn="just"/>
            <a:r>
              <a:rPr lang="en-US" sz="2800" dirty="0"/>
              <a:t>RUDDER LIMITERS In flight, most large aircraft oscillate slightly from side to side. Yaw dampener units automatically detect this movement and send signals to the hydraulic power control unit (PCU) that moves the rudder so that it can correct for these yaw oscillations. Similarly, rudders are known to deflect without being commanded to do so by the flight crew. Again, the yaw dampener is designed to correct the fluctuations by signaling the PCU. However, too large of an involuntary deflection to a rudder can cause a loss of control of the aircraft. A ruder limiter is fitted to many aircraft to prevent any more than a few degrees of involuntary motion of the rudder. Essentially, it limits the movement unless it is commanded from the flight deck. </a:t>
            </a:r>
          </a:p>
        </p:txBody>
      </p:sp>
    </p:spTree>
    <p:extLst>
      <p:ext uri="{BB962C8B-B14F-4D97-AF65-F5344CB8AC3E}">
        <p14:creationId xmlns:p14="http://schemas.microsoft.com/office/powerpoint/2010/main" xmlns="" val="2619040911"/>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79399"/>
            <a:ext cx="11823700" cy="6370975"/>
          </a:xfrm>
          <a:prstGeom prst="rect">
            <a:avLst/>
          </a:prstGeom>
        </p:spPr>
        <p:txBody>
          <a:bodyPr wrap="square">
            <a:spAutoFit/>
          </a:bodyPr>
          <a:lstStyle/>
          <a:p>
            <a:pPr algn="just"/>
            <a:r>
              <a:rPr lang="en-US" sz="2400" dirty="0">
                <a:solidFill>
                  <a:srgbClr val="FF0000"/>
                </a:solidFill>
                <a:latin typeface="Times New Roman" panose="02020603050405020304" pitchFamily="18" charset="0"/>
              </a:rPr>
              <a:t>Re-balancing a control surface concerns both Nose down </a:t>
            </a:r>
            <a:r>
              <a:rPr lang="en-US" sz="2400" dirty="0" smtClean="0">
                <a:solidFill>
                  <a:srgbClr val="FF0000"/>
                </a:solidFill>
                <a:latin typeface="Times New Roman" panose="02020603050405020304" pitchFamily="18" charset="0"/>
              </a:rPr>
              <a:t>static </a:t>
            </a:r>
            <a:r>
              <a:rPr lang="en-US" sz="2400" dirty="0">
                <a:solidFill>
                  <a:srgbClr val="FF0000"/>
                </a:solidFill>
                <a:latin typeface="Times New Roman" panose="02020603050405020304" pitchFamily="18" charset="0"/>
              </a:rPr>
              <a:t>and </a:t>
            </a:r>
            <a:r>
              <a:rPr lang="en-US" sz="2400" dirty="0" smtClean="0">
                <a:solidFill>
                  <a:srgbClr val="FF0000"/>
                </a:solidFill>
                <a:latin typeface="Times New Roman" panose="02020603050405020304" pitchFamily="18" charset="0"/>
              </a:rPr>
              <a:t>dynamic balance</a:t>
            </a:r>
            <a:r>
              <a:rPr lang="en-US" sz="2400" dirty="0">
                <a:solidFill>
                  <a:srgbClr val="FF0000"/>
                </a:solidFill>
                <a:latin typeface="Times New Roman" panose="02020603050405020304" pitchFamily="18" charset="0"/>
              </a:rPr>
              <a:t>. A control surface </a:t>
            </a:r>
            <a:r>
              <a:rPr lang="en-US" sz="2400" dirty="0" smtClean="0">
                <a:solidFill>
                  <a:srgbClr val="FF0000"/>
                </a:solidFill>
                <a:latin typeface="Times New Roman" panose="02020603050405020304" pitchFamily="18" charset="0"/>
              </a:rPr>
              <a:t>that is </a:t>
            </a:r>
            <a:r>
              <a:rPr lang="en-US" sz="2400" dirty="0">
                <a:solidFill>
                  <a:srgbClr val="FF0000"/>
                </a:solidFill>
                <a:latin typeface="Times New Roman" panose="02020603050405020304" pitchFamily="18" charset="0"/>
              </a:rPr>
              <a:t>statically balanced will also be dynamically balanced.</a:t>
            </a:r>
          </a:p>
          <a:p>
            <a:pPr algn="just"/>
            <a:r>
              <a:rPr lang="en-US" sz="2400" b="1" dirty="0" smtClean="0">
                <a:solidFill>
                  <a:srgbClr val="FF0000"/>
                </a:solidFill>
                <a:latin typeface="Times New Roman" panose="02020603050405020304" pitchFamily="18" charset="0"/>
              </a:rPr>
              <a:t>Static </a:t>
            </a:r>
            <a:r>
              <a:rPr lang="en-US" sz="2400" b="1" dirty="0">
                <a:solidFill>
                  <a:srgbClr val="FF0000"/>
                </a:solidFill>
                <a:latin typeface="Times New Roman" panose="02020603050405020304" pitchFamily="18" charset="0"/>
              </a:rPr>
              <a:t>Balance</a:t>
            </a:r>
          </a:p>
          <a:p>
            <a:pPr algn="just"/>
            <a:r>
              <a:rPr lang="en-US" sz="2400" dirty="0">
                <a:solidFill>
                  <a:srgbClr val="FF0000"/>
                </a:solidFill>
                <a:latin typeface="Times New Roman" panose="02020603050405020304" pitchFamily="18" charset="0"/>
              </a:rPr>
              <a:t>Static balance is the tendency of an object </a:t>
            </a:r>
            <a:r>
              <a:rPr lang="en-US" sz="2400" dirty="0" smtClean="0">
                <a:solidFill>
                  <a:srgbClr val="FF0000"/>
                </a:solidFill>
                <a:latin typeface="Times New Roman" panose="02020603050405020304" pitchFamily="18" charset="0"/>
              </a:rPr>
              <a:t>to remain </a:t>
            </a:r>
            <a:r>
              <a:rPr lang="en-US" sz="2400" dirty="0">
                <a:solidFill>
                  <a:srgbClr val="FF0000"/>
                </a:solidFill>
                <a:latin typeface="Times New Roman" panose="02020603050405020304" pitchFamily="18" charset="0"/>
              </a:rPr>
              <a:t>stationary when supported from its </a:t>
            </a:r>
            <a:r>
              <a:rPr lang="en-US" sz="2400" dirty="0" smtClean="0">
                <a:solidFill>
                  <a:srgbClr val="FF0000"/>
                </a:solidFill>
                <a:latin typeface="Times New Roman" panose="02020603050405020304" pitchFamily="18" charset="0"/>
              </a:rPr>
              <a:t>own center </a:t>
            </a:r>
            <a:r>
              <a:rPr lang="en-US" sz="2400" dirty="0">
                <a:solidFill>
                  <a:srgbClr val="FF0000"/>
                </a:solidFill>
                <a:latin typeface="Times New Roman" panose="02020603050405020304" pitchFamily="18" charset="0"/>
              </a:rPr>
              <a:t>of gravity. There are two ways in which </a:t>
            </a:r>
            <a:r>
              <a:rPr lang="en-US" sz="2400" dirty="0" smtClean="0">
                <a:solidFill>
                  <a:srgbClr val="FF0000"/>
                </a:solidFill>
                <a:latin typeface="Times New Roman" panose="02020603050405020304" pitchFamily="18" charset="0"/>
              </a:rPr>
              <a:t>a control </a:t>
            </a:r>
            <a:r>
              <a:rPr lang="en-US" sz="2400" dirty="0">
                <a:solidFill>
                  <a:srgbClr val="FF0000"/>
                </a:solidFill>
                <a:latin typeface="Times New Roman" panose="02020603050405020304" pitchFamily="18" charset="0"/>
              </a:rPr>
              <a:t>surface may be out of static balance. </a:t>
            </a:r>
            <a:r>
              <a:rPr lang="en-US" sz="2400" dirty="0" smtClean="0">
                <a:solidFill>
                  <a:srgbClr val="FF0000"/>
                </a:solidFill>
                <a:latin typeface="Times New Roman" panose="02020603050405020304" pitchFamily="18" charset="0"/>
              </a:rPr>
              <a:t>They are </a:t>
            </a:r>
            <a:r>
              <a:rPr lang="en-US" sz="2400" dirty="0">
                <a:solidFill>
                  <a:srgbClr val="FF0000"/>
                </a:solidFill>
                <a:latin typeface="Times New Roman" panose="02020603050405020304" pitchFamily="18" charset="0"/>
              </a:rPr>
              <a:t>called underbalance and </a:t>
            </a:r>
            <a:r>
              <a:rPr lang="en-US" sz="2400" dirty="0" smtClean="0">
                <a:solidFill>
                  <a:srgbClr val="FF0000"/>
                </a:solidFill>
                <a:latin typeface="Times New Roman" panose="02020603050405020304" pitchFamily="18" charset="0"/>
              </a:rPr>
              <a:t>overbalance. When </a:t>
            </a:r>
            <a:r>
              <a:rPr lang="en-US" sz="2400" dirty="0">
                <a:solidFill>
                  <a:srgbClr val="FF0000"/>
                </a:solidFill>
                <a:latin typeface="Times New Roman" panose="02020603050405020304" pitchFamily="18" charset="0"/>
              </a:rPr>
              <a:t>a control surface is mounted on a </a:t>
            </a:r>
            <a:r>
              <a:rPr lang="en-US" sz="2400" dirty="0" smtClean="0">
                <a:solidFill>
                  <a:srgbClr val="FF0000"/>
                </a:solidFill>
                <a:latin typeface="Times New Roman" panose="02020603050405020304" pitchFamily="18" charset="0"/>
              </a:rPr>
              <a:t>balance stand</a:t>
            </a:r>
            <a:r>
              <a:rPr lang="en-US" sz="2400" dirty="0">
                <a:solidFill>
                  <a:srgbClr val="FF0000"/>
                </a:solidFill>
                <a:latin typeface="Times New Roman" panose="02020603050405020304" pitchFamily="18" charset="0"/>
              </a:rPr>
              <a:t>, a downward travel of the trailing edge </a:t>
            </a:r>
            <a:r>
              <a:rPr lang="en-US" sz="2400" dirty="0" smtClean="0">
                <a:solidFill>
                  <a:srgbClr val="FF0000"/>
                </a:solidFill>
                <a:latin typeface="Times New Roman" panose="02020603050405020304" pitchFamily="18" charset="0"/>
              </a:rPr>
              <a:t>below the </a:t>
            </a:r>
            <a:r>
              <a:rPr lang="en-US" sz="2400" dirty="0">
                <a:solidFill>
                  <a:srgbClr val="FF0000"/>
                </a:solidFill>
                <a:latin typeface="Times New Roman" panose="02020603050405020304" pitchFamily="18" charset="0"/>
              </a:rPr>
              <a:t>horizontal position indicates </a:t>
            </a:r>
            <a:r>
              <a:rPr lang="en-US" sz="2400" dirty="0" smtClean="0">
                <a:solidFill>
                  <a:srgbClr val="FF0000"/>
                </a:solidFill>
                <a:latin typeface="Times New Roman" panose="02020603050405020304" pitchFamily="18" charset="0"/>
              </a:rPr>
              <a:t>underbalance. Some </a:t>
            </a:r>
            <a:r>
              <a:rPr lang="en-US" sz="2400" dirty="0">
                <a:solidFill>
                  <a:srgbClr val="FF0000"/>
                </a:solidFill>
                <a:latin typeface="Times New Roman" panose="02020603050405020304" pitchFamily="18" charset="0"/>
              </a:rPr>
              <a:t>manufacturers indicate this condition with </a:t>
            </a:r>
            <a:r>
              <a:rPr lang="en-US" sz="2400" dirty="0" smtClean="0">
                <a:solidFill>
                  <a:srgbClr val="FF0000"/>
                </a:solidFill>
                <a:latin typeface="Times New Roman" panose="02020603050405020304" pitchFamily="18" charset="0"/>
              </a:rPr>
              <a:t>a plus </a:t>
            </a:r>
            <a:r>
              <a:rPr lang="en-US" sz="2400" dirty="0">
                <a:solidFill>
                  <a:srgbClr val="FF0000"/>
                </a:solidFill>
                <a:latin typeface="Times New Roman" panose="02020603050405020304" pitchFamily="18" charset="0"/>
              </a:rPr>
              <a:t>( +) sign. Figure 2-78A illustrates the </a:t>
            </a:r>
            <a:r>
              <a:rPr lang="en-US" sz="2400" dirty="0" smtClean="0">
                <a:solidFill>
                  <a:srgbClr val="FF0000"/>
                </a:solidFill>
                <a:latin typeface="Times New Roman" panose="02020603050405020304" pitchFamily="18" charset="0"/>
              </a:rPr>
              <a:t>under· </a:t>
            </a:r>
            <a:r>
              <a:rPr lang="en-US" sz="2400" dirty="0" err="1" smtClean="0">
                <a:solidFill>
                  <a:srgbClr val="FF0000"/>
                </a:solidFill>
                <a:latin typeface="Times New Roman" panose="02020603050405020304" pitchFamily="18" charset="0"/>
              </a:rPr>
              <a:t>balarice</a:t>
            </a:r>
            <a:r>
              <a:rPr lang="en-US" sz="2400" dirty="0" smtClean="0">
                <a:solidFill>
                  <a:srgbClr val="FF0000"/>
                </a:solidFill>
                <a:latin typeface="Times New Roman" panose="02020603050405020304" pitchFamily="18" charset="0"/>
              </a:rPr>
              <a:t> </a:t>
            </a:r>
            <a:r>
              <a:rPr lang="en-US" sz="2400" dirty="0">
                <a:solidFill>
                  <a:srgbClr val="FF0000"/>
                </a:solidFill>
                <a:latin typeface="Times New Roman" panose="02020603050405020304" pitchFamily="18" charset="0"/>
              </a:rPr>
              <a:t>condition of a control surface.</a:t>
            </a:r>
          </a:p>
          <a:p>
            <a:pPr algn="just"/>
            <a:r>
              <a:rPr lang="en-US" sz="2400" dirty="0">
                <a:solidFill>
                  <a:srgbClr val="FF0000"/>
                </a:solidFill>
                <a:latin typeface="Times New Roman" panose="02020603050405020304" pitchFamily="18" charset="0"/>
              </a:rPr>
              <a:t>An upward movement of the trailing edge, </a:t>
            </a:r>
            <a:r>
              <a:rPr lang="en-US" sz="2400" dirty="0" smtClean="0">
                <a:solidFill>
                  <a:srgbClr val="FF0000"/>
                </a:solidFill>
                <a:latin typeface="Times New Roman" panose="02020603050405020304" pitchFamily="18" charset="0"/>
              </a:rPr>
              <a:t>above the </a:t>
            </a:r>
            <a:r>
              <a:rPr lang="en-US" sz="2400" dirty="0">
                <a:solidFill>
                  <a:srgbClr val="FF0000"/>
                </a:solidFill>
                <a:latin typeface="Times New Roman" panose="02020603050405020304" pitchFamily="18" charset="0"/>
              </a:rPr>
              <a:t>horizontal position (figure 2-78B) , </a:t>
            </a:r>
            <a:r>
              <a:rPr lang="en-US" sz="2400" dirty="0" smtClean="0">
                <a:solidFill>
                  <a:srgbClr val="FF0000"/>
                </a:solidFill>
                <a:latin typeface="Times New Roman" panose="02020603050405020304" pitchFamily="18" charset="0"/>
              </a:rPr>
              <a:t>indicates overbalance</a:t>
            </a:r>
            <a:r>
              <a:rPr lang="en-US" sz="2400" dirty="0">
                <a:solidFill>
                  <a:srgbClr val="FF0000"/>
                </a:solidFill>
                <a:latin typeface="Times New Roman" panose="02020603050405020304" pitchFamily="18" charset="0"/>
              </a:rPr>
              <a:t>. This is designated by a minus </a:t>
            </a:r>
            <a:r>
              <a:rPr lang="en-US" sz="2400" dirty="0" smtClean="0">
                <a:solidFill>
                  <a:srgbClr val="FF0000"/>
                </a:solidFill>
                <a:latin typeface="Times New Roman" panose="02020603050405020304" pitchFamily="18" charset="0"/>
              </a:rPr>
              <a:t>(-) sign</a:t>
            </a:r>
            <a:r>
              <a:rPr lang="en-US" sz="2400" dirty="0">
                <a:solidFill>
                  <a:srgbClr val="FF0000"/>
                </a:solidFill>
                <a:latin typeface="Times New Roman" panose="02020603050405020304" pitchFamily="18" charset="0"/>
              </a:rPr>
              <a:t>. These signs show the need for more or </a:t>
            </a:r>
            <a:r>
              <a:rPr lang="en-US" sz="2400" dirty="0" smtClean="0">
                <a:solidFill>
                  <a:srgbClr val="FF0000"/>
                </a:solidFill>
                <a:latin typeface="Times New Roman" panose="02020603050405020304" pitchFamily="18" charset="0"/>
              </a:rPr>
              <a:t>less weight </a:t>
            </a:r>
            <a:r>
              <a:rPr lang="en-US" sz="2400" dirty="0">
                <a:solidFill>
                  <a:srgbClr val="FF0000"/>
                </a:solidFill>
                <a:latin typeface="Times New Roman" panose="02020603050405020304" pitchFamily="18" charset="0"/>
              </a:rPr>
              <a:t>in the correct area to achieve a </a:t>
            </a:r>
            <a:r>
              <a:rPr lang="en-US" sz="2400" dirty="0" smtClean="0">
                <a:solidFill>
                  <a:srgbClr val="FF0000"/>
                </a:solidFill>
                <a:latin typeface="Times New Roman" panose="02020603050405020304" pitchFamily="18" charset="0"/>
              </a:rPr>
              <a:t>balanced control </a:t>
            </a:r>
            <a:r>
              <a:rPr lang="en-US" sz="2400" dirty="0">
                <a:solidFill>
                  <a:srgbClr val="FF0000"/>
                </a:solidFill>
                <a:latin typeface="Times New Roman" panose="02020603050405020304" pitchFamily="18" charset="0"/>
              </a:rPr>
              <a:t>surface as shown in figure </a:t>
            </a:r>
            <a:r>
              <a:rPr lang="en-US" sz="2400" dirty="0" smtClean="0">
                <a:solidFill>
                  <a:srgbClr val="FF0000"/>
                </a:solidFill>
                <a:latin typeface="Times New Roman" panose="02020603050405020304" pitchFamily="18" charset="0"/>
              </a:rPr>
              <a:t>2-78C. A </a:t>
            </a:r>
            <a:r>
              <a:rPr lang="en-US" sz="2400" dirty="0">
                <a:solidFill>
                  <a:srgbClr val="FF0000"/>
                </a:solidFill>
                <a:latin typeface="Times New Roman" panose="02020603050405020304" pitchFamily="18" charset="0"/>
              </a:rPr>
              <a:t>tail-heavy condition (static </a:t>
            </a:r>
            <a:r>
              <a:rPr lang="en-US" sz="2400" dirty="0" smtClean="0">
                <a:solidFill>
                  <a:srgbClr val="FF0000"/>
                </a:solidFill>
                <a:latin typeface="Times New Roman" panose="02020603050405020304" pitchFamily="18" charset="0"/>
              </a:rPr>
              <a:t>underbalance) causes </a:t>
            </a:r>
            <a:r>
              <a:rPr lang="en-US" sz="2400" dirty="0">
                <a:solidFill>
                  <a:srgbClr val="FF0000"/>
                </a:solidFill>
                <a:latin typeface="Times New Roman" panose="02020603050405020304" pitchFamily="18" charset="0"/>
              </a:rPr>
              <a:t>undesirable flight performance and </a:t>
            </a:r>
            <a:r>
              <a:rPr lang="en-US" sz="2400" dirty="0">
                <a:solidFill>
                  <a:srgbClr val="FF0000"/>
                </a:solidFill>
                <a:latin typeface="Arial" panose="020B0604020202020204" pitchFamily="34" charset="0"/>
              </a:rPr>
              <a:t>is </a:t>
            </a:r>
            <a:r>
              <a:rPr lang="en-US" sz="2400" dirty="0" smtClean="0">
                <a:solidFill>
                  <a:srgbClr val="FF0000"/>
                </a:solidFill>
                <a:latin typeface="Times New Roman" panose="02020603050405020304" pitchFamily="18" charset="0"/>
              </a:rPr>
              <a:t>not </a:t>
            </a:r>
            <a:r>
              <a:rPr lang="en-US" sz="2400" dirty="0">
                <a:solidFill>
                  <a:srgbClr val="FF0000"/>
                </a:solidFill>
              </a:rPr>
              <a:t>usually allowed. Better flight operations are </a:t>
            </a:r>
            <a:r>
              <a:rPr lang="en-US" sz="2400" dirty="0" smtClean="0">
                <a:solidFill>
                  <a:srgbClr val="FF0000"/>
                </a:solidFill>
              </a:rPr>
              <a:t>gained by </a:t>
            </a:r>
            <a:r>
              <a:rPr lang="en-US" sz="2400" dirty="0">
                <a:solidFill>
                  <a:srgbClr val="FF0000"/>
                </a:solidFill>
              </a:rPr>
              <a:t>nose heaviness static overbalance. Most </a:t>
            </a:r>
            <a:r>
              <a:rPr lang="en-US" sz="2400" dirty="0" err="1" smtClean="0">
                <a:solidFill>
                  <a:srgbClr val="FF0000"/>
                </a:solidFill>
              </a:rPr>
              <a:t>manu</a:t>
            </a:r>
            <a:r>
              <a:rPr lang="en-US" sz="2400" dirty="0" smtClean="0">
                <a:solidFill>
                  <a:srgbClr val="FF0000"/>
                </a:solidFill>
              </a:rPr>
              <a:t> </a:t>
            </a:r>
            <a:r>
              <a:rPr lang="en-US" sz="2400" dirty="0" err="1">
                <a:solidFill>
                  <a:srgbClr val="FF0000"/>
                </a:solidFill>
              </a:rPr>
              <a:t>facturers</a:t>
            </a:r>
            <a:r>
              <a:rPr lang="en-US" sz="2400" dirty="0">
                <a:solidFill>
                  <a:srgbClr val="FF0000"/>
                </a:solidFill>
              </a:rPr>
              <a:t> advocate the existence of nose-heavy control</a:t>
            </a:r>
          </a:p>
          <a:p>
            <a:pPr algn="just"/>
            <a:r>
              <a:rPr lang="en-US" sz="2400" dirty="0">
                <a:solidFill>
                  <a:srgbClr val="FF0000"/>
                </a:solidFill>
              </a:rPr>
              <a:t>surfaces</a:t>
            </a:r>
            <a:r>
              <a:rPr lang="en-US" sz="2400" dirty="0" smtClean="0">
                <a:solidFill>
                  <a:srgbClr val="FF0000"/>
                </a:solidFill>
              </a:rPr>
              <a:t>. </a:t>
            </a:r>
          </a:p>
          <a:p>
            <a:pPr algn="just"/>
            <a:endParaRPr lang="en-US" sz="2400" dirty="0">
              <a:solidFill>
                <a:srgbClr val="FF0000"/>
              </a:solidFill>
            </a:endParaRPr>
          </a:p>
        </p:txBody>
      </p:sp>
    </p:spTree>
    <p:extLst>
      <p:ext uri="{BB962C8B-B14F-4D97-AF65-F5344CB8AC3E}">
        <p14:creationId xmlns:p14="http://schemas.microsoft.com/office/powerpoint/2010/main" xmlns="" val="62334714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279400"/>
            <a:ext cx="11734800" cy="6401753"/>
          </a:xfrm>
          <a:prstGeom prst="rect">
            <a:avLst/>
          </a:prstGeom>
        </p:spPr>
        <p:txBody>
          <a:bodyPr wrap="square">
            <a:spAutoFit/>
          </a:bodyPr>
          <a:lstStyle/>
          <a:p>
            <a:pPr algn="just"/>
            <a:r>
              <a:rPr lang="en-US" sz="2800" b="1" dirty="0">
                <a:solidFill>
                  <a:srgbClr val="FF0000"/>
                </a:solidFill>
                <a:latin typeface="Times New Roman" panose="02020603050405020304" pitchFamily="18" charset="0"/>
              </a:rPr>
              <a:t>RE-BALANCING PROCEDURES</a:t>
            </a:r>
          </a:p>
          <a:p>
            <a:pPr algn="just"/>
            <a:r>
              <a:rPr lang="en-US" sz="2800" b="1" dirty="0">
                <a:solidFill>
                  <a:srgbClr val="FF0000"/>
                </a:solidFill>
                <a:latin typeface="Arial" panose="020B0604020202020204" pitchFamily="34" charset="0"/>
              </a:rPr>
              <a:t>Requirements</a:t>
            </a:r>
          </a:p>
          <a:p>
            <a:pPr algn="just"/>
            <a:r>
              <a:rPr lang="en-US" sz="2800" dirty="0">
                <a:solidFill>
                  <a:srgbClr val="FF0000"/>
                </a:solidFill>
                <a:latin typeface="Times New Roman" panose="02020603050405020304" pitchFamily="18" charset="0"/>
              </a:rPr>
              <a:t>Repairs to a control surface or its tabs </a:t>
            </a:r>
            <a:r>
              <a:rPr lang="en-US" sz="2800" dirty="0" smtClean="0">
                <a:solidFill>
                  <a:srgbClr val="FF0000"/>
                </a:solidFill>
                <a:latin typeface="Times New Roman" panose="02020603050405020304" pitchFamily="18" charset="0"/>
              </a:rPr>
              <a:t>generally increase </a:t>
            </a:r>
            <a:r>
              <a:rPr lang="en-US" sz="2800" dirty="0">
                <a:solidFill>
                  <a:srgbClr val="FF0000"/>
                </a:solidFill>
                <a:latin typeface="Times New Roman" panose="02020603050405020304" pitchFamily="18" charset="0"/>
              </a:rPr>
              <a:t>the weight aft of the binge center </a:t>
            </a:r>
            <a:r>
              <a:rPr lang="en-US" sz="2800" dirty="0" smtClean="0">
                <a:solidFill>
                  <a:srgbClr val="FF0000"/>
                </a:solidFill>
                <a:latin typeface="Times New Roman" panose="02020603050405020304" pitchFamily="18" charset="0"/>
              </a:rPr>
              <a:t>line, requiring </a:t>
            </a:r>
            <a:r>
              <a:rPr lang="en-US" sz="2800" dirty="0">
                <a:solidFill>
                  <a:srgbClr val="FF0000"/>
                </a:solidFill>
                <a:latin typeface="Times New Roman" panose="02020603050405020304" pitchFamily="18" charset="0"/>
              </a:rPr>
              <a:t>static re-balancing of the control </a:t>
            </a:r>
            <a:r>
              <a:rPr lang="en-US" sz="2800" dirty="0" smtClean="0">
                <a:solidFill>
                  <a:srgbClr val="FF0000"/>
                </a:solidFill>
                <a:latin typeface="Times New Roman" panose="02020603050405020304" pitchFamily="18" charset="0"/>
              </a:rPr>
              <a:t>surface system </a:t>
            </a:r>
            <a:r>
              <a:rPr lang="en-US" sz="2800" dirty="0">
                <a:solidFill>
                  <a:srgbClr val="FF0000"/>
                </a:solidFill>
                <a:latin typeface="Times New Roman" panose="02020603050405020304" pitchFamily="18" charset="0"/>
              </a:rPr>
              <a:t>as well as the tabs. Control surfaces </a:t>
            </a:r>
            <a:r>
              <a:rPr lang="en-US" sz="2800" dirty="0" smtClean="0">
                <a:solidFill>
                  <a:srgbClr val="FF0000"/>
                </a:solidFill>
                <a:latin typeface="Times New Roman" panose="02020603050405020304" pitchFamily="18" charset="0"/>
              </a:rPr>
              <a:t>to be re- balanced </a:t>
            </a:r>
            <a:r>
              <a:rPr lang="en-US" sz="2800" dirty="0">
                <a:solidFill>
                  <a:srgbClr val="FF0000"/>
                </a:solidFill>
                <a:latin typeface="Times New Roman" panose="02020603050405020304" pitchFamily="18" charset="0"/>
              </a:rPr>
              <a:t>should be removed from </a:t>
            </a:r>
            <a:r>
              <a:rPr lang="en-US" sz="2800" dirty="0">
                <a:solidFill>
                  <a:srgbClr val="FF0000"/>
                </a:solidFill>
                <a:latin typeface="Arial" panose="020B0604020202020204" pitchFamily="34" charset="0"/>
              </a:rPr>
              <a:t>the </a:t>
            </a:r>
            <a:r>
              <a:rPr lang="en-US" sz="2800" dirty="0">
                <a:solidFill>
                  <a:srgbClr val="FF0000"/>
                </a:solidFill>
                <a:latin typeface="Times New Roman" panose="02020603050405020304" pitchFamily="18" charset="0"/>
              </a:rPr>
              <a:t>aircraft </a:t>
            </a:r>
            <a:r>
              <a:rPr lang="en-US" sz="2800" dirty="0" smtClean="0">
                <a:solidFill>
                  <a:srgbClr val="FF0000"/>
                </a:solidFill>
                <a:latin typeface="Times New Roman" panose="02020603050405020304" pitchFamily="18" charset="0"/>
              </a:rPr>
              <a:t>and supported</a:t>
            </a:r>
            <a:r>
              <a:rPr lang="en-US" sz="2800" dirty="0">
                <a:solidFill>
                  <a:srgbClr val="FF0000"/>
                </a:solidFill>
                <a:latin typeface="Times New Roman" panose="02020603050405020304" pitchFamily="18" charset="0"/>
              </a:rPr>
              <a:t>, from their own points, on a </a:t>
            </a:r>
            <a:r>
              <a:rPr lang="en-US" sz="2800" dirty="0" smtClean="0">
                <a:solidFill>
                  <a:srgbClr val="FF0000"/>
                </a:solidFill>
                <a:latin typeface="Times New Roman" panose="02020603050405020304" pitchFamily="18" charset="0"/>
              </a:rPr>
              <a:t>suitable stand</a:t>
            </a:r>
            <a:r>
              <a:rPr lang="en-US" sz="2800" dirty="0">
                <a:solidFill>
                  <a:srgbClr val="FF0000"/>
                </a:solidFill>
                <a:latin typeface="Times New Roman" panose="02020603050405020304" pitchFamily="18" charset="0"/>
              </a:rPr>
              <a:t>, jig, or fixture (figure 2-79).</a:t>
            </a:r>
          </a:p>
          <a:p>
            <a:pPr algn="just"/>
            <a:r>
              <a:rPr lang="en-US" sz="2800" dirty="0">
                <a:solidFill>
                  <a:srgbClr val="FF0000"/>
                </a:solidFill>
                <a:latin typeface="Times New Roman" panose="02020603050405020304" pitchFamily="18" charset="0"/>
              </a:rPr>
              <a:t>Trim tabs on the surface should be </a:t>
            </a:r>
            <a:r>
              <a:rPr lang="en-US" sz="2800" dirty="0" err="1">
                <a:solidFill>
                  <a:srgbClr val="FF0000"/>
                </a:solidFill>
                <a:latin typeface="Times New Roman" panose="02020603050405020304" pitchFamily="18" charset="0"/>
              </a:rPr>
              <a:t>seeured</a:t>
            </a:r>
            <a:r>
              <a:rPr lang="en-US" sz="2800" dirty="0">
                <a:solidFill>
                  <a:srgbClr val="FF0000"/>
                </a:solidFill>
                <a:latin typeface="Times New Roman" panose="02020603050405020304" pitchFamily="18" charset="0"/>
              </a:rPr>
              <a:t> in </a:t>
            </a:r>
            <a:r>
              <a:rPr lang="en-US" sz="2800" dirty="0" smtClean="0">
                <a:solidFill>
                  <a:srgbClr val="FF0000"/>
                </a:solidFill>
                <a:latin typeface="Times New Roman" panose="02020603050405020304" pitchFamily="18" charset="0"/>
              </a:rPr>
              <a:t>the neutral </a:t>
            </a:r>
            <a:r>
              <a:rPr lang="en-US" sz="2800" dirty="0">
                <a:solidFill>
                  <a:srgbClr val="FF0000"/>
                </a:solidFill>
                <a:latin typeface="Times New Roman" panose="02020603050405020304" pitchFamily="18" charset="0"/>
              </a:rPr>
              <a:t>position when the control surface </a:t>
            </a:r>
            <a:r>
              <a:rPr lang="en-US" sz="2800" dirty="0" smtClean="0">
                <a:solidFill>
                  <a:srgbClr val="FF0000"/>
                </a:solidFill>
                <a:latin typeface="Arial" panose="020B0604020202020204" pitchFamily="34" charset="0"/>
              </a:rPr>
              <a:t>is </a:t>
            </a:r>
            <a:r>
              <a:rPr lang="en-US" sz="2800" dirty="0" smtClean="0">
                <a:solidFill>
                  <a:srgbClr val="FF0000"/>
                </a:solidFill>
                <a:latin typeface="Times New Roman" panose="02020603050405020304" pitchFamily="18" charset="0"/>
              </a:rPr>
              <a:t>mounted </a:t>
            </a:r>
            <a:r>
              <a:rPr lang="en-US" sz="2800" dirty="0">
                <a:solidFill>
                  <a:srgbClr val="FF0000"/>
                </a:solidFill>
                <a:latin typeface="Times New Roman" panose="02020603050405020304" pitchFamily="18" charset="0"/>
              </a:rPr>
              <a:t>on the stand. The stand must be level </a:t>
            </a:r>
            <a:r>
              <a:rPr lang="en-US" sz="2800" dirty="0" smtClean="0">
                <a:solidFill>
                  <a:srgbClr val="FF0000"/>
                </a:solidFill>
                <a:latin typeface="Times New Roman" panose="02020603050405020304" pitchFamily="18" charset="0"/>
              </a:rPr>
              <a:t>and </a:t>
            </a:r>
            <a:r>
              <a:rPr lang="en-US" sz="2800" dirty="0" smtClean="0">
                <a:solidFill>
                  <a:srgbClr val="FF0000"/>
                </a:solidFill>
                <a:latin typeface="Arial" panose="020B0604020202020204" pitchFamily="34" charset="0"/>
              </a:rPr>
              <a:t>be </a:t>
            </a:r>
            <a:r>
              <a:rPr lang="en-US" sz="2800" dirty="0">
                <a:solidFill>
                  <a:srgbClr val="FF0000"/>
                </a:solidFill>
                <a:latin typeface="Times New Roman" panose="02020603050405020304" pitchFamily="18" charset="0"/>
              </a:rPr>
              <a:t>located in an area free of air currents. </a:t>
            </a:r>
            <a:r>
              <a:rPr lang="en-US" sz="2800" dirty="0" smtClean="0">
                <a:solidFill>
                  <a:srgbClr val="FF0000"/>
                </a:solidFill>
                <a:latin typeface="Times New Roman" panose="02020603050405020304" pitchFamily="18" charset="0"/>
              </a:rPr>
              <a:t>The control </a:t>
            </a:r>
            <a:r>
              <a:rPr lang="en-US" sz="2800" dirty="0">
                <a:solidFill>
                  <a:srgbClr val="FF0000"/>
                </a:solidFill>
                <a:latin typeface="Times New Roman" panose="02020603050405020304" pitchFamily="18" charset="0"/>
              </a:rPr>
              <a:t>surface must be permitted to rotate </a:t>
            </a:r>
            <a:r>
              <a:rPr lang="en-US" sz="2800" dirty="0" smtClean="0">
                <a:solidFill>
                  <a:srgbClr val="FF0000"/>
                </a:solidFill>
                <a:latin typeface="Times New Roman" panose="02020603050405020304" pitchFamily="18" charset="0"/>
              </a:rPr>
              <a:t>freely about </a:t>
            </a:r>
            <a:r>
              <a:rPr lang="en-US" sz="2800" dirty="0">
                <a:solidFill>
                  <a:srgbClr val="FF0000"/>
                </a:solidFill>
                <a:latin typeface="Times New Roman" panose="02020603050405020304" pitchFamily="18" charset="0"/>
              </a:rPr>
              <a:t>the hinge points without binding. </a:t>
            </a:r>
            <a:r>
              <a:rPr lang="en-US" sz="2800" dirty="0" smtClean="0">
                <a:solidFill>
                  <a:srgbClr val="FF0000"/>
                </a:solidFill>
                <a:latin typeface="Times New Roman" panose="02020603050405020304" pitchFamily="18" charset="0"/>
              </a:rPr>
              <a:t>Balance condition </a:t>
            </a:r>
            <a:r>
              <a:rPr lang="en-US" sz="2800" dirty="0">
                <a:solidFill>
                  <a:srgbClr val="FF0000"/>
                </a:solidFill>
                <a:latin typeface="Arial" panose="020B0604020202020204" pitchFamily="34" charset="0"/>
              </a:rPr>
              <a:t>is </a:t>
            </a:r>
            <a:r>
              <a:rPr lang="en-US" sz="2800" dirty="0">
                <a:solidFill>
                  <a:srgbClr val="FF0000"/>
                </a:solidFill>
                <a:latin typeface="Times New Roman" panose="02020603050405020304" pitchFamily="18" charset="0"/>
              </a:rPr>
              <a:t>determined by the behavior of the </a:t>
            </a:r>
            <a:r>
              <a:rPr lang="en-US" sz="2800" dirty="0" smtClean="0">
                <a:solidFill>
                  <a:srgbClr val="FF0000"/>
                </a:solidFill>
                <a:latin typeface="Times New Roman" panose="02020603050405020304" pitchFamily="18" charset="0"/>
              </a:rPr>
              <a:t>trailing edge </a:t>
            </a:r>
            <a:r>
              <a:rPr lang="en-US" sz="2800" dirty="0">
                <a:solidFill>
                  <a:srgbClr val="FF0000"/>
                </a:solidFill>
                <a:latin typeface="Times New Roman" panose="02020603050405020304" pitchFamily="18" charset="0"/>
              </a:rPr>
              <a:t>when the surface </a:t>
            </a:r>
            <a:r>
              <a:rPr lang="en-US" sz="2800" dirty="0">
                <a:solidFill>
                  <a:srgbClr val="FF0000"/>
                </a:solidFill>
                <a:latin typeface="Arial" panose="020B0604020202020204" pitchFamily="34" charset="0"/>
              </a:rPr>
              <a:t>is </a:t>
            </a:r>
            <a:r>
              <a:rPr lang="en-US" sz="2800" dirty="0">
                <a:solidFill>
                  <a:srgbClr val="FF0000"/>
                </a:solidFill>
                <a:latin typeface="Times New Roman" panose="02020603050405020304" pitchFamily="18" charset="0"/>
              </a:rPr>
              <a:t>suspended from its</a:t>
            </a:r>
          </a:p>
          <a:p>
            <a:pPr algn="just"/>
            <a:r>
              <a:rPr lang="en-US" sz="2800" dirty="0">
                <a:solidFill>
                  <a:srgbClr val="FF0000"/>
                </a:solidFill>
                <a:latin typeface="Times New Roman" panose="02020603050405020304" pitchFamily="18" charset="0"/>
              </a:rPr>
              <a:t>hinge points. Any excessive friction would result </a:t>
            </a:r>
            <a:r>
              <a:rPr lang="en-US" sz="2800" dirty="0" smtClean="0">
                <a:solidFill>
                  <a:srgbClr val="FF0000"/>
                </a:solidFill>
                <a:latin typeface="Times New Roman" panose="02020603050405020304" pitchFamily="18" charset="0"/>
              </a:rPr>
              <a:t>in a </a:t>
            </a:r>
            <a:r>
              <a:rPr lang="en-US" sz="2800" dirty="0">
                <a:solidFill>
                  <a:srgbClr val="FF0000"/>
                </a:solidFill>
                <a:latin typeface="Times New Roman" panose="02020603050405020304" pitchFamily="18" charset="0"/>
              </a:rPr>
              <a:t>false reaction as to the overbalance or </a:t>
            </a:r>
            <a:r>
              <a:rPr lang="en-US" sz="2800" dirty="0" smtClean="0">
                <a:solidFill>
                  <a:srgbClr val="FF0000"/>
                </a:solidFill>
                <a:latin typeface="Times New Roman" panose="02020603050405020304" pitchFamily="18" charset="0"/>
              </a:rPr>
              <a:t>underbalance of </a:t>
            </a:r>
            <a:r>
              <a:rPr lang="en-US" sz="2800" dirty="0">
                <a:solidFill>
                  <a:srgbClr val="FF0000"/>
                </a:solidFill>
                <a:latin typeface="Times New Roman" panose="02020603050405020304" pitchFamily="18" charset="0"/>
              </a:rPr>
              <a:t>the surface</a:t>
            </a:r>
            <a:r>
              <a:rPr lang="en-US" sz="2800" dirty="0" smtClean="0">
                <a:solidFill>
                  <a:srgbClr val="FF0000"/>
                </a:solidFill>
                <a:latin typeface="Times New Roman" panose="02020603050405020304" pitchFamily="18" charset="0"/>
              </a:rPr>
              <a:t>.</a:t>
            </a:r>
          </a:p>
          <a:p>
            <a:pPr algn="just"/>
            <a:endParaRPr lang="en-US" dirty="0">
              <a:solidFill>
                <a:srgbClr val="FF0000"/>
              </a:solidFill>
            </a:endParaRPr>
          </a:p>
        </p:txBody>
      </p:sp>
    </p:spTree>
    <p:extLst>
      <p:ext uri="{BB962C8B-B14F-4D97-AF65-F5344CB8AC3E}">
        <p14:creationId xmlns:p14="http://schemas.microsoft.com/office/powerpoint/2010/main" xmlns="" val="273601576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3200" y="232013"/>
            <a:ext cx="6762454" cy="6448187"/>
          </a:xfrm>
          <a:prstGeom prst="rect">
            <a:avLst/>
          </a:prstGeom>
        </p:spPr>
      </p:pic>
    </p:spTree>
    <p:extLst>
      <p:ext uri="{BB962C8B-B14F-4D97-AF65-F5344CB8AC3E}">
        <p14:creationId xmlns:p14="http://schemas.microsoft.com/office/powerpoint/2010/main" xmlns="" val="120232173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1700" y="393700"/>
            <a:ext cx="8585200" cy="5994399"/>
          </a:xfrm>
          <a:prstGeom prst="rect">
            <a:avLst/>
          </a:prstGeom>
        </p:spPr>
      </p:pic>
    </p:spTree>
    <p:extLst>
      <p:ext uri="{BB962C8B-B14F-4D97-AF65-F5344CB8AC3E}">
        <p14:creationId xmlns:p14="http://schemas.microsoft.com/office/powerpoint/2010/main" xmlns="" val="125489380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54000"/>
            <a:ext cx="11823700" cy="5693866"/>
          </a:xfrm>
          <a:prstGeom prst="rect">
            <a:avLst/>
          </a:prstGeom>
        </p:spPr>
        <p:txBody>
          <a:bodyPr wrap="square">
            <a:spAutoFit/>
          </a:bodyPr>
          <a:lstStyle/>
          <a:p>
            <a:pPr algn="just"/>
            <a:r>
              <a:rPr lang="en-US" sz="2800" dirty="0">
                <a:solidFill>
                  <a:srgbClr val="FF0000"/>
                </a:solidFill>
                <a:latin typeface="Times New Roman" panose="02020603050405020304" pitchFamily="18" charset="0"/>
              </a:rPr>
              <a:t>When installing the control surface in the </a:t>
            </a:r>
            <a:r>
              <a:rPr lang="en-US" sz="2800" dirty="0" smtClean="0">
                <a:solidFill>
                  <a:srgbClr val="FF0000"/>
                </a:solidFill>
                <a:latin typeface="Times New Roman" panose="02020603050405020304" pitchFamily="18" charset="0"/>
              </a:rPr>
              <a:t>stand or </a:t>
            </a:r>
            <a:r>
              <a:rPr lang="en-US" sz="2800" dirty="0">
                <a:solidFill>
                  <a:srgbClr val="FF0000"/>
                </a:solidFill>
                <a:latin typeface="Times New Roman" panose="02020603050405020304" pitchFamily="18" charset="0"/>
              </a:rPr>
              <a:t>jig, a neutral position should be established </a:t>
            </a:r>
            <a:r>
              <a:rPr lang="en-US" sz="2800" dirty="0" smtClean="0">
                <a:solidFill>
                  <a:srgbClr val="FF0000"/>
                </a:solidFill>
                <a:latin typeface="Times New Roman" panose="02020603050405020304" pitchFamily="18" charset="0"/>
              </a:rPr>
              <a:t>with the </a:t>
            </a:r>
            <a:r>
              <a:rPr lang="en-US" sz="2800" dirty="0">
                <a:solidFill>
                  <a:srgbClr val="FF0000"/>
                </a:solidFill>
                <a:latin typeface="Times New Roman" panose="02020603050405020304" pitchFamily="18" charset="0"/>
              </a:rPr>
              <a:t>chord line 9f the surface in a horizontal </a:t>
            </a:r>
            <a:r>
              <a:rPr lang="en-US" sz="2800" dirty="0" smtClean="0">
                <a:solidFill>
                  <a:srgbClr val="FF0000"/>
                </a:solidFill>
                <a:latin typeface="Times New Roman" panose="02020603050405020304" pitchFamily="18" charset="0"/>
              </a:rPr>
              <a:t>position (figure </a:t>
            </a:r>
            <a:r>
              <a:rPr lang="en-US" sz="2800" dirty="0">
                <a:solidFill>
                  <a:srgbClr val="FF0000"/>
                </a:solidFill>
                <a:latin typeface="Times New Roman" panose="02020603050405020304" pitchFamily="18" charset="0"/>
              </a:rPr>
              <a:t>2-80). Use a bubble protractor to </a:t>
            </a:r>
            <a:r>
              <a:rPr lang="en-US" sz="2800" dirty="0" smtClean="0">
                <a:solidFill>
                  <a:srgbClr val="FF0000"/>
                </a:solidFill>
                <a:latin typeface="Times New Roman" panose="02020603050405020304" pitchFamily="18" charset="0"/>
              </a:rPr>
              <a:t>determine the </a:t>
            </a:r>
            <a:r>
              <a:rPr lang="en-US" sz="2800" dirty="0">
                <a:solidFill>
                  <a:srgbClr val="FF0000"/>
                </a:solidFill>
                <a:latin typeface="Times New Roman" panose="02020603050405020304" pitchFamily="18" charset="0"/>
              </a:rPr>
              <a:t>neutral position before continuing </a:t>
            </a:r>
            <a:r>
              <a:rPr lang="en-US" sz="2800" dirty="0" smtClean="0">
                <a:solidFill>
                  <a:srgbClr val="FF0000"/>
                </a:solidFill>
                <a:latin typeface="Times New Roman" panose="02020603050405020304" pitchFamily="18" charset="0"/>
              </a:rPr>
              <a:t>balancing procedures</a:t>
            </a:r>
            <a:r>
              <a:rPr lang="en-US" sz="2800" dirty="0">
                <a:solidFill>
                  <a:srgbClr val="FF0000"/>
                </a:solidFill>
                <a:latin typeface="Times New Roman" panose="02020603050405020304" pitchFamily="18" charset="0"/>
              </a:rPr>
              <a:t>. Sometimes a visual check is </a:t>
            </a:r>
            <a:r>
              <a:rPr lang="en-US" sz="2800" dirty="0" smtClean="0">
                <a:solidFill>
                  <a:srgbClr val="FF0000"/>
                </a:solidFill>
                <a:latin typeface="Times New Roman" panose="02020603050405020304" pitchFamily="18" charset="0"/>
              </a:rPr>
              <a:t>all that </a:t>
            </a:r>
            <a:r>
              <a:rPr lang="en-US" sz="2800" dirty="0">
                <a:solidFill>
                  <a:srgbClr val="FF0000"/>
                </a:solidFill>
                <a:latin typeface="Times New Roman" panose="02020603050405020304" pitchFamily="18" charset="0"/>
              </a:rPr>
              <a:t>is needed to determine whether the surface </a:t>
            </a:r>
            <a:r>
              <a:rPr lang="en-US" sz="2800" dirty="0">
                <a:solidFill>
                  <a:srgbClr val="FF0000"/>
                </a:solidFill>
                <a:latin typeface="Arial" panose="020B0604020202020204" pitchFamily="34" charset="0"/>
              </a:rPr>
              <a:t>·</a:t>
            </a:r>
            <a:r>
              <a:rPr lang="en-US" sz="2800" dirty="0" smtClean="0">
                <a:solidFill>
                  <a:srgbClr val="FF0000"/>
                </a:solidFill>
                <a:latin typeface="Arial" panose="020B0604020202020204" pitchFamily="34" charset="0"/>
              </a:rPr>
              <a:t>is </a:t>
            </a:r>
            <a:r>
              <a:rPr lang="en-US" sz="2800" dirty="0" smtClean="0">
                <a:solidFill>
                  <a:srgbClr val="FF0000"/>
                </a:solidFill>
                <a:latin typeface="Times New Roman" panose="02020603050405020304" pitchFamily="18" charset="0"/>
              </a:rPr>
              <a:t>balanced </a:t>
            </a:r>
            <a:r>
              <a:rPr lang="en-US" sz="2800" dirty="0">
                <a:solidFill>
                  <a:srgbClr val="FF0000"/>
                </a:solidFill>
                <a:latin typeface="Times New Roman" panose="02020603050405020304" pitchFamily="18" charset="0"/>
              </a:rPr>
              <a:t>or unbalanced.</a:t>
            </a:r>
          </a:p>
          <a:p>
            <a:pPr algn="just"/>
            <a:r>
              <a:rPr lang="en-US" sz="2800" dirty="0">
                <a:solidFill>
                  <a:srgbClr val="FF0000"/>
                </a:solidFill>
                <a:latin typeface="Times New Roman" panose="02020603050405020304" pitchFamily="18" charset="0"/>
              </a:rPr>
              <a:t>Any trim tabs or other assemblies that are </a:t>
            </a:r>
            <a:r>
              <a:rPr lang="en-US" sz="2800" dirty="0" smtClean="0">
                <a:solidFill>
                  <a:srgbClr val="FF0000"/>
                </a:solidFill>
                <a:latin typeface="Arial" panose="020B0604020202020204" pitchFamily="34" charset="0"/>
              </a:rPr>
              <a:t>to </a:t>
            </a:r>
            <a:r>
              <a:rPr lang="en-US" sz="2800" dirty="0" smtClean="0">
                <a:solidFill>
                  <a:srgbClr val="FF0000"/>
                </a:solidFill>
                <a:latin typeface="Times New Roman" panose="02020603050405020304" pitchFamily="18" charset="0"/>
              </a:rPr>
              <a:t>remain </a:t>
            </a:r>
            <a:r>
              <a:rPr lang="en-US" sz="2800" dirty="0">
                <a:solidFill>
                  <a:srgbClr val="FF0000"/>
                </a:solidFill>
                <a:latin typeface="Times New Roman" panose="02020603050405020304" pitchFamily="18" charset="0"/>
              </a:rPr>
              <a:t>on the surface during balancing </a:t>
            </a:r>
            <a:r>
              <a:rPr lang="en-US" sz="2800" dirty="0" smtClean="0">
                <a:solidFill>
                  <a:srgbClr val="FF0000"/>
                </a:solidFill>
                <a:latin typeface="Times New Roman" panose="02020603050405020304" pitchFamily="18" charset="0"/>
              </a:rPr>
              <a:t>procedures should </a:t>
            </a:r>
            <a:r>
              <a:rPr lang="en-US" sz="2800" dirty="0">
                <a:solidFill>
                  <a:srgbClr val="FF0000"/>
                </a:solidFill>
                <a:latin typeface="Times New Roman" panose="02020603050405020304" pitchFamily="18" charset="0"/>
              </a:rPr>
              <a:t>be in place. </a:t>
            </a:r>
            <a:r>
              <a:rPr lang="en-US" sz="2800" dirty="0">
                <a:solidFill>
                  <a:srgbClr val="FF0000"/>
                </a:solidFill>
                <a:latin typeface="Arial" panose="020B0604020202020204" pitchFamily="34" charset="0"/>
              </a:rPr>
              <a:t>If </a:t>
            </a:r>
            <a:r>
              <a:rPr lang="en-US" sz="2800" dirty="0">
                <a:solidFill>
                  <a:srgbClr val="FF0000"/>
                </a:solidFill>
                <a:latin typeface="Times New Roman" panose="02020603050405020304" pitchFamily="18" charset="0"/>
              </a:rPr>
              <a:t>any assemblies or parts must</a:t>
            </a:r>
          </a:p>
          <a:p>
            <a:pPr algn="just"/>
            <a:r>
              <a:rPr lang="en-US" sz="2800" dirty="0">
                <a:solidFill>
                  <a:srgbClr val="FF0000"/>
                </a:solidFill>
                <a:latin typeface="Times New Roman" panose="02020603050405020304" pitchFamily="18" charset="0"/>
              </a:rPr>
              <a:t>be removed before balancing, they should be removed</a:t>
            </a:r>
            <a:r>
              <a:rPr lang="en-US" sz="2800" dirty="0" smtClean="0">
                <a:solidFill>
                  <a:srgbClr val="FF0000"/>
                </a:solidFill>
                <a:latin typeface="Times New Roman" panose="02020603050405020304" pitchFamily="18" charset="0"/>
              </a:rPr>
              <a:t>.</a:t>
            </a:r>
          </a:p>
          <a:p>
            <a:r>
              <a:rPr lang="en-US" sz="2800" b="1" dirty="0">
                <a:solidFill>
                  <a:srgbClr val="FF0000"/>
                </a:solidFill>
              </a:rPr>
              <a:t>METHODS</a:t>
            </a:r>
          </a:p>
          <a:p>
            <a:r>
              <a:rPr lang="en-US" sz="2800" dirty="0">
                <a:solidFill>
                  <a:srgbClr val="FF0000"/>
                </a:solidFill>
              </a:rPr>
              <a:t>At the present time, four methods of </a:t>
            </a:r>
            <a:r>
              <a:rPr lang="en-US" sz="2800" dirty="0" smtClean="0">
                <a:solidFill>
                  <a:srgbClr val="FF0000"/>
                </a:solidFill>
              </a:rPr>
              <a:t>balancing </a:t>
            </a:r>
            <a:r>
              <a:rPr lang="en-US" sz="2800" dirty="0">
                <a:solidFill>
                  <a:srgbClr val="FF0000"/>
                </a:solidFill>
              </a:rPr>
              <a:t>(re-balancing) control surfaces are in use by </a:t>
            </a:r>
            <a:r>
              <a:rPr lang="en-US" sz="2800" dirty="0" smtClean="0">
                <a:solidFill>
                  <a:srgbClr val="FF0000"/>
                </a:solidFill>
              </a:rPr>
              <a:t>the various </a:t>
            </a:r>
            <a:r>
              <a:rPr lang="en-US" sz="2800" dirty="0">
                <a:solidFill>
                  <a:srgbClr val="FF0000"/>
                </a:solidFill>
              </a:rPr>
              <a:t>manufacturers of aircraft. The four </a:t>
            </a:r>
            <a:r>
              <a:rPr lang="en-US" sz="2800" dirty="0" smtClean="0">
                <a:solidFill>
                  <a:srgbClr val="FF0000"/>
                </a:solidFill>
              </a:rPr>
              <a:t>methods are </a:t>
            </a:r>
            <a:r>
              <a:rPr lang="en-US" sz="2800" dirty="0">
                <a:solidFill>
                  <a:srgbClr val="FF0000"/>
                </a:solidFill>
              </a:rPr>
              <a:t>commonly called the calculation method</a:t>
            </a:r>
            <a:r>
              <a:rPr lang="en-US" sz="2800" dirty="0" smtClean="0">
                <a:solidFill>
                  <a:srgbClr val="FF0000"/>
                </a:solidFill>
              </a:rPr>
              <a:t>,</a:t>
            </a:r>
          </a:p>
          <a:p>
            <a:endParaRPr lang="en-US" sz="2800" dirty="0">
              <a:solidFill>
                <a:srgbClr val="FF0000"/>
              </a:solidFill>
            </a:endParaRPr>
          </a:p>
        </p:txBody>
      </p:sp>
    </p:spTree>
    <p:extLst>
      <p:ext uri="{BB962C8B-B14F-4D97-AF65-F5344CB8AC3E}">
        <p14:creationId xmlns:p14="http://schemas.microsoft.com/office/powerpoint/2010/main" xmlns="" val="276105643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900" y="119946"/>
            <a:ext cx="12001500" cy="5262979"/>
          </a:xfrm>
          <a:prstGeom prst="rect">
            <a:avLst/>
          </a:prstGeom>
        </p:spPr>
        <p:txBody>
          <a:bodyPr wrap="square">
            <a:spAutoFit/>
          </a:bodyPr>
          <a:lstStyle/>
          <a:p>
            <a:pPr algn="just"/>
            <a:r>
              <a:rPr lang="en-US" sz="2400" dirty="0">
                <a:solidFill>
                  <a:srgbClr val="FF0000"/>
                </a:solidFill>
                <a:latin typeface="Times New Roman" panose="02020603050405020304" pitchFamily="18" charset="0"/>
              </a:rPr>
              <a:t>scale method, trial weight (trial and error) </a:t>
            </a:r>
            <a:r>
              <a:rPr lang="en-US" sz="2400" dirty="0" smtClean="0">
                <a:solidFill>
                  <a:srgbClr val="FF0000"/>
                </a:solidFill>
                <a:latin typeface="Times New Roman" panose="02020603050405020304" pitchFamily="18" charset="0"/>
              </a:rPr>
              <a:t>method, and </a:t>
            </a:r>
            <a:r>
              <a:rPr lang="en-US" sz="2400" dirty="0">
                <a:solidFill>
                  <a:srgbClr val="FF0000"/>
                </a:solidFill>
                <a:latin typeface="Times New Roman" panose="02020603050405020304" pitchFamily="18" charset="0"/>
              </a:rPr>
              <a:t>component method.</a:t>
            </a:r>
          </a:p>
          <a:p>
            <a:pPr algn="just"/>
            <a:r>
              <a:rPr lang="en-US" sz="2400" dirty="0">
                <a:solidFill>
                  <a:srgbClr val="FF0000"/>
                </a:solidFill>
                <a:latin typeface="Times New Roman" panose="02020603050405020304" pitchFamily="18" charset="0"/>
              </a:rPr>
              <a:t>The calculation method of balancing a </a:t>
            </a:r>
            <a:r>
              <a:rPr lang="en-US" sz="2400" dirty="0" smtClean="0">
                <a:solidFill>
                  <a:srgbClr val="FF0000"/>
                </a:solidFill>
                <a:latin typeface="Times New Roman" panose="02020603050405020304" pitchFamily="18" charset="0"/>
              </a:rPr>
              <a:t>control surface </a:t>
            </a:r>
            <a:r>
              <a:rPr lang="en-US" sz="2400" dirty="0">
                <a:solidFill>
                  <a:srgbClr val="FF0000"/>
                </a:solidFill>
                <a:latin typeface="Times New Roman" panose="02020603050405020304" pitchFamily="18" charset="0"/>
              </a:rPr>
              <a:t>is directly related to the principles of </a:t>
            </a:r>
            <a:r>
              <a:rPr lang="en-US" sz="2400" dirty="0" smtClean="0">
                <a:solidFill>
                  <a:srgbClr val="FF0000"/>
                </a:solidFill>
                <a:latin typeface="Times New Roman" panose="02020603050405020304" pitchFamily="18" charset="0"/>
              </a:rPr>
              <a:t>balancing discussed </a:t>
            </a:r>
            <a:r>
              <a:rPr lang="en-US" sz="2400" dirty="0">
                <a:solidFill>
                  <a:srgbClr val="FF0000"/>
                </a:solidFill>
                <a:latin typeface="Times New Roman" panose="02020603050405020304" pitchFamily="18" charset="0"/>
              </a:rPr>
              <a:t>previously. It has one </a:t>
            </a:r>
            <a:r>
              <a:rPr lang="en-US" sz="2400" dirty="0" smtClean="0">
                <a:solidFill>
                  <a:srgbClr val="FF0000"/>
                </a:solidFill>
                <a:latin typeface="Times New Roman" panose="02020603050405020304" pitchFamily="18" charset="0"/>
              </a:rPr>
              <a:t>advantage over </a:t>
            </a:r>
            <a:r>
              <a:rPr lang="en-US" sz="2400" dirty="0">
                <a:solidFill>
                  <a:srgbClr val="FF0000"/>
                </a:solidFill>
                <a:latin typeface="Times New Roman" panose="02020603050405020304" pitchFamily="18" charset="0"/>
              </a:rPr>
              <a:t>the other methods in that it can be </a:t>
            </a:r>
            <a:r>
              <a:rPr lang="en-US" sz="2400" dirty="0" smtClean="0">
                <a:solidFill>
                  <a:srgbClr val="FF0000"/>
                </a:solidFill>
                <a:latin typeface="Times New Roman" panose="02020603050405020304" pitchFamily="18" charset="0"/>
              </a:rPr>
              <a:t>performed without </a:t>
            </a:r>
            <a:r>
              <a:rPr lang="en-US" sz="2400" dirty="0">
                <a:solidFill>
                  <a:srgbClr val="FF0000"/>
                </a:solidFill>
                <a:latin typeface="Times New Roman" panose="02020603050405020304" pitchFamily="18" charset="0"/>
              </a:rPr>
              <a:t>removing the surface from the aircraft.</a:t>
            </a:r>
          </a:p>
          <a:p>
            <a:pPr algn="just"/>
            <a:r>
              <a:rPr lang="en-US" sz="2400" dirty="0">
                <a:solidFill>
                  <a:srgbClr val="FF0000"/>
                </a:solidFill>
                <a:latin typeface="Times New Roman" panose="02020603050405020304" pitchFamily="18" charset="0"/>
              </a:rPr>
              <a:t>In using the calculation method, the weight of </a:t>
            </a:r>
            <a:r>
              <a:rPr lang="en-US" sz="2400" dirty="0" smtClean="0">
                <a:solidFill>
                  <a:srgbClr val="FF0000"/>
                </a:solidFill>
                <a:latin typeface="Times New Roman" panose="02020603050405020304" pitchFamily="18" charset="0"/>
              </a:rPr>
              <a:t>the material </a:t>
            </a:r>
            <a:r>
              <a:rPr lang="en-US" sz="2400" dirty="0">
                <a:solidFill>
                  <a:srgbClr val="FF0000"/>
                </a:solidFill>
                <a:latin typeface="Times New Roman" panose="02020603050405020304" pitchFamily="18" charset="0"/>
              </a:rPr>
              <a:t>from the repair area and the weight of </a:t>
            </a:r>
            <a:r>
              <a:rPr lang="en-US" sz="2400" dirty="0" smtClean="0">
                <a:solidFill>
                  <a:srgbClr val="FF0000"/>
                </a:solidFill>
                <a:latin typeface="Times New Roman" panose="02020603050405020304" pitchFamily="18" charset="0"/>
              </a:rPr>
              <a:t>the materials </a:t>
            </a:r>
            <a:r>
              <a:rPr lang="en-US" sz="2400" dirty="0">
                <a:solidFill>
                  <a:srgbClr val="FF0000"/>
                </a:solidFill>
                <a:latin typeface="Times New Roman" panose="02020603050405020304" pitchFamily="18" charset="0"/>
              </a:rPr>
              <a:t>used to accomplish the repair must </a:t>
            </a:r>
            <a:r>
              <a:rPr lang="en-US" sz="2400" dirty="0" smtClean="0">
                <a:solidFill>
                  <a:srgbClr val="FF0000"/>
                </a:solidFill>
                <a:latin typeface="Times New Roman" panose="02020603050405020304" pitchFamily="18" charset="0"/>
              </a:rPr>
              <a:t>be known</a:t>
            </a:r>
            <a:r>
              <a:rPr lang="en-US" sz="2400" dirty="0">
                <a:solidFill>
                  <a:srgbClr val="FF0000"/>
                </a:solidFill>
                <a:latin typeface="Times New Roman" panose="02020603050405020304" pitchFamily="18" charset="0"/>
              </a:rPr>
              <a:t>. Subtracting the weight removed from </a:t>
            </a:r>
            <a:r>
              <a:rPr lang="en-US" sz="2400" dirty="0" smtClean="0">
                <a:solidFill>
                  <a:srgbClr val="FF0000"/>
                </a:solidFill>
                <a:latin typeface="Times New Roman" panose="02020603050405020304" pitchFamily="18" charset="0"/>
              </a:rPr>
              <a:t>the weight </a:t>
            </a:r>
            <a:r>
              <a:rPr lang="en-US" sz="2400" dirty="0">
                <a:solidFill>
                  <a:srgbClr val="FF0000"/>
                </a:solidFill>
                <a:latin typeface="Times New Roman" panose="02020603050405020304" pitchFamily="18" charset="0"/>
              </a:rPr>
              <a:t>added will give the resulting net gain in </a:t>
            </a:r>
            <a:r>
              <a:rPr lang="en-US" sz="2400" dirty="0" smtClean="0">
                <a:solidFill>
                  <a:srgbClr val="FF0000"/>
                </a:solidFill>
                <a:latin typeface="Times New Roman" panose="02020603050405020304" pitchFamily="18" charset="0"/>
              </a:rPr>
              <a:t>the \mount </a:t>
            </a:r>
            <a:r>
              <a:rPr lang="en-US" sz="2400" dirty="0">
                <a:solidFill>
                  <a:srgbClr val="FF0000"/>
                </a:solidFill>
                <a:latin typeface="Times New Roman" panose="02020603050405020304" pitchFamily="18" charset="0"/>
              </a:rPr>
              <a:t>added to the surface.</a:t>
            </a:r>
          </a:p>
          <a:p>
            <a:pPr algn="just"/>
            <a:r>
              <a:rPr lang="en-US" sz="2400" dirty="0">
                <a:solidFill>
                  <a:srgbClr val="FF0000"/>
                </a:solidFill>
                <a:latin typeface="Times New Roman" panose="02020603050405020304" pitchFamily="18" charset="0"/>
              </a:rPr>
              <a:t>The distance from the hinge center line to </a:t>
            </a:r>
            <a:r>
              <a:rPr lang="en-US" sz="2400" dirty="0" smtClean="0">
                <a:solidFill>
                  <a:srgbClr val="FF0000"/>
                </a:solidFill>
                <a:latin typeface="Times New Roman" panose="02020603050405020304" pitchFamily="18" charset="0"/>
              </a:rPr>
              <a:t>the center </a:t>
            </a:r>
            <a:r>
              <a:rPr lang="en-US" sz="2400" dirty="0">
                <a:solidFill>
                  <a:srgbClr val="FF0000"/>
                </a:solidFill>
                <a:latin typeface="Times New Roman" panose="02020603050405020304" pitchFamily="18" charset="0"/>
              </a:rPr>
              <a:t>of the repair area is then measured in </a:t>
            </a:r>
            <a:r>
              <a:rPr lang="en-US" sz="2400" dirty="0" smtClean="0">
                <a:solidFill>
                  <a:srgbClr val="FF0000"/>
                </a:solidFill>
                <a:latin typeface="Times New Roman" panose="02020603050405020304" pitchFamily="18" charset="0"/>
              </a:rPr>
              <a:t>inches. This </a:t>
            </a:r>
            <a:r>
              <a:rPr lang="en-US" sz="2400" dirty="0">
                <a:solidFill>
                  <a:srgbClr val="FF0000"/>
                </a:solidFill>
                <a:latin typeface="Times New Roman" panose="02020603050405020304" pitchFamily="18" charset="0"/>
              </a:rPr>
              <a:t>distance must be determined to the </a:t>
            </a:r>
            <a:r>
              <a:rPr lang="en-US" sz="2400" dirty="0" smtClean="0">
                <a:solidFill>
                  <a:srgbClr val="FF0000"/>
                </a:solidFill>
                <a:latin typeface="Times New Roman" panose="02020603050405020304" pitchFamily="18" charset="0"/>
              </a:rPr>
              <a:t>nearest one-hundredth </a:t>
            </a:r>
            <a:r>
              <a:rPr lang="en-US" sz="2400" dirty="0">
                <a:solidFill>
                  <a:srgbClr val="FF0000"/>
                </a:solidFill>
                <a:latin typeface="Times New Roman" panose="02020603050405020304" pitchFamily="18" charset="0"/>
              </a:rPr>
              <a:t>of an inch (figure 2-81).</a:t>
            </a:r>
          </a:p>
          <a:p>
            <a:pPr algn="just"/>
            <a:r>
              <a:rPr lang="en-US" sz="2400" dirty="0">
                <a:solidFill>
                  <a:srgbClr val="FF0000"/>
                </a:solidFill>
                <a:latin typeface="Times New Roman" panose="02020603050405020304" pitchFamily="18" charset="0"/>
              </a:rPr>
              <a:t>The next step is to multiply the distance times </a:t>
            </a:r>
            <a:r>
              <a:rPr lang="en-US" sz="2400" dirty="0" smtClean="0">
                <a:solidFill>
                  <a:srgbClr val="FF0000"/>
                </a:solidFill>
                <a:latin typeface="Times New Roman" panose="02020603050405020304" pitchFamily="18" charset="0"/>
              </a:rPr>
              <a:t>the net </a:t>
            </a:r>
            <a:r>
              <a:rPr lang="en-US" sz="2400" dirty="0">
                <a:solidFill>
                  <a:srgbClr val="FF0000"/>
                </a:solidFill>
                <a:latin typeface="Times New Roman" panose="02020603050405020304" pitchFamily="18" charset="0"/>
              </a:rPr>
              <a:t>weight of the repair. This will result in </a:t>
            </a:r>
            <a:r>
              <a:rPr lang="en-US" sz="2400" dirty="0" smtClean="0">
                <a:solidFill>
                  <a:srgbClr val="FF0000"/>
                </a:solidFill>
                <a:latin typeface="Times New Roman" panose="02020603050405020304" pitchFamily="18" charset="0"/>
              </a:rPr>
              <a:t>an in</a:t>
            </a:r>
            <a:r>
              <a:rPr lang="en-US" sz="2400" dirty="0">
                <a:solidFill>
                  <a:srgbClr val="FF0000"/>
                </a:solidFill>
                <a:latin typeface="Times New Roman" panose="02020603050405020304" pitchFamily="18" charset="0"/>
              </a:rPr>
              <a:t>.-lbs. (inch-pounds) answer. </a:t>
            </a:r>
            <a:r>
              <a:rPr lang="en-US" sz="2400" dirty="0">
                <a:solidFill>
                  <a:srgbClr val="FF0000"/>
                </a:solidFill>
                <a:latin typeface="Arial" panose="020B0604020202020204" pitchFamily="34" charset="0"/>
              </a:rPr>
              <a:t>If </a:t>
            </a:r>
            <a:r>
              <a:rPr lang="en-US" sz="2400" dirty="0">
                <a:solidFill>
                  <a:srgbClr val="FF0000"/>
                </a:solidFill>
                <a:latin typeface="Times New Roman" panose="02020603050405020304" pitchFamily="18" charset="0"/>
              </a:rPr>
              <a:t>the in.-lbs. </a:t>
            </a:r>
            <a:r>
              <a:rPr lang="en-US" sz="2400" dirty="0" smtClean="0">
                <a:solidFill>
                  <a:srgbClr val="FF0000"/>
                </a:solidFill>
                <a:latin typeface="Times New Roman" panose="02020603050405020304" pitchFamily="18" charset="0"/>
              </a:rPr>
              <a:t>result of </a:t>
            </a:r>
            <a:r>
              <a:rPr lang="en-US" sz="2400" dirty="0">
                <a:solidFill>
                  <a:srgbClr val="FF0000"/>
                </a:solidFill>
                <a:latin typeface="Times New Roman" panose="02020603050405020304" pitchFamily="18" charset="0"/>
              </a:rPr>
              <a:t>the calculations is within specified tolerances, </a:t>
            </a:r>
            <a:r>
              <a:rPr lang="en-US" sz="2400" dirty="0" smtClean="0">
                <a:solidFill>
                  <a:srgbClr val="FF0000"/>
                </a:solidFill>
                <a:latin typeface="Times New Roman" panose="02020603050405020304" pitchFamily="18" charset="0"/>
              </a:rPr>
              <a:t>the control </a:t>
            </a:r>
            <a:r>
              <a:rPr lang="en-US" sz="2400" dirty="0">
                <a:solidFill>
                  <a:srgbClr val="FF0000"/>
                </a:solidFill>
                <a:latin typeface="Times New Roman" panose="02020603050405020304" pitchFamily="18" charset="0"/>
              </a:rPr>
              <a:t>surface will be </a:t>
            </a:r>
            <a:r>
              <a:rPr lang="en-US" sz="2400" dirty="0" smtClean="0">
                <a:solidFill>
                  <a:srgbClr val="FF0000"/>
                </a:solidFill>
                <a:latin typeface="Times New Roman" panose="02020603050405020304" pitchFamily="18" charset="0"/>
              </a:rPr>
              <a:t>balanced.</a:t>
            </a:r>
          </a:p>
          <a:p>
            <a:pPr algn="just"/>
            <a:endParaRPr lang="en-US" sz="2400" dirty="0" smtClean="0">
              <a:solidFill>
                <a:srgbClr val="FF0000"/>
              </a:solidFill>
              <a:latin typeface="Times New Roman" panose="02020603050405020304" pitchFamily="18" charset="0"/>
            </a:endParaRPr>
          </a:p>
          <a:p>
            <a:pPr algn="just"/>
            <a:endParaRPr lang="en-US" sz="2400" dirty="0">
              <a:solidFill>
                <a:srgbClr val="FF0000"/>
              </a:solidFill>
            </a:endParaRPr>
          </a:p>
        </p:txBody>
      </p:sp>
    </p:spTree>
    <p:extLst>
      <p:ext uri="{BB962C8B-B14F-4D97-AF65-F5344CB8AC3E}">
        <p14:creationId xmlns:p14="http://schemas.microsoft.com/office/powerpoint/2010/main" xmlns="" val="74482562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7553" y="444500"/>
            <a:ext cx="10684418" cy="5562600"/>
          </a:xfrm>
          <a:prstGeom prst="rect">
            <a:avLst/>
          </a:prstGeom>
        </p:spPr>
      </p:pic>
    </p:spTree>
    <p:extLst>
      <p:ext uri="{BB962C8B-B14F-4D97-AF65-F5344CB8AC3E}">
        <p14:creationId xmlns:p14="http://schemas.microsoft.com/office/powerpoint/2010/main" xmlns="" val="97168656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1800" y="749300"/>
            <a:ext cx="9680732" cy="5168900"/>
          </a:xfrm>
          <a:prstGeom prst="rect">
            <a:avLst/>
          </a:prstGeom>
        </p:spPr>
      </p:pic>
    </p:spTree>
    <p:extLst>
      <p:ext uri="{BB962C8B-B14F-4D97-AF65-F5344CB8AC3E}">
        <p14:creationId xmlns:p14="http://schemas.microsoft.com/office/powerpoint/2010/main" xmlns="" val="43234113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228600"/>
            <a:ext cx="11734800" cy="3970318"/>
          </a:xfrm>
          <a:prstGeom prst="rect">
            <a:avLst/>
          </a:prstGeom>
        </p:spPr>
        <p:txBody>
          <a:bodyPr wrap="square">
            <a:spAutoFit/>
          </a:bodyPr>
          <a:lstStyle/>
          <a:p>
            <a:pPr algn="just"/>
            <a:r>
              <a:rPr lang="en-US" sz="2800" dirty="0" smtClean="0">
                <a:solidFill>
                  <a:srgbClr val="FF0000"/>
                </a:solidFill>
                <a:latin typeface="Times New Roman" panose="02020603050405020304" pitchFamily="18" charset="0"/>
              </a:rPr>
              <a:t>If it is not </a:t>
            </a:r>
            <a:r>
              <a:rPr lang="en-US" sz="2800" dirty="0">
                <a:solidFill>
                  <a:srgbClr val="FF0000"/>
                </a:solidFill>
                <a:latin typeface="Times New Roman" panose="02020603050405020304" pitchFamily="18" charset="0"/>
              </a:rPr>
              <a:t>within specified limits, consult the </a:t>
            </a:r>
            <a:r>
              <a:rPr lang="en-US" sz="2800" dirty="0" smtClean="0">
                <a:solidFill>
                  <a:srgbClr val="FF0000"/>
                </a:solidFill>
                <a:latin typeface="Times New Roman" panose="02020603050405020304" pitchFamily="18" charset="0"/>
              </a:rPr>
              <a:t>manufacturer's service </a:t>
            </a:r>
            <a:r>
              <a:rPr lang="en-US" sz="2800" dirty="0">
                <a:solidFill>
                  <a:srgbClr val="FF0000"/>
                </a:solidFill>
                <a:latin typeface="Times New Roman" panose="02020603050405020304" pitchFamily="18" charset="0"/>
              </a:rPr>
              <a:t>manuals for the needed weights, </a:t>
            </a:r>
            <a:r>
              <a:rPr lang="en-US" sz="2800" dirty="0" smtClean="0">
                <a:solidFill>
                  <a:srgbClr val="FF0000"/>
                </a:solidFill>
                <a:latin typeface="Times New Roman" panose="02020603050405020304" pitchFamily="18" charset="0"/>
              </a:rPr>
              <a:t>material to </a:t>
            </a:r>
            <a:r>
              <a:rPr lang="en-US" sz="2800" dirty="0">
                <a:solidFill>
                  <a:srgbClr val="FF0000"/>
                </a:solidFill>
                <a:latin typeface="Times New Roman" panose="02020603050405020304" pitchFamily="18" charset="0"/>
              </a:rPr>
              <a:t>use for weights, design for manufacture, and</a:t>
            </a:r>
          </a:p>
          <a:p>
            <a:pPr algn="just"/>
            <a:r>
              <a:rPr lang="en-US" sz="2800" dirty="0">
                <a:solidFill>
                  <a:srgbClr val="FF0000"/>
                </a:solidFill>
                <a:latin typeface="Times New Roman" panose="02020603050405020304" pitchFamily="18" charset="0"/>
              </a:rPr>
              <a:t>installation locations for addition of the </a:t>
            </a:r>
            <a:r>
              <a:rPr lang="en-US" sz="2800" dirty="0" smtClean="0">
                <a:solidFill>
                  <a:srgbClr val="FF0000"/>
                </a:solidFill>
                <a:latin typeface="Times New Roman" panose="02020603050405020304" pitchFamily="18" charset="0"/>
              </a:rPr>
              <a:t>weights. The </a:t>
            </a:r>
            <a:r>
              <a:rPr lang="en-US" sz="2800" dirty="0">
                <a:solidFill>
                  <a:srgbClr val="FF0000"/>
                </a:solidFill>
                <a:latin typeface="Times New Roman" panose="02020603050405020304" pitchFamily="18" charset="0"/>
              </a:rPr>
              <a:t>scale method of balancing a control </a:t>
            </a:r>
            <a:r>
              <a:rPr lang="en-US" sz="2800" dirty="0" smtClean="0">
                <a:solidFill>
                  <a:srgbClr val="FF0000"/>
                </a:solidFill>
                <a:latin typeface="Times New Roman" panose="02020603050405020304" pitchFamily="18" charset="0"/>
              </a:rPr>
              <a:t>surface requires </a:t>
            </a:r>
            <a:r>
              <a:rPr lang="en-US" sz="2800" dirty="0">
                <a:solidFill>
                  <a:srgbClr val="FF0000"/>
                </a:solidFill>
                <a:latin typeface="Times New Roman" panose="02020603050405020304" pitchFamily="18" charset="0"/>
              </a:rPr>
              <a:t>the use of a scale that is graduated </a:t>
            </a:r>
            <a:r>
              <a:rPr lang="en-US" sz="2800" dirty="0" smtClean="0">
                <a:solidFill>
                  <a:srgbClr val="FF0000"/>
                </a:solidFill>
                <a:latin typeface="Times New Roman" panose="02020603050405020304" pitchFamily="18" charset="0"/>
              </a:rPr>
              <a:t>in hundredths </a:t>
            </a:r>
            <a:r>
              <a:rPr lang="en-US" sz="2800" dirty="0">
                <a:solidFill>
                  <a:srgbClr val="FF0000"/>
                </a:solidFill>
                <a:latin typeface="Times New Roman" panose="02020603050405020304" pitchFamily="18" charset="0"/>
              </a:rPr>
              <a:t>of a pound. A support stand and </a:t>
            </a:r>
            <a:r>
              <a:rPr lang="en-US" sz="2800" dirty="0" smtClean="0">
                <a:solidFill>
                  <a:srgbClr val="FF0000"/>
                </a:solidFill>
                <a:latin typeface="Times New Roman" panose="02020603050405020304" pitchFamily="18" charset="0"/>
              </a:rPr>
              <a:t>balancing jigs </a:t>
            </a:r>
            <a:r>
              <a:rPr lang="en-US" sz="2800" dirty="0">
                <a:solidFill>
                  <a:srgbClr val="FF0000"/>
                </a:solidFill>
                <a:latin typeface="Times New Roman" panose="02020603050405020304" pitchFamily="18" charset="0"/>
              </a:rPr>
              <a:t>for the surface are also required. </a:t>
            </a:r>
            <a:r>
              <a:rPr lang="en-US" sz="2800" dirty="0" smtClean="0">
                <a:solidFill>
                  <a:srgbClr val="FF0000"/>
                </a:solidFill>
                <a:latin typeface="Times New Roman" panose="02020603050405020304" pitchFamily="18" charset="0"/>
              </a:rPr>
              <a:t>Figure 2-82 </a:t>
            </a:r>
            <a:r>
              <a:rPr lang="en-US" sz="2800" dirty="0">
                <a:solidFill>
                  <a:srgbClr val="FF0000"/>
                </a:solidFill>
                <a:latin typeface="Times New Roman" panose="02020603050405020304" pitchFamily="18" charset="0"/>
              </a:rPr>
              <a:t>illustrates a control surface mounted for </a:t>
            </a:r>
            <a:r>
              <a:rPr lang="en-US" sz="2800" dirty="0" smtClean="0">
                <a:solidFill>
                  <a:srgbClr val="FF0000"/>
                </a:solidFill>
                <a:latin typeface="Times New Roman" panose="02020603050405020304" pitchFamily="18" charset="0"/>
              </a:rPr>
              <a:t>rebalancing purposes</a:t>
            </a:r>
            <a:r>
              <a:rPr lang="en-US" sz="2800" dirty="0">
                <a:solidFill>
                  <a:srgbClr val="FF0000"/>
                </a:solidFill>
                <a:latin typeface="Times New Roman" panose="02020603050405020304" pitchFamily="18" charset="0"/>
              </a:rPr>
              <a:t>. Use of the scale method </a:t>
            </a:r>
            <a:r>
              <a:rPr lang="en-US" sz="2800" dirty="0" smtClean="0">
                <a:solidFill>
                  <a:srgbClr val="FF0000"/>
                </a:solidFill>
                <a:latin typeface="Times New Roman" panose="02020603050405020304" pitchFamily="18" charset="0"/>
              </a:rPr>
              <a:t>requires the </a:t>
            </a:r>
            <a:r>
              <a:rPr lang="en-US" sz="2800" dirty="0">
                <a:solidFill>
                  <a:srgbClr val="FF0000"/>
                </a:solidFill>
                <a:latin typeface="Times New Roman" panose="02020603050405020304" pitchFamily="18" charset="0"/>
              </a:rPr>
              <a:t>removal of the control surface from the</a:t>
            </a:r>
          </a:p>
          <a:p>
            <a:pPr algn="just"/>
            <a:r>
              <a:rPr lang="en-US" sz="2800" dirty="0">
                <a:solidFill>
                  <a:srgbClr val="FF0000"/>
                </a:solidFill>
                <a:latin typeface="Times New Roman" panose="02020603050405020304" pitchFamily="18" charset="0"/>
              </a:rPr>
              <a:t>aircraft</a:t>
            </a:r>
            <a:r>
              <a:rPr lang="en-US" sz="2800" dirty="0" smtClean="0">
                <a:solidFill>
                  <a:srgbClr val="FF0000"/>
                </a:solidFill>
                <a:latin typeface="Times New Roman" panose="02020603050405020304" pitchFamily="18" charset="0"/>
              </a:rPr>
              <a:t>.</a:t>
            </a:r>
          </a:p>
          <a:p>
            <a:pPr algn="just"/>
            <a:endParaRPr lang="en-US" sz="2800" dirty="0">
              <a:solidFill>
                <a:srgbClr val="FF0000"/>
              </a:solidFill>
            </a:endParaRPr>
          </a:p>
        </p:txBody>
      </p:sp>
    </p:spTree>
    <p:extLst>
      <p:ext uri="{BB962C8B-B14F-4D97-AF65-F5344CB8AC3E}">
        <p14:creationId xmlns:p14="http://schemas.microsoft.com/office/powerpoint/2010/main" xmlns="" val="137789455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6276" y="190500"/>
            <a:ext cx="11279195" cy="6375399"/>
          </a:xfrm>
          <a:prstGeom prst="rect">
            <a:avLst/>
          </a:prstGeom>
        </p:spPr>
      </p:pic>
    </p:spTree>
    <p:extLst>
      <p:ext uri="{BB962C8B-B14F-4D97-AF65-F5344CB8AC3E}">
        <p14:creationId xmlns:p14="http://schemas.microsoft.com/office/powerpoint/2010/main" xmlns="" val="1469599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700" y="139700"/>
            <a:ext cx="12052300" cy="5693866"/>
          </a:xfrm>
          <a:prstGeom prst="rect">
            <a:avLst/>
          </a:prstGeom>
        </p:spPr>
        <p:txBody>
          <a:bodyPr wrap="square">
            <a:spAutoFit/>
          </a:bodyPr>
          <a:lstStyle/>
          <a:p>
            <a:pPr algn="just"/>
            <a:r>
              <a:rPr lang="en-US" sz="2800" dirty="0"/>
              <a:t>SECONDARY OR AUXILIARY CONTROL SURFACES There are several secondary or auxiliary flight control surfaces. Their names, locations, and functions of those for most large aircraft are listed in Figure 1-13. OPERATION AND EFFECT OF TABS TRIM TABS The force of the air against a control surface during the high speed of flight can make it difficult to move and hold that control surface in the deflected position. A control surface might also be too sensitive for similar reasons. Several different tabs are used to aid with these types of problems. The table in Figure 1-14 summarizes the various tabs and their uses. While in flight, it is desirable for the pilot to be able to take his or her hands and feet off of the controls and have the aircraft maintain its flight condition. Trims tabs are designed to allow this. Most trim tabs are small movable surfaces located on the trailing edge of a primary flight control surface. </a:t>
            </a:r>
          </a:p>
        </p:txBody>
      </p:sp>
    </p:spTree>
    <p:extLst>
      <p:ext uri="{BB962C8B-B14F-4D97-AF65-F5344CB8AC3E}">
        <p14:creationId xmlns:p14="http://schemas.microsoft.com/office/powerpoint/2010/main" xmlns="" val="4253219503"/>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155188"/>
            <a:ext cx="11925300" cy="6555641"/>
          </a:xfrm>
          <a:prstGeom prst="rect">
            <a:avLst/>
          </a:prstGeom>
        </p:spPr>
        <p:txBody>
          <a:bodyPr wrap="square">
            <a:spAutoFit/>
          </a:bodyPr>
          <a:lstStyle/>
          <a:p>
            <a:pPr algn="just"/>
            <a:r>
              <a:rPr lang="en-US" sz="2800" b="1" dirty="0">
                <a:solidFill>
                  <a:srgbClr val="FF0000"/>
                </a:solidFill>
                <a:latin typeface="Arial" panose="020B0604020202020204" pitchFamily="34" charset="0"/>
              </a:rPr>
              <a:t>NACELLES/PYLONS</a:t>
            </a:r>
          </a:p>
          <a:p>
            <a:pPr algn="just"/>
            <a:r>
              <a:rPr lang="en-US" sz="2800" b="1" dirty="0">
                <a:solidFill>
                  <a:srgbClr val="FF0000"/>
                </a:solidFill>
                <a:latin typeface="Arial" panose="020B0604020202020204" pitchFamily="34" charset="0"/>
              </a:rPr>
              <a:t>CONSTRUCTION</a:t>
            </a:r>
          </a:p>
          <a:p>
            <a:pPr algn="just"/>
            <a:r>
              <a:rPr lang="en-US" sz="2800" dirty="0">
                <a:solidFill>
                  <a:srgbClr val="FF0000"/>
                </a:solidFill>
                <a:latin typeface="Times New Roman" panose="02020603050405020304" pitchFamily="18" charset="0"/>
              </a:rPr>
              <a:t>Nacelles and pylons may be attached to wings or </a:t>
            </a:r>
            <a:r>
              <a:rPr lang="en-US" sz="2800" dirty="0" smtClean="0">
                <a:solidFill>
                  <a:srgbClr val="FF0000"/>
                </a:solidFill>
                <a:latin typeface="Times New Roman" panose="02020603050405020304" pitchFamily="18" charset="0"/>
              </a:rPr>
              <a:t>the fuselage</a:t>
            </a:r>
            <a:r>
              <a:rPr lang="en-US" sz="2800" dirty="0">
                <a:solidFill>
                  <a:srgbClr val="FF0000"/>
                </a:solidFill>
                <a:latin typeface="Times New Roman" panose="02020603050405020304" pitchFamily="18" charset="0"/>
              </a:rPr>
              <a:t>. The pylon extends the airframe </a:t>
            </a:r>
            <a:r>
              <a:rPr lang="en-US" sz="2800" dirty="0" smtClean="0">
                <a:solidFill>
                  <a:srgbClr val="FF0000"/>
                </a:solidFill>
                <a:latin typeface="Times New Roman" panose="02020603050405020304" pitchFamily="18" charset="0"/>
              </a:rPr>
              <a:t>structure allowing </a:t>
            </a:r>
            <a:r>
              <a:rPr lang="en-US" sz="2800" dirty="0">
                <a:solidFill>
                  <a:srgbClr val="FF0000"/>
                </a:solidFill>
                <a:latin typeface="Times New Roman" panose="02020603050405020304" pitchFamily="18" charset="0"/>
              </a:rPr>
              <a:t>an engine to be mounted far enough </a:t>
            </a:r>
            <a:r>
              <a:rPr lang="en-US" sz="2800" dirty="0" smtClean="0">
                <a:solidFill>
                  <a:srgbClr val="FF0000"/>
                </a:solidFill>
                <a:latin typeface="Times New Roman" panose="02020603050405020304" pitchFamily="18" charset="0"/>
              </a:rPr>
              <a:t>away from </a:t>
            </a:r>
            <a:r>
              <a:rPr lang="en-US" sz="2800" dirty="0">
                <a:solidFill>
                  <a:srgbClr val="FF0000"/>
                </a:solidFill>
                <a:latin typeface="Times New Roman" panose="02020603050405020304" pitchFamily="18" charset="0"/>
              </a:rPr>
              <a:t>the airframe so that hot engine and engine </a:t>
            </a:r>
            <a:r>
              <a:rPr lang="en-US" sz="2800" dirty="0" smtClean="0">
                <a:solidFill>
                  <a:srgbClr val="FF0000"/>
                </a:solidFill>
                <a:latin typeface="Times New Roman" panose="02020603050405020304" pitchFamily="18" charset="0"/>
              </a:rPr>
              <a:t>exhaust temperatures </a:t>
            </a:r>
            <a:r>
              <a:rPr lang="en-US" sz="2800" dirty="0">
                <a:solidFill>
                  <a:srgbClr val="FF0000"/>
                </a:solidFill>
                <a:latin typeface="Times New Roman" panose="02020603050405020304" pitchFamily="18" charset="0"/>
              </a:rPr>
              <a:t>do not damage the airframe.</a:t>
            </a:r>
          </a:p>
          <a:p>
            <a:pPr algn="just"/>
            <a:r>
              <a:rPr lang="en-US" sz="2800" dirty="0">
                <a:solidFill>
                  <a:srgbClr val="FF0000"/>
                </a:solidFill>
                <a:latin typeface="Times New Roman" panose="02020603050405020304" pitchFamily="18" charset="0"/>
              </a:rPr>
              <a:t>The pylon is the structure off of which the nacelle </a:t>
            </a:r>
            <a:r>
              <a:rPr lang="en-US" sz="2800" dirty="0" smtClean="0">
                <a:solidFill>
                  <a:srgbClr val="FF0000"/>
                </a:solidFill>
                <a:latin typeface="Times New Roman" panose="02020603050405020304" pitchFamily="18" charset="0"/>
              </a:rPr>
              <a:t>is built </a:t>
            </a:r>
            <a:r>
              <a:rPr lang="en-US" sz="2800" dirty="0">
                <a:solidFill>
                  <a:srgbClr val="FF0000"/>
                </a:solidFill>
                <a:latin typeface="Times New Roman" panose="02020603050405020304" pitchFamily="18" charset="0"/>
              </a:rPr>
              <a:t>to house the engine. Inside the nacelle </a:t>
            </a:r>
            <a:r>
              <a:rPr lang="en-US" sz="2800" dirty="0" smtClean="0">
                <a:solidFill>
                  <a:srgbClr val="FF0000"/>
                </a:solidFill>
                <a:latin typeface="Times New Roman" panose="02020603050405020304" pitchFamily="18" charset="0"/>
              </a:rPr>
              <a:t>enclosure, the </a:t>
            </a:r>
            <a:r>
              <a:rPr lang="en-US" sz="2800" dirty="0">
                <a:solidFill>
                  <a:srgbClr val="FF0000"/>
                </a:solidFill>
                <a:latin typeface="Times New Roman" panose="02020603050405020304" pitchFamily="18" charset="0"/>
              </a:rPr>
              <a:t>engine mounts attach to the pylon structure or</a:t>
            </a:r>
          </a:p>
          <a:p>
            <a:pPr algn="just"/>
            <a:r>
              <a:rPr lang="en-US" sz="2800" dirty="0">
                <a:solidFill>
                  <a:srgbClr val="FF0000"/>
                </a:solidFill>
                <a:latin typeface="Times New Roman" panose="02020603050405020304" pitchFamily="18" charset="0"/>
              </a:rPr>
              <a:t>a nacelle bulkhead. Pylons make access for </a:t>
            </a:r>
            <a:r>
              <a:rPr lang="en-US" sz="2800" dirty="0" smtClean="0">
                <a:solidFill>
                  <a:srgbClr val="FF0000"/>
                </a:solidFill>
                <a:latin typeface="Times New Roman" panose="02020603050405020304" pitchFamily="18" charset="0"/>
              </a:rPr>
              <a:t>engine maintenance </a:t>
            </a:r>
            <a:r>
              <a:rPr lang="en-US" sz="2800" dirty="0">
                <a:solidFill>
                  <a:srgbClr val="FF0000"/>
                </a:solidFill>
                <a:latin typeface="Times New Roman" panose="02020603050405020304" pitchFamily="18" charset="0"/>
              </a:rPr>
              <a:t>and engine replacement easier. They </a:t>
            </a:r>
            <a:r>
              <a:rPr lang="en-US" sz="2800" dirty="0" smtClean="0">
                <a:solidFill>
                  <a:srgbClr val="FF0000"/>
                </a:solidFill>
                <a:latin typeface="Times New Roman" panose="02020603050405020304" pitchFamily="18" charset="0"/>
              </a:rPr>
              <a:t>also safely </a:t>
            </a:r>
            <a:r>
              <a:rPr lang="en-US" sz="2800" dirty="0">
                <a:solidFill>
                  <a:srgbClr val="FF0000"/>
                </a:solidFill>
                <a:latin typeface="Times New Roman" panose="02020603050405020304" pitchFamily="18" charset="0"/>
              </a:rPr>
              <a:t>distance the engine from the airframe in case </a:t>
            </a:r>
            <a:r>
              <a:rPr lang="en-US" sz="2800" dirty="0" smtClean="0">
                <a:solidFill>
                  <a:srgbClr val="FF0000"/>
                </a:solidFill>
                <a:latin typeface="Times New Roman" panose="02020603050405020304" pitchFamily="18" charset="0"/>
              </a:rPr>
              <a:t>of fire </a:t>
            </a:r>
            <a:r>
              <a:rPr lang="en-US" sz="2800" dirty="0">
                <a:solidFill>
                  <a:srgbClr val="FF0000"/>
                </a:solidFill>
                <a:latin typeface="Times New Roman" panose="02020603050405020304" pitchFamily="18" charset="0"/>
              </a:rPr>
              <a:t>or explosion. The framework of a nacelle </a:t>
            </a:r>
            <a:r>
              <a:rPr lang="en-US" sz="2800" dirty="0" smtClean="0">
                <a:solidFill>
                  <a:srgbClr val="FF0000"/>
                </a:solidFill>
                <a:latin typeface="Times New Roman" panose="02020603050405020304" pitchFamily="18" charset="0"/>
              </a:rPr>
              <a:t>usually consists </a:t>
            </a:r>
            <a:r>
              <a:rPr lang="en-US" sz="2800" dirty="0">
                <a:solidFill>
                  <a:srgbClr val="FF0000"/>
                </a:solidFill>
                <a:latin typeface="Times New Roman" panose="02020603050405020304" pitchFamily="18" charset="0"/>
              </a:rPr>
              <a:t>of structural members similar to those of </a:t>
            </a:r>
            <a:r>
              <a:rPr lang="en-US" sz="2800" dirty="0" smtClean="0">
                <a:solidFill>
                  <a:srgbClr val="FF0000"/>
                </a:solidFill>
                <a:latin typeface="Times New Roman" panose="02020603050405020304" pitchFamily="18" charset="0"/>
              </a:rPr>
              <a:t>the fuselage</a:t>
            </a:r>
            <a:r>
              <a:rPr lang="en-US" sz="2800" dirty="0">
                <a:solidFill>
                  <a:srgbClr val="FF0000"/>
                </a:solidFill>
                <a:latin typeface="Times New Roman" panose="02020603050405020304" pitchFamily="18" charset="0"/>
              </a:rPr>
              <a:t>. Lengthwise members, such as </a:t>
            </a:r>
            <a:r>
              <a:rPr lang="en-US" sz="2800" dirty="0" err="1">
                <a:solidFill>
                  <a:srgbClr val="FF0000"/>
                </a:solidFill>
                <a:latin typeface="Times New Roman" panose="02020603050405020304" pitchFamily="18" charset="0"/>
              </a:rPr>
              <a:t>longerons</a:t>
            </a:r>
            <a:r>
              <a:rPr lang="en-US" sz="2800" dirty="0">
                <a:solidFill>
                  <a:srgbClr val="FF0000"/>
                </a:solidFill>
                <a:latin typeface="Times New Roman" panose="02020603050405020304" pitchFamily="18" charset="0"/>
              </a:rPr>
              <a:t> </a:t>
            </a:r>
            <a:r>
              <a:rPr lang="en-US" sz="2800" dirty="0" smtClean="0">
                <a:solidFill>
                  <a:srgbClr val="FF0000"/>
                </a:solidFill>
                <a:latin typeface="Times New Roman" panose="02020603050405020304" pitchFamily="18" charset="0"/>
              </a:rPr>
              <a:t>and stringers</a:t>
            </a:r>
            <a:r>
              <a:rPr lang="en-US" sz="2800" dirty="0">
                <a:solidFill>
                  <a:srgbClr val="FF0000"/>
                </a:solidFill>
                <a:latin typeface="Times New Roman" panose="02020603050405020304" pitchFamily="18" charset="0"/>
              </a:rPr>
              <a:t>, combine with horizontal/vertical </a:t>
            </a:r>
            <a:r>
              <a:rPr lang="en-US" sz="2800" dirty="0" smtClean="0">
                <a:solidFill>
                  <a:srgbClr val="FF0000"/>
                </a:solidFill>
                <a:latin typeface="Times New Roman" panose="02020603050405020304" pitchFamily="18" charset="0"/>
              </a:rPr>
              <a:t>members, such </a:t>
            </a:r>
            <a:r>
              <a:rPr lang="en-US" sz="2800" dirty="0">
                <a:solidFill>
                  <a:srgbClr val="FF0000"/>
                </a:solidFill>
                <a:latin typeface="Times New Roman" panose="02020603050405020304" pitchFamily="18" charset="0"/>
              </a:rPr>
              <a:t>as rings, formers, and bulkheads, to give </a:t>
            </a:r>
            <a:r>
              <a:rPr lang="en-US" sz="2800" dirty="0" smtClean="0">
                <a:solidFill>
                  <a:srgbClr val="FF0000"/>
                </a:solidFill>
                <a:latin typeface="Times New Roman" panose="02020603050405020304" pitchFamily="18" charset="0"/>
              </a:rPr>
              <a:t>the</a:t>
            </a:r>
          </a:p>
          <a:p>
            <a:pPr algn="just"/>
            <a:endParaRPr lang="en-US" sz="2800" dirty="0">
              <a:solidFill>
                <a:srgbClr val="FF0000"/>
              </a:solidFill>
            </a:endParaRPr>
          </a:p>
        </p:txBody>
      </p:sp>
    </p:spTree>
    <p:extLst>
      <p:ext uri="{BB962C8B-B14F-4D97-AF65-F5344CB8AC3E}">
        <p14:creationId xmlns:p14="http://schemas.microsoft.com/office/powerpoint/2010/main" xmlns="" val="1628105051"/>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165101"/>
            <a:ext cx="11747500" cy="5262979"/>
          </a:xfrm>
          <a:prstGeom prst="rect">
            <a:avLst/>
          </a:prstGeom>
        </p:spPr>
        <p:txBody>
          <a:bodyPr wrap="square">
            <a:spAutoFit/>
          </a:bodyPr>
          <a:lstStyle/>
          <a:p>
            <a:pPr algn="just"/>
            <a:r>
              <a:rPr lang="en-US" sz="2800" dirty="0">
                <a:solidFill>
                  <a:srgbClr val="FF0000"/>
                </a:solidFill>
                <a:latin typeface="Times New Roman" panose="02020603050405020304" pitchFamily="18" charset="0"/>
              </a:rPr>
              <a:t>nacelle its shape and structural integrity. The </a:t>
            </a:r>
            <a:r>
              <a:rPr lang="en-US" sz="2800" dirty="0" smtClean="0">
                <a:solidFill>
                  <a:srgbClr val="FF0000"/>
                </a:solidFill>
                <a:latin typeface="Times New Roman" panose="02020603050405020304" pitchFamily="18" charset="0"/>
              </a:rPr>
              <a:t>exterior of </a:t>
            </a:r>
            <a:r>
              <a:rPr lang="en-US" sz="2800" dirty="0">
                <a:solidFill>
                  <a:srgbClr val="FF0000"/>
                </a:solidFill>
                <a:latin typeface="Times New Roman" panose="02020603050405020304" pitchFamily="18" charset="0"/>
              </a:rPr>
              <a:t>a nacelle is covered with a skin or fitted </a:t>
            </a:r>
            <a:r>
              <a:rPr lang="en-US" sz="2800" dirty="0" smtClean="0">
                <a:solidFill>
                  <a:srgbClr val="FF0000"/>
                </a:solidFill>
                <a:latin typeface="Times New Roman" panose="02020603050405020304" pitchFamily="18" charset="0"/>
              </a:rPr>
              <a:t>with components </a:t>
            </a:r>
            <a:r>
              <a:rPr lang="en-US" sz="2800" dirty="0">
                <a:solidFill>
                  <a:srgbClr val="FF0000"/>
                </a:solidFill>
                <a:latin typeface="Times New Roman" panose="02020603050405020304" pitchFamily="18" charset="0"/>
              </a:rPr>
              <a:t>inside. Both are usually made of </a:t>
            </a:r>
            <a:r>
              <a:rPr lang="en-US" sz="2800" dirty="0" smtClean="0">
                <a:solidFill>
                  <a:srgbClr val="FF0000"/>
                </a:solidFill>
                <a:latin typeface="Times New Roman" panose="02020603050405020304" pitchFamily="18" charset="0"/>
              </a:rPr>
              <a:t>sheet aluminum </a:t>
            </a:r>
            <a:r>
              <a:rPr lang="en-US" sz="2800" dirty="0">
                <a:solidFill>
                  <a:srgbClr val="FF0000"/>
                </a:solidFill>
                <a:latin typeface="Times New Roman" panose="02020603050405020304" pitchFamily="18" charset="0"/>
              </a:rPr>
              <a:t>or magnesium alloy with stainless </a:t>
            </a:r>
            <a:r>
              <a:rPr lang="en-US" sz="2800" dirty="0" smtClean="0">
                <a:solidFill>
                  <a:srgbClr val="FF0000"/>
                </a:solidFill>
                <a:latin typeface="Times New Roman" panose="02020603050405020304" pitchFamily="18" charset="0"/>
              </a:rPr>
              <a:t>steel or </a:t>
            </a:r>
            <a:r>
              <a:rPr lang="en-US" sz="2800" dirty="0">
                <a:solidFill>
                  <a:srgbClr val="FF0000"/>
                </a:solidFill>
                <a:latin typeface="Times New Roman" panose="02020603050405020304" pitchFamily="18" charset="0"/>
              </a:rPr>
              <a:t>titanium alloys being used in high-temperature</a:t>
            </a:r>
          </a:p>
          <a:p>
            <a:pPr algn="just"/>
            <a:r>
              <a:rPr lang="en-US" sz="2800" dirty="0" smtClean="0">
                <a:solidFill>
                  <a:srgbClr val="FF0000"/>
                </a:solidFill>
                <a:latin typeface="HiddenHorzOCR"/>
              </a:rPr>
              <a:t>Areas such as around </a:t>
            </a:r>
            <a:r>
              <a:rPr lang="en-US" sz="2800" dirty="0" smtClean="0">
                <a:solidFill>
                  <a:srgbClr val="FF0000"/>
                </a:solidFill>
                <a:latin typeface="Times New Roman" panose="02020603050405020304" pitchFamily="18" charset="0"/>
              </a:rPr>
              <a:t>the exhaust </a:t>
            </a:r>
            <a:r>
              <a:rPr lang="en-US" sz="2800" dirty="0">
                <a:solidFill>
                  <a:srgbClr val="FF0000"/>
                </a:solidFill>
                <a:latin typeface="Times New Roman" panose="02020603050405020304" pitchFamily="18" charset="0"/>
              </a:rPr>
              <a:t>exit. </a:t>
            </a:r>
            <a:r>
              <a:rPr lang="en-US" sz="2800" dirty="0" smtClean="0">
                <a:solidFill>
                  <a:srgbClr val="FF0000"/>
                </a:solidFill>
                <a:latin typeface="Times New Roman" panose="02020603050405020304" pitchFamily="18" charset="0"/>
              </a:rPr>
              <a:t>Regardless of the </a:t>
            </a:r>
            <a:r>
              <a:rPr lang="en-US" sz="2800" dirty="0">
                <a:solidFill>
                  <a:srgbClr val="FF0000"/>
                </a:solidFill>
                <a:latin typeface="Times New Roman" panose="02020603050405020304" pitchFamily="18" charset="0"/>
              </a:rPr>
              <a:t>material used, the skin is typically attached to </a:t>
            </a:r>
            <a:r>
              <a:rPr lang="en-US" sz="2800" dirty="0" smtClean="0">
                <a:solidFill>
                  <a:srgbClr val="FF0000"/>
                </a:solidFill>
                <a:latin typeface="Times New Roman" panose="02020603050405020304" pitchFamily="18" charset="0"/>
              </a:rPr>
              <a:t>the framework </a:t>
            </a:r>
            <a:r>
              <a:rPr lang="en-US" sz="2800" dirty="0">
                <a:solidFill>
                  <a:srgbClr val="FF0000"/>
                </a:solidFill>
                <a:latin typeface="Times New Roman" panose="02020603050405020304" pitchFamily="18" charset="0"/>
              </a:rPr>
              <a:t>with </a:t>
            </a:r>
            <a:r>
              <a:rPr lang="en-US" sz="2800" dirty="0" smtClean="0">
                <a:solidFill>
                  <a:srgbClr val="FF0000"/>
                </a:solidFill>
                <a:latin typeface="Times New Roman" panose="02020603050405020304" pitchFamily="18" charset="0"/>
              </a:rPr>
              <a:t>rivets. The </a:t>
            </a:r>
            <a:r>
              <a:rPr lang="en-US" sz="2800" dirty="0">
                <a:solidFill>
                  <a:srgbClr val="FF0000"/>
                </a:solidFill>
                <a:latin typeface="Times New Roman" panose="02020603050405020304" pitchFamily="18" charset="0"/>
              </a:rPr>
              <a:t>exterior of a nacelle is covered with a skin </a:t>
            </a:r>
            <a:r>
              <a:rPr lang="en-US" sz="2800" dirty="0" smtClean="0">
                <a:solidFill>
                  <a:srgbClr val="FF0000"/>
                </a:solidFill>
                <a:latin typeface="Times New Roman" panose="02020603050405020304" pitchFamily="18" charset="0"/>
              </a:rPr>
              <a:t>or fitted </a:t>
            </a:r>
            <a:r>
              <a:rPr lang="en-US" sz="2800" dirty="0">
                <a:solidFill>
                  <a:srgbClr val="FF0000"/>
                </a:solidFill>
                <a:latin typeface="Times New Roman" panose="02020603050405020304" pitchFamily="18" charset="0"/>
              </a:rPr>
              <a:t>with a cowling which can be opened to </a:t>
            </a:r>
            <a:r>
              <a:rPr lang="en-US" sz="2800" dirty="0" smtClean="0">
                <a:solidFill>
                  <a:srgbClr val="FF0000"/>
                </a:solidFill>
                <a:latin typeface="Times New Roman" panose="02020603050405020304" pitchFamily="18" charset="0"/>
              </a:rPr>
              <a:t>access the </a:t>
            </a:r>
            <a:r>
              <a:rPr lang="en-US" sz="2800" dirty="0">
                <a:solidFill>
                  <a:srgbClr val="FF0000"/>
                </a:solidFill>
                <a:latin typeface="Times New Roman" panose="02020603050405020304" pitchFamily="18" charset="0"/>
              </a:rPr>
              <a:t>engine and components inside. Both are </a:t>
            </a:r>
            <a:r>
              <a:rPr lang="en-US" sz="2800" dirty="0" smtClean="0">
                <a:solidFill>
                  <a:srgbClr val="FF0000"/>
                </a:solidFill>
                <a:latin typeface="Times New Roman" panose="02020603050405020304" pitchFamily="18" charset="0"/>
              </a:rPr>
              <a:t>usually made </a:t>
            </a:r>
            <a:r>
              <a:rPr lang="en-US" sz="2800" dirty="0">
                <a:solidFill>
                  <a:srgbClr val="FF0000"/>
                </a:solidFill>
                <a:latin typeface="Times New Roman" panose="02020603050405020304" pitchFamily="18" charset="0"/>
              </a:rPr>
              <a:t>of sheet aluminum or magnesium alloy. </a:t>
            </a:r>
            <a:r>
              <a:rPr lang="en-US" sz="2800" dirty="0" smtClean="0">
                <a:solidFill>
                  <a:srgbClr val="FF0000"/>
                </a:solidFill>
                <a:latin typeface="Times New Roman" panose="02020603050405020304" pitchFamily="18" charset="0"/>
              </a:rPr>
              <a:t>Stainless steel </a:t>
            </a:r>
            <a:r>
              <a:rPr lang="en-US" sz="2800" dirty="0">
                <a:solidFill>
                  <a:srgbClr val="FF0000"/>
                </a:solidFill>
                <a:latin typeface="Times New Roman" panose="02020603050405020304" pitchFamily="18" charset="0"/>
              </a:rPr>
              <a:t>or titanium alloys are used in </a:t>
            </a:r>
            <a:r>
              <a:rPr lang="en-US" sz="2800" dirty="0" smtClean="0">
                <a:solidFill>
                  <a:srgbClr val="FF0000"/>
                </a:solidFill>
                <a:latin typeface="Times New Roman" panose="02020603050405020304" pitchFamily="18" charset="0"/>
              </a:rPr>
              <a:t>high-temperature areas</a:t>
            </a:r>
            <a:r>
              <a:rPr lang="en-US" sz="2800" dirty="0">
                <a:solidFill>
                  <a:srgbClr val="FF0000"/>
                </a:solidFill>
                <a:latin typeface="Times New Roman" panose="02020603050405020304" pitchFamily="18" charset="0"/>
              </a:rPr>
              <a:t>, such as around the exhaust exit. Regardless </a:t>
            </a:r>
            <a:r>
              <a:rPr lang="en-US" sz="2800" dirty="0" smtClean="0">
                <a:solidFill>
                  <a:srgbClr val="FF0000"/>
                </a:solidFill>
                <a:latin typeface="Times New Roman" panose="02020603050405020304" pitchFamily="18" charset="0"/>
              </a:rPr>
              <a:t>of the </a:t>
            </a:r>
            <a:r>
              <a:rPr lang="en-US" sz="2800" dirty="0">
                <a:solidFill>
                  <a:srgbClr val="FF0000"/>
                </a:solidFill>
                <a:latin typeface="Times New Roman" panose="02020603050405020304" pitchFamily="18" charset="0"/>
              </a:rPr>
              <a:t>material used, the skin is typically attached to </a:t>
            </a:r>
            <a:r>
              <a:rPr lang="en-US" sz="2800" dirty="0" smtClean="0">
                <a:solidFill>
                  <a:srgbClr val="FF0000"/>
                </a:solidFill>
                <a:latin typeface="Times New Roman" panose="02020603050405020304" pitchFamily="18" charset="0"/>
              </a:rPr>
              <a:t>the framework </a:t>
            </a:r>
            <a:r>
              <a:rPr lang="en-US" sz="2800" dirty="0">
                <a:solidFill>
                  <a:srgbClr val="FF0000"/>
                </a:solidFill>
                <a:latin typeface="Times New Roman" panose="02020603050405020304" pitchFamily="18" charset="0"/>
              </a:rPr>
              <a:t>with rivets</a:t>
            </a:r>
            <a:r>
              <a:rPr lang="en-US" sz="2800" dirty="0" smtClean="0">
                <a:solidFill>
                  <a:srgbClr val="FF0000"/>
                </a:solidFill>
                <a:latin typeface="Times New Roman" panose="02020603050405020304" pitchFamily="18" charset="0"/>
              </a:rPr>
              <a:t>.</a:t>
            </a:r>
          </a:p>
          <a:p>
            <a:pPr algn="just"/>
            <a:endParaRPr lang="en-US" sz="2800" dirty="0">
              <a:solidFill>
                <a:srgbClr val="FF0000"/>
              </a:solidFill>
            </a:endParaRPr>
          </a:p>
        </p:txBody>
      </p:sp>
    </p:spTree>
    <p:extLst>
      <p:ext uri="{BB962C8B-B14F-4D97-AF65-F5344CB8AC3E}">
        <p14:creationId xmlns:p14="http://schemas.microsoft.com/office/powerpoint/2010/main" xmlns="" val="3466468042"/>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203200"/>
            <a:ext cx="11658600" cy="3108543"/>
          </a:xfrm>
          <a:prstGeom prst="rect">
            <a:avLst/>
          </a:prstGeom>
        </p:spPr>
        <p:txBody>
          <a:bodyPr wrap="square">
            <a:spAutoFit/>
          </a:bodyPr>
          <a:lstStyle/>
          <a:p>
            <a:pPr algn="just"/>
            <a:r>
              <a:rPr lang="en-US" sz="2800" dirty="0">
                <a:solidFill>
                  <a:srgbClr val="FF0000"/>
                </a:solidFill>
                <a:latin typeface="Times New Roman" panose="02020603050405020304" pitchFamily="18" charset="0"/>
              </a:rPr>
              <a:t>The exterior of a nacelle is covered with a skin </a:t>
            </a:r>
            <a:r>
              <a:rPr lang="en-US" sz="2800" dirty="0" smtClean="0">
                <a:solidFill>
                  <a:srgbClr val="FF0000"/>
                </a:solidFill>
                <a:latin typeface="Times New Roman" panose="02020603050405020304" pitchFamily="18" charset="0"/>
              </a:rPr>
              <a:t>or fitted </a:t>
            </a:r>
            <a:r>
              <a:rPr lang="en-US" sz="2800" dirty="0">
                <a:solidFill>
                  <a:srgbClr val="FF0000"/>
                </a:solidFill>
                <a:latin typeface="Times New Roman" panose="02020603050405020304" pitchFamily="18" charset="0"/>
              </a:rPr>
              <a:t>with a cowling which can be opened to </a:t>
            </a:r>
            <a:r>
              <a:rPr lang="en-US" sz="2800" dirty="0" smtClean="0">
                <a:solidFill>
                  <a:srgbClr val="FF0000"/>
                </a:solidFill>
                <a:latin typeface="Times New Roman" panose="02020603050405020304" pitchFamily="18" charset="0"/>
              </a:rPr>
              <a:t>access the </a:t>
            </a:r>
            <a:r>
              <a:rPr lang="en-US" sz="2800" dirty="0">
                <a:solidFill>
                  <a:srgbClr val="FF0000"/>
                </a:solidFill>
                <a:latin typeface="Times New Roman" panose="02020603050405020304" pitchFamily="18" charset="0"/>
              </a:rPr>
              <a:t>engine and components inside. Both are usually</a:t>
            </a:r>
          </a:p>
          <a:p>
            <a:pPr algn="just"/>
            <a:r>
              <a:rPr lang="en-US" sz="2800" dirty="0">
                <a:solidFill>
                  <a:srgbClr val="FF0000"/>
                </a:solidFill>
                <a:latin typeface="Times New Roman" panose="02020603050405020304" pitchFamily="18" charset="0"/>
              </a:rPr>
              <a:t>made of sheet aluminum or magnesium alloy. </a:t>
            </a:r>
            <a:r>
              <a:rPr lang="en-US" sz="2800" dirty="0" smtClean="0">
                <a:solidFill>
                  <a:srgbClr val="FF0000"/>
                </a:solidFill>
                <a:latin typeface="Times New Roman" panose="02020603050405020304" pitchFamily="18" charset="0"/>
              </a:rPr>
              <a:t>Stainless steel </a:t>
            </a:r>
            <a:r>
              <a:rPr lang="en-US" sz="2800" dirty="0">
                <a:solidFill>
                  <a:srgbClr val="FF0000"/>
                </a:solidFill>
                <a:latin typeface="Times New Roman" panose="02020603050405020304" pitchFamily="18" charset="0"/>
              </a:rPr>
              <a:t>or titanium alloys are used in </a:t>
            </a:r>
            <a:r>
              <a:rPr lang="en-US" sz="2800" dirty="0" smtClean="0">
                <a:solidFill>
                  <a:srgbClr val="FF0000"/>
                </a:solidFill>
                <a:latin typeface="Times New Roman" panose="02020603050405020304" pitchFamily="18" charset="0"/>
              </a:rPr>
              <a:t>high-temperature areas</a:t>
            </a:r>
            <a:r>
              <a:rPr lang="en-US" sz="2800" dirty="0">
                <a:solidFill>
                  <a:srgbClr val="FF0000"/>
                </a:solidFill>
                <a:latin typeface="Times New Roman" panose="02020603050405020304" pitchFamily="18" charset="0"/>
              </a:rPr>
              <a:t>, such as around the exhaust exit. Regardless </a:t>
            </a:r>
            <a:r>
              <a:rPr lang="en-US" sz="2800" dirty="0" smtClean="0">
                <a:solidFill>
                  <a:srgbClr val="FF0000"/>
                </a:solidFill>
                <a:latin typeface="Times New Roman" panose="02020603050405020304" pitchFamily="18" charset="0"/>
              </a:rPr>
              <a:t>of the </a:t>
            </a:r>
            <a:r>
              <a:rPr lang="en-US" sz="2800" dirty="0">
                <a:solidFill>
                  <a:srgbClr val="FF0000"/>
                </a:solidFill>
                <a:latin typeface="Times New Roman" panose="02020603050405020304" pitchFamily="18" charset="0"/>
              </a:rPr>
              <a:t>material used, the skin is typically attached to the</a:t>
            </a:r>
          </a:p>
          <a:p>
            <a:pPr algn="just"/>
            <a:r>
              <a:rPr lang="en-US" sz="2800" dirty="0">
                <a:solidFill>
                  <a:srgbClr val="FF0000"/>
                </a:solidFill>
                <a:latin typeface="Times New Roman" panose="02020603050405020304" pitchFamily="18" charset="0"/>
              </a:rPr>
              <a:t>framework with rivets</a:t>
            </a:r>
            <a:r>
              <a:rPr lang="en-US" sz="2800" dirty="0" smtClean="0">
                <a:solidFill>
                  <a:srgbClr val="FF0000"/>
                </a:solidFill>
                <a:latin typeface="Times New Roman" panose="02020603050405020304" pitchFamily="18" charset="0"/>
              </a:rPr>
              <a:t>.</a:t>
            </a:r>
          </a:p>
          <a:p>
            <a:pPr algn="just"/>
            <a:endParaRPr lang="en-US" sz="2800" dirty="0">
              <a:solidFill>
                <a:srgbClr val="FF0000"/>
              </a:solidFill>
            </a:endParaRPr>
          </a:p>
        </p:txBody>
      </p:sp>
    </p:spTree>
    <p:extLst>
      <p:ext uri="{BB962C8B-B14F-4D97-AF65-F5344CB8AC3E}">
        <p14:creationId xmlns:p14="http://schemas.microsoft.com/office/powerpoint/2010/main" xmlns="" val="670098567"/>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100" y="241301"/>
            <a:ext cx="11658600" cy="4832092"/>
          </a:xfrm>
          <a:prstGeom prst="rect">
            <a:avLst/>
          </a:prstGeom>
        </p:spPr>
        <p:txBody>
          <a:bodyPr wrap="square">
            <a:spAutoFit/>
          </a:bodyPr>
          <a:lstStyle/>
          <a:p>
            <a:pPr algn="just"/>
            <a:r>
              <a:rPr lang="en-US" sz="2800" b="1" dirty="0">
                <a:solidFill>
                  <a:srgbClr val="FF0000"/>
                </a:solidFill>
                <a:latin typeface="Arial" panose="020B0604020202020204" pitchFamily="34" charset="0"/>
              </a:rPr>
              <a:t>FIREWALLS</a:t>
            </a:r>
          </a:p>
          <a:p>
            <a:pPr algn="just"/>
            <a:r>
              <a:rPr lang="en-US" sz="2800" dirty="0">
                <a:solidFill>
                  <a:srgbClr val="FF0000"/>
                </a:solidFill>
                <a:latin typeface="Times New Roman" panose="02020603050405020304" pitchFamily="18" charset="0"/>
              </a:rPr>
              <a:t>A firewall is incorporated into the nacelle to isolate </a:t>
            </a:r>
            <a:r>
              <a:rPr lang="en-US" sz="2800" dirty="0" smtClean="0">
                <a:solidFill>
                  <a:srgbClr val="FF0000"/>
                </a:solidFill>
                <a:latin typeface="Times New Roman" panose="02020603050405020304" pitchFamily="18" charset="0"/>
              </a:rPr>
              <a:t>the engine </a:t>
            </a:r>
            <a:r>
              <a:rPr lang="en-US" sz="2800" dirty="0">
                <a:solidFill>
                  <a:srgbClr val="FF0000"/>
                </a:solidFill>
                <a:latin typeface="Times New Roman" panose="02020603050405020304" pitchFamily="18" charset="0"/>
              </a:rPr>
              <a:t>compartment from the rest of the aircraft. </a:t>
            </a:r>
            <a:r>
              <a:rPr lang="en-US" sz="2800" dirty="0" smtClean="0">
                <a:solidFill>
                  <a:srgbClr val="FF0000"/>
                </a:solidFill>
                <a:latin typeface="Times New Roman" panose="02020603050405020304" pitchFamily="18" charset="0"/>
              </a:rPr>
              <a:t>A firewall </a:t>
            </a:r>
            <a:r>
              <a:rPr lang="en-US" sz="2800" dirty="0">
                <a:solidFill>
                  <a:srgbClr val="FF0000"/>
                </a:solidFill>
                <a:latin typeface="Times New Roman" panose="02020603050405020304" pitchFamily="18" charset="0"/>
              </a:rPr>
              <a:t>is basically a stainless steel or titanium </a:t>
            </a:r>
            <a:r>
              <a:rPr lang="en-US" sz="2800" dirty="0" smtClean="0">
                <a:solidFill>
                  <a:srgbClr val="FF0000"/>
                </a:solidFill>
                <a:latin typeface="Times New Roman" panose="02020603050405020304" pitchFamily="18" charset="0"/>
              </a:rPr>
              <a:t>bulkhead that </a:t>
            </a:r>
            <a:r>
              <a:rPr lang="en-US" sz="2800" dirty="0">
                <a:solidFill>
                  <a:srgbClr val="FF0000"/>
                </a:solidFill>
                <a:latin typeface="Times New Roman" panose="02020603050405020304" pitchFamily="18" charset="0"/>
              </a:rPr>
              <a:t>contains a fire in the confines of the nacelle </a:t>
            </a:r>
            <a:r>
              <a:rPr lang="en-US" sz="2800" dirty="0" smtClean="0">
                <a:solidFill>
                  <a:srgbClr val="FF0000"/>
                </a:solidFill>
                <a:latin typeface="Times New Roman" panose="02020603050405020304" pitchFamily="18" charset="0"/>
              </a:rPr>
              <a:t>rather than </a:t>
            </a:r>
            <a:r>
              <a:rPr lang="en-US" sz="2800" dirty="0">
                <a:solidFill>
                  <a:srgbClr val="FF0000"/>
                </a:solidFill>
                <a:latin typeface="Times New Roman" panose="02020603050405020304" pitchFamily="18" charset="0"/>
              </a:rPr>
              <a:t>letting it spread throughout the airframe.</a:t>
            </a:r>
          </a:p>
          <a:p>
            <a:pPr algn="just"/>
            <a:r>
              <a:rPr lang="en-US" sz="2800" b="1" dirty="0">
                <a:solidFill>
                  <a:srgbClr val="FF0000"/>
                </a:solidFill>
                <a:latin typeface="Arial" panose="020B0604020202020204" pitchFamily="34" charset="0"/>
              </a:rPr>
              <a:t>ENGINE MOUNTS</a:t>
            </a:r>
          </a:p>
          <a:p>
            <a:pPr algn="just"/>
            <a:r>
              <a:rPr lang="en-US" sz="2800" dirty="0">
                <a:solidFill>
                  <a:srgbClr val="FF0000"/>
                </a:solidFill>
                <a:latin typeface="Times New Roman" panose="02020603050405020304" pitchFamily="18" charset="0"/>
              </a:rPr>
              <a:t>Engine mounts are also found in the nacelle. These </a:t>
            </a:r>
            <a:r>
              <a:rPr lang="en-US" sz="2800" dirty="0" smtClean="0">
                <a:solidFill>
                  <a:srgbClr val="FF0000"/>
                </a:solidFill>
                <a:latin typeface="Times New Roman" panose="02020603050405020304" pitchFamily="18" charset="0"/>
              </a:rPr>
              <a:t>are the </a:t>
            </a:r>
            <a:r>
              <a:rPr lang="en-US" sz="2800" dirty="0">
                <a:solidFill>
                  <a:srgbClr val="FF0000"/>
                </a:solidFill>
                <a:latin typeface="Times New Roman" panose="02020603050405020304" pitchFamily="18" charset="0"/>
              </a:rPr>
              <a:t>structural assemblies to which the engine is </a:t>
            </a:r>
            <a:r>
              <a:rPr lang="en-US" sz="2800" dirty="0" smtClean="0">
                <a:solidFill>
                  <a:srgbClr val="FF0000"/>
                </a:solidFill>
                <a:latin typeface="Times New Roman" panose="02020603050405020304" pitchFamily="18" charset="0"/>
              </a:rPr>
              <a:t>fastened. They </a:t>
            </a:r>
            <a:r>
              <a:rPr lang="en-US" sz="2800" dirty="0">
                <a:solidFill>
                  <a:srgbClr val="FF0000"/>
                </a:solidFill>
                <a:latin typeface="Times New Roman" panose="02020603050405020304" pitchFamily="18" charset="0"/>
              </a:rPr>
              <a:t>are usually constructed from </a:t>
            </a:r>
            <a:r>
              <a:rPr lang="en-US" sz="2800" dirty="0" smtClean="0">
                <a:solidFill>
                  <a:srgbClr val="FF0000"/>
                </a:solidFill>
                <a:latin typeface="Times New Roman" panose="02020603050405020304" pitchFamily="18" charset="0"/>
              </a:rPr>
              <a:t>chrome/molybdenum steel </a:t>
            </a:r>
            <a:r>
              <a:rPr lang="en-US" sz="2800" dirty="0">
                <a:solidFill>
                  <a:srgbClr val="FF0000"/>
                </a:solidFill>
                <a:latin typeface="Times New Roman" panose="02020603050405020304" pitchFamily="18" charset="0"/>
              </a:rPr>
              <a:t>tubing in light aircraft and forged chrome/nickel/</a:t>
            </a:r>
          </a:p>
          <a:p>
            <a:pPr algn="just"/>
            <a:r>
              <a:rPr lang="en-US" sz="2800" dirty="0">
                <a:solidFill>
                  <a:srgbClr val="FF0000"/>
                </a:solidFill>
                <a:latin typeface="Times New Roman" panose="02020603050405020304" pitchFamily="18" charset="0"/>
              </a:rPr>
              <a:t>molybdenum assemblies in larger </a:t>
            </a:r>
            <a:r>
              <a:rPr lang="en-US" sz="2800" dirty="0" smtClean="0">
                <a:solidFill>
                  <a:srgbClr val="FF0000"/>
                </a:solidFill>
                <a:latin typeface="Times New Roman" panose="02020603050405020304" pitchFamily="18" charset="0"/>
              </a:rPr>
              <a:t>aircraft. </a:t>
            </a:r>
            <a:r>
              <a:rPr lang="en-US" sz="2800" dirty="0" smtClean="0">
                <a:solidFill>
                  <a:srgbClr val="FF0000"/>
                </a:solidFill>
                <a:latin typeface="Arial" panose="020B0604020202020204" pitchFamily="34" charset="0"/>
              </a:rPr>
              <a:t>3.20</a:t>
            </a:r>
          </a:p>
          <a:p>
            <a:pPr algn="just"/>
            <a:endParaRPr lang="en-US" sz="2800" dirty="0">
              <a:solidFill>
                <a:srgbClr val="FF0000"/>
              </a:solidFill>
            </a:endParaRPr>
          </a:p>
        </p:txBody>
      </p:sp>
    </p:spTree>
    <p:extLst>
      <p:ext uri="{BB962C8B-B14F-4D97-AF65-F5344CB8AC3E}">
        <p14:creationId xmlns:p14="http://schemas.microsoft.com/office/powerpoint/2010/main" xmlns="" val="3427354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215900"/>
            <a:ext cx="11633200" cy="4893647"/>
          </a:xfrm>
          <a:prstGeom prst="rect">
            <a:avLst/>
          </a:prstGeom>
        </p:spPr>
        <p:txBody>
          <a:bodyPr wrap="square">
            <a:spAutoFit/>
          </a:bodyPr>
          <a:lstStyle/>
          <a:p>
            <a:pPr algn="just"/>
            <a:r>
              <a:rPr lang="en-US" sz="2400" dirty="0"/>
              <a:t>which is the attitude about the horizontal or lateral axis. The rudder is hinged to the trailing edge of the vertical stabilizer. When the rudder changes position, the aircraft rotates about the vertical axis (yaw). Figure 1-1 shows the primary flight controls of a light aircraft and the movement they create relative to the three axes of flight. </a:t>
            </a:r>
            <a:endParaRPr lang="en-US" sz="2400" dirty="0" smtClean="0"/>
          </a:p>
          <a:p>
            <a:pPr algn="just"/>
            <a:r>
              <a:rPr lang="en-US" sz="2400" dirty="0"/>
              <a:t>Primary control surfaces are usually similar </a:t>
            </a:r>
            <a:r>
              <a:rPr lang="en-US" sz="2400" dirty="0" smtClean="0"/>
              <a:t>in </a:t>
            </a:r>
            <a:r>
              <a:rPr lang="en-US" sz="2400" dirty="0"/>
              <a:t>construction to one another and vary only in size, shape, and methods of attachment. On aluminum light aircraft, their structure is often similar to an all metal wing. This is appropriate because the primary control surfaces are simply smaller aerodynamic devices. They are typically made from an aluminum alloy structure built around a single spar member or torque tube to which ribs are fitted and a skin is attached. The lightweight ribs are, in many cases, stamped out from flat aluminum sheet stock. Holes in the ribs lighten the assembly. An aluminum skin is attached with rivets. </a:t>
            </a:r>
          </a:p>
        </p:txBody>
      </p:sp>
    </p:spTree>
    <p:extLst>
      <p:ext uri="{BB962C8B-B14F-4D97-AF65-F5344CB8AC3E}">
        <p14:creationId xmlns:p14="http://schemas.microsoft.com/office/powerpoint/2010/main" xmlns="" val="38306296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 y="139700"/>
            <a:ext cx="11811000" cy="5262979"/>
          </a:xfrm>
          <a:prstGeom prst="rect">
            <a:avLst/>
          </a:prstGeom>
        </p:spPr>
        <p:txBody>
          <a:bodyPr wrap="square">
            <a:spAutoFit/>
          </a:bodyPr>
          <a:lstStyle/>
          <a:p>
            <a:pPr algn="just"/>
            <a:r>
              <a:rPr lang="en-US" sz="2800" dirty="0"/>
              <a:t>A small movement of the tab in the direction opposite of the direction the flight control surface is deflected, causing air to strike the tab, in turn producing a force that aids in maintaining the flight control surface in the desired position. Through linkage set from the cockpit, the tab can be positioned so that it is </a:t>
            </a:r>
            <a:r>
              <a:rPr lang="en-US" sz="2800" dirty="0" err="1" smtClean="0"/>
              <a:t>actunlly</a:t>
            </a:r>
            <a:r>
              <a:rPr lang="en-US" sz="2800" dirty="0" smtClean="0"/>
              <a:t> </a:t>
            </a:r>
            <a:r>
              <a:rPr lang="en-US" sz="2800" dirty="0"/>
              <a:t>holding the control surface in position rather than the pilot. 1herefore, elevator tabs are used </a:t>
            </a:r>
            <a:r>
              <a:rPr lang="en-US" sz="2800" dirty="0" smtClean="0"/>
              <a:t>to </a:t>
            </a:r>
            <a:r>
              <a:rPr lang="en-US" sz="2800" dirty="0"/>
              <a:t>maintain the speed of </a:t>
            </a:r>
            <a:r>
              <a:rPr lang="en-US" sz="2800" dirty="0" smtClean="0"/>
              <a:t>the </a:t>
            </a:r>
            <a:r>
              <a:rPr lang="en-US" sz="2800" dirty="0"/>
              <a:t>aircraft since they assist in maintaining the selected </a:t>
            </a:r>
            <a:r>
              <a:rPr lang="en-US" sz="2800" dirty="0" smtClean="0"/>
              <a:t>pitch</a:t>
            </a:r>
            <a:r>
              <a:rPr lang="en-US" sz="2800" dirty="0"/>
              <a:t>. Rudder tabs can be set to hold yaw in check and maintain heading. Aileron tabs can help keep the wings level. Occasionally, a simple light aircraft may have a stationary metal plate attached to the trailing edge of a primary flight control, usually the rudder. This is also a trim tab as shown in </a:t>
            </a:r>
            <a:r>
              <a:rPr lang="en-US" sz="2800" dirty="0" smtClean="0"/>
              <a:t>Figure </a:t>
            </a:r>
            <a:r>
              <a:rPr lang="en-US" sz="2800" dirty="0"/>
              <a:t>1-15. </a:t>
            </a:r>
          </a:p>
        </p:txBody>
      </p:sp>
    </p:spTree>
    <p:extLst>
      <p:ext uri="{BB962C8B-B14F-4D97-AF65-F5344CB8AC3E}">
        <p14:creationId xmlns:p14="http://schemas.microsoft.com/office/powerpoint/2010/main" xmlns="" val="2908357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22600" y="498709"/>
            <a:ext cx="6032500" cy="5406792"/>
          </a:xfrm>
          <a:prstGeom prst="rect">
            <a:avLst/>
          </a:prstGeom>
        </p:spPr>
      </p:pic>
    </p:spTree>
    <p:extLst>
      <p:ext uri="{BB962C8B-B14F-4D97-AF65-F5344CB8AC3E}">
        <p14:creationId xmlns:p14="http://schemas.microsoft.com/office/powerpoint/2010/main" xmlns="" val="16041794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000" y="139700"/>
            <a:ext cx="11798300" cy="5262979"/>
          </a:xfrm>
          <a:prstGeom prst="rect">
            <a:avLst/>
          </a:prstGeom>
        </p:spPr>
        <p:txBody>
          <a:bodyPr wrap="square">
            <a:spAutoFit/>
          </a:bodyPr>
          <a:lstStyle/>
          <a:p>
            <a:pPr algn="just"/>
            <a:r>
              <a:rPr lang="en-US" sz="2400" dirty="0"/>
              <a:t>It can be bent slightly on the ground to trim the aircraft in flight to a hands off condition when flying straight and level. The correct amount of bend can be determined only by flying the aircraft after an adjustment. Note that a small amount of bending is usually sufficient. BALANC E TABS The aerodynamic phenomenon of moving a trim tab in one direction to cause the control surface to experience a force moving in the opposite direction is exactly what occurs with the use </a:t>
            </a:r>
            <a:r>
              <a:rPr lang="en-US" sz="2400" dirty="0" smtClean="0"/>
              <a:t>of balance </a:t>
            </a:r>
            <a:r>
              <a:rPr lang="en-US" sz="2400" dirty="0"/>
              <a:t>tabs. (Figure 1-16) Often, it is difficult to move a primary control surface due to its surface area and the speed of the air rushing over it. Deflecting a balance tab hinged at the trailing edge of the control surface in the opposite direction of the desired control surface movement causes a force to position the surface in the proper direction with reduced force to do so. Balance tabs are usually linked directly to the control surface linkage so that they move automatically when there is an input for control surface movement. They also can double as trim tabs, if adjustable on the flight deck. </a:t>
            </a:r>
          </a:p>
        </p:txBody>
      </p:sp>
    </p:spTree>
    <p:extLst>
      <p:ext uri="{BB962C8B-B14F-4D97-AF65-F5344CB8AC3E}">
        <p14:creationId xmlns:p14="http://schemas.microsoft.com/office/powerpoint/2010/main" xmlns="" val="33898699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49500" y="302360"/>
            <a:ext cx="6924502" cy="5133240"/>
          </a:xfrm>
          <a:prstGeom prst="rect">
            <a:avLst/>
          </a:prstGeom>
        </p:spPr>
      </p:pic>
    </p:spTree>
    <p:extLst>
      <p:ext uri="{BB962C8B-B14F-4D97-AF65-F5344CB8AC3E}">
        <p14:creationId xmlns:p14="http://schemas.microsoft.com/office/powerpoint/2010/main" xmlns="" val="5050935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100" y="292099"/>
            <a:ext cx="11861800" cy="4708981"/>
          </a:xfrm>
          <a:prstGeom prst="rect">
            <a:avLst/>
          </a:prstGeom>
        </p:spPr>
        <p:txBody>
          <a:bodyPr wrap="square">
            <a:spAutoFit/>
          </a:bodyPr>
          <a:lstStyle/>
          <a:p>
            <a:pPr algn="just"/>
            <a:r>
              <a:rPr lang="en-US" sz="2000" dirty="0"/>
              <a:t>SERVO TABS A servo tab is similar to a balance tab in location and effect, but it is designed to operate the primary flight control surface, not just reduce the force needed to do so. It is usually used as a means to back up the primary control of the flight control surfaces. (Figure 1-17</a:t>
            </a:r>
            <a:r>
              <a:rPr lang="en-US" sz="2000" dirty="0" smtClean="0"/>
              <a:t>)</a:t>
            </a:r>
          </a:p>
          <a:p>
            <a:pPr algn="just"/>
            <a:r>
              <a:rPr lang="en-US" sz="2000" dirty="0" smtClean="0"/>
              <a:t>On </a:t>
            </a:r>
            <a:r>
              <a:rPr lang="en-US" sz="2000" dirty="0"/>
              <a:t>heavy aircraft, large control surfaces require too much force to be moved manually and are usually deflected out of the neutral position by hydraulic actuators. These power control units are signaled via a system of hydraulic valves connected to the yoke and rudder pedals. </a:t>
            </a:r>
            <a:r>
              <a:rPr lang="en-US" sz="2000" dirty="0" smtClean="0"/>
              <a:t>The </a:t>
            </a:r>
            <a:r>
              <a:rPr lang="en-US" sz="2000" dirty="0"/>
              <a:t>aircraft in flight Allows "hands off" maintenance or </a:t>
            </a:r>
            <a:r>
              <a:rPr lang="en-US" sz="2000" dirty="0" smtClean="0"/>
              <a:t>flight </a:t>
            </a:r>
            <a:r>
              <a:rPr lang="en-US" sz="2000" dirty="0"/>
              <a:t>condition. Aids pilot in overcoming the force needed to move me control surface. Aerodynamically positions control surfaces that require too much force to move manually. Increases force needed by pilot to change 111ght control position. De-sensitizes night controls. Enables moving control surface when forces are high. Inactive during slow flight. Ground </a:t>
            </a:r>
            <a:r>
              <a:rPr lang="en-US" sz="2000" dirty="0" smtClean="0"/>
              <a:t>Adjustable </a:t>
            </a:r>
            <a:r>
              <a:rPr lang="en-US" sz="2000" dirty="0"/>
              <a:t>Rudder Trim Figure 1-15. Example of a trim tab. Tab geared to deflect proportionally </a:t>
            </a:r>
            <a:r>
              <a:rPr lang="en-US" sz="2000" dirty="0" smtClean="0"/>
              <a:t>in </a:t>
            </a:r>
            <a:r>
              <a:rPr lang="en-US" sz="2000" dirty="0"/>
              <a:t>the control deflection, but In the </a:t>
            </a:r>
            <a:r>
              <a:rPr lang="en-US" sz="2000" dirty="0" smtClean="0"/>
              <a:t>opposite </a:t>
            </a:r>
            <a:r>
              <a:rPr lang="en-US" sz="2000" dirty="0"/>
              <a:t>direction. On fly by wire aircraft, the hydraulic actuators that move the flight control surfaces are signaled by electric input. In the case of hydraulic system failure(s), manual linkage to a servo tab can be used to deflect it. This, in turn, provides an aerodynamic force that moves the primary control surface. </a:t>
            </a:r>
          </a:p>
        </p:txBody>
      </p:sp>
    </p:spTree>
    <p:extLst>
      <p:ext uri="{BB962C8B-B14F-4D97-AF65-F5344CB8AC3E}">
        <p14:creationId xmlns:p14="http://schemas.microsoft.com/office/powerpoint/2010/main" xmlns="" val="31261454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5300" y="200482"/>
            <a:ext cx="7251700" cy="5406110"/>
          </a:xfrm>
          <a:prstGeom prst="rect">
            <a:avLst/>
          </a:prstGeom>
        </p:spPr>
      </p:pic>
    </p:spTree>
    <p:extLst>
      <p:ext uri="{BB962C8B-B14F-4D97-AF65-F5344CB8AC3E}">
        <p14:creationId xmlns:p14="http://schemas.microsoft.com/office/powerpoint/2010/main" xmlns="" val="11779330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 y="203200"/>
            <a:ext cx="11696700" cy="4832092"/>
          </a:xfrm>
          <a:prstGeom prst="rect">
            <a:avLst/>
          </a:prstGeom>
        </p:spPr>
        <p:txBody>
          <a:bodyPr wrap="square">
            <a:spAutoFit/>
          </a:bodyPr>
          <a:lstStyle/>
          <a:p>
            <a:pPr algn="just"/>
            <a:r>
              <a:rPr lang="en-US" sz="2800" dirty="0"/>
              <a:t>ANTI-SERVO/ANTI-BALANCE TABS Anti-servo tabs, as the name suggests, are like servo tabs but move in the same direction as the primary control surface. On some aircraft, especially those with a movable horizontal stabilizer, the input to the control surface can be too sensitive. An Anti-servo tab tied through the control linkage creates an aerodynamic force that increases the effort needed to move the control surface. This makes flying the aircraft more stable for the pilot. Figure 1-18 shows an Anti-servo tab in the near neutral position. Deflected in the same direction as the desired </a:t>
            </a:r>
            <a:r>
              <a:rPr lang="en-US" sz="2800" dirty="0" err="1"/>
              <a:t>stabilator</a:t>
            </a:r>
            <a:r>
              <a:rPr lang="en-US" sz="2800" dirty="0"/>
              <a:t> movement, it increases the required control surface input. Anti servo tabs are also known as anti-balance tabs. </a:t>
            </a:r>
          </a:p>
        </p:txBody>
      </p:sp>
    </p:spTree>
    <p:extLst>
      <p:ext uri="{BB962C8B-B14F-4D97-AF65-F5344CB8AC3E}">
        <p14:creationId xmlns:p14="http://schemas.microsoft.com/office/powerpoint/2010/main" xmlns="" val="21694697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63800" y="266170"/>
            <a:ext cx="6027737" cy="5248805"/>
          </a:xfrm>
          <a:prstGeom prst="rect">
            <a:avLst/>
          </a:prstGeom>
        </p:spPr>
      </p:pic>
    </p:spTree>
    <p:extLst>
      <p:ext uri="{BB962C8B-B14F-4D97-AF65-F5344CB8AC3E}">
        <p14:creationId xmlns:p14="http://schemas.microsoft.com/office/powerpoint/2010/main" xmlns="" val="12886746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 y="165100"/>
            <a:ext cx="11849100" cy="2677656"/>
          </a:xfrm>
          <a:prstGeom prst="rect">
            <a:avLst/>
          </a:prstGeom>
        </p:spPr>
        <p:txBody>
          <a:bodyPr wrap="square">
            <a:spAutoFit/>
          </a:bodyPr>
          <a:lstStyle/>
          <a:p>
            <a:pPr algn="just"/>
            <a:r>
              <a:rPr lang="en-US" sz="2800" dirty="0"/>
              <a:t>SPRING TABS A control surface may require excessive force to move only in the final stages of travel. When this is the case, a spring tab can be used. This is essentially a servo tab that does not activate until an effort is made to move the control surface beyond a certain point. When reached, a spring in line of the control linkage aids in moving the control surface through the remainder of its travel. (Figure 1-19) </a:t>
            </a:r>
          </a:p>
        </p:txBody>
      </p:sp>
    </p:spTree>
    <p:extLst>
      <p:ext uri="{BB962C8B-B14F-4D97-AF65-F5344CB8AC3E}">
        <p14:creationId xmlns:p14="http://schemas.microsoft.com/office/powerpoint/2010/main" xmlns="" val="3532288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6401" y="200428"/>
            <a:ext cx="6557962" cy="4790672"/>
          </a:xfrm>
          <a:prstGeom prst="rect">
            <a:avLst/>
          </a:prstGeom>
        </p:spPr>
      </p:pic>
    </p:spTree>
    <p:extLst>
      <p:ext uri="{BB962C8B-B14F-4D97-AF65-F5344CB8AC3E}">
        <p14:creationId xmlns:p14="http://schemas.microsoft.com/office/powerpoint/2010/main" xmlns="" val="3646399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279400"/>
            <a:ext cx="11277600" cy="3539430"/>
          </a:xfrm>
          <a:prstGeom prst="rect">
            <a:avLst/>
          </a:prstGeom>
        </p:spPr>
        <p:txBody>
          <a:bodyPr wrap="square">
            <a:spAutoFit/>
          </a:bodyPr>
          <a:lstStyle/>
          <a:p>
            <a:pPr algn="just"/>
            <a:r>
              <a:rPr lang="en-US" sz="2800" dirty="0"/>
              <a:t>Figure 1-2 illustrates this type of structure, which can be found on the primary control surfaces of light aircraft as well as on medium and heavy aircraft. Primary control surfaces constructed from composite materials are also commonly used. These are found on many heavy and high performance aircraft, as well as gliders, homebuilt, and light sport aircraft. The weight and strength advantages over traditional construction can be significant. A wide variety of materials and </a:t>
            </a:r>
          </a:p>
        </p:txBody>
      </p:sp>
    </p:spTree>
    <p:extLst>
      <p:ext uri="{BB962C8B-B14F-4D97-AF65-F5344CB8AC3E}">
        <p14:creationId xmlns:p14="http://schemas.microsoft.com/office/powerpoint/2010/main" xmlns="" val="22869149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15900"/>
            <a:ext cx="11887200" cy="3970318"/>
          </a:xfrm>
          <a:prstGeom prst="rect">
            <a:avLst/>
          </a:prstGeom>
        </p:spPr>
        <p:txBody>
          <a:bodyPr wrap="square">
            <a:spAutoFit/>
          </a:bodyPr>
          <a:lstStyle/>
          <a:p>
            <a:pPr algn="just"/>
            <a:r>
              <a:rPr lang="en-US" sz="2800" dirty="0"/>
              <a:t>AERODYNAMIC BALANCE PANELS Figure 1-20 shows another way of assisting the movement of an aileron on a large aircraft. It is called an aileron balance panel. Not visible when approaching the aircraft, it is positioned in the linkage that hinges the aileron to the wing. Balance panels have been constructed typically of aluminum skin covered frame assemblies or aluminum honeycomb structures. The trailing edge of the wing just forward of the leading edge of the aileron is sealed to allow controlled airflow in and out of the hinge area where the balance panel is located.</a:t>
            </a:r>
          </a:p>
        </p:txBody>
      </p:sp>
    </p:spTree>
    <p:extLst>
      <p:ext uri="{BB962C8B-B14F-4D97-AF65-F5344CB8AC3E}">
        <p14:creationId xmlns:p14="http://schemas.microsoft.com/office/powerpoint/2010/main" xmlns="" val="29342464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026" y="419100"/>
            <a:ext cx="10903923" cy="4657725"/>
          </a:xfrm>
          <a:prstGeom prst="rect">
            <a:avLst/>
          </a:prstGeom>
        </p:spPr>
      </p:pic>
    </p:spTree>
    <p:extLst>
      <p:ext uri="{BB962C8B-B14F-4D97-AF65-F5344CB8AC3E}">
        <p14:creationId xmlns:p14="http://schemas.microsoft.com/office/powerpoint/2010/main" xmlns="" val="38327982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190501"/>
            <a:ext cx="11798300" cy="4832092"/>
          </a:xfrm>
          <a:prstGeom prst="rect">
            <a:avLst/>
          </a:prstGeom>
        </p:spPr>
        <p:txBody>
          <a:bodyPr wrap="square">
            <a:spAutoFit/>
          </a:bodyPr>
          <a:lstStyle/>
          <a:p>
            <a:pPr algn="just"/>
            <a:r>
              <a:rPr lang="en-US" sz="2800" dirty="0"/>
              <a:t>MASS BALANCE Flutter is an undesirable oscillation of an aircraft control surface which can have catastrophic effect on controllability of the aircraft. The center of lift on a control surface should be aft of the control surface center of gravity to prevent control surface flutter. Often, the addition of weight to the forward surface of an aileron, for example, is sufficient to move the CG of the airfoil forward and prevent flutter. Some aircraft designs, however, place the weight on a lever arm that extends forward of the control surface. This is known as a mass balance. Mass balances help prevent flutter and also reduce the required control stick pressure used to move a control surface. (Figure 1-21) </a:t>
            </a:r>
          </a:p>
        </p:txBody>
      </p:sp>
    </p:spTree>
    <p:extLst>
      <p:ext uri="{BB962C8B-B14F-4D97-AF65-F5344CB8AC3E}">
        <p14:creationId xmlns:p14="http://schemas.microsoft.com/office/powerpoint/2010/main" xmlns="" val="18194389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33700" y="130394"/>
            <a:ext cx="6172200" cy="5603656"/>
          </a:xfrm>
          <a:prstGeom prst="rect">
            <a:avLst/>
          </a:prstGeom>
        </p:spPr>
      </p:pic>
    </p:spTree>
    <p:extLst>
      <p:ext uri="{BB962C8B-B14F-4D97-AF65-F5344CB8AC3E}">
        <p14:creationId xmlns:p14="http://schemas.microsoft.com/office/powerpoint/2010/main" xmlns="" val="13682478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700" y="127000"/>
            <a:ext cx="11912600" cy="4401205"/>
          </a:xfrm>
          <a:prstGeom prst="rect">
            <a:avLst/>
          </a:prstGeom>
        </p:spPr>
        <p:txBody>
          <a:bodyPr wrap="square">
            <a:spAutoFit/>
          </a:bodyPr>
          <a:lstStyle/>
          <a:p>
            <a:pPr algn="just"/>
            <a:r>
              <a:rPr lang="en-US" sz="2800" dirty="0"/>
              <a:t>CONTROL SURFACE BIAS When a control surface is in the neutral position, is faired with the wing rudder or horizontal stabilizer and no effect on the aircrafts aerodynamic surfaces. Some aircraft are designed with control surface bias. This means that a control surface is not naturally in the neutral position. </a:t>
            </a:r>
            <a:r>
              <a:rPr lang="en-US" sz="2800" dirty="0" smtClean="0"/>
              <a:t>It </a:t>
            </a:r>
            <a:r>
              <a:rPr lang="en-US" sz="2800" dirty="0"/>
              <a:t>is designed to impart a force on the airfoil at all times. The force is generally used to counter balance a design imbalance and alter the aircraft's aerodynamics for easy hands off flight. This means that when the aircraft is flying straight and level, the control surface bias has effect but all trim position gauges on the flight deck indicate zero trim. </a:t>
            </a:r>
          </a:p>
        </p:txBody>
      </p:sp>
    </p:spTree>
    <p:extLst>
      <p:ext uri="{BB962C8B-B14F-4D97-AF65-F5344CB8AC3E}">
        <p14:creationId xmlns:p14="http://schemas.microsoft.com/office/powerpoint/2010/main" xmlns="" val="41251120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900" y="241301"/>
            <a:ext cx="11798300" cy="5262979"/>
          </a:xfrm>
          <a:prstGeom prst="rect">
            <a:avLst/>
          </a:prstGeom>
        </p:spPr>
        <p:txBody>
          <a:bodyPr wrap="square">
            <a:spAutoFit/>
          </a:bodyPr>
          <a:lstStyle/>
          <a:p>
            <a:pPr algn="just"/>
            <a:r>
              <a:rPr lang="en-US" sz="2800" dirty="0"/>
              <a:t>HIGH LIFT DEVICES Aircraft wings contain devices that are designed to increase the lift produced by the wing with the devices deployed during certain phases of flight. FLAPS </a:t>
            </a:r>
            <a:r>
              <a:rPr lang="en-US" sz="2800" dirty="0" err="1"/>
              <a:t>Flaps</a:t>
            </a:r>
            <a:r>
              <a:rPr lang="en-US" sz="2800" dirty="0"/>
              <a:t> are one such high lift device found on most aircraft. They are usually inboard on the wings' trailing edges adjacent to the fuselage. Leading edge flaps are also common. They extend forward and down from the inboard wing leading edge. The flaps are lowered to increase the camber of the wings and provide greater lift and control at slow speeds. They enable landing at slower speeds and shorten the amount of runway required for takeoff and landing. The amount that the flaps extend and the angle they form with the wing can be selected from the cockpit. Typically, flaps can extend up to 45-so·. Figure 1-22 shows various aircraft with flaps in the extended position</a:t>
            </a:r>
          </a:p>
        </p:txBody>
      </p:sp>
    </p:spTree>
    <p:extLst>
      <p:ext uri="{BB962C8B-B14F-4D97-AF65-F5344CB8AC3E}">
        <p14:creationId xmlns:p14="http://schemas.microsoft.com/office/powerpoint/2010/main" xmlns="" val="10407326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32100" y="441898"/>
            <a:ext cx="5758563" cy="5270204"/>
          </a:xfrm>
          <a:prstGeom prst="rect">
            <a:avLst/>
          </a:prstGeom>
        </p:spPr>
      </p:pic>
    </p:spTree>
    <p:extLst>
      <p:ext uri="{BB962C8B-B14F-4D97-AF65-F5344CB8AC3E}">
        <p14:creationId xmlns:p14="http://schemas.microsoft.com/office/powerpoint/2010/main" xmlns="" val="35315883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2800" y="660211"/>
            <a:ext cx="9550400" cy="5005117"/>
          </a:xfrm>
          <a:prstGeom prst="rect">
            <a:avLst/>
          </a:prstGeom>
        </p:spPr>
      </p:pic>
    </p:spTree>
    <p:extLst>
      <p:ext uri="{BB962C8B-B14F-4D97-AF65-F5344CB8AC3E}">
        <p14:creationId xmlns:p14="http://schemas.microsoft.com/office/powerpoint/2010/main" xmlns="" val="38469291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39700"/>
            <a:ext cx="11912600" cy="4832092"/>
          </a:xfrm>
          <a:prstGeom prst="rect">
            <a:avLst/>
          </a:prstGeom>
        </p:spPr>
        <p:txBody>
          <a:bodyPr wrap="square">
            <a:spAutoFit/>
          </a:bodyPr>
          <a:lstStyle/>
          <a:p>
            <a:pPr algn="just"/>
            <a:r>
              <a:rPr lang="en-US" sz="2800" dirty="0"/>
              <a:t>Flaps are usually constructed of materials and with techniques used on the other airfoils and control surfaces of a particular aircraft. Aluminum skin and structure flaps are the norm on light aircraft. Heavy and high performance aircraft flaps may also be aluminum, but the use of composite structures is also common. There are various kinds of flaps. Plain flaps form the trailing edge of the wing when the flap is in the retracted position. (Figure 1-23A) The airflow over the wing continues over the upper and lower surfaces of the flap, making the trailing edge of the flap essentially the trailing edge of the wing. The plain flap is hinged so that the trailing edge can be lowered. This increases wing camber and provides greater lift. </a:t>
            </a:r>
          </a:p>
        </p:txBody>
      </p:sp>
    </p:spTree>
    <p:extLst>
      <p:ext uri="{BB962C8B-B14F-4D97-AF65-F5344CB8AC3E}">
        <p14:creationId xmlns:p14="http://schemas.microsoft.com/office/powerpoint/2010/main" xmlns="" val="36787983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5107" y="850900"/>
            <a:ext cx="9574823" cy="3073400"/>
          </a:xfrm>
          <a:prstGeom prst="rect">
            <a:avLst/>
          </a:prstGeom>
        </p:spPr>
      </p:pic>
    </p:spTree>
    <p:extLst>
      <p:ext uri="{BB962C8B-B14F-4D97-AF65-F5344CB8AC3E}">
        <p14:creationId xmlns:p14="http://schemas.microsoft.com/office/powerpoint/2010/main" xmlns="" val="277561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101600"/>
            <a:ext cx="11620500" cy="5693866"/>
          </a:xfrm>
          <a:prstGeom prst="rect">
            <a:avLst/>
          </a:prstGeom>
        </p:spPr>
        <p:txBody>
          <a:bodyPr wrap="square">
            <a:spAutoFit/>
          </a:bodyPr>
          <a:lstStyle/>
          <a:p>
            <a:pPr algn="just"/>
            <a:r>
              <a:rPr lang="en-US" sz="2800" dirty="0"/>
              <a:t>construction techniques are employed. Figure 1-3 shows examples of aircraft that use composite technology on primary flight control surfaces. Note that the control surfaces of fabric covered aircraft often have fabric covered surfaces just as aluminum skinned (light) aircraft typically have all aluminum control surfaces. There is a critical need for primary control surfaces to be balanced so they do not vibrate or flutter in the wind. Performed to manufacturer's instructions, balancing usually consists of assuring that the center of gravity of a particular device is at or forward of the hinge point. Failure to properly balance a control surface could lead to catastrophic failure. Figure 1-4 illustrates several aileron configurations with their hinge points well aft of the leading edge. This is a common design feature used to prevent flutter. </a:t>
            </a:r>
          </a:p>
        </p:txBody>
      </p:sp>
    </p:spTree>
    <p:extLst>
      <p:ext uri="{BB962C8B-B14F-4D97-AF65-F5344CB8AC3E}">
        <p14:creationId xmlns:p14="http://schemas.microsoft.com/office/powerpoint/2010/main" xmlns="" val="8571868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28600"/>
            <a:ext cx="11645900" cy="3108543"/>
          </a:xfrm>
          <a:prstGeom prst="rect">
            <a:avLst/>
          </a:prstGeom>
        </p:spPr>
        <p:txBody>
          <a:bodyPr wrap="square">
            <a:spAutoFit/>
          </a:bodyPr>
          <a:lstStyle/>
          <a:p>
            <a:pPr algn="just"/>
            <a:r>
              <a:rPr lang="en-US" sz="2800" dirty="0"/>
              <a:t>A split flap is normally housed under the trailing edge of the wing. (Figure 1-23B) It is usually just a braced flat metal plate hinged at several places along its leading edge. The upper surface of the wing extends to the trailing edge of the flap. When deployed, the split flap trailing edge lowers away from the trailing edge of the wing. Airflow over the top of the wing remains the same. Airflow under the wing now follows the camber created by the lowered split flap, increasing lift.</a:t>
            </a:r>
          </a:p>
        </p:txBody>
      </p:sp>
    </p:spTree>
    <p:extLst>
      <p:ext uri="{BB962C8B-B14F-4D97-AF65-F5344CB8AC3E}">
        <p14:creationId xmlns:p14="http://schemas.microsoft.com/office/powerpoint/2010/main" xmlns="" val="28892387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5722" y="711200"/>
            <a:ext cx="9601106" cy="3275013"/>
          </a:xfrm>
          <a:prstGeom prst="rect">
            <a:avLst/>
          </a:prstGeom>
        </p:spPr>
      </p:pic>
    </p:spTree>
    <p:extLst>
      <p:ext uri="{BB962C8B-B14F-4D97-AF65-F5344CB8AC3E}">
        <p14:creationId xmlns:p14="http://schemas.microsoft.com/office/powerpoint/2010/main" xmlns="" val="1112722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01600"/>
            <a:ext cx="11925300" cy="3539430"/>
          </a:xfrm>
          <a:prstGeom prst="rect">
            <a:avLst/>
          </a:prstGeom>
        </p:spPr>
        <p:txBody>
          <a:bodyPr wrap="square">
            <a:spAutoFit/>
          </a:bodyPr>
          <a:lstStyle/>
          <a:p>
            <a:pPr algn="just"/>
            <a:r>
              <a:rPr lang="en-US" sz="2800" dirty="0"/>
              <a:t>Fowler flaps not only lower the trailing edge of the wing when deployed but also slide aft, effectively increasing the area of the wing. (Figure 1-23C) This creates more lift via the increased surface area, as well as the wing camber. When stowed, the fowler flap typically retracts up under the wing trailing edge similar to a split flap. The sliding motion of a fowler flap can be accomplished with a worm drive and flap tracks. An enhanced version of the fowler flap is a set of flaps that actually contains more than one aerodynamic</a:t>
            </a:r>
          </a:p>
        </p:txBody>
      </p:sp>
    </p:spTree>
    <p:extLst>
      <p:ext uri="{BB962C8B-B14F-4D97-AF65-F5344CB8AC3E}">
        <p14:creationId xmlns:p14="http://schemas.microsoft.com/office/powerpoint/2010/main" xmlns="" val="32894240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8633" y="459210"/>
            <a:ext cx="11355971" cy="4468390"/>
          </a:xfrm>
          <a:prstGeom prst="rect">
            <a:avLst/>
          </a:prstGeom>
        </p:spPr>
      </p:pic>
    </p:spTree>
    <p:extLst>
      <p:ext uri="{BB962C8B-B14F-4D97-AF65-F5344CB8AC3E}">
        <p14:creationId xmlns:p14="http://schemas.microsoft.com/office/powerpoint/2010/main" xmlns="" val="34385104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900" y="127000"/>
            <a:ext cx="11747500" cy="4832092"/>
          </a:xfrm>
          <a:prstGeom prst="rect">
            <a:avLst/>
          </a:prstGeom>
        </p:spPr>
        <p:txBody>
          <a:bodyPr wrap="square">
            <a:spAutoFit/>
          </a:bodyPr>
          <a:lstStyle/>
          <a:p>
            <a:pPr algn="just"/>
            <a:r>
              <a:rPr lang="en-US" sz="2800" dirty="0"/>
              <a:t>surface. Figure 1-24 shows a triple slotted flap. In this configuration, the flap consists of a fore flap, a mid flap, and an aft flap. When deployed, each flap section slides aft on tracks as it lowers. The flap sections also separate leaving an open slot between the wing and the fore flap, as well as between each of the flap sections. Air from the underside of the wing flows through these slots. The result is that the laminar flow on the upper surfaces is enhanced. The greater camber and effective wing area increase overall lift. Heavy aircraft often have leading edge flaps that are used in conjunction with the trailing edge flaps. (Figure 1-25) They can be made of machined magnesium or can have an aluminum or composite structure. </a:t>
            </a:r>
          </a:p>
        </p:txBody>
      </p:sp>
    </p:spTree>
    <p:extLst>
      <p:ext uri="{BB962C8B-B14F-4D97-AF65-F5344CB8AC3E}">
        <p14:creationId xmlns:p14="http://schemas.microsoft.com/office/powerpoint/2010/main" xmlns="" val="29575770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0700" y="884959"/>
            <a:ext cx="7581900" cy="4480214"/>
          </a:xfrm>
          <a:prstGeom prst="rect">
            <a:avLst/>
          </a:prstGeom>
        </p:spPr>
      </p:pic>
    </p:spTree>
    <p:extLst>
      <p:ext uri="{BB962C8B-B14F-4D97-AF65-F5344CB8AC3E}">
        <p14:creationId xmlns:p14="http://schemas.microsoft.com/office/powerpoint/2010/main" xmlns="" val="42628436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7000" y="296924"/>
            <a:ext cx="6261100" cy="4689413"/>
          </a:xfrm>
          <a:prstGeom prst="rect">
            <a:avLst/>
          </a:prstGeom>
        </p:spPr>
      </p:pic>
    </p:spTree>
    <p:extLst>
      <p:ext uri="{BB962C8B-B14F-4D97-AF65-F5344CB8AC3E}">
        <p14:creationId xmlns:p14="http://schemas.microsoft.com/office/powerpoint/2010/main" xmlns="" val="244863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100" y="177800"/>
            <a:ext cx="11849100" cy="3539430"/>
          </a:xfrm>
          <a:prstGeom prst="rect">
            <a:avLst/>
          </a:prstGeom>
        </p:spPr>
        <p:txBody>
          <a:bodyPr wrap="square">
            <a:spAutoFit/>
          </a:bodyPr>
          <a:lstStyle/>
          <a:p>
            <a:pPr algn="just"/>
            <a:r>
              <a:rPr lang="en-US" sz="2800" dirty="0"/>
              <a:t>While they are not installed or operate independently, their use with trailing edge flaps can greatly increase wing camber and lift. When stowed, leading edge flaps retract into the leading edge of the wing. The differing designs of leading edge flaps essentially provide the same effect. Activation of the trailing edge flaps automatically deploys the leading edge flaps, which are driven out of the leading edge and downward, extending the camber of the wing. Figure 1-26 shows a Krueger flap, recognizable by its flat midsection. </a:t>
            </a:r>
          </a:p>
        </p:txBody>
      </p:sp>
    </p:spTree>
    <p:extLst>
      <p:ext uri="{BB962C8B-B14F-4D97-AF65-F5344CB8AC3E}">
        <p14:creationId xmlns:p14="http://schemas.microsoft.com/office/powerpoint/2010/main" xmlns="" val="14152427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2142" y="508000"/>
            <a:ext cx="10155058" cy="4316413"/>
          </a:xfrm>
          <a:prstGeom prst="rect">
            <a:avLst/>
          </a:prstGeom>
        </p:spPr>
      </p:pic>
    </p:spTree>
    <p:extLst>
      <p:ext uri="{BB962C8B-B14F-4D97-AF65-F5344CB8AC3E}">
        <p14:creationId xmlns:p14="http://schemas.microsoft.com/office/powerpoint/2010/main" xmlns="" val="8943356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900" y="101601"/>
            <a:ext cx="11696700" cy="4401205"/>
          </a:xfrm>
          <a:prstGeom prst="rect">
            <a:avLst/>
          </a:prstGeom>
        </p:spPr>
        <p:txBody>
          <a:bodyPr wrap="square">
            <a:spAutoFit/>
          </a:bodyPr>
          <a:lstStyle/>
          <a:p>
            <a:pPr algn="just"/>
            <a:r>
              <a:rPr lang="en-US" sz="2800" dirty="0"/>
              <a:t>FLAPERONS Some aircraft are equipped with flaperons. (Figure 1-27) Flaperons are ailerons which can also act as flaps. Flaperons combine both aspects of flaps and ailerons. In addition to controlling the bank angle of an </a:t>
            </a:r>
            <a:r>
              <a:rPr lang="en-US" sz="2800" dirty="0" smtClean="0"/>
              <a:t>aircraft like </a:t>
            </a:r>
            <a:r>
              <a:rPr lang="en-US" sz="2800" dirty="0"/>
              <a:t>conventional ailerons, flaperons </a:t>
            </a:r>
            <a:r>
              <a:rPr lang="en-US" sz="2800" dirty="0" smtClean="0"/>
              <a:t>can </a:t>
            </a:r>
            <a:r>
              <a:rPr lang="en-US" sz="2800" dirty="0"/>
              <a:t>be lowered together to function much the same as a dedicated set of flaps. 1he pilot retains separate controls for ailerons and flaps. A mixer is used to combine the separate pilot inputs into this single set of control surfaces called flaperons. Many designs that incorporate flaperons mount the control surfaces away from the wing to provide undisturbed airflow at high angles of attack and/or low airspeeds. </a:t>
            </a:r>
          </a:p>
        </p:txBody>
      </p:sp>
    </p:spTree>
    <p:extLst>
      <p:ext uri="{BB962C8B-B14F-4D97-AF65-F5344CB8AC3E}">
        <p14:creationId xmlns:p14="http://schemas.microsoft.com/office/powerpoint/2010/main" xmlns="" val="5410738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0900" y="192132"/>
            <a:ext cx="8030188" cy="5179968"/>
          </a:xfrm>
          <a:prstGeom prst="rect">
            <a:avLst/>
          </a:prstGeom>
        </p:spPr>
      </p:pic>
    </p:spTree>
    <p:extLst>
      <p:ext uri="{BB962C8B-B14F-4D97-AF65-F5344CB8AC3E}">
        <p14:creationId xmlns:p14="http://schemas.microsoft.com/office/powerpoint/2010/main" xmlns="" val="29531567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30400" y="548311"/>
            <a:ext cx="7861300" cy="4689526"/>
          </a:xfrm>
          <a:prstGeom prst="rect">
            <a:avLst/>
          </a:prstGeom>
        </p:spPr>
      </p:pic>
    </p:spTree>
    <p:extLst>
      <p:ext uri="{BB962C8B-B14F-4D97-AF65-F5344CB8AC3E}">
        <p14:creationId xmlns:p14="http://schemas.microsoft.com/office/powerpoint/2010/main" xmlns="" val="23466055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9400" y="241300"/>
            <a:ext cx="11709400" cy="3539430"/>
          </a:xfrm>
          <a:prstGeom prst="rect">
            <a:avLst/>
          </a:prstGeom>
        </p:spPr>
        <p:txBody>
          <a:bodyPr wrap="square">
            <a:spAutoFit/>
          </a:bodyPr>
          <a:lstStyle/>
          <a:p>
            <a:pPr algn="just"/>
            <a:r>
              <a:rPr lang="en-US" sz="2800" dirty="0"/>
              <a:t>SLATS Another leading edge device which extends wing camber is a slat. Slats can be operated independently of the flaps with their own switch in the cockpit. Slats not only extend out of the leading edge of the wing increasing camber and lift, but most often, when fully deployed leave a slot between their trailing edges and the leading edge of the wing. (Figure 1-28) This increases the angle of attack at which the wing will maintain its laminar airflow, resulting in the ability to fly the aircraft slower and still maintain control. </a:t>
            </a:r>
          </a:p>
        </p:txBody>
      </p:sp>
    </p:spTree>
    <p:extLst>
      <p:ext uri="{BB962C8B-B14F-4D97-AF65-F5344CB8AC3E}">
        <p14:creationId xmlns:p14="http://schemas.microsoft.com/office/powerpoint/2010/main" xmlns="" val="42120020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00" y="127000"/>
            <a:ext cx="11861800" cy="4832092"/>
          </a:xfrm>
          <a:prstGeom prst="rect">
            <a:avLst/>
          </a:prstGeom>
        </p:spPr>
        <p:txBody>
          <a:bodyPr wrap="square">
            <a:spAutoFit/>
          </a:bodyPr>
          <a:lstStyle/>
          <a:p>
            <a:pPr algn="just"/>
            <a:r>
              <a:rPr lang="en-US" sz="2800" dirty="0"/>
              <a:t>SLOTS A fixed device mounted to extend the leading edge of the wing forward and downward is known as a slot or cuff. (Figure 1-29) It essentially increases the camber of the wing and allows the aircraft to fly at slower speeds and higher angles of attack. Moreover, slots reduce the stall speed of the aircraft by mixing high speed air flow exiting the slot with boundary layer air. The result is a </a:t>
            </a:r>
            <a:r>
              <a:rPr lang="en-US" sz="2800" dirty="0" smtClean="0"/>
              <a:t>delay </a:t>
            </a:r>
            <a:r>
              <a:rPr lang="en-US" sz="2800" dirty="0"/>
              <a:t>in boundary layer separation. However, slots increase drag. The benefits of good low speed handling characteristics when weighed against the increased drag that a slot causes at higher speeds limits the use of slots. Full span slots span the full wing from root to tip. They are commonly used on STOL (short takeoff and</a:t>
            </a:r>
          </a:p>
        </p:txBody>
      </p:sp>
    </p:spTree>
    <p:extLst>
      <p:ext uri="{BB962C8B-B14F-4D97-AF65-F5344CB8AC3E}">
        <p14:creationId xmlns:p14="http://schemas.microsoft.com/office/powerpoint/2010/main" xmlns="" val="25011857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9400" y="266700"/>
            <a:ext cx="11798300" cy="2677656"/>
          </a:xfrm>
          <a:prstGeom prst="rect">
            <a:avLst/>
          </a:prstGeom>
        </p:spPr>
        <p:txBody>
          <a:bodyPr wrap="square">
            <a:spAutoFit/>
          </a:bodyPr>
          <a:lstStyle/>
          <a:p>
            <a:pPr algn="just"/>
            <a:r>
              <a:rPr lang="en-US" sz="2800" dirty="0"/>
              <a:t>landing) aircraft. Partial </a:t>
            </a:r>
            <a:r>
              <a:rPr lang="en-US" sz="2800" dirty="0" smtClean="0"/>
              <a:t>span </a:t>
            </a:r>
            <a:r>
              <a:rPr lang="en-US" sz="2800" dirty="0"/>
              <a:t>slots are </a:t>
            </a:r>
            <a:r>
              <a:rPr lang="en-US" sz="2800" dirty="0" smtClean="0"/>
              <a:t>positioned </a:t>
            </a:r>
            <a:r>
              <a:rPr lang="en-US" sz="2800" dirty="0"/>
              <a:t>on the outboard section of the wing leading edge. This increases the angle of attack at which the </a:t>
            </a:r>
            <a:r>
              <a:rPr lang="en-US" sz="2800" dirty="0" smtClean="0"/>
              <a:t>outboard </a:t>
            </a:r>
            <a:r>
              <a:rPr lang="en-US" sz="2800" dirty="0"/>
              <a:t>wing stalls and ensures </a:t>
            </a:r>
            <a:r>
              <a:rPr lang="en-US" sz="2800" dirty="0" smtClean="0"/>
              <a:t>that </a:t>
            </a:r>
            <a:r>
              <a:rPr lang="en-US" sz="2800" dirty="0"/>
              <a:t>the wing root stalls first. When the wing root stalls first, stall characteristics are docile. </a:t>
            </a:r>
            <a:r>
              <a:rPr lang="en-US" sz="2800" dirty="0" err="1" smtClean="0"/>
              <a:t>Recovry</a:t>
            </a:r>
            <a:r>
              <a:rPr lang="en-US" sz="2800" dirty="0" smtClean="0"/>
              <a:t> </a:t>
            </a:r>
            <a:r>
              <a:rPr lang="en-US" sz="2800" dirty="0"/>
              <a:t>is easier because the partial span slots maintain air flow over the ailerons during the stall. </a:t>
            </a:r>
          </a:p>
        </p:txBody>
      </p:sp>
    </p:spTree>
    <p:extLst>
      <p:ext uri="{BB962C8B-B14F-4D97-AF65-F5344CB8AC3E}">
        <p14:creationId xmlns:p14="http://schemas.microsoft.com/office/powerpoint/2010/main" xmlns="" val="16000997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54300" y="141751"/>
            <a:ext cx="7416800" cy="5352459"/>
          </a:xfrm>
          <a:prstGeom prst="rect">
            <a:avLst/>
          </a:prstGeom>
        </p:spPr>
      </p:pic>
    </p:spTree>
    <p:extLst>
      <p:ext uri="{BB962C8B-B14F-4D97-AF65-F5344CB8AC3E}">
        <p14:creationId xmlns:p14="http://schemas.microsoft.com/office/powerpoint/2010/main" xmlns="" val="42789534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2600" y="465142"/>
            <a:ext cx="6262687" cy="4273546"/>
          </a:xfrm>
          <a:prstGeom prst="rect">
            <a:avLst/>
          </a:prstGeom>
        </p:spPr>
      </p:pic>
    </p:spTree>
    <p:extLst>
      <p:ext uri="{BB962C8B-B14F-4D97-AF65-F5344CB8AC3E}">
        <p14:creationId xmlns:p14="http://schemas.microsoft.com/office/powerpoint/2010/main" xmlns="" val="3573311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266701"/>
            <a:ext cx="11696700" cy="4832092"/>
          </a:xfrm>
          <a:prstGeom prst="rect">
            <a:avLst/>
          </a:prstGeom>
        </p:spPr>
        <p:txBody>
          <a:bodyPr wrap="square">
            <a:spAutoFit/>
          </a:bodyPr>
          <a:lstStyle/>
          <a:p>
            <a:pPr algn="just"/>
            <a:r>
              <a:rPr lang="en-US" sz="2800" dirty="0"/>
              <a:t>ELEVONS AND RUDDERVATORS </a:t>
            </a:r>
            <a:r>
              <a:rPr lang="en-US" sz="2800" dirty="0" err="1"/>
              <a:t>Elevons</a:t>
            </a:r>
            <a:r>
              <a:rPr lang="en-US" sz="2800" dirty="0"/>
              <a:t> perform the combined functions of the ailerons and the elevator. (Figure 1-30) They are typically used on aircraft that have no true separate empennage such as a delta wing or flying wing aircraft. They are installed on the trailing edge of the wing. When moved in the same direction, the </a:t>
            </a:r>
            <a:r>
              <a:rPr lang="en-US" sz="2800" dirty="0" err="1"/>
              <a:t>elevons</a:t>
            </a:r>
            <a:r>
              <a:rPr lang="en-US" sz="2800" dirty="0"/>
              <a:t> cause a pitch adjustment. When moved in opposite directions, the aircraft rolls. </a:t>
            </a:r>
            <a:r>
              <a:rPr lang="en-US" sz="2800" dirty="0" err="1"/>
              <a:t>Elevons</a:t>
            </a:r>
            <a:r>
              <a:rPr lang="en-US" sz="2800" dirty="0"/>
              <a:t> may also move differentially in the same direction causing adjustments to roll and pitch. The control yoke or stick activated </a:t>
            </a:r>
            <a:r>
              <a:rPr lang="en-US" sz="2800" dirty="0" err="1"/>
              <a:t>elevon</a:t>
            </a:r>
            <a:r>
              <a:rPr lang="en-US" sz="2800" dirty="0"/>
              <a:t> movement through a mechanical or electronic mixing device. A </a:t>
            </a:r>
            <a:r>
              <a:rPr lang="en-US" sz="2800" dirty="0" err="1"/>
              <a:t>ruddervator</a:t>
            </a:r>
            <a:r>
              <a:rPr lang="en-US" sz="2800" dirty="0"/>
              <a:t> combines the action of the rudder and elevator. (Figure 1-31)</a:t>
            </a:r>
          </a:p>
        </p:txBody>
      </p:sp>
    </p:spTree>
    <p:extLst>
      <p:ext uri="{BB962C8B-B14F-4D97-AF65-F5344CB8AC3E}">
        <p14:creationId xmlns:p14="http://schemas.microsoft.com/office/powerpoint/2010/main" xmlns="" val="42395186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300" y="304800"/>
            <a:ext cx="11785600" cy="2677656"/>
          </a:xfrm>
          <a:prstGeom prst="rect">
            <a:avLst/>
          </a:prstGeom>
        </p:spPr>
        <p:txBody>
          <a:bodyPr wrap="square">
            <a:spAutoFit/>
          </a:bodyPr>
          <a:lstStyle/>
          <a:p>
            <a:pPr algn="just"/>
            <a:r>
              <a:rPr lang="en-US" sz="2800" dirty="0" smtClean="0"/>
              <a:t>This </a:t>
            </a:r>
            <a:r>
              <a:rPr lang="en-US" sz="2800" dirty="0"/>
              <a:t>is possible on aircraft with V-tail empennages where the traditional horizontal and vertical stabilizers do not exist. Instead, two stabilizers angle upward and outward from the aft fuselage in a "V" configuration. Each contains a movable </a:t>
            </a:r>
            <a:r>
              <a:rPr lang="en-US" sz="2800" dirty="0" err="1"/>
              <a:t>ruddervator</a:t>
            </a:r>
            <a:r>
              <a:rPr lang="en-US" sz="2800" dirty="0"/>
              <a:t> built into the trailing edge. Movement of the </a:t>
            </a:r>
            <a:r>
              <a:rPr lang="en-US" sz="2800" dirty="0" err="1"/>
              <a:t>ruddervators</a:t>
            </a:r>
            <a:r>
              <a:rPr lang="en-US" sz="2800" dirty="0"/>
              <a:t> can alter the movement of the aircraft around the horizontal and/or vertical axis. </a:t>
            </a:r>
          </a:p>
        </p:txBody>
      </p:sp>
    </p:spTree>
    <p:extLst>
      <p:ext uri="{BB962C8B-B14F-4D97-AF65-F5344CB8AC3E}">
        <p14:creationId xmlns:p14="http://schemas.microsoft.com/office/powerpoint/2010/main" xmlns="" val="32137369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2100" y="195183"/>
            <a:ext cx="8115300" cy="5788262"/>
          </a:xfrm>
          <a:prstGeom prst="rect">
            <a:avLst/>
          </a:prstGeom>
        </p:spPr>
      </p:pic>
    </p:spTree>
    <p:extLst>
      <p:ext uri="{BB962C8B-B14F-4D97-AF65-F5344CB8AC3E}">
        <p14:creationId xmlns:p14="http://schemas.microsoft.com/office/powerpoint/2010/main" xmlns="" val="24782170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 y="152400"/>
            <a:ext cx="11950700" cy="5262979"/>
          </a:xfrm>
          <a:prstGeom prst="rect">
            <a:avLst/>
          </a:prstGeom>
        </p:spPr>
        <p:txBody>
          <a:bodyPr wrap="square">
            <a:spAutoFit/>
          </a:bodyPr>
          <a:lstStyle/>
          <a:p>
            <a:pPr algn="just"/>
            <a:r>
              <a:rPr lang="en-US" sz="2800" dirty="0"/>
              <a:t>DRAG INDUCING DEVICES SPOILERS </a:t>
            </a:r>
            <a:r>
              <a:rPr lang="en-US" sz="2800" dirty="0" err="1"/>
              <a:t>Spoilers</a:t>
            </a:r>
            <a:r>
              <a:rPr lang="en-US" sz="2800" dirty="0"/>
              <a:t> are unique in that they may be fully deployed on both wings to act as speed brakes. The reduced lift and increased drag can quickly reduce the speed of the aircraft in flight. Spoilers are sometimes called lift dumpers. </a:t>
            </a:r>
            <a:endParaRPr lang="en-US" sz="2800" dirty="0" smtClean="0"/>
          </a:p>
          <a:p>
            <a:pPr algn="just"/>
            <a:r>
              <a:rPr lang="en-US" sz="2800" dirty="0" smtClean="0"/>
              <a:t>SPEED </a:t>
            </a:r>
            <a:r>
              <a:rPr lang="en-US" sz="2800" dirty="0"/>
              <a:t>BRAKES Dedicated speed brake panels similar to flight spoilers in construction can be found on the upper surface of the wing trailing edge of heavy and high performance aircraft. They are designed specifically to increase drag and reduce the speed of the aircraft when deployed. These speed brake panels do not operate differentially with the ailerons at low speed like the spoilers</a:t>
            </a:r>
            <a:r>
              <a:rPr lang="en-US" sz="2800" dirty="0" smtClean="0"/>
              <a:t>.</a:t>
            </a:r>
          </a:p>
          <a:p>
            <a:pPr algn="just"/>
            <a:r>
              <a:rPr lang="en-US" sz="2800" dirty="0" smtClean="0"/>
              <a:t> </a:t>
            </a:r>
            <a:r>
              <a:rPr lang="en-US" sz="2800" dirty="0"/>
              <a:t>A speed brake control lever in the cockpit can deploy all spoiler and speed brake surfaces fully when operated. Often, speed brakes </a:t>
            </a:r>
            <a:r>
              <a:rPr lang="en-US" sz="2800" dirty="0" smtClean="0"/>
              <a:t>surfaces</a:t>
            </a:r>
            <a:endParaRPr lang="en-US" sz="2800" dirty="0"/>
          </a:p>
        </p:txBody>
      </p:sp>
    </p:spTree>
    <p:extLst>
      <p:ext uri="{BB962C8B-B14F-4D97-AF65-F5344CB8AC3E}">
        <p14:creationId xmlns:p14="http://schemas.microsoft.com/office/powerpoint/2010/main" xmlns="" val="2949454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1345" y="431800"/>
            <a:ext cx="10897482" cy="5880100"/>
          </a:xfrm>
          <a:prstGeom prst="rect">
            <a:avLst/>
          </a:prstGeom>
        </p:spPr>
      </p:pic>
    </p:spTree>
    <p:extLst>
      <p:ext uri="{BB962C8B-B14F-4D97-AF65-F5344CB8AC3E}">
        <p14:creationId xmlns:p14="http://schemas.microsoft.com/office/powerpoint/2010/main" xmlns="" val="18530726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900" y="139700"/>
            <a:ext cx="11861800" cy="5262979"/>
          </a:xfrm>
          <a:prstGeom prst="rect">
            <a:avLst/>
          </a:prstGeom>
        </p:spPr>
        <p:txBody>
          <a:bodyPr wrap="square">
            <a:spAutoFit/>
          </a:bodyPr>
          <a:lstStyle/>
          <a:p>
            <a:pPr algn="just"/>
            <a:r>
              <a:rPr lang="en-US" sz="2800" dirty="0"/>
              <a:t>are rigged to deploy on the ground automatically when engine thrust reversers are activated. The location of speed brake panels is visible in Figure 1-8. </a:t>
            </a:r>
            <a:endParaRPr lang="en-US" sz="2800" dirty="0" smtClean="0"/>
          </a:p>
          <a:p>
            <a:pPr algn="just"/>
            <a:r>
              <a:rPr lang="en-US" sz="2800" dirty="0" smtClean="0"/>
              <a:t>BOUNDARY </a:t>
            </a:r>
            <a:r>
              <a:rPr lang="en-US" sz="2800" dirty="0"/>
              <a:t>LAYER CONTROLS The boundary layer is a very thin layer of air lying over the surface of the wing and, for that matter, all other surfaces of the </a:t>
            </a:r>
            <a:r>
              <a:rPr lang="en-US" sz="2800" dirty="0" smtClean="0"/>
              <a:t>aero plane. </a:t>
            </a:r>
            <a:r>
              <a:rPr lang="en-US" sz="2800" dirty="0"/>
              <a:t>Because air has viscosity, this layer of air tends to adhere to the wing. As the wing moves forward through the air, the boundary layer at first flows smoothly over the streamlined shape of the airfoil. This flow is called the laminar layer. As the boundary layer approaches the center of the wing, it begins to lose speed due to skin friction and it becomes thicker and turbulent. Here it is called the turbulent layer. </a:t>
            </a:r>
          </a:p>
        </p:txBody>
      </p:sp>
    </p:spTree>
    <p:extLst>
      <p:ext uri="{BB962C8B-B14F-4D97-AF65-F5344CB8AC3E}">
        <p14:creationId xmlns:p14="http://schemas.microsoft.com/office/powerpoint/2010/main" xmlns="" val="12017060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5500" y="215899"/>
            <a:ext cx="10325100" cy="5389563"/>
          </a:xfrm>
          <a:prstGeom prst="rect">
            <a:avLst/>
          </a:prstGeom>
        </p:spPr>
      </p:pic>
    </p:spTree>
    <p:extLst>
      <p:ext uri="{BB962C8B-B14F-4D97-AF65-F5344CB8AC3E}">
        <p14:creationId xmlns:p14="http://schemas.microsoft.com/office/powerpoint/2010/main" xmlns="" val="2894846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03200"/>
            <a:ext cx="11938000" cy="5693866"/>
          </a:xfrm>
          <a:prstGeom prst="rect">
            <a:avLst/>
          </a:prstGeom>
        </p:spPr>
        <p:txBody>
          <a:bodyPr wrap="square">
            <a:spAutoFit/>
          </a:bodyPr>
          <a:lstStyle/>
          <a:p>
            <a:pPr algn="just"/>
            <a:r>
              <a:rPr lang="en-US" sz="2800" dirty="0"/>
              <a:t>The point at which the boundary layer changes from laminar to turbulent is called the transition point. Where the boundary layer becomes turbulent, drag due to skin friction is relatively high. As speed increases, the transition point tends to move forward. As the angle of attack increases, the transition point also tends to move forward. With higher angles of attack and further thickening of the boundary layer, the turbulence becomes so great the air breaks away from the surface of the wing. At this point, the lift of the wing is destroyed and a condition known as a stall has occurred. In Figure 1-32, view A shows a normal angle of attack and the airflow staying in contact with the wing. View B shows an extreme angle of attack and the airflow separating and becoming turbulent on the top of the wing. In view B, the wing is in a stall. </a:t>
            </a:r>
          </a:p>
        </p:txBody>
      </p:sp>
    </p:spTree>
    <p:extLst>
      <p:ext uri="{BB962C8B-B14F-4D97-AF65-F5344CB8AC3E}">
        <p14:creationId xmlns:p14="http://schemas.microsoft.com/office/powerpoint/2010/main" xmlns="" val="13554893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2191" y="571500"/>
            <a:ext cx="10046909" cy="5159961"/>
          </a:xfrm>
          <a:prstGeom prst="rect">
            <a:avLst/>
          </a:prstGeom>
        </p:spPr>
      </p:pic>
    </p:spTree>
    <p:extLst>
      <p:ext uri="{BB962C8B-B14F-4D97-AF65-F5344CB8AC3E}">
        <p14:creationId xmlns:p14="http://schemas.microsoft.com/office/powerpoint/2010/main" xmlns="" val="35855812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 y="114300"/>
            <a:ext cx="12001500" cy="3970318"/>
          </a:xfrm>
          <a:prstGeom prst="rect">
            <a:avLst/>
          </a:prstGeom>
        </p:spPr>
        <p:txBody>
          <a:bodyPr wrap="square">
            <a:spAutoFit/>
          </a:bodyPr>
          <a:lstStyle/>
          <a:p>
            <a:pPr algn="just"/>
            <a:r>
              <a:rPr lang="en-US" sz="2800" dirty="0"/>
              <a:t>VORTEX GENERATORS Vortex generators are small airfoil sections usually attached to the upper surface of a wing. (Figure 1-33) They are designed to promote positive laminar airflow over the wing and control surfaces. </a:t>
            </a:r>
            <a:endParaRPr lang="en-US" sz="2800" dirty="0" smtClean="0"/>
          </a:p>
          <a:p>
            <a:pPr algn="just"/>
            <a:endParaRPr lang="en-US" sz="2800" dirty="0"/>
          </a:p>
          <a:p>
            <a:pPr algn="just"/>
            <a:r>
              <a:rPr lang="en-US" sz="2800" dirty="0" smtClean="0"/>
              <a:t>Usually </a:t>
            </a:r>
            <a:r>
              <a:rPr lang="en-US" sz="2800" dirty="0"/>
              <a:t>made of aluminum and installed in a </a:t>
            </a:r>
            <a:r>
              <a:rPr lang="en-US" sz="2800" dirty="0" smtClean="0"/>
              <a:t>span wise </a:t>
            </a:r>
            <a:r>
              <a:rPr lang="en-US" sz="2800" dirty="0"/>
              <a:t>line or lines, the vortices created by these devices swirl downward assisting maintenance of the boundary layer of air flowing over the wing. They can also be found on the fuselage and empennage. Figure 1-34 shows the unique vortex generators on a Symphony SA-160 wing. </a:t>
            </a:r>
          </a:p>
        </p:txBody>
      </p:sp>
    </p:spTree>
    <p:extLst>
      <p:ext uri="{BB962C8B-B14F-4D97-AF65-F5344CB8AC3E}">
        <p14:creationId xmlns:p14="http://schemas.microsoft.com/office/powerpoint/2010/main" xmlns="" val="29990552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8300" y="269659"/>
            <a:ext cx="7327900" cy="5193560"/>
          </a:xfrm>
          <a:prstGeom prst="rect">
            <a:avLst/>
          </a:prstGeom>
        </p:spPr>
      </p:pic>
    </p:spTree>
    <p:extLst>
      <p:ext uri="{BB962C8B-B14F-4D97-AF65-F5344CB8AC3E}">
        <p14:creationId xmlns:p14="http://schemas.microsoft.com/office/powerpoint/2010/main" xmlns="" val="38409183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49500" y="302359"/>
            <a:ext cx="6502400" cy="5426577"/>
          </a:xfrm>
          <a:prstGeom prst="rect">
            <a:avLst/>
          </a:prstGeom>
        </p:spPr>
      </p:pic>
    </p:spTree>
    <p:extLst>
      <p:ext uri="{BB962C8B-B14F-4D97-AF65-F5344CB8AC3E}">
        <p14:creationId xmlns:p14="http://schemas.microsoft.com/office/powerpoint/2010/main" xmlns="" val="41334329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1800" y="317500"/>
            <a:ext cx="11569700" cy="3108543"/>
          </a:xfrm>
          <a:prstGeom prst="rect">
            <a:avLst/>
          </a:prstGeom>
        </p:spPr>
        <p:txBody>
          <a:bodyPr wrap="square">
            <a:spAutoFit/>
          </a:bodyPr>
          <a:lstStyle/>
          <a:p>
            <a:pPr algn="just"/>
            <a:r>
              <a:rPr lang="en-US" sz="2800" dirty="0"/>
              <a:t>WING FENCE A </a:t>
            </a:r>
            <a:r>
              <a:rPr lang="en-US" sz="2800" dirty="0" smtClean="0"/>
              <a:t>chord wise </a:t>
            </a:r>
            <a:r>
              <a:rPr lang="en-US" sz="2800" dirty="0"/>
              <a:t>barrier on the upper surface of the wing, called a wing fence or stall fence, is used to halt the </a:t>
            </a:r>
            <a:r>
              <a:rPr lang="en-US" sz="2800" dirty="0" smtClean="0"/>
              <a:t>span wise </a:t>
            </a:r>
            <a:r>
              <a:rPr lang="en-US" sz="2800" dirty="0"/>
              <a:t>flow of air along the wing. During low speed flight, this can maintain proper </a:t>
            </a:r>
            <a:r>
              <a:rPr lang="en-US" sz="2800" dirty="0" smtClean="0"/>
              <a:t>chord wise </a:t>
            </a:r>
            <a:r>
              <a:rPr lang="en-US" sz="2800" dirty="0"/>
              <a:t>airflow reducing the tendency for the wing to stall. Usually made of aluminum, the fence is a fixed structure most common on swept wings, which have a natural </a:t>
            </a:r>
            <a:r>
              <a:rPr lang="en-US" sz="2800" dirty="0" smtClean="0"/>
              <a:t>span wise </a:t>
            </a:r>
            <a:r>
              <a:rPr lang="en-US" sz="2800" dirty="0"/>
              <a:t>tending boundary air flow. (Figure 1-35) </a:t>
            </a:r>
          </a:p>
        </p:txBody>
      </p:sp>
    </p:spTree>
    <p:extLst>
      <p:ext uri="{BB962C8B-B14F-4D97-AF65-F5344CB8AC3E}">
        <p14:creationId xmlns:p14="http://schemas.microsoft.com/office/powerpoint/2010/main" xmlns="" val="19224898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6384" y="762000"/>
            <a:ext cx="10900029" cy="4292600"/>
          </a:xfrm>
          <a:prstGeom prst="rect">
            <a:avLst/>
          </a:prstGeom>
        </p:spPr>
      </p:pic>
    </p:spTree>
    <p:extLst>
      <p:ext uri="{BB962C8B-B14F-4D97-AF65-F5344CB8AC3E}">
        <p14:creationId xmlns:p14="http://schemas.microsoft.com/office/powerpoint/2010/main" xmlns="" val="13353536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7300" y="482600"/>
            <a:ext cx="8204200" cy="5218276"/>
          </a:xfrm>
          <a:prstGeom prst="rect">
            <a:avLst/>
          </a:prstGeom>
        </p:spPr>
      </p:pic>
    </p:spTree>
    <p:extLst>
      <p:ext uri="{BB962C8B-B14F-4D97-AF65-F5344CB8AC3E}">
        <p14:creationId xmlns:p14="http://schemas.microsoft.com/office/powerpoint/2010/main" xmlns="" val="3410754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208677"/>
            <a:ext cx="7781457" cy="6204823"/>
          </a:xfrm>
          <a:prstGeom prst="rect">
            <a:avLst/>
          </a:prstGeom>
        </p:spPr>
      </p:pic>
    </p:spTree>
    <p:extLst>
      <p:ext uri="{BB962C8B-B14F-4D97-AF65-F5344CB8AC3E}">
        <p14:creationId xmlns:p14="http://schemas.microsoft.com/office/powerpoint/2010/main" xmlns="" val="283379440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300" y="152400"/>
            <a:ext cx="11798300" cy="3539430"/>
          </a:xfrm>
          <a:prstGeom prst="rect">
            <a:avLst/>
          </a:prstGeom>
        </p:spPr>
        <p:txBody>
          <a:bodyPr wrap="square">
            <a:spAutoFit/>
          </a:bodyPr>
          <a:lstStyle/>
          <a:p>
            <a:pPr algn="just"/>
            <a:r>
              <a:rPr lang="en-US" sz="2800" dirty="0"/>
              <a:t>STALL WEDGES A stall wedge or stall strip is a fixed wedge shaped strip attached span wise to the wing leading edge. (</a:t>
            </a:r>
            <a:r>
              <a:rPr lang="en-US" sz="2800" dirty="0" err="1"/>
              <a:t>Hgure</a:t>
            </a:r>
            <a:r>
              <a:rPr lang="en-US" sz="2800" dirty="0"/>
              <a:t> 1-36) It is located on the inboard section of the wing at such a point that it causes the boundary airflow to become turbulent as the angle of attack increases to a certain point. This purposeful destruction of the boundary airflow as the angle of attack increases causes the root of the wing to stall first. Thus, airflow over the outboard wing section and over the ailerons is preserved during the stall making it easier to recover. </a:t>
            </a:r>
          </a:p>
        </p:txBody>
      </p:sp>
    </p:spTree>
    <p:extLst>
      <p:ext uri="{BB962C8B-B14F-4D97-AF65-F5344CB8AC3E}">
        <p14:creationId xmlns:p14="http://schemas.microsoft.com/office/powerpoint/2010/main" xmlns="" val="5579932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7000" y="178240"/>
            <a:ext cx="6400800" cy="5333560"/>
          </a:xfrm>
          <a:prstGeom prst="rect">
            <a:avLst/>
          </a:prstGeom>
        </p:spPr>
      </p:pic>
    </p:spTree>
    <p:extLst>
      <p:ext uri="{BB962C8B-B14F-4D97-AF65-F5344CB8AC3E}">
        <p14:creationId xmlns:p14="http://schemas.microsoft.com/office/powerpoint/2010/main" xmlns="" val="285051448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2100" y="203200"/>
            <a:ext cx="11734800" cy="3539430"/>
          </a:xfrm>
          <a:prstGeom prst="rect">
            <a:avLst/>
          </a:prstGeom>
        </p:spPr>
        <p:txBody>
          <a:bodyPr wrap="square">
            <a:spAutoFit/>
          </a:bodyPr>
          <a:lstStyle/>
          <a:p>
            <a:pPr algn="just"/>
            <a:r>
              <a:rPr lang="en-US" sz="2800" dirty="0"/>
              <a:t>SAWTOOTH LEADING EDGE A few aircraft have a </a:t>
            </a:r>
            <a:r>
              <a:rPr lang="en-US" sz="2800" dirty="0" smtClean="0"/>
              <a:t>saw tooth </a:t>
            </a:r>
            <a:r>
              <a:rPr lang="en-US" sz="2800" dirty="0"/>
              <a:t>leading edge where, rather than being a smooth </a:t>
            </a:r>
            <a:r>
              <a:rPr lang="en-US" sz="2800" dirty="0" smtClean="0"/>
              <a:t>continuous </a:t>
            </a:r>
            <a:r>
              <a:rPr lang="en-US" sz="2800" dirty="0"/>
              <a:t>surface, the leading edge juts out slightly at a point(s) determined to be beneficial by design engineers. The purpose of the </a:t>
            </a:r>
            <a:r>
              <a:rPr lang="en-US" sz="2800" dirty="0" smtClean="0"/>
              <a:t>saw tooth </a:t>
            </a:r>
            <a:r>
              <a:rPr lang="en-US" sz="2800" dirty="0"/>
              <a:t>wing is to utilize the vortex created by an inboard section of the wing to improve boundary layer flow over an outboard section. This increases lift and resistance to stall. </a:t>
            </a:r>
            <a:r>
              <a:rPr lang="en-US" sz="2800" dirty="0" smtClean="0"/>
              <a:t>Saw tooth </a:t>
            </a:r>
            <a:r>
              <a:rPr lang="en-US" sz="2800" dirty="0"/>
              <a:t>wing leading edges are most common on high performance military aircraft. </a:t>
            </a:r>
          </a:p>
        </p:txBody>
      </p:sp>
    </p:spTree>
    <p:extLst>
      <p:ext uri="{BB962C8B-B14F-4D97-AF65-F5344CB8AC3E}">
        <p14:creationId xmlns:p14="http://schemas.microsoft.com/office/powerpoint/2010/main" xmlns="" val="26975173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00" y="228600"/>
            <a:ext cx="11963400" cy="4401205"/>
          </a:xfrm>
          <a:prstGeom prst="rect">
            <a:avLst/>
          </a:prstGeom>
        </p:spPr>
        <p:txBody>
          <a:bodyPr wrap="square">
            <a:spAutoFit/>
          </a:bodyPr>
          <a:lstStyle/>
          <a:p>
            <a:pPr algn="just"/>
            <a:r>
              <a:rPr lang="en-US" sz="2800" dirty="0"/>
              <a:t>WINGTIP VORTICES Wingtip vortices are caused by the air beneath the wing, which is at the higher pressure, flowing over the wingtip and up toward the top of the wing. The end result is a spiral or vortex that trails behind the wingtip anytime lift is being produced. This vortex is also referred to as wake turbulence, and is a significant factor in determining how closely one </a:t>
            </a:r>
            <a:r>
              <a:rPr lang="en-US" sz="2800" dirty="0" smtClean="0"/>
              <a:t>aero plane </a:t>
            </a:r>
            <a:r>
              <a:rPr lang="en-US" sz="2800" dirty="0"/>
              <a:t>can follow behind another on approach to land. The wake turbulence of a large </a:t>
            </a:r>
            <a:r>
              <a:rPr lang="en-US" sz="2800" dirty="0" smtClean="0"/>
              <a:t>aero plane </a:t>
            </a:r>
            <a:r>
              <a:rPr lang="en-US" sz="2800" dirty="0"/>
              <a:t>can cause a smaller </a:t>
            </a:r>
            <a:r>
              <a:rPr lang="en-US" sz="2800" dirty="0" smtClean="0"/>
              <a:t>aero plane, </a:t>
            </a:r>
            <a:r>
              <a:rPr lang="en-US" sz="2800" dirty="0"/>
              <a:t>if it is following too closely, to be thrown out of control. Vortices from the wingtip as well as the inboard edge of the ailerons and from the horizontal stabilizer are visible on the MD-11 shown in Figure 1-37. </a:t>
            </a:r>
          </a:p>
        </p:txBody>
      </p:sp>
    </p:spTree>
    <p:extLst>
      <p:ext uri="{BB962C8B-B14F-4D97-AF65-F5344CB8AC3E}">
        <p14:creationId xmlns:p14="http://schemas.microsoft.com/office/powerpoint/2010/main" xmlns="" val="32254975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3300" y="46441"/>
            <a:ext cx="8270701" cy="5493379"/>
          </a:xfrm>
          <a:prstGeom prst="rect">
            <a:avLst/>
          </a:prstGeom>
        </p:spPr>
      </p:pic>
    </p:spTree>
    <p:extLst>
      <p:ext uri="{BB962C8B-B14F-4D97-AF65-F5344CB8AC3E}">
        <p14:creationId xmlns:p14="http://schemas.microsoft.com/office/powerpoint/2010/main" xmlns="" val="27131215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92100"/>
            <a:ext cx="11887200" cy="3539430"/>
          </a:xfrm>
          <a:prstGeom prst="rect">
            <a:avLst/>
          </a:prstGeom>
        </p:spPr>
        <p:txBody>
          <a:bodyPr wrap="square">
            <a:spAutoFit/>
          </a:bodyPr>
          <a:lstStyle/>
          <a:p>
            <a:pPr algn="just"/>
            <a:r>
              <a:rPr lang="en-US" sz="2800" dirty="0" smtClean="0"/>
              <a:t>Up wash </a:t>
            </a:r>
            <a:r>
              <a:rPr lang="en-US" sz="2800" dirty="0"/>
              <a:t>and downwash refer to the effect an airfoil has on the free airstream. </a:t>
            </a:r>
            <a:r>
              <a:rPr lang="en-US" sz="2800" dirty="0" smtClean="0"/>
              <a:t>Up wash </a:t>
            </a:r>
            <a:r>
              <a:rPr lang="en-US" sz="2800" dirty="0"/>
              <a:t>is the deflection of the oncoming airstream, causing it to flow up and over the wing. </a:t>
            </a:r>
            <a:endParaRPr lang="en-US" sz="2800" dirty="0" smtClean="0"/>
          </a:p>
          <a:p>
            <a:pPr algn="just"/>
            <a:endParaRPr lang="en-US" sz="2800" dirty="0"/>
          </a:p>
          <a:p>
            <a:pPr algn="just"/>
            <a:r>
              <a:rPr lang="en-US" sz="2800" dirty="0" smtClean="0"/>
              <a:t>Downwash </a:t>
            </a:r>
            <a:r>
              <a:rPr lang="en-US" sz="2800" dirty="0"/>
              <a:t>is the downward deflection of the airstream after it has passed over the wing and is leaving the trailing edge. This downward deflection is what creates the action and reaction described under lift and Newton's third law. </a:t>
            </a:r>
          </a:p>
        </p:txBody>
      </p:sp>
    </p:spTree>
    <p:extLst>
      <p:ext uri="{BB962C8B-B14F-4D97-AF65-F5344CB8AC3E}">
        <p14:creationId xmlns:p14="http://schemas.microsoft.com/office/powerpoint/2010/main" xmlns="" val="388421480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900" y="177800"/>
            <a:ext cx="11849100" cy="3108543"/>
          </a:xfrm>
          <a:prstGeom prst="rect">
            <a:avLst/>
          </a:prstGeom>
        </p:spPr>
        <p:txBody>
          <a:bodyPr wrap="square">
            <a:spAutoFit/>
          </a:bodyPr>
          <a:lstStyle/>
          <a:p>
            <a:pPr algn="just"/>
            <a:r>
              <a:rPr lang="en-US" sz="2800" dirty="0"/>
              <a:t>WING LET A winglet is an obvious vertical upturn of the wing's tip resembling a vertical stabilizer. (Figure 1-38) It is an aerodynamic device designed to reduce the drag created by wing tip vortices in flight. Usually made from aluminum or composite materials, winglets can be designed to optimize performance at a desired speed. They use the flow of air from under the wing to create thrust thereby reducing induced drag. Significant fuel savings are also achieved. </a:t>
            </a:r>
          </a:p>
        </p:txBody>
      </p:sp>
    </p:spTree>
    <p:extLst>
      <p:ext uri="{BB962C8B-B14F-4D97-AF65-F5344CB8AC3E}">
        <p14:creationId xmlns:p14="http://schemas.microsoft.com/office/powerpoint/2010/main" xmlns="" val="313792058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5100" y="108108"/>
            <a:ext cx="7467600" cy="5320665"/>
          </a:xfrm>
          <a:prstGeom prst="rect">
            <a:avLst/>
          </a:prstGeom>
        </p:spPr>
      </p:pic>
    </p:spTree>
    <p:extLst>
      <p:ext uri="{BB962C8B-B14F-4D97-AF65-F5344CB8AC3E}">
        <p14:creationId xmlns:p14="http://schemas.microsoft.com/office/powerpoint/2010/main" xmlns="" val="21797071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9400" y="203201"/>
            <a:ext cx="11772900" cy="5262979"/>
          </a:xfrm>
          <a:prstGeom prst="rect">
            <a:avLst/>
          </a:prstGeom>
        </p:spPr>
        <p:txBody>
          <a:bodyPr wrap="square">
            <a:spAutoFit/>
          </a:bodyPr>
          <a:lstStyle/>
          <a:p>
            <a:pPr algn="just"/>
            <a:r>
              <a:rPr lang="en-US" sz="2800" dirty="0"/>
              <a:t>HIGH SPEED FLIGHT </a:t>
            </a:r>
            <a:endParaRPr lang="en-US" sz="2800" dirty="0" smtClean="0"/>
          </a:p>
          <a:p>
            <a:pPr algn="just"/>
            <a:r>
              <a:rPr lang="en-US" sz="2800" dirty="0" smtClean="0"/>
              <a:t>SPEED </a:t>
            </a:r>
            <a:r>
              <a:rPr lang="en-US" sz="2800" dirty="0"/>
              <a:t>OF </a:t>
            </a:r>
            <a:r>
              <a:rPr lang="en-US" sz="2800" dirty="0" smtClean="0"/>
              <a:t>SOUND</a:t>
            </a:r>
          </a:p>
          <a:p>
            <a:pPr algn="just"/>
            <a:r>
              <a:rPr lang="en-US" sz="2800" dirty="0" smtClean="0"/>
              <a:t>Sound</a:t>
            </a:r>
            <a:r>
              <a:rPr lang="en-US" sz="2800" dirty="0"/>
              <a:t>, in reference to </a:t>
            </a:r>
            <a:r>
              <a:rPr lang="en-US" sz="2800" dirty="0" smtClean="0"/>
              <a:t>aero planes </a:t>
            </a:r>
            <a:r>
              <a:rPr lang="en-US" sz="2800" dirty="0"/>
              <a:t>and their movement through the air, is nothing more than pressure disturbances in the air. It is like dropping a rock in the water and watching the waves flow out from the center. As an </a:t>
            </a:r>
            <a:r>
              <a:rPr lang="en-US" sz="2800" dirty="0" smtClean="0"/>
              <a:t>aero plane </a:t>
            </a:r>
            <a:r>
              <a:rPr lang="en-US" sz="2800" dirty="0"/>
              <a:t>flies through the air, every point on the </a:t>
            </a:r>
            <a:r>
              <a:rPr lang="en-US" sz="2800" dirty="0" smtClean="0"/>
              <a:t>aero plane </a:t>
            </a:r>
            <a:r>
              <a:rPr lang="en-US" sz="2800" dirty="0"/>
              <a:t>that causes a disturbance creates sound energy in the form of pressure waves. These pressure waves flow away from the </a:t>
            </a:r>
            <a:r>
              <a:rPr lang="en-US" sz="2800" dirty="0" smtClean="0"/>
              <a:t>aero plane </a:t>
            </a:r>
            <a:r>
              <a:rPr lang="en-US" sz="2800" dirty="0"/>
              <a:t>at the speed of sound, which at standard day temperature of 59"F, is 761 mph. </a:t>
            </a:r>
            <a:endParaRPr lang="en-US" sz="2800" dirty="0" smtClean="0"/>
          </a:p>
          <a:p>
            <a:pPr algn="just"/>
            <a:r>
              <a:rPr lang="en-US" sz="2800" dirty="0" smtClean="0"/>
              <a:t>The </a:t>
            </a:r>
            <a:r>
              <a:rPr lang="en-US" sz="2800" dirty="0"/>
              <a:t>speed of sound in air changes with temperature, increasing as temperature increases. Figure 1-39 shows how the speed of sound changes with altitude.</a:t>
            </a:r>
          </a:p>
        </p:txBody>
      </p:sp>
    </p:spTree>
    <p:extLst>
      <p:ext uri="{BB962C8B-B14F-4D97-AF65-F5344CB8AC3E}">
        <p14:creationId xmlns:p14="http://schemas.microsoft.com/office/powerpoint/2010/main" xmlns="" val="1847885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100" y="279400"/>
            <a:ext cx="11849100" cy="4832092"/>
          </a:xfrm>
          <a:prstGeom prst="rect">
            <a:avLst/>
          </a:prstGeom>
        </p:spPr>
        <p:txBody>
          <a:bodyPr wrap="square">
            <a:spAutoFit/>
          </a:bodyPr>
          <a:lstStyle/>
          <a:p>
            <a:pPr algn="just"/>
            <a:r>
              <a:rPr lang="en-US" sz="2800" dirty="0"/>
              <a:t>MACH NUMBER, SUBSONIC, TRANSONIC AND SUPERSONIC FLIGHT In high speed flight and/or high altitude flight, the measurement of speed is expressed in terms of a "Mach number"- the ratio of the true airspeed of the aircraft to the speed of sound in the same atmospheric conditions. An aircraft traveling at the speed of sound is traveling at Mach 1.0. Aircraft speed regimes are defined approximately as follows</a:t>
            </a:r>
            <a:r>
              <a:rPr lang="en-US" sz="2800" dirty="0" smtClean="0"/>
              <a:t>:</a:t>
            </a:r>
          </a:p>
          <a:p>
            <a:pPr algn="just"/>
            <a:endParaRPr lang="en-US" sz="2800" dirty="0" smtClean="0"/>
          </a:p>
          <a:p>
            <a:pPr algn="just"/>
            <a:r>
              <a:rPr lang="en-US" sz="2800" dirty="0" smtClean="0"/>
              <a:t>• </a:t>
            </a:r>
            <a:r>
              <a:rPr lang="en-US" sz="2800" dirty="0"/>
              <a:t>Subsonic-Mach numbers below 0.75 </a:t>
            </a:r>
            <a:endParaRPr lang="en-US" sz="2800" dirty="0" smtClean="0"/>
          </a:p>
          <a:p>
            <a:pPr algn="just"/>
            <a:r>
              <a:rPr lang="en-US" sz="2800" dirty="0" smtClean="0"/>
              <a:t>• </a:t>
            </a:r>
            <a:r>
              <a:rPr lang="en-US" sz="2800" dirty="0"/>
              <a:t>Transonic-Mach numbers from 0.75 to 1.20 </a:t>
            </a:r>
            <a:endParaRPr lang="en-US" sz="2800" dirty="0" smtClean="0"/>
          </a:p>
          <a:p>
            <a:pPr algn="just"/>
            <a:r>
              <a:rPr lang="en-US" sz="2800" dirty="0" smtClean="0"/>
              <a:t>• </a:t>
            </a:r>
            <a:r>
              <a:rPr lang="en-US" sz="2800" dirty="0"/>
              <a:t>Supersonic-Mach numbers from 1.20 to 5.00 </a:t>
            </a:r>
            <a:endParaRPr lang="en-US" sz="2800" dirty="0" smtClean="0"/>
          </a:p>
          <a:p>
            <a:pPr algn="just"/>
            <a:r>
              <a:rPr lang="en-US" sz="2800" dirty="0" smtClean="0"/>
              <a:t>• </a:t>
            </a:r>
            <a:r>
              <a:rPr lang="en-US" sz="2800" dirty="0"/>
              <a:t>Hypersonic-Mach numbers above 5.00 </a:t>
            </a:r>
          </a:p>
        </p:txBody>
      </p:sp>
    </p:spTree>
    <p:extLst>
      <p:ext uri="{BB962C8B-B14F-4D97-AF65-F5344CB8AC3E}">
        <p14:creationId xmlns:p14="http://schemas.microsoft.com/office/powerpoint/2010/main" xmlns="" val="4275260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11823700" cy="4832092"/>
          </a:xfrm>
          <a:prstGeom prst="rect">
            <a:avLst/>
          </a:prstGeom>
        </p:spPr>
        <p:txBody>
          <a:bodyPr wrap="square">
            <a:spAutoFit/>
          </a:bodyPr>
          <a:lstStyle/>
          <a:p>
            <a:pPr algn="just"/>
            <a:r>
              <a:rPr lang="en-US" sz="2800" dirty="0"/>
              <a:t>a particular device is at or forward of the hinge point. Failure to properly balance a control surface could lead to catastrophic failure. Figure 1-4 illustrates several aileron configurations with their hinge points well aft of the leading edge. This is a common design feature used to prevent flutter. OPERATION AND EFFECT OF ROLL CONTROL DEVICES AILERONS </a:t>
            </a:r>
            <a:r>
              <a:rPr lang="en-US" sz="2800" dirty="0" err="1"/>
              <a:t>Ailerons</a:t>
            </a:r>
            <a:r>
              <a:rPr lang="en-US" sz="2800" dirty="0"/>
              <a:t> are the primary flight control surfaces that move the aircraft about the longitudinal axis. In other words, movement of the ailerons in flight causes the </a:t>
            </a:r>
            <a:r>
              <a:rPr lang="en-US" sz="2800" dirty="0" smtClean="0"/>
              <a:t>aircraft </a:t>
            </a:r>
            <a:r>
              <a:rPr lang="en-US" sz="2800" dirty="0"/>
              <a:t>to roll. Ailerons are usually located on the outboard trailing edge of each of the wings. They are built into the wing and are calculated as part of the wing's surface area. Figure 1-5 shows aileron locations on various wing tip designs. </a:t>
            </a:r>
          </a:p>
        </p:txBody>
      </p:sp>
    </p:spTree>
    <p:extLst>
      <p:ext uri="{BB962C8B-B14F-4D97-AF65-F5344CB8AC3E}">
        <p14:creationId xmlns:p14="http://schemas.microsoft.com/office/powerpoint/2010/main" xmlns="" val="27018821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700" y="139700"/>
            <a:ext cx="11925300" cy="5262979"/>
          </a:xfrm>
          <a:prstGeom prst="rect">
            <a:avLst/>
          </a:prstGeom>
        </p:spPr>
        <p:txBody>
          <a:bodyPr wrap="square">
            <a:spAutoFit/>
          </a:bodyPr>
          <a:lstStyle/>
          <a:p>
            <a:pPr algn="just"/>
            <a:r>
              <a:rPr lang="en-US" sz="2800" dirty="0"/>
              <a:t>When an </a:t>
            </a:r>
            <a:r>
              <a:rPr lang="en-US" sz="2800" dirty="0" smtClean="0"/>
              <a:t>aero plane </a:t>
            </a:r>
            <a:r>
              <a:rPr lang="en-US" sz="2800" dirty="0"/>
              <a:t>is flying at subsonic speed, all of the air flowing around the </a:t>
            </a:r>
            <a:r>
              <a:rPr lang="en-US" sz="2800" dirty="0" smtClean="0"/>
              <a:t>aero plane </a:t>
            </a:r>
            <a:r>
              <a:rPr lang="en-US" sz="2800" dirty="0"/>
              <a:t>is at a velocity of less than the speed of sound (known as Mach 1). Keep in mind that the air accelerates when it flows over certain parts of the </a:t>
            </a:r>
            <a:r>
              <a:rPr lang="en-US" sz="2800" dirty="0" smtClean="0"/>
              <a:t>aero plane, </a:t>
            </a:r>
            <a:r>
              <a:rPr lang="en-US" sz="2800" dirty="0"/>
              <a:t>like the top of the wing, so an </a:t>
            </a:r>
            <a:r>
              <a:rPr lang="en-US" sz="2800" dirty="0" smtClean="0"/>
              <a:t>aero plane </a:t>
            </a:r>
            <a:r>
              <a:rPr lang="en-US" sz="2800" dirty="0"/>
              <a:t>flying at 500 mph could have air over the top of the wing reach a speed of 600 mph. How fast an </a:t>
            </a:r>
            <a:r>
              <a:rPr lang="en-US" sz="2800" dirty="0" smtClean="0"/>
              <a:t>aero plane </a:t>
            </a:r>
            <a:r>
              <a:rPr lang="en-US" sz="2800" dirty="0"/>
              <a:t>can fly and still be considered in subsonic flight varies with the design of the wing, but as a Mach number, it will typically be just over Mach 0.8. </a:t>
            </a:r>
            <a:endParaRPr lang="en-US" sz="2800" dirty="0" smtClean="0"/>
          </a:p>
          <a:p>
            <a:pPr algn="just"/>
            <a:endParaRPr lang="en-US" sz="2800" dirty="0"/>
          </a:p>
          <a:p>
            <a:pPr algn="just"/>
            <a:r>
              <a:rPr lang="en-US" sz="2800" dirty="0" smtClean="0"/>
              <a:t>When </a:t>
            </a:r>
            <a:r>
              <a:rPr lang="en-US" sz="2800" dirty="0"/>
              <a:t>an </a:t>
            </a:r>
            <a:r>
              <a:rPr lang="en-US" sz="2800" dirty="0" smtClean="0"/>
              <a:t>aero plane </a:t>
            </a:r>
            <a:r>
              <a:rPr lang="en-US" sz="2800" dirty="0"/>
              <a:t>is flying at transonic speed, part of the </a:t>
            </a:r>
            <a:r>
              <a:rPr lang="en-US" sz="2800" dirty="0" smtClean="0"/>
              <a:t>aero plane </a:t>
            </a:r>
            <a:r>
              <a:rPr lang="en-US" sz="2800" dirty="0"/>
              <a:t>is experiencing subsonic airflow and part is experiencing supersonic airflow. Over the top of the wing the velocity of the air will reach Mach 1 </a:t>
            </a:r>
          </a:p>
        </p:txBody>
      </p:sp>
    </p:spTree>
    <p:extLst>
      <p:ext uri="{BB962C8B-B14F-4D97-AF65-F5344CB8AC3E}">
        <p14:creationId xmlns:p14="http://schemas.microsoft.com/office/powerpoint/2010/main" xmlns="" val="10534392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800" y="266700"/>
            <a:ext cx="11861800" cy="5693866"/>
          </a:xfrm>
          <a:prstGeom prst="rect">
            <a:avLst/>
          </a:prstGeom>
        </p:spPr>
        <p:txBody>
          <a:bodyPr wrap="square">
            <a:spAutoFit/>
          </a:bodyPr>
          <a:lstStyle/>
          <a:p>
            <a:pPr algn="just"/>
            <a:r>
              <a:rPr lang="en-US" sz="2800" dirty="0"/>
              <a:t>and a shock wave will form. 1he shock wave forms 90 degrees to the airflow approximately halfway between the leading and trailing edge of the wing. It is known as a normal shock wave. Stability problems can be encountered during transonic flight, because the shock wave can cause the airflow to separate from the wing. The shock wave also causes the center of lift to shift aft, causing the nose to pitch down. The speed at which the shock wave forms is known as the critical Mach number. When an </a:t>
            </a:r>
            <a:r>
              <a:rPr lang="en-US" sz="2800" dirty="0" smtClean="0"/>
              <a:t>aero plane </a:t>
            </a:r>
            <a:r>
              <a:rPr lang="en-US" sz="2800" dirty="0"/>
              <a:t>is flying at supersonic speed, the entire </a:t>
            </a:r>
            <a:r>
              <a:rPr lang="en-US" sz="2800" dirty="0" smtClean="0"/>
              <a:t>aero plane </a:t>
            </a:r>
            <a:r>
              <a:rPr lang="en-US" sz="2800" dirty="0"/>
              <a:t>is experiencing supersonic airflow. At this speed, the shock wave which formed on top of the wing during transonic flight has moved all the way aft and has attached itself to the wing trailing edge. Supersonic speed is from Mach 1.20 to 5.0. If an </a:t>
            </a:r>
            <a:r>
              <a:rPr lang="en-US" sz="2800" dirty="0" smtClean="0"/>
              <a:t>aero plane </a:t>
            </a:r>
            <a:r>
              <a:rPr lang="en-US" sz="2800" dirty="0"/>
              <a:t>flies taster </a:t>
            </a:r>
            <a:r>
              <a:rPr lang="en-US" sz="2800" dirty="0" smtClean="0"/>
              <a:t>than </a:t>
            </a:r>
            <a:r>
              <a:rPr lang="en-US" sz="2800" dirty="0"/>
              <a:t>Mach 5, it is said to be in hypersonic flight. </a:t>
            </a:r>
          </a:p>
        </p:txBody>
      </p:sp>
    </p:spTree>
    <p:extLst>
      <p:ext uri="{BB962C8B-B14F-4D97-AF65-F5344CB8AC3E}">
        <p14:creationId xmlns:p14="http://schemas.microsoft.com/office/powerpoint/2010/main" xmlns="" val="271629782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100" y="139700"/>
            <a:ext cx="12026900" cy="4832092"/>
          </a:xfrm>
          <a:prstGeom prst="rect">
            <a:avLst/>
          </a:prstGeom>
        </p:spPr>
        <p:txBody>
          <a:bodyPr wrap="square">
            <a:spAutoFit/>
          </a:bodyPr>
          <a:lstStyle/>
          <a:p>
            <a:pPr algn="just"/>
            <a:r>
              <a:rPr lang="en-US" sz="2800" dirty="0"/>
              <a:t>SHOCKWAVE </a:t>
            </a:r>
            <a:endParaRPr lang="en-US" sz="2800" dirty="0" smtClean="0"/>
          </a:p>
          <a:p>
            <a:pPr algn="just"/>
            <a:r>
              <a:rPr lang="en-US" sz="2800" dirty="0" smtClean="0"/>
              <a:t>Sound </a:t>
            </a:r>
            <a:r>
              <a:rPr lang="en-US" sz="2800" dirty="0"/>
              <a:t>coming from an </a:t>
            </a:r>
            <a:r>
              <a:rPr lang="en-US" sz="2800" dirty="0" smtClean="0"/>
              <a:t>aero plane </a:t>
            </a:r>
            <a:r>
              <a:rPr lang="en-US" sz="2800" dirty="0"/>
              <a:t>is the result of the air being disturbed as the </a:t>
            </a:r>
            <a:r>
              <a:rPr lang="en-US" sz="2800" dirty="0" smtClean="0"/>
              <a:t>aero plane </a:t>
            </a:r>
            <a:r>
              <a:rPr lang="en-US" sz="2800" dirty="0"/>
              <a:t>moves through it, and the resulting pressure waves that radiate out from the source of the disturbance. For a slow moving </a:t>
            </a:r>
            <a:r>
              <a:rPr lang="en-US" sz="2800" dirty="0" smtClean="0"/>
              <a:t>aero plane, </a:t>
            </a:r>
            <a:r>
              <a:rPr lang="en-US" sz="2800" dirty="0"/>
              <a:t>the pressure waves travel out ahead of the </a:t>
            </a:r>
            <a:r>
              <a:rPr lang="en-US" sz="2800" dirty="0" smtClean="0"/>
              <a:t>aero plane, </a:t>
            </a:r>
            <a:r>
              <a:rPr lang="en-US" sz="2800" dirty="0"/>
              <a:t>traveling at the speed of sound. When the speed of the </a:t>
            </a:r>
            <a:r>
              <a:rPr lang="en-US" sz="2800" dirty="0" smtClean="0"/>
              <a:t>aero plane </a:t>
            </a:r>
            <a:r>
              <a:rPr lang="en-US" sz="2800" dirty="0"/>
              <a:t>reaches the speed of sound, however, the pressure waves (sound energy) cannot get away from the </a:t>
            </a:r>
            <a:r>
              <a:rPr lang="en-US" sz="2800" dirty="0" smtClean="0"/>
              <a:t>aero plane. </a:t>
            </a:r>
            <a:r>
              <a:rPr lang="en-US" sz="2800" dirty="0"/>
              <a:t>At this point the sound energy starts to pile up, initially on the top of the wing, and eventually attaching itself to the wing leading and trailing edges. This piling up of sound energy is called a shock wave. </a:t>
            </a:r>
          </a:p>
        </p:txBody>
      </p:sp>
    </p:spTree>
    <p:extLst>
      <p:ext uri="{BB962C8B-B14F-4D97-AF65-F5344CB8AC3E}">
        <p14:creationId xmlns:p14="http://schemas.microsoft.com/office/powerpoint/2010/main" xmlns="" val="2911956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17901" y="109254"/>
            <a:ext cx="5072762" cy="5720045"/>
          </a:xfrm>
          <a:prstGeom prst="rect">
            <a:avLst/>
          </a:prstGeom>
        </p:spPr>
      </p:pic>
    </p:spTree>
    <p:extLst>
      <p:ext uri="{BB962C8B-B14F-4D97-AF65-F5344CB8AC3E}">
        <p14:creationId xmlns:p14="http://schemas.microsoft.com/office/powerpoint/2010/main" xmlns="" val="37944153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254000"/>
            <a:ext cx="11874500" cy="2677656"/>
          </a:xfrm>
          <a:prstGeom prst="rect">
            <a:avLst/>
          </a:prstGeom>
        </p:spPr>
        <p:txBody>
          <a:bodyPr wrap="square">
            <a:spAutoFit/>
          </a:bodyPr>
          <a:lstStyle/>
          <a:p>
            <a:pPr algn="just"/>
            <a:r>
              <a:rPr lang="en-US" sz="2800" dirty="0"/>
              <a:t>If the shock waves reach the </a:t>
            </a:r>
            <a:r>
              <a:rPr lang="en-US" sz="2800" dirty="0" smtClean="0"/>
              <a:t>ground</a:t>
            </a:r>
            <a:r>
              <a:rPr lang="en-US" sz="2800" dirty="0"/>
              <a:t>, and cross the path of a. person, they will be heard as a sonic boom. </a:t>
            </a:r>
            <a:r>
              <a:rPr lang="en-US" sz="2800" dirty="0" smtClean="0"/>
              <a:t>Figure </a:t>
            </a:r>
            <a:r>
              <a:rPr lang="en-US" sz="2800" dirty="0"/>
              <a:t>1-40A shows a wing in slow speed flight, with many disturbances on the wing generating sound pressure waves that are radiating outward. Figure 1-40B is the wing of an </a:t>
            </a:r>
            <a:r>
              <a:rPr lang="en-US" sz="2800" dirty="0" smtClean="0"/>
              <a:t>airplane </a:t>
            </a:r>
            <a:r>
              <a:rPr lang="en-US" sz="2800" dirty="0"/>
              <a:t>in supersonic flight, with the sound pressure waves piling up toward the wing leading edge. </a:t>
            </a:r>
          </a:p>
        </p:txBody>
      </p:sp>
    </p:spTree>
    <p:extLst>
      <p:ext uri="{BB962C8B-B14F-4D97-AF65-F5344CB8AC3E}">
        <p14:creationId xmlns:p14="http://schemas.microsoft.com/office/powerpoint/2010/main" xmlns="" val="34309568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7176" y="1346199"/>
            <a:ext cx="8289324" cy="3105873"/>
          </a:xfrm>
          <a:prstGeom prst="rect">
            <a:avLst/>
          </a:prstGeom>
        </p:spPr>
      </p:pic>
    </p:spTree>
    <p:extLst>
      <p:ext uri="{BB962C8B-B14F-4D97-AF65-F5344CB8AC3E}">
        <p14:creationId xmlns:p14="http://schemas.microsoft.com/office/powerpoint/2010/main" xmlns="" val="29721127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71700" y="367846"/>
            <a:ext cx="6540500" cy="5101924"/>
          </a:xfrm>
          <a:prstGeom prst="rect">
            <a:avLst/>
          </a:prstGeom>
        </p:spPr>
      </p:pic>
    </p:spTree>
    <p:extLst>
      <p:ext uri="{BB962C8B-B14F-4D97-AF65-F5344CB8AC3E}">
        <p14:creationId xmlns:p14="http://schemas.microsoft.com/office/powerpoint/2010/main" xmlns="" val="266007650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700" y="165100"/>
            <a:ext cx="11950700" cy="4401205"/>
          </a:xfrm>
          <a:prstGeom prst="rect">
            <a:avLst/>
          </a:prstGeom>
        </p:spPr>
        <p:txBody>
          <a:bodyPr wrap="square">
            <a:spAutoFit/>
          </a:bodyPr>
          <a:lstStyle/>
          <a:p>
            <a:pPr algn="just"/>
            <a:r>
              <a:rPr lang="en-US" sz="2800" dirty="0" smtClean="0"/>
              <a:t>Normal </a:t>
            </a:r>
            <a:r>
              <a:rPr lang="en-US" sz="2800" dirty="0"/>
              <a:t>Shock </a:t>
            </a:r>
            <a:r>
              <a:rPr lang="en-US" sz="2800" dirty="0" smtClean="0"/>
              <a:t>Wave </a:t>
            </a:r>
          </a:p>
          <a:p>
            <a:pPr algn="just"/>
            <a:r>
              <a:rPr lang="en-US" sz="2800" dirty="0" smtClean="0"/>
              <a:t>When </a:t>
            </a:r>
            <a:r>
              <a:rPr lang="en-US" sz="2800" dirty="0"/>
              <a:t>an </a:t>
            </a:r>
            <a:r>
              <a:rPr lang="en-US" sz="2800" dirty="0" smtClean="0"/>
              <a:t>aero plane </a:t>
            </a:r>
            <a:r>
              <a:rPr lang="en-US" sz="2800" dirty="0"/>
              <a:t>is in transonic flight, the shock wave that forms on top of the wing, and eventually on the bottom of the wing, is called a normal shock wave. If the leading edge of the wing is blunted, instead of being rounded or sharp, a normal shock wave will also form in front of the wing during supersonic flight. Normal shock waves form perpendicular to the airstream. The velocity of the air behind a normal shock wave is subsonic, and the static pressure and density of the air are higher. Figure 1-41 shows a normal shock wave forming on the top of a wing. </a:t>
            </a:r>
          </a:p>
        </p:txBody>
      </p:sp>
    </p:spTree>
    <p:extLst>
      <p:ext uri="{BB962C8B-B14F-4D97-AF65-F5344CB8AC3E}">
        <p14:creationId xmlns:p14="http://schemas.microsoft.com/office/powerpoint/2010/main" xmlns="" val="13410085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180" y="406400"/>
            <a:ext cx="10946083" cy="4711700"/>
          </a:xfrm>
          <a:prstGeom prst="rect">
            <a:avLst/>
          </a:prstGeom>
        </p:spPr>
      </p:pic>
    </p:spTree>
    <p:extLst>
      <p:ext uri="{BB962C8B-B14F-4D97-AF65-F5344CB8AC3E}">
        <p14:creationId xmlns:p14="http://schemas.microsoft.com/office/powerpoint/2010/main" xmlns="" val="9988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700" y="88900"/>
            <a:ext cx="11912600" cy="3539430"/>
          </a:xfrm>
          <a:prstGeom prst="rect">
            <a:avLst/>
          </a:prstGeom>
        </p:spPr>
        <p:txBody>
          <a:bodyPr wrap="square">
            <a:spAutoFit/>
          </a:bodyPr>
          <a:lstStyle/>
          <a:p>
            <a:pPr algn="just"/>
            <a:r>
              <a:rPr lang="en-US" sz="2800" dirty="0"/>
              <a:t>Oblique </a:t>
            </a:r>
            <a:r>
              <a:rPr lang="en-US" sz="2800" dirty="0" smtClean="0"/>
              <a:t>Shock </a:t>
            </a:r>
            <a:r>
              <a:rPr lang="en-US" sz="2800" dirty="0"/>
              <a:t>Wave An </a:t>
            </a:r>
            <a:r>
              <a:rPr lang="en-US" sz="2800" dirty="0" smtClean="0"/>
              <a:t>aero plane </a:t>
            </a:r>
            <a:r>
              <a:rPr lang="en-US" sz="2800" dirty="0"/>
              <a:t>that is designed to fly supersonic will have very sharp edged surfaces, in order to have the least amount of drag. When the </a:t>
            </a:r>
            <a:r>
              <a:rPr lang="en-US" sz="2800" dirty="0" smtClean="0"/>
              <a:t>aero plane </a:t>
            </a:r>
            <a:r>
              <a:rPr lang="en-US" sz="2800" dirty="0"/>
              <a:t>is in supersonic flight, the sharp leading edge and trailing edge of the wing will have shock waves attach to them. These shock waves are known as oblique shock waves. Behind an oblique shock wave the velocity of the air is lower, but still supersonic, and the static pressure and density are higher. Figure 1-42 shows an oblique shock wave on the leading and trailing edges of a supersonic airfoil. </a:t>
            </a:r>
          </a:p>
        </p:txBody>
      </p:sp>
    </p:spTree>
    <p:extLst>
      <p:ext uri="{BB962C8B-B14F-4D97-AF65-F5344CB8AC3E}">
        <p14:creationId xmlns:p14="http://schemas.microsoft.com/office/powerpoint/2010/main" xmlns="" val="316578465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374</TotalTime>
  <Words>23318</Words>
  <Application>Microsoft Office PowerPoint</Application>
  <PresentationFormat>Custom</PresentationFormat>
  <Paragraphs>520</Paragraphs>
  <Slides>293</Slides>
  <Notes>0</Notes>
  <HiddenSlides>0</HiddenSlides>
  <MMClips>0</MMClips>
  <ScaleCrop>false</ScaleCrop>
  <HeadingPairs>
    <vt:vector size="4" baseType="variant">
      <vt:variant>
        <vt:lpstr>Theme</vt:lpstr>
      </vt:variant>
      <vt:variant>
        <vt:i4>1</vt:i4>
      </vt:variant>
      <vt:variant>
        <vt:lpstr>Slide Titles</vt:lpstr>
      </vt:variant>
      <vt:variant>
        <vt:i4>293</vt:i4>
      </vt:variant>
    </vt:vector>
  </HeadingPairs>
  <TitlesOfParts>
    <vt:vector size="294" baseType="lpstr">
      <vt:lpstr>Facet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Slide 266</vt:lpstr>
      <vt:lpstr>Slide 267</vt:lpstr>
      <vt:lpstr>Slide 268</vt:lpstr>
      <vt:lpstr>Slide 269</vt:lpstr>
      <vt:lpstr>Slide 270</vt:lpstr>
      <vt:lpstr>Slide 271</vt:lpstr>
      <vt:lpstr>Slide 272</vt:lpstr>
      <vt:lpstr>Slide 273</vt:lpstr>
      <vt:lpstr>Slide 274</vt:lpstr>
      <vt:lpstr>Slide 275</vt:lpstr>
      <vt:lpstr>Slide 276</vt:lpstr>
      <vt:lpstr>Slide 277</vt:lpstr>
      <vt:lpstr>Slide 278</vt:lpstr>
      <vt:lpstr>Slide 279</vt:lpstr>
      <vt:lpstr>Slide 280</vt:lpstr>
      <vt:lpstr>Slide 281</vt:lpstr>
      <vt:lpstr>Slide 282</vt:lpstr>
      <vt:lpstr>Slide 283</vt:lpstr>
      <vt:lpstr>Slide 284</vt:lpstr>
      <vt:lpstr>Slide 285</vt:lpstr>
      <vt:lpstr>Slide 286</vt:lpstr>
      <vt:lpstr>Slide 287</vt:lpstr>
      <vt:lpstr>Slide 288</vt:lpstr>
      <vt:lpstr>Slide 289</vt:lpstr>
      <vt:lpstr>Slide 290</vt:lpstr>
      <vt:lpstr>Slide 291</vt:lpstr>
      <vt:lpstr>Slide 292</vt:lpstr>
      <vt:lpstr>Slide 293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ManojSahu</dc:creator>
  <cp:lastModifiedBy>Hiren</cp:lastModifiedBy>
  <cp:revision>114</cp:revision>
  <dcterms:created xsi:type="dcterms:W3CDTF">2019-12-06T04:57:39Z</dcterms:created>
  <dcterms:modified xsi:type="dcterms:W3CDTF">2020-04-26T11:43:49Z</dcterms:modified>
</cp:coreProperties>
</file>