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7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89" r:id="rId33"/>
    <p:sldId id="290" r:id="rId34"/>
    <p:sldId id="293" r:id="rId35"/>
    <p:sldId id="294" r:id="rId36"/>
    <p:sldId id="295"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5" r:id="rId52"/>
    <p:sldId id="316" r:id="rId53"/>
    <p:sldId id="317" r:id="rId54"/>
    <p:sldId id="318" r:id="rId55"/>
    <p:sldId id="319" r:id="rId56"/>
    <p:sldId id="320" r:id="rId57"/>
    <p:sldId id="321" r:id="rId58"/>
    <p:sldId id="339" r:id="rId59"/>
    <p:sldId id="322" r:id="rId60"/>
    <p:sldId id="323" r:id="rId61"/>
    <p:sldId id="325" r:id="rId62"/>
    <p:sldId id="326" r:id="rId63"/>
    <p:sldId id="337" r:id="rId64"/>
    <p:sldId id="327" r:id="rId65"/>
    <p:sldId id="328" r:id="rId66"/>
    <p:sldId id="329" r:id="rId67"/>
    <p:sldId id="331" r:id="rId68"/>
    <p:sldId id="332" r:id="rId69"/>
    <p:sldId id="333" r:id="rId70"/>
    <p:sldId id="334" r:id="rId71"/>
    <p:sldId id="335" r:id="rId72"/>
    <p:sldId id="336"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0" d="100"/>
          <a:sy n="70" d="100"/>
        </p:scale>
        <p:origin x="84" y="162"/>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pPr/>
              <a:t>4/27/2020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dirty="0"/>
          </a:p>
        </p:txBody>
      </p:sp>
    </p:spTree>
    <p:extLst>
      <p:ext uri="{BB962C8B-B14F-4D97-AF65-F5344CB8AC3E}">
        <p14:creationId xmlns:p14="http://schemas.microsoft.com/office/powerpoint/2010/main" val="516435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Slide Number Placeholder 3"/>
          <p:cNvSpPr>
            <a:spLocks noGrp="1"/>
          </p:cNvSpPr>
          <p:nvPr>
            <p:ph type="sldNum" sz="quarter" idx="5"/>
          </p:nvPr>
        </p:nvSpPr>
        <p:spPr/>
        <p:txBody>
          <a:bodyPr/>
          <a:lstStyle/>
          <a:p>
            <a:fld id="{21B2AA4F-B828-4D7C-AFD3-893933DAFCB4}" type="slidenum">
              <a:rPr lang="en-US" smtClean="0"/>
              <a:pPr/>
              <a:t>4</a:t>
            </a:fld>
            <a:endParaRPr lang="en-US"/>
          </a:p>
        </p:txBody>
      </p:sp>
    </p:spTree>
    <p:extLst>
      <p:ext uri="{BB962C8B-B14F-4D97-AF65-F5344CB8AC3E}">
        <p14:creationId xmlns:p14="http://schemas.microsoft.com/office/powerpoint/2010/main" val="4043048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311338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388531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98067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1912476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9338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106898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1133102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609797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2583142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283515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241674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305822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136499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209549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342234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294212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E934FF-F4E1-47C5-9CA5-30A81DDE2BE4}" type="datetimeFigureOut">
              <a:rPr lang="en-US" smtClean="0"/>
              <a:pPr/>
              <a:t>4/27/2020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561BA9-CDCF-4958-B8AB-66F3BF063E13}" type="slidenum">
              <a:rPr lang="en-US" smtClean="0"/>
              <a:pPr/>
              <a:t>‹#›</a:t>
            </a:fld>
            <a:endParaRPr lang="en-US" dirty="0"/>
          </a:p>
        </p:txBody>
      </p:sp>
    </p:spTree>
    <p:extLst>
      <p:ext uri="{BB962C8B-B14F-4D97-AF65-F5344CB8AC3E}">
        <p14:creationId xmlns:p14="http://schemas.microsoft.com/office/powerpoint/2010/main" val="95201752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450762" y="215900"/>
            <a:ext cx="10958284" cy="5262979"/>
          </a:xfrm>
          <a:prstGeom prst="rect">
            <a:avLst/>
          </a:prstGeom>
          <a:noFill/>
        </p:spPr>
        <p:txBody>
          <a:bodyPr wrap="square" rtlCol="0" anchor="t">
            <a:spAutoFit/>
          </a:bodyPr>
          <a:lstStyle/>
          <a:p>
            <a:r>
              <a:rPr lang="en-IN" altLang="en-US" sz="2800" dirty="0">
                <a:solidFill>
                  <a:srgbClr val="C00000"/>
                </a:solidFill>
              </a:rPr>
              <a:t>INTRODUCTION</a:t>
            </a:r>
          </a:p>
          <a:p>
            <a:r>
              <a:rPr lang="en-US" sz="2800" dirty="0"/>
              <a:t>Aircraft maintenance technicians devote a portion of</a:t>
            </a:r>
          </a:p>
          <a:p>
            <a:r>
              <a:rPr lang="en-US" sz="2800" dirty="0"/>
              <a:t>their aviation career to ground handling and </a:t>
            </a:r>
            <a:r>
              <a:rPr lang="en-US" sz="2800" dirty="0" smtClean="0"/>
              <a:t>operating aircraft.</a:t>
            </a:r>
          </a:p>
          <a:p>
            <a:r>
              <a:rPr lang="en-US" sz="2800" dirty="0" smtClean="0"/>
              <a:t> </a:t>
            </a:r>
            <a:r>
              <a:rPr lang="en-US" sz="2800" dirty="0"/>
              <a:t>Technicians also need to be proficient in</a:t>
            </a:r>
          </a:p>
          <a:p>
            <a:r>
              <a:rPr lang="en-US" sz="2800" dirty="0"/>
              <a:t>operating ground support equipment</a:t>
            </a:r>
            <a:r>
              <a:rPr lang="en-US" sz="2800" dirty="0" smtClean="0"/>
              <a:t>.</a:t>
            </a:r>
          </a:p>
          <a:p>
            <a:r>
              <a:rPr lang="en-US" sz="2800" dirty="0" smtClean="0"/>
              <a:t> </a:t>
            </a:r>
            <a:r>
              <a:rPr lang="en-US" sz="2800" dirty="0"/>
              <a:t>The </a:t>
            </a:r>
            <a:r>
              <a:rPr lang="en-US" sz="2800" dirty="0" smtClean="0"/>
              <a:t>complexity of </a:t>
            </a:r>
            <a:r>
              <a:rPr lang="en-US" sz="2800" dirty="0"/>
              <a:t>support equipment and </a:t>
            </a:r>
            <a:r>
              <a:rPr lang="en-US" sz="2800" dirty="0" smtClean="0"/>
              <a:t>the hazards </a:t>
            </a:r>
            <a:r>
              <a:rPr lang="en-US" sz="2800" dirty="0"/>
              <a:t>involved in </a:t>
            </a:r>
            <a:r>
              <a:rPr lang="en-US" sz="2800" dirty="0" smtClean="0"/>
              <a:t>the ground </a:t>
            </a:r>
            <a:r>
              <a:rPr lang="en-US" sz="2800" dirty="0"/>
              <a:t>handling of aircraft require that </a:t>
            </a:r>
            <a:r>
              <a:rPr lang="en-US" sz="2800" dirty="0" smtClean="0"/>
              <a:t>maintenance technicians </a:t>
            </a:r>
            <a:r>
              <a:rPr lang="en-US" sz="2800" dirty="0"/>
              <a:t>possess a detailed knowledge of safety procedures</a:t>
            </a:r>
          </a:p>
          <a:p>
            <a:r>
              <a:rPr lang="en-US" sz="2800" dirty="0"/>
              <a:t>used in aircraft servicing, taxiing, run up, and in</a:t>
            </a:r>
          </a:p>
          <a:p>
            <a:r>
              <a:rPr lang="en-US" sz="2800" dirty="0"/>
              <a:t>the use of ground support equipment. The information</a:t>
            </a:r>
          </a:p>
          <a:p>
            <a:r>
              <a:rPr lang="en-US" sz="2800" dirty="0"/>
              <a:t>provided in this chapter is intended as a general guide</a:t>
            </a:r>
          </a:p>
          <a:p>
            <a:r>
              <a:rPr lang="en-US" sz="2800" dirty="0"/>
              <a:t>for safely servicing and operating aircraft.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57569" y="318967"/>
            <a:ext cx="8125067" cy="604829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213360"/>
            <a:ext cx="11795760" cy="6555641"/>
          </a:xfrm>
          <a:prstGeom prst="rect">
            <a:avLst/>
          </a:prstGeom>
        </p:spPr>
        <p:txBody>
          <a:bodyPr wrap="square">
            <a:spAutoFit/>
          </a:bodyPr>
          <a:lstStyle/>
          <a:p>
            <a:r>
              <a:rPr lang="en-US" sz="3200" dirty="0"/>
              <a:t>Safety Around Machine Tools </a:t>
            </a:r>
            <a:r>
              <a:rPr lang="en-US" sz="2800" dirty="0"/>
              <a:t>Hazards in a shop’s operation increase when the operation of lathes, drill presses, grinders, and other types of machines are used. Each machine has its own set of safety practices. The following discussions regarding precautions should be followed to avoid injury.</a:t>
            </a:r>
          </a:p>
          <a:p>
            <a:r>
              <a:rPr lang="en-US" sz="2800" dirty="0"/>
              <a:t>The drill press can be used to bore and ream holes, to do facing, milling, and other similar types of operations.</a:t>
            </a:r>
          </a:p>
          <a:p>
            <a:r>
              <a:rPr lang="en-US" sz="2800" dirty="0"/>
              <a:t>The following precautions can reduce the chance of injury:</a:t>
            </a:r>
          </a:p>
          <a:p>
            <a:r>
              <a:rPr lang="en-US" sz="2800" dirty="0"/>
              <a:t>• Wear eye protection.</a:t>
            </a:r>
          </a:p>
          <a:p>
            <a:r>
              <a:rPr lang="en-US" sz="2800" dirty="0"/>
              <a:t>• Securely clamp all work.</a:t>
            </a:r>
          </a:p>
          <a:p>
            <a:r>
              <a:rPr lang="en-US" sz="2800" dirty="0"/>
              <a:t>• Set the proper RPM for the material used.</a:t>
            </a:r>
          </a:p>
          <a:p>
            <a:r>
              <a:rPr lang="en-US" sz="2800" dirty="0"/>
              <a:t>• Do not allow the spindle to feed beyond its limit</a:t>
            </a:r>
          </a:p>
          <a:p>
            <a:r>
              <a:rPr lang="en-US" sz="2800" dirty="0"/>
              <a:t>of travel while drilling.</a:t>
            </a:r>
          </a:p>
          <a:p>
            <a:r>
              <a:rPr lang="en-US" sz="2800" dirty="0"/>
              <a:t>• Stop the machine before adjusting work or</a:t>
            </a:r>
          </a:p>
          <a:p>
            <a:r>
              <a:rPr lang="en-US" sz="2800" dirty="0"/>
              <a:t>attempting to remove jammed work.</a:t>
            </a:r>
          </a:p>
          <a:p>
            <a:r>
              <a:rPr lang="en-US" sz="2800" dirty="0"/>
              <a:t>• Clean the area when finished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 y="302359"/>
            <a:ext cx="11353800" cy="6124754"/>
          </a:xfrm>
          <a:prstGeom prst="rect">
            <a:avLst/>
          </a:prstGeom>
        </p:spPr>
        <p:txBody>
          <a:bodyPr wrap="square">
            <a:spAutoFit/>
          </a:bodyPr>
          <a:lstStyle/>
          <a:p>
            <a:r>
              <a:rPr lang="en-US" sz="2800" dirty="0"/>
              <a:t>Lathes are used in turning work of a cylindrical nature. This work may be performed on the inside or out side of the cylinder. The work is secured in the chuck to provide the rotary motion, and the forming is done by contact with a securely mounted tool. The following precautions can reduce the chance of injury:</a:t>
            </a:r>
          </a:p>
          <a:p>
            <a:r>
              <a:rPr lang="en-US" sz="2800" dirty="0"/>
              <a:t>• Wear eye protection.</a:t>
            </a:r>
          </a:p>
          <a:p>
            <a:r>
              <a:rPr lang="en-US" sz="2800" dirty="0"/>
              <a:t>• Use sharp cutting tools.</a:t>
            </a:r>
          </a:p>
          <a:p>
            <a:r>
              <a:rPr lang="en-US" sz="2800" dirty="0"/>
              <a:t>• Allow the chuck to stop on its own. Do not attempt</a:t>
            </a:r>
          </a:p>
          <a:p>
            <a:r>
              <a:rPr lang="en-US" sz="2800" dirty="0"/>
              <a:t>to stop the chuck by hand pressure.</a:t>
            </a:r>
          </a:p>
          <a:p>
            <a:r>
              <a:rPr lang="en-US" sz="2800" dirty="0"/>
              <a:t>• Examine tools and work for cracks or defects</a:t>
            </a:r>
          </a:p>
          <a:p>
            <a:r>
              <a:rPr lang="en-US" sz="2800" dirty="0"/>
              <a:t>before starting the work.</a:t>
            </a:r>
          </a:p>
          <a:p>
            <a:r>
              <a:rPr lang="en-US" sz="2800" dirty="0"/>
              <a:t>• Do not set tools on the lathe. Tools may be caught</a:t>
            </a:r>
          </a:p>
          <a:p>
            <a:r>
              <a:rPr lang="en-US" sz="2800" dirty="0"/>
              <a:t>by the work and thrown.</a:t>
            </a:r>
          </a:p>
          <a:p>
            <a:r>
              <a:rPr lang="en-US" sz="2800" dirty="0"/>
              <a:t>• Before measuring the work, allow it to stop in the lathe.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8121"/>
            <a:ext cx="11277600" cy="6124754"/>
          </a:xfrm>
          <a:prstGeom prst="rect">
            <a:avLst/>
          </a:prstGeom>
        </p:spPr>
        <p:txBody>
          <a:bodyPr wrap="square">
            <a:spAutoFit/>
          </a:bodyPr>
          <a:lstStyle/>
          <a:p>
            <a:r>
              <a:rPr lang="en-US" sz="2800" dirty="0"/>
              <a:t>Milling machines are used to shape or dress; cut gear teeth, slots, or key ways; and similar work. The following precautions can reduce the chance of injury:</a:t>
            </a:r>
          </a:p>
          <a:p>
            <a:r>
              <a:rPr lang="en-US" sz="2800" dirty="0"/>
              <a:t>• Wear eye protection.</a:t>
            </a:r>
          </a:p>
          <a:p>
            <a:r>
              <a:rPr lang="en-US" sz="2800" dirty="0"/>
              <a:t>• Clean the work bed prior to work.</a:t>
            </a:r>
          </a:p>
          <a:p>
            <a:r>
              <a:rPr lang="en-US" sz="2800" dirty="0"/>
              <a:t>• Secure the work to the bed to prevent movement</a:t>
            </a:r>
          </a:p>
          <a:p>
            <a:r>
              <a:rPr lang="en-US" sz="2800" dirty="0"/>
              <a:t>during milling.</a:t>
            </a:r>
          </a:p>
          <a:p>
            <a:r>
              <a:rPr lang="en-US" sz="2800" dirty="0"/>
              <a:t>• Select the proper tools for the job.</a:t>
            </a:r>
          </a:p>
          <a:p>
            <a:r>
              <a:rPr lang="en-US" sz="2800" dirty="0"/>
              <a:t>• Do not change the feed speed while working.</a:t>
            </a:r>
          </a:p>
          <a:p>
            <a:r>
              <a:rPr lang="en-US" sz="2800" dirty="0"/>
              <a:t>• Lower the table before moving under or away</a:t>
            </a:r>
          </a:p>
          <a:p>
            <a:r>
              <a:rPr lang="en-US" sz="2800" dirty="0"/>
              <a:t>from the work.</a:t>
            </a:r>
          </a:p>
          <a:p>
            <a:r>
              <a:rPr lang="en-US" sz="2800" dirty="0"/>
              <a:t>• Ensure all clamps and bolts will pass under the</a:t>
            </a:r>
          </a:p>
          <a:p>
            <a:r>
              <a:rPr lang="en-US" sz="2800" dirty="0" err="1"/>
              <a:t>arbo</a:t>
            </a:r>
            <a:endParaRPr lang="en-US" sz="2800" dirty="0"/>
          </a:p>
          <a:p>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3840"/>
            <a:ext cx="11490960" cy="6124754"/>
          </a:xfrm>
          <a:prstGeom prst="rect">
            <a:avLst/>
          </a:prstGeom>
        </p:spPr>
        <p:txBody>
          <a:bodyPr wrap="square">
            <a:spAutoFit/>
          </a:bodyPr>
          <a:lstStyle/>
          <a:p>
            <a:r>
              <a:rPr lang="en-US" sz="2800" dirty="0"/>
              <a:t>Grinders are used to sharpen tools, dress metal, and perform other operations involving the removal of small amounts of metal. The following precautions</a:t>
            </a:r>
          </a:p>
          <a:p>
            <a:r>
              <a:rPr lang="en-US" sz="2800" dirty="0"/>
              <a:t>can reduce the chance of injury:</a:t>
            </a:r>
          </a:p>
          <a:p>
            <a:r>
              <a:rPr lang="en-US" sz="2800" dirty="0"/>
              <a:t>• Wear eye protection even if the grinder has a shield.</a:t>
            </a:r>
          </a:p>
          <a:p>
            <a:r>
              <a:rPr lang="en-US" sz="2800" dirty="0"/>
              <a:t>• Inspect the grinding wheel for defects prior to use.</a:t>
            </a:r>
          </a:p>
          <a:p>
            <a:r>
              <a:rPr lang="en-US" sz="2800" dirty="0"/>
              <a:t>• Do not force grinding wheels onto the spindle.</a:t>
            </a:r>
          </a:p>
          <a:p>
            <a:r>
              <a:rPr lang="en-US" sz="2800" dirty="0"/>
              <a:t>They fit snugly, but do not require force to install</a:t>
            </a:r>
          </a:p>
          <a:p>
            <a:r>
              <a:rPr lang="en-US" sz="2800" dirty="0"/>
              <a:t>them. </a:t>
            </a:r>
            <a:r>
              <a:rPr lang="en-US" sz="2800" i="1" dirty="0"/>
              <a:t>Placing side pressure on a wheel could</a:t>
            </a:r>
          </a:p>
          <a:p>
            <a:r>
              <a:rPr lang="en-US" sz="2800" i="1" dirty="0"/>
              <a:t>cause it to explode.</a:t>
            </a:r>
          </a:p>
          <a:p>
            <a:r>
              <a:rPr lang="en-US" sz="2800" dirty="0"/>
              <a:t>• Check the wheel flanges and compression washer.</a:t>
            </a:r>
          </a:p>
          <a:p>
            <a:r>
              <a:rPr lang="en-US" sz="2800" dirty="0"/>
              <a:t>They should be one-third the diameter of the</a:t>
            </a:r>
          </a:p>
          <a:p>
            <a:r>
              <a:rPr lang="en-US" sz="2800" dirty="0"/>
              <a:t>wheel.</a:t>
            </a:r>
          </a:p>
          <a:p>
            <a:r>
              <a:rPr lang="en-US" sz="2800" dirty="0"/>
              <a:t>• Do not stand in the arc of the grinding wheel while</a:t>
            </a:r>
          </a:p>
          <a:p>
            <a:r>
              <a:rPr lang="en-US" sz="2800" dirty="0"/>
              <a:t>operating, in case the wheel explodes.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198120"/>
            <a:ext cx="11765280" cy="6063198"/>
          </a:xfrm>
          <a:prstGeom prst="rect">
            <a:avLst/>
          </a:prstGeom>
        </p:spPr>
        <p:txBody>
          <a:bodyPr wrap="square">
            <a:spAutoFit/>
          </a:bodyPr>
          <a:lstStyle/>
          <a:p>
            <a:r>
              <a:rPr lang="en-US" sz="2800" dirty="0"/>
              <a:t>Welding should be performed only in designated areas. Any part to be welded should be removed from the aircraft, if possible. Repair would then be accomplished in the welding shop under a controlled environment. A welding shop should be equipped with proper tables, ventilation, tool storage, and fire prevention and extinguishing equipment. Welding on an  aircraft should be performed outside, if possible. If welding in the hangar is necessary, observe</a:t>
            </a:r>
          </a:p>
          <a:p>
            <a:r>
              <a:rPr lang="en-US" sz="2800" dirty="0"/>
              <a:t>these precautions:</a:t>
            </a:r>
          </a:p>
          <a:p>
            <a:r>
              <a:rPr lang="en-US" sz="2800" dirty="0"/>
              <a:t>• During welding operations, there should be no</a:t>
            </a:r>
          </a:p>
          <a:p>
            <a:r>
              <a:rPr lang="en-US" sz="2800" dirty="0"/>
              <a:t>open fuel tanks, and no work on fuel systems</a:t>
            </a:r>
          </a:p>
          <a:p>
            <a:r>
              <a:rPr lang="en-US" sz="2800" dirty="0"/>
              <a:t>should be in progress.</a:t>
            </a:r>
          </a:p>
          <a:p>
            <a:r>
              <a:rPr lang="en-US" sz="2800" dirty="0"/>
              <a:t>• No painting should be in progress.</a:t>
            </a:r>
          </a:p>
          <a:p>
            <a:r>
              <a:rPr lang="en-US" sz="2800" dirty="0"/>
              <a:t>• No aircraft are to be within 35 feet of the welding</a:t>
            </a:r>
          </a:p>
          <a:p>
            <a:r>
              <a:rPr lang="en-US" sz="2800" dirty="0"/>
              <a:t>operation.</a:t>
            </a:r>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43840"/>
            <a:ext cx="11414760" cy="5262979"/>
          </a:xfrm>
          <a:prstGeom prst="rect">
            <a:avLst/>
          </a:prstGeom>
        </p:spPr>
        <p:txBody>
          <a:bodyPr wrap="square">
            <a:spAutoFit/>
          </a:bodyPr>
          <a:lstStyle/>
          <a:p>
            <a:r>
              <a:rPr lang="en-US" sz="2800" dirty="0"/>
              <a:t>• No flammable material should be in the area around the welding operation.</a:t>
            </a:r>
          </a:p>
          <a:p>
            <a:r>
              <a:rPr lang="en-US" sz="2800" dirty="0"/>
              <a:t>• Only qualified welders should be permitted to do the work.</a:t>
            </a:r>
          </a:p>
          <a:p>
            <a:r>
              <a:rPr lang="en-US" sz="2800" dirty="0"/>
              <a:t>• The welding area should be roped off and placarded.</a:t>
            </a:r>
          </a:p>
          <a:p>
            <a:r>
              <a:rPr lang="en-US" sz="2800" dirty="0"/>
              <a:t>• Fire extinguishing equipment of a minimum rating of 20B should be in the immediate area with 80B rated equipment as a backup.</a:t>
            </a:r>
          </a:p>
          <a:p>
            <a:r>
              <a:rPr lang="en-US" sz="2800" dirty="0"/>
              <a:t>• There should be trained fire watches in the area around the welding operation.</a:t>
            </a:r>
          </a:p>
          <a:p>
            <a:r>
              <a:rPr lang="en-US" sz="2800" dirty="0"/>
              <a:t>• Aircraft being welded should be in towable condition, with a tug attached, and the aircraft parking brakes released. A qualified operator should be on the tug, and mechanics available to assist in the towing operation should it become necessary to tow the aircraft. If the aircraft is in the hangar, the hangar doors should be opened.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1479"/>
            <a:ext cx="11932920" cy="6555641"/>
          </a:xfrm>
          <a:prstGeom prst="rect">
            <a:avLst/>
          </a:prstGeom>
        </p:spPr>
        <p:txBody>
          <a:bodyPr wrap="square">
            <a:spAutoFit/>
          </a:bodyPr>
          <a:lstStyle/>
          <a:p>
            <a:r>
              <a:rPr lang="en-US" sz="2800" dirty="0"/>
              <a:t>Flight Line Safety</a:t>
            </a:r>
          </a:p>
          <a:p>
            <a:r>
              <a:rPr lang="en-US" sz="2800" dirty="0"/>
              <a:t>Hearing Protection</a:t>
            </a:r>
          </a:p>
          <a:p>
            <a:r>
              <a:rPr lang="en-US" sz="2800" dirty="0"/>
              <a:t>The flight line is a place of dangerous activity. Technicians who perform maintenance on the flight line must constantly be aware of what is going on around them. </a:t>
            </a:r>
          </a:p>
          <a:p>
            <a:pPr>
              <a:buFont typeface="Wingdings" pitchFamily="2" charset="2"/>
              <a:buChar char="§"/>
            </a:pPr>
            <a:r>
              <a:rPr lang="en-US" sz="2800" dirty="0"/>
              <a:t>The noise on a flight line comes from many places. Aircraft are only one source of noise. There are auxiliary-power units (APUs), fuel trucks, baggage handling equipment, and so forth. Each has its own frequency of</a:t>
            </a:r>
          </a:p>
          <a:p>
            <a:r>
              <a:rPr lang="en-US" sz="2800" dirty="0"/>
              <a:t>sound. Combined all together, the ramp or flight line can cause hearing loss.</a:t>
            </a:r>
          </a:p>
          <a:p>
            <a:pPr>
              <a:buFont typeface="Wingdings" pitchFamily="2" charset="2"/>
              <a:buChar char="§"/>
            </a:pPr>
            <a:r>
              <a:rPr lang="en-US" sz="2800" dirty="0"/>
              <a:t>There are many types of hearing protection available. Hearing protection can be external or internal. The external protection is the earmuff</a:t>
            </a:r>
            <a:r>
              <a:rPr lang="en-US" sz="2800" b="1" dirty="0"/>
              <a:t>/headphone type. </a:t>
            </a:r>
            <a:r>
              <a:rPr lang="en-US" sz="2800" dirty="0"/>
              <a:t>The internal type fit into the auditory canal. Both types will reduce the sound level reaching the eardrum and</a:t>
            </a:r>
          </a:p>
          <a:p>
            <a:r>
              <a:rPr lang="en-US" sz="2800" dirty="0"/>
              <a:t>reduce the chances of hearing loss.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360" y="396240"/>
            <a:ext cx="10957560" cy="6186309"/>
          </a:xfrm>
          <a:prstGeom prst="rect">
            <a:avLst/>
          </a:prstGeom>
        </p:spPr>
        <p:txBody>
          <a:bodyPr wrap="square">
            <a:spAutoFit/>
          </a:bodyPr>
          <a:lstStyle/>
          <a:p>
            <a:r>
              <a:rPr lang="en-US" sz="3200" dirty="0"/>
              <a:t>Foreign Object Damage (FOD)</a:t>
            </a:r>
          </a:p>
          <a:p>
            <a:pPr>
              <a:buFont typeface="Wingdings" pitchFamily="2" charset="2"/>
              <a:buChar char="Ø"/>
            </a:pPr>
            <a:r>
              <a:rPr lang="en-US" sz="2800" dirty="0"/>
              <a:t>FOD is any damage caused by any loose object to</a:t>
            </a:r>
          </a:p>
          <a:p>
            <a:r>
              <a:rPr lang="en-US" sz="2800" dirty="0"/>
              <a:t>aircraft, personnel, or equipment. These loose objects</a:t>
            </a:r>
          </a:p>
          <a:p>
            <a:r>
              <a:rPr lang="en-US" sz="2800" dirty="0"/>
              <a:t>can be anything from broken runway concrete to shop</a:t>
            </a:r>
          </a:p>
          <a:p>
            <a:r>
              <a:rPr lang="en-US" sz="2800" dirty="0"/>
              <a:t>towels to safety wire.</a:t>
            </a:r>
          </a:p>
          <a:p>
            <a:pPr>
              <a:buFont typeface="Wingdings" pitchFamily="2" charset="2"/>
              <a:buChar char="Ø"/>
            </a:pPr>
            <a:r>
              <a:rPr lang="en-US" sz="2800" dirty="0"/>
              <a:t>To control FOD, keep ramp and operation areas clean,</a:t>
            </a:r>
          </a:p>
          <a:p>
            <a:r>
              <a:rPr lang="en-US" sz="2800" dirty="0"/>
              <a:t>have a tool control program, and provide convenient</a:t>
            </a:r>
          </a:p>
          <a:p>
            <a:r>
              <a:rPr lang="en-US" sz="2800" dirty="0"/>
              <a:t>receptacles for used hardware, shop towels, and other</a:t>
            </a:r>
          </a:p>
          <a:p>
            <a:r>
              <a:rPr lang="en-US" sz="2800" dirty="0"/>
              <a:t>consumables.</a:t>
            </a:r>
          </a:p>
          <a:p>
            <a:pPr>
              <a:buFont typeface="Wingdings" pitchFamily="2" charset="2"/>
              <a:buChar char="Ø"/>
            </a:pPr>
            <a:r>
              <a:rPr lang="en-US" sz="2800" dirty="0"/>
              <a:t>The modern gas turbine engine will create a low pressure</a:t>
            </a:r>
          </a:p>
          <a:p>
            <a:r>
              <a:rPr lang="en-US" sz="2800" dirty="0"/>
              <a:t>area in front of the engine that will cause any</a:t>
            </a:r>
          </a:p>
          <a:p>
            <a:r>
              <a:rPr lang="en-US" sz="2800" dirty="0"/>
              <a:t>loose object to be drawn into the engine. The exhaust</a:t>
            </a:r>
          </a:p>
          <a:p>
            <a:r>
              <a:rPr lang="en-US" sz="2800" dirty="0"/>
              <a:t>of these engines can propel loose objects great distances</a:t>
            </a:r>
          </a:p>
          <a:p>
            <a:r>
              <a:rPr lang="en-US" sz="2800" dirty="0"/>
              <a:t>with enough force to damage anything that is hit.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4440" y="670561"/>
            <a:ext cx="10576560" cy="5755422"/>
          </a:xfrm>
          <a:prstGeom prst="rect">
            <a:avLst/>
          </a:prstGeom>
        </p:spPr>
        <p:txBody>
          <a:bodyPr wrap="square">
            <a:spAutoFit/>
          </a:bodyPr>
          <a:lstStyle/>
          <a:p>
            <a:r>
              <a:rPr lang="en-US" sz="3200" dirty="0"/>
              <a:t>Safety Around Airplanes</a:t>
            </a:r>
          </a:p>
          <a:p>
            <a:r>
              <a:rPr lang="en-US" sz="2800" dirty="0"/>
              <a:t>As with the previously mentioned items, it is important</a:t>
            </a:r>
          </a:p>
          <a:p>
            <a:r>
              <a:rPr lang="en-US" sz="2800" dirty="0"/>
              <a:t>to be aware of propellers. Do not assume the pilot of</a:t>
            </a:r>
          </a:p>
          <a:p>
            <a:r>
              <a:rPr lang="en-US" sz="2800" dirty="0"/>
              <a:t>a taxiing aircraft can see you. Technicians must stay</a:t>
            </a:r>
          </a:p>
          <a:p>
            <a:r>
              <a:rPr lang="en-US" sz="2800" dirty="0"/>
              <a:t>where the pilot can see them while on the ramp area.</a:t>
            </a:r>
          </a:p>
          <a:p>
            <a:r>
              <a:rPr lang="en-US" sz="2800" dirty="0"/>
              <a:t>Turbine engine intakes and exhaust can also be very</a:t>
            </a:r>
          </a:p>
          <a:p>
            <a:r>
              <a:rPr lang="en-US" sz="2800" dirty="0"/>
              <a:t>hazardous areas. There should be no smoking or open</a:t>
            </a:r>
          </a:p>
          <a:p>
            <a:r>
              <a:rPr lang="en-US" sz="2800" dirty="0"/>
              <a:t>flames anywhere near an aircraft in operation. Be aware</a:t>
            </a:r>
          </a:p>
          <a:p>
            <a:r>
              <a:rPr lang="en-US" sz="2800" dirty="0"/>
              <a:t>of aircraft fluids that can be detrimental to skin. When</a:t>
            </a:r>
          </a:p>
          <a:p>
            <a:r>
              <a:rPr lang="en-US" sz="2800" dirty="0"/>
              <a:t>operating support equipment around aircraft, be sure</a:t>
            </a:r>
          </a:p>
          <a:p>
            <a:r>
              <a:rPr lang="en-US" sz="2800" dirty="0"/>
              <a:t>to allow space between it and the aircraft and secure it</a:t>
            </a:r>
          </a:p>
          <a:p>
            <a:r>
              <a:rPr lang="en-US" sz="2800" dirty="0"/>
              <a:t>so it cannot roll into the aircraft. All items in the area</a:t>
            </a:r>
          </a:p>
          <a:p>
            <a:r>
              <a:rPr lang="en-US" sz="2800" dirty="0"/>
              <a:t>of operating aircraft must be stowed properly.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158240" y="998220"/>
            <a:ext cx="10259060" cy="3509645"/>
          </a:xfrm>
          <a:prstGeom prst="rect">
            <a:avLst/>
          </a:prstGeom>
          <a:noFill/>
        </p:spPr>
        <p:txBody>
          <a:bodyPr wrap="square" rtlCol="0" anchor="t">
            <a:spAutoFit/>
          </a:bodyPr>
          <a:lstStyle/>
          <a:p>
            <a:r>
              <a:rPr lang="en-US" sz="3200"/>
              <a:t>Human factors should be introduced to aircraft maintenance personnel to make them aware of how it affects the maintenance performed.</a:t>
            </a:r>
          </a:p>
          <a:p>
            <a:r>
              <a:rPr lang="en-US" sz="3200"/>
              <a:t>Some of these include fatigue, deadline pressure, stress, distractions,poor communication skills, complacency, and lack ofinformation.</a:t>
            </a:r>
          </a:p>
          <a:p>
            <a:endParaRPr lang="en-US" sz="3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320" y="883921"/>
            <a:ext cx="8732520" cy="5755422"/>
          </a:xfrm>
          <a:prstGeom prst="rect">
            <a:avLst/>
          </a:prstGeom>
        </p:spPr>
        <p:txBody>
          <a:bodyPr wrap="square">
            <a:spAutoFit/>
          </a:bodyPr>
          <a:lstStyle/>
          <a:p>
            <a:r>
              <a:rPr lang="en-US" sz="3200" dirty="0"/>
              <a:t>Safety Around Helicopters</a:t>
            </a:r>
          </a:p>
          <a:p>
            <a:r>
              <a:rPr lang="en-US" sz="2800" dirty="0"/>
              <a:t>Every type of helicopter has its own differences. These</a:t>
            </a:r>
          </a:p>
          <a:p>
            <a:r>
              <a:rPr lang="en-US" sz="2800" dirty="0"/>
              <a:t>differences must be learned to avoid damaging the</a:t>
            </a:r>
          </a:p>
          <a:p>
            <a:r>
              <a:rPr lang="en-US" sz="2800" dirty="0"/>
              <a:t>helicopter or injuring the technician.</a:t>
            </a:r>
          </a:p>
          <a:p>
            <a:r>
              <a:rPr lang="en-US" sz="2800" dirty="0"/>
              <a:t>When approaching a helicopter while the blades are</a:t>
            </a:r>
          </a:p>
          <a:p>
            <a:r>
              <a:rPr lang="en-US" sz="2800" dirty="0"/>
              <a:t>turning, observe the rotor head and blades to see if they</a:t>
            </a:r>
          </a:p>
          <a:p>
            <a:r>
              <a:rPr lang="en-US" sz="2800" dirty="0"/>
              <a:t>are level. This will allow maximum clearance as you</a:t>
            </a:r>
          </a:p>
          <a:p>
            <a:r>
              <a:rPr lang="en-US" sz="2800" dirty="0"/>
              <a:t>approach the helicopter. Observe the following:</a:t>
            </a:r>
          </a:p>
          <a:p>
            <a:r>
              <a:rPr lang="en-US" sz="2800" dirty="0"/>
              <a:t>• Approach the helicopter in view of the pilot.</a:t>
            </a:r>
          </a:p>
          <a:p>
            <a:r>
              <a:rPr lang="en-US" sz="2800" dirty="0"/>
              <a:t>• Never approach a helicopter carrying anything</a:t>
            </a:r>
          </a:p>
          <a:p>
            <a:r>
              <a:rPr lang="en-US" sz="2800" dirty="0"/>
              <a:t>with a vertical height that the blades could hit.</a:t>
            </a:r>
          </a:p>
          <a:p>
            <a:r>
              <a:rPr lang="en-US" sz="2800" dirty="0"/>
              <a:t>This could cause blade damage and injury to the</a:t>
            </a:r>
          </a:p>
          <a:p>
            <a:r>
              <a:rPr lang="en-US" sz="2800" dirty="0"/>
              <a:t>person.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320" y="1341120"/>
            <a:ext cx="9890760" cy="3970318"/>
          </a:xfrm>
          <a:prstGeom prst="rect">
            <a:avLst/>
          </a:prstGeom>
        </p:spPr>
        <p:txBody>
          <a:bodyPr wrap="square">
            <a:spAutoFit/>
          </a:bodyPr>
          <a:lstStyle/>
          <a:p>
            <a:r>
              <a:rPr lang="en-US" sz="2800" dirty="0"/>
              <a:t>• Never approach a single-rotor helicopter from the</a:t>
            </a:r>
          </a:p>
          <a:p>
            <a:r>
              <a:rPr lang="en-US" sz="2800" dirty="0"/>
              <a:t>rear. The tail rotor is invisible when operating.</a:t>
            </a:r>
          </a:p>
          <a:p>
            <a:r>
              <a:rPr lang="en-US" sz="2800" dirty="0"/>
              <a:t>• Never go from one side of the helicopter to the</a:t>
            </a:r>
          </a:p>
          <a:p>
            <a:r>
              <a:rPr lang="en-US" sz="2800" dirty="0"/>
              <a:t>other by going around the tail. Always go around</a:t>
            </a:r>
          </a:p>
          <a:p>
            <a:r>
              <a:rPr lang="en-US" sz="2800" dirty="0"/>
              <a:t>the nose of the helicopter.</a:t>
            </a:r>
          </a:p>
          <a:p>
            <a:r>
              <a:rPr lang="en-US" sz="2800" dirty="0"/>
              <a:t>When securing the rotor on helicopters with </a:t>
            </a:r>
            <a:r>
              <a:rPr lang="en-US" sz="2800" dirty="0" err="1"/>
              <a:t>elasto</a:t>
            </a:r>
            <a:r>
              <a:rPr lang="en-US" sz="2800" dirty="0"/>
              <a:t>-metric</a:t>
            </a:r>
          </a:p>
          <a:p>
            <a:r>
              <a:rPr lang="en-US" sz="2800" dirty="0"/>
              <a:t>bearings, check the maintenance manual for</a:t>
            </a:r>
          </a:p>
          <a:p>
            <a:r>
              <a:rPr lang="en-US" sz="2800" dirty="0"/>
              <a:t>the proper method. Using the wrong method could</a:t>
            </a:r>
          </a:p>
          <a:p>
            <a:r>
              <a:rPr lang="en-US" sz="2800" dirty="0"/>
              <a:t>damage the bearing.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320" y="777240"/>
            <a:ext cx="9906000" cy="3600986"/>
          </a:xfrm>
          <a:prstGeom prst="rect">
            <a:avLst/>
          </a:prstGeom>
        </p:spPr>
        <p:txBody>
          <a:bodyPr wrap="square">
            <a:spAutoFit/>
          </a:bodyPr>
          <a:lstStyle/>
          <a:p>
            <a:r>
              <a:rPr lang="en-US" sz="3200" dirty="0"/>
              <a:t>Fire Safety</a:t>
            </a:r>
          </a:p>
          <a:p>
            <a:r>
              <a:rPr lang="en-US" sz="2800" dirty="0"/>
              <a:t>Performing maintenance on aircraft and their components</a:t>
            </a:r>
          </a:p>
          <a:p>
            <a:r>
              <a:rPr lang="en-US" sz="2800" dirty="0"/>
              <a:t>requires the use of electrical tools which can</a:t>
            </a:r>
          </a:p>
          <a:p>
            <a:r>
              <a:rPr lang="en-US" sz="2800" dirty="0"/>
              <a:t>produce sparks, along with heat-producing tools and</a:t>
            </a:r>
          </a:p>
          <a:p>
            <a:r>
              <a:rPr lang="en-US" sz="2800" dirty="0"/>
              <a:t>equipment, flammable and explosive liquids, and gases.</a:t>
            </a:r>
          </a:p>
          <a:p>
            <a:r>
              <a:rPr lang="en-US" sz="2800" dirty="0"/>
              <a:t>As a result, a high potential exists for fire to occur.</a:t>
            </a:r>
          </a:p>
          <a:p>
            <a:r>
              <a:rPr lang="en-US" sz="2800" dirty="0"/>
              <a:t>Measures must be taken to prevent a fire from occurring</a:t>
            </a:r>
          </a:p>
          <a:p>
            <a:r>
              <a:rPr lang="en-US" sz="2800" dirty="0"/>
              <a:t>and to also have a plan for extinguishing 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440" y="320041"/>
            <a:ext cx="11353800" cy="6186309"/>
          </a:xfrm>
          <a:prstGeom prst="rect">
            <a:avLst/>
          </a:prstGeom>
        </p:spPr>
        <p:txBody>
          <a:bodyPr wrap="square">
            <a:spAutoFit/>
          </a:bodyPr>
          <a:lstStyle/>
          <a:p>
            <a:r>
              <a:rPr lang="en-US" sz="3200" dirty="0"/>
              <a:t>Fire Protection</a:t>
            </a:r>
          </a:p>
          <a:p>
            <a:r>
              <a:rPr lang="en-US" sz="2800" dirty="0"/>
              <a:t>Requirements for Fire To Occur</a:t>
            </a:r>
          </a:p>
          <a:p>
            <a:r>
              <a:rPr lang="en-US" sz="2800" dirty="0"/>
              <a:t>Three things are required for a fire: (1) fuel — something</a:t>
            </a:r>
          </a:p>
          <a:p>
            <a:r>
              <a:rPr lang="en-US" sz="2800" dirty="0"/>
              <a:t>that will, in the presence of heat, combine</a:t>
            </a:r>
          </a:p>
          <a:p>
            <a:r>
              <a:rPr lang="en-US" sz="2800" dirty="0"/>
              <a:t>with oxygen, thereby releasing more heat and as a</a:t>
            </a:r>
          </a:p>
          <a:p>
            <a:r>
              <a:rPr lang="en-US" sz="2800" dirty="0"/>
              <a:t>result reduces itself to other chemical compounds;</a:t>
            </a:r>
          </a:p>
          <a:p>
            <a:r>
              <a:rPr lang="en-US" sz="2800" dirty="0"/>
              <a:t>(2) heat — accelerates the combining of oxygen with</a:t>
            </a:r>
          </a:p>
          <a:p>
            <a:r>
              <a:rPr lang="en-US" sz="2800" dirty="0"/>
              <a:t>fuel, in turn releasing more heat; and (3) oxygen — the</a:t>
            </a:r>
          </a:p>
          <a:p>
            <a:r>
              <a:rPr lang="en-US" sz="2800" dirty="0"/>
              <a:t>element which combines chemically with another</a:t>
            </a:r>
          </a:p>
          <a:p>
            <a:r>
              <a:rPr lang="en-US" sz="2800" dirty="0"/>
              <a:t>substance through the process of oxidation. Rapid</a:t>
            </a:r>
          </a:p>
          <a:p>
            <a:r>
              <a:rPr lang="en-US" sz="2800" dirty="0"/>
              <a:t>oxidation, accompanied by a noticeable release of</a:t>
            </a:r>
          </a:p>
          <a:p>
            <a:r>
              <a:rPr lang="en-US" sz="2800" dirty="0"/>
              <a:t>heat and light, is called combustion or burning. [Figure</a:t>
            </a:r>
          </a:p>
          <a:p>
            <a:r>
              <a:rPr lang="en-US" sz="2800" dirty="0"/>
              <a:t>11-3] Remove any one of these things and the fire</a:t>
            </a:r>
          </a:p>
          <a:p>
            <a:r>
              <a:rPr lang="en-US" sz="2800" dirty="0"/>
              <a:t>extinguishes.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880" y="457200"/>
            <a:ext cx="10698480" cy="5324535"/>
          </a:xfrm>
          <a:prstGeom prst="rect">
            <a:avLst/>
          </a:prstGeom>
        </p:spPr>
        <p:txBody>
          <a:bodyPr wrap="square">
            <a:spAutoFit/>
          </a:bodyPr>
          <a:lstStyle/>
          <a:p>
            <a:r>
              <a:rPr lang="en-US" sz="3200" dirty="0"/>
              <a:t>Classification of Fires</a:t>
            </a:r>
          </a:p>
          <a:p>
            <a:r>
              <a:rPr lang="en-US" sz="2800" dirty="0"/>
              <a:t>For commercial purposes, the National Fire Protection</a:t>
            </a:r>
          </a:p>
          <a:p>
            <a:r>
              <a:rPr lang="en-US" sz="2800" dirty="0"/>
              <a:t>Association (NFPA) has classified fires into three basic</a:t>
            </a:r>
          </a:p>
          <a:p>
            <a:r>
              <a:rPr lang="en-US" sz="2800" dirty="0"/>
              <a:t>types: Class A, Class B, and Class C.</a:t>
            </a:r>
          </a:p>
          <a:p>
            <a:r>
              <a:rPr lang="en-US" sz="2800" dirty="0"/>
              <a:t>1. Class A fires occur in ordinary combustible</a:t>
            </a:r>
          </a:p>
          <a:p>
            <a:r>
              <a:rPr lang="en-US" sz="2800" dirty="0"/>
              <a:t>materials, such as wood, cloth, paper, upholstery</a:t>
            </a:r>
          </a:p>
          <a:p>
            <a:r>
              <a:rPr lang="en-US" sz="2800" dirty="0"/>
              <a:t>materials, and so forth.</a:t>
            </a:r>
          </a:p>
          <a:p>
            <a:r>
              <a:rPr lang="en-US" sz="2800" dirty="0"/>
              <a:t>2. Class B fires occur in flammable petroleum</a:t>
            </a:r>
          </a:p>
          <a:p>
            <a:r>
              <a:rPr lang="en-US" sz="2800" dirty="0"/>
              <a:t>products of other flammable or combustible</a:t>
            </a:r>
          </a:p>
          <a:p>
            <a:r>
              <a:rPr lang="en-US" sz="2800" dirty="0"/>
              <a:t>liquids, greases, solvents, paints, and so forth.</a:t>
            </a:r>
          </a:p>
          <a:p>
            <a:r>
              <a:rPr lang="en-US" sz="2800" dirty="0"/>
              <a:t>3. Class C fires occur involve energized electrical</a:t>
            </a:r>
          </a:p>
          <a:p>
            <a:r>
              <a:rPr lang="en-US" sz="2800" dirty="0"/>
              <a:t>wiring and equipment.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0560" y="411480"/>
            <a:ext cx="11277600" cy="3970318"/>
          </a:xfrm>
          <a:prstGeom prst="rect">
            <a:avLst/>
          </a:prstGeom>
        </p:spPr>
        <p:txBody>
          <a:bodyPr wrap="square">
            <a:spAutoFit/>
          </a:bodyPr>
          <a:lstStyle/>
          <a:p>
            <a:r>
              <a:rPr lang="en-US" sz="2800" dirty="0"/>
              <a:t>A fourth class of fire, with which the technician should</a:t>
            </a:r>
          </a:p>
          <a:p>
            <a:r>
              <a:rPr lang="en-US" sz="2800" dirty="0"/>
              <a:t>be familiar, the Class D fire, is defined as fire in flammable</a:t>
            </a:r>
          </a:p>
          <a:p>
            <a:r>
              <a:rPr lang="en-US" sz="2800" dirty="0"/>
              <a:t>metal. Class D fires are not commercially considered</a:t>
            </a:r>
          </a:p>
          <a:p>
            <a:r>
              <a:rPr lang="en-US" sz="2800" dirty="0"/>
              <a:t>by the National Fire Protection Association</a:t>
            </a:r>
          </a:p>
          <a:p>
            <a:r>
              <a:rPr lang="en-US" sz="2800" dirty="0"/>
              <a:t>to be a basic type or category of fire since they are</a:t>
            </a:r>
          </a:p>
          <a:p>
            <a:r>
              <a:rPr lang="en-US" sz="2800" dirty="0"/>
              <a:t>caused by a Class A, B, or C fire. Usually Class D fires</a:t>
            </a:r>
          </a:p>
          <a:p>
            <a:r>
              <a:rPr lang="en-US" sz="2800" dirty="0"/>
              <a:t>involve magnesium in the shop or in aircraft wheels</a:t>
            </a:r>
          </a:p>
          <a:p>
            <a:r>
              <a:rPr lang="en-US" sz="2800" dirty="0"/>
              <a:t>and brakes, or are the result of improper or poorly</a:t>
            </a:r>
          </a:p>
          <a:p>
            <a:r>
              <a:rPr lang="en-US" sz="2800" dirty="0"/>
              <a:t>conducted welding operations.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2142173" y="856298"/>
            <a:ext cx="8295502" cy="5148262"/>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65760"/>
            <a:ext cx="10820400" cy="5324535"/>
          </a:xfrm>
          <a:prstGeom prst="rect">
            <a:avLst/>
          </a:prstGeom>
        </p:spPr>
        <p:txBody>
          <a:bodyPr wrap="square">
            <a:spAutoFit/>
          </a:bodyPr>
          <a:lstStyle/>
          <a:p>
            <a:r>
              <a:rPr lang="en-US" sz="3200" dirty="0"/>
              <a:t>Types and Operation of Shop and Flight Line</a:t>
            </a:r>
          </a:p>
          <a:p>
            <a:pPr>
              <a:buFont typeface="Wingdings" pitchFamily="2" charset="2"/>
              <a:buChar char="Ø"/>
            </a:pPr>
            <a:r>
              <a:rPr lang="en-US" sz="2800" dirty="0"/>
              <a:t>Fire Extinguishers Water extinguishers are the best type to use on Class A fires. Water has two effects on fire: it deprives fire of oxygen and cools the material being burned.</a:t>
            </a:r>
          </a:p>
          <a:p>
            <a:pPr>
              <a:buFont typeface="Wingdings" pitchFamily="2" charset="2"/>
              <a:buChar char="Ø"/>
            </a:pPr>
            <a:r>
              <a:rPr lang="en-US" sz="2800" dirty="0"/>
              <a:t>Since most petroleum products float on water,</a:t>
            </a:r>
          </a:p>
          <a:p>
            <a:r>
              <a:rPr lang="en-US" sz="2800" dirty="0"/>
              <a:t>water-type fire extinguishers are not recommended for</a:t>
            </a:r>
          </a:p>
          <a:p>
            <a:r>
              <a:rPr lang="en-US" sz="2800" dirty="0"/>
              <a:t>Class B fires.</a:t>
            </a:r>
          </a:p>
          <a:p>
            <a:pPr>
              <a:buFont typeface="Wingdings" pitchFamily="2" charset="2"/>
              <a:buChar char="Ø"/>
            </a:pPr>
            <a:r>
              <a:rPr lang="en-US" sz="2800" dirty="0"/>
              <a:t>Never use water-type fire extinguishers on Class D</a:t>
            </a:r>
          </a:p>
          <a:p>
            <a:r>
              <a:rPr lang="en-US" sz="2800" dirty="0"/>
              <a:t>fires. Because metals burn at extremely high temperatures,</a:t>
            </a:r>
          </a:p>
          <a:p>
            <a:r>
              <a:rPr lang="en-US" sz="2800" dirty="0"/>
              <a:t>the cooling effect of water causes an explosive</a:t>
            </a:r>
          </a:p>
          <a:p>
            <a:r>
              <a:rPr lang="en-US" sz="2800" dirty="0"/>
              <a:t>expansion of the metal.</a:t>
            </a:r>
          </a:p>
          <a:p>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 y="274321"/>
            <a:ext cx="11353800" cy="6555641"/>
          </a:xfrm>
          <a:prstGeom prst="rect">
            <a:avLst/>
          </a:prstGeom>
        </p:spPr>
        <p:txBody>
          <a:bodyPr wrap="square">
            <a:spAutoFit/>
          </a:bodyPr>
          <a:lstStyle/>
          <a:p>
            <a:pPr>
              <a:buFont typeface="Wingdings" pitchFamily="2" charset="2"/>
              <a:buChar char="Ø"/>
            </a:pPr>
            <a:r>
              <a:rPr lang="en-US" sz="2800" dirty="0"/>
              <a:t>Carbon dioxide (CO2) extinguishers are used for Class A, B, and C fires, extinguishing the fire by depriving it of oxygen. [Figure 11-4] Additionally, like water-</a:t>
            </a:r>
            <a:r>
              <a:rPr lang="en-US" sz="2800" dirty="0" err="1"/>
              <a:t>typeextinguishers</a:t>
            </a:r>
            <a:r>
              <a:rPr lang="en-US" sz="2800" dirty="0"/>
              <a:t>, CO2 cools the burning material.</a:t>
            </a:r>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p:txBody>
      </p:sp>
      <p:pic>
        <p:nvPicPr>
          <p:cNvPr id="1026" name="Picture 2"/>
          <p:cNvPicPr>
            <a:picLocks noChangeAspect="1" noChangeArrowheads="1"/>
          </p:cNvPicPr>
          <p:nvPr/>
        </p:nvPicPr>
        <p:blipFill>
          <a:blip r:embed="rId2"/>
          <a:srcRect/>
          <a:stretch>
            <a:fillRect/>
          </a:stretch>
        </p:blipFill>
        <p:spPr bwMode="auto">
          <a:xfrm>
            <a:off x="2559891" y="1665882"/>
            <a:ext cx="6990398" cy="49530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 y="426720"/>
            <a:ext cx="11201400" cy="5262979"/>
          </a:xfrm>
          <a:prstGeom prst="rect">
            <a:avLst/>
          </a:prstGeom>
        </p:spPr>
        <p:txBody>
          <a:bodyPr wrap="square">
            <a:spAutoFit/>
          </a:bodyPr>
          <a:lstStyle/>
          <a:p>
            <a:pPr>
              <a:buFont typeface="Wingdings" pitchFamily="2" charset="2"/>
              <a:buChar char="Ø"/>
            </a:pPr>
            <a:r>
              <a:rPr lang="en-US" sz="2800" dirty="0"/>
              <a:t>Never use CO2 on Class D fires. As with water extinguishers the cooling effect of CO2 on the </a:t>
            </a:r>
            <a:r>
              <a:rPr lang="en-US" sz="2800"/>
              <a:t>hot metal can </a:t>
            </a:r>
            <a:r>
              <a:rPr lang="en-US" sz="2800" dirty="0"/>
              <a:t>cause explosive expansion of the metal.</a:t>
            </a:r>
          </a:p>
          <a:p>
            <a:pPr>
              <a:buFont typeface="Wingdings" pitchFamily="2" charset="2"/>
              <a:buChar char="Ø"/>
            </a:pPr>
            <a:r>
              <a:rPr lang="en-US" sz="2800" dirty="0"/>
              <a:t>Extreme caution must be used when operating CO2 fire extinguishers in closed or confined areas. Not only can the fire be deprived of oxygen, but so too can the operator</a:t>
            </a:r>
          </a:p>
          <a:p>
            <a:pPr>
              <a:buFont typeface="Wingdings" pitchFamily="2" charset="2"/>
              <a:buChar char="Ø"/>
            </a:pPr>
            <a:r>
              <a:rPr lang="en-US" sz="2800" dirty="0"/>
              <a:t>Halogenated hydrocarbon extinguishers are most effective on Class B and C fires. They can be used on Class A and D fires but they are less effective. Halogenated hydrocarbon, (commonly called Freon™ by the industry),</a:t>
            </a:r>
          </a:p>
          <a:p>
            <a:r>
              <a:rPr lang="en-US" sz="2800" dirty="0"/>
              <a:t>are numbered according to chemical formulas with </a:t>
            </a:r>
            <a:r>
              <a:rPr lang="en-US" sz="2800" dirty="0" err="1"/>
              <a:t>Halon</a:t>
            </a:r>
            <a:r>
              <a:rPr lang="en-US" sz="2800" dirty="0"/>
              <a:t>™ numbers.</a:t>
            </a:r>
          </a:p>
          <a:p>
            <a:pPr>
              <a:buFont typeface="Wingdings" pitchFamily="2" charset="2"/>
              <a:buChar char="Ø"/>
            </a:pPr>
            <a:r>
              <a:rPr lang="en-US" sz="2800" dirty="0"/>
              <a:t>Carbon tetrachloride (</a:t>
            </a:r>
            <a:r>
              <a:rPr lang="en-US" sz="2800" dirty="0" err="1"/>
              <a:t>Halon</a:t>
            </a:r>
            <a:r>
              <a:rPr lang="en-US" sz="2800" dirty="0"/>
              <a:t> 104), chemical formula CCl4, has an Underwriters Laboratory (UL) toxicity rating of 3. As such, it is extremely toxic. [Figure 11-6]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578485" y="467995"/>
            <a:ext cx="11575415" cy="5521960"/>
          </a:xfrm>
          <a:prstGeom prst="rect">
            <a:avLst/>
          </a:prstGeom>
          <a:noFill/>
        </p:spPr>
        <p:txBody>
          <a:bodyPr wrap="square" rtlCol="0" anchor="t">
            <a:spAutoFit/>
          </a:bodyPr>
          <a:lstStyle/>
          <a:p>
            <a:r>
              <a:rPr lang="en-US" sz="3600" dirty="0">
                <a:solidFill>
                  <a:srgbClr val="C00000"/>
                </a:solidFill>
              </a:rPr>
              <a:t>Shop Safety</a:t>
            </a:r>
          </a:p>
          <a:p>
            <a:r>
              <a:rPr lang="en-US" sz="3200" dirty="0"/>
              <a:t>Keeping hangars, shop, and the flight line orderly and</a:t>
            </a:r>
          </a:p>
          <a:p>
            <a:r>
              <a:rPr lang="en-US" sz="3200" dirty="0"/>
              <a:t>clean is essential to safety and efficient maintenance.</a:t>
            </a:r>
          </a:p>
          <a:p>
            <a:r>
              <a:rPr lang="en-US" sz="3200" dirty="0"/>
              <a:t>The highest standards of orderly work arrangements</a:t>
            </a:r>
          </a:p>
          <a:p>
            <a:r>
              <a:rPr lang="en-US" sz="3200" dirty="0"/>
              <a:t>and cleanliness should be observed during the maintenance</a:t>
            </a:r>
          </a:p>
          <a:p>
            <a:r>
              <a:rPr lang="en-US" sz="3200" dirty="0"/>
              <a:t>of aircraft.</a:t>
            </a:r>
          </a:p>
          <a:p>
            <a:r>
              <a:rPr lang="en-US" sz="3200" dirty="0"/>
              <a:t>Where continuous work shifts are established, the outgoing</a:t>
            </a:r>
          </a:p>
          <a:p>
            <a:r>
              <a:rPr lang="en-US" sz="3200" dirty="0"/>
              <a:t>shift should remove and properly store personal</a:t>
            </a:r>
          </a:p>
          <a:p>
            <a:r>
              <a:rPr lang="en-US" sz="3200" dirty="0"/>
              <a:t>tools, rollaway boxes, all </a:t>
            </a:r>
            <a:r>
              <a:rPr lang="en-US" sz="3200" dirty="0" err="1"/>
              <a:t>workstands</a:t>
            </a:r>
            <a:r>
              <a:rPr lang="en-US" sz="3200" dirty="0"/>
              <a:t>, maintenance</a:t>
            </a:r>
          </a:p>
          <a:p>
            <a:r>
              <a:rPr lang="en-US" sz="3200" dirty="0"/>
              <a:t>stands, hoses, electrical cords, hoists, crates, and boxes</a:t>
            </a:r>
          </a:p>
          <a:p>
            <a:r>
              <a:rPr lang="en-US" sz="3200" dirty="0"/>
              <a:t>that were needed for the work to be accomplished.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43840" y="396240"/>
            <a:ext cx="11840111" cy="620268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240" y="350521"/>
            <a:ext cx="10850880" cy="6124754"/>
          </a:xfrm>
          <a:prstGeom prst="rect">
            <a:avLst/>
          </a:prstGeom>
        </p:spPr>
        <p:txBody>
          <a:bodyPr wrap="square">
            <a:spAutoFit/>
          </a:bodyPr>
          <a:lstStyle/>
          <a:p>
            <a:pPr>
              <a:buFont typeface="Wingdings" pitchFamily="2" charset="2"/>
              <a:buChar char="Ø"/>
            </a:pPr>
            <a:r>
              <a:rPr lang="en-US" sz="2800" dirty="0"/>
              <a:t>Dry powder extinguishers, while effective on Class B and C fires, are the best for use on Class D fires.</a:t>
            </a:r>
          </a:p>
          <a:p>
            <a:pPr>
              <a:buFont typeface="Wingdings" pitchFamily="2" charset="2"/>
              <a:buChar char="Ø"/>
            </a:pPr>
            <a:r>
              <a:rPr lang="en-US" sz="2800" dirty="0"/>
              <a:t>Dry powder is not recommended for aircraft use(except on metal fires as a fire extinguisher) because the leftover chemical residues</a:t>
            </a:r>
          </a:p>
          <a:p>
            <a:pPr>
              <a:buFont typeface="Wingdings" pitchFamily="2" charset="2"/>
              <a:buChar char="Ø"/>
            </a:pPr>
            <a:r>
              <a:rPr lang="en-US" sz="2800" dirty="0"/>
              <a:t>Inspection of Fire Extinguishers Fire extinguishers should be checked periodically utilizing a checklist. If a checklist is unavailable, check</a:t>
            </a:r>
          </a:p>
          <a:p>
            <a:r>
              <a:rPr lang="en-US" sz="2800" dirty="0"/>
              <a:t>the following as a minimum:</a:t>
            </a:r>
          </a:p>
          <a:p>
            <a:r>
              <a:rPr lang="en-US" sz="2800" dirty="0"/>
              <a:t>• Proper location of appropriate extinguisher</a:t>
            </a:r>
          </a:p>
          <a:p>
            <a:r>
              <a:rPr lang="en-US" sz="2800" dirty="0"/>
              <a:t>• Safety seals unbroken</a:t>
            </a:r>
          </a:p>
          <a:p>
            <a:r>
              <a:rPr lang="en-US" sz="2800" dirty="0"/>
              <a:t>• All external dirt and rust removed</a:t>
            </a:r>
          </a:p>
          <a:p>
            <a:r>
              <a:rPr lang="en-US" sz="2800" dirty="0"/>
              <a:t>• Gauge or indicator in operable range</a:t>
            </a:r>
          </a:p>
          <a:p>
            <a:r>
              <a:rPr lang="en-US" sz="2800" dirty="0"/>
              <a:t>• Proper weight</a:t>
            </a:r>
          </a:p>
          <a:p>
            <a:r>
              <a:rPr lang="en-US" sz="2800" dirty="0"/>
              <a:t>• No nozzle obstruction</a:t>
            </a:r>
          </a:p>
          <a:p>
            <a:r>
              <a:rPr lang="en-US" sz="2800" dirty="0"/>
              <a:t>• No obvious damage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752600" y="0"/>
            <a:ext cx="7442200" cy="6747217"/>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148840" y="0"/>
            <a:ext cx="8397240" cy="672859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787400"/>
            <a:ext cx="9740900" cy="5447645"/>
          </a:xfrm>
          <a:prstGeom prst="rect">
            <a:avLst/>
          </a:prstGeom>
        </p:spPr>
        <p:txBody>
          <a:bodyPr wrap="square">
            <a:spAutoFit/>
          </a:bodyPr>
          <a:lstStyle/>
          <a:p>
            <a:r>
              <a:rPr lang="en-US" sz="3600" dirty="0"/>
              <a:t>Tie down Procedures for Land Planes</a:t>
            </a:r>
          </a:p>
          <a:p>
            <a:r>
              <a:rPr lang="en-US" sz="3200" dirty="0"/>
              <a:t>Securing Light Aircraft</a:t>
            </a:r>
          </a:p>
          <a:p>
            <a:r>
              <a:rPr lang="en-US" sz="2800" dirty="0"/>
              <a:t>Light aircraft are most often secured with ropes tied</a:t>
            </a:r>
          </a:p>
          <a:p>
            <a:r>
              <a:rPr lang="en-US" sz="2800" dirty="0"/>
              <a:t>only at the aircraft tie down rings provided for securing</a:t>
            </a:r>
          </a:p>
          <a:p>
            <a:r>
              <a:rPr lang="en-US" sz="2800" dirty="0"/>
              <a:t>purposes. Rope should never be tied to a lift strut,</a:t>
            </a:r>
          </a:p>
          <a:p>
            <a:r>
              <a:rPr lang="en-US" sz="2800" dirty="0"/>
              <a:t>since this practice can bend a strut if the rope slips to</a:t>
            </a:r>
          </a:p>
          <a:p>
            <a:r>
              <a:rPr lang="en-US" sz="2800" dirty="0"/>
              <a:t>a point where there is no slack. </a:t>
            </a:r>
            <a:r>
              <a:rPr lang="en-US" sz="2800" u="sng" dirty="0"/>
              <a:t>Manila rope shrinks</a:t>
            </a:r>
          </a:p>
          <a:p>
            <a:r>
              <a:rPr lang="en-US" sz="2800" u="sng" dirty="0"/>
              <a:t>when wet; about 1 inch (1") of slack should be provided</a:t>
            </a:r>
          </a:p>
          <a:p>
            <a:r>
              <a:rPr lang="en-US" sz="2800" dirty="0"/>
              <a:t>for movement. Too much slack allows the aircraft to</a:t>
            </a:r>
          </a:p>
          <a:p>
            <a:r>
              <a:rPr lang="en-US" sz="2800" dirty="0"/>
              <a:t>jerk against the ropes. Tight tie down ropes put inverted</a:t>
            </a:r>
          </a:p>
          <a:p>
            <a:r>
              <a:rPr lang="en-US" sz="2800" dirty="0"/>
              <a:t>flight stresses on the aircraft, many of which are not</a:t>
            </a:r>
          </a:p>
          <a:p>
            <a:r>
              <a:rPr lang="en-US" sz="2800" dirty="0"/>
              <a:t>designed to take such loads.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6200" y="647701"/>
            <a:ext cx="9004300" cy="3970318"/>
          </a:xfrm>
          <a:prstGeom prst="rect">
            <a:avLst/>
          </a:prstGeom>
        </p:spPr>
        <p:txBody>
          <a:bodyPr wrap="square">
            <a:spAutoFit/>
          </a:bodyPr>
          <a:lstStyle/>
          <a:p>
            <a:r>
              <a:rPr lang="en-US" sz="2800" dirty="0"/>
              <a:t>A tie down rope holds no better than the knot. Anti-slip</a:t>
            </a:r>
          </a:p>
          <a:p>
            <a:r>
              <a:rPr lang="en-US" sz="2800" dirty="0"/>
              <a:t>knots such as the bowline are quickly tied and are easy</a:t>
            </a:r>
          </a:p>
          <a:p>
            <a:r>
              <a:rPr lang="en-US" sz="2800" dirty="0"/>
              <a:t>to untie. [Figure 11-10] Aircraft not equipped with</a:t>
            </a:r>
          </a:p>
          <a:p>
            <a:r>
              <a:rPr lang="en-US" sz="2800" dirty="0"/>
              <a:t>Tie down fittings should be secured in accordance with</a:t>
            </a:r>
          </a:p>
          <a:p>
            <a:r>
              <a:rPr lang="en-US" sz="2800" dirty="0"/>
              <a:t>the manufacturer’s instructions. Ropes should be tied</a:t>
            </a:r>
          </a:p>
          <a:p>
            <a:r>
              <a:rPr lang="en-US" sz="2800" dirty="0"/>
              <a:t>to outer ends of struts on high-wing monoplanes, and</a:t>
            </a:r>
          </a:p>
          <a:p>
            <a:r>
              <a:rPr lang="en-US" sz="2800" dirty="0"/>
              <a:t>suitable rings should be provided where structural</a:t>
            </a:r>
          </a:p>
          <a:p>
            <a:r>
              <a:rPr lang="en-US" sz="2800" dirty="0"/>
              <a:t>conditions permit, if the manufacturer has not already</a:t>
            </a:r>
          </a:p>
          <a:p>
            <a:r>
              <a:rPr lang="en-US" sz="2800" dirty="0"/>
              <a:t>provided them.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587500" y="268778"/>
            <a:ext cx="9128679" cy="6398722"/>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198120"/>
            <a:ext cx="11140440" cy="5016758"/>
          </a:xfrm>
          <a:prstGeom prst="rect">
            <a:avLst/>
          </a:prstGeom>
        </p:spPr>
        <p:txBody>
          <a:bodyPr wrap="square">
            <a:spAutoFit/>
          </a:bodyPr>
          <a:lstStyle/>
          <a:p>
            <a:r>
              <a:rPr lang="en-US" sz="3600" dirty="0"/>
              <a:t>Tie down Procedures</a:t>
            </a:r>
          </a:p>
          <a:p>
            <a:r>
              <a:rPr lang="en-US" sz="3200" dirty="0"/>
              <a:t>Preparation of Aircraft </a:t>
            </a:r>
          </a:p>
          <a:p>
            <a:r>
              <a:rPr lang="en-US" sz="2800" dirty="0"/>
              <a:t>Aircraft should be tied down after each flight to prevent damage from sudden storms. The direction in which aircraft are to be parked and tied down is determined by prevailing or forecast wind direction.</a:t>
            </a:r>
          </a:p>
          <a:p>
            <a:r>
              <a:rPr lang="en-US" sz="2800" u="sng" dirty="0"/>
              <a:t>Aircraft should be headed as nearly as possible into the wind</a:t>
            </a:r>
            <a:r>
              <a:rPr lang="en-US" sz="2800" dirty="0"/>
              <a:t>, depending on the locations of the parking area’s fixed tie down points. Spacing of tie downs should allow for ample wingtip clearance. [Figure 11-9] After the</a:t>
            </a:r>
          </a:p>
          <a:p>
            <a:r>
              <a:rPr lang="en-US" sz="2800" dirty="0"/>
              <a:t>aircraft is properly located, </a:t>
            </a:r>
            <a:r>
              <a:rPr lang="en-US" sz="2800" u="sng" dirty="0"/>
              <a:t>lock the nose wheel or the Tail wheel in the fore-and-aft position.</a:t>
            </a:r>
          </a:p>
          <a:p>
            <a:endParaRPr 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264920" y="0"/>
            <a:ext cx="9372600" cy="6622964"/>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9500" y="226536"/>
            <a:ext cx="9918700" cy="6247864"/>
          </a:xfrm>
          <a:prstGeom prst="rect">
            <a:avLst/>
          </a:prstGeom>
        </p:spPr>
        <p:txBody>
          <a:bodyPr wrap="square">
            <a:spAutoFit/>
          </a:bodyPr>
          <a:lstStyle/>
          <a:p>
            <a:r>
              <a:rPr lang="en-US" sz="3600" dirty="0"/>
              <a:t>Securing Heavy Aircraft</a:t>
            </a:r>
          </a:p>
          <a:p>
            <a:r>
              <a:rPr lang="en-US" sz="2800" dirty="0"/>
              <a:t>The normal tie down procedure for heavy aircraft can be</a:t>
            </a:r>
          </a:p>
          <a:p>
            <a:r>
              <a:rPr lang="en-US" sz="2800" dirty="0"/>
              <a:t>accomplished </a:t>
            </a:r>
            <a:r>
              <a:rPr lang="en-US" sz="2800" u="sng" dirty="0"/>
              <a:t>with rope or cable tie down</a:t>
            </a:r>
            <a:r>
              <a:rPr lang="en-US" sz="2800" dirty="0"/>
              <a:t>. The number</a:t>
            </a:r>
          </a:p>
          <a:p>
            <a:r>
              <a:rPr lang="en-US" sz="2800" dirty="0"/>
              <a:t>of such tie downs should be governed by anticipated</a:t>
            </a:r>
          </a:p>
          <a:p>
            <a:r>
              <a:rPr lang="en-US" sz="2800" dirty="0"/>
              <a:t>weather conditions.</a:t>
            </a:r>
          </a:p>
          <a:p>
            <a:r>
              <a:rPr lang="en-US" sz="2800" dirty="0"/>
              <a:t>Most heavy aircraft are equipped with </a:t>
            </a:r>
            <a:r>
              <a:rPr lang="en-US" sz="2800" u="sng" dirty="0"/>
              <a:t>surface control</a:t>
            </a:r>
          </a:p>
          <a:p>
            <a:r>
              <a:rPr lang="en-US" sz="2800" u="sng" dirty="0"/>
              <a:t>locks, which should be engaged or installed when</a:t>
            </a:r>
          </a:p>
          <a:p>
            <a:r>
              <a:rPr lang="en-US" sz="2800" u="sng" dirty="0"/>
              <a:t>the aircraft is secured.</a:t>
            </a:r>
          </a:p>
          <a:p>
            <a:r>
              <a:rPr lang="en-US" sz="2800" dirty="0"/>
              <a:t>The normal tie down procedure for heavy aircraft</a:t>
            </a:r>
          </a:p>
          <a:p>
            <a:r>
              <a:rPr lang="en-US" sz="2800" dirty="0"/>
              <a:t>should generally include the following:</a:t>
            </a:r>
          </a:p>
          <a:p>
            <a:r>
              <a:rPr lang="en-US" sz="2800" dirty="0"/>
              <a:t>1. Head airplane into prevailing wind whenever</a:t>
            </a:r>
          </a:p>
          <a:p>
            <a:r>
              <a:rPr lang="en-US" sz="2800" dirty="0"/>
              <a:t>possible.</a:t>
            </a:r>
          </a:p>
          <a:p>
            <a:r>
              <a:rPr lang="en-US" sz="2800" dirty="0"/>
              <a:t>2. Install control locks, all covers and guards.</a:t>
            </a:r>
          </a:p>
          <a:p>
            <a:r>
              <a:rPr lang="en-US" sz="2800" dirty="0"/>
              <a:t>3. Chock all wheels fore and aft.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712130" y="0"/>
            <a:ext cx="10821670" cy="6986528"/>
          </a:xfrm>
          <a:prstGeom prst="rect">
            <a:avLst/>
          </a:prstGeom>
          <a:noFill/>
        </p:spPr>
        <p:txBody>
          <a:bodyPr wrap="square" rtlCol="0" anchor="t">
            <a:spAutoFit/>
          </a:bodyPr>
          <a:lstStyle/>
          <a:p>
            <a:r>
              <a:rPr lang="en-US" sz="3200" dirty="0"/>
              <a:t>Signs should be posted to indicate dangerous equipment</a:t>
            </a:r>
          </a:p>
          <a:p>
            <a:r>
              <a:rPr lang="en-US" sz="3200" dirty="0"/>
              <a:t>or hazardous conditions. There should </a:t>
            </a:r>
            <a:r>
              <a:rPr lang="en-US" sz="3200" dirty="0" smtClean="0"/>
              <a:t>also be </a:t>
            </a:r>
            <a:r>
              <a:rPr lang="en-US" sz="3200" dirty="0"/>
              <a:t>signs that provide the location of first aid </a:t>
            </a:r>
            <a:r>
              <a:rPr lang="en-US" sz="3200" dirty="0" err="1"/>
              <a:t>andfire</a:t>
            </a:r>
            <a:r>
              <a:rPr lang="en-US" sz="3200" dirty="0"/>
              <a:t> equipment.</a:t>
            </a:r>
          </a:p>
          <a:p>
            <a:r>
              <a:rPr lang="en-US" sz="3200" dirty="0"/>
              <a:t>Safety lanes, pedestrian walkways, and fire lanes  should be painted around the perimeter inside </a:t>
            </a:r>
            <a:r>
              <a:rPr lang="en-US" sz="3200" dirty="0" smtClean="0"/>
              <a:t>the hangars</a:t>
            </a:r>
            <a:r>
              <a:rPr lang="en-US" sz="3200" dirty="0"/>
              <a:t>. This is a safety measure to prevent </a:t>
            </a:r>
            <a:r>
              <a:rPr lang="en-US" sz="3200" dirty="0" smtClean="0"/>
              <a:t>accidents and </a:t>
            </a:r>
            <a:r>
              <a:rPr lang="en-US" sz="3200" dirty="0"/>
              <a:t>to keep pedestrian traffic out of work areas.</a:t>
            </a:r>
          </a:p>
          <a:p>
            <a:r>
              <a:rPr lang="en-US" sz="3200" dirty="0"/>
              <a:t>Safety is everyone’s business, and communication is  key to ensuring everyone’s safety. Technicians and supervisors should watch for their own safety and </a:t>
            </a:r>
            <a:r>
              <a:rPr lang="en-US" sz="3200" dirty="0" err="1"/>
              <a:t>forthe</a:t>
            </a:r>
            <a:r>
              <a:rPr lang="en-US" sz="3200" dirty="0"/>
              <a:t> safety of others working around them. If other personnel are conducting their actions in an </a:t>
            </a:r>
            <a:r>
              <a:rPr lang="en-US" sz="3200" dirty="0" err="1"/>
              <a:t>unsafemanner</a:t>
            </a:r>
            <a:r>
              <a:rPr lang="en-US" sz="3200" dirty="0"/>
              <a:t>, communicate with them, reminding them of</a:t>
            </a:r>
          </a:p>
          <a:p>
            <a:r>
              <a:rPr lang="en-US" sz="3200" dirty="0"/>
              <a:t>their safety and that of others around them.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1100" y="215900"/>
            <a:ext cx="9956800" cy="1815882"/>
          </a:xfrm>
          <a:prstGeom prst="rect">
            <a:avLst/>
          </a:prstGeom>
        </p:spPr>
        <p:txBody>
          <a:bodyPr wrap="square">
            <a:spAutoFit/>
          </a:bodyPr>
          <a:lstStyle/>
          <a:p>
            <a:r>
              <a:rPr lang="en-US" sz="2800" dirty="0"/>
              <a:t>4. Attach tie down reels to airplane tie down loops and to tie down anchors or tie down stakes. Use tie down stakes for temporary tie down only. </a:t>
            </a:r>
            <a:r>
              <a:rPr lang="en-US" sz="2800" u="sng" dirty="0"/>
              <a:t>If tie down reels are not available, 1/4" wire cable or 11⁄2" manila line may be used.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49943" y="0"/>
            <a:ext cx="10014857" cy="6618514"/>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4900" y="215901"/>
            <a:ext cx="10045700" cy="6063198"/>
          </a:xfrm>
          <a:prstGeom prst="rect">
            <a:avLst/>
          </a:prstGeom>
        </p:spPr>
        <p:txBody>
          <a:bodyPr wrap="square">
            <a:spAutoFit/>
          </a:bodyPr>
          <a:lstStyle/>
          <a:p>
            <a:r>
              <a:rPr lang="en-US" sz="3600" dirty="0"/>
              <a:t>Towing of Aircraft</a:t>
            </a:r>
          </a:p>
          <a:p>
            <a:r>
              <a:rPr lang="en-US" sz="3200" dirty="0"/>
              <a:t>Movement of large aircraft on an airport and about</a:t>
            </a:r>
          </a:p>
          <a:p>
            <a:r>
              <a:rPr lang="en-US" sz="3200" dirty="0"/>
              <a:t>the flight line and hangar is usually accomplished by</a:t>
            </a:r>
          </a:p>
          <a:p>
            <a:r>
              <a:rPr lang="en-US" sz="3200" dirty="0"/>
              <a:t>towing with a tow tractor (sometimes called a “tug”).</a:t>
            </a:r>
          </a:p>
          <a:p>
            <a:r>
              <a:rPr lang="en-US" sz="3200" dirty="0"/>
              <a:t>[Figure 11-19] In the case of small aircraft, some</a:t>
            </a:r>
          </a:p>
          <a:p>
            <a:r>
              <a:rPr lang="en-US" sz="3200" dirty="0"/>
              <a:t>moving is accomplished by hand, by pushing on the</a:t>
            </a:r>
          </a:p>
          <a:p>
            <a:r>
              <a:rPr lang="en-US" sz="3200" dirty="0"/>
              <a:t>correct areas of the aircraft. Aircraft may also be taxied</a:t>
            </a:r>
          </a:p>
          <a:p>
            <a:r>
              <a:rPr lang="en-US" sz="3200" dirty="0"/>
              <a:t>about the flight line, but usually only by certain</a:t>
            </a:r>
          </a:p>
          <a:p>
            <a:r>
              <a:rPr lang="en-US" sz="3200" dirty="0"/>
              <a:t>qualified persons.</a:t>
            </a:r>
          </a:p>
          <a:p>
            <a:r>
              <a:rPr lang="en-US" sz="3200" dirty="0"/>
              <a:t>Before the aircraft to be towed is moved, a qualified person</a:t>
            </a:r>
          </a:p>
          <a:p>
            <a:r>
              <a:rPr lang="en-US" sz="3200" dirty="0"/>
              <a:t>must be in the cockpit to operate the brakes in case</a:t>
            </a:r>
          </a:p>
          <a:p>
            <a:r>
              <a:rPr lang="en-US" sz="3200" dirty="0"/>
              <a:t>the tow bar should fail or become unhooked.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0"/>
            <a:ext cx="11582400" cy="6986528"/>
          </a:xfrm>
          <a:prstGeom prst="rect">
            <a:avLst/>
          </a:prstGeom>
        </p:spPr>
        <p:txBody>
          <a:bodyPr wrap="square">
            <a:spAutoFit/>
          </a:bodyPr>
          <a:lstStyle/>
          <a:p>
            <a:r>
              <a:rPr lang="en-US" sz="3200" dirty="0"/>
              <a:t>The following towing and parking procedures are typical of one type of operation. Only competent persons properly checked out should direct an aircraft towing team.</a:t>
            </a:r>
          </a:p>
          <a:p>
            <a:r>
              <a:rPr lang="en-US" sz="3200" dirty="0"/>
              <a:t>1. The towing vehicle driver is responsible for operating</a:t>
            </a:r>
          </a:p>
          <a:p>
            <a:r>
              <a:rPr lang="en-US" sz="3200" dirty="0"/>
              <a:t>the vehicle in a safe manner and obeying emergency</a:t>
            </a:r>
          </a:p>
          <a:p>
            <a:r>
              <a:rPr lang="en-US" sz="3200" dirty="0"/>
              <a:t>stop instructions given by any team member.</a:t>
            </a:r>
          </a:p>
          <a:p>
            <a:r>
              <a:rPr lang="en-US" sz="3200" dirty="0"/>
              <a:t>2. The person in charge should assign team personnel</a:t>
            </a:r>
          </a:p>
          <a:p>
            <a:r>
              <a:rPr lang="en-US" sz="3200" dirty="0"/>
              <a:t>as wing walkers. A wing walker should be stationed</a:t>
            </a:r>
          </a:p>
          <a:p>
            <a:r>
              <a:rPr lang="en-US" sz="3200" dirty="0"/>
              <a:t>at each wingtip in such a position that he or she</a:t>
            </a:r>
          </a:p>
          <a:p>
            <a:r>
              <a:rPr lang="en-US" sz="3200" dirty="0"/>
              <a:t>can ensure adequate clearance of any obstruction</a:t>
            </a:r>
          </a:p>
          <a:p>
            <a:r>
              <a:rPr lang="en-US" sz="3200" dirty="0"/>
              <a:t>in the path of the aircraft. A tail walker should be</a:t>
            </a:r>
          </a:p>
          <a:p>
            <a:r>
              <a:rPr lang="en-US" sz="3200" dirty="0"/>
              <a:t>assigned when sharp turns are to be made, or when</a:t>
            </a:r>
          </a:p>
          <a:p>
            <a:r>
              <a:rPr lang="en-US" sz="3200" dirty="0"/>
              <a:t>the aircraft is to be backed into position.</a:t>
            </a:r>
          </a:p>
          <a:p>
            <a:endParaRPr lang="en-US" sz="3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457201"/>
            <a:ext cx="11410950" cy="5755422"/>
          </a:xfrm>
          <a:prstGeom prst="rect">
            <a:avLst/>
          </a:prstGeom>
        </p:spPr>
        <p:txBody>
          <a:bodyPr wrap="square">
            <a:spAutoFit/>
          </a:bodyPr>
          <a:lstStyle/>
          <a:p>
            <a:r>
              <a:rPr lang="en-US" sz="2800" dirty="0"/>
              <a:t>3. A qualified person should occupy the pilot’s seat of</a:t>
            </a:r>
          </a:p>
          <a:p>
            <a:r>
              <a:rPr lang="en-US" sz="2800" dirty="0"/>
              <a:t>the towed aircraft to observe and operate the brakes</a:t>
            </a:r>
          </a:p>
          <a:p>
            <a:r>
              <a:rPr lang="en-US" sz="2800" dirty="0"/>
              <a:t>as required. When necessary, another qualified</a:t>
            </a:r>
          </a:p>
          <a:p>
            <a:r>
              <a:rPr lang="en-US" sz="2800" dirty="0"/>
              <a:t>person is stationed to watch and maintain aircraft</a:t>
            </a:r>
          </a:p>
          <a:p>
            <a:r>
              <a:rPr lang="en-US" sz="2800" dirty="0"/>
              <a:t>hydraulic system pressure.</a:t>
            </a:r>
          </a:p>
          <a:p>
            <a:r>
              <a:rPr lang="en-US" sz="2800" dirty="0"/>
              <a:t>4. The person in charge of the </a:t>
            </a:r>
            <a:r>
              <a:rPr lang="en-US" sz="3200" dirty="0"/>
              <a:t>towing</a:t>
            </a:r>
            <a:r>
              <a:rPr lang="en-US" sz="2800" dirty="0"/>
              <a:t> operation</a:t>
            </a:r>
          </a:p>
          <a:p>
            <a:r>
              <a:rPr lang="en-US" sz="2800" dirty="0"/>
              <a:t>should verify that, on aircraft with a steerable</a:t>
            </a:r>
          </a:p>
          <a:p>
            <a:r>
              <a:rPr lang="en-US" sz="2800" dirty="0"/>
              <a:t>Nose wheel, </a:t>
            </a:r>
            <a:r>
              <a:rPr lang="en-US" sz="2800" u="sng" dirty="0"/>
              <a:t>the locking scissors are set to full</a:t>
            </a:r>
          </a:p>
          <a:p>
            <a:r>
              <a:rPr lang="en-US" sz="2800" u="sng" dirty="0"/>
              <a:t>swivel for towing. </a:t>
            </a:r>
            <a:r>
              <a:rPr lang="en-US" sz="2800" dirty="0"/>
              <a:t>The locking device must be</a:t>
            </a:r>
          </a:p>
          <a:p>
            <a:r>
              <a:rPr lang="en-US" sz="2800" dirty="0"/>
              <a:t>reset after the tow bar has been removed from the</a:t>
            </a:r>
          </a:p>
          <a:p>
            <a:r>
              <a:rPr lang="en-US" sz="2800" dirty="0"/>
              <a:t>aircraft. Persons stationed in the aircraft should</a:t>
            </a:r>
          </a:p>
          <a:p>
            <a:r>
              <a:rPr lang="en-US" sz="2800" dirty="0"/>
              <a:t>not attempt to steer or turn the nose wheel when</a:t>
            </a:r>
          </a:p>
          <a:p>
            <a:r>
              <a:rPr lang="en-US" sz="2800" dirty="0"/>
              <a:t>the tow bar is attached to the aircraft.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9800" y="216744"/>
            <a:ext cx="10198100" cy="6124754"/>
          </a:xfrm>
          <a:prstGeom prst="rect">
            <a:avLst/>
          </a:prstGeom>
        </p:spPr>
        <p:txBody>
          <a:bodyPr wrap="square">
            <a:spAutoFit/>
          </a:bodyPr>
          <a:lstStyle/>
          <a:p>
            <a:r>
              <a:rPr lang="en-US" sz="2800" dirty="0"/>
              <a:t>5. Under no circumstances should anyone be permitted to walk or to ride between the nose wheel of an aircraft and the towing vehicle, nor ride on the outside of a moving aircraft or on the towing</a:t>
            </a:r>
          </a:p>
          <a:p>
            <a:r>
              <a:rPr lang="en-US" sz="2800" dirty="0"/>
              <a:t>vehicle. In the interest of safety, no attempt to board or leave a moving aircraft or towing vehicle should be permitted.</a:t>
            </a:r>
          </a:p>
          <a:p>
            <a:r>
              <a:rPr lang="en-US" sz="2800" dirty="0"/>
              <a:t>6. The towing speed of the aircraft should not exceed that of the walking team members. The aircraft’s engines usually are not operated when the aircraft is being towed into position.</a:t>
            </a:r>
          </a:p>
          <a:p>
            <a:r>
              <a:rPr lang="en-US" sz="2800" dirty="0"/>
              <a:t>7. The aircraft brake system should be charged before each towing operation. Aircraft with faulty brakes should be towed into position only for repair of brake systems, and then only with personnel</a:t>
            </a:r>
          </a:p>
          <a:p>
            <a:r>
              <a:rPr lang="en-US" sz="2800" dirty="0"/>
              <a:t>standing by ready with chocks for emergency use. Chocks must be immediately available in case of an emergency throughout any towing operation.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0300" y="212636"/>
            <a:ext cx="9918700" cy="6494085"/>
          </a:xfrm>
          <a:prstGeom prst="rect">
            <a:avLst/>
          </a:prstGeom>
        </p:spPr>
        <p:txBody>
          <a:bodyPr wrap="square">
            <a:spAutoFit/>
          </a:bodyPr>
          <a:lstStyle/>
          <a:p>
            <a:r>
              <a:rPr lang="en-US" sz="3200" dirty="0"/>
              <a:t>8. To avoid possible personal injury and aircraft damage during towing operations, entrance doors should be closed, ladders retracted, and gear down locks installed.</a:t>
            </a:r>
          </a:p>
          <a:p>
            <a:r>
              <a:rPr lang="en-US" sz="3200" dirty="0"/>
              <a:t>9. Prior to towing any aircraft, check all tires and</a:t>
            </a:r>
          </a:p>
          <a:p>
            <a:r>
              <a:rPr lang="en-US" sz="3200" dirty="0"/>
              <a:t>landing gear struts for proper inflation. (Inflation</a:t>
            </a:r>
          </a:p>
          <a:p>
            <a:r>
              <a:rPr lang="en-US" sz="3200" dirty="0"/>
              <a:t>of landing gear struts of aircraft in overhaul and</a:t>
            </a:r>
          </a:p>
          <a:p>
            <a:r>
              <a:rPr lang="en-US" sz="3200" dirty="0"/>
              <a:t>storage is excluded.)</a:t>
            </a:r>
          </a:p>
          <a:p>
            <a:r>
              <a:rPr lang="en-US" sz="3200" dirty="0"/>
              <a:t>10. When moving aircraft, do not start and stop</a:t>
            </a:r>
          </a:p>
          <a:p>
            <a:r>
              <a:rPr lang="en-US" sz="3200" dirty="0"/>
              <a:t>suddenly. For added safety, aircraft brakes</a:t>
            </a:r>
          </a:p>
          <a:p>
            <a:r>
              <a:rPr lang="en-US" sz="3200" dirty="0"/>
              <a:t>must never be applied during towing except in</a:t>
            </a:r>
          </a:p>
          <a:p>
            <a:r>
              <a:rPr lang="en-US" sz="3200" dirty="0"/>
              <a:t>emergencies, and then only upon command by one</a:t>
            </a:r>
          </a:p>
          <a:p>
            <a:r>
              <a:rPr lang="en-US" sz="3200" dirty="0"/>
              <a:t>of the tow team members.</a:t>
            </a:r>
          </a:p>
          <a:p>
            <a:endParaRPr lang="en-US" sz="3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8000" y="0"/>
            <a:ext cx="10248900" cy="6986528"/>
          </a:xfrm>
          <a:prstGeom prst="rect">
            <a:avLst/>
          </a:prstGeom>
        </p:spPr>
        <p:txBody>
          <a:bodyPr wrap="square">
            <a:spAutoFit/>
          </a:bodyPr>
          <a:lstStyle/>
          <a:p>
            <a:r>
              <a:rPr lang="en-US" sz="3200" dirty="0"/>
              <a:t>11. Aircraft should be parked in specified areas only.</a:t>
            </a:r>
          </a:p>
          <a:p>
            <a:r>
              <a:rPr lang="en-US" sz="3200" dirty="0"/>
              <a:t>Generally, the distance between rows of parked</a:t>
            </a:r>
          </a:p>
          <a:p>
            <a:r>
              <a:rPr lang="en-US" sz="3200" dirty="0"/>
              <a:t>aircraft should be great enough to allow immediate</a:t>
            </a:r>
          </a:p>
          <a:p>
            <a:r>
              <a:rPr lang="en-US" sz="3200" dirty="0"/>
              <a:t>access of emergency vehicles in case of fire, as well</a:t>
            </a:r>
          </a:p>
          <a:p>
            <a:r>
              <a:rPr lang="en-US" sz="3200" dirty="0"/>
              <a:t>as free movement of equipment and materials.</a:t>
            </a:r>
          </a:p>
          <a:p>
            <a:r>
              <a:rPr lang="en-US" sz="3200" dirty="0"/>
              <a:t>12. Wheel chocks should be placed fore and aft of the</a:t>
            </a:r>
          </a:p>
          <a:p>
            <a:r>
              <a:rPr lang="en-US" sz="3200" dirty="0"/>
              <a:t>main landing gear of the parked aircraft.</a:t>
            </a:r>
          </a:p>
          <a:p>
            <a:r>
              <a:rPr lang="en-US" sz="3200" dirty="0"/>
              <a:t>13. Internal or external control locks (gust locks or</a:t>
            </a:r>
          </a:p>
          <a:p>
            <a:r>
              <a:rPr lang="en-US" sz="3200" dirty="0"/>
              <a:t>blocks) should be used while the aircraft is parked.</a:t>
            </a:r>
          </a:p>
          <a:p>
            <a:r>
              <a:rPr lang="en-US" sz="3200" dirty="0"/>
              <a:t>14. Prior to any movement of aircraft across runways</a:t>
            </a:r>
          </a:p>
          <a:p>
            <a:r>
              <a:rPr lang="en-US" sz="3200" dirty="0"/>
              <a:t>or taxiways, contact the airport control tower on the</a:t>
            </a:r>
          </a:p>
          <a:p>
            <a:r>
              <a:rPr lang="en-US" sz="3200" dirty="0"/>
              <a:t>appropriate frequency for clearance to proceed.</a:t>
            </a:r>
          </a:p>
          <a:p>
            <a:r>
              <a:rPr lang="en-US" sz="3200" dirty="0"/>
              <a:t>15. An aircraft should not be parked in a hangar</a:t>
            </a:r>
          </a:p>
          <a:p>
            <a:r>
              <a:rPr lang="en-US" sz="3200" dirty="0"/>
              <a:t>without immediately being statically grounded.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229" y="240804"/>
            <a:ext cx="11669485" cy="6617196"/>
          </a:xfrm>
          <a:prstGeom prst="rect">
            <a:avLst/>
          </a:prstGeom>
        </p:spPr>
        <p:txBody>
          <a:bodyPr wrap="square">
            <a:spAutoFit/>
          </a:bodyPr>
          <a:lstStyle/>
          <a:p>
            <a:r>
              <a:rPr lang="en-US" sz="3600" dirty="0"/>
              <a:t>Taxiing Aircraft</a:t>
            </a:r>
          </a:p>
          <a:p>
            <a:r>
              <a:rPr lang="en-US" sz="3200" dirty="0"/>
              <a:t>As a general rule, only rated pilots and qualified airframe and power plant technicians are authorized to start, run up, and taxi aircraft. All taxiing operations should be performed in accordance with applicable local regulations.</a:t>
            </a:r>
          </a:p>
          <a:p>
            <a:r>
              <a:rPr lang="en-US" sz="3600" dirty="0"/>
              <a:t>Taxi Signals</a:t>
            </a:r>
          </a:p>
          <a:p>
            <a:r>
              <a:rPr lang="en-US" sz="3200" dirty="0"/>
              <a:t>Many ground accidents have occurred as a result of improper technique in taxiing aircraft. Although the pilot is ultimately responsible for the aircraft until the engine is stopped, a taxi signalman can assist the pilot around the flight line.</a:t>
            </a:r>
          </a:p>
          <a:p>
            <a:r>
              <a:rPr lang="en-US" sz="3200" dirty="0"/>
              <a:t>The standard position for a signalman is slightly ahead of and in line with the aircraft’s left wingtip. As the signalman faces the aircraft, the nose of the aircraft is on the left.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51542" y="115849"/>
            <a:ext cx="10522857" cy="6288049"/>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862572" y="506167"/>
            <a:ext cx="10956290" cy="5521960"/>
          </a:xfrm>
          <a:prstGeom prst="rect">
            <a:avLst/>
          </a:prstGeom>
          <a:noFill/>
        </p:spPr>
        <p:txBody>
          <a:bodyPr wrap="square" rtlCol="0" anchor="t">
            <a:spAutoFit/>
          </a:bodyPr>
          <a:lstStyle/>
          <a:p>
            <a:r>
              <a:rPr lang="en-US" sz="3600" dirty="0"/>
              <a:t>Electrical Safety</a:t>
            </a:r>
          </a:p>
          <a:p>
            <a:r>
              <a:rPr lang="en-US" sz="3200" dirty="0"/>
              <a:t>Physiological Safety Working with electrical equipment poses certain physiological safety hazards. It is known that when electricity is applied to the human body, it can create severe burns in the area of entrance to and at the point of exit from the</a:t>
            </a:r>
          </a:p>
          <a:p>
            <a:r>
              <a:rPr lang="en-US" sz="3200" dirty="0"/>
              <a:t>body. In addition, the nervous system is affected and can</a:t>
            </a:r>
          </a:p>
          <a:p>
            <a:r>
              <a:rPr lang="en-US" sz="3200" dirty="0"/>
              <a:t>be damaged or destroyed.</a:t>
            </a:r>
          </a:p>
          <a:p>
            <a:r>
              <a:rPr lang="en-US" sz="3200" dirty="0"/>
              <a:t>To safely deal with electricity, the technician must have</a:t>
            </a:r>
          </a:p>
          <a:p>
            <a:r>
              <a:rPr lang="en-US" sz="3200" dirty="0"/>
              <a:t>a working knowledge of the principles of electricity,</a:t>
            </a:r>
          </a:p>
          <a:p>
            <a:r>
              <a:rPr lang="en-US" sz="3200" dirty="0"/>
              <a:t>and a healthy respect for its capability to do both work</a:t>
            </a:r>
          </a:p>
          <a:p>
            <a:r>
              <a:rPr lang="en-US" sz="3200" dirty="0"/>
              <a:t>and damage.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970" y="0"/>
            <a:ext cx="11350173" cy="6555641"/>
          </a:xfrm>
          <a:prstGeom prst="rect">
            <a:avLst/>
          </a:prstGeom>
        </p:spPr>
        <p:txBody>
          <a:bodyPr wrap="square">
            <a:spAutoFit/>
          </a:bodyPr>
          <a:lstStyle/>
          <a:p>
            <a:r>
              <a:rPr lang="en-US" sz="3600" b="1" dirty="0"/>
              <a:t>JACKING AIRCRAFT</a:t>
            </a:r>
            <a:endParaRPr lang="en-US" sz="3600" dirty="0"/>
          </a:p>
          <a:p>
            <a:r>
              <a:rPr lang="en-US" sz="3200" dirty="0"/>
              <a:t>The aviation technician must be familiar with the jacking of aircraft in order to perform maintenance and inspection. Since jacking procedures and safety precautions vary for different types of aircraft, only general jacking procedures and precautions are discussed. Consult the applicable aircraft manufacturer's maintenance instructions for specific jacking procedures. </a:t>
            </a:r>
          </a:p>
          <a:p>
            <a:r>
              <a:rPr lang="en-US" sz="3200" dirty="0"/>
              <a:t>Extensive aircraft damage and serious personal injury have resulted from careless or improper jacking procedures. As an added safety measure, jacks should be inspected before use to determine the specific lifting capacity, proper functioning of safety locks, condition of pins, and general serviceability. </a:t>
            </a:r>
          </a:p>
          <a:p>
            <a:endParaRPr lang="en-US" sz="32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113" y="362856"/>
            <a:ext cx="11292115" cy="6001643"/>
          </a:xfrm>
          <a:prstGeom prst="rect">
            <a:avLst/>
          </a:prstGeom>
        </p:spPr>
        <p:txBody>
          <a:bodyPr wrap="square">
            <a:spAutoFit/>
          </a:bodyPr>
          <a:lstStyle/>
          <a:p>
            <a:r>
              <a:rPr lang="en-US" sz="3200" dirty="0"/>
              <a:t>Before raising an aircraft on jacks, all work stands and other equipment should be removed from under and near the aircraft. No one should remain in the aircraft while it is being raised or lowered, unless maintenance manual procedures require such practice for observing leveling instruments in the aircraft.</a:t>
            </a:r>
          </a:p>
          <a:p>
            <a:r>
              <a:rPr lang="en-US" sz="3200" dirty="0"/>
              <a:t>The aircraft to be jacked must be located in a level position, well protected from the wind. A hangar should be used if possible. The manufacturer's maintenance instructions for the aircraft being jacked should be consulted for the location of the jacking points. These jacking points are usually located in relation to the aircraft center of gravity so the aircraft will be well balanced on the jacks. However, there are some exceptions to this.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6743" y="203201"/>
            <a:ext cx="11408228" cy="6494085"/>
          </a:xfrm>
          <a:prstGeom prst="rect">
            <a:avLst/>
          </a:prstGeom>
        </p:spPr>
        <p:txBody>
          <a:bodyPr wrap="square">
            <a:spAutoFit/>
          </a:bodyPr>
          <a:lstStyle/>
          <a:p>
            <a:r>
              <a:rPr lang="en-US" sz="3200" dirty="0"/>
              <a:t>On some aircraft it may be necessary to add weight to the nose or tail of the aircraft to achieve a safe balance. Sandbags are usually used for this purpose.</a:t>
            </a:r>
          </a:p>
          <a:p>
            <a:r>
              <a:rPr lang="en-US" sz="3200" b="1" dirty="0"/>
              <a:t>Jacking Complete Aircraft</a:t>
            </a:r>
            <a:endParaRPr lang="en-US" sz="3200" dirty="0"/>
          </a:p>
          <a:p>
            <a:r>
              <a:rPr lang="en-US" sz="3200" dirty="0"/>
              <a:t>Prior to jacking the aircraft, an overall survey of the complete situation should be made to determine if any hazards to the aircraft or personnel exist. Tripod jacks of the appropriate size for the aircraft being jacked should be placed under the aircraft jacking points and perfectly centered to prevent them from cocking when the aircraft is raised. The legs of the jacks should be checked to see that they will not interfere with the operations to be performed after the aircraft is jacked, such as retracting the landing gear.</a:t>
            </a:r>
          </a:p>
          <a:p>
            <a:endParaRPr lang="en-US" sz="3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286" y="246744"/>
            <a:ext cx="11248571" cy="6001643"/>
          </a:xfrm>
          <a:prstGeom prst="rect">
            <a:avLst/>
          </a:prstGeom>
        </p:spPr>
        <p:txBody>
          <a:bodyPr wrap="square">
            <a:spAutoFit/>
          </a:bodyPr>
          <a:lstStyle/>
          <a:p>
            <a:r>
              <a:rPr lang="en-US" sz="3200" dirty="0"/>
              <a:t>At least three places or points are provided on aircraft for jacking purposes; a fourth place on some aircraft is used to stabilize the aircraft while it is being jacked at the other three points. The two main places are on the wings, with a smaller one on the fuselage near either the tail or the nose, depending on the landing gear design.</a:t>
            </a:r>
          </a:p>
          <a:p>
            <a:r>
              <a:rPr lang="en-US" sz="3200" dirty="0"/>
              <a:t>Most aircraft have jack pads located at the jack points. Others have removable jack pads that are inserted into receptacles bolted in place prior to jacking. The correct jack pad should be used in all cases. </a:t>
            </a:r>
            <a:r>
              <a:rPr lang="en-US" sz="3200" u="sng" dirty="0"/>
              <a:t>The function of the jack pad is to ensure that the aircraft load is properly distributed at the jack point and to provide a convex bearing surface to mate with the concave jack stem.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970" y="669169"/>
            <a:ext cx="11103429" cy="5509200"/>
          </a:xfrm>
          <a:prstGeom prst="rect">
            <a:avLst/>
          </a:prstGeom>
        </p:spPr>
        <p:txBody>
          <a:bodyPr wrap="square">
            <a:spAutoFit/>
          </a:bodyPr>
          <a:lstStyle/>
          <a:p>
            <a:r>
              <a:rPr lang="en-US" sz="3200" dirty="0"/>
              <a:t>Prior to jacking, determine if the aircraft configuration will permit jacking. There may be equipment or fuel which has to be removed if serious structural damage is to be avoided during jacking. If any other work is in progress on the aircraft, ascertain if any critical panels have been removed. </a:t>
            </a:r>
            <a:r>
              <a:rPr lang="en-US" sz="3200" u="sng" dirty="0"/>
              <a:t>On some aircraft the stress panels or plates must be in place when the aircraft is jacked </a:t>
            </a:r>
            <a:r>
              <a:rPr lang="en-US" sz="3200" dirty="0"/>
              <a:t>to avoid structural damage.</a:t>
            </a:r>
          </a:p>
          <a:p>
            <a:r>
              <a:rPr lang="en-US" sz="3200" dirty="0"/>
              <a:t>Extend the jacks until they contact the jack pads. A </a:t>
            </a:r>
            <a:r>
              <a:rPr lang="en-US" sz="3200" u="sng" dirty="0"/>
              <a:t>final check for alignment of the jacks should be made before the aircraft is raised</a:t>
            </a:r>
            <a:r>
              <a:rPr lang="en-US" sz="3200" dirty="0"/>
              <a:t>, since most accidents during jacking are the result of misaligned jacks.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314" y="856357"/>
            <a:ext cx="10943772" cy="4524315"/>
          </a:xfrm>
          <a:prstGeom prst="rect">
            <a:avLst/>
          </a:prstGeom>
        </p:spPr>
        <p:txBody>
          <a:bodyPr wrap="square">
            <a:spAutoFit/>
          </a:bodyPr>
          <a:lstStyle/>
          <a:p>
            <a:r>
              <a:rPr lang="en-US" sz="3200" dirty="0"/>
              <a:t>When the aircraft is ready to be raised, a man should be stationed at each jack. The jacks should be operated simultaneously to keep the aircraft as level as possible and to avoid overloading any of the jacks. This can be accomplished by having the crew leader stand in front of the aircraft and give instructions to the men operating the jacks. </a:t>
            </a:r>
          </a:p>
          <a:p>
            <a:r>
              <a:rPr lang="en-US" sz="3200" dirty="0"/>
              <a:t>Caution should be observed, since on many jacks the piston can be raised beyond the safety point; therefore, </a:t>
            </a:r>
            <a:r>
              <a:rPr lang="en-US" sz="3200" u="sng" dirty="0"/>
              <a:t>never raise an aircraft any higher than is necessary to accomplish the job</a:t>
            </a:r>
            <a:r>
              <a:rPr lang="en-US" sz="3200" dirty="0"/>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67657"/>
            <a:ext cx="11654972" cy="5509200"/>
          </a:xfrm>
          <a:prstGeom prst="rect">
            <a:avLst/>
          </a:prstGeom>
        </p:spPr>
        <p:txBody>
          <a:bodyPr wrap="square">
            <a:spAutoFit/>
          </a:bodyPr>
          <a:lstStyle/>
          <a:p>
            <a:r>
              <a:rPr lang="en-US" sz="3200" dirty="0"/>
              <a:t>The area around the aircraft should be secured while the aircraft is on jacks. Climbing on the aircraft should be held to an absolute minimum, and no violent movements should be made by persons who are required to go aboard. Any cradles or necessary supports should be placed under the fuselage or wings of the aircraft at the earliest possible time, particularly if the aircraft is to remain jacked for any length of time.</a:t>
            </a:r>
          </a:p>
          <a:p>
            <a:r>
              <a:rPr lang="en-US" sz="3200" dirty="0"/>
              <a:t>On </a:t>
            </a:r>
            <a:r>
              <a:rPr lang="en-US" sz="3200" dirty="0" err="1"/>
              <a:t>collet</a:t>
            </a:r>
            <a:r>
              <a:rPr lang="en-US" sz="3200" dirty="0"/>
              <a:t> equipped jacks, the </a:t>
            </a:r>
            <a:r>
              <a:rPr lang="en-US" sz="3200" u="sng" dirty="0" err="1"/>
              <a:t>collet</a:t>
            </a:r>
            <a:r>
              <a:rPr lang="en-US" sz="3200" u="sng" dirty="0"/>
              <a:t> should be kept within two threads of the lift tube cylinder during raising</a:t>
            </a:r>
            <a:r>
              <a:rPr lang="en-US" sz="3200" dirty="0"/>
              <a:t>, and screwed down firmly to the cylinder after jacking is completed to prevent settling.</a:t>
            </a:r>
          </a:p>
          <a:p>
            <a:endParaRPr lang="en-US" sz="32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886" y="701878"/>
            <a:ext cx="11451771" cy="2062103"/>
          </a:xfrm>
          <a:prstGeom prst="rect">
            <a:avLst/>
          </a:prstGeom>
        </p:spPr>
        <p:txBody>
          <a:bodyPr wrap="square">
            <a:spAutoFit/>
          </a:bodyPr>
          <a:lstStyle/>
          <a:p>
            <a:r>
              <a:rPr lang="en-US" sz="3200" u="sng" dirty="0"/>
              <a:t>Before releasing jack pressure and lowering the aircraft, make certain that all  work stands, equipment, and persons are clear of the aircraft</a:t>
            </a:r>
            <a:r>
              <a:rPr lang="en-US" sz="3200" dirty="0"/>
              <a:t>, that the landing gear is down and locked, and that all ground locking devices are properly installed.</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C:\Documents and Settings\manojsahu\Desktop\JACKING AIRCRAFT_files\image9c5.jpg"/>
          <p:cNvPicPr>
            <a:picLocks noChangeAspect="1" noChangeArrowheads="1"/>
          </p:cNvPicPr>
          <p:nvPr/>
        </p:nvPicPr>
        <p:blipFill>
          <a:blip r:embed="rId2"/>
          <a:srcRect/>
          <a:stretch>
            <a:fillRect/>
          </a:stretch>
        </p:blipFill>
        <p:spPr bwMode="auto">
          <a:xfrm>
            <a:off x="1142547" y="1111477"/>
            <a:ext cx="3879396" cy="4655277"/>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C:\Documents and Settings\manojsahu\Desktop\JACKING AIRCRAFT_files\imagemfg.jpg"/>
          <p:cNvPicPr>
            <a:picLocks noChangeAspect="1" noChangeArrowheads="1"/>
          </p:cNvPicPr>
          <p:nvPr/>
        </p:nvPicPr>
        <p:blipFill>
          <a:blip r:embed="rId2"/>
          <a:srcRect/>
          <a:stretch>
            <a:fillRect/>
          </a:stretch>
        </p:blipFill>
        <p:spPr bwMode="auto">
          <a:xfrm>
            <a:off x="561975" y="338137"/>
            <a:ext cx="9777926" cy="509020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670560" y="812165"/>
            <a:ext cx="11156315" cy="5948045"/>
          </a:xfrm>
          <a:prstGeom prst="rect">
            <a:avLst/>
          </a:prstGeom>
          <a:noFill/>
        </p:spPr>
        <p:txBody>
          <a:bodyPr wrap="square" rtlCol="0" anchor="t">
            <a:spAutoFit/>
          </a:bodyPr>
          <a:lstStyle/>
          <a:p>
            <a:r>
              <a:rPr lang="en-US" sz="3200" dirty="0"/>
              <a:t>Wearing or use of proper safety equipment can provide a psychological assurance at the same time it physically protects the user. The use of rubber </a:t>
            </a:r>
            <a:r>
              <a:rPr lang="en-US" sz="3200" dirty="0" err="1"/>
              <a:t>gloves,safety</a:t>
            </a:r>
            <a:r>
              <a:rPr lang="en-US" sz="3200" dirty="0"/>
              <a:t> glasses, rubber or grounded safety mats, and other safety equipment contributes to the physiological safety of the technician working on or with electrical</a:t>
            </a:r>
          </a:p>
          <a:p>
            <a:r>
              <a:rPr lang="en-US" sz="3200" dirty="0"/>
              <a:t>equipment.</a:t>
            </a:r>
          </a:p>
          <a:p>
            <a:r>
              <a:rPr lang="en-US" sz="3200" dirty="0"/>
              <a:t>Two factors that affect safety when dealing with electricity</a:t>
            </a:r>
          </a:p>
          <a:p>
            <a:r>
              <a:rPr lang="en-US" sz="3200" dirty="0"/>
              <a:t>are fear and overconfidence. These two factors</a:t>
            </a:r>
          </a:p>
          <a:p>
            <a:r>
              <a:rPr lang="en-US" sz="3200" dirty="0"/>
              <a:t>are major causes of accidents involving electricity.</a:t>
            </a:r>
          </a:p>
          <a:p>
            <a:r>
              <a:rPr lang="en-US" sz="3200" dirty="0"/>
              <a:t>While both a certain amount of respect for electrical</a:t>
            </a:r>
          </a:p>
          <a:p>
            <a:r>
              <a:rPr lang="en-US" sz="3200" dirty="0"/>
              <a:t>equipment is healthy and a certain level of confidence</a:t>
            </a:r>
          </a:p>
          <a:p>
            <a:r>
              <a:rPr lang="en-US" sz="3200" dirty="0"/>
              <a:t>is necessary, extremes of either can be deadly.</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2514" y="526481"/>
            <a:ext cx="11001829" cy="4093428"/>
          </a:xfrm>
          <a:prstGeom prst="rect">
            <a:avLst/>
          </a:prstGeom>
        </p:spPr>
        <p:txBody>
          <a:bodyPr wrap="square">
            <a:spAutoFit/>
          </a:bodyPr>
          <a:lstStyle/>
          <a:p>
            <a:r>
              <a:rPr lang="en-US" sz="3600" b="1" dirty="0"/>
              <a:t>Jacking One Wheel of an Aircraft</a:t>
            </a:r>
            <a:endParaRPr lang="en-US" sz="3600" dirty="0"/>
          </a:p>
          <a:p>
            <a:r>
              <a:rPr lang="en-US" sz="3200" dirty="0"/>
              <a:t>When only one wheel has to be raised to change a tire or to grease wheel bearings, a low single base jack(Bottle jack) is used. Before the wheel is raised, </a:t>
            </a:r>
            <a:r>
              <a:rPr lang="en-US" sz="3200" u="sng" dirty="0"/>
              <a:t>the remaining wheels must be chocked fore and aft</a:t>
            </a:r>
            <a:r>
              <a:rPr lang="en-US" sz="3200" dirty="0"/>
              <a:t> to prevent movement of the aircraft. </a:t>
            </a:r>
            <a:r>
              <a:rPr lang="en-US" sz="3200" u="sng" dirty="0"/>
              <a:t>If the aircraft is equipped with a tail wheel, it must be locked</a:t>
            </a:r>
            <a:r>
              <a:rPr lang="en-US" sz="3200" dirty="0"/>
              <a:t>. The </a:t>
            </a:r>
            <a:r>
              <a:rPr lang="en-US" sz="3200" u="sng" dirty="0"/>
              <a:t>wheel should be raised only high enough to clear the concrete surface.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Documents and Settings\manojsahu\Desktop\JACKING AIRCRAFT_files\imagea8k.jpg"/>
          <p:cNvPicPr>
            <a:picLocks noChangeAspect="1" noChangeArrowheads="1"/>
          </p:cNvPicPr>
          <p:nvPr/>
        </p:nvPicPr>
        <p:blipFill>
          <a:blip r:embed="rId2"/>
          <a:srcRect/>
          <a:stretch>
            <a:fillRect/>
          </a:stretch>
        </p:blipFill>
        <p:spPr bwMode="auto">
          <a:xfrm>
            <a:off x="4049484" y="232230"/>
            <a:ext cx="4978401" cy="6444342"/>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429" y="217715"/>
            <a:ext cx="11161485" cy="6555641"/>
          </a:xfrm>
          <a:prstGeom prst="rect">
            <a:avLst/>
          </a:prstGeom>
        </p:spPr>
        <p:txBody>
          <a:bodyPr wrap="square">
            <a:spAutoFit/>
          </a:bodyPr>
          <a:lstStyle/>
          <a:p>
            <a:r>
              <a:rPr lang="en-US" sz="3600" dirty="0"/>
              <a:t>Fuel Servicing Of Aircraft</a:t>
            </a:r>
          </a:p>
          <a:p>
            <a:r>
              <a:rPr lang="en-US" sz="3200" dirty="0"/>
              <a:t>Types of Fuel and Identification</a:t>
            </a:r>
          </a:p>
          <a:p>
            <a:r>
              <a:rPr lang="en-US" sz="2800" dirty="0"/>
              <a:t>Two types of aviation fuel in general use are aviation gasoline, also known as </a:t>
            </a:r>
            <a:r>
              <a:rPr lang="en-US" sz="2800" u="sng" dirty="0"/>
              <a:t>AVGAS, and turbine fuel</a:t>
            </a:r>
            <a:r>
              <a:rPr lang="en-US" sz="2800" dirty="0"/>
              <a:t>, also known as JET A fuel. Aviation gasoline (AVGAS) is used in reciprocating engine aircraft. Currently, there are three grades of fuel in general use: 80/87, 100/130, and 100LL (low</a:t>
            </a:r>
          </a:p>
          <a:p>
            <a:r>
              <a:rPr lang="en-US" sz="2800" dirty="0"/>
              <a:t>lead). A fourth grade, 115/145, is in limited use in the large reciprocating-engine aircraft. </a:t>
            </a:r>
            <a:r>
              <a:rPr lang="en-US" sz="2800" u="sng" dirty="0"/>
              <a:t>The two numbers indicate the lean mixture and rich mixture octane rating numbers of the specific fuel</a:t>
            </a:r>
            <a:r>
              <a:rPr lang="en-US" sz="2800" dirty="0"/>
              <a:t>. In other words, with</a:t>
            </a:r>
          </a:p>
          <a:p>
            <a:r>
              <a:rPr lang="en-US" sz="2800" dirty="0"/>
              <a:t>80/87 aviation gasoline, the 80 is the lean mixture rating and 87 is the rich mixture rating nu</a:t>
            </a:r>
            <a:r>
              <a:rPr lang="en-US" sz="3200" dirty="0"/>
              <a:t>mber. AVGAS can also be identified by a color code. The color of the fuel should match the color band on piping and</a:t>
            </a:r>
          </a:p>
          <a:p>
            <a:r>
              <a:rPr lang="en-US" sz="3200" dirty="0"/>
              <a:t>fueling equipment.</a:t>
            </a:r>
          </a:p>
          <a:p>
            <a:endParaRPr lang="en-US" sz="32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300190" y="783772"/>
            <a:ext cx="11543468" cy="5754914"/>
          </a:xfrm>
          <a:prstGeom prst="rect">
            <a:avLst/>
          </a:prstGeom>
          <a:noFill/>
          <a:ln w="9525">
            <a:noFill/>
            <a:miter lim="800000"/>
            <a:headEnd/>
            <a:tailEnd/>
          </a:ln>
          <a:effec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943" y="217714"/>
            <a:ext cx="11335657" cy="6494085"/>
          </a:xfrm>
          <a:prstGeom prst="rect">
            <a:avLst/>
          </a:prstGeom>
        </p:spPr>
        <p:txBody>
          <a:bodyPr wrap="square">
            <a:spAutoFit/>
          </a:bodyPr>
          <a:lstStyle/>
          <a:p>
            <a:r>
              <a:rPr lang="en-US" sz="3200" dirty="0"/>
              <a:t>Three types of turbine fuel generally used in civilian aviation are JET A and JET A-1, which are made from kerosene and JET B, which is a blend of kerosene and aviation gasoline. While </a:t>
            </a:r>
            <a:r>
              <a:rPr lang="en-US" sz="3200" u="sng" dirty="0"/>
              <a:t>jet fuel is identified by the color black on piping and fueling equipment</a:t>
            </a:r>
            <a:r>
              <a:rPr lang="en-US" sz="3200" dirty="0"/>
              <a:t>, the actual color of jet fuel can be clear or straw colored. </a:t>
            </a:r>
            <a:r>
              <a:rPr lang="en-US" sz="3200" u="sng" dirty="0"/>
              <a:t>Never mix AVGAS and turbine fuel. </a:t>
            </a:r>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314" y="261257"/>
            <a:ext cx="11509829" cy="6555641"/>
          </a:xfrm>
          <a:prstGeom prst="rect">
            <a:avLst/>
          </a:prstGeom>
        </p:spPr>
        <p:txBody>
          <a:bodyPr wrap="square">
            <a:spAutoFit/>
          </a:bodyPr>
          <a:lstStyle/>
          <a:p>
            <a:r>
              <a:rPr lang="en-US" sz="3600" dirty="0"/>
              <a:t>Contamination Control</a:t>
            </a:r>
          </a:p>
          <a:p>
            <a:r>
              <a:rPr lang="en-US" sz="3200" dirty="0"/>
              <a:t>Contamination is anything in the fuel that is not supposed to be there. The types of contamination found in aviation fuel include water, solids, and microbial growths.</a:t>
            </a:r>
          </a:p>
          <a:p>
            <a:r>
              <a:rPr lang="en-US" sz="3200" dirty="0"/>
              <a:t>The best method of controlling contamination is to prevent its introduction into the fuel system. Some forms of contamination will still occur inside the fuel system.</a:t>
            </a:r>
          </a:p>
          <a:p>
            <a:r>
              <a:rPr lang="en-US" sz="3200" dirty="0"/>
              <a:t>Either way, the filter, separators, and screens should remove most of the contamination. Water in aviation fuels will generally take two forms: dissolved (vapor) and free water.</a:t>
            </a:r>
          </a:p>
          <a:p>
            <a:r>
              <a:rPr lang="en-US" sz="3200" dirty="0"/>
              <a:t>Solid contaminants are insoluble in fuel. The more</a:t>
            </a:r>
          </a:p>
          <a:p>
            <a:r>
              <a:rPr lang="en-US" sz="3200" dirty="0"/>
              <a:t>common types are rust, dirt, sand, gasket material, lint,</a:t>
            </a:r>
          </a:p>
          <a:p>
            <a:r>
              <a:rPr lang="en-US" sz="3200" dirty="0"/>
              <a:t>and fragments of shop towels.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57" y="188686"/>
            <a:ext cx="11742057" cy="6555641"/>
          </a:xfrm>
          <a:prstGeom prst="rect">
            <a:avLst/>
          </a:prstGeom>
        </p:spPr>
        <p:txBody>
          <a:bodyPr wrap="square">
            <a:spAutoFit/>
          </a:bodyPr>
          <a:lstStyle/>
          <a:p>
            <a:r>
              <a:rPr lang="en-US" sz="3200" dirty="0"/>
              <a:t>Microbiological growths are a problem in jet fuel. There are a number of varieties of micro-organisms that can live in the free water in jet fuel.</a:t>
            </a:r>
          </a:p>
          <a:p>
            <a:r>
              <a:rPr lang="en-US" sz="3600" dirty="0"/>
              <a:t>Fueling Procedures</a:t>
            </a:r>
          </a:p>
          <a:p>
            <a:r>
              <a:rPr lang="en-US" sz="3600" dirty="0"/>
              <a:t>There are two basic procedures when fueling an aircraft.</a:t>
            </a:r>
          </a:p>
          <a:p>
            <a:r>
              <a:rPr lang="en-US" sz="3600" dirty="0"/>
              <a:t>Smaller aircraft are fueled by the over-the-wing</a:t>
            </a:r>
          </a:p>
          <a:p>
            <a:r>
              <a:rPr lang="en-US" sz="3600" dirty="0"/>
              <a:t>method. This method uses the fuel hose to fill through</a:t>
            </a:r>
          </a:p>
          <a:p>
            <a:r>
              <a:rPr lang="en-US" sz="3600" dirty="0"/>
              <a:t>fueling ports on the top of the wing. The </a:t>
            </a:r>
            <a:r>
              <a:rPr lang="en-US" sz="3600" u="sng" dirty="0"/>
              <a:t>method used</a:t>
            </a:r>
          </a:p>
          <a:p>
            <a:r>
              <a:rPr lang="en-US" sz="3600" u="sng" dirty="0"/>
              <a:t>for larger aircraft is the single point fueling system</a:t>
            </a:r>
            <a:r>
              <a:rPr lang="en-US" sz="3600" dirty="0"/>
              <a:t>.</a:t>
            </a:r>
          </a:p>
          <a:p>
            <a:r>
              <a:rPr lang="en-US" sz="3600" dirty="0"/>
              <a:t>This type of fueling system uses receptacles in the</a:t>
            </a:r>
          </a:p>
          <a:p>
            <a:r>
              <a:rPr lang="en-US" sz="3600" dirty="0"/>
              <a:t>bottom leading edge of the wing, which is used to fill</a:t>
            </a:r>
          </a:p>
          <a:p>
            <a:r>
              <a:rPr lang="en-US" sz="3600" dirty="0"/>
              <a:t>all the tanks from this one point.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319314"/>
            <a:ext cx="11553371" cy="3539430"/>
          </a:xfrm>
          <a:prstGeom prst="rect">
            <a:avLst/>
          </a:prstGeom>
        </p:spPr>
        <p:txBody>
          <a:bodyPr wrap="square">
            <a:spAutoFit/>
          </a:bodyPr>
          <a:lstStyle/>
          <a:p>
            <a:r>
              <a:rPr lang="en-US" sz="3200" dirty="0"/>
              <a:t>This decreases the time it takes to refuel the aircraft, limits contamination, and reduces the chance of static electricity igniting the fuel. Most pressure fueling systems consist of a pressure</a:t>
            </a:r>
          </a:p>
          <a:p>
            <a:r>
              <a:rPr lang="en-US" sz="3200" dirty="0"/>
              <a:t>fueling hose and a panel of controls and gauges</a:t>
            </a:r>
          </a:p>
          <a:p>
            <a:r>
              <a:rPr lang="en-US" sz="3200" dirty="0"/>
              <a:t>that permit one person to fuel or defuel any or all fuel</a:t>
            </a:r>
          </a:p>
          <a:p>
            <a:r>
              <a:rPr lang="en-US" sz="3200" dirty="0"/>
              <a:t>tanks of an aircraft. Each tank can be filled to a predetermined</a:t>
            </a:r>
          </a:p>
          <a:p>
            <a:r>
              <a:rPr lang="en-US" sz="3200" dirty="0"/>
              <a:t>level</a:t>
            </a:r>
            <a:r>
              <a:rPr lang="en-US" sz="3200"/>
              <a:t>. </a:t>
            </a:r>
            <a:endParaRPr lang="en-US" sz="32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943" y="304800"/>
            <a:ext cx="11205028" cy="5262979"/>
          </a:xfrm>
          <a:prstGeom prst="rect">
            <a:avLst/>
          </a:prstGeom>
        </p:spPr>
        <p:txBody>
          <a:bodyPr wrap="square">
            <a:spAutoFit/>
          </a:bodyPr>
          <a:lstStyle/>
          <a:p>
            <a:r>
              <a:rPr lang="en-US" sz="2800" dirty="0"/>
              <a:t>Prior to fueling, the person fueling should check the</a:t>
            </a:r>
          </a:p>
          <a:p>
            <a:r>
              <a:rPr lang="en-US" sz="2800" dirty="0"/>
              <a:t>following:</a:t>
            </a:r>
          </a:p>
          <a:p>
            <a:r>
              <a:rPr lang="en-US" sz="2800" dirty="0"/>
              <a:t>1. Ensure all aircraft electrical systems and electronic</a:t>
            </a:r>
          </a:p>
          <a:p>
            <a:r>
              <a:rPr lang="en-US" sz="2800" dirty="0"/>
              <a:t>devices, including radar, are turned off.</a:t>
            </a:r>
          </a:p>
          <a:p>
            <a:r>
              <a:rPr lang="en-US" sz="2800" dirty="0"/>
              <a:t>2. Do not carry anything in the shirt pockets. These</a:t>
            </a:r>
          </a:p>
          <a:p>
            <a:r>
              <a:rPr lang="en-US" sz="2800" dirty="0"/>
              <a:t>items could fall into the fuel tanks.</a:t>
            </a:r>
          </a:p>
          <a:p>
            <a:r>
              <a:rPr lang="en-US" sz="2800" dirty="0"/>
              <a:t>3. Ensure no flame-producing devices are carried</a:t>
            </a:r>
          </a:p>
          <a:p>
            <a:r>
              <a:rPr lang="en-US" sz="2800" dirty="0"/>
              <a:t>by anyone engaged in the fueling operation. A</a:t>
            </a:r>
          </a:p>
          <a:p>
            <a:r>
              <a:rPr lang="en-US" sz="2800" dirty="0"/>
              <a:t>moment of carelessness could cause an accident.</a:t>
            </a:r>
          </a:p>
          <a:p>
            <a:r>
              <a:rPr lang="en-US" sz="2800" dirty="0"/>
              <a:t>4. Ensure that the proper type and grade of fuel is</a:t>
            </a:r>
          </a:p>
          <a:p>
            <a:r>
              <a:rPr lang="en-US" sz="2800" dirty="0"/>
              <a:t>used. Do not mix AVGAS and JET fuel.</a:t>
            </a:r>
          </a:p>
          <a:p>
            <a:r>
              <a:rPr lang="en-US" sz="2800" dirty="0"/>
              <a:t>5. Ensure that all the sumps have been drained.</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3771" y="304800"/>
            <a:ext cx="10537372" cy="6494085"/>
          </a:xfrm>
          <a:prstGeom prst="rect">
            <a:avLst/>
          </a:prstGeom>
        </p:spPr>
        <p:txBody>
          <a:bodyPr wrap="square">
            <a:spAutoFit/>
          </a:bodyPr>
          <a:lstStyle/>
          <a:p>
            <a:r>
              <a:rPr lang="en-US" sz="3200" dirty="0"/>
              <a:t>6. Wear eye protection. Although generally not as</a:t>
            </a:r>
          </a:p>
          <a:p>
            <a:r>
              <a:rPr lang="en-US" sz="3200" dirty="0"/>
              <a:t>critical as eye protection, other forms of protection,</a:t>
            </a:r>
          </a:p>
          <a:p>
            <a:r>
              <a:rPr lang="en-US" sz="3200" dirty="0"/>
              <a:t>such as rubber gloves and aprons, can protect the</a:t>
            </a:r>
          </a:p>
          <a:p>
            <a:r>
              <a:rPr lang="en-US" sz="3200" dirty="0"/>
              <a:t>skin from the effects of spilled or splashed fuel.</a:t>
            </a:r>
          </a:p>
          <a:p>
            <a:r>
              <a:rPr lang="en-US" sz="3200" dirty="0"/>
              <a:t>7. Do not fuel aircraft if there is danger of other</a:t>
            </a:r>
          </a:p>
          <a:p>
            <a:r>
              <a:rPr lang="en-US" sz="3200" dirty="0"/>
              <a:t>aircraft in the vicinity blowing dirt in the direction</a:t>
            </a:r>
          </a:p>
          <a:p>
            <a:r>
              <a:rPr lang="en-US" sz="3200" dirty="0"/>
              <a:t>of the aircraft being fueled. Blown dirt, dust, or</a:t>
            </a:r>
          </a:p>
          <a:p>
            <a:r>
              <a:rPr lang="en-US" sz="3200" dirty="0"/>
              <a:t>other contaminants can enter an open fuel tank,</a:t>
            </a:r>
          </a:p>
          <a:p>
            <a:r>
              <a:rPr lang="en-US" sz="3200" dirty="0"/>
              <a:t>contaminating the entire contents of the tank.</a:t>
            </a:r>
          </a:p>
          <a:p>
            <a:r>
              <a:rPr lang="en-US" sz="3200" dirty="0"/>
              <a:t>8. Do not fuel an aircraft when there is lightning</a:t>
            </a:r>
          </a:p>
          <a:p>
            <a:r>
              <a:rPr lang="en-US" sz="3200" dirty="0"/>
              <a:t>within 5 miles.</a:t>
            </a:r>
          </a:p>
          <a:p>
            <a:r>
              <a:rPr lang="en-US" sz="3200" dirty="0"/>
              <a:t>9. Do not fuel an aircraft within 500 feet of operating</a:t>
            </a:r>
          </a:p>
          <a:p>
            <a:r>
              <a:rPr lang="en-US" sz="3200" dirty="0"/>
              <a:t>ground radar.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532765" y="428625"/>
            <a:ext cx="11353800" cy="5078313"/>
          </a:xfrm>
          <a:prstGeom prst="rect">
            <a:avLst/>
          </a:prstGeom>
          <a:noFill/>
        </p:spPr>
        <p:txBody>
          <a:bodyPr wrap="square" rtlCol="0" anchor="t">
            <a:spAutoFit/>
          </a:bodyPr>
          <a:lstStyle/>
          <a:p>
            <a:r>
              <a:rPr lang="en-US" sz="3600" dirty="0"/>
              <a:t>Safety Around Compressed Gases</a:t>
            </a:r>
          </a:p>
          <a:p>
            <a:r>
              <a:rPr lang="en-US" sz="3200" dirty="0"/>
              <a:t>Compressed air, like electricity, is an excellent tool as long as it is under control.  The following “do’s and don’ts” apply when working with or around compressed gases:</a:t>
            </a:r>
          </a:p>
          <a:p>
            <a:r>
              <a:rPr lang="en-US" sz="3200" dirty="0"/>
              <a:t>• Inspect air hoses frequently for breaks and worn spots. Unsafe hoses should be replaced immediately.</a:t>
            </a:r>
          </a:p>
          <a:p>
            <a:r>
              <a:rPr lang="en-US" sz="3200" dirty="0"/>
              <a:t>• Keep all connections in a “no-leak condition.”</a:t>
            </a:r>
          </a:p>
          <a:p>
            <a:r>
              <a:rPr lang="en-US" sz="3200" dirty="0"/>
              <a:t>• Maintain in-line oilers, if installed, in operating condition.</a:t>
            </a:r>
          </a:p>
          <a:p>
            <a:r>
              <a:rPr lang="en-US" sz="3200" dirty="0"/>
              <a:t>• The system should have water sumps installed and should be drained at regular intervals.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478972"/>
            <a:ext cx="11553372" cy="5570756"/>
          </a:xfrm>
          <a:prstGeom prst="rect">
            <a:avLst/>
          </a:prstGeom>
        </p:spPr>
        <p:txBody>
          <a:bodyPr wrap="square">
            <a:spAutoFit/>
          </a:bodyPr>
          <a:lstStyle/>
          <a:p>
            <a:r>
              <a:rPr lang="en-US" sz="3600" dirty="0"/>
              <a:t>Defueling</a:t>
            </a:r>
          </a:p>
          <a:p>
            <a:r>
              <a:rPr lang="en-US" sz="3200" dirty="0"/>
              <a:t>Defueling can be accomplished by gravity defueling or by pumping the fuel out of the tanks. When the gravity method is used, it is necessary to have a method of collecting the fuel. When the pumping method is used, care must be taken not to damage the tanks, and </a:t>
            </a:r>
            <a:r>
              <a:rPr lang="en-US" sz="3200" u="sng" dirty="0"/>
              <a:t>the removed fuel should not be mixed with good fuel.</a:t>
            </a:r>
          </a:p>
          <a:p>
            <a:r>
              <a:rPr lang="en-US" sz="3200" dirty="0"/>
              <a:t>General precautions when defueling are:</a:t>
            </a:r>
          </a:p>
          <a:p>
            <a:r>
              <a:rPr lang="en-US" sz="3200" dirty="0"/>
              <a:t>• Ground the aircraft and defueling equipment.</a:t>
            </a:r>
          </a:p>
          <a:p>
            <a:r>
              <a:rPr lang="en-US" sz="3200" dirty="0"/>
              <a:t>• Turn off all electrical and electronic equipment.</a:t>
            </a:r>
          </a:p>
          <a:p>
            <a:r>
              <a:rPr lang="en-US" sz="3200" dirty="0"/>
              <a:t>• Have the correct type of fire extinguisher available.</a:t>
            </a:r>
          </a:p>
          <a:p>
            <a:r>
              <a:rPr lang="en-US" sz="3200" dirty="0"/>
              <a:t>• Wear eye protection.</a:t>
            </a:r>
            <a:endParaRPr lang="en-US" sz="36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509487" y="362858"/>
            <a:ext cx="8490856" cy="6241142"/>
          </a:xfrm>
          <a:prstGeom prst="rect">
            <a:avLst/>
          </a:prstGeom>
          <a:noFill/>
          <a:ln w="9525">
            <a:noFill/>
            <a:miter lim="800000"/>
            <a:headEnd/>
            <a:tailEnd/>
          </a:ln>
          <a:effec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711199" y="363084"/>
            <a:ext cx="9622972" cy="590002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593725" y="851535"/>
            <a:ext cx="10668000" cy="5460365"/>
          </a:xfrm>
          <a:prstGeom prst="rect">
            <a:avLst/>
          </a:prstGeom>
          <a:noFill/>
        </p:spPr>
        <p:txBody>
          <a:bodyPr wrap="square" rtlCol="0" anchor="t">
            <a:spAutoFit/>
          </a:bodyPr>
          <a:lstStyle/>
          <a:p>
            <a:r>
              <a:rPr lang="en-US" sz="3200"/>
              <a:t>• Air used for paint spraying should be filtered to remove oil and water.</a:t>
            </a:r>
          </a:p>
          <a:p>
            <a:r>
              <a:rPr lang="en-US" sz="3200"/>
              <a:t>• Never use compressed air to clean hands or clothing. Pressure can force debris into the flesh leading to infection.</a:t>
            </a:r>
          </a:p>
          <a:p>
            <a:r>
              <a:rPr lang="en-US" sz="3200"/>
              <a:t>• Never spray compressed air in the area of other personnel.</a:t>
            </a:r>
          </a:p>
          <a:p>
            <a:r>
              <a:rPr lang="en-US" sz="3200"/>
              <a:t>• Air hoses should be straightened, coiled, and properly stored when not in use.</a:t>
            </a:r>
          </a:p>
          <a:p>
            <a:r>
              <a:rPr lang="en-US" sz="3200"/>
              <a:t>When inflating tires on any type of aircraft wheels, always use tire cage guards.</a:t>
            </a:r>
          </a:p>
          <a:p>
            <a:r>
              <a:rPr lang="en-US" sz="3200"/>
              <a:t>Tire cages need not be used when adjusting pressure in tires installed on aircraft.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480" y="198121"/>
            <a:ext cx="11277600" cy="5632311"/>
          </a:xfrm>
          <a:prstGeom prst="rect">
            <a:avLst/>
          </a:prstGeom>
        </p:spPr>
        <p:txBody>
          <a:bodyPr wrap="square">
            <a:spAutoFit/>
          </a:bodyPr>
          <a:lstStyle/>
          <a:p>
            <a:r>
              <a:rPr lang="en-US" sz="2400" dirty="0"/>
              <a:t>Safety Around Hazardous Materials Material safety diamonds are very important with regard to shop safety. These forms and labels are a</a:t>
            </a:r>
          </a:p>
          <a:p>
            <a:r>
              <a:rPr lang="en-US" sz="2400" dirty="0"/>
              <a:t>simple and quick way to determine the risk and, if used properly with the tags, will indicate what personal safety equipment to use with the hazardous material.</a:t>
            </a:r>
          </a:p>
          <a:p>
            <a:r>
              <a:rPr lang="en-US" sz="2400" dirty="0"/>
              <a:t>The most observable portion of the Material Safety Data Sheet (MSDS) label is the risk diamond. It is a four color segmented diamond that represents Flammability (Red), Reactivity (Yellow), Health (Blue), and</a:t>
            </a:r>
          </a:p>
          <a:p>
            <a:r>
              <a:rPr lang="en-US" sz="2400" dirty="0"/>
              <a:t>special Hazard (White). In the Flammability, Reactivity, and Health blocks, there should be a number from0 to 4. Zero represents little or no hazard to the user; 4 means that the material is very hazardous. The special</a:t>
            </a:r>
          </a:p>
          <a:p>
            <a:r>
              <a:rPr lang="en-US" sz="2400" dirty="0"/>
              <a:t>hazard segment contains a word or abbreviation to represent the special hazard. Some examples are: RAD for radiation, ALK for alkali materials, Acid for acidic materials, and CARC for carcinogenic materials. The letter W with a line through it stands for high reactivity to water. [Figure 11-2]</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485</TotalTime>
  <Words>6166</Words>
  <Application>Microsoft Office PowerPoint</Application>
  <PresentationFormat>Widescreen</PresentationFormat>
  <Paragraphs>452</Paragraphs>
  <Slides>72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72</vt:i4>
      </vt:variant>
    </vt:vector>
  </HeadingPairs>
  <TitlesOfParts>
    <vt:vector size="78" baseType="lpstr">
      <vt:lpstr>Arial</vt:lpstr>
      <vt:lpstr>Calibri</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manoj kumar sahu</dc:creator>
  <cp:lastModifiedBy>Acer</cp:lastModifiedBy>
  <cp:revision>118</cp:revision>
  <dcterms:created xsi:type="dcterms:W3CDTF">2017-01-22T15:00:48Z</dcterms:created>
  <dcterms:modified xsi:type="dcterms:W3CDTF">2020-04-27T06:31:52Z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1033-10.1.0.5656</vt:lpwstr>
  </property>
</Properties>
</file>