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4/3/2018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lstStyle/>
          <a:p>
            <a:r>
              <a:rPr lang="en-US" sz="4800" b="1" dirty="0" smtClean="0"/>
              <a:t>AIRCRAFT COMMUNICATIONS ADDRESSING AND REPORTING SYSTEM </a:t>
            </a:r>
            <a:r>
              <a:rPr lang="en-US" b="1" dirty="0" smtClean="0"/>
              <a:t>(ACARS)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762000"/>
          </a:xfrm>
        </p:spPr>
        <p:txBody>
          <a:bodyPr>
            <a:normAutofit fontScale="90000"/>
          </a:bodyPr>
          <a:lstStyle/>
          <a:p>
            <a:pPr algn="ctr"/>
            <a:r>
              <a:rPr lang="en-US" dirty="0" smtClean="0">
                <a:solidFill>
                  <a:schemeClr val="bg1"/>
                </a:solidFill>
              </a:rPr>
              <a:t>INTRODUCTION</a:t>
            </a:r>
            <a:endParaRPr lang="en-US" dirty="0">
              <a:solidFill>
                <a:schemeClr val="bg1"/>
              </a:solidFill>
            </a:endParaRPr>
          </a:p>
        </p:txBody>
      </p:sp>
      <p:sp>
        <p:nvSpPr>
          <p:cNvPr id="3" name="Subtitle 2"/>
          <p:cNvSpPr>
            <a:spLocks noGrp="1"/>
          </p:cNvSpPr>
          <p:nvPr>
            <p:ph type="subTitle" idx="1"/>
          </p:nvPr>
        </p:nvSpPr>
        <p:spPr>
          <a:xfrm>
            <a:off x="304800" y="1066800"/>
            <a:ext cx="8458200" cy="5562600"/>
          </a:xfrm>
        </p:spPr>
        <p:txBody>
          <a:bodyPr>
            <a:normAutofit/>
          </a:bodyPr>
          <a:lstStyle/>
          <a:p>
            <a:pPr algn="just">
              <a:buFont typeface="Wingdings" pitchFamily="2" charset="2"/>
              <a:buChar char="§"/>
            </a:pPr>
            <a:r>
              <a:rPr lang="en-US" dirty="0" smtClean="0">
                <a:solidFill>
                  <a:schemeClr val="bg1"/>
                </a:solidFill>
              </a:rPr>
              <a:t>In aviation, </a:t>
            </a:r>
            <a:r>
              <a:rPr lang="en-US" b="1" dirty="0" smtClean="0">
                <a:solidFill>
                  <a:schemeClr val="bg1"/>
                </a:solidFill>
              </a:rPr>
              <a:t>ACARS</a:t>
            </a:r>
            <a:r>
              <a:rPr lang="en-US" dirty="0" smtClean="0">
                <a:solidFill>
                  <a:schemeClr val="bg1"/>
                </a:solidFill>
              </a:rPr>
              <a:t>  an acronym for </a:t>
            </a:r>
            <a:r>
              <a:rPr lang="en-US" b="1" dirty="0" smtClean="0">
                <a:solidFill>
                  <a:schemeClr val="bg1"/>
                </a:solidFill>
              </a:rPr>
              <a:t>aircraft communications addressing and reporting system</a:t>
            </a:r>
            <a:r>
              <a:rPr lang="en-US" dirty="0" smtClean="0">
                <a:solidFill>
                  <a:schemeClr val="bg1"/>
                </a:solidFill>
              </a:rPr>
              <a:t> is a digital data link system for transmission of short messages between aircraft and ground stations  via air band radio or satellite. </a:t>
            </a:r>
          </a:p>
          <a:p>
            <a:pPr algn="just">
              <a:buFont typeface="Wingdings" pitchFamily="2" charset="2"/>
              <a:buChar char="§"/>
            </a:pPr>
            <a:r>
              <a:rPr lang="en-US" dirty="0" smtClean="0">
                <a:solidFill>
                  <a:schemeClr val="bg1"/>
                </a:solidFill>
              </a:rPr>
              <a:t>Prior to the introduction of data link in aviation, all communication between the aircraft and ground personnel was performed by the flight crew using voice communication, using either VHF or HF voice radios. </a:t>
            </a:r>
          </a:p>
          <a:p>
            <a:pPr algn="just">
              <a:buFont typeface="Wingdings" pitchFamily="2" charset="2"/>
              <a:buChar char="§"/>
            </a:pPr>
            <a:r>
              <a:rPr lang="en-US" dirty="0" smtClean="0">
                <a:solidFill>
                  <a:schemeClr val="bg1"/>
                </a:solidFill>
              </a:rPr>
              <a:t>In many cases, the voice-relayed information involved dedicated radio operators and digital messages sent to an airline teletype system or successor systems.</a:t>
            </a:r>
          </a:p>
          <a:p>
            <a:pPr algn="just"/>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927848" cy="609600"/>
          </a:xfrm>
        </p:spPr>
        <p:txBody>
          <a:bodyPr>
            <a:noAutofit/>
          </a:bodyPr>
          <a:lstStyle/>
          <a:p>
            <a:pPr algn="ctr"/>
            <a:r>
              <a:rPr lang="en-US" sz="4400" dirty="0" smtClean="0">
                <a:solidFill>
                  <a:schemeClr val="bg1"/>
                </a:solidFill>
              </a:rPr>
              <a:t>INTRODUCTION</a:t>
            </a:r>
            <a:endParaRPr lang="en-US" sz="4400" dirty="0">
              <a:solidFill>
                <a:schemeClr val="bg1"/>
              </a:solidFill>
            </a:endParaRPr>
          </a:p>
        </p:txBody>
      </p:sp>
      <p:sp>
        <p:nvSpPr>
          <p:cNvPr id="3" name="Subtitle 2"/>
          <p:cNvSpPr>
            <a:spLocks noGrp="1"/>
          </p:cNvSpPr>
          <p:nvPr>
            <p:ph type="subTitle" idx="1"/>
          </p:nvPr>
        </p:nvSpPr>
        <p:spPr>
          <a:xfrm>
            <a:off x="228600" y="685800"/>
            <a:ext cx="8610600" cy="6172200"/>
          </a:xfrm>
        </p:spPr>
        <p:txBody>
          <a:bodyPr>
            <a:normAutofit fontScale="92500" lnSpcReduction="10000"/>
          </a:bodyPr>
          <a:lstStyle/>
          <a:p>
            <a:pPr algn="just">
              <a:buFont typeface="Wingdings" pitchFamily="2" charset="2"/>
              <a:buChar char="§"/>
            </a:pPr>
            <a:r>
              <a:rPr lang="en-US" dirty="0" smtClean="0">
                <a:solidFill>
                  <a:schemeClr val="bg1"/>
                </a:solidFill>
              </a:rPr>
              <a:t>ACARS as a term refers to the complete air and ground system, consisting of equipment on board, equipment on the ground, and a service provider.</a:t>
            </a:r>
          </a:p>
          <a:p>
            <a:pPr algn="just">
              <a:buFont typeface="Wingdings" pitchFamily="2" charset="2"/>
              <a:buChar char="§"/>
            </a:pPr>
            <a:r>
              <a:rPr lang="en-US" dirty="0" smtClean="0">
                <a:solidFill>
                  <a:schemeClr val="bg1"/>
                </a:solidFill>
              </a:rPr>
              <a:t>On-board ACARS equipment consists of end systems with a router, which routes messages through the air-ground sub network.</a:t>
            </a:r>
          </a:p>
          <a:p>
            <a:pPr algn="just">
              <a:buFont typeface="Wingdings" pitchFamily="2" charset="2"/>
              <a:buChar char="§"/>
            </a:pPr>
            <a:r>
              <a:rPr lang="en-US" dirty="0" smtClean="0">
                <a:solidFill>
                  <a:schemeClr val="bg1"/>
                </a:solidFill>
              </a:rPr>
              <a:t>Ground equipment is made up of a network of radio transceivers managed by a central site computer called AFEPS (ARINC Front End Processor System), which handles and routes messages. </a:t>
            </a:r>
          </a:p>
          <a:p>
            <a:pPr algn="just">
              <a:buFont typeface="Wingdings" pitchFamily="2" charset="2"/>
              <a:buChar char="§"/>
            </a:pPr>
            <a:r>
              <a:rPr lang="en-US" dirty="0" smtClean="0">
                <a:solidFill>
                  <a:schemeClr val="bg1"/>
                </a:solidFill>
              </a:rPr>
              <a:t>Generally, ground ACARS units are either government agencies such as the FAA, an airline operations headquarters, or, for small airlines or general aviation, a third-party subscription service.</a:t>
            </a:r>
          </a:p>
          <a:p>
            <a:pPr algn="just">
              <a:buFont typeface="Wingdings" pitchFamily="2" charset="2"/>
              <a:buChar char="§"/>
            </a:pPr>
            <a:r>
              <a:rPr lang="en-US" dirty="0" smtClean="0">
                <a:solidFill>
                  <a:schemeClr val="bg1"/>
                </a:solidFill>
              </a:rPr>
              <a:t>Usually government agencies are responsible for clearances, while airline operations handle gate assignments, maintenance, and passenger needs.</a:t>
            </a:r>
          </a:p>
          <a:p>
            <a:pPr algn="l"/>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rmAutofit fontScale="90000"/>
          </a:bodyPr>
          <a:lstStyle/>
          <a:p>
            <a:pPr algn="ctr"/>
            <a:r>
              <a:rPr lang="en-US" sz="3200" dirty="0" smtClean="0"/>
              <a:t/>
            </a:r>
            <a:br>
              <a:rPr lang="en-US" sz="3200" dirty="0" smtClean="0"/>
            </a:br>
            <a:r>
              <a:rPr lang="en-US" sz="3600" dirty="0" smtClean="0">
                <a:solidFill>
                  <a:schemeClr val="bg1"/>
                </a:solidFill>
              </a:rPr>
              <a:t>THE GROUND PROCESSING SYSTEM</a:t>
            </a:r>
            <a:endParaRPr lang="en-US" sz="3200" dirty="0">
              <a:solidFill>
                <a:schemeClr val="bg1"/>
              </a:solidFill>
            </a:endParaRPr>
          </a:p>
        </p:txBody>
      </p:sp>
      <p:sp>
        <p:nvSpPr>
          <p:cNvPr id="3" name="Subtitle 2"/>
          <p:cNvSpPr>
            <a:spLocks noGrp="1"/>
          </p:cNvSpPr>
          <p:nvPr>
            <p:ph type="subTitle" idx="1"/>
          </p:nvPr>
        </p:nvSpPr>
        <p:spPr>
          <a:xfrm>
            <a:off x="304800" y="609600"/>
            <a:ext cx="8534400" cy="5943600"/>
          </a:xfrm>
        </p:spPr>
        <p:txBody>
          <a:bodyPr>
            <a:normAutofit/>
          </a:bodyPr>
          <a:lstStyle/>
          <a:p>
            <a:pPr algn="just">
              <a:buFont typeface="Wingdings" pitchFamily="2" charset="2"/>
              <a:buChar char="§"/>
            </a:pPr>
            <a:r>
              <a:rPr lang="en-US" dirty="0" smtClean="0">
                <a:solidFill>
                  <a:schemeClr val="bg1"/>
                </a:solidFill>
              </a:rPr>
              <a:t>Ground system provision is the responsibility of either a participating ANSP(Air Navigation Service Provider ) or an aircraft operator. </a:t>
            </a:r>
          </a:p>
          <a:p>
            <a:pPr algn="just">
              <a:buFont typeface="Wingdings" pitchFamily="2" charset="2"/>
              <a:buChar char="§"/>
            </a:pPr>
            <a:r>
              <a:rPr lang="en-US" dirty="0" smtClean="0">
                <a:solidFill>
                  <a:schemeClr val="bg1"/>
                </a:solidFill>
              </a:rPr>
              <a:t>Aircraft operators often contract out the function to either DSP or to a separate service provider. </a:t>
            </a:r>
          </a:p>
          <a:p>
            <a:pPr algn="just">
              <a:buFont typeface="Wingdings" pitchFamily="2" charset="2"/>
              <a:buChar char="§"/>
            </a:pPr>
            <a:r>
              <a:rPr lang="en-US" dirty="0" smtClean="0">
                <a:solidFill>
                  <a:schemeClr val="bg1"/>
                </a:solidFill>
              </a:rPr>
              <a:t>Messages from aircraft, especially automatically generated ones, can be pre-configured according to message type so that they are automatically delivered to the appropriate recipient just as ground-originated messages can be configured to reach the correct aircraft.</a:t>
            </a:r>
          </a:p>
          <a:p>
            <a:pPr algn="just">
              <a:buFont typeface="Wingdings" pitchFamily="2" charset="2"/>
              <a:buChar char="§"/>
            </a:pPr>
            <a:r>
              <a:rPr lang="en-US" dirty="0" smtClean="0">
                <a:solidFill>
                  <a:schemeClr val="bg1"/>
                </a:solidFill>
              </a:rPr>
              <a:t> The ACARS equipment on the aircraft is linked to that on the ground by the data link service provider.</a:t>
            </a:r>
          </a:p>
          <a:p>
            <a:pPr algn="just">
              <a:buFont typeface="Wingdings" pitchFamily="2" charset="2"/>
              <a:buChar char="§"/>
            </a:pPr>
            <a:endParaRPr lang="en-US" dirty="0" smtClean="0">
              <a:solidFill>
                <a:schemeClr val="bg1"/>
              </a:solidFill>
            </a:endParaRPr>
          </a:p>
          <a:p>
            <a:pPr algn="l"/>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85800"/>
          </a:xfrm>
        </p:spPr>
        <p:txBody>
          <a:bodyPr>
            <a:noAutofit/>
          </a:bodyPr>
          <a:lstStyle/>
          <a:p>
            <a:pPr algn="ctr"/>
            <a:r>
              <a:rPr lang="en-US" sz="3600" dirty="0" smtClean="0">
                <a:solidFill>
                  <a:schemeClr val="bg1"/>
                </a:solidFill>
              </a:rPr>
              <a:t>THE GROUND PROCESSING SYSTEM</a:t>
            </a:r>
            <a:endParaRPr lang="en-US" sz="3600" dirty="0"/>
          </a:p>
        </p:txBody>
      </p:sp>
      <p:sp>
        <p:nvSpPr>
          <p:cNvPr id="3" name="Subtitle 2"/>
          <p:cNvSpPr>
            <a:spLocks noGrp="1"/>
          </p:cNvSpPr>
          <p:nvPr>
            <p:ph type="subTitle" idx="1"/>
          </p:nvPr>
        </p:nvSpPr>
        <p:spPr>
          <a:xfrm>
            <a:off x="533400" y="914400"/>
            <a:ext cx="7854696" cy="5638800"/>
          </a:xfrm>
        </p:spPr>
        <p:txBody>
          <a:bodyPr/>
          <a:lstStyle/>
          <a:p>
            <a:pPr algn="just">
              <a:buFont typeface="Wingdings" pitchFamily="2" charset="2"/>
              <a:buChar char="§"/>
            </a:pPr>
            <a:r>
              <a:rPr lang="en-US" dirty="0" smtClean="0">
                <a:solidFill>
                  <a:schemeClr val="bg1"/>
                </a:solidFill>
              </a:rPr>
              <a:t>Because the ACARS network is modeled after the point-to-point telex network, all messages come to a central processing location to be routed. </a:t>
            </a:r>
          </a:p>
          <a:p>
            <a:pPr algn="just">
              <a:buFont typeface="Wingdings" pitchFamily="2" charset="2"/>
              <a:buChar char="§"/>
            </a:pPr>
            <a:r>
              <a:rPr lang="en-US" dirty="0" smtClean="0">
                <a:solidFill>
                  <a:schemeClr val="bg1"/>
                </a:solidFill>
              </a:rPr>
              <a:t>ARINC and SITA are the two primary service providers, with smaller operations from others in some areas. Some areas have multiple service providers.</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a:bodyPr>
          <a:lstStyle/>
          <a:p>
            <a:pPr algn="ctr"/>
            <a:r>
              <a:rPr lang="en-US" sz="3200" dirty="0" smtClean="0">
                <a:solidFill>
                  <a:schemeClr val="bg1"/>
                </a:solidFill>
              </a:rPr>
              <a:t>ACARS MESSAGE TYPES</a:t>
            </a:r>
            <a:endParaRPr lang="en-US" sz="3200" dirty="0">
              <a:solidFill>
                <a:schemeClr val="bg1"/>
              </a:solidFill>
            </a:endParaRPr>
          </a:p>
        </p:txBody>
      </p:sp>
      <p:sp>
        <p:nvSpPr>
          <p:cNvPr id="3" name="Subtitle 2"/>
          <p:cNvSpPr>
            <a:spLocks noGrp="1"/>
          </p:cNvSpPr>
          <p:nvPr>
            <p:ph type="subTitle" idx="1"/>
          </p:nvPr>
        </p:nvSpPr>
        <p:spPr>
          <a:xfrm>
            <a:off x="304800" y="762000"/>
            <a:ext cx="8534400" cy="5791200"/>
          </a:xfrm>
        </p:spPr>
        <p:txBody>
          <a:bodyPr/>
          <a:lstStyle/>
          <a:p>
            <a:pPr algn="l"/>
            <a:r>
              <a:rPr lang="en-US" dirty="0" smtClean="0">
                <a:solidFill>
                  <a:schemeClr val="bg1"/>
                </a:solidFill>
              </a:rPr>
              <a:t>ACARS messages may be of three broad types:</a:t>
            </a:r>
          </a:p>
          <a:p>
            <a:pPr lvl="0" algn="l">
              <a:buFont typeface="Wingdings" pitchFamily="2" charset="2"/>
              <a:buChar char="Ø"/>
            </a:pPr>
            <a:r>
              <a:rPr lang="en-US" dirty="0" smtClean="0">
                <a:solidFill>
                  <a:schemeClr val="bg1"/>
                </a:solidFill>
              </a:rPr>
              <a:t>Air traffic control messages</a:t>
            </a:r>
            <a:r>
              <a:rPr lang="en-US" u="sng" baseline="30000" dirty="0" smtClean="0">
                <a:solidFill>
                  <a:schemeClr val="bg1"/>
                </a:solidFill>
              </a:rPr>
              <a:t> </a:t>
            </a:r>
            <a:r>
              <a:rPr lang="en-US" dirty="0" smtClean="0">
                <a:solidFill>
                  <a:schemeClr val="bg1"/>
                </a:solidFill>
              </a:rPr>
              <a:t>are used to request or provide clearances.</a:t>
            </a:r>
          </a:p>
          <a:p>
            <a:pPr lvl="0" algn="l">
              <a:buFont typeface="Wingdings" pitchFamily="2" charset="2"/>
              <a:buChar char="Ø"/>
            </a:pPr>
            <a:r>
              <a:rPr lang="en-US" dirty="0" smtClean="0">
                <a:solidFill>
                  <a:schemeClr val="bg1"/>
                </a:solidFill>
              </a:rPr>
              <a:t>Aeronautical operational control</a:t>
            </a:r>
          </a:p>
          <a:p>
            <a:pPr lvl="0" algn="l">
              <a:buFont typeface="Wingdings" pitchFamily="2" charset="2"/>
              <a:buChar char="Ø"/>
            </a:pPr>
            <a:r>
              <a:rPr lang="en-US" dirty="0" smtClean="0">
                <a:solidFill>
                  <a:schemeClr val="bg1"/>
                </a:solidFill>
              </a:rPr>
              <a:t>Airline administrative control</a:t>
            </a:r>
          </a:p>
          <a:p>
            <a:pPr algn="l"/>
            <a:endParaRPr lang="en-US" dirty="0" smtClean="0"/>
          </a:p>
          <a:p>
            <a:pPr algn="just"/>
            <a:r>
              <a:rPr lang="en-US" dirty="0" smtClean="0">
                <a:solidFill>
                  <a:schemeClr val="bg1"/>
                </a:solidFill>
              </a:rPr>
              <a:t>Control messages are used to communicate between the aircraft and its base, with messages either standardized according to ARINC Standard </a:t>
            </a:r>
            <a:r>
              <a:rPr lang="en-US" dirty="0" smtClean="0">
                <a:solidFill>
                  <a:schemeClr val="bg1"/>
                </a:solidFill>
                <a:latin typeface="+mj-lt"/>
              </a:rPr>
              <a:t>633</a:t>
            </a:r>
            <a:r>
              <a:rPr lang="en-US" dirty="0" smtClean="0">
                <a:solidFill>
                  <a:schemeClr val="bg1"/>
                </a:solidFill>
              </a:rPr>
              <a:t>, or user-defined in accordance with ARINC Standard </a:t>
            </a:r>
            <a:r>
              <a:rPr lang="en-US" dirty="0" smtClean="0">
                <a:solidFill>
                  <a:schemeClr val="bg1"/>
                </a:solidFill>
                <a:latin typeface="+mj-lt"/>
              </a:rPr>
              <a:t>618.</a:t>
            </a:r>
            <a:r>
              <a:rPr lang="en-US" dirty="0" smtClean="0">
                <a:solidFill>
                  <a:schemeClr val="bg1"/>
                </a:solidFill>
              </a:rPr>
              <a:t>The contents of such messages can be OOOI events, flight plans, weather information, equipment health, status of connecting flights, etc.</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a:bodyPr>
          <a:lstStyle/>
          <a:p>
            <a:pPr algn="ctr"/>
            <a:r>
              <a:rPr lang="en-US" sz="3600" dirty="0" smtClean="0">
                <a:solidFill>
                  <a:schemeClr val="bg1"/>
                </a:solidFill>
              </a:rPr>
              <a:t>ACARS MESSAGE TYPES</a:t>
            </a:r>
            <a:endParaRPr lang="en-US" sz="3600" dirty="0">
              <a:solidFill>
                <a:schemeClr val="bg1"/>
              </a:solidFill>
            </a:endParaRPr>
          </a:p>
        </p:txBody>
      </p:sp>
      <p:sp>
        <p:nvSpPr>
          <p:cNvPr id="3" name="Subtitle 2"/>
          <p:cNvSpPr>
            <a:spLocks noGrp="1"/>
          </p:cNvSpPr>
          <p:nvPr>
            <p:ph type="subTitle" idx="1"/>
          </p:nvPr>
        </p:nvSpPr>
        <p:spPr>
          <a:xfrm>
            <a:off x="304800" y="762000"/>
            <a:ext cx="8534400" cy="6096000"/>
          </a:xfrm>
        </p:spPr>
        <p:txBody>
          <a:bodyPr>
            <a:normAutofit/>
          </a:bodyPr>
          <a:lstStyle/>
          <a:p>
            <a:pPr algn="l"/>
            <a:r>
              <a:rPr lang="en-US" b="1" dirty="0" smtClean="0">
                <a:solidFill>
                  <a:schemeClr val="bg1"/>
                </a:solidFill>
              </a:rPr>
              <a:t>OOOI events :</a:t>
            </a:r>
          </a:p>
          <a:p>
            <a:pPr algn="just">
              <a:buFont typeface="Wingdings" pitchFamily="2" charset="2"/>
              <a:buChar char="§"/>
            </a:pPr>
            <a:r>
              <a:rPr lang="en-US" dirty="0" smtClean="0">
                <a:solidFill>
                  <a:schemeClr val="bg1"/>
                </a:solidFill>
              </a:rPr>
              <a:t>A major function of ACARS is to automatically detect and report the start of each major flight phase, called OOOI events in the industry (out of the gate, off the ground, on the ground, and into the gate).</a:t>
            </a:r>
          </a:p>
          <a:p>
            <a:pPr algn="just">
              <a:buFont typeface="Wingdings" pitchFamily="2" charset="2"/>
              <a:buChar char="§"/>
            </a:pPr>
            <a:r>
              <a:rPr lang="en-US" dirty="0" smtClean="0">
                <a:solidFill>
                  <a:schemeClr val="bg1"/>
                </a:solidFill>
              </a:rPr>
              <a:t>These OOOI events are detected using input from aircraft sensors mounted on doors, parking brakes, and struts. </a:t>
            </a:r>
          </a:p>
          <a:p>
            <a:pPr algn="just">
              <a:buFont typeface="Wingdings" pitchFamily="2" charset="2"/>
              <a:buChar char="§"/>
            </a:pPr>
            <a:r>
              <a:rPr lang="en-US" dirty="0" smtClean="0">
                <a:solidFill>
                  <a:schemeClr val="bg1"/>
                </a:solidFill>
              </a:rPr>
              <a:t>At the start of each flight phase, an ACARS message is transmitted to the ground describing the flight phase, the time at which it occurred, and other related information such as the amount of fuel on board or the flight origin and destination. </a:t>
            </a:r>
          </a:p>
          <a:p>
            <a:pPr algn="just">
              <a:buFont typeface="Wingdings" pitchFamily="2" charset="2"/>
              <a:buChar char="§"/>
            </a:pPr>
            <a:r>
              <a:rPr lang="en-US" dirty="0" smtClean="0">
                <a:solidFill>
                  <a:schemeClr val="bg1"/>
                </a:solidFill>
              </a:rPr>
              <a:t>These messages are used to track the status of aircraft and crews.</a:t>
            </a:r>
          </a:p>
          <a:p>
            <a:pPr algn="l"/>
            <a:endParaRPr lang="en-US" b="1" dirty="0" smtClean="0">
              <a:solidFill>
                <a:schemeClr val="bg1"/>
              </a:solidFill>
            </a:endParaRPr>
          </a:p>
          <a:p>
            <a:pPr algn="l"/>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rmAutofit/>
          </a:bodyPr>
          <a:lstStyle/>
          <a:p>
            <a:pPr algn="ctr"/>
            <a:r>
              <a:rPr lang="en-US" sz="3200" dirty="0" smtClean="0">
                <a:solidFill>
                  <a:schemeClr val="bg1"/>
                </a:solidFill>
              </a:rPr>
              <a:t>ACARS MESSAGE TYPES</a:t>
            </a:r>
            <a:endParaRPr lang="en-US" sz="3200" dirty="0">
              <a:solidFill>
                <a:schemeClr val="bg1"/>
              </a:solidFill>
            </a:endParaRPr>
          </a:p>
        </p:txBody>
      </p:sp>
      <p:sp>
        <p:nvSpPr>
          <p:cNvPr id="3" name="Subtitle 2"/>
          <p:cNvSpPr>
            <a:spLocks noGrp="1"/>
          </p:cNvSpPr>
          <p:nvPr>
            <p:ph type="subTitle" idx="1"/>
          </p:nvPr>
        </p:nvSpPr>
        <p:spPr>
          <a:xfrm>
            <a:off x="228600" y="685800"/>
            <a:ext cx="8686800" cy="5943600"/>
          </a:xfrm>
        </p:spPr>
        <p:txBody>
          <a:bodyPr>
            <a:normAutofit lnSpcReduction="10000"/>
          </a:bodyPr>
          <a:lstStyle/>
          <a:p>
            <a:pPr algn="just"/>
            <a:r>
              <a:rPr lang="en-US" b="1" dirty="0" smtClean="0">
                <a:solidFill>
                  <a:schemeClr val="bg1"/>
                </a:solidFill>
              </a:rPr>
              <a:t>Flight management system interface :- </a:t>
            </a:r>
            <a:r>
              <a:rPr lang="en-US" dirty="0" smtClean="0">
                <a:solidFill>
                  <a:schemeClr val="bg1"/>
                </a:solidFill>
              </a:rPr>
              <a:t>ACARS interfaces with flight management systems(FMS), acting as the communication system for flight plans and weather information to be sent from the ground to the FMS. This enables the airline to update the FMS while in flight, and allows the flight crew to evaluate new weather conditions or alternative flight plans.</a:t>
            </a:r>
          </a:p>
          <a:p>
            <a:pPr algn="just"/>
            <a:r>
              <a:rPr lang="en-US" b="1" dirty="0" smtClean="0">
                <a:solidFill>
                  <a:schemeClr val="bg1"/>
                </a:solidFill>
              </a:rPr>
              <a:t>Equipment health and maintenance data :-</a:t>
            </a:r>
            <a:r>
              <a:rPr lang="en-US" dirty="0" smtClean="0">
                <a:solidFill>
                  <a:schemeClr val="bg1"/>
                </a:solidFill>
              </a:rPr>
              <a:t>ACARS is used to send information from the aircraft to ground stations about the conditions of various aircraft systems and sensors in real-time. Maintenance faults and abnormal events are also transmitted to ground stations along with detailed messages, which are used by the airline for monitoring equipment health, and to better plan repair and maintenance activities</a:t>
            </a:r>
            <a:r>
              <a:rPr lang="en-US" dirty="0" smtClean="0"/>
              <a:t>.</a:t>
            </a:r>
          </a:p>
          <a:p>
            <a:pPr algn="just"/>
            <a:endParaRPr lang="en-US" dirty="0" smtClean="0">
              <a:solidFill>
                <a:schemeClr val="bg1"/>
              </a:solidFill>
            </a:endParaRPr>
          </a:p>
          <a:p>
            <a:pPr algn="just"/>
            <a:endParaRPr lang="en-US" dirty="0" smtClean="0">
              <a:solidFill>
                <a:schemeClr val="bg1"/>
              </a:solidFill>
            </a:endParaRPr>
          </a:p>
          <a:p>
            <a:pPr algn="l"/>
            <a:endParaRPr lang="en-US" b="1" dirty="0" smtClean="0">
              <a:solidFill>
                <a:schemeClr val="bg1"/>
              </a:solidFill>
            </a:endParaRPr>
          </a:p>
          <a:p>
            <a:pPr algn="l"/>
            <a:endParaRPr 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rmAutofit fontScale="90000"/>
          </a:bodyPr>
          <a:lstStyle/>
          <a:p>
            <a:pPr algn="ctr"/>
            <a:r>
              <a:rPr lang="en-US" sz="3200" dirty="0" smtClean="0">
                <a:solidFill>
                  <a:schemeClr val="bg1"/>
                </a:solidFill>
              </a:rPr>
              <a:t>ACARS MESSAGE TYPES</a:t>
            </a:r>
            <a:endParaRPr lang="en-US" sz="3200" dirty="0">
              <a:solidFill>
                <a:schemeClr val="bg1"/>
              </a:solidFill>
            </a:endParaRPr>
          </a:p>
        </p:txBody>
      </p:sp>
      <p:sp>
        <p:nvSpPr>
          <p:cNvPr id="3" name="Subtitle 2"/>
          <p:cNvSpPr>
            <a:spLocks noGrp="1"/>
          </p:cNvSpPr>
          <p:nvPr>
            <p:ph type="subTitle" idx="1"/>
          </p:nvPr>
        </p:nvSpPr>
        <p:spPr>
          <a:xfrm>
            <a:off x="152400" y="685800"/>
            <a:ext cx="8763000" cy="6172200"/>
          </a:xfrm>
        </p:spPr>
        <p:txBody>
          <a:bodyPr>
            <a:normAutofit/>
          </a:bodyPr>
          <a:lstStyle/>
          <a:p>
            <a:pPr algn="just"/>
            <a:r>
              <a:rPr lang="en-US" b="1" dirty="0" smtClean="0">
                <a:solidFill>
                  <a:schemeClr val="bg1"/>
                </a:solidFill>
              </a:rPr>
              <a:t>Ping messages :- </a:t>
            </a:r>
            <a:r>
              <a:rPr lang="en-US" dirty="0" smtClean="0">
                <a:solidFill>
                  <a:schemeClr val="bg1"/>
                </a:solidFill>
              </a:rPr>
              <a:t>Automated ping messages are used to test an aircraft's connection with the communication station. In the event that the aircraft ACARS unit has been silent for longer than a preset time interval, the ground station can ping the aircraft (directly or via satellite). A ping response indicates a healthy ACARS communication.</a:t>
            </a:r>
          </a:p>
          <a:p>
            <a:pPr algn="just"/>
            <a:r>
              <a:rPr lang="en-US" b="1" dirty="0" smtClean="0">
                <a:solidFill>
                  <a:schemeClr val="bg1"/>
                </a:solidFill>
              </a:rPr>
              <a:t>Manually sent messages :- </a:t>
            </a:r>
            <a:r>
              <a:rPr lang="en-US" dirty="0" smtClean="0">
                <a:solidFill>
                  <a:schemeClr val="bg1"/>
                </a:solidFill>
              </a:rPr>
              <a:t>ACARS interfaces with interactive display units in the cockpit, which flight crews can use to send and receive technical messages and reports to or from ground stations, such as a request for weather information or clearances or the status of connecting flights. The response from the ground station is received on the aircraft via ACARS as well. Each airline customizes ACARS to this role to suit its needs.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TotalTime>
  <Words>877</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AIRCRAFT COMMUNICATIONS ADDRESSING AND REPORTING SYSTEM (ACARS)</vt:lpstr>
      <vt:lpstr>INTRODUCTION</vt:lpstr>
      <vt:lpstr>INTRODUCTION</vt:lpstr>
      <vt:lpstr> THE GROUND PROCESSING SYSTEM</vt:lpstr>
      <vt:lpstr>THE GROUND PROCESSING SYSTEM</vt:lpstr>
      <vt:lpstr>ACARS MESSAGE TYPES</vt:lpstr>
      <vt:lpstr>ACARS MESSAGE TYPES</vt:lpstr>
      <vt:lpstr>ACARS MESSAGE TYPES</vt:lpstr>
      <vt:lpstr>ACARS MESSAGE TYPES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AIRCRAFT COMMUNICATIONS ADDRESSING AND REPORTING SYSTEM (ACARS)</dc:title>
  <dc:creator/>
  <cp:lastModifiedBy>vivekgautam</cp:lastModifiedBy>
  <cp:revision>8</cp:revision>
  <dcterms:created xsi:type="dcterms:W3CDTF">2006-08-16T00:00:00Z</dcterms:created>
  <dcterms:modified xsi:type="dcterms:W3CDTF">2018-04-03T10:55:34Z</dcterms:modified>
</cp:coreProperties>
</file>