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7"/>
  </p:notesMasterIdLst>
  <p:sldIdLst>
    <p:sldId id="256" r:id="rId2"/>
    <p:sldId id="285" r:id="rId3"/>
    <p:sldId id="286" r:id="rId4"/>
    <p:sldId id="287" r:id="rId5"/>
    <p:sldId id="288" r:id="rId6"/>
    <p:sldId id="289" r:id="rId7"/>
    <p:sldId id="290" r:id="rId8"/>
    <p:sldId id="291" r:id="rId9"/>
    <p:sldId id="293" r:id="rId10"/>
    <p:sldId id="294" r:id="rId11"/>
    <p:sldId id="295" r:id="rId12"/>
    <p:sldId id="296" r:id="rId13"/>
    <p:sldId id="300" r:id="rId14"/>
    <p:sldId id="302" r:id="rId15"/>
    <p:sldId id="299" r:id="rId16"/>
    <p:sldId id="303" r:id="rId17"/>
    <p:sldId id="304" r:id="rId18"/>
    <p:sldId id="305" r:id="rId19"/>
    <p:sldId id="306" r:id="rId20"/>
    <p:sldId id="297" r:id="rId21"/>
    <p:sldId id="301" r:id="rId22"/>
    <p:sldId id="307" r:id="rId23"/>
    <p:sldId id="308" r:id="rId24"/>
    <p:sldId id="309" r:id="rId25"/>
    <p:sldId id="298" r:id="rId26"/>
    <p:sldId id="310" r:id="rId27"/>
    <p:sldId id="311" r:id="rId28"/>
    <p:sldId id="312" r:id="rId29"/>
    <p:sldId id="313" r:id="rId30"/>
    <p:sldId id="314" r:id="rId31"/>
    <p:sldId id="320" r:id="rId32"/>
    <p:sldId id="315" r:id="rId33"/>
    <p:sldId id="316" r:id="rId34"/>
    <p:sldId id="321" r:id="rId35"/>
    <p:sldId id="29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6E60F8-37F5-4438-8E01-5CBB172BD046}" type="datetimeFigureOut">
              <a:rPr lang="en-US" smtClean="0"/>
              <a:t>4/13/2020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2002C7-BCE3-4CAE-9426-CA91921EBA27}" type="slidenum">
              <a:rPr lang="en-US" smtClean="0"/>
              <a:t>‹#›</a:t>
            </a:fld>
            <a:endParaRPr lang="en-US"/>
          </a:p>
        </p:txBody>
      </p:sp>
    </p:spTree>
    <p:extLst>
      <p:ext uri="{BB962C8B-B14F-4D97-AF65-F5344CB8AC3E}">
        <p14:creationId xmlns:p14="http://schemas.microsoft.com/office/powerpoint/2010/main" val="4232206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2523F3-1E0F-423F-A260-2DB794AE03A6}" type="datetime1">
              <a:rPr lang="en-US" smtClean="0"/>
              <a:t>4/13/2020</a:t>
            </a:fld>
            <a:endParaRPr lang="en-US"/>
          </a:p>
        </p:txBody>
      </p:sp>
      <p:sp>
        <p:nvSpPr>
          <p:cNvPr id="5" name="Footer Placeholder 4"/>
          <p:cNvSpPr>
            <a:spLocks noGrp="1"/>
          </p:cNvSpPr>
          <p:nvPr>
            <p:ph type="ftr" sz="quarter" idx="11"/>
          </p:nvPr>
        </p:nvSpPr>
        <p:spPr/>
        <p:txBody>
          <a:bodyPr/>
          <a:lstStyle/>
          <a:p>
            <a:r>
              <a:rPr lang="en-IN"/>
              <a:t>Prepared By: Bhavana Hotchandani, DCS, INDUS University</a:t>
            </a:r>
            <a:endParaRPr lang="en-US"/>
          </a:p>
        </p:txBody>
      </p:sp>
      <p:sp>
        <p:nvSpPr>
          <p:cNvPr id="6" name="Slide Number Placeholder 5"/>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20152653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BEF41B-3E78-4FCC-A635-61AF3112D057}" type="datetime1">
              <a:rPr lang="en-US" smtClean="0"/>
              <a:t>4/13/2020</a:t>
            </a:fld>
            <a:endParaRPr lang="en-US"/>
          </a:p>
        </p:txBody>
      </p:sp>
      <p:sp>
        <p:nvSpPr>
          <p:cNvPr id="6" name="Footer Placeholder 5"/>
          <p:cNvSpPr>
            <a:spLocks noGrp="1"/>
          </p:cNvSpPr>
          <p:nvPr>
            <p:ph type="ftr" sz="quarter" idx="11"/>
          </p:nvPr>
        </p:nvSpPr>
        <p:spPr/>
        <p:txBody>
          <a:bodyPr/>
          <a:lstStyle/>
          <a:p>
            <a:r>
              <a:rPr lang="en-IN"/>
              <a:t>Prepared By: Bhavana Hotchandani, DCS, INDUS University</a:t>
            </a:r>
            <a:endParaRPr lang="en-US"/>
          </a:p>
        </p:txBody>
      </p:sp>
      <p:sp>
        <p:nvSpPr>
          <p:cNvPr id="7" name="Slide Number Placeholder 6"/>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390856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706537-D80B-41C7-B663-75F6CDA6F551}" type="datetime1">
              <a:rPr lang="en-US" smtClean="0"/>
              <a:t>4/13/2020</a:t>
            </a:fld>
            <a:endParaRPr lang="en-US"/>
          </a:p>
        </p:txBody>
      </p:sp>
      <p:sp>
        <p:nvSpPr>
          <p:cNvPr id="6" name="Footer Placeholder 5"/>
          <p:cNvSpPr>
            <a:spLocks noGrp="1"/>
          </p:cNvSpPr>
          <p:nvPr>
            <p:ph type="ftr" sz="quarter" idx="11"/>
          </p:nvPr>
        </p:nvSpPr>
        <p:spPr/>
        <p:txBody>
          <a:bodyPr/>
          <a:lstStyle/>
          <a:p>
            <a:r>
              <a:rPr lang="en-IN"/>
              <a:t>Prepared By: Bhavana Hotchandani, DCS, INDUS University</a:t>
            </a:r>
            <a:endParaRPr lang="en-US"/>
          </a:p>
        </p:txBody>
      </p:sp>
      <p:sp>
        <p:nvSpPr>
          <p:cNvPr id="7" name="Slide Number Placeholder 6"/>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3004332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2B50E4-0EFE-4E6A-B3D5-EE568B08C586}" type="datetime1">
              <a:rPr lang="en-US" smtClean="0"/>
              <a:t>4/13/2020</a:t>
            </a:fld>
            <a:endParaRPr lang="en-US"/>
          </a:p>
        </p:txBody>
      </p:sp>
      <p:sp>
        <p:nvSpPr>
          <p:cNvPr id="6" name="Footer Placeholder 5"/>
          <p:cNvSpPr>
            <a:spLocks noGrp="1"/>
          </p:cNvSpPr>
          <p:nvPr>
            <p:ph type="ftr" sz="quarter" idx="11"/>
          </p:nvPr>
        </p:nvSpPr>
        <p:spPr/>
        <p:txBody>
          <a:bodyPr/>
          <a:lstStyle/>
          <a:p>
            <a:r>
              <a:rPr lang="en-IN"/>
              <a:t>Prepared By: Bhavana Hotchandani, DCS, INDUS University</a:t>
            </a:r>
            <a:endParaRPr lang="en-US"/>
          </a:p>
        </p:txBody>
      </p:sp>
      <p:sp>
        <p:nvSpPr>
          <p:cNvPr id="7" name="Slide Number Placeholder 6"/>
          <p:cNvSpPr>
            <a:spLocks noGrp="1"/>
          </p:cNvSpPr>
          <p:nvPr>
            <p:ph type="sldNum" sz="quarter" idx="12"/>
          </p:nvPr>
        </p:nvSpPr>
        <p:spPr/>
        <p:txBody>
          <a:bodyPr/>
          <a:lstStyle/>
          <a:p>
            <a:fld id="{A9CF376E-3625-4FAB-8D4D-B2BD281C6C55}"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94115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3595AF-0BF8-484C-9191-807EA2802756}" type="datetime1">
              <a:rPr lang="en-US" smtClean="0"/>
              <a:t>4/13/2020</a:t>
            </a:fld>
            <a:endParaRPr lang="en-US"/>
          </a:p>
        </p:txBody>
      </p:sp>
      <p:sp>
        <p:nvSpPr>
          <p:cNvPr id="6" name="Footer Placeholder 5"/>
          <p:cNvSpPr>
            <a:spLocks noGrp="1"/>
          </p:cNvSpPr>
          <p:nvPr>
            <p:ph type="ftr" sz="quarter" idx="11"/>
          </p:nvPr>
        </p:nvSpPr>
        <p:spPr/>
        <p:txBody>
          <a:bodyPr/>
          <a:lstStyle/>
          <a:p>
            <a:r>
              <a:rPr lang="en-IN"/>
              <a:t>Prepared By: Bhavana Hotchandani, DCS, INDUS University</a:t>
            </a:r>
            <a:endParaRPr lang="en-US"/>
          </a:p>
        </p:txBody>
      </p:sp>
      <p:sp>
        <p:nvSpPr>
          <p:cNvPr id="7" name="Slide Number Placeholder 6"/>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2365020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BF9E392-E1B1-4EE9-977A-6EB62153266B}" type="datetime1">
              <a:rPr lang="en-US" smtClean="0"/>
              <a:t>4/13/2020</a:t>
            </a:fld>
            <a:endParaRPr lang="en-US"/>
          </a:p>
        </p:txBody>
      </p:sp>
      <p:sp>
        <p:nvSpPr>
          <p:cNvPr id="4" name="Footer Placeholder 3"/>
          <p:cNvSpPr>
            <a:spLocks noGrp="1"/>
          </p:cNvSpPr>
          <p:nvPr>
            <p:ph type="ftr" sz="quarter" idx="11"/>
          </p:nvPr>
        </p:nvSpPr>
        <p:spPr/>
        <p:txBody>
          <a:bodyPr/>
          <a:lstStyle/>
          <a:p>
            <a:r>
              <a:rPr lang="en-IN"/>
              <a:t>Prepared By: Bhavana Hotchandani, DCS, INDUS University</a:t>
            </a:r>
            <a:endParaRPr lang="en-US"/>
          </a:p>
        </p:txBody>
      </p:sp>
      <p:sp>
        <p:nvSpPr>
          <p:cNvPr id="5" name="Slide Number Placeholder 4"/>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1110431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556D10F-6C35-4A80-843F-49D368DB15E3}" type="datetime1">
              <a:rPr lang="en-US" smtClean="0"/>
              <a:t>4/13/2020</a:t>
            </a:fld>
            <a:endParaRPr lang="en-US"/>
          </a:p>
        </p:txBody>
      </p:sp>
      <p:sp>
        <p:nvSpPr>
          <p:cNvPr id="4" name="Footer Placeholder 3"/>
          <p:cNvSpPr>
            <a:spLocks noGrp="1"/>
          </p:cNvSpPr>
          <p:nvPr>
            <p:ph type="ftr" sz="quarter" idx="11"/>
          </p:nvPr>
        </p:nvSpPr>
        <p:spPr/>
        <p:txBody>
          <a:bodyPr/>
          <a:lstStyle/>
          <a:p>
            <a:r>
              <a:rPr lang="en-IN"/>
              <a:t>Prepared By: Bhavana Hotchandani, DCS, INDUS University</a:t>
            </a:r>
            <a:endParaRPr lang="en-US"/>
          </a:p>
        </p:txBody>
      </p:sp>
      <p:sp>
        <p:nvSpPr>
          <p:cNvPr id="5" name="Slide Number Placeholder 4"/>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3978964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01D6C8-E15E-4DF1-83D5-B54CE94483B5}" type="datetime1">
              <a:rPr lang="en-US" smtClean="0"/>
              <a:t>4/13/2020</a:t>
            </a:fld>
            <a:endParaRPr lang="en-US"/>
          </a:p>
        </p:txBody>
      </p:sp>
      <p:sp>
        <p:nvSpPr>
          <p:cNvPr id="5" name="Footer Placeholder 4"/>
          <p:cNvSpPr>
            <a:spLocks noGrp="1"/>
          </p:cNvSpPr>
          <p:nvPr>
            <p:ph type="ftr" sz="quarter" idx="11"/>
          </p:nvPr>
        </p:nvSpPr>
        <p:spPr/>
        <p:txBody>
          <a:bodyPr/>
          <a:lstStyle/>
          <a:p>
            <a:r>
              <a:rPr lang="en-IN"/>
              <a:t>Prepared By: Bhavana Hotchandani, DCS, INDUS University</a:t>
            </a:r>
            <a:endParaRPr lang="en-US"/>
          </a:p>
        </p:txBody>
      </p:sp>
      <p:sp>
        <p:nvSpPr>
          <p:cNvPr id="6" name="Slide Number Placeholder 5"/>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3108315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B405A-55AB-4B52-B1C6-3BC9921026D9}" type="datetime1">
              <a:rPr lang="en-US" smtClean="0"/>
              <a:t>4/13/2020</a:t>
            </a:fld>
            <a:endParaRPr lang="en-US"/>
          </a:p>
        </p:txBody>
      </p:sp>
      <p:sp>
        <p:nvSpPr>
          <p:cNvPr id="5" name="Footer Placeholder 4"/>
          <p:cNvSpPr>
            <a:spLocks noGrp="1"/>
          </p:cNvSpPr>
          <p:nvPr>
            <p:ph type="ftr" sz="quarter" idx="11"/>
          </p:nvPr>
        </p:nvSpPr>
        <p:spPr/>
        <p:txBody>
          <a:bodyPr/>
          <a:lstStyle/>
          <a:p>
            <a:r>
              <a:rPr lang="en-IN"/>
              <a:t>Prepared By: Bhavana Hotchandani, DCS, INDUS University</a:t>
            </a:r>
            <a:endParaRPr lang="en-US"/>
          </a:p>
        </p:txBody>
      </p:sp>
      <p:sp>
        <p:nvSpPr>
          <p:cNvPr id="6" name="Slide Number Placeholder 5"/>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222600280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7A3B3E-25B1-4018-8D12-453929927C87}" type="datetime1">
              <a:rPr lang="en-US" smtClean="0"/>
              <a:t>4/13/2020</a:t>
            </a:fld>
            <a:endParaRPr lang="en-US"/>
          </a:p>
        </p:txBody>
      </p:sp>
      <p:sp>
        <p:nvSpPr>
          <p:cNvPr id="5" name="Footer Placeholder 4"/>
          <p:cNvSpPr>
            <a:spLocks noGrp="1"/>
          </p:cNvSpPr>
          <p:nvPr>
            <p:ph type="ftr" sz="quarter" idx="11"/>
          </p:nvPr>
        </p:nvSpPr>
        <p:spPr/>
        <p:txBody>
          <a:bodyPr/>
          <a:lstStyle/>
          <a:p>
            <a:r>
              <a:rPr lang="en-IN"/>
              <a:t>Prepared By: Bhavana Hotchandani, DCS, INDUS University</a:t>
            </a:r>
            <a:endParaRPr lang="en-US"/>
          </a:p>
        </p:txBody>
      </p:sp>
      <p:sp>
        <p:nvSpPr>
          <p:cNvPr id="6" name="Slide Number Placeholder 5"/>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186774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9966B6-5CF5-40B0-90F3-C5D05B7A8F6C}" type="datetime1">
              <a:rPr lang="en-US" smtClean="0"/>
              <a:t>4/13/2020</a:t>
            </a:fld>
            <a:endParaRPr lang="en-US"/>
          </a:p>
        </p:txBody>
      </p:sp>
      <p:sp>
        <p:nvSpPr>
          <p:cNvPr id="5" name="Footer Placeholder 4"/>
          <p:cNvSpPr>
            <a:spLocks noGrp="1"/>
          </p:cNvSpPr>
          <p:nvPr>
            <p:ph type="ftr" sz="quarter" idx="11"/>
          </p:nvPr>
        </p:nvSpPr>
        <p:spPr/>
        <p:txBody>
          <a:bodyPr/>
          <a:lstStyle/>
          <a:p>
            <a:r>
              <a:rPr lang="en-IN"/>
              <a:t>Prepared By: Bhavana Hotchandani, DCS, INDUS University</a:t>
            </a:r>
            <a:endParaRPr lang="en-US"/>
          </a:p>
        </p:txBody>
      </p:sp>
      <p:sp>
        <p:nvSpPr>
          <p:cNvPr id="6" name="Slide Number Placeholder 5"/>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367887777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D5B109-4C8C-4779-B3BA-3B6ED3724B06}" type="datetime1">
              <a:rPr lang="en-US" smtClean="0"/>
              <a:t>4/13/2020</a:t>
            </a:fld>
            <a:endParaRPr lang="en-US"/>
          </a:p>
        </p:txBody>
      </p:sp>
      <p:sp>
        <p:nvSpPr>
          <p:cNvPr id="6" name="Footer Placeholder 5"/>
          <p:cNvSpPr>
            <a:spLocks noGrp="1"/>
          </p:cNvSpPr>
          <p:nvPr>
            <p:ph type="ftr" sz="quarter" idx="11"/>
          </p:nvPr>
        </p:nvSpPr>
        <p:spPr/>
        <p:txBody>
          <a:bodyPr/>
          <a:lstStyle/>
          <a:p>
            <a:r>
              <a:rPr lang="en-IN"/>
              <a:t>Prepared By: Bhavana Hotchandani, DCS, INDUS University</a:t>
            </a:r>
            <a:endParaRPr lang="en-US"/>
          </a:p>
        </p:txBody>
      </p:sp>
      <p:sp>
        <p:nvSpPr>
          <p:cNvPr id="7" name="Slide Number Placeholder 6"/>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1151647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4F4F97-16EA-4049-A5D4-0A7B6321900A}" type="datetime1">
              <a:rPr lang="en-US" smtClean="0"/>
              <a:t>4/13/2020</a:t>
            </a:fld>
            <a:endParaRPr lang="en-US"/>
          </a:p>
        </p:txBody>
      </p:sp>
      <p:sp>
        <p:nvSpPr>
          <p:cNvPr id="8" name="Footer Placeholder 7"/>
          <p:cNvSpPr>
            <a:spLocks noGrp="1"/>
          </p:cNvSpPr>
          <p:nvPr>
            <p:ph type="ftr" sz="quarter" idx="11"/>
          </p:nvPr>
        </p:nvSpPr>
        <p:spPr/>
        <p:txBody>
          <a:bodyPr/>
          <a:lstStyle/>
          <a:p>
            <a:r>
              <a:rPr lang="en-IN"/>
              <a:t>Prepared By: Bhavana Hotchandani, DCS, INDUS University</a:t>
            </a:r>
            <a:endParaRPr lang="en-US"/>
          </a:p>
        </p:txBody>
      </p:sp>
      <p:sp>
        <p:nvSpPr>
          <p:cNvPr id="9" name="Slide Number Placeholder 8"/>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223416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B4E9C5-368F-4846-9B7B-91F1BB37D290}" type="datetime1">
              <a:rPr lang="en-US" smtClean="0"/>
              <a:t>4/13/2020</a:t>
            </a:fld>
            <a:endParaRPr lang="en-US"/>
          </a:p>
        </p:txBody>
      </p:sp>
      <p:sp>
        <p:nvSpPr>
          <p:cNvPr id="4" name="Footer Placeholder 3"/>
          <p:cNvSpPr>
            <a:spLocks noGrp="1"/>
          </p:cNvSpPr>
          <p:nvPr>
            <p:ph type="ftr" sz="quarter" idx="11"/>
          </p:nvPr>
        </p:nvSpPr>
        <p:spPr/>
        <p:txBody>
          <a:bodyPr/>
          <a:lstStyle/>
          <a:p>
            <a:r>
              <a:rPr lang="en-IN"/>
              <a:t>Prepared By: Bhavana Hotchandani, DCS, INDUS University</a:t>
            </a:r>
            <a:endParaRPr lang="en-US"/>
          </a:p>
        </p:txBody>
      </p:sp>
      <p:sp>
        <p:nvSpPr>
          <p:cNvPr id="5" name="Slide Number Placeholder 4"/>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4160181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A5376-4E85-4B02-8933-C09749DA092A}" type="datetime1">
              <a:rPr lang="en-US" smtClean="0"/>
              <a:t>4/13/2020</a:t>
            </a:fld>
            <a:endParaRPr lang="en-US"/>
          </a:p>
        </p:txBody>
      </p:sp>
      <p:sp>
        <p:nvSpPr>
          <p:cNvPr id="3" name="Footer Placeholder 2"/>
          <p:cNvSpPr>
            <a:spLocks noGrp="1"/>
          </p:cNvSpPr>
          <p:nvPr>
            <p:ph type="ftr" sz="quarter" idx="11"/>
          </p:nvPr>
        </p:nvSpPr>
        <p:spPr/>
        <p:txBody>
          <a:bodyPr/>
          <a:lstStyle/>
          <a:p>
            <a:r>
              <a:rPr lang="en-IN"/>
              <a:t>Prepared By: Bhavana Hotchandani, DCS, INDUS University</a:t>
            </a:r>
            <a:endParaRPr lang="en-US"/>
          </a:p>
        </p:txBody>
      </p:sp>
      <p:sp>
        <p:nvSpPr>
          <p:cNvPr id="4" name="Slide Number Placeholder 3"/>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30931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55E122-009A-4CCA-A783-9F6090E3C2EF}" type="datetime1">
              <a:rPr lang="en-US" smtClean="0"/>
              <a:t>4/13/2020</a:t>
            </a:fld>
            <a:endParaRPr lang="en-US"/>
          </a:p>
        </p:txBody>
      </p:sp>
      <p:sp>
        <p:nvSpPr>
          <p:cNvPr id="6" name="Footer Placeholder 5"/>
          <p:cNvSpPr>
            <a:spLocks noGrp="1"/>
          </p:cNvSpPr>
          <p:nvPr>
            <p:ph type="ftr" sz="quarter" idx="11"/>
          </p:nvPr>
        </p:nvSpPr>
        <p:spPr/>
        <p:txBody>
          <a:bodyPr/>
          <a:lstStyle/>
          <a:p>
            <a:r>
              <a:rPr lang="en-IN"/>
              <a:t>Prepared By: Bhavana Hotchandani, DCS, INDUS University</a:t>
            </a:r>
            <a:endParaRPr lang="en-US"/>
          </a:p>
        </p:txBody>
      </p:sp>
      <p:sp>
        <p:nvSpPr>
          <p:cNvPr id="7" name="Slide Number Placeholder 6"/>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348714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CE83B2-61C3-4280-A59F-B094F88BA499}" type="datetime1">
              <a:rPr lang="en-US" smtClean="0"/>
              <a:t>4/13/2020</a:t>
            </a:fld>
            <a:endParaRPr lang="en-US"/>
          </a:p>
        </p:txBody>
      </p:sp>
      <p:sp>
        <p:nvSpPr>
          <p:cNvPr id="6" name="Footer Placeholder 5"/>
          <p:cNvSpPr>
            <a:spLocks noGrp="1"/>
          </p:cNvSpPr>
          <p:nvPr>
            <p:ph type="ftr" sz="quarter" idx="11"/>
          </p:nvPr>
        </p:nvSpPr>
        <p:spPr/>
        <p:txBody>
          <a:bodyPr/>
          <a:lstStyle/>
          <a:p>
            <a:r>
              <a:rPr lang="en-IN"/>
              <a:t>Prepared By: Bhavana Hotchandani, DCS, INDUS University</a:t>
            </a:r>
            <a:endParaRPr lang="en-US"/>
          </a:p>
        </p:txBody>
      </p:sp>
      <p:sp>
        <p:nvSpPr>
          <p:cNvPr id="7" name="Slide Number Placeholder 6"/>
          <p:cNvSpPr>
            <a:spLocks noGrp="1"/>
          </p:cNvSpPr>
          <p:nvPr>
            <p:ph type="sldNum" sz="quarter" idx="12"/>
          </p:nvPr>
        </p:nvSpPr>
        <p:spPr/>
        <p:txBody>
          <a:bodyPr/>
          <a:lstStyle/>
          <a:p>
            <a:fld id="{A9CF376E-3625-4FAB-8D4D-B2BD281C6C55}" type="slidenum">
              <a:rPr lang="en-US" smtClean="0"/>
              <a:t>‹#›</a:t>
            </a:fld>
            <a:endParaRPr lang="en-US"/>
          </a:p>
        </p:txBody>
      </p:sp>
    </p:spTree>
    <p:extLst>
      <p:ext uri="{BB962C8B-B14F-4D97-AF65-F5344CB8AC3E}">
        <p14:creationId xmlns:p14="http://schemas.microsoft.com/office/powerpoint/2010/main" val="155241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7645CC47-4A0C-4197-8BD5-EBEB728721C3}" type="datetime1">
              <a:rPr lang="en-US" smtClean="0"/>
              <a:t>4/13/2020</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r>
              <a:rPr lang="en-IN"/>
              <a:t>Prepared By: Bhavana Hotchandani, DCS, INDUS University</a:t>
            </a:r>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A9CF376E-3625-4FAB-8D4D-B2BD281C6C55}" type="slidenum">
              <a:rPr lang="en-US" smtClean="0"/>
              <a:t>‹#›</a:t>
            </a:fld>
            <a:endParaRPr lang="en-US"/>
          </a:p>
        </p:txBody>
      </p:sp>
    </p:spTree>
    <p:extLst>
      <p:ext uri="{BB962C8B-B14F-4D97-AF65-F5344CB8AC3E}">
        <p14:creationId xmlns:p14="http://schemas.microsoft.com/office/powerpoint/2010/main" val="1929196525"/>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hdr="0" dt="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data36.com/linear-regression-in-python-numpy-polyfi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www.statmethods.net/management/sorting.html" TargetMode="External"/><Relationship Id="rId3" Type="http://schemas.openxmlformats.org/officeDocument/2006/relationships/hyperlink" Target="https://www.pluralsight.com/guides/data-wrangling-pandas" TargetMode="External"/><Relationship Id="rId7" Type="http://schemas.openxmlformats.org/officeDocument/2006/relationships/hyperlink" Target="https://www.earthdatascience.org/courses/earth-analytics-bootcamp/data-wrangling/data-wrangling-pandas/" TargetMode="External"/><Relationship Id="rId2" Type="http://schemas.openxmlformats.org/officeDocument/2006/relationships/hyperlink" Target="https://towardsdatascience.com/data-wrangling-with-pandas-5b0be151df4e" TargetMode="External"/><Relationship Id="rId1" Type="http://schemas.openxmlformats.org/officeDocument/2006/relationships/slideLayout" Target="../slideLayouts/slideLayout2.xml"/><Relationship Id="rId6" Type="http://schemas.openxmlformats.org/officeDocument/2006/relationships/hyperlink" Target="https://elitedatascience.com/python-data-wrangling-tutorial" TargetMode="External"/><Relationship Id="rId11" Type="http://schemas.openxmlformats.org/officeDocument/2006/relationships/image" Target="../media/image9.png"/><Relationship Id="rId5" Type="http://schemas.openxmlformats.org/officeDocument/2006/relationships/hyperlink" Target="https://data-flair.training/blogs/data-wrangling-with-python/" TargetMode="External"/><Relationship Id="rId10" Type="http://schemas.openxmlformats.org/officeDocument/2006/relationships/hyperlink" Target="https://swcarpentry.github.io/r-novice-inflammation/11-supp-read-write-csv/" TargetMode="External"/><Relationship Id="rId4" Type="http://schemas.openxmlformats.org/officeDocument/2006/relationships/hyperlink" Target="https://medium.com/analytics-vidhya/python-data-manipulation-fb86d0cdd028" TargetMode="External"/><Relationship Id="rId9" Type="http://schemas.openxmlformats.org/officeDocument/2006/relationships/hyperlink" Target="https://www.guru99.com/r-import-data.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32614-11ED-4EF7-ABF2-3D97507568A3}"/>
              </a:ext>
            </a:extLst>
          </p:cNvPr>
          <p:cNvSpPr>
            <a:spLocks noGrp="1"/>
          </p:cNvSpPr>
          <p:nvPr>
            <p:ph type="ctrTitle"/>
          </p:nvPr>
        </p:nvSpPr>
        <p:spPr/>
        <p:txBody>
          <a:bodyPr/>
          <a:lstStyle/>
          <a:p>
            <a:r>
              <a:rPr lang="en-US" dirty="0"/>
              <a:t>Unit IV</a:t>
            </a:r>
          </a:p>
        </p:txBody>
      </p:sp>
      <p:sp>
        <p:nvSpPr>
          <p:cNvPr id="3" name="Subtitle 2">
            <a:extLst>
              <a:ext uri="{FF2B5EF4-FFF2-40B4-BE49-F238E27FC236}">
                <a16:creationId xmlns:a16="http://schemas.microsoft.com/office/drawing/2014/main" id="{29D9A35F-5547-4C81-A8CA-38E7FDC8225F}"/>
              </a:ext>
            </a:extLst>
          </p:cNvPr>
          <p:cNvSpPr>
            <a:spLocks noGrp="1"/>
          </p:cNvSpPr>
          <p:nvPr>
            <p:ph type="subTitle" idx="1"/>
          </p:nvPr>
        </p:nvSpPr>
        <p:spPr/>
        <p:txBody>
          <a:bodyPr/>
          <a:lstStyle/>
          <a:p>
            <a:r>
              <a:rPr lang="en-US" dirty="0"/>
              <a:t>R programming</a:t>
            </a:r>
          </a:p>
        </p:txBody>
      </p:sp>
      <p:sp>
        <p:nvSpPr>
          <p:cNvPr id="4" name="Footer Placeholder 3">
            <a:extLst>
              <a:ext uri="{FF2B5EF4-FFF2-40B4-BE49-F238E27FC236}">
                <a16:creationId xmlns:a16="http://schemas.microsoft.com/office/drawing/2014/main" id="{92B7176D-6DE2-4ED2-B680-9AB8411A2A8B}"/>
              </a:ext>
            </a:extLst>
          </p:cNvPr>
          <p:cNvSpPr>
            <a:spLocks noGrp="1"/>
          </p:cNvSpPr>
          <p:nvPr>
            <p:ph type="ftr" sz="quarter" idx="11"/>
          </p:nvPr>
        </p:nvSpPr>
        <p:spPr/>
        <p:txBody>
          <a:bodyPr/>
          <a:lstStyle/>
          <a:p>
            <a:r>
              <a:rPr lang="en-IN"/>
              <a:t>Prepared By: Bhavana Hotchandani, DCS, INDUS University</a:t>
            </a:r>
            <a:endParaRPr lang="en-US"/>
          </a:p>
        </p:txBody>
      </p:sp>
      <p:sp>
        <p:nvSpPr>
          <p:cNvPr id="5" name="Slide Number Placeholder 4">
            <a:extLst>
              <a:ext uri="{FF2B5EF4-FFF2-40B4-BE49-F238E27FC236}">
                <a16:creationId xmlns:a16="http://schemas.microsoft.com/office/drawing/2014/main" id="{D364BC54-8046-4FB2-881F-ED06072662D2}"/>
              </a:ext>
            </a:extLst>
          </p:cNvPr>
          <p:cNvSpPr>
            <a:spLocks noGrp="1"/>
          </p:cNvSpPr>
          <p:nvPr>
            <p:ph type="sldNum" sz="quarter" idx="12"/>
          </p:nvPr>
        </p:nvSpPr>
        <p:spPr/>
        <p:txBody>
          <a:bodyPr/>
          <a:lstStyle/>
          <a:p>
            <a:fld id="{A9CF376E-3625-4FAB-8D4D-B2BD281C6C55}" type="slidenum">
              <a:rPr lang="en-US" smtClean="0"/>
              <a:t>1</a:t>
            </a:fld>
            <a:endParaRPr lang="en-US"/>
          </a:p>
        </p:txBody>
      </p:sp>
    </p:spTree>
    <p:extLst>
      <p:ext uri="{BB962C8B-B14F-4D97-AF65-F5344CB8AC3E}">
        <p14:creationId xmlns:p14="http://schemas.microsoft.com/office/powerpoint/2010/main" val="2179392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a:xfrm>
            <a:off x="913795" y="119271"/>
            <a:ext cx="10353762" cy="997645"/>
          </a:xfrm>
        </p:spPr>
        <p:txBody>
          <a:bodyPr>
            <a:normAutofit/>
          </a:bodyPr>
          <a:lstStyle/>
          <a:p>
            <a:r>
              <a:rPr lang="en-IN" b="1" dirty="0">
                <a:effectLst/>
              </a:rPr>
              <a:t>What is a Matrix?</a:t>
            </a: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975360"/>
            <a:ext cx="11661913" cy="5398245"/>
          </a:xfrm>
        </p:spPr>
        <p:txBody>
          <a:bodyPr>
            <a:normAutofit fontScale="92500" lnSpcReduction="10000"/>
          </a:bodyPr>
          <a:lstStyle/>
          <a:p>
            <a:r>
              <a:rPr lang="en-US" dirty="0">
                <a:effectLst/>
              </a:rPr>
              <a:t>A matrix is a 2-dimensional array that has m number of rows and n number of columns. In other words, matrix is a combination of two or more vectors with the same data type.</a:t>
            </a:r>
          </a:p>
          <a:p>
            <a:r>
              <a:rPr lang="en-US" b="1" dirty="0">
                <a:effectLst/>
              </a:rPr>
              <a:t>Note:</a:t>
            </a:r>
            <a:r>
              <a:rPr lang="en-US" dirty="0">
                <a:effectLst/>
              </a:rPr>
              <a:t> It is possible to create more than two dimensions arrays with R.</a:t>
            </a:r>
          </a:p>
          <a:p>
            <a:r>
              <a:rPr lang="en-US" dirty="0"/>
              <a:t>matrix(data, </a:t>
            </a:r>
            <a:r>
              <a:rPr lang="en-US" dirty="0" err="1"/>
              <a:t>nrow</a:t>
            </a:r>
            <a:r>
              <a:rPr lang="en-US" dirty="0"/>
              <a:t>, </a:t>
            </a:r>
            <a:r>
              <a:rPr lang="en-US" dirty="0" err="1"/>
              <a:t>ncol</a:t>
            </a:r>
            <a:r>
              <a:rPr lang="en-US" dirty="0"/>
              <a:t>, </a:t>
            </a:r>
            <a:r>
              <a:rPr lang="en-US" dirty="0" err="1"/>
              <a:t>byrow</a:t>
            </a:r>
            <a:r>
              <a:rPr lang="en-US" dirty="0"/>
              <a:t> = FALSE)</a:t>
            </a:r>
          </a:p>
          <a:p>
            <a:pPr lvl="1"/>
            <a:r>
              <a:rPr lang="en-US" b="1" dirty="0">
                <a:effectLst/>
              </a:rPr>
              <a:t>data</a:t>
            </a:r>
            <a:r>
              <a:rPr lang="en-US" dirty="0">
                <a:effectLst/>
              </a:rPr>
              <a:t>: The collection of elements that R will arrange into the rows and columns of the matrix \</a:t>
            </a:r>
          </a:p>
          <a:p>
            <a:pPr lvl="1"/>
            <a:r>
              <a:rPr lang="en-US" b="1" dirty="0" err="1">
                <a:effectLst/>
              </a:rPr>
              <a:t>nrow</a:t>
            </a:r>
            <a:r>
              <a:rPr lang="en-US" dirty="0">
                <a:effectLst/>
              </a:rPr>
              <a:t>: Number of rows </a:t>
            </a:r>
          </a:p>
          <a:p>
            <a:pPr lvl="1"/>
            <a:r>
              <a:rPr lang="en-US" b="1" dirty="0" err="1">
                <a:effectLst/>
              </a:rPr>
              <a:t>ncol</a:t>
            </a:r>
            <a:r>
              <a:rPr lang="en-US" dirty="0">
                <a:effectLst/>
              </a:rPr>
              <a:t>: Number of columns </a:t>
            </a:r>
          </a:p>
          <a:p>
            <a:pPr lvl="1"/>
            <a:r>
              <a:rPr lang="en-US" b="1" dirty="0" err="1">
                <a:effectLst/>
              </a:rPr>
              <a:t>byrow</a:t>
            </a:r>
            <a:r>
              <a:rPr lang="en-US" dirty="0">
                <a:effectLst/>
              </a:rPr>
              <a:t>: The rows are filled from the left to the right. We use `</a:t>
            </a:r>
            <a:r>
              <a:rPr lang="en-US" dirty="0" err="1">
                <a:effectLst/>
              </a:rPr>
              <a:t>byrow</a:t>
            </a:r>
            <a:r>
              <a:rPr lang="en-US" dirty="0">
                <a:effectLst/>
              </a:rPr>
              <a:t> = FALSE` (default values), if we want the matrix to be filled by the columns i.e. the values are filled top to bottom.</a:t>
            </a:r>
          </a:p>
          <a:p>
            <a:pPr marL="72900" indent="0">
              <a:buNone/>
            </a:pPr>
            <a:r>
              <a:rPr lang="en-US" dirty="0" err="1">
                <a:effectLst/>
              </a:rPr>
              <a:t>matrix_a</a:t>
            </a:r>
            <a:r>
              <a:rPr lang="en-US" dirty="0">
                <a:effectLst/>
              </a:rPr>
              <a:t> &lt;-matrix(1:10, </a:t>
            </a:r>
            <a:r>
              <a:rPr lang="en-US" dirty="0" err="1">
                <a:effectLst/>
              </a:rPr>
              <a:t>byrow</a:t>
            </a:r>
            <a:r>
              <a:rPr lang="en-US" dirty="0">
                <a:effectLst/>
              </a:rPr>
              <a:t> = TRUE, </a:t>
            </a:r>
            <a:r>
              <a:rPr lang="en-US" dirty="0" err="1">
                <a:effectLst/>
              </a:rPr>
              <a:t>nrow</a:t>
            </a:r>
            <a:r>
              <a:rPr lang="en-US" dirty="0">
                <a:effectLst/>
              </a:rPr>
              <a:t> = 5)</a:t>
            </a:r>
          </a:p>
          <a:p>
            <a:pPr marL="72900" indent="0">
              <a:buNone/>
            </a:pPr>
            <a:r>
              <a:rPr lang="en-US" dirty="0" err="1">
                <a:effectLst/>
              </a:rPr>
              <a:t>matrix_a</a:t>
            </a:r>
            <a:endParaRPr lang="en-US" dirty="0">
              <a:effectLst/>
            </a:endParaRPr>
          </a:p>
          <a:p>
            <a:pPr marL="72900" indent="0">
              <a:buNone/>
            </a:pPr>
            <a:r>
              <a:rPr lang="en-US" dirty="0" err="1">
                <a:effectLst/>
              </a:rPr>
              <a:t>matrix_b</a:t>
            </a:r>
            <a:r>
              <a:rPr lang="en-US" dirty="0">
                <a:effectLst/>
              </a:rPr>
              <a:t> &lt;-matrix(1:10, </a:t>
            </a:r>
            <a:r>
              <a:rPr lang="en-US" dirty="0" err="1">
                <a:effectLst/>
              </a:rPr>
              <a:t>nrow</a:t>
            </a:r>
            <a:r>
              <a:rPr lang="en-US" dirty="0">
                <a:effectLst/>
              </a:rPr>
              <a:t> = 5)</a:t>
            </a:r>
          </a:p>
          <a:p>
            <a:pPr marL="72900" indent="0">
              <a:buNone/>
            </a:pPr>
            <a:r>
              <a:rPr lang="en-US" dirty="0" err="1">
                <a:effectLst/>
              </a:rPr>
              <a:t>matrix_b</a:t>
            </a:r>
            <a:endParaRPr lang="en-US" dirty="0">
              <a:effectLst/>
            </a:endParaRPr>
          </a:p>
          <a:p>
            <a:pPr marL="72900" indent="0">
              <a:buNone/>
            </a:pPr>
            <a:r>
              <a:rPr lang="en-US" dirty="0">
                <a:effectLst/>
              </a:rPr>
              <a:t>dim(</a:t>
            </a:r>
            <a:r>
              <a:rPr lang="en-US" dirty="0" err="1">
                <a:effectLst/>
              </a:rPr>
              <a:t>matrix_a</a:t>
            </a:r>
            <a:r>
              <a:rPr lang="en-US" dirty="0">
                <a:effectLst/>
              </a:rPr>
              <a:t>)</a:t>
            </a:r>
          </a:p>
          <a:p>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10</a:t>
            </a:fld>
            <a:endParaRPr lang="en-US"/>
          </a:p>
        </p:txBody>
      </p:sp>
    </p:spTree>
    <p:extLst>
      <p:ext uri="{BB962C8B-B14F-4D97-AF65-F5344CB8AC3E}">
        <p14:creationId xmlns:p14="http://schemas.microsoft.com/office/powerpoint/2010/main" val="3517982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normAutofit/>
          </a:bodyPr>
          <a:lstStyle/>
          <a:p>
            <a:pPr marL="72900" indent="0">
              <a:buNone/>
            </a:pPr>
            <a:r>
              <a:rPr lang="fr-FR" sz="2400" dirty="0" err="1">
                <a:effectLst/>
              </a:rPr>
              <a:t>matrix_c</a:t>
            </a:r>
            <a:r>
              <a:rPr lang="fr-FR" sz="2400" dirty="0">
                <a:effectLst/>
              </a:rPr>
              <a:t> &lt;-matrix(1:12, </a:t>
            </a:r>
            <a:r>
              <a:rPr lang="fr-FR" sz="2400" dirty="0" err="1">
                <a:effectLst/>
              </a:rPr>
              <a:t>byrow</a:t>
            </a:r>
            <a:r>
              <a:rPr lang="fr-FR" sz="2400" dirty="0">
                <a:effectLst/>
              </a:rPr>
              <a:t> = FALSE, </a:t>
            </a:r>
            <a:r>
              <a:rPr lang="fr-FR" sz="2400" dirty="0" err="1">
                <a:effectLst/>
              </a:rPr>
              <a:t>ncol</a:t>
            </a:r>
            <a:r>
              <a:rPr lang="fr-FR" sz="2400" dirty="0">
                <a:effectLst/>
              </a:rPr>
              <a:t> = 3)</a:t>
            </a:r>
          </a:p>
          <a:p>
            <a:pPr marL="72900" indent="0">
              <a:buNone/>
            </a:pPr>
            <a:r>
              <a:rPr lang="fr-FR" sz="2400" dirty="0" err="1">
                <a:effectLst/>
              </a:rPr>
              <a:t>matrix_c</a:t>
            </a:r>
            <a:endParaRPr lang="en-US" sz="2400" dirty="0">
              <a:effectLst/>
            </a:endParaRPr>
          </a:p>
          <a:p>
            <a:pPr marL="469800" indent="-342900"/>
            <a:r>
              <a:rPr lang="en-US" sz="2400" b="1" dirty="0">
                <a:effectLst/>
              </a:rPr>
              <a:t>Add a Column to a Matrix with the </a:t>
            </a:r>
            <a:r>
              <a:rPr lang="en-US" sz="2400" b="1" dirty="0" err="1">
                <a:effectLst/>
              </a:rPr>
              <a:t>cbind</a:t>
            </a:r>
            <a:r>
              <a:rPr lang="en-US" sz="2400" b="1" dirty="0">
                <a:effectLst/>
              </a:rPr>
              <a:t>()</a:t>
            </a:r>
          </a:p>
          <a:p>
            <a:pPr marL="469800" indent="-342900"/>
            <a:r>
              <a:rPr lang="en-US" sz="2400" dirty="0"/>
              <a:t># concatenate c(1:5) to the </a:t>
            </a:r>
            <a:r>
              <a:rPr lang="en-US" sz="2400" dirty="0" err="1"/>
              <a:t>matrix_a</a:t>
            </a:r>
            <a:endParaRPr lang="en-US" sz="2400" dirty="0"/>
          </a:p>
          <a:p>
            <a:pPr marL="469800" indent="-342900"/>
            <a:r>
              <a:rPr lang="en-US" sz="2400" dirty="0"/>
              <a:t>matrix_a1 &lt;- </a:t>
            </a:r>
            <a:r>
              <a:rPr lang="en-US" sz="2400" dirty="0" err="1"/>
              <a:t>cbind</a:t>
            </a:r>
            <a:r>
              <a:rPr lang="en-US" sz="2400" dirty="0"/>
              <a:t>(</a:t>
            </a:r>
            <a:r>
              <a:rPr lang="en-US" sz="2400" dirty="0" err="1"/>
              <a:t>matrix_a</a:t>
            </a:r>
            <a:r>
              <a:rPr lang="en-US" sz="2400" dirty="0"/>
              <a:t>, c(1:5))</a:t>
            </a:r>
          </a:p>
          <a:p>
            <a:pPr marL="469800" indent="-342900"/>
            <a:r>
              <a:rPr lang="en-US" sz="2400" dirty="0"/>
              <a:t># Check the dimension</a:t>
            </a:r>
          </a:p>
          <a:p>
            <a:pPr marL="469800" indent="-342900"/>
            <a:r>
              <a:rPr lang="en-US" sz="2400" dirty="0"/>
              <a:t>dim(matrix_a1)</a:t>
            </a:r>
          </a:p>
          <a:p>
            <a:r>
              <a:rPr lang="en-US" sz="2400" dirty="0">
                <a:effectLst/>
              </a:rPr>
              <a:t>The number of rows of matrices should be equal for </a:t>
            </a:r>
            <a:r>
              <a:rPr lang="en-US" sz="2400" dirty="0" err="1">
                <a:effectLst/>
              </a:rPr>
              <a:t>cbind</a:t>
            </a:r>
            <a:r>
              <a:rPr lang="en-US" sz="2400" dirty="0">
                <a:effectLst/>
              </a:rPr>
              <a:t> work </a:t>
            </a:r>
            <a:r>
              <a:rPr lang="en-US" sz="2400" dirty="0" err="1">
                <a:effectLst/>
              </a:rPr>
              <a:t>cbind</a:t>
            </a:r>
            <a:r>
              <a:rPr lang="en-US" sz="2400" dirty="0">
                <a:effectLst/>
              </a:rPr>
              <a:t>()concatenate columns, </a:t>
            </a:r>
            <a:r>
              <a:rPr lang="en-US" sz="2400" dirty="0" err="1">
                <a:effectLst/>
              </a:rPr>
              <a:t>rbind</a:t>
            </a:r>
            <a:r>
              <a:rPr lang="en-US" sz="2400" dirty="0">
                <a:effectLst/>
              </a:rPr>
              <a:t>() appends rows.</a:t>
            </a:r>
          </a:p>
          <a:p>
            <a:pPr marL="469800" indent="-342900"/>
            <a:endParaRPr lang="en-US" sz="2400"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11</a:t>
            </a:fld>
            <a:endParaRPr lang="en-US"/>
          </a:p>
        </p:txBody>
      </p:sp>
    </p:spTree>
    <p:extLst>
      <p:ext uri="{BB962C8B-B14F-4D97-AF65-F5344CB8AC3E}">
        <p14:creationId xmlns:p14="http://schemas.microsoft.com/office/powerpoint/2010/main" val="77219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pPr marL="412650" indent="-285750"/>
            <a:r>
              <a:rPr lang="en-IN" b="1" dirty="0">
                <a:effectLst/>
              </a:rPr>
              <a:t>Slice a Matrix</a:t>
            </a:r>
          </a:p>
          <a:p>
            <a:pPr lvl="1"/>
            <a:r>
              <a:rPr lang="en-US" dirty="0" err="1">
                <a:effectLst/>
              </a:rPr>
              <a:t>matrix_c</a:t>
            </a:r>
            <a:r>
              <a:rPr lang="en-US" dirty="0">
                <a:effectLst/>
              </a:rPr>
              <a:t>[1,2] selects the element at the first row and second column.</a:t>
            </a:r>
          </a:p>
          <a:p>
            <a:pPr lvl="1"/>
            <a:r>
              <a:rPr lang="en-US" dirty="0" err="1">
                <a:effectLst/>
              </a:rPr>
              <a:t>matrix_c</a:t>
            </a:r>
            <a:r>
              <a:rPr lang="en-US" dirty="0">
                <a:effectLst/>
              </a:rPr>
              <a:t>[1:3,2:3] results in a matrix with the data on the rows 1, 2, 3 and columns 2, 3,</a:t>
            </a:r>
          </a:p>
          <a:p>
            <a:pPr lvl="1"/>
            <a:r>
              <a:rPr lang="en-US" dirty="0" err="1">
                <a:effectLst/>
              </a:rPr>
              <a:t>matrix_c</a:t>
            </a:r>
            <a:r>
              <a:rPr lang="en-US" dirty="0">
                <a:effectLst/>
              </a:rPr>
              <a:t>[,1] selects all elements of the first column.</a:t>
            </a:r>
          </a:p>
          <a:p>
            <a:pPr lvl="1"/>
            <a:r>
              <a:rPr lang="en-US" dirty="0" err="1">
                <a:effectLst/>
              </a:rPr>
              <a:t>matrix_c</a:t>
            </a:r>
            <a:r>
              <a:rPr lang="en-US" dirty="0">
                <a:effectLst/>
              </a:rPr>
              <a:t>[1,] selects all elements of the first row.</a:t>
            </a:r>
          </a:p>
          <a:p>
            <a:pPr marL="412650" indent="-285750"/>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12</a:t>
            </a:fld>
            <a:endParaRPr lang="en-US"/>
          </a:p>
        </p:txBody>
      </p:sp>
    </p:spTree>
    <p:extLst>
      <p:ext uri="{BB962C8B-B14F-4D97-AF65-F5344CB8AC3E}">
        <p14:creationId xmlns:p14="http://schemas.microsoft.com/office/powerpoint/2010/main" val="359677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normAutofit/>
          </a:bodyPr>
          <a:lstStyle/>
          <a:p>
            <a:r>
              <a:rPr lang="en-US" b="1" dirty="0">
                <a:effectLst/>
              </a:rPr>
              <a:t>What is Factor in R?</a:t>
            </a: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r>
              <a:rPr lang="en-US" dirty="0">
                <a:effectLst/>
              </a:rPr>
              <a:t>Factors are variables in R which take on a limited number of different values; such variables are often referred to as categorical variables.</a:t>
            </a:r>
          </a:p>
          <a:p>
            <a:r>
              <a:rPr lang="en-US" dirty="0">
                <a:effectLst/>
              </a:rPr>
              <a:t>In a dataset, we can distinguish two types of variables: </a:t>
            </a:r>
            <a:r>
              <a:rPr lang="en-US" b="1" dirty="0">
                <a:effectLst/>
              </a:rPr>
              <a:t>categorical</a:t>
            </a:r>
            <a:r>
              <a:rPr lang="en-US" dirty="0">
                <a:effectLst/>
              </a:rPr>
              <a:t> and </a:t>
            </a:r>
            <a:r>
              <a:rPr lang="en-US" b="1" dirty="0">
                <a:effectLst/>
              </a:rPr>
              <a:t>continuous</a:t>
            </a:r>
            <a:r>
              <a:rPr lang="en-US" dirty="0">
                <a:effectLst/>
              </a:rPr>
              <a:t>.</a:t>
            </a:r>
          </a:p>
          <a:p>
            <a:r>
              <a:rPr lang="en-US" dirty="0">
                <a:effectLst/>
              </a:rPr>
              <a:t>In a categorical variable, the value is limited and usually based on a particular finite group. For example, a categorical variable can be countries, year, gender, occupation.</a:t>
            </a:r>
          </a:p>
          <a:p>
            <a:r>
              <a:rPr lang="en-US" dirty="0">
                <a:effectLst/>
              </a:rPr>
              <a:t>A continuous variable, however, can take any values, from integer to decimal. For example, we can have the revenue, price of a share, etc..</a:t>
            </a:r>
          </a:p>
          <a:p>
            <a:r>
              <a:rPr lang="en-US" dirty="0">
                <a:effectLst/>
              </a:rPr>
              <a:t>R stores categorical variables into a factor. Let's check the code below to convert a character variable into a factor variable. Characters are not supported in machine learning algorithm, and the only way is to convert a string to an integer.</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13</a:t>
            </a:fld>
            <a:endParaRPr lang="en-US"/>
          </a:p>
        </p:txBody>
      </p:sp>
    </p:spTree>
    <p:extLst>
      <p:ext uri="{BB962C8B-B14F-4D97-AF65-F5344CB8AC3E}">
        <p14:creationId xmlns:p14="http://schemas.microsoft.com/office/powerpoint/2010/main" val="265385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a:xfrm>
            <a:off x="913795" y="259080"/>
            <a:ext cx="10353762" cy="970450"/>
          </a:xfrm>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386841"/>
            <a:ext cx="11661913" cy="4986764"/>
          </a:xfrm>
        </p:spPr>
        <p:txBody>
          <a:bodyPr>
            <a:normAutofit fontScale="92500" lnSpcReduction="10000"/>
          </a:bodyPr>
          <a:lstStyle/>
          <a:p>
            <a:r>
              <a:rPr lang="en-US" b="1" dirty="0">
                <a:effectLst/>
              </a:rPr>
              <a:t>factor(x = character(), levels, labels = levels, ordered = </a:t>
            </a:r>
            <a:r>
              <a:rPr lang="en-US" b="1" dirty="0" err="1">
                <a:effectLst/>
              </a:rPr>
              <a:t>is.ordered</a:t>
            </a:r>
            <a:r>
              <a:rPr lang="en-US" b="1" dirty="0">
                <a:effectLst/>
              </a:rPr>
              <a:t>(x))</a:t>
            </a:r>
          </a:p>
          <a:p>
            <a:r>
              <a:rPr lang="en-US" b="1" dirty="0">
                <a:effectLst/>
              </a:rPr>
              <a:t>Arguments:</a:t>
            </a:r>
            <a:endParaRPr lang="en-US" dirty="0">
              <a:effectLst/>
            </a:endParaRPr>
          </a:p>
          <a:p>
            <a:pPr lvl="1"/>
            <a:r>
              <a:rPr lang="en-US" b="1" dirty="0">
                <a:effectLst/>
              </a:rPr>
              <a:t>x</a:t>
            </a:r>
            <a:r>
              <a:rPr lang="en-US" dirty="0">
                <a:effectLst/>
              </a:rPr>
              <a:t>: A vector of data. Need to be a string or integer, not decimal.</a:t>
            </a:r>
          </a:p>
          <a:p>
            <a:pPr lvl="1"/>
            <a:r>
              <a:rPr lang="en-US" b="1" dirty="0">
                <a:effectLst/>
              </a:rPr>
              <a:t>Levels</a:t>
            </a:r>
            <a:r>
              <a:rPr lang="en-US" dirty="0">
                <a:effectLst/>
              </a:rPr>
              <a:t>: A vector of possible values taken by x. This argument is optional. The default value is the unique list of items of the vector x.</a:t>
            </a:r>
          </a:p>
          <a:p>
            <a:pPr lvl="1"/>
            <a:r>
              <a:rPr lang="en-US" b="1" dirty="0">
                <a:effectLst/>
              </a:rPr>
              <a:t>Labels</a:t>
            </a:r>
            <a:r>
              <a:rPr lang="en-US" dirty="0">
                <a:effectLst/>
              </a:rPr>
              <a:t>: Add a label to the x data. For example, 1 can take the label `male` while 0, the label `female`.</a:t>
            </a:r>
          </a:p>
          <a:p>
            <a:pPr lvl="1"/>
            <a:r>
              <a:rPr lang="en-US" b="1" dirty="0">
                <a:effectLst/>
              </a:rPr>
              <a:t>ordered</a:t>
            </a:r>
            <a:r>
              <a:rPr lang="en-US" dirty="0">
                <a:effectLst/>
              </a:rPr>
              <a:t>: Determine if the levels should be ordered.</a:t>
            </a:r>
          </a:p>
          <a:p>
            <a:r>
              <a:rPr lang="en-US" dirty="0" err="1"/>
              <a:t>day_vector</a:t>
            </a:r>
            <a:r>
              <a:rPr lang="en-US" dirty="0"/>
              <a:t> &lt;- c('evening', 'morning', 'afternoon', 'midday', 'midnight', 'evening')</a:t>
            </a:r>
          </a:p>
          <a:p>
            <a:r>
              <a:rPr lang="en-US" dirty="0"/>
              <a:t># Convert `</a:t>
            </a:r>
            <a:r>
              <a:rPr lang="en-US" dirty="0" err="1"/>
              <a:t>day_vector</a:t>
            </a:r>
            <a:r>
              <a:rPr lang="en-US" dirty="0"/>
              <a:t>` to a factor with ordered level</a:t>
            </a:r>
          </a:p>
          <a:p>
            <a:r>
              <a:rPr lang="en-US" dirty="0" err="1"/>
              <a:t>factor_day</a:t>
            </a:r>
            <a:r>
              <a:rPr lang="en-US" dirty="0"/>
              <a:t> &lt;- factor(</a:t>
            </a:r>
            <a:r>
              <a:rPr lang="en-US" dirty="0" err="1"/>
              <a:t>day_vector</a:t>
            </a:r>
            <a:r>
              <a:rPr lang="en-US" dirty="0"/>
              <a:t>, order = TRUE, levels =c('morning', 'midday', 'afternoon', 'evening', 'midnight'))</a:t>
            </a:r>
          </a:p>
          <a:p>
            <a:r>
              <a:rPr lang="en-US" dirty="0"/>
              <a:t># Print the new variable</a:t>
            </a:r>
          </a:p>
          <a:p>
            <a:r>
              <a:rPr lang="en-US" dirty="0" err="1"/>
              <a:t>factor_day</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14</a:t>
            </a:fld>
            <a:endParaRPr lang="en-US"/>
          </a:p>
        </p:txBody>
      </p:sp>
    </p:spTree>
    <p:extLst>
      <p:ext uri="{BB962C8B-B14F-4D97-AF65-F5344CB8AC3E}">
        <p14:creationId xmlns:p14="http://schemas.microsoft.com/office/powerpoint/2010/main" val="292270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a:xfrm>
            <a:off x="913795" y="124375"/>
            <a:ext cx="10353762" cy="970450"/>
          </a:xfrm>
        </p:spPr>
        <p:txBody>
          <a:bodyPr>
            <a:normAutofit/>
          </a:bodyPr>
          <a:lstStyle/>
          <a:p>
            <a:r>
              <a:rPr lang="en-US" b="1" dirty="0">
                <a:effectLst/>
              </a:rPr>
              <a:t>What is a Data Frame?</a:t>
            </a: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960121"/>
            <a:ext cx="11661913" cy="5413484"/>
          </a:xfrm>
        </p:spPr>
        <p:txBody>
          <a:bodyPr>
            <a:normAutofit fontScale="92500" lnSpcReduction="20000"/>
          </a:bodyPr>
          <a:lstStyle/>
          <a:p>
            <a:r>
              <a:rPr lang="en-US" dirty="0">
                <a:effectLst/>
              </a:rPr>
              <a:t>A </a:t>
            </a:r>
            <a:r>
              <a:rPr lang="en-US" b="1" dirty="0">
                <a:effectLst/>
              </a:rPr>
              <a:t>data frame</a:t>
            </a:r>
            <a:r>
              <a:rPr lang="en-US" dirty="0">
                <a:effectLst/>
              </a:rPr>
              <a:t> is a list of vectors which are of equal length. A matrix contains only one type of data, while a data frame accepts different data types (numeric, character, factor, etc.).</a:t>
            </a:r>
          </a:p>
          <a:p>
            <a:r>
              <a:rPr lang="en-US" dirty="0">
                <a:effectLst/>
              </a:rPr>
              <a:t>We can create a data frame by passing the variable </a:t>
            </a:r>
            <a:r>
              <a:rPr lang="en-US" dirty="0" err="1">
                <a:effectLst/>
              </a:rPr>
              <a:t>a,b,c,d</a:t>
            </a:r>
            <a:r>
              <a:rPr lang="en-US" dirty="0">
                <a:effectLst/>
              </a:rPr>
              <a:t> into the </a:t>
            </a:r>
            <a:r>
              <a:rPr lang="en-US" dirty="0" err="1">
                <a:effectLst/>
              </a:rPr>
              <a:t>data.frame</a:t>
            </a:r>
            <a:r>
              <a:rPr lang="en-US" dirty="0">
                <a:effectLst/>
              </a:rPr>
              <a:t>() function. We can name the columns with name() and simply specify the name of the variables.</a:t>
            </a:r>
          </a:p>
          <a:p>
            <a:r>
              <a:rPr lang="en-US" dirty="0"/>
              <a:t>	</a:t>
            </a:r>
            <a:r>
              <a:rPr lang="en-US" dirty="0" err="1"/>
              <a:t>data.frame</a:t>
            </a:r>
            <a:r>
              <a:rPr lang="en-US" dirty="0"/>
              <a:t>(df, </a:t>
            </a:r>
            <a:r>
              <a:rPr lang="en-US" dirty="0" err="1"/>
              <a:t>stringsAsFactors</a:t>
            </a:r>
            <a:r>
              <a:rPr lang="en-US" dirty="0"/>
              <a:t> = TRUE)</a:t>
            </a:r>
          </a:p>
          <a:p>
            <a:pPr lvl="1"/>
            <a:r>
              <a:rPr lang="en-US" b="1" dirty="0">
                <a:effectLst/>
              </a:rPr>
              <a:t>df</a:t>
            </a:r>
            <a:r>
              <a:rPr lang="en-US" dirty="0">
                <a:effectLst/>
              </a:rPr>
              <a:t>: It can be a matrix to convert as a data frame or a collection of variables to join</a:t>
            </a:r>
          </a:p>
          <a:p>
            <a:pPr lvl="1"/>
            <a:r>
              <a:rPr lang="en-US" b="1" dirty="0" err="1">
                <a:effectLst/>
              </a:rPr>
              <a:t>stringsAsFactors</a:t>
            </a:r>
            <a:r>
              <a:rPr lang="en-US" dirty="0">
                <a:effectLst/>
              </a:rPr>
              <a:t>: Convert string to factor by default</a:t>
            </a:r>
          </a:p>
          <a:p>
            <a:r>
              <a:rPr lang="en-US" dirty="0">
                <a:effectLst/>
              </a:rPr>
              <a:t>We can create our first data set by combining four variables of same length.</a:t>
            </a:r>
          </a:p>
          <a:p>
            <a:pPr lvl="1"/>
            <a:r>
              <a:rPr lang="en-US" dirty="0">
                <a:effectLst/>
              </a:rPr>
              <a:t># Create a, b, c, d variables</a:t>
            </a:r>
          </a:p>
          <a:p>
            <a:pPr lvl="1"/>
            <a:r>
              <a:rPr lang="en-US" dirty="0">
                <a:effectLst/>
              </a:rPr>
              <a:t>a &lt;- c(10,20,30,40)</a:t>
            </a:r>
          </a:p>
          <a:p>
            <a:pPr lvl="1"/>
            <a:r>
              <a:rPr lang="en-US" dirty="0">
                <a:effectLst/>
              </a:rPr>
              <a:t>b &lt;- c('book', 'pen', 'textbook', '</a:t>
            </a:r>
            <a:r>
              <a:rPr lang="en-US" dirty="0" err="1">
                <a:effectLst/>
              </a:rPr>
              <a:t>pencil_case</a:t>
            </a:r>
            <a:r>
              <a:rPr lang="en-US" dirty="0">
                <a:effectLst/>
              </a:rPr>
              <a:t>')</a:t>
            </a:r>
          </a:p>
          <a:p>
            <a:pPr lvl="1"/>
            <a:r>
              <a:rPr lang="en-US" dirty="0">
                <a:effectLst/>
              </a:rPr>
              <a:t>c &lt;- c(TRUE,FALSE,TRUE,FALSE)</a:t>
            </a:r>
          </a:p>
          <a:p>
            <a:pPr lvl="1"/>
            <a:r>
              <a:rPr lang="en-US" dirty="0">
                <a:effectLst/>
              </a:rPr>
              <a:t>d &lt;- c(2.5, 8, 10, 7)</a:t>
            </a:r>
          </a:p>
          <a:p>
            <a:pPr lvl="1"/>
            <a:r>
              <a:rPr lang="en-US" dirty="0">
                <a:effectLst/>
              </a:rPr>
              <a:t># Join the variables to create a data frame</a:t>
            </a:r>
          </a:p>
          <a:p>
            <a:pPr lvl="1"/>
            <a:r>
              <a:rPr lang="en-US" dirty="0">
                <a:effectLst/>
              </a:rPr>
              <a:t>df &lt;- </a:t>
            </a:r>
            <a:r>
              <a:rPr lang="en-US" dirty="0" err="1">
                <a:effectLst/>
              </a:rPr>
              <a:t>data.frame</a:t>
            </a:r>
            <a:r>
              <a:rPr lang="en-US" dirty="0">
                <a:effectLst/>
              </a:rPr>
              <a:t>(</a:t>
            </a:r>
            <a:r>
              <a:rPr lang="en-US" dirty="0" err="1">
                <a:effectLst/>
              </a:rPr>
              <a:t>a,b,c,d</a:t>
            </a:r>
            <a:r>
              <a:rPr lang="en-US" dirty="0">
                <a:effectLst/>
              </a:rPr>
              <a:t>)</a:t>
            </a:r>
          </a:p>
          <a:p>
            <a:pPr lvl="1"/>
            <a:r>
              <a:rPr lang="en-US" dirty="0">
                <a:effectLst/>
              </a:rPr>
              <a:t>df</a:t>
            </a:r>
          </a:p>
          <a:p>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15</a:t>
            </a:fld>
            <a:endParaRPr lang="en-US"/>
          </a:p>
        </p:txBody>
      </p:sp>
    </p:spTree>
    <p:extLst>
      <p:ext uri="{BB962C8B-B14F-4D97-AF65-F5344CB8AC3E}">
        <p14:creationId xmlns:p14="http://schemas.microsoft.com/office/powerpoint/2010/main" val="2662049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r>
              <a:rPr lang="en-US" dirty="0">
                <a:effectLst/>
              </a:rPr>
              <a:t>We can see the column headers have the same name as the variables. We can change the column name with the function names(). Check the example below:</a:t>
            </a:r>
          </a:p>
          <a:p>
            <a:r>
              <a:rPr lang="en-US" dirty="0"/>
              <a:t># Name the data frame</a:t>
            </a:r>
          </a:p>
          <a:p>
            <a:r>
              <a:rPr lang="en-US" dirty="0"/>
              <a:t>names(df) &lt;- c('ID', 'items', 'store', 'price')</a:t>
            </a:r>
          </a:p>
          <a:p>
            <a:r>
              <a:rPr lang="en-US" dirty="0"/>
              <a:t>Df</a:t>
            </a:r>
          </a:p>
          <a:p>
            <a:r>
              <a:rPr lang="en-US" dirty="0"/>
              <a:t># Print the structure</a:t>
            </a:r>
          </a:p>
          <a:p>
            <a:r>
              <a:rPr lang="en-US" dirty="0"/>
              <a:t>str(df)</a:t>
            </a:r>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16</a:t>
            </a:fld>
            <a:endParaRPr lang="en-US"/>
          </a:p>
        </p:txBody>
      </p:sp>
    </p:spTree>
    <p:extLst>
      <p:ext uri="{BB962C8B-B14F-4D97-AF65-F5344CB8AC3E}">
        <p14:creationId xmlns:p14="http://schemas.microsoft.com/office/powerpoint/2010/main" val="2063845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9" y="1732449"/>
            <a:ext cx="5371688" cy="4641155"/>
          </a:xfrm>
        </p:spPr>
        <p:txBody>
          <a:bodyPr/>
          <a:lstStyle/>
          <a:p>
            <a:r>
              <a:rPr lang="en-IN" b="1" dirty="0">
                <a:effectLst/>
              </a:rPr>
              <a:t>Slice Data Frame</a:t>
            </a:r>
          </a:p>
          <a:p>
            <a:r>
              <a:rPr lang="en-US" dirty="0"/>
              <a:t> 	</a:t>
            </a:r>
            <a:r>
              <a:rPr lang="en-US" dirty="0">
                <a:effectLst/>
              </a:rPr>
              <a:t>We select the rows and columns to return into bracket precede by the name of the data frame.</a:t>
            </a:r>
          </a:p>
          <a:p>
            <a:r>
              <a:rPr lang="en-US" dirty="0">
                <a:effectLst/>
              </a:rPr>
              <a:t>A data frame is composed of rows and columns, df[A, B]. A represents the rows and B the columns. We can slice either by specifying the rows and/or columns.</a:t>
            </a:r>
          </a:p>
          <a:p>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17</a:t>
            </a:fld>
            <a:endParaRPr lang="en-US"/>
          </a:p>
        </p:txBody>
      </p:sp>
      <p:pic>
        <p:nvPicPr>
          <p:cNvPr id="5122" name="Picture 2">
            <a:extLst>
              <a:ext uri="{FF2B5EF4-FFF2-40B4-BE49-F238E27FC236}">
                <a16:creationId xmlns:a16="http://schemas.microsoft.com/office/drawing/2014/main" id="{924E467F-1000-484F-A6B1-80D5A7D02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4" y="4686987"/>
            <a:ext cx="2874645" cy="169842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00154811-4C5D-4E9C-9CD2-6EAC2C6AC4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0226" y="1874521"/>
            <a:ext cx="6343235" cy="4887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564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r>
              <a:rPr lang="en-IN" b="1" dirty="0">
                <a:effectLst/>
              </a:rPr>
              <a:t>Append a Column to Data Frame</a:t>
            </a:r>
          </a:p>
          <a:p>
            <a:r>
              <a:rPr lang="en-US" dirty="0">
                <a:effectLst/>
              </a:rPr>
              <a:t>You need to use the symbol $ to append a new variable.</a:t>
            </a:r>
          </a:p>
          <a:p>
            <a:r>
              <a:rPr lang="en-US" dirty="0"/>
              <a:t># Create a new vector</a:t>
            </a:r>
          </a:p>
          <a:p>
            <a:r>
              <a:rPr lang="en-US" dirty="0"/>
              <a:t>quantity &lt;- c(10, 35, 40, 5)</a:t>
            </a:r>
          </a:p>
          <a:p>
            <a:r>
              <a:rPr lang="en-US" dirty="0"/>
              <a:t># Add `quantity` to the `df` data frame</a:t>
            </a:r>
          </a:p>
          <a:p>
            <a:r>
              <a:rPr lang="en-US" dirty="0" err="1"/>
              <a:t>df$quantity</a:t>
            </a:r>
            <a:r>
              <a:rPr lang="en-US" dirty="0"/>
              <a:t> &lt;- quantity</a:t>
            </a:r>
          </a:p>
          <a:p>
            <a:r>
              <a:rPr lang="en-US" dirty="0"/>
              <a:t>df</a:t>
            </a:r>
          </a:p>
          <a:p>
            <a:r>
              <a:rPr lang="en-US" dirty="0">
                <a:effectLst/>
              </a:rPr>
              <a:t>The number of elements in the vector has to be equal to the no of elements in data frame.</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18</a:t>
            </a:fld>
            <a:endParaRPr lang="en-US"/>
          </a:p>
        </p:txBody>
      </p:sp>
    </p:spTree>
    <p:extLst>
      <p:ext uri="{BB962C8B-B14F-4D97-AF65-F5344CB8AC3E}">
        <p14:creationId xmlns:p14="http://schemas.microsoft.com/office/powerpoint/2010/main" val="1244227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r>
              <a:rPr lang="en-US" b="1" dirty="0">
                <a:effectLst/>
              </a:rPr>
              <a:t>Select a Column of a Data Frame</a:t>
            </a:r>
          </a:p>
          <a:p>
            <a:r>
              <a:rPr lang="en-US" dirty="0">
                <a:effectLst/>
              </a:rPr>
              <a:t>Sometimes, we need to store a column of a data frame for future use or perform operation on a column. We can use the $ sign to select the column from a data frame.</a:t>
            </a:r>
          </a:p>
          <a:p>
            <a:r>
              <a:rPr lang="en-US" dirty="0"/>
              <a:t># Select the column ID</a:t>
            </a:r>
          </a:p>
          <a:p>
            <a:r>
              <a:rPr lang="en-US" dirty="0" err="1"/>
              <a:t>df$ID</a:t>
            </a:r>
            <a:endParaRPr lang="en-US" dirty="0"/>
          </a:p>
          <a:p>
            <a:r>
              <a:rPr lang="en-US" b="1" dirty="0">
                <a:effectLst/>
              </a:rPr>
              <a:t>Subset a Data Frame</a:t>
            </a:r>
          </a:p>
          <a:p>
            <a:r>
              <a:rPr lang="en-US" dirty="0">
                <a:effectLst/>
              </a:rPr>
              <a:t>In the previous section, we selected an entire column without condition. It is possible to </a:t>
            </a:r>
            <a:r>
              <a:rPr lang="en-US" b="1" dirty="0">
                <a:effectLst/>
              </a:rPr>
              <a:t>subset</a:t>
            </a:r>
            <a:r>
              <a:rPr lang="en-US" dirty="0">
                <a:effectLst/>
              </a:rPr>
              <a:t> based on whether or not a certain condition was true.</a:t>
            </a:r>
          </a:p>
          <a:p>
            <a:r>
              <a:rPr lang="en-US" dirty="0">
                <a:effectLst/>
              </a:rPr>
              <a:t>We use the subset() function.</a:t>
            </a:r>
          </a:p>
          <a:p>
            <a:r>
              <a:rPr lang="en-US" dirty="0"/>
              <a:t># Select price above 5</a:t>
            </a:r>
          </a:p>
          <a:p>
            <a:r>
              <a:rPr lang="en-US" dirty="0"/>
              <a:t>subset(df, subset = price &gt; 5)</a:t>
            </a:r>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19</a:t>
            </a:fld>
            <a:endParaRPr lang="en-US"/>
          </a:p>
        </p:txBody>
      </p:sp>
    </p:spTree>
    <p:extLst>
      <p:ext uri="{BB962C8B-B14F-4D97-AF65-F5344CB8AC3E}">
        <p14:creationId xmlns:p14="http://schemas.microsoft.com/office/powerpoint/2010/main" val="2891237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r>
              <a:rPr lang="en-US" dirty="0"/>
              <a:t>R Programming(Introduction &amp; Basics)</a:t>
            </a:r>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47689"/>
            <a:ext cx="11661913" cy="4641155"/>
          </a:xfrm>
        </p:spPr>
        <p:txBody>
          <a:bodyPr>
            <a:normAutofit lnSpcReduction="10000"/>
          </a:bodyPr>
          <a:lstStyle/>
          <a:p>
            <a:pPr marL="469800" indent="-342900"/>
            <a:r>
              <a:rPr lang="en-IN" sz="2800" b="1" dirty="0">
                <a:effectLst/>
              </a:rPr>
              <a:t>What is R?</a:t>
            </a:r>
          </a:p>
          <a:p>
            <a:pPr marL="846900" lvl="1" indent="-342900"/>
            <a:r>
              <a:rPr lang="en-US" sz="2400" b="1" dirty="0">
                <a:effectLst/>
              </a:rPr>
              <a:t>R</a:t>
            </a:r>
            <a:r>
              <a:rPr lang="en-US" sz="2400" dirty="0">
                <a:effectLst/>
              </a:rPr>
              <a:t> is a programming language developed by Ross Ihaka and Robert Gentleman in 1993. R possesses an extensive catalog of statistical and graphical methods. It includes machine learning algorithms, linear regression, time series, statistical inference to name a few. </a:t>
            </a:r>
          </a:p>
          <a:p>
            <a:pPr marL="846900" lvl="1" indent="-342900"/>
            <a:r>
              <a:rPr lang="en-US" sz="2400" dirty="0">
                <a:effectLst/>
              </a:rPr>
              <a:t>Most of the R libraries are written in R, but for heavy computational tasks, C, C++ and Fortran codes are preferred.</a:t>
            </a:r>
          </a:p>
          <a:p>
            <a:pPr marL="469800" indent="-342900"/>
            <a:r>
              <a:rPr lang="en-US" sz="2400" b="1" dirty="0">
                <a:effectLst/>
              </a:rPr>
              <a:t>What is R used for?</a:t>
            </a:r>
          </a:p>
          <a:p>
            <a:pPr lvl="1"/>
            <a:r>
              <a:rPr lang="en-US" sz="2000" dirty="0">
                <a:effectLst/>
              </a:rPr>
              <a:t>Statistical inference</a:t>
            </a:r>
          </a:p>
          <a:p>
            <a:pPr lvl="1"/>
            <a:r>
              <a:rPr lang="en-US" sz="2000" dirty="0">
                <a:effectLst/>
              </a:rPr>
              <a:t>Data analysis</a:t>
            </a:r>
          </a:p>
          <a:p>
            <a:pPr lvl="1"/>
            <a:r>
              <a:rPr lang="en-US" sz="2000" dirty="0">
                <a:effectLst/>
              </a:rPr>
              <a:t>Machine learning algorithm</a:t>
            </a:r>
          </a:p>
          <a:p>
            <a:pPr marL="469800" indent="-342900"/>
            <a:endParaRPr lang="en-US" sz="2400"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a:t>
            </a:fld>
            <a:endParaRPr lang="en-US"/>
          </a:p>
        </p:txBody>
      </p:sp>
    </p:spTree>
    <p:extLst>
      <p:ext uri="{BB962C8B-B14F-4D97-AF65-F5344CB8AC3E}">
        <p14:creationId xmlns:p14="http://schemas.microsoft.com/office/powerpoint/2010/main" val="1114626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a:xfrm>
            <a:off x="913795" y="149751"/>
            <a:ext cx="10353762" cy="970450"/>
          </a:xfrm>
        </p:spPr>
        <p:txBody>
          <a:bodyPr/>
          <a:lstStyle/>
          <a:p>
            <a:r>
              <a:rPr lang="en-US" dirty="0"/>
              <a:t>Lists</a:t>
            </a:r>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990601"/>
            <a:ext cx="11661913" cy="5383004"/>
          </a:xfrm>
        </p:spPr>
        <p:txBody>
          <a:bodyPr>
            <a:normAutofit fontScale="92500" lnSpcReduction="10000"/>
          </a:bodyPr>
          <a:lstStyle/>
          <a:p>
            <a:r>
              <a:rPr lang="en-US" dirty="0">
                <a:effectLst/>
              </a:rPr>
              <a:t>A </a:t>
            </a:r>
            <a:r>
              <a:rPr lang="en-US" b="1" dirty="0">
                <a:effectLst/>
              </a:rPr>
              <a:t>list</a:t>
            </a:r>
            <a:r>
              <a:rPr lang="en-US" dirty="0">
                <a:effectLst/>
              </a:rPr>
              <a:t> is a great tool to store many kinds of object in the order expected. We can include matrices, vectors data frames or lists. A list is collection of objects and we can use them when we need them.</a:t>
            </a:r>
          </a:p>
          <a:p>
            <a:r>
              <a:rPr lang="en-US" dirty="0">
                <a:effectLst/>
              </a:rPr>
              <a:t>We can use list() function to create a list.</a:t>
            </a:r>
          </a:p>
          <a:p>
            <a:r>
              <a:rPr lang="en-US" dirty="0"/>
              <a:t>list(element_1, ...)</a:t>
            </a:r>
          </a:p>
          <a:p>
            <a:pPr lvl="1"/>
            <a:r>
              <a:rPr lang="en-US" dirty="0"/>
              <a:t># Vector with numeric from 1 up to 5</a:t>
            </a:r>
          </a:p>
          <a:p>
            <a:pPr lvl="1"/>
            <a:r>
              <a:rPr lang="en-US" dirty="0" err="1"/>
              <a:t>vect</a:t>
            </a:r>
            <a:r>
              <a:rPr lang="en-US" dirty="0"/>
              <a:t>  &lt;- 1:5</a:t>
            </a:r>
          </a:p>
          <a:p>
            <a:pPr lvl="1"/>
            <a:r>
              <a:rPr lang="en-US" dirty="0"/>
              <a:t># A 2x 5 matrix</a:t>
            </a:r>
          </a:p>
          <a:p>
            <a:pPr lvl="1"/>
            <a:r>
              <a:rPr lang="en-US" dirty="0"/>
              <a:t>mat  &lt;- matrix(1:9, </a:t>
            </a:r>
            <a:r>
              <a:rPr lang="en-US" dirty="0" err="1"/>
              <a:t>ncol</a:t>
            </a:r>
            <a:r>
              <a:rPr lang="en-US" dirty="0"/>
              <a:t> = 5)</a:t>
            </a:r>
          </a:p>
          <a:p>
            <a:pPr lvl="1"/>
            <a:r>
              <a:rPr lang="en-US" dirty="0"/>
              <a:t>dim(mat)</a:t>
            </a:r>
          </a:p>
          <a:p>
            <a:pPr lvl="1"/>
            <a:r>
              <a:rPr lang="en-US" dirty="0"/>
              <a:t># select the 10th row of the built-in R data set </a:t>
            </a:r>
            <a:r>
              <a:rPr lang="en-US" dirty="0" err="1"/>
              <a:t>EuStockMarkets</a:t>
            </a:r>
            <a:endParaRPr lang="en-US" dirty="0"/>
          </a:p>
          <a:p>
            <a:pPr lvl="1"/>
            <a:r>
              <a:rPr lang="en-US" dirty="0"/>
              <a:t>df &lt;- </a:t>
            </a:r>
            <a:r>
              <a:rPr lang="en-US" dirty="0" err="1"/>
              <a:t>EuStockMarkets</a:t>
            </a:r>
            <a:r>
              <a:rPr lang="en-US" dirty="0"/>
              <a:t>[1:10,]</a:t>
            </a:r>
          </a:p>
          <a:p>
            <a:pPr lvl="1"/>
            <a:r>
              <a:rPr lang="en-US" dirty="0"/>
              <a:t># Construct list with these </a:t>
            </a:r>
            <a:r>
              <a:rPr lang="en-US" dirty="0" err="1"/>
              <a:t>vec</a:t>
            </a:r>
            <a:r>
              <a:rPr lang="en-US" dirty="0"/>
              <a:t>, mat, and df:</a:t>
            </a:r>
          </a:p>
          <a:p>
            <a:pPr lvl="1"/>
            <a:r>
              <a:rPr lang="en-US" dirty="0" err="1"/>
              <a:t>my_list</a:t>
            </a:r>
            <a:r>
              <a:rPr lang="en-US" dirty="0"/>
              <a:t> &lt;- list(</a:t>
            </a:r>
            <a:r>
              <a:rPr lang="en-US" dirty="0" err="1"/>
              <a:t>vect</a:t>
            </a:r>
            <a:r>
              <a:rPr lang="en-US" dirty="0"/>
              <a:t>, mat, df)</a:t>
            </a:r>
          </a:p>
          <a:p>
            <a:pPr lvl="1"/>
            <a:r>
              <a:rPr lang="en-US" dirty="0" err="1"/>
              <a:t>my_list</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20</a:t>
            </a:fld>
            <a:endParaRPr lang="en-US"/>
          </a:p>
        </p:txBody>
      </p:sp>
    </p:spTree>
    <p:extLst>
      <p:ext uri="{BB962C8B-B14F-4D97-AF65-F5344CB8AC3E}">
        <p14:creationId xmlns:p14="http://schemas.microsoft.com/office/powerpoint/2010/main" val="3856865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r>
              <a:rPr lang="en-IN" b="1" dirty="0">
                <a:effectLst/>
              </a:rPr>
              <a:t>Select Elements from List</a:t>
            </a:r>
          </a:p>
          <a:p>
            <a:r>
              <a:rPr lang="en-US" dirty="0">
                <a:effectLst/>
              </a:rPr>
              <a:t>We need to use the [[index]] to select an element in a list. The value inside the double square bracket represents the position of the item in a list we want to extract.</a:t>
            </a:r>
          </a:p>
          <a:p>
            <a:r>
              <a:rPr lang="en-US" dirty="0" err="1"/>
              <a:t>my_list</a:t>
            </a:r>
            <a:r>
              <a:rPr lang="en-US" dirty="0"/>
              <a:t>[[2]]</a:t>
            </a:r>
          </a:p>
          <a:p>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21</a:t>
            </a:fld>
            <a:endParaRPr lang="en-US"/>
          </a:p>
        </p:txBody>
      </p:sp>
    </p:spTree>
    <p:extLst>
      <p:ext uri="{BB962C8B-B14F-4D97-AF65-F5344CB8AC3E}">
        <p14:creationId xmlns:p14="http://schemas.microsoft.com/office/powerpoint/2010/main" val="913599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normAutofit/>
          </a:bodyPr>
          <a:lstStyle/>
          <a:p>
            <a:r>
              <a:rPr lang="en-IN" dirty="0">
                <a:effectLst/>
              </a:rPr>
              <a:t>Built-in Functions</a:t>
            </a: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r>
              <a:rPr lang="en-US" dirty="0">
                <a:effectLst/>
              </a:rPr>
              <a:t>Almost everything in R is done through functions. Here I'm only </a:t>
            </a:r>
            <a:r>
              <a:rPr lang="en-US" dirty="0" err="1">
                <a:effectLst/>
              </a:rPr>
              <a:t>refering</a:t>
            </a:r>
            <a:r>
              <a:rPr lang="en-US" dirty="0">
                <a:effectLst/>
              </a:rPr>
              <a:t> to numeric that are commonly used in creating or recoding variables.</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22</a:t>
            </a:fld>
            <a:endParaRPr lang="en-US"/>
          </a:p>
        </p:txBody>
      </p:sp>
      <p:graphicFrame>
        <p:nvGraphicFramePr>
          <p:cNvPr id="6" name="Table 6">
            <a:extLst>
              <a:ext uri="{FF2B5EF4-FFF2-40B4-BE49-F238E27FC236}">
                <a16:creationId xmlns:a16="http://schemas.microsoft.com/office/drawing/2014/main" id="{DBD4BD0E-88DA-4544-B1C2-6DB553B2FBB4}"/>
              </a:ext>
            </a:extLst>
          </p:cNvPr>
          <p:cNvGraphicFramePr>
            <a:graphicFrameLocks noGrp="1"/>
          </p:cNvGraphicFramePr>
          <p:nvPr>
            <p:extLst>
              <p:ext uri="{D42A27DB-BD31-4B8C-83A1-F6EECF244321}">
                <p14:modId xmlns:p14="http://schemas.microsoft.com/office/powerpoint/2010/main" val="1727235904"/>
              </p:ext>
            </p:extLst>
          </p:nvPr>
        </p:nvGraphicFramePr>
        <p:xfrm>
          <a:off x="584200" y="2629217"/>
          <a:ext cx="4993640" cy="2966720"/>
        </p:xfrm>
        <a:graphic>
          <a:graphicData uri="http://schemas.openxmlformats.org/drawingml/2006/table">
            <a:tbl>
              <a:tblPr firstRow="1" bandRow="1">
                <a:tableStyleId>{5C22544A-7EE6-4342-B048-85BDC9FD1C3A}</a:tableStyleId>
              </a:tblPr>
              <a:tblGrid>
                <a:gridCol w="1976120">
                  <a:extLst>
                    <a:ext uri="{9D8B030D-6E8A-4147-A177-3AD203B41FA5}">
                      <a16:colId xmlns:a16="http://schemas.microsoft.com/office/drawing/2014/main" val="1845650912"/>
                    </a:ext>
                  </a:extLst>
                </a:gridCol>
                <a:gridCol w="3017520">
                  <a:extLst>
                    <a:ext uri="{9D8B030D-6E8A-4147-A177-3AD203B41FA5}">
                      <a16:colId xmlns:a16="http://schemas.microsoft.com/office/drawing/2014/main" val="3802628295"/>
                    </a:ext>
                  </a:extLst>
                </a:gridCol>
              </a:tblGrid>
              <a:tr h="370840">
                <a:tc>
                  <a:txBody>
                    <a:bodyPr/>
                    <a:lstStyle/>
                    <a:p>
                      <a:pPr fontAlgn="t"/>
                      <a:r>
                        <a:rPr lang="en-IN" b="1">
                          <a:effectLst/>
                        </a:rPr>
                        <a:t>Function</a:t>
                      </a:r>
                      <a:endParaRPr lang="en-IN">
                        <a:effectLst/>
                      </a:endParaRPr>
                    </a:p>
                  </a:txBody>
                  <a:tcPr marL="28575" marR="28575" marT="28575" marB="28575"/>
                </a:tc>
                <a:tc>
                  <a:txBody>
                    <a:bodyPr/>
                    <a:lstStyle/>
                    <a:p>
                      <a:pPr fontAlgn="t"/>
                      <a:r>
                        <a:rPr lang="en-IN" b="1">
                          <a:effectLst/>
                        </a:rPr>
                        <a:t>Description</a:t>
                      </a:r>
                      <a:endParaRPr lang="en-IN">
                        <a:effectLst/>
                      </a:endParaRPr>
                    </a:p>
                  </a:txBody>
                  <a:tcPr marL="28575" marR="28575" marT="28575" marB="28575"/>
                </a:tc>
                <a:extLst>
                  <a:ext uri="{0D108BD9-81ED-4DB2-BD59-A6C34878D82A}">
                    <a16:rowId xmlns:a16="http://schemas.microsoft.com/office/drawing/2014/main" val="4198773274"/>
                  </a:ext>
                </a:extLst>
              </a:tr>
              <a:tr h="370840">
                <a:tc>
                  <a:txBody>
                    <a:bodyPr/>
                    <a:lstStyle/>
                    <a:p>
                      <a:pPr fontAlgn="t"/>
                      <a:r>
                        <a:rPr lang="en-IN" b="1">
                          <a:effectLst/>
                        </a:rPr>
                        <a:t>abs(</a:t>
                      </a:r>
                      <a:r>
                        <a:rPr lang="en-IN" i="1">
                          <a:effectLst/>
                        </a:rPr>
                        <a:t>x</a:t>
                      </a:r>
                      <a:r>
                        <a:rPr lang="en-IN" b="1">
                          <a:effectLst/>
                        </a:rPr>
                        <a:t>)</a:t>
                      </a:r>
                      <a:endParaRPr lang="en-IN">
                        <a:effectLst/>
                      </a:endParaRPr>
                    </a:p>
                  </a:txBody>
                  <a:tcPr marL="28575" marR="28575" marT="28575" marB="28575"/>
                </a:tc>
                <a:tc>
                  <a:txBody>
                    <a:bodyPr/>
                    <a:lstStyle/>
                    <a:p>
                      <a:pPr fontAlgn="t"/>
                      <a:r>
                        <a:rPr lang="en-IN">
                          <a:effectLst/>
                        </a:rPr>
                        <a:t>absolute value</a:t>
                      </a:r>
                    </a:p>
                  </a:txBody>
                  <a:tcPr marL="28575" marR="28575" marT="28575" marB="28575"/>
                </a:tc>
                <a:extLst>
                  <a:ext uri="{0D108BD9-81ED-4DB2-BD59-A6C34878D82A}">
                    <a16:rowId xmlns:a16="http://schemas.microsoft.com/office/drawing/2014/main" val="3716371741"/>
                  </a:ext>
                </a:extLst>
              </a:tr>
              <a:tr h="370840">
                <a:tc>
                  <a:txBody>
                    <a:bodyPr/>
                    <a:lstStyle/>
                    <a:p>
                      <a:pPr fontAlgn="t"/>
                      <a:r>
                        <a:rPr lang="en-IN" b="1">
                          <a:effectLst/>
                        </a:rPr>
                        <a:t>sqrt(</a:t>
                      </a:r>
                      <a:r>
                        <a:rPr lang="en-IN" i="1">
                          <a:effectLst/>
                        </a:rPr>
                        <a:t>x</a:t>
                      </a:r>
                      <a:r>
                        <a:rPr lang="en-IN" b="1">
                          <a:effectLst/>
                        </a:rPr>
                        <a:t>)</a:t>
                      </a:r>
                      <a:endParaRPr lang="en-IN">
                        <a:effectLst/>
                      </a:endParaRPr>
                    </a:p>
                  </a:txBody>
                  <a:tcPr marL="28575" marR="28575" marT="28575" marB="28575"/>
                </a:tc>
                <a:tc>
                  <a:txBody>
                    <a:bodyPr/>
                    <a:lstStyle/>
                    <a:p>
                      <a:pPr fontAlgn="t"/>
                      <a:r>
                        <a:rPr lang="en-IN">
                          <a:effectLst/>
                        </a:rPr>
                        <a:t>square root</a:t>
                      </a:r>
                    </a:p>
                  </a:txBody>
                  <a:tcPr marL="28575" marR="28575" marT="28575" marB="28575"/>
                </a:tc>
                <a:extLst>
                  <a:ext uri="{0D108BD9-81ED-4DB2-BD59-A6C34878D82A}">
                    <a16:rowId xmlns:a16="http://schemas.microsoft.com/office/drawing/2014/main" val="2507071688"/>
                  </a:ext>
                </a:extLst>
              </a:tr>
              <a:tr h="370840">
                <a:tc>
                  <a:txBody>
                    <a:bodyPr/>
                    <a:lstStyle/>
                    <a:p>
                      <a:pPr fontAlgn="t"/>
                      <a:r>
                        <a:rPr lang="en-IN" b="1">
                          <a:effectLst/>
                        </a:rPr>
                        <a:t>ceiling(</a:t>
                      </a:r>
                      <a:r>
                        <a:rPr lang="en-IN" i="1">
                          <a:effectLst/>
                        </a:rPr>
                        <a:t>x</a:t>
                      </a:r>
                      <a:r>
                        <a:rPr lang="en-IN" b="1">
                          <a:effectLst/>
                        </a:rPr>
                        <a:t>)</a:t>
                      </a:r>
                      <a:endParaRPr lang="en-IN">
                        <a:effectLst/>
                      </a:endParaRPr>
                    </a:p>
                  </a:txBody>
                  <a:tcPr marL="28575" marR="28575" marT="28575" marB="28575"/>
                </a:tc>
                <a:tc>
                  <a:txBody>
                    <a:bodyPr/>
                    <a:lstStyle/>
                    <a:p>
                      <a:pPr fontAlgn="t"/>
                      <a:r>
                        <a:rPr lang="en-IN">
                          <a:effectLst/>
                        </a:rPr>
                        <a:t>ceiling(3.475) is 4</a:t>
                      </a:r>
                    </a:p>
                  </a:txBody>
                  <a:tcPr marL="28575" marR="28575" marT="28575" marB="28575"/>
                </a:tc>
                <a:extLst>
                  <a:ext uri="{0D108BD9-81ED-4DB2-BD59-A6C34878D82A}">
                    <a16:rowId xmlns:a16="http://schemas.microsoft.com/office/drawing/2014/main" val="990083021"/>
                  </a:ext>
                </a:extLst>
              </a:tr>
              <a:tr h="370840">
                <a:tc>
                  <a:txBody>
                    <a:bodyPr/>
                    <a:lstStyle/>
                    <a:p>
                      <a:pPr fontAlgn="t"/>
                      <a:r>
                        <a:rPr lang="en-IN" b="1">
                          <a:effectLst/>
                        </a:rPr>
                        <a:t>floor(</a:t>
                      </a:r>
                      <a:r>
                        <a:rPr lang="en-IN" i="1">
                          <a:effectLst/>
                        </a:rPr>
                        <a:t>x</a:t>
                      </a:r>
                      <a:r>
                        <a:rPr lang="en-IN" b="1">
                          <a:effectLst/>
                        </a:rPr>
                        <a:t>)</a:t>
                      </a:r>
                      <a:endParaRPr lang="en-IN">
                        <a:effectLst/>
                      </a:endParaRPr>
                    </a:p>
                  </a:txBody>
                  <a:tcPr marL="28575" marR="28575" marT="28575" marB="28575"/>
                </a:tc>
                <a:tc>
                  <a:txBody>
                    <a:bodyPr/>
                    <a:lstStyle/>
                    <a:p>
                      <a:pPr fontAlgn="t"/>
                      <a:r>
                        <a:rPr lang="en-IN">
                          <a:effectLst/>
                        </a:rPr>
                        <a:t>floor(3.475) is 3</a:t>
                      </a:r>
                    </a:p>
                  </a:txBody>
                  <a:tcPr marL="28575" marR="28575" marT="28575" marB="28575"/>
                </a:tc>
                <a:extLst>
                  <a:ext uri="{0D108BD9-81ED-4DB2-BD59-A6C34878D82A}">
                    <a16:rowId xmlns:a16="http://schemas.microsoft.com/office/drawing/2014/main" val="1894471816"/>
                  </a:ext>
                </a:extLst>
              </a:tr>
              <a:tr h="370840">
                <a:tc>
                  <a:txBody>
                    <a:bodyPr/>
                    <a:lstStyle/>
                    <a:p>
                      <a:pPr fontAlgn="t"/>
                      <a:r>
                        <a:rPr lang="en-IN" b="1">
                          <a:effectLst/>
                        </a:rPr>
                        <a:t>trunc(</a:t>
                      </a:r>
                      <a:r>
                        <a:rPr lang="en-IN" i="1">
                          <a:effectLst/>
                        </a:rPr>
                        <a:t>x</a:t>
                      </a:r>
                      <a:r>
                        <a:rPr lang="en-IN" b="1">
                          <a:effectLst/>
                        </a:rPr>
                        <a:t>)</a:t>
                      </a:r>
                      <a:endParaRPr lang="en-IN">
                        <a:effectLst/>
                      </a:endParaRPr>
                    </a:p>
                  </a:txBody>
                  <a:tcPr marL="28575" marR="28575" marT="28575" marB="28575"/>
                </a:tc>
                <a:tc>
                  <a:txBody>
                    <a:bodyPr/>
                    <a:lstStyle/>
                    <a:p>
                      <a:pPr fontAlgn="t"/>
                      <a:r>
                        <a:rPr lang="en-IN">
                          <a:effectLst/>
                        </a:rPr>
                        <a:t>trunc(5.99) is 5</a:t>
                      </a:r>
                    </a:p>
                  </a:txBody>
                  <a:tcPr marL="28575" marR="28575" marT="28575" marB="28575"/>
                </a:tc>
                <a:extLst>
                  <a:ext uri="{0D108BD9-81ED-4DB2-BD59-A6C34878D82A}">
                    <a16:rowId xmlns:a16="http://schemas.microsoft.com/office/drawing/2014/main" val="1245711501"/>
                  </a:ext>
                </a:extLst>
              </a:tr>
              <a:tr h="370840">
                <a:tc>
                  <a:txBody>
                    <a:bodyPr/>
                    <a:lstStyle/>
                    <a:p>
                      <a:pPr fontAlgn="t"/>
                      <a:r>
                        <a:rPr lang="en-IN" b="1">
                          <a:effectLst/>
                        </a:rPr>
                        <a:t>round(</a:t>
                      </a:r>
                      <a:r>
                        <a:rPr lang="en-IN" i="1">
                          <a:effectLst/>
                        </a:rPr>
                        <a:t>x</a:t>
                      </a:r>
                      <a:r>
                        <a:rPr lang="en-IN" b="1">
                          <a:effectLst/>
                        </a:rPr>
                        <a:t>, digits=</a:t>
                      </a:r>
                      <a:r>
                        <a:rPr lang="en-IN" i="1">
                          <a:effectLst/>
                        </a:rPr>
                        <a:t>n</a:t>
                      </a:r>
                      <a:r>
                        <a:rPr lang="en-IN" b="1">
                          <a:effectLst/>
                        </a:rPr>
                        <a:t>)</a:t>
                      </a:r>
                      <a:endParaRPr lang="en-IN">
                        <a:effectLst/>
                      </a:endParaRPr>
                    </a:p>
                  </a:txBody>
                  <a:tcPr marL="28575" marR="28575" marT="28575" marB="28575"/>
                </a:tc>
                <a:tc>
                  <a:txBody>
                    <a:bodyPr/>
                    <a:lstStyle/>
                    <a:p>
                      <a:pPr fontAlgn="t"/>
                      <a:r>
                        <a:rPr lang="en-US">
                          <a:effectLst/>
                        </a:rPr>
                        <a:t>round(3.475, digits=2) is 3.48</a:t>
                      </a:r>
                    </a:p>
                  </a:txBody>
                  <a:tcPr marL="28575" marR="28575" marT="28575" marB="28575"/>
                </a:tc>
                <a:extLst>
                  <a:ext uri="{0D108BD9-81ED-4DB2-BD59-A6C34878D82A}">
                    <a16:rowId xmlns:a16="http://schemas.microsoft.com/office/drawing/2014/main" val="2581521870"/>
                  </a:ext>
                </a:extLst>
              </a:tr>
              <a:tr h="370840">
                <a:tc>
                  <a:txBody>
                    <a:bodyPr/>
                    <a:lstStyle/>
                    <a:p>
                      <a:pPr fontAlgn="t"/>
                      <a:r>
                        <a:rPr lang="en-IN" b="1">
                          <a:effectLst/>
                        </a:rPr>
                        <a:t>signif(</a:t>
                      </a:r>
                      <a:r>
                        <a:rPr lang="en-IN" i="1">
                          <a:effectLst/>
                        </a:rPr>
                        <a:t>x</a:t>
                      </a:r>
                      <a:r>
                        <a:rPr lang="en-IN" b="1">
                          <a:effectLst/>
                        </a:rPr>
                        <a:t>, digits=</a:t>
                      </a:r>
                      <a:r>
                        <a:rPr lang="en-IN" i="1">
                          <a:effectLst/>
                        </a:rPr>
                        <a:t>n</a:t>
                      </a:r>
                      <a:r>
                        <a:rPr lang="en-IN" b="1">
                          <a:effectLst/>
                        </a:rPr>
                        <a:t>)</a:t>
                      </a:r>
                      <a:endParaRPr lang="en-IN">
                        <a:effectLst/>
                      </a:endParaRPr>
                    </a:p>
                  </a:txBody>
                  <a:tcPr marL="28575" marR="28575" marT="28575" marB="28575"/>
                </a:tc>
                <a:tc>
                  <a:txBody>
                    <a:bodyPr/>
                    <a:lstStyle/>
                    <a:p>
                      <a:pPr fontAlgn="t"/>
                      <a:r>
                        <a:rPr lang="en-US" dirty="0" err="1">
                          <a:effectLst/>
                        </a:rPr>
                        <a:t>signif</a:t>
                      </a:r>
                      <a:r>
                        <a:rPr lang="en-US" dirty="0">
                          <a:effectLst/>
                        </a:rPr>
                        <a:t>(3.475, digits=2) is 3.5</a:t>
                      </a:r>
                    </a:p>
                  </a:txBody>
                  <a:tcPr marL="28575" marR="28575" marT="28575" marB="28575"/>
                </a:tc>
                <a:extLst>
                  <a:ext uri="{0D108BD9-81ED-4DB2-BD59-A6C34878D82A}">
                    <a16:rowId xmlns:a16="http://schemas.microsoft.com/office/drawing/2014/main" val="2922334431"/>
                  </a:ext>
                </a:extLst>
              </a:tr>
            </a:tbl>
          </a:graphicData>
        </a:graphic>
      </p:graphicFrame>
    </p:spTree>
    <p:extLst>
      <p:ext uri="{BB962C8B-B14F-4D97-AF65-F5344CB8AC3E}">
        <p14:creationId xmlns:p14="http://schemas.microsoft.com/office/powerpoint/2010/main" val="4077506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C568615-C3AC-4A6B-8784-8FC39C452525}"/>
              </a:ext>
            </a:extLst>
          </p:cNvPr>
          <p:cNvGraphicFramePr>
            <a:graphicFrameLocks noGrp="1"/>
          </p:cNvGraphicFramePr>
          <p:nvPr>
            <p:ph idx="1"/>
            <p:extLst>
              <p:ext uri="{D42A27DB-BD31-4B8C-83A1-F6EECF244321}">
                <p14:modId xmlns:p14="http://schemas.microsoft.com/office/powerpoint/2010/main" val="3551554165"/>
              </p:ext>
            </p:extLst>
          </p:nvPr>
        </p:nvGraphicFramePr>
        <p:xfrm>
          <a:off x="247808" y="91615"/>
          <a:ext cx="11696383" cy="6281989"/>
        </p:xfrm>
        <a:graphic>
          <a:graphicData uri="http://schemas.openxmlformats.org/drawingml/2006/table">
            <a:tbl>
              <a:tblPr firstRow="1" bandRow="1">
                <a:tableStyleId>{5C22544A-7EE6-4342-B048-85BDC9FD1C3A}</a:tableStyleId>
              </a:tblPr>
              <a:tblGrid>
                <a:gridCol w="2461944">
                  <a:extLst>
                    <a:ext uri="{9D8B030D-6E8A-4147-A177-3AD203B41FA5}">
                      <a16:colId xmlns:a16="http://schemas.microsoft.com/office/drawing/2014/main" val="669955853"/>
                    </a:ext>
                  </a:extLst>
                </a:gridCol>
                <a:gridCol w="9234439">
                  <a:extLst>
                    <a:ext uri="{9D8B030D-6E8A-4147-A177-3AD203B41FA5}">
                      <a16:colId xmlns:a16="http://schemas.microsoft.com/office/drawing/2014/main" val="1559118332"/>
                    </a:ext>
                  </a:extLst>
                </a:gridCol>
              </a:tblGrid>
              <a:tr h="506822">
                <a:tc>
                  <a:txBody>
                    <a:bodyPr/>
                    <a:lstStyle/>
                    <a:p>
                      <a:pPr fontAlgn="t"/>
                      <a:r>
                        <a:rPr lang="en-IN" b="1">
                          <a:effectLst/>
                        </a:rPr>
                        <a:t>Function</a:t>
                      </a:r>
                      <a:endParaRPr lang="en-IN">
                        <a:effectLst/>
                      </a:endParaRPr>
                    </a:p>
                  </a:txBody>
                  <a:tcPr marL="28575" marR="28575" marT="28575" marB="28575"/>
                </a:tc>
                <a:tc>
                  <a:txBody>
                    <a:bodyPr/>
                    <a:lstStyle/>
                    <a:p>
                      <a:pPr fontAlgn="t"/>
                      <a:r>
                        <a:rPr lang="en-IN" b="1">
                          <a:effectLst/>
                        </a:rPr>
                        <a:t>Description</a:t>
                      </a:r>
                      <a:endParaRPr lang="en-IN">
                        <a:effectLst/>
                      </a:endParaRPr>
                    </a:p>
                  </a:txBody>
                  <a:tcPr marL="28575" marR="28575" marT="28575" marB="28575"/>
                </a:tc>
                <a:extLst>
                  <a:ext uri="{0D108BD9-81ED-4DB2-BD59-A6C34878D82A}">
                    <a16:rowId xmlns:a16="http://schemas.microsoft.com/office/drawing/2014/main" val="198249054"/>
                  </a:ext>
                </a:extLst>
              </a:tr>
              <a:tr h="882667">
                <a:tc>
                  <a:txBody>
                    <a:bodyPr/>
                    <a:lstStyle/>
                    <a:p>
                      <a:pPr fontAlgn="t"/>
                      <a:r>
                        <a:rPr lang="en-IN" b="1">
                          <a:effectLst/>
                        </a:rPr>
                        <a:t>mean(</a:t>
                      </a:r>
                      <a:r>
                        <a:rPr lang="en-IN" i="1">
                          <a:effectLst/>
                        </a:rPr>
                        <a:t>x</a:t>
                      </a:r>
                      <a:r>
                        <a:rPr lang="en-IN" b="1">
                          <a:effectLst/>
                        </a:rPr>
                        <a:t>, trim=</a:t>
                      </a:r>
                      <a:r>
                        <a:rPr lang="en-IN">
                          <a:effectLst/>
                        </a:rPr>
                        <a:t>0</a:t>
                      </a:r>
                      <a:r>
                        <a:rPr lang="en-IN" b="1">
                          <a:effectLst/>
                        </a:rPr>
                        <a:t>,</a:t>
                      </a:r>
                      <a:br>
                        <a:rPr lang="en-IN" b="1">
                          <a:effectLst/>
                        </a:rPr>
                      </a:br>
                      <a:r>
                        <a:rPr lang="en-IN" b="1">
                          <a:effectLst/>
                        </a:rPr>
                        <a:t>na.rm=</a:t>
                      </a:r>
                      <a:r>
                        <a:rPr lang="en-IN">
                          <a:effectLst/>
                        </a:rPr>
                        <a:t>FALSE</a:t>
                      </a:r>
                      <a:r>
                        <a:rPr lang="en-IN" b="1">
                          <a:effectLst/>
                        </a:rPr>
                        <a:t>)</a:t>
                      </a:r>
                      <a:endParaRPr lang="en-IN">
                        <a:effectLst/>
                      </a:endParaRPr>
                    </a:p>
                  </a:txBody>
                  <a:tcPr marL="28575" marR="28575" marT="28575" marB="28575"/>
                </a:tc>
                <a:tc>
                  <a:txBody>
                    <a:bodyPr/>
                    <a:lstStyle/>
                    <a:p>
                      <a:pPr fontAlgn="t"/>
                      <a:r>
                        <a:rPr lang="en-US" dirty="0">
                          <a:effectLst/>
                        </a:rPr>
                        <a:t>mean of object x</a:t>
                      </a:r>
                      <a:br>
                        <a:rPr lang="en-US" dirty="0">
                          <a:effectLst/>
                        </a:rPr>
                      </a:br>
                      <a:r>
                        <a:rPr lang="en-US" dirty="0">
                          <a:effectLst/>
                        </a:rPr>
                        <a:t># trimmed mean, removing any missing values and # 5 percent of highest and lowest scores</a:t>
                      </a:r>
                      <a:br>
                        <a:rPr lang="en-US" dirty="0">
                          <a:effectLst/>
                        </a:rPr>
                      </a:br>
                      <a:r>
                        <a:rPr lang="en-US" dirty="0">
                          <a:effectLst/>
                        </a:rPr>
                        <a:t>mx &lt;- mean(</a:t>
                      </a:r>
                      <a:r>
                        <a:rPr lang="en-US" dirty="0" err="1">
                          <a:effectLst/>
                        </a:rPr>
                        <a:t>x,trim</a:t>
                      </a:r>
                      <a:r>
                        <a:rPr lang="en-US" dirty="0">
                          <a:effectLst/>
                        </a:rPr>
                        <a:t>=.05,na.rm=TRUE)</a:t>
                      </a:r>
                    </a:p>
                  </a:txBody>
                  <a:tcPr marL="28575" marR="28575" marT="28575" marB="28575"/>
                </a:tc>
                <a:extLst>
                  <a:ext uri="{0D108BD9-81ED-4DB2-BD59-A6C34878D82A}">
                    <a16:rowId xmlns:a16="http://schemas.microsoft.com/office/drawing/2014/main" val="2442445006"/>
                  </a:ext>
                </a:extLst>
              </a:tr>
              <a:tr h="585083">
                <a:tc>
                  <a:txBody>
                    <a:bodyPr/>
                    <a:lstStyle/>
                    <a:p>
                      <a:pPr fontAlgn="t"/>
                      <a:r>
                        <a:rPr lang="en-IN" b="1">
                          <a:effectLst/>
                        </a:rPr>
                        <a:t>sd(</a:t>
                      </a:r>
                      <a:r>
                        <a:rPr lang="en-IN" i="1">
                          <a:effectLst/>
                        </a:rPr>
                        <a:t>x</a:t>
                      </a:r>
                      <a:r>
                        <a:rPr lang="en-IN" b="1">
                          <a:effectLst/>
                        </a:rPr>
                        <a:t>)</a:t>
                      </a:r>
                      <a:endParaRPr lang="en-IN">
                        <a:effectLst/>
                      </a:endParaRPr>
                    </a:p>
                  </a:txBody>
                  <a:tcPr marL="28575" marR="28575" marT="28575" marB="28575"/>
                </a:tc>
                <a:tc>
                  <a:txBody>
                    <a:bodyPr/>
                    <a:lstStyle/>
                    <a:p>
                      <a:pPr fontAlgn="t"/>
                      <a:r>
                        <a:rPr lang="en-US" dirty="0">
                          <a:effectLst/>
                        </a:rPr>
                        <a:t>standard deviation of object(x). also look at var(x) for variance and mad(x) for median absolute deviation.</a:t>
                      </a:r>
                    </a:p>
                  </a:txBody>
                  <a:tcPr marL="28575" marR="28575" marT="28575" marB="28575"/>
                </a:tc>
                <a:extLst>
                  <a:ext uri="{0D108BD9-81ED-4DB2-BD59-A6C34878D82A}">
                    <a16:rowId xmlns:a16="http://schemas.microsoft.com/office/drawing/2014/main" val="3495184321"/>
                  </a:ext>
                </a:extLst>
              </a:tr>
              <a:tr h="506822">
                <a:tc>
                  <a:txBody>
                    <a:bodyPr/>
                    <a:lstStyle/>
                    <a:p>
                      <a:pPr fontAlgn="t"/>
                      <a:r>
                        <a:rPr lang="en-IN" b="1">
                          <a:effectLst/>
                        </a:rPr>
                        <a:t>median(</a:t>
                      </a:r>
                      <a:r>
                        <a:rPr lang="en-IN" i="1">
                          <a:effectLst/>
                        </a:rPr>
                        <a:t>x</a:t>
                      </a:r>
                      <a:r>
                        <a:rPr lang="en-IN" b="1">
                          <a:effectLst/>
                        </a:rPr>
                        <a:t>)</a:t>
                      </a:r>
                      <a:endParaRPr lang="en-IN">
                        <a:effectLst/>
                      </a:endParaRPr>
                    </a:p>
                  </a:txBody>
                  <a:tcPr marL="28575" marR="28575" marT="28575" marB="28575"/>
                </a:tc>
                <a:tc>
                  <a:txBody>
                    <a:bodyPr/>
                    <a:lstStyle/>
                    <a:p>
                      <a:pPr fontAlgn="t"/>
                      <a:r>
                        <a:rPr lang="en-IN">
                          <a:effectLst/>
                        </a:rPr>
                        <a:t>median</a:t>
                      </a:r>
                    </a:p>
                  </a:txBody>
                  <a:tcPr marL="28575" marR="28575" marT="28575" marB="28575"/>
                </a:tc>
                <a:extLst>
                  <a:ext uri="{0D108BD9-81ED-4DB2-BD59-A6C34878D82A}">
                    <a16:rowId xmlns:a16="http://schemas.microsoft.com/office/drawing/2014/main" val="1848363051"/>
                  </a:ext>
                </a:extLst>
              </a:tr>
              <a:tr h="639988">
                <a:tc>
                  <a:txBody>
                    <a:bodyPr/>
                    <a:lstStyle/>
                    <a:p>
                      <a:pPr fontAlgn="t"/>
                      <a:r>
                        <a:rPr lang="en-IN" b="1">
                          <a:effectLst/>
                        </a:rPr>
                        <a:t>quantile(</a:t>
                      </a:r>
                      <a:r>
                        <a:rPr lang="en-IN" i="1">
                          <a:effectLst/>
                        </a:rPr>
                        <a:t>x</a:t>
                      </a:r>
                      <a:r>
                        <a:rPr lang="en-IN" b="1">
                          <a:effectLst/>
                        </a:rPr>
                        <a:t>, </a:t>
                      </a:r>
                      <a:r>
                        <a:rPr lang="en-IN" i="1">
                          <a:effectLst/>
                        </a:rPr>
                        <a:t>probs</a:t>
                      </a:r>
                      <a:r>
                        <a:rPr lang="en-IN" b="1">
                          <a:effectLst/>
                        </a:rPr>
                        <a:t>)</a:t>
                      </a:r>
                      <a:endParaRPr lang="en-IN">
                        <a:effectLst/>
                      </a:endParaRPr>
                    </a:p>
                  </a:txBody>
                  <a:tcPr marL="28575" marR="28575" marT="28575" marB="28575"/>
                </a:tc>
                <a:tc>
                  <a:txBody>
                    <a:bodyPr/>
                    <a:lstStyle/>
                    <a:p>
                      <a:pPr fontAlgn="t"/>
                      <a:r>
                        <a:rPr lang="en-US" dirty="0">
                          <a:effectLst/>
                        </a:rPr>
                        <a:t>quantiles where x is the numeric vector whose quantiles are desired and probs is a numeric vector with probabilities in [0,1]. # 30th and 84th percentiles of x y &lt;- quantile(x, c(.3,.84))</a:t>
                      </a:r>
                    </a:p>
                  </a:txBody>
                  <a:tcPr marL="28575" marR="28575" marT="28575" marB="28575"/>
                </a:tc>
                <a:extLst>
                  <a:ext uri="{0D108BD9-81ED-4DB2-BD59-A6C34878D82A}">
                    <a16:rowId xmlns:a16="http://schemas.microsoft.com/office/drawing/2014/main" val="983237304"/>
                  </a:ext>
                </a:extLst>
              </a:tr>
              <a:tr h="506822">
                <a:tc>
                  <a:txBody>
                    <a:bodyPr/>
                    <a:lstStyle/>
                    <a:p>
                      <a:pPr fontAlgn="t"/>
                      <a:r>
                        <a:rPr lang="en-IN" b="1">
                          <a:effectLst/>
                        </a:rPr>
                        <a:t>range(</a:t>
                      </a:r>
                      <a:r>
                        <a:rPr lang="en-IN" i="1">
                          <a:effectLst/>
                        </a:rPr>
                        <a:t>x</a:t>
                      </a:r>
                      <a:r>
                        <a:rPr lang="en-IN" b="1">
                          <a:effectLst/>
                        </a:rPr>
                        <a:t>)</a:t>
                      </a:r>
                      <a:endParaRPr lang="en-IN">
                        <a:effectLst/>
                      </a:endParaRPr>
                    </a:p>
                  </a:txBody>
                  <a:tcPr marL="28575" marR="28575" marT="28575" marB="28575"/>
                </a:tc>
                <a:tc>
                  <a:txBody>
                    <a:bodyPr/>
                    <a:lstStyle/>
                    <a:p>
                      <a:pPr fontAlgn="t"/>
                      <a:r>
                        <a:rPr lang="en-IN">
                          <a:effectLst/>
                        </a:rPr>
                        <a:t>range</a:t>
                      </a:r>
                    </a:p>
                  </a:txBody>
                  <a:tcPr marL="28575" marR="28575" marT="28575" marB="28575"/>
                </a:tc>
                <a:extLst>
                  <a:ext uri="{0D108BD9-81ED-4DB2-BD59-A6C34878D82A}">
                    <a16:rowId xmlns:a16="http://schemas.microsoft.com/office/drawing/2014/main" val="3267809590"/>
                  </a:ext>
                </a:extLst>
              </a:tr>
              <a:tr h="506822">
                <a:tc>
                  <a:txBody>
                    <a:bodyPr/>
                    <a:lstStyle/>
                    <a:p>
                      <a:pPr fontAlgn="t"/>
                      <a:r>
                        <a:rPr lang="en-IN" b="1">
                          <a:effectLst/>
                        </a:rPr>
                        <a:t>sum(</a:t>
                      </a:r>
                      <a:r>
                        <a:rPr lang="en-IN" i="1">
                          <a:effectLst/>
                        </a:rPr>
                        <a:t>x</a:t>
                      </a:r>
                      <a:r>
                        <a:rPr lang="en-IN" b="1">
                          <a:effectLst/>
                        </a:rPr>
                        <a:t>)</a:t>
                      </a:r>
                      <a:endParaRPr lang="en-IN">
                        <a:effectLst/>
                      </a:endParaRPr>
                    </a:p>
                  </a:txBody>
                  <a:tcPr marL="28575" marR="28575" marT="28575" marB="28575"/>
                </a:tc>
                <a:tc>
                  <a:txBody>
                    <a:bodyPr/>
                    <a:lstStyle/>
                    <a:p>
                      <a:pPr fontAlgn="t"/>
                      <a:r>
                        <a:rPr lang="en-IN" dirty="0">
                          <a:effectLst/>
                        </a:rPr>
                        <a:t>Sum</a:t>
                      </a:r>
                    </a:p>
                  </a:txBody>
                  <a:tcPr marL="28575" marR="28575" marT="28575" marB="28575"/>
                </a:tc>
                <a:extLst>
                  <a:ext uri="{0D108BD9-81ED-4DB2-BD59-A6C34878D82A}">
                    <a16:rowId xmlns:a16="http://schemas.microsoft.com/office/drawing/2014/main" val="213375077"/>
                  </a:ext>
                </a:extLst>
              </a:tr>
              <a:tr h="506822">
                <a:tc>
                  <a:txBody>
                    <a:bodyPr/>
                    <a:lstStyle/>
                    <a:p>
                      <a:pPr fontAlgn="t"/>
                      <a:r>
                        <a:rPr lang="en-IN" b="1">
                          <a:effectLst/>
                        </a:rPr>
                        <a:t>diff(</a:t>
                      </a:r>
                      <a:r>
                        <a:rPr lang="en-IN" i="1">
                          <a:effectLst/>
                        </a:rPr>
                        <a:t>x</a:t>
                      </a:r>
                      <a:r>
                        <a:rPr lang="en-IN" b="1">
                          <a:effectLst/>
                        </a:rPr>
                        <a:t>, lag=</a:t>
                      </a:r>
                      <a:r>
                        <a:rPr lang="en-IN" i="1">
                          <a:effectLst/>
                        </a:rPr>
                        <a:t>1</a:t>
                      </a:r>
                      <a:r>
                        <a:rPr lang="en-IN" b="1">
                          <a:effectLst/>
                        </a:rPr>
                        <a:t>)</a:t>
                      </a:r>
                      <a:endParaRPr lang="en-IN">
                        <a:effectLst/>
                      </a:endParaRPr>
                    </a:p>
                  </a:txBody>
                  <a:tcPr marL="28575" marR="28575" marT="28575" marB="28575"/>
                </a:tc>
                <a:tc>
                  <a:txBody>
                    <a:bodyPr/>
                    <a:lstStyle/>
                    <a:p>
                      <a:pPr fontAlgn="t"/>
                      <a:r>
                        <a:rPr lang="en-US">
                          <a:effectLst/>
                        </a:rPr>
                        <a:t>lagged differences, with lag indicating which lag to use</a:t>
                      </a:r>
                    </a:p>
                  </a:txBody>
                  <a:tcPr marL="28575" marR="28575" marT="28575" marB="28575"/>
                </a:tc>
                <a:extLst>
                  <a:ext uri="{0D108BD9-81ED-4DB2-BD59-A6C34878D82A}">
                    <a16:rowId xmlns:a16="http://schemas.microsoft.com/office/drawing/2014/main" val="486476439"/>
                  </a:ext>
                </a:extLst>
              </a:tr>
              <a:tr h="506822">
                <a:tc>
                  <a:txBody>
                    <a:bodyPr/>
                    <a:lstStyle/>
                    <a:p>
                      <a:pPr fontAlgn="t"/>
                      <a:r>
                        <a:rPr lang="en-IN" b="1">
                          <a:effectLst/>
                        </a:rPr>
                        <a:t>min(</a:t>
                      </a:r>
                      <a:r>
                        <a:rPr lang="en-IN" i="1">
                          <a:effectLst/>
                        </a:rPr>
                        <a:t>x</a:t>
                      </a:r>
                      <a:r>
                        <a:rPr lang="en-IN" b="1">
                          <a:effectLst/>
                        </a:rPr>
                        <a:t>)</a:t>
                      </a:r>
                      <a:endParaRPr lang="en-IN">
                        <a:effectLst/>
                      </a:endParaRPr>
                    </a:p>
                  </a:txBody>
                  <a:tcPr marL="28575" marR="28575" marT="28575" marB="28575"/>
                </a:tc>
                <a:tc>
                  <a:txBody>
                    <a:bodyPr/>
                    <a:lstStyle/>
                    <a:p>
                      <a:pPr fontAlgn="t"/>
                      <a:r>
                        <a:rPr lang="en-IN">
                          <a:effectLst/>
                        </a:rPr>
                        <a:t>minimum</a:t>
                      </a:r>
                    </a:p>
                  </a:txBody>
                  <a:tcPr marL="28575" marR="28575" marT="28575" marB="28575"/>
                </a:tc>
                <a:extLst>
                  <a:ext uri="{0D108BD9-81ED-4DB2-BD59-A6C34878D82A}">
                    <a16:rowId xmlns:a16="http://schemas.microsoft.com/office/drawing/2014/main" val="1079007815"/>
                  </a:ext>
                </a:extLst>
              </a:tr>
              <a:tr h="506822">
                <a:tc>
                  <a:txBody>
                    <a:bodyPr/>
                    <a:lstStyle/>
                    <a:p>
                      <a:pPr fontAlgn="t"/>
                      <a:r>
                        <a:rPr lang="en-IN" b="1">
                          <a:effectLst/>
                        </a:rPr>
                        <a:t>max(</a:t>
                      </a:r>
                      <a:r>
                        <a:rPr lang="en-IN" i="1">
                          <a:effectLst/>
                        </a:rPr>
                        <a:t>x</a:t>
                      </a:r>
                      <a:r>
                        <a:rPr lang="en-IN" b="1">
                          <a:effectLst/>
                        </a:rPr>
                        <a:t>)</a:t>
                      </a:r>
                      <a:endParaRPr lang="en-IN">
                        <a:effectLst/>
                      </a:endParaRPr>
                    </a:p>
                  </a:txBody>
                  <a:tcPr marL="28575" marR="28575" marT="28575" marB="28575"/>
                </a:tc>
                <a:tc>
                  <a:txBody>
                    <a:bodyPr/>
                    <a:lstStyle/>
                    <a:p>
                      <a:pPr fontAlgn="t"/>
                      <a:r>
                        <a:rPr lang="en-IN">
                          <a:effectLst/>
                        </a:rPr>
                        <a:t>maximum</a:t>
                      </a:r>
                    </a:p>
                  </a:txBody>
                  <a:tcPr marL="28575" marR="28575" marT="28575" marB="28575"/>
                </a:tc>
                <a:extLst>
                  <a:ext uri="{0D108BD9-81ED-4DB2-BD59-A6C34878D82A}">
                    <a16:rowId xmlns:a16="http://schemas.microsoft.com/office/drawing/2014/main" val="1312917499"/>
                  </a:ext>
                </a:extLst>
              </a:tr>
              <a:tr h="506822">
                <a:tc>
                  <a:txBody>
                    <a:bodyPr/>
                    <a:lstStyle/>
                    <a:p>
                      <a:pPr fontAlgn="t"/>
                      <a:r>
                        <a:rPr lang="en-IN" b="1">
                          <a:effectLst/>
                        </a:rPr>
                        <a:t>scale(</a:t>
                      </a:r>
                      <a:r>
                        <a:rPr lang="en-IN" i="1">
                          <a:effectLst/>
                        </a:rPr>
                        <a:t>x</a:t>
                      </a:r>
                      <a:r>
                        <a:rPr lang="en-IN" b="1">
                          <a:effectLst/>
                        </a:rPr>
                        <a:t>, center=</a:t>
                      </a:r>
                      <a:r>
                        <a:rPr lang="en-IN">
                          <a:effectLst/>
                        </a:rPr>
                        <a:t>TRUE</a:t>
                      </a:r>
                      <a:r>
                        <a:rPr lang="en-IN" b="1">
                          <a:effectLst/>
                        </a:rPr>
                        <a:t>, scale=</a:t>
                      </a:r>
                      <a:r>
                        <a:rPr lang="en-IN">
                          <a:effectLst/>
                        </a:rPr>
                        <a:t>TRUE</a:t>
                      </a:r>
                      <a:r>
                        <a:rPr lang="en-IN" b="1">
                          <a:effectLst/>
                        </a:rPr>
                        <a:t>)</a:t>
                      </a:r>
                      <a:endParaRPr lang="en-IN">
                        <a:effectLst/>
                      </a:endParaRPr>
                    </a:p>
                  </a:txBody>
                  <a:tcPr marL="28575" marR="28575" marT="28575" marB="28575"/>
                </a:tc>
                <a:tc>
                  <a:txBody>
                    <a:bodyPr/>
                    <a:lstStyle/>
                    <a:p>
                      <a:pPr fontAlgn="t"/>
                      <a:r>
                        <a:rPr lang="en-IN" dirty="0">
                          <a:effectLst/>
                        </a:rPr>
                        <a:t>column </a:t>
                      </a:r>
                      <a:r>
                        <a:rPr lang="en-IN" dirty="0" err="1">
                          <a:effectLst/>
                        </a:rPr>
                        <a:t>center</a:t>
                      </a:r>
                      <a:r>
                        <a:rPr lang="en-IN" dirty="0">
                          <a:effectLst/>
                        </a:rPr>
                        <a:t> or standardize a matrix.</a:t>
                      </a:r>
                    </a:p>
                  </a:txBody>
                  <a:tcPr marL="28575" marR="28575" marT="28575" marB="28575"/>
                </a:tc>
                <a:extLst>
                  <a:ext uri="{0D108BD9-81ED-4DB2-BD59-A6C34878D82A}">
                    <a16:rowId xmlns:a16="http://schemas.microsoft.com/office/drawing/2014/main" val="1815943332"/>
                  </a:ext>
                </a:extLst>
              </a:tr>
            </a:tbl>
          </a:graphicData>
        </a:graphic>
      </p:graphicFrame>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23</a:t>
            </a:fld>
            <a:endParaRPr lang="en-US"/>
          </a:p>
        </p:txBody>
      </p:sp>
    </p:spTree>
    <p:extLst>
      <p:ext uri="{BB962C8B-B14F-4D97-AF65-F5344CB8AC3E}">
        <p14:creationId xmlns:p14="http://schemas.microsoft.com/office/powerpoint/2010/main" val="1090305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a:xfrm>
            <a:off x="913795" y="230738"/>
            <a:ext cx="10353762" cy="757724"/>
          </a:xfrm>
        </p:spPr>
        <p:txBody>
          <a:bodyPr/>
          <a:lstStyle/>
          <a:p>
            <a:r>
              <a:rPr lang="en-US" dirty="0"/>
              <a:t>Conditions &amp; Loops</a:t>
            </a:r>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988463"/>
            <a:ext cx="11661913" cy="5385142"/>
          </a:xfrm>
        </p:spPr>
        <p:txBody>
          <a:bodyPr>
            <a:normAutofit/>
          </a:bodyPr>
          <a:lstStyle/>
          <a:p>
            <a:r>
              <a:rPr lang="en-US" sz="2400" dirty="0">
                <a:effectLst/>
              </a:rPr>
              <a:t>R has the standard control structures you would expect. </a:t>
            </a:r>
            <a:r>
              <a:rPr lang="en-US" sz="2400" b="1" dirty="0">
                <a:effectLst/>
              </a:rPr>
              <a:t>expr</a:t>
            </a:r>
            <a:r>
              <a:rPr lang="en-US" sz="2400" dirty="0">
                <a:effectLst/>
              </a:rPr>
              <a:t> can be multiple (compound) statements by enclosing them in braces { }. It is more efficient to use built-in functions rather than control structures whenever possible.</a:t>
            </a:r>
          </a:p>
          <a:p>
            <a:r>
              <a:rPr lang="en-US" sz="2400" dirty="0">
                <a:effectLst/>
              </a:rPr>
              <a:t>If-else</a:t>
            </a:r>
          </a:p>
          <a:p>
            <a:pPr lvl="1"/>
            <a:r>
              <a:rPr lang="en-US" sz="2000" dirty="0"/>
              <a:t>if (</a:t>
            </a:r>
            <a:r>
              <a:rPr lang="en-US" sz="2000" dirty="0" err="1"/>
              <a:t>cond</a:t>
            </a:r>
            <a:r>
              <a:rPr lang="en-US" sz="2000" dirty="0"/>
              <a:t>) expr</a:t>
            </a:r>
          </a:p>
          <a:p>
            <a:pPr lvl="1"/>
            <a:r>
              <a:rPr lang="en-US" sz="2000" dirty="0"/>
              <a:t>if (</a:t>
            </a:r>
            <a:r>
              <a:rPr lang="en-US" sz="2000" dirty="0" err="1"/>
              <a:t>cond</a:t>
            </a:r>
            <a:r>
              <a:rPr lang="en-US" sz="2000" dirty="0"/>
              <a:t>) expr1 else expr2</a:t>
            </a:r>
          </a:p>
          <a:p>
            <a:r>
              <a:rPr lang="en-IN" dirty="0">
                <a:effectLst/>
              </a:rPr>
              <a:t>for</a:t>
            </a:r>
          </a:p>
          <a:p>
            <a:pPr lvl="1"/>
            <a:r>
              <a:rPr lang="en-IN" dirty="0">
                <a:effectLst/>
              </a:rPr>
              <a:t>for (</a:t>
            </a:r>
            <a:r>
              <a:rPr lang="en-IN" i="1" dirty="0">
                <a:effectLst/>
              </a:rPr>
              <a:t>var</a:t>
            </a:r>
            <a:r>
              <a:rPr lang="en-IN" dirty="0">
                <a:effectLst/>
              </a:rPr>
              <a:t> in </a:t>
            </a:r>
            <a:r>
              <a:rPr lang="en-IN" i="1" dirty="0" err="1">
                <a:effectLst/>
              </a:rPr>
              <a:t>seq</a:t>
            </a:r>
            <a:r>
              <a:rPr lang="en-IN" dirty="0">
                <a:effectLst/>
              </a:rPr>
              <a:t>) </a:t>
            </a:r>
            <a:r>
              <a:rPr lang="en-IN" i="1" dirty="0">
                <a:effectLst/>
              </a:rPr>
              <a:t>expr</a:t>
            </a:r>
          </a:p>
          <a:p>
            <a:r>
              <a:rPr lang="en-IN" dirty="0">
                <a:effectLst/>
              </a:rPr>
              <a:t>while</a:t>
            </a:r>
          </a:p>
          <a:p>
            <a:pPr lvl="1"/>
            <a:r>
              <a:rPr lang="en-IN" dirty="0">
                <a:effectLst/>
              </a:rPr>
              <a:t>while (</a:t>
            </a:r>
            <a:r>
              <a:rPr lang="en-IN" i="1" dirty="0" err="1">
                <a:effectLst/>
              </a:rPr>
              <a:t>cond</a:t>
            </a:r>
            <a:r>
              <a:rPr lang="en-IN" dirty="0">
                <a:effectLst/>
              </a:rPr>
              <a:t>) </a:t>
            </a:r>
            <a:r>
              <a:rPr lang="en-IN" i="1" dirty="0">
                <a:effectLst/>
              </a:rPr>
              <a:t>expr</a:t>
            </a:r>
          </a:p>
          <a:p>
            <a:r>
              <a:rPr lang="en-IN" dirty="0">
                <a:effectLst/>
              </a:rPr>
              <a:t>switch</a:t>
            </a:r>
          </a:p>
          <a:p>
            <a:pPr lvl="1"/>
            <a:r>
              <a:rPr lang="en-IN" dirty="0">
                <a:effectLst/>
              </a:rPr>
              <a:t>switch(</a:t>
            </a:r>
            <a:r>
              <a:rPr lang="en-IN" i="1" dirty="0">
                <a:effectLst/>
              </a:rPr>
              <a:t>expr</a:t>
            </a:r>
            <a:r>
              <a:rPr lang="en-IN" dirty="0">
                <a:effectLst/>
              </a:rPr>
              <a:t>, ...)</a:t>
            </a:r>
            <a:endParaRPr lang="en-US" sz="2200"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24</a:t>
            </a:fld>
            <a:endParaRPr lang="en-US"/>
          </a:p>
        </p:txBody>
      </p:sp>
    </p:spTree>
    <p:extLst>
      <p:ext uri="{BB962C8B-B14F-4D97-AF65-F5344CB8AC3E}">
        <p14:creationId xmlns:p14="http://schemas.microsoft.com/office/powerpoint/2010/main" val="3006660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normAutofit/>
          </a:bodyPr>
          <a:lstStyle/>
          <a:p>
            <a:r>
              <a:rPr lang="en-IN" dirty="0">
                <a:effectLst/>
              </a:rPr>
              <a:t>User-written Functions</a:t>
            </a: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normAutofit/>
          </a:bodyPr>
          <a:lstStyle/>
          <a:p>
            <a:pPr marL="469800" indent="-342900"/>
            <a:r>
              <a:rPr lang="en-US" sz="2400" dirty="0">
                <a:effectLst/>
              </a:rPr>
              <a:t>One of the great strengths of R is the user's ability to add functions. In fact, many of the functions in R are actually functions of functions. The structure of a function is given below.</a:t>
            </a:r>
          </a:p>
          <a:p>
            <a:pPr marL="469800" indent="-342900"/>
            <a:r>
              <a:rPr lang="en-US" sz="2400" dirty="0" err="1">
                <a:effectLst/>
              </a:rPr>
              <a:t>myfunction</a:t>
            </a:r>
            <a:r>
              <a:rPr lang="en-US" sz="2400" dirty="0">
                <a:effectLst/>
              </a:rPr>
              <a:t> &lt;- function(</a:t>
            </a:r>
            <a:r>
              <a:rPr lang="en-US" sz="2400" i="1" dirty="0">
                <a:effectLst/>
              </a:rPr>
              <a:t>arg1, arg2, ... </a:t>
            </a:r>
            <a:r>
              <a:rPr lang="en-US" sz="2400" dirty="0">
                <a:effectLst/>
              </a:rPr>
              <a:t>){</a:t>
            </a:r>
            <a:br>
              <a:rPr lang="en-US" sz="2400" dirty="0"/>
            </a:br>
            <a:r>
              <a:rPr lang="en-US" sz="2400" i="1" dirty="0">
                <a:effectLst/>
              </a:rPr>
              <a:t>statements</a:t>
            </a:r>
            <a:br>
              <a:rPr lang="en-US" sz="2400" dirty="0"/>
            </a:br>
            <a:r>
              <a:rPr lang="en-US" sz="2400" dirty="0">
                <a:effectLst/>
              </a:rPr>
              <a:t>return(</a:t>
            </a:r>
            <a:r>
              <a:rPr lang="en-US" sz="2400" i="1" dirty="0">
                <a:effectLst/>
              </a:rPr>
              <a:t>object</a:t>
            </a:r>
            <a:r>
              <a:rPr lang="en-US" sz="2400" dirty="0">
                <a:effectLst/>
              </a:rPr>
              <a:t>)</a:t>
            </a:r>
            <a:br>
              <a:rPr lang="en-US" sz="2400" dirty="0"/>
            </a:br>
            <a:r>
              <a:rPr lang="en-US" sz="2400" dirty="0">
                <a:effectLst/>
              </a:rPr>
              <a:t>}</a:t>
            </a:r>
          </a:p>
          <a:p>
            <a:pPr marL="469800" indent="-342900"/>
            <a:r>
              <a:rPr lang="en-US" sz="2400" dirty="0">
                <a:effectLst/>
              </a:rPr>
              <a:t>Invoking a function</a:t>
            </a:r>
          </a:p>
          <a:p>
            <a:pPr marL="846900" lvl="1" indent="-342900"/>
            <a:r>
              <a:rPr lang="en-IN" sz="2000" dirty="0">
                <a:effectLst/>
              </a:rPr>
              <a:t>y &lt;- </a:t>
            </a:r>
            <a:r>
              <a:rPr lang="en-US" sz="2000" dirty="0" err="1">
                <a:effectLst/>
              </a:rPr>
              <a:t>myfunction</a:t>
            </a:r>
            <a:r>
              <a:rPr lang="en-IN" sz="2000" dirty="0">
                <a:effectLst/>
              </a:rPr>
              <a:t>(x)</a:t>
            </a:r>
            <a:endParaRPr lang="en-US" sz="2000"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25</a:t>
            </a:fld>
            <a:endParaRPr lang="en-US"/>
          </a:p>
        </p:txBody>
      </p:sp>
    </p:spTree>
    <p:extLst>
      <p:ext uri="{BB962C8B-B14F-4D97-AF65-F5344CB8AC3E}">
        <p14:creationId xmlns:p14="http://schemas.microsoft.com/office/powerpoint/2010/main" val="301109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r>
              <a:rPr lang="en-US" dirty="0"/>
              <a:t>Reading csv and xlsx</a:t>
            </a:r>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r>
              <a:rPr lang="en-US" b="1" dirty="0">
                <a:effectLst/>
              </a:rPr>
              <a:t>Read CSV</a:t>
            </a:r>
          </a:p>
          <a:p>
            <a:r>
              <a:rPr lang="en-US" dirty="0">
                <a:effectLst/>
              </a:rPr>
              <a:t>One of the most widely data store is the .csv (comma-separated values) file formats. R loads an array of libraries during the start-up, including the utils package. This package is convenient to open csv files combined with the reading.csv() function. Here is the syntax for read.csv</a:t>
            </a:r>
          </a:p>
          <a:p>
            <a:pPr marL="469800" indent="-342900"/>
            <a:r>
              <a:rPr lang="en-US" dirty="0"/>
              <a:t>read.csv(file, header = TRUE, </a:t>
            </a:r>
            <a:r>
              <a:rPr lang="en-US" dirty="0" err="1"/>
              <a:t>sep</a:t>
            </a:r>
            <a:r>
              <a:rPr lang="en-US" dirty="0"/>
              <a:t> = ",")</a:t>
            </a:r>
          </a:p>
          <a:p>
            <a:r>
              <a:rPr lang="en-US" b="1" dirty="0">
                <a:effectLst/>
              </a:rPr>
              <a:t>Argument</a:t>
            </a:r>
            <a:r>
              <a:rPr lang="en-US" dirty="0">
                <a:effectLst/>
              </a:rPr>
              <a:t>:</a:t>
            </a:r>
          </a:p>
          <a:p>
            <a:pPr lvl="1"/>
            <a:r>
              <a:rPr lang="en-US" b="1" dirty="0">
                <a:effectLst/>
              </a:rPr>
              <a:t>file</a:t>
            </a:r>
            <a:r>
              <a:rPr lang="en-US" dirty="0">
                <a:effectLst/>
              </a:rPr>
              <a:t>: PATH where the file is stored</a:t>
            </a:r>
          </a:p>
          <a:p>
            <a:pPr lvl="1"/>
            <a:r>
              <a:rPr lang="en-US" b="1" dirty="0">
                <a:effectLst/>
              </a:rPr>
              <a:t>header</a:t>
            </a:r>
            <a:r>
              <a:rPr lang="en-US" dirty="0">
                <a:effectLst/>
              </a:rPr>
              <a:t>: confirm if the file has a header or not, by default, the header is set to TRUE</a:t>
            </a:r>
          </a:p>
          <a:p>
            <a:pPr lvl="1"/>
            <a:r>
              <a:rPr lang="en-US" b="1" dirty="0" err="1">
                <a:effectLst/>
              </a:rPr>
              <a:t>sep</a:t>
            </a:r>
            <a:r>
              <a:rPr lang="en-US" dirty="0">
                <a:effectLst/>
              </a:rPr>
              <a:t>: the symbol used to split the variable. By default, `,`.</a:t>
            </a:r>
          </a:p>
          <a:p>
            <a:pPr marL="469800" indent="-342900"/>
            <a:r>
              <a:rPr lang="en-US" dirty="0">
                <a:effectLst/>
              </a:rPr>
              <a:t>The PATH needs to be a string value. We should always specify the extension of the file name.</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26</a:t>
            </a:fld>
            <a:endParaRPr lang="en-US"/>
          </a:p>
        </p:txBody>
      </p:sp>
    </p:spTree>
    <p:extLst>
      <p:ext uri="{BB962C8B-B14F-4D97-AF65-F5344CB8AC3E}">
        <p14:creationId xmlns:p14="http://schemas.microsoft.com/office/powerpoint/2010/main" val="811571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pPr marL="469800" indent="-342900"/>
            <a:r>
              <a:rPr lang="en-US" dirty="0"/>
              <a:t>df &lt;- read.csv(file = '</a:t>
            </a:r>
            <a:r>
              <a:rPr lang="en-US" dirty="0" err="1"/>
              <a:t>mtcars.csv',header</a:t>
            </a:r>
            <a:r>
              <a:rPr lang="en-US" dirty="0"/>
              <a:t> =  TRUE, </a:t>
            </a:r>
            <a:r>
              <a:rPr lang="en-US" dirty="0" err="1"/>
              <a:t>sep</a:t>
            </a:r>
            <a:r>
              <a:rPr lang="en-US" dirty="0"/>
              <a:t> = ',')</a:t>
            </a:r>
          </a:p>
          <a:p>
            <a:pPr marL="469800" indent="-342900"/>
            <a:r>
              <a:rPr lang="en-US" dirty="0"/>
              <a:t>head(df)</a:t>
            </a:r>
          </a:p>
          <a:p>
            <a:pPr marL="469800" indent="-342900"/>
            <a:r>
              <a:rPr lang="en-US" dirty="0"/>
              <a:t>length(df)</a:t>
            </a:r>
          </a:p>
          <a:p>
            <a:pPr marL="469800" indent="-342900"/>
            <a:r>
              <a:rPr lang="en-US" dirty="0"/>
              <a:t>class(</a:t>
            </a:r>
            <a:r>
              <a:rPr lang="en-US" dirty="0" err="1"/>
              <a:t>df$model</a:t>
            </a:r>
            <a:r>
              <a:rPr lang="en-US" dirty="0"/>
              <a:t>)</a:t>
            </a:r>
          </a:p>
          <a:p>
            <a:pPr marL="469800" indent="-342900"/>
            <a:r>
              <a:rPr lang="en-US" dirty="0">
                <a:effectLst/>
              </a:rPr>
              <a:t>R, by default, returns character values as Factor. We can turn off this setting by adding </a:t>
            </a:r>
            <a:r>
              <a:rPr lang="en-US" dirty="0" err="1">
                <a:effectLst/>
              </a:rPr>
              <a:t>stringsAsFactors</a:t>
            </a:r>
            <a:r>
              <a:rPr lang="en-US" dirty="0">
                <a:effectLst/>
              </a:rPr>
              <a:t> = FALSE.</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27</a:t>
            </a:fld>
            <a:endParaRPr lang="en-US"/>
          </a:p>
        </p:txBody>
      </p:sp>
    </p:spTree>
    <p:extLst>
      <p:ext uri="{BB962C8B-B14F-4D97-AF65-F5344CB8AC3E}">
        <p14:creationId xmlns:p14="http://schemas.microsoft.com/office/powerpoint/2010/main" val="2764957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normAutofit/>
          </a:bodyPr>
          <a:lstStyle/>
          <a:p>
            <a:r>
              <a:rPr lang="en-IN" b="1" dirty="0">
                <a:effectLst/>
              </a:rPr>
              <a:t>Read Excel files</a:t>
            </a: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pPr marL="469800" indent="-342900"/>
            <a:r>
              <a:rPr lang="en-US" dirty="0">
                <a:effectLst/>
              </a:rPr>
              <a:t>Excel files are very popular among data analysts. Spreadsheets are easy to work with and flexible. R is equipped with a library </a:t>
            </a:r>
            <a:r>
              <a:rPr lang="en-US" dirty="0" err="1">
                <a:effectLst/>
              </a:rPr>
              <a:t>readxl</a:t>
            </a:r>
            <a:r>
              <a:rPr lang="en-US" dirty="0">
                <a:effectLst/>
              </a:rPr>
              <a:t> to import Excel spreadsheet.</a:t>
            </a:r>
          </a:p>
          <a:p>
            <a:pPr marL="469800" indent="-342900"/>
            <a:r>
              <a:rPr lang="en-IN" b="1" dirty="0" err="1">
                <a:effectLst/>
              </a:rPr>
              <a:t>read_excel</a:t>
            </a:r>
            <a:r>
              <a:rPr lang="en-IN" b="1" dirty="0">
                <a:effectLst/>
              </a:rPr>
              <a:t>()</a:t>
            </a:r>
          </a:p>
          <a:p>
            <a:pPr marL="469800" indent="-342900"/>
            <a:r>
              <a:rPr lang="en-US" dirty="0" err="1"/>
              <a:t>read_excel</a:t>
            </a:r>
            <a:r>
              <a:rPr lang="en-US" dirty="0"/>
              <a:t>(PATH, sheet = NULL, range= NULL, </a:t>
            </a:r>
            <a:r>
              <a:rPr lang="en-US" dirty="0" err="1"/>
              <a:t>col_names</a:t>
            </a:r>
            <a:r>
              <a:rPr lang="en-US" dirty="0"/>
              <a:t> = TRUE)</a:t>
            </a:r>
          </a:p>
          <a:p>
            <a:pPr marL="469800" indent="-342900"/>
            <a:r>
              <a:rPr lang="en-US" dirty="0"/>
              <a:t>arguments:</a:t>
            </a:r>
          </a:p>
          <a:p>
            <a:pPr marL="846900" lvl="1" indent="-342900"/>
            <a:r>
              <a:rPr lang="en-US" dirty="0"/>
              <a:t>-PATH: Path where the excel is located</a:t>
            </a:r>
          </a:p>
          <a:p>
            <a:pPr marL="846900" lvl="1" indent="-342900"/>
            <a:r>
              <a:rPr lang="en-US" dirty="0"/>
              <a:t>-sheet: Select the sheet to import. By default, all</a:t>
            </a:r>
          </a:p>
          <a:p>
            <a:pPr marL="846900" lvl="1" indent="-342900"/>
            <a:r>
              <a:rPr lang="en-US" dirty="0"/>
              <a:t>-range: Select the range to import. By default, all non-null cells</a:t>
            </a:r>
          </a:p>
          <a:p>
            <a:pPr marL="846900" lvl="1" indent="-342900"/>
            <a:r>
              <a:rPr lang="en-US" dirty="0"/>
              <a:t>-</a:t>
            </a:r>
            <a:r>
              <a:rPr lang="en-US" dirty="0" err="1"/>
              <a:t>col_names</a:t>
            </a:r>
            <a:r>
              <a:rPr lang="en-US" dirty="0"/>
              <a:t>: Select the columns to import. By default, all non-null columns</a:t>
            </a:r>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28</a:t>
            </a:fld>
            <a:endParaRPr lang="en-US"/>
          </a:p>
        </p:txBody>
      </p:sp>
    </p:spTree>
    <p:extLst>
      <p:ext uri="{BB962C8B-B14F-4D97-AF65-F5344CB8AC3E}">
        <p14:creationId xmlns:p14="http://schemas.microsoft.com/office/powerpoint/2010/main" val="2259996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r>
              <a:rPr lang="en-US" dirty="0">
                <a:effectLst/>
              </a:rPr>
              <a:t>We can control what cells to read in 2 ways</a:t>
            </a:r>
          </a:p>
          <a:p>
            <a:r>
              <a:rPr lang="en-US" dirty="0">
                <a:effectLst/>
              </a:rPr>
              <a:t>Use </a:t>
            </a:r>
            <a:r>
              <a:rPr lang="en-US" dirty="0" err="1">
                <a:effectLst/>
              </a:rPr>
              <a:t>n_max</a:t>
            </a:r>
            <a:r>
              <a:rPr lang="en-US" dirty="0">
                <a:effectLst/>
              </a:rPr>
              <a:t> argument to return n rows</a:t>
            </a:r>
          </a:p>
          <a:p>
            <a:r>
              <a:rPr lang="en-US" dirty="0">
                <a:effectLst/>
              </a:rPr>
              <a:t>Use range argument combined with </a:t>
            </a:r>
            <a:r>
              <a:rPr lang="en-US" dirty="0" err="1">
                <a:effectLst/>
              </a:rPr>
              <a:t>cell_rows</a:t>
            </a:r>
            <a:r>
              <a:rPr lang="en-US" dirty="0">
                <a:effectLst/>
              </a:rPr>
              <a:t> or </a:t>
            </a:r>
            <a:r>
              <a:rPr lang="en-US" dirty="0" err="1">
                <a:effectLst/>
              </a:rPr>
              <a:t>cell_cols</a:t>
            </a:r>
            <a:endParaRPr lang="en-US" dirty="0">
              <a:effectLst/>
            </a:endParaRPr>
          </a:p>
          <a:p>
            <a:r>
              <a:rPr lang="en-US" dirty="0">
                <a:effectLst/>
              </a:rPr>
              <a:t>For example, we set </a:t>
            </a:r>
            <a:r>
              <a:rPr lang="en-US" dirty="0" err="1">
                <a:effectLst/>
              </a:rPr>
              <a:t>n_max</a:t>
            </a:r>
            <a:r>
              <a:rPr lang="en-US" dirty="0">
                <a:effectLst/>
              </a:rPr>
              <a:t> equals to 5 to import the first five rows.</a:t>
            </a:r>
          </a:p>
          <a:p>
            <a:pPr marL="846900" lvl="1" indent="-342900"/>
            <a:r>
              <a:rPr lang="en-US" dirty="0"/>
              <a:t>df &lt;-</a:t>
            </a:r>
            <a:r>
              <a:rPr lang="en-US" dirty="0" err="1"/>
              <a:t>read_excel</a:t>
            </a:r>
            <a:r>
              <a:rPr lang="en-US" dirty="0"/>
              <a:t>("cancer_data1.xlsx", </a:t>
            </a:r>
            <a:r>
              <a:rPr lang="en-US" dirty="0" err="1"/>
              <a:t>n_max</a:t>
            </a:r>
            <a:r>
              <a:rPr lang="en-US" dirty="0"/>
              <a:t> =5, </a:t>
            </a:r>
            <a:r>
              <a:rPr lang="en-US" dirty="0" err="1"/>
              <a:t>col_names</a:t>
            </a:r>
            <a:r>
              <a:rPr lang="en-US" dirty="0"/>
              <a:t> =TRUE)</a:t>
            </a:r>
          </a:p>
          <a:p>
            <a:pPr marL="846900" lvl="1" indent="-342900"/>
            <a:r>
              <a:rPr lang="en-US" dirty="0"/>
              <a:t>df</a:t>
            </a:r>
          </a:p>
          <a:p>
            <a:pPr marL="469800" indent="-342900"/>
            <a:r>
              <a:rPr lang="en-US" dirty="0">
                <a:effectLst/>
              </a:rPr>
              <a:t>If we change </a:t>
            </a:r>
            <a:r>
              <a:rPr lang="en-US" dirty="0" err="1">
                <a:effectLst/>
              </a:rPr>
              <a:t>col_names</a:t>
            </a:r>
            <a:r>
              <a:rPr lang="en-US" dirty="0">
                <a:effectLst/>
              </a:rPr>
              <a:t> to FALSE, R creates the headers automatically.</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29</a:t>
            </a:fld>
            <a:endParaRPr lang="en-US"/>
          </a:p>
        </p:txBody>
      </p:sp>
    </p:spTree>
    <p:extLst>
      <p:ext uri="{BB962C8B-B14F-4D97-AF65-F5344CB8AC3E}">
        <p14:creationId xmlns:p14="http://schemas.microsoft.com/office/powerpoint/2010/main" val="65960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r>
              <a:rPr lang="en-US" dirty="0"/>
              <a:t>Download &amp; Install </a:t>
            </a:r>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pPr marL="469800" indent="-342900"/>
            <a:r>
              <a:rPr lang="en-US" dirty="0">
                <a:effectLst/>
              </a:rPr>
              <a:t>R is a programming language. To use R, we need to install an </a:t>
            </a:r>
            <a:r>
              <a:rPr lang="en-US" b="1" dirty="0">
                <a:effectLst/>
              </a:rPr>
              <a:t>Integrated Development Environment</a:t>
            </a:r>
            <a:r>
              <a:rPr lang="en-US" dirty="0">
                <a:effectLst/>
              </a:rPr>
              <a:t> (IDE). </a:t>
            </a:r>
          </a:p>
          <a:p>
            <a:pPr marL="469800" indent="-342900"/>
            <a:r>
              <a:rPr lang="en-US" b="1" dirty="0" err="1">
                <a:effectLst/>
              </a:rPr>
              <a:t>Rstudio</a:t>
            </a:r>
            <a:r>
              <a:rPr lang="en-US" dirty="0">
                <a:effectLst/>
              </a:rPr>
              <a:t> is the Best IDE available as it is user-friendly, open-source and is part of the Anaconda platform.</a:t>
            </a:r>
          </a:p>
          <a:p>
            <a:pPr marL="469800" indent="-342900"/>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3</a:t>
            </a:fld>
            <a:endParaRPr lang="en-US"/>
          </a:p>
        </p:txBody>
      </p:sp>
    </p:spTree>
    <p:extLst>
      <p:ext uri="{BB962C8B-B14F-4D97-AF65-F5344CB8AC3E}">
        <p14:creationId xmlns:p14="http://schemas.microsoft.com/office/powerpoint/2010/main" val="4140503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a:xfrm>
            <a:off x="913795" y="335280"/>
            <a:ext cx="10353762" cy="970450"/>
          </a:xfrm>
        </p:spPr>
        <p:txBody>
          <a:bodyPr/>
          <a:lstStyle/>
          <a:p>
            <a:r>
              <a:rPr lang="en-US" dirty="0"/>
              <a:t>Linear Regression</a:t>
            </a:r>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305731"/>
            <a:ext cx="11661913" cy="5067874"/>
          </a:xfrm>
        </p:spPr>
        <p:txBody>
          <a:bodyPr>
            <a:normAutofit fontScale="92500" lnSpcReduction="10000"/>
          </a:bodyPr>
          <a:lstStyle/>
          <a:p>
            <a:pPr marL="469800" indent="-342900"/>
            <a:r>
              <a:rPr lang="en-US" sz="2800" dirty="0">
                <a:effectLst/>
              </a:rPr>
              <a:t>Regression analysis is one of the most important fields in statistics and machine learning. There are many regression methods available. Linear regression is one of them.</a:t>
            </a:r>
          </a:p>
          <a:p>
            <a:r>
              <a:rPr lang="en-US" sz="2800" dirty="0">
                <a:effectLst/>
              </a:rPr>
              <a:t>What Is Regression?</a:t>
            </a:r>
          </a:p>
          <a:p>
            <a:pPr lvl="1"/>
            <a:r>
              <a:rPr lang="en-US" sz="2400" dirty="0">
                <a:effectLst/>
              </a:rPr>
              <a:t>Regression searches for relationships among variables.</a:t>
            </a:r>
          </a:p>
          <a:p>
            <a:pPr lvl="1"/>
            <a:r>
              <a:rPr lang="en-US" sz="2400" dirty="0">
                <a:effectLst/>
              </a:rPr>
              <a:t>For example, you can observe several employees of some company and try to understand how their salaries depend on the </a:t>
            </a:r>
            <a:r>
              <a:rPr lang="en-US" sz="2400" b="1" dirty="0">
                <a:effectLst/>
              </a:rPr>
              <a:t>features</a:t>
            </a:r>
            <a:r>
              <a:rPr lang="en-US" sz="2400" dirty="0">
                <a:effectLst/>
              </a:rPr>
              <a:t>, such as experience, level of education, role, city they work in, and so on.</a:t>
            </a:r>
          </a:p>
          <a:p>
            <a:pPr lvl="1"/>
            <a:r>
              <a:rPr lang="en-US" sz="2400" dirty="0">
                <a:effectLst/>
              </a:rPr>
              <a:t>This is a regression problem where data related to each employee represent one </a:t>
            </a:r>
            <a:r>
              <a:rPr lang="en-US" sz="2400" b="1" dirty="0">
                <a:effectLst/>
              </a:rPr>
              <a:t>observation</a:t>
            </a:r>
            <a:r>
              <a:rPr lang="en-US" sz="2400" dirty="0">
                <a:effectLst/>
              </a:rPr>
              <a:t>. The presumption is that the experience, education, role, and city are the independent features, while the salary depends on them.</a:t>
            </a:r>
          </a:p>
          <a:p>
            <a:pPr lvl="1"/>
            <a:r>
              <a:rPr lang="en-US" sz="2400" dirty="0">
                <a:effectLst/>
              </a:rPr>
              <a:t>Similarly, you can try to establish a mathematical dependence of the prices of houses on their areas, numbers of bedrooms, distances to the city center, and so on.</a:t>
            </a:r>
          </a:p>
          <a:p>
            <a:pPr lvl="1"/>
            <a:endParaRPr lang="en-US" sz="2000" dirty="0">
              <a:effectLst/>
            </a:endParaRPr>
          </a:p>
          <a:p>
            <a:pPr marL="469800" indent="-342900"/>
            <a:endParaRPr lang="en-US" sz="2400"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30</a:t>
            </a:fld>
            <a:endParaRPr lang="en-US"/>
          </a:p>
        </p:txBody>
      </p:sp>
    </p:spTree>
    <p:extLst>
      <p:ext uri="{BB962C8B-B14F-4D97-AF65-F5344CB8AC3E}">
        <p14:creationId xmlns:p14="http://schemas.microsoft.com/office/powerpoint/2010/main" val="2323715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a:xfrm>
            <a:off x="913795" y="254005"/>
            <a:ext cx="10353762" cy="970450"/>
          </a:xfrm>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224455"/>
            <a:ext cx="11661913" cy="5149149"/>
          </a:xfrm>
        </p:spPr>
        <p:txBody>
          <a:bodyPr>
            <a:noAutofit/>
          </a:bodyPr>
          <a:lstStyle/>
          <a:p>
            <a:pPr marL="469800" indent="-342900"/>
            <a:r>
              <a:rPr lang="en-US" sz="2200" dirty="0">
                <a:effectLst/>
              </a:rPr>
              <a:t>Generally, in regression analysis, you usually consider some phenomenon of interest and have a number of observations. Each observation has two or more features. Following the assumption that (at least) one of the features depends on the others, you try to establish a relation among them.</a:t>
            </a:r>
          </a:p>
          <a:p>
            <a:pPr marL="469800" indent="-342900"/>
            <a:r>
              <a:rPr lang="en-US" sz="2200" dirty="0">
                <a:effectLst/>
              </a:rPr>
              <a:t>It is used to show the linear relationship between a dependent variable and one or more independent variables.</a:t>
            </a:r>
          </a:p>
          <a:p>
            <a:r>
              <a:rPr lang="en-US" sz="2200" dirty="0">
                <a:effectLst/>
              </a:rPr>
              <a:t>In other words, </a:t>
            </a:r>
            <a:r>
              <a:rPr lang="en-US" sz="2200" b="1" dirty="0">
                <a:effectLst/>
              </a:rPr>
              <a:t>you need to find a function that maps some features or variables to others sufficiently well</a:t>
            </a:r>
            <a:r>
              <a:rPr lang="en-US" sz="2200" dirty="0">
                <a:effectLst/>
              </a:rPr>
              <a:t>. The dependent features are called the </a:t>
            </a:r>
            <a:r>
              <a:rPr lang="en-US" sz="2200" b="1" dirty="0">
                <a:effectLst/>
              </a:rPr>
              <a:t>dependent variables</a:t>
            </a:r>
            <a:r>
              <a:rPr lang="en-US" sz="2200" dirty="0">
                <a:effectLst/>
              </a:rPr>
              <a:t>, </a:t>
            </a:r>
            <a:r>
              <a:rPr lang="en-US" sz="2200" b="1" dirty="0">
                <a:effectLst/>
              </a:rPr>
              <a:t>outputs</a:t>
            </a:r>
            <a:r>
              <a:rPr lang="en-US" sz="2200" dirty="0">
                <a:effectLst/>
              </a:rPr>
              <a:t>, or </a:t>
            </a:r>
            <a:r>
              <a:rPr lang="en-US" sz="2200" b="1" dirty="0">
                <a:effectLst/>
              </a:rPr>
              <a:t>responses</a:t>
            </a:r>
            <a:r>
              <a:rPr lang="en-US" sz="2200" dirty="0">
                <a:effectLst/>
              </a:rPr>
              <a:t>. The independent features are called the </a:t>
            </a:r>
            <a:r>
              <a:rPr lang="en-US" sz="2200" b="1" dirty="0">
                <a:effectLst/>
              </a:rPr>
              <a:t>independent variables</a:t>
            </a:r>
            <a:r>
              <a:rPr lang="en-US" sz="2200" dirty="0">
                <a:effectLst/>
              </a:rPr>
              <a:t>, </a:t>
            </a:r>
            <a:r>
              <a:rPr lang="en-US" sz="2200" b="1" dirty="0">
                <a:effectLst/>
              </a:rPr>
              <a:t>inputs</a:t>
            </a:r>
            <a:r>
              <a:rPr lang="en-US" sz="2200" dirty="0">
                <a:effectLst/>
              </a:rPr>
              <a:t>, or </a:t>
            </a:r>
            <a:r>
              <a:rPr lang="en-US" sz="2200" b="1" dirty="0">
                <a:effectLst/>
              </a:rPr>
              <a:t>predictors</a:t>
            </a:r>
            <a:r>
              <a:rPr lang="en-US" sz="2200" dirty="0">
                <a:effectLst/>
              </a:rPr>
              <a:t>.</a:t>
            </a:r>
          </a:p>
          <a:p>
            <a:r>
              <a:rPr lang="en-US" sz="2200" dirty="0">
                <a:effectLst/>
              </a:rPr>
              <a:t>Regression problems usually have one continuous and unbounded dependent variable. The inputs, however, can be continuous, discrete, or even categorical data such as gender, nationality, brand, and so on. It is a common practice to denote the outputs with 𝑦 and inputs with 𝑥.</a:t>
            </a:r>
            <a:endParaRPr lang="en-US" sz="2200"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31</a:t>
            </a:fld>
            <a:endParaRPr lang="en-US"/>
          </a:p>
        </p:txBody>
      </p:sp>
    </p:spTree>
    <p:extLst>
      <p:ext uri="{BB962C8B-B14F-4D97-AF65-F5344CB8AC3E}">
        <p14:creationId xmlns:p14="http://schemas.microsoft.com/office/powerpoint/2010/main" val="4084261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normAutofit lnSpcReduction="10000"/>
          </a:bodyPr>
          <a:lstStyle/>
          <a:p>
            <a:pPr marL="469800" indent="-342900"/>
            <a:r>
              <a:rPr lang="en-US" sz="2400" dirty="0">
                <a:effectLst/>
              </a:rPr>
              <a:t>Where is Linear Regression Used?</a:t>
            </a:r>
          </a:p>
          <a:p>
            <a:pPr marL="846900" lvl="1" indent="-342900"/>
            <a:r>
              <a:rPr lang="en-US" sz="2000" b="1" dirty="0">
                <a:effectLst/>
              </a:rPr>
              <a:t>Evaluating Trends and Sales Estimates</a:t>
            </a:r>
            <a:endParaRPr lang="en-US" sz="2000" dirty="0">
              <a:effectLst/>
            </a:endParaRPr>
          </a:p>
          <a:p>
            <a:pPr marL="846900" lvl="1" indent="-342900"/>
            <a:r>
              <a:rPr lang="en-US" sz="2000" b="1" dirty="0">
                <a:effectLst/>
              </a:rPr>
              <a:t>Analyzing the Impact of Price Changes</a:t>
            </a:r>
            <a:endParaRPr lang="en-US" sz="2000" dirty="0">
              <a:effectLst/>
            </a:endParaRPr>
          </a:p>
          <a:p>
            <a:pPr marL="846900" lvl="1" indent="-342900"/>
            <a:r>
              <a:rPr lang="en-IN" sz="2000" b="1" dirty="0">
                <a:effectLst/>
              </a:rPr>
              <a:t>Assessing Risk</a:t>
            </a:r>
          </a:p>
          <a:p>
            <a:pPr marL="469800" indent="-342900"/>
            <a:r>
              <a:rPr lang="en-US" sz="2400" dirty="0">
                <a:effectLst/>
              </a:rPr>
              <a:t>Linear relationship basically means that when one (or more) independent variables increases (or decreases), the dependent variable increases (or decreases) too:</a:t>
            </a:r>
          </a:p>
          <a:p>
            <a:pPr marL="469800" indent="-342900"/>
            <a:r>
              <a:rPr lang="en-US" dirty="0">
                <a:effectLst/>
              </a:rPr>
              <a:t>For linear functions, we have this formula:</a:t>
            </a:r>
          </a:p>
          <a:p>
            <a:pPr marL="469800" indent="-342900"/>
            <a:r>
              <a:rPr lang="en-US" sz="2400" dirty="0"/>
              <a:t>y = a*x + b</a:t>
            </a:r>
          </a:p>
          <a:p>
            <a:pPr marL="469800" indent="-342900"/>
            <a:endParaRPr lang="en-US" sz="2400" dirty="0"/>
          </a:p>
          <a:p>
            <a:pPr marL="469800" indent="-342900"/>
            <a:r>
              <a:rPr lang="en-IN" sz="2400" dirty="0">
                <a:hlinkClick r:id="rId2"/>
              </a:rPr>
              <a:t>https://data36.com/linear-regression-in-python-numpy-polyfit/</a:t>
            </a:r>
            <a:endParaRPr lang="en-US" sz="2400"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32</a:t>
            </a:fld>
            <a:endParaRPr lang="en-US"/>
          </a:p>
        </p:txBody>
      </p:sp>
    </p:spTree>
    <p:extLst>
      <p:ext uri="{BB962C8B-B14F-4D97-AF65-F5344CB8AC3E}">
        <p14:creationId xmlns:p14="http://schemas.microsoft.com/office/powerpoint/2010/main" val="4287217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normAutofit/>
          </a:bodyPr>
          <a:lstStyle/>
          <a:p>
            <a:r>
              <a:rPr lang="en-US" dirty="0">
                <a:effectLst/>
              </a:rPr>
              <a:t>When Do You Need Regression?</a:t>
            </a: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normAutofit/>
          </a:bodyPr>
          <a:lstStyle/>
          <a:p>
            <a:r>
              <a:rPr lang="en-US" sz="2200" dirty="0">
                <a:effectLst/>
              </a:rPr>
              <a:t>Typically, you need regression to answer whether and how some phenomenon influences the other or </a:t>
            </a:r>
            <a:r>
              <a:rPr lang="en-US" sz="2200" b="1" dirty="0">
                <a:effectLst/>
              </a:rPr>
              <a:t>how several variables are related</a:t>
            </a:r>
            <a:r>
              <a:rPr lang="en-US" sz="2200" dirty="0">
                <a:effectLst/>
              </a:rPr>
              <a:t>. For example, you can use it to determine </a:t>
            </a:r>
            <a:r>
              <a:rPr lang="en-US" sz="2200" i="1" dirty="0">
                <a:effectLst/>
              </a:rPr>
              <a:t>if</a:t>
            </a:r>
            <a:r>
              <a:rPr lang="en-US" sz="2200" dirty="0">
                <a:effectLst/>
              </a:rPr>
              <a:t> and </a:t>
            </a:r>
            <a:r>
              <a:rPr lang="en-US" sz="2200" i="1" dirty="0">
                <a:effectLst/>
              </a:rPr>
              <a:t>to what extent</a:t>
            </a:r>
            <a:r>
              <a:rPr lang="en-US" sz="2200" dirty="0">
                <a:effectLst/>
              </a:rPr>
              <a:t> the experience or gender impact salaries.</a:t>
            </a:r>
          </a:p>
          <a:p>
            <a:r>
              <a:rPr lang="en-US" sz="2200" dirty="0">
                <a:effectLst/>
              </a:rPr>
              <a:t>Regression is also useful when you want </a:t>
            </a:r>
            <a:r>
              <a:rPr lang="en-US" sz="2200" b="1" dirty="0">
                <a:effectLst/>
              </a:rPr>
              <a:t>to forecast a response</a:t>
            </a:r>
            <a:r>
              <a:rPr lang="en-US" sz="2200" dirty="0">
                <a:effectLst/>
              </a:rPr>
              <a:t> using a new set of predictors. For example, you could try to predict electricity consumption of a household for the next hour given the outdoor temperature, time of day, and number of residents in that household.</a:t>
            </a:r>
          </a:p>
          <a:p>
            <a:r>
              <a:rPr lang="en-US" sz="2200" dirty="0">
                <a:effectLst/>
              </a:rPr>
              <a:t>Regression is used in many different fields: economy, computer science, social sciences, and so on. Its importance rises every day with the availability of large amounts of data and increased awareness of the practical value of data.</a:t>
            </a:r>
          </a:p>
          <a:p>
            <a:r>
              <a:rPr lang="en-US" sz="2200" dirty="0">
                <a:effectLst/>
              </a:rPr>
              <a:t>Linear regression is probably one of the most important and widely used regression techniques. It’s among the simplest regression methods. One of its main advantages is the ease of interpreting results.</a:t>
            </a:r>
          </a:p>
          <a:p>
            <a:pPr marL="469800" indent="-342900"/>
            <a:endParaRPr lang="en-US" sz="2200"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33</a:t>
            </a:fld>
            <a:endParaRPr lang="en-US"/>
          </a:p>
        </p:txBody>
      </p:sp>
    </p:spTree>
    <p:extLst>
      <p:ext uri="{BB962C8B-B14F-4D97-AF65-F5344CB8AC3E}">
        <p14:creationId xmlns:p14="http://schemas.microsoft.com/office/powerpoint/2010/main" val="2908139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r>
              <a:rPr lang="en-US" dirty="0"/>
              <a:t>Example with Python</a:t>
            </a:r>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normAutofit fontScale="77500" lnSpcReduction="20000"/>
          </a:bodyPr>
          <a:lstStyle/>
          <a:p>
            <a:pPr marL="469800" indent="-342900"/>
            <a:r>
              <a:rPr lang="en-US" dirty="0"/>
              <a:t>import </a:t>
            </a:r>
            <a:r>
              <a:rPr lang="en-US" dirty="0" err="1"/>
              <a:t>numpy</a:t>
            </a:r>
            <a:r>
              <a:rPr lang="en-US" dirty="0"/>
              <a:t> as np</a:t>
            </a:r>
          </a:p>
          <a:p>
            <a:pPr marL="469800" indent="-342900"/>
            <a:r>
              <a:rPr lang="en-US" dirty="0"/>
              <a:t>import </a:t>
            </a:r>
            <a:r>
              <a:rPr lang="en-US" dirty="0" err="1"/>
              <a:t>matplotlib.pyplot</a:t>
            </a:r>
            <a:r>
              <a:rPr lang="en-US" dirty="0"/>
              <a:t> as </a:t>
            </a:r>
            <a:r>
              <a:rPr lang="en-US" dirty="0" err="1"/>
              <a:t>plt</a:t>
            </a:r>
            <a:endParaRPr lang="en-US" dirty="0"/>
          </a:p>
          <a:p>
            <a:pPr marL="469800" indent="-342900"/>
            <a:r>
              <a:rPr lang="en-US" dirty="0"/>
              <a:t>import pandas as pd</a:t>
            </a:r>
          </a:p>
          <a:p>
            <a:pPr marL="469800" indent="-342900"/>
            <a:r>
              <a:rPr lang="en-US" dirty="0"/>
              <a:t>from </a:t>
            </a:r>
            <a:r>
              <a:rPr lang="en-US" dirty="0" err="1"/>
              <a:t>sklearn.linear_model</a:t>
            </a:r>
            <a:r>
              <a:rPr lang="en-US" dirty="0"/>
              <a:t> import </a:t>
            </a:r>
            <a:r>
              <a:rPr lang="en-US" dirty="0" err="1"/>
              <a:t>LinearRegression</a:t>
            </a:r>
            <a:endParaRPr lang="en-US" dirty="0"/>
          </a:p>
          <a:p>
            <a:pPr marL="469800" indent="-342900"/>
            <a:r>
              <a:rPr lang="en-US" dirty="0"/>
              <a:t>data = </a:t>
            </a:r>
            <a:r>
              <a:rPr lang="en-US" dirty="0" err="1"/>
              <a:t>pd.read_csv</a:t>
            </a:r>
            <a:r>
              <a:rPr lang="en-US" dirty="0"/>
              <a:t>('LRdata.csv')</a:t>
            </a:r>
          </a:p>
          <a:p>
            <a:pPr marL="469800" indent="-342900"/>
            <a:r>
              <a:rPr lang="en-US" dirty="0"/>
              <a:t>X = </a:t>
            </a:r>
            <a:r>
              <a:rPr lang="en-US" dirty="0" err="1"/>
              <a:t>data.iloc</a:t>
            </a:r>
            <a:r>
              <a:rPr lang="en-US" dirty="0"/>
              <a:t>[:, 0].</a:t>
            </a:r>
            <a:r>
              <a:rPr lang="en-US" dirty="0" err="1"/>
              <a:t>values.reshape</a:t>
            </a:r>
            <a:r>
              <a:rPr lang="en-US" dirty="0"/>
              <a:t>(-1, 1) # values converts it into a </a:t>
            </a:r>
            <a:r>
              <a:rPr lang="en-US" dirty="0" err="1"/>
              <a:t>numpy</a:t>
            </a:r>
            <a:r>
              <a:rPr lang="en-US" dirty="0"/>
              <a:t> array</a:t>
            </a:r>
          </a:p>
          <a:p>
            <a:pPr marL="469800" indent="-342900"/>
            <a:r>
              <a:rPr lang="en-US" dirty="0"/>
              <a:t>Y = </a:t>
            </a:r>
            <a:r>
              <a:rPr lang="en-US" dirty="0" err="1"/>
              <a:t>data.iloc</a:t>
            </a:r>
            <a:r>
              <a:rPr lang="en-US" dirty="0"/>
              <a:t>[:, 1].</a:t>
            </a:r>
            <a:r>
              <a:rPr lang="en-US" dirty="0" err="1"/>
              <a:t>values.reshape</a:t>
            </a:r>
            <a:r>
              <a:rPr lang="en-US" dirty="0"/>
              <a:t>(-1, 1) # -1 means that calculate the dimension of rows, but have 1 column</a:t>
            </a:r>
          </a:p>
          <a:p>
            <a:pPr marL="469800" indent="-342900"/>
            <a:r>
              <a:rPr lang="en-US" dirty="0" err="1"/>
              <a:t>linear_regressor</a:t>
            </a:r>
            <a:r>
              <a:rPr lang="en-US" dirty="0"/>
              <a:t> = </a:t>
            </a:r>
            <a:r>
              <a:rPr lang="en-US" dirty="0" err="1"/>
              <a:t>LinearRegression</a:t>
            </a:r>
            <a:r>
              <a:rPr lang="en-US" dirty="0"/>
              <a:t>()</a:t>
            </a:r>
          </a:p>
          <a:p>
            <a:pPr marL="469800" indent="-342900"/>
            <a:r>
              <a:rPr lang="en-US" dirty="0" err="1"/>
              <a:t>linear_regressor.fit</a:t>
            </a:r>
            <a:r>
              <a:rPr lang="en-US" dirty="0"/>
              <a:t>(X, Y)</a:t>
            </a:r>
          </a:p>
          <a:p>
            <a:pPr marL="469800" indent="-342900"/>
            <a:r>
              <a:rPr lang="en-US" dirty="0" err="1"/>
              <a:t>Y_pred</a:t>
            </a:r>
            <a:r>
              <a:rPr lang="en-US" dirty="0"/>
              <a:t> = </a:t>
            </a:r>
            <a:r>
              <a:rPr lang="en-US" dirty="0" err="1"/>
              <a:t>linear_regressor.predict</a:t>
            </a:r>
            <a:r>
              <a:rPr lang="en-US" dirty="0"/>
              <a:t>(X)</a:t>
            </a:r>
          </a:p>
          <a:p>
            <a:pPr marL="469800" indent="-342900"/>
            <a:r>
              <a:rPr lang="en-US" dirty="0" err="1"/>
              <a:t>plt.scatter</a:t>
            </a:r>
            <a:r>
              <a:rPr lang="en-US" dirty="0"/>
              <a:t>(X, Y)</a:t>
            </a:r>
          </a:p>
          <a:p>
            <a:pPr marL="469800" indent="-342900"/>
            <a:r>
              <a:rPr lang="en-US" dirty="0" err="1"/>
              <a:t>plt.plot</a:t>
            </a:r>
            <a:r>
              <a:rPr lang="en-US" dirty="0"/>
              <a:t>(X, </a:t>
            </a:r>
            <a:r>
              <a:rPr lang="en-US" dirty="0" err="1"/>
              <a:t>Y_pred</a:t>
            </a:r>
            <a:r>
              <a:rPr lang="en-US" dirty="0"/>
              <a:t>, color='red')</a:t>
            </a:r>
          </a:p>
          <a:p>
            <a:pPr marL="469800" indent="-342900"/>
            <a:r>
              <a:rPr lang="en-US" dirty="0" err="1"/>
              <a:t>plt.show</a:t>
            </a:r>
            <a:r>
              <a:rPr lang="en-US" dirty="0"/>
              <a:t>()</a:t>
            </a:r>
          </a:p>
          <a:p>
            <a:pPr marL="469800" indent="-342900"/>
            <a:r>
              <a:rPr lang="en-US" dirty="0" err="1"/>
              <a:t>plt.savefig</a:t>
            </a:r>
            <a:r>
              <a:rPr lang="en-US" dirty="0"/>
              <a:t>('graph.png')</a:t>
            </a:r>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34</a:t>
            </a:fld>
            <a:endParaRPr lang="en-US"/>
          </a:p>
        </p:txBody>
      </p:sp>
    </p:spTree>
    <p:extLst>
      <p:ext uri="{BB962C8B-B14F-4D97-AF65-F5344CB8AC3E}">
        <p14:creationId xmlns:p14="http://schemas.microsoft.com/office/powerpoint/2010/main" val="2500218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r>
              <a:rPr lang="en-US" dirty="0"/>
              <a:t>Good Links</a:t>
            </a:r>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normAutofit lnSpcReduction="10000"/>
          </a:bodyPr>
          <a:lstStyle/>
          <a:p>
            <a:pPr marL="126900" indent="0">
              <a:buNone/>
            </a:pPr>
            <a:r>
              <a:rPr lang="en-IN" dirty="0"/>
              <a:t>Data Wrangling and Manipulation</a:t>
            </a:r>
          </a:p>
          <a:p>
            <a:pPr marL="584100" indent="-457200">
              <a:buFont typeface="+mj-lt"/>
              <a:buAutoNum type="arabicPeriod"/>
            </a:pPr>
            <a:r>
              <a:rPr lang="en-IN" dirty="0">
                <a:hlinkClick r:id="rId2"/>
              </a:rPr>
              <a:t>https://towardsdatascience.com/data-wrangling-with-pandas-5b0be151df4e</a:t>
            </a:r>
            <a:endParaRPr lang="en-IN" dirty="0"/>
          </a:p>
          <a:p>
            <a:pPr marL="584100" indent="-457200">
              <a:buFont typeface="+mj-lt"/>
              <a:buAutoNum type="arabicPeriod"/>
            </a:pPr>
            <a:r>
              <a:rPr lang="en-IN" dirty="0">
                <a:hlinkClick r:id="rId3"/>
              </a:rPr>
              <a:t>https://www.pluralsight.com/guides/data-wrangling-pandas</a:t>
            </a:r>
            <a:endParaRPr lang="en-IN" dirty="0"/>
          </a:p>
          <a:p>
            <a:pPr marL="584100" indent="-457200">
              <a:buFont typeface="+mj-lt"/>
              <a:buAutoNum type="arabicPeriod"/>
            </a:pPr>
            <a:r>
              <a:rPr lang="en-IN" dirty="0">
                <a:hlinkClick r:id="rId4"/>
              </a:rPr>
              <a:t>https://medium.com/analytics-vidhya/python-data-manipulation-fb86d0cdd028</a:t>
            </a:r>
            <a:endParaRPr lang="en-IN" dirty="0"/>
          </a:p>
          <a:p>
            <a:pPr marL="584100" indent="-457200">
              <a:buFont typeface="+mj-lt"/>
              <a:buAutoNum type="arabicPeriod"/>
            </a:pPr>
            <a:r>
              <a:rPr lang="en-IN" dirty="0">
                <a:hlinkClick r:id="rId5"/>
              </a:rPr>
              <a:t>https://data-flair.training/blogs/data-wrangling-with-python/</a:t>
            </a:r>
            <a:endParaRPr lang="en-IN" dirty="0"/>
          </a:p>
          <a:p>
            <a:pPr marL="584100" indent="-457200">
              <a:buFont typeface="+mj-lt"/>
              <a:buAutoNum type="arabicPeriod"/>
            </a:pPr>
            <a:r>
              <a:rPr lang="en-IN" dirty="0">
                <a:hlinkClick r:id="rId6"/>
              </a:rPr>
              <a:t>https://elitedatascience.com/python-data-wrangling-tutorial</a:t>
            </a:r>
            <a:endParaRPr lang="en-IN" dirty="0"/>
          </a:p>
          <a:p>
            <a:pPr marL="584100" indent="-457200">
              <a:buFont typeface="+mj-lt"/>
              <a:buAutoNum type="arabicPeriod"/>
            </a:pPr>
            <a:r>
              <a:rPr lang="en-IN" dirty="0">
                <a:hlinkClick r:id="rId7"/>
              </a:rPr>
              <a:t>https://www.earthdatascience.org/courses/earth-analytics-bootcamp/data-wrangling/data-wrangling-pandas/</a:t>
            </a:r>
            <a:endParaRPr lang="en-IN" dirty="0"/>
          </a:p>
          <a:p>
            <a:pPr marL="584100" indent="-457200">
              <a:buFont typeface="+mj-lt"/>
              <a:buAutoNum type="arabicPeriod"/>
            </a:pPr>
            <a:r>
              <a:rPr lang="en-IN" dirty="0">
                <a:hlinkClick r:id="rId8"/>
              </a:rPr>
              <a:t>https://www.statmethods.net/management/sorting.html</a:t>
            </a:r>
            <a:endParaRPr lang="en-IN" dirty="0"/>
          </a:p>
          <a:p>
            <a:pPr marL="584100" indent="-457200">
              <a:buFont typeface="+mj-lt"/>
              <a:buAutoNum type="arabicPeriod"/>
            </a:pPr>
            <a:r>
              <a:rPr lang="en-IN" dirty="0">
                <a:hlinkClick r:id="rId9"/>
              </a:rPr>
              <a:t>https://www.guru99.com/r-import-data.html</a:t>
            </a:r>
            <a:endParaRPr lang="en-IN" dirty="0"/>
          </a:p>
          <a:p>
            <a:pPr marL="584100" indent="-457200">
              <a:buFont typeface="+mj-lt"/>
              <a:buAutoNum type="arabicPeriod"/>
            </a:pPr>
            <a:r>
              <a:rPr lang="en-IN" dirty="0">
                <a:hlinkClick r:id="rId10"/>
              </a:rPr>
              <a:t>https://swcarpentry.github.io/r-novice-inflammation/11-supp-read-write-csv/</a:t>
            </a:r>
            <a:endParaRPr lang="en-IN" dirty="0"/>
          </a:p>
          <a:p>
            <a:pPr marL="584100" indent="-457200">
              <a:buFont typeface="+mj-lt"/>
              <a:buAutoNum type="arabicPeriod"/>
            </a:pPr>
            <a:endParaRPr lang="en-IN" dirty="0"/>
          </a:p>
          <a:p>
            <a:pPr marL="584100" indent="-457200">
              <a:buFont typeface="+mj-lt"/>
              <a:buAutoNum type="arabicPeriod"/>
            </a:pP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35</a:t>
            </a:fld>
            <a:endParaRPr lang="en-US"/>
          </a:p>
        </p:txBody>
      </p:sp>
      <p:pic>
        <p:nvPicPr>
          <p:cNvPr id="6" name="Picture 5">
            <a:extLst>
              <a:ext uri="{FF2B5EF4-FFF2-40B4-BE49-F238E27FC236}">
                <a16:creationId xmlns:a16="http://schemas.microsoft.com/office/drawing/2014/main" id="{E1EEDA17-B112-46AF-A768-C4FDAAE276F5}"/>
              </a:ext>
            </a:extLst>
          </p:cNvPr>
          <p:cNvPicPr>
            <a:picLocks noChangeAspect="1"/>
          </p:cNvPicPr>
          <p:nvPr/>
        </p:nvPicPr>
        <p:blipFill>
          <a:blip r:embed="rId11"/>
          <a:stretch>
            <a:fillRect/>
          </a:stretch>
        </p:blipFill>
        <p:spPr>
          <a:xfrm>
            <a:off x="6019800" y="3352800"/>
            <a:ext cx="152400" cy="152400"/>
          </a:xfrm>
          <a:prstGeom prst="rect">
            <a:avLst/>
          </a:prstGeom>
        </p:spPr>
      </p:pic>
      <p:pic>
        <p:nvPicPr>
          <p:cNvPr id="7" name="Picture 6">
            <a:extLst>
              <a:ext uri="{FF2B5EF4-FFF2-40B4-BE49-F238E27FC236}">
                <a16:creationId xmlns:a16="http://schemas.microsoft.com/office/drawing/2014/main" id="{62763269-89D8-4728-9086-48F89C287838}"/>
              </a:ext>
            </a:extLst>
          </p:cNvPr>
          <p:cNvPicPr>
            <a:picLocks noChangeAspect="1"/>
          </p:cNvPicPr>
          <p:nvPr/>
        </p:nvPicPr>
        <p:blipFill>
          <a:blip r:embed="rId11"/>
          <a:stretch>
            <a:fillRect/>
          </a:stretch>
        </p:blipFill>
        <p:spPr>
          <a:xfrm>
            <a:off x="6172200" y="3505200"/>
            <a:ext cx="152400" cy="152400"/>
          </a:xfrm>
          <a:prstGeom prst="rect">
            <a:avLst/>
          </a:prstGeom>
        </p:spPr>
      </p:pic>
    </p:spTree>
    <p:extLst>
      <p:ext uri="{BB962C8B-B14F-4D97-AF65-F5344CB8AC3E}">
        <p14:creationId xmlns:p14="http://schemas.microsoft.com/office/powerpoint/2010/main" val="184097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a:xfrm>
            <a:off x="919119" y="259716"/>
            <a:ext cx="10353762" cy="701041"/>
          </a:xfrm>
        </p:spPr>
        <p:txBody>
          <a:bodyPr>
            <a:normAutofit fontScale="90000"/>
          </a:bodyPr>
          <a:lstStyle/>
          <a:p>
            <a:r>
              <a:rPr lang="en-IN" b="1" dirty="0">
                <a:effectLst/>
              </a:rPr>
              <a:t>R Data Types, Arithmetic &amp; Logical Operators</a:t>
            </a:r>
            <a:br>
              <a:rPr lang="en-IN" b="1" dirty="0">
                <a:effectLst/>
              </a:rPr>
            </a:b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960757"/>
            <a:ext cx="11661913" cy="5412848"/>
          </a:xfrm>
        </p:spPr>
        <p:txBody>
          <a:bodyPr>
            <a:normAutofit/>
          </a:bodyPr>
          <a:lstStyle/>
          <a:p>
            <a:r>
              <a:rPr lang="en-US" sz="2400" b="1" dirty="0">
                <a:effectLst/>
              </a:rPr>
              <a:t>Basic data types: </a:t>
            </a:r>
            <a:r>
              <a:rPr lang="en-US" sz="2400" dirty="0">
                <a:effectLst/>
              </a:rPr>
              <a:t>R Programming works with numerous data types, including</a:t>
            </a:r>
          </a:p>
          <a:p>
            <a:pPr lvl="1"/>
            <a:r>
              <a:rPr lang="en-US" sz="2000" dirty="0">
                <a:effectLst/>
              </a:rPr>
              <a:t>Scalars</a:t>
            </a:r>
          </a:p>
          <a:p>
            <a:pPr lvl="1"/>
            <a:r>
              <a:rPr lang="en-US" sz="2000" dirty="0">
                <a:effectLst/>
              </a:rPr>
              <a:t>Vectors (numerical, character, logical)</a:t>
            </a:r>
          </a:p>
          <a:p>
            <a:pPr lvl="1"/>
            <a:r>
              <a:rPr lang="en-US" sz="2000" dirty="0">
                <a:effectLst/>
              </a:rPr>
              <a:t>Matrices</a:t>
            </a:r>
          </a:p>
          <a:p>
            <a:pPr lvl="1"/>
            <a:r>
              <a:rPr lang="en-US" sz="2000" dirty="0">
                <a:effectLst/>
              </a:rPr>
              <a:t>Data frames</a:t>
            </a:r>
          </a:p>
          <a:p>
            <a:pPr lvl="1"/>
            <a:r>
              <a:rPr lang="en-US" sz="2000" dirty="0">
                <a:effectLst/>
              </a:rPr>
              <a:t>Lists</a:t>
            </a:r>
          </a:p>
          <a:p>
            <a:r>
              <a:rPr lang="en-US" sz="2400" b="1" dirty="0">
                <a:effectLst/>
              </a:rPr>
              <a:t>Basics types</a:t>
            </a:r>
            <a:endParaRPr lang="en-US" sz="2400" dirty="0">
              <a:effectLst/>
            </a:endParaRPr>
          </a:p>
          <a:p>
            <a:pPr lvl="1"/>
            <a:r>
              <a:rPr lang="en-US" sz="2000" dirty="0">
                <a:effectLst/>
              </a:rPr>
              <a:t>4.5 is a decimal value called </a:t>
            </a:r>
            <a:r>
              <a:rPr lang="en-US" sz="2000" b="1" dirty="0" err="1">
                <a:effectLst/>
              </a:rPr>
              <a:t>numerics</a:t>
            </a:r>
            <a:r>
              <a:rPr lang="en-US" sz="2000" dirty="0">
                <a:effectLst/>
              </a:rPr>
              <a:t>.</a:t>
            </a:r>
          </a:p>
          <a:p>
            <a:pPr lvl="1"/>
            <a:r>
              <a:rPr lang="en-US" sz="2000" dirty="0">
                <a:effectLst/>
              </a:rPr>
              <a:t>4 is a natural value called </a:t>
            </a:r>
            <a:r>
              <a:rPr lang="en-US" sz="2000" b="1" dirty="0">
                <a:effectLst/>
              </a:rPr>
              <a:t>integers</a:t>
            </a:r>
            <a:r>
              <a:rPr lang="en-US" sz="2000" dirty="0">
                <a:effectLst/>
              </a:rPr>
              <a:t>. Integers are also </a:t>
            </a:r>
            <a:r>
              <a:rPr lang="en-US" sz="2000" dirty="0" err="1">
                <a:effectLst/>
              </a:rPr>
              <a:t>numerics</a:t>
            </a:r>
            <a:r>
              <a:rPr lang="en-US" sz="2000" dirty="0">
                <a:effectLst/>
              </a:rPr>
              <a:t>.</a:t>
            </a:r>
          </a:p>
          <a:p>
            <a:pPr lvl="1"/>
            <a:r>
              <a:rPr lang="en-US" sz="2000" dirty="0">
                <a:effectLst/>
              </a:rPr>
              <a:t>TRUE or FALSE is a Boolean value called </a:t>
            </a:r>
            <a:r>
              <a:rPr lang="en-US" sz="2000" b="1" dirty="0">
                <a:effectLst/>
              </a:rPr>
              <a:t>logical</a:t>
            </a:r>
            <a:r>
              <a:rPr lang="en-US" sz="2000" dirty="0">
                <a:effectLst/>
              </a:rPr>
              <a:t>.</a:t>
            </a:r>
          </a:p>
          <a:p>
            <a:pPr lvl="1"/>
            <a:r>
              <a:rPr lang="en-US" sz="2000" dirty="0">
                <a:effectLst/>
              </a:rPr>
              <a:t>The value inside " " or ' ' are text (string). They are called </a:t>
            </a:r>
            <a:r>
              <a:rPr lang="en-US" sz="2000" b="1" dirty="0">
                <a:effectLst/>
              </a:rPr>
              <a:t>characters</a:t>
            </a:r>
            <a:r>
              <a:rPr lang="en-US" sz="2000" dirty="0">
                <a:effectLst/>
              </a:rPr>
              <a:t>.</a:t>
            </a:r>
          </a:p>
          <a:p>
            <a:endParaRPr lang="en-US" sz="2400" dirty="0">
              <a:effectLst/>
            </a:endParaRPr>
          </a:p>
          <a:p>
            <a:pPr marL="469800" indent="-342900"/>
            <a:endParaRPr lang="en-US" sz="2400"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4</a:t>
            </a:fld>
            <a:endParaRPr lang="en-US"/>
          </a:p>
        </p:txBody>
      </p:sp>
    </p:spTree>
    <p:extLst>
      <p:ext uri="{BB962C8B-B14F-4D97-AF65-F5344CB8AC3E}">
        <p14:creationId xmlns:p14="http://schemas.microsoft.com/office/powerpoint/2010/main" val="2840030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pPr marL="469800" indent="-342900"/>
            <a:r>
              <a:rPr lang="en-US" dirty="0">
                <a:effectLst/>
              </a:rPr>
              <a:t>We can check the type of a variable with the class function</a:t>
            </a:r>
          </a:p>
          <a:p>
            <a:pPr marL="846900" lvl="1" indent="-342900"/>
            <a:r>
              <a:rPr lang="en-US" dirty="0"/>
              <a:t>x &lt;- 28</a:t>
            </a:r>
          </a:p>
          <a:p>
            <a:pPr marL="846900" lvl="1" indent="-342900"/>
            <a:r>
              <a:rPr lang="en-US" dirty="0"/>
              <a:t>class(x)</a:t>
            </a:r>
          </a:p>
          <a:p>
            <a:pPr marL="846900" lvl="1" indent="-342900"/>
            <a:r>
              <a:rPr lang="en-US" dirty="0"/>
              <a:t>y &lt;- "R is Fantastic"</a:t>
            </a:r>
          </a:p>
          <a:p>
            <a:pPr marL="846900" lvl="1" indent="-342900"/>
            <a:r>
              <a:rPr lang="en-US" dirty="0"/>
              <a:t>class(y)</a:t>
            </a:r>
          </a:p>
          <a:p>
            <a:pPr marL="846900" lvl="1" indent="-342900"/>
            <a:r>
              <a:rPr lang="en-US" dirty="0"/>
              <a:t>z &lt;- TRUE</a:t>
            </a:r>
          </a:p>
          <a:p>
            <a:pPr marL="846900" lvl="1" indent="-342900"/>
            <a:r>
              <a:rPr lang="en-US" dirty="0"/>
              <a:t>class(z)</a:t>
            </a:r>
          </a:p>
          <a:p>
            <a:pPr marL="469800" indent="-342900"/>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5</a:t>
            </a:fld>
            <a:endParaRPr lang="en-US"/>
          </a:p>
        </p:txBody>
      </p:sp>
    </p:spTree>
    <p:extLst>
      <p:ext uri="{BB962C8B-B14F-4D97-AF65-F5344CB8AC3E}">
        <p14:creationId xmlns:p14="http://schemas.microsoft.com/office/powerpoint/2010/main" val="3938105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r>
              <a:rPr lang="en-US" b="1" dirty="0">
                <a:effectLst/>
              </a:rPr>
              <a:t>Variables</a:t>
            </a: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r>
              <a:rPr lang="en-US" dirty="0">
                <a:effectLst/>
              </a:rPr>
              <a:t>Variables store values and are an important component in programming, especially for a data scientist. </a:t>
            </a:r>
          </a:p>
          <a:p>
            <a:r>
              <a:rPr lang="en-US" dirty="0">
                <a:effectLst/>
              </a:rPr>
              <a:t>A variable can store a number, an object, a statistical result, vector, dataset, a model prediction basically anything R outputs. We can use that variable later simply by calling the name of the variable.</a:t>
            </a:r>
          </a:p>
          <a:p>
            <a:r>
              <a:rPr lang="en-US" dirty="0">
                <a:effectLst/>
              </a:rPr>
              <a:t>To declare a variable, we need to assign a variable name. The name should not have space. We can use _ to connect to words.</a:t>
            </a:r>
          </a:p>
          <a:p>
            <a:r>
              <a:rPr lang="en-US" dirty="0">
                <a:effectLst/>
              </a:rPr>
              <a:t>To add a value to the variable, use &lt;- or =.</a:t>
            </a:r>
          </a:p>
          <a:p>
            <a:pPr marL="469800" indent="-342900"/>
            <a:r>
              <a:rPr lang="es-ES" dirty="0"/>
              <a:t>x &lt;- 42</a:t>
            </a:r>
          </a:p>
          <a:p>
            <a:pPr marL="469800" indent="-342900"/>
            <a:r>
              <a:rPr lang="es-ES" dirty="0"/>
              <a:t>y  &lt;- 10</a:t>
            </a:r>
          </a:p>
          <a:p>
            <a:pPr marL="469800" indent="-342900"/>
            <a:r>
              <a:rPr lang="es-ES" dirty="0"/>
              <a:t>x-y</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6</a:t>
            </a:fld>
            <a:endParaRPr lang="en-US"/>
          </a:p>
        </p:txBody>
      </p:sp>
    </p:spTree>
    <p:extLst>
      <p:ext uri="{BB962C8B-B14F-4D97-AF65-F5344CB8AC3E}">
        <p14:creationId xmlns:p14="http://schemas.microsoft.com/office/powerpoint/2010/main" val="1328368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normAutofit/>
          </a:bodyPr>
          <a:lstStyle/>
          <a:p>
            <a:r>
              <a:rPr lang="en-IN" b="1" dirty="0">
                <a:effectLst/>
              </a:rPr>
              <a:t>Vectors</a:t>
            </a:r>
            <a:endParaRPr lang="en-US" dirty="0"/>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pPr marL="469800" indent="-342900"/>
            <a:r>
              <a:rPr lang="en-US" dirty="0">
                <a:effectLst/>
              </a:rPr>
              <a:t>A vector is a one-dimensional array. We can create a vector with all the basic data type we learnt before. </a:t>
            </a:r>
          </a:p>
          <a:p>
            <a:pPr marL="846900" lvl="1" indent="-342900"/>
            <a:r>
              <a:rPr lang="pt-BR" dirty="0"/>
              <a:t># Numerical</a:t>
            </a:r>
          </a:p>
          <a:p>
            <a:pPr marL="846900" lvl="1" indent="-342900"/>
            <a:r>
              <a:rPr lang="pt-BR" dirty="0"/>
              <a:t>vec_num &lt;- c(1, 10, 49)</a:t>
            </a:r>
          </a:p>
          <a:p>
            <a:pPr marL="846900" lvl="1" indent="-342900"/>
            <a:r>
              <a:rPr lang="pt-BR" dirty="0"/>
              <a:t>vec_num</a:t>
            </a:r>
          </a:p>
          <a:p>
            <a:pPr marL="846900" lvl="1" indent="-342900"/>
            <a:r>
              <a:rPr lang="en-US" dirty="0"/>
              <a:t># Character </a:t>
            </a:r>
          </a:p>
          <a:p>
            <a:pPr marL="846900" lvl="1" indent="-342900"/>
            <a:r>
              <a:rPr lang="en-US" dirty="0" err="1"/>
              <a:t>vec_chr</a:t>
            </a:r>
            <a:r>
              <a:rPr lang="en-US" dirty="0"/>
              <a:t> &lt;- c("a", "b", "c")</a:t>
            </a:r>
          </a:p>
          <a:p>
            <a:pPr marL="846900" lvl="1" indent="-342900"/>
            <a:r>
              <a:rPr lang="en-US" dirty="0" err="1"/>
              <a:t>vec_chr</a:t>
            </a:r>
            <a:endParaRPr lang="en-US" dirty="0"/>
          </a:p>
          <a:p>
            <a:pPr marL="846900" lvl="1" indent="-342900"/>
            <a:r>
              <a:rPr lang="en-US" dirty="0"/>
              <a:t># Boolean </a:t>
            </a:r>
          </a:p>
          <a:p>
            <a:pPr marL="846900" lvl="1" indent="-342900"/>
            <a:r>
              <a:rPr lang="en-US" dirty="0" err="1"/>
              <a:t>vec_bool</a:t>
            </a:r>
            <a:r>
              <a:rPr lang="en-US" dirty="0"/>
              <a:t> &lt;-  c(TRUE, FALSE, TRUE)</a:t>
            </a:r>
          </a:p>
          <a:p>
            <a:pPr marL="846900" lvl="1" indent="-342900"/>
            <a:r>
              <a:rPr lang="en-US" dirty="0" err="1"/>
              <a:t>vec_bool</a:t>
            </a: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7</a:t>
            </a:fld>
            <a:endParaRPr lang="en-US"/>
          </a:p>
        </p:txBody>
      </p:sp>
    </p:spTree>
    <p:extLst>
      <p:ext uri="{BB962C8B-B14F-4D97-AF65-F5344CB8AC3E}">
        <p14:creationId xmlns:p14="http://schemas.microsoft.com/office/powerpoint/2010/main" val="120315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2681-C9AC-4C0E-9A8F-14E65760A1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238538" y="1732449"/>
            <a:ext cx="11661913" cy="4641155"/>
          </a:xfrm>
        </p:spPr>
        <p:txBody>
          <a:bodyPr/>
          <a:lstStyle/>
          <a:p>
            <a:pPr marL="469800" indent="-342900"/>
            <a:r>
              <a:rPr lang="en-US" dirty="0"/>
              <a:t>Sum of vector:</a:t>
            </a:r>
          </a:p>
          <a:p>
            <a:pPr marL="504000" lvl="1" indent="0">
              <a:buNone/>
            </a:pPr>
            <a:r>
              <a:rPr lang="en-US" dirty="0"/>
              <a:t># Create the vectors</a:t>
            </a:r>
          </a:p>
          <a:p>
            <a:pPr marL="504000" lvl="1" indent="0">
              <a:buNone/>
            </a:pPr>
            <a:r>
              <a:rPr lang="en-US" dirty="0"/>
              <a:t>vect_1 &lt;- c(1, 3, 5)</a:t>
            </a:r>
          </a:p>
          <a:p>
            <a:pPr marL="504000" lvl="1" indent="0">
              <a:buNone/>
            </a:pPr>
            <a:r>
              <a:rPr lang="en-US" dirty="0"/>
              <a:t>vect_2 &lt;- c(2, 4, 6)</a:t>
            </a:r>
          </a:p>
          <a:p>
            <a:pPr marL="504000" lvl="1" indent="0">
              <a:buNone/>
            </a:pPr>
            <a:r>
              <a:rPr lang="en-US" dirty="0"/>
              <a:t># Take the sum of </a:t>
            </a:r>
            <a:r>
              <a:rPr lang="en-US" dirty="0" err="1"/>
              <a:t>A_vector</a:t>
            </a:r>
            <a:r>
              <a:rPr lang="en-US" dirty="0"/>
              <a:t> and </a:t>
            </a:r>
            <a:r>
              <a:rPr lang="en-US" dirty="0" err="1"/>
              <a:t>B_vector</a:t>
            </a:r>
            <a:endParaRPr lang="en-US" dirty="0"/>
          </a:p>
          <a:p>
            <a:pPr marL="504000" lvl="1" indent="0">
              <a:buNone/>
            </a:pPr>
            <a:r>
              <a:rPr lang="en-US" dirty="0" err="1"/>
              <a:t>sum_vect</a:t>
            </a:r>
            <a:r>
              <a:rPr lang="en-US" dirty="0"/>
              <a:t> &lt;- vect_1 + vect_2</a:t>
            </a:r>
          </a:p>
          <a:p>
            <a:pPr marL="504000" lvl="1" indent="0">
              <a:buNone/>
            </a:pPr>
            <a:r>
              <a:rPr lang="en-US" dirty="0"/>
              <a:t># Print out </a:t>
            </a:r>
            <a:r>
              <a:rPr lang="en-US" dirty="0" err="1"/>
              <a:t>total_vector</a:t>
            </a:r>
            <a:endParaRPr lang="en-US" dirty="0"/>
          </a:p>
          <a:p>
            <a:pPr marL="504000" lvl="1" indent="0">
              <a:buNone/>
            </a:pPr>
            <a:r>
              <a:rPr lang="en-US" dirty="0" err="1"/>
              <a:t>sum_vect</a:t>
            </a:r>
            <a:endParaRPr lang="en-US" dirty="0"/>
          </a:p>
          <a:p>
            <a:pPr marL="469800" indent="-342900"/>
            <a:r>
              <a:rPr lang="en-IN" dirty="0">
                <a:effectLst/>
              </a:rPr>
              <a:t>Slice a vector</a:t>
            </a:r>
          </a:p>
          <a:p>
            <a:pPr marL="504000" lvl="1" indent="0">
              <a:buNone/>
            </a:pPr>
            <a:r>
              <a:rPr lang="es-ES" dirty="0" err="1"/>
              <a:t>slice_vector</a:t>
            </a:r>
            <a:r>
              <a:rPr lang="es-ES" dirty="0"/>
              <a:t> &lt;- c(1,2,3,4,5,6,7,8,9,10)</a:t>
            </a:r>
          </a:p>
          <a:p>
            <a:pPr marL="504000" lvl="1" indent="0">
              <a:buNone/>
            </a:pPr>
            <a:r>
              <a:rPr lang="es-ES" dirty="0" err="1"/>
              <a:t>slice_vector</a:t>
            </a:r>
            <a:r>
              <a:rPr lang="es-ES" dirty="0"/>
              <a:t>[1:5]</a:t>
            </a:r>
            <a:endParaRPr lang="en-US" dirty="0"/>
          </a:p>
          <a:p>
            <a:pPr marL="126900" indent="0">
              <a:buNone/>
            </a:pPr>
            <a:endParaRPr lang="en-US" dirty="0"/>
          </a:p>
        </p:txBody>
      </p:sp>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6373604"/>
            <a:ext cx="6672865" cy="365125"/>
          </a:xfrm>
        </p:spPr>
        <p:txBody>
          <a:bodyPr/>
          <a:lstStyle/>
          <a:p>
            <a:r>
              <a:rPr lang="en-IN" dirty="0"/>
              <a:t>Prepared By: Bhavana </a:t>
            </a:r>
            <a:r>
              <a:rPr lang="en-IN" dirty="0" err="1"/>
              <a:t>Hotchandani</a:t>
            </a:r>
            <a:r>
              <a:rPr lang="en-IN" dirty="0"/>
              <a:t>, DCS, INDUS University</a:t>
            </a:r>
            <a:endParaRPr lang="en-US" dirty="0"/>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p:txBody>
          <a:bodyPr/>
          <a:lstStyle/>
          <a:p>
            <a:fld id="{A9CF376E-3625-4FAB-8D4D-B2BD281C6C55}" type="slidenum">
              <a:rPr lang="en-US" smtClean="0"/>
              <a:t>8</a:t>
            </a:fld>
            <a:endParaRPr lang="en-US"/>
          </a:p>
        </p:txBody>
      </p:sp>
    </p:spTree>
    <p:extLst>
      <p:ext uri="{BB962C8B-B14F-4D97-AF65-F5344CB8AC3E}">
        <p14:creationId xmlns:p14="http://schemas.microsoft.com/office/powerpoint/2010/main" val="41178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80000"/>
                <a:lumMod val="80000"/>
              </a:schemeClr>
              <a:schemeClr val="bg2">
                <a:tint val="98000"/>
              </a:schemeClr>
            </a:duotone>
          </a:blip>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3C9090-5482-4001-B37C-08821120160C}"/>
              </a:ext>
            </a:extLst>
          </p:cNvPr>
          <p:cNvSpPr>
            <a:spLocks noGrp="1"/>
          </p:cNvSpPr>
          <p:nvPr>
            <p:ph idx="1"/>
          </p:nvPr>
        </p:nvSpPr>
        <p:spPr>
          <a:xfrm>
            <a:off x="186264" y="243840"/>
            <a:ext cx="7637618" cy="5451009"/>
          </a:xfrm>
        </p:spPr>
        <p:txBody>
          <a:bodyPr anchor="ctr">
            <a:normAutofit fontScale="92500" lnSpcReduction="10000"/>
          </a:bodyPr>
          <a:lstStyle/>
          <a:p>
            <a:pPr marL="469800" indent="-342900">
              <a:lnSpc>
                <a:spcPct val="90000"/>
              </a:lnSpc>
            </a:pPr>
            <a:r>
              <a:rPr lang="en-IN" sz="1800" b="1" dirty="0">
                <a:effectLst/>
              </a:rPr>
              <a:t>Arithmetic Operators</a:t>
            </a:r>
          </a:p>
          <a:p>
            <a:pPr marL="846900" lvl="1" indent="-342900">
              <a:lnSpc>
                <a:spcPct val="90000"/>
              </a:lnSpc>
            </a:pPr>
            <a:r>
              <a:rPr lang="en-US" dirty="0"/>
              <a:t>+,-,*,/,% or **</a:t>
            </a:r>
          </a:p>
          <a:p>
            <a:pPr marL="469800" indent="-342900">
              <a:lnSpc>
                <a:spcPct val="90000"/>
              </a:lnSpc>
            </a:pPr>
            <a:r>
              <a:rPr lang="en-IN" sz="1800" b="1" dirty="0">
                <a:effectLst/>
              </a:rPr>
              <a:t>Logical Operators</a:t>
            </a:r>
          </a:p>
          <a:p>
            <a:pPr marL="846900" lvl="1" indent="-342900">
              <a:lnSpc>
                <a:spcPct val="90000"/>
              </a:lnSpc>
            </a:pPr>
            <a:r>
              <a:rPr lang="en-US" dirty="0">
                <a:effectLst/>
              </a:rPr>
              <a:t>The logical statements in R are wrapped inside the []. </a:t>
            </a:r>
          </a:p>
          <a:p>
            <a:pPr marL="846900" lvl="1" indent="-342900">
              <a:lnSpc>
                <a:spcPct val="90000"/>
              </a:lnSpc>
            </a:pPr>
            <a:r>
              <a:rPr lang="en-US" dirty="0">
                <a:effectLst/>
              </a:rPr>
              <a:t>We can add many conditional statements as we like but </a:t>
            </a:r>
          </a:p>
          <a:p>
            <a:pPr marL="504000" lvl="1" indent="0">
              <a:lnSpc>
                <a:spcPct val="90000"/>
              </a:lnSpc>
              <a:buNone/>
            </a:pPr>
            <a:r>
              <a:rPr lang="en-US" dirty="0">
                <a:effectLst/>
              </a:rPr>
              <a:t>	we need to include them in a parenthesis.</a:t>
            </a:r>
          </a:p>
          <a:p>
            <a:pPr marL="504000" lvl="1" indent="0">
              <a:lnSpc>
                <a:spcPct val="90000"/>
              </a:lnSpc>
              <a:buNone/>
            </a:pPr>
            <a:r>
              <a:rPr lang="en-IN" b="1" dirty="0">
                <a:effectLst/>
              </a:rPr>
              <a:t># Create a vector from 1 to 10</a:t>
            </a:r>
          </a:p>
          <a:p>
            <a:pPr marL="504000" lvl="1" indent="0">
              <a:lnSpc>
                <a:spcPct val="90000"/>
              </a:lnSpc>
              <a:buNone/>
            </a:pPr>
            <a:r>
              <a:rPr lang="en-IN" b="1" dirty="0" err="1">
                <a:effectLst/>
              </a:rPr>
              <a:t>logical_vector</a:t>
            </a:r>
            <a:r>
              <a:rPr lang="en-IN" b="1" dirty="0">
                <a:effectLst/>
              </a:rPr>
              <a:t> &lt;- c(1:10)</a:t>
            </a:r>
          </a:p>
          <a:p>
            <a:pPr marL="504000" lvl="1" indent="0">
              <a:lnSpc>
                <a:spcPct val="90000"/>
              </a:lnSpc>
              <a:buNone/>
            </a:pPr>
            <a:r>
              <a:rPr lang="en-IN" b="1" dirty="0" err="1">
                <a:effectLst/>
              </a:rPr>
              <a:t>logical_vector</a:t>
            </a:r>
            <a:r>
              <a:rPr lang="en-IN" b="1" dirty="0">
                <a:effectLst/>
              </a:rPr>
              <a:t>&gt;5</a:t>
            </a:r>
          </a:p>
          <a:p>
            <a:pPr marL="504000" lvl="1" indent="0">
              <a:lnSpc>
                <a:spcPct val="90000"/>
              </a:lnSpc>
              <a:buNone/>
            </a:pPr>
            <a:r>
              <a:rPr lang="da-DK" b="1" dirty="0">
                <a:effectLst/>
              </a:rPr>
              <a:t>FALSE FALSE FALSE FALSE FALSE  TRUE  TRUE  TRUE  TRUE  TRUE</a:t>
            </a:r>
          </a:p>
          <a:p>
            <a:pPr marL="504000" lvl="1" indent="0">
              <a:lnSpc>
                <a:spcPct val="90000"/>
              </a:lnSpc>
              <a:buNone/>
            </a:pPr>
            <a:r>
              <a:rPr lang="en-US" dirty="0">
                <a:effectLst/>
              </a:rPr>
              <a:t>R reads each value and compares it to the statement </a:t>
            </a:r>
            <a:r>
              <a:rPr lang="en-US" dirty="0" err="1">
                <a:effectLst/>
              </a:rPr>
              <a:t>logical_vector</a:t>
            </a:r>
            <a:r>
              <a:rPr lang="en-US" dirty="0">
                <a:effectLst/>
              </a:rPr>
              <a:t>&gt;5. </a:t>
            </a:r>
          </a:p>
          <a:p>
            <a:pPr marL="504000" lvl="1" indent="0">
              <a:lnSpc>
                <a:spcPct val="90000"/>
              </a:lnSpc>
              <a:buNone/>
            </a:pPr>
            <a:r>
              <a:rPr lang="en-US" dirty="0">
                <a:effectLst/>
              </a:rPr>
              <a:t>If the value is strictly superior to five, then the condition is TRUE, </a:t>
            </a:r>
          </a:p>
          <a:p>
            <a:pPr marL="504000" lvl="1" indent="0">
              <a:lnSpc>
                <a:spcPct val="90000"/>
              </a:lnSpc>
              <a:buNone/>
            </a:pPr>
            <a:r>
              <a:rPr lang="en-US" dirty="0">
                <a:effectLst/>
              </a:rPr>
              <a:t>otherwise FALSE. R returns a vector of TRUE and FALSE.</a:t>
            </a:r>
          </a:p>
          <a:p>
            <a:pPr marL="504000" lvl="1" indent="0">
              <a:lnSpc>
                <a:spcPct val="90000"/>
              </a:lnSpc>
              <a:buNone/>
            </a:pPr>
            <a:r>
              <a:rPr lang="en-IN" b="1" dirty="0" err="1">
                <a:effectLst/>
              </a:rPr>
              <a:t>logical_vector</a:t>
            </a:r>
            <a:r>
              <a:rPr lang="en-IN" b="1" dirty="0">
                <a:effectLst/>
              </a:rPr>
              <a:t>[(</a:t>
            </a:r>
            <a:r>
              <a:rPr lang="en-IN" b="1" dirty="0" err="1">
                <a:effectLst/>
              </a:rPr>
              <a:t>logical_vector</a:t>
            </a:r>
            <a:r>
              <a:rPr lang="en-IN" b="1" dirty="0">
                <a:effectLst/>
              </a:rPr>
              <a:t>&gt;5)]</a:t>
            </a:r>
          </a:p>
          <a:p>
            <a:pPr marL="504000" lvl="1" indent="0">
              <a:lnSpc>
                <a:spcPct val="90000"/>
              </a:lnSpc>
              <a:buNone/>
            </a:pPr>
            <a:r>
              <a:rPr lang="en-IN" b="1" dirty="0" err="1">
                <a:effectLst/>
              </a:rPr>
              <a:t>logical_vector</a:t>
            </a:r>
            <a:r>
              <a:rPr lang="en-IN" b="1" dirty="0">
                <a:effectLst/>
              </a:rPr>
              <a:t>[(</a:t>
            </a:r>
            <a:r>
              <a:rPr lang="en-IN" b="1" dirty="0" err="1">
                <a:effectLst/>
              </a:rPr>
              <a:t>logical_vector</a:t>
            </a:r>
            <a:r>
              <a:rPr lang="en-IN" b="1" dirty="0">
                <a:effectLst/>
              </a:rPr>
              <a:t>&gt;4) &amp; (</a:t>
            </a:r>
            <a:r>
              <a:rPr lang="en-IN" b="1" dirty="0" err="1">
                <a:effectLst/>
              </a:rPr>
              <a:t>logical_vector</a:t>
            </a:r>
            <a:r>
              <a:rPr lang="en-IN" b="1" dirty="0">
                <a:effectLst/>
              </a:rPr>
              <a:t>&lt;7)]</a:t>
            </a:r>
          </a:p>
          <a:p>
            <a:pPr marL="469800" indent="-342900">
              <a:lnSpc>
                <a:spcPct val="90000"/>
              </a:lnSpc>
            </a:pPr>
            <a:endParaRPr lang="en-US" sz="1800" dirty="0"/>
          </a:p>
        </p:txBody>
      </p:sp>
      <p:pic>
        <p:nvPicPr>
          <p:cNvPr id="3076" name="Picture 70">
            <a:extLst>
              <a:ext uri="{FF2B5EF4-FFF2-40B4-BE49-F238E27FC236}">
                <a16:creationId xmlns:a16="http://schemas.microsoft.com/office/drawing/2014/main" id="{7724A564-BE2C-4188-AA55-E1F8840FFB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964" r="2807" b="1446"/>
          <a:stretch/>
        </p:blipFill>
        <p:spPr>
          <a:xfrm>
            <a:off x="7232905" y="1"/>
            <a:ext cx="4959095" cy="6858000"/>
          </a:xfrm>
          <a:prstGeom prst="rect">
            <a:avLst/>
          </a:prstGeom>
        </p:spPr>
      </p:pic>
      <p:pic>
        <p:nvPicPr>
          <p:cNvPr id="3074" name="Picture 2">
            <a:extLst>
              <a:ext uri="{FF2B5EF4-FFF2-40B4-BE49-F238E27FC236}">
                <a16:creationId xmlns:a16="http://schemas.microsoft.com/office/drawing/2014/main" id="{54AB2CBF-0500-4C4D-BDAD-599A42FDB9B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010145" y="929640"/>
            <a:ext cx="3995592" cy="3482605"/>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F5ABFD5C-830B-40C1-92F7-A68C3D0DF97A}"/>
              </a:ext>
            </a:extLst>
          </p:cNvPr>
          <p:cNvSpPr>
            <a:spLocks noGrp="1"/>
          </p:cNvSpPr>
          <p:nvPr>
            <p:ph type="ftr" sz="quarter" idx="11"/>
          </p:nvPr>
        </p:nvSpPr>
        <p:spPr>
          <a:xfrm>
            <a:off x="913795" y="5883275"/>
            <a:ext cx="6672865" cy="365125"/>
          </a:xfrm>
        </p:spPr>
        <p:txBody>
          <a:bodyPr>
            <a:normAutofit/>
          </a:bodyPr>
          <a:lstStyle/>
          <a:p>
            <a:pPr>
              <a:spcAft>
                <a:spcPts val="600"/>
              </a:spcAft>
            </a:pPr>
            <a:r>
              <a:rPr lang="en-IN"/>
              <a:t>Prepared By: Bhavana Hotchandani, DCS, INDUS University</a:t>
            </a:r>
            <a:endParaRPr lang="en-US"/>
          </a:p>
        </p:txBody>
      </p:sp>
      <p:sp>
        <p:nvSpPr>
          <p:cNvPr id="5" name="Slide Number Placeholder 4">
            <a:extLst>
              <a:ext uri="{FF2B5EF4-FFF2-40B4-BE49-F238E27FC236}">
                <a16:creationId xmlns:a16="http://schemas.microsoft.com/office/drawing/2014/main" id="{971A68C8-C6D6-42AE-B65D-0CFF4B6674A6}"/>
              </a:ext>
            </a:extLst>
          </p:cNvPr>
          <p:cNvSpPr>
            <a:spLocks noGrp="1"/>
          </p:cNvSpPr>
          <p:nvPr>
            <p:ph type="sldNum" sz="quarter" idx="12"/>
          </p:nvPr>
        </p:nvSpPr>
        <p:spPr>
          <a:xfrm>
            <a:off x="10514011" y="5883275"/>
            <a:ext cx="753545" cy="365125"/>
          </a:xfrm>
        </p:spPr>
        <p:txBody>
          <a:bodyPr>
            <a:normAutofit/>
          </a:bodyPr>
          <a:lstStyle/>
          <a:p>
            <a:pPr>
              <a:spcAft>
                <a:spcPts val="600"/>
              </a:spcAft>
            </a:pPr>
            <a:fld id="{A9CF376E-3625-4FAB-8D4D-B2BD281C6C55}" type="slidenum">
              <a:rPr lang="en-US" smtClean="0"/>
              <a:pPr>
                <a:spcAft>
                  <a:spcPts val="600"/>
                </a:spcAft>
              </a:pPr>
              <a:t>9</a:t>
            </a:fld>
            <a:endParaRPr lang="en-US"/>
          </a:p>
        </p:txBody>
      </p:sp>
    </p:spTree>
    <p:extLst>
      <p:ext uri="{BB962C8B-B14F-4D97-AF65-F5344CB8AC3E}">
        <p14:creationId xmlns:p14="http://schemas.microsoft.com/office/powerpoint/2010/main" val="19663522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826F61"/>
      </a:accent1>
      <a:accent2>
        <a:srgbClr val="A19C7F"/>
      </a:accent2>
      <a:accent3>
        <a:srgbClr val="9AA489"/>
      </a:accent3>
      <a:accent4>
        <a:srgbClr val="7C938B"/>
      </a:accent4>
      <a:accent5>
        <a:srgbClr val="7C7D92"/>
      </a:accent5>
      <a:accent6>
        <a:srgbClr val="897376"/>
      </a:accent6>
      <a:hlink>
        <a:srgbClr val="D29B73"/>
      </a:hlink>
      <a:folHlink>
        <a:srgbClr val="F4C5A4"/>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FF747C5C-A8E8-4833-9E55-3D08FE4E48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1118</TotalTime>
  <Words>4128</Words>
  <Application>Microsoft Office PowerPoint</Application>
  <PresentationFormat>Widescreen</PresentationFormat>
  <Paragraphs>385</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Calisto MT</vt:lpstr>
      <vt:lpstr>Wingdings 2</vt:lpstr>
      <vt:lpstr>Slate</vt:lpstr>
      <vt:lpstr>Unit IV</vt:lpstr>
      <vt:lpstr>R Programming(Introduction &amp; Basics)</vt:lpstr>
      <vt:lpstr>Download &amp; Install </vt:lpstr>
      <vt:lpstr>R Data Types, Arithmetic &amp; Logical Operators </vt:lpstr>
      <vt:lpstr>PowerPoint Presentation</vt:lpstr>
      <vt:lpstr>Variables</vt:lpstr>
      <vt:lpstr>Vectors</vt:lpstr>
      <vt:lpstr>PowerPoint Presentation</vt:lpstr>
      <vt:lpstr>PowerPoint Presentation</vt:lpstr>
      <vt:lpstr>What is a Matrix?</vt:lpstr>
      <vt:lpstr>PowerPoint Presentation</vt:lpstr>
      <vt:lpstr>PowerPoint Presentation</vt:lpstr>
      <vt:lpstr>What is Factor in R?</vt:lpstr>
      <vt:lpstr>PowerPoint Presentation</vt:lpstr>
      <vt:lpstr>What is a Data Frame?</vt:lpstr>
      <vt:lpstr>PowerPoint Presentation</vt:lpstr>
      <vt:lpstr>PowerPoint Presentation</vt:lpstr>
      <vt:lpstr>PowerPoint Presentation</vt:lpstr>
      <vt:lpstr>PowerPoint Presentation</vt:lpstr>
      <vt:lpstr>Lists</vt:lpstr>
      <vt:lpstr>PowerPoint Presentation</vt:lpstr>
      <vt:lpstr>Built-in Functions</vt:lpstr>
      <vt:lpstr>PowerPoint Presentation</vt:lpstr>
      <vt:lpstr>Conditions &amp; Loops</vt:lpstr>
      <vt:lpstr>User-written Functions</vt:lpstr>
      <vt:lpstr>Reading csv and xlsx</vt:lpstr>
      <vt:lpstr>PowerPoint Presentation</vt:lpstr>
      <vt:lpstr>Read Excel files</vt:lpstr>
      <vt:lpstr>PowerPoint Presentation</vt:lpstr>
      <vt:lpstr>Linear Regression</vt:lpstr>
      <vt:lpstr>PowerPoint Presentation</vt:lpstr>
      <vt:lpstr>PowerPoint Presentation</vt:lpstr>
      <vt:lpstr>When Do You Need Regression?</vt:lpstr>
      <vt:lpstr>Example with Python</vt:lpstr>
      <vt:lpstr>Good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dc:title>
  <dc:creator>Ritesh Ravlani</dc:creator>
  <cp:lastModifiedBy>Ritesh Ravlani</cp:lastModifiedBy>
  <cp:revision>32</cp:revision>
  <dcterms:created xsi:type="dcterms:W3CDTF">2020-04-03T04:34:15Z</dcterms:created>
  <dcterms:modified xsi:type="dcterms:W3CDTF">2020-04-13T09:28:18Z</dcterms:modified>
</cp:coreProperties>
</file>