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2"/>
  </p:notesMasterIdLst>
  <p:sldIdLst>
    <p:sldId id="256" r:id="rId2"/>
    <p:sldId id="293" r:id="rId3"/>
    <p:sldId id="294" r:id="rId4"/>
    <p:sldId id="295" r:id="rId5"/>
    <p:sldId id="298" r:id="rId6"/>
    <p:sldId id="296" r:id="rId7"/>
    <p:sldId id="297" r:id="rId8"/>
    <p:sldId id="299" r:id="rId9"/>
    <p:sldId id="300" r:id="rId10"/>
    <p:sldId id="301" r:id="rId11"/>
    <p:sldId id="302" r:id="rId12"/>
    <p:sldId id="304" r:id="rId13"/>
    <p:sldId id="305" r:id="rId14"/>
    <p:sldId id="306" r:id="rId15"/>
    <p:sldId id="303" r:id="rId16"/>
    <p:sldId id="307" r:id="rId17"/>
    <p:sldId id="308" r:id="rId18"/>
    <p:sldId id="341" r:id="rId19"/>
    <p:sldId id="342" r:id="rId20"/>
    <p:sldId id="343" r:id="rId21"/>
    <p:sldId id="344" r:id="rId22"/>
    <p:sldId id="345" r:id="rId23"/>
    <p:sldId id="309" r:id="rId24"/>
    <p:sldId id="346" r:id="rId25"/>
    <p:sldId id="310" r:id="rId26"/>
    <p:sldId id="347" r:id="rId27"/>
    <p:sldId id="348" r:id="rId28"/>
    <p:sldId id="349" r:id="rId29"/>
    <p:sldId id="350" r:id="rId30"/>
    <p:sldId id="311" r:id="rId31"/>
    <p:sldId id="312" r:id="rId32"/>
    <p:sldId id="351" r:id="rId33"/>
    <p:sldId id="313" r:id="rId34"/>
    <p:sldId id="314" r:id="rId35"/>
    <p:sldId id="315" r:id="rId36"/>
    <p:sldId id="316" r:id="rId37"/>
    <p:sldId id="317" r:id="rId38"/>
    <p:sldId id="318" r:id="rId39"/>
    <p:sldId id="319" r:id="rId40"/>
    <p:sldId id="320" r:id="rId41"/>
    <p:sldId id="352"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 id="380" r:id="rId90"/>
    <p:sldId id="381" r:id="rId91"/>
    <p:sldId id="382" r:id="rId92"/>
    <p:sldId id="383" r:id="rId93"/>
    <p:sldId id="384" r:id="rId94"/>
    <p:sldId id="385" r:id="rId95"/>
    <p:sldId id="386" r:id="rId96"/>
    <p:sldId id="387" r:id="rId97"/>
    <p:sldId id="388" r:id="rId98"/>
    <p:sldId id="389" r:id="rId99"/>
    <p:sldId id="390" r:id="rId100"/>
    <p:sldId id="391" r:id="rId101"/>
    <p:sldId id="392" r:id="rId102"/>
    <p:sldId id="393" r:id="rId103"/>
    <p:sldId id="441" r:id="rId104"/>
    <p:sldId id="428" r:id="rId105"/>
    <p:sldId id="442" r:id="rId106"/>
    <p:sldId id="443" r:id="rId107"/>
    <p:sldId id="444" r:id="rId108"/>
    <p:sldId id="445" r:id="rId109"/>
    <p:sldId id="446" r:id="rId110"/>
    <p:sldId id="447" r:id="rId111"/>
    <p:sldId id="448" r:id="rId112"/>
    <p:sldId id="449" r:id="rId113"/>
    <p:sldId id="450" r:id="rId114"/>
    <p:sldId id="451" r:id="rId115"/>
    <p:sldId id="422" r:id="rId116"/>
    <p:sldId id="452" r:id="rId117"/>
    <p:sldId id="474" r:id="rId118"/>
    <p:sldId id="423" r:id="rId119"/>
    <p:sldId id="424" r:id="rId120"/>
    <p:sldId id="425" r:id="rId121"/>
    <p:sldId id="426" r:id="rId122"/>
    <p:sldId id="427" r:id="rId123"/>
    <p:sldId id="453" r:id="rId124"/>
    <p:sldId id="454" r:id="rId125"/>
    <p:sldId id="469" r:id="rId126"/>
    <p:sldId id="470" r:id="rId127"/>
    <p:sldId id="471" r:id="rId128"/>
    <p:sldId id="472" r:id="rId129"/>
    <p:sldId id="473" r:id="rId130"/>
    <p:sldId id="455" r:id="rId131"/>
    <p:sldId id="456" r:id="rId132"/>
    <p:sldId id="457" r:id="rId133"/>
    <p:sldId id="458" r:id="rId134"/>
    <p:sldId id="459" r:id="rId135"/>
    <p:sldId id="462" r:id="rId136"/>
    <p:sldId id="463" r:id="rId137"/>
    <p:sldId id="464" r:id="rId138"/>
    <p:sldId id="465" r:id="rId139"/>
    <p:sldId id="466" r:id="rId140"/>
    <p:sldId id="468" r:id="rId141"/>
    <p:sldId id="429" r:id="rId142"/>
    <p:sldId id="438" r:id="rId143"/>
    <p:sldId id="439" r:id="rId144"/>
    <p:sldId id="467" r:id="rId145"/>
    <p:sldId id="440" r:id="rId146"/>
    <p:sldId id="430" r:id="rId147"/>
    <p:sldId id="461" r:id="rId148"/>
    <p:sldId id="460" r:id="rId149"/>
    <p:sldId id="431" r:id="rId150"/>
    <p:sldId id="432" r:id="rId151"/>
    <p:sldId id="433" r:id="rId152"/>
    <p:sldId id="434" r:id="rId153"/>
    <p:sldId id="435" r:id="rId154"/>
    <p:sldId id="436" r:id="rId155"/>
    <p:sldId id="437" r:id="rId156"/>
    <p:sldId id="475" r:id="rId157"/>
    <p:sldId id="476" r:id="rId158"/>
    <p:sldId id="477" r:id="rId159"/>
    <p:sldId id="478" r:id="rId160"/>
    <p:sldId id="292" r:id="rId161"/>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bg1"/>
        </a:solidFill>
        <a:latin typeface="Arial" charset="0"/>
        <a:ea typeface="+mn-ea"/>
        <a:cs typeface="+mn-cs"/>
      </a:defRPr>
    </a:lvl1pPr>
    <a:lvl2pPr marL="742950" indent="-285750" algn="l" defTabSz="457200" rtl="0" fontAlgn="base">
      <a:spcBef>
        <a:spcPct val="0"/>
      </a:spcBef>
      <a:spcAft>
        <a:spcPct val="0"/>
      </a:spcAft>
      <a:defRPr kern="1200">
        <a:solidFill>
          <a:schemeClr val="bg1"/>
        </a:solidFill>
        <a:latin typeface="Arial" charset="0"/>
        <a:ea typeface="+mn-ea"/>
        <a:cs typeface="+mn-cs"/>
      </a:defRPr>
    </a:lvl2pPr>
    <a:lvl3pPr marL="1143000" indent="-228600" algn="l" defTabSz="457200" rtl="0" fontAlgn="base">
      <a:spcBef>
        <a:spcPct val="0"/>
      </a:spcBef>
      <a:spcAft>
        <a:spcPct val="0"/>
      </a:spcAft>
      <a:defRPr kern="1200">
        <a:solidFill>
          <a:schemeClr val="bg1"/>
        </a:solidFill>
        <a:latin typeface="Arial" charset="0"/>
        <a:ea typeface="+mn-ea"/>
        <a:cs typeface="+mn-cs"/>
      </a:defRPr>
    </a:lvl3pPr>
    <a:lvl4pPr marL="1600200" indent="-228600" algn="l" defTabSz="457200" rtl="0" fontAlgn="base">
      <a:spcBef>
        <a:spcPct val="0"/>
      </a:spcBef>
      <a:spcAft>
        <a:spcPct val="0"/>
      </a:spcAft>
      <a:defRPr kern="1200">
        <a:solidFill>
          <a:schemeClr val="bg1"/>
        </a:solidFill>
        <a:latin typeface="Arial" charset="0"/>
        <a:ea typeface="+mn-ea"/>
        <a:cs typeface="+mn-cs"/>
      </a:defRPr>
    </a:lvl4pPr>
    <a:lvl5pPr marL="2057400" indent="-228600" algn="l" defTabSz="457200"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709" autoAdjust="0"/>
  </p:normalViewPr>
  <p:slideViewPr>
    <p:cSldViewPr snapToGrid="0">
      <p:cViewPr>
        <p:scale>
          <a:sx n="64" d="100"/>
          <a:sy n="64" d="100"/>
        </p:scale>
        <p:origin x="-134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1"/>
          <p:cNvSpPr>
            <a:spLocks noGrp="1" noRot="1" noChangeAspect="1" noChangeArrowheads="1"/>
          </p:cNvSpPr>
          <p:nvPr>
            <p:ph type="sldImg"/>
          </p:nvPr>
        </p:nvSpPr>
        <p:spPr bwMode="auto">
          <a:xfrm>
            <a:off x="0" y="695325"/>
            <a:ext cx="0" cy="0"/>
          </a:xfrm>
          <a:prstGeom prst="rect">
            <a:avLst/>
          </a:prstGeom>
          <a:noFill/>
          <a:ln w="9525">
            <a:noFill/>
            <a:round/>
            <a:headEnd/>
            <a:tailEnd/>
          </a:ln>
        </p:spPr>
      </p:sp>
      <p:sp>
        <p:nvSpPr>
          <p:cNvPr id="4098"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66915"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p:sp>
      <p:sp>
        <p:nvSpPr>
          <p:cNvPr id="16793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68963"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1063" cy="6627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6627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685800"/>
            <a:ext cx="4227513" cy="5942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685800"/>
            <a:ext cx="4229100" cy="5942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58"/>
            </a:gs>
          </a:gsLst>
          <a:lin ang="2700000" scaled="1"/>
        </a:gra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0"/>
            <a:ext cx="9142413" cy="6854825"/>
            <a:chOff x="0" y="0"/>
            <a:chExt cx="5759" cy="4318"/>
          </a:xfrm>
        </p:grpSpPr>
        <p:sp>
          <p:nvSpPr>
            <p:cNvPr id="2" name="Freeform 2"/>
            <p:cNvSpPr>
              <a:spLocks noChangeArrowheads="1"/>
            </p:cNvSpPr>
            <p:nvPr/>
          </p:nvSpPr>
          <p:spPr bwMode="auto">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 name="T16" fmla="*/ 0 w 5740"/>
                <a:gd name="T17" fmla="*/ 0 h 3273"/>
                <a:gd name="T18" fmla="*/ 5740 w 5740"/>
                <a:gd name="T19" fmla="*/ 3273 h 327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5740" h="3273">
                  <a:moveTo>
                    <a:pt x="3193" y="1816"/>
                  </a:moveTo>
                  <a:lnTo>
                    <a:pt x="0" y="0"/>
                  </a:lnTo>
                  <a:lnTo>
                    <a:pt x="0" y="522"/>
                  </a:lnTo>
                  <a:lnTo>
                    <a:pt x="3037" y="1978"/>
                  </a:lnTo>
                  <a:lnTo>
                    <a:pt x="5740" y="3273"/>
                  </a:lnTo>
                  <a:lnTo>
                    <a:pt x="5740" y="3267"/>
                  </a:lnTo>
                  <a:lnTo>
                    <a:pt x="3193" y="1816"/>
                  </a:lnTo>
                  <a:close/>
                </a:path>
              </a:pathLst>
            </a:custGeom>
            <a:gradFill rotWithShape="0">
              <a:gsLst>
                <a:gs pos="0">
                  <a:srgbClr val="000080"/>
                </a:gs>
                <a:gs pos="100000">
                  <a:srgbClr val="000051"/>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27" name="Freeform 3"/>
            <p:cNvSpPr>
              <a:spLocks noChangeArrowheads="1"/>
            </p:cNvSpPr>
            <p:nvPr/>
          </p:nvSpPr>
          <p:spPr bwMode="auto">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 name="T16" fmla="*/ 0 w 5591"/>
                <a:gd name="T17" fmla="*/ 0 h 3243"/>
                <a:gd name="T18" fmla="*/ 5591 w 5591"/>
                <a:gd name="T19" fmla="*/ 3243 h 324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5591" h="3243">
                  <a:moveTo>
                    <a:pt x="3163" y="1714"/>
                  </a:moveTo>
                  <a:lnTo>
                    <a:pt x="431" y="0"/>
                  </a:lnTo>
                  <a:lnTo>
                    <a:pt x="0" y="0"/>
                  </a:lnTo>
                  <a:lnTo>
                    <a:pt x="3086" y="1786"/>
                  </a:lnTo>
                  <a:lnTo>
                    <a:pt x="5591" y="3243"/>
                  </a:lnTo>
                  <a:lnTo>
                    <a:pt x="5591" y="3237"/>
                  </a:lnTo>
                  <a:lnTo>
                    <a:pt x="3163" y="1714"/>
                  </a:lnTo>
                  <a:close/>
                </a:path>
              </a:pathLst>
            </a:custGeom>
            <a:gradFill rotWithShape="0">
              <a:gsLst>
                <a:gs pos="0">
                  <a:srgbClr val="000099"/>
                </a:gs>
                <a:gs pos="100000">
                  <a:srgbClr val="00005D"/>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28" name="Freeform 4"/>
            <p:cNvSpPr>
              <a:spLocks noChangeArrowheads="1"/>
            </p:cNvSpPr>
            <p:nvPr/>
          </p:nvSpPr>
          <p:spPr bwMode="auto">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 name="T12" fmla="*/ 0 w 4042"/>
                <a:gd name="T13" fmla="*/ 0 h 192"/>
                <a:gd name="T14" fmla="*/ 4042 w 4042"/>
                <a:gd name="T15" fmla="*/ 192 h 192"/>
              </a:gdLst>
              <a:ahLst/>
              <a:cxnLst>
                <a:cxn ang="0">
                  <a:pos x="T0" y="T1"/>
                </a:cxn>
                <a:cxn ang="0">
                  <a:pos x="T2" y="T3"/>
                </a:cxn>
                <a:cxn ang="0">
                  <a:pos x="T4" y="T5"/>
                </a:cxn>
                <a:cxn ang="0">
                  <a:pos x="T6" y="T7"/>
                </a:cxn>
                <a:cxn ang="0">
                  <a:pos x="T8" y="T9"/>
                </a:cxn>
                <a:cxn ang="0">
                  <a:pos x="T10" y="T11"/>
                </a:cxn>
              </a:cxnLst>
              <a:rect l="T12" t="T13" r="T14" b="T15"/>
              <a:pathLst>
                <a:path w="4042" h="192">
                  <a:moveTo>
                    <a:pt x="0" y="156"/>
                  </a:moveTo>
                  <a:lnTo>
                    <a:pt x="4042" y="192"/>
                  </a:lnTo>
                  <a:lnTo>
                    <a:pt x="4042" y="144"/>
                  </a:lnTo>
                  <a:lnTo>
                    <a:pt x="0" y="0"/>
                  </a:lnTo>
                  <a:lnTo>
                    <a:pt x="0" y="156"/>
                  </a:lnTo>
                  <a:close/>
                </a:path>
              </a:pathLst>
            </a:custGeom>
            <a:gradFill rotWithShape="0">
              <a:gsLst>
                <a:gs pos="0">
                  <a:srgbClr val="000080"/>
                </a:gs>
                <a:gs pos="100000">
                  <a:srgbClr val="000061"/>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29" name="Freeform 5"/>
            <p:cNvSpPr>
              <a:spLocks noChangeArrowheads="1"/>
            </p:cNvSpPr>
            <p:nvPr/>
          </p:nvSpPr>
          <p:spPr bwMode="auto">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w 1722"/>
                <a:gd name="T13" fmla="*/ 0 h 66"/>
                <a:gd name="T14" fmla="*/ 1722 w 1722"/>
                <a:gd name="T15" fmla="*/ 66 h 66"/>
              </a:gdLst>
              <a:ahLst/>
              <a:cxnLst>
                <a:cxn ang="0">
                  <a:pos x="T0" y="T1"/>
                </a:cxn>
                <a:cxn ang="0">
                  <a:pos x="T2" y="T3"/>
                </a:cxn>
                <a:cxn ang="0">
                  <a:pos x="T4" y="T5"/>
                </a:cxn>
                <a:cxn ang="0">
                  <a:pos x="T6" y="T7"/>
                </a:cxn>
                <a:cxn ang="0">
                  <a:pos x="T8" y="T9"/>
                </a:cxn>
                <a:cxn ang="0">
                  <a:pos x="T10" y="T11"/>
                </a:cxn>
              </a:cxnLst>
              <a:rect l="T12" t="T13" r="T14" b="T15"/>
              <a:pathLst>
                <a:path w="1722" h="66">
                  <a:moveTo>
                    <a:pt x="1722" y="66"/>
                  </a:moveTo>
                  <a:lnTo>
                    <a:pt x="1722" y="60"/>
                  </a:lnTo>
                  <a:lnTo>
                    <a:pt x="0" y="0"/>
                  </a:lnTo>
                  <a:lnTo>
                    <a:pt x="0" y="48"/>
                  </a:lnTo>
                  <a:lnTo>
                    <a:pt x="1722" y="66"/>
                  </a:lnTo>
                  <a:close/>
                </a:path>
              </a:pathLst>
            </a:custGeom>
            <a:gradFill rotWithShape="0">
              <a:gsLst>
                <a:gs pos="0">
                  <a:srgbClr val="000099"/>
                </a:gs>
                <a:gs pos="100000">
                  <a:srgbClr val="000080"/>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30" name="Freeform 6"/>
            <p:cNvSpPr>
              <a:spLocks noChangeArrowheads="1"/>
            </p:cNvSpPr>
            <p:nvPr/>
          </p:nvSpPr>
          <p:spPr bwMode="auto">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 name="T12" fmla="*/ 0 w 4789"/>
                <a:gd name="T13" fmla="*/ 0 h 329"/>
                <a:gd name="T14" fmla="*/ 4789 w 4789"/>
                <a:gd name="T15" fmla="*/ 329 h 329"/>
              </a:gdLst>
              <a:ahLst/>
              <a:cxnLst>
                <a:cxn ang="0">
                  <a:pos x="T0" y="T1"/>
                </a:cxn>
                <a:cxn ang="0">
                  <a:pos x="T2" y="T3"/>
                </a:cxn>
                <a:cxn ang="0">
                  <a:pos x="T4" y="T5"/>
                </a:cxn>
                <a:cxn ang="0">
                  <a:pos x="T6" y="T7"/>
                </a:cxn>
                <a:cxn ang="0">
                  <a:pos x="T8" y="T9"/>
                </a:cxn>
                <a:cxn ang="0">
                  <a:pos x="T10" y="T11"/>
                </a:cxn>
              </a:cxnLst>
              <a:rect l="T12" t="T13" r="T14" b="T15"/>
              <a:pathLst>
                <a:path w="4789" h="329">
                  <a:moveTo>
                    <a:pt x="0" y="329"/>
                  </a:moveTo>
                  <a:lnTo>
                    <a:pt x="4789" y="77"/>
                  </a:lnTo>
                  <a:lnTo>
                    <a:pt x="4789" y="0"/>
                  </a:lnTo>
                  <a:lnTo>
                    <a:pt x="0" y="107"/>
                  </a:lnTo>
                  <a:lnTo>
                    <a:pt x="0" y="329"/>
                  </a:lnTo>
                  <a:close/>
                </a:path>
              </a:pathLst>
            </a:custGeom>
            <a:gradFill rotWithShape="0">
              <a:gsLst>
                <a:gs pos="0">
                  <a:srgbClr val="000099"/>
                </a:gs>
                <a:gs pos="100000">
                  <a:srgbClr val="00007D"/>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31" name="Freeform 7"/>
            <p:cNvSpPr>
              <a:spLocks noChangeArrowheads="1"/>
            </p:cNvSpPr>
            <p:nvPr/>
          </p:nvSpPr>
          <p:spPr bwMode="auto">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w 975"/>
                <a:gd name="T13" fmla="*/ 0 h 101"/>
                <a:gd name="T14" fmla="*/ 975 w 975"/>
                <a:gd name="T15" fmla="*/ 101 h 101"/>
              </a:gdLst>
              <a:ahLst/>
              <a:cxnLst>
                <a:cxn ang="0">
                  <a:pos x="T0" y="T1"/>
                </a:cxn>
                <a:cxn ang="0">
                  <a:pos x="T2" y="T3"/>
                </a:cxn>
                <a:cxn ang="0">
                  <a:pos x="T4" y="T5"/>
                </a:cxn>
                <a:cxn ang="0">
                  <a:pos x="T6" y="T7"/>
                </a:cxn>
                <a:cxn ang="0">
                  <a:pos x="T8" y="T9"/>
                </a:cxn>
                <a:cxn ang="0">
                  <a:pos x="T10" y="T11"/>
                </a:cxn>
              </a:cxnLst>
              <a:rect l="T12" t="T13" r="T14" b="T15"/>
              <a:pathLst>
                <a:path w="975" h="101">
                  <a:moveTo>
                    <a:pt x="975" y="48"/>
                  </a:moveTo>
                  <a:lnTo>
                    <a:pt x="975" y="0"/>
                  </a:lnTo>
                  <a:lnTo>
                    <a:pt x="0" y="24"/>
                  </a:lnTo>
                  <a:lnTo>
                    <a:pt x="0" y="101"/>
                  </a:lnTo>
                  <a:lnTo>
                    <a:pt x="975" y="48"/>
                  </a:lnTo>
                  <a:close/>
                </a:path>
              </a:pathLst>
            </a:custGeom>
            <a:solidFill>
              <a:srgbClr val="000099"/>
            </a:soli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32" name="Freeform 8"/>
            <p:cNvSpPr>
              <a:spLocks noChangeArrowheads="1"/>
            </p:cNvSpPr>
            <p:nvPr/>
          </p:nvSpPr>
          <p:spPr bwMode="auto">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w 2141"/>
                <a:gd name="T11" fmla="*/ 0 h 198"/>
                <a:gd name="T12" fmla="*/ 2141 w 2141"/>
                <a:gd name="T13" fmla="*/ 198 h 198"/>
              </a:gdLst>
              <a:ahLst/>
              <a:cxnLst>
                <a:cxn ang="0">
                  <a:pos x="T0" y="T1"/>
                </a:cxn>
                <a:cxn ang="0">
                  <a:pos x="T2" y="T3"/>
                </a:cxn>
                <a:cxn ang="0">
                  <a:pos x="T4" y="T5"/>
                </a:cxn>
                <a:cxn ang="0">
                  <a:pos x="T6" y="T7"/>
                </a:cxn>
                <a:cxn ang="0">
                  <a:pos x="T8" y="T9"/>
                </a:cxn>
              </a:cxnLst>
              <a:rect l="T10" t="T11" r="T12" b="T13"/>
              <a:pathLst>
                <a:path w="2141" h="198">
                  <a:moveTo>
                    <a:pt x="2141" y="0"/>
                  </a:moveTo>
                  <a:lnTo>
                    <a:pt x="0" y="156"/>
                  </a:lnTo>
                  <a:lnTo>
                    <a:pt x="0" y="198"/>
                  </a:lnTo>
                  <a:lnTo>
                    <a:pt x="2141" y="0"/>
                  </a:lnTo>
                  <a:close/>
                </a:path>
              </a:pathLst>
            </a:custGeom>
            <a:solidFill>
              <a:srgbClr val="000099"/>
            </a:soli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33" name="Freeform 9"/>
            <p:cNvSpPr>
              <a:spLocks noChangeArrowheads="1"/>
            </p:cNvSpPr>
            <p:nvPr/>
          </p:nvSpPr>
          <p:spPr bwMode="auto">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 name="T14" fmla="*/ 0 w 3623"/>
                <a:gd name="T15" fmla="*/ 0 h 348"/>
                <a:gd name="T16" fmla="*/ 3623 w 3623"/>
                <a:gd name="T17" fmla="*/ 348 h 348"/>
              </a:gdLst>
              <a:ahLst/>
              <a:cxnLst>
                <a:cxn ang="0">
                  <a:pos x="T0" y="T1"/>
                </a:cxn>
                <a:cxn ang="0">
                  <a:pos x="T2" y="T3"/>
                </a:cxn>
                <a:cxn ang="0">
                  <a:pos x="T4" y="T5"/>
                </a:cxn>
                <a:cxn ang="0">
                  <a:pos x="T6" y="T7"/>
                </a:cxn>
                <a:cxn ang="0">
                  <a:pos x="T8" y="T9"/>
                </a:cxn>
                <a:cxn ang="0">
                  <a:pos x="T10" y="T11"/>
                </a:cxn>
                <a:cxn ang="0">
                  <a:pos x="T12" y="T13"/>
                </a:cxn>
              </a:cxnLst>
              <a:rect l="T14" t="T15" r="T16" b="T17"/>
              <a:pathLst>
                <a:path w="3623" h="348">
                  <a:moveTo>
                    <a:pt x="0" y="348"/>
                  </a:moveTo>
                  <a:lnTo>
                    <a:pt x="311" y="348"/>
                  </a:lnTo>
                  <a:lnTo>
                    <a:pt x="3623" y="42"/>
                  </a:lnTo>
                  <a:lnTo>
                    <a:pt x="3623" y="0"/>
                  </a:lnTo>
                  <a:lnTo>
                    <a:pt x="0" y="264"/>
                  </a:lnTo>
                  <a:lnTo>
                    <a:pt x="0" y="348"/>
                  </a:lnTo>
                  <a:close/>
                </a:path>
              </a:pathLst>
            </a:custGeom>
            <a:gradFill rotWithShape="0">
              <a:gsLst>
                <a:gs pos="0">
                  <a:srgbClr val="000099"/>
                </a:gs>
                <a:gs pos="100000">
                  <a:srgbClr val="00006F"/>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34" name="Freeform 10"/>
            <p:cNvSpPr>
              <a:spLocks noChangeArrowheads="1"/>
            </p:cNvSpPr>
            <p:nvPr/>
          </p:nvSpPr>
          <p:spPr bwMode="auto">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w 2517"/>
                <a:gd name="T13" fmla="*/ 0 h 276"/>
                <a:gd name="T14" fmla="*/ 2517 w 2517"/>
                <a:gd name="T15" fmla="*/ 276 h 276"/>
              </a:gdLst>
              <a:ahLst/>
              <a:cxnLst>
                <a:cxn ang="0">
                  <a:pos x="T0" y="T1"/>
                </a:cxn>
                <a:cxn ang="0">
                  <a:pos x="T2" y="T3"/>
                </a:cxn>
                <a:cxn ang="0">
                  <a:pos x="T4" y="T5"/>
                </a:cxn>
                <a:cxn ang="0">
                  <a:pos x="T6" y="T7"/>
                </a:cxn>
                <a:cxn ang="0">
                  <a:pos x="T8" y="T9"/>
                </a:cxn>
                <a:cxn ang="0">
                  <a:pos x="T10" y="T11"/>
                </a:cxn>
              </a:cxnLst>
              <a:rect l="T12" t="T13" r="T14" b="T15"/>
              <a:pathLst>
                <a:path w="2517" h="276">
                  <a:moveTo>
                    <a:pt x="2182" y="276"/>
                  </a:moveTo>
                  <a:lnTo>
                    <a:pt x="2517" y="204"/>
                  </a:lnTo>
                  <a:lnTo>
                    <a:pt x="2260" y="0"/>
                  </a:lnTo>
                  <a:lnTo>
                    <a:pt x="0" y="276"/>
                  </a:lnTo>
                  <a:lnTo>
                    <a:pt x="2182" y="276"/>
                  </a:lnTo>
                  <a:close/>
                </a:path>
              </a:pathLst>
            </a:custGeom>
            <a:solidFill>
              <a:srgbClr val="000099"/>
            </a:soli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35" name="Freeform 11"/>
            <p:cNvSpPr>
              <a:spLocks noChangeArrowheads="1"/>
            </p:cNvSpPr>
            <p:nvPr/>
          </p:nvSpPr>
          <p:spPr bwMode="auto">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 name="T12" fmla="*/ 0 w 1405"/>
                <a:gd name="T13" fmla="*/ 0 h 378"/>
                <a:gd name="T14" fmla="*/ 1405 w 1405"/>
                <a:gd name="T15" fmla="*/ 378 h 378"/>
              </a:gdLst>
              <a:ahLst/>
              <a:cxnLst>
                <a:cxn ang="0">
                  <a:pos x="T0" y="T1"/>
                </a:cxn>
                <a:cxn ang="0">
                  <a:pos x="T2" y="T3"/>
                </a:cxn>
                <a:cxn ang="0">
                  <a:pos x="T4" y="T5"/>
                </a:cxn>
                <a:cxn ang="0">
                  <a:pos x="T6" y="T7"/>
                </a:cxn>
                <a:cxn ang="0">
                  <a:pos x="T8" y="T9"/>
                </a:cxn>
                <a:cxn ang="0">
                  <a:pos x="T10" y="T11"/>
                </a:cxn>
              </a:cxnLst>
              <a:rect l="T12" t="T13" r="T14" b="T15"/>
              <a:pathLst>
                <a:path w="1405" h="378">
                  <a:moveTo>
                    <a:pt x="1405" y="126"/>
                  </a:moveTo>
                  <a:lnTo>
                    <a:pt x="1405" y="0"/>
                  </a:lnTo>
                  <a:lnTo>
                    <a:pt x="0" y="174"/>
                  </a:lnTo>
                  <a:lnTo>
                    <a:pt x="257" y="378"/>
                  </a:lnTo>
                  <a:lnTo>
                    <a:pt x="1405" y="126"/>
                  </a:lnTo>
                  <a:close/>
                </a:path>
              </a:pathLst>
            </a:custGeom>
            <a:gradFill rotWithShape="0">
              <a:gsLst>
                <a:gs pos="0">
                  <a:srgbClr val="08089C"/>
                </a:gs>
                <a:gs pos="100000">
                  <a:srgbClr val="000099"/>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36" name="Freeform 12"/>
            <p:cNvSpPr>
              <a:spLocks noChangeArrowheads="1"/>
            </p:cNvSpPr>
            <p:nvPr/>
          </p:nvSpPr>
          <p:spPr bwMode="auto">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w 729"/>
                <a:gd name="T11" fmla="*/ 0 h 240"/>
                <a:gd name="T12" fmla="*/ 729 w 729"/>
                <a:gd name="T13" fmla="*/ 240 h 240"/>
              </a:gdLst>
              <a:ahLst/>
              <a:cxnLst>
                <a:cxn ang="0">
                  <a:pos x="T0" y="T1"/>
                </a:cxn>
                <a:cxn ang="0">
                  <a:pos x="T2" y="T3"/>
                </a:cxn>
                <a:cxn ang="0">
                  <a:pos x="T4" y="T5"/>
                </a:cxn>
                <a:cxn ang="0">
                  <a:pos x="T6" y="T7"/>
                </a:cxn>
                <a:cxn ang="0">
                  <a:pos x="T8" y="T9"/>
                </a:cxn>
              </a:cxnLst>
              <a:rect l="T10" t="T11" r="T12" b="T13"/>
              <a:pathLst>
                <a:path w="729" h="240">
                  <a:moveTo>
                    <a:pt x="729" y="240"/>
                  </a:moveTo>
                  <a:lnTo>
                    <a:pt x="0" y="0"/>
                  </a:lnTo>
                  <a:lnTo>
                    <a:pt x="0" y="6"/>
                  </a:lnTo>
                  <a:lnTo>
                    <a:pt x="729" y="240"/>
                  </a:lnTo>
                  <a:close/>
                </a:path>
              </a:pathLst>
            </a:custGeom>
            <a:solidFill>
              <a:srgbClr val="000099"/>
            </a:soli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37" name="Freeform 13"/>
            <p:cNvSpPr>
              <a:spLocks noChangeArrowheads="1"/>
            </p:cNvSpPr>
            <p:nvPr/>
          </p:nvSpPr>
          <p:spPr bwMode="auto">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 name="T12" fmla="*/ 0 w 5035"/>
                <a:gd name="T13" fmla="*/ 0 h 1672"/>
                <a:gd name="T14" fmla="*/ 5035 w 5035"/>
                <a:gd name="T15" fmla="*/ 1672 h 1672"/>
              </a:gdLst>
              <a:ahLst/>
              <a:cxnLst>
                <a:cxn ang="0">
                  <a:pos x="T0" y="T1"/>
                </a:cxn>
                <a:cxn ang="0">
                  <a:pos x="T2" y="T3"/>
                </a:cxn>
                <a:cxn ang="0">
                  <a:pos x="T4" y="T5"/>
                </a:cxn>
                <a:cxn ang="0">
                  <a:pos x="T6" y="T7"/>
                </a:cxn>
                <a:cxn ang="0">
                  <a:pos x="T8" y="T9"/>
                </a:cxn>
                <a:cxn ang="0">
                  <a:pos x="T10" y="T11"/>
                </a:cxn>
              </a:cxnLst>
              <a:rect l="T12" t="T13" r="T14" b="T15"/>
              <a:pathLst>
                <a:path w="5035" h="1672">
                  <a:moveTo>
                    <a:pt x="0" y="72"/>
                  </a:moveTo>
                  <a:lnTo>
                    <a:pt x="5035" y="1672"/>
                  </a:lnTo>
                  <a:lnTo>
                    <a:pt x="5035" y="1666"/>
                  </a:lnTo>
                  <a:lnTo>
                    <a:pt x="0" y="0"/>
                  </a:lnTo>
                  <a:lnTo>
                    <a:pt x="0" y="72"/>
                  </a:lnTo>
                  <a:close/>
                </a:path>
              </a:pathLst>
            </a:custGeom>
            <a:gradFill rotWithShape="0">
              <a:gsLst>
                <a:gs pos="0">
                  <a:srgbClr val="000099"/>
                </a:gs>
                <a:gs pos="100000">
                  <a:srgbClr val="000053"/>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38" name="Freeform 14"/>
            <p:cNvSpPr>
              <a:spLocks noChangeArrowheads="1"/>
            </p:cNvSpPr>
            <p:nvPr/>
          </p:nvSpPr>
          <p:spPr bwMode="auto">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w 729"/>
                <a:gd name="T13" fmla="*/ 0 h 318"/>
                <a:gd name="T14" fmla="*/ 729 w 729"/>
                <a:gd name="T15" fmla="*/ 318 h 318"/>
              </a:gdLst>
              <a:ahLst/>
              <a:cxnLst>
                <a:cxn ang="0">
                  <a:pos x="T0" y="T1"/>
                </a:cxn>
                <a:cxn ang="0">
                  <a:pos x="T2" y="T3"/>
                </a:cxn>
                <a:cxn ang="0">
                  <a:pos x="T4" y="T5"/>
                </a:cxn>
                <a:cxn ang="0">
                  <a:pos x="T6" y="T7"/>
                </a:cxn>
                <a:cxn ang="0">
                  <a:pos x="T8" y="T9"/>
                </a:cxn>
                <a:cxn ang="0">
                  <a:pos x="T10" y="T11"/>
                </a:cxn>
              </a:cxnLst>
              <a:rect l="T12" t="T13" r="T14" b="T15"/>
              <a:pathLst>
                <a:path w="729" h="318">
                  <a:moveTo>
                    <a:pt x="729" y="318"/>
                  </a:moveTo>
                  <a:lnTo>
                    <a:pt x="729" y="312"/>
                  </a:lnTo>
                  <a:lnTo>
                    <a:pt x="0" y="0"/>
                  </a:lnTo>
                  <a:lnTo>
                    <a:pt x="0" y="54"/>
                  </a:lnTo>
                  <a:lnTo>
                    <a:pt x="729" y="318"/>
                  </a:lnTo>
                  <a:close/>
                </a:path>
              </a:pathLst>
            </a:custGeom>
            <a:gradFill rotWithShape="0">
              <a:gsLst>
                <a:gs pos="0">
                  <a:srgbClr val="000099"/>
                </a:gs>
                <a:gs pos="100000">
                  <a:srgbClr val="000080"/>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39" name="Freeform 15"/>
            <p:cNvSpPr>
              <a:spLocks noChangeArrowheads="1"/>
            </p:cNvSpPr>
            <p:nvPr/>
          </p:nvSpPr>
          <p:spPr bwMode="auto">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 name="T12" fmla="*/ 0 w 5035"/>
                <a:gd name="T13" fmla="*/ 0 h 2188"/>
                <a:gd name="T14" fmla="*/ 5035 w 5035"/>
                <a:gd name="T15" fmla="*/ 2188 h 2188"/>
              </a:gdLst>
              <a:ahLst/>
              <a:cxnLst>
                <a:cxn ang="0">
                  <a:pos x="T0" y="T1"/>
                </a:cxn>
                <a:cxn ang="0">
                  <a:pos x="T2" y="T3"/>
                </a:cxn>
                <a:cxn ang="0">
                  <a:pos x="T4" y="T5"/>
                </a:cxn>
                <a:cxn ang="0">
                  <a:pos x="T6" y="T7"/>
                </a:cxn>
                <a:cxn ang="0">
                  <a:pos x="T8" y="T9"/>
                </a:cxn>
                <a:cxn ang="0">
                  <a:pos x="T10" y="T11"/>
                </a:cxn>
              </a:cxnLst>
              <a:rect l="T12" t="T13" r="T14" b="T15"/>
              <a:pathLst>
                <a:path w="5035" h="2188">
                  <a:moveTo>
                    <a:pt x="0" y="396"/>
                  </a:moveTo>
                  <a:lnTo>
                    <a:pt x="5035" y="2188"/>
                  </a:lnTo>
                  <a:lnTo>
                    <a:pt x="5035" y="2134"/>
                  </a:lnTo>
                  <a:lnTo>
                    <a:pt x="0" y="0"/>
                  </a:lnTo>
                  <a:lnTo>
                    <a:pt x="0" y="396"/>
                  </a:lnTo>
                  <a:close/>
                </a:path>
              </a:pathLst>
            </a:custGeom>
            <a:gradFill rotWithShape="0">
              <a:gsLst>
                <a:gs pos="0">
                  <a:srgbClr val="000080"/>
                </a:gs>
                <a:gs pos="100000">
                  <a:srgbClr val="000055"/>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40" name="Freeform 16"/>
            <p:cNvSpPr>
              <a:spLocks noChangeArrowheads="1"/>
            </p:cNvSpPr>
            <p:nvPr/>
          </p:nvSpPr>
          <p:spPr bwMode="auto">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 name="T12" fmla="*/ 0 w 3163"/>
                <a:gd name="T13" fmla="*/ 0 h 2727"/>
                <a:gd name="T14" fmla="*/ 3163 w 3163"/>
                <a:gd name="T15" fmla="*/ 2727 h 2727"/>
              </a:gdLst>
              <a:ahLst/>
              <a:cxnLst>
                <a:cxn ang="0">
                  <a:pos x="T0" y="T1"/>
                </a:cxn>
                <a:cxn ang="0">
                  <a:pos x="T2" y="T3"/>
                </a:cxn>
                <a:cxn ang="0">
                  <a:pos x="T4" y="T5"/>
                </a:cxn>
                <a:cxn ang="0">
                  <a:pos x="T6" y="T7"/>
                </a:cxn>
                <a:cxn ang="0">
                  <a:pos x="T8" y="T9"/>
                </a:cxn>
                <a:cxn ang="0">
                  <a:pos x="T10" y="T11"/>
                </a:cxn>
              </a:cxnLst>
              <a:rect l="T12" t="T13" r="T14" b="T15"/>
              <a:pathLst>
                <a:path w="3163" h="2727">
                  <a:moveTo>
                    <a:pt x="0" y="0"/>
                  </a:moveTo>
                  <a:lnTo>
                    <a:pt x="3145" y="2727"/>
                  </a:lnTo>
                  <a:lnTo>
                    <a:pt x="3163" y="2704"/>
                  </a:lnTo>
                  <a:lnTo>
                    <a:pt x="102" y="0"/>
                  </a:lnTo>
                  <a:lnTo>
                    <a:pt x="0" y="0"/>
                  </a:lnTo>
                  <a:close/>
                </a:path>
              </a:pathLst>
            </a:custGeom>
            <a:gradFill rotWithShape="0">
              <a:gsLst>
                <a:gs pos="0">
                  <a:srgbClr val="000099"/>
                </a:gs>
                <a:gs pos="100000">
                  <a:srgbClr val="00006B"/>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41" name="Freeform 17"/>
            <p:cNvSpPr>
              <a:spLocks noChangeArrowheads="1"/>
            </p:cNvSpPr>
            <p:nvPr/>
          </p:nvSpPr>
          <p:spPr bwMode="auto">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 name="T12" fmla="*/ 0 w 323"/>
                <a:gd name="T13" fmla="*/ 0 h 299"/>
                <a:gd name="T14" fmla="*/ 323 w 323"/>
                <a:gd name="T15" fmla="*/ 299 h 299"/>
              </a:gdLst>
              <a:ahLst/>
              <a:cxnLst>
                <a:cxn ang="0">
                  <a:pos x="T0" y="T1"/>
                </a:cxn>
                <a:cxn ang="0">
                  <a:pos x="T2" y="T3"/>
                </a:cxn>
                <a:cxn ang="0">
                  <a:pos x="T4" y="T5"/>
                </a:cxn>
                <a:cxn ang="0">
                  <a:pos x="T6" y="T7"/>
                </a:cxn>
                <a:cxn ang="0">
                  <a:pos x="T8" y="T9"/>
                </a:cxn>
                <a:cxn ang="0">
                  <a:pos x="T10" y="T11"/>
                </a:cxn>
              </a:cxnLst>
              <a:rect l="T12" t="T13" r="T14" b="T15"/>
              <a:pathLst>
                <a:path w="323" h="299">
                  <a:moveTo>
                    <a:pt x="323" y="299"/>
                  </a:moveTo>
                  <a:lnTo>
                    <a:pt x="323" y="263"/>
                  </a:lnTo>
                  <a:lnTo>
                    <a:pt x="18" y="0"/>
                  </a:lnTo>
                  <a:lnTo>
                    <a:pt x="0" y="23"/>
                  </a:lnTo>
                  <a:lnTo>
                    <a:pt x="323" y="299"/>
                  </a:lnTo>
                  <a:close/>
                </a:path>
              </a:pathLst>
            </a:custGeom>
            <a:gradFill rotWithShape="0">
              <a:gsLst>
                <a:gs pos="0">
                  <a:srgbClr val="0F0F9F"/>
                </a:gs>
                <a:gs pos="100000">
                  <a:srgbClr val="000099"/>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42" name="Freeform 18"/>
            <p:cNvSpPr>
              <a:spLocks noChangeArrowheads="1"/>
            </p:cNvSpPr>
            <p:nvPr/>
          </p:nvSpPr>
          <p:spPr bwMode="auto">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w 281"/>
                <a:gd name="T13" fmla="*/ 0 h 335"/>
                <a:gd name="T14" fmla="*/ 281 w 281"/>
                <a:gd name="T15" fmla="*/ 335 h 335"/>
              </a:gdLst>
              <a:ahLst/>
              <a:cxnLst>
                <a:cxn ang="0">
                  <a:pos x="T0" y="T1"/>
                </a:cxn>
                <a:cxn ang="0">
                  <a:pos x="T2" y="T3"/>
                </a:cxn>
                <a:cxn ang="0">
                  <a:pos x="T4" y="T5"/>
                </a:cxn>
                <a:cxn ang="0">
                  <a:pos x="T6" y="T7"/>
                </a:cxn>
                <a:cxn ang="0">
                  <a:pos x="T8" y="T9"/>
                </a:cxn>
                <a:cxn ang="0">
                  <a:pos x="T10" y="T11"/>
                </a:cxn>
              </a:cxnLst>
              <a:rect l="T12" t="T13" r="T14" b="T15"/>
              <a:pathLst>
                <a:path w="281" h="335">
                  <a:moveTo>
                    <a:pt x="281" y="335"/>
                  </a:moveTo>
                  <a:lnTo>
                    <a:pt x="281" y="173"/>
                  </a:lnTo>
                  <a:lnTo>
                    <a:pt x="96" y="0"/>
                  </a:lnTo>
                  <a:lnTo>
                    <a:pt x="0" y="90"/>
                  </a:lnTo>
                  <a:lnTo>
                    <a:pt x="281" y="335"/>
                  </a:lnTo>
                  <a:close/>
                </a:path>
              </a:pathLst>
            </a:custGeom>
            <a:solidFill>
              <a:srgbClr val="000099"/>
            </a:soli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43" name="Freeform 19"/>
            <p:cNvSpPr>
              <a:spLocks noChangeArrowheads="1"/>
            </p:cNvSpPr>
            <p:nvPr/>
          </p:nvSpPr>
          <p:spPr bwMode="auto">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 name="T12" fmla="*/ 0 w 3122"/>
                <a:gd name="T13" fmla="*/ 0 h 2680"/>
                <a:gd name="T14" fmla="*/ 3122 w 3122"/>
                <a:gd name="T15" fmla="*/ 2680 h 2680"/>
              </a:gdLst>
              <a:ahLst/>
              <a:cxnLst>
                <a:cxn ang="0">
                  <a:pos x="T0" y="T1"/>
                </a:cxn>
                <a:cxn ang="0">
                  <a:pos x="T2" y="T3"/>
                </a:cxn>
                <a:cxn ang="0">
                  <a:pos x="T4" y="T5"/>
                </a:cxn>
                <a:cxn ang="0">
                  <a:pos x="T6" y="T7"/>
                </a:cxn>
                <a:cxn ang="0">
                  <a:pos x="T8" y="T9"/>
                </a:cxn>
                <a:cxn ang="0">
                  <a:pos x="T10" y="T11"/>
                </a:cxn>
              </a:cxnLst>
              <a:rect l="T12" t="T13" r="T14" b="T15"/>
              <a:pathLst>
                <a:path w="3122" h="2680">
                  <a:moveTo>
                    <a:pt x="0" y="0"/>
                  </a:moveTo>
                  <a:lnTo>
                    <a:pt x="3026" y="2680"/>
                  </a:lnTo>
                  <a:lnTo>
                    <a:pt x="3122" y="2590"/>
                  </a:lnTo>
                  <a:lnTo>
                    <a:pt x="383" y="0"/>
                  </a:lnTo>
                  <a:lnTo>
                    <a:pt x="0" y="0"/>
                  </a:lnTo>
                  <a:close/>
                </a:path>
              </a:pathLst>
            </a:custGeom>
            <a:gradFill rotWithShape="0">
              <a:gsLst>
                <a:gs pos="0">
                  <a:srgbClr val="000099"/>
                </a:gs>
                <a:gs pos="100000">
                  <a:srgbClr val="000047"/>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44" name="Freeform 20"/>
            <p:cNvSpPr>
              <a:spLocks noChangeArrowheads="1"/>
            </p:cNvSpPr>
            <p:nvPr/>
          </p:nvSpPr>
          <p:spPr bwMode="auto">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w 132"/>
                <a:gd name="T11" fmla="*/ 0 h 132"/>
                <a:gd name="T12" fmla="*/ 132 w 132"/>
                <a:gd name="T13" fmla="*/ 132 h 132"/>
              </a:gdLst>
              <a:ahLst/>
              <a:cxnLst>
                <a:cxn ang="0">
                  <a:pos x="T0" y="T1"/>
                </a:cxn>
                <a:cxn ang="0">
                  <a:pos x="T2" y="T3"/>
                </a:cxn>
                <a:cxn ang="0">
                  <a:pos x="T4" y="T5"/>
                </a:cxn>
                <a:cxn ang="0">
                  <a:pos x="T6" y="T7"/>
                </a:cxn>
                <a:cxn ang="0">
                  <a:pos x="T8" y="T9"/>
                </a:cxn>
              </a:cxnLst>
              <a:rect l="T10" t="T11" r="T12" b="T13"/>
              <a:pathLst>
                <a:path w="132" h="132">
                  <a:moveTo>
                    <a:pt x="132" y="132"/>
                  </a:moveTo>
                  <a:lnTo>
                    <a:pt x="0" y="0"/>
                  </a:lnTo>
                  <a:lnTo>
                    <a:pt x="132" y="132"/>
                  </a:lnTo>
                  <a:close/>
                </a:path>
              </a:pathLst>
            </a:custGeom>
            <a:solidFill>
              <a:srgbClr val="FF9999"/>
            </a:soli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45" name="Freeform 21"/>
            <p:cNvSpPr>
              <a:spLocks noChangeArrowheads="1"/>
            </p:cNvSpPr>
            <p:nvPr/>
          </p:nvSpPr>
          <p:spPr bwMode="auto">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 name="T12" fmla="*/ 0 w 2517"/>
                <a:gd name="T13" fmla="*/ 0 h 2536"/>
                <a:gd name="T14" fmla="*/ 2517 w 2517"/>
                <a:gd name="T15" fmla="*/ 2536 h 2536"/>
              </a:gdLst>
              <a:ahLst/>
              <a:cxnLst>
                <a:cxn ang="0">
                  <a:pos x="T0" y="T1"/>
                </a:cxn>
                <a:cxn ang="0">
                  <a:pos x="T2" y="T3"/>
                </a:cxn>
                <a:cxn ang="0">
                  <a:pos x="T4" y="T5"/>
                </a:cxn>
                <a:cxn ang="0">
                  <a:pos x="T6" y="T7"/>
                </a:cxn>
                <a:cxn ang="0">
                  <a:pos x="T8" y="T9"/>
                </a:cxn>
                <a:cxn ang="0">
                  <a:pos x="T10" y="T11"/>
                </a:cxn>
              </a:cxnLst>
              <a:rect l="T12" t="T13" r="T14" b="T15"/>
              <a:pathLst>
                <a:path w="2517" h="2536">
                  <a:moveTo>
                    <a:pt x="0" y="0"/>
                  </a:moveTo>
                  <a:lnTo>
                    <a:pt x="2517" y="2536"/>
                  </a:lnTo>
                  <a:lnTo>
                    <a:pt x="66" y="0"/>
                  </a:lnTo>
                  <a:lnTo>
                    <a:pt x="0" y="0"/>
                  </a:lnTo>
                  <a:close/>
                </a:path>
              </a:pathLst>
            </a:custGeom>
            <a:gradFill rotWithShape="0">
              <a:gsLst>
                <a:gs pos="0">
                  <a:srgbClr val="000099"/>
                </a:gs>
                <a:gs pos="100000">
                  <a:srgbClr val="00004F"/>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46" name="Freeform 22"/>
            <p:cNvSpPr>
              <a:spLocks noChangeArrowheads="1"/>
            </p:cNvSpPr>
            <p:nvPr/>
          </p:nvSpPr>
          <p:spPr bwMode="auto">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 name="T12" fmla="*/ 0 w 2200"/>
                <a:gd name="T13" fmla="*/ 0 h 2482"/>
                <a:gd name="T14" fmla="*/ 2200 w 2200"/>
                <a:gd name="T15" fmla="*/ 2482 h 2482"/>
              </a:gdLst>
              <a:ahLst/>
              <a:cxnLst>
                <a:cxn ang="0">
                  <a:pos x="T0" y="T1"/>
                </a:cxn>
                <a:cxn ang="0">
                  <a:pos x="T2" y="T3"/>
                </a:cxn>
                <a:cxn ang="0">
                  <a:pos x="T4" y="T5"/>
                </a:cxn>
                <a:cxn ang="0">
                  <a:pos x="T6" y="T7"/>
                </a:cxn>
                <a:cxn ang="0">
                  <a:pos x="T8" y="T9"/>
                </a:cxn>
                <a:cxn ang="0">
                  <a:pos x="T10" y="T11"/>
                </a:cxn>
              </a:cxnLst>
              <a:rect l="T12" t="T13" r="T14" b="T15"/>
              <a:pathLst>
                <a:path w="2200" h="2482">
                  <a:moveTo>
                    <a:pt x="0" y="0"/>
                  </a:moveTo>
                  <a:lnTo>
                    <a:pt x="2188" y="2482"/>
                  </a:lnTo>
                  <a:lnTo>
                    <a:pt x="2200" y="2476"/>
                  </a:lnTo>
                  <a:lnTo>
                    <a:pt x="317" y="0"/>
                  </a:lnTo>
                  <a:lnTo>
                    <a:pt x="0" y="0"/>
                  </a:lnTo>
                  <a:close/>
                </a:path>
              </a:pathLst>
            </a:custGeom>
            <a:gradFill rotWithShape="0">
              <a:gsLst>
                <a:gs pos="0">
                  <a:srgbClr val="000080"/>
                </a:gs>
                <a:gs pos="100000">
                  <a:srgbClr val="000065"/>
                </a:gs>
              </a:gsLst>
              <a:lin ang="54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47" name="Freeform 23"/>
            <p:cNvSpPr>
              <a:spLocks noChangeArrowheads="1"/>
            </p:cNvSpPr>
            <p:nvPr/>
          </p:nvSpPr>
          <p:spPr bwMode="auto">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 name="T12" fmla="*/ 0 w 84"/>
                <a:gd name="T13" fmla="*/ 0 h 96"/>
                <a:gd name="T14" fmla="*/ 84 w 84"/>
                <a:gd name="T15" fmla="*/ 96 h 96"/>
              </a:gdLst>
              <a:ahLst/>
              <a:cxnLst>
                <a:cxn ang="0">
                  <a:pos x="T0" y="T1"/>
                </a:cxn>
                <a:cxn ang="0">
                  <a:pos x="T2" y="T3"/>
                </a:cxn>
                <a:cxn ang="0">
                  <a:pos x="T4" y="T5"/>
                </a:cxn>
                <a:cxn ang="0">
                  <a:pos x="T6" y="T7"/>
                </a:cxn>
                <a:cxn ang="0">
                  <a:pos x="T8" y="T9"/>
                </a:cxn>
                <a:cxn ang="0">
                  <a:pos x="T10" y="T11"/>
                </a:cxn>
              </a:cxnLst>
              <a:rect l="T12" t="T13" r="T14" b="T15"/>
              <a:pathLst>
                <a:path w="84" h="96">
                  <a:moveTo>
                    <a:pt x="84" y="96"/>
                  </a:moveTo>
                  <a:lnTo>
                    <a:pt x="84" y="90"/>
                  </a:lnTo>
                  <a:lnTo>
                    <a:pt x="12" y="0"/>
                  </a:lnTo>
                  <a:lnTo>
                    <a:pt x="0" y="6"/>
                  </a:lnTo>
                  <a:lnTo>
                    <a:pt x="84" y="96"/>
                  </a:lnTo>
                  <a:close/>
                </a:path>
              </a:pathLst>
            </a:custGeom>
            <a:gradFill rotWithShape="0">
              <a:gsLst>
                <a:gs pos="0">
                  <a:srgbClr val="1717A2"/>
                </a:gs>
                <a:gs pos="100000">
                  <a:srgbClr val="000099"/>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48" name="Freeform 24"/>
            <p:cNvSpPr>
              <a:spLocks noChangeArrowheads="1"/>
            </p:cNvSpPr>
            <p:nvPr/>
          </p:nvSpPr>
          <p:spPr bwMode="auto">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w 155"/>
                <a:gd name="T13" fmla="*/ 0 h 516"/>
                <a:gd name="T14" fmla="*/ 155 w 155"/>
                <a:gd name="T15" fmla="*/ 516 h 516"/>
              </a:gdLst>
              <a:ahLst/>
              <a:cxnLst>
                <a:cxn ang="0">
                  <a:pos x="T0" y="T1"/>
                </a:cxn>
                <a:cxn ang="0">
                  <a:pos x="T2" y="T3"/>
                </a:cxn>
                <a:cxn ang="0">
                  <a:pos x="T4" y="T5"/>
                </a:cxn>
                <a:cxn ang="0">
                  <a:pos x="T6" y="T7"/>
                </a:cxn>
                <a:cxn ang="0">
                  <a:pos x="T8" y="T9"/>
                </a:cxn>
                <a:cxn ang="0">
                  <a:pos x="T10" y="T11"/>
                </a:cxn>
              </a:cxnLst>
              <a:rect l="T12" t="T13" r="T14" b="T15"/>
              <a:pathLst>
                <a:path w="155" h="516">
                  <a:moveTo>
                    <a:pt x="155" y="516"/>
                  </a:moveTo>
                  <a:lnTo>
                    <a:pt x="155" y="204"/>
                  </a:lnTo>
                  <a:lnTo>
                    <a:pt x="77" y="0"/>
                  </a:lnTo>
                  <a:lnTo>
                    <a:pt x="0" y="192"/>
                  </a:lnTo>
                  <a:lnTo>
                    <a:pt x="155" y="516"/>
                  </a:lnTo>
                  <a:close/>
                </a:path>
              </a:pathLst>
            </a:custGeom>
            <a:solidFill>
              <a:srgbClr val="000080"/>
            </a:soli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49" name="Freeform 25"/>
            <p:cNvSpPr>
              <a:spLocks noChangeArrowheads="1"/>
            </p:cNvSpPr>
            <p:nvPr/>
          </p:nvSpPr>
          <p:spPr bwMode="auto">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 name="T12" fmla="*/ 0 w 574"/>
                <a:gd name="T13" fmla="*/ 0 h 1043"/>
                <a:gd name="T14" fmla="*/ 574 w 574"/>
                <a:gd name="T15" fmla="*/ 1043 h 1043"/>
              </a:gdLst>
              <a:ahLst/>
              <a:cxnLst>
                <a:cxn ang="0">
                  <a:pos x="T0" y="T1"/>
                </a:cxn>
                <a:cxn ang="0">
                  <a:pos x="T2" y="T3"/>
                </a:cxn>
                <a:cxn ang="0">
                  <a:pos x="T4" y="T5"/>
                </a:cxn>
                <a:cxn ang="0">
                  <a:pos x="T6" y="T7"/>
                </a:cxn>
                <a:cxn ang="0">
                  <a:pos x="T8" y="T9"/>
                </a:cxn>
                <a:cxn ang="0">
                  <a:pos x="T10" y="T11"/>
                </a:cxn>
              </a:cxnLst>
              <a:rect l="T12" t="T13" r="T14" b="T15"/>
              <a:pathLst>
                <a:path w="574" h="1043">
                  <a:moveTo>
                    <a:pt x="0" y="0"/>
                  </a:moveTo>
                  <a:lnTo>
                    <a:pt x="497" y="1043"/>
                  </a:lnTo>
                  <a:lnTo>
                    <a:pt x="574" y="851"/>
                  </a:lnTo>
                  <a:lnTo>
                    <a:pt x="251" y="0"/>
                  </a:lnTo>
                  <a:lnTo>
                    <a:pt x="0" y="0"/>
                  </a:lnTo>
                  <a:close/>
                </a:path>
              </a:pathLst>
            </a:custGeom>
            <a:gradFill rotWithShape="0">
              <a:gsLst>
                <a:gs pos="0">
                  <a:srgbClr val="000080"/>
                </a:gs>
                <a:gs pos="100000">
                  <a:srgbClr val="000055"/>
                </a:gs>
              </a:gsLst>
              <a:lin ang="54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50" name="Freeform 26"/>
            <p:cNvSpPr>
              <a:spLocks noChangeArrowheads="1"/>
            </p:cNvSpPr>
            <p:nvPr/>
          </p:nvSpPr>
          <p:spPr bwMode="auto">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 name="T12" fmla="*/ 0 w 341"/>
                <a:gd name="T13" fmla="*/ 0 h 797"/>
                <a:gd name="T14" fmla="*/ 341 w 341"/>
                <a:gd name="T15" fmla="*/ 797 h 797"/>
              </a:gdLst>
              <a:ahLst/>
              <a:cxnLst>
                <a:cxn ang="0">
                  <a:pos x="T0" y="T1"/>
                </a:cxn>
                <a:cxn ang="0">
                  <a:pos x="T2" y="T3"/>
                </a:cxn>
                <a:cxn ang="0">
                  <a:pos x="T4" y="T5"/>
                </a:cxn>
                <a:cxn ang="0">
                  <a:pos x="T6" y="T7"/>
                </a:cxn>
                <a:cxn ang="0">
                  <a:pos x="T8" y="T9"/>
                </a:cxn>
                <a:cxn ang="0">
                  <a:pos x="T10" y="T11"/>
                </a:cxn>
              </a:cxnLst>
              <a:rect l="T12" t="T13" r="T14" b="T15"/>
              <a:pathLst>
                <a:path w="341" h="797">
                  <a:moveTo>
                    <a:pt x="144" y="0"/>
                  </a:moveTo>
                  <a:lnTo>
                    <a:pt x="0" y="0"/>
                  </a:lnTo>
                  <a:lnTo>
                    <a:pt x="287" y="797"/>
                  </a:lnTo>
                  <a:lnTo>
                    <a:pt x="341" y="653"/>
                  </a:lnTo>
                  <a:lnTo>
                    <a:pt x="144" y="0"/>
                  </a:lnTo>
                  <a:close/>
                </a:path>
              </a:pathLst>
            </a:custGeom>
            <a:gradFill rotWithShape="0">
              <a:gsLst>
                <a:gs pos="0">
                  <a:srgbClr val="000080"/>
                </a:gs>
                <a:gs pos="100000">
                  <a:srgbClr val="000059"/>
                </a:gs>
              </a:gsLst>
              <a:lin ang="54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51" name="Freeform 27"/>
            <p:cNvSpPr>
              <a:spLocks noChangeArrowheads="1"/>
            </p:cNvSpPr>
            <p:nvPr/>
          </p:nvSpPr>
          <p:spPr bwMode="auto">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w 60"/>
                <a:gd name="T13" fmla="*/ 0 h 312"/>
                <a:gd name="T14" fmla="*/ 60 w 60"/>
                <a:gd name="T15" fmla="*/ 312 h 312"/>
              </a:gdLst>
              <a:ahLst/>
              <a:cxnLst>
                <a:cxn ang="0">
                  <a:pos x="T0" y="T1"/>
                </a:cxn>
                <a:cxn ang="0">
                  <a:pos x="T2" y="T3"/>
                </a:cxn>
                <a:cxn ang="0">
                  <a:pos x="T4" y="T5"/>
                </a:cxn>
                <a:cxn ang="0">
                  <a:pos x="T6" y="T7"/>
                </a:cxn>
                <a:cxn ang="0">
                  <a:pos x="T8" y="T9"/>
                </a:cxn>
                <a:cxn ang="0">
                  <a:pos x="T10" y="T11"/>
                </a:cxn>
              </a:cxnLst>
              <a:rect l="T12" t="T13" r="T14" b="T15"/>
              <a:pathLst>
                <a:path w="60" h="312">
                  <a:moveTo>
                    <a:pt x="0" y="144"/>
                  </a:moveTo>
                  <a:lnTo>
                    <a:pt x="60" y="312"/>
                  </a:lnTo>
                  <a:lnTo>
                    <a:pt x="60" y="6"/>
                  </a:lnTo>
                  <a:lnTo>
                    <a:pt x="54" y="0"/>
                  </a:lnTo>
                  <a:lnTo>
                    <a:pt x="0" y="144"/>
                  </a:lnTo>
                  <a:close/>
                </a:path>
              </a:pathLst>
            </a:custGeom>
            <a:solidFill>
              <a:srgbClr val="000080"/>
            </a:soli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52" name="Freeform 28"/>
            <p:cNvSpPr>
              <a:spLocks noChangeArrowheads="1"/>
            </p:cNvSpPr>
            <p:nvPr/>
          </p:nvSpPr>
          <p:spPr bwMode="auto">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 name="T12" fmla="*/ 0 w 5740"/>
                <a:gd name="T13" fmla="*/ 0 h 1864"/>
                <a:gd name="T14" fmla="*/ 5740 w 5740"/>
                <a:gd name="T15" fmla="*/ 1864 h 1864"/>
              </a:gdLst>
              <a:ahLst/>
              <a:cxnLst>
                <a:cxn ang="0">
                  <a:pos x="T0" y="T1"/>
                </a:cxn>
                <a:cxn ang="0">
                  <a:pos x="T2" y="T3"/>
                </a:cxn>
                <a:cxn ang="0">
                  <a:pos x="T4" y="T5"/>
                </a:cxn>
                <a:cxn ang="0">
                  <a:pos x="T6" y="T7"/>
                </a:cxn>
                <a:cxn ang="0">
                  <a:pos x="T8" y="T9"/>
                </a:cxn>
                <a:cxn ang="0">
                  <a:pos x="T10" y="T11"/>
                </a:cxn>
              </a:cxnLst>
              <a:rect l="T12" t="T13" r="T14" b="T15"/>
              <a:pathLst>
                <a:path w="5740" h="1864">
                  <a:moveTo>
                    <a:pt x="0" y="371"/>
                  </a:moveTo>
                  <a:lnTo>
                    <a:pt x="5740" y="1864"/>
                  </a:lnTo>
                  <a:lnTo>
                    <a:pt x="5740" y="1834"/>
                  </a:lnTo>
                  <a:lnTo>
                    <a:pt x="0" y="0"/>
                  </a:lnTo>
                  <a:lnTo>
                    <a:pt x="0" y="371"/>
                  </a:lnTo>
                  <a:close/>
                </a:path>
              </a:pathLst>
            </a:custGeom>
            <a:gradFill rotWithShape="0">
              <a:gsLst>
                <a:gs pos="0">
                  <a:srgbClr val="000099"/>
                </a:gs>
                <a:gs pos="100000">
                  <a:srgbClr val="000061"/>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53" name="Freeform 29"/>
            <p:cNvSpPr>
              <a:spLocks noChangeArrowheads="1"/>
            </p:cNvSpPr>
            <p:nvPr/>
          </p:nvSpPr>
          <p:spPr bwMode="auto">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w 6"/>
                <a:gd name="T11" fmla="*/ 0 h 6"/>
                <a:gd name="T12" fmla="*/ 6 w 6"/>
                <a:gd name="T13" fmla="*/ 6 h 6"/>
              </a:gdLst>
              <a:ahLst/>
              <a:cxnLst>
                <a:cxn ang="0">
                  <a:pos x="T0" y="T1"/>
                </a:cxn>
                <a:cxn ang="0">
                  <a:pos x="T2" y="T3"/>
                </a:cxn>
                <a:cxn ang="0">
                  <a:pos x="T4" y="T5"/>
                </a:cxn>
                <a:cxn ang="0">
                  <a:pos x="T6" y="T7"/>
                </a:cxn>
                <a:cxn ang="0">
                  <a:pos x="T8" y="T9"/>
                </a:cxn>
              </a:cxnLst>
              <a:rect l="T10" t="T11" r="T12" b="T13"/>
              <a:pathLst>
                <a:path w="6" h="6">
                  <a:moveTo>
                    <a:pt x="6" y="6"/>
                  </a:moveTo>
                  <a:lnTo>
                    <a:pt x="0" y="0"/>
                  </a:lnTo>
                  <a:lnTo>
                    <a:pt x="0" y="6"/>
                  </a:lnTo>
                  <a:lnTo>
                    <a:pt x="6" y="6"/>
                  </a:lnTo>
                  <a:close/>
                </a:path>
              </a:pathLst>
            </a:custGeom>
            <a:solidFill>
              <a:srgbClr val="18FF00"/>
            </a:soli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54" name="Freeform 30"/>
            <p:cNvSpPr>
              <a:spLocks noChangeArrowheads="1"/>
            </p:cNvSpPr>
            <p:nvPr/>
          </p:nvSpPr>
          <p:spPr bwMode="auto">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 name="T12" fmla="*/ 0 w 5740"/>
                <a:gd name="T13" fmla="*/ 0 h 1337"/>
                <a:gd name="T14" fmla="*/ 5740 w 5740"/>
                <a:gd name="T15" fmla="*/ 1337 h 1337"/>
              </a:gdLst>
              <a:ahLst/>
              <a:cxnLst>
                <a:cxn ang="0">
                  <a:pos x="T0" y="T1"/>
                </a:cxn>
                <a:cxn ang="0">
                  <a:pos x="T2" y="T3"/>
                </a:cxn>
                <a:cxn ang="0">
                  <a:pos x="T4" y="T5"/>
                </a:cxn>
                <a:cxn ang="0">
                  <a:pos x="T6" y="T7"/>
                </a:cxn>
                <a:cxn ang="0">
                  <a:pos x="T8" y="T9"/>
                </a:cxn>
                <a:cxn ang="0">
                  <a:pos x="T10" y="T11"/>
                </a:cxn>
              </a:cxnLst>
              <a:rect l="T12" t="T13" r="T14" b="T15"/>
              <a:pathLst>
                <a:path w="5740" h="1337">
                  <a:moveTo>
                    <a:pt x="0" y="366"/>
                  </a:moveTo>
                  <a:lnTo>
                    <a:pt x="5740" y="1337"/>
                  </a:lnTo>
                  <a:lnTo>
                    <a:pt x="5740" y="1331"/>
                  </a:lnTo>
                  <a:lnTo>
                    <a:pt x="0" y="0"/>
                  </a:lnTo>
                  <a:lnTo>
                    <a:pt x="0" y="366"/>
                  </a:lnTo>
                  <a:close/>
                </a:path>
              </a:pathLst>
            </a:custGeom>
            <a:gradFill rotWithShape="0">
              <a:gsLst>
                <a:gs pos="0">
                  <a:srgbClr val="000099"/>
                </a:gs>
                <a:gs pos="100000">
                  <a:srgbClr val="00005D"/>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55" name="Freeform 31"/>
            <p:cNvSpPr>
              <a:spLocks noChangeArrowheads="1"/>
            </p:cNvSpPr>
            <p:nvPr/>
          </p:nvSpPr>
          <p:spPr bwMode="auto">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 name="T12" fmla="*/ 0 w 5740"/>
                <a:gd name="T13" fmla="*/ 0 h 414"/>
                <a:gd name="T14" fmla="*/ 5740 w 5740"/>
                <a:gd name="T15" fmla="*/ 414 h 414"/>
              </a:gdLst>
              <a:ahLst/>
              <a:cxnLst>
                <a:cxn ang="0">
                  <a:pos x="T0" y="T1"/>
                </a:cxn>
                <a:cxn ang="0">
                  <a:pos x="T2" y="T3"/>
                </a:cxn>
                <a:cxn ang="0">
                  <a:pos x="T4" y="T5"/>
                </a:cxn>
                <a:cxn ang="0">
                  <a:pos x="T6" y="T7"/>
                </a:cxn>
                <a:cxn ang="0">
                  <a:pos x="T8" y="T9"/>
                </a:cxn>
                <a:cxn ang="0">
                  <a:pos x="T10" y="T11"/>
                </a:cxn>
              </a:cxnLst>
              <a:rect l="T12" t="T13" r="T14" b="T15"/>
              <a:pathLst>
                <a:path w="5740" h="414">
                  <a:moveTo>
                    <a:pt x="0" y="48"/>
                  </a:moveTo>
                  <a:lnTo>
                    <a:pt x="5740" y="414"/>
                  </a:lnTo>
                  <a:lnTo>
                    <a:pt x="5740" y="402"/>
                  </a:lnTo>
                  <a:lnTo>
                    <a:pt x="0" y="0"/>
                  </a:lnTo>
                  <a:lnTo>
                    <a:pt x="0" y="48"/>
                  </a:lnTo>
                  <a:close/>
                </a:path>
              </a:pathLst>
            </a:custGeom>
            <a:gradFill rotWithShape="0">
              <a:gsLst>
                <a:gs pos="0">
                  <a:srgbClr val="000099"/>
                </a:gs>
                <a:gs pos="100000">
                  <a:srgbClr val="000082"/>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56" name="Freeform 32"/>
            <p:cNvSpPr>
              <a:spLocks noChangeArrowheads="1"/>
            </p:cNvSpPr>
            <p:nvPr/>
          </p:nvSpPr>
          <p:spPr bwMode="auto">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 name="T12" fmla="*/ 0 w 4448"/>
                <a:gd name="T13" fmla="*/ 0 h 3177"/>
                <a:gd name="T14" fmla="*/ 4448 w 4448"/>
                <a:gd name="T15" fmla="*/ 3177 h 3177"/>
              </a:gdLst>
              <a:ahLst/>
              <a:cxnLst>
                <a:cxn ang="0">
                  <a:pos x="T0" y="T1"/>
                </a:cxn>
                <a:cxn ang="0">
                  <a:pos x="T2" y="T3"/>
                </a:cxn>
                <a:cxn ang="0">
                  <a:pos x="T4" y="T5"/>
                </a:cxn>
                <a:cxn ang="0">
                  <a:pos x="T6" y="T7"/>
                </a:cxn>
                <a:cxn ang="0">
                  <a:pos x="T8" y="T9"/>
                </a:cxn>
                <a:cxn ang="0">
                  <a:pos x="T10" y="T11"/>
                </a:cxn>
              </a:cxnLst>
              <a:rect l="T12" t="T13" r="T14" b="T15"/>
              <a:pathLst>
                <a:path w="4448" h="3177">
                  <a:moveTo>
                    <a:pt x="0" y="0"/>
                  </a:moveTo>
                  <a:lnTo>
                    <a:pt x="4448" y="3177"/>
                  </a:lnTo>
                  <a:lnTo>
                    <a:pt x="4448" y="3153"/>
                  </a:lnTo>
                  <a:lnTo>
                    <a:pt x="125" y="0"/>
                  </a:lnTo>
                  <a:lnTo>
                    <a:pt x="0" y="0"/>
                  </a:lnTo>
                  <a:close/>
                </a:path>
              </a:pathLst>
            </a:custGeom>
            <a:gradFill rotWithShape="0">
              <a:gsLst>
                <a:gs pos="0">
                  <a:srgbClr val="000099"/>
                </a:gs>
                <a:gs pos="100000">
                  <a:srgbClr val="00004A"/>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57" name="Freeform 33"/>
            <p:cNvSpPr>
              <a:spLocks noChangeArrowheads="1"/>
            </p:cNvSpPr>
            <p:nvPr/>
          </p:nvSpPr>
          <p:spPr bwMode="auto">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 name="T12" fmla="*/ 0 w 2428"/>
                <a:gd name="T13" fmla="*/ 0 h 2614"/>
                <a:gd name="T14" fmla="*/ 2428 w 2428"/>
                <a:gd name="T15" fmla="*/ 2614 h 2614"/>
              </a:gdLst>
              <a:ahLst/>
              <a:cxnLst>
                <a:cxn ang="0">
                  <a:pos x="T0" y="T1"/>
                </a:cxn>
                <a:cxn ang="0">
                  <a:pos x="T2" y="T3"/>
                </a:cxn>
                <a:cxn ang="0">
                  <a:pos x="T4" y="T5"/>
                </a:cxn>
                <a:cxn ang="0">
                  <a:pos x="T6" y="T7"/>
                </a:cxn>
                <a:cxn ang="0">
                  <a:pos x="T8" y="T9"/>
                </a:cxn>
                <a:cxn ang="0">
                  <a:pos x="T10" y="T11"/>
                </a:cxn>
              </a:cxnLst>
              <a:rect l="T12" t="T13" r="T14" b="T15"/>
              <a:pathLst>
                <a:path w="2428" h="2614">
                  <a:moveTo>
                    <a:pt x="0" y="0"/>
                  </a:moveTo>
                  <a:lnTo>
                    <a:pt x="2428" y="2614"/>
                  </a:lnTo>
                  <a:lnTo>
                    <a:pt x="2428" y="2608"/>
                  </a:lnTo>
                  <a:lnTo>
                    <a:pt x="66" y="0"/>
                  </a:lnTo>
                  <a:lnTo>
                    <a:pt x="0" y="0"/>
                  </a:lnTo>
                  <a:close/>
                </a:path>
              </a:pathLst>
            </a:custGeom>
            <a:gradFill rotWithShape="0">
              <a:gsLst>
                <a:gs pos="0">
                  <a:srgbClr val="000099"/>
                </a:gs>
                <a:gs pos="100000">
                  <a:srgbClr val="000082"/>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58" name="Freeform 34"/>
            <p:cNvSpPr>
              <a:spLocks noChangeArrowheads="1"/>
            </p:cNvSpPr>
            <p:nvPr/>
          </p:nvSpPr>
          <p:spPr bwMode="auto">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 name="T14" fmla="*/ 0 w 1800"/>
                <a:gd name="T15" fmla="*/ 0 h 2464"/>
                <a:gd name="T16" fmla="*/ 1800 w 1800"/>
                <a:gd name="T17" fmla="*/ 2464 h 2464"/>
              </a:gdLst>
              <a:ahLst/>
              <a:cxnLst>
                <a:cxn ang="0">
                  <a:pos x="T0" y="T1"/>
                </a:cxn>
                <a:cxn ang="0">
                  <a:pos x="T2" y="T3"/>
                </a:cxn>
                <a:cxn ang="0">
                  <a:pos x="T4" y="T5"/>
                </a:cxn>
                <a:cxn ang="0">
                  <a:pos x="T6" y="T7"/>
                </a:cxn>
                <a:cxn ang="0">
                  <a:pos x="T8" y="T9"/>
                </a:cxn>
                <a:cxn ang="0">
                  <a:pos x="T10" y="T11"/>
                </a:cxn>
                <a:cxn ang="0">
                  <a:pos x="T12" y="T13"/>
                </a:cxn>
              </a:cxnLst>
              <a:rect l="T14" t="T15" r="T16" b="T17"/>
              <a:pathLst>
                <a:path w="1800" h="2464">
                  <a:moveTo>
                    <a:pt x="485" y="0"/>
                  </a:moveTo>
                  <a:lnTo>
                    <a:pt x="0" y="0"/>
                  </a:lnTo>
                  <a:lnTo>
                    <a:pt x="1800" y="2464"/>
                  </a:lnTo>
                  <a:lnTo>
                    <a:pt x="1800" y="2248"/>
                  </a:lnTo>
                  <a:lnTo>
                    <a:pt x="1794" y="2248"/>
                  </a:lnTo>
                  <a:lnTo>
                    <a:pt x="485" y="0"/>
                  </a:lnTo>
                  <a:close/>
                </a:path>
              </a:pathLst>
            </a:custGeom>
            <a:gradFill rotWithShape="0">
              <a:gsLst>
                <a:gs pos="0">
                  <a:srgbClr val="000080"/>
                </a:gs>
                <a:gs pos="100000">
                  <a:srgbClr val="000065"/>
                </a:gs>
              </a:gsLst>
              <a:lin ang="54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59" name="Freeform 35"/>
            <p:cNvSpPr>
              <a:spLocks noChangeArrowheads="1"/>
            </p:cNvSpPr>
            <p:nvPr/>
          </p:nvSpPr>
          <p:spPr bwMode="auto">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 name="T12" fmla="*/ 0 w 1232"/>
                <a:gd name="T13" fmla="*/ 0 h 2074"/>
                <a:gd name="T14" fmla="*/ 1232 w 1232"/>
                <a:gd name="T15" fmla="*/ 2074 h 2074"/>
              </a:gdLst>
              <a:ahLst/>
              <a:cxnLst>
                <a:cxn ang="0">
                  <a:pos x="T0" y="T1"/>
                </a:cxn>
                <a:cxn ang="0">
                  <a:pos x="T2" y="T3"/>
                </a:cxn>
                <a:cxn ang="0">
                  <a:pos x="T4" y="T5"/>
                </a:cxn>
                <a:cxn ang="0">
                  <a:pos x="T6" y="T7"/>
                </a:cxn>
                <a:cxn ang="0">
                  <a:pos x="T8" y="T9"/>
                </a:cxn>
                <a:cxn ang="0">
                  <a:pos x="T10" y="T11"/>
                </a:cxn>
              </a:cxnLst>
              <a:rect l="T12" t="T13" r="T14" b="T15"/>
              <a:pathLst>
                <a:path w="1232" h="2074">
                  <a:moveTo>
                    <a:pt x="0" y="0"/>
                  </a:moveTo>
                  <a:lnTo>
                    <a:pt x="1232" y="2074"/>
                  </a:lnTo>
                  <a:lnTo>
                    <a:pt x="1232" y="2038"/>
                  </a:lnTo>
                  <a:lnTo>
                    <a:pt x="42" y="0"/>
                  </a:lnTo>
                  <a:lnTo>
                    <a:pt x="0" y="0"/>
                  </a:lnTo>
                  <a:close/>
                </a:path>
              </a:pathLst>
            </a:custGeom>
            <a:gradFill rotWithShape="0">
              <a:gsLst>
                <a:gs pos="0">
                  <a:srgbClr val="000099"/>
                </a:gs>
                <a:gs pos="100000">
                  <a:srgbClr val="000058"/>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60" name="Freeform 36"/>
            <p:cNvSpPr>
              <a:spLocks noChangeArrowheads="1"/>
            </p:cNvSpPr>
            <p:nvPr/>
          </p:nvSpPr>
          <p:spPr bwMode="auto">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 name="T12" fmla="*/ 0 w 1058"/>
                <a:gd name="T13" fmla="*/ 0 h 1936"/>
                <a:gd name="T14" fmla="*/ 1058 w 1058"/>
                <a:gd name="T15" fmla="*/ 1936 h 1936"/>
              </a:gdLst>
              <a:ahLst/>
              <a:cxnLst>
                <a:cxn ang="0">
                  <a:pos x="T0" y="T1"/>
                </a:cxn>
                <a:cxn ang="0">
                  <a:pos x="T2" y="T3"/>
                </a:cxn>
                <a:cxn ang="0">
                  <a:pos x="T4" y="T5"/>
                </a:cxn>
                <a:cxn ang="0">
                  <a:pos x="T6" y="T7"/>
                </a:cxn>
                <a:cxn ang="0">
                  <a:pos x="T8" y="T9"/>
                </a:cxn>
                <a:cxn ang="0">
                  <a:pos x="T10" y="T11"/>
                </a:cxn>
              </a:cxnLst>
              <a:rect l="T12" t="T13" r="T14" b="T15"/>
              <a:pathLst>
                <a:path w="1058" h="1936">
                  <a:moveTo>
                    <a:pt x="0" y="0"/>
                  </a:moveTo>
                  <a:lnTo>
                    <a:pt x="1058" y="1936"/>
                  </a:lnTo>
                  <a:lnTo>
                    <a:pt x="1058" y="1930"/>
                  </a:lnTo>
                  <a:lnTo>
                    <a:pt x="54" y="0"/>
                  </a:lnTo>
                  <a:lnTo>
                    <a:pt x="0" y="0"/>
                  </a:lnTo>
                  <a:close/>
                </a:path>
              </a:pathLst>
            </a:custGeom>
            <a:gradFill rotWithShape="0">
              <a:gsLst>
                <a:gs pos="0">
                  <a:srgbClr val="000099"/>
                </a:gs>
                <a:gs pos="100000">
                  <a:srgbClr val="00006F"/>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61" name="Freeform 37"/>
            <p:cNvSpPr>
              <a:spLocks noChangeArrowheads="1"/>
            </p:cNvSpPr>
            <p:nvPr/>
          </p:nvSpPr>
          <p:spPr bwMode="auto">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 name="T12" fmla="*/ 0 w 771"/>
                <a:gd name="T13" fmla="*/ 0 h 1487"/>
                <a:gd name="T14" fmla="*/ 771 w 771"/>
                <a:gd name="T15" fmla="*/ 1487 h 1487"/>
              </a:gdLst>
              <a:ahLst/>
              <a:cxnLst>
                <a:cxn ang="0">
                  <a:pos x="T0" y="T1"/>
                </a:cxn>
                <a:cxn ang="0">
                  <a:pos x="T2" y="T3"/>
                </a:cxn>
                <a:cxn ang="0">
                  <a:pos x="T4" y="T5"/>
                </a:cxn>
                <a:cxn ang="0">
                  <a:pos x="T6" y="T7"/>
                </a:cxn>
                <a:cxn ang="0">
                  <a:pos x="T8" y="T9"/>
                </a:cxn>
                <a:cxn ang="0">
                  <a:pos x="T10" y="T11"/>
                </a:cxn>
              </a:cxnLst>
              <a:rect l="T12" t="T13" r="T14" b="T15"/>
              <a:pathLst>
                <a:path w="771" h="1487">
                  <a:moveTo>
                    <a:pt x="771" y="1433"/>
                  </a:moveTo>
                  <a:lnTo>
                    <a:pt x="42" y="0"/>
                  </a:lnTo>
                  <a:lnTo>
                    <a:pt x="0" y="0"/>
                  </a:lnTo>
                  <a:lnTo>
                    <a:pt x="771" y="1487"/>
                  </a:lnTo>
                  <a:lnTo>
                    <a:pt x="771" y="1433"/>
                  </a:lnTo>
                  <a:close/>
                </a:path>
              </a:pathLst>
            </a:custGeom>
            <a:gradFill rotWithShape="0">
              <a:gsLst>
                <a:gs pos="0">
                  <a:srgbClr val="000099"/>
                </a:gs>
                <a:gs pos="100000">
                  <a:srgbClr val="000079"/>
                </a:gs>
              </a:gsLst>
              <a:lin ang="270000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grpSp>
          <p:nvGrpSpPr>
            <p:cNvPr id="3" name="Group 38"/>
            <p:cNvGrpSpPr>
              <a:grpSpLocks/>
            </p:cNvGrpSpPr>
            <p:nvPr/>
          </p:nvGrpSpPr>
          <p:grpSpPr bwMode="auto">
            <a:xfrm>
              <a:off x="0" y="1632"/>
              <a:ext cx="5757" cy="1857"/>
              <a:chOff x="0" y="1632"/>
              <a:chExt cx="5757" cy="1857"/>
            </a:xfrm>
          </p:grpSpPr>
          <p:sp>
            <p:nvSpPr>
              <p:cNvPr id="1063" name="Freeform 39"/>
              <p:cNvSpPr>
                <a:spLocks noChangeArrowheads="1"/>
              </p:cNvSpPr>
              <p:nvPr/>
            </p:nvSpPr>
            <p:spPr bwMode="auto">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 name="T14" fmla="*/ 0 w 3659"/>
                  <a:gd name="T15" fmla="*/ 0 h 1313"/>
                  <a:gd name="T16" fmla="*/ 3659 w 3659"/>
                  <a:gd name="T17" fmla="*/ 1313 h 1313"/>
                </a:gdLst>
                <a:ahLst/>
                <a:cxnLst>
                  <a:cxn ang="0">
                    <a:pos x="T0" y="T1"/>
                  </a:cxn>
                  <a:cxn ang="0">
                    <a:pos x="T2" y="T3"/>
                  </a:cxn>
                  <a:cxn ang="0">
                    <a:pos x="T4" y="T5"/>
                  </a:cxn>
                  <a:cxn ang="0">
                    <a:pos x="T6" y="T7"/>
                  </a:cxn>
                  <a:cxn ang="0">
                    <a:pos x="T8" y="T9"/>
                  </a:cxn>
                  <a:cxn ang="0">
                    <a:pos x="T10" y="T11"/>
                  </a:cxn>
                  <a:cxn ang="0">
                    <a:pos x="T12" y="T13"/>
                  </a:cxn>
                </a:cxnLst>
                <a:rect l="T14" t="T15" r="T16" b="T17"/>
                <a:pathLst>
                  <a:path w="3659" h="1313">
                    <a:moveTo>
                      <a:pt x="0" y="0"/>
                    </a:moveTo>
                    <a:lnTo>
                      <a:pt x="0" y="366"/>
                    </a:lnTo>
                    <a:lnTo>
                      <a:pt x="3635" y="1313"/>
                    </a:lnTo>
                    <a:lnTo>
                      <a:pt x="3647" y="1235"/>
                    </a:lnTo>
                    <a:lnTo>
                      <a:pt x="3659" y="1163"/>
                    </a:lnTo>
                    <a:lnTo>
                      <a:pt x="0" y="0"/>
                    </a:lnTo>
                    <a:close/>
                  </a:path>
                </a:pathLst>
              </a:custGeom>
              <a:gradFill rotWithShape="0">
                <a:gsLst>
                  <a:gs pos="0">
                    <a:srgbClr val="000099"/>
                  </a:gs>
                  <a:gs pos="100000">
                    <a:srgbClr val="00006F"/>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sp>
            <p:nvSpPr>
              <p:cNvPr id="1064" name="Freeform 40"/>
              <p:cNvSpPr>
                <a:spLocks noChangeArrowheads="1"/>
              </p:cNvSpPr>
              <p:nvPr/>
            </p:nvSpPr>
            <p:spPr bwMode="auto">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 name="T14" fmla="*/ 0 w 2105"/>
                  <a:gd name="T15" fmla="*/ 0 h 695"/>
                  <a:gd name="T16" fmla="*/ 2105 w 2105"/>
                  <a:gd name="T17" fmla="*/ 695 h 695"/>
                </a:gdLst>
                <a:ahLst/>
                <a:cxnLst>
                  <a:cxn ang="0">
                    <a:pos x="T0" y="T1"/>
                  </a:cxn>
                  <a:cxn ang="0">
                    <a:pos x="T2" y="T3"/>
                  </a:cxn>
                  <a:cxn ang="0">
                    <a:pos x="T4" y="T5"/>
                  </a:cxn>
                  <a:cxn ang="0">
                    <a:pos x="T6" y="T7"/>
                  </a:cxn>
                  <a:cxn ang="0">
                    <a:pos x="T8" y="T9"/>
                  </a:cxn>
                  <a:cxn ang="0">
                    <a:pos x="T10" y="T11"/>
                  </a:cxn>
                  <a:cxn ang="0">
                    <a:pos x="T12" y="T13"/>
                  </a:cxn>
                </a:cxnLst>
                <a:rect l="T14" t="T15" r="T16" b="T17"/>
                <a:pathLst>
                  <a:path w="2105" h="695">
                    <a:moveTo>
                      <a:pt x="2105" y="665"/>
                    </a:moveTo>
                    <a:lnTo>
                      <a:pt x="24" y="0"/>
                    </a:lnTo>
                    <a:lnTo>
                      <a:pt x="12" y="72"/>
                    </a:lnTo>
                    <a:lnTo>
                      <a:pt x="0" y="150"/>
                    </a:lnTo>
                    <a:lnTo>
                      <a:pt x="2105" y="695"/>
                    </a:lnTo>
                    <a:lnTo>
                      <a:pt x="2105" y="665"/>
                    </a:lnTo>
                    <a:close/>
                  </a:path>
                </a:pathLst>
              </a:custGeom>
              <a:gradFill rotWithShape="0">
                <a:gsLst>
                  <a:gs pos="0">
                    <a:srgbClr val="1717A2"/>
                  </a:gs>
                  <a:gs pos="100000">
                    <a:srgbClr val="000099"/>
                  </a:gs>
                </a:gsLst>
                <a:lin ang="0" scaled="1"/>
              </a:gradFill>
              <a:ln w="9525">
                <a:noFill/>
                <a:round/>
                <a:headEnd/>
                <a:tailEnd/>
              </a:ln>
              <a:effectLst/>
            </p:spPr>
            <p:txBody>
              <a:bodyPr wrap="none" anchor="ctr"/>
              <a:lstStyle/>
              <a:p>
                <a:pPr eaLnBrk="0" hangingPunct="0">
                  <a:buClr>
                    <a:srgbClr val="000000"/>
                  </a:buClr>
                  <a:buSzPct val="100000"/>
                  <a:buFont typeface="Times New Roman" pitchFamily="18" charset="0"/>
                  <a:buNone/>
                  <a:defRPr/>
                </a:pPr>
                <a:endParaRPr lang="en-US"/>
              </a:p>
            </p:txBody>
          </p:sp>
        </p:grpSp>
      </p:grpSp>
      <p:sp>
        <p:nvSpPr>
          <p:cNvPr id="1065" name="Rectangle 41"/>
          <p:cNvSpPr>
            <a:spLocks noGrp="1" noChangeArrowheads="1"/>
          </p:cNvSpPr>
          <p:nvPr>
            <p:ph type="title"/>
          </p:nvPr>
        </p:nvSpPr>
        <p:spPr bwMode="auto">
          <a:xfrm>
            <a:off x="457200" y="0"/>
            <a:ext cx="8228013" cy="53340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66" name="Rectangle 42"/>
          <p:cNvSpPr>
            <a:spLocks noGrp="1" noChangeArrowheads="1"/>
          </p:cNvSpPr>
          <p:nvPr>
            <p:ph type="body" idx="1"/>
          </p:nvPr>
        </p:nvSpPr>
        <p:spPr bwMode="auto">
          <a:xfrm>
            <a:off x="304800" y="685800"/>
            <a:ext cx="8609013" cy="59420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5"/>
                                        </p:tgtEl>
                                        <p:attrNameLst>
                                          <p:attrName>style.visibility</p:attrName>
                                        </p:attrNameLst>
                                      </p:cBhvr>
                                      <p:to>
                                        <p:strVal val="visible"/>
                                      </p:to>
                                    </p:set>
                                    <p:animEffect transition="in" filter="checkerboard(across)">
                                      <p:cBhvr>
                                        <p:cTn id="7" dur="500"/>
                                        <p:tgtEl>
                                          <p:spTgt spid="10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66">
                                            <p:txEl>
                                              <p:pRg st="0" end="0"/>
                                            </p:txEl>
                                          </p:spTgt>
                                        </p:tgtEl>
                                        <p:attrNameLst>
                                          <p:attrName>style.visibility</p:attrName>
                                        </p:attrNameLst>
                                      </p:cBhvr>
                                      <p:to>
                                        <p:strVal val="visible"/>
                                      </p:to>
                                    </p:set>
                                    <p:anim calcmode="lin" valueType="num">
                                      <p:cBhvr additive="base">
                                        <p:cTn id="12" dur="500" fill="hold"/>
                                        <p:tgtEl>
                                          <p:spTgt spid="106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 grpId="0"/>
      <p:bldP spid="1066" grpId="0" build="p">
        <p:tmplLst>
          <p:tmpl lvl="1">
            <p:tnLst>
              <p:par>
                <p:cTn presetID="2" presetClass="entr" presetSubtype="4" fill="hold" nodeType="clickEffect">
                  <p:stCondLst>
                    <p:cond delay="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500" fill="hold"/>
                        <p:tgtEl>
                          <p:spTgt spid="1066"/>
                        </p:tgtEl>
                        <p:attrNameLst>
                          <p:attrName>ppt_x</p:attrName>
                        </p:attrNameLst>
                      </p:cBhvr>
                      <p:tavLst>
                        <p:tav tm="0">
                          <p:val>
                            <p:strVal val="#ppt_x"/>
                          </p:val>
                        </p:tav>
                        <p:tav tm="100000">
                          <p:val>
                            <p:strVal val="#ppt_x"/>
                          </p:val>
                        </p:tav>
                      </p:tavLst>
                    </p:anim>
                    <p:anim calcmode="lin" valueType="num">
                      <p:cBhvr additive="base">
                        <p:cTn dur="500" fill="hold"/>
                        <p:tgtEl>
                          <p:spTgt spid="1066"/>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500" fill="hold"/>
                        <p:tgtEl>
                          <p:spTgt spid="1066"/>
                        </p:tgtEl>
                        <p:attrNameLst>
                          <p:attrName>ppt_x</p:attrName>
                        </p:attrNameLst>
                      </p:cBhvr>
                      <p:tavLst>
                        <p:tav tm="0">
                          <p:val>
                            <p:strVal val="#ppt_x"/>
                          </p:val>
                        </p:tav>
                        <p:tav tm="100000">
                          <p:val>
                            <p:strVal val="#ppt_x"/>
                          </p:val>
                        </p:tav>
                      </p:tavLst>
                    </p:anim>
                    <p:anim calcmode="lin" valueType="num">
                      <p:cBhvr additive="base">
                        <p:cTn dur="500" fill="hold"/>
                        <p:tgtEl>
                          <p:spTgt spid="1066"/>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500" fill="hold"/>
                        <p:tgtEl>
                          <p:spTgt spid="1066"/>
                        </p:tgtEl>
                        <p:attrNameLst>
                          <p:attrName>ppt_x</p:attrName>
                        </p:attrNameLst>
                      </p:cBhvr>
                      <p:tavLst>
                        <p:tav tm="0">
                          <p:val>
                            <p:strVal val="#ppt_x"/>
                          </p:val>
                        </p:tav>
                        <p:tav tm="100000">
                          <p:val>
                            <p:strVal val="#ppt_x"/>
                          </p:val>
                        </p:tav>
                      </p:tavLst>
                    </p:anim>
                    <p:anim calcmode="lin" valueType="num">
                      <p:cBhvr additive="base">
                        <p:cTn dur="500" fill="hold"/>
                        <p:tgtEl>
                          <p:spTgt spid="1066"/>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500" fill="hold"/>
                        <p:tgtEl>
                          <p:spTgt spid="1066"/>
                        </p:tgtEl>
                        <p:attrNameLst>
                          <p:attrName>ppt_x</p:attrName>
                        </p:attrNameLst>
                      </p:cBhvr>
                      <p:tavLst>
                        <p:tav tm="0">
                          <p:val>
                            <p:strVal val="#ppt_x"/>
                          </p:val>
                        </p:tav>
                        <p:tav tm="100000">
                          <p:val>
                            <p:strVal val="#ppt_x"/>
                          </p:val>
                        </p:tav>
                      </p:tavLst>
                    </p:anim>
                    <p:anim calcmode="lin" valueType="num">
                      <p:cBhvr additive="base">
                        <p:cTn dur="500" fill="hold"/>
                        <p:tgtEl>
                          <p:spTgt spid="1066"/>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500" fill="hold"/>
                        <p:tgtEl>
                          <p:spTgt spid="1066"/>
                        </p:tgtEl>
                        <p:attrNameLst>
                          <p:attrName>ppt_x</p:attrName>
                        </p:attrNameLst>
                      </p:cBhvr>
                      <p:tavLst>
                        <p:tav tm="0">
                          <p:val>
                            <p:strVal val="#ppt_x"/>
                          </p:val>
                        </p:tav>
                        <p:tav tm="100000">
                          <p:val>
                            <p:strVal val="#ppt_x"/>
                          </p:val>
                        </p:tav>
                      </p:tavLst>
                    </p:anim>
                    <p:anim calcmode="lin" valueType="num">
                      <p:cBhvr additive="base">
                        <p:cTn dur="500" fill="hold"/>
                        <p:tgtEl>
                          <p:spTgt spid="1066"/>
                        </p:tgtEl>
                        <p:attrNameLst>
                          <p:attrName>ppt_y</p:attrName>
                        </p:attrNameLst>
                      </p:cBhvr>
                      <p:tavLst>
                        <p:tav tm="0">
                          <p:val>
                            <p:strVal val="1+#ppt_h/2"/>
                          </p:val>
                        </p:tav>
                        <p:tav tm="100000">
                          <p:val>
                            <p:strVal val="#ppt_y"/>
                          </p:val>
                        </p:tav>
                      </p:tavLst>
                    </p:anim>
                  </p:childTnLst>
                </p:cTn>
              </p:par>
            </p:tnLst>
          </p:tmpl>
        </p:tmplLst>
      </p:bldP>
    </p:bldLst>
  </p:timing>
  <p:txStyles>
    <p:titleStyle>
      <a:lvl1pPr algn="l" defTabSz="457200" rtl="0" eaLnBrk="0" fontAlgn="base" hangingPunct="0">
        <a:spcBef>
          <a:spcPct val="0"/>
        </a:spcBef>
        <a:spcAft>
          <a:spcPct val="0"/>
        </a:spcAft>
        <a:buClr>
          <a:srgbClr val="000000"/>
        </a:buClr>
        <a:buSzPct val="100000"/>
        <a:buFont typeface="Times New Roman" pitchFamily="18" charset="0"/>
        <a:defRPr sz="3200" b="1">
          <a:solidFill>
            <a:srgbClr val="FFFFFF"/>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3200" b="1">
          <a:solidFill>
            <a:srgbClr val="FFFFFF"/>
          </a:solidFill>
          <a:latin typeface="Times New Roman" pitchFamily="18" charset="0"/>
        </a:defRPr>
      </a:lvl2pPr>
      <a:lvl3pPr algn="l" defTabSz="457200" rtl="0" eaLnBrk="0" fontAlgn="base" hangingPunct="0">
        <a:spcBef>
          <a:spcPct val="0"/>
        </a:spcBef>
        <a:spcAft>
          <a:spcPct val="0"/>
        </a:spcAft>
        <a:buClr>
          <a:srgbClr val="000000"/>
        </a:buClr>
        <a:buSzPct val="100000"/>
        <a:buFont typeface="Times New Roman" pitchFamily="18" charset="0"/>
        <a:defRPr sz="3200" b="1">
          <a:solidFill>
            <a:srgbClr val="FFFFFF"/>
          </a:solidFill>
          <a:latin typeface="Times New Roman" pitchFamily="18" charset="0"/>
        </a:defRPr>
      </a:lvl3pPr>
      <a:lvl4pPr algn="l" defTabSz="457200" rtl="0" eaLnBrk="0" fontAlgn="base" hangingPunct="0">
        <a:spcBef>
          <a:spcPct val="0"/>
        </a:spcBef>
        <a:spcAft>
          <a:spcPct val="0"/>
        </a:spcAft>
        <a:buClr>
          <a:srgbClr val="000000"/>
        </a:buClr>
        <a:buSzPct val="100000"/>
        <a:buFont typeface="Times New Roman" pitchFamily="18" charset="0"/>
        <a:defRPr sz="3200" b="1">
          <a:solidFill>
            <a:srgbClr val="FFFFFF"/>
          </a:solidFill>
          <a:latin typeface="Times New Roman" pitchFamily="18" charset="0"/>
        </a:defRPr>
      </a:lvl4pPr>
      <a:lvl5pPr algn="l" defTabSz="457200" rtl="0" eaLnBrk="0" fontAlgn="base" hangingPunct="0">
        <a:spcBef>
          <a:spcPct val="0"/>
        </a:spcBef>
        <a:spcAft>
          <a:spcPct val="0"/>
        </a:spcAft>
        <a:buClr>
          <a:srgbClr val="000000"/>
        </a:buClr>
        <a:buSzPct val="100000"/>
        <a:buFont typeface="Times New Roman" pitchFamily="18" charset="0"/>
        <a:defRPr sz="3200" b="1">
          <a:solidFill>
            <a:srgbClr val="FFFFFF"/>
          </a:solidFill>
          <a:latin typeface="Times New Roman" pitchFamily="18" charset="0"/>
        </a:defRPr>
      </a:lvl5pPr>
      <a:lvl6pPr marL="2514600" indent="-228600" algn="l" defTabSz="457200" rtl="0" eaLnBrk="0" fontAlgn="base" hangingPunct="0">
        <a:spcBef>
          <a:spcPct val="0"/>
        </a:spcBef>
        <a:spcAft>
          <a:spcPct val="0"/>
        </a:spcAft>
        <a:buClr>
          <a:srgbClr val="000000"/>
        </a:buClr>
        <a:buSzPct val="100000"/>
        <a:buFont typeface="Times New Roman" pitchFamily="18" charset="0"/>
        <a:defRPr sz="3200" b="1">
          <a:solidFill>
            <a:srgbClr val="FFFFFF"/>
          </a:solidFill>
          <a:latin typeface="Times New Roman" pitchFamily="18" charset="0"/>
        </a:defRPr>
      </a:lvl6pPr>
      <a:lvl7pPr marL="2971800" indent="-228600" algn="l" defTabSz="457200" rtl="0" eaLnBrk="0" fontAlgn="base" hangingPunct="0">
        <a:spcBef>
          <a:spcPct val="0"/>
        </a:spcBef>
        <a:spcAft>
          <a:spcPct val="0"/>
        </a:spcAft>
        <a:buClr>
          <a:srgbClr val="000000"/>
        </a:buClr>
        <a:buSzPct val="100000"/>
        <a:buFont typeface="Times New Roman" pitchFamily="18" charset="0"/>
        <a:defRPr sz="3200" b="1">
          <a:solidFill>
            <a:srgbClr val="FFFFFF"/>
          </a:solidFill>
          <a:latin typeface="Times New Roman" pitchFamily="18" charset="0"/>
        </a:defRPr>
      </a:lvl7pPr>
      <a:lvl8pPr marL="3429000" indent="-228600" algn="l" defTabSz="457200" rtl="0" eaLnBrk="0" fontAlgn="base" hangingPunct="0">
        <a:spcBef>
          <a:spcPct val="0"/>
        </a:spcBef>
        <a:spcAft>
          <a:spcPct val="0"/>
        </a:spcAft>
        <a:buClr>
          <a:srgbClr val="000000"/>
        </a:buClr>
        <a:buSzPct val="100000"/>
        <a:buFont typeface="Times New Roman" pitchFamily="18" charset="0"/>
        <a:defRPr sz="3200" b="1">
          <a:solidFill>
            <a:srgbClr val="FFFFFF"/>
          </a:solidFill>
          <a:latin typeface="Times New Roman" pitchFamily="18" charset="0"/>
        </a:defRPr>
      </a:lvl8pPr>
      <a:lvl9pPr marL="3886200" indent="-228600" algn="l" defTabSz="457200" rtl="0" eaLnBrk="0" fontAlgn="base" hangingPunct="0">
        <a:spcBef>
          <a:spcPct val="0"/>
        </a:spcBef>
        <a:spcAft>
          <a:spcPct val="0"/>
        </a:spcAft>
        <a:buClr>
          <a:srgbClr val="000000"/>
        </a:buClr>
        <a:buSzPct val="100000"/>
        <a:buFont typeface="Times New Roman" pitchFamily="18" charset="0"/>
        <a:defRPr sz="3200" b="1">
          <a:solidFill>
            <a:srgbClr val="FFFFFF"/>
          </a:solidFill>
          <a:latin typeface="Times New Roman" pitchFamily="18"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8" charset="0"/>
        <a:buChar char="•"/>
        <a:defRPr sz="2800">
          <a:solidFill>
            <a:srgbClr val="FFFFFF"/>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FFFFFF"/>
          </a:solidFill>
          <a:latin typeface="+mn-lt"/>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FFFFFF"/>
          </a:solidFill>
          <a:latin typeface="+mn-lt"/>
        </a:defRPr>
      </a:lvl3pPr>
      <a:lvl4pPr marL="16002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FFFFFF"/>
          </a:solidFill>
          <a:latin typeface="+mn-lt"/>
        </a:defRPr>
      </a:lvl4pPr>
      <a:lvl5pPr marL="20574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FFFFFF"/>
          </a:solidFill>
          <a:latin typeface="+mn-lt"/>
        </a:defRPr>
      </a:lvl5pPr>
      <a:lvl6pPr marL="25146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FFFFFF"/>
          </a:solidFill>
          <a:latin typeface="+mn-lt"/>
        </a:defRPr>
      </a:lvl6pPr>
      <a:lvl7pPr marL="29718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FFFFFF"/>
          </a:solidFill>
          <a:latin typeface="+mn-lt"/>
        </a:defRPr>
      </a:lvl7pPr>
      <a:lvl8pPr marL="3429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FFFFFF"/>
          </a:solidFill>
          <a:latin typeface="+mn-lt"/>
        </a:defRPr>
      </a:lvl8pPr>
      <a:lvl9pPr marL="38862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nordson-finishing-eu.com/images/Manspray.jpg" TargetMode="Externa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hyperlink" Target="http://www.azinc.com/images/DSCF0037.gif" TargetMode="External"/></Relationships>
</file>

<file path=ppt/slides/_rels/slide13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www.itwgema.com/images/aboutpc.jpg" TargetMode="External"/><Relationship Id="rId2" Type="http://schemas.openxmlformats.org/officeDocument/2006/relationships/image" Target="../media/image70.gif"/><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0" y="2133600"/>
            <a:ext cx="9144000" cy="1322388"/>
          </a:xfrm>
          <a:prstGeom prst="rect">
            <a:avLst/>
          </a:prstGeom>
          <a:noFill/>
          <a:ln w="9525">
            <a:noFill/>
            <a:round/>
            <a:headEnd/>
            <a:tailEnd/>
          </a:ln>
        </p:spPr>
        <p:txBody>
          <a:bodyPr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b="1">
                <a:solidFill>
                  <a:srgbClr val="FFFFFF"/>
                </a:solidFill>
                <a:latin typeface="Times New Roman" pitchFamily="18" charset="0"/>
              </a:rPr>
              <a:t>Sperfinishing Processes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8013" cy="400050"/>
          </a:xfrm>
        </p:spPr>
        <p:txBody>
          <a:bodyPr/>
          <a:lstStyle/>
          <a:p>
            <a:r>
              <a:rPr lang="en-US" smtClean="0"/>
              <a:t>Grinding process (Cont..)</a:t>
            </a:r>
          </a:p>
        </p:txBody>
      </p:sp>
      <p:sp>
        <p:nvSpPr>
          <p:cNvPr id="11267" name="Rectangle 3"/>
          <p:cNvSpPr>
            <a:spLocks noGrp="1" noChangeArrowheads="1"/>
          </p:cNvSpPr>
          <p:nvPr>
            <p:ph type="body" idx="1"/>
          </p:nvPr>
        </p:nvSpPr>
        <p:spPr>
          <a:xfrm>
            <a:off x="152400" y="533400"/>
            <a:ext cx="8991600" cy="4114800"/>
          </a:xfrm>
        </p:spPr>
        <p:txBody>
          <a:bodyPr/>
          <a:lstStyle/>
          <a:p>
            <a:pPr>
              <a:buFont typeface="Times New Roman" pitchFamily="18" charset="0"/>
              <a:buNone/>
            </a:pPr>
            <a:r>
              <a:rPr lang="en-US" sz="2600" smtClean="0"/>
              <a:t>Therefore, efforts should always be made to maximize grit-workpiece interaction leading to chip formationand minimize the rest for best utilization of  the avaikable power. </a:t>
            </a:r>
          </a:p>
          <a:p>
            <a:pPr>
              <a:buFont typeface="Times New Roman" pitchFamily="18" charset="0"/>
              <a:buNone/>
            </a:pPr>
            <a:r>
              <a:rPr lang="en-US" sz="2600" smtClean="0"/>
              <a:t>The importance of the grit shape can be easily realized because it determines the grit geometry e.g. rake and clearance angle as illustrated in Fig. It appears that the grits do not have definite geometry unlike a cutting tool andthegritrake may vary from +45 to -60</a:t>
            </a:r>
            <a:r>
              <a:rPr lang="en-US" sz="2600" baseline="30000" smtClean="0"/>
              <a:t>o</a:t>
            </a:r>
            <a:r>
              <a:rPr lang="en-US" sz="2600" smtClean="0"/>
              <a:t> or more.</a:t>
            </a:r>
            <a:r>
              <a:rPr lang="en-US" smtClean="0"/>
              <a:t> </a:t>
            </a:r>
          </a:p>
        </p:txBody>
      </p:sp>
      <p:pic>
        <p:nvPicPr>
          <p:cNvPr id="89092" name="Picture 4"/>
          <p:cNvPicPr>
            <a:picLocks noChangeAspect="1" noChangeArrowheads="1"/>
          </p:cNvPicPr>
          <p:nvPr/>
        </p:nvPicPr>
        <p:blipFill>
          <a:blip r:embed="rId2" cstate="print"/>
          <a:srcRect/>
          <a:stretch>
            <a:fillRect/>
          </a:stretch>
        </p:blipFill>
        <p:spPr bwMode="auto">
          <a:xfrm>
            <a:off x="3276600" y="3733800"/>
            <a:ext cx="5029200" cy="2755900"/>
          </a:xfrm>
          <a:prstGeom prst="rect">
            <a:avLst/>
          </a:prstGeom>
          <a:noFill/>
          <a:ln w="9525">
            <a:noFill/>
            <a:miter lim="800000"/>
            <a:headEnd/>
            <a:tailEnd/>
          </a:ln>
        </p:spPr>
      </p:pic>
      <p:sp>
        <p:nvSpPr>
          <p:cNvPr id="89093" name="Text Box 5"/>
          <p:cNvSpPr txBox="1">
            <a:spLocks noChangeArrowheads="1"/>
          </p:cNvSpPr>
          <p:nvPr/>
        </p:nvSpPr>
        <p:spPr bwMode="auto">
          <a:xfrm>
            <a:off x="228600" y="6400800"/>
            <a:ext cx="8610600" cy="519113"/>
          </a:xfrm>
          <a:prstGeom prst="rect">
            <a:avLst/>
          </a:prstGeom>
          <a:noFill/>
          <a:ln w="9525">
            <a:noFill/>
            <a:miter lim="800000"/>
            <a:headEnd/>
            <a:tailEnd/>
          </a:ln>
        </p:spPr>
        <p:txBody>
          <a:bodyPr>
            <a:spAutoFit/>
          </a:bodyPr>
          <a:lstStyle/>
          <a:p>
            <a:pPr algn="ctr" eaLnBrk="0" hangingPunct="0">
              <a:buClr>
                <a:srgbClr val="000000"/>
              </a:buClr>
              <a:buSzPct val="100000"/>
              <a:buFont typeface="Times New Roman" pitchFamily="18" charset="0"/>
              <a:buNone/>
            </a:pPr>
            <a:r>
              <a:rPr lang="en-US" sz="2800" b="1" i="1">
                <a:latin typeface="Times New Roman" pitchFamily="18" charset="0"/>
              </a:rPr>
              <a:t>Fig. </a:t>
            </a:r>
            <a:r>
              <a:rPr lang="en-US" sz="2800" i="1">
                <a:latin typeface="Times New Roman" pitchFamily="18" charset="0"/>
              </a:rPr>
              <a:t>Variation in rake angle with grits of different shape </a:t>
            </a:r>
            <a:endParaRPr lang="en-US" sz="2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checkerboard(across)">
                                      <p:cBhvr>
                                        <p:cTn id="7" dur="500"/>
                                        <p:tgtEl>
                                          <p:spTgt spid="890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9093"/>
                                        </p:tgtEl>
                                        <p:attrNameLst>
                                          <p:attrName>style.visibility</p:attrName>
                                        </p:attrNameLst>
                                      </p:cBhvr>
                                      <p:to>
                                        <p:strVal val="visible"/>
                                      </p:to>
                                    </p:set>
                                    <p:anim calcmode="lin" valueType="num">
                                      <p:cBhvr additive="base">
                                        <p:cTn id="12" dur="500" fill="hold"/>
                                        <p:tgtEl>
                                          <p:spTgt spid="89093"/>
                                        </p:tgtEl>
                                        <p:attrNameLst>
                                          <p:attrName>ppt_x</p:attrName>
                                        </p:attrNameLst>
                                      </p:cBhvr>
                                      <p:tavLst>
                                        <p:tav tm="0">
                                          <p:val>
                                            <p:strVal val="#ppt_x"/>
                                          </p:val>
                                        </p:tav>
                                        <p:tav tm="100000">
                                          <p:val>
                                            <p:strVal val="#ppt_x"/>
                                          </p:val>
                                        </p:tav>
                                      </p:tavLst>
                                    </p:anim>
                                    <p:anim calcmode="lin" valueType="num">
                                      <p:cBhvr additive="base">
                                        <p:cTn id="13" dur="500" fill="hold"/>
                                        <p:tgtEl>
                                          <p:spTgt spid="890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Lapping (Cont..)</a:t>
            </a:r>
          </a:p>
        </p:txBody>
      </p:sp>
      <p:pic>
        <p:nvPicPr>
          <p:cNvPr id="119810" name="Picture 2"/>
          <p:cNvPicPr>
            <a:picLocks noChangeAspect="1" noChangeArrowheads="1"/>
          </p:cNvPicPr>
          <p:nvPr/>
        </p:nvPicPr>
        <p:blipFill>
          <a:blip r:embed="rId2" cstate="print"/>
          <a:srcRect/>
          <a:stretch>
            <a:fillRect/>
          </a:stretch>
        </p:blipFill>
        <p:spPr bwMode="auto">
          <a:xfrm>
            <a:off x="195263" y="1349375"/>
            <a:ext cx="8739187" cy="482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checkerboard(across)">
                                      <p:cBhvr>
                                        <p:cTn id="7" dur="5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0"/>
            <a:ext cx="8228013" cy="479425"/>
          </a:xfrm>
        </p:spPr>
        <p:txBody>
          <a:bodyPr/>
          <a:lstStyle/>
          <a:p>
            <a:r>
              <a:rPr lang="en-US" smtClean="0"/>
              <a:t>Lapping (Cont..)</a:t>
            </a:r>
          </a:p>
        </p:txBody>
      </p:sp>
      <p:sp>
        <p:nvSpPr>
          <p:cNvPr id="104451" name="Rectangle 3"/>
          <p:cNvSpPr>
            <a:spLocks noGrp="1" noChangeArrowheads="1"/>
          </p:cNvSpPr>
          <p:nvPr>
            <p:ph type="body" idx="1"/>
          </p:nvPr>
        </p:nvSpPr>
        <p:spPr>
          <a:xfrm>
            <a:off x="0" y="434975"/>
            <a:ext cx="9144000" cy="6423025"/>
          </a:xfrm>
        </p:spPr>
        <p:txBody>
          <a:bodyPr/>
          <a:lstStyle/>
          <a:p>
            <a:pPr>
              <a:buFont typeface="Times New Roman" pitchFamily="18" charset="0"/>
              <a:buNone/>
            </a:pPr>
            <a:r>
              <a:rPr lang="en-US" smtClean="0"/>
              <a:t>	</a:t>
            </a:r>
            <a:r>
              <a:rPr lang="en-US" sz="2700" smtClean="0"/>
              <a:t>Centreless lapping is carried out in the same principle as that of centreless grinding. </a:t>
            </a:r>
          </a:p>
          <a:p>
            <a:pPr>
              <a:buFont typeface="Times New Roman" pitchFamily="18" charset="0"/>
              <a:buNone/>
            </a:pPr>
            <a:endParaRPr lang="en-US" sz="300" smtClean="0"/>
          </a:p>
          <a:p>
            <a:pPr>
              <a:buFont typeface="Times New Roman" pitchFamily="18" charset="0"/>
              <a:buNone/>
            </a:pPr>
            <a:r>
              <a:rPr lang="en-US" sz="2700" smtClean="0"/>
              <a:t>	The bonded abrasive lapping wheel as well as the regulating wheel are much wider than those used in centreless grinding. </a:t>
            </a:r>
          </a:p>
          <a:p>
            <a:pPr>
              <a:buFont typeface="Times New Roman" pitchFamily="18" charset="0"/>
              <a:buNone/>
            </a:pPr>
            <a:endParaRPr lang="en-US" sz="300" smtClean="0"/>
          </a:p>
          <a:p>
            <a:pPr>
              <a:buFont typeface="Times New Roman" pitchFamily="18" charset="0"/>
              <a:buNone/>
            </a:pPr>
            <a:r>
              <a:rPr lang="en-US" sz="2700" smtClean="0"/>
              <a:t>	This technique is used to produce high roundness accuracy and fine finish, the workpiece requires multi-pass lapping each with progressively finer lapping wheel. </a:t>
            </a:r>
          </a:p>
          <a:p>
            <a:pPr>
              <a:buFont typeface="Times New Roman" pitchFamily="18" charset="0"/>
              <a:buNone/>
            </a:pPr>
            <a:endParaRPr lang="en-US" sz="300" smtClean="0"/>
          </a:p>
          <a:p>
            <a:pPr>
              <a:buFont typeface="Times New Roman" pitchFamily="18" charset="0"/>
              <a:buNone/>
            </a:pPr>
            <a:r>
              <a:rPr lang="en-US" sz="2700" smtClean="0"/>
              <a:t>	This is a high production operation and suitable for small amount of rectification on shape of workpiece. </a:t>
            </a:r>
          </a:p>
          <a:p>
            <a:pPr>
              <a:buFont typeface="Times New Roman" pitchFamily="18" charset="0"/>
              <a:buNone/>
            </a:pPr>
            <a:endParaRPr lang="en-US" sz="300" smtClean="0"/>
          </a:p>
          <a:p>
            <a:pPr>
              <a:buFont typeface="Times New Roman" pitchFamily="18" charset="0"/>
              <a:buNone/>
            </a:pPr>
            <a:r>
              <a:rPr lang="en-US" sz="2700" smtClean="0"/>
              <a:t>	Therefore, parts are to be pre-ground to obtain substantial straightness and roundness. </a:t>
            </a:r>
          </a:p>
          <a:p>
            <a:pPr>
              <a:buFont typeface="Times New Roman" pitchFamily="18" charset="0"/>
              <a:buNone/>
            </a:pPr>
            <a:endParaRPr lang="en-US" sz="300" smtClean="0"/>
          </a:p>
          <a:p>
            <a:pPr>
              <a:buFont typeface="Times New Roman" pitchFamily="18" charset="0"/>
              <a:buNone/>
            </a:pPr>
            <a:r>
              <a:rPr lang="en-US" sz="2700" smtClean="0"/>
              <a:t>	The process finds use in lapping piston rings, shafts and bearing races.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Lapping (Cont..)</a:t>
            </a:r>
          </a:p>
        </p:txBody>
      </p:sp>
      <p:sp>
        <p:nvSpPr>
          <p:cNvPr id="105475" name="Rectangle 3"/>
          <p:cNvSpPr>
            <a:spLocks noGrp="1" noChangeArrowheads="1"/>
          </p:cNvSpPr>
          <p:nvPr>
            <p:ph type="body" idx="1"/>
          </p:nvPr>
        </p:nvSpPr>
        <p:spPr>
          <a:xfrm>
            <a:off x="0" y="523875"/>
            <a:ext cx="9144000" cy="3673475"/>
          </a:xfrm>
        </p:spPr>
        <p:txBody>
          <a:bodyPr/>
          <a:lstStyle/>
          <a:p>
            <a:r>
              <a:rPr lang="en-US" sz="2600" smtClean="0"/>
              <a:t>Machines used for lapping internal cylindrical surfaces resembles honing machines used with power stroke. These machines in addition to the rotation of the lap also provide reciprocation to the workpiece or to the lap. The lap made usually of cast iron either solid or adjustable type can be conveniently used. </a:t>
            </a:r>
          </a:p>
        </p:txBody>
      </p:sp>
      <p:pic>
        <p:nvPicPr>
          <p:cNvPr id="105476" name="Picture 5"/>
          <p:cNvPicPr>
            <a:picLocks noChangeAspect="1" noChangeArrowheads="1"/>
          </p:cNvPicPr>
          <p:nvPr/>
        </p:nvPicPr>
        <p:blipFill>
          <a:blip r:embed="rId2" cstate="print"/>
          <a:srcRect/>
          <a:stretch>
            <a:fillRect/>
          </a:stretch>
        </p:blipFill>
        <p:spPr bwMode="auto">
          <a:xfrm>
            <a:off x="3178175" y="2728913"/>
            <a:ext cx="5507038" cy="395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t>Lapping (Cont..)</a:t>
            </a:r>
          </a:p>
        </p:txBody>
      </p:sp>
      <p:sp>
        <p:nvSpPr>
          <p:cNvPr id="106499" name="Rectangle 3"/>
          <p:cNvSpPr>
            <a:spLocks noGrp="1" noChangeArrowheads="1"/>
          </p:cNvSpPr>
          <p:nvPr>
            <p:ph type="body" idx="1"/>
          </p:nvPr>
        </p:nvSpPr>
        <p:spPr>
          <a:xfrm>
            <a:off x="0" y="520700"/>
            <a:ext cx="9339263" cy="3406775"/>
          </a:xfrm>
        </p:spPr>
        <p:txBody>
          <a:bodyPr/>
          <a:lstStyle/>
          <a:p>
            <a:r>
              <a:rPr lang="en-US" sz="2500" smtClean="0"/>
              <a:t>Figure  shows that to maximize the MRR (material removal rate) an optimum lapping pressure and abrasive concentration in the vehicle have to be chosen. </a:t>
            </a:r>
          </a:p>
          <a:p>
            <a:r>
              <a:rPr lang="en-US" sz="2500" smtClean="0"/>
              <a:t>The effect of unit pressure on MRR and surface roughness is shown in Fig. </a:t>
            </a:r>
          </a:p>
          <a:p>
            <a:r>
              <a:rPr lang="en-US" sz="2500" smtClean="0"/>
              <a:t>It is shown in the same figure that unit pressure in the range of p</a:t>
            </a:r>
            <a:r>
              <a:rPr lang="en-US" sz="2500" baseline="-25000" smtClean="0"/>
              <a:t>1</a:t>
            </a:r>
            <a:r>
              <a:rPr lang="en-US" sz="2500" smtClean="0"/>
              <a:t>-p</a:t>
            </a:r>
            <a:r>
              <a:rPr lang="en-US" sz="2500" baseline="-25000" smtClean="0"/>
              <a:t>2</a:t>
            </a:r>
            <a:r>
              <a:rPr lang="en-US" sz="2500" baseline="30000" smtClean="0"/>
              <a:t> </a:t>
            </a:r>
            <a:r>
              <a:rPr lang="en-US" sz="2500" smtClean="0"/>
              <a:t>gives the best values for MRR and roughness of the lapped surface. </a:t>
            </a:r>
          </a:p>
          <a:p>
            <a:pPr>
              <a:buFont typeface="Times New Roman" pitchFamily="18" charset="0"/>
              <a:buNone/>
            </a:pPr>
            <a:endParaRPr lang="en-US" smtClean="0"/>
          </a:p>
          <a:p>
            <a:pPr>
              <a:buFont typeface="Times New Roman" pitchFamily="18" charset="0"/>
              <a:buNone/>
            </a:pPr>
            <a:endParaRPr lang="en-US" smtClean="0"/>
          </a:p>
          <a:p>
            <a:pPr>
              <a:buFont typeface="Times New Roman" pitchFamily="18" charset="0"/>
              <a:buNone/>
            </a:pPr>
            <a:endParaRPr lang="en-US" smtClean="0"/>
          </a:p>
        </p:txBody>
      </p:sp>
      <p:pic>
        <p:nvPicPr>
          <p:cNvPr id="106500" name="Picture 4"/>
          <p:cNvPicPr>
            <a:picLocks noChangeAspect="1" noChangeArrowheads="1"/>
          </p:cNvPicPr>
          <p:nvPr/>
        </p:nvPicPr>
        <p:blipFill>
          <a:blip r:embed="rId2" cstate="print"/>
          <a:srcRect/>
          <a:stretch>
            <a:fillRect/>
          </a:stretch>
        </p:blipFill>
        <p:spPr bwMode="auto">
          <a:xfrm>
            <a:off x="3057525" y="3424238"/>
            <a:ext cx="4656138" cy="3433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0"/>
            <a:ext cx="8228013" cy="479425"/>
          </a:xfrm>
        </p:spPr>
        <p:txBody>
          <a:bodyPr/>
          <a:lstStyle/>
          <a:p>
            <a:r>
              <a:rPr lang="en-US" smtClean="0"/>
              <a:t>Lapping (Cont..)</a:t>
            </a:r>
          </a:p>
        </p:txBody>
      </p:sp>
      <p:sp>
        <p:nvSpPr>
          <p:cNvPr id="107523" name="Rectangle 3"/>
          <p:cNvSpPr>
            <a:spLocks noGrp="1" noChangeArrowheads="1"/>
          </p:cNvSpPr>
          <p:nvPr>
            <p:ph type="body" idx="1"/>
          </p:nvPr>
        </p:nvSpPr>
        <p:spPr>
          <a:xfrm>
            <a:off x="0" y="479425"/>
            <a:ext cx="9144000" cy="3222625"/>
          </a:xfrm>
        </p:spPr>
        <p:txBody>
          <a:bodyPr/>
          <a:lstStyle/>
          <a:p>
            <a:r>
              <a:rPr lang="en-US" smtClean="0"/>
              <a:t>The variation in MRR and surface roughness with grain size of abrasive are shown in Fig. </a:t>
            </a:r>
          </a:p>
          <a:p>
            <a:endParaRPr lang="en-US" sz="800" smtClean="0"/>
          </a:p>
          <a:p>
            <a:r>
              <a:rPr lang="en-US" smtClean="0"/>
              <a:t>It appears that grain size corresponding to permissible surface roughness and maximum MRR may be different.</a:t>
            </a:r>
          </a:p>
          <a:p>
            <a:endParaRPr lang="en-US" sz="800" smtClean="0"/>
          </a:p>
          <a:p>
            <a:r>
              <a:rPr lang="en-US" smtClean="0"/>
              <a:t>Primary consideration is made on the permissible surface roughness in selecting abrasive grain size. </a:t>
            </a:r>
          </a:p>
        </p:txBody>
      </p:sp>
      <p:pic>
        <p:nvPicPr>
          <p:cNvPr id="107524" name="Picture 4"/>
          <p:cNvPicPr>
            <a:picLocks noChangeAspect="1" noChangeArrowheads="1"/>
          </p:cNvPicPr>
          <p:nvPr/>
        </p:nvPicPr>
        <p:blipFill>
          <a:blip r:embed="rId2" cstate="print"/>
          <a:srcRect/>
          <a:stretch>
            <a:fillRect/>
          </a:stretch>
        </p:blipFill>
        <p:spPr bwMode="auto">
          <a:xfrm>
            <a:off x="2809875" y="3687763"/>
            <a:ext cx="4567238" cy="317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Lapping (Cont..)</a:t>
            </a:r>
          </a:p>
        </p:txBody>
      </p:sp>
      <p:sp>
        <p:nvSpPr>
          <p:cNvPr id="108547" name="Rectangle 3"/>
          <p:cNvSpPr>
            <a:spLocks noGrp="1" noChangeArrowheads="1"/>
          </p:cNvSpPr>
          <p:nvPr>
            <p:ph type="body" idx="1"/>
          </p:nvPr>
        </p:nvSpPr>
        <p:spPr>
          <a:xfrm>
            <a:off x="0" y="685800"/>
            <a:ext cx="4092575" cy="5894388"/>
          </a:xfrm>
        </p:spPr>
        <p:txBody>
          <a:bodyPr/>
          <a:lstStyle/>
          <a:p>
            <a:r>
              <a:rPr lang="en-US" smtClean="0"/>
              <a:t>	The dependence of MRR, surface roughness and linear loss (L) of workpiece dimension is shown in first fig.</a:t>
            </a:r>
          </a:p>
          <a:p>
            <a:endParaRPr lang="en-US" smtClean="0"/>
          </a:p>
          <a:p>
            <a:r>
              <a:rPr lang="en-US" smtClean="0"/>
              <a:t>Lapping conditions are so chosen that designed surface finish is obtained with the permissible limit of linear loss of workpiece dimension as shown in second Fig.  </a:t>
            </a:r>
          </a:p>
        </p:txBody>
      </p:sp>
      <p:pic>
        <p:nvPicPr>
          <p:cNvPr id="108548" name="Picture 4"/>
          <p:cNvPicPr>
            <a:picLocks noChangeAspect="1" noChangeArrowheads="1"/>
          </p:cNvPicPr>
          <p:nvPr/>
        </p:nvPicPr>
        <p:blipFill>
          <a:blip r:embed="rId2" cstate="print"/>
          <a:srcRect/>
          <a:stretch>
            <a:fillRect/>
          </a:stretch>
        </p:blipFill>
        <p:spPr bwMode="auto">
          <a:xfrm>
            <a:off x="4406900" y="234950"/>
            <a:ext cx="4152900" cy="2844800"/>
          </a:xfrm>
          <a:prstGeom prst="rect">
            <a:avLst/>
          </a:prstGeom>
          <a:noFill/>
          <a:ln w="9525">
            <a:noFill/>
            <a:miter lim="800000"/>
            <a:headEnd/>
            <a:tailEnd/>
          </a:ln>
        </p:spPr>
      </p:pic>
      <p:pic>
        <p:nvPicPr>
          <p:cNvPr id="108549" name="Picture 5"/>
          <p:cNvPicPr>
            <a:picLocks noChangeAspect="1" noChangeArrowheads="1"/>
          </p:cNvPicPr>
          <p:nvPr/>
        </p:nvPicPr>
        <p:blipFill>
          <a:blip r:embed="rId3" cstate="print"/>
          <a:srcRect/>
          <a:stretch>
            <a:fillRect/>
          </a:stretch>
        </p:blipFill>
        <p:spPr bwMode="auto">
          <a:xfrm>
            <a:off x="4398963" y="3536950"/>
            <a:ext cx="4487862"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71488" y="2743200"/>
            <a:ext cx="8228012" cy="944563"/>
          </a:xfrm>
        </p:spPr>
        <p:txBody>
          <a:bodyPr/>
          <a:lstStyle/>
          <a:p>
            <a:pPr algn="ctr"/>
            <a:r>
              <a:rPr lang="en-US" sz="6000" smtClean="0"/>
              <a:t>Honing</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0"/>
            <a:ext cx="8228013" cy="449263"/>
          </a:xfrm>
        </p:spPr>
        <p:txBody>
          <a:bodyPr/>
          <a:lstStyle/>
          <a:p>
            <a:r>
              <a:rPr lang="en-US" smtClean="0"/>
              <a:t>Honing:</a:t>
            </a:r>
          </a:p>
        </p:txBody>
      </p:sp>
      <p:sp>
        <p:nvSpPr>
          <p:cNvPr id="110595" name="Rectangle 3"/>
          <p:cNvSpPr>
            <a:spLocks noGrp="1" noChangeArrowheads="1"/>
          </p:cNvSpPr>
          <p:nvPr>
            <p:ph type="body" idx="1"/>
          </p:nvPr>
        </p:nvSpPr>
        <p:spPr>
          <a:xfrm>
            <a:off x="0" y="330200"/>
            <a:ext cx="5711825" cy="6527800"/>
          </a:xfrm>
        </p:spPr>
        <p:txBody>
          <a:bodyPr/>
          <a:lstStyle/>
          <a:p>
            <a:pPr>
              <a:buFont typeface="Times New Roman" pitchFamily="18" charset="0"/>
              <a:buNone/>
            </a:pPr>
            <a:r>
              <a:rPr lang="en-US" smtClean="0"/>
              <a:t>	Honing is a finishing process, in which a tool called </a:t>
            </a:r>
            <a:r>
              <a:rPr lang="en-US" b="1" smtClean="0"/>
              <a:t>hone</a:t>
            </a:r>
            <a:r>
              <a:rPr lang="en-US" smtClean="0"/>
              <a:t> carries out a combined rotary and reciprocating motion while the workpiece does not perform any working motion. </a:t>
            </a:r>
            <a:endParaRPr lang="en-US" sz="800" smtClean="0"/>
          </a:p>
          <a:p>
            <a:pPr>
              <a:buFont typeface="Times New Roman" pitchFamily="18" charset="0"/>
              <a:buNone/>
            </a:pPr>
            <a:endParaRPr lang="en-US" sz="800" smtClean="0"/>
          </a:p>
          <a:p>
            <a:pPr>
              <a:buFont typeface="Times New Roman" pitchFamily="18" charset="0"/>
              <a:buNone/>
            </a:pPr>
            <a:r>
              <a:rPr lang="en-US" smtClean="0"/>
              <a:t>	Most honing is done on internal cylindrical surface, such as automobile cylindrical walls. </a:t>
            </a:r>
          </a:p>
          <a:p>
            <a:pPr>
              <a:buFont typeface="Times New Roman" pitchFamily="18" charset="0"/>
              <a:buNone/>
            </a:pPr>
            <a:endParaRPr lang="en-US" sz="800" smtClean="0"/>
          </a:p>
          <a:p>
            <a:pPr>
              <a:buFont typeface="Times New Roman" pitchFamily="18" charset="0"/>
              <a:buNone/>
            </a:pPr>
            <a:r>
              <a:rPr lang="en-US" smtClean="0"/>
              <a:t>	The honing stones are held against the workpiece with controlled light pressure. The honing head is not guided externally but, instead, floats in the hole, being guided by the work surface (Fig.). </a:t>
            </a:r>
          </a:p>
        </p:txBody>
      </p:sp>
      <p:pic>
        <p:nvPicPr>
          <p:cNvPr id="110596" name="Picture 4"/>
          <p:cNvPicPr>
            <a:picLocks noChangeAspect="1" noChangeArrowheads="1"/>
          </p:cNvPicPr>
          <p:nvPr/>
        </p:nvPicPr>
        <p:blipFill>
          <a:blip r:embed="rId2" cstate="print"/>
          <a:srcRect/>
          <a:stretch>
            <a:fillRect/>
          </a:stretch>
        </p:blipFill>
        <p:spPr bwMode="auto">
          <a:xfrm>
            <a:off x="5711825" y="361950"/>
            <a:ext cx="3252788" cy="6189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checkerboard(across)">
                                      <p:cBhvr>
                                        <p:cTn id="7"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87325" y="0"/>
            <a:ext cx="8228013" cy="533400"/>
          </a:xfrm>
        </p:spPr>
        <p:txBody>
          <a:bodyPr/>
          <a:lstStyle/>
          <a:p>
            <a:r>
              <a:rPr lang="en-US" smtClean="0"/>
              <a:t>Honing (Cont..)</a:t>
            </a:r>
          </a:p>
        </p:txBody>
      </p:sp>
      <p:sp>
        <p:nvSpPr>
          <p:cNvPr id="111619" name="Rectangle 3"/>
          <p:cNvSpPr>
            <a:spLocks noGrp="1" noChangeArrowheads="1"/>
          </p:cNvSpPr>
          <p:nvPr>
            <p:ph type="body" idx="1"/>
          </p:nvPr>
        </p:nvSpPr>
        <p:spPr>
          <a:xfrm>
            <a:off x="0" y="3417888"/>
            <a:ext cx="9144000" cy="3440112"/>
          </a:xfrm>
        </p:spPr>
        <p:txBody>
          <a:bodyPr/>
          <a:lstStyle/>
          <a:p>
            <a:r>
              <a:rPr lang="en-US" sz="2600" smtClean="0"/>
              <a:t>It is desired that </a:t>
            </a:r>
          </a:p>
          <a:p>
            <a:pPr>
              <a:buFont typeface="Times New Roman" pitchFamily="18" charset="0"/>
              <a:buNone/>
            </a:pPr>
            <a:r>
              <a:rPr lang="en-US" sz="2600" smtClean="0"/>
              <a:t>	1. honing stones should not leave the work surface </a:t>
            </a:r>
          </a:p>
          <a:p>
            <a:pPr>
              <a:buFont typeface="Times New Roman" pitchFamily="18" charset="0"/>
              <a:buNone/>
            </a:pPr>
            <a:r>
              <a:rPr lang="en-US" sz="2600" smtClean="0"/>
              <a:t>	2. stroke length must cover the entire work length. </a:t>
            </a:r>
          </a:p>
          <a:p>
            <a:pPr>
              <a:buFont typeface="Times New Roman" pitchFamily="18" charset="0"/>
              <a:buNone/>
            </a:pPr>
            <a:endParaRPr lang="en-US" sz="1000" smtClean="0"/>
          </a:p>
          <a:p>
            <a:r>
              <a:rPr lang="en-US" sz="2600" smtClean="0"/>
              <a:t>In honing rotary and oscillatory motions are combined to produce a cross hatched lay pattern as illustrated in Fig. </a:t>
            </a:r>
          </a:p>
          <a:p>
            <a:r>
              <a:rPr lang="en-US" sz="2600" smtClean="0"/>
              <a:t>The honing stones are given a complex motion so as to prevent every single grit from repeating its path over the work surface. </a:t>
            </a:r>
          </a:p>
        </p:txBody>
      </p:sp>
      <p:pic>
        <p:nvPicPr>
          <p:cNvPr id="111620" name="Picture 4"/>
          <p:cNvPicPr>
            <a:picLocks noChangeAspect="1" noChangeArrowheads="1"/>
          </p:cNvPicPr>
          <p:nvPr/>
        </p:nvPicPr>
        <p:blipFill>
          <a:blip r:embed="rId2" cstate="print"/>
          <a:srcRect/>
          <a:stretch>
            <a:fillRect/>
          </a:stretch>
        </p:blipFill>
        <p:spPr bwMode="auto">
          <a:xfrm>
            <a:off x="2930525" y="0"/>
            <a:ext cx="6002338"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checkerboard(across)">
                                      <p:cBhvr>
                                        <p:cTn id="7" dur="5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0"/>
            <a:ext cx="8228013" cy="419100"/>
          </a:xfrm>
        </p:spPr>
        <p:txBody>
          <a:bodyPr/>
          <a:lstStyle/>
          <a:p>
            <a:r>
              <a:rPr lang="en-US" smtClean="0"/>
              <a:t>Honing (Cont..)</a:t>
            </a:r>
          </a:p>
        </p:txBody>
      </p:sp>
      <p:sp>
        <p:nvSpPr>
          <p:cNvPr id="112643" name="Rectangle 3"/>
          <p:cNvSpPr>
            <a:spLocks noGrp="1" noChangeArrowheads="1"/>
          </p:cNvSpPr>
          <p:nvPr>
            <p:ph type="body" idx="1"/>
          </p:nvPr>
        </p:nvSpPr>
        <p:spPr>
          <a:xfrm>
            <a:off x="0" y="449263"/>
            <a:ext cx="9144000" cy="6180137"/>
          </a:xfrm>
        </p:spPr>
        <p:txBody>
          <a:bodyPr/>
          <a:lstStyle/>
          <a:p>
            <a:pPr>
              <a:buFont typeface="Times New Roman" pitchFamily="18" charset="0"/>
              <a:buNone/>
            </a:pPr>
            <a:r>
              <a:rPr lang="en-US" smtClean="0"/>
              <a:t>The critical process parameters are: </a:t>
            </a:r>
          </a:p>
          <a:p>
            <a:pPr>
              <a:buFont typeface="Times New Roman" pitchFamily="18" charset="0"/>
              <a:buNone/>
            </a:pPr>
            <a:r>
              <a:rPr lang="en-US" smtClean="0"/>
              <a:t>	1. rotation speed </a:t>
            </a:r>
            <a:endParaRPr lang="en-US" sz="800" smtClean="0"/>
          </a:p>
          <a:p>
            <a:pPr>
              <a:buFont typeface="Times New Roman" pitchFamily="18" charset="0"/>
              <a:buNone/>
            </a:pPr>
            <a:r>
              <a:rPr lang="en-US" smtClean="0"/>
              <a:t>	2. oscillation speed </a:t>
            </a:r>
            <a:endParaRPr lang="en-US" sz="800" smtClean="0"/>
          </a:p>
          <a:p>
            <a:pPr>
              <a:buFont typeface="Times New Roman" pitchFamily="18" charset="0"/>
              <a:buNone/>
            </a:pPr>
            <a:r>
              <a:rPr lang="en-US" smtClean="0"/>
              <a:t>	3. length and position of the stroke </a:t>
            </a:r>
            <a:endParaRPr lang="en-US" sz="800" smtClean="0"/>
          </a:p>
          <a:p>
            <a:pPr>
              <a:buFont typeface="Times New Roman" pitchFamily="18" charset="0"/>
              <a:buNone/>
            </a:pPr>
            <a:r>
              <a:rPr lang="en-US" smtClean="0"/>
              <a:t>	4. honing stick pressure. </a:t>
            </a:r>
          </a:p>
          <a:p>
            <a:endParaRPr lang="en-US" sz="800" smtClean="0"/>
          </a:p>
          <a:p>
            <a:r>
              <a:rPr lang="en-US" smtClean="0"/>
              <a:t>With conventional abrasive honing stick, several strokes are necessary to obtain the desired finish on the work piece.</a:t>
            </a:r>
          </a:p>
          <a:p>
            <a:r>
              <a:rPr lang="en-US" smtClean="0"/>
              <a:t>With introduction of high performance diamond and cBN grits it is now possible to perform the honing operation in just one complete stroke. </a:t>
            </a:r>
          </a:p>
          <a:p>
            <a:r>
              <a:rPr lang="en-US" smtClean="0"/>
              <a:t>Advent of precisely engineered microcrystalline cBN grit has enhanced the capability further. </a:t>
            </a:r>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Grinding process (Cont..)</a:t>
            </a:r>
          </a:p>
        </p:txBody>
      </p:sp>
      <p:sp>
        <p:nvSpPr>
          <p:cNvPr id="12291" name="Rectangle 3"/>
          <p:cNvSpPr>
            <a:spLocks noGrp="1" noChangeArrowheads="1"/>
          </p:cNvSpPr>
          <p:nvPr>
            <p:ph type="body" idx="1"/>
          </p:nvPr>
        </p:nvSpPr>
        <p:spPr>
          <a:xfrm>
            <a:off x="152400" y="838200"/>
            <a:ext cx="8991600" cy="5791200"/>
          </a:xfrm>
        </p:spPr>
        <p:txBody>
          <a:bodyPr/>
          <a:lstStyle/>
          <a:p>
            <a:pPr>
              <a:buFont typeface="Times New Roman" pitchFamily="18" charset="0"/>
              <a:buNone/>
            </a:pPr>
            <a:r>
              <a:rPr lang="en-US" smtClean="0"/>
              <a:t>Grit with favourable geometry can produce chip in shear mode. the grits having large negative rake angle or rounded cutting edge do not form chips but may rub or may cut groove by pluoughing leading to a lateral flowof the workpiece material  as illustrated in Fig. </a:t>
            </a:r>
          </a:p>
        </p:txBody>
      </p:sp>
      <p:pic>
        <p:nvPicPr>
          <p:cNvPr id="90116" name="Picture 4"/>
          <p:cNvPicPr>
            <a:picLocks noChangeAspect="1" noChangeArrowheads="1"/>
          </p:cNvPicPr>
          <p:nvPr/>
        </p:nvPicPr>
        <p:blipFill>
          <a:blip r:embed="rId2" cstate="print"/>
          <a:srcRect/>
          <a:stretch>
            <a:fillRect/>
          </a:stretch>
        </p:blipFill>
        <p:spPr bwMode="auto">
          <a:xfrm>
            <a:off x="304800" y="3657600"/>
            <a:ext cx="8839200" cy="1878013"/>
          </a:xfrm>
          <a:prstGeom prst="rect">
            <a:avLst/>
          </a:prstGeom>
          <a:noFill/>
          <a:ln w="9525">
            <a:noFill/>
            <a:miter lim="800000"/>
            <a:headEnd/>
            <a:tailEnd/>
          </a:ln>
        </p:spPr>
      </p:pic>
      <p:sp>
        <p:nvSpPr>
          <p:cNvPr id="90117" name="Text Box 5"/>
          <p:cNvSpPr txBox="1">
            <a:spLocks noChangeArrowheads="1"/>
          </p:cNvSpPr>
          <p:nvPr/>
        </p:nvSpPr>
        <p:spPr bwMode="auto">
          <a:xfrm>
            <a:off x="457200" y="5867400"/>
            <a:ext cx="8077200" cy="519113"/>
          </a:xfrm>
          <a:prstGeom prst="rect">
            <a:avLst/>
          </a:prstGeom>
          <a:noFill/>
          <a:ln w="9525">
            <a:noFill/>
            <a:miter lim="800000"/>
            <a:headEnd/>
            <a:tailEnd/>
          </a:ln>
        </p:spPr>
        <p:txBody>
          <a:bodyPr>
            <a:spAutoFit/>
          </a:bodyPr>
          <a:lstStyle/>
          <a:p>
            <a:pPr eaLnBrk="0" hangingPunct="0">
              <a:buClr>
                <a:srgbClr val="000000"/>
              </a:buClr>
              <a:buSzPct val="100000"/>
              <a:buFont typeface="Times New Roman" pitchFamily="18" charset="0"/>
              <a:buNone/>
            </a:pPr>
            <a:r>
              <a:rPr lang="en-US" sz="2800" b="1" i="1">
                <a:latin typeface="Times New Roman" pitchFamily="18" charset="0"/>
              </a:rPr>
              <a:t>Fig.  </a:t>
            </a:r>
            <a:r>
              <a:rPr lang="en-US" sz="2800" i="1">
                <a:latin typeface="Times New Roman" pitchFamily="18" charset="0"/>
              </a:rPr>
              <a:t>Grits engage shearing, ploughing and rubbing </a:t>
            </a:r>
            <a:endParaRPr lang="en-US" sz="2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checkerboard(across)">
                                      <p:cBhvr>
                                        <p:cTn id="7" dur="500"/>
                                        <p:tgtEl>
                                          <p:spTgt spid="901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0117"/>
                                        </p:tgtEl>
                                        <p:attrNameLst>
                                          <p:attrName>style.visibility</p:attrName>
                                        </p:attrNameLst>
                                      </p:cBhvr>
                                      <p:to>
                                        <p:strVal val="visible"/>
                                      </p:to>
                                    </p:set>
                                    <p:anim calcmode="lin" valueType="num">
                                      <p:cBhvr additive="base">
                                        <p:cTn id="12" dur="500" fill="hold"/>
                                        <p:tgtEl>
                                          <p:spTgt spid="90117"/>
                                        </p:tgtEl>
                                        <p:attrNameLst>
                                          <p:attrName>ppt_x</p:attrName>
                                        </p:attrNameLst>
                                      </p:cBhvr>
                                      <p:tavLst>
                                        <p:tav tm="0">
                                          <p:val>
                                            <p:strVal val="#ppt_x"/>
                                          </p:val>
                                        </p:tav>
                                        <p:tav tm="100000">
                                          <p:val>
                                            <p:strVal val="#ppt_x"/>
                                          </p:val>
                                        </p:tav>
                                      </p:tavLst>
                                    </p:anim>
                                    <p:anim calcmode="lin" valueType="num">
                                      <p:cBhvr additive="base">
                                        <p:cTn id="13" dur="500" fill="hold"/>
                                        <p:tgtEl>
                                          <p:spTgt spid="90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Honing (Cont..)</a:t>
            </a:r>
          </a:p>
        </p:txBody>
      </p:sp>
      <p:sp>
        <p:nvSpPr>
          <p:cNvPr id="113667" name="Rectangle 3"/>
          <p:cNvSpPr>
            <a:spLocks noGrp="1" noChangeArrowheads="1"/>
          </p:cNvSpPr>
          <p:nvPr>
            <p:ph type="body" idx="1"/>
          </p:nvPr>
        </p:nvSpPr>
        <p:spPr>
          <a:xfrm>
            <a:off x="152400" y="523875"/>
            <a:ext cx="8743950" cy="3178175"/>
          </a:xfrm>
        </p:spPr>
        <p:txBody>
          <a:bodyPr/>
          <a:lstStyle/>
          <a:p>
            <a:r>
              <a:rPr lang="en-US" smtClean="0"/>
              <a:t>Honing stick with microcrystalline cBN grit can maintain sharp cutting condition with consistent results over long duration. </a:t>
            </a:r>
          </a:p>
          <a:p>
            <a:r>
              <a:rPr lang="en-US" smtClean="0"/>
              <a:t>Super-abrasive honing stick with monolayer configuration (Fig.), where a layer of cBN grits are attached to stick by a galvanically deposited metal layer, is typically found in single stroke honing application. </a:t>
            </a:r>
          </a:p>
          <a:p>
            <a:endParaRPr lang="en-US" smtClean="0"/>
          </a:p>
          <a:p>
            <a:pPr>
              <a:buFont typeface="Times New Roman" pitchFamily="18" charset="0"/>
              <a:buNone/>
            </a:pPr>
            <a:endParaRPr lang="en-US" smtClean="0"/>
          </a:p>
        </p:txBody>
      </p:sp>
      <p:pic>
        <p:nvPicPr>
          <p:cNvPr id="113668" name="Picture 4"/>
          <p:cNvPicPr>
            <a:picLocks noChangeAspect="1" noChangeArrowheads="1"/>
          </p:cNvPicPr>
          <p:nvPr/>
        </p:nvPicPr>
        <p:blipFill>
          <a:blip r:embed="rId2" cstate="print"/>
          <a:srcRect/>
          <a:stretch>
            <a:fillRect/>
          </a:stretch>
        </p:blipFill>
        <p:spPr bwMode="auto">
          <a:xfrm>
            <a:off x="1539875" y="3802063"/>
            <a:ext cx="5595938" cy="289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checkerboard(across)">
                                      <p:cBhvr>
                                        <p:cTn id="7" dur="5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Honing (Cont..)</a:t>
            </a:r>
          </a:p>
        </p:txBody>
      </p:sp>
      <p:sp>
        <p:nvSpPr>
          <p:cNvPr id="114691" name="Rectangle 3"/>
          <p:cNvSpPr>
            <a:spLocks noGrp="1" noChangeArrowheads="1"/>
          </p:cNvSpPr>
          <p:nvPr>
            <p:ph type="body" idx="1"/>
          </p:nvPr>
        </p:nvSpPr>
        <p:spPr>
          <a:xfrm>
            <a:off x="0" y="685800"/>
            <a:ext cx="9144000" cy="5943600"/>
          </a:xfrm>
        </p:spPr>
        <p:txBody>
          <a:bodyPr/>
          <a:lstStyle/>
          <a:p>
            <a:pPr>
              <a:buFont typeface="Times New Roman" pitchFamily="18" charset="0"/>
              <a:buNone/>
            </a:pPr>
            <a:r>
              <a:rPr lang="en-US" smtClean="0"/>
              <a:t>	With the advent of precision brazing technique, efforts can be made to manufacture honing stick with single layer configuration with a brazed metal bond. </a:t>
            </a:r>
          </a:p>
          <a:p>
            <a:pPr>
              <a:buFont typeface="Times New Roman" pitchFamily="18" charset="0"/>
              <a:buNone/>
            </a:pPr>
            <a:r>
              <a:rPr lang="en-US" smtClean="0"/>
              <a:t>	Like brazed grinding wheel such single layer brazed honing stick are expected to provide controlled grit density, larger grit protrusion leading to higher material removal rate and longer life compared to what can be obtained with a galvanically bonded counterpart. </a:t>
            </a:r>
          </a:p>
          <a:p>
            <a:r>
              <a:rPr lang="en-US" smtClean="0"/>
              <a:t>The important parameters that affect material removal rate (MRR) and surface roughness (R) are: </a:t>
            </a:r>
          </a:p>
          <a:p>
            <a:pPr>
              <a:buFont typeface="Times New Roman" pitchFamily="18" charset="0"/>
              <a:buNone/>
            </a:pPr>
            <a:r>
              <a:rPr lang="en-US" smtClean="0"/>
              <a:t>	(i) unit pressure, p </a:t>
            </a:r>
          </a:p>
          <a:p>
            <a:pPr>
              <a:buFont typeface="Times New Roman" pitchFamily="18" charset="0"/>
              <a:buNone/>
            </a:pPr>
            <a:r>
              <a:rPr lang="en-US" smtClean="0"/>
              <a:t>	(ii) peripheral honing speed, Vc </a:t>
            </a:r>
          </a:p>
          <a:p>
            <a:pPr>
              <a:buFont typeface="Times New Roman" pitchFamily="18" charset="0"/>
              <a:buNone/>
            </a:pPr>
            <a:r>
              <a:rPr lang="en-US" smtClean="0"/>
              <a:t>	(iii) honing time, T </a:t>
            </a:r>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Honing (Cont..)</a:t>
            </a:r>
          </a:p>
        </p:txBody>
      </p:sp>
      <p:sp>
        <p:nvSpPr>
          <p:cNvPr id="115715" name="Rectangle 3"/>
          <p:cNvSpPr>
            <a:spLocks noGrp="1" noChangeArrowheads="1"/>
          </p:cNvSpPr>
          <p:nvPr>
            <p:ph type="body" idx="1"/>
          </p:nvPr>
        </p:nvSpPr>
        <p:spPr>
          <a:xfrm>
            <a:off x="0" y="446088"/>
            <a:ext cx="8743950" cy="3121025"/>
          </a:xfrm>
        </p:spPr>
        <p:txBody>
          <a:bodyPr/>
          <a:lstStyle/>
          <a:p>
            <a:r>
              <a:rPr lang="en-US" smtClean="0"/>
              <a:t>The variation of MRR (Q) and R with unit pressure is shown in Fig. It is evident from the graph that the unit pressure should be selected so as to get minimum surface roughness with highest possible MRR. </a:t>
            </a:r>
          </a:p>
          <a:p>
            <a:r>
              <a:rPr lang="en-US" smtClean="0"/>
              <a:t>Figure shows that an increase of peripheral honing speed leads to enhancement of material removal rate and decrease in surface roughness. </a:t>
            </a:r>
          </a:p>
        </p:txBody>
      </p:sp>
      <p:pic>
        <p:nvPicPr>
          <p:cNvPr id="115716" name="Picture 4"/>
          <p:cNvPicPr>
            <a:picLocks noChangeAspect="1" noChangeArrowheads="1"/>
          </p:cNvPicPr>
          <p:nvPr/>
        </p:nvPicPr>
        <p:blipFill>
          <a:blip r:embed="rId2" cstate="print"/>
          <a:srcRect/>
          <a:stretch>
            <a:fillRect/>
          </a:stretch>
        </p:blipFill>
        <p:spPr bwMode="auto">
          <a:xfrm>
            <a:off x="450850" y="3643313"/>
            <a:ext cx="3344863" cy="2974975"/>
          </a:xfrm>
          <a:prstGeom prst="rect">
            <a:avLst/>
          </a:prstGeom>
          <a:noFill/>
          <a:ln w="9525">
            <a:noFill/>
            <a:miter lim="800000"/>
            <a:headEnd/>
            <a:tailEnd/>
          </a:ln>
        </p:spPr>
      </p:pic>
      <p:pic>
        <p:nvPicPr>
          <p:cNvPr id="115717" name="Picture 5"/>
          <p:cNvPicPr>
            <a:picLocks noChangeAspect="1" noChangeArrowheads="1"/>
          </p:cNvPicPr>
          <p:nvPr/>
        </p:nvPicPr>
        <p:blipFill>
          <a:blip r:embed="rId3" cstate="print"/>
          <a:srcRect/>
          <a:stretch>
            <a:fillRect/>
          </a:stretch>
        </p:blipFill>
        <p:spPr bwMode="auto">
          <a:xfrm>
            <a:off x="4379913" y="3643313"/>
            <a:ext cx="3849687" cy="300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checkerboard(across)">
                                      <p:cBhvr>
                                        <p:cTn id="7" dur="500"/>
                                        <p:tgtEl>
                                          <p:spTgt spid="115716"/>
                                        </p:tgtEl>
                                      </p:cBhvr>
                                    </p:animEffect>
                                  </p:childTnLst>
                                </p:cTn>
                              </p:par>
                              <p:par>
                                <p:cTn id="8" presetID="5" presetClass="entr" presetSubtype="10" fill="hold" nodeType="withEffect">
                                  <p:stCondLst>
                                    <p:cond delay="0"/>
                                  </p:stCondLst>
                                  <p:childTnLst>
                                    <p:set>
                                      <p:cBhvr>
                                        <p:cTn id="9" dur="1" fill="hold">
                                          <p:stCondLst>
                                            <p:cond delay="0"/>
                                          </p:stCondLst>
                                        </p:cTn>
                                        <p:tgtEl>
                                          <p:spTgt spid="115717"/>
                                        </p:tgtEl>
                                        <p:attrNameLst>
                                          <p:attrName>style.visibility</p:attrName>
                                        </p:attrNameLst>
                                      </p:cBhvr>
                                      <p:to>
                                        <p:strVal val="visible"/>
                                      </p:to>
                                    </p:set>
                                    <p:animEffect transition="in" filter="checkerboard(across)">
                                      <p:cBhvr>
                                        <p:cTn id="10"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Honing (Cont..)</a:t>
            </a:r>
          </a:p>
        </p:txBody>
      </p:sp>
      <p:sp>
        <p:nvSpPr>
          <p:cNvPr id="116739" name="Rectangle 3"/>
          <p:cNvSpPr>
            <a:spLocks noGrp="1" noChangeArrowheads="1"/>
          </p:cNvSpPr>
          <p:nvPr>
            <p:ph type="body" idx="1"/>
          </p:nvPr>
        </p:nvSpPr>
        <p:spPr>
          <a:xfrm>
            <a:off x="182563" y="581025"/>
            <a:ext cx="8743950" cy="2297113"/>
          </a:xfrm>
        </p:spPr>
        <p:txBody>
          <a:bodyPr/>
          <a:lstStyle/>
          <a:p>
            <a:pPr>
              <a:buFont typeface="Times New Roman" pitchFamily="18" charset="0"/>
              <a:buNone/>
            </a:pPr>
            <a:r>
              <a:rPr lang="en-US" smtClean="0"/>
              <a:t>	Figure shows that with honing time T, MRR decreases. On the other hand, surface roughness decreases and after attaining a minimum value again rises. The selection of honing time depends very much on the permissible surface roughness. </a:t>
            </a:r>
          </a:p>
          <a:p>
            <a:pPr>
              <a:buFont typeface="Times New Roman" pitchFamily="18" charset="0"/>
              <a:buNone/>
            </a:pPr>
            <a:endParaRPr lang="en-US" smtClean="0"/>
          </a:p>
        </p:txBody>
      </p:sp>
      <p:pic>
        <p:nvPicPr>
          <p:cNvPr id="116740" name="Picture 4"/>
          <p:cNvPicPr>
            <a:picLocks noChangeAspect="1" noChangeArrowheads="1"/>
          </p:cNvPicPr>
          <p:nvPr/>
        </p:nvPicPr>
        <p:blipFill>
          <a:blip r:embed="rId2" cstate="print"/>
          <a:srcRect/>
          <a:stretch>
            <a:fillRect/>
          </a:stretch>
        </p:blipFill>
        <p:spPr bwMode="auto">
          <a:xfrm>
            <a:off x="2112963" y="2892425"/>
            <a:ext cx="4976812" cy="3805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checkerboard(across)">
                                      <p:cBhvr>
                                        <p:cTn id="7"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71488" y="2247900"/>
            <a:ext cx="8228012" cy="1014413"/>
          </a:xfrm>
        </p:spPr>
        <p:txBody>
          <a:bodyPr/>
          <a:lstStyle/>
          <a:p>
            <a:pPr algn="ctr"/>
            <a:r>
              <a:rPr lang="en-US" sz="6000" smtClean="0"/>
              <a:t>Superfinishing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0"/>
            <a:ext cx="8228013" cy="449263"/>
          </a:xfrm>
        </p:spPr>
        <p:txBody>
          <a:bodyPr/>
          <a:lstStyle/>
          <a:p>
            <a:r>
              <a:rPr lang="en-US" smtClean="0"/>
              <a:t>Superfinishing: </a:t>
            </a:r>
          </a:p>
        </p:txBody>
      </p:sp>
      <p:sp>
        <p:nvSpPr>
          <p:cNvPr id="118787" name="Rectangle 3"/>
          <p:cNvSpPr>
            <a:spLocks noGrp="1" noChangeArrowheads="1"/>
          </p:cNvSpPr>
          <p:nvPr>
            <p:ph type="body" idx="1"/>
          </p:nvPr>
        </p:nvSpPr>
        <p:spPr>
          <a:xfrm>
            <a:off x="0" y="479425"/>
            <a:ext cx="9144000" cy="3927475"/>
          </a:xfrm>
        </p:spPr>
        <p:txBody>
          <a:bodyPr/>
          <a:lstStyle/>
          <a:p>
            <a:r>
              <a:rPr lang="en-US" sz="2600" smtClean="0"/>
              <a:t>First Fig. illustrates superfinishing end-face of a cylindrical workpiece. </a:t>
            </a:r>
          </a:p>
          <a:p>
            <a:r>
              <a:rPr lang="en-US" sz="2600" smtClean="0"/>
              <a:t>In this both feeding and oscillation of the superfinishing stone is given in the radial direction. </a:t>
            </a:r>
          </a:p>
          <a:p>
            <a:r>
              <a:rPr lang="en-US" sz="2600" smtClean="0"/>
              <a:t>Second Fig. shows the superfinishing operation in plunge mode. </a:t>
            </a:r>
          </a:p>
          <a:p>
            <a:r>
              <a:rPr lang="en-US" sz="2600" smtClean="0"/>
              <a:t>In this case the abrasive stone covers the section of the workpiece requiring superfinish. </a:t>
            </a:r>
          </a:p>
          <a:p>
            <a:r>
              <a:rPr lang="en-US" sz="2600" smtClean="0"/>
              <a:t>The abrasive stone is slowly fed in radial direction while its oscillation is imparted in the axial direction. </a:t>
            </a:r>
          </a:p>
        </p:txBody>
      </p:sp>
      <p:pic>
        <p:nvPicPr>
          <p:cNvPr id="118788" name="Picture 4"/>
          <p:cNvPicPr>
            <a:picLocks noChangeAspect="1" noChangeArrowheads="1"/>
          </p:cNvPicPr>
          <p:nvPr/>
        </p:nvPicPr>
        <p:blipFill>
          <a:blip r:embed="rId2" cstate="print"/>
          <a:srcRect/>
          <a:stretch>
            <a:fillRect/>
          </a:stretch>
        </p:blipFill>
        <p:spPr bwMode="auto">
          <a:xfrm>
            <a:off x="788988" y="4429125"/>
            <a:ext cx="3038475" cy="2428875"/>
          </a:xfrm>
          <a:prstGeom prst="rect">
            <a:avLst/>
          </a:prstGeom>
          <a:noFill/>
          <a:ln w="9525">
            <a:noFill/>
            <a:miter lim="800000"/>
            <a:headEnd/>
            <a:tailEnd/>
          </a:ln>
        </p:spPr>
      </p:pic>
      <p:pic>
        <p:nvPicPr>
          <p:cNvPr id="118789" name="Picture 5"/>
          <p:cNvPicPr>
            <a:picLocks noChangeAspect="1" noChangeArrowheads="1"/>
          </p:cNvPicPr>
          <p:nvPr/>
        </p:nvPicPr>
        <p:blipFill>
          <a:blip r:embed="rId3" cstate="print"/>
          <a:srcRect/>
          <a:stretch>
            <a:fillRect/>
          </a:stretch>
        </p:blipFill>
        <p:spPr bwMode="auto">
          <a:xfrm>
            <a:off x="6370638" y="4152900"/>
            <a:ext cx="2528887" cy="2705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checkerboard(across)">
                                      <p:cBhvr>
                                        <p:cTn id="7" dur="500"/>
                                        <p:tgtEl>
                                          <p:spTgt spid="118788"/>
                                        </p:tgtEl>
                                      </p:cBhvr>
                                    </p:animEffect>
                                  </p:childTnLst>
                                </p:cTn>
                              </p:par>
                              <p:par>
                                <p:cTn id="8" presetID="5" presetClass="entr" presetSubtype="10" fill="hold" nodeType="withEffect">
                                  <p:stCondLst>
                                    <p:cond delay="0"/>
                                  </p:stCondLst>
                                  <p:childTnLst>
                                    <p:set>
                                      <p:cBhvr>
                                        <p:cTn id="9" dur="1" fill="hold">
                                          <p:stCondLst>
                                            <p:cond delay="0"/>
                                          </p:stCondLst>
                                        </p:cTn>
                                        <p:tgtEl>
                                          <p:spTgt spid="118789"/>
                                        </p:tgtEl>
                                        <p:attrNameLst>
                                          <p:attrName>style.visibility</p:attrName>
                                        </p:attrNameLst>
                                      </p:cBhvr>
                                      <p:to>
                                        <p:strVal val="visible"/>
                                      </p:to>
                                    </p:set>
                                    <p:animEffect transition="in" filter="checkerboard(across)">
                                      <p:cBhvr>
                                        <p:cTn id="10" dur="5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0"/>
            <a:ext cx="8228013" cy="465138"/>
          </a:xfrm>
        </p:spPr>
        <p:txBody>
          <a:bodyPr/>
          <a:lstStyle/>
          <a:p>
            <a:r>
              <a:rPr lang="en-US" smtClean="0"/>
              <a:t>Superfinishing (Cont..): </a:t>
            </a:r>
          </a:p>
        </p:txBody>
      </p:sp>
      <p:sp>
        <p:nvSpPr>
          <p:cNvPr id="119811" name="Rectangle 3"/>
          <p:cNvSpPr>
            <a:spLocks noGrp="1" noChangeArrowheads="1"/>
          </p:cNvSpPr>
          <p:nvPr>
            <p:ph type="body" idx="1"/>
          </p:nvPr>
        </p:nvSpPr>
        <p:spPr>
          <a:xfrm>
            <a:off x="0" y="446088"/>
            <a:ext cx="9144000" cy="3211512"/>
          </a:xfrm>
        </p:spPr>
        <p:txBody>
          <a:bodyPr/>
          <a:lstStyle/>
          <a:p>
            <a:r>
              <a:rPr lang="en-US" smtClean="0"/>
              <a:t>Superfinishing can be effectively done on a stationary workpiece as shown in first Fig. </a:t>
            </a:r>
          </a:p>
          <a:p>
            <a:r>
              <a:rPr lang="en-US" smtClean="0"/>
              <a:t>In this the abrasive stones are held in a disc which oscillates and rotates about the axis of the workpiece. </a:t>
            </a:r>
          </a:p>
          <a:p>
            <a:r>
              <a:rPr lang="en-US" smtClean="0"/>
              <a:t>Second Fig. shows that internal cylindrical surfaces can also be superfinished by axially oscillating and reciprocating the stones on a rotating workpiece. </a:t>
            </a:r>
          </a:p>
        </p:txBody>
      </p:sp>
      <p:pic>
        <p:nvPicPr>
          <p:cNvPr id="124932" name="Picture 4"/>
          <p:cNvPicPr>
            <a:picLocks noChangeAspect="1" noChangeArrowheads="1"/>
          </p:cNvPicPr>
          <p:nvPr/>
        </p:nvPicPr>
        <p:blipFill>
          <a:blip r:embed="rId2" cstate="print"/>
          <a:srcRect/>
          <a:stretch>
            <a:fillRect/>
          </a:stretch>
        </p:blipFill>
        <p:spPr bwMode="auto">
          <a:xfrm>
            <a:off x="1228725" y="3643313"/>
            <a:ext cx="7129463" cy="3214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checkerboard(across)">
                                      <p:cBhvr>
                                        <p:cTn id="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87363" y="2293938"/>
            <a:ext cx="8228012" cy="914400"/>
          </a:xfrm>
        </p:spPr>
        <p:txBody>
          <a:bodyPr/>
          <a:lstStyle/>
          <a:p>
            <a:pPr algn="ctr"/>
            <a:r>
              <a:rPr lang="en-US" sz="6000" smtClean="0"/>
              <a:t>Buffing</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0"/>
            <a:ext cx="8228013" cy="465138"/>
          </a:xfrm>
        </p:spPr>
        <p:txBody>
          <a:bodyPr/>
          <a:lstStyle/>
          <a:p>
            <a:r>
              <a:rPr lang="en-US" smtClean="0"/>
              <a:t>Buffing:</a:t>
            </a:r>
          </a:p>
        </p:txBody>
      </p:sp>
      <p:sp>
        <p:nvSpPr>
          <p:cNvPr id="121859" name="Rectangle 3"/>
          <p:cNvSpPr>
            <a:spLocks noGrp="1" noChangeArrowheads="1"/>
          </p:cNvSpPr>
          <p:nvPr>
            <p:ph type="body" idx="1"/>
          </p:nvPr>
        </p:nvSpPr>
        <p:spPr>
          <a:xfrm>
            <a:off x="0" y="404813"/>
            <a:ext cx="9144000" cy="6453187"/>
          </a:xfrm>
        </p:spPr>
        <p:txBody>
          <a:bodyPr/>
          <a:lstStyle/>
          <a:p>
            <a:pPr>
              <a:buFont typeface="Times New Roman" pitchFamily="18" charset="0"/>
              <a:buNone/>
            </a:pPr>
            <a:r>
              <a:rPr lang="en-US" sz="2600" b="1" smtClean="0"/>
              <a:t>	Introduction</a:t>
            </a:r>
          </a:p>
          <a:p>
            <a:r>
              <a:rPr lang="en-US" sz="2500" i="1" smtClean="0"/>
              <a:t>Buffing</a:t>
            </a:r>
            <a:r>
              <a:rPr lang="en-US" sz="2500" smtClean="0"/>
              <a:t> is a final operation to improve the polish of a metal </a:t>
            </a:r>
            <a:r>
              <a:rPr lang="en-US" sz="2500" baseline="30000" smtClean="0"/>
              <a:t> </a:t>
            </a:r>
            <a:r>
              <a:rPr lang="en-US" sz="2500" smtClean="0"/>
              <a:t>and to bring out the maximum luster.</a:t>
            </a:r>
          </a:p>
          <a:p>
            <a:r>
              <a:rPr lang="en-US" sz="2500" smtClean="0"/>
              <a:t>Buffing is a frequent operation prior to</a:t>
            </a:r>
            <a:r>
              <a:rPr lang="en-US" sz="2500" i="1" smtClean="0"/>
              <a:t> plating.</a:t>
            </a:r>
            <a:endParaRPr lang="en-US" sz="2500" smtClean="0"/>
          </a:p>
          <a:p>
            <a:r>
              <a:rPr lang="en-US" sz="2500" smtClean="0"/>
              <a:t>In buffing, the rubbing action is more gentle than the vigorous and aggressive cutting action employed in polishing.</a:t>
            </a:r>
          </a:p>
          <a:p>
            <a:r>
              <a:rPr lang="en-US" sz="2500" smtClean="0"/>
              <a:t>Buffing removes negligible amounts of metal. The size of the work is changed very little, sometimes, 0 0025 to 0 0075 mm.</a:t>
            </a:r>
          </a:p>
          <a:p>
            <a:r>
              <a:rPr lang="en-US" sz="2500" smtClean="0"/>
              <a:t>Basically, buffing flows or smears the surface metal. It takes the peaks and flows them into valleys. This gives a mirror-like polish.</a:t>
            </a:r>
          </a:p>
          <a:p>
            <a:r>
              <a:rPr lang="en-US" sz="2500" smtClean="0"/>
              <a:t>Buffing does not maintain flatness or roundness. It is used only to obtain very smooth reflective surfaces.</a:t>
            </a:r>
          </a:p>
          <a:p>
            <a:r>
              <a:rPr lang="en-US" sz="2500" smtClean="0"/>
              <a:t>Buffing is</a:t>
            </a:r>
            <a:r>
              <a:rPr lang="en-US" sz="2500" i="1" smtClean="0"/>
              <a:t> usually</a:t>
            </a:r>
            <a:r>
              <a:rPr lang="en-US" sz="2500" smtClean="0"/>
              <a:t> confined to the non-ferrous metals, such  as aluminum, copper, brass and zinc alloy die castings, stainless steel, chromium and nickel plate, etc.</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0"/>
            <a:ext cx="8228013" cy="479425"/>
          </a:xfrm>
        </p:spPr>
        <p:txBody>
          <a:bodyPr/>
          <a:lstStyle/>
          <a:p>
            <a:r>
              <a:rPr lang="en-US" smtClean="0"/>
              <a:t>Buffing (Cont..):</a:t>
            </a:r>
          </a:p>
        </p:txBody>
      </p:sp>
      <p:sp>
        <p:nvSpPr>
          <p:cNvPr id="122883" name="Rectangle 3"/>
          <p:cNvSpPr>
            <a:spLocks noGrp="1" noChangeArrowheads="1"/>
          </p:cNvSpPr>
          <p:nvPr>
            <p:ph type="body" idx="1"/>
          </p:nvPr>
        </p:nvSpPr>
        <p:spPr>
          <a:xfrm>
            <a:off x="0" y="404813"/>
            <a:ext cx="9144000" cy="6453187"/>
          </a:xfrm>
        </p:spPr>
        <p:txBody>
          <a:bodyPr/>
          <a:lstStyle/>
          <a:p>
            <a:pPr>
              <a:buFont typeface="Times New Roman" pitchFamily="18" charset="0"/>
              <a:buNone/>
            </a:pPr>
            <a:r>
              <a:rPr lang="en-US" b="1" smtClean="0"/>
              <a:t>	Principle of operation</a:t>
            </a:r>
          </a:p>
          <a:p>
            <a:r>
              <a:rPr lang="en-US" sz="2500" smtClean="0"/>
              <a:t>The surface to be buffed may be a die casting or stamping which does not require any preparatory treatment except cleaning.</a:t>
            </a:r>
          </a:p>
          <a:p>
            <a:r>
              <a:rPr lang="en-US" sz="2500" smtClean="0"/>
              <a:t>Buffing may be done by holding the workpiece in hand and bringing it into contact with a revolving buffing wheel. </a:t>
            </a:r>
          </a:p>
          <a:p>
            <a:r>
              <a:rPr lang="en-US" sz="2500" smtClean="0"/>
              <a:t>The operator presses the part against the</a:t>
            </a:r>
            <a:r>
              <a:rPr lang="en-US" sz="2500" i="1" smtClean="0"/>
              <a:t> charged buff</a:t>
            </a:r>
            <a:r>
              <a:rPr lang="en-US" sz="2500" smtClean="0"/>
              <a:t> with considerable pressure. </a:t>
            </a:r>
          </a:p>
          <a:p>
            <a:r>
              <a:rPr lang="en-US" sz="2500" smtClean="0"/>
              <a:t>This heavy pressure gives fast action and also heats up the work. </a:t>
            </a:r>
          </a:p>
          <a:p>
            <a:r>
              <a:rPr lang="en-US" sz="2500" smtClean="0"/>
              <a:t>The temperature may rise from 90° to 150°C, which will not usually warp the work but does require careful handling. </a:t>
            </a:r>
          </a:p>
          <a:p>
            <a:r>
              <a:rPr lang="en-US" sz="2500" smtClean="0"/>
              <a:t>Some operators, while buffing, hold the hot workpiece with the help of a rag or apron. </a:t>
            </a:r>
          </a:p>
          <a:p>
            <a:r>
              <a:rPr lang="en-US" sz="2500" smtClean="0"/>
              <a:t>This practice is highly dangerous since if the rag or apron is picked up by the revolving machine, the consequences could be more serious. Instead put the job down and wait for it to cool.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8013" cy="457200"/>
          </a:xfrm>
        </p:spPr>
        <p:txBody>
          <a:bodyPr/>
          <a:lstStyle/>
          <a:p>
            <a:r>
              <a:rPr lang="en-US" b="0" smtClean="0"/>
              <a:t>Specification of grinding wheel:</a:t>
            </a:r>
            <a:r>
              <a:rPr lang="en-US" sz="2800" smtClean="0"/>
              <a:t> </a:t>
            </a:r>
          </a:p>
        </p:txBody>
      </p:sp>
      <p:sp>
        <p:nvSpPr>
          <p:cNvPr id="13315" name="Rectangle 3"/>
          <p:cNvSpPr>
            <a:spLocks noGrp="1" noChangeArrowheads="1"/>
          </p:cNvSpPr>
          <p:nvPr>
            <p:ph type="body" idx="1"/>
          </p:nvPr>
        </p:nvSpPr>
        <p:spPr>
          <a:xfrm>
            <a:off x="152400" y="533400"/>
            <a:ext cx="8991600" cy="6324600"/>
          </a:xfrm>
        </p:spPr>
        <p:txBody>
          <a:bodyPr/>
          <a:lstStyle/>
          <a:p>
            <a:pPr>
              <a:lnSpc>
                <a:spcPct val="80000"/>
              </a:lnSpc>
              <a:buFont typeface="Times New Roman" pitchFamily="18" charset="0"/>
              <a:buNone/>
            </a:pPr>
            <a:r>
              <a:rPr lang="en-US" smtClean="0"/>
              <a:t>A grinding wheel requires two types of specification </a:t>
            </a:r>
          </a:p>
          <a:p>
            <a:pPr>
              <a:lnSpc>
                <a:spcPct val="80000"/>
              </a:lnSpc>
              <a:buFont typeface="Times New Roman" pitchFamily="18" charset="0"/>
              <a:buNone/>
            </a:pPr>
            <a:r>
              <a:rPr lang="en-US" smtClean="0"/>
              <a:t>	(a) Geometrical specification </a:t>
            </a:r>
          </a:p>
          <a:p>
            <a:pPr>
              <a:lnSpc>
                <a:spcPct val="80000"/>
              </a:lnSpc>
              <a:buFont typeface="Times New Roman" pitchFamily="18" charset="0"/>
              <a:buNone/>
            </a:pPr>
            <a:r>
              <a:rPr lang="en-US" smtClean="0"/>
              <a:t>	(b) Compositional specification </a:t>
            </a:r>
          </a:p>
          <a:p>
            <a:pPr>
              <a:lnSpc>
                <a:spcPct val="80000"/>
              </a:lnSpc>
              <a:buFont typeface="Times New Roman" pitchFamily="18" charset="0"/>
              <a:buNone/>
            </a:pPr>
            <a:r>
              <a:rPr lang="en-US" b="1" smtClean="0"/>
              <a:t>Geometrical specification </a:t>
            </a:r>
          </a:p>
          <a:p>
            <a:pPr>
              <a:lnSpc>
                <a:spcPct val="80000"/>
              </a:lnSpc>
            </a:pPr>
            <a:r>
              <a:rPr lang="en-US" smtClean="0"/>
              <a:t>This is decided by the type of grinding machine and the grinding operation to be performed in the workpiece. </a:t>
            </a:r>
          </a:p>
          <a:p>
            <a:pPr>
              <a:lnSpc>
                <a:spcPct val="80000"/>
              </a:lnSpc>
            </a:pPr>
            <a:r>
              <a:rPr lang="en-US" smtClean="0"/>
              <a:t>This specification mainly includes wheel diameter, width and depth of rim and the bore diameter. </a:t>
            </a:r>
          </a:p>
          <a:p>
            <a:pPr>
              <a:lnSpc>
                <a:spcPct val="80000"/>
              </a:lnSpc>
            </a:pPr>
            <a:r>
              <a:rPr lang="en-US" smtClean="0"/>
              <a:t>The wheel diameter, for example can be as high as 400mm in high efficiency grinding or as small as less than 1mm in internal grinding. </a:t>
            </a:r>
          </a:p>
          <a:p>
            <a:pPr>
              <a:lnSpc>
                <a:spcPct val="80000"/>
              </a:lnSpc>
            </a:pPr>
            <a:r>
              <a:rPr lang="en-US" smtClean="0"/>
              <a:t>The width of the wheel may be less than an mm in dicing and slicing applications. </a:t>
            </a:r>
          </a:p>
          <a:p>
            <a:pPr>
              <a:lnSpc>
                <a:spcPct val="80000"/>
              </a:lnSpc>
            </a:pPr>
            <a:r>
              <a:rPr lang="en-US" smtClean="0"/>
              <a:t>Standard wheel configurations for conventional and superabrasive grinding wheels are shown in Fig. on next slide.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8013" cy="479425"/>
          </a:xfrm>
        </p:spPr>
        <p:txBody>
          <a:bodyPr/>
          <a:lstStyle/>
          <a:p>
            <a:r>
              <a:rPr lang="en-US" smtClean="0"/>
              <a:t>Buffing (Cont..):</a:t>
            </a:r>
          </a:p>
        </p:txBody>
      </p:sp>
      <p:sp>
        <p:nvSpPr>
          <p:cNvPr id="123907" name="Rectangle 3"/>
          <p:cNvSpPr>
            <a:spLocks noGrp="1" noChangeArrowheads="1"/>
          </p:cNvSpPr>
          <p:nvPr>
            <p:ph type="body" idx="1"/>
          </p:nvPr>
        </p:nvSpPr>
        <p:spPr>
          <a:xfrm>
            <a:off x="0" y="434975"/>
            <a:ext cx="9144000" cy="6194425"/>
          </a:xfrm>
        </p:spPr>
        <p:txBody>
          <a:bodyPr/>
          <a:lstStyle/>
          <a:p>
            <a:r>
              <a:rPr lang="en-US" smtClean="0"/>
              <a:t>There is no work-rest or guard but a leather receptacle can be fitted below and behind the buffing wheel with advantage. </a:t>
            </a:r>
          </a:p>
          <a:p>
            <a:endParaRPr lang="en-US" sz="800" smtClean="0"/>
          </a:p>
          <a:p>
            <a:r>
              <a:rPr lang="en-US" smtClean="0"/>
              <a:t>For buffing, the work should be held firmly against the periphery of the buffing wheel at a point on its front underside.</a:t>
            </a:r>
          </a:p>
          <a:p>
            <a:endParaRPr lang="en-US" sz="800" smtClean="0"/>
          </a:p>
          <a:p>
            <a:r>
              <a:rPr lang="en-US" smtClean="0"/>
              <a:t>A buffed surface is produced in two distinct steps :</a:t>
            </a:r>
          </a:p>
          <a:p>
            <a:r>
              <a:rPr lang="en-US" smtClean="0"/>
              <a:t>(</a:t>
            </a:r>
            <a:r>
              <a:rPr lang="en-US" i="1" smtClean="0"/>
              <a:t>i</a:t>
            </a:r>
            <a:r>
              <a:rPr lang="en-US" smtClean="0"/>
              <a:t>)</a:t>
            </a:r>
            <a:r>
              <a:rPr lang="en-US" i="1" smtClean="0"/>
              <a:t> Cutting down.	(ii) Coloring.</a:t>
            </a:r>
          </a:p>
          <a:p>
            <a:endParaRPr lang="en-US" sz="800" i="1" smtClean="0"/>
          </a:p>
          <a:p>
            <a:r>
              <a:rPr lang="en-US" smtClean="0"/>
              <a:t>During the initial finishing stage of cutting down, minute sur­face irregularities are reduced or entirely eliminated. It is during the final stage of buffing (coloring) that the ultimate reflective, highly lustrous surface is produced.</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0"/>
            <a:ext cx="8228013" cy="479425"/>
          </a:xfrm>
        </p:spPr>
        <p:txBody>
          <a:bodyPr/>
          <a:lstStyle/>
          <a:p>
            <a:r>
              <a:rPr lang="en-US" smtClean="0"/>
              <a:t>Buffing (Cont..):</a:t>
            </a:r>
          </a:p>
        </p:txBody>
      </p:sp>
      <p:sp>
        <p:nvSpPr>
          <p:cNvPr id="124931" name="Rectangle 3"/>
          <p:cNvSpPr>
            <a:spLocks noGrp="1" noChangeArrowheads="1"/>
          </p:cNvSpPr>
          <p:nvPr>
            <p:ph type="body" idx="1"/>
          </p:nvPr>
        </p:nvSpPr>
        <p:spPr>
          <a:xfrm>
            <a:off x="0" y="390525"/>
            <a:ext cx="9144000" cy="6467475"/>
          </a:xfrm>
        </p:spPr>
        <p:txBody>
          <a:bodyPr/>
          <a:lstStyle/>
          <a:p>
            <a:r>
              <a:rPr lang="en-US" b="1" smtClean="0"/>
              <a:t>Equipment</a:t>
            </a:r>
          </a:p>
          <a:p>
            <a:r>
              <a:rPr lang="en-US" sz="2700" smtClean="0"/>
              <a:t>The buffing machine (usually called a</a:t>
            </a:r>
            <a:r>
              <a:rPr lang="en-US" sz="2700" i="1" smtClean="0"/>
              <a:t> buffing lathe)</a:t>
            </a:r>
            <a:r>
              <a:rPr lang="en-US" sz="2700" smtClean="0"/>
              <a:t> resembles an offhand grinding machine. </a:t>
            </a:r>
          </a:p>
          <a:p>
            <a:r>
              <a:rPr lang="en-US" sz="2700" smtClean="0"/>
              <a:t>It has usually two arbors which are of 32 to 50 mm diameter. </a:t>
            </a:r>
          </a:p>
          <a:p>
            <a:r>
              <a:rPr lang="en-US" sz="2700" smtClean="0"/>
              <a:t>Two flanges are mounted on the arbor to hold 75 to 150 mm thick </a:t>
            </a:r>
            <a:r>
              <a:rPr lang="en-US" sz="2700" i="1" smtClean="0"/>
              <a:t>buffing wheels</a:t>
            </a:r>
            <a:r>
              <a:rPr lang="en-US" sz="2700" smtClean="0"/>
              <a:t> (like grinding wheels on the offhand grinding machine).</a:t>
            </a:r>
          </a:p>
          <a:p>
            <a:r>
              <a:rPr lang="en-US" sz="2700" smtClean="0"/>
              <a:t>Buffing wheels are made of cloth (cotton, wool, flannel or muslin) or fibre firmly sewed together in 6 to 13 mm thick sections. </a:t>
            </a:r>
          </a:p>
          <a:p>
            <a:r>
              <a:rPr lang="en-US" sz="2700" smtClean="0"/>
              <a:t>These sections are closely pressed together by the flanges on the buffing machine arbor.</a:t>
            </a:r>
          </a:p>
          <a:p>
            <a:r>
              <a:rPr lang="en-US" sz="2700" smtClean="0"/>
              <a:t>Buffing wheels or</a:t>
            </a:r>
            <a:r>
              <a:rPr lang="en-US" sz="2700" i="1" smtClean="0"/>
              <a:t> buffs</a:t>
            </a:r>
            <a:r>
              <a:rPr lang="en-US" sz="2700" smtClean="0"/>
              <a:t> are usually 300 to 750 mm in diameter and rotate at 1000 to 3000 RPM.</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0"/>
            <a:ext cx="8228013" cy="495300"/>
          </a:xfrm>
        </p:spPr>
        <p:txBody>
          <a:bodyPr/>
          <a:lstStyle/>
          <a:p>
            <a:r>
              <a:rPr lang="en-US" smtClean="0"/>
              <a:t>Buffing (Cont..):</a:t>
            </a:r>
          </a:p>
        </p:txBody>
      </p:sp>
      <p:sp>
        <p:nvSpPr>
          <p:cNvPr id="125955" name="Rectangle 3"/>
          <p:cNvSpPr>
            <a:spLocks noGrp="1" noChangeArrowheads="1"/>
          </p:cNvSpPr>
          <p:nvPr>
            <p:ph type="body" idx="1"/>
          </p:nvPr>
        </p:nvSpPr>
        <p:spPr>
          <a:xfrm>
            <a:off x="0" y="434975"/>
            <a:ext cx="9144000" cy="6423025"/>
          </a:xfrm>
        </p:spPr>
        <p:txBody>
          <a:bodyPr/>
          <a:lstStyle/>
          <a:p>
            <a:r>
              <a:rPr lang="en-US" smtClean="0"/>
              <a:t>The buffing wheel is</a:t>
            </a:r>
            <a:r>
              <a:rPr lang="en-US" i="1" smtClean="0"/>
              <a:t> charged</a:t>
            </a:r>
            <a:r>
              <a:rPr lang="en-US" smtClean="0"/>
              <a:t> by pressing the</a:t>
            </a:r>
            <a:r>
              <a:rPr lang="en-US" i="1" smtClean="0"/>
              <a:t> abrasive stick </a:t>
            </a:r>
            <a:r>
              <a:rPr lang="en-US" smtClean="0"/>
              <a:t>against the (cloth) wheel periphery until the wheel is thoroughly coated.</a:t>
            </a:r>
          </a:p>
          <a:p>
            <a:r>
              <a:rPr lang="en-US" smtClean="0"/>
              <a:t>The</a:t>
            </a:r>
            <a:r>
              <a:rPr lang="en-US" i="1" smtClean="0"/>
              <a:t> abrasive stick</a:t>
            </a:r>
            <a:r>
              <a:rPr lang="en-US" smtClean="0"/>
              <a:t> is made up with a heavy grease or wax base. </a:t>
            </a:r>
          </a:p>
          <a:p>
            <a:r>
              <a:rPr lang="en-US" smtClean="0"/>
              <a:t>The so called</a:t>
            </a:r>
            <a:r>
              <a:rPr lang="en-US" i="1" smtClean="0"/>
              <a:t> abrasives</a:t>
            </a:r>
            <a:r>
              <a:rPr lang="en-US" smtClean="0"/>
              <a:t> which have almost no cutting ability are, red rouge (ferric oxide) or green rouge (chromium oxide) for soft metals, aluminum oxide for hard metals, etc.</a:t>
            </a:r>
          </a:p>
          <a:p>
            <a:endParaRPr lang="en-US" sz="1000" smtClean="0"/>
          </a:p>
          <a:p>
            <a:pPr>
              <a:buFont typeface="Times New Roman" pitchFamily="18" charset="0"/>
              <a:buNone/>
            </a:pPr>
            <a:r>
              <a:rPr lang="en-US" b="1" smtClean="0"/>
              <a:t>	Applications of buffing</a:t>
            </a:r>
          </a:p>
          <a:p>
            <a:r>
              <a:rPr lang="en-US" smtClean="0"/>
              <a:t>Automobile, motor cycle and bicycle parts,</a:t>
            </a:r>
          </a:p>
          <a:p>
            <a:r>
              <a:rPr lang="en-US" smtClean="0"/>
              <a:t>Sporting items, tools and store fixtures,</a:t>
            </a:r>
          </a:p>
          <a:p>
            <a:r>
              <a:rPr lang="en-US" smtClean="0"/>
              <a:t>Commercial and residential hardware,</a:t>
            </a:r>
          </a:p>
          <a:p>
            <a:r>
              <a:rPr lang="en-US" smtClean="0"/>
              <a:t>Household utensils and appliances etc.</a:t>
            </a:r>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71488" y="2189163"/>
            <a:ext cx="8228012" cy="877887"/>
          </a:xfrm>
        </p:spPr>
        <p:txBody>
          <a:bodyPr/>
          <a:lstStyle/>
          <a:p>
            <a:pPr algn="ctr"/>
            <a:r>
              <a:rPr lang="en-US" sz="6000" smtClean="0"/>
              <a:t>Barrel Tumbling</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0"/>
            <a:ext cx="8228013" cy="374650"/>
          </a:xfrm>
        </p:spPr>
        <p:txBody>
          <a:bodyPr/>
          <a:lstStyle/>
          <a:p>
            <a:r>
              <a:rPr lang="en-US" smtClean="0"/>
              <a:t>Barrel Tumbling:</a:t>
            </a:r>
          </a:p>
        </p:txBody>
      </p:sp>
      <p:sp>
        <p:nvSpPr>
          <p:cNvPr id="128003" name="Rectangle 3"/>
          <p:cNvSpPr>
            <a:spLocks noGrp="1" noChangeArrowheads="1"/>
          </p:cNvSpPr>
          <p:nvPr>
            <p:ph type="body" idx="1"/>
          </p:nvPr>
        </p:nvSpPr>
        <p:spPr>
          <a:xfrm>
            <a:off x="0" y="314325"/>
            <a:ext cx="9144000" cy="6543675"/>
          </a:xfrm>
        </p:spPr>
        <p:txBody>
          <a:bodyPr/>
          <a:lstStyle/>
          <a:p>
            <a:r>
              <a:rPr lang="en-US" sz="2700" smtClean="0"/>
              <a:t>Tumbling, is a finishing process known as mass finishing method.</a:t>
            </a:r>
            <a:r>
              <a:rPr lang="en-US" sz="2700" i="1" smtClean="0"/>
              <a:t> </a:t>
            </a:r>
          </a:p>
          <a:p>
            <a:r>
              <a:rPr lang="en-US" sz="2700" i="1" smtClean="0"/>
              <a:t>Mass finishing</a:t>
            </a:r>
            <a:r>
              <a:rPr lang="en-US" sz="2700" smtClean="0"/>
              <a:t> involves the finishing of parts in bulk by a mixing action inside a container, usually in the presence of an abrasive media. </a:t>
            </a:r>
          </a:p>
          <a:p>
            <a:r>
              <a:rPr lang="en-US" sz="2700" smtClean="0"/>
              <a:t>The mixing causes the parts to rub against the media and each other to achieve the desired finishing action. </a:t>
            </a:r>
          </a:p>
          <a:p>
            <a:r>
              <a:rPr lang="en-US" sz="2700" smtClean="0"/>
              <a:t>	Mass finishing methods are used for deburring, descaling, deflashing, polishing, radiusing, burnishing, and cleaning. </a:t>
            </a:r>
          </a:p>
          <a:p>
            <a:r>
              <a:rPr lang="en-US" sz="2700" smtClean="0"/>
              <a:t>The parts include stampings, castings, forgings, extrusions, and machined parts. Even plastic and ceramic parts are sometimes subjected to these mass finishing operations to achieve desired finishing results. </a:t>
            </a:r>
          </a:p>
          <a:p>
            <a:r>
              <a:rPr lang="en-US" sz="2700" smtClean="0"/>
              <a:t>The parts processed by this method are usually small and are therefore uneconomical to finish individually.</a:t>
            </a:r>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8228013" cy="434975"/>
          </a:xfrm>
        </p:spPr>
        <p:txBody>
          <a:bodyPr/>
          <a:lstStyle/>
          <a:p>
            <a:r>
              <a:rPr lang="en-US" smtClean="0"/>
              <a:t>Barrel Tumbling (Cont..):</a:t>
            </a:r>
          </a:p>
        </p:txBody>
      </p:sp>
      <p:sp>
        <p:nvSpPr>
          <p:cNvPr id="129027" name="Rectangle 3"/>
          <p:cNvSpPr>
            <a:spLocks noGrp="1" noChangeArrowheads="1"/>
          </p:cNvSpPr>
          <p:nvPr>
            <p:ph type="body" idx="1"/>
          </p:nvPr>
        </p:nvSpPr>
        <p:spPr>
          <a:xfrm>
            <a:off x="0" y="374650"/>
            <a:ext cx="9144000" cy="3792538"/>
          </a:xfrm>
        </p:spPr>
        <p:txBody>
          <a:bodyPr/>
          <a:lstStyle/>
          <a:p>
            <a:pPr>
              <a:buFont typeface="Times New Roman" pitchFamily="18" charset="0"/>
              <a:buNone/>
            </a:pPr>
            <a:r>
              <a:rPr lang="en-US" b="1" smtClean="0"/>
              <a:t>	Processes and Equipment:</a:t>
            </a:r>
            <a:r>
              <a:rPr lang="en-US" smtClean="0"/>
              <a:t> 	</a:t>
            </a:r>
          </a:p>
          <a:p>
            <a:pPr>
              <a:buFont typeface="Times New Roman" pitchFamily="18" charset="0"/>
              <a:buNone/>
            </a:pPr>
            <a:r>
              <a:rPr lang="en-US" sz="2500" i="1" smtClean="0"/>
              <a:t>	Tumbling</a:t>
            </a:r>
            <a:r>
              <a:rPr lang="en-US" sz="2500" smtClean="0"/>
              <a:t> (also called</a:t>
            </a:r>
            <a:r>
              <a:rPr lang="en-US" sz="2500" i="1" smtClean="0"/>
              <a:t> barrel finishing</a:t>
            </a:r>
            <a:r>
              <a:rPr lang="en-US" sz="2500" smtClean="0"/>
              <a:t> and</a:t>
            </a:r>
            <a:r>
              <a:rPr lang="en-US" sz="2500" i="1" smtClean="0"/>
              <a:t> tumbling barrel finishing</a:t>
            </a:r>
            <a:r>
              <a:rPr lang="en-US" sz="2500" smtClean="0"/>
              <a:t>) involves the use of a horizontally oriented barrel of hexagonal or octagonal cross-section in which parts are mixed by rotating the barrel at s speed of 10-50 rev/min. </a:t>
            </a:r>
          </a:p>
          <a:p>
            <a:pPr>
              <a:buFont typeface="Times New Roman" pitchFamily="18" charset="0"/>
              <a:buNone/>
            </a:pPr>
            <a:r>
              <a:rPr lang="en-US" sz="2500" smtClean="0"/>
              <a:t> 	Finishing is performed by a "landslide" action of the media and parts as the barrel revolves. </a:t>
            </a:r>
          </a:p>
          <a:p>
            <a:pPr>
              <a:buFont typeface="Times New Roman" pitchFamily="18" charset="0"/>
              <a:buNone/>
            </a:pPr>
            <a:r>
              <a:rPr lang="en-US" sz="2500" smtClean="0"/>
              <a:t>	As shown in Fig. the contents rise in the barrel due to rotation, followed by a tumbling down of the top layer due to gravity. </a:t>
            </a:r>
          </a:p>
          <a:p>
            <a:pPr>
              <a:buFont typeface="Times New Roman" pitchFamily="18" charset="0"/>
              <a:buNone/>
            </a:pPr>
            <a:r>
              <a:rPr lang="en-US" sz="2500" smtClean="0"/>
              <a:t>	</a:t>
            </a:r>
            <a:endParaRPr lang="en-US" smtClean="0"/>
          </a:p>
        </p:txBody>
      </p:sp>
      <p:pic>
        <p:nvPicPr>
          <p:cNvPr id="171010" name="Picture 2"/>
          <p:cNvPicPr>
            <a:picLocks noChangeAspect="1" noChangeArrowheads="1"/>
          </p:cNvPicPr>
          <p:nvPr/>
        </p:nvPicPr>
        <p:blipFill>
          <a:blip r:embed="rId2" cstate="print"/>
          <a:srcRect/>
          <a:stretch>
            <a:fillRect/>
          </a:stretch>
        </p:blipFill>
        <p:spPr bwMode="auto">
          <a:xfrm>
            <a:off x="1384300" y="4302125"/>
            <a:ext cx="5551488" cy="2555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checkerboard(across)">
                                      <p:cBhvr>
                                        <p:cTn id="7" dur="500"/>
                                        <p:tgtEl>
                                          <p:spTgt spid="17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0"/>
            <a:ext cx="8228013" cy="434975"/>
          </a:xfrm>
        </p:spPr>
        <p:txBody>
          <a:bodyPr/>
          <a:lstStyle/>
          <a:p>
            <a:r>
              <a:rPr lang="en-US" smtClean="0"/>
              <a:t>Barrel Tumbling (Cont..):</a:t>
            </a:r>
          </a:p>
        </p:txBody>
      </p:sp>
      <p:sp>
        <p:nvSpPr>
          <p:cNvPr id="130051" name="Rectangle 3"/>
          <p:cNvSpPr>
            <a:spLocks noGrp="1" noChangeArrowheads="1"/>
          </p:cNvSpPr>
          <p:nvPr>
            <p:ph type="body" idx="1"/>
          </p:nvPr>
        </p:nvSpPr>
        <p:spPr>
          <a:xfrm>
            <a:off x="0" y="419100"/>
            <a:ext cx="9144000" cy="6438900"/>
          </a:xfrm>
        </p:spPr>
        <p:txBody>
          <a:bodyPr/>
          <a:lstStyle/>
          <a:p>
            <a:pPr>
              <a:buFont typeface="Times New Roman" pitchFamily="18" charset="0"/>
              <a:buNone/>
            </a:pPr>
            <a:r>
              <a:rPr lang="en-US" smtClean="0"/>
              <a:t>	</a:t>
            </a:r>
            <a:r>
              <a:rPr lang="en-US" sz="2700" smtClean="0"/>
              <a:t>This cycle of rising and tumbling occurs continuously and, over time, subjects all of the parts to the same desired finishing operation. </a:t>
            </a:r>
          </a:p>
          <a:p>
            <a:pPr>
              <a:buFont typeface="Times New Roman" pitchFamily="18" charset="0"/>
              <a:buNone/>
            </a:pPr>
            <a:r>
              <a:rPr lang="en-US" sz="2700" smtClean="0"/>
              <a:t>	Because only the top layer of parts is being finished at any moment, barrel finishing is a relatively slow process compared to other mass finishing methods. </a:t>
            </a:r>
          </a:p>
          <a:p>
            <a:pPr>
              <a:buFont typeface="Times New Roman" pitchFamily="18" charset="0"/>
              <a:buNone/>
            </a:pPr>
            <a:r>
              <a:rPr lang="en-US" sz="2700" smtClean="0"/>
              <a:t>	It often takes several hours of tumbling to complete the processing. </a:t>
            </a:r>
          </a:p>
          <a:p>
            <a:pPr>
              <a:buFont typeface="Times New Roman" pitchFamily="18" charset="0"/>
              <a:buNone/>
            </a:pPr>
            <a:r>
              <a:rPr lang="en-US" sz="2700" smtClean="0"/>
              <a:t>	Other drawbacks of barrel finishing include high noise levels and large floor space requirements.</a:t>
            </a:r>
          </a:p>
          <a:p>
            <a:pPr>
              <a:buFont typeface="Times New Roman" pitchFamily="18" charset="0"/>
              <a:buNone/>
            </a:pPr>
            <a:r>
              <a:rPr lang="en-US" sz="2700" smtClean="0"/>
              <a:t>	Media Most of the</a:t>
            </a:r>
            <a:r>
              <a:rPr lang="en-US" sz="2700" i="1" smtClean="0"/>
              <a:t> media</a:t>
            </a:r>
            <a:r>
              <a:rPr lang="en-US" sz="2700" smtClean="0"/>
              <a:t> in these operations arc abrasive; however, some media perform non-abrasive finishing operations such as burnishing and surface hardening. The media may be natural or synthetic materials Natural media include corundum, granite, limestone, and even hardwood. </a:t>
            </a:r>
          </a:p>
          <a:p>
            <a:pPr>
              <a:buFont typeface="Times New Roman" pitchFamily="18" charset="0"/>
              <a:buNone/>
            </a:pPr>
            <a:endParaRPr lang="en-US" smtClean="0"/>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0"/>
            <a:ext cx="8228013" cy="465138"/>
          </a:xfrm>
        </p:spPr>
        <p:txBody>
          <a:bodyPr/>
          <a:lstStyle/>
          <a:p>
            <a:r>
              <a:rPr lang="en-US" smtClean="0"/>
              <a:t>Barrel Tumbling (Cont..):</a:t>
            </a:r>
          </a:p>
        </p:txBody>
      </p:sp>
      <p:sp>
        <p:nvSpPr>
          <p:cNvPr id="131075" name="Rectangle 3"/>
          <p:cNvSpPr>
            <a:spLocks noGrp="1" noChangeArrowheads="1"/>
          </p:cNvSpPr>
          <p:nvPr>
            <p:ph type="body" idx="1"/>
          </p:nvPr>
        </p:nvSpPr>
        <p:spPr>
          <a:xfrm>
            <a:off x="0" y="465138"/>
            <a:ext cx="9144000" cy="3822700"/>
          </a:xfrm>
        </p:spPr>
        <p:txBody>
          <a:bodyPr/>
          <a:lstStyle/>
          <a:p>
            <a:pPr>
              <a:buFont typeface="Times New Roman" pitchFamily="18" charset="0"/>
              <a:buNone/>
            </a:pPr>
            <a:r>
              <a:rPr lang="en-US" smtClean="0"/>
              <a:t>	</a:t>
            </a:r>
            <a:r>
              <a:rPr lang="en-US" sz="2600" smtClean="0"/>
              <a:t>The problem with these materials is that they are generally softer (and therefore wear more rapidly) and non-uniform in size (and sometimes clog in the work parts). </a:t>
            </a:r>
          </a:p>
          <a:p>
            <a:pPr>
              <a:buFont typeface="Times New Roman" pitchFamily="18" charset="0"/>
              <a:buNone/>
            </a:pPr>
            <a:r>
              <a:rPr lang="en-US" sz="2600" smtClean="0"/>
              <a:t>	Synthetic media can be made with greater consistency, both in size and hardness. </a:t>
            </a:r>
          </a:p>
          <a:p>
            <a:pPr>
              <a:buFont typeface="Times New Roman" pitchFamily="18" charset="0"/>
              <a:buNone/>
            </a:pPr>
            <a:r>
              <a:rPr lang="en-US" sz="2600" smtClean="0"/>
              <a:t>	These materials include A1</a:t>
            </a:r>
            <a:r>
              <a:rPr lang="en-US" sz="2600" baseline="-25000" smtClean="0"/>
              <a:t>2</a:t>
            </a:r>
            <a:r>
              <a:rPr lang="en-US" sz="2600" smtClean="0"/>
              <a:t>0</a:t>
            </a:r>
            <a:r>
              <a:rPr lang="en-US" sz="2600" baseline="-25000" smtClean="0"/>
              <a:t>5</a:t>
            </a:r>
            <a:r>
              <a:rPr lang="en-US" sz="2600" smtClean="0"/>
              <a:t> and SIC compacted into a desired shape and size using a bonding material such as a polyester resin The shapes for these media include spheres, cones, angle-cut cylinders and other regular geometric forms, as in Figure a)</a:t>
            </a:r>
          </a:p>
          <a:p>
            <a:pPr>
              <a:buFont typeface="Times New Roman" pitchFamily="18" charset="0"/>
              <a:buNone/>
            </a:pPr>
            <a:endParaRPr lang="en-US" sz="2700" smtClean="0"/>
          </a:p>
        </p:txBody>
      </p:sp>
      <p:pic>
        <p:nvPicPr>
          <p:cNvPr id="172034" name="Picture 2"/>
          <p:cNvPicPr>
            <a:picLocks noChangeAspect="1" noChangeArrowheads="1"/>
          </p:cNvPicPr>
          <p:nvPr/>
        </p:nvPicPr>
        <p:blipFill>
          <a:blip r:embed="rId2" cstate="print"/>
          <a:srcRect/>
          <a:stretch>
            <a:fillRect/>
          </a:stretch>
        </p:blipFill>
        <p:spPr bwMode="auto">
          <a:xfrm>
            <a:off x="247650" y="4287838"/>
            <a:ext cx="8797925" cy="2570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checkerboard(across)">
                                      <p:cBhvr>
                                        <p:cTn id="7" dur="500"/>
                                        <p:tgtEl>
                                          <p:spTgt spid="172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0"/>
            <a:ext cx="8228013" cy="495300"/>
          </a:xfrm>
        </p:spPr>
        <p:txBody>
          <a:bodyPr/>
          <a:lstStyle/>
          <a:p>
            <a:r>
              <a:rPr lang="en-US" smtClean="0"/>
              <a:t>Barrel Tumbling (Cont..):</a:t>
            </a:r>
          </a:p>
        </p:txBody>
      </p:sp>
      <p:sp>
        <p:nvSpPr>
          <p:cNvPr id="132099" name="Rectangle 3"/>
          <p:cNvSpPr>
            <a:spLocks noGrp="1" noChangeArrowheads="1"/>
          </p:cNvSpPr>
          <p:nvPr>
            <p:ph type="body" idx="1"/>
          </p:nvPr>
        </p:nvSpPr>
        <p:spPr>
          <a:xfrm>
            <a:off x="179388" y="523875"/>
            <a:ext cx="8785225" cy="6105525"/>
          </a:xfrm>
        </p:spPr>
        <p:txBody>
          <a:bodyPr/>
          <a:lstStyle/>
          <a:p>
            <a:r>
              <a:rPr lang="en-US" smtClean="0"/>
              <a:t>Steel is also used as a mass finishing medium in shapes such as those shown in Figure (b) for burnishing, surface hardening, and light deburring operations. </a:t>
            </a:r>
          </a:p>
          <a:p>
            <a:r>
              <a:rPr lang="en-US" smtClean="0"/>
              <a:t>The shapes shown in Figure come in various sizes. </a:t>
            </a:r>
          </a:p>
          <a:p>
            <a:r>
              <a:rPr lang="en-US" smtClean="0"/>
              <a:t>Selection of media is based on part size and shape, as well as finishing requirements.</a:t>
            </a:r>
          </a:p>
          <a:p>
            <a:r>
              <a:rPr lang="en-US" smtClean="0"/>
              <a:t>In most mass finishing processes, a compound is used with the media. </a:t>
            </a:r>
          </a:p>
          <a:p>
            <a:r>
              <a:rPr lang="en-US" smtClean="0"/>
              <a:t>The mass finishing</a:t>
            </a:r>
            <a:r>
              <a:rPr lang="en-US" i="1" smtClean="0"/>
              <a:t> compound</a:t>
            </a:r>
            <a:r>
              <a:rPr lang="en-US" smtClean="0"/>
              <a:t> is a combination of chemicals for specific functions such as cleaning, cooling, rust inhibiting (of steel parts and steel media), and enhancing brightness and color of the parts (especially in burnishing).</a:t>
            </a:r>
          </a:p>
          <a:p>
            <a:r>
              <a:rPr lang="en-US" smtClean="0"/>
              <a:t/>
            </a:r>
            <a:br>
              <a:rPr lang="en-US" smtClean="0"/>
            </a:br>
            <a:endParaRPr lang="en-US"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36550" y="2413000"/>
            <a:ext cx="8228013" cy="884238"/>
          </a:xfrm>
        </p:spPr>
        <p:txBody>
          <a:bodyPr/>
          <a:lstStyle/>
          <a:p>
            <a:pPr algn="ctr"/>
            <a:r>
              <a:rPr lang="en-US" sz="6000" smtClean="0"/>
              <a:t>Burnishing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Standard configuration of grinding wheels:</a:t>
            </a:r>
          </a:p>
        </p:txBody>
      </p:sp>
      <p:pic>
        <p:nvPicPr>
          <p:cNvPr id="93188" name="Picture 4"/>
          <p:cNvPicPr>
            <a:picLocks noChangeAspect="1" noChangeArrowheads="1"/>
          </p:cNvPicPr>
          <p:nvPr/>
        </p:nvPicPr>
        <p:blipFill>
          <a:blip r:embed="rId2" cstate="print"/>
          <a:srcRect/>
          <a:stretch>
            <a:fillRect/>
          </a:stretch>
        </p:blipFill>
        <p:spPr bwMode="auto">
          <a:xfrm>
            <a:off x="381000" y="1447800"/>
            <a:ext cx="8458200" cy="3055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checkerboard(across)">
                                      <p:cBhvr>
                                        <p:cTn id="7"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Burnishing:</a:t>
            </a:r>
          </a:p>
        </p:txBody>
      </p:sp>
      <p:sp>
        <p:nvSpPr>
          <p:cNvPr id="134147" name="Rectangle 3"/>
          <p:cNvSpPr>
            <a:spLocks noGrp="1" noChangeArrowheads="1"/>
          </p:cNvSpPr>
          <p:nvPr>
            <p:ph type="body" idx="1"/>
          </p:nvPr>
        </p:nvSpPr>
        <p:spPr>
          <a:xfrm>
            <a:off x="152400" y="685800"/>
            <a:ext cx="3490913" cy="5943600"/>
          </a:xfrm>
        </p:spPr>
        <p:txBody>
          <a:bodyPr/>
          <a:lstStyle/>
          <a:p>
            <a:pPr>
              <a:buFont typeface="Times New Roman" pitchFamily="18" charset="0"/>
              <a:buNone/>
            </a:pPr>
            <a:r>
              <a:rPr lang="en-US" smtClean="0"/>
              <a:t>	The burnishing process consists of pressing hardened steel rolls or balls into the surface of the workpiece and imparting a feed motion to the same. </a:t>
            </a:r>
          </a:p>
          <a:p>
            <a:pPr>
              <a:buFont typeface="Times New Roman" pitchFamily="18" charset="0"/>
              <a:buNone/>
            </a:pPr>
            <a:r>
              <a:rPr lang="en-US" smtClean="0"/>
              <a:t>	</a:t>
            </a:r>
          </a:p>
          <a:p>
            <a:pPr>
              <a:buFont typeface="Times New Roman" pitchFamily="18" charset="0"/>
              <a:buNone/>
            </a:pPr>
            <a:r>
              <a:rPr lang="en-US" smtClean="0"/>
              <a:t>	Ball burnishing of a cylindrical surface is illustrated in Fig.  </a:t>
            </a:r>
          </a:p>
        </p:txBody>
      </p:sp>
      <p:pic>
        <p:nvPicPr>
          <p:cNvPr id="134148" name="Picture 4"/>
          <p:cNvPicPr>
            <a:picLocks noChangeAspect="1" noChangeArrowheads="1"/>
          </p:cNvPicPr>
          <p:nvPr/>
        </p:nvPicPr>
        <p:blipFill>
          <a:blip r:embed="rId2" cstate="print"/>
          <a:srcRect/>
          <a:stretch>
            <a:fillRect/>
          </a:stretch>
        </p:blipFill>
        <p:spPr bwMode="auto">
          <a:xfrm>
            <a:off x="3776663" y="901700"/>
            <a:ext cx="5086350" cy="5259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checkerboard(across)">
                                      <p:cBhvr>
                                        <p:cTn id="7"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mtClean="0"/>
              <a:t>Burnishing (Cont..):</a:t>
            </a:r>
          </a:p>
        </p:txBody>
      </p:sp>
      <p:sp>
        <p:nvSpPr>
          <p:cNvPr id="135171" name="Rectangle 3"/>
          <p:cNvSpPr>
            <a:spLocks noGrp="1" noChangeArrowheads="1"/>
          </p:cNvSpPr>
          <p:nvPr>
            <p:ph type="body" idx="1"/>
          </p:nvPr>
        </p:nvSpPr>
        <p:spPr>
          <a:xfrm>
            <a:off x="152400" y="685800"/>
            <a:ext cx="8743950" cy="1773238"/>
          </a:xfrm>
        </p:spPr>
        <p:txBody>
          <a:bodyPr/>
          <a:lstStyle/>
          <a:p>
            <a:pPr>
              <a:buFont typeface="Times New Roman" pitchFamily="18" charset="0"/>
              <a:buNone/>
            </a:pPr>
            <a:r>
              <a:rPr lang="en-US" smtClean="0"/>
              <a:t>	During burnishing considerable residual compressive stress is induced in the surface of the workpiece and thereby fatigue strength and wear resistance of the surface layer increase. </a:t>
            </a:r>
          </a:p>
        </p:txBody>
      </p:sp>
      <p:pic>
        <p:nvPicPr>
          <p:cNvPr id="135172" name="Picture 4"/>
          <p:cNvPicPr>
            <a:picLocks noChangeAspect="1" noChangeArrowheads="1"/>
          </p:cNvPicPr>
          <p:nvPr/>
        </p:nvPicPr>
        <p:blipFill>
          <a:blip r:embed="rId2" cstate="print"/>
          <a:srcRect/>
          <a:stretch>
            <a:fillRect/>
          </a:stretch>
        </p:blipFill>
        <p:spPr bwMode="auto">
          <a:xfrm>
            <a:off x="1108075" y="2635250"/>
            <a:ext cx="6972300" cy="4079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checkerboard(across)">
                                      <p:cBhvr>
                                        <p:cTn id="7" dur="5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mtClean="0"/>
              <a:t>Burnishing (Cont..)</a:t>
            </a:r>
          </a:p>
        </p:txBody>
      </p:sp>
      <p:sp>
        <p:nvSpPr>
          <p:cNvPr id="136195" name="Rectangle 3"/>
          <p:cNvSpPr>
            <a:spLocks noGrp="1" noChangeArrowheads="1"/>
          </p:cNvSpPr>
          <p:nvPr>
            <p:ph type="body" idx="1"/>
          </p:nvPr>
        </p:nvSpPr>
        <p:spPr>
          <a:xfrm>
            <a:off x="152400" y="685800"/>
            <a:ext cx="8991600" cy="5924550"/>
          </a:xfrm>
        </p:spPr>
        <p:txBody>
          <a:bodyPr/>
          <a:lstStyle/>
          <a:p>
            <a:r>
              <a:rPr lang="en-US" smtClean="0"/>
              <a:t>The surface of the component is cold worked by a hard and highly polished roller or series of rollers; this process is used on various flat, cylindrical, or conical surfaces (Fig. ). </a:t>
            </a:r>
          </a:p>
          <a:p>
            <a:endParaRPr lang="en-US" smtClean="0"/>
          </a:p>
          <a:p>
            <a:r>
              <a:rPr lang="en-US" smtClean="0"/>
              <a:t>Roller  burnishing improves surface finish by removing scratches, tool marks, and corrosion resistance is also improved, since corrosive products residues cannot be entrapped. </a:t>
            </a:r>
          </a:p>
          <a:p>
            <a:endParaRPr lang="en-US" smtClean="0"/>
          </a:p>
          <a:p>
            <a:r>
              <a:rPr lang="en-US" smtClean="0"/>
              <a:t>Roller burnishing is used to improve the mechanical properties of surfaces, as well as the shape and surface finish of components.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mtClean="0"/>
              <a:t>Burnishing (Cont..):</a:t>
            </a:r>
          </a:p>
        </p:txBody>
      </p:sp>
      <p:sp>
        <p:nvSpPr>
          <p:cNvPr id="137219" name="Rectangle 3"/>
          <p:cNvSpPr>
            <a:spLocks noGrp="1" noChangeArrowheads="1"/>
          </p:cNvSpPr>
          <p:nvPr>
            <p:ph type="body" idx="1"/>
          </p:nvPr>
        </p:nvSpPr>
        <p:spPr>
          <a:xfrm>
            <a:off x="152400" y="688975"/>
            <a:ext cx="8743950" cy="6169025"/>
          </a:xfrm>
        </p:spPr>
        <p:txBody>
          <a:bodyPr/>
          <a:lstStyle/>
          <a:p>
            <a:r>
              <a:rPr lang="en-US" smtClean="0"/>
              <a:t>It can be used either singly or in combination with other finishing processes, as grinding, honing, and lapping. </a:t>
            </a:r>
          </a:p>
          <a:p>
            <a:endParaRPr lang="en-US" sz="1000" smtClean="0"/>
          </a:p>
          <a:p>
            <a:r>
              <a:rPr lang="en-US" smtClean="0"/>
              <a:t>Soft and ductile, as well as very hard, metals can be roller burnished. </a:t>
            </a:r>
          </a:p>
          <a:p>
            <a:endParaRPr lang="en-US" sz="1000" smtClean="0"/>
          </a:p>
          <a:p>
            <a:r>
              <a:rPr lang="en-US" smtClean="0"/>
              <a:t>Typical applications of roller burnishing in hydraulic-system components, seals, valves, spindles, and fillets on shafts. </a:t>
            </a:r>
          </a:p>
          <a:p>
            <a:endParaRPr lang="en-US" sz="1000" smtClean="0"/>
          </a:p>
          <a:p>
            <a:r>
              <a:rPr lang="en-US" smtClean="0"/>
              <a:t>Cylindrical surfaces are burnished by a similar process, called </a:t>
            </a:r>
            <a:r>
              <a:rPr lang="en-US" b="1" smtClean="0"/>
              <a:t>ballizing</a:t>
            </a:r>
            <a:r>
              <a:rPr lang="en-US" smtClean="0"/>
              <a:t>, or </a:t>
            </a:r>
            <a:r>
              <a:rPr lang="en-US" b="1" smtClean="0"/>
              <a:t>ball burnishing</a:t>
            </a:r>
            <a:r>
              <a:rPr lang="en-US" smtClean="0"/>
              <a:t>, in which a smooth ball slightly larger than the bore diameter  pushed through the length of the hole.</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71488" y="2352675"/>
            <a:ext cx="8228012" cy="900113"/>
          </a:xfrm>
        </p:spPr>
        <p:txBody>
          <a:bodyPr/>
          <a:lstStyle/>
          <a:p>
            <a:pPr algn="ctr"/>
            <a:r>
              <a:rPr lang="en-US" sz="6000" smtClean="0"/>
              <a:t>Powder Coating</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0"/>
            <a:ext cx="8228013" cy="495300"/>
          </a:xfrm>
        </p:spPr>
        <p:txBody>
          <a:bodyPr/>
          <a:lstStyle/>
          <a:p>
            <a:r>
              <a:rPr lang="en-US" smtClean="0"/>
              <a:t>Powder Coating :</a:t>
            </a:r>
          </a:p>
        </p:txBody>
      </p:sp>
      <p:sp>
        <p:nvSpPr>
          <p:cNvPr id="139267" name="Rectangle 3"/>
          <p:cNvSpPr>
            <a:spLocks noGrp="1" noChangeArrowheads="1"/>
          </p:cNvSpPr>
          <p:nvPr>
            <p:ph type="body" idx="1"/>
          </p:nvPr>
        </p:nvSpPr>
        <p:spPr>
          <a:xfrm>
            <a:off x="0" y="419100"/>
            <a:ext cx="9144000" cy="4048125"/>
          </a:xfrm>
        </p:spPr>
        <p:txBody>
          <a:bodyPr/>
          <a:lstStyle/>
          <a:p>
            <a:r>
              <a:rPr lang="en-US" smtClean="0"/>
              <a:t>Powder coating is a finishing technology where a decorative and highly protective coating can be applied to a wide range of products. </a:t>
            </a:r>
          </a:p>
          <a:p>
            <a:r>
              <a:rPr lang="en-US" smtClean="0"/>
              <a:t>The process involves spraying finely ground, electro-statically charged particles of pigment and resin onto a surface to be coated. </a:t>
            </a:r>
          </a:p>
          <a:p>
            <a:r>
              <a:rPr lang="en-US" smtClean="0"/>
              <a:t>The charged powder particles adhere to the electrically grounded surfaces and then are heated and fused into a smooth coating in a curing oven.</a:t>
            </a:r>
          </a:p>
        </p:txBody>
      </p:sp>
      <p:pic>
        <p:nvPicPr>
          <p:cNvPr id="4" name="Picture 10" descr="Manspray">
            <a:hlinkClick r:id="rId2"/>
          </p:cNvPr>
          <p:cNvPicPr>
            <a:picLocks noChangeAspect="1" noChangeArrowheads="1"/>
          </p:cNvPicPr>
          <p:nvPr/>
        </p:nvPicPr>
        <p:blipFill>
          <a:blip r:embed="rId3" cstate="print"/>
          <a:srcRect/>
          <a:stretch>
            <a:fillRect/>
          </a:stretch>
        </p:blipFill>
        <p:spPr bwMode="auto">
          <a:xfrm>
            <a:off x="6796088" y="4087813"/>
            <a:ext cx="2130425" cy="2770187"/>
          </a:xfrm>
          <a:prstGeom prst="rect">
            <a:avLst/>
          </a:prstGeom>
          <a:noFill/>
          <a:ln w="9525">
            <a:noFill/>
            <a:miter lim="800000"/>
            <a:headEnd/>
            <a:tailEnd/>
          </a:ln>
        </p:spPr>
      </p:pic>
      <p:pic>
        <p:nvPicPr>
          <p:cNvPr id="5" name="Picture 12" descr="DSCF0037">
            <a:hlinkClick r:id="rId4"/>
          </p:cNvPr>
          <p:cNvPicPr>
            <a:picLocks noChangeAspect="1" noChangeArrowheads="1"/>
          </p:cNvPicPr>
          <p:nvPr/>
        </p:nvPicPr>
        <p:blipFill>
          <a:blip r:embed="rId5" cstate="print"/>
          <a:srcRect/>
          <a:stretch>
            <a:fillRect/>
          </a:stretch>
        </p:blipFill>
        <p:spPr bwMode="auto">
          <a:xfrm>
            <a:off x="2820988" y="4495800"/>
            <a:ext cx="3519487" cy="2182813"/>
          </a:xfrm>
          <a:prstGeom prst="rect">
            <a:avLst/>
          </a:prstGeom>
          <a:noFill/>
          <a:ln w="9525">
            <a:noFill/>
            <a:miter lim="800000"/>
            <a:headEnd/>
            <a:tailEnd/>
          </a:ln>
        </p:spPr>
      </p:pic>
      <p:pic>
        <p:nvPicPr>
          <p:cNvPr id="6" name="Picture 14" descr="Lawn Mower"/>
          <p:cNvPicPr>
            <a:picLocks noChangeAspect="1" noChangeArrowheads="1"/>
          </p:cNvPicPr>
          <p:nvPr/>
        </p:nvPicPr>
        <p:blipFill>
          <a:blip r:embed="rId6" cstate="print"/>
          <a:srcRect/>
          <a:stretch>
            <a:fillRect/>
          </a:stretch>
        </p:blipFill>
        <p:spPr bwMode="auto">
          <a:xfrm>
            <a:off x="149225" y="4529138"/>
            <a:ext cx="2489200" cy="1992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mtClean="0"/>
              <a:t>Powder Coating (Cont..):</a:t>
            </a:r>
          </a:p>
        </p:txBody>
      </p:sp>
      <p:sp>
        <p:nvSpPr>
          <p:cNvPr id="140291" name="Rectangle 3"/>
          <p:cNvSpPr>
            <a:spLocks noGrp="1" noChangeArrowheads="1"/>
          </p:cNvSpPr>
          <p:nvPr>
            <p:ph type="body" idx="1"/>
          </p:nvPr>
        </p:nvSpPr>
        <p:spPr>
          <a:xfrm>
            <a:off x="152400" y="685800"/>
            <a:ext cx="5199063" cy="5943600"/>
          </a:xfrm>
        </p:spPr>
        <p:txBody>
          <a:bodyPr/>
          <a:lstStyle/>
          <a:p>
            <a:pPr>
              <a:buFont typeface="Times New Roman" pitchFamily="18" charset="0"/>
              <a:buNone/>
            </a:pPr>
            <a:r>
              <a:rPr lang="en-US" b="1" smtClean="0"/>
              <a:t>Merits of Powder Coating:</a:t>
            </a:r>
          </a:p>
          <a:p>
            <a:pPr eaLnBrk="1" hangingPunct="1">
              <a:lnSpc>
                <a:spcPct val="90000"/>
              </a:lnSpc>
            </a:pPr>
            <a:r>
              <a:rPr lang="en-US" smtClean="0"/>
              <a:t>Superior Appearance </a:t>
            </a:r>
          </a:p>
          <a:p>
            <a:pPr eaLnBrk="1" hangingPunct="1">
              <a:lnSpc>
                <a:spcPct val="90000"/>
              </a:lnSpc>
            </a:pPr>
            <a:endParaRPr lang="en-US" sz="800" smtClean="0"/>
          </a:p>
          <a:p>
            <a:pPr eaLnBrk="1" hangingPunct="1">
              <a:lnSpc>
                <a:spcPct val="90000"/>
              </a:lnSpc>
            </a:pPr>
            <a:r>
              <a:rPr lang="en-US" smtClean="0"/>
              <a:t>Mechanical Resistance Properties</a:t>
            </a:r>
          </a:p>
          <a:p>
            <a:pPr eaLnBrk="1" hangingPunct="1">
              <a:lnSpc>
                <a:spcPct val="90000"/>
              </a:lnSpc>
            </a:pPr>
            <a:endParaRPr lang="en-US" sz="800" smtClean="0"/>
          </a:p>
          <a:p>
            <a:pPr eaLnBrk="1" hangingPunct="1">
              <a:lnSpc>
                <a:spcPct val="90000"/>
              </a:lnSpc>
            </a:pPr>
            <a:r>
              <a:rPr lang="en-US" smtClean="0"/>
              <a:t>Corrosion Resistance</a:t>
            </a:r>
          </a:p>
          <a:p>
            <a:pPr eaLnBrk="1" hangingPunct="1">
              <a:lnSpc>
                <a:spcPct val="90000"/>
              </a:lnSpc>
            </a:pPr>
            <a:endParaRPr lang="en-US" sz="800" smtClean="0"/>
          </a:p>
          <a:p>
            <a:pPr eaLnBrk="1" hangingPunct="1">
              <a:lnSpc>
                <a:spcPct val="90000"/>
              </a:lnSpc>
            </a:pPr>
            <a:r>
              <a:rPr lang="en-US" smtClean="0"/>
              <a:t>Solvent Resistance</a:t>
            </a:r>
          </a:p>
          <a:p>
            <a:pPr eaLnBrk="1" hangingPunct="1">
              <a:lnSpc>
                <a:spcPct val="90000"/>
              </a:lnSpc>
            </a:pPr>
            <a:endParaRPr lang="en-US" sz="800" smtClean="0"/>
          </a:p>
          <a:p>
            <a:pPr eaLnBrk="1" hangingPunct="1">
              <a:lnSpc>
                <a:spcPct val="90000"/>
              </a:lnSpc>
            </a:pPr>
            <a:r>
              <a:rPr lang="en-US" smtClean="0"/>
              <a:t>Highly durable: chip, scratch, fade and wear resistant</a:t>
            </a:r>
          </a:p>
          <a:p>
            <a:pPr eaLnBrk="1" hangingPunct="1">
              <a:lnSpc>
                <a:spcPct val="90000"/>
              </a:lnSpc>
            </a:pPr>
            <a:endParaRPr lang="en-US" sz="800" smtClean="0"/>
          </a:p>
          <a:p>
            <a:pPr eaLnBrk="1" hangingPunct="1">
              <a:lnSpc>
                <a:spcPct val="90000"/>
              </a:lnSpc>
            </a:pPr>
            <a:r>
              <a:rPr lang="en-US" smtClean="0"/>
              <a:t>Ready to use and require</a:t>
            </a:r>
          </a:p>
          <a:p>
            <a:pPr eaLnBrk="1" hangingPunct="1">
              <a:lnSpc>
                <a:spcPct val="90000"/>
              </a:lnSpc>
              <a:buFont typeface="Wingdings" pitchFamily="2" charset="2"/>
              <a:buNone/>
            </a:pPr>
            <a:r>
              <a:rPr lang="en-US" smtClean="0"/>
              <a:t>	 no mixing, Solvents, </a:t>
            </a:r>
          </a:p>
          <a:p>
            <a:pPr eaLnBrk="1" hangingPunct="1">
              <a:lnSpc>
                <a:spcPct val="90000"/>
              </a:lnSpc>
              <a:buFont typeface="Wingdings" pitchFamily="2" charset="2"/>
              <a:buNone/>
            </a:pPr>
            <a:r>
              <a:rPr lang="en-US" smtClean="0"/>
              <a:t>    or catalysts </a:t>
            </a:r>
            <a:br>
              <a:rPr lang="en-US" smtClean="0"/>
            </a:br>
            <a:endParaRPr lang="en-US" smtClean="0"/>
          </a:p>
          <a:p>
            <a:pPr>
              <a:buFont typeface="Times New Roman" pitchFamily="18" charset="0"/>
              <a:buNone/>
            </a:pPr>
            <a:endParaRPr lang="en-US" b="1" smtClean="0"/>
          </a:p>
        </p:txBody>
      </p:sp>
      <p:pic>
        <p:nvPicPr>
          <p:cNvPr id="4" name="Picture 8" descr="pwdrcoat"/>
          <p:cNvPicPr>
            <a:picLocks noChangeAspect="1" noChangeArrowheads="1"/>
          </p:cNvPicPr>
          <p:nvPr/>
        </p:nvPicPr>
        <p:blipFill>
          <a:blip r:embed="rId2" cstate="print"/>
          <a:srcRect/>
          <a:stretch>
            <a:fillRect/>
          </a:stretch>
        </p:blipFill>
        <p:spPr bwMode="auto">
          <a:xfrm>
            <a:off x="4346575" y="644525"/>
            <a:ext cx="4464050" cy="3471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mtClean="0"/>
              <a:t>Powder Coating (Cont..):</a:t>
            </a:r>
          </a:p>
        </p:txBody>
      </p:sp>
      <p:sp>
        <p:nvSpPr>
          <p:cNvPr id="141315" name="Rectangle 3"/>
          <p:cNvSpPr>
            <a:spLocks noGrp="1" noChangeArrowheads="1"/>
          </p:cNvSpPr>
          <p:nvPr>
            <p:ph type="body" idx="1"/>
          </p:nvPr>
        </p:nvSpPr>
        <p:spPr>
          <a:xfrm>
            <a:off x="152400" y="685800"/>
            <a:ext cx="5694363" cy="5943600"/>
          </a:xfrm>
        </p:spPr>
        <p:txBody>
          <a:bodyPr/>
          <a:lstStyle/>
          <a:p>
            <a:pPr>
              <a:buFont typeface="Times New Roman" pitchFamily="18" charset="0"/>
              <a:buNone/>
            </a:pPr>
            <a:r>
              <a:rPr lang="en-US" b="1" smtClean="0"/>
              <a:t>Liquid Finishes Vs. Powder Coating:</a:t>
            </a:r>
          </a:p>
          <a:p>
            <a:pPr eaLnBrk="1" hangingPunct="1">
              <a:lnSpc>
                <a:spcPct val="80000"/>
              </a:lnSpc>
            </a:pPr>
            <a:r>
              <a:rPr lang="en-US" smtClean="0"/>
              <a:t>Solvents necessitate venting, filtering, and solvent recovery systems that is not necessary in powder coating.</a:t>
            </a:r>
          </a:p>
          <a:p>
            <a:pPr eaLnBrk="1" hangingPunct="1">
              <a:lnSpc>
                <a:spcPct val="80000"/>
              </a:lnSpc>
            </a:pPr>
            <a:endParaRPr lang="en-US" smtClean="0"/>
          </a:p>
          <a:p>
            <a:pPr eaLnBrk="1" hangingPunct="1">
              <a:lnSpc>
                <a:spcPct val="80000"/>
              </a:lnSpc>
            </a:pPr>
            <a:r>
              <a:rPr lang="en-US" smtClean="0"/>
              <a:t>Liquid Spray Coating achieve material usage of 20-85% while powder coating has a Material usage of 95-98%</a:t>
            </a:r>
          </a:p>
          <a:p>
            <a:pPr eaLnBrk="1" hangingPunct="1">
              <a:lnSpc>
                <a:spcPct val="80000"/>
              </a:lnSpc>
            </a:pPr>
            <a:endParaRPr lang="en-US" smtClean="0"/>
          </a:p>
          <a:p>
            <a:pPr eaLnBrk="1" hangingPunct="1">
              <a:lnSpc>
                <a:spcPct val="80000"/>
              </a:lnSpc>
            </a:pPr>
            <a:r>
              <a:rPr lang="en-US" smtClean="0"/>
              <a:t>Liquid overspray is lost in filters </a:t>
            </a:r>
          </a:p>
          <a:p>
            <a:pPr eaLnBrk="1" hangingPunct="1">
              <a:lnSpc>
                <a:spcPct val="80000"/>
              </a:lnSpc>
              <a:buFont typeface="Wingdings" pitchFamily="2" charset="2"/>
              <a:buNone/>
            </a:pPr>
            <a:r>
              <a:rPr lang="en-US" smtClean="0"/>
              <a:t>		while 99% of Powder overspray</a:t>
            </a:r>
          </a:p>
          <a:p>
            <a:pPr eaLnBrk="1" hangingPunct="1">
              <a:lnSpc>
                <a:spcPct val="80000"/>
              </a:lnSpc>
              <a:buFont typeface="Wingdings" pitchFamily="2" charset="2"/>
              <a:buNone/>
            </a:pPr>
            <a:r>
              <a:rPr lang="en-US" smtClean="0"/>
              <a:t>		 is collected and reused</a:t>
            </a:r>
            <a:endParaRPr lang="en-US" b="1" smtClean="0"/>
          </a:p>
        </p:txBody>
      </p:sp>
      <p:pic>
        <p:nvPicPr>
          <p:cNvPr id="4" name="Picture 6" descr="powdercoating"/>
          <p:cNvPicPr>
            <a:picLocks noChangeAspect="1" noChangeArrowheads="1"/>
          </p:cNvPicPr>
          <p:nvPr/>
        </p:nvPicPr>
        <p:blipFill>
          <a:blip r:embed="rId2" cstate="print"/>
          <a:srcRect/>
          <a:stretch>
            <a:fillRect/>
          </a:stretch>
        </p:blipFill>
        <p:spPr bwMode="auto">
          <a:xfrm>
            <a:off x="5314950" y="2668588"/>
            <a:ext cx="3551238" cy="4189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0"/>
            <a:ext cx="8228013" cy="465138"/>
          </a:xfrm>
        </p:spPr>
        <p:txBody>
          <a:bodyPr/>
          <a:lstStyle/>
          <a:p>
            <a:r>
              <a:rPr lang="en-US" smtClean="0"/>
              <a:t>Powder Coating (Cont..):</a:t>
            </a:r>
          </a:p>
        </p:txBody>
      </p:sp>
      <p:sp>
        <p:nvSpPr>
          <p:cNvPr id="142339" name="Rectangle 3"/>
          <p:cNvSpPr>
            <a:spLocks noGrp="1" noChangeArrowheads="1"/>
          </p:cNvSpPr>
          <p:nvPr>
            <p:ph type="body" idx="1"/>
          </p:nvPr>
        </p:nvSpPr>
        <p:spPr>
          <a:xfrm>
            <a:off x="0" y="434975"/>
            <a:ext cx="9144000" cy="6194425"/>
          </a:xfrm>
        </p:spPr>
        <p:txBody>
          <a:bodyPr/>
          <a:lstStyle/>
          <a:p>
            <a:pPr>
              <a:buFont typeface="Times New Roman" pitchFamily="18" charset="0"/>
              <a:buNone/>
            </a:pPr>
            <a:r>
              <a:rPr lang="en-US" b="1" smtClean="0"/>
              <a:t>Types of Powders:</a:t>
            </a:r>
          </a:p>
          <a:p>
            <a:pPr>
              <a:buFont typeface="Times New Roman" pitchFamily="18" charset="0"/>
              <a:buNone/>
            </a:pPr>
            <a:endParaRPr lang="en-US" b="1" smtClean="0"/>
          </a:p>
          <a:p>
            <a:pPr eaLnBrk="1" hangingPunct="1">
              <a:lnSpc>
                <a:spcPct val="80000"/>
              </a:lnSpc>
            </a:pPr>
            <a:r>
              <a:rPr lang="en-US" b="1" u="sng" smtClean="0"/>
              <a:t>Thermoplastic</a:t>
            </a:r>
            <a:r>
              <a:rPr lang="en-US" smtClean="0"/>
              <a:t>:  </a:t>
            </a:r>
          </a:p>
          <a:p>
            <a:pPr lvl="2" eaLnBrk="1" hangingPunct="1">
              <a:lnSpc>
                <a:spcPct val="80000"/>
              </a:lnSpc>
            </a:pPr>
            <a:r>
              <a:rPr lang="en-US" sz="2800" smtClean="0"/>
              <a:t>Powder melts and flows to form a film. </a:t>
            </a:r>
          </a:p>
          <a:p>
            <a:pPr lvl="2" eaLnBrk="1" hangingPunct="1">
              <a:lnSpc>
                <a:spcPct val="80000"/>
              </a:lnSpc>
            </a:pPr>
            <a:r>
              <a:rPr lang="en-US" sz="2800" smtClean="0"/>
              <a:t>Continues to have the same chemical composition when it solidifies</a:t>
            </a:r>
          </a:p>
          <a:p>
            <a:pPr lvl="2" eaLnBrk="1" hangingPunct="1">
              <a:lnSpc>
                <a:spcPct val="80000"/>
              </a:lnSpc>
            </a:pPr>
            <a:r>
              <a:rPr lang="en-US" sz="2800" smtClean="0"/>
              <a:t>Will re-melt when heated.</a:t>
            </a:r>
          </a:p>
          <a:p>
            <a:pPr lvl="2" eaLnBrk="1" hangingPunct="1">
              <a:lnSpc>
                <a:spcPct val="80000"/>
              </a:lnSpc>
            </a:pPr>
            <a:r>
              <a:rPr lang="en-US" sz="2800" smtClean="0"/>
              <a:t>Thick coating surface and not in same market as liquid paint.</a:t>
            </a:r>
          </a:p>
          <a:p>
            <a:pPr lvl="2" eaLnBrk="1" hangingPunct="1">
              <a:lnSpc>
                <a:spcPct val="80000"/>
              </a:lnSpc>
            </a:pPr>
            <a:r>
              <a:rPr lang="en-US" sz="2800" smtClean="0"/>
              <a:t>Examples  </a:t>
            </a:r>
            <a:endParaRPr lang="en-US" sz="2800" b="1" smtClean="0"/>
          </a:p>
          <a:p>
            <a:pPr lvl="4" eaLnBrk="1" hangingPunct="1">
              <a:lnSpc>
                <a:spcPct val="80000"/>
              </a:lnSpc>
            </a:pPr>
            <a:r>
              <a:rPr lang="en-US" sz="2800" b="1" smtClean="0"/>
              <a:t>Polyethylene </a:t>
            </a:r>
          </a:p>
          <a:p>
            <a:pPr lvl="4" eaLnBrk="1" hangingPunct="1">
              <a:lnSpc>
                <a:spcPct val="80000"/>
              </a:lnSpc>
            </a:pPr>
            <a:r>
              <a:rPr lang="en-US" sz="2800" b="1" smtClean="0"/>
              <a:t>Polypropylene </a:t>
            </a:r>
          </a:p>
          <a:p>
            <a:pPr lvl="4" eaLnBrk="1" hangingPunct="1">
              <a:lnSpc>
                <a:spcPct val="80000"/>
              </a:lnSpc>
            </a:pPr>
            <a:r>
              <a:rPr lang="en-US" sz="2800" b="1" smtClean="0"/>
              <a:t>PVC</a:t>
            </a:r>
            <a:endParaRPr lang="en-US" sz="2800" b="1" u="sng" smtClean="0"/>
          </a:p>
          <a:p>
            <a:pPr eaLnBrk="1" hangingPunct="1">
              <a:lnSpc>
                <a:spcPct val="80000"/>
              </a:lnSpc>
            </a:pPr>
            <a:endParaRPr lang="en-US" b="1" u="sng" smtClean="0"/>
          </a:p>
          <a:p>
            <a:pPr eaLnBrk="1" hangingPunct="1">
              <a:lnSpc>
                <a:spcPct val="80000"/>
              </a:lnSpc>
            </a:pPr>
            <a:endParaRPr lang="en-US" b="1" smtClean="0"/>
          </a:p>
        </p:txBody>
      </p:sp>
      <p:pic>
        <p:nvPicPr>
          <p:cNvPr id="142340" name="Picture 5" descr="powder_sm"/>
          <p:cNvPicPr>
            <a:picLocks noChangeAspect="1" noChangeArrowheads="1"/>
          </p:cNvPicPr>
          <p:nvPr/>
        </p:nvPicPr>
        <p:blipFill>
          <a:blip r:embed="rId2" cstate="print"/>
          <a:srcRect/>
          <a:stretch>
            <a:fillRect/>
          </a:stretch>
        </p:blipFill>
        <p:spPr bwMode="auto">
          <a:xfrm>
            <a:off x="4540250" y="4386263"/>
            <a:ext cx="3959225" cy="2363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mtClean="0"/>
              <a:t>Powder Coating (Cont..):</a:t>
            </a:r>
          </a:p>
        </p:txBody>
      </p:sp>
      <p:sp>
        <p:nvSpPr>
          <p:cNvPr id="143363" name="Rectangle 3"/>
          <p:cNvSpPr>
            <a:spLocks noGrp="1" noChangeArrowheads="1"/>
          </p:cNvSpPr>
          <p:nvPr>
            <p:ph type="body" idx="1"/>
          </p:nvPr>
        </p:nvSpPr>
        <p:spPr>
          <a:xfrm>
            <a:off x="152400" y="685800"/>
            <a:ext cx="8743950" cy="5943600"/>
          </a:xfrm>
        </p:spPr>
        <p:txBody>
          <a:bodyPr/>
          <a:lstStyle/>
          <a:p>
            <a:pPr eaLnBrk="1" hangingPunct="1">
              <a:lnSpc>
                <a:spcPct val="80000"/>
              </a:lnSpc>
            </a:pPr>
            <a:r>
              <a:rPr lang="en-US" b="1" smtClean="0"/>
              <a:t>Types of Powders:</a:t>
            </a:r>
          </a:p>
          <a:p>
            <a:pPr eaLnBrk="1" hangingPunct="1">
              <a:lnSpc>
                <a:spcPct val="80000"/>
              </a:lnSpc>
            </a:pPr>
            <a:endParaRPr lang="en-US" b="1" u="sng" smtClean="0"/>
          </a:p>
          <a:p>
            <a:pPr eaLnBrk="1" hangingPunct="1">
              <a:lnSpc>
                <a:spcPct val="80000"/>
              </a:lnSpc>
            </a:pPr>
            <a:r>
              <a:rPr lang="en-US" b="1" u="sng" smtClean="0"/>
              <a:t>Thermoset</a:t>
            </a:r>
            <a:r>
              <a:rPr lang="en-US" smtClean="0"/>
              <a:t>: </a:t>
            </a:r>
          </a:p>
          <a:p>
            <a:pPr lvl="2" eaLnBrk="1" hangingPunct="1">
              <a:lnSpc>
                <a:spcPct val="80000"/>
              </a:lnSpc>
            </a:pPr>
            <a:r>
              <a:rPr lang="en-US" sz="2800" smtClean="0"/>
              <a:t>Powder melt flow and cross-link chemically to products</a:t>
            </a:r>
          </a:p>
          <a:p>
            <a:pPr lvl="2" eaLnBrk="1" hangingPunct="1">
              <a:lnSpc>
                <a:spcPct val="80000"/>
              </a:lnSpc>
            </a:pPr>
            <a:r>
              <a:rPr lang="en-US" sz="2800" smtClean="0"/>
              <a:t>Cured coatings have different chemical structures than the basic resigns.  </a:t>
            </a:r>
          </a:p>
          <a:p>
            <a:pPr lvl="2" eaLnBrk="1" hangingPunct="1">
              <a:lnSpc>
                <a:spcPct val="80000"/>
              </a:lnSpc>
            </a:pPr>
            <a:r>
              <a:rPr lang="en-US" sz="2800" smtClean="0"/>
              <a:t>Will not re-melt when reheated</a:t>
            </a:r>
          </a:p>
          <a:p>
            <a:pPr lvl="2" eaLnBrk="1" hangingPunct="1">
              <a:lnSpc>
                <a:spcPct val="80000"/>
              </a:lnSpc>
            </a:pPr>
            <a:r>
              <a:rPr lang="en-US" sz="2800" smtClean="0"/>
              <a:t>Can produce thin paint like coating of 0.001 – 0.003 inch thick.</a:t>
            </a:r>
          </a:p>
          <a:p>
            <a:pPr lvl="2" eaLnBrk="1" hangingPunct="1">
              <a:lnSpc>
                <a:spcPct val="80000"/>
              </a:lnSpc>
            </a:pPr>
            <a:r>
              <a:rPr lang="en-US" sz="2800" smtClean="0"/>
              <a:t>Examples</a:t>
            </a:r>
          </a:p>
          <a:p>
            <a:pPr lvl="4" eaLnBrk="1" hangingPunct="1">
              <a:lnSpc>
                <a:spcPct val="80000"/>
              </a:lnSpc>
            </a:pPr>
            <a:r>
              <a:rPr lang="en-US" sz="2800" smtClean="0"/>
              <a:t>Epoxy </a:t>
            </a:r>
          </a:p>
          <a:p>
            <a:pPr lvl="4" eaLnBrk="1" hangingPunct="1">
              <a:lnSpc>
                <a:spcPct val="80000"/>
              </a:lnSpc>
            </a:pPr>
            <a:r>
              <a:rPr lang="en-US" sz="2800" smtClean="0"/>
              <a:t>Hydroxyl polyester (urethane)</a:t>
            </a:r>
          </a:p>
          <a:p>
            <a:pPr lvl="4" eaLnBrk="1" hangingPunct="1">
              <a:lnSpc>
                <a:spcPct val="80000"/>
              </a:lnSpc>
            </a:pPr>
            <a:r>
              <a:rPr lang="en-US" sz="2800" smtClean="0"/>
              <a:t>Acrylic Urethane</a:t>
            </a:r>
          </a:p>
          <a:p>
            <a:pPr eaLnBrk="1" hangingPunct="1">
              <a:lnSpc>
                <a:spcPct val="80000"/>
              </a:lnSpc>
              <a:buFont typeface="Wingdings" pitchFamily="2" charset="2"/>
              <a:buNone/>
            </a:pPr>
            <a:r>
              <a:rPr lang="en-US"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533400"/>
          </a:xfrm>
        </p:spPr>
        <p:txBody>
          <a:bodyPr/>
          <a:lstStyle/>
          <a:p>
            <a:r>
              <a:rPr lang="en-US" sz="2800" smtClean="0"/>
              <a:t>Standard configuration of superabrasive grinding wheels:</a:t>
            </a:r>
          </a:p>
        </p:txBody>
      </p:sp>
      <p:pic>
        <p:nvPicPr>
          <p:cNvPr id="94212" name="Picture 4"/>
          <p:cNvPicPr>
            <a:picLocks noChangeAspect="1" noChangeArrowheads="1"/>
          </p:cNvPicPr>
          <p:nvPr/>
        </p:nvPicPr>
        <p:blipFill>
          <a:blip r:embed="rId2" cstate="print"/>
          <a:srcRect/>
          <a:stretch>
            <a:fillRect/>
          </a:stretch>
        </p:blipFill>
        <p:spPr bwMode="auto">
          <a:xfrm>
            <a:off x="2438400" y="685800"/>
            <a:ext cx="4464050" cy="617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checkerboard(across)">
                                      <p:cBhvr>
                                        <p:cTn id="7"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0"/>
            <a:ext cx="8228013" cy="465138"/>
          </a:xfrm>
        </p:spPr>
        <p:txBody>
          <a:bodyPr/>
          <a:lstStyle/>
          <a:p>
            <a:r>
              <a:rPr lang="en-US" smtClean="0"/>
              <a:t>Powder Coating (Cont..):</a:t>
            </a:r>
          </a:p>
        </p:txBody>
      </p:sp>
      <p:sp>
        <p:nvSpPr>
          <p:cNvPr id="144387" name="Rectangle 3"/>
          <p:cNvSpPr>
            <a:spLocks noGrp="1" noChangeArrowheads="1"/>
          </p:cNvSpPr>
          <p:nvPr>
            <p:ph type="body" idx="1"/>
          </p:nvPr>
        </p:nvSpPr>
        <p:spPr>
          <a:xfrm>
            <a:off x="0" y="434975"/>
            <a:ext cx="9144000" cy="7119938"/>
          </a:xfrm>
        </p:spPr>
        <p:txBody>
          <a:bodyPr/>
          <a:lstStyle/>
          <a:p>
            <a:pPr>
              <a:buFont typeface="Times New Roman" pitchFamily="18" charset="0"/>
              <a:buNone/>
            </a:pPr>
            <a:r>
              <a:rPr lang="en-US" b="1" smtClean="0"/>
              <a:t>	Surface preparation:</a:t>
            </a:r>
          </a:p>
          <a:p>
            <a:r>
              <a:rPr lang="en-US" smtClean="0"/>
              <a:t>The basis of any good coating is preparation. </a:t>
            </a:r>
          </a:p>
          <a:p>
            <a:r>
              <a:rPr lang="en-US" smtClean="0"/>
              <a:t>The vast majority of powder coating failures can be traced to a lack of a suitable preparation.</a:t>
            </a:r>
          </a:p>
          <a:p>
            <a:r>
              <a:rPr lang="en-US" smtClean="0"/>
              <a:t>The preparation treatment is different for different materials.</a:t>
            </a:r>
          </a:p>
          <a:p>
            <a:r>
              <a:rPr lang="en-US" smtClean="0"/>
              <a:t>In general, for all applications the </a:t>
            </a:r>
            <a:r>
              <a:rPr lang="en-US" b="1" smtClean="0"/>
              <a:t>preparation treatment for aluminum</a:t>
            </a:r>
            <a:r>
              <a:rPr lang="en-US" smtClean="0"/>
              <a:t> is as follows:</a:t>
            </a:r>
          </a:p>
          <a:p>
            <a:endParaRPr lang="en-US" b="1" i="1" smtClean="0"/>
          </a:p>
        </p:txBody>
      </p:sp>
      <p:pic>
        <p:nvPicPr>
          <p:cNvPr id="144388" name="Picture 4"/>
          <p:cNvPicPr>
            <a:picLocks noChangeAspect="1" noChangeArrowheads="1"/>
          </p:cNvPicPr>
          <p:nvPr/>
        </p:nvPicPr>
        <p:blipFill>
          <a:blip r:embed="rId2" cstate="print"/>
          <a:srcRect/>
          <a:stretch>
            <a:fillRect/>
          </a:stretch>
        </p:blipFill>
        <p:spPr bwMode="auto">
          <a:xfrm>
            <a:off x="5381625" y="4165600"/>
            <a:ext cx="3762375" cy="2408238"/>
          </a:xfrm>
          <a:prstGeom prst="rect">
            <a:avLst/>
          </a:prstGeom>
          <a:noFill/>
          <a:ln w="9525">
            <a:noFill/>
            <a:miter lim="800000"/>
            <a:headEnd/>
            <a:tailEnd/>
          </a:ln>
        </p:spPr>
      </p:pic>
      <p:sp>
        <p:nvSpPr>
          <p:cNvPr id="5" name="TextBox 4"/>
          <p:cNvSpPr txBox="1"/>
          <p:nvPr/>
        </p:nvSpPr>
        <p:spPr>
          <a:xfrm>
            <a:off x="269875" y="4332288"/>
            <a:ext cx="5051425" cy="461962"/>
          </a:xfrm>
          <a:prstGeom prst="rect">
            <a:avLst/>
          </a:prstGeom>
          <a:noFill/>
        </p:spPr>
        <p:txBody>
          <a:bodyPr>
            <a:spAutoFit/>
          </a:bodyPr>
          <a:lstStyle/>
          <a:p>
            <a:pPr eaLnBrk="0" hangingPunct="0">
              <a:buClr>
                <a:srgbClr val="000000"/>
              </a:buClr>
              <a:buSzPct val="100000"/>
              <a:buFont typeface="Times New Roman" pitchFamily="18" charset="0"/>
              <a:buNone/>
              <a:defRPr/>
            </a:pPr>
            <a:r>
              <a:rPr lang="en-US" sz="2400" dirty="0">
                <a:latin typeface="+mn-lt"/>
              </a:rPr>
              <a:t>.</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0"/>
            <a:ext cx="8228013" cy="479425"/>
          </a:xfrm>
        </p:spPr>
        <p:txBody>
          <a:bodyPr/>
          <a:lstStyle/>
          <a:p>
            <a:r>
              <a:rPr lang="en-US" smtClean="0"/>
              <a:t>Powder Coating (Cont..):</a:t>
            </a:r>
          </a:p>
        </p:txBody>
      </p:sp>
      <p:sp>
        <p:nvSpPr>
          <p:cNvPr id="145411" name="Rectangle 3"/>
          <p:cNvSpPr>
            <a:spLocks noGrp="1" noChangeArrowheads="1"/>
          </p:cNvSpPr>
          <p:nvPr>
            <p:ph type="body" idx="1"/>
          </p:nvPr>
        </p:nvSpPr>
        <p:spPr>
          <a:xfrm>
            <a:off x="0" y="449263"/>
            <a:ext cx="9144000" cy="6408737"/>
          </a:xfrm>
        </p:spPr>
        <p:txBody>
          <a:bodyPr/>
          <a:lstStyle/>
          <a:p>
            <a:pPr>
              <a:buFont typeface="Times New Roman" pitchFamily="18" charset="0"/>
              <a:buNone/>
            </a:pPr>
            <a:r>
              <a:rPr lang="en-US" b="1" smtClean="0"/>
              <a:t>Surface preparation (Cont..):</a:t>
            </a:r>
          </a:p>
          <a:p>
            <a:r>
              <a:rPr lang="en-US" smtClean="0"/>
              <a:t>Oils and greases are removed in weak alkali or neutral detergent solutions and the surface is etched to remove heavy oxides. </a:t>
            </a:r>
          </a:p>
          <a:p>
            <a:r>
              <a:rPr lang="en-US" smtClean="0"/>
              <a:t>After rinsing, the aluminum is dipped into a chromate or phosphate solution to form a conversion coating on the aluminum. </a:t>
            </a:r>
          </a:p>
          <a:p>
            <a:r>
              <a:rPr lang="en-US" smtClean="0"/>
              <a:t>This film is chemically attached to the aluminum. </a:t>
            </a:r>
          </a:p>
          <a:p>
            <a:r>
              <a:rPr lang="en-US" smtClean="0"/>
              <a:t>After rinsing the aluminum is finally rinsed in demineralised water. </a:t>
            </a:r>
          </a:p>
          <a:p>
            <a:r>
              <a:rPr lang="en-US" smtClean="0"/>
              <a:t>Some non-chrome, dried in place pretreatment is beginning to come onto the market; currently, these are not recommended for exterior applications.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mtClean="0"/>
              <a:t>Powder Coating (Cont..):</a:t>
            </a:r>
          </a:p>
        </p:txBody>
      </p:sp>
      <p:sp>
        <p:nvSpPr>
          <p:cNvPr id="146435"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r>
              <a:rPr lang="en-US" b="1" smtClean="0"/>
              <a:t>Surface preparation (Cont..):</a:t>
            </a:r>
          </a:p>
          <a:p>
            <a:r>
              <a:rPr lang="en-US" smtClean="0"/>
              <a:t>The conversion coating has two functions:</a:t>
            </a:r>
          </a:p>
          <a:p>
            <a:pPr lvl="1"/>
            <a:r>
              <a:rPr lang="en-US" sz="2800" smtClean="0"/>
              <a:t>It presents a surface to the powder which favors adhesion more than the oxides that form very readily on aluminum surfaces, and</a:t>
            </a:r>
          </a:p>
          <a:p>
            <a:pPr lvl="1"/>
            <a:r>
              <a:rPr lang="en-US" sz="2800" smtClean="0"/>
              <a:t>It reduces the incidence of under film corrosion, which may occur at holidays in the coating.</a:t>
            </a:r>
          </a:p>
          <a:p>
            <a:pPr lvl="1"/>
            <a:endParaRPr lang="en-US" sz="2800" smtClean="0"/>
          </a:p>
          <a:p>
            <a:r>
              <a:rPr lang="en-US" smtClean="0"/>
              <a:t>The use of demineralised water reduces the presence of chemical salts on the aluminium surface. These salts have been found to cause filiform corrosion in humid conditions.</a:t>
            </a:r>
          </a:p>
          <a:p>
            <a:pPr>
              <a:buFont typeface="Times New Roman" pitchFamily="18" charset="0"/>
              <a:buNone/>
            </a:pPr>
            <a:endParaRPr lang="en-US" b="1"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endParaRPr lang="en-US" smtClean="0"/>
          </a:p>
        </p:txBody>
      </p:sp>
      <p:sp>
        <p:nvSpPr>
          <p:cNvPr id="147459" name="Rectangle 3"/>
          <p:cNvSpPr>
            <a:spLocks noGrp="1" noChangeArrowheads="1"/>
          </p:cNvSpPr>
          <p:nvPr>
            <p:ph type="body" idx="1"/>
          </p:nvPr>
        </p:nvSpPr>
        <p:spPr>
          <a:xfrm>
            <a:off x="0" y="685800"/>
            <a:ext cx="9144000" cy="5943600"/>
          </a:xfrm>
        </p:spPr>
        <p:txBody>
          <a:bodyPr/>
          <a:lstStyle/>
          <a:p>
            <a:r>
              <a:rPr lang="en-US" b="1" smtClean="0"/>
              <a:t>Surface preparation (Cont..):</a:t>
            </a:r>
          </a:p>
          <a:p>
            <a:r>
              <a:rPr lang="en-US" b="1" smtClean="0"/>
              <a:t>For steel the preparation for interior applications</a:t>
            </a:r>
            <a:r>
              <a:rPr lang="en-US" smtClean="0"/>
              <a:t> may be:</a:t>
            </a:r>
          </a:p>
          <a:p>
            <a:pPr lvl="3"/>
            <a:r>
              <a:rPr lang="en-US" b="1" i="1" smtClean="0"/>
              <a:t>Clean</a:t>
            </a:r>
            <a:endParaRPr lang="en-US" smtClean="0"/>
          </a:p>
          <a:p>
            <a:pPr lvl="3"/>
            <a:r>
              <a:rPr lang="en-US" b="1" i="1" smtClean="0"/>
              <a:t>Rinse</a:t>
            </a:r>
            <a:endParaRPr lang="en-US" smtClean="0"/>
          </a:p>
          <a:p>
            <a:pPr lvl="3"/>
            <a:r>
              <a:rPr lang="en-US" b="1" i="1" smtClean="0"/>
              <a:t>Derust</a:t>
            </a:r>
            <a:endParaRPr lang="en-US" smtClean="0"/>
          </a:p>
          <a:p>
            <a:pPr lvl="3"/>
            <a:r>
              <a:rPr lang="en-US" b="1" i="1" smtClean="0"/>
              <a:t>Rinse</a:t>
            </a:r>
            <a:endParaRPr lang="en-US" smtClean="0"/>
          </a:p>
          <a:p>
            <a:pPr lvl="3"/>
            <a:r>
              <a:rPr lang="en-US" b="1" i="1" smtClean="0"/>
              <a:t>Iron Phosphate</a:t>
            </a:r>
            <a:endParaRPr lang="en-US" smtClean="0"/>
          </a:p>
          <a:p>
            <a:pPr lvl="3"/>
            <a:r>
              <a:rPr lang="en-US" b="1" i="1" smtClean="0"/>
              <a:t>Rinse</a:t>
            </a:r>
            <a:endParaRPr lang="en-US" smtClean="0"/>
          </a:p>
          <a:p>
            <a:pPr lvl="3"/>
            <a:r>
              <a:rPr lang="en-US" b="1" i="1" smtClean="0"/>
              <a:t>Acidulated Rinse</a:t>
            </a:r>
            <a:endParaRPr lang="en-US"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Powder Coating (Cont..):</a:t>
            </a:r>
          </a:p>
        </p:txBody>
      </p:sp>
      <p:sp>
        <p:nvSpPr>
          <p:cNvPr id="148483" name="Rectangle 3"/>
          <p:cNvSpPr>
            <a:spLocks noGrp="1" noChangeArrowheads="1"/>
          </p:cNvSpPr>
          <p:nvPr>
            <p:ph type="body" idx="1"/>
          </p:nvPr>
        </p:nvSpPr>
        <p:spPr>
          <a:xfrm>
            <a:off x="152400" y="685800"/>
            <a:ext cx="8743950" cy="484188"/>
          </a:xfrm>
        </p:spPr>
        <p:txBody>
          <a:bodyPr/>
          <a:lstStyle/>
          <a:p>
            <a:pPr>
              <a:buFont typeface="Times New Roman" pitchFamily="18" charset="0"/>
              <a:buNone/>
            </a:pPr>
            <a:r>
              <a:rPr lang="en-US" b="1" smtClean="0"/>
              <a:t>Powder coating Process:</a:t>
            </a:r>
          </a:p>
        </p:txBody>
      </p:sp>
      <p:pic>
        <p:nvPicPr>
          <p:cNvPr id="4" name="Picture 12" descr="processa"/>
          <p:cNvPicPr>
            <a:picLocks noChangeAspect="1" noChangeArrowheads="1" noCrop="1"/>
          </p:cNvPicPr>
          <p:nvPr/>
        </p:nvPicPr>
        <p:blipFill>
          <a:blip r:embed="rId2" cstate="print"/>
          <a:srcRect/>
          <a:stretch>
            <a:fillRect/>
          </a:stretch>
        </p:blipFill>
        <p:spPr bwMode="auto">
          <a:xfrm>
            <a:off x="0" y="2798763"/>
            <a:ext cx="5816600" cy="4059237"/>
          </a:xfrm>
          <a:prstGeom prst="rect">
            <a:avLst/>
          </a:prstGeom>
          <a:noFill/>
          <a:ln w="9525">
            <a:noFill/>
            <a:miter lim="800000"/>
            <a:headEnd/>
            <a:tailEnd/>
          </a:ln>
        </p:spPr>
      </p:pic>
      <p:pic>
        <p:nvPicPr>
          <p:cNvPr id="5" name="Picture 14" descr="aboutpc">
            <a:hlinkClick r:id="rId3"/>
          </p:cNvPr>
          <p:cNvPicPr>
            <a:picLocks noChangeAspect="1" noChangeArrowheads="1"/>
          </p:cNvPicPr>
          <p:nvPr/>
        </p:nvPicPr>
        <p:blipFill>
          <a:blip r:embed="rId4" cstate="print"/>
          <a:srcRect/>
          <a:stretch>
            <a:fillRect/>
          </a:stretch>
        </p:blipFill>
        <p:spPr bwMode="auto">
          <a:xfrm>
            <a:off x="5181600" y="142875"/>
            <a:ext cx="3810000" cy="267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mtClean="0"/>
              <a:t>Powder Coating (Cont..):</a:t>
            </a:r>
          </a:p>
        </p:txBody>
      </p:sp>
      <p:sp>
        <p:nvSpPr>
          <p:cNvPr id="149507" name="Rectangle 3"/>
          <p:cNvSpPr>
            <a:spLocks noGrp="1" noChangeArrowheads="1"/>
          </p:cNvSpPr>
          <p:nvPr>
            <p:ph type="body" idx="1"/>
          </p:nvPr>
        </p:nvSpPr>
        <p:spPr>
          <a:xfrm>
            <a:off x="0" y="523875"/>
            <a:ext cx="9144000" cy="6334125"/>
          </a:xfrm>
        </p:spPr>
        <p:txBody>
          <a:bodyPr/>
          <a:lstStyle/>
          <a:p>
            <a:pPr>
              <a:buFont typeface="Times New Roman" pitchFamily="18" charset="0"/>
              <a:buNone/>
            </a:pPr>
            <a:r>
              <a:rPr lang="en-US" b="1" smtClean="0"/>
              <a:t>	Powder coating Process:</a:t>
            </a:r>
          </a:p>
          <a:p>
            <a:r>
              <a:rPr lang="en-US" smtClean="0"/>
              <a:t>The powder is applied with an electrostatic spray gun to a part that is at earth (or ground) potential.</a:t>
            </a:r>
          </a:p>
          <a:p>
            <a:endParaRPr lang="en-US" smtClean="0"/>
          </a:p>
          <a:p>
            <a:endParaRPr lang="en-US" sz="800" smtClean="0"/>
          </a:p>
          <a:p>
            <a:r>
              <a:rPr lang="en-US" smtClean="0"/>
              <a:t>Before the powder is sent to the gun it is fluidized to separate the individual grains of powder and so improve the electrostatic charge that can be applied to the powder and so that the powder flows more easily to the gun.</a:t>
            </a:r>
          </a:p>
          <a:p>
            <a:endParaRPr lang="en-US" smtClean="0"/>
          </a:p>
          <a:p>
            <a:endParaRPr lang="en-US" sz="800" smtClean="0"/>
          </a:p>
          <a:p>
            <a:r>
              <a:rPr lang="en-US" smtClean="0"/>
              <a:t>Because the powder particles are electro-statically charged, the powder wraps around to the back of the part as it passes by towards the air off-take system.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Powder Coating (Cont..):</a:t>
            </a:r>
          </a:p>
        </p:txBody>
      </p:sp>
      <p:sp>
        <p:nvSpPr>
          <p:cNvPr id="150531" name="Rectangle 3"/>
          <p:cNvSpPr>
            <a:spLocks noGrp="1" noChangeArrowheads="1"/>
          </p:cNvSpPr>
          <p:nvPr>
            <p:ph type="body" idx="1"/>
          </p:nvPr>
        </p:nvSpPr>
        <p:spPr>
          <a:xfrm>
            <a:off x="152400" y="479425"/>
            <a:ext cx="8743950" cy="6149975"/>
          </a:xfrm>
        </p:spPr>
        <p:txBody>
          <a:bodyPr/>
          <a:lstStyle/>
          <a:p>
            <a:r>
              <a:rPr lang="en-US" smtClean="0"/>
              <a:t>By collecting the powder, which passes by the job, and filtering it, the efficiency of the process can be increased to 95% material usage.</a:t>
            </a:r>
          </a:p>
          <a:p>
            <a:endParaRPr lang="en-US" smtClean="0"/>
          </a:p>
          <a:p>
            <a:r>
              <a:rPr lang="en-US" smtClean="0"/>
              <a:t>The powder will remain attached to the part as long as some of the electrostatic charge remains on the powder. To obtain the final solid, tough, abrasion resistant coating the powder coated items are placed in an oven and heated to temperatures that range from 160 to 210 degrees C (depending on the powder).</a:t>
            </a:r>
          </a:p>
          <a:p>
            <a:endParaRPr lang="en-US" smtClean="0"/>
          </a:p>
          <a:p>
            <a:endParaRPr lang="en-US" sz="800" smtClean="0"/>
          </a:p>
          <a:p>
            <a:r>
              <a:rPr lang="en-US" smtClean="0"/>
              <a:t>Under the influence of heat a thermosetting powder goes through 4 stages to full cure.</a:t>
            </a:r>
          </a:p>
          <a:p>
            <a:endParaRPr lang="en-US"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Powder Coating (Cont..):</a:t>
            </a:r>
          </a:p>
        </p:txBody>
      </p:sp>
      <p:sp>
        <p:nvSpPr>
          <p:cNvPr id="151555" name="Rectangle 3"/>
          <p:cNvSpPr>
            <a:spLocks noGrp="1" noChangeArrowheads="1"/>
          </p:cNvSpPr>
          <p:nvPr>
            <p:ph type="body" idx="1"/>
          </p:nvPr>
        </p:nvSpPr>
        <p:spPr>
          <a:xfrm>
            <a:off x="152400" y="479425"/>
            <a:ext cx="8743950" cy="6149975"/>
          </a:xfrm>
        </p:spPr>
        <p:txBody>
          <a:bodyPr/>
          <a:lstStyle/>
          <a:p>
            <a:pPr>
              <a:buFont typeface="Times New Roman" pitchFamily="18" charset="0"/>
              <a:buNone/>
            </a:pPr>
            <a:r>
              <a:rPr lang="en-US" b="1" smtClean="0"/>
              <a:t>	Powder coating guns</a:t>
            </a:r>
          </a:p>
          <a:p>
            <a:r>
              <a:rPr lang="en-US" smtClean="0"/>
              <a:t>There are at east three types of electrostatic guns in use:</a:t>
            </a:r>
          </a:p>
          <a:p>
            <a:pPr>
              <a:buFont typeface="Times New Roman" pitchFamily="18" charset="0"/>
              <a:buNone/>
            </a:pPr>
            <a:r>
              <a:rPr lang="en-US" smtClean="0"/>
              <a:t>	1. Corona charging guns where electric power is used to generate the electrostatic charge. Corona guns are either internal or external charging.	</a:t>
            </a:r>
          </a:p>
          <a:p>
            <a:pPr>
              <a:buFont typeface="Times New Roman" pitchFamily="18" charset="0"/>
              <a:buNone/>
            </a:pPr>
            <a:r>
              <a:rPr lang="en-US" smtClean="0"/>
              <a:t>	2. Tribo charging guns where the electrostatic charge is generated by friction between the powder and the gun barrel.</a:t>
            </a:r>
            <a:br>
              <a:rPr lang="en-US" smtClean="0"/>
            </a:br>
            <a:r>
              <a:rPr lang="en-US" smtClean="0"/>
              <a:t>3. "Bell" charging guns where the powder is charged by being "flung" from the perimeter of the "bell“</a:t>
            </a:r>
          </a:p>
          <a:p>
            <a:pPr>
              <a:buFont typeface="Times New Roman" pitchFamily="18" charset="0"/>
              <a:buNone/>
            </a:pPr>
            <a:endParaRPr lang="en-US" sz="800" smtClean="0"/>
          </a:p>
          <a:p>
            <a:r>
              <a:rPr lang="en-US" smtClean="0"/>
              <a:t>Not all powder is applied using guns. One system makes use of electrostatic tunnels.</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0"/>
            <a:ext cx="8228013" cy="479425"/>
          </a:xfrm>
        </p:spPr>
        <p:txBody>
          <a:bodyPr/>
          <a:lstStyle/>
          <a:p>
            <a:r>
              <a:rPr lang="en-US" smtClean="0"/>
              <a:t>Powder Coating (Cont..):</a:t>
            </a:r>
          </a:p>
        </p:txBody>
      </p:sp>
      <p:sp>
        <p:nvSpPr>
          <p:cNvPr id="152579" name="Rectangle 3"/>
          <p:cNvSpPr>
            <a:spLocks noGrp="1" noChangeArrowheads="1"/>
          </p:cNvSpPr>
          <p:nvPr>
            <p:ph type="body" idx="1"/>
          </p:nvPr>
        </p:nvSpPr>
        <p:spPr>
          <a:xfrm>
            <a:off x="0" y="330200"/>
            <a:ext cx="9144000" cy="6527800"/>
          </a:xfrm>
        </p:spPr>
        <p:txBody>
          <a:bodyPr/>
          <a:lstStyle/>
          <a:p>
            <a:pPr>
              <a:buFont typeface="Times New Roman" pitchFamily="18" charset="0"/>
              <a:buNone/>
            </a:pPr>
            <a:r>
              <a:rPr lang="en-US" b="1" smtClean="0"/>
              <a:t>	How is color introduced?</a:t>
            </a:r>
          </a:p>
          <a:p>
            <a:r>
              <a:rPr lang="en-US" sz="2300" smtClean="0"/>
              <a:t>Color is added to powder coatings during the manufacturing process, i.e. before the powder reaches the powder coater. </a:t>
            </a:r>
          </a:p>
          <a:p>
            <a:r>
              <a:rPr lang="en-US" sz="2300" smtClean="0"/>
              <a:t>There is little that can be done to change the color consistently, once the powder leaves the manufacturing plant.</a:t>
            </a:r>
          </a:p>
          <a:p>
            <a:pPr>
              <a:buFont typeface="Times New Roman" pitchFamily="18" charset="0"/>
              <a:buNone/>
            </a:pPr>
            <a:r>
              <a:rPr lang="en-US" sz="2300" b="1" smtClean="0"/>
              <a:t>	Curing</a:t>
            </a:r>
            <a:endParaRPr lang="en-US" sz="2300" smtClean="0"/>
          </a:p>
          <a:p>
            <a:r>
              <a:rPr lang="en-US" sz="2300" smtClean="0"/>
              <a:t>When a thermo-set powder is exposed to elevated temperature, it begins to melt, flows out, and then chemically reacts to form a higher molecular weight polymer in a network-like structure. This cure process, called cross-linking, requires a certain temperature for a certain length of time in order to reach full cure and establish the full film properties for which the material was designed. Normally the powders cure at 200°C (390°F) for 10 minutes. </a:t>
            </a:r>
          </a:p>
          <a:p>
            <a:r>
              <a:rPr lang="en-US" sz="2300" smtClean="0"/>
              <a:t>The curing schedule could vary according to the manufacturer's specifications.</a:t>
            </a:r>
          </a:p>
          <a:p>
            <a:r>
              <a:rPr lang="en-US" sz="2300" smtClean="0"/>
              <a:t>The application of energy to the product to be cured can be accomplished by convection cure ovens or infrared cure ovens.</a:t>
            </a:r>
          </a:p>
          <a:p>
            <a:endParaRPr lang="en-US" sz="230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mtClean="0"/>
              <a:t>Polishing:</a:t>
            </a:r>
          </a:p>
        </p:txBody>
      </p:sp>
      <p:sp>
        <p:nvSpPr>
          <p:cNvPr id="153603"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r>
              <a:rPr lang="en-US" smtClean="0"/>
              <a:t>	</a:t>
            </a:r>
            <a:r>
              <a:rPr lang="en-US" b="1" smtClean="0"/>
              <a:t>Introduction:</a:t>
            </a:r>
          </a:p>
          <a:p>
            <a:pPr>
              <a:buFont typeface="Times New Roman" pitchFamily="18" charset="0"/>
              <a:buNone/>
            </a:pPr>
            <a:endParaRPr lang="en-US" b="1" smtClean="0"/>
          </a:p>
          <a:p>
            <a:r>
              <a:rPr lang="en-US" i="1" smtClean="0"/>
              <a:t>Polishing</a:t>
            </a:r>
            <a:r>
              <a:rPr lang="en-US" smtClean="0"/>
              <a:t> is generally done after</a:t>
            </a:r>
            <a:r>
              <a:rPr lang="en-US" i="1" smtClean="0"/>
              <a:t> grinding</a:t>
            </a:r>
            <a:r>
              <a:rPr lang="en-US" b="1" smtClean="0"/>
              <a:t> with a solid </a:t>
            </a:r>
            <a:r>
              <a:rPr lang="en-US" smtClean="0"/>
              <a:t>abrasive wheel and is followed by buffing.</a:t>
            </a:r>
          </a:p>
          <a:p>
            <a:endParaRPr lang="en-US" smtClean="0"/>
          </a:p>
          <a:p>
            <a:r>
              <a:rPr lang="en-US" smtClean="0"/>
              <a:t>Polishing differs from grinding, in that, an almost</a:t>
            </a:r>
            <a:r>
              <a:rPr lang="en-US" b="1" smtClean="0"/>
              <a:t> negligible </a:t>
            </a:r>
            <a:r>
              <a:rPr lang="en-US" smtClean="0"/>
              <a:t>amount of stock is actually removed.</a:t>
            </a:r>
          </a:p>
          <a:p>
            <a:endParaRPr lang="en-US" smtClean="0"/>
          </a:p>
          <a:p>
            <a:r>
              <a:rPr lang="en-US" smtClean="0"/>
              <a:t>Polishing is done by (the cutting action of millions of</a:t>
            </a:r>
            <a:r>
              <a:rPr lang="en-US" b="1" smtClean="0"/>
              <a:t> small </a:t>
            </a:r>
            <a:r>
              <a:rPr lang="en-US" smtClean="0"/>
              <a:t>abrasive grains adhering to) an</a:t>
            </a:r>
            <a:r>
              <a:rPr lang="en-US" i="1" smtClean="0"/>
              <a:t> endless belt</a:t>
            </a:r>
            <a:r>
              <a:rPr lang="en-US" smtClean="0"/>
              <a:t> or</a:t>
            </a:r>
            <a:r>
              <a:rPr lang="en-US" i="1" smtClean="0"/>
              <a:t> flexible</a:t>
            </a:r>
            <a:r>
              <a:rPr lang="en-US" b="1" i="1" smtClean="0"/>
              <a:t> wheel.</a:t>
            </a:r>
            <a:endParaRPr lang="en-US" smtClean="0"/>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0" smtClean="0"/>
              <a:t>Grinding Wheels: Compositional specifications</a:t>
            </a:r>
            <a:r>
              <a:rPr lang="en-US" smtClean="0"/>
              <a:t> </a:t>
            </a:r>
          </a:p>
        </p:txBody>
      </p:sp>
      <p:sp>
        <p:nvSpPr>
          <p:cNvPr id="91139" name="Rectangle 3"/>
          <p:cNvSpPr>
            <a:spLocks noGrp="1" noChangeArrowheads="1"/>
          </p:cNvSpPr>
          <p:nvPr>
            <p:ph type="body" idx="1"/>
          </p:nvPr>
        </p:nvSpPr>
        <p:spPr>
          <a:xfrm>
            <a:off x="152400" y="609600"/>
            <a:ext cx="8991600" cy="6019800"/>
          </a:xfrm>
        </p:spPr>
        <p:txBody>
          <a:bodyPr/>
          <a:lstStyle/>
          <a:p>
            <a:pPr>
              <a:lnSpc>
                <a:spcPct val="90000"/>
              </a:lnSpc>
              <a:buFont typeface="Times New Roman" pitchFamily="18" charset="0"/>
              <a:buNone/>
            </a:pPr>
            <a:r>
              <a:rPr lang="en-US" b="1" smtClean="0"/>
              <a:t>	Parameters :</a:t>
            </a:r>
          </a:p>
          <a:p>
            <a:pPr lvl="1">
              <a:lnSpc>
                <a:spcPct val="90000"/>
              </a:lnSpc>
              <a:buFontTx/>
              <a:buChar char="•"/>
            </a:pPr>
            <a:r>
              <a:rPr lang="en-US" smtClean="0"/>
              <a:t>Type of abrasive material</a:t>
            </a:r>
          </a:p>
          <a:p>
            <a:pPr lvl="1">
              <a:lnSpc>
                <a:spcPct val="90000"/>
              </a:lnSpc>
              <a:buFontTx/>
              <a:buChar char="•"/>
            </a:pPr>
            <a:endParaRPr lang="en-US" smtClean="0"/>
          </a:p>
          <a:p>
            <a:pPr lvl="1">
              <a:lnSpc>
                <a:spcPct val="90000"/>
              </a:lnSpc>
              <a:buFontTx/>
              <a:buChar char="•"/>
            </a:pPr>
            <a:r>
              <a:rPr lang="en-US" smtClean="0"/>
              <a:t>Size of grains</a:t>
            </a:r>
          </a:p>
          <a:p>
            <a:pPr lvl="1">
              <a:lnSpc>
                <a:spcPct val="90000"/>
              </a:lnSpc>
              <a:buFontTx/>
              <a:buChar char="•"/>
            </a:pPr>
            <a:endParaRPr lang="en-US" smtClean="0"/>
          </a:p>
          <a:p>
            <a:pPr lvl="1">
              <a:lnSpc>
                <a:spcPct val="90000"/>
              </a:lnSpc>
              <a:buFontTx/>
              <a:buChar char="•"/>
            </a:pPr>
            <a:r>
              <a:rPr lang="en-US" smtClean="0"/>
              <a:t>Bonding material</a:t>
            </a:r>
          </a:p>
          <a:p>
            <a:pPr lvl="1">
              <a:lnSpc>
                <a:spcPct val="90000"/>
              </a:lnSpc>
              <a:buFontTx/>
              <a:buChar char="•"/>
            </a:pPr>
            <a:endParaRPr lang="en-US" smtClean="0"/>
          </a:p>
          <a:p>
            <a:pPr lvl="1">
              <a:lnSpc>
                <a:spcPct val="90000"/>
              </a:lnSpc>
              <a:buFontTx/>
              <a:buChar char="•"/>
            </a:pPr>
            <a:r>
              <a:rPr lang="en-US" smtClean="0"/>
              <a:t>Wheel grade(relative hardness, strength of bond)</a:t>
            </a:r>
          </a:p>
          <a:p>
            <a:pPr lvl="1">
              <a:lnSpc>
                <a:spcPct val="90000"/>
              </a:lnSpc>
              <a:buFontTx/>
              <a:buChar char="•"/>
            </a:pPr>
            <a:endParaRPr lang="en-US" smtClean="0"/>
          </a:p>
          <a:p>
            <a:pPr lvl="1">
              <a:lnSpc>
                <a:spcPct val="90000"/>
              </a:lnSpc>
              <a:buFontTx/>
              <a:buChar char="•"/>
            </a:pPr>
            <a:r>
              <a:rPr lang="en-US" smtClean="0"/>
              <a:t>Wheel structure.</a:t>
            </a:r>
          </a:p>
          <a:p>
            <a:pPr lvl="1">
              <a:lnSpc>
                <a:spcPct val="90000"/>
              </a:lnSpc>
              <a:buFontTx/>
              <a:buChar char="•"/>
            </a:pPr>
            <a:endParaRPr lang="en-US" smtClean="0"/>
          </a:p>
          <a:p>
            <a:pPr lvl="1">
              <a:lnSpc>
                <a:spcPct val="90000"/>
              </a:lnSpc>
              <a:buFontTx/>
              <a:buChar char="•"/>
            </a:pPr>
            <a:r>
              <a:rPr lang="en-US" sz="2800" smtClean="0"/>
              <a:t>Other than these parameters, the wheel manufacturer may add their own identification code prefixing or suffixing (or both) the standard code.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 calcmode="lin" valueType="num">
                                      <p:cBhvr additive="base">
                                        <p:cTn id="7"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anim calcmode="lin" valueType="num">
                                      <p:cBhvr additive="base">
                                        <p:cTn id="13"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1139">
                                            <p:txEl>
                                              <p:pRg st="5" end="5"/>
                                            </p:txEl>
                                          </p:spTgt>
                                        </p:tgtEl>
                                        <p:attrNameLst>
                                          <p:attrName>style.visibility</p:attrName>
                                        </p:attrNameLst>
                                      </p:cBhvr>
                                      <p:to>
                                        <p:strVal val="visible"/>
                                      </p:to>
                                    </p:set>
                                    <p:anim calcmode="lin" valueType="num">
                                      <p:cBhvr additive="base">
                                        <p:cTn id="19" dur="5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1139">
                                            <p:txEl>
                                              <p:pRg st="7" end="7"/>
                                            </p:txEl>
                                          </p:spTgt>
                                        </p:tgtEl>
                                        <p:attrNameLst>
                                          <p:attrName>style.visibility</p:attrName>
                                        </p:attrNameLst>
                                      </p:cBhvr>
                                      <p:to>
                                        <p:strVal val="visible"/>
                                      </p:to>
                                    </p:set>
                                    <p:anim calcmode="lin" valueType="num">
                                      <p:cBhvr additive="base">
                                        <p:cTn id="25" dur="500" fill="hold"/>
                                        <p:tgtEl>
                                          <p:spTgt spid="9113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1139">
                                            <p:txEl>
                                              <p:pRg st="9" end="9"/>
                                            </p:txEl>
                                          </p:spTgt>
                                        </p:tgtEl>
                                        <p:attrNameLst>
                                          <p:attrName>style.visibility</p:attrName>
                                        </p:attrNameLst>
                                      </p:cBhvr>
                                      <p:to>
                                        <p:strVal val="visible"/>
                                      </p:to>
                                    </p:set>
                                    <p:anim calcmode="lin" valueType="num">
                                      <p:cBhvr additive="base">
                                        <p:cTn id="31" dur="500" fill="hold"/>
                                        <p:tgtEl>
                                          <p:spTgt spid="9113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1139">
                                            <p:txEl>
                                              <p:pRg st="11" end="11"/>
                                            </p:txEl>
                                          </p:spTgt>
                                        </p:tgtEl>
                                        <p:attrNameLst>
                                          <p:attrName>style.visibility</p:attrName>
                                        </p:attrNameLst>
                                      </p:cBhvr>
                                      <p:to>
                                        <p:strVal val="visible"/>
                                      </p:to>
                                    </p:set>
                                    <p:anim calcmode="lin" valueType="num">
                                      <p:cBhvr additive="base">
                                        <p:cTn id="37" dur="500" fill="hold"/>
                                        <p:tgtEl>
                                          <p:spTgt spid="91139">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13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smtClean="0"/>
              <a:t>Polishing (Cont..):</a:t>
            </a:r>
          </a:p>
        </p:txBody>
      </p:sp>
      <p:sp>
        <p:nvSpPr>
          <p:cNvPr id="154627" name="Rectangle 3"/>
          <p:cNvSpPr>
            <a:spLocks noGrp="1" noChangeArrowheads="1"/>
          </p:cNvSpPr>
          <p:nvPr>
            <p:ph type="body" idx="1"/>
          </p:nvPr>
        </p:nvSpPr>
        <p:spPr>
          <a:xfrm>
            <a:off x="152400" y="569913"/>
            <a:ext cx="8743950" cy="6288087"/>
          </a:xfrm>
        </p:spPr>
        <p:txBody>
          <a:bodyPr/>
          <a:lstStyle/>
          <a:p>
            <a:pPr>
              <a:buFont typeface="Times New Roman" pitchFamily="18" charset="0"/>
              <a:buNone/>
            </a:pPr>
            <a:r>
              <a:rPr lang="en-US" b="1" smtClean="0"/>
              <a:t>The purpose of polishing :</a:t>
            </a:r>
          </a:p>
          <a:p>
            <a:pPr>
              <a:buFont typeface="Times New Roman" pitchFamily="18" charset="0"/>
              <a:buNone/>
            </a:pPr>
            <a:endParaRPr lang="en-US" sz="1000" b="1" smtClean="0"/>
          </a:p>
          <a:p>
            <a:pPr>
              <a:buFont typeface="Times New Roman" pitchFamily="18" charset="0"/>
              <a:buNone/>
            </a:pPr>
            <a:r>
              <a:rPr lang="en-US" smtClean="0"/>
              <a:t>To remove</a:t>
            </a:r>
          </a:p>
          <a:p>
            <a:pPr>
              <a:buFont typeface="Times New Roman" pitchFamily="18" charset="0"/>
              <a:buNone/>
            </a:pPr>
            <a:endParaRPr lang="en-US" smtClean="0"/>
          </a:p>
          <a:p>
            <a:r>
              <a:rPr lang="en-US" smtClean="0"/>
              <a:t>Scratches</a:t>
            </a:r>
          </a:p>
          <a:p>
            <a:endParaRPr lang="en-US" smtClean="0"/>
          </a:p>
          <a:p>
            <a:r>
              <a:rPr lang="en-US" smtClean="0"/>
              <a:t>Tool marks and</a:t>
            </a:r>
          </a:p>
          <a:p>
            <a:endParaRPr lang="en-US" smtClean="0"/>
          </a:p>
          <a:p>
            <a:r>
              <a:rPr lang="en-US" smtClean="0"/>
              <a:t>Other similar irregularities (defects) produced on</a:t>
            </a:r>
            <a:r>
              <a:rPr lang="en-US" b="1" smtClean="0"/>
              <a:t> </a:t>
            </a:r>
            <a:r>
              <a:rPr lang="en-US" smtClean="0"/>
              <a:t>the work surface from previous machining operations ,</a:t>
            </a:r>
          </a:p>
          <a:p>
            <a:endParaRPr lang="en-US" smtClean="0"/>
          </a:p>
          <a:p>
            <a:r>
              <a:rPr lang="en-US" smtClean="0"/>
              <a:t>To improve the surface finish, dimensional</a:t>
            </a:r>
            <a:r>
              <a:rPr lang="en-US" b="1" smtClean="0"/>
              <a:t> </a:t>
            </a:r>
            <a:r>
              <a:rPr lang="en-US" smtClean="0"/>
              <a:t>accuracy is not to be closely controlled.</a:t>
            </a:r>
          </a:p>
          <a:p>
            <a:pPr>
              <a:buFont typeface="Times New Roman" pitchFamily="18" charset="0"/>
              <a:buNone/>
            </a:pPr>
            <a:endParaRPr lang="en-US" smtClean="0"/>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smtClean="0"/>
              <a:t>Polishing (Cont..):</a:t>
            </a:r>
          </a:p>
        </p:txBody>
      </p:sp>
      <p:sp>
        <p:nvSpPr>
          <p:cNvPr id="155651" name="Rectangle 3"/>
          <p:cNvSpPr>
            <a:spLocks noGrp="1" noChangeArrowheads="1"/>
          </p:cNvSpPr>
          <p:nvPr>
            <p:ph type="body" idx="1"/>
          </p:nvPr>
        </p:nvSpPr>
        <p:spPr>
          <a:xfrm>
            <a:off x="0" y="685800"/>
            <a:ext cx="9144000" cy="6172200"/>
          </a:xfrm>
        </p:spPr>
        <p:txBody>
          <a:bodyPr/>
          <a:lstStyle/>
          <a:p>
            <a:r>
              <a:rPr lang="en-US" smtClean="0"/>
              <a:t>Metals are polished to improve their appearance</a:t>
            </a:r>
            <a:r>
              <a:rPr lang="en-US" b="1" smtClean="0"/>
              <a:t> </a:t>
            </a:r>
            <a:r>
              <a:rPr lang="en-US" smtClean="0"/>
              <a:t>and as a protection against oxidation.</a:t>
            </a:r>
          </a:p>
          <a:p>
            <a:endParaRPr lang="en-US" smtClean="0"/>
          </a:p>
          <a:p>
            <a:r>
              <a:rPr lang="en-US" smtClean="0"/>
              <a:t>The complete polishing sequence usually involves several steps, first to remove the initial scratches and defects from the work and then to gradually impart the final</a:t>
            </a:r>
            <a:r>
              <a:rPr lang="en-US" b="1" smtClean="0"/>
              <a:t> </a:t>
            </a:r>
            <a:r>
              <a:rPr lang="en-US" smtClean="0"/>
              <a:t>surface</a:t>
            </a:r>
            <a:r>
              <a:rPr lang="en-US" b="1" smtClean="0"/>
              <a:t> </a:t>
            </a:r>
            <a:r>
              <a:rPr lang="en-US" smtClean="0"/>
              <a:t>condition. </a:t>
            </a:r>
          </a:p>
          <a:p>
            <a:endParaRPr lang="en-US" smtClean="0"/>
          </a:p>
          <a:p>
            <a:r>
              <a:rPr lang="en-US" smtClean="0"/>
              <a:t>The general practice is to polish the work with</a:t>
            </a:r>
            <a:r>
              <a:rPr lang="en-US" b="1" smtClean="0"/>
              <a:t> a </a:t>
            </a:r>
            <a:r>
              <a:rPr lang="en-US" smtClean="0"/>
              <a:t>succession of wheels set up with different grain sizes.</a:t>
            </a:r>
            <a:r>
              <a:rPr lang="en-US" b="1" smtClean="0"/>
              <a:t> </a:t>
            </a:r>
          </a:p>
          <a:p>
            <a:endParaRPr lang="en-US" b="1" smtClean="0"/>
          </a:p>
          <a:p>
            <a:r>
              <a:rPr lang="en-US" smtClean="0"/>
              <a:t>The</a:t>
            </a:r>
            <a:r>
              <a:rPr lang="en-US" b="1" smtClean="0"/>
              <a:t> </a:t>
            </a:r>
            <a:r>
              <a:rPr lang="en-US" smtClean="0"/>
              <a:t>progression is from a coarse abrasive grit to a fine grit.</a:t>
            </a:r>
            <a:br>
              <a:rPr lang="en-US" smtClean="0"/>
            </a:br>
            <a:endParaRPr lang="en-US"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mtClean="0"/>
              <a:t>Polishing (Cont..):</a:t>
            </a:r>
          </a:p>
        </p:txBody>
      </p:sp>
      <p:sp>
        <p:nvSpPr>
          <p:cNvPr id="156675" name="Rectangle 3"/>
          <p:cNvSpPr>
            <a:spLocks noGrp="1" noChangeArrowheads="1"/>
          </p:cNvSpPr>
          <p:nvPr>
            <p:ph type="body" idx="1"/>
          </p:nvPr>
        </p:nvSpPr>
        <p:spPr>
          <a:xfrm>
            <a:off x="0" y="479425"/>
            <a:ext cx="9144000" cy="6378575"/>
          </a:xfrm>
        </p:spPr>
        <p:txBody>
          <a:bodyPr/>
          <a:lstStyle/>
          <a:p>
            <a:pPr>
              <a:buFont typeface="Times New Roman" pitchFamily="18" charset="0"/>
              <a:buNone/>
            </a:pPr>
            <a:r>
              <a:rPr lang="en-US" b="1" smtClean="0"/>
              <a:t>	Equipment</a:t>
            </a:r>
          </a:p>
          <a:p>
            <a:r>
              <a:rPr lang="en-US" smtClean="0"/>
              <a:t>Polishing is done on</a:t>
            </a:r>
            <a:r>
              <a:rPr lang="en-US" i="1" smtClean="0"/>
              <a:t> abrasive belt machines i.e.</a:t>
            </a:r>
            <a:r>
              <a:rPr lang="en-US" smtClean="0"/>
              <a:t> on bench or floor-stand-type</a:t>
            </a:r>
            <a:r>
              <a:rPr lang="en-US" i="1" smtClean="0"/>
              <a:t> machines equipped with a polishing wheel. </a:t>
            </a:r>
            <a:r>
              <a:rPr lang="en-US" smtClean="0"/>
              <a:t>Because most abrasive belts and polishing wheels are flexible, they will readily conform to the shape of the work- piece.</a:t>
            </a:r>
          </a:p>
          <a:p>
            <a:r>
              <a:rPr lang="en-US" smtClean="0"/>
              <a:t>Polishing wheels are made up of disks of cotton cloth, , canvas, leather, felt etc., glued or sewed together to provide the required face width and are often reinforced with metal side plates. </a:t>
            </a:r>
          </a:p>
          <a:p>
            <a:r>
              <a:rPr lang="en-US" smtClean="0"/>
              <a:t>These wheels are coated with glue or a cold cement and immediately rolled in a trough containing abrasive grains. </a:t>
            </a:r>
          </a:p>
          <a:p>
            <a:r>
              <a:rPr lang="en-US" smtClean="0"/>
              <a:t>After drying, a second application of glue and abrasive may be given. </a:t>
            </a:r>
          </a:p>
          <a:p>
            <a:endParaRPr lang="en-US"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mtClean="0"/>
              <a:t>Polishing (Cont..):</a:t>
            </a:r>
          </a:p>
        </p:txBody>
      </p:sp>
      <p:sp>
        <p:nvSpPr>
          <p:cNvPr id="157699" name="Rectangle 3"/>
          <p:cNvSpPr>
            <a:spLocks noGrp="1" noChangeArrowheads="1"/>
          </p:cNvSpPr>
          <p:nvPr>
            <p:ph type="body" idx="1"/>
          </p:nvPr>
        </p:nvSpPr>
        <p:spPr>
          <a:xfrm>
            <a:off x="0" y="434975"/>
            <a:ext cx="9144000" cy="6423025"/>
          </a:xfrm>
        </p:spPr>
        <p:txBody>
          <a:bodyPr/>
          <a:lstStyle/>
          <a:p>
            <a:r>
              <a:rPr lang="en-US" sz="2600" smtClean="0"/>
              <a:t>When the wheel is dry, the hard abrasive coated surface is cracked by striking diagonally across the wheel face with an iron bar. </a:t>
            </a:r>
          </a:p>
          <a:p>
            <a:r>
              <a:rPr lang="en-US" sz="2600" smtClean="0"/>
              <a:t>This action breaks up the layer of glue and abrasive into small areas that provide flexibility and good polishing action to the wheel. </a:t>
            </a:r>
          </a:p>
          <a:p>
            <a:r>
              <a:rPr lang="en-US" sz="2600" smtClean="0"/>
              <a:t>Aluminum oxide and silicon carbide of various grit sizes are used as abrasives. </a:t>
            </a:r>
          </a:p>
          <a:p>
            <a:r>
              <a:rPr lang="en-US" sz="2600" smtClean="0"/>
              <a:t>Polishing wheels operate at a speed between 1000 and 1500 m per minute.</a:t>
            </a:r>
          </a:p>
          <a:p>
            <a:r>
              <a:rPr lang="en-US" sz="2600" smtClean="0"/>
              <a:t>In some cases, belt is preferred over wheels, because a belt may have from 3-4 times the abrasive surface of a setup wheel,  due to its long length, the belt cuts cooler. </a:t>
            </a:r>
          </a:p>
          <a:p>
            <a:r>
              <a:rPr lang="en-US" sz="2600" smtClean="0"/>
              <a:t>Set- up wheels, however, will continue to be used for complex shapes that belts cannot handle narrow grooves are an example.</a:t>
            </a:r>
          </a:p>
          <a:p>
            <a:endParaRPr lang="en-US"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0"/>
            <a:ext cx="8228013" cy="479425"/>
          </a:xfrm>
        </p:spPr>
        <p:txBody>
          <a:bodyPr/>
          <a:lstStyle/>
          <a:p>
            <a:r>
              <a:rPr lang="en-US" smtClean="0"/>
              <a:t>Polishing (Cont..):</a:t>
            </a:r>
          </a:p>
        </p:txBody>
      </p:sp>
      <p:sp>
        <p:nvSpPr>
          <p:cNvPr id="158723" name="Rectangle 3"/>
          <p:cNvSpPr>
            <a:spLocks noGrp="1" noChangeArrowheads="1"/>
          </p:cNvSpPr>
          <p:nvPr>
            <p:ph type="body" idx="1"/>
          </p:nvPr>
        </p:nvSpPr>
        <p:spPr>
          <a:xfrm>
            <a:off x="0" y="419100"/>
            <a:ext cx="9144000" cy="6438900"/>
          </a:xfrm>
        </p:spPr>
        <p:txBody>
          <a:bodyPr/>
          <a:lstStyle/>
          <a:p>
            <a:pPr>
              <a:buFont typeface="Times New Roman" pitchFamily="18" charset="0"/>
              <a:buNone/>
            </a:pPr>
            <a:r>
              <a:rPr lang="en-US" b="1" smtClean="0"/>
              <a:t>	</a:t>
            </a:r>
            <a:r>
              <a:rPr lang="en-US" sz="2600" b="1" smtClean="0"/>
              <a:t>Operation</a:t>
            </a:r>
          </a:p>
          <a:p>
            <a:pPr>
              <a:buFont typeface="Times New Roman" pitchFamily="18" charset="0"/>
              <a:buNone/>
            </a:pPr>
            <a:endParaRPr lang="en-US" sz="300" b="1" smtClean="0"/>
          </a:p>
          <a:p>
            <a:r>
              <a:rPr lang="en-US" sz="2600" smtClean="0"/>
              <a:t>Depending upon the number of pieces 1o be polished, the polishing may be done by</a:t>
            </a:r>
            <a:r>
              <a:rPr lang="en-US" sz="2600" i="1" smtClean="0"/>
              <a:t> hand</a:t>
            </a:r>
            <a:r>
              <a:rPr lang="en-US" sz="2600" smtClean="0"/>
              <a:t> or on</a:t>
            </a:r>
            <a:r>
              <a:rPr lang="en-US" sz="2600" i="1" smtClean="0"/>
              <a:t> machine.</a:t>
            </a:r>
          </a:p>
          <a:p>
            <a:endParaRPr lang="en-US" sz="300" smtClean="0"/>
          </a:p>
          <a:p>
            <a:r>
              <a:rPr lang="en-US" sz="2600" i="1" smtClean="0"/>
              <a:t>Hand polishing</a:t>
            </a:r>
            <a:r>
              <a:rPr lang="en-US" sz="2600" smtClean="0"/>
              <a:t> resembles hand grinding. The work is held in the hand and then applied to the rotating polishing wheel (mounted on floor stand) or to the moving endless belt.</a:t>
            </a:r>
          </a:p>
          <a:p>
            <a:endParaRPr lang="en-US" sz="800" smtClean="0"/>
          </a:p>
          <a:p>
            <a:r>
              <a:rPr lang="en-US" sz="2600" i="1" smtClean="0"/>
              <a:t>Machine polishing</a:t>
            </a:r>
            <a:r>
              <a:rPr lang="en-US" sz="2600" smtClean="0"/>
              <a:t> is substituted for hand polishing for some work to reduce handling time and to make process more economical.</a:t>
            </a:r>
          </a:p>
          <a:p>
            <a:endParaRPr lang="en-US" sz="300" smtClean="0"/>
          </a:p>
          <a:p>
            <a:r>
              <a:rPr lang="en-US" sz="2600" i="1" smtClean="0"/>
              <a:t>Rotary polishing machines</a:t>
            </a:r>
            <a:r>
              <a:rPr lang="en-US" sz="2600" smtClean="0"/>
              <a:t> are high production units that greatly speed up some polishing operations. On such machines  parts are held in fixtures mounted on a turntable. The parts are automatically rotated into contact with one or more revolving polishing wheels.</a:t>
            </a:r>
          </a:p>
          <a:p>
            <a:endParaRPr lang="en-US"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mtClean="0"/>
              <a:t>Polishing (Cont..):</a:t>
            </a:r>
          </a:p>
        </p:txBody>
      </p:sp>
      <p:sp>
        <p:nvSpPr>
          <p:cNvPr id="159747"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r>
              <a:rPr lang="en-US" b="1" smtClean="0"/>
              <a:t>	Applications of polishing process:</a:t>
            </a:r>
          </a:p>
          <a:p>
            <a:pPr>
              <a:buFont typeface="Times New Roman" pitchFamily="18" charset="0"/>
              <a:buNone/>
            </a:pPr>
            <a:endParaRPr lang="en-US" sz="800" b="1" smtClean="0"/>
          </a:p>
          <a:p>
            <a:r>
              <a:rPr lang="en-US" smtClean="0"/>
              <a:t>Cutlery and small hand tools (such as screw drivers, hammer-heads, axes, hatchets and wrenches).</a:t>
            </a:r>
          </a:p>
          <a:p>
            <a:endParaRPr lang="en-US" sz="800" smtClean="0"/>
          </a:p>
          <a:p>
            <a:r>
              <a:rPr lang="en-US" smtClean="0"/>
              <a:t>Internal work on tools and dies,</a:t>
            </a:r>
          </a:p>
          <a:p>
            <a:endParaRPr lang="en-US" sz="800" smtClean="0"/>
          </a:p>
          <a:p>
            <a:r>
              <a:rPr lang="en-US" smtClean="0"/>
              <a:t>Bicycle parts,</a:t>
            </a:r>
          </a:p>
          <a:p>
            <a:endParaRPr lang="en-US" sz="800" smtClean="0"/>
          </a:p>
          <a:p>
            <a:r>
              <a:rPr lang="en-US" smtClean="0"/>
              <a:t>Golf-club heads,</a:t>
            </a:r>
          </a:p>
          <a:p>
            <a:endParaRPr lang="en-US" sz="800" smtClean="0"/>
          </a:p>
          <a:p>
            <a:r>
              <a:rPr lang="en-US" smtClean="0"/>
              <a:t>Parts for fountain pens,</a:t>
            </a:r>
          </a:p>
          <a:p>
            <a:endParaRPr lang="en-US" sz="800" smtClean="0"/>
          </a:p>
          <a:p>
            <a:r>
              <a:rPr lang="en-US" smtClean="0"/>
              <a:t>Jet engine turbine blades,</a:t>
            </a:r>
          </a:p>
          <a:p>
            <a:endParaRPr lang="en-US" sz="800" smtClean="0"/>
          </a:p>
          <a:p>
            <a:r>
              <a:rPr lang="en-US" smtClean="0"/>
              <a:t>Sole plates for electric irons etc</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endParaRPr lang="en-US" smtClean="0"/>
          </a:p>
        </p:txBody>
      </p:sp>
      <p:sp>
        <p:nvSpPr>
          <p:cNvPr id="160771"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smtClean="0"/>
          </a:p>
        </p:txBody>
      </p:sp>
      <p:sp>
        <p:nvSpPr>
          <p:cNvPr id="161795"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endParaRPr lang="en-US" smtClean="0"/>
          </a:p>
        </p:txBody>
      </p:sp>
      <p:sp>
        <p:nvSpPr>
          <p:cNvPr id="162819"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endParaRPr lang="en-US" smtClean="0"/>
          </a:p>
        </p:txBody>
      </p:sp>
      <p:sp>
        <p:nvSpPr>
          <p:cNvPr id="163843"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382000" cy="533400"/>
          </a:xfrm>
        </p:spPr>
        <p:txBody>
          <a:bodyPr/>
          <a:lstStyle/>
          <a:p>
            <a:r>
              <a:rPr lang="en-US" b="0" smtClean="0"/>
              <a:t>Types of Abrasives materials of GrindingWheels:</a:t>
            </a:r>
          </a:p>
        </p:txBody>
      </p:sp>
      <p:pic>
        <p:nvPicPr>
          <p:cNvPr id="95237" name="Picture 5"/>
          <p:cNvPicPr>
            <a:picLocks noChangeAspect="1" noChangeArrowheads="1"/>
          </p:cNvPicPr>
          <p:nvPr/>
        </p:nvPicPr>
        <p:blipFill>
          <a:blip r:embed="rId2" cstate="print"/>
          <a:srcRect/>
          <a:stretch>
            <a:fillRect/>
          </a:stretch>
        </p:blipFill>
        <p:spPr bwMode="auto">
          <a:xfrm>
            <a:off x="304800" y="781050"/>
            <a:ext cx="8610600" cy="561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checkerboard(across)">
                                      <p:cBhvr>
                                        <p:cTn id="7" dur="5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1"/>
          <p:cNvSpPr txBox="1">
            <a:spLocks noChangeArrowheads="1"/>
          </p:cNvSpPr>
          <p:nvPr/>
        </p:nvSpPr>
        <p:spPr bwMode="auto">
          <a:xfrm>
            <a:off x="381000" y="1438275"/>
            <a:ext cx="8229600" cy="579438"/>
          </a:xfrm>
          <a:prstGeom prst="rect">
            <a:avLst/>
          </a:prstGeom>
          <a:noFill/>
          <a:ln w="9525">
            <a:noFill/>
            <a:round/>
            <a:headEnd/>
            <a:tailEnd/>
          </a:ln>
        </p:spPr>
        <p:txBody>
          <a:bodyPr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FFFFFF"/>
                </a:solidFill>
                <a:latin typeface="Times New Roman" pitchFamily="18" charset="0"/>
              </a:rPr>
              <a:t>Topic 1 Completed</a:t>
            </a:r>
          </a:p>
        </p:txBody>
      </p:sp>
      <p:sp>
        <p:nvSpPr>
          <p:cNvPr id="41986" name="Text Box 2"/>
          <p:cNvSpPr txBox="1">
            <a:spLocks noChangeArrowheads="1"/>
          </p:cNvSpPr>
          <p:nvPr/>
        </p:nvSpPr>
        <p:spPr bwMode="auto">
          <a:xfrm>
            <a:off x="0" y="3276600"/>
            <a:ext cx="9144000" cy="1371600"/>
          </a:xfrm>
          <a:prstGeom prst="rect">
            <a:avLst/>
          </a:prstGeom>
          <a:noFill/>
          <a:ln w="9525">
            <a:noFill/>
            <a:round/>
            <a:headEnd/>
            <a:tailEnd/>
          </a:ln>
          <a:effectLst/>
        </p:spPr>
        <p:txBody>
          <a:bodyPr/>
          <a:lstStyle/>
          <a:p>
            <a:pPr marL="342900" indent="-341313" algn="ctr">
              <a:lnSpc>
                <a:spcPct val="80000"/>
              </a:lnSpc>
              <a:spcBef>
                <a:spcPts val="1500"/>
              </a:spcBef>
              <a:buSzPct val="9000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6000" b="1">
                <a:solidFill>
                  <a:srgbClr val="FFFFFF"/>
                </a:solidFill>
                <a:effectLst>
                  <a:outerShdw blurRad="38100" dist="38100" dir="2700000" algn="tl">
                    <a:srgbClr val="000000"/>
                  </a:outerShdw>
                </a:effectLst>
                <a:latin typeface="Times New Roman" pitchFamily="18" charset="0"/>
              </a:rPr>
              <a:t>THANKS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additive="repl">
                                        <p:cTn id="6" dur="1" fill="hold">
                                          <p:stCondLst>
                                            <p:cond delay="0"/>
                                          </p:stCondLst>
                                        </p:cTn>
                                        <p:tgtEl>
                                          <p:spTgt spid="41986">
                                            <p:txEl>
                                              <p:pRg st="0" end="0"/>
                                            </p:txEl>
                                          </p:spTgt>
                                        </p:tgtEl>
                                        <p:attrNameLst>
                                          <p:attrName>style.visibility</p:attrName>
                                        </p:attrNameLst>
                                      </p:cBhvr>
                                      <p:to>
                                        <p:strVal val="visible"/>
                                      </p:to>
                                    </p:set>
                                    <p:anim calcmode="lin" valueType="num">
                                      <p:cBhvr additive="repl">
                                        <p:cTn id="7" dur="500" fill="hold"/>
                                        <p:tgtEl>
                                          <p:spTgt spid="41986">
                                            <p:txEl>
                                              <p:pRg st="0" end="0"/>
                                            </p:txEl>
                                          </p:spTgt>
                                        </p:tgtEl>
                                        <p:attrNameLst>
                                          <p:attrName>ppt_w</p:attrName>
                                        </p:attrNameLst>
                                      </p:cBhvr>
                                      <p:tavLst>
                                        <p:tav tm="100000">
                                          <p:val>
                                            <p:fltVal val="0"/>
                                          </p:val>
                                        </p:tav>
                                        <p:tav tm="100000">
                                          <p:val>
                                            <p:strVal val="#ppt_w"/>
                                          </p:val>
                                        </p:tav>
                                      </p:tavLst>
                                    </p:anim>
                                    <p:anim calcmode="lin" valueType="num">
                                      <p:cBhvr additive="repl">
                                        <p:cTn id="8" dur="500" fill="hold"/>
                                        <p:tgtEl>
                                          <p:spTgt spid="41986">
                                            <p:txEl>
                                              <p:pRg st="0" end="0"/>
                                            </p:txEl>
                                          </p:spTgt>
                                        </p:tgtEl>
                                        <p:attrNameLst>
                                          <p:attrName>ppt_h</p:attrName>
                                        </p:attrNameLst>
                                      </p:cBhvr>
                                      <p:tavLst>
                                        <p:tav tm="100000">
                                          <p:val>
                                            <p:fltVal val="0"/>
                                          </p:val>
                                        </p:tav>
                                        <p:tav tm="100000">
                                          <p:val>
                                            <p:strVal val="#ppt_h"/>
                                          </p:val>
                                        </p:tav>
                                      </p:tavLst>
                                    </p:anim>
                                    <p:animEffect transition="in" filter="fade">
                                      <p:cBhvr additive="repl">
                                        <p:cTn id="9" dur="500"/>
                                        <p:tgtEl>
                                          <p:spTgt spid="419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380413" cy="533400"/>
          </a:xfrm>
        </p:spPr>
        <p:txBody>
          <a:bodyPr/>
          <a:lstStyle/>
          <a:p>
            <a:r>
              <a:rPr lang="en-US" b="0" smtClean="0"/>
              <a:t>Types of Abrasives materials of GrindingWheels:</a:t>
            </a:r>
          </a:p>
        </p:txBody>
      </p:sp>
      <p:pic>
        <p:nvPicPr>
          <p:cNvPr id="96260" name="Picture 4"/>
          <p:cNvPicPr>
            <a:picLocks noChangeAspect="1" noChangeArrowheads="1"/>
          </p:cNvPicPr>
          <p:nvPr/>
        </p:nvPicPr>
        <p:blipFill>
          <a:blip r:embed="rId2" cstate="print"/>
          <a:srcRect/>
          <a:stretch>
            <a:fillRect/>
          </a:stretch>
        </p:blipFill>
        <p:spPr bwMode="auto">
          <a:xfrm>
            <a:off x="228600" y="762000"/>
            <a:ext cx="8610600" cy="4767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checkerboard(across)">
                                      <p:cBhvr>
                                        <p:cTn id="7"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Types of abrasives(cont..):</a:t>
            </a:r>
          </a:p>
        </p:txBody>
      </p:sp>
      <p:sp>
        <p:nvSpPr>
          <p:cNvPr id="19459" name="Rectangle 3"/>
          <p:cNvSpPr>
            <a:spLocks noGrp="1" noChangeArrowheads="1"/>
          </p:cNvSpPr>
          <p:nvPr>
            <p:ph type="body" idx="1"/>
          </p:nvPr>
        </p:nvSpPr>
        <p:spPr>
          <a:xfrm>
            <a:off x="152400" y="742950"/>
            <a:ext cx="8991600" cy="6115050"/>
          </a:xfrm>
        </p:spPr>
        <p:txBody>
          <a:bodyPr/>
          <a:lstStyle/>
          <a:p>
            <a:pPr>
              <a:buFont typeface="Times New Roman" pitchFamily="18" charset="0"/>
              <a:buNone/>
            </a:pPr>
            <a:r>
              <a:rPr lang="en-US" smtClean="0"/>
              <a:t>	Aluminium oxide may have variation in properties arising out of differences in chemical composition and structure associated with the manufacturing process. </a:t>
            </a:r>
          </a:p>
          <a:p>
            <a:pPr>
              <a:buFont typeface="Times New Roman" pitchFamily="18" charset="0"/>
              <a:buNone/>
            </a:pPr>
            <a:r>
              <a:rPr lang="en-US" smtClean="0"/>
              <a:t>	Pure Al2O3 grit with defect structure like voids leads to unusually sharp free cutting action with low strength and is advantageous in fine tool grinding operation, and heat sensitive operations on hard, ferrous materials. </a:t>
            </a:r>
          </a:p>
          <a:p>
            <a:pPr>
              <a:buFont typeface="Times New Roman" pitchFamily="18" charset="0"/>
              <a:buNone/>
            </a:pPr>
            <a:r>
              <a:rPr lang="en-US" smtClean="0"/>
              <a:t>	Regular or brown aluminium oxide (doped with TiO2) possesses lower hardness and higher toughness than the white Al2O3 and is recommended heavy duty grinding to semi finishing. </a:t>
            </a:r>
          </a:p>
          <a:p>
            <a:pPr>
              <a:buFont typeface="Times New Roman" pitchFamily="18" charset="0"/>
              <a:buNone/>
            </a:pPr>
            <a:r>
              <a:rPr lang="en-US" smtClean="0"/>
              <a:t>	Al2O3 alloyed with chromium oxide (&lt;3%) is pink in colour.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Types of abrasives(cont..):</a:t>
            </a:r>
          </a:p>
        </p:txBody>
      </p:sp>
      <p:sp>
        <p:nvSpPr>
          <p:cNvPr id="20483" name="Rectangle 3"/>
          <p:cNvSpPr>
            <a:spLocks noGrp="1" noChangeArrowheads="1"/>
          </p:cNvSpPr>
          <p:nvPr>
            <p:ph type="body" idx="1"/>
          </p:nvPr>
        </p:nvSpPr>
        <p:spPr>
          <a:xfrm>
            <a:off x="152400" y="571500"/>
            <a:ext cx="8991600" cy="6057900"/>
          </a:xfrm>
        </p:spPr>
        <p:txBody>
          <a:bodyPr/>
          <a:lstStyle/>
          <a:p>
            <a:pPr>
              <a:buFont typeface="Times New Roman" pitchFamily="18" charset="0"/>
              <a:buNone/>
            </a:pPr>
            <a:r>
              <a:rPr lang="en-US" smtClean="0"/>
              <a:t>	Monocrystalline Al2O3 grits make a balance between hardness and toughness and are efficient in medium pressure heat sensitive operation on ferrous materials. </a:t>
            </a:r>
          </a:p>
          <a:p>
            <a:pPr>
              <a:buFont typeface="Times New Roman" pitchFamily="18" charset="0"/>
              <a:buNone/>
            </a:pPr>
            <a:endParaRPr lang="en-US" smtClean="0"/>
          </a:p>
          <a:p>
            <a:pPr>
              <a:buFont typeface="Times New Roman" pitchFamily="18" charset="0"/>
              <a:buNone/>
            </a:pPr>
            <a:r>
              <a:rPr lang="en-US" smtClean="0"/>
              <a:t>	Microcrystalline Al2O3 grits of enhanced toughness are practically suitable for stock removal grinding. Al2O3 alloyed with zirconia also makes extremely tough grit mostly suitably for high pressure, high material removal grinding on ferrous material and are not recommended for precision grinding. Microcrystalline sintered Al2O3 grit is the latest development particularly known for its toughness and self sharpening characteristics.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8013" cy="400050"/>
          </a:xfrm>
        </p:spPr>
        <p:txBody>
          <a:bodyPr/>
          <a:lstStyle/>
          <a:p>
            <a:r>
              <a:rPr lang="en-US" smtClean="0"/>
              <a:t>Superfinishing – Sub-topics:</a:t>
            </a:r>
          </a:p>
        </p:txBody>
      </p:sp>
      <p:sp>
        <p:nvSpPr>
          <p:cNvPr id="3075" name="Rectangle 3"/>
          <p:cNvSpPr>
            <a:spLocks noGrp="1" noChangeArrowheads="1"/>
          </p:cNvSpPr>
          <p:nvPr>
            <p:ph type="body" idx="1"/>
          </p:nvPr>
        </p:nvSpPr>
        <p:spPr>
          <a:xfrm>
            <a:off x="152400" y="609600"/>
            <a:ext cx="8991600" cy="6019800"/>
          </a:xfrm>
        </p:spPr>
        <p:txBody>
          <a:bodyPr/>
          <a:lstStyle/>
          <a:p>
            <a:pPr>
              <a:lnSpc>
                <a:spcPct val="90000"/>
              </a:lnSpc>
              <a:buFont typeface="Times New Roman" pitchFamily="18" charset="0"/>
              <a:buNone/>
            </a:pPr>
            <a:r>
              <a:rPr lang="en-US" sz="2400" smtClean="0"/>
              <a:t>Introduction</a:t>
            </a:r>
          </a:p>
          <a:p>
            <a:pPr>
              <a:lnSpc>
                <a:spcPct val="90000"/>
              </a:lnSpc>
              <a:buFont typeface="Times New Roman" pitchFamily="18" charset="0"/>
              <a:buNone/>
            </a:pPr>
            <a:endParaRPr lang="en-US" sz="700" smtClean="0"/>
          </a:p>
          <a:p>
            <a:pPr>
              <a:lnSpc>
                <a:spcPct val="90000"/>
              </a:lnSpc>
              <a:buFont typeface="Times New Roman" pitchFamily="18" charset="0"/>
              <a:buNone/>
            </a:pPr>
            <a:r>
              <a:rPr lang="en-US" sz="2400" smtClean="0"/>
              <a:t>Grinding</a:t>
            </a:r>
          </a:p>
          <a:p>
            <a:pPr>
              <a:lnSpc>
                <a:spcPct val="90000"/>
              </a:lnSpc>
              <a:buFont typeface="Times New Roman" pitchFamily="18" charset="0"/>
              <a:buNone/>
            </a:pPr>
            <a:endParaRPr lang="en-US" sz="700" smtClean="0"/>
          </a:p>
          <a:p>
            <a:pPr>
              <a:lnSpc>
                <a:spcPct val="90000"/>
              </a:lnSpc>
              <a:buFont typeface="Times New Roman" pitchFamily="18" charset="0"/>
              <a:buNone/>
            </a:pPr>
            <a:r>
              <a:rPr lang="en-US" sz="2400" smtClean="0"/>
              <a:t>Lapping</a:t>
            </a:r>
          </a:p>
          <a:p>
            <a:pPr>
              <a:lnSpc>
                <a:spcPct val="90000"/>
              </a:lnSpc>
              <a:buFont typeface="Times New Roman" pitchFamily="18" charset="0"/>
              <a:buNone/>
            </a:pPr>
            <a:endParaRPr lang="en-US" sz="700" smtClean="0"/>
          </a:p>
          <a:p>
            <a:pPr>
              <a:lnSpc>
                <a:spcPct val="90000"/>
              </a:lnSpc>
              <a:buFont typeface="Times New Roman" pitchFamily="18" charset="0"/>
              <a:buNone/>
            </a:pPr>
            <a:r>
              <a:rPr lang="en-US" sz="2400" smtClean="0"/>
              <a:t>Honing</a:t>
            </a:r>
          </a:p>
          <a:p>
            <a:pPr>
              <a:lnSpc>
                <a:spcPct val="90000"/>
              </a:lnSpc>
              <a:buFont typeface="Times New Roman" pitchFamily="18" charset="0"/>
              <a:buNone/>
            </a:pPr>
            <a:endParaRPr lang="en-US" sz="700" smtClean="0"/>
          </a:p>
          <a:p>
            <a:pPr>
              <a:lnSpc>
                <a:spcPct val="90000"/>
              </a:lnSpc>
              <a:buFont typeface="Times New Roman" pitchFamily="18" charset="0"/>
              <a:buNone/>
            </a:pPr>
            <a:r>
              <a:rPr lang="en-US" sz="2400" smtClean="0"/>
              <a:t>Sperfinishing</a:t>
            </a:r>
          </a:p>
          <a:p>
            <a:pPr>
              <a:lnSpc>
                <a:spcPct val="90000"/>
              </a:lnSpc>
              <a:buFont typeface="Times New Roman" pitchFamily="18" charset="0"/>
              <a:buNone/>
            </a:pPr>
            <a:endParaRPr lang="en-US" sz="700" smtClean="0"/>
          </a:p>
          <a:p>
            <a:pPr>
              <a:lnSpc>
                <a:spcPct val="90000"/>
              </a:lnSpc>
              <a:buFont typeface="Times New Roman" pitchFamily="18" charset="0"/>
              <a:buNone/>
            </a:pPr>
            <a:r>
              <a:rPr lang="en-US" sz="2400" smtClean="0"/>
              <a:t>Buffing</a:t>
            </a:r>
          </a:p>
          <a:p>
            <a:pPr>
              <a:lnSpc>
                <a:spcPct val="90000"/>
              </a:lnSpc>
              <a:buFont typeface="Times New Roman" pitchFamily="18" charset="0"/>
              <a:buNone/>
            </a:pPr>
            <a:endParaRPr lang="en-US" sz="700" smtClean="0"/>
          </a:p>
          <a:p>
            <a:pPr>
              <a:lnSpc>
                <a:spcPct val="90000"/>
              </a:lnSpc>
              <a:buFont typeface="Times New Roman" pitchFamily="18" charset="0"/>
              <a:buNone/>
            </a:pPr>
            <a:r>
              <a:rPr lang="en-US" sz="2400" smtClean="0"/>
              <a:t>Barrel Tumbling</a:t>
            </a:r>
          </a:p>
          <a:p>
            <a:pPr>
              <a:lnSpc>
                <a:spcPct val="90000"/>
              </a:lnSpc>
              <a:buFont typeface="Times New Roman" pitchFamily="18" charset="0"/>
              <a:buNone/>
            </a:pPr>
            <a:endParaRPr lang="en-US" sz="700" smtClean="0"/>
          </a:p>
          <a:p>
            <a:pPr>
              <a:lnSpc>
                <a:spcPct val="90000"/>
              </a:lnSpc>
              <a:buFont typeface="Times New Roman" pitchFamily="18" charset="0"/>
              <a:buNone/>
            </a:pPr>
            <a:r>
              <a:rPr lang="en-US" sz="2400" smtClean="0"/>
              <a:t>Burnishing</a:t>
            </a:r>
          </a:p>
          <a:p>
            <a:pPr>
              <a:lnSpc>
                <a:spcPct val="90000"/>
              </a:lnSpc>
              <a:buFont typeface="Times New Roman" pitchFamily="18" charset="0"/>
              <a:buNone/>
            </a:pPr>
            <a:endParaRPr lang="en-US" sz="700" smtClean="0"/>
          </a:p>
          <a:p>
            <a:pPr>
              <a:lnSpc>
                <a:spcPct val="90000"/>
              </a:lnSpc>
              <a:buFont typeface="Times New Roman" pitchFamily="18" charset="0"/>
              <a:buNone/>
            </a:pPr>
            <a:r>
              <a:rPr lang="en-US" sz="2400" smtClean="0"/>
              <a:t>Powder coating </a:t>
            </a:r>
          </a:p>
          <a:p>
            <a:pPr>
              <a:lnSpc>
                <a:spcPct val="90000"/>
              </a:lnSpc>
              <a:buFont typeface="Times New Roman" pitchFamily="18" charset="0"/>
              <a:buNone/>
            </a:pPr>
            <a:endParaRPr lang="en-US" sz="700" smtClean="0"/>
          </a:p>
          <a:p>
            <a:pPr>
              <a:lnSpc>
                <a:spcPct val="90000"/>
              </a:lnSpc>
              <a:buFont typeface="Times New Roman" pitchFamily="18" charset="0"/>
              <a:buNone/>
            </a:pPr>
            <a:r>
              <a:rPr lang="en-US" sz="2400" smtClean="0"/>
              <a:t>Polishing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Types of abrasives(cont..):</a:t>
            </a:r>
          </a:p>
        </p:txBody>
      </p:sp>
      <p:sp>
        <p:nvSpPr>
          <p:cNvPr id="21507" name="Rectangle 3"/>
          <p:cNvSpPr>
            <a:spLocks noGrp="1" noChangeArrowheads="1"/>
          </p:cNvSpPr>
          <p:nvPr>
            <p:ph type="body" idx="1"/>
          </p:nvPr>
        </p:nvSpPr>
        <p:spPr>
          <a:xfrm>
            <a:off x="152400" y="571500"/>
            <a:ext cx="8991600" cy="6057900"/>
          </a:xfrm>
        </p:spPr>
        <p:txBody>
          <a:bodyPr/>
          <a:lstStyle/>
          <a:p>
            <a:pPr>
              <a:buFont typeface="Times New Roman" pitchFamily="18" charset="0"/>
              <a:buNone/>
            </a:pPr>
            <a:r>
              <a:rPr lang="en-US" b="1" smtClean="0"/>
              <a:t>	Silicon carbide</a:t>
            </a:r>
            <a:r>
              <a:rPr lang="en-US" u="sng" smtClean="0"/>
              <a:t> </a:t>
            </a:r>
            <a:endParaRPr lang="en-US" smtClean="0"/>
          </a:p>
          <a:p>
            <a:pPr>
              <a:buFont typeface="Times New Roman" pitchFamily="18" charset="0"/>
              <a:buNone/>
            </a:pPr>
            <a:r>
              <a:rPr lang="en-US" smtClean="0"/>
              <a:t>	Silicon carbide is harder than alumina but less tough. Silicon carbide is also inferior to Al2O3 because of its chemical reactivity with iron and steel. </a:t>
            </a:r>
          </a:p>
          <a:p>
            <a:pPr>
              <a:buFont typeface="Times New Roman" pitchFamily="18" charset="0"/>
              <a:buNone/>
            </a:pPr>
            <a:endParaRPr lang="en-US" smtClean="0"/>
          </a:p>
          <a:p>
            <a:pPr>
              <a:buFont typeface="Times New Roman" pitchFamily="18" charset="0"/>
              <a:buNone/>
            </a:pPr>
            <a:r>
              <a:rPr lang="en-US" smtClean="0"/>
              <a:t>	Black carbide containing at least 95% SiC is less hard but tougher than green SiC and is efficient for grinding soft nonferrous materials. </a:t>
            </a:r>
          </a:p>
          <a:p>
            <a:pPr>
              <a:buFont typeface="Times New Roman" pitchFamily="18" charset="0"/>
              <a:buNone/>
            </a:pPr>
            <a:endParaRPr lang="en-US" smtClean="0"/>
          </a:p>
          <a:p>
            <a:pPr>
              <a:buFont typeface="Times New Roman" pitchFamily="18" charset="0"/>
              <a:buNone/>
            </a:pPr>
            <a:r>
              <a:rPr lang="en-US" smtClean="0"/>
              <a:t>	Green silicon carbide contains at least 97% SiC. It is harder than black variety and is used for grinding cemented carbide. </a:t>
            </a:r>
          </a:p>
          <a:p>
            <a:pPr>
              <a:buFont typeface="Times New Roman" pitchFamily="18" charset="0"/>
              <a:buNone/>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8013" cy="419100"/>
          </a:xfrm>
        </p:spPr>
        <p:txBody>
          <a:bodyPr/>
          <a:lstStyle/>
          <a:p>
            <a:r>
              <a:rPr lang="en-US" smtClean="0"/>
              <a:t>Types of abrasives(cont..):</a:t>
            </a:r>
          </a:p>
        </p:txBody>
      </p:sp>
      <p:sp>
        <p:nvSpPr>
          <p:cNvPr id="22531" name="Rectangle 3"/>
          <p:cNvSpPr>
            <a:spLocks noGrp="1" noChangeArrowheads="1"/>
          </p:cNvSpPr>
          <p:nvPr>
            <p:ph type="body" idx="1"/>
          </p:nvPr>
        </p:nvSpPr>
        <p:spPr>
          <a:xfrm>
            <a:off x="152400" y="381000"/>
            <a:ext cx="8991600" cy="6705600"/>
          </a:xfrm>
        </p:spPr>
        <p:txBody>
          <a:bodyPr/>
          <a:lstStyle/>
          <a:p>
            <a:pPr>
              <a:lnSpc>
                <a:spcPct val="90000"/>
              </a:lnSpc>
              <a:buFont typeface="Times New Roman" pitchFamily="18" charset="0"/>
              <a:buNone/>
            </a:pPr>
            <a:r>
              <a:rPr lang="en-US" b="1" smtClean="0"/>
              <a:t>	Diamond: </a:t>
            </a:r>
          </a:p>
          <a:p>
            <a:pPr>
              <a:lnSpc>
                <a:spcPct val="90000"/>
              </a:lnSpc>
              <a:buFont typeface="Times New Roman" pitchFamily="18" charset="0"/>
              <a:buNone/>
            </a:pPr>
            <a:r>
              <a:rPr lang="en-US" smtClean="0"/>
              <a:t>	Diamond grit is best suited for grinding cemented carbides, glass, sapphire, stone, granite, marble, concrete, oxide, non-oxide ceramic, fiber reinforced plastics, ferrite, graphite. </a:t>
            </a:r>
          </a:p>
          <a:p>
            <a:pPr>
              <a:lnSpc>
                <a:spcPct val="90000"/>
              </a:lnSpc>
              <a:buFont typeface="Times New Roman" pitchFamily="18" charset="0"/>
              <a:buNone/>
            </a:pPr>
            <a:r>
              <a:rPr lang="en-US" smtClean="0"/>
              <a:t>	Natural diamond grit is characterized by its random shape, very sharp cutting edge and free cutting action and is exclusively used in metallic, electroplated and brazed bond. </a:t>
            </a:r>
          </a:p>
          <a:p>
            <a:pPr>
              <a:lnSpc>
                <a:spcPct val="90000"/>
              </a:lnSpc>
              <a:buFont typeface="Times New Roman" pitchFamily="18" charset="0"/>
              <a:buNone/>
            </a:pPr>
            <a:r>
              <a:rPr lang="en-US" smtClean="0"/>
              <a:t>	Monocrystalline diamond grits are known for their strength and designed for particularly demanding application. These are also used in metallic, galvanic and brazed bond. </a:t>
            </a:r>
          </a:p>
          <a:p>
            <a:pPr>
              <a:lnSpc>
                <a:spcPct val="90000"/>
              </a:lnSpc>
              <a:buFont typeface="Times New Roman" pitchFamily="18" charset="0"/>
              <a:buNone/>
            </a:pPr>
            <a:r>
              <a:rPr lang="en-US" smtClean="0"/>
              <a:t>	Polycrystalline diamond grits are more friable than monocrystalline one and found to be most suitable for grinding of cemented carbide with low pressure. These grits are used in resin bond.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8013" cy="438150"/>
          </a:xfrm>
        </p:spPr>
        <p:txBody>
          <a:bodyPr/>
          <a:lstStyle/>
          <a:p>
            <a:r>
              <a:rPr lang="en-US" smtClean="0"/>
              <a:t>Types of abrasives(cont..):</a:t>
            </a:r>
          </a:p>
        </p:txBody>
      </p:sp>
      <p:sp>
        <p:nvSpPr>
          <p:cNvPr id="23555" name="Rectangle 3"/>
          <p:cNvSpPr>
            <a:spLocks noGrp="1" noChangeArrowheads="1"/>
          </p:cNvSpPr>
          <p:nvPr>
            <p:ph type="body" idx="1"/>
          </p:nvPr>
        </p:nvSpPr>
        <p:spPr>
          <a:xfrm>
            <a:off x="0" y="495300"/>
            <a:ext cx="9144000" cy="6877050"/>
          </a:xfrm>
        </p:spPr>
        <p:txBody>
          <a:bodyPr/>
          <a:lstStyle/>
          <a:p>
            <a:pPr>
              <a:buFont typeface="Times New Roman" pitchFamily="18" charset="0"/>
              <a:buNone/>
            </a:pPr>
            <a:r>
              <a:rPr lang="en-US" b="1" smtClean="0"/>
              <a:t>	cBN (cubic boron nitride): </a:t>
            </a:r>
          </a:p>
          <a:p>
            <a:pPr>
              <a:buFont typeface="Times New Roman" pitchFamily="18" charset="0"/>
              <a:buNone/>
            </a:pPr>
            <a:r>
              <a:rPr lang="en-US" smtClean="0"/>
              <a:t>	</a:t>
            </a:r>
            <a:r>
              <a:rPr lang="en-US" sz="2600" smtClean="0"/>
              <a:t>Diamond though hardest is not suitable for grinding ferrous materials because of its reactivity. In contrast, cBN the second hardest material, because of its chemical stability is the abrasive material of choice for efficient grinding of HSS, alloy steels, HSTR alloys. </a:t>
            </a:r>
          </a:p>
          <a:p>
            <a:pPr>
              <a:buFont typeface="Times New Roman" pitchFamily="18" charset="0"/>
              <a:buNone/>
            </a:pPr>
            <a:r>
              <a:rPr lang="en-US" sz="2600" smtClean="0"/>
              <a:t>	Presently cBN grits are available as monocrystalline type with medium strength and blocky monocrystals with much higher strength. Medium strength crystals are more friable and used in resin bond for those applications where grinding force is not so high. High strength crystals are used with vitrified, electroplated or brazed bond where large grinding force is expected. </a:t>
            </a:r>
          </a:p>
          <a:p>
            <a:pPr>
              <a:buFont typeface="Times New Roman" pitchFamily="18" charset="0"/>
              <a:buNone/>
            </a:pPr>
            <a:r>
              <a:rPr lang="en-US" sz="2600" smtClean="0"/>
              <a:t>	Microcrystalline cBN is known for its highest toughness and auto sharpening character and found to be best candidate for HEDG and abrasive milling. It can be used in all types of bond.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0" smtClean="0"/>
              <a:t>Grain Size of abrasives in Grinding wheels:</a:t>
            </a:r>
          </a:p>
        </p:txBody>
      </p:sp>
      <p:sp>
        <p:nvSpPr>
          <p:cNvPr id="24579" name="Rectangle 3"/>
          <p:cNvSpPr>
            <a:spLocks noGrp="1" noChangeArrowheads="1"/>
          </p:cNvSpPr>
          <p:nvPr>
            <p:ph type="body" idx="1"/>
          </p:nvPr>
        </p:nvSpPr>
        <p:spPr>
          <a:xfrm>
            <a:off x="152400" y="533400"/>
            <a:ext cx="8763000" cy="3352800"/>
          </a:xfrm>
        </p:spPr>
        <p:txBody>
          <a:bodyPr/>
          <a:lstStyle/>
          <a:p>
            <a:pPr>
              <a:buFont typeface="Times New Roman" pitchFamily="18" charset="0"/>
              <a:buNone/>
            </a:pPr>
            <a:r>
              <a:rPr lang="en-US" smtClean="0"/>
              <a:t>	Mainly it is the average size of the abrasive particles. Smaller the grain,smoother the surface obtained.</a:t>
            </a:r>
          </a:p>
          <a:p>
            <a:pPr>
              <a:buFont typeface="Times New Roman" pitchFamily="18" charset="0"/>
              <a:buNone/>
            </a:pPr>
            <a:endParaRPr lang="en-US" sz="1000" smtClean="0"/>
          </a:p>
          <a:p>
            <a:pPr lvl="2"/>
            <a:r>
              <a:rPr lang="en-US" sz="2800" smtClean="0"/>
              <a:t>Coarse grains:Good for soft materails, produces rough surface</a:t>
            </a:r>
          </a:p>
          <a:p>
            <a:pPr lvl="2"/>
            <a:endParaRPr lang="en-US" sz="800" smtClean="0"/>
          </a:p>
          <a:p>
            <a:pPr lvl="2"/>
            <a:r>
              <a:rPr lang="en-US" sz="2800" smtClean="0"/>
              <a:t>Fine grains:Good for hard materials, produces smooth surface.</a:t>
            </a:r>
          </a:p>
        </p:txBody>
      </p:sp>
      <p:pic>
        <p:nvPicPr>
          <p:cNvPr id="97284" name="Picture 4"/>
          <p:cNvPicPr>
            <a:picLocks noChangeAspect="1" noChangeArrowheads="1"/>
          </p:cNvPicPr>
          <p:nvPr/>
        </p:nvPicPr>
        <p:blipFill>
          <a:blip r:embed="rId2" cstate="print"/>
          <a:srcRect/>
          <a:stretch>
            <a:fillRect/>
          </a:stretch>
        </p:blipFill>
        <p:spPr bwMode="auto">
          <a:xfrm>
            <a:off x="0" y="3810000"/>
            <a:ext cx="4419600" cy="2840038"/>
          </a:xfrm>
          <a:prstGeom prst="rect">
            <a:avLst/>
          </a:prstGeom>
          <a:noFill/>
          <a:ln w="9525">
            <a:noFill/>
            <a:miter lim="800000"/>
            <a:headEnd/>
            <a:tailEnd/>
          </a:ln>
        </p:spPr>
      </p:pic>
      <p:sp>
        <p:nvSpPr>
          <p:cNvPr id="24581" name="Text Box 5"/>
          <p:cNvSpPr txBox="1">
            <a:spLocks noChangeArrowheads="1"/>
          </p:cNvSpPr>
          <p:nvPr/>
        </p:nvSpPr>
        <p:spPr bwMode="auto">
          <a:xfrm>
            <a:off x="5562600" y="3505200"/>
            <a:ext cx="3581400"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Times New Roman" pitchFamily="18" charset="0"/>
              <a:buNone/>
            </a:pPr>
            <a:endParaRPr lang="en-US"/>
          </a:p>
        </p:txBody>
      </p:sp>
      <p:sp>
        <p:nvSpPr>
          <p:cNvPr id="24582" name="Text Box 6"/>
          <p:cNvSpPr txBox="1">
            <a:spLocks noChangeArrowheads="1"/>
          </p:cNvSpPr>
          <p:nvPr/>
        </p:nvSpPr>
        <p:spPr bwMode="auto">
          <a:xfrm>
            <a:off x="2574925" y="2246313"/>
            <a:ext cx="184150" cy="366712"/>
          </a:xfrm>
          <a:prstGeom prst="rect">
            <a:avLst/>
          </a:prstGeom>
          <a:noFill/>
          <a:ln w="9525">
            <a:noFill/>
            <a:miter lim="800000"/>
            <a:headEnd/>
            <a:tailEnd/>
          </a:ln>
        </p:spPr>
        <p:txBody>
          <a:bodyPr wrap="none">
            <a:spAutoFit/>
          </a:bodyPr>
          <a:lstStyle/>
          <a:p>
            <a:pPr eaLnBrk="0" hangingPunct="0">
              <a:buClr>
                <a:srgbClr val="000000"/>
              </a:buClr>
              <a:buSzPct val="100000"/>
              <a:buFont typeface="Times New Roman" pitchFamily="18" charset="0"/>
              <a:buNone/>
            </a:pPr>
            <a:endParaRPr lang="en-US"/>
          </a:p>
        </p:txBody>
      </p:sp>
      <p:sp>
        <p:nvSpPr>
          <p:cNvPr id="24583" name="Text Box 7"/>
          <p:cNvSpPr txBox="1">
            <a:spLocks noChangeArrowheads="1"/>
          </p:cNvSpPr>
          <p:nvPr/>
        </p:nvSpPr>
        <p:spPr bwMode="auto">
          <a:xfrm>
            <a:off x="4953000" y="3200400"/>
            <a:ext cx="1676400"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Times New Roman" pitchFamily="18" charset="0"/>
              <a:buNone/>
            </a:pPr>
            <a:endParaRPr lang="en-US"/>
          </a:p>
        </p:txBody>
      </p:sp>
      <p:sp>
        <p:nvSpPr>
          <p:cNvPr id="97288" name="Text Box 8"/>
          <p:cNvSpPr txBox="1">
            <a:spLocks noChangeArrowheads="1"/>
          </p:cNvSpPr>
          <p:nvPr/>
        </p:nvSpPr>
        <p:spPr bwMode="auto">
          <a:xfrm>
            <a:off x="4495800" y="3810000"/>
            <a:ext cx="4648200" cy="2805113"/>
          </a:xfrm>
          <a:prstGeom prst="rect">
            <a:avLst/>
          </a:prstGeom>
          <a:noFill/>
          <a:ln w="9525">
            <a:noFill/>
            <a:miter lim="800000"/>
            <a:headEnd/>
            <a:tailEnd/>
          </a:ln>
        </p:spPr>
        <p:txBody>
          <a:bodyPr>
            <a:spAutoFit/>
          </a:bodyPr>
          <a:lstStyle/>
          <a:p>
            <a:pPr eaLnBrk="0" hangingPunct="0">
              <a:buClr>
                <a:srgbClr val="000000"/>
              </a:buClr>
              <a:buSzPct val="100000"/>
              <a:buFont typeface="Times New Roman" pitchFamily="18" charset="0"/>
              <a:buNone/>
            </a:pPr>
            <a:r>
              <a:rPr lang="en-US" sz="2500">
                <a:latin typeface="Times New Roman" pitchFamily="18" charset="0"/>
              </a:rPr>
              <a:t>Mesh number and their description</a:t>
            </a:r>
          </a:p>
          <a:p>
            <a:pPr eaLnBrk="0" hangingPunct="0">
              <a:buClr>
                <a:srgbClr val="000000"/>
              </a:buClr>
              <a:buSzPct val="100000"/>
              <a:buFont typeface="Times New Roman" pitchFamily="18" charset="0"/>
              <a:buNone/>
            </a:pPr>
            <a:endParaRPr lang="en-US" sz="2800">
              <a:latin typeface="Times New Roman" pitchFamily="18" charset="0"/>
            </a:endParaRPr>
          </a:p>
          <a:p>
            <a:pPr lvl="1" eaLnBrk="0" hangingPunct="0">
              <a:buClr>
                <a:srgbClr val="000000"/>
              </a:buClr>
              <a:buSzPct val="100000"/>
              <a:buFont typeface="Times New Roman" pitchFamily="18" charset="0"/>
              <a:buNone/>
            </a:pPr>
            <a:r>
              <a:rPr lang="en-US" sz="2500">
                <a:latin typeface="Times New Roman" pitchFamily="18" charset="0"/>
              </a:rPr>
              <a:t>Mesh number:</a:t>
            </a:r>
          </a:p>
          <a:p>
            <a:pPr eaLnBrk="0" hangingPunct="0">
              <a:buClr>
                <a:srgbClr val="000000"/>
              </a:buClr>
              <a:buSzPct val="100000"/>
              <a:buFont typeface="Times New Roman" pitchFamily="18" charset="0"/>
              <a:buNone/>
            </a:pPr>
            <a:r>
              <a:rPr lang="en-US" sz="2500">
                <a:latin typeface="Times New Roman" pitchFamily="18" charset="0"/>
              </a:rPr>
              <a:t>6 -24 coarse</a:t>
            </a:r>
          </a:p>
          <a:p>
            <a:pPr eaLnBrk="0" hangingPunct="0">
              <a:buClr>
                <a:srgbClr val="000000"/>
              </a:buClr>
              <a:buSzPct val="100000"/>
              <a:buFont typeface="Times New Roman" pitchFamily="18" charset="0"/>
              <a:buNone/>
            </a:pPr>
            <a:r>
              <a:rPr lang="en-US" sz="2500">
                <a:latin typeface="Times New Roman" pitchFamily="18" charset="0"/>
              </a:rPr>
              <a:t>30 -60 medium</a:t>
            </a:r>
          </a:p>
          <a:p>
            <a:pPr eaLnBrk="0" hangingPunct="0">
              <a:buClr>
                <a:srgbClr val="000000"/>
              </a:buClr>
              <a:buSzPct val="100000"/>
              <a:buFont typeface="Times New Roman" pitchFamily="18" charset="0"/>
              <a:buNone/>
            </a:pPr>
            <a:r>
              <a:rPr lang="en-US" sz="2500">
                <a:latin typeface="Times New Roman" pitchFamily="18" charset="0"/>
              </a:rPr>
              <a:t>70 –180 fine</a:t>
            </a:r>
          </a:p>
          <a:p>
            <a:pPr eaLnBrk="0" hangingPunct="0">
              <a:buClr>
                <a:srgbClr val="000000"/>
              </a:buClr>
              <a:buSzPct val="100000"/>
              <a:buFont typeface="Times New Roman" pitchFamily="18" charset="0"/>
              <a:buNone/>
            </a:pPr>
            <a:r>
              <a:rPr lang="en-US" sz="2500">
                <a:latin typeface="Times New Roman" pitchFamily="18" charset="0"/>
              </a:rPr>
              <a:t>220 –600 very fine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checkerboard(across)">
                                      <p:cBhvr>
                                        <p:cTn id="7" dur="500"/>
                                        <p:tgtEl>
                                          <p:spTgt spid="972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288"/>
                                        </p:tgtEl>
                                        <p:attrNameLst>
                                          <p:attrName>style.visibility</p:attrName>
                                        </p:attrNameLst>
                                      </p:cBhvr>
                                      <p:to>
                                        <p:strVal val="visible"/>
                                      </p:to>
                                    </p:set>
                                    <p:anim calcmode="lin" valueType="num">
                                      <p:cBhvr additive="base">
                                        <p:cTn id="12" dur="500" fill="hold"/>
                                        <p:tgtEl>
                                          <p:spTgt spid="97288"/>
                                        </p:tgtEl>
                                        <p:attrNameLst>
                                          <p:attrName>ppt_x</p:attrName>
                                        </p:attrNameLst>
                                      </p:cBhvr>
                                      <p:tavLst>
                                        <p:tav tm="0">
                                          <p:val>
                                            <p:strVal val="#ppt_x"/>
                                          </p:val>
                                        </p:tav>
                                        <p:tav tm="100000">
                                          <p:val>
                                            <p:strVal val="#ppt_x"/>
                                          </p:val>
                                        </p:tav>
                                      </p:tavLst>
                                    </p:anim>
                                    <p:anim calcmode="lin" valueType="num">
                                      <p:cBhvr additive="base">
                                        <p:cTn id="13" dur="500" fill="hold"/>
                                        <p:tgtEl>
                                          <p:spTgt spid="972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85750" y="0"/>
            <a:ext cx="8858250" cy="533400"/>
          </a:xfrm>
        </p:spPr>
        <p:txBody>
          <a:bodyPr/>
          <a:lstStyle/>
          <a:p>
            <a:r>
              <a:rPr lang="en-US" b="0" smtClean="0"/>
              <a:t>Grain Size of abrasives in Grinding wheels (Cont..):</a:t>
            </a:r>
          </a:p>
        </p:txBody>
      </p:sp>
      <p:sp>
        <p:nvSpPr>
          <p:cNvPr id="25603" name="Rectangle 3"/>
          <p:cNvSpPr>
            <a:spLocks noGrp="1" noChangeArrowheads="1"/>
          </p:cNvSpPr>
          <p:nvPr>
            <p:ph type="body" idx="1"/>
          </p:nvPr>
        </p:nvSpPr>
        <p:spPr>
          <a:xfrm>
            <a:off x="152400" y="838200"/>
            <a:ext cx="8991600" cy="5791200"/>
          </a:xfrm>
        </p:spPr>
        <p:txBody>
          <a:bodyPr/>
          <a:lstStyle/>
          <a:p>
            <a:pPr>
              <a:buFont typeface="Times New Roman" pitchFamily="18" charset="0"/>
              <a:buNone/>
            </a:pPr>
            <a:r>
              <a:rPr lang="en-US" b="1" smtClean="0"/>
              <a:t>	Grit size </a:t>
            </a:r>
          </a:p>
          <a:p>
            <a:pPr>
              <a:buFont typeface="Times New Roman" pitchFamily="18" charset="0"/>
              <a:buNone/>
            </a:pPr>
            <a:endParaRPr lang="en-US" b="1" smtClean="0"/>
          </a:p>
          <a:p>
            <a:pPr>
              <a:buFont typeface="Times New Roman" pitchFamily="18" charset="0"/>
              <a:buNone/>
            </a:pPr>
            <a:r>
              <a:rPr lang="en-US" smtClean="0"/>
              <a:t>	The grain size affects material removal rate and the surface quality of workpiece in grinding. </a:t>
            </a:r>
          </a:p>
          <a:p>
            <a:pPr>
              <a:buFont typeface="Times New Roman" pitchFamily="18" charset="0"/>
              <a:buNone/>
            </a:pPr>
            <a:endParaRPr lang="en-US" smtClean="0"/>
          </a:p>
          <a:p>
            <a:pPr>
              <a:buFont typeface="Times New Roman" pitchFamily="18" charset="0"/>
              <a:buNone/>
            </a:pPr>
            <a:r>
              <a:rPr lang="en-US" smtClean="0"/>
              <a:t>	Large grit- big grinding capacity, rough workpiece surface. </a:t>
            </a:r>
          </a:p>
          <a:p>
            <a:pPr>
              <a:buFont typeface="Times New Roman" pitchFamily="18" charset="0"/>
              <a:buNone/>
            </a:pPr>
            <a:r>
              <a:rPr lang="en-US" smtClean="0"/>
              <a:t>	Fine grit- small grinding capacity, smooth workpiece surface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0" smtClean="0"/>
              <a:t>Bonding Materials of Grinding wheels:</a:t>
            </a:r>
          </a:p>
        </p:txBody>
      </p:sp>
      <p:sp>
        <p:nvSpPr>
          <p:cNvPr id="26627" name="Rectangle 3"/>
          <p:cNvSpPr>
            <a:spLocks noGrp="1" noChangeArrowheads="1"/>
          </p:cNvSpPr>
          <p:nvPr>
            <p:ph type="body" idx="1"/>
          </p:nvPr>
        </p:nvSpPr>
        <p:spPr>
          <a:xfrm>
            <a:off x="152400" y="533400"/>
            <a:ext cx="8991600" cy="6096000"/>
          </a:xfrm>
        </p:spPr>
        <p:txBody>
          <a:bodyPr/>
          <a:lstStyle/>
          <a:p>
            <a:r>
              <a:rPr lang="en-US" smtClean="0"/>
              <a:t>Vitrified bond –most common type bond, baked clay and ceramic materials, strong and rigid.</a:t>
            </a:r>
          </a:p>
          <a:p>
            <a:endParaRPr lang="en-US" sz="800" smtClean="0"/>
          </a:p>
          <a:p>
            <a:r>
              <a:rPr lang="en-US" smtClean="0"/>
              <a:t>Silicate bond –sodium silicate (low temp.) water glass hardened by baking, softer than vitrifeid bond.</a:t>
            </a:r>
          </a:p>
          <a:p>
            <a:pPr>
              <a:buFont typeface="Times New Roman" pitchFamily="18" charset="0"/>
              <a:buNone/>
            </a:pPr>
            <a:endParaRPr lang="en-US" sz="800" smtClean="0"/>
          </a:p>
          <a:p>
            <a:r>
              <a:rPr lang="en-US" smtClean="0"/>
              <a:t>Rubber bond–consists of hard vulcanized rubber.</a:t>
            </a:r>
          </a:p>
          <a:p>
            <a:endParaRPr lang="en-US" sz="800" smtClean="0"/>
          </a:p>
          <a:p>
            <a:r>
              <a:rPr lang="en-US" smtClean="0"/>
              <a:t>Resinoid bond-thermosetting resin materials.</a:t>
            </a:r>
          </a:p>
          <a:p>
            <a:endParaRPr lang="en-US" sz="800" smtClean="0"/>
          </a:p>
          <a:p>
            <a:r>
              <a:rPr lang="en-US" smtClean="0"/>
              <a:t>Shellac bond -strong but not rigid, for smooth finishes on hard surfaces.</a:t>
            </a:r>
          </a:p>
          <a:p>
            <a:pPr>
              <a:buFont typeface="Times New Roman" pitchFamily="18" charset="0"/>
              <a:buNone/>
            </a:pPr>
            <a:endParaRPr lang="en-US" sz="800" smtClean="0"/>
          </a:p>
          <a:p>
            <a:r>
              <a:rPr lang="en-US" smtClean="0"/>
              <a:t>Metallic bond –used for grinding wheels with diamond grains.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8013" cy="400050"/>
          </a:xfrm>
        </p:spPr>
        <p:txBody>
          <a:bodyPr/>
          <a:lstStyle/>
          <a:p>
            <a:r>
              <a:rPr lang="en-US" b="0" smtClean="0"/>
              <a:t>Types of Bonds of Grinding wheels (Cont..):</a:t>
            </a:r>
          </a:p>
        </p:txBody>
      </p:sp>
      <p:sp>
        <p:nvSpPr>
          <p:cNvPr id="27651" name="Rectangle 3"/>
          <p:cNvSpPr>
            <a:spLocks noGrp="1" noChangeArrowheads="1"/>
          </p:cNvSpPr>
          <p:nvPr>
            <p:ph type="body" idx="1"/>
          </p:nvPr>
        </p:nvSpPr>
        <p:spPr>
          <a:xfrm>
            <a:off x="0" y="495300"/>
            <a:ext cx="9144000" cy="6362700"/>
          </a:xfrm>
        </p:spPr>
        <p:txBody>
          <a:bodyPr/>
          <a:lstStyle/>
          <a:p>
            <a:pPr>
              <a:lnSpc>
                <a:spcPct val="80000"/>
              </a:lnSpc>
              <a:buFont typeface="Times New Roman" pitchFamily="18" charset="0"/>
              <a:buNone/>
            </a:pPr>
            <a:r>
              <a:rPr lang="en-US" sz="2400" b="1" smtClean="0"/>
              <a:t>	Vitrified bond </a:t>
            </a:r>
            <a:endParaRPr lang="en-US" sz="2700" b="1" smtClean="0"/>
          </a:p>
          <a:p>
            <a:pPr>
              <a:lnSpc>
                <a:spcPct val="80000"/>
              </a:lnSpc>
              <a:buFont typeface="Times New Roman" pitchFamily="18" charset="0"/>
              <a:buNone/>
            </a:pPr>
            <a:r>
              <a:rPr lang="en-US" sz="2700" smtClean="0"/>
              <a:t>	Vitrified bond is suitable for high stock removal even at dry condition. It can also be safely used in wet grinding. It can not be used where mechanical impact or thermal variations are like to occur. This bond is also not recommended for very high speed grinding because of possible breakage of the bond under centrifugal force. </a:t>
            </a:r>
          </a:p>
          <a:p>
            <a:pPr>
              <a:lnSpc>
                <a:spcPct val="80000"/>
              </a:lnSpc>
              <a:buFont typeface="Times New Roman" pitchFamily="18" charset="0"/>
              <a:buNone/>
            </a:pPr>
            <a:endParaRPr lang="en-US" sz="900" smtClean="0"/>
          </a:p>
          <a:p>
            <a:pPr>
              <a:lnSpc>
                <a:spcPct val="80000"/>
              </a:lnSpc>
              <a:buFont typeface="Times New Roman" pitchFamily="18" charset="0"/>
              <a:buNone/>
            </a:pPr>
            <a:endParaRPr lang="en-US" sz="800" smtClean="0"/>
          </a:p>
          <a:p>
            <a:pPr>
              <a:lnSpc>
                <a:spcPct val="80000"/>
              </a:lnSpc>
              <a:buFont typeface="Times New Roman" pitchFamily="18" charset="0"/>
              <a:buNone/>
            </a:pPr>
            <a:r>
              <a:rPr lang="en-US" sz="2400" b="1" smtClean="0"/>
              <a:t>	</a:t>
            </a:r>
            <a:r>
              <a:rPr lang="en-US" sz="2700" b="1" smtClean="0"/>
              <a:t>Resin bond</a:t>
            </a:r>
            <a:r>
              <a:rPr lang="en-US" sz="2700" u="sng" smtClean="0"/>
              <a:t> </a:t>
            </a:r>
            <a:endParaRPr lang="en-US" sz="2700" smtClean="0"/>
          </a:p>
          <a:p>
            <a:pPr>
              <a:lnSpc>
                <a:spcPct val="80000"/>
              </a:lnSpc>
              <a:buFont typeface="Times New Roman" pitchFamily="18" charset="0"/>
              <a:buNone/>
            </a:pPr>
            <a:r>
              <a:rPr lang="en-US" sz="2700" smtClean="0"/>
              <a:t>	Conventional abrasive resin bonded wheels are widely used for heavy duty grinding because of their ability to withstand shock load. This bond is also known for its vibration absorbing characteristics and finds its use with diamond and cBN in grinding of cemented carbide and steel respectively. Resin bond is not recommended with alkaline grinding fluid for a possible chemical attack leading to bond weakening. Fiberglass reinforced resin bond is used with cut off wheels which requires added strength under high speed operation.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0" smtClean="0"/>
              <a:t>Types of Bonds of Grinding wheels (Cont..):</a:t>
            </a:r>
          </a:p>
        </p:txBody>
      </p:sp>
      <p:sp>
        <p:nvSpPr>
          <p:cNvPr id="28675" name="Rectangle 3"/>
          <p:cNvSpPr>
            <a:spLocks noGrp="1" noChangeArrowheads="1"/>
          </p:cNvSpPr>
          <p:nvPr>
            <p:ph type="body" idx="1"/>
          </p:nvPr>
        </p:nvSpPr>
        <p:spPr>
          <a:xfrm>
            <a:off x="152400" y="838200"/>
            <a:ext cx="8991600" cy="5791200"/>
          </a:xfrm>
        </p:spPr>
        <p:txBody>
          <a:bodyPr/>
          <a:lstStyle/>
          <a:p>
            <a:pPr>
              <a:buFont typeface="Times New Roman" pitchFamily="18" charset="0"/>
              <a:buNone/>
            </a:pPr>
            <a:r>
              <a:rPr lang="en-US" b="1" smtClean="0"/>
              <a:t>	Shellac bond </a:t>
            </a:r>
          </a:p>
          <a:p>
            <a:pPr>
              <a:buFont typeface="Times New Roman" pitchFamily="18" charset="0"/>
              <a:buNone/>
            </a:pPr>
            <a:r>
              <a:rPr lang="en-US" smtClean="0"/>
              <a:t>	At one time this bond was used for flexible cut off wheels. At present use of shellac bond is limited to grinding wheels engaged in fine finish of rolls. </a:t>
            </a:r>
          </a:p>
          <a:p>
            <a:pPr>
              <a:buFont typeface="Times New Roman" pitchFamily="18" charset="0"/>
              <a:buNone/>
            </a:pPr>
            <a:endParaRPr lang="en-US" sz="1000" smtClean="0"/>
          </a:p>
          <a:p>
            <a:pPr>
              <a:buFont typeface="Times New Roman" pitchFamily="18" charset="0"/>
              <a:buNone/>
            </a:pPr>
            <a:r>
              <a:rPr lang="en-US" b="1" smtClean="0"/>
              <a:t>	Oxychloride bond </a:t>
            </a:r>
          </a:p>
          <a:p>
            <a:pPr>
              <a:buFont typeface="Times New Roman" pitchFamily="18" charset="0"/>
              <a:buNone/>
            </a:pPr>
            <a:r>
              <a:rPr lang="en-US" smtClean="0"/>
              <a:t>	It is less common type bond, but still can be used in disc grinding operation. It is used under dry condition. </a:t>
            </a:r>
          </a:p>
          <a:p>
            <a:pPr>
              <a:buFont typeface="Times New Roman" pitchFamily="18" charset="0"/>
              <a:buNone/>
            </a:pPr>
            <a:endParaRPr lang="en-US" sz="1000" smtClean="0"/>
          </a:p>
          <a:p>
            <a:pPr>
              <a:buFont typeface="Times New Roman" pitchFamily="18" charset="0"/>
              <a:buNone/>
            </a:pPr>
            <a:r>
              <a:rPr lang="en-US" b="1" smtClean="0"/>
              <a:t>	Rubber bond </a:t>
            </a:r>
          </a:p>
          <a:p>
            <a:pPr>
              <a:buFont typeface="Times New Roman" pitchFamily="18" charset="0"/>
              <a:buNone/>
            </a:pPr>
            <a:r>
              <a:rPr lang="en-US" smtClean="0"/>
              <a:t>	Its principal use is in thin wheels for wet cut-off operation. Rubber bond was once popular for finish grinding on bearings and cutting tools.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8013" cy="381000"/>
          </a:xfrm>
        </p:spPr>
        <p:txBody>
          <a:bodyPr/>
          <a:lstStyle/>
          <a:p>
            <a:r>
              <a:rPr lang="en-US" b="0" smtClean="0"/>
              <a:t>Types of Bonds of Grinding wheels (Cont..):</a:t>
            </a:r>
          </a:p>
        </p:txBody>
      </p:sp>
      <p:sp>
        <p:nvSpPr>
          <p:cNvPr id="29699" name="Rectangle 3"/>
          <p:cNvSpPr>
            <a:spLocks noGrp="1" noChangeArrowheads="1"/>
          </p:cNvSpPr>
          <p:nvPr>
            <p:ph type="body" idx="1"/>
          </p:nvPr>
        </p:nvSpPr>
        <p:spPr>
          <a:xfrm>
            <a:off x="-228600" y="304800"/>
            <a:ext cx="9372600" cy="6800850"/>
          </a:xfrm>
        </p:spPr>
        <p:txBody>
          <a:bodyPr/>
          <a:lstStyle/>
          <a:p>
            <a:pPr>
              <a:lnSpc>
                <a:spcPct val="90000"/>
              </a:lnSpc>
              <a:buFont typeface="Times New Roman" pitchFamily="18" charset="0"/>
              <a:buNone/>
            </a:pPr>
            <a:r>
              <a:rPr lang="en-US" sz="2400" b="1" smtClean="0"/>
              <a:t>	</a:t>
            </a:r>
            <a:r>
              <a:rPr lang="en-US" sz="2500" b="1" smtClean="0"/>
              <a:t>Metal bond</a:t>
            </a:r>
          </a:p>
          <a:p>
            <a:pPr>
              <a:lnSpc>
                <a:spcPct val="90000"/>
              </a:lnSpc>
              <a:buFont typeface="Times New Roman" pitchFamily="18" charset="0"/>
              <a:buNone/>
            </a:pPr>
            <a:r>
              <a:rPr lang="en-US" sz="2500" smtClean="0"/>
              <a:t>	It is extensively used with superabrasive wheels. Extremely high toughness of metal bonded wheels makes these very effective in those applications where form accuracy as well as large stock removal is desired. </a:t>
            </a:r>
          </a:p>
          <a:p>
            <a:pPr>
              <a:lnSpc>
                <a:spcPct val="90000"/>
              </a:lnSpc>
              <a:buFont typeface="Times New Roman" pitchFamily="18" charset="0"/>
              <a:buNone/>
            </a:pPr>
            <a:r>
              <a:rPr lang="en-US" sz="2500" b="1" smtClean="0"/>
              <a:t>	Electroplated bond</a:t>
            </a:r>
          </a:p>
          <a:p>
            <a:pPr>
              <a:lnSpc>
                <a:spcPct val="90000"/>
              </a:lnSpc>
              <a:buFont typeface="Times New Roman" pitchFamily="18" charset="0"/>
              <a:buNone/>
            </a:pPr>
            <a:r>
              <a:rPr lang="en-US" sz="2500" smtClean="0"/>
              <a:t>	This bond allows large (30-40%) crystal exposure above the bond without need of any truing or dressing. This bond is specially used for making small diameter wheel, form wheel and thin superabrasive wheels. Presently it is the only bond for making wheels for abrasive milling and ultra high speed grinding. </a:t>
            </a:r>
          </a:p>
          <a:p>
            <a:pPr>
              <a:lnSpc>
                <a:spcPct val="90000"/>
              </a:lnSpc>
              <a:buFont typeface="Times New Roman" pitchFamily="18" charset="0"/>
              <a:buNone/>
            </a:pPr>
            <a:r>
              <a:rPr lang="en-US" sz="2500" b="1" smtClean="0"/>
              <a:t>	Brazed bond</a:t>
            </a:r>
            <a:r>
              <a:rPr lang="en-US" sz="2500" u="sng" smtClean="0"/>
              <a:t> </a:t>
            </a:r>
            <a:endParaRPr lang="en-US" sz="2500" smtClean="0"/>
          </a:p>
          <a:p>
            <a:pPr>
              <a:lnSpc>
                <a:spcPct val="90000"/>
              </a:lnSpc>
              <a:buFont typeface="Times New Roman" pitchFamily="18" charset="0"/>
              <a:buNone/>
            </a:pPr>
            <a:r>
              <a:rPr lang="en-US" sz="2500" smtClean="0"/>
              <a:t>	This is relatively a recent development, allows crystal exposure as high 60-80%. In addition grit spacing can be precisely controlled. This bond is particularly suitable for very high material removal either with diamond or cBN wheel. The bond strength is much greater than provided by electroplated bond. This bond is expected to replace electroplated bond in many applications.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Grade (or</a:t>
            </a:r>
            <a:r>
              <a:rPr lang="en-US" i="1" smtClean="0"/>
              <a:t> strength of bond</a:t>
            </a:r>
            <a:r>
              <a:rPr lang="en-US" smtClean="0"/>
              <a:t>):</a:t>
            </a:r>
          </a:p>
        </p:txBody>
      </p:sp>
      <p:sp>
        <p:nvSpPr>
          <p:cNvPr id="30723" name="Rectangle 3"/>
          <p:cNvSpPr>
            <a:spLocks noGrp="1" noChangeArrowheads="1"/>
          </p:cNvSpPr>
          <p:nvPr>
            <p:ph type="body" idx="1"/>
          </p:nvPr>
        </p:nvSpPr>
        <p:spPr>
          <a:xfrm>
            <a:off x="152400" y="571500"/>
            <a:ext cx="8991600" cy="6057900"/>
          </a:xfrm>
        </p:spPr>
        <p:txBody>
          <a:bodyPr/>
          <a:lstStyle/>
          <a:p>
            <a:pPr>
              <a:lnSpc>
                <a:spcPct val="90000"/>
              </a:lnSpc>
              <a:buFont typeface="Times New Roman" pitchFamily="18" charset="0"/>
              <a:buNone/>
            </a:pPr>
            <a:r>
              <a:rPr lang="en-US" smtClean="0"/>
              <a:t>	Indicates the magnitude of force to pull out a grain from the bonding matrix.</a:t>
            </a:r>
          </a:p>
          <a:p>
            <a:pPr>
              <a:lnSpc>
                <a:spcPct val="90000"/>
              </a:lnSpc>
              <a:buFont typeface="Times New Roman" pitchFamily="18" charset="0"/>
              <a:buNone/>
            </a:pPr>
            <a:endParaRPr lang="en-US" sz="800" smtClean="0"/>
          </a:p>
          <a:p>
            <a:pPr>
              <a:lnSpc>
                <a:spcPct val="90000"/>
              </a:lnSpc>
              <a:buFont typeface="Times New Roman" pitchFamily="18" charset="0"/>
              <a:buNone/>
            </a:pPr>
            <a:r>
              <a:rPr lang="en-US" smtClean="0"/>
              <a:t>	Hard wheels</a:t>
            </a:r>
          </a:p>
          <a:p>
            <a:pPr>
              <a:lnSpc>
                <a:spcPct val="90000"/>
              </a:lnSpc>
              <a:buFont typeface="Times New Roman" pitchFamily="18" charset="0"/>
              <a:buNone/>
            </a:pPr>
            <a:r>
              <a:rPr lang="en-US" smtClean="0"/>
              <a:t>	Large force required to remove a grain</a:t>
            </a:r>
          </a:p>
          <a:p>
            <a:pPr>
              <a:lnSpc>
                <a:spcPct val="90000"/>
              </a:lnSpc>
              <a:buFont typeface="Times New Roman" pitchFamily="18" charset="0"/>
              <a:buNone/>
            </a:pPr>
            <a:r>
              <a:rPr lang="en-US" smtClean="0"/>
              <a:t>	Good for grinding soft materials</a:t>
            </a:r>
          </a:p>
          <a:p>
            <a:pPr>
              <a:lnSpc>
                <a:spcPct val="90000"/>
              </a:lnSpc>
              <a:buFont typeface="Times New Roman" pitchFamily="18" charset="0"/>
              <a:buNone/>
            </a:pPr>
            <a:endParaRPr lang="en-US" sz="800" smtClean="0"/>
          </a:p>
          <a:p>
            <a:pPr>
              <a:lnSpc>
                <a:spcPct val="90000"/>
              </a:lnSpc>
              <a:buFont typeface="Times New Roman" pitchFamily="18" charset="0"/>
              <a:buNone/>
            </a:pPr>
            <a:r>
              <a:rPr lang="en-US" smtClean="0"/>
              <a:t>	Soft wheels</a:t>
            </a:r>
          </a:p>
          <a:p>
            <a:pPr>
              <a:lnSpc>
                <a:spcPct val="90000"/>
              </a:lnSpc>
              <a:buFont typeface="Times New Roman" pitchFamily="18" charset="0"/>
              <a:buNone/>
            </a:pPr>
            <a:r>
              <a:rPr lang="en-US" smtClean="0"/>
              <a:t>	Small force required to remove a grain</a:t>
            </a:r>
          </a:p>
          <a:p>
            <a:pPr>
              <a:lnSpc>
                <a:spcPct val="90000"/>
              </a:lnSpc>
              <a:buFont typeface="Times New Roman" pitchFamily="18" charset="0"/>
              <a:buNone/>
            </a:pPr>
            <a:r>
              <a:rPr lang="en-US" smtClean="0"/>
              <a:t>	Good	 for grinding hard materials</a:t>
            </a:r>
          </a:p>
          <a:p>
            <a:pPr>
              <a:lnSpc>
                <a:spcPct val="90000"/>
              </a:lnSpc>
              <a:buFont typeface="Times New Roman" pitchFamily="18" charset="0"/>
              <a:buNone/>
            </a:pPr>
            <a:endParaRPr lang="en-US" smtClean="0"/>
          </a:p>
          <a:p>
            <a:pPr>
              <a:lnSpc>
                <a:spcPct val="90000"/>
              </a:lnSpc>
              <a:buFont typeface="Times New Roman" pitchFamily="18" charset="0"/>
              <a:buNone/>
            </a:pPr>
            <a:r>
              <a:rPr lang="en-US" smtClean="0"/>
              <a:t>A,B,C,D,E,F,G,H,I,J,K,L,M,N,O,P,R,S,T,U,V,W,X,Y,Z</a:t>
            </a:r>
          </a:p>
          <a:p>
            <a:pPr>
              <a:lnSpc>
                <a:spcPct val="90000"/>
              </a:lnSpc>
              <a:buFont typeface="Times New Roman" pitchFamily="18" charset="0"/>
              <a:buNone/>
            </a:pPr>
            <a:r>
              <a:rPr lang="en-US" smtClean="0"/>
              <a:t/>
            </a:r>
            <a:br>
              <a:rPr lang="en-US" smtClean="0"/>
            </a:br>
            <a:r>
              <a:rPr lang="en-US" i="1" smtClean="0"/>
              <a:t>soft				        medium				       hard</a:t>
            </a:r>
            <a:endParaRPr lang="en-US" smtClean="0"/>
          </a:p>
        </p:txBody>
      </p:sp>
      <p:sp>
        <p:nvSpPr>
          <p:cNvPr id="152580" name="Line 4"/>
          <p:cNvSpPr>
            <a:spLocks noChangeShapeType="1"/>
          </p:cNvSpPr>
          <p:nvPr/>
        </p:nvSpPr>
        <p:spPr bwMode="auto">
          <a:xfrm>
            <a:off x="323850" y="5719763"/>
            <a:ext cx="7950200" cy="1587"/>
          </a:xfrm>
          <a:prstGeom prst="line">
            <a:avLst/>
          </a:prstGeom>
          <a:noFill/>
          <a:ln w="25400">
            <a:solidFill>
              <a:srgbClr val="000000"/>
            </a:solidFill>
            <a:round/>
            <a:headEnd type="triangle" w="sm" len="sm"/>
            <a:tailEnd type="triangl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checkerboard(across)">
                                      <p:cBhvr>
                                        <p:cTn id="7" dur="500"/>
                                        <p:tgtEl>
                                          <p:spTgt spid="152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971800"/>
            <a:ext cx="8228013" cy="711200"/>
          </a:xfrm>
        </p:spPr>
        <p:txBody>
          <a:bodyPr/>
          <a:lstStyle/>
          <a:p>
            <a:pPr algn="ctr"/>
            <a:r>
              <a:rPr lang="en-US" sz="6000" smtClean="0"/>
              <a:t>GRINDING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0" smtClean="0"/>
              <a:t>Explanation of Grinding Wheel Grade</a:t>
            </a:r>
          </a:p>
        </p:txBody>
      </p:sp>
      <p:pic>
        <p:nvPicPr>
          <p:cNvPr id="99332" name="Picture 4"/>
          <p:cNvPicPr>
            <a:picLocks noChangeAspect="1" noChangeArrowheads="1"/>
          </p:cNvPicPr>
          <p:nvPr/>
        </p:nvPicPr>
        <p:blipFill>
          <a:blip r:embed="rId2" cstate="print"/>
          <a:srcRect/>
          <a:stretch>
            <a:fillRect/>
          </a:stretch>
        </p:blipFill>
        <p:spPr bwMode="auto">
          <a:xfrm>
            <a:off x="457200" y="685800"/>
            <a:ext cx="8458200" cy="611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checkerboard(across)">
                                      <p:cBhvr>
                                        <p:cTn id="7" dur="5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0" smtClean="0"/>
              <a:t>Grinding Wheel Structure (or grain spacing):</a:t>
            </a:r>
          </a:p>
        </p:txBody>
      </p:sp>
      <p:sp>
        <p:nvSpPr>
          <p:cNvPr id="32771" name="Rectangle 3"/>
          <p:cNvSpPr>
            <a:spLocks noGrp="1" noChangeArrowheads="1"/>
          </p:cNvSpPr>
          <p:nvPr>
            <p:ph type="body" idx="1"/>
          </p:nvPr>
        </p:nvSpPr>
        <p:spPr>
          <a:xfrm>
            <a:off x="152400" y="533400"/>
            <a:ext cx="8991600" cy="6096000"/>
          </a:xfrm>
        </p:spPr>
        <p:txBody>
          <a:bodyPr/>
          <a:lstStyle/>
          <a:p>
            <a:r>
              <a:rPr lang="en-US" smtClean="0"/>
              <a:t>Number of cutting edges per unit area of wheel face.</a:t>
            </a:r>
          </a:p>
          <a:p>
            <a:pPr>
              <a:buFont typeface="Times New Roman" pitchFamily="18" charset="0"/>
              <a:buNone/>
            </a:pPr>
            <a:r>
              <a:rPr lang="en-US" smtClean="0"/>
              <a:t>	Open wheel produces rough surface. </a:t>
            </a:r>
          </a:p>
          <a:p>
            <a:pPr>
              <a:buFont typeface="Times New Roman" pitchFamily="18" charset="0"/>
              <a:buNone/>
            </a:pPr>
            <a:r>
              <a:rPr lang="en-US" smtClean="0"/>
              <a:t>	Good for grinding soft and ductile materials.</a:t>
            </a:r>
          </a:p>
          <a:p>
            <a:pPr>
              <a:buFont typeface="Times New Roman" pitchFamily="18" charset="0"/>
              <a:buNone/>
            </a:pPr>
            <a:endParaRPr lang="en-US" sz="1000" smtClean="0"/>
          </a:p>
          <a:p>
            <a:r>
              <a:rPr lang="en-US" smtClean="0"/>
              <a:t>Dense Wheel produces fine surface</a:t>
            </a:r>
          </a:p>
          <a:p>
            <a:pPr>
              <a:buFont typeface="Times New Roman" pitchFamily="18" charset="0"/>
              <a:buNone/>
            </a:pPr>
            <a:r>
              <a:rPr lang="en-US" sz="3200" smtClean="0"/>
              <a:t>	Good for grinding hard materials.</a:t>
            </a:r>
          </a:p>
          <a:p>
            <a:endParaRPr lang="en-US" sz="1000" smtClean="0"/>
          </a:p>
          <a:p>
            <a:r>
              <a:rPr lang="en-US" smtClean="0"/>
              <a:t>Wheel structure</a:t>
            </a:r>
          </a:p>
          <a:p>
            <a:pPr>
              <a:buFont typeface="Times New Roman" pitchFamily="18" charset="0"/>
              <a:buNone/>
            </a:pPr>
            <a:r>
              <a:rPr lang="en-US" b="1" smtClean="0"/>
              <a:t>	</a:t>
            </a:r>
            <a:r>
              <a:rPr lang="en-US" smtClean="0"/>
              <a:t>The grinding wheel consists of abrasive grains, bond and voids. </a:t>
            </a:r>
          </a:p>
          <a:p>
            <a:pPr>
              <a:buFont typeface="Times New Roman" pitchFamily="18" charset="0"/>
              <a:buNone/>
            </a:pPr>
            <a:r>
              <a:rPr lang="en-US" smtClean="0"/>
              <a:t>	Structure is the proportion by volume of these three elements and usually determined by the abrasive grain percentage.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Structure (or </a:t>
            </a:r>
            <a:r>
              <a:rPr lang="en-US" i="1" smtClean="0"/>
              <a:t>grain spacing</a:t>
            </a:r>
            <a:r>
              <a:rPr lang="en-US" smtClean="0"/>
              <a:t>):</a:t>
            </a:r>
          </a:p>
        </p:txBody>
      </p:sp>
      <p:sp>
        <p:nvSpPr>
          <p:cNvPr id="33795" name="Rectangle 3"/>
          <p:cNvSpPr>
            <a:spLocks noGrp="1" noChangeArrowheads="1"/>
          </p:cNvSpPr>
          <p:nvPr>
            <p:ph type="body" idx="1"/>
          </p:nvPr>
        </p:nvSpPr>
        <p:spPr>
          <a:xfrm>
            <a:off x="152400" y="590550"/>
            <a:ext cx="8991600" cy="6267450"/>
          </a:xfrm>
        </p:spPr>
        <p:txBody>
          <a:bodyPr/>
          <a:lstStyle/>
          <a:p>
            <a:pPr>
              <a:buFont typeface="Times New Roman" pitchFamily="18" charset="0"/>
              <a:buNone/>
            </a:pPr>
            <a:r>
              <a:rPr lang="en-US" smtClean="0"/>
              <a:t>	Structure  is the Number of cutting edges per unit area of wheel face.</a:t>
            </a:r>
          </a:p>
          <a:p>
            <a:pPr>
              <a:buFont typeface="Times New Roman" pitchFamily="18" charset="0"/>
              <a:buNone/>
            </a:pPr>
            <a:endParaRPr lang="en-US" sz="1000" smtClean="0"/>
          </a:p>
          <a:p>
            <a:pPr>
              <a:buFont typeface="Times New Roman" pitchFamily="18" charset="0"/>
              <a:buNone/>
            </a:pPr>
            <a:r>
              <a:rPr lang="en-US" smtClean="0"/>
              <a:t>	Open wheel</a:t>
            </a:r>
          </a:p>
          <a:p>
            <a:pPr>
              <a:buFont typeface="Times New Roman" pitchFamily="18" charset="0"/>
              <a:buNone/>
            </a:pPr>
            <a:r>
              <a:rPr lang="en-US" smtClean="0"/>
              <a:t>	Produces rough surface</a:t>
            </a:r>
          </a:p>
          <a:p>
            <a:pPr>
              <a:buFont typeface="Times New Roman" pitchFamily="18" charset="0"/>
              <a:buNone/>
            </a:pPr>
            <a:r>
              <a:rPr lang="en-US" smtClean="0"/>
              <a:t>	Good for grinding soft and ductile materials</a:t>
            </a:r>
          </a:p>
          <a:p>
            <a:pPr>
              <a:buFont typeface="Times New Roman" pitchFamily="18" charset="0"/>
              <a:buNone/>
            </a:pPr>
            <a:endParaRPr lang="en-US" sz="1000" smtClean="0"/>
          </a:p>
          <a:p>
            <a:pPr>
              <a:buFont typeface="Times New Roman" pitchFamily="18" charset="0"/>
              <a:buNone/>
            </a:pPr>
            <a:r>
              <a:rPr lang="en-US" smtClean="0"/>
              <a:t>	Dense wheel</a:t>
            </a:r>
          </a:p>
          <a:p>
            <a:pPr>
              <a:buFont typeface="Times New Roman" pitchFamily="18" charset="0"/>
              <a:buNone/>
            </a:pPr>
            <a:r>
              <a:rPr lang="en-US" smtClean="0"/>
              <a:t>	Produces fine surface</a:t>
            </a:r>
          </a:p>
          <a:p>
            <a:pPr>
              <a:buFont typeface="Times New Roman" pitchFamily="18" charset="0"/>
              <a:buNone/>
            </a:pPr>
            <a:r>
              <a:rPr lang="en-US" smtClean="0"/>
              <a:t>	Good for grinding hard materials</a:t>
            </a:r>
          </a:p>
          <a:p>
            <a:pPr>
              <a:buFont typeface="Times New Roman" pitchFamily="18" charset="0"/>
              <a:buNone/>
            </a:pPr>
            <a:endParaRPr lang="en-US" sz="1000" smtClean="0"/>
          </a:p>
          <a:p>
            <a:pPr>
              <a:buFont typeface="Times New Roman" pitchFamily="18" charset="0"/>
              <a:buNone/>
            </a:pPr>
            <a:r>
              <a:rPr lang="en-US" smtClean="0"/>
              <a:t>	1,2,3,4,5,6,7,8,9,10,11,12,13,14,15</a:t>
            </a:r>
          </a:p>
          <a:p>
            <a:pPr>
              <a:buFont typeface="Times New Roman" pitchFamily="18" charset="0"/>
              <a:buNone/>
            </a:pPr>
            <a:r>
              <a:rPr lang="en-US" smtClean="0"/>
              <a:t/>
            </a:r>
            <a:br>
              <a:rPr lang="en-US" smtClean="0"/>
            </a:br>
            <a:r>
              <a:rPr lang="en-US" i="1" smtClean="0"/>
              <a:t>dense				          open	</a:t>
            </a: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0" smtClean="0"/>
              <a:t>Grinding Wheel Structure (or grain spacing):</a:t>
            </a:r>
          </a:p>
        </p:txBody>
      </p:sp>
      <p:pic>
        <p:nvPicPr>
          <p:cNvPr id="101380" name="Picture 4"/>
          <p:cNvPicPr>
            <a:picLocks noChangeAspect="1" noChangeArrowheads="1"/>
          </p:cNvPicPr>
          <p:nvPr/>
        </p:nvPicPr>
        <p:blipFill>
          <a:blip r:embed="rId2" cstate="print"/>
          <a:srcRect/>
          <a:stretch>
            <a:fillRect/>
          </a:stretch>
        </p:blipFill>
        <p:spPr bwMode="auto">
          <a:xfrm>
            <a:off x="304800" y="1809750"/>
            <a:ext cx="85344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checkerboard(across)">
                                      <p:cBhvr>
                                        <p:cTn id="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0" smtClean="0"/>
              <a:t>Explanation of Grinding Wheel structure:</a:t>
            </a:r>
          </a:p>
        </p:txBody>
      </p:sp>
      <p:pic>
        <p:nvPicPr>
          <p:cNvPr id="102404" name="Picture 4"/>
          <p:cNvPicPr>
            <a:picLocks noChangeAspect="1" noChangeArrowheads="1"/>
          </p:cNvPicPr>
          <p:nvPr/>
        </p:nvPicPr>
        <p:blipFill>
          <a:blip r:embed="rId2" cstate="print"/>
          <a:srcRect/>
          <a:stretch>
            <a:fillRect/>
          </a:stretch>
        </p:blipFill>
        <p:spPr bwMode="auto">
          <a:xfrm>
            <a:off x="1247775" y="533400"/>
            <a:ext cx="5540375" cy="632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checkerboard(across)">
                                      <p:cBhvr>
                                        <p:cTn id="7"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0"/>
            <a:ext cx="8686800" cy="457200"/>
          </a:xfrm>
        </p:spPr>
        <p:txBody>
          <a:bodyPr/>
          <a:lstStyle/>
          <a:p>
            <a:r>
              <a:rPr lang="en-US" b="0" smtClean="0"/>
              <a:t>Marking system for conventional Grinding Wheel:</a:t>
            </a:r>
            <a:r>
              <a:rPr lang="en-US" smtClean="0"/>
              <a:t> </a:t>
            </a:r>
          </a:p>
        </p:txBody>
      </p:sp>
      <p:sp>
        <p:nvSpPr>
          <p:cNvPr id="36867" name="Rectangle 3"/>
          <p:cNvSpPr>
            <a:spLocks noGrp="1" noChangeArrowheads="1"/>
          </p:cNvSpPr>
          <p:nvPr>
            <p:ph type="body" idx="1"/>
          </p:nvPr>
        </p:nvSpPr>
        <p:spPr>
          <a:xfrm>
            <a:off x="0" y="533400"/>
            <a:ext cx="9144000" cy="6324600"/>
          </a:xfrm>
        </p:spPr>
        <p:txBody>
          <a:bodyPr/>
          <a:lstStyle/>
          <a:p>
            <a:pPr>
              <a:buFont typeface="Times New Roman" pitchFamily="18" charset="0"/>
              <a:buNone/>
            </a:pPr>
            <a:r>
              <a:rPr lang="en-US" b="1" smtClean="0"/>
              <a:t>Marking system for conventional grinding wheel:</a:t>
            </a:r>
            <a:r>
              <a:rPr lang="en-US" b="1" u="sng" smtClean="0"/>
              <a:t> </a:t>
            </a:r>
            <a:endParaRPr lang="en-US" b="1" smtClean="0"/>
          </a:p>
          <a:p>
            <a:pPr>
              <a:buFont typeface="Times New Roman" pitchFamily="18" charset="0"/>
              <a:buNone/>
            </a:pPr>
            <a:r>
              <a:rPr lang="en-US" sz="3200" smtClean="0"/>
              <a:t>	</a:t>
            </a:r>
            <a:r>
              <a:rPr lang="en-US" sz="2700" smtClean="0"/>
              <a:t>The standard marking system for conventional abrasive wheel can be as follows: </a:t>
            </a:r>
          </a:p>
          <a:p>
            <a:pPr algn="ctr">
              <a:buFont typeface="Times New Roman" pitchFamily="18" charset="0"/>
              <a:buNone/>
            </a:pPr>
            <a:r>
              <a:rPr lang="en-US" sz="3200" b="1" smtClean="0"/>
              <a:t>51 A 60 K 5 V 05, where</a:t>
            </a:r>
            <a:r>
              <a:rPr lang="en-US" sz="2700" smtClean="0"/>
              <a:t> </a:t>
            </a:r>
          </a:p>
          <a:p>
            <a:pPr lvl="1">
              <a:buFont typeface="Times New Roman" pitchFamily="18" charset="0"/>
              <a:buNone/>
            </a:pPr>
            <a:r>
              <a:rPr lang="en-US" sz="2700" smtClean="0"/>
              <a:t>• The number ‘51’ is manufacturer’s identification number indicating exact kind of abrasive used. </a:t>
            </a:r>
          </a:p>
          <a:p>
            <a:pPr lvl="1">
              <a:buFont typeface="Times New Roman" pitchFamily="18" charset="0"/>
              <a:buNone/>
            </a:pPr>
            <a:endParaRPr lang="en-US" sz="1000" smtClean="0"/>
          </a:p>
          <a:p>
            <a:pPr lvl="1">
              <a:buFont typeface="Times New Roman" pitchFamily="18" charset="0"/>
              <a:buNone/>
            </a:pPr>
            <a:r>
              <a:rPr lang="en-US" sz="2700" smtClean="0"/>
              <a:t>• The letter ‘A’ denotes that the type of abrasive is aluminium oxide. In case of silicon carbide the letter ‘C’ is used. </a:t>
            </a:r>
          </a:p>
          <a:p>
            <a:pPr lvl="1">
              <a:buFont typeface="Times New Roman" pitchFamily="18" charset="0"/>
              <a:buNone/>
            </a:pPr>
            <a:endParaRPr lang="en-US" sz="1000" smtClean="0"/>
          </a:p>
          <a:p>
            <a:pPr lvl="1">
              <a:buFont typeface="Times New Roman" pitchFamily="18" charset="0"/>
              <a:buNone/>
            </a:pPr>
            <a:r>
              <a:rPr lang="en-US" sz="2700" smtClean="0"/>
              <a:t>• The number ‘60’ specifies the average grit size in inch mesh. For a very large size grit this number may be as small as 6 where as for a very fine grit the designated number may be as high as 600.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0"/>
            <a:ext cx="8534400" cy="533400"/>
          </a:xfrm>
        </p:spPr>
        <p:txBody>
          <a:bodyPr/>
          <a:lstStyle/>
          <a:p>
            <a:r>
              <a:rPr lang="en-US" b="0" smtClean="0"/>
              <a:t>Marking system for conventional Grinding Wheel:</a:t>
            </a:r>
          </a:p>
        </p:txBody>
      </p:sp>
      <p:sp>
        <p:nvSpPr>
          <p:cNvPr id="37891" name="Rectangle 3"/>
          <p:cNvSpPr>
            <a:spLocks noGrp="1" noChangeArrowheads="1"/>
          </p:cNvSpPr>
          <p:nvPr>
            <p:ph type="body" idx="1"/>
          </p:nvPr>
        </p:nvSpPr>
        <p:spPr>
          <a:xfrm>
            <a:off x="152400" y="609600"/>
            <a:ext cx="8991600" cy="6019800"/>
          </a:xfrm>
        </p:spPr>
        <p:txBody>
          <a:bodyPr/>
          <a:lstStyle/>
          <a:p>
            <a:pPr lvl="1">
              <a:lnSpc>
                <a:spcPct val="80000"/>
              </a:lnSpc>
              <a:buFont typeface="Times New Roman" pitchFamily="18" charset="0"/>
              <a:buNone/>
            </a:pPr>
            <a:r>
              <a:rPr lang="en-US" sz="2800" smtClean="0"/>
              <a:t>• The letter ‘K’ denotes the hardness of the wheel, which means the amount of force required to pull out a single bonded abrasive grit by bond fracture. The letter symbol can range between ‘A’ and ‘Z’, ‘A’ denoting the softest grade and ‘Z’ denoting the hardest one. </a:t>
            </a:r>
          </a:p>
          <a:p>
            <a:pPr lvl="1">
              <a:lnSpc>
                <a:spcPct val="80000"/>
              </a:lnSpc>
              <a:buFont typeface="Times New Roman" pitchFamily="18" charset="0"/>
              <a:buNone/>
            </a:pPr>
            <a:endParaRPr lang="en-US" sz="1000" smtClean="0"/>
          </a:p>
          <a:p>
            <a:pPr lvl="1">
              <a:lnSpc>
                <a:spcPct val="80000"/>
              </a:lnSpc>
              <a:buFont typeface="Times New Roman" pitchFamily="18" charset="0"/>
              <a:buNone/>
            </a:pPr>
            <a:r>
              <a:rPr lang="en-US" sz="2800" smtClean="0"/>
              <a:t>• The number ‘5’ denotes the structure or porosity of the wheel. This number can assume any value between 1 to 20, ‘1’ indicating high porosity and ‘20’ indicating low porosity. </a:t>
            </a:r>
          </a:p>
          <a:p>
            <a:pPr lvl="1">
              <a:lnSpc>
                <a:spcPct val="80000"/>
              </a:lnSpc>
              <a:buFont typeface="Times New Roman" pitchFamily="18" charset="0"/>
              <a:buNone/>
            </a:pPr>
            <a:endParaRPr lang="en-US" sz="1200" smtClean="0"/>
          </a:p>
          <a:p>
            <a:pPr lvl="1">
              <a:lnSpc>
                <a:spcPct val="80000"/>
              </a:lnSpc>
              <a:buFont typeface="Times New Roman" pitchFamily="18" charset="0"/>
              <a:buNone/>
            </a:pPr>
            <a:r>
              <a:rPr lang="en-US" sz="2800" smtClean="0"/>
              <a:t>• The letter code ‘V’ means that the bond material used is vitrified. The codes for other bond materials used in conventional abrasive wheels are B (resinoid), BF (resinoid reinforced), E(shellac), O(oxychloride), R(rubber), RF (rubber reinforced), S(silicate) </a:t>
            </a:r>
          </a:p>
          <a:p>
            <a:pPr lvl="1">
              <a:lnSpc>
                <a:spcPct val="80000"/>
              </a:lnSpc>
              <a:buFont typeface="Times New Roman" pitchFamily="18" charset="0"/>
              <a:buNone/>
            </a:pPr>
            <a:r>
              <a:rPr lang="en-US" sz="2800" smtClean="0"/>
              <a:t>• The number ‘05’ is a wheel manufacturer’s identifier. </a:t>
            </a:r>
          </a:p>
          <a:p>
            <a:pPr>
              <a:lnSpc>
                <a:spcPct val="80000"/>
              </a:lnSpc>
              <a:buFont typeface="Times New Roman" pitchFamily="18" charset="0"/>
              <a:buNone/>
            </a:pPr>
            <a:endParaRPr lang="en-US"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0"/>
            <a:ext cx="8686800" cy="533400"/>
          </a:xfrm>
        </p:spPr>
        <p:txBody>
          <a:bodyPr/>
          <a:lstStyle/>
          <a:p>
            <a:r>
              <a:rPr lang="en-US" b="0" smtClean="0"/>
              <a:t>Marking system for Superabrasive Grinding Wheel:</a:t>
            </a:r>
            <a:r>
              <a:rPr lang="en-US" smtClean="0"/>
              <a:t> </a:t>
            </a:r>
          </a:p>
        </p:txBody>
      </p:sp>
      <p:sp>
        <p:nvSpPr>
          <p:cNvPr id="38915" name="Rectangle 3"/>
          <p:cNvSpPr>
            <a:spLocks noGrp="1" noChangeArrowheads="1"/>
          </p:cNvSpPr>
          <p:nvPr>
            <p:ph type="body" idx="1"/>
          </p:nvPr>
        </p:nvSpPr>
        <p:spPr>
          <a:xfrm>
            <a:off x="152400" y="533400"/>
            <a:ext cx="8991600" cy="6324600"/>
          </a:xfrm>
        </p:spPr>
        <p:txBody>
          <a:bodyPr/>
          <a:lstStyle/>
          <a:p>
            <a:pPr>
              <a:buFont typeface="Times New Roman" pitchFamily="18" charset="0"/>
              <a:buNone/>
            </a:pPr>
            <a:r>
              <a:rPr lang="en-US" sz="3200" b="1" smtClean="0"/>
              <a:t>	Marking system for superabrasive grinding wheel is somewhat different as illustrated below</a:t>
            </a:r>
            <a:r>
              <a:rPr lang="en-US" smtClean="0"/>
              <a:t> </a:t>
            </a:r>
          </a:p>
          <a:p>
            <a:pPr algn="ctr">
              <a:buFont typeface="Times New Roman" pitchFamily="18" charset="0"/>
              <a:buNone/>
            </a:pPr>
            <a:r>
              <a:rPr lang="en-US" sz="3600" b="1" smtClean="0"/>
              <a:t>R D 120 N 100 M 4, where </a:t>
            </a:r>
          </a:p>
          <a:p>
            <a:pPr lvl="1">
              <a:buFont typeface="Times New Roman" pitchFamily="18" charset="0"/>
              <a:buNone/>
            </a:pPr>
            <a:r>
              <a:rPr lang="en-US" smtClean="0"/>
              <a:t>• </a:t>
            </a:r>
            <a:r>
              <a:rPr lang="en-US" sz="2800" smtClean="0"/>
              <a:t>The letter ‘R’ is manufacture’s code indicating the exact type of superabrasive used. </a:t>
            </a:r>
          </a:p>
          <a:p>
            <a:pPr lvl="1">
              <a:buFont typeface="Times New Roman" pitchFamily="18" charset="0"/>
              <a:buNone/>
            </a:pPr>
            <a:r>
              <a:rPr lang="en-US" sz="2800" smtClean="0"/>
              <a:t>• The letter ‘D’ denotes that the type of abrasive is diamond. In case of cBN the letter ‘B’ is used. </a:t>
            </a:r>
          </a:p>
          <a:p>
            <a:pPr lvl="1">
              <a:buFont typeface="Times New Roman" pitchFamily="18" charset="0"/>
              <a:buNone/>
            </a:pPr>
            <a:r>
              <a:rPr lang="en-US" sz="2800" smtClean="0"/>
              <a:t>• The number ‘120’ specifies the average grain size in inch mesh. However, a two number designation (e.g. 120/140) is utilized for controlling the size of superabrasive grit. </a:t>
            </a:r>
          </a:p>
          <a:p>
            <a:pPr lvl="1">
              <a:buFont typeface="Times New Roman" pitchFamily="18" charset="0"/>
              <a:buNone/>
            </a:pPr>
            <a:r>
              <a:rPr lang="en-US" sz="2800" smtClean="0"/>
              <a:t>	The two number designation of grit size along with corresponding designation in micron is given in table.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0"/>
            <a:ext cx="8839200" cy="533400"/>
          </a:xfrm>
        </p:spPr>
        <p:txBody>
          <a:bodyPr/>
          <a:lstStyle/>
          <a:p>
            <a:r>
              <a:rPr lang="en-US" b="0" smtClean="0"/>
              <a:t>Marking system for Superabrasive Grinding Wheel:</a:t>
            </a:r>
          </a:p>
        </p:txBody>
      </p:sp>
      <p:sp>
        <p:nvSpPr>
          <p:cNvPr id="39939" name="Rectangle 3"/>
          <p:cNvSpPr>
            <a:spLocks noGrp="1" noChangeArrowheads="1"/>
          </p:cNvSpPr>
          <p:nvPr>
            <p:ph type="body" idx="1"/>
          </p:nvPr>
        </p:nvSpPr>
        <p:spPr>
          <a:xfrm>
            <a:off x="0" y="563563"/>
            <a:ext cx="9144000" cy="6022975"/>
          </a:xfrm>
        </p:spPr>
        <p:txBody>
          <a:bodyPr/>
          <a:lstStyle/>
          <a:p>
            <a:pPr lvl="1">
              <a:lnSpc>
                <a:spcPct val="90000"/>
              </a:lnSpc>
              <a:buFontTx/>
              <a:buChar char="•"/>
            </a:pPr>
            <a:r>
              <a:rPr lang="en-US" sz="2800" smtClean="0"/>
              <a:t>Like conventional abrasive wheel, the letter ‘N’ denotes the hardness of the wheel. However, resin and metal bonded wheels are produced with almost no porosity and effective grade of the wheel is obtained by modifying the bond formulation. </a:t>
            </a:r>
          </a:p>
          <a:p>
            <a:pPr lvl="1">
              <a:lnSpc>
                <a:spcPct val="90000"/>
              </a:lnSpc>
              <a:buFontTx/>
              <a:buNone/>
            </a:pPr>
            <a:endParaRPr lang="en-US" sz="2000" smtClean="0"/>
          </a:p>
          <a:p>
            <a:pPr lvl="1">
              <a:lnSpc>
                <a:spcPct val="90000"/>
              </a:lnSpc>
              <a:buFont typeface="Times New Roman" pitchFamily="18" charset="0"/>
              <a:buNone/>
            </a:pPr>
            <a:r>
              <a:rPr lang="en-US" sz="2800" smtClean="0"/>
              <a:t>•  The number ‘100’ is known as concentration number indicating the amount of abrasive contained in the wheel. </a:t>
            </a:r>
          </a:p>
          <a:p>
            <a:pPr lvl="1">
              <a:lnSpc>
                <a:spcPct val="90000"/>
              </a:lnSpc>
              <a:buFont typeface="Times New Roman" pitchFamily="18" charset="0"/>
              <a:buNone/>
            </a:pPr>
            <a:endParaRPr lang="en-US" sz="2000" smtClean="0"/>
          </a:p>
          <a:p>
            <a:pPr lvl="1">
              <a:lnSpc>
                <a:spcPct val="90000"/>
              </a:lnSpc>
              <a:buFontTx/>
              <a:buChar char="•"/>
            </a:pPr>
            <a:r>
              <a:rPr lang="en-US" sz="2800" smtClean="0"/>
              <a:t>The number ‘100’ corresponds to an abrasive content of 4.4 carats/cm</a:t>
            </a:r>
            <a:r>
              <a:rPr lang="en-US" sz="2800" baseline="30000" smtClean="0"/>
              <a:t>3</a:t>
            </a:r>
            <a:r>
              <a:rPr lang="en-US" sz="2800" smtClean="0"/>
              <a:t>. For diamond grit, ‘100’ concentration is 25% by volume. For cBN the corresponding volumetric concentration is 24%. </a:t>
            </a:r>
          </a:p>
          <a:p>
            <a:pPr lvl="1">
              <a:lnSpc>
                <a:spcPct val="90000"/>
              </a:lnSpc>
              <a:buFontTx/>
              <a:buChar char="•"/>
            </a:pPr>
            <a:endParaRPr lang="en-US" sz="2000" smtClean="0"/>
          </a:p>
          <a:p>
            <a:pPr>
              <a:lnSpc>
                <a:spcPct val="90000"/>
              </a:lnSpc>
              <a:buFont typeface="Times New Roman" pitchFamily="18" charset="0"/>
              <a:buNone/>
            </a:pPr>
            <a:r>
              <a:rPr lang="en-US" smtClean="0"/>
              <a:t>	•  	The letter ‘M’ denotes that the type of bond is metallic.</a:t>
            </a:r>
            <a:endParaRPr lang="en-US" sz="26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39713" y="0"/>
            <a:ext cx="8677275" cy="533400"/>
          </a:xfrm>
        </p:spPr>
        <p:txBody>
          <a:bodyPr/>
          <a:lstStyle/>
          <a:p>
            <a:r>
              <a:rPr lang="en-US" b="0" smtClean="0"/>
              <a:t>Marking system for Superabrasive Grinding Wheel:</a:t>
            </a:r>
          </a:p>
        </p:txBody>
      </p:sp>
      <p:sp>
        <p:nvSpPr>
          <p:cNvPr id="40963" name="Rectangle 3"/>
          <p:cNvSpPr>
            <a:spLocks noGrp="1" noChangeArrowheads="1"/>
          </p:cNvSpPr>
          <p:nvPr>
            <p:ph type="body" idx="1"/>
          </p:nvPr>
        </p:nvSpPr>
        <p:spPr>
          <a:xfrm>
            <a:off x="0" y="504825"/>
            <a:ext cx="9144000" cy="4171950"/>
          </a:xfrm>
        </p:spPr>
        <p:txBody>
          <a:bodyPr/>
          <a:lstStyle/>
          <a:p>
            <a:pPr lvl="1">
              <a:buFontTx/>
              <a:buChar char="•"/>
            </a:pPr>
            <a:r>
              <a:rPr lang="en-US" sz="3200" smtClean="0"/>
              <a:t>The other types of bonds used in superabrasive wheels are resin, vitrified or metal bond, which make a composite structure with the grit material. </a:t>
            </a:r>
          </a:p>
          <a:p>
            <a:pPr lvl="1">
              <a:buFontTx/>
              <a:buChar char="•"/>
            </a:pPr>
            <a:r>
              <a:rPr lang="en-US" sz="3200" smtClean="0"/>
              <a:t>The another type of superabrasive wheel with both diamond and cBN is also manufactured where a single layer of superabrasive grits are bonded on a metal perform by a galvanic metal layer or a brazed metal layer as illustrated in Fig. </a:t>
            </a:r>
          </a:p>
          <a:p>
            <a:pPr>
              <a:buFont typeface="Times New Roman" pitchFamily="18" charset="0"/>
              <a:buNone/>
            </a:pPr>
            <a:endParaRPr lang="en-US" smtClean="0"/>
          </a:p>
        </p:txBody>
      </p:sp>
      <p:pic>
        <p:nvPicPr>
          <p:cNvPr id="107524" name="Picture 4"/>
          <p:cNvPicPr>
            <a:picLocks noChangeAspect="1" noChangeArrowheads="1"/>
          </p:cNvPicPr>
          <p:nvPr/>
        </p:nvPicPr>
        <p:blipFill>
          <a:blip r:embed="rId2" cstate="print"/>
          <a:srcRect/>
          <a:stretch>
            <a:fillRect/>
          </a:stretch>
        </p:blipFill>
        <p:spPr bwMode="auto">
          <a:xfrm>
            <a:off x="1727200" y="4487863"/>
            <a:ext cx="5059363" cy="2370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checkerboard(across)">
                                      <p:cBhvr>
                                        <p:cTn id="7"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8013" cy="400050"/>
          </a:xfrm>
        </p:spPr>
        <p:txBody>
          <a:bodyPr/>
          <a:lstStyle/>
          <a:p>
            <a:r>
              <a:rPr lang="en-US" smtClean="0"/>
              <a:t>Grinding:</a:t>
            </a:r>
          </a:p>
        </p:txBody>
      </p:sp>
      <p:sp>
        <p:nvSpPr>
          <p:cNvPr id="5123" name="Rectangle 3"/>
          <p:cNvSpPr>
            <a:spLocks noGrp="1" noChangeArrowheads="1"/>
          </p:cNvSpPr>
          <p:nvPr>
            <p:ph type="body" idx="1"/>
          </p:nvPr>
        </p:nvSpPr>
        <p:spPr>
          <a:xfrm>
            <a:off x="152400" y="533400"/>
            <a:ext cx="8991600" cy="2438400"/>
          </a:xfrm>
        </p:spPr>
        <p:txBody>
          <a:bodyPr/>
          <a:lstStyle/>
          <a:p>
            <a:pPr>
              <a:buFont typeface="Times New Roman" pitchFamily="18" charset="0"/>
              <a:buNone/>
            </a:pPr>
            <a:r>
              <a:rPr lang="en-US" smtClean="0"/>
              <a:t>	</a:t>
            </a:r>
            <a:r>
              <a:rPr lang="en-US" b="1" smtClean="0"/>
              <a:t>Definition:</a:t>
            </a:r>
          </a:p>
          <a:p>
            <a:pPr>
              <a:buFont typeface="Times New Roman" pitchFamily="18" charset="0"/>
              <a:buNone/>
            </a:pPr>
            <a:r>
              <a:rPr lang="en-US" smtClean="0"/>
              <a:t>Grinding is a process of material removal caused by the mechanical and thermal action of irregularly shaped abrasive particles bonded together and shaped into the form of a grindingwheel.</a:t>
            </a:r>
          </a:p>
          <a:p>
            <a:pPr>
              <a:buFont typeface="Times New Roman" pitchFamily="18" charset="0"/>
              <a:buNone/>
            </a:pPr>
            <a:endParaRPr lang="en-US" b="1" smtClean="0"/>
          </a:p>
        </p:txBody>
      </p:sp>
      <p:pic>
        <p:nvPicPr>
          <p:cNvPr id="82948" name="Picture 4"/>
          <p:cNvPicPr>
            <a:picLocks noChangeAspect="1" noChangeArrowheads="1"/>
          </p:cNvPicPr>
          <p:nvPr/>
        </p:nvPicPr>
        <p:blipFill>
          <a:blip r:embed="rId2" cstate="print"/>
          <a:srcRect/>
          <a:stretch>
            <a:fillRect/>
          </a:stretch>
        </p:blipFill>
        <p:spPr bwMode="auto">
          <a:xfrm>
            <a:off x="304800" y="2895600"/>
            <a:ext cx="3962400" cy="1981200"/>
          </a:xfrm>
          <a:prstGeom prst="rect">
            <a:avLst/>
          </a:prstGeom>
          <a:noFill/>
          <a:ln w="9525">
            <a:noFill/>
            <a:miter lim="800000"/>
            <a:headEnd/>
            <a:tailEnd/>
          </a:ln>
        </p:spPr>
      </p:pic>
      <p:pic>
        <p:nvPicPr>
          <p:cNvPr id="82949" name="Picture 5"/>
          <p:cNvPicPr>
            <a:picLocks noChangeAspect="1" noChangeArrowheads="1"/>
          </p:cNvPicPr>
          <p:nvPr/>
        </p:nvPicPr>
        <p:blipFill>
          <a:blip r:embed="rId3" cstate="print"/>
          <a:srcRect/>
          <a:stretch>
            <a:fillRect/>
          </a:stretch>
        </p:blipFill>
        <p:spPr bwMode="auto">
          <a:xfrm>
            <a:off x="228600" y="4951413"/>
            <a:ext cx="4038600" cy="1906587"/>
          </a:xfrm>
          <a:prstGeom prst="rect">
            <a:avLst/>
          </a:prstGeom>
          <a:noFill/>
          <a:ln w="9525">
            <a:noFill/>
            <a:miter lim="800000"/>
            <a:headEnd/>
            <a:tailEnd/>
          </a:ln>
        </p:spPr>
      </p:pic>
      <p:pic>
        <p:nvPicPr>
          <p:cNvPr id="82951" name="Picture 7"/>
          <p:cNvPicPr>
            <a:picLocks noChangeAspect="1" noChangeArrowheads="1"/>
          </p:cNvPicPr>
          <p:nvPr/>
        </p:nvPicPr>
        <p:blipFill>
          <a:blip r:embed="rId4" cstate="print"/>
          <a:srcRect/>
          <a:stretch>
            <a:fillRect/>
          </a:stretch>
        </p:blipFill>
        <p:spPr bwMode="auto">
          <a:xfrm>
            <a:off x="4343400" y="2895600"/>
            <a:ext cx="4800600" cy="2911475"/>
          </a:xfrm>
          <a:prstGeom prst="rect">
            <a:avLst/>
          </a:prstGeom>
          <a:noFill/>
          <a:ln w="9525">
            <a:noFill/>
            <a:miter lim="800000"/>
            <a:headEnd/>
            <a:tailEnd/>
          </a:ln>
        </p:spPr>
      </p:pic>
      <p:sp>
        <p:nvSpPr>
          <p:cNvPr id="82952" name="Text Box 8"/>
          <p:cNvSpPr txBox="1">
            <a:spLocks noChangeArrowheads="1"/>
          </p:cNvSpPr>
          <p:nvPr/>
        </p:nvSpPr>
        <p:spPr bwMode="auto">
          <a:xfrm>
            <a:off x="4724400" y="6019800"/>
            <a:ext cx="4419600" cy="519113"/>
          </a:xfrm>
          <a:prstGeom prst="rect">
            <a:avLst/>
          </a:prstGeom>
          <a:noFill/>
          <a:ln w="9525">
            <a:noFill/>
            <a:miter lim="800000"/>
            <a:headEnd/>
            <a:tailEnd/>
          </a:ln>
        </p:spPr>
        <p:txBody>
          <a:bodyPr>
            <a:spAutoFit/>
          </a:bodyPr>
          <a:lstStyle/>
          <a:p>
            <a:pPr algn="ctr" eaLnBrk="0" hangingPunct="0">
              <a:spcBef>
                <a:spcPct val="50000"/>
              </a:spcBef>
              <a:buClr>
                <a:srgbClr val="000000"/>
              </a:buClr>
              <a:buSzPct val="100000"/>
              <a:buFont typeface="Times New Roman" pitchFamily="18" charset="0"/>
              <a:buNone/>
            </a:pPr>
            <a:r>
              <a:rPr lang="en-US" sz="2800">
                <a:latin typeface="Times New Roman" pitchFamily="18" charset="0"/>
              </a:rPr>
              <a:t>Grinding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checkerboard(across)">
                                      <p:cBhvr>
                                        <p:cTn id="7" dur="500"/>
                                        <p:tgtEl>
                                          <p:spTgt spid="82948"/>
                                        </p:tgtEl>
                                      </p:cBhvr>
                                    </p:animEffect>
                                  </p:childTnLst>
                                </p:cTn>
                              </p:par>
                              <p:par>
                                <p:cTn id="8" presetID="5" presetClass="entr" presetSubtype="10" fill="hold" nodeType="withEffect">
                                  <p:stCondLst>
                                    <p:cond delay="0"/>
                                  </p:stCondLst>
                                  <p:childTnLst>
                                    <p:set>
                                      <p:cBhvr>
                                        <p:cTn id="9" dur="1" fill="hold">
                                          <p:stCondLst>
                                            <p:cond delay="0"/>
                                          </p:stCondLst>
                                        </p:cTn>
                                        <p:tgtEl>
                                          <p:spTgt spid="82949"/>
                                        </p:tgtEl>
                                        <p:attrNameLst>
                                          <p:attrName>style.visibility</p:attrName>
                                        </p:attrNameLst>
                                      </p:cBhvr>
                                      <p:to>
                                        <p:strVal val="visible"/>
                                      </p:to>
                                    </p:set>
                                    <p:animEffect transition="in" filter="checkerboard(across)">
                                      <p:cBhvr>
                                        <p:cTn id="10" dur="500"/>
                                        <p:tgtEl>
                                          <p:spTgt spid="8294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2951"/>
                                        </p:tgtEl>
                                        <p:attrNameLst>
                                          <p:attrName>style.visibility</p:attrName>
                                        </p:attrNameLst>
                                      </p:cBhvr>
                                      <p:to>
                                        <p:strVal val="visible"/>
                                      </p:to>
                                    </p:set>
                                    <p:animEffect transition="in" filter="checkerboard(across)">
                                      <p:cBhvr>
                                        <p:cTn id="15" dur="500"/>
                                        <p:tgtEl>
                                          <p:spTgt spid="8295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2952"/>
                                        </p:tgtEl>
                                        <p:attrNameLst>
                                          <p:attrName>style.visibility</p:attrName>
                                        </p:attrNameLst>
                                      </p:cBhvr>
                                      <p:to>
                                        <p:strVal val="visible"/>
                                      </p:to>
                                    </p:set>
                                    <p:anim calcmode="lin" valueType="num">
                                      <p:cBhvr additive="base">
                                        <p:cTn id="20" dur="500" fill="hold"/>
                                        <p:tgtEl>
                                          <p:spTgt spid="82952"/>
                                        </p:tgtEl>
                                        <p:attrNameLst>
                                          <p:attrName>ppt_x</p:attrName>
                                        </p:attrNameLst>
                                      </p:cBhvr>
                                      <p:tavLst>
                                        <p:tav tm="0">
                                          <p:val>
                                            <p:strVal val="#ppt_x"/>
                                          </p:val>
                                        </p:tav>
                                        <p:tav tm="100000">
                                          <p:val>
                                            <p:strVal val="#ppt_x"/>
                                          </p:val>
                                        </p:tav>
                                      </p:tavLst>
                                    </p:anim>
                                    <p:anim calcmode="lin" valueType="num">
                                      <p:cBhvr additive="base">
                                        <p:cTn id="21" dur="500" fill="hold"/>
                                        <p:tgtEl>
                                          <p:spTgt spid="829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4175" y="0"/>
            <a:ext cx="8759825" cy="533400"/>
          </a:xfrm>
        </p:spPr>
        <p:txBody>
          <a:bodyPr/>
          <a:lstStyle/>
          <a:p>
            <a:r>
              <a:rPr lang="en-US" b="0" smtClean="0"/>
              <a:t>Selection of grinding wheels:</a:t>
            </a:r>
            <a:r>
              <a:rPr lang="en-US" smtClean="0"/>
              <a:t> </a:t>
            </a:r>
          </a:p>
        </p:txBody>
      </p:sp>
      <p:sp>
        <p:nvSpPr>
          <p:cNvPr id="41987" name="Rectangle 3"/>
          <p:cNvSpPr>
            <a:spLocks noGrp="1" noChangeArrowheads="1"/>
          </p:cNvSpPr>
          <p:nvPr>
            <p:ph type="body" idx="1"/>
          </p:nvPr>
        </p:nvSpPr>
        <p:spPr>
          <a:xfrm>
            <a:off x="0" y="838200"/>
            <a:ext cx="9144000" cy="5791200"/>
          </a:xfrm>
        </p:spPr>
        <p:txBody>
          <a:bodyPr/>
          <a:lstStyle/>
          <a:p>
            <a:pPr>
              <a:buFont typeface="Times New Roman" pitchFamily="18" charset="0"/>
              <a:buNone/>
            </a:pPr>
            <a:r>
              <a:rPr lang="en-US" smtClean="0"/>
              <a:t>	Selection of grinding wheel means selection of composition of the grinding wheel and this depends upon the following factors: </a:t>
            </a:r>
          </a:p>
          <a:p>
            <a:pPr>
              <a:buFont typeface="Times New Roman" pitchFamily="18" charset="0"/>
              <a:buNone/>
            </a:pPr>
            <a:endParaRPr lang="en-US" smtClean="0"/>
          </a:p>
          <a:p>
            <a:pPr lvl="1">
              <a:buFont typeface="Times New Roman" pitchFamily="18" charset="0"/>
              <a:buNone/>
            </a:pPr>
            <a:r>
              <a:rPr lang="en-US" smtClean="0"/>
              <a:t>1) Physical and chemical characteristics of the work material </a:t>
            </a:r>
          </a:p>
          <a:p>
            <a:pPr lvl="1">
              <a:buFont typeface="Times New Roman" pitchFamily="18" charset="0"/>
              <a:buNone/>
            </a:pPr>
            <a:endParaRPr lang="en-US" smtClean="0"/>
          </a:p>
          <a:p>
            <a:pPr lvl="1">
              <a:buFont typeface="Times New Roman" pitchFamily="18" charset="0"/>
              <a:buNone/>
            </a:pPr>
            <a:r>
              <a:rPr lang="en-US" smtClean="0"/>
              <a:t>2) Grinding conditions </a:t>
            </a:r>
          </a:p>
          <a:p>
            <a:pPr lvl="1">
              <a:buFont typeface="Times New Roman" pitchFamily="18" charset="0"/>
              <a:buNone/>
            </a:pPr>
            <a:endParaRPr lang="en-US" smtClean="0"/>
          </a:p>
          <a:p>
            <a:pPr lvl="1">
              <a:buFont typeface="Times New Roman" pitchFamily="18" charset="0"/>
              <a:buNone/>
            </a:pPr>
            <a:r>
              <a:rPr lang="en-US" smtClean="0"/>
              <a:t>3) Type of grinding (stock removal grinding or form finish grinding) </a:t>
            </a:r>
          </a:p>
          <a:p>
            <a:pPr>
              <a:buFont typeface="Times New Roman" pitchFamily="18" charset="0"/>
              <a:buNone/>
            </a:pPr>
            <a:endParaRPr lang="en-US" smtClean="0"/>
          </a:p>
          <a:p>
            <a:pPr>
              <a:buFont typeface="Times New Roman" pitchFamily="18" charset="0"/>
              <a:buNone/>
            </a:pPr>
            <a:r>
              <a:rPr lang="en-US" smtClean="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0" smtClean="0"/>
              <a:t>Truing of grinding wheel:</a:t>
            </a:r>
            <a:r>
              <a:rPr lang="en-US" smtClean="0"/>
              <a:t> </a:t>
            </a:r>
          </a:p>
        </p:txBody>
      </p:sp>
      <p:sp>
        <p:nvSpPr>
          <p:cNvPr id="43011" name="Rectangle 3"/>
          <p:cNvSpPr>
            <a:spLocks noGrp="1" noChangeArrowheads="1"/>
          </p:cNvSpPr>
          <p:nvPr>
            <p:ph type="body" idx="1"/>
          </p:nvPr>
        </p:nvSpPr>
        <p:spPr>
          <a:xfrm>
            <a:off x="0" y="514350"/>
            <a:ext cx="9144000" cy="6343650"/>
          </a:xfrm>
        </p:spPr>
        <p:txBody>
          <a:bodyPr/>
          <a:lstStyle/>
          <a:p>
            <a:pPr>
              <a:lnSpc>
                <a:spcPct val="90000"/>
              </a:lnSpc>
              <a:buFont typeface="Times New Roman" pitchFamily="18" charset="0"/>
              <a:buNone/>
            </a:pPr>
            <a:r>
              <a:rPr lang="en-US" smtClean="0"/>
              <a:t>	Truing is the act of regenerating the required geometry on the grinding wheel, whether the geometry is a special form or flat profile. Therefore, truing produces the macro-geometry of the grinding wheel. </a:t>
            </a:r>
          </a:p>
          <a:p>
            <a:pPr>
              <a:lnSpc>
                <a:spcPct val="90000"/>
              </a:lnSpc>
              <a:buFont typeface="Times New Roman" pitchFamily="18" charset="0"/>
              <a:buNone/>
            </a:pPr>
            <a:endParaRPr lang="en-US" sz="800" smtClean="0"/>
          </a:p>
          <a:p>
            <a:pPr>
              <a:lnSpc>
                <a:spcPct val="90000"/>
              </a:lnSpc>
              <a:buFont typeface="Times New Roman" pitchFamily="18" charset="0"/>
              <a:buNone/>
            </a:pPr>
            <a:r>
              <a:rPr lang="en-US" smtClean="0"/>
              <a:t>	Truing is also required on a new conventional wheel to ensure concentricity with specific mounting system. In practice the effective macro-geometry of a grinding wheel is of vital importance and accuracy of the finished workpiece is directly related to effective wheel geometry. </a:t>
            </a:r>
          </a:p>
          <a:p>
            <a:pPr>
              <a:lnSpc>
                <a:spcPct val="90000"/>
              </a:lnSpc>
              <a:buFont typeface="Times New Roman" pitchFamily="18" charset="0"/>
              <a:buNone/>
            </a:pPr>
            <a:endParaRPr lang="en-US" sz="900" smtClean="0"/>
          </a:p>
          <a:p>
            <a:pPr>
              <a:lnSpc>
                <a:spcPct val="90000"/>
              </a:lnSpc>
              <a:buFont typeface="Times New Roman" pitchFamily="18" charset="0"/>
              <a:buNone/>
            </a:pPr>
            <a:r>
              <a:rPr lang="en-US" b="1" smtClean="0"/>
              <a:t>	Truing tools:</a:t>
            </a:r>
            <a:r>
              <a:rPr lang="en-US" u="sng" smtClean="0"/>
              <a:t> </a:t>
            </a:r>
            <a:endParaRPr lang="en-US" smtClean="0"/>
          </a:p>
          <a:p>
            <a:pPr>
              <a:lnSpc>
                <a:spcPct val="90000"/>
              </a:lnSpc>
              <a:buFont typeface="Times New Roman" pitchFamily="18" charset="0"/>
              <a:buNone/>
            </a:pPr>
            <a:r>
              <a:rPr lang="en-US" smtClean="0"/>
              <a:t>	There are </a:t>
            </a:r>
            <a:r>
              <a:rPr lang="en-US" b="1" smtClean="0"/>
              <a:t>four major types of truing tools: </a:t>
            </a:r>
          </a:p>
          <a:p>
            <a:pPr>
              <a:lnSpc>
                <a:spcPct val="90000"/>
              </a:lnSpc>
              <a:buFont typeface="Times New Roman" pitchFamily="18" charset="0"/>
              <a:buNone/>
            </a:pPr>
            <a:r>
              <a:rPr lang="en-US" b="1" smtClean="0"/>
              <a:t>	Steel cutter:</a:t>
            </a:r>
            <a:r>
              <a:rPr lang="en-US" u="sng" smtClean="0"/>
              <a:t> </a:t>
            </a:r>
            <a:endParaRPr lang="en-US" smtClean="0"/>
          </a:p>
          <a:p>
            <a:pPr>
              <a:lnSpc>
                <a:spcPct val="90000"/>
              </a:lnSpc>
              <a:buFont typeface="Times New Roman" pitchFamily="18" charset="0"/>
              <a:buNone/>
            </a:pPr>
            <a:r>
              <a:rPr lang="en-US" smtClean="0"/>
              <a:t>	These are used to roughly true coarse grit conventional abrasive wheel to ensure freeness of cut.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8013" cy="419100"/>
          </a:xfrm>
        </p:spPr>
        <p:txBody>
          <a:bodyPr/>
          <a:lstStyle/>
          <a:p>
            <a:r>
              <a:rPr lang="en-US" b="0" smtClean="0"/>
              <a:t>Truing tools:</a:t>
            </a:r>
          </a:p>
        </p:txBody>
      </p:sp>
      <p:sp>
        <p:nvSpPr>
          <p:cNvPr id="44035" name="Rectangle 3"/>
          <p:cNvSpPr>
            <a:spLocks noGrp="1" noChangeArrowheads="1"/>
          </p:cNvSpPr>
          <p:nvPr>
            <p:ph type="body" idx="1"/>
          </p:nvPr>
        </p:nvSpPr>
        <p:spPr>
          <a:xfrm>
            <a:off x="-228600" y="419100"/>
            <a:ext cx="9372600" cy="6667500"/>
          </a:xfrm>
        </p:spPr>
        <p:txBody>
          <a:bodyPr/>
          <a:lstStyle/>
          <a:p>
            <a:pPr>
              <a:lnSpc>
                <a:spcPct val="90000"/>
              </a:lnSpc>
              <a:buFont typeface="Times New Roman" pitchFamily="18" charset="0"/>
              <a:buNone/>
            </a:pPr>
            <a:r>
              <a:rPr lang="en-US" sz="2400" b="1" smtClean="0"/>
              <a:t>	</a:t>
            </a:r>
            <a:r>
              <a:rPr lang="en-US" sz="2700" b="1" smtClean="0"/>
              <a:t>Vitrified abrasive stick and wheel:</a:t>
            </a:r>
          </a:p>
          <a:p>
            <a:pPr>
              <a:lnSpc>
                <a:spcPct val="90000"/>
              </a:lnSpc>
              <a:buFont typeface="Times New Roman" pitchFamily="18" charset="0"/>
              <a:buNone/>
            </a:pPr>
            <a:r>
              <a:rPr lang="en-US" sz="2700" smtClean="0"/>
              <a:t>	It is used for off hand truing of conventional abrasive wheel. These are used for truing resin bonded superabrasive wheel. </a:t>
            </a:r>
          </a:p>
          <a:p>
            <a:pPr>
              <a:lnSpc>
                <a:spcPct val="90000"/>
              </a:lnSpc>
              <a:buFont typeface="Times New Roman" pitchFamily="18" charset="0"/>
              <a:buNone/>
            </a:pPr>
            <a:r>
              <a:rPr lang="en-US" sz="2700" b="1" smtClean="0"/>
              <a:t>	Steel or carbide crash roll: </a:t>
            </a:r>
          </a:p>
          <a:p>
            <a:pPr>
              <a:lnSpc>
                <a:spcPct val="90000"/>
              </a:lnSpc>
              <a:buFont typeface="Times New Roman" pitchFamily="18" charset="0"/>
              <a:buNone/>
            </a:pPr>
            <a:r>
              <a:rPr lang="en-US" sz="2700" smtClean="0"/>
              <a:t>	It is used to crush-true the profile on vitrified bond grinding wheel. </a:t>
            </a:r>
          </a:p>
          <a:p>
            <a:pPr>
              <a:lnSpc>
                <a:spcPct val="90000"/>
              </a:lnSpc>
              <a:buFont typeface="Times New Roman" pitchFamily="18" charset="0"/>
              <a:buNone/>
            </a:pPr>
            <a:r>
              <a:rPr lang="en-US" sz="2700" b="1" smtClean="0"/>
              <a:t>	Diamond truing tool:</a:t>
            </a:r>
            <a:r>
              <a:rPr lang="en-US" sz="2700" u="sng" smtClean="0"/>
              <a:t> </a:t>
            </a:r>
            <a:endParaRPr lang="en-US" sz="2700" smtClean="0"/>
          </a:p>
          <a:p>
            <a:pPr>
              <a:lnSpc>
                <a:spcPct val="90000"/>
              </a:lnSpc>
              <a:buFont typeface="Times New Roman" pitchFamily="18" charset="0"/>
              <a:buNone/>
            </a:pPr>
            <a:r>
              <a:rPr lang="en-US" sz="2700" b="1" i="1" smtClean="0"/>
              <a:t>	Single point diamond truing tools</a:t>
            </a:r>
            <a:r>
              <a:rPr lang="en-US" sz="2700" smtClean="0"/>
              <a:t> </a:t>
            </a:r>
          </a:p>
          <a:p>
            <a:pPr>
              <a:lnSpc>
                <a:spcPct val="90000"/>
              </a:lnSpc>
              <a:buFont typeface="Times New Roman" pitchFamily="18" charset="0"/>
              <a:buNone/>
            </a:pPr>
            <a:r>
              <a:rPr lang="en-US" sz="2700" smtClean="0"/>
              <a:t>	The single point diamond truing tools for straight face truing are made by setting a high quality single crystal into a usually cylindrical shank of a specific diameter and length by brazing or casting around the diamond. </a:t>
            </a:r>
          </a:p>
          <a:p>
            <a:pPr>
              <a:lnSpc>
                <a:spcPct val="90000"/>
              </a:lnSpc>
              <a:buFont typeface="Times New Roman" pitchFamily="18" charset="0"/>
              <a:buNone/>
            </a:pPr>
            <a:r>
              <a:rPr lang="en-US" sz="2700" smtClean="0"/>
              <a:t>	During solidification contraction of the bonding metal is more than diamond and latter is held mechanically as result of contraction of metal around it. Some application of single point diamond truing tool is illustrated in Fig.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0" smtClean="0"/>
              <a:t>Truing tools:</a:t>
            </a:r>
          </a:p>
        </p:txBody>
      </p:sp>
      <p:sp>
        <p:nvSpPr>
          <p:cNvPr id="110595" name="Rectangle 3"/>
          <p:cNvSpPr>
            <a:spLocks noGrp="1" noChangeArrowheads="1"/>
          </p:cNvSpPr>
          <p:nvPr>
            <p:ph type="body" idx="1"/>
          </p:nvPr>
        </p:nvSpPr>
        <p:spPr>
          <a:xfrm>
            <a:off x="152400" y="5810250"/>
            <a:ext cx="8991600" cy="476250"/>
          </a:xfrm>
        </p:spPr>
        <p:txBody>
          <a:bodyPr/>
          <a:lstStyle/>
          <a:p>
            <a:pPr>
              <a:lnSpc>
                <a:spcPct val="80000"/>
              </a:lnSpc>
              <a:buFont typeface="Times New Roman" pitchFamily="18" charset="0"/>
              <a:buNone/>
            </a:pPr>
            <a:endParaRPr lang="en-US" sz="800" smtClean="0"/>
          </a:p>
          <a:p>
            <a:pPr>
              <a:lnSpc>
                <a:spcPct val="80000"/>
              </a:lnSpc>
              <a:buFont typeface="Times New Roman" pitchFamily="18" charset="0"/>
              <a:buNone/>
            </a:pPr>
            <a:r>
              <a:rPr lang="en-US" b="1" smtClean="0"/>
              <a:t>Fig  </a:t>
            </a:r>
            <a:r>
              <a:rPr lang="en-US" smtClean="0"/>
              <a:t>Application of single point diamond truing tool </a:t>
            </a:r>
          </a:p>
        </p:txBody>
      </p:sp>
      <p:pic>
        <p:nvPicPr>
          <p:cNvPr id="110596" name="Picture 4"/>
          <p:cNvPicPr>
            <a:picLocks noChangeAspect="1" noChangeArrowheads="1"/>
          </p:cNvPicPr>
          <p:nvPr/>
        </p:nvPicPr>
        <p:blipFill>
          <a:blip r:embed="rId2" cstate="print"/>
          <a:srcRect/>
          <a:stretch>
            <a:fillRect/>
          </a:stretch>
        </p:blipFill>
        <p:spPr bwMode="auto">
          <a:xfrm>
            <a:off x="277813" y="696913"/>
            <a:ext cx="8594725" cy="473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checkerboard(across)">
                                      <p:cBhvr>
                                        <p:cTn id="7" dur="500"/>
                                        <p:tgtEl>
                                          <p:spTgt spid="1105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 calcmode="lin" valueType="num">
                                      <p:cBhvr additive="base">
                                        <p:cTn id="12"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05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0" smtClean="0"/>
              <a:t>Truing tools:</a:t>
            </a:r>
          </a:p>
        </p:txBody>
      </p:sp>
      <p:sp>
        <p:nvSpPr>
          <p:cNvPr id="46083" name="Rectangle 3"/>
          <p:cNvSpPr>
            <a:spLocks noGrp="1" noChangeArrowheads="1"/>
          </p:cNvSpPr>
          <p:nvPr>
            <p:ph type="body" idx="1"/>
          </p:nvPr>
        </p:nvSpPr>
        <p:spPr>
          <a:xfrm>
            <a:off x="0" y="495300"/>
            <a:ext cx="9144000" cy="6134100"/>
          </a:xfrm>
        </p:spPr>
        <p:txBody>
          <a:bodyPr/>
          <a:lstStyle/>
          <a:p>
            <a:pPr>
              <a:buFont typeface="Times New Roman" pitchFamily="18" charset="0"/>
              <a:buNone/>
            </a:pPr>
            <a:r>
              <a:rPr lang="en-US" b="1" smtClean="0"/>
              <a:t>Multi stone diamond truing tool:</a:t>
            </a:r>
            <a:r>
              <a:rPr lang="en-US" i="1" u="sng" smtClean="0"/>
              <a:t> </a:t>
            </a:r>
            <a:endParaRPr lang="en-US" smtClean="0"/>
          </a:p>
          <a:p>
            <a:pPr>
              <a:buFont typeface="Times New Roman" pitchFamily="18" charset="0"/>
              <a:buNone/>
            </a:pPr>
            <a:r>
              <a:rPr lang="en-US" smtClean="0"/>
              <a:t>	In this case the truing tool consists of a number of small but whole diamonds, some or all of which contact the abrasive wheel at the same time. </a:t>
            </a:r>
          </a:p>
          <a:p>
            <a:pPr>
              <a:buFont typeface="Times New Roman" pitchFamily="18" charset="0"/>
              <a:buNone/>
            </a:pPr>
            <a:endParaRPr lang="en-US" sz="1000" smtClean="0"/>
          </a:p>
          <a:p>
            <a:pPr>
              <a:buFont typeface="Times New Roman" pitchFamily="18" charset="0"/>
              <a:buNone/>
            </a:pPr>
            <a:r>
              <a:rPr lang="en-US" smtClean="0"/>
              <a:t>	The diamond particles are surface set with a metal binder and it is possible to make such tool with one layer or multilayer configuration. </a:t>
            </a:r>
          </a:p>
          <a:p>
            <a:pPr>
              <a:buFont typeface="Times New Roman" pitchFamily="18" charset="0"/>
              <a:buNone/>
            </a:pPr>
            <a:endParaRPr lang="en-US" sz="1000" smtClean="0"/>
          </a:p>
          <a:p>
            <a:pPr>
              <a:buFont typeface="Times New Roman" pitchFamily="18" charset="0"/>
              <a:buNone/>
            </a:pPr>
            <a:r>
              <a:rPr lang="en-US" smtClean="0"/>
              <a:t>	Normal range of diamond used in this tool is from as small as about 0.02 carat to as large as of 0.5 carat. </a:t>
            </a:r>
          </a:p>
          <a:p>
            <a:pPr>
              <a:buFont typeface="Times New Roman" pitchFamily="18" charset="0"/>
              <a:buNone/>
            </a:pPr>
            <a:r>
              <a:rPr lang="en-US" smtClean="0"/>
              <a:t>	These tools are suitable for heavy and rough truing operation. Distribution pattern of diamond in this tool shown in Fig.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0" smtClean="0"/>
              <a:t>Multi stone diamond truing tool:</a:t>
            </a:r>
            <a:endParaRPr lang="en-US" smtClean="0"/>
          </a:p>
        </p:txBody>
      </p:sp>
      <p:sp>
        <p:nvSpPr>
          <p:cNvPr id="47107" name="Rectangle 3"/>
          <p:cNvSpPr>
            <a:spLocks noGrp="1" noChangeArrowheads="1"/>
          </p:cNvSpPr>
          <p:nvPr>
            <p:ph type="body" idx="1"/>
          </p:nvPr>
        </p:nvSpPr>
        <p:spPr>
          <a:xfrm>
            <a:off x="152400" y="5029200"/>
            <a:ext cx="8991600" cy="1143000"/>
          </a:xfrm>
        </p:spPr>
        <p:txBody>
          <a:bodyPr/>
          <a:lstStyle/>
          <a:p>
            <a:pPr>
              <a:lnSpc>
                <a:spcPct val="80000"/>
              </a:lnSpc>
              <a:buFont typeface="Times New Roman" pitchFamily="18" charset="0"/>
              <a:buNone/>
            </a:pPr>
            <a:endParaRPr lang="en-US" sz="1800" smtClean="0"/>
          </a:p>
          <a:p>
            <a:pPr>
              <a:lnSpc>
                <a:spcPct val="80000"/>
              </a:lnSpc>
              <a:buFont typeface="Times New Roman" pitchFamily="18" charset="0"/>
              <a:buNone/>
            </a:pPr>
            <a:r>
              <a:rPr lang="en-US" b="1" smtClean="0"/>
              <a:t>	Fig  </a:t>
            </a:r>
            <a:r>
              <a:rPr lang="en-US" smtClean="0"/>
              <a:t>Diamond distribution pattern of diamond particles in multi-stone diamond </a:t>
            </a:r>
          </a:p>
        </p:txBody>
      </p:sp>
      <p:pic>
        <p:nvPicPr>
          <p:cNvPr id="112644" name="Picture 4"/>
          <p:cNvPicPr>
            <a:picLocks noChangeAspect="1" noChangeArrowheads="1"/>
          </p:cNvPicPr>
          <p:nvPr/>
        </p:nvPicPr>
        <p:blipFill>
          <a:blip r:embed="rId2" cstate="print"/>
          <a:srcRect/>
          <a:stretch>
            <a:fillRect/>
          </a:stretch>
        </p:blipFill>
        <p:spPr bwMode="auto">
          <a:xfrm>
            <a:off x="249238" y="1027113"/>
            <a:ext cx="8548687" cy="373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checkerboard(across)">
                                      <p:cBhvr>
                                        <p:cTn id="7" dur="5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8013" cy="361950"/>
          </a:xfrm>
        </p:spPr>
        <p:txBody>
          <a:bodyPr/>
          <a:lstStyle/>
          <a:p>
            <a:r>
              <a:rPr lang="en-US" b="0" smtClean="0"/>
              <a:t>Truing tools:</a:t>
            </a:r>
          </a:p>
        </p:txBody>
      </p:sp>
      <p:sp>
        <p:nvSpPr>
          <p:cNvPr id="48131" name="Rectangle 3"/>
          <p:cNvSpPr>
            <a:spLocks noGrp="1" noChangeArrowheads="1"/>
          </p:cNvSpPr>
          <p:nvPr>
            <p:ph type="body" idx="1"/>
          </p:nvPr>
        </p:nvSpPr>
        <p:spPr>
          <a:xfrm>
            <a:off x="0" y="400050"/>
            <a:ext cx="9144000" cy="6457950"/>
          </a:xfrm>
        </p:spPr>
        <p:txBody>
          <a:bodyPr/>
          <a:lstStyle/>
          <a:p>
            <a:pPr>
              <a:lnSpc>
                <a:spcPct val="90000"/>
              </a:lnSpc>
              <a:buFont typeface="Times New Roman" pitchFamily="18" charset="0"/>
              <a:buNone/>
            </a:pPr>
            <a:r>
              <a:rPr lang="en-US" b="1" smtClean="0"/>
              <a:t>	Impregnated diamond truing tools:</a:t>
            </a:r>
          </a:p>
          <a:p>
            <a:pPr>
              <a:lnSpc>
                <a:spcPct val="90000"/>
              </a:lnSpc>
              <a:buFont typeface="Times New Roman" pitchFamily="18" charset="0"/>
              <a:buNone/>
            </a:pPr>
            <a:r>
              <a:rPr lang="en-US" smtClean="0"/>
              <a:t>	This wheel truing tool consists of crushed and graded diamond powder mixed with metal powder and sintered.</a:t>
            </a:r>
            <a:endParaRPr lang="en-US" sz="1000" smtClean="0"/>
          </a:p>
          <a:p>
            <a:pPr>
              <a:lnSpc>
                <a:spcPct val="90000"/>
              </a:lnSpc>
              <a:buFont typeface="Times New Roman" pitchFamily="18" charset="0"/>
              <a:buNone/>
            </a:pPr>
            <a:endParaRPr lang="en-US" sz="1000" smtClean="0"/>
          </a:p>
          <a:p>
            <a:pPr>
              <a:lnSpc>
                <a:spcPct val="90000"/>
              </a:lnSpc>
              <a:buFont typeface="Times New Roman" pitchFamily="18" charset="0"/>
              <a:buNone/>
            </a:pPr>
            <a:r>
              <a:rPr lang="en-US" smtClean="0"/>
              <a:t>	The diamond particles are not individually set in a pattern but are distributed evenly throughout the matrix in the same way that an abrasive wheel consists of abrasive grains and bonding agent. </a:t>
            </a:r>
          </a:p>
          <a:p>
            <a:pPr>
              <a:lnSpc>
                <a:spcPct val="90000"/>
              </a:lnSpc>
              <a:buFont typeface="Times New Roman" pitchFamily="18" charset="0"/>
              <a:buNone/>
            </a:pPr>
            <a:endParaRPr lang="en-US" sz="900" smtClean="0"/>
          </a:p>
          <a:p>
            <a:pPr>
              <a:lnSpc>
                <a:spcPct val="90000"/>
              </a:lnSpc>
              <a:buFont typeface="Times New Roman" pitchFamily="18" charset="0"/>
              <a:buNone/>
            </a:pPr>
            <a:r>
              <a:rPr lang="en-US" smtClean="0"/>
              <a:t>	The size of diamond particles may vary from 80-600 microns. </a:t>
            </a:r>
          </a:p>
          <a:p>
            <a:pPr>
              <a:lnSpc>
                <a:spcPct val="90000"/>
              </a:lnSpc>
              <a:buFont typeface="Times New Roman" pitchFamily="18" charset="0"/>
              <a:buNone/>
            </a:pPr>
            <a:endParaRPr lang="en-US" sz="900" smtClean="0"/>
          </a:p>
          <a:p>
            <a:pPr>
              <a:lnSpc>
                <a:spcPct val="90000"/>
              </a:lnSpc>
              <a:buFont typeface="Times New Roman" pitchFamily="18" charset="0"/>
              <a:buNone/>
            </a:pPr>
            <a:r>
              <a:rPr lang="en-US" smtClean="0"/>
              <a:t>	By using considerably smaller diamond grit and smaller diamond section it is possible to true sharp edge and fine grit grinding wheel. </a:t>
            </a:r>
          </a:p>
          <a:p>
            <a:pPr>
              <a:lnSpc>
                <a:spcPct val="90000"/>
              </a:lnSpc>
              <a:buFont typeface="Times New Roman" pitchFamily="18" charset="0"/>
              <a:buNone/>
            </a:pPr>
            <a:endParaRPr lang="en-US" sz="900" smtClean="0"/>
          </a:p>
          <a:p>
            <a:pPr>
              <a:lnSpc>
                <a:spcPct val="90000"/>
              </a:lnSpc>
              <a:buFont typeface="Times New Roman" pitchFamily="18" charset="0"/>
              <a:buNone/>
            </a:pPr>
            <a:r>
              <a:rPr lang="en-US"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0" smtClean="0"/>
              <a:t>Truing tools:</a:t>
            </a:r>
          </a:p>
        </p:txBody>
      </p:sp>
      <p:sp>
        <p:nvSpPr>
          <p:cNvPr id="49155" name="Rectangle 3"/>
          <p:cNvSpPr>
            <a:spLocks noGrp="1" noChangeArrowheads="1"/>
          </p:cNvSpPr>
          <p:nvPr>
            <p:ph type="body" idx="1"/>
          </p:nvPr>
        </p:nvSpPr>
        <p:spPr>
          <a:xfrm>
            <a:off x="152400" y="552450"/>
            <a:ext cx="8991600" cy="2990850"/>
          </a:xfrm>
        </p:spPr>
        <p:txBody>
          <a:bodyPr/>
          <a:lstStyle/>
          <a:p>
            <a:pPr>
              <a:buFont typeface="Times New Roman" pitchFamily="18" charset="0"/>
              <a:buNone/>
            </a:pPr>
            <a:r>
              <a:rPr lang="en-US" smtClean="0"/>
              <a:t>	The use of crushed diamond product ensures that there are always many sharp points in use at the same time and these tools are mainly used in fine grinding, profile grinding, thread grinding, cylindrical grinding and tool grinding. </a:t>
            </a:r>
          </a:p>
          <a:p>
            <a:pPr>
              <a:buFont typeface="Times New Roman" pitchFamily="18" charset="0"/>
              <a:buNone/>
            </a:pPr>
            <a:endParaRPr lang="en-US" sz="900" smtClean="0"/>
          </a:p>
          <a:p>
            <a:pPr>
              <a:buFont typeface="Times New Roman" pitchFamily="18" charset="0"/>
              <a:buNone/>
            </a:pPr>
            <a:r>
              <a:rPr lang="en-US" smtClean="0"/>
              <a:t>	Truing action of an impregnated diamond tool is shown schematically in Fig.</a:t>
            </a:r>
          </a:p>
          <a:p>
            <a:pPr>
              <a:buFont typeface="Times New Roman" pitchFamily="18" charset="0"/>
              <a:buNone/>
            </a:pPr>
            <a:endParaRPr lang="en-US" smtClean="0"/>
          </a:p>
        </p:txBody>
      </p:sp>
      <p:pic>
        <p:nvPicPr>
          <p:cNvPr id="114692" name="Picture 4"/>
          <p:cNvPicPr>
            <a:picLocks noChangeAspect="1" noChangeArrowheads="1"/>
          </p:cNvPicPr>
          <p:nvPr/>
        </p:nvPicPr>
        <p:blipFill>
          <a:blip r:embed="rId2" cstate="print"/>
          <a:srcRect/>
          <a:stretch>
            <a:fillRect/>
          </a:stretch>
        </p:blipFill>
        <p:spPr bwMode="auto">
          <a:xfrm>
            <a:off x="3743325" y="3240088"/>
            <a:ext cx="4437063" cy="2816225"/>
          </a:xfrm>
          <a:prstGeom prst="rect">
            <a:avLst/>
          </a:prstGeom>
          <a:noFill/>
          <a:ln w="9525">
            <a:noFill/>
            <a:miter lim="800000"/>
            <a:headEnd/>
            <a:tailEnd/>
          </a:ln>
        </p:spPr>
      </p:pic>
      <p:sp>
        <p:nvSpPr>
          <p:cNvPr id="114693" name="Text Box 5"/>
          <p:cNvSpPr txBox="1">
            <a:spLocks noChangeArrowheads="1"/>
          </p:cNvSpPr>
          <p:nvPr/>
        </p:nvSpPr>
        <p:spPr bwMode="auto">
          <a:xfrm>
            <a:off x="2819400" y="6076950"/>
            <a:ext cx="6324600" cy="5191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Times New Roman" pitchFamily="18" charset="0"/>
              <a:buNone/>
            </a:pPr>
            <a:r>
              <a:rPr lang="en-US" sz="2800" b="1">
                <a:latin typeface="Times New Roman" pitchFamily="18" charset="0"/>
              </a:rPr>
              <a:t>Fig.  </a:t>
            </a:r>
            <a:r>
              <a:rPr lang="en-US" sz="2800">
                <a:latin typeface="Times New Roman" pitchFamily="18" charset="0"/>
              </a:rPr>
              <a:t>Impregnated diamond truing tools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checkerboard(across)">
                                      <p:cBhvr>
                                        <p:cTn id="7" dur="500"/>
                                        <p:tgtEl>
                                          <p:spTgt spid="1146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4693"/>
                                        </p:tgtEl>
                                        <p:attrNameLst>
                                          <p:attrName>style.visibility</p:attrName>
                                        </p:attrNameLst>
                                      </p:cBhvr>
                                      <p:to>
                                        <p:strVal val="visible"/>
                                      </p:to>
                                    </p:set>
                                    <p:anim calcmode="lin" valueType="num">
                                      <p:cBhvr additive="base">
                                        <p:cTn id="12" dur="500" fill="hold"/>
                                        <p:tgtEl>
                                          <p:spTgt spid="114693"/>
                                        </p:tgtEl>
                                        <p:attrNameLst>
                                          <p:attrName>ppt_x</p:attrName>
                                        </p:attrNameLst>
                                      </p:cBhvr>
                                      <p:tavLst>
                                        <p:tav tm="0">
                                          <p:val>
                                            <p:strVal val="#ppt_x"/>
                                          </p:val>
                                        </p:tav>
                                        <p:tav tm="100000">
                                          <p:val>
                                            <p:strVal val="#ppt_x"/>
                                          </p:val>
                                        </p:tav>
                                      </p:tavLst>
                                    </p:anim>
                                    <p:anim calcmode="lin" valueType="num">
                                      <p:cBhvr additive="base">
                                        <p:cTn id="13" dur="500" fill="hold"/>
                                        <p:tgtEl>
                                          <p:spTgt spid="114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0" smtClean="0"/>
              <a:t>Truing tools:</a:t>
            </a:r>
            <a:endParaRPr lang="en-US" smtClean="0"/>
          </a:p>
        </p:txBody>
      </p:sp>
      <p:sp>
        <p:nvSpPr>
          <p:cNvPr id="50179" name="Rectangle 3"/>
          <p:cNvSpPr>
            <a:spLocks noGrp="1" noChangeArrowheads="1"/>
          </p:cNvSpPr>
          <p:nvPr>
            <p:ph type="body" idx="1"/>
          </p:nvPr>
        </p:nvSpPr>
        <p:spPr>
          <a:xfrm>
            <a:off x="0" y="514350"/>
            <a:ext cx="9144000" cy="3524250"/>
          </a:xfrm>
        </p:spPr>
        <p:txBody>
          <a:bodyPr/>
          <a:lstStyle/>
          <a:p>
            <a:pPr>
              <a:buFont typeface="Times New Roman" pitchFamily="18" charset="0"/>
              <a:buNone/>
            </a:pPr>
            <a:r>
              <a:rPr lang="en-US" smtClean="0"/>
              <a:t>	</a:t>
            </a:r>
            <a:r>
              <a:rPr lang="en-US" b="1" smtClean="0"/>
              <a:t>Rotary powered diamond truing wheels:</a:t>
            </a:r>
          </a:p>
          <a:p>
            <a:pPr>
              <a:buFont typeface="Arial" charset="0"/>
              <a:buChar char="•"/>
            </a:pPr>
            <a:r>
              <a:rPr lang="en-US" smtClean="0"/>
              <a:t>Rotary powered truing devices  (Fig.) are the most widely recommended truing tool in long run mass production and are not ideally suited for those wheels with large diameters (greater than 200 mm). </a:t>
            </a:r>
          </a:p>
          <a:p>
            <a:pPr>
              <a:buFont typeface="Arial" charset="0"/>
              <a:buChar char="•"/>
            </a:pPr>
            <a:r>
              <a:rPr lang="en-US" smtClean="0"/>
              <a:t>These devices can be pneumatic, hydraulic or electrically powered. Rotary powered truing device can be used in cross axis and parallel axis mode. Basically there are three types of truing wheels. </a:t>
            </a:r>
          </a:p>
        </p:txBody>
      </p:sp>
      <p:pic>
        <p:nvPicPr>
          <p:cNvPr id="115716" name="Picture 4"/>
          <p:cNvPicPr>
            <a:picLocks noChangeAspect="1" noChangeArrowheads="1"/>
          </p:cNvPicPr>
          <p:nvPr/>
        </p:nvPicPr>
        <p:blipFill>
          <a:blip r:embed="rId2" cstate="print"/>
          <a:srcRect/>
          <a:stretch>
            <a:fillRect/>
          </a:stretch>
        </p:blipFill>
        <p:spPr bwMode="auto">
          <a:xfrm>
            <a:off x="3086100" y="4095750"/>
            <a:ext cx="569595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checkerboard(across)">
                                      <p:cBhvr>
                                        <p:cTn id="7"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8013" cy="476250"/>
          </a:xfrm>
        </p:spPr>
        <p:txBody>
          <a:bodyPr/>
          <a:lstStyle/>
          <a:p>
            <a:r>
              <a:rPr lang="en-US" b="0" smtClean="0"/>
              <a:t>Truing tools:</a:t>
            </a:r>
            <a:endParaRPr lang="en-US" smtClean="0"/>
          </a:p>
        </p:txBody>
      </p:sp>
      <p:sp>
        <p:nvSpPr>
          <p:cNvPr id="51203" name="Rectangle 3"/>
          <p:cNvSpPr>
            <a:spLocks noGrp="1" noChangeArrowheads="1"/>
          </p:cNvSpPr>
          <p:nvPr>
            <p:ph type="body" idx="1"/>
          </p:nvPr>
        </p:nvSpPr>
        <p:spPr>
          <a:xfrm>
            <a:off x="0" y="457200"/>
            <a:ext cx="9144000" cy="6400800"/>
          </a:xfrm>
        </p:spPr>
        <p:txBody>
          <a:bodyPr/>
          <a:lstStyle/>
          <a:p>
            <a:pPr>
              <a:buFont typeface="Times New Roman" pitchFamily="18" charset="0"/>
              <a:buNone/>
            </a:pPr>
            <a:r>
              <a:rPr lang="en-US" b="1" smtClean="0"/>
              <a:t>	</a:t>
            </a:r>
            <a:r>
              <a:rPr lang="en-US" sz="2500" b="1" smtClean="0"/>
              <a:t>Surface set truing wheels </a:t>
            </a:r>
          </a:p>
          <a:p>
            <a:pPr>
              <a:buFont typeface="Times New Roman" pitchFamily="18" charset="0"/>
              <a:buNone/>
            </a:pPr>
            <a:r>
              <a:rPr lang="en-US" sz="2500" smtClean="0"/>
              <a:t>	Here the diamond particles are set by hand in predetermined pattern. A sintered metal bond is used in this case. These truing wheels are designed for high production automated operations. </a:t>
            </a:r>
          </a:p>
          <a:p>
            <a:pPr>
              <a:buFont typeface="Times New Roman" pitchFamily="18" charset="0"/>
              <a:buNone/>
            </a:pPr>
            <a:endParaRPr lang="en-US" sz="300" smtClean="0"/>
          </a:p>
          <a:p>
            <a:pPr>
              <a:buFont typeface="Times New Roman" pitchFamily="18" charset="0"/>
              <a:buNone/>
            </a:pPr>
            <a:r>
              <a:rPr lang="en-US" sz="2500" b="1" smtClean="0"/>
              <a:t>	Impregnated truing wheels </a:t>
            </a:r>
          </a:p>
          <a:p>
            <a:pPr>
              <a:buFont typeface="Times New Roman" pitchFamily="18" charset="0"/>
              <a:buNone/>
            </a:pPr>
            <a:r>
              <a:rPr lang="en-US" sz="2500" smtClean="0"/>
              <a:t>	In this case impregnated diamond particles are distributed in a random pattern to various depths in a metal matrix. This type of roll finds its best applications (i.e. groove grinding) where excess wheel surfaces must be dressed of. </a:t>
            </a:r>
          </a:p>
          <a:p>
            <a:pPr>
              <a:buFont typeface="Times New Roman" pitchFamily="18" charset="0"/>
              <a:buNone/>
            </a:pPr>
            <a:endParaRPr lang="en-US" sz="300" smtClean="0"/>
          </a:p>
          <a:p>
            <a:pPr>
              <a:buFont typeface="Times New Roman" pitchFamily="18" charset="0"/>
              <a:buNone/>
            </a:pPr>
            <a:r>
              <a:rPr lang="en-US" sz="2500" b="1" smtClean="0"/>
              <a:t>	Electroplated truing tool </a:t>
            </a:r>
          </a:p>
          <a:p>
            <a:pPr>
              <a:buFont typeface="Times New Roman" pitchFamily="18" charset="0"/>
              <a:buNone/>
            </a:pPr>
            <a:r>
              <a:rPr lang="en-US" sz="2500" smtClean="0"/>
              <a:t>	In this truing wheel diamond particles are bonded to the wheel surface with galvanically deposited metal layer. Main advantage of this technique is that no mould is necessary to fabricate the diamond truing wheel unlike that of surface set or impregnated truing wheels.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smtClean="0"/>
              <a:t>Grinding:</a:t>
            </a:r>
          </a:p>
        </p:txBody>
      </p:sp>
      <p:sp>
        <p:nvSpPr>
          <p:cNvPr id="6147" name="Rectangle 3"/>
          <p:cNvSpPr>
            <a:spLocks noGrp="1" noChangeArrowheads="1"/>
          </p:cNvSpPr>
          <p:nvPr>
            <p:ph type="body" idx="1"/>
          </p:nvPr>
        </p:nvSpPr>
        <p:spPr>
          <a:xfrm>
            <a:off x="152400" y="5638800"/>
            <a:ext cx="8991600" cy="1219200"/>
          </a:xfrm>
        </p:spPr>
        <p:txBody>
          <a:bodyPr/>
          <a:lstStyle/>
          <a:p>
            <a:pPr>
              <a:lnSpc>
                <a:spcPct val="80000"/>
              </a:lnSpc>
              <a:buFont typeface="Times New Roman" pitchFamily="18" charset="0"/>
              <a:buNone/>
            </a:pPr>
            <a:r>
              <a:rPr lang="en-US" smtClean="0"/>
              <a:t>	Random point machining with a bonded hard abrasive particles with specific geometry and usually in a form of bonded wheel.</a:t>
            </a:r>
          </a:p>
        </p:txBody>
      </p:sp>
      <p:pic>
        <p:nvPicPr>
          <p:cNvPr id="86020" name="Picture 4"/>
          <p:cNvPicPr>
            <a:picLocks noChangeAspect="1" noChangeArrowheads="1"/>
          </p:cNvPicPr>
          <p:nvPr/>
        </p:nvPicPr>
        <p:blipFill>
          <a:blip r:embed="rId2" cstate="print"/>
          <a:srcRect/>
          <a:stretch>
            <a:fillRect/>
          </a:stretch>
        </p:blipFill>
        <p:spPr bwMode="auto">
          <a:xfrm>
            <a:off x="1092200" y="762000"/>
            <a:ext cx="6767513" cy="462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checkerboard(across)">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0" smtClean="0"/>
              <a:t>Truing tools:</a:t>
            </a:r>
            <a:endParaRPr lang="en-US" smtClean="0"/>
          </a:p>
        </p:txBody>
      </p:sp>
      <p:sp>
        <p:nvSpPr>
          <p:cNvPr id="52227" name="Rectangle 3"/>
          <p:cNvSpPr>
            <a:spLocks noGrp="1" noChangeArrowheads="1"/>
          </p:cNvSpPr>
          <p:nvPr>
            <p:ph type="body" idx="1"/>
          </p:nvPr>
        </p:nvSpPr>
        <p:spPr>
          <a:xfrm>
            <a:off x="152400" y="514350"/>
            <a:ext cx="8991600" cy="6115050"/>
          </a:xfrm>
        </p:spPr>
        <p:txBody>
          <a:bodyPr/>
          <a:lstStyle/>
          <a:p>
            <a:pPr>
              <a:buFont typeface="Times New Roman" pitchFamily="18" charset="0"/>
              <a:buNone/>
            </a:pPr>
            <a:r>
              <a:rPr lang="en-US" b="1" smtClean="0"/>
              <a:t>	Diamond form truing blocks </a:t>
            </a:r>
          </a:p>
          <a:p>
            <a:pPr>
              <a:buFont typeface="Times New Roman" pitchFamily="18" charset="0"/>
              <a:buNone/>
            </a:pPr>
            <a:r>
              <a:rPr lang="en-US" smtClean="0"/>
              <a:t>	Diamond form truing block can be either diamond impregnated metal bond or electroplated, as shown in Fig. </a:t>
            </a:r>
          </a:p>
          <a:p>
            <a:pPr>
              <a:buFont typeface="Times New Roman" pitchFamily="18" charset="0"/>
              <a:buNone/>
            </a:pPr>
            <a:endParaRPr lang="en-US" sz="800" smtClean="0"/>
          </a:p>
          <a:p>
            <a:pPr>
              <a:buFont typeface="Times New Roman" pitchFamily="18" charset="0"/>
              <a:buNone/>
            </a:pPr>
            <a:r>
              <a:rPr lang="en-US" smtClean="0"/>
              <a:t>	Brazed type diamond truing block has also come as an alternative to electroplated one. </a:t>
            </a:r>
          </a:p>
          <a:p>
            <a:pPr>
              <a:buFont typeface="Times New Roman" pitchFamily="18" charset="0"/>
              <a:buNone/>
            </a:pPr>
            <a:endParaRPr lang="en-US" sz="800" smtClean="0"/>
          </a:p>
          <a:p>
            <a:pPr>
              <a:buFont typeface="Times New Roman" pitchFamily="18" charset="0"/>
              <a:buNone/>
            </a:pPr>
            <a:r>
              <a:rPr lang="en-US" smtClean="0"/>
              <a:t>	They can be as simple as flat piece of metal plated with diamond to true a straight faced wheel or contain an intricate form to shape the grinding wheel to design profile.</a:t>
            </a:r>
            <a:endParaRPr lang="en-US" sz="800" smtClean="0"/>
          </a:p>
          <a:p>
            <a:pPr>
              <a:buFont typeface="Times New Roman" pitchFamily="18" charset="0"/>
              <a:buNone/>
            </a:pPr>
            <a:endParaRPr lang="en-US" sz="800" smtClean="0"/>
          </a:p>
          <a:p>
            <a:pPr>
              <a:buFont typeface="Times New Roman" pitchFamily="18" charset="0"/>
              <a:buNone/>
            </a:pPr>
            <a:r>
              <a:rPr lang="en-US" smtClean="0"/>
              <a:t>	Truing block can eliminate the use of self propelled truing wheels and are used almost exclusively for horizontal spindle surface grinder to generate specific form.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b="0" smtClean="0"/>
              <a:t>Truing tools:</a:t>
            </a:r>
            <a:endParaRPr lang="en-US" smtClean="0"/>
          </a:p>
        </p:txBody>
      </p:sp>
      <p:pic>
        <p:nvPicPr>
          <p:cNvPr id="118788" name="Picture 4"/>
          <p:cNvPicPr>
            <a:picLocks noChangeAspect="1" noChangeArrowheads="1"/>
          </p:cNvPicPr>
          <p:nvPr/>
        </p:nvPicPr>
        <p:blipFill>
          <a:blip r:embed="rId2" cstate="print"/>
          <a:srcRect/>
          <a:stretch>
            <a:fillRect/>
          </a:stretch>
        </p:blipFill>
        <p:spPr bwMode="auto">
          <a:xfrm>
            <a:off x="0" y="838200"/>
            <a:ext cx="9144000" cy="432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checkerboard(across)">
                                      <p:cBhvr>
                                        <p:cTn id="7"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Dressing: </a:t>
            </a:r>
          </a:p>
        </p:txBody>
      </p:sp>
      <p:sp>
        <p:nvSpPr>
          <p:cNvPr id="54275" name="Rectangle 3"/>
          <p:cNvSpPr>
            <a:spLocks noGrp="1" noChangeArrowheads="1"/>
          </p:cNvSpPr>
          <p:nvPr>
            <p:ph type="body" idx="1"/>
          </p:nvPr>
        </p:nvSpPr>
        <p:spPr>
          <a:xfrm>
            <a:off x="0" y="457200"/>
            <a:ext cx="9144000" cy="6400800"/>
          </a:xfrm>
        </p:spPr>
        <p:txBody>
          <a:bodyPr/>
          <a:lstStyle/>
          <a:p>
            <a:pPr>
              <a:buFont typeface="Times New Roman" pitchFamily="18" charset="0"/>
              <a:buNone/>
            </a:pPr>
            <a:r>
              <a:rPr lang="en-US" smtClean="0"/>
              <a:t>	</a:t>
            </a:r>
            <a:r>
              <a:rPr lang="en-US" sz="2600" smtClean="0"/>
              <a:t>Dressing is the conditioning of the wheel surface which ensures that grit cutting edges are exposed from the bond and thus able to penetrate into the work-piece material. </a:t>
            </a:r>
          </a:p>
          <a:p>
            <a:pPr>
              <a:buFont typeface="Times New Roman" pitchFamily="18" charset="0"/>
              <a:buNone/>
            </a:pPr>
            <a:endParaRPr lang="en-US" sz="300" smtClean="0"/>
          </a:p>
          <a:p>
            <a:pPr>
              <a:buFont typeface="Times New Roman" pitchFamily="18" charset="0"/>
              <a:buNone/>
            </a:pPr>
            <a:r>
              <a:rPr lang="en-US" sz="2600" smtClean="0"/>
              <a:t>	Also, in dressing attempts are made to splinter the abrasive grains to make them sharp and free cutting and also to remove any residue left by material being ground. Dressing therefore produces micro-geometry. </a:t>
            </a:r>
          </a:p>
          <a:p>
            <a:pPr>
              <a:buFont typeface="Times New Roman" pitchFamily="18" charset="0"/>
              <a:buNone/>
            </a:pPr>
            <a:endParaRPr lang="en-US" sz="300" smtClean="0"/>
          </a:p>
          <a:p>
            <a:pPr>
              <a:buFont typeface="Times New Roman" pitchFamily="18" charset="0"/>
              <a:buNone/>
            </a:pPr>
            <a:r>
              <a:rPr lang="en-US" sz="2600" smtClean="0"/>
              <a:t>	The structure of micro-geometry of grinding wheel determine its cutting ability with a wheel of given composition. </a:t>
            </a:r>
          </a:p>
          <a:p>
            <a:pPr>
              <a:buFont typeface="Times New Roman" pitchFamily="18" charset="0"/>
              <a:buNone/>
            </a:pPr>
            <a:r>
              <a:rPr lang="en-US" sz="2600" smtClean="0"/>
              <a:t>	Dressing can substantially influence the condition of the grinding tool. </a:t>
            </a:r>
          </a:p>
          <a:p>
            <a:pPr>
              <a:buFont typeface="Times New Roman" pitchFamily="18" charset="0"/>
              <a:buNone/>
            </a:pPr>
            <a:endParaRPr lang="en-US" sz="300" smtClean="0"/>
          </a:p>
          <a:p>
            <a:pPr>
              <a:buFont typeface="Times New Roman" pitchFamily="18" charset="0"/>
              <a:buNone/>
            </a:pPr>
            <a:r>
              <a:rPr lang="en-US" sz="2600" smtClean="0"/>
              <a:t>	Truing and dressing are commonly combined into one operation for conventional abrasive grinding wheels, but are usually two distinctly separate operation for super abrasive wheel.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Dressing: </a:t>
            </a:r>
          </a:p>
        </p:txBody>
      </p:sp>
      <p:sp>
        <p:nvSpPr>
          <p:cNvPr id="55299" name="Rectangle 3"/>
          <p:cNvSpPr>
            <a:spLocks noGrp="1" noChangeArrowheads="1"/>
          </p:cNvSpPr>
          <p:nvPr>
            <p:ph type="body" idx="1"/>
          </p:nvPr>
        </p:nvSpPr>
        <p:spPr>
          <a:xfrm>
            <a:off x="0" y="438150"/>
            <a:ext cx="9144000" cy="6419850"/>
          </a:xfrm>
        </p:spPr>
        <p:txBody>
          <a:bodyPr/>
          <a:lstStyle/>
          <a:p>
            <a:pPr>
              <a:buFont typeface="Times New Roman" pitchFamily="18" charset="0"/>
              <a:buNone/>
            </a:pPr>
            <a:r>
              <a:rPr lang="en-US" b="1" smtClean="0"/>
              <a:t>	</a:t>
            </a:r>
            <a:r>
              <a:rPr lang="en-US" sz="2400" b="1" smtClean="0"/>
              <a:t>Dressing of super-abrasive wheel</a:t>
            </a:r>
          </a:p>
          <a:p>
            <a:pPr>
              <a:buFont typeface="Times New Roman" pitchFamily="18" charset="0"/>
              <a:buNone/>
            </a:pPr>
            <a:r>
              <a:rPr lang="en-US" sz="2400" smtClean="0"/>
              <a:t>	Dressing of the super-abrasive wheel is commonly done with soft conventional abrasive vitrified stick, which relieves the bond without affecting the super-abrasive grits. </a:t>
            </a:r>
          </a:p>
          <a:p>
            <a:pPr>
              <a:buFont typeface="Times New Roman" pitchFamily="18" charset="0"/>
              <a:buNone/>
            </a:pPr>
            <a:endParaRPr lang="en-US" sz="300" smtClean="0"/>
          </a:p>
          <a:p>
            <a:pPr>
              <a:buFont typeface="Times New Roman" pitchFamily="18" charset="0"/>
              <a:buNone/>
            </a:pPr>
            <a:r>
              <a:rPr lang="en-US" sz="2400" smtClean="0"/>
              <a:t>	However, modern technique like electrochemical dressing has been successfully used in metal bonded super-abrasive wheel. </a:t>
            </a:r>
          </a:p>
          <a:p>
            <a:pPr>
              <a:buFont typeface="Times New Roman" pitchFamily="18" charset="0"/>
              <a:buNone/>
            </a:pPr>
            <a:r>
              <a:rPr lang="en-US" sz="2400" smtClean="0"/>
              <a:t>	The wheel acts like an anode while a cathode plate is placed in front of the wheel working surface to allow electrochemical dissolution. </a:t>
            </a:r>
          </a:p>
          <a:p>
            <a:pPr>
              <a:buFont typeface="Times New Roman" pitchFamily="18" charset="0"/>
              <a:buNone/>
            </a:pPr>
            <a:endParaRPr lang="en-US" sz="300" smtClean="0"/>
          </a:p>
          <a:p>
            <a:pPr>
              <a:buFont typeface="Times New Roman" pitchFamily="18" charset="0"/>
              <a:buNone/>
            </a:pPr>
            <a:r>
              <a:rPr lang="en-US" sz="300" smtClean="0"/>
              <a:t>	</a:t>
            </a:r>
            <a:r>
              <a:rPr lang="en-US" sz="2400" smtClean="0"/>
              <a:t>Electro discharge dressing is another alternative route for dressing metal bonded super-abrasive wheel. In this case a dielectric medium is used in place of an electrolyte. </a:t>
            </a:r>
          </a:p>
          <a:p>
            <a:pPr>
              <a:buFont typeface="Times New Roman" pitchFamily="18" charset="0"/>
              <a:buNone/>
            </a:pPr>
            <a:endParaRPr lang="en-US" sz="300" smtClean="0"/>
          </a:p>
          <a:p>
            <a:pPr>
              <a:buFont typeface="Times New Roman" pitchFamily="18" charset="0"/>
              <a:buNone/>
            </a:pPr>
            <a:r>
              <a:rPr lang="en-US" sz="300" smtClean="0"/>
              <a:t>	</a:t>
            </a:r>
            <a:r>
              <a:rPr lang="en-US" sz="2400" smtClean="0"/>
              <a:t>Touch-dressing, a new concept differs from conventional dressing in that bond material is not relieved. In contrast the dressing depth is precisely controlled in micron level to obtain better uniformity of grit height resulting in improvement of work-piece surface finish.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Grinding Machines: </a:t>
            </a:r>
          </a:p>
        </p:txBody>
      </p:sp>
      <p:sp>
        <p:nvSpPr>
          <p:cNvPr id="56323" name="Rectangle 3"/>
          <p:cNvSpPr>
            <a:spLocks noGrp="1" noChangeArrowheads="1"/>
          </p:cNvSpPr>
          <p:nvPr>
            <p:ph type="body" idx="1"/>
          </p:nvPr>
        </p:nvSpPr>
        <p:spPr>
          <a:xfrm>
            <a:off x="152400" y="571500"/>
            <a:ext cx="8991600" cy="6057900"/>
          </a:xfrm>
        </p:spPr>
        <p:txBody>
          <a:bodyPr/>
          <a:lstStyle/>
          <a:p>
            <a:pPr>
              <a:buFont typeface="Times New Roman" pitchFamily="18" charset="0"/>
              <a:buNone/>
            </a:pPr>
            <a:r>
              <a:rPr lang="en-US" smtClean="0"/>
              <a:t>	Grinding Machines are also regarded as machine tools. </a:t>
            </a:r>
          </a:p>
          <a:p>
            <a:pPr>
              <a:buFont typeface="Times New Roman" pitchFamily="18" charset="0"/>
              <a:buNone/>
            </a:pPr>
            <a:r>
              <a:rPr lang="en-US" smtClean="0"/>
              <a:t>	A distinguishing feature of grinding machines is the rotating abrasive tool. </a:t>
            </a:r>
          </a:p>
          <a:p>
            <a:pPr>
              <a:buFont typeface="Times New Roman" pitchFamily="18" charset="0"/>
              <a:buNone/>
            </a:pPr>
            <a:endParaRPr lang="en-US" smtClean="0"/>
          </a:p>
          <a:p>
            <a:pPr>
              <a:buFont typeface="Times New Roman" pitchFamily="18" charset="0"/>
              <a:buNone/>
            </a:pPr>
            <a:r>
              <a:rPr lang="en-US" smtClean="0"/>
              <a:t>	Grinding machine is employed to obtain high accuracy along with very high class of surface finish on the work-piece. </a:t>
            </a:r>
          </a:p>
          <a:p>
            <a:pPr>
              <a:buFont typeface="Times New Roman" pitchFamily="18" charset="0"/>
              <a:buNone/>
            </a:pPr>
            <a:endParaRPr lang="en-US" smtClean="0"/>
          </a:p>
          <a:p>
            <a:pPr>
              <a:buFont typeface="Times New Roman" pitchFamily="18" charset="0"/>
              <a:buNone/>
            </a:pPr>
            <a:r>
              <a:rPr lang="en-US" smtClean="0"/>
              <a:t>	Advent of new generation of grinding wheels and grinding machines, characterized by their rigidity, power and speed enables one to go for high efficiency deep grinding (often called as abrasive milling) of not only hardened material but also ductile materials.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Grinding Machines: </a:t>
            </a:r>
          </a:p>
        </p:txBody>
      </p:sp>
      <p:sp>
        <p:nvSpPr>
          <p:cNvPr id="57347" name="Rectangle 3"/>
          <p:cNvSpPr>
            <a:spLocks noGrp="1" noChangeArrowheads="1"/>
          </p:cNvSpPr>
          <p:nvPr>
            <p:ph type="body" idx="1"/>
          </p:nvPr>
        </p:nvSpPr>
        <p:spPr>
          <a:xfrm>
            <a:off x="152400" y="552450"/>
            <a:ext cx="8991600" cy="6076950"/>
          </a:xfrm>
        </p:spPr>
        <p:txBody>
          <a:bodyPr/>
          <a:lstStyle/>
          <a:p>
            <a:pPr>
              <a:buFont typeface="Times New Roman" pitchFamily="18" charset="0"/>
              <a:buNone/>
            </a:pPr>
            <a:r>
              <a:rPr lang="en-US" smtClean="0"/>
              <a:t>Conventional grinding machines can be broadly classified as: </a:t>
            </a:r>
          </a:p>
          <a:p>
            <a:pPr>
              <a:buFont typeface="Times New Roman" pitchFamily="18" charset="0"/>
              <a:buNone/>
            </a:pPr>
            <a:r>
              <a:rPr lang="en-US" smtClean="0"/>
              <a:t>	(a) Surface grinding machine </a:t>
            </a:r>
          </a:p>
          <a:p>
            <a:pPr>
              <a:buFont typeface="Times New Roman" pitchFamily="18" charset="0"/>
              <a:buNone/>
            </a:pPr>
            <a:endParaRPr lang="en-US" smtClean="0"/>
          </a:p>
          <a:p>
            <a:pPr>
              <a:buFont typeface="Times New Roman" pitchFamily="18" charset="0"/>
              <a:buNone/>
            </a:pPr>
            <a:r>
              <a:rPr lang="en-US" smtClean="0"/>
              <a:t>	(b) Cylindrical grinding machine </a:t>
            </a:r>
          </a:p>
          <a:p>
            <a:pPr>
              <a:buFont typeface="Times New Roman" pitchFamily="18" charset="0"/>
              <a:buNone/>
            </a:pPr>
            <a:endParaRPr lang="en-US" smtClean="0"/>
          </a:p>
          <a:p>
            <a:pPr>
              <a:buFont typeface="Times New Roman" pitchFamily="18" charset="0"/>
              <a:buNone/>
            </a:pPr>
            <a:r>
              <a:rPr lang="en-US" smtClean="0"/>
              <a:t>	(c) Internal grinding machine </a:t>
            </a:r>
          </a:p>
          <a:p>
            <a:pPr>
              <a:buFont typeface="Times New Roman" pitchFamily="18" charset="0"/>
              <a:buNone/>
            </a:pPr>
            <a:endParaRPr lang="en-US" smtClean="0"/>
          </a:p>
          <a:p>
            <a:pPr>
              <a:buFont typeface="Times New Roman" pitchFamily="18" charset="0"/>
              <a:buNone/>
            </a:pPr>
            <a:r>
              <a:rPr lang="en-US" smtClean="0"/>
              <a:t>	(d) Tool and cutter grinding machine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Surface grinding machine: </a:t>
            </a:r>
          </a:p>
        </p:txBody>
      </p:sp>
      <p:sp>
        <p:nvSpPr>
          <p:cNvPr id="58371" name="Rectangle 3"/>
          <p:cNvSpPr>
            <a:spLocks noGrp="1" noChangeArrowheads="1"/>
          </p:cNvSpPr>
          <p:nvPr>
            <p:ph type="body" idx="1"/>
          </p:nvPr>
        </p:nvSpPr>
        <p:spPr>
          <a:xfrm>
            <a:off x="152400" y="571500"/>
            <a:ext cx="8991600" cy="6057900"/>
          </a:xfrm>
        </p:spPr>
        <p:txBody>
          <a:bodyPr/>
          <a:lstStyle/>
          <a:p>
            <a:pPr>
              <a:buFont typeface="Times New Roman" pitchFamily="18" charset="0"/>
              <a:buNone/>
            </a:pPr>
            <a:r>
              <a:rPr lang="en-US" smtClean="0"/>
              <a:t>	This machine may be similar to a milling machine used mainly to grind flat surface. However, some types of surface grinders are also capable of producing contour surface with formed grinding wheel. </a:t>
            </a:r>
          </a:p>
          <a:p>
            <a:pPr>
              <a:buFont typeface="Times New Roman" pitchFamily="18" charset="0"/>
              <a:buNone/>
            </a:pPr>
            <a:endParaRPr lang="en-US" sz="800" smtClean="0"/>
          </a:p>
          <a:p>
            <a:pPr>
              <a:buFont typeface="Times New Roman" pitchFamily="18" charset="0"/>
              <a:buNone/>
            </a:pPr>
            <a:r>
              <a:rPr lang="en-US" smtClean="0"/>
              <a:t>	Basically there are four different types of surface grinding machines characterized by the movement of their tables and the orientation of grinding wheel spindles as follows: </a:t>
            </a:r>
          </a:p>
          <a:p>
            <a:pPr>
              <a:buFont typeface="Times New Roman" pitchFamily="18" charset="0"/>
              <a:buNone/>
            </a:pPr>
            <a:endParaRPr lang="en-US" sz="800" smtClean="0"/>
          </a:p>
          <a:p>
            <a:pPr>
              <a:buFont typeface="Times New Roman" pitchFamily="18" charset="0"/>
              <a:buNone/>
            </a:pPr>
            <a:r>
              <a:rPr lang="en-US" smtClean="0"/>
              <a:t>• Horizontal spindle and reciprocating table </a:t>
            </a:r>
          </a:p>
          <a:p>
            <a:pPr>
              <a:buFont typeface="Times New Roman" pitchFamily="18" charset="0"/>
              <a:buNone/>
            </a:pPr>
            <a:endParaRPr lang="en-US" sz="800" smtClean="0"/>
          </a:p>
          <a:p>
            <a:pPr>
              <a:buFont typeface="Times New Roman" pitchFamily="18" charset="0"/>
              <a:buNone/>
            </a:pPr>
            <a:r>
              <a:rPr lang="en-US" smtClean="0"/>
              <a:t>• Vertical spindle and reciprocating table </a:t>
            </a:r>
          </a:p>
          <a:p>
            <a:pPr>
              <a:buFont typeface="Times New Roman" pitchFamily="18" charset="0"/>
              <a:buNone/>
            </a:pPr>
            <a:endParaRPr lang="en-US" sz="800" smtClean="0"/>
          </a:p>
          <a:p>
            <a:pPr>
              <a:buFont typeface="Times New Roman" pitchFamily="18" charset="0"/>
              <a:buNone/>
            </a:pPr>
            <a:r>
              <a:rPr lang="en-US" smtClean="0"/>
              <a:t>• Horizontal spindle and rotary table </a:t>
            </a:r>
          </a:p>
          <a:p>
            <a:pPr>
              <a:buFont typeface="Times New Roman" pitchFamily="18" charset="0"/>
              <a:buNone/>
            </a:pPr>
            <a:endParaRPr lang="en-US" sz="800" smtClean="0"/>
          </a:p>
          <a:p>
            <a:pPr>
              <a:buFont typeface="Times New Roman" pitchFamily="18" charset="0"/>
              <a:buNone/>
            </a:pPr>
            <a:r>
              <a:rPr lang="en-US" smtClean="0"/>
              <a:t>• Vertical spindle and rotary table </a:t>
            </a:r>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Surface grinding machine: </a:t>
            </a:r>
          </a:p>
        </p:txBody>
      </p:sp>
      <p:sp>
        <p:nvSpPr>
          <p:cNvPr id="59395" name="Rectangle 3"/>
          <p:cNvSpPr>
            <a:spLocks noGrp="1" noChangeArrowheads="1"/>
          </p:cNvSpPr>
          <p:nvPr>
            <p:ph type="body" idx="1"/>
          </p:nvPr>
        </p:nvSpPr>
        <p:spPr>
          <a:xfrm>
            <a:off x="361950" y="628650"/>
            <a:ext cx="8362950" cy="6000750"/>
          </a:xfrm>
        </p:spPr>
        <p:txBody>
          <a:bodyPr/>
          <a:lstStyle/>
          <a:p>
            <a:pPr>
              <a:buFont typeface="Times New Roman" pitchFamily="18" charset="0"/>
              <a:buNone/>
            </a:pPr>
            <a:r>
              <a:rPr lang="en-US" b="1" smtClean="0"/>
              <a:t>	Horizontal spindle reciprocating table grinder </a:t>
            </a:r>
          </a:p>
          <a:p>
            <a:pPr>
              <a:buFont typeface="Times New Roman" pitchFamily="18" charset="0"/>
              <a:buNone/>
            </a:pPr>
            <a:r>
              <a:rPr lang="en-US" smtClean="0"/>
              <a:t>	Figure  illustrates this machine with various motions required for grinding action. </a:t>
            </a:r>
          </a:p>
          <a:p>
            <a:pPr>
              <a:buFont typeface="Times New Roman" pitchFamily="18" charset="0"/>
              <a:buNone/>
            </a:pPr>
            <a:endParaRPr lang="en-US" smtClean="0"/>
          </a:p>
          <a:p>
            <a:pPr>
              <a:buFont typeface="Times New Roman" pitchFamily="18" charset="0"/>
              <a:buNone/>
            </a:pPr>
            <a:r>
              <a:rPr lang="en-US" smtClean="0"/>
              <a:t>	A disc type grinding wheel performs the grinding action with its peripheral surface. </a:t>
            </a:r>
          </a:p>
          <a:p>
            <a:pPr>
              <a:buFont typeface="Times New Roman" pitchFamily="18" charset="0"/>
              <a:buNone/>
            </a:pPr>
            <a:endParaRPr lang="en-US" smtClean="0"/>
          </a:p>
          <a:p>
            <a:pPr>
              <a:buFont typeface="Times New Roman" pitchFamily="18" charset="0"/>
              <a:buNone/>
            </a:pPr>
            <a:r>
              <a:rPr lang="en-US" smtClean="0"/>
              <a:t>	Both traverse and plunge grinding can be carried out in this machine as shown in Fig.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Horizontal spindle reciprocating table grinder</a:t>
            </a:r>
          </a:p>
        </p:txBody>
      </p:sp>
      <p:pic>
        <p:nvPicPr>
          <p:cNvPr id="125956" name="Picture 4"/>
          <p:cNvPicPr>
            <a:picLocks noChangeAspect="1" noChangeArrowheads="1"/>
          </p:cNvPicPr>
          <p:nvPr/>
        </p:nvPicPr>
        <p:blipFill>
          <a:blip r:embed="rId2" cstate="print"/>
          <a:srcRect/>
          <a:stretch>
            <a:fillRect/>
          </a:stretch>
        </p:blipFill>
        <p:spPr bwMode="auto">
          <a:xfrm>
            <a:off x="838200" y="727075"/>
            <a:ext cx="7577138" cy="5970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checkerboard(across)">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Horizontal spindle reciprocating table grinder</a:t>
            </a:r>
          </a:p>
        </p:txBody>
      </p:sp>
      <p:pic>
        <p:nvPicPr>
          <p:cNvPr id="126980" name="Picture 4"/>
          <p:cNvPicPr>
            <a:picLocks noChangeAspect="1" noChangeArrowheads="1"/>
          </p:cNvPicPr>
          <p:nvPr/>
        </p:nvPicPr>
        <p:blipFill>
          <a:blip r:embed="rId2" cstate="print"/>
          <a:srcRect/>
          <a:stretch>
            <a:fillRect/>
          </a:stretch>
        </p:blipFill>
        <p:spPr bwMode="auto">
          <a:xfrm>
            <a:off x="0" y="838200"/>
            <a:ext cx="9144000" cy="4362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checkerboard(across)">
                                      <p:cBhvr>
                                        <p:cTn id="7" dur="5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8013" cy="457200"/>
          </a:xfrm>
        </p:spPr>
        <p:txBody>
          <a:bodyPr/>
          <a:lstStyle/>
          <a:p>
            <a:r>
              <a:rPr lang="en-US" smtClean="0"/>
              <a:t>Advantages of grinding:</a:t>
            </a:r>
          </a:p>
        </p:txBody>
      </p:sp>
      <p:sp>
        <p:nvSpPr>
          <p:cNvPr id="7171" name="Rectangle 3"/>
          <p:cNvSpPr>
            <a:spLocks noGrp="1" noChangeArrowheads="1"/>
          </p:cNvSpPr>
          <p:nvPr>
            <p:ph type="body" idx="1"/>
          </p:nvPr>
        </p:nvSpPr>
        <p:spPr>
          <a:xfrm>
            <a:off x="152400" y="609600"/>
            <a:ext cx="8991600" cy="6019800"/>
          </a:xfrm>
        </p:spPr>
        <p:txBody>
          <a:bodyPr/>
          <a:lstStyle/>
          <a:p>
            <a:pPr>
              <a:buFont typeface="Times New Roman" pitchFamily="18" charset="0"/>
              <a:buNone/>
            </a:pPr>
            <a:r>
              <a:rPr lang="en-US" smtClean="0"/>
              <a:t>Dimensional accuracy </a:t>
            </a:r>
          </a:p>
          <a:p>
            <a:pPr>
              <a:buFont typeface="Times New Roman" pitchFamily="18" charset="0"/>
              <a:buNone/>
            </a:pPr>
            <a:endParaRPr lang="en-US" smtClean="0"/>
          </a:p>
          <a:p>
            <a:pPr>
              <a:buFont typeface="Times New Roman" pitchFamily="18" charset="0"/>
              <a:buNone/>
            </a:pPr>
            <a:r>
              <a:rPr lang="en-US" smtClean="0"/>
              <a:t>Good surface finish </a:t>
            </a:r>
          </a:p>
          <a:p>
            <a:pPr>
              <a:buFont typeface="Times New Roman" pitchFamily="18" charset="0"/>
              <a:buNone/>
            </a:pPr>
            <a:endParaRPr lang="en-US" smtClean="0"/>
          </a:p>
          <a:p>
            <a:pPr>
              <a:buFont typeface="Times New Roman" pitchFamily="18" charset="0"/>
              <a:buNone/>
            </a:pPr>
            <a:r>
              <a:rPr lang="en-US" smtClean="0"/>
              <a:t>Good form and locational accuracy applicable to both hardened and unhardened material </a:t>
            </a:r>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0" smtClean="0"/>
              <a:t>Vertical spindle reciprocating table grinder: </a:t>
            </a:r>
          </a:p>
        </p:txBody>
      </p:sp>
      <p:sp>
        <p:nvSpPr>
          <p:cNvPr id="62467" name="Rectangle 3"/>
          <p:cNvSpPr>
            <a:spLocks noGrp="1" noChangeArrowheads="1"/>
          </p:cNvSpPr>
          <p:nvPr>
            <p:ph type="body" idx="1"/>
          </p:nvPr>
        </p:nvSpPr>
        <p:spPr>
          <a:xfrm>
            <a:off x="152400" y="571500"/>
            <a:ext cx="8991600" cy="6057900"/>
          </a:xfrm>
        </p:spPr>
        <p:txBody>
          <a:bodyPr/>
          <a:lstStyle/>
          <a:p>
            <a:pPr>
              <a:buFont typeface="Times New Roman" pitchFamily="18" charset="0"/>
              <a:buNone/>
            </a:pPr>
            <a:r>
              <a:rPr lang="en-US" smtClean="0"/>
              <a:t>	This grinding machine with all working motions is shown in Fig. </a:t>
            </a:r>
          </a:p>
          <a:p>
            <a:pPr>
              <a:buFont typeface="Times New Roman" pitchFamily="18" charset="0"/>
              <a:buNone/>
            </a:pPr>
            <a:endParaRPr lang="en-US" smtClean="0"/>
          </a:p>
          <a:p>
            <a:pPr>
              <a:buFont typeface="Times New Roman" pitchFamily="18" charset="0"/>
              <a:buNone/>
            </a:pPr>
            <a:r>
              <a:rPr lang="en-US" smtClean="0"/>
              <a:t>	The grinding operation is similar to that of face milling on a vertical milling machine. </a:t>
            </a:r>
          </a:p>
          <a:p>
            <a:pPr>
              <a:buFont typeface="Times New Roman" pitchFamily="18" charset="0"/>
              <a:buNone/>
            </a:pPr>
            <a:endParaRPr lang="en-US" smtClean="0"/>
          </a:p>
          <a:p>
            <a:pPr>
              <a:buFont typeface="Times New Roman" pitchFamily="18" charset="0"/>
              <a:buNone/>
            </a:pPr>
            <a:r>
              <a:rPr lang="en-US" smtClean="0"/>
              <a:t>	In this machine a cup shaped wheel grinds the work-piece over its full width using end face of the wheel as shown in Fig. </a:t>
            </a:r>
          </a:p>
          <a:p>
            <a:pPr>
              <a:buFont typeface="Times New Roman" pitchFamily="18" charset="0"/>
              <a:buNone/>
            </a:pPr>
            <a:endParaRPr lang="en-US" smtClean="0"/>
          </a:p>
          <a:p>
            <a:pPr>
              <a:buFont typeface="Times New Roman" pitchFamily="18" charset="0"/>
              <a:buNone/>
            </a:pPr>
            <a:r>
              <a:rPr lang="en-US" smtClean="0"/>
              <a:t>	This brings more grits in action at the same time and consequently a higher material removal rate may be attained than for grinding with a peripheral wheel.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8013" cy="400050"/>
          </a:xfrm>
        </p:spPr>
        <p:txBody>
          <a:bodyPr/>
          <a:lstStyle/>
          <a:p>
            <a:r>
              <a:rPr lang="en-US" sz="2800" b="0" smtClean="0"/>
              <a:t>Vertical spindle reciprocating table grinder: </a:t>
            </a:r>
            <a:endParaRPr lang="en-US" sz="2800" smtClean="0"/>
          </a:p>
        </p:txBody>
      </p:sp>
      <p:pic>
        <p:nvPicPr>
          <p:cNvPr id="63492" name="Picture 4"/>
          <p:cNvPicPr>
            <a:picLocks noChangeAspect="1" noChangeArrowheads="1"/>
          </p:cNvPicPr>
          <p:nvPr/>
        </p:nvPicPr>
        <p:blipFill>
          <a:blip r:embed="rId2" cstate="print"/>
          <a:srcRect/>
          <a:stretch>
            <a:fillRect/>
          </a:stretch>
        </p:blipFill>
        <p:spPr bwMode="auto">
          <a:xfrm>
            <a:off x="309563" y="469900"/>
            <a:ext cx="8370887" cy="551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checkerboard(across)">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8013" cy="400050"/>
          </a:xfrm>
        </p:spPr>
        <p:txBody>
          <a:bodyPr/>
          <a:lstStyle/>
          <a:p>
            <a:r>
              <a:rPr lang="en-US" b="0" smtClean="0"/>
              <a:t>Horizontal spindle rotary table grinder: </a:t>
            </a:r>
          </a:p>
        </p:txBody>
      </p:sp>
      <p:sp>
        <p:nvSpPr>
          <p:cNvPr id="64515" name="Rectangle 3"/>
          <p:cNvSpPr>
            <a:spLocks noGrp="1" noChangeArrowheads="1"/>
          </p:cNvSpPr>
          <p:nvPr>
            <p:ph type="body" idx="1"/>
          </p:nvPr>
        </p:nvSpPr>
        <p:spPr>
          <a:xfrm>
            <a:off x="152400" y="685800"/>
            <a:ext cx="8991600" cy="5943600"/>
          </a:xfrm>
        </p:spPr>
        <p:txBody>
          <a:bodyPr/>
          <a:lstStyle/>
          <a:p>
            <a:pPr>
              <a:buFont typeface="Times New Roman" pitchFamily="18" charset="0"/>
              <a:buNone/>
            </a:pPr>
            <a:r>
              <a:rPr lang="en-US" smtClean="0"/>
              <a:t>	Surface grinding in this machine is shown in Fig. </a:t>
            </a:r>
          </a:p>
          <a:p>
            <a:pPr>
              <a:buFont typeface="Times New Roman" pitchFamily="18" charset="0"/>
              <a:buNone/>
            </a:pPr>
            <a:r>
              <a:rPr lang="en-US" smtClean="0"/>
              <a:t>	In principle the operation is same as that for facing on the lathe. </a:t>
            </a:r>
          </a:p>
          <a:p>
            <a:pPr>
              <a:buFont typeface="Times New Roman" pitchFamily="18" charset="0"/>
              <a:buNone/>
            </a:pPr>
            <a:endParaRPr lang="en-US" smtClean="0"/>
          </a:p>
          <a:p>
            <a:pPr>
              <a:buFont typeface="Times New Roman" pitchFamily="18" charset="0"/>
              <a:buNone/>
            </a:pPr>
            <a:r>
              <a:rPr lang="en-US" smtClean="0"/>
              <a:t>	This machine has a limitation in accommodation of work-piece and therefore does not have wide spread use. </a:t>
            </a:r>
          </a:p>
          <a:p>
            <a:pPr>
              <a:buFont typeface="Times New Roman" pitchFamily="18" charset="0"/>
              <a:buNone/>
            </a:pPr>
            <a:endParaRPr lang="en-US" smtClean="0"/>
          </a:p>
          <a:p>
            <a:pPr>
              <a:buFont typeface="Times New Roman" pitchFamily="18" charset="0"/>
              <a:buNone/>
            </a:pPr>
            <a:r>
              <a:rPr lang="en-US" smtClean="0"/>
              <a:t>	By swiveling the worktable, concave or convex or tapered surface can be produced on individual part as illustrated in Fig.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0"/>
            <a:ext cx="8228013" cy="419100"/>
          </a:xfrm>
        </p:spPr>
        <p:txBody>
          <a:bodyPr/>
          <a:lstStyle/>
          <a:p>
            <a:r>
              <a:rPr lang="en-US" sz="2800" b="0" smtClean="0"/>
              <a:t>Horizontal spindle rotary table grinder: </a:t>
            </a:r>
            <a:endParaRPr lang="en-US" sz="2800" smtClean="0"/>
          </a:p>
        </p:txBody>
      </p:sp>
      <p:pic>
        <p:nvPicPr>
          <p:cNvPr id="65541" name="Picture 5"/>
          <p:cNvPicPr>
            <a:picLocks noChangeAspect="1" noChangeArrowheads="1"/>
          </p:cNvPicPr>
          <p:nvPr/>
        </p:nvPicPr>
        <p:blipFill>
          <a:blip r:embed="rId2" cstate="print"/>
          <a:srcRect/>
          <a:stretch>
            <a:fillRect/>
          </a:stretch>
        </p:blipFill>
        <p:spPr bwMode="auto">
          <a:xfrm>
            <a:off x="685800" y="638175"/>
            <a:ext cx="7581900" cy="604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checkerboard(across)">
                                      <p:cBhvr>
                                        <p:cTn id="7"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8013" cy="400050"/>
          </a:xfrm>
        </p:spPr>
        <p:txBody>
          <a:bodyPr/>
          <a:lstStyle/>
          <a:p>
            <a:r>
              <a:rPr lang="en-US" b="0" smtClean="0"/>
              <a:t>Horizontal spindle rotary table grinder: </a:t>
            </a:r>
            <a:endParaRPr lang="en-US" smtClean="0"/>
          </a:p>
        </p:txBody>
      </p:sp>
      <p:pic>
        <p:nvPicPr>
          <p:cNvPr id="66564" name="Picture 4"/>
          <p:cNvPicPr>
            <a:picLocks noChangeAspect="1" noChangeArrowheads="1"/>
          </p:cNvPicPr>
          <p:nvPr/>
        </p:nvPicPr>
        <p:blipFill>
          <a:blip r:embed="rId2" cstate="print"/>
          <a:srcRect/>
          <a:stretch>
            <a:fillRect/>
          </a:stretch>
        </p:blipFill>
        <p:spPr bwMode="auto">
          <a:xfrm>
            <a:off x="1871663" y="571500"/>
            <a:ext cx="5748337" cy="6054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checkerboard(across)">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8013" cy="400050"/>
          </a:xfrm>
        </p:spPr>
        <p:txBody>
          <a:bodyPr/>
          <a:lstStyle/>
          <a:p>
            <a:r>
              <a:rPr lang="en-US" b="0" smtClean="0"/>
              <a:t>Vertical spindle rotary table grinder: </a:t>
            </a:r>
          </a:p>
        </p:txBody>
      </p:sp>
      <p:sp>
        <p:nvSpPr>
          <p:cNvPr id="67587" name="Rectangle 3"/>
          <p:cNvSpPr>
            <a:spLocks noGrp="1" noChangeArrowheads="1"/>
          </p:cNvSpPr>
          <p:nvPr>
            <p:ph type="body" idx="1"/>
          </p:nvPr>
        </p:nvSpPr>
        <p:spPr>
          <a:xfrm>
            <a:off x="152400" y="685800"/>
            <a:ext cx="8991600" cy="5943600"/>
          </a:xfrm>
        </p:spPr>
        <p:txBody>
          <a:bodyPr/>
          <a:lstStyle/>
          <a:p>
            <a:pPr>
              <a:buFont typeface="Times New Roman" pitchFamily="18" charset="0"/>
              <a:buNone/>
            </a:pPr>
            <a:r>
              <a:rPr lang="en-US" smtClean="0"/>
              <a:t>	The principle of grinding in this machine is shown in Fig.</a:t>
            </a:r>
          </a:p>
          <a:p>
            <a:pPr>
              <a:buFont typeface="Times New Roman" pitchFamily="18" charset="0"/>
              <a:buNone/>
            </a:pPr>
            <a:r>
              <a:rPr lang="en-US" smtClean="0"/>
              <a:t> </a:t>
            </a:r>
          </a:p>
          <a:p>
            <a:pPr>
              <a:buFont typeface="Times New Roman" pitchFamily="18" charset="0"/>
              <a:buNone/>
            </a:pPr>
            <a:r>
              <a:rPr lang="en-US" smtClean="0"/>
              <a:t>	 The machine is mostly suitable for small work-pieces in large quantities. </a:t>
            </a:r>
          </a:p>
          <a:p>
            <a:pPr>
              <a:buFont typeface="Times New Roman" pitchFamily="18" charset="0"/>
              <a:buNone/>
            </a:pPr>
            <a:endParaRPr lang="en-US" smtClean="0"/>
          </a:p>
          <a:p>
            <a:pPr>
              <a:buFont typeface="Times New Roman" pitchFamily="18" charset="0"/>
              <a:buNone/>
            </a:pPr>
            <a:r>
              <a:rPr lang="en-US" smtClean="0"/>
              <a:t>	This primarily production type machine often uses two or more grinding heads thus enabling both roughing and finishing in one rotation of the work table.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8013" cy="400050"/>
          </a:xfrm>
        </p:spPr>
        <p:txBody>
          <a:bodyPr/>
          <a:lstStyle/>
          <a:p>
            <a:r>
              <a:rPr lang="en-US" b="0" smtClean="0"/>
              <a:t>Vertical spindle rotary table grinder: </a:t>
            </a:r>
            <a:endParaRPr lang="en-US" smtClean="0"/>
          </a:p>
        </p:txBody>
      </p:sp>
      <p:pic>
        <p:nvPicPr>
          <p:cNvPr id="68612" name="Picture 4"/>
          <p:cNvPicPr>
            <a:picLocks noChangeAspect="1" noChangeArrowheads="1"/>
          </p:cNvPicPr>
          <p:nvPr/>
        </p:nvPicPr>
        <p:blipFill>
          <a:blip r:embed="rId2" cstate="print"/>
          <a:srcRect/>
          <a:stretch>
            <a:fillRect/>
          </a:stretch>
        </p:blipFill>
        <p:spPr bwMode="auto">
          <a:xfrm>
            <a:off x="495300" y="647700"/>
            <a:ext cx="8172450" cy="590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checkerboard(across)">
                                      <p:cBhvr>
                                        <p:cTn id="7"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8013" cy="400050"/>
          </a:xfrm>
        </p:spPr>
        <p:txBody>
          <a:bodyPr/>
          <a:lstStyle/>
          <a:p>
            <a:r>
              <a:rPr lang="en-US" b="0" smtClean="0"/>
              <a:t>Creep feed grinding machine: </a:t>
            </a:r>
          </a:p>
        </p:txBody>
      </p:sp>
      <p:sp>
        <p:nvSpPr>
          <p:cNvPr id="69635" name="Rectangle 3"/>
          <p:cNvSpPr>
            <a:spLocks noGrp="1" noChangeArrowheads="1"/>
          </p:cNvSpPr>
          <p:nvPr>
            <p:ph type="body" idx="1"/>
          </p:nvPr>
        </p:nvSpPr>
        <p:spPr>
          <a:xfrm>
            <a:off x="152400" y="571500"/>
            <a:ext cx="8763000" cy="6057900"/>
          </a:xfrm>
        </p:spPr>
        <p:txBody>
          <a:bodyPr/>
          <a:lstStyle/>
          <a:p>
            <a:pPr>
              <a:buFont typeface="Times New Roman" pitchFamily="18" charset="0"/>
              <a:buNone/>
            </a:pPr>
            <a:r>
              <a:rPr lang="en-US" smtClean="0"/>
              <a:t>	This machine enables single pass grinding of a surface with a larger down-feed but slower table speed than that adopted for multi-pass conventional surface grinding. </a:t>
            </a:r>
          </a:p>
          <a:p>
            <a:pPr>
              <a:buFont typeface="Times New Roman" pitchFamily="18" charset="0"/>
              <a:buNone/>
            </a:pPr>
            <a:r>
              <a:rPr lang="en-US" smtClean="0"/>
              <a:t>	This machine is characterized by high stiffness, high spindle power, re-circulating ball screw drive for table movement and adequate supply of grinding fluid. </a:t>
            </a:r>
          </a:p>
          <a:p>
            <a:pPr>
              <a:buFont typeface="Times New Roman" pitchFamily="18" charset="0"/>
              <a:buNone/>
            </a:pPr>
            <a:r>
              <a:rPr lang="en-US" smtClean="0"/>
              <a:t>	A further development in this field is the creep feed grinding centre which carries more than one wheel with provision of automatic wheel changing. </a:t>
            </a:r>
          </a:p>
          <a:p>
            <a:pPr>
              <a:buFont typeface="Times New Roman" pitchFamily="18" charset="0"/>
              <a:buNone/>
            </a:pPr>
            <a:r>
              <a:rPr lang="en-US" smtClean="0"/>
              <a:t>	A number of operations can be performed on the work-piece. </a:t>
            </a:r>
          </a:p>
          <a:p>
            <a:pPr>
              <a:buFont typeface="Times New Roman" pitchFamily="18" charset="0"/>
              <a:buNone/>
            </a:pPr>
            <a:r>
              <a:rPr lang="en-US" smtClean="0"/>
              <a:t>	It is implied that such machines, in the view of their size and complexity, are automated through CNC.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8013" cy="400050"/>
          </a:xfrm>
        </p:spPr>
        <p:txBody>
          <a:bodyPr/>
          <a:lstStyle/>
          <a:p>
            <a:r>
              <a:rPr lang="en-US" b="0" smtClean="0"/>
              <a:t>High efficiency deep grinding machine: </a:t>
            </a:r>
          </a:p>
        </p:txBody>
      </p:sp>
      <p:sp>
        <p:nvSpPr>
          <p:cNvPr id="70659" name="Rectangle 3"/>
          <p:cNvSpPr>
            <a:spLocks noGrp="1" noChangeArrowheads="1"/>
          </p:cNvSpPr>
          <p:nvPr>
            <p:ph type="body" idx="1"/>
          </p:nvPr>
        </p:nvSpPr>
        <p:spPr>
          <a:xfrm>
            <a:off x="152400" y="685800"/>
            <a:ext cx="8991600" cy="5943600"/>
          </a:xfrm>
        </p:spPr>
        <p:txBody>
          <a:bodyPr/>
          <a:lstStyle/>
          <a:p>
            <a:pPr>
              <a:buFont typeface="Times New Roman" pitchFamily="18" charset="0"/>
              <a:buNone/>
            </a:pPr>
            <a:r>
              <a:rPr lang="en-US" smtClean="0"/>
              <a:t>	The concept of single pass deep grinding at a table speed much higher than what is possible in a creep feed grinder has been technically realized in this machine. </a:t>
            </a:r>
          </a:p>
          <a:p>
            <a:pPr>
              <a:buFont typeface="Times New Roman" pitchFamily="18" charset="0"/>
              <a:buNone/>
            </a:pPr>
            <a:endParaRPr lang="en-US" smtClean="0"/>
          </a:p>
          <a:p>
            <a:pPr>
              <a:buFont typeface="Times New Roman" pitchFamily="18" charset="0"/>
              <a:buNone/>
            </a:pPr>
            <a:r>
              <a:rPr lang="en-US" smtClean="0"/>
              <a:t>	This has been made possible mainly through significant increase of wheel speed in this new generation grinding machine.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0"/>
            <a:ext cx="8228013" cy="400050"/>
          </a:xfrm>
        </p:spPr>
        <p:txBody>
          <a:bodyPr/>
          <a:lstStyle/>
          <a:p>
            <a:r>
              <a:rPr lang="en-US" smtClean="0"/>
              <a:t>Cylindrical grinding machine: </a:t>
            </a:r>
          </a:p>
        </p:txBody>
      </p:sp>
      <p:sp>
        <p:nvSpPr>
          <p:cNvPr id="71683" name="Rectangle 3"/>
          <p:cNvSpPr>
            <a:spLocks noGrp="1" noChangeArrowheads="1"/>
          </p:cNvSpPr>
          <p:nvPr>
            <p:ph type="body" idx="1"/>
          </p:nvPr>
        </p:nvSpPr>
        <p:spPr>
          <a:xfrm>
            <a:off x="152400" y="685800"/>
            <a:ext cx="8705850" cy="5943600"/>
          </a:xfrm>
        </p:spPr>
        <p:txBody>
          <a:bodyPr/>
          <a:lstStyle/>
          <a:p>
            <a:r>
              <a:rPr lang="en-US" smtClean="0"/>
              <a:t>This machine is used to produce external cylindrical surface. </a:t>
            </a:r>
          </a:p>
          <a:p>
            <a:endParaRPr lang="en-US" smtClean="0"/>
          </a:p>
          <a:p>
            <a:r>
              <a:rPr lang="en-US" smtClean="0"/>
              <a:t>The surfaces may be straight, tapered, steps or profiled. Broadly there are three different types of cylindrical grinding machine as follows: </a:t>
            </a:r>
          </a:p>
          <a:p>
            <a:endParaRPr lang="en-US" smtClean="0"/>
          </a:p>
          <a:p>
            <a:pPr>
              <a:buFont typeface="Times New Roman" pitchFamily="18" charset="0"/>
              <a:buNone/>
            </a:pPr>
            <a:r>
              <a:rPr lang="en-US" smtClean="0"/>
              <a:t>	1. Plain centre type cylindrical grinder </a:t>
            </a:r>
          </a:p>
          <a:p>
            <a:endParaRPr lang="en-US" smtClean="0"/>
          </a:p>
          <a:p>
            <a:pPr>
              <a:buFont typeface="Times New Roman" pitchFamily="18" charset="0"/>
              <a:buNone/>
            </a:pPr>
            <a:r>
              <a:rPr lang="en-US" smtClean="0"/>
              <a:t>	2. Universal cylindrical surface grinder </a:t>
            </a:r>
          </a:p>
          <a:p>
            <a:endParaRPr lang="en-US" smtClean="0"/>
          </a:p>
          <a:p>
            <a:pPr>
              <a:buFont typeface="Times New Roman" pitchFamily="18" charset="0"/>
              <a:buNone/>
            </a:pPr>
            <a:r>
              <a:rPr lang="en-US" smtClean="0"/>
              <a:t>	3. Centreless cylindrical surface grinder </a:t>
            </a:r>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Applications of grinding:</a:t>
            </a:r>
          </a:p>
        </p:txBody>
      </p:sp>
      <p:sp>
        <p:nvSpPr>
          <p:cNvPr id="8195" name="Rectangle 3"/>
          <p:cNvSpPr>
            <a:spLocks noGrp="1" noChangeArrowheads="1"/>
          </p:cNvSpPr>
          <p:nvPr>
            <p:ph type="body" idx="1"/>
          </p:nvPr>
        </p:nvSpPr>
        <p:spPr>
          <a:xfrm>
            <a:off x="152400" y="685800"/>
            <a:ext cx="8991600" cy="6172200"/>
          </a:xfrm>
        </p:spPr>
        <p:txBody>
          <a:bodyPr/>
          <a:lstStyle/>
          <a:p>
            <a:pPr>
              <a:lnSpc>
                <a:spcPct val="90000"/>
              </a:lnSpc>
              <a:buFont typeface="Times New Roman" pitchFamily="18" charset="0"/>
              <a:buNone/>
            </a:pPr>
            <a:r>
              <a:rPr lang="en-US" smtClean="0"/>
              <a:t>Grinding is the most important abrasive machiningof hard materials.</a:t>
            </a:r>
          </a:p>
          <a:p>
            <a:pPr>
              <a:lnSpc>
                <a:spcPct val="90000"/>
              </a:lnSpc>
              <a:buFont typeface="Times New Roman" pitchFamily="18" charset="0"/>
              <a:buNone/>
            </a:pPr>
            <a:endParaRPr lang="en-US" sz="800" smtClean="0"/>
          </a:p>
          <a:p>
            <a:pPr>
              <a:lnSpc>
                <a:spcPct val="90000"/>
              </a:lnSpc>
              <a:buFont typeface="Times New Roman" pitchFamily="18" charset="0"/>
              <a:buNone/>
            </a:pPr>
            <a:r>
              <a:rPr lang="en-US" smtClean="0"/>
              <a:t>Generally a finishing operation achieving the surface finish of 0.0025mm and very close tolerancewith low cutting forces.</a:t>
            </a:r>
          </a:p>
          <a:p>
            <a:pPr>
              <a:lnSpc>
                <a:spcPct val="90000"/>
              </a:lnSpc>
              <a:buFont typeface="Times New Roman" pitchFamily="18" charset="0"/>
              <a:buNone/>
            </a:pPr>
            <a:endParaRPr lang="en-US" sz="900" smtClean="0"/>
          </a:p>
          <a:p>
            <a:pPr>
              <a:lnSpc>
                <a:spcPct val="90000"/>
              </a:lnSpc>
              <a:buFont typeface="Times New Roman" pitchFamily="18" charset="0"/>
              <a:buNone/>
            </a:pPr>
            <a:r>
              <a:rPr lang="en-US" smtClean="0"/>
              <a:t>Surface finishing </a:t>
            </a:r>
          </a:p>
          <a:p>
            <a:pPr>
              <a:lnSpc>
                <a:spcPct val="90000"/>
              </a:lnSpc>
              <a:buFont typeface="Times New Roman" pitchFamily="18" charset="0"/>
              <a:buNone/>
            </a:pPr>
            <a:endParaRPr lang="en-US" sz="900" smtClean="0"/>
          </a:p>
          <a:p>
            <a:pPr>
              <a:lnSpc>
                <a:spcPct val="90000"/>
              </a:lnSpc>
              <a:buFont typeface="Times New Roman" pitchFamily="18" charset="0"/>
              <a:buNone/>
            </a:pPr>
            <a:r>
              <a:rPr lang="en-US" smtClean="0"/>
              <a:t>Slitting and parting </a:t>
            </a:r>
          </a:p>
          <a:p>
            <a:pPr>
              <a:lnSpc>
                <a:spcPct val="90000"/>
              </a:lnSpc>
              <a:buFont typeface="Times New Roman" pitchFamily="18" charset="0"/>
              <a:buNone/>
            </a:pPr>
            <a:endParaRPr lang="en-US" sz="900" smtClean="0"/>
          </a:p>
          <a:p>
            <a:pPr>
              <a:lnSpc>
                <a:spcPct val="90000"/>
              </a:lnSpc>
              <a:buFont typeface="Times New Roman" pitchFamily="18" charset="0"/>
              <a:buNone/>
            </a:pPr>
            <a:r>
              <a:rPr lang="en-US" smtClean="0"/>
              <a:t>Descaling, deburring </a:t>
            </a:r>
          </a:p>
          <a:p>
            <a:pPr>
              <a:lnSpc>
                <a:spcPct val="90000"/>
              </a:lnSpc>
              <a:buFont typeface="Times New Roman" pitchFamily="18" charset="0"/>
              <a:buNone/>
            </a:pPr>
            <a:endParaRPr lang="en-US" sz="900" smtClean="0"/>
          </a:p>
          <a:p>
            <a:pPr>
              <a:lnSpc>
                <a:spcPct val="90000"/>
              </a:lnSpc>
              <a:buFont typeface="Times New Roman" pitchFamily="18" charset="0"/>
              <a:buNone/>
            </a:pPr>
            <a:r>
              <a:rPr lang="en-US" smtClean="0"/>
              <a:t>Stock removal (abrasive milling) finishing of flat as well as cylindrical surface </a:t>
            </a:r>
          </a:p>
          <a:p>
            <a:pPr>
              <a:lnSpc>
                <a:spcPct val="90000"/>
              </a:lnSpc>
              <a:buFont typeface="Times New Roman" pitchFamily="18" charset="0"/>
              <a:buNone/>
            </a:pPr>
            <a:endParaRPr lang="en-US" sz="900" smtClean="0"/>
          </a:p>
          <a:p>
            <a:pPr>
              <a:lnSpc>
                <a:spcPct val="90000"/>
              </a:lnSpc>
              <a:buFont typeface="Times New Roman" pitchFamily="18" charset="0"/>
              <a:buNone/>
            </a:pPr>
            <a:r>
              <a:rPr lang="en-US" smtClean="0"/>
              <a:t>Grinding of tools and cutters and resharpening of the same. </a:t>
            </a:r>
          </a:p>
          <a:p>
            <a:pPr>
              <a:lnSpc>
                <a:spcPct val="90000"/>
              </a:lnSpc>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8013" cy="514350"/>
          </a:xfrm>
        </p:spPr>
        <p:txBody>
          <a:bodyPr/>
          <a:lstStyle/>
          <a:p>
            <a:r>
              <a:rPr lang="en-US" b="0" smtClean="0"/>
              <a:t>Plain centre type cylindrical grinder: </a:t>
            </a:r>
          </a:p>
        </p:txBody>
      </p:sp>
      <p:sp>
        <p:nvSpPr>
          <p:cNvPr id="72707" name="Rectangle 3"/>
          <p:cNvSpPr>
            <a:spLocks noGrp="1" noChangeArrowheads="1"/>
          </p:cNvSpPr>
          <p:nvPr>
            <p:ph type="body" idx="1"/>
          </p:nvPr>
        </p:nvSpPr>
        <p:spPr>
          <a:xfrm>
            <a:off x="152400" y="685800"/>
            <a:ext cx="8991600" cy="5943600"/>
          </a:xfrm>
        </p:spPr>
        <p:txBody>
          <a:bodyPr/>
          <a:lstStyle/>
          <a:p>
            <a:pPr>
              <a:buFont typeface="Times New Roman" pitchFamily="18" charset="0"/>
              <a:buNone/>
            </a:pPr>
            <a:r>
              <a:rPr lang="en-US" smtClean="0"/>
              <a:t>	Figure  illustrates schematically this machine and various motions required for grinding action. </a:t>
            </a:r>
          </a:p>
          <a:p>
            <a:pPr>
              <a:buFont typeface="Times New Roman" pitchFamily="18" charset="0"/>
              <a:buNone/>
            </a:pPr>
            <a:endParaRPr lang="en-US" smtClean="0"/>
          </a:p>
          <a:p>
            <a:pPr>
              <a:buFont typeface="Times New Roman" pitchFamily="18" charset="0"/>
              <a:buNone/>
            </a:pPr>
            <a:r>
              <a:rPr lang="en-US" smtClean="0"/>
              <a:t>	The machine is similar to a centre lathe in many respects. The workpiece is held between head stock and tailstock centres. </a:t>
            </a:r>
          </a:p>
          <a:p>
            <a:pPr>
              <a:buFont typeface="Times New Roman" pitchFamily="18" charset="0"/>
              <a:buNone/>
            </a:pPr>
            <a:endParaRPr lang="en-US" smtClean="0"/>
          </a:p>
          <a:p>
            <a:pPr>
              <a:buFont typeface="Times New Roman" pitchFamily="18" charset="0"/>
              <a:buNone/>
            </a:pPr>
            <a:r>
              <a:rPr lang="en-US" smtClean="0"/>
              <a:t>	A disc type grinding wheel performs the grinding action with its peripheral surface. </a:t>
            </a:r>
          </a:p>
          <a:p>
            <a:pPr>
              <a:buFont typeface="Times New Roman" pitchFamily="18" charset="0"/>
              <a:buNone/>
            </a:pPr>
            <a:endParaRPr lang="en-US" smtClean="0"/>
          </a:p>
          <a:p>
            <a:pPr>
              <a:buFont typeface="Times New Roman" pitchFamily="18" charset="0"/>
              <a:buNone/>
            </a:pPr>
            <a:r>
              <a:rPr lang="en-US" smtClean="0"/>
              <a:t>	Both traverse and plunge grinding can be carried out in this machine as shown in Fig.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8013" cy="400050"/>
          </a:xfrm>
        </p:spPr>
        <p:txBody>
          <a:bodyPr/>
          <a:lstStyle/>
          <a:p>
            <a:r>
              <a:rPr lang="en-US" b="0" smtClean="0"/>
              <a:t>Plain centre type cylindrical grinder: </a:t>
            </a:r>
            <a:endParaRPr lang="en-US" smtClean="0"/>
          </a:p>
        </p:txBody>
      </p:sp>
      <p:pic>
        <p:nvPicPr>
          <p:cNvPr id="73732" name="Picture 4"/>
          <p:cNvPicPr>
            <a:picLocks noChangeAspect="1" noChangeArrowheads="1"/>
          </p:cNvPicPr>
          <p:nvPr/>
        </p:nvPicPr>
        <p:blipFill>
          <a:blip r:embed="rId2" cstate="print"/>
          <a:srcRect/>
          <a:stretch>
            <a:fillRect/>
          </a:stretch>
        </p:blipFill>
        <p:spPr bwMode="auto">
          <a:xfrm>
            <a:off x="1714500" y="557213"/>
            <a:ext cx="6076950" cy="6053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checkerboard(across)">
                                      <p:cBhvr>
                                        <p:cTn id="7"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8013" cy="400050"/>
          </a:xfrm>
        </p:spPr>
        <p:txBody>
          <a:bodyPr/>
          <a:lstStyle/>
          <a:p>
            <a:r>
              <a:rPr lang="en-US" b="0" smtClean="0"/>
              <a:t>Plain centre type cylindrical grinder: </a:t>
            </a:r>
            <a:endParaRPr lang="en-US" smtClean="0"/>
          </a:p>
        </p:txBody>
      </p:sp>
      <p:pic>
        <p:nvPicPr>
          <p:cNvPr id="74756" name="Picture 4"/>
          <p:cNvPicPr>
            <a:picLocks noChangeAspect="1" noChangeArrowheads="1"/>
          </p:cNvPicPr>
          <p:nvPr/>
        </p:nvPicPr>
        <p:blipFill>
          <a:blip r:embed="rId2" cstate="print"/>
          <a:srcRect/>
          <a:stretch>
            <a:fillRect/>
          </a:stretch>
        </p:blipFill>
        <p:spPr bwMode="auto">
          <a:xfrm>
            <a:off x="207963" y="952500"/>
            <a:ext cx="8728075" cy="542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checkerboard(across)">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8013" cy="400050"/>
          </a:xfrm>
        </p:spPr>
        <p:txBody>
          <a:bodyPr/>
          <a:lstStyle/>
          <a:p>
            <a:r>
              <a:rPr lang="en-US" b="0" smtClean="0"/>
              <a:t>Universal cylindrical surface grinder: </a:t>
            </a:r>
          </a:p>
        </p:txBody>
      </p:sp>
      <p:sp>
        <p:nvSpPr>
          <p:cNvPr id="75779" name="Rectangle 3"/>
          <p:cNvSpPr>
            <a:spLocks noGrp="1" noChangeArrowheads="1"/>
          </p:cNvSpPr>
          <p:nvPr>
            <p:ph type="body" idx="1"/>
          </p:nvPr>
        </p:nvSpPr>
        <p:spPr>
          <a:xfrm>
            <a:off x="152400" y="571500"/>
            <a:ext cx="8763000" cy="6057900"/>
          </a:xfrm>
        </p:spPr>
        <p:txBody>
          <a:bodyPr/>
          <a:lstStyle/>
          <a:p>
            <a:pPr>
              <a:buFont typeface="Times New Roman" pitchFamily="18" charset="0"/>
              <a:buNone/>
            </a:pPr>
            <a:r>
              <a:rPr lang="en-US" smtClean="0"/>
              <a:t>	Universal cylindrical grinder is similar to a plain cylindrical one except that it is more versatile. </a:t>
            </a:r>
          </a:p>
          <a:p>
            <a:pPr>
              <a:buFont typeface="Times New Roman" pitchFamily="18" charset="0"/>
              <a:buNone/>
            </a:pPr>
            <a:endParaRPr lang="en-US" smtClean="0"/>
          </a:p>
          <a:p>
            <a:pPr>
              <a:buFont typeface="Times New Roman" pitchFamily="18" charset="0"/>
              <a:buNone/>
            </a:pPr>
            <a:r>
              <a:rPr lang="en-US" smtClean="0"/>
              <a:t>	In addition to small worktable swivel, this machine provides large swivel of head stock, wheel head slide and wheel head mount on the wheel head slide. </a:t>
            </a:r>
          </a:p>
          <a:p>
            <a:pPr>
              <a:buFont typeface="Times New Roman" pitchFamily="18" charset="0"/>
              <a:buNone/>
            </a:pPr>
            <a:endParaRPr lang="en-US" smtClean="0"/>
          </a:p>
          <a:p>
            <a:pPr>
              <a:buFont typeface="Times New Roman" pitchFamily="18" charset="0"/>
              <a:buNone/>
            </a:pPr>
            <a:r>
              <a:rPr lang="en-US" smtClean="0"/>
              <a:t>	This allows grinding of any taper on the workpiece. Universal grinder is also equipped with an additional head for internal grinding. </a:t>
            </a:r>
          </a:p>
          <a:p>
            <a:pPr>
              <a:buFont typeface="Times New Roman" pitchFamily="18" charset="0"/>
              <a:buNone/>
            </a:pPr>
            <a:r>
              <a:rPr lang="en-US" smtClean="0"/>
              <a:t>	</a:t>
            </a:r>
          </a:p>
          <a:p>
            <a:pPr>
              <a:buFont typeface="Times New Roman" pitchFamily="18" charset="0"/>
              <a:buNone/>
            </a:pPr>
            <a:r>
              <a:rPr lang="en-US" smtClean="0"/>
              <a:t>	Schematic illustration of important features of this machine is shown in Fig.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0"/>
            <a:ext cx="8228013" cy="495300"/>
          </a:xfrm>
        </p:spPr>
        <p:txBody>
          <a:bodyPr/>
          <a:lstStyle/>
          <a:p>
            <a:r>
              <a:rPr lang="en-US" b="0" smtClean="0"/>
              <a:t>Universal cylindrical surface grinder: </a:t>
            </a:r>
            <a:endParaRPr lang="en-US" smtClean="0"/>
          </a:p>
        </p:txBody>
      </p:sp>
      <p:pic>
        <p:nvPicPr>
          <p:cNvPr id="76804" name="Picture 4"/>
          <p:cNvPicPr>
            <a:picLocks noChangeAspect="1" noChangeArrowheads="1"/>
          </p:cNvPicPr>
          <p:nvPr/>
        </p:nvPicPr>
        <p:blipFill>
          <a:blip r:embed="rId2" cstate="print"/>
          <a:srcRect/>
          <a:stretch>
            <a:fillRect/>
          </a:stretch>
        </p:blipFill>
        <p:spPr bwMode="auto">
          <a:xfrm>
            <a:off x="266700" y="571500"/>
            <a:ext cx="8496300" cy="5795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checkerboard(across)">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b="0" smtClean="0"/>
              <a:t>Special application of cylindrical grinder: </a:t>
            </a:r>
          </a:p>
        </p:txBody>
      </p:sp>
      <p:sp>
        <p:nvSpPr>
          <p:cNvPr id="77827" name="Rectangle 3"/>
          <p:cNvSpPr>
            <a:spLocks noGrp="1" noChangeArrowheads="1"/>
          </p:cNvSpPr>
          <p:nvPr>
            <p:ph type="body" idx="1"/>
          </p:nvPr>
        </p:nvSpPr>
        <p:spPr>
          <a:xfrm>
            <a:off x="152400" y="609600"/>
            <a:ext cx="8743950" cy="6019800"/>
          </a:xfrm>
        </p:spPr>
        <p:txBody>
          <a:bodyPr/>
          <a:lstStyle/>
          <a:p>
            <a:pPr>
              <a:buFont typeface="Times New Roman" pitchFamily="18" charset="0"/>
              <a:buNone/>
            </a:pPr>
            <a:r>
              <a:rPr lang="en-US" smtClean="0"/>
              <a:t>	Principle of cylindrical grinding is being used for thread grinding with specially formed wheel that matches the thread profile. </a:t>
            </a:r>
          </a:p>
          <a:p>
            <a:pPr>
              <a:buFont typeface="Times New Roman" pitchFamily="18" charset="0"/>
              <a:buNone/>
            </a:pPr>
            <a:r>
              <a:rPr lang="en-US" smtClean="0"/>
              <a:t>	A single ribbed wheel or a multi ribbed wheel can be used as shown in Fig. </a:t>
            </a:r>
          </a:p>
          <a:p>
            <a:pPr>
              <a:buFont typeface="Times New Roman" pitchFamily="18" charset="0"/>
              <a:buNone/>
            </a:pPr>
            <a:r>
              <a:rPr lang="en-US" smtClean="0"/>
              <a:t>	Roll grinding is a specific case of cylindrical grinding wherein large workpieces such as shafts, spindles and rolls are ground. </a:t>
            </a:r>
          </a:p>
          <a:p>
            <a:pPr>
              <a:buFont typeface="Times New Roman" pitchFamily="18" charset="0"/>
              <a:buNone/>
            </a:pPr>
            <a:r>
              <a:rPr lang="en-US" smtClean="0"/>
              <a:t>	Crankshaft or crank pin grinders also resemble cylindrical grinder but are engaged to grind crank pins which are eccentric from the centre line of the shaft as shown in Fig. </a:t>
            </a:r>
          </a:p>
          <a:p>
            <a:pPr>
              <a:buFont typeface="Times New Roman" pitchFamily="18" charset="0"/>
              <a:buNone/>
            </a:pPr>
            <a:r>
              <a:rPr lang="en-US" smtClean="0"/>
              <a:t>	The eccentricity is obtained by the use of special chuck. </a:t>
            </a:r>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00050" y="247650"/>
            <a:ext cx="8228013" cy="533400"/>
          </a:xfrm>
        </p:spPr>
        <p:txBody>
          <a:bodyPr/>
          <a:lstStyle/>
          <a:p>
            <a:r>
              <a:rPr lang="en-US" b="0" smtClean="0"/>
              <a:t>Special application of cylindrical grinder: </a:t>
            </a:r>
            <a:endParaRPr lang="en-US" smtClean="0"/>
          </a:p>
        </p:txBody>
      </p:sp>
      <p:pic>
        <p:nvPicPr>
          <p:cNvPr id="78851" name="Picture 2"/>
          <p:cNvPicPr>
            <a:picLocks noChangeAspect="1" noChangeArrowheads="1"/>
          </p:cNvPicPr>
          <p:nvPr/>
        </p:nvPicPr>
        <p:blipFill>
          <a:blip r:embed="rId2" cstate="print"/>
          <a:srcRect/>
          <a:stretch>
            <a:fillRect/>
          </a:stretch>
        </p:blipFill>
        <p:spPr bwMode="auto">
          <a:xfrm>
            <a:off x="285750" y="1162050"/>
            <a:ext cx="8634413"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8228013" cy="628650"/>
          </a:xfrm>
        </p:spPr>
        <p:txBody>
          <a:bodyPr/>
          <a:lstStyle/>
          <a:p>
            <a:r>
              <a:rPr lang="en-US" b="0" smtClean="0"/>
              <a:t>Special application of cylindrical grinder: </a:t>
            </a:r>
            <a:endParaRPr lang="en-US" smtClean="0"/>
          </a:p>
        </p:txBody>
      </p:sp>
      <p:pic>
        <p:nvPicPr>
          <p:cNvPr id="95234" name="Picture 2"/>
          <p:cNvPicPr>
            <a:picLocks noChangeAspect="1" noChangeArrowheads="1"/>
          </p:cNvPicPr>
          <p:nvPr/>
        </p:nvPicPr>
        <p:blipFill>
          <a:blip r:embed="rId2" cstate="print"/>
          <a:srcRect/>
          <a:stretch>
            <a:fillRect/>
          </a:stretch>
        </p:blipFill>
        <p:spPr bwMode="auto">
          <a:xfrm>
            <a:off x="533400" y="895350"/>
            <a:ext cx="8001000" cy="569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checkerboard(across)">
                                      <p:cBhvr>
                                        <p:cTn id="7"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38150" y="0"/>
            <a:ext cx="8228013" cy="533400"/>
          </a:xfrm>
        </p:spPr>
        <p:txBody>
          <a:bodyPr/>
          <a:lstStyle/>
          <a:p>
            <a:r>
              <a:rPr lang="en-US" b="0" smtClean="0"/>
              <a:t>Special application of cylindrical grinder: </a:t>
            </a:r>
            <a:endParaRPr lang="en-US" smtClean="0"/>
          </a:p>
        </p:txBody>
      </p:sp>
      <p:sp>
        <p:nvSpPr>
          <p:cNvPr id="80899" name="Rectangle 3"/>
          <p:cNvSpPr>
            <a:spLocks noGrp="1" noChangeArrowheads="1"/>
          </p:cNvSpPr>
          <p:nvPr>
            <p:ph type="body" idx="1"/>
          </p:nvPr>
        </p:nvSpPr>
        <p:spPr>
          <a:xfrm>
            <a:off x="152400" y="590550"/>
            <a:ext cx="8743950" cy="6267450"/>
          </a:xfrm>
        </p:spPr>
        <p:txBody>
          <a:bodyPr/>
          <a:lstStyle/>
          <a:p>
            <a:pPr>
              <a:buFont typeface="Times New Roman" pitchFamily="18" charset="0"/>
              <a:buNone/>
            </a:pPr>
            <a:r>
              <a:rPr lang="en-US" smtClean="0"/>
              <a:t>	Cam and camshaft grinders are essentially subsets of cylindrical grinding machine dedicated to finish various profiles on disc cams and cam shafts. </a:t>
            </a:r>
          </a:p>
          <a:p>
            <a:pPr>
              <a:buFont typeface="Times New Roman" pitchFamily="18" charset="0"/>
              <a:buNone/>
            </a:pPr>
            <a:endParaRPr lang="en-US" sz="2000" smtClean="0"/>
          </a:p>
          <a:p>
            <a:pPr>
              <a:buFont typeface="Times New Roman" pitchFamily="18" charset="0"/>
              <a:buNone/>
            </a:pPr>
            <a:r>
              <a:rPr lang="en-US" smtClean="0"/>
              <a:t>	The desired contour on the workpiece is generated by varying the distance between wheel and workpiece axes. </a:t>
            </a:r>
          </a:p>
          <a:p>
            <a:pPr>
              <a:buFont typeface="Times New Roman" pitchFamily="18" charset="0"/>
              <a:buNone/>
            </a:pPr>
            <a:endParaRPr lang="en-US" sz="2000" smtClean="0"/>
          </a:p>
          <a:p>
            <a:pPr>
              <a:buFont typeface="Times New Roman" pitchFamily="18" charset="0"/>
              <a:buNone/>
            </a:pPr>
            <a:r>
              <a:rPr lang="en-US" smtClean="0"/>
              <a:t>	The cradle carrying the head stock and tail stock is provided with rocking motion derived from the rotation of a master cam that rotates in synchronization with the workpiece. </a:t>
            </a:r>
          </a:p>
          <a:p>
            <a:pPr>
              <a:buFont typeface="Times New Roman" pitchFamily="18" charset="0"/>
              <a:buNone/>
            </a:pPr>
            <a:endParaRPr lang="en-US" sz="2000" smtClean="0"/>
          </a:p>
          <a:p>
            <a:pPr>
              <a:buFont typeface="Times New Roman" pitchFamily="18" charset="0"/>
              <a:buNone/>
            </a:pPr>
            <a:r>
              <a:rPr lang="en-US" smtClean="0"/>
              <a:t>	Newer machines however, use CNC in place of master cam to generate cam on the workpiece.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0" smtClean="0"/>
              <a:t>External centreless grinder: </a:t>
            </a:r>
          </a:p>
        </p:txBody>
      </p:sp>
      <p:sp>
        <p:nvSpPr>
          <p:cNvPr id="81923" name="Rectangle 3"/>
          <p:cNvSpPr>
            <a:spLocks noGrp="1" noChangeArrowheads="1"/>
          </p:cNvSpPr>
          <p:nvPr>
            <p:ph type="body" idx="1"/>
          </p:nvPr>
        </p:nvSpPr>
        <p:spPr>
          <a:xfrm>
            <a:off x="152400" y="685800"/>
            <a:ext cx="8743950" cy="5943600"/>
          </a:xfrm>
        </p:spPr>
        <p:txBody>
          <a:bodyPr/>
          <a:lstStyle/>
          <a:p>
            <a:r>
              <a:rPr lang="en-US" smtClean="0"/>
              <a:t>This grinding machine is a production machine in which out side diameter of the workpiece is ground. </a:t>
            </a:r>
          </a:p>
          <a:p>
            <a:r>
              <a:rPr lang="en-US" smtClean="0"/>
              <a:t>The workpiece is not held between centres but by a work support blade. </a:t>
            </a:r>
          </a:p>
          <a:p>
            <a:r>
              <a:rPr lang="en-US" smtClean="0"/>
              <a:t>It is rotated by means of a regulating wheel and ground by the grinding wheel. </a:t>
            </a:r>
          </a:p>
          <a:p>
            <a:r>
              <a:rPr lang="en-US" smtClean="0"/>
              <a:t>In through-feed centreless grinding, the regulating wheel revolving at a much lower surface speed than grinding wheel controls the rotation and longitudinal motion of the workpiece. </a:t>
            </a:r>
          </a:p>
          <a:p>
            <a:r>
              <a:rPr lang="en-US" smtClean="0"/>
              <a:t>The regulating wheel is kept slightly inclined to the axis of the grinding wheel and the workpiece is fed longitudinally as shown in Fig.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8013" cy="342900"/>
          </a:xfrm>
        </p:spPr>
        <p:txBody>
          <a:bodyPr/>
          <a:lstStyle/>
          <a:p>
            <a:r>
              <a:rPr lang="en-US" smtClean="0"/>
              <a:t>Grinding procrss:</a:t>
            </a:r>
          </a:p>
        </p:txBody>
      </p:sp>
      <p:sp>
        <p:nvSpPr>
          <p:cNvPr id="9219" name="Rectangle 3"/>
          <p:cNvSpPr>
            <a:spLocks noGrp="1" noChangeArrowheads="1"/>
          </p:cNvSpPr>
          <p:nvPr>
            <p:ph type="body" idx="1"/>
          </p:nvPr>
        </p:nvSpPr>
        <p:spPr>
          <a:xfrm>
            <a:off x="0" y="609600"/>
            <a:ext cx="9144000" cy="4114800"/>
          </a:xfrm>
        </p:spPr>
        <p:txBody>
          <a:bodyPr/>
          <a:lstStyle/>
          <a:p>
            <a:pPr>
              <a:buFont typeface="Times New Roman" pitchFamily="18" charset="0"/>
              <a:buNone/>
            </a:pPr>
            <a:r>
              <a:rPr lang="en-US" smtClean="0"/>
              <a:t>Conventionally grinding is characterized as low material removal process capable of providing both high accuracy and high finish. </a:t>
            </a:r>
          </a:p>
          <a:p>
            <a:pPr>
              <a:buFont typeface="Times New Roman" pitchFamily="18" charset="0"/>
              <a:buNone/>
            </a:pPr>
            <a:r>
              <a:rPr lang="en-US" smtClean="0"/>
              <a:t>Due to advent of advanced grinding machines and grinding wheels has elevated the status of grinding to abrasive machining where high accuracy and high finish as well as high material emoval rate is achieved on unhardened material.</a:t>
            </a:r>
            <a:r>
              <a:rPr lang="en-US" b="1" smtClean="0"/>
              <a:t>	</a:t>
            </a:r>
          </a:p>
          <a:p>
            <a:pPr>
              <a:spcBef>
                <a:spcPct val="0"/>
              </a:spcBef>
              <a:buFont typeface="Times New Roman" pitchFamily="18" charset="0"/>
              <a:buNone/>
            </a:pPr>
            <a:r>
              <a:rPr lang="en-US" sz="2400" smtClean="0">
                <a:solidFill>
                  <a:schemeClr val="bg1"/>
                </a:solidFill>
              </a:rPr>
              <a:t>	</a:t>
            </a:r>
            <a:r>
              <a:rPr lang="en-US" sz="2600" smtClean="0">
                <a:solidFill>
                  <a:schemeClr val="bg1"/>
                </a:solidFill>
              </a:rPr>
              <a:t>Hard abrasive grits (Al2O3, SiC, CBN or diamond) are held together with a bond (glass, resin, rubber or metal) leaving some pores to absorb the chips and allow ingress of coolant. </a:t>
            </a:r>
            <a:endParaRPr lang="en-US" sz="2400" b="1" smtClean="0"/>
          </a:p>
        </p:txBody>
      </p:sp>
      <p:pic>
        <p:nvPicPr>
          <p:cNvPr id="87044" name="Picture 4"/>
          <p:cNvPicPr>
            <a:picLocks noChangeAspect="1" noChangeArrowheads="1"/>
          </p:cNvPicPr>
          <p:nvPr/>
        </p:nvPicPr>
        <p:blipFill>
          <a:blip r:embed="rId2" cstate="print"/>
          <a:srcRect/>
          <a:stretch>
            <a:fillRect/>
          </a:stretch>
        </p:blipFill>
        <p:spPr bwMode="auto">
          <a:xfrm>
            <a:off x="1143000" y="5334000"/>
            <a:ext cx="1752600" cy="1524000"/>
          </a:xfrm>
          <a:prstGeom prst="rect">
            <a:avLst/>
          </a:prstGeom>
          <a:noFill/>
          <a:ln w="9525">
            <a:noFill/>
            <a:miter lim="800000"/>
            <a:headEnd/>
            <a:tailEnd/>
          </a:ln>
        </p:spPr>
      </p:pic>
      <p:sp>
        <p:nvSpPr>
          <p:cNvPr id="87046" name="Text Box 6"/>
          <p:cNvSpPr txBox="1">
            <a:spLocks noChangeArrowheads="1"/>
          </p:cNvSpPr>
          <p:nvPr/>
        </p:nvSpPr>
        <p:spPr bwMode="auto">
          <a:xfrm>
            <a:off x="3352800" y="5270500"/>
            <a:ext cx="5791200" cy="18018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Times New Roman" pitchFamily="18" charset="0"/>
              <a:buNone/>
            </a:pPr>
            <a:r>
              <a:rPr lang="en-US" sz="2800">
                <a:latin typeface="Times New Roman" pitchFamily="18" charset="0"/>
              </a:rPr>
              <a:t>Abrasive </a:t>
            </a:r>
          </a:p>
          <a:p>
            <a:pPr eaLnBrk="0" hangingPunct="0">
              <a:spcBef>
                <a:spcPct val="50000"/>
              </a:spcBef>
              <a:buClr>
                <a:srgbClr val="000000"/>
              </a:buClr>
              <a:buSzPct val="100000"/>
              <a:buFont typeface="Times New Roman" pitchFamily="18" charset="0"/>
              <a:buNone/>
            </a:pPr>
            <a:r>
              <a:rPr lang="en-US" sz="2800">
                <a:latin typeface="Times New Roman" pitchFamily="18" charset="0"/>
              </a:rPr>
              <a:t>Grains,</a:t>
            </a:r>
          </a:p>
          <a:p>
            <a:pPr eaLnBrk="0" hangingPunct="0">
              <a:spcBef>
                <a:spcPct val="50000"/>
              </a:spcBef>
              <a:buClr>
                <a:srgbClr val="000000"/>
              </a:buClr>
              <a:buSzPct val="100000"/>
              <a:buFont typeface="Times New Roman" pitchFamily="18" charset="0"/>
              <a:buNone/>
            </a:pPr>
            <a:r>
              <a:rPr lang="en-US" sz="2800">
                <a:latin typeface="Times New Roman" pitchFamily="18" charset="0"/>
              </a:rPr>
              <a:t>Bond,                                        Voids</a:t>
            </a:r>
          </a:p>
        </p:txBody>
      </p:sp>
      <p:pic>
        <p:nvPicPr>
          <p:cNvPr id="87047" name="Picture 7"/>
          <p:cNvPicPr>
            <a:picLocks noChangeAspect="1" noChangeArrowheads="1"/>
          </p:cNvPicPr>
          <p:nvPr/>
        </p:nvPicPr>
        <p:blipFill>
          <a:blip r:embed="rId3" cstate="print"/>
          <a:srcRect/>
          <a:stretch>
            <a:fillRect/>
          </a:stretch>
        </p:blipFill>
        <p:spPr bwMode="auto">
          <a:xfrm>
            <a:off x="4876800" y="5278438"/>
            <a:ext cx="2743200" cy="1579562"/>
          </a:xfrm>
          <a:prstGeom prst="rect">
            <a:avLst/>
          </a:prstGeom>
          <a:noFill/>
          <a:ln w="9525">
            <a:noFill/>
            <a:miter lim="800000"/>
            <a:headEnd/>
            <a:tailEnd/>
          </a:ln>
        </p:spPr>
      </p:pic>
      <p:sp>
        <p:nvSpPr>
          <p:cNvPr id="9223" name="Text Box 8"/>
          <p:cNvSpPr txBox="1">
            <a:spLocks noChangeArrowheads="1"/>
          </p:cNvSpPr>
          <p:nvPr/>
        </p:nvSpPr>
        <p:spPr bwMode="auto">
          <a:xfrm>
            <a:off x="6248400" y="3733800"/>
            <a:ext cx="1447800"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Times New Roman" pitchFamily="18" charset="0"/>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checkerboard(across)">
                                      <p:cBhvr>
                                        <p:cTn id="7" dur="500"/>
                                        <p:tgtEl>
                                          <p:spTgt spid="87044"/>
                                        </p:tgtEl>
                                      </p:cBhvr>
                                    </p:animEffect>
                                  </p:childTnLst>
                                </p:cTn>
                              </p:par>
                              <p:par>
                                <p:cTn id="8" presetID="5" presetClass="entr" presetSubtype="10" fill="hold" nodeType="withEffect">
                                  <p:stCondLst>
                                    <p:cond delay="0"/>
                                  </p:stCondLst>
                                  <p:childTnLst>
                                    <p:set>
                                      <p:cBhvr>
                                        <p:cTn id="9" dur="1" fill="hold">
                                          <p:stCondLst>
                                            <p:cond delay="0"/>
                                          </p:stCondLst>
                                        </p:cTn>
                                        <p:tgtEl>
                                          <p:spTgt spid="87047"/>
                                        </p:tgtEl>
                                        <p:attrNameLst>
                                          <p:attrName>style.visibility</p:attrName>
                                        </p:attrNameLst>
                                      </p:cBhvr>
                                      <p:to>
                                        <p:strVal val="visible"/>
                                      </p:to>
                                    </p:set>
                                    <p:animEffect transition="in" filter="checkerboard(across)">
                                      <p:cBhvr>
                                        <p:cTn id="10" dur="500"/>
                                        <p:tgtEl>
                                          <p:spTgt spid="8704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7046"/>
                                        </p:tgtEl>
                                        <p:attrNameLst>
                                          <p:attrName>style.visibility</p:attrName>
                                        </p:attrNameLst>
                                      </p:cBhvr>
                                      <p:to>
                                        <p:strVal val="visible"/>
                                      </p:to>
                                    </p:set>
                                    <p:animEffect transition="in" filter="checkerboard(across)">
                                      <p:cBhvr>
                                        <p:cTn id="13" dur="5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0" smtClean="0"/>
              <a:t>External centreless grinder: </a:t>
            </a:r>
            <a:endParaRPr lang="en-US" smtClean="0"/>
          </a:p>
        </p:txBody>
      </p:sp>
      <p:pic>
        <p:nvPicPr>
          <p:cNvPr id="96258" name="Picture 2"/>
          <p:cNvPicPr>
            <a:picLocks noChangeAspect="1" noChangeArrowheads="1"/>
          </p:cNvPicPr>
          <p:nvPr/>
        </p:nvPicPr>
        <p:blipFill>
          <a:blip r:embed="rId2" cstate="print"/>
          <a:srcRect/>
          <a:stretch>
            <a:fillRect/>
          </a:stretch>
        </p:blipFill>
        <p:spPr bwMode="auto">
          <a:xfrm>
            <a:off x="111125" y="1077913"/>
            <a:ext cx="8785225" cy="4179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checkerboard(across)">
                                      <p:cBhvr>
                                        <p:cTn id="7"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4743450" cy="533400"/>
          </a:xfrm>
        </p:spPr>
        <p:txBody>
          <a:bodyPr/>
          <a:lstStyle/>
          <a:p>
            <a:r>
              <a:rPr lang="en-US" b="0" smtClean="0"/>
              <a:t>External centreless grinder: </a:t>
            </a:r>
            <a:endParaRPr lang="en-US" smtClean="0"/>
          </a:p>
        </p:txBody>
      </p:sp>
      <p:sp>
        <p:nvSpPr>
          <p:cNvPr id="83971" name="Rectangle 3"/>
          <p:cNvSpPr>
            <a:spLocks noGrp="1" noChangeArrowheads="1"/>
          </p:cNvSpPr>
          <p:nvPr>
            <p:ph type="body" idx="1"/>
          </p:nvPr>
        </p:nvSpPr>
        <p:spPr>
          <a:xfrm>
            <a:off x="0" y="514350"/>
            <a:ext cx="4610100" cy="4324350"/>
          </a:xfrm>
        </p:spPr>
        <p:txBody>
          <a:bodyPr/>
          <a:lstStyle/>
          <a:p>
            <a:pPr>
              <a:buFont typeface="Times New Roman" pitchFamily="18" charset="0"/>
              <a:buNone/>
            </a:pPr>
            <a:r>
              <a:rPr lang="en-US" smtClean="0"/>
              <a:t>Parts with variable diameter can be ground by Centreless infeed grinding as shown in Fig. The operation is similar to plunge grinding with cylindrical grinder.</a:t>
            </a:r>
          </a:p>
          <a:p>
            <a:r>
              <a:rPr lang="en-US" smtClean="0"/>
              <a:t>End feed grinding shown in Fig. (b) is used for workpiece with tapered surface. </a:t>
            </a:r>
          </a:p>
          <a:p>
            <a:endParaRPr lang="en-US" smtClean="0"/>
          </a:p>
        </p:txBody>
      </p:sp>
      <p:sp>
        <p:nvSpPr>
          <p:cNvPr id="5" name="TextBox 4"/>
          <p:cNvSpPr txBox="1"/>
          <p:nvPr/>
        </p:nvSpPr>
        <p:spPr>
          <a:xfrm>
            <a:off x="228600" y="5029200"/>
            <a:ext cx="8667750" cy="1508125"/>
          </a:xfrm>
          <a:prstGeom prst="rect">
            <a:avLst/>
          </a:prstGeom>
          <a:noFill/>
        </p:spPr>
        <p:txBody>
          <a:bodyPr>
            <a:spAutoFit/>
          </a:bodyPr>
          <a:lstStyle/>
          <a:p>
            <a:pPr eaLnBrk="0" hangingPunct="0">
              <a:buClr>
                <a:srgbClr val="000000"/>
              </a:buClr>
              <a:buSzPct val="100000"/>
              <a:buFont typeface="Arial" pitchFamily="34" charset="0"/>
              <a:buChar char="•"/>
              <a:defRPr/>
            </a:pPr>
            <a:endParaRPr lang="en-US" sz="800" dirty="0">
              <a:latin typeface="+mn-lt"/>
            </a:endParaRPr>
          </a:p>
          <a:p>
            <a:pPr eaLnBrk="0" hangingPunct="0">
              <a:buClr>
                <a:srgbClr val="000000"/>
              </a:buClr>
              <a:buSzPct val="100000"/>
              <a:buFont typeface="Arial" pitchFamily="34" charset="0"/>
              <a:buChar char="•"/>
              <a:defRPr/>
            </a:pPr>
            <a:r>
              <a:rPr lang="en-US" sz="2800" dirty="0">
                <a:latin typeface="+mn-lt"/>
              </a:rPr>
              <a:t> The grinding wheel or the regulating wheel or both require to be correctly profiled to get the required taper on the workpiece. </a:t>
            </a:r>
          </a:p>
        </p:txBody>
      </p:sp>
      <p:pic>
        <p:nvPicPr>
          <p:cNvPr id="97283" name="Picture 3"/>
          <p:cNvPicPr>
            <a:picLocks noChangeAspect="1" noChangeArrowheads="1"/>
          </p:cNvPicPr>
          <p:nvPr/>
        </p:nvPicPr>
        <p:blipFill>
          <a:blip r:embed="rId3" cstate="print"/>
          <a:srcRect/>
          <a:stretch>
            <a:fillRect/>
          </a:stretch>
        </p:blipFill>
        <p:spPr bwMode="auto">
          <a:xfrm>
            <a:off x="4591050" y="0"/>
            <a:ext cx="4552950" cy="4457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7283"/>
                                        </p:tgtEl>
                                        <p:attrNameLst>
                                          <p:attrName>style.visibility</p:attrName>
                                        </p:attrNameLst>
                                      </p:cBhvr>
                                      <p:to>
                                        <p:strVal val="visible"/>
                                      </p:to>
                                    </p:set>
                                    <p:animEffect transition="in" filter="checkerboard(across)">
                                      <p:cBhvr>
                                        <p:cTn id="12" dur="5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b="0" smtClean="0"/>
              <a:t>Tool post grinder: </a:t>
            </a:r>
          </a:p>
        </p:txBody>
      </p:sp>
      <p:sp>
        <p:nvSpPr>
          <p:cNvPr id="84995"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r>
              <a:rPr lang="en-US" smtClean="0"/>
              <a:t>	A self powered grinding wheel is mounted on the tool post or compound rest to provide the grinding action in a lathe. </a:t>
            </a:r>
          </a:p>
          <a:p>
            <a:pPr>
              <a:buFont typeface="Times New Roman" pitchFamily="18" charset="0"/>
              <a:buNone/>
            </a:pPr>
            <a:r>
              <a:rPr lang="en-US" smtClean="0"/>
              <a:t>	Rotation to the workpiece is provided by the lathe spindle. </a:t>
            </a:r>
          </a:p>
          <a:p>
            <a:pPr>
              <a:buFont typeface="Times New Roman" pitchFamily="18" charset="0"/>
              <a:buNone/>
            </a:pPr>
            <a:r>
              <a:rPr lang="en-US" smtClean="0"/>
              <a:t>	The lathe carriage is used to reciprocate the wheel head.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
            </a:r>
            <a:br>
              <a:rPr lang="en-US" smtClean="0"/>
            </a:br>
            <a:r>
              <a:rPr lang="en-US" b="0" smtClean="0"/>
              <a:t>Internal grinding machine: </a:t>
            </a:r>
            <a:r>
              <a:rPr lang="en-US" smtClean="0"/>
              <a:t/>
            </a:r>
            <a:br>
              <a:rPr lang="en-US" smtClean="0"/>
            </a:br>
            <a:endParaRPr lang="en-US" smtClean="0"/>
          </a:p>
        </p:txBody>
      </p:sp>
      <p:sp>
        <p:nvSpPr>
          <p:cNvPr id="86019" name="Rectangle 3"/>
          <p:cNvSpPr>
            <a:spLocks noGrp="1" noChangeArrowheads="1"/>
          </p:cNvSpPr>
          <p:nvPr>
            <p:ph type="body" idx="1"/>
          </p:nvPr>
        </p:nvSpPr>
        <p:spPr>
          <a:xfrm>
            <a:off x="152400" y="685800"/>
            <a:ext cx="8743950" cy="5943600"/>
          </a:xfrm>
        </p:spPr>
        <p:txBody>
          <a:bodyPr/>
          <a:lstStyle/>
          <a:p>
            <a:r>
              <a:rPr lang="en-US" smtClean="0"/>
              <a:t>This machine is used to produce internal cylindrical surface. The surface may be straight, tapered, grooved or profiled. </a:t>
            </a:r>
          </a:p>
          <a:p>
            <a:pPr>
              <a:buFont typeface="Times New Roman" pitchFamily="18" charset="0"/>
              <a:buNone/>
            </a:pPr>
            <a:endParaRPr lang="en-US" smtClean="0"/>
          </a:p>
          <a:p>
            <a:r>
              <a:rPr lang="en-US" smtClean="0"/>
              <a:t>Broadly there are three different types of internal grinding machine as follows: </a:t>
            </a:r>
          </a:p>
          <a:p>
            <a:endParaRPr lang="en-US" smtClean="0"/>
          </a:p>
          <a:p>
            <a:pPr>
              <a:buFont typeface="Times New Roman" pitchFamily="18" charset="0"/>
              <a:buNone/>
            </a:pPr>
            <a:r>
              <a:rPr lang="en-US" smtClean="0"/>
              <a:t>	1. Chucking type internal grinder </a:t>
            </a:r>
          </a:p>
          <a:p>
            <a:endParaRPr lang="en-US" smtClean="0"/>
          </a:p>
          <a:p>
            <a:pPr>
              <a:buFont typeface="Times New Roman" pitchFamily="18" charset="0"/>
              <a:buNone/>
            </a:pPr>
            <a:r>
              <a:rPr lang="en-US" smtClean="0"/>
              <a:t>	2. Planetary internal grinder </a:t>
            </a:r>
          </a:p>
          <a:p>
            <a:endParaRPr lang="en-US" smtClean="0"/>
          </a:p>
          <a:p>
            <a:pPr>
              <a:buFont typeface="Times New Roman" pitchFamily="18" charset="0"/>
              <a:buNone/>
            </a:pPr>
            <a:r>
              <a:rPr lang="en-US" smtClean="0"/>
              <a:t>	3. Centreless internal grinder </a:t>
            </a:r>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
            </a:r>
            <a:br>
              <a:rPr lang="en-US" smtClean="0"/>
            </a:br>
            <a:r>
              <a:rPr lang="en-US" b="0" smtClean="0"/>
              <a:t>Chucking type internal grinder: </a:t>
            </a:r>
            <a:br>
              <a:rPr lang="en-US" b="0" smtClean="0"/>
            </a:br>
            <a:endParaRPr lang="en-US" b="0" smtClean="0"/>
          </a:p>
        </p:txBody>
      </p:sp>
      <p:sp>
        <p:nvSpPr>
          <p:cNvPr id="87043"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r>
              <a:rPr lang="en-US" smtClean="0"/>
              <a:t>	Figure illustrates schematically this machine and various motions required for grinding action. </a:t>
            </a:r>
          </a:p>
          <a:p>
            <a:pPr>
              <a:buFont typeface="Times New Roman" pitchFamily="18" charset="0"/>
              <a:buNone/>
            </a:pPr>
            <a:endParaRPr lang="en-US" smtClean="0"/>
          </a:p>
          <a:p>
            <a:pPr>
              <a:buFont typeface="Times New Roman" pitchFamily="18" charset="0"/>
              <a:buNone/>
            </a:pPr>
            <a:r>
              <a:rPr lang="en-US" smtClean="0"/>
              <a:t>	The workpiece is usually mounted in a chuck. </a:t>
            </a:r>
          </a:p>
          <a:p>
            <a:pPr>
              <a:buFont typeface="Times New Roman" pitchFamily="18" charset="0"/>
              <a:buNone/>
            </a:pPr>
            <a:endParaRPr lang="en-US" smtClean="0"/>
          </a:p>
          <a:p>
            <a:pPr>
              <a:buFont typeface="Times New Roman" pitchFamily="18" charset="0"/>
              <a:buNone/>
            </a:pPr>
            <a:r>
              <a:rPr lang="en-US" smtClean="0"/>
              <a:t>	A magnetic face plate can also be used. </a:t>
            </a:r>
          </a:p>
          <a:p>
            <a:pPr>
              <a:buFont typeface="Times New Roman" pitchFamily="18" charset="0"/>
              <a:buNone/>
            </a:pPr>
            <a:endParaRPr lang="en-US" smtClean="0"/>
          </a:p>
          <a:p>
            <a:pPr>
              <a:buFont typeface="Times New Roman" pitchFamily="18" charset="0"/>
              <a:buNone/>
            </a:pPr>
            <a:r>
              <a:rPr lang="en-US" smtClean="0"/>
              <a:t>	A small grinding wheel performs the necessary grinding with its peripheral surface. </a:t>
            </a:r>
          </a:p>
          <a:p>
            <a:pPr>
              <a:buFont typeface="Times New Roman" pitchFamily="18" charset="0"/>
              <a:buNone/>
            </a:pPr>
            <a:endParaRPr lang="en-US" smtClean="0"/>
          </a:p>
          <a:p>
            <a:pPr>
              <a:buFont typeface="Times New Roman" pitchFamily="18" charset="0"/>
              <a:buNone/>
            </a:pPr>
            <a:r>
              <a:rPr lang="en-US" smtClean="0"/>
              <a:t>	Both transverse and plunge grinding can be carried out in this machine as shown in Fig.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0"/>
            <a:ext cx="8228013" cy="762000"/>
          </a:xfrm>
        </p:spPr>
        <p:txBody>
          <a:bodyPr/>
          <a:lstStyle/>
          <a:p>
            <a:r>
              <a:rPr lang="en-US" b="0" smtClean="0"/>
              <a:t>Chucking type internal grinder:</a:t>
            </a:r>
            <a:endParaRPr lang="en-US" smtClean="0"/>
          </a:p>
        </p:txBody>
      </p:sp>
      <p:pic>
        <p:nvPicPr>
          <p:cNvPr id="98306" name="Picture 2"/>
          <p:cNvPicPr>
            <a:picLocks noChangeAspect="1" noChangeArrowheads="1"/>
          </p:cNvPicPr>
          <p:nvPr/>
        </p:nvPicPr>
        <p:blipFill>
          <a:blip r:embed="rId2" cstate="print"/>
          <a:srcRect/>
          <a:stretch>
            <a:fillRect/>
          </a:stretch>
        </p:blipFill>
        <p:spPr bwMode="auto">
          <a:xfrm>
            <a:off x="182563" y="1028700"/>
            <a:ext cx="8713787" cy="499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checkerboard(across)">
                                      <p:cBhvr>
                                        <p:cTn id="7" dur="5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b="0" smtClean="0"/>
              <a:t>Planetary internal grinder:</a:t>
            </a:r>
          </a:p>
        </p:txBody>
      </p:sp>
      <p:sp>
        <p:nvSpPr>
          <p:cNvPr id="89091" name="Rectangle 3"/>
          <p:cNvSpPr>
            <a:spLocks noGrp="1" noChangeArrowheads="1"/>
          </p:cNvSpPr>
          <p:nvPr>
            <p:ph type="body" idx="1"/>
          </p:nvPr>
        </p:nvSpPr>
        <p:spPr>
          <a:xfrm>
            <a:off x="152400" y="685800"/>
            <a:ext cx="8743950" cy="5943600"/>
          </a:xfrm>
        </p:spPr>
        <p:txBody>
          <a:bodyPr/>
          <a:lstStyle/>
          <a:p>
            <a:r>
              <a:rPr lang="en-US" smtClean="0"/>
              <a:t>Planetary internal grinder is used where the workpiece is of irregular shape and can not be rotated conveniently as shown in Fig. </a:t>
            </a:r>
          </a:p>
          <a:p>
            <a:endParaRPr lang="en-US" smtClean="0"/>
          </a:p>
          <a:p>
            <a:r>
              <a:rPr lang="en-US" smtClean="0"/>
              <a:t>In this machine the workpiece  does not rotate. </a:t>
            </a:r>
          </a:p>
          <a:p>
            <a:endParaRPr lang="en-US" smtClean="0"/>
          </a:p>
          <a:p>
            <a:r>
              <a:rPr lang="en-US" smtClean="0"/>
              <a:t>Instead, the grinding wheel orbits the axis of the hole in the workpiece.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47650"/>
            <a:ext cx="8228013" cy="819150"/>
          </a:xfrm>
        </p:spPr>
        <p:txBody>
          <a:bodyPr/>
          <a:lstStyle/>
          <a:p>
            <a:r>
              <a:rPr lang="en-US" b="0" smtClean="0"/>
              <a:t>Planetary internal grinder:</a:t>
            </a:r>
            <a:endParaRPr lang="en-US" smtClean="0"/>
          </a:p>
        </p:txBody>
      </p:sp>
      <p:pic>
        <p:nvPicPr>
          <p:cNvPr id="99330" name="Picture 2"/>
          <p:cNvPicPr>
            <a:picLocks noChangeAspect="1" noChangeArrowheads="1"/>
          </p:cNvPicPr>
          <p:nvPr/>
        </p:nvPicPr>
        <p:blipFill>
          <a:blip r:embed="rId2" cstate="print"/>
          <a:srcRect/>
          <a:stretch>
            <a:fillRect/>
          </a:stretch>
        </p:blipFill>
        <p:spPr bwMode="auto">
          <a:xfrm>
            <a:off x="71438" y="1219200"/>
            <a:ext cx="8786812" cy="3486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checkerboard(across)">
                                      <p:cBhvr>
                                        <p:cTn id="7"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0" smtClean="0"/>
              <a:t>Centreless internal grinder: </a:t>
            </a:r>
          </a:p>
        </p:txBody>
      </p:sp>
      <p:sp>
        <p:nvSpPr>
          <p:cNvPr id="91139" name="Rectangle 3"/>
          <p:cNvSpPr>
            <a:spLocks noGrp="1" noChangeArrowheads="1"/>
          </p:cNvSpPr>
          <p:nvPr>
            <p:ph type="body" idx="1"/>
          </p:nvPr>
        </p:nvSpPr>
        <p:spPr>
          <a:xfrm>
            <a:off x="-228600" y="457200"/>
            <a:ext cx="3981450" cy="6400800"/>
          </a:xfrm>
        </p:spPr>
        <p:txBody>
          <a:bodyPr/>
          <a:lstStyle/>
          <a:p>
            <a:pPr>
              <a:buFont typeface="Times New Roman" pitchFamily="18" charset="0"/>
              <a:buNone/>
            </a:pPr>
            <a:r>
              <a:rPr lang="en-US" smtClean="0"/>
              <a:t>	This machine is used for grinding cylindrical and tapered holes in cylindrical parts (e.g. cylindrical liners, various bushings etc). </a:t>
            </a:r>
          </a:p>
          <a:p>
            <a:pPr>
              <a:buFont typeface="Times New Roman" pitchFamily="18" charset="0"/>
              <a:buNone/>
            </a:pPr>
            <a:r>
              <a:rPr lang="en-US" smtClean="0"/>
              <a:t>	The workpiece is rotated between supporting roll, pressure roll and regulating wheel and is ground by the grinding wheel as illustrated in Fig.  </a:t>
            </a:r>
          </a:p>
        </p:txBody>
      </p:sp>
      <p:pic>
        <p:nvPicPr>
          <p:cNvPr id="100354" name="Picture 2"/>
          <p:cNvPicPr>
            <a:picLocks noChangeAspect="1" noChangeArrowheads="1"/>
          </p:cNvPicPr>
          <p:nvPr/>
        </p:nvPicPr>
        <p:blipFill>
          <a:blip r:embed="rId2" cstate="print"/>
          <a:srcRect/>
          <a:stretch>
            <a:fillRect/>
          </a:stretch>
        </p:blipFill>
        <p:spPr bwMode="auto">
          <a:xfrm>
            <a:off x="3692525" y="1257300"/>
            <a:ext cx="5451475" cy="451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checkerboard(across)">
                                      <p:cBhvr>
                                        <p:cTn id="7" dur="5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b="0" smtClean="0"/>
              <a:t>Tool and cutter grinder machine: </a:t>
            </a:r>
          </a:p>
        </p:txBody>
      </p:sp>
      <p:sp>
        <p:nvSpPr>
          <p:cNvPr id="92163" name="Rectangle 3"/>
          <p:cNvSpPr>
            <a:spLocks noGrp="1" noChangeArrowheads="1"/>
          </p:cNvSpPr>
          <p:nvPr>
            <p:ph type="body" idx="1"/>
          </p:nvPr>
        </p:nvSpPr>
        <p:spPr>
          <a:xfrm>
            <a:off x="152400" y="609600"/>
            <a:ext cx="8743950" cy="6019800"/>
          </a:xfrm>
        </p:spPr>
        <p:txBody>
          <a:bodyPr/>
          <a:lstStyle/>
          <a:p>
            <a:pPr>
              <a:buFont typeface="Times New Roman" pitchFamily="18" charset="0"/>
              <a:buNone/>
            </a:pPr>
            <a:r>
              <a:rPr lang="en-US" smtClean="0"/>
              <a:t>	Tool grinding may be divided into two subgroups: tool manufacturing and tool resharpening. </a:t>
            </a:r>
          </a:p>
          <a:p>
            <a:pPr>
              <a:buFont typeface="Times New Roman" pitchFamily="18" charset="0"/>
              <a:buNone/>
            </a:pPr>
            <a:r>
              <a:rPr lang="en-US" smtClean="0"/>
              <a:t>	There are many types of tool and cutter grinding machine to meet these requirements. </a:t>
            </a:r>
          </a:p>
          <a:p>
            <a:pPr>
              <a:buFont typeface="Times New Roman" pitchFamily="18" charset="0"/>
              <a:buNone/>
            </a:pPr>
            <a:r>
              <a:rPr lang="en-US" smtClean="0"/>
              <a:t>	Simple single point tools are occasionally sharpened by hand on bench or pedestal grinder. </a:t>
            </a:r>
          </a:p>
          <a:p>
            <a:pPr>
              <a:buFont typeface="Times New Roman" pitchFamily="18" charset="0"/>
              <a:buNone/>
            </a:pPr>
            <a:r>
              <a:rPr lang="en-US" smtClean="0"/>
              <a:t>	However, tools and cutters with complex geometry like milling cutter, drills, reamers and hobs require sophisticated grinding machine commonly known as universal tool and cutter grinder. </a:t>
            </a:r>
          </a:p>
          <a:p>
            <a:pPr>
              <a:buFont typeface="Times New Roman" pitchFamily="18" charset="0"/>
              <a:buNone/>
            </a:pPr>
            <a:r>
              <a:rPr lang="en-US" smtClean="0"/>
              <a:t>	Present trend is to use tool and cutter grinder equipped with CNC to grind tool angles, concentricity, cutting edges and dimensional size with high precision.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Grinding process (Cont..)</a:t>
            </a:r>
          </a:p>
        </p:txBody>
      </p:sp>
      <p:sp>
        <p:nvSpPr>
          <p:cNvPr id="10243" name="Rectangle 3"/>
          <p:cNvSpPr>
            <a:spLocks noGrp="1" noChangeArrowheads="1"/>
          </p:cNvSpPr>
          <p:nvPr>
            <p:ph type="body" idx="1"/>
          </p:nvPr>
        </p:nvSpPr>
        <p:spPr>
          <a:xfrm>
            <a:off x="152400" y="685800"/>
            <a:ext cx="4419600" cy="6400800"/>
          </a:xfrm>
        </p:spPr>
        <p:txBody>
          <a:bodyPr/>
          <a:lstStyle/>
          <a:p>
            <a:pPr>
              <a:buFont typeface="Times New Roman" pitchFamily="18" charset="0"/>
              <a:buNone/>
            </a:pPr>
            <a:r>
              <a:rPr lang="en-US" b="1" smtClean="0"/>
              <a:t>Grinding wheel and workpiece interaction: </a:t>
            </a:r>
          </a:p>
          <a:p>
            <a:pPr>
              <a:buFont typeface="Times New Roman" pitchFamily="18" charset="0"/>
              <a:buNone/>
            </a:pPr>
            <a:r>
              <a:rPr lang="en-US" smtClean="0"/>
              <a:t>The grinding wheel work piece inter action is shown in the figure, can be divided into the following: </a:t>
            </a:r>
          </a:p>
          <a:p>
            <a:pPr lvl="1">
              <a:buFont typeface="Times New Roman" pitchFamily="18" charset="0"/>
              <a:buNone/>
            </a:pPr>
            <a:r>
              <a:rPr lang="en-US" sz="2800" smtClean="0"/>
              <a:t>1. Grit-workpiece (forming chips)</a:t>
            </a:r>
          </a:p>
          <a:p>
            <a:pPr lvl="1">
              <a:buFont typeface="Times New Roman" pitchFamily="18" charset="0"/>
              <a:buNone/>
            </a:pPr>
            <a:endParaRPr lang="en-US" sz="2000" smtClean="0"/>
          </a:p>
          <a:p>
            <a:pPr lvl="1">
              <a:buFont typeface="Times New Roman" pitchFamily="18" charset="0"/>
              <a:buNone/>
            </a:pPr>
            <a:r>
              <a:rPr lang="en-US" sz="2800" smtClean="0"/>
              <a:t>2. Chip-bond </a:t>
            </a:r>
          </a:p>
          <a:p>
            <a:pPr lvl="1">
              <a:buFont typeface="Times New Roman" pitchFamily="18" charset="0"/>
              <a:buNone/>
            </a:pPr>
            <a:endParaRPr lang="en-US" sz="2000" smtClean="0"/>
          </a:p>
          <a:p>
            <a:pPr>
              <a:buFont typeface="Times New Roman" pitchFamily="18" charset="0"/>
              <a:buNone/>
            </a:pPr>
            <a:r>
              <a:rPr lang="en-US" smtClean="0"/>
              <a:t>		3. Chip workpiece</a:t>
            </a:r>
          </a:p>
          <a:p>
            <a:pPr>
              <a:buFont typeface="Times New Roman" pitchFamily="18" charset="0"/>
              <a:buNone/>
            </a:pPr>
            <a:endParaRPr lang="en-US" sz="2000" smtClean="0"/>
          </a:p>
          <a:p>
            <a:pPr>
              <a:buFont typeface="Times New Roman" pitchFamily="18" charset="0"/>
              <a:buNone/>
            </a:pPr>
            <a:r>
              <a:rPr lang="en-US" smtClean="0"/>
              <a:t>		4. Bond-work piece.</a:t>
            </a:r>
          </a:p>
        </p:txBody>
      </p:sp>
      <p:pic>
        <p:nvPicPr>
          <p:cNvPr id="88068" name="Picture 4"/>
          <p:cNvPicPr>
            <a:picLocks noChangeAspect="1" noChangeArrowheads="1"/>
          </p:cNvPicPr>
          <p:nvPr/>
        </p:nvPicPr>
        <p:blipFill>
          <a:blip r:embed="rId2" cstate="print"/>
          <a:srcRect/>
          <a:stretch>
            <a:fillRect/>
          </a:stretch>
        </p:blipFill>
        <p:spPr bwMode="auto">
          <a:xfrm>
            <a:off x="4495800" y="1219200"/>
            <a:ext cx="4648200" cy="3011488"/>
          </a:xfrm>
          <a:prstGeom prst="rect">
            <a:avLst/>
          </a:prstGeom>
          <a:noFill/>
          <a:ln w="9525">
            <a:noFill/>
            <a:miter lim="800000"/>
            <a:headEnd/>
            <a:tailEnd/>
          </a:ln>
        </p:spPr>
      </p:pic>
      <p:sp>
        <p:nvSpPr>
          <p:cNvPr id="88069" name="Text Box 5"/>
          <p:cNvSpPr txBox="1">
            <a:spLocks noChangeArrowheads="1"/>
          </p:cNvSpPr>
          <p:nvPr/>
        </p:nvSpPr>
        <p:spPr bwMode="auto">
          <a:xfrm>
            <a:off x="4038600" y="4495800"/>
            <a:ext cx="5105400" cy="222726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Times New Roman" pitchFamily="18" charset="0"/>
              <a:buNone/>
            </a:pPr>
            <a:r>
              <a:rPr lang="en-US" sz="2800">
                <a:latin typeface="Times New Roman" pitchFamily="18" charset="0"/>
              </a:rPr>
              <a:t>Except the grit workpiece interaction which produce chips, remaining three are undesirable as they increase the grinding force and power required for grinding.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checkerboard(across)">
                                      <p:cBhvr>
                                        <p:cTn id="7" dur="500"/>
                                        <p:tgtEl>
                                          <p:spTgt spid="880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8069">
                                            <p:txEl>
                                              <p:pRg st="0" end="0"/>
                                            </p:txEl>
                                          </p:spTgt>
                                        </p:tgtEl>
                                        <p:attrNameLst>
                                          <p:attrName>style.visibility</p:attrName>
                                        </p:attrNameLst>
                                      </p:cBhvr>
                                      <p:to>
                                        <p:strVal val="visible"/>
                                      </p:to>
                                    </p:set>
                                    <p:anim calcmode="lin" valueType="num">
                                      <p:cBhvr additive="base">
                                        <p:cTn id="12" dur="500" fill="hold"/>
                                        <p:tgtEl>
                                          <p:spTgt spid="8806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80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b="0" smtClean="0"/>
              <a:t>Tool and cutter grinder machine: </a:t>
            </a:r>
            <a:endParaRPr lang="en-US" smtClean="0"/>
          </a:p>
        </p:txBody>
      </p:sp>
      <p:pic>
        <p:nvPicPr>
          <p:cNvPr id="101378" name="Picture 2"/>
          <p:cNvPicPr>
            <a:picLocks noChangeAspect="1" noChangeArrowheads="1"/>
          </p:cNvPicPr>
          <p:nvPr/>
        </p:nvPicPr>
        <p:blipFill>
          <a:blip r:embed="rId2" cstate="print"/>
          <a:srcRect/>
          <a:stretch>
            <a:fillRect/>
          </a:stretch>
        </p:blipFill>
        <p:spPr bwMode="auto">
          <a:xfrm>
            <a:off x="446088" y="912813"/>
            <a:ext cx="8393112" cy="562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checkerboard(across)">
                                      <p:cBhvr>
                                        <p:cTn id="7" dur="5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Super finishing processes:</a:t>
            </a:r>
          </a:p>
        </p:txBody>
      </p:sp>
      <p:sp>
        <p:nvSpPr>
          <p:cNvPr id="94211"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r>
              <a:rPr lang="en-US" smtClean="0"/>
              <a:t>	To ensure reliable performance and prolonged service life of modern machinery, its components require to be manufactured not only with high dimensional and geometrical accuracy but also with high surface finish. </a:t>
            </a:r>
          </a:p>
          <a:p>
            <a:pPr>
              <a:buFont typeface="Times New Roman" pitchFamily="18" charset="0"/>
              <a:buNone/>
            </a:pPr>
            <a:endParaRPr lang="en-US" smtClean="0"/>
          </a:p>
          <a:p>
            <a:pPr>
              <a:buFont typeface="Times New Roman" pitchFamily="18" charset="0"/>
              <a:buNone/>
            </a:pPr>
            <a:r>
              <a:rPr lang="en-US" smtClean="0"/>
              <a:t>	The surface finish has a vital role in influencing functional characteristics like wear resistance, fatigue strength, corrosion resistance and power loss due to friction. </a:t>
            </a:r>
          </a:p>
          <a:p>
            <a:pPr>
              <a:buFont typeface="Times New Roman" pitchFamily="18" charset="0"/>
              <a:buNone/>
            </a:pPr>
            <a:endParaRPr lang="en-US" smtClean="0"/>
          </a:p>
          <a:p>
            <a:pPr>
              <a:buFont typeface="Times New Roman" pitchFamily="18" charset="0"/>
              <a:buNone/>
            </a:pPr>
            <a:r>
              <a:rPr lang="en-US" smtClean="0"/>
              <a:t>	Unfortunately, normal machining methods like turning, milling or even classical grinding can not meet this stringent requirement.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Super finishing processes:</a:t>
            </a:r>
          </a:p>
        </p:txBody>
      </p:sp>
      <p:sp>
        <p:nvSpPr>
          <p:cNvPr id="95235" name="Rectangle 3"/>
          <p:cNvSpPr>
            <a:spLocks noGrp="1" noChangeArrowheads="1"/>
          </p:cNvSpPr>
          <p:nvPr>
            <p:ph type="body" idx="1"/>
          </p:nvPr>
        </p:nvSpPr>
        <p:spPr>
          <a:xfrm>
            <a:off x="0" y="476250"/>
            <a:ext cx="9144000" cy="1352550"/>
          </a:xfrm>
        </p:spPr>
        <p:txBody>
          <a:bodyPr/>
          <a:lstStyle/>
          <a:p>
            <a:pPr>
              <a:buFont typeface="Times New Roman" pitchFamily="18" charset="0"/>
              <a:buNone/>
            </a:pPr>
            <a:r>
              <a:rPr lang="en-US" smtClean="0"/>
              <a:t>	</a:t>
            </a:r>
            <a:r>
              <a:rPr lang="en-US" sz="2600" smtClean="0"/>
              <a:t>Table  illustrates gradual improvement of surface roughness produced by various processes ranging from precision turning to super finishing including lapping and honing. </a:t>
            </a:r>
          </a:p>
        </p:txBody>
      </p:sp>
      <p:pic>
        <p:nvPicPr>
          <p:cNvPr id="95236" name="Picture 4"/>
          <p:cNvPicPr>
            <a:picLocks noChangeAspect="1" noChangeArrowheads="1"/>
          </p:cNvPicPr>
          <p:nvPr/>
        </p:nvPicPr>
        <p:blipFill>
          <a:blip r:embed="rId2" cstate="print"/>
          <a:srcRect/>
          <a:stretch>
            <a:fillRect/>
          </a:stretch>
        </p:blipFill>
        <p:spPr bwMode="auto">
          <a:xfrm>
            <a:off x="3178175" y="1828800"/>
            <a:ext cx="5191125" cy="3671888"/>
          </a:xfrm>
          <a:prstGeom prst="rect">
            <a:avLst/>
          </a:prstGeom>
          <a:noFill/>
          <a:ln w="9525">
            <a:noFill/>
            <a:miter lim="800000"/>
            <a:headEnd/>
            <a:tailEnd/>
          </a:ln>
        </p:spPr>
      </p:pic>
      <p:sp>
        <p:nvSpPr>
          <p:cNvPr id="5" name="TextBox 4"/>
          <p:cNvSpPr txBox="1"/>
          <p:nvPr/>
        </p:nvSpPr>
        <p:spPr>
          <a:xfrm>
            <a:off x="0" y="5561013"/>
            <a:ext cx="8964613" cy="1246187"/>
          </a:xfrm>
          <a:prstGeom prst="rect">
            <a:avLst/>
          </a:prstGeom>
          <a:noFill/>
        </p:spPr>
        <p:txBody>
          <a:bodyPr>
            <a:spAutoFit/>
          </a:bodyPr>
          <a:lstStyle/>
          <a:p>
            <a:pPr eaLnBrk="0" hangingPunct="0">
              <a:buClr>
                <a:srgbClr val="000000"/>
              </a:buClr>
              <a:buSzPct val="100000"/>
              <a:buFont typeface="Times New Roman" pitchFamily="18" charset="0"/>
              <a:buNone/>
              <a:defRPr/>
            </a:pPr>
            <a:r>
              <a:rPr lang="en-US" sz="2500" dirty="0">
                <a:latin typeface="+mn-lt"/>
              </a:rPr>
              <a:t>Therefore, super-finishing processes like lapping, honing, polishing, burnishing are being employed to achieve and improve the above-mentioned functional properties in the machine component.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checkerboard(across)">
                                      <p:cBhvr>
                                        <p:cTn id="7" dur="500"/>
                                        <p:tgtEl>
                                          <p:spTgt spid="952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Lapping: </a:t>
            </a:r>
          </a:p>
        </p:txBody>
      </p:sp>
      <p:sp>
        <p:nvSpPr>
          <p:cNvPr id="96259" name="Rectangle 3"/>
          <p:cNvSpPr>
            <a:spLocks noGrp="1" noChangeArrowheads="1"/>
          </p:cNvSpPr>
          <p:nvPr>
            <p:ph type="body" idx="1"/>
          </p:nvPr>
        </p:nvSpPr>
        <p:spPr>
          <a:xfrm>
            <a:off x="0" y="539750"/>
            <a:ext cx="9144000" cy="6318250"/>
          </a:xfrm>
        </p:spPr>
        <p:txBody>
          <a:bodyPr/>
          <a:lstStyle/>
          <a:p>
            <a:r>
              <a:rPr lang="en-US" smtClean="0"/>
              <a:t>	</a:t>
            </a:r>
            <a:r>
              <a:rPr lang="en-US" sz="2600" smtClean="0"/>
              <a:t>Lapping is regarded as the oldest method of obtaining a fine finish. Lapping is basically an abrasive process in which loose abrasives function as cutting points finding momentary support from the laps. Figure 30.1 schematically represents the lapping process. Material removal in lapping usually ranges from .003 to .03 mm but many reach 0.08 to 0.1mm in certain cases. </a:t>
            </a:r>
          </a:p>
          <a:p>
            <a:endParaRPr lang="en-US" sz="1000" smtClean="0"/>
          </a:p>
          <a:p>
            <a:pPr>
              <a:buFont typeface="Times New Roman" pitchFamily="18" charset="0"/>
              <a:buNone/>
            </a:pPr>
            <a:r>
              <a:rPr lang="en-US" sz="2600" smtClean="0"/>
              <a:t>Characteristics of lapping process:</a:t>
            </a:r>
          </a:p>
          <a:p>
            <a:pPr>
              <a:buFont typeface="Times New Roman" pitchFamily="18" charset="0"/>
              <a:buNone/>
            </a:pPr>
            <a:endParaRPr lang="en-US" sz="800" smtClean="0"/>
          </a:p>
          <a:p>
            <a:r>
              <a:rPr lang="en-US" sz="2600" smtClean="0"/>
              <a:t> Use of loose abrasive between lap and the workpiece. </a:t>
            </a:r>
          </a:p>
          <a:p>
            <a:pPr>
              <a:buFont typeface="Times New Roman" pitchFamily="18" charset="0"/>
              <a:buNone/>
            </a:pPr>
            <a:endParaRPr lang="en-US" sz="800" smtClean="0"/>
          </a:p>
          <a:p>
            <a:r>
              <a:rPr lang="en-US" sz="2600" smtClean="0"/>
              <a:t> Usually lap and workpiece are not positively driven but are guided in contact with each other </a:t>
            </a:r>
          </a:p>
          <a:p>
            <a:endParaRPr lang="en-US" sz="800" smtClean="0"/>
          </a:p>
          <a:p>
            <a:r>
              <a:rPr lang="en-US" sz="2600" smtClean="0"/>
              <a:t> Relative motion between the lap and the work should change continuously so that path of the abrasive grains of the lap is not repeated on the workpiece.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Lapping (Cont..):</a:t>
            </a:r>
          </a:p>
        </p:txBody>
      </p:sp>
      <p:sp>
        <p:nvSpPr>
          <p:cNvPr id="97283" name="Rectangle 3"/>
          <p:cNvSpPr>
            <a:spLocks noGrp="1" noChangeArrowheads="1"/>
          </p:cNvSpPr>
          <p:nvPr>
            <p:ph type="body" idx="1"/>
          </p:nvPr>
        </p:nvSpPr>
        <p:spPr>
          <a:xfrm>
            <a:off x="0" y="490538"/>
            <a:ext cx="9144000" cy="6367462"/>
          </a:xfrm>
        </p:spPr>
        <p:txBody>
          <a:bodyPr/>
          <a:lstStyle/>
          <a:p>
            <a:pPr>
              <a:buFont typeface="Times New Roman" pitchFamily="18" charset="0"/>
              <a:buNone/>
            </a:pPr>
            <a:r>
              <a:rPr lang="en-US" sz="2600" smtClean="0"/>
              <a:t>	Cast iron is the mostly used lap material. </a:t>
            </a:r>
          </a:p>
          <a:p>
            <a:pPr>
              <a:buFont typeface="Times New Roman" pitchFamily="18" charset="0"/>
              <a:buNone/>
            </a:pPr>
            <a:r>
              <a:rPr lang="en-US" sz="2600" smtClean="0"/>
              <a:t>	The soft steel, copper, brass, hardwood as well as hardened steel and glass are also used. </a:t>
            </a:r>
          </a:p>
          <a:p>
            <a:pPr>
              <a:buFont typeface="Times New Roman" pitchFamily="18" charset="0"/>
              <a:buNone/>
            </a:pPr>
            <a:r>
              <a:rPr lang="en-US" sz="2600" smtClean="0"/>
              <a:t>Abrasives of lapping: </a:t>
            </a:r>
          </a:p>
          <a:p>
            <a:pPr>
              <a:buFont typeface="Times New Roman" pitchFamily="18" charset="0"/>
              <a:buNone/>
            </a:pPr>
            <a:r>
              <a:rPr lang="en-US" sz="2400" smtClean="0"/>
              <a:t>• Al</a:t>
            </a:r>
            <a:r>
              <a:rPr lang="en-US" sz="2400" baseline="-25000" smtClean="0"/>
              <a:t>2</a:t>
            </a:r>
            <a:r>
              <a:rPr lang="en-US" sz="2400" smtClean="0"/>
              <a:t>O</a:t>
            </a:r>
            <a:r>
              <a:rPr lang="en-US" sz="2400" baseline="-25000" smtClean="0"/>
              <a:t>3 </a:t>
            </a:r>
            <a:r>
              <a:rPr lang="en-US" sz="2400" smtClean="0"/>
              <a:t>and SiC, grain size 5~100μm </a:t>
            </a:r>
          </a:p>
          <a:p>
            <a:pPr>
              <a:buFont typeface="Times New Roman" pitchFamily="18" charset="0"/>
              <a:buNone/>
            </a:pPr>
            <a:r>
              <a:rPr lang="en-US" sz="2400" smtClean="0"/>
              <a:t>• Cr</a:t>
            </a:r>
            <a:r>
              <a:rPr lang="en-US" sz="2400" baseline="-25000" smtClean="0"/>
              <a:t>2</a:t>
            </a:r>
            <a:r>
              <a:rPr lang="en-US" sz="2400" smtClean="0"/>
              <a:t>O</a:t>
            </a:r>
            <a:r>
              <a:rPr lang="en-US" sz="2400" baseline="-25000" smtClean="0"/>
              <a:t>3</a:t>
            </a:r>
            <a:r>
              <a:rPr lang="en-US" sz="2400" smtClean="0"/>
              <a:t>, grain size 1~2 </a:t>
            </a:r>
            <a:r>
              <a:rPr lang="el-GR" sz="2400" smtClean="0"/>
              <a:t>μ</a:t>
            </a:r>
            <a:r>
              <a:rPr lang="en-US" sz="2400" smtClean="0"/>
              <a:t>m </a:t>
            </a:r>
          </a:p>
          <a:p>
            <a:pPr>
              <a:buFont typeface="Times New Roman" pitchFamily="18" charset="0"/>
              <a:buNone/>
            </a:pPr>
            <a:r>
              <a:rPr lang="en-US" sz="2400" smtClean="0"/>
              <a:t>• B</a:t>
            </a:r>
            <a:r>
              <a:rPr lang="en-US" sz="2400" baseline="-25000" smtClean="0"/>
              <a:t>4</a:t>
            </a:r>
            <a:r>
              <a:rPr lang="en-US" sz="2400" smtClean="0"/>
              <a:t>C</a:t>
            </a:r>
            <a:r>
              <a:rPr lang="en-US" sz="2400" baseline="-25000" smtClean="0"/>
              <a:t>3</a:t>
            </a:r>
            <a:r>
              <a:rPr lang="en-US" sz="2400" smtClean="0"/>
              <a:t>, grain size 5-60 μm </a:t>
            </a:r>
          </a:p>
          <a:p>
            <a:pPr>
              <a:buFont typeface="Times New Roman" pitchFamily="18" charset="0"/>
              <a:buNone/>
            </a:pPr>
            <a:r>
              <a:rPr lang="en-US" sz="2400" smtClean="0"/>
              <a:t>• Diamond, grain size 0.5~5 V</a:t>
            </a:r>
          </a:p>
          <a:p>
            <a:pPr>
              <a:buFont typeface="Times New Roman" pitchFamily="18" charset="0"/>
              <a:buNone/>
            </a:pPr>
            <a:endParaRPr lang="en-US" sz="2400" smtClean="0"/>
          </a:p>
          <a:p>
            <a:pPr>
              <a:buFont typeface="Times New Roman" pitchFamily="18" charset="0"/>
              <a:buNone/>
            </a:pPr>
            <a:r>
              <a:rPr lang="en-US" sz="2400" smtClean="0"/>
              <a:t>Vehicle materials for lapping </a:t>
            </a:r>
          </a:p>
          <a:p>
            <a:pPr>
              <a:buFont typeface="Times New Roman" pitchFamily="18" charset="0"/>
              <a:buNone/>
            </a:pPr>
            <a:r>
              <a:rPr lang="en-US" sz="2400" smtClean="0"/>
              <a:t>• Machine oil </a:t>
            </a:r>
          </a:p>
          <a:p>
            <a:pPr>
              <a:buFont typeface="Times New Roman" pitchFamily="18" charset="0"/>
              <a:buNone/>
            </a:pPr>
            <a:r>
              <a:rPr lang="en-US" sz="2400" smtClean="0"/>
              <a:t>• Rape oil </a:t>
            </a:r>
          </a:p>
          <a:p>
            <a:pPr>
              <a:buFont typeface="Times New Roman" pitchFamily="18" charset="0"/>
              <a:buNone/>
            </a:pPr>
            <a:r>
              <a:rPr lang="en-US" sz="2400" smtClean="0"/>
              <a:t>• grease </a:t>
            </a:r>
          </a:p>
          <a:p>
            <a:pPr>
              <a:buFont typeface="Times New Roman" pitchFamily="18" charset="0"/>
              <a:buNone/>
            </a:pPr>
            <a:r>
              <a:rPr lang="en-US" sz="2400" smtClean="0"/>
              <a:t> </a:t>
            </a:r>
          </a:p>
        </p:txBody>
      </p:sp>
      <p:pic>
        <p:nvPicPr>
          <p:cNvPr id="97284" name="Picture 4"/>
          <p:cNvPicPr>
            <a:picLocks noChangeAspect="1" noChangeArrowheads="1"/>
          </p:cNvPicPr>
          <p:nvPr/>
        </p:nvPicPr>
        <p:blipFill>
          <a:blip r:embed="rId2" cstate="print"/>
          <a:srcRect/>
          <a:stretch>
            <a:fillRect/>
          </a:stretch>
        </p:blipFill>
        <p:spPr bwMode="auto">
          <a:xfrm>
            <a:off x="3724275" y="4362450"/>
            <a:ext cx="5419725"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checkerboard(across)">
                                      <p:cBhvr>
                                        <p:cTn id="7" dur="5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Lapping (Cont..):</a:t>
            </a:r>
          </a:p>
        </p:txBody>
      </p:sp>
      <p:sp>
        <p:nvSpPr>
          <p:cNvPr id="98307"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r>
              <a:rPr lang="en-US" smtClean="0"/>
              <a:t>Technical parameters affecting lapping processes are:</a:t>
            </a:r>
          </a:p>
          <a:p>
            <a:pPr>
              <a:buFont typeface="Times New Roman" pitchFamily="18" charset="0"/>
              <a:buNone/>
            </a:pPr>
            <a:endParaRPr lang="en-US" sz="800" smtClean="0"/>
          </a:p>
          <a:p>
            <a:pPr>
              <a:buFont typeface="Times New Roman" pitchFamily="18" charset="0"/>
              <a:buNone/>
            </a:pPr>
            <a:r>
              <a:rPr lang="en-US" smtClean="0"/>
              <a:t>• unit pressure </a:t>
            </a:r>
          </a:p>
          <a:p>
            <a:pPr>
              <a:buFont typeface="Times New Roman" pitchFamily="18" charset="0"/>
              <a:buNone/>
            </a:pPr>
            <a:endParaRPr lang="en-US" sz="800" smtClean="0"/>
          </a:p>
          <a:p>
            <a:pPr>
              <a:buFont typeface="Times New Roman" pitchFamily="18" charset="0"/>
              <a:buNone/>
            </a:pPr>
            <a:r>
              <a:rPr lang="en-US" smtClean="0"/>
              <a:t>• the grain size of abrasive </a:t>
            </a:r>
          </a:p>
          <a:p>
            <a:pPr>
              <a:buFont typeface="Times New Roman" pitchFamily="18" charset="0"/>
              <a:buNone/>
            </a:pPr>
            <a:endParaRPr lang="en-US" sz="800" smtClean="0"/>
          </a:p>
          <a:p>
            <a:pPr>
              <a:buFont typeface="Times New Roman" pitchFamily="18" charset="0"/>
              <a:buNone/>
            </a:pPr>
            <a:r>
              <a:rPr lang="en-US" smtClean="0"/>
              <a:t>• concentration of abrasive in the vehicle </a:t>
            </a:r>
          </a:p>
          <a:p>
            <a:pPr>
              <a:buFont typeface="Times New Roman" pitchFamily="18" charset="0"/>
              <a:buNone/>
            </a:pPr>
            <a:r>
              <a:rPr lang="en-US" smtClean="0"/>
              <a:t>• lapping speed .</a:t>
            </a:r>
          </a:p>
          <a:p>
            <a:pPr>
              <a:buFont typeface="Times New Roman" pitchFamily="18" charset="0"/>
              <a:buNone/>
            </a:pPr>
            <a:endParaRPr lang="en-US" sz="800" smtClean="0"/>
          </a:p>
          <a:p>
            <a:pPr>
              <a:buFont typeface="Times New Roman" pitchFamily="18" charset="0"/>
              <a:buNone/>
            </a:pPr>
            <a:endParaRPr lang="en-US" smtClean="0"/>
          </a:p>
          <a:p>
            <a:pPr>
              <a:buFont typeface="Times New Roman" pitchFamily="18" charset="0"/>
              <a:buNone/>
            </a:pPr>
            <a:r>
              <a:rPr lang="en-US" smtClean="0"/>
              <a:t>	Lapping is performed either manually or by machine. Hand lapping is done with abrasive powder as lapping medium, whereas machine lapping is done either with abrasive powder or with bonded abrasive wheel.</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Lapping (Cont..):</a:t>
            </a:r>
          </a:p>
        </p:txBody>
      </p:sp>
      <p:sp>
        <p:nvSpPr>
          <p:cNvPr id="99331"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r>
              <a:rPr lang="en-US" smtClean="0"/>
              <a:t>	Laps in the form of ring made of closed grain cast iron are used for manual lapping of external cylindrical surface. </a:t>
            </a:r>
          </a:p>
          <a:p>
            <a:pPr>
              <a:buFont typeface="Times New Roman" pitchFamily="18" charset="0"/>
              <a:buNone/>
            </a:pPr>
            <a:r>
              <a:rPr lang="en-US" smtClean="0"/>
              <a:t>	The bore of the ring is very close to size of the workpiece however, precision adjustment in size is possible with the use of a set screw as illustrated in Fig.(a). </a:t>
            </a:r>
          </a:p>
          <a:p>
            <a:pPr>
              <a:buFont typeface="Times New Roman" pitchFamily="18" charset="0"/>
              <a:buNone/>
            </a:pPr>
            <a:r>
              <a:rPr lang="en-US" smtClean="0"/>
              <a:t>	To increase range of working, a single holder with interchangeable ring laps can also be used. Ring lapping is recommended for finishing plug gauges and machine spindles requiring high precision. </a:t>
            </a:r>
          </a:p>
          <a:p>
            <a:pPr>
              <a:buFont typeface="Times New Roman" pitchFamily="18" charset="0"/>
              <a:buNone/>
            </a:pPr>
            <a:r>
              <a:rPr lang="en-US" smtClean="0"/>
              <a:t>	External threads can be also lapped following this technique. In this case the lap is in the form of a bush having internal thread.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Lapping (Cont..):</a:t>
            </a:r>
          </a:p>
        </p:txBody>
      </p:sp>
      <p:sp>
        <p:nvSpPr>
          <p:cNvPr id="100355" name="Rectangle 3"/>
          <p:cNvSpPr>
            <a:spLocks noGrp="1" noChangeArrowheads="1"/>
          </p:cNvSpPr>
          <p:nvPr>
            <p:ph type="body" idx="1"/>
          </p:nvPr>
        </p:nvSpPr>
        <p:spPr>
          <a:xfrm>
            <a:off x="0" y="3836988"/>
            <a:ext cx="9144000" cy="3021012"/>
          </a:xfrm>
        </p:spPr>
        <p:txBody>
          <a:bodyPr/>
          <a:lstStyle/>
          <a:p>
            <a:pPr>
              <a:buFont typeface="Times New Roman" pitchFamily="18" charset="0"/>
              <a:buNone/>
            </a:pPr>
            <a:r>
              <a:rPr lang="en-US" smtClean="0"/>
              <a:t>	</a:t>
            </a:r>
            <a:r>
              <a:rPr lang="en-US" sz="2600" smtClean="0"/>
              <a:t>Solid or adjustable laps, which are ground straight and round, are used for lapping holes. </a:t>
            </a:r>
          </a:p>
          <a:p>
            <a:pPr>
              <a:buFont typeface="Times New Roman" pitchFamily="18" charset="0"/>
              <a:buNone/>
            </a:pPr>
            <a:r>
              <a:rPr lang="en-US" sz="2600" smtClean="0"/>
              <a:t>	For manual lapping, the lap is made to rotate either in a lathe or honing machine, while the workpiece is reciprocated over it by hand. Large size laps are made of cast iron, while those of small size are made of steel or brass. </a:t>
            </a:r>
          </a:p>
          <a:p>
            <a:pPr>
              <a:buFont typeface="Times New Roman" pitchFamily="18" charset="0"/>
              <a:buNone/>
            </a:pPr>
            <a:r>
              <a:rPr lang="en-US" sz="2600" smtClean="0"/>
              <a:t>	This process finds extensive use in finishing ring gauges. </a:t>
            </a:r>
          </a:p>
        </p:txBody>
      </p:sp>
      <p:pic>
        <p:nvPicPr>
          <p:cNvPr id="100356" name="Picture 4"/>
          <p:cNvPicPr>
            <a:picLocks noChangeAspect="1" noChangeArrowheads="1"/>
          </p:cNvPicPr>
          <p:nvPr/>
        </p:nvPicPr>
        <p:blipFill>
          <a:blip r:embed="rId2" cstate="print"/>
          <a:srcRect/>
          <a:stretch>
            <a:fillRect/>
          </a:stretch>
        </p:blipFill>
        <p:spPr bwMode="auto">
          <a:xfrm>
            <a:off x="355600" y="625475"/>
            <a:ext cx="8397875" cy="317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0"/>
            <a:ext cx="8228013" cy="449263"/>
          </a:xfrm>
        </p:spPr>
        <p:txBody>
          <a:bodyPr/>
          <a:lstStyle/>
          <a:p>
            <a:r>
              <a:rPr lang="en-US" smtClean="0"/>
              <a:t>Lapping (Cont..):</a:t>
            </a:r>
          </a:p>
        </p:txBody>
      </p:sp>
      <p:sp>
        <p:nvSpPr>
          <p:cNvPr id="101379" name="Rectangle 3"/>
          <p:cNvSpPr>
            <a:spLocks noGrp="1" noChangeArrowheads="1"/>
          </p:cNvSpPr>
          <p:nvPr>
            <p:ph type="body" idx="1"/>
          </p:nvPr>
        </p:nvSpPr>
        <p:spPr>
          <a:xfrm>
            <a:off x="0" y="434975"/>
            <a:ext cx="9144000" cy="6423025"/>
          </a:xfrm>
        </p:spPr>
        <p:txBody>
          <a:bodyPr/>
          <a:lstStyle/>
          <a:p>
            <a:pPr>
              <a:buFont typeface="Times New Roman" pitchFamily="18" charset="0"/>
              <a:buNone/>
            </a:pPr>
            <a:r>
              <a:rPr lang="en-US" b="1" smtClean="0"/>
              <a:t>Lapping Machine:</a:t>
            </a:r>
          </a:p>
          <a:p>
            <a:pPr>
              <a:buFont typeface="Times New Roman" pitchFamily="18" charset="0"/>
              <a:buNone/>
            </a:pPr>
            <a:r>
              <a:rPr lang="en-US" sz="2400" smtClean="0"/>
              <a:t>	</a:t>
            </a:r>
            <a:r>
              <a:rPr lang="en-US" smtClean="0"/>
              <a:t>Machine lapping is meant for economic lapping of batch qualities. </a:t>
            </a:r>
          </a:p>
          <a:p>
            <a:pPr>
              <a:buFont typeface="Times New Roman" pitchFamily="18" charset="0"/>
              <a:buNone/>
            </a:pPr>
            <a:endParaRPr lang="en-US" sz="800" smtClean="0"/>
          </a:p>
          <a:p>
            <a:pPr>
              <a:buFont typeface="Times New Roman" pitchFamily="18" charset="0"/>
              <a:buNone/>
            </a:pPr>
            <a:r>
              <a:rPr lang="en-US" smtClean="0"/>
              <a:t>	In machine lapping, where high accuracy is demanded, metal laps and abrasive powder held in suitable vehicles are used. </a:t>
            </a:r>
          </a:p>
          <a:p>
            <a:pPr>
              <a:buFont typeface="Times New Roman" pitchFamily="18" charset="0"/>
              <a:buNone/>
            </a:pPr>
            <a:endParaRPr lang="en-US" sz="800" smtClean="0"/>
          </a:p>
          <a:p>
            <a:pPr>
              <a:buFont typeface="Times New Roman" pitchFamily="18" charset="0"/>
              <a:buNone/>
            </a:pPr>
            <a:r>
              <a:rPr lang="en-US" smtClean="0"/>
              <a:t>	Bonded abrasives in the form wheel are chosen for commercial lapping. </a:t>
            </a:r>
          </a:p>
          <a:p>
            <a:pPr>
              <a:buFont typeface="Times New Roman" pitchFamily="18" charset="0"/>
              <a:buNone/>
            </a:pPr>
            <a:endParaRPr lang="en-US" sz="800" smtClean="0"/>
          </a:p>
          <a:p>
            <a:pPr>
              <a:buFont typeface="Times New Roman" pitchFamily="18" charset="0"/>
              <a:buNone/>
            </a:pPr>
            <a:r>
              <a:rPr lang="en-US" smtClean="0"/>
              <a:t>	Machine lapping can also employ abrasive paper or abrasive cloth as the lapping medium. </a:t>
            </a:r>
          </a:p>
          <a:p>
            <a:pPr>
              <a:buFont typeface="Times New Roman" pitchFamily="18" charset="0"/>
              <a:buNone/>
            </a:pPr>
            <a:endParaRPr lang="en-US" sz="800" smtClean="0"/>
          </a:p>
          <a:p>
            <a:pPr>
              <a:buFont typeface="Times New Roman" pitchFamily="18" charset="0"/>
              <a:buNone/>
            </a:pPr>
            <a:r>
              <a:rPr lang="en-US" smtClean="0"/>
              <a:t>	Production lapping of both flat and cylindrical surfaces are illustrated in Fig.  (a) and (b). </a:t>
            </a:r>
          </a:p>
          <a:p>
            <a:pPr>
              <a:buFont typeface="Times New Roman" pitchFamily="18" charset="0"/>
              <a:buNone/>
            </a:pPr>
            <a:r>
              <a:rPr lang="en-US" smtClean="0"/>
              <a:t>	</a:t>
            </a:r>
            <a:endParaRPr lang="en-US" b="1"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Lapping (Cont..)</a:t>
            </a:r>
          </a:p>
        </p:txBody>
      </p:sp>
      <p:sp>
        <p:nvSpPr>
          <p:cNvPr id="102403" name="Rectangle 3"/>
          <p:cNvSpPr>
            <a:spLocks noGrp="1" noChangeArrowheads="1"/>
          </p:cNvSpPr>
          <p:nvPr>
            <p:ph type="body" idx="1"/>
          </p:nvPr>
        </p:nvSpPr>
        <p:spPr>
          <a:xfrm>
            <a:off x="152400" y="685800"/>
            <a:ext cx="8743950" cy="5943600"/>
          </a:xfrm>
        </p:spPr>
        <p:txBody>
          <a:bodyPr/>
          <a:lstStyle/>
          <a:p>
            <a:pPr>
              <a:buFont typeface="Times New Roman" pitchFamily="18" charset="0"/>
              <a:buNone/>
            </a:pPr>
            <a:r>
              <a:rPr lang="en-US" smtClean="0"/>
              <a:t>	In this case cast iron plate with loose abrasive carried in a vehicle can be used. </a:t>
            </a:r>
          </a:p>
          <a:p>
            <a:pPr>
              <a:buFont typeface="Times New Roman" pitchFamily="18" charset="0"/>
              <a:buNone/>
            </a:pPr>
            <a:endParaRPr lang="en-US" sz="800" smtClean="0"/>
          </a:p>
          <a:p>
            <a:pPr>
              <a:buFont typeface="Times New Roman" pitchFamily="18" charset="0"/>
              <a:buNone/>
            </a:pPr>
            <a:r>
              <a:rPr lang="en-US" smtClean="0"/>
              <a:t>	Alternatively, bonded abrasive plates may also be used. Centreless roll lapping uses two cast iron rolls, one of which serves as the lapping roller twice in diameter than the other one known as the regulating roller. </a:t>
            </a:r>
          </a:p>
          <a:p>
            <a:pPr>
              <a:buFont typeface="Times New Roman" pitchFamily="18" charset="0"/>
              <a:buNone/>
            </a:pPr>
            <a:endParaRPr lang="en-US" sz="800" smtClean="0"/>
          </a:p>
          <a:p>
            <a:pPr>
              <a:buFont typeface="Times New Roman" pitchFamily="18" charset="0"/>
              <a:buNone/>
            </a:pPr>
            <a:r>
              <a:rPr lang="en-US" smtClean="0"/>
              <a:t>	During lapping the abrasive compound is applied to the rolls rotating in the same direction while the workpiece is fed across the rolls. </a:t>
            </a:r>
          </a:p>
          <a:p>
            <a:pPr>
              <a:buFont typeface="Times New Roman" pitchFamily="18" charset="0"/>
              <a:buNone/>
            </a:pPr>
            <a:endParaRPr lang="en-US" sz="800" smtClean="0"/>
          </a:p>
          <a:p>
            <a:pPr>
              <a:buFont typeface="Times New Roman" pitchFamily="18" charset="0"/>
              <a:buNone/>
            </a:pPr>
            <a:r>
              <a:rPr lang="en-US" smtClean="0"/>
              <a:t>	This process is suitable for lapping a single piece at a time and mostly used for lapping plug gauges, measuring wires and similar straight or tapered cylindrical parts. </a:t>
            </a:r>
            <a:r>
              <a:rPr lang="en-US" b="1" smtClean="0"/>
              <a:t> </a:t>
            </a:r>
          </a:p>
          <a:p>
            <a:pPr>
              <a:buFont typeface="Times New Roman" pitchFamily="18" charset="0"/>
              <a:buNone/>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8696</TotalTime>
  <Words>3730</Words>
  <Application>Microsoft Office PowerPoint</Application>
  <PresentationFormat>On-screen Show (4:3)</PresentationFormat>
  <Paragraphs>965</Paragraphs>
  <Slides>160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160</vt:i4>
      </vt:variant>
    </vt:vector>
  </HeadingPairs>
  <TitlesOfParts>
    <vt:vector size="164" baseType="lpstr">
      <vt:lpstr>Arial</vt:lpstr>
      <vt:lpstr>Times New Roman</vt:lpstr>
      <vt:lpstr>Wingdings</vt:lpstr>
      <vt:lpstr>Default Design</vt:lpstr>
      <vt:lpstr>Slide 1</vt:lpstr>
      <vt:lpstr>Superfinishing – Sub-topics:</vt:lpstr>
      <vt:lpstr>GRINDING</vt:lpstr>
      <vt:lpstr>Grinding:</vt:lpstr>
      <vt:lpstr>Grinding:</vt:lpstr>
      <vt:lpstr>Advantages of grinding:</vt:lpstr>
      <vt:lpstr>Applications of grinding:</vt:lpstr>
      <vt:lpstr>Grinding procrss:</vt:lpstr>
      <vt:lpstr>Grinding process (Cont..)</vt:lpstr>
      <vt:lpstr>Grinding process (Cont..)</vt:lpstr>
      <vt:lpstr>Grinding process (Cont..)</vt:lpstr>
      <vt:lpstr>Specification of grinding wheel: </vt:lpstr>
      <vt:lpstr>Standard configuration of grinding wheels:</vt:lpstr>
      <vt:lpstr>Standard configuration of superabrasive grinding wheels:</vt:lpstr>
      <vt:lpstr>Grinding Wheels: Compositional specifications </vt:lpstr>
      <vt:lpstr>Types of Abrasives materials of GrindingWheels:</vt:lpstr>
      <vt:lpstr>Types of Abrasives materials of GrindingWheels:</vt:lpstr>
      <vt:lpstr>Types of abrasives(cont..):</vt:lpstr>
      <vt:lpstr>Types of abrasives(cont..):</vt:lpstr>
      <vt:lpstr>Types of abrasives(cont..):</vt:lpstr>
      <vt:lpstr>Types of abrasives(cont..):</vt:lpstr>
      <vt:lpstr>Types of abrasives(cont..):</vt:lpstr>
      <vt:lpstr>Grain Size of abrasives in Grinding wheels:</vt:lpstr>
      <vt:lpstr>Grain Size of abrasives in Grinding wheels (Cont..):</vt:lpstr>
      <vt:lpstr>Bonding Materials of Grinding wheels:</vt:lpstr>
      <vt:lpstr>Types of Bonds of Grinding wheels (Cont..):</vt:lpstr>
      <vt:lpstr>Types of Bonds of Grinding wheels (Cont..):</vt:lpstr>
      <vt:lpstr>Types of Bonds of Grinding wheels (Cont..):</vt:lpstr>
      <vt:lpstr>Grade (or strength of bond):</vt:lpstr>
      <vt:lpstr>Explanation of Grinding Wheel Grade</vt:lpstr>
      <vt:lpstr>Grinding Wheel Structure (or grain spacing):</vt:lpstr>
      <vt:lpstr>Structure (or grain spacing):</vt:lpstr>
      <vt:lpstr>Grinding Wheel Structure (or grain spacing):</vt:lpstr>
      <vt:lpstr>Explanation of Grinding Wheel structure:</vt:lpstr>
      <vt:lpstr>Marking system for conventional Grinding Wheel: </vt:lpstr>
      <vt:lpstr>Marking system for conventional Grinding Wheel:</vt:lpstr>
      <vt:lpstr>Marking system for Superabrasive Grinding Wheel: </vt:lpstr>
      <vt:lpstr>Marking system for Superabrasive Grinding Wheel:</vt:lpstr>
      <vt:lpstr>Marking system for Superabrasive Grinding Wheel:</vt:lpstr>
      <vt:lpstr>Selection of grinding wheels: </vt:lpstr>
      <vt:lpstr>Truing of grinding wheel: </vt:lpstr>
      <vt:lpstr>Truing tools:</vt:lpstr>
      <vt:lpstr>Truing tools:</vt:lpstr>
      <vt:lpstr>Truing tools:</vt:lpstr>
      <vt:lpstr>Multi stone diamond truing tool:</vt:lpstr>
      <vt:lpstr>Truing tools:</vt:lpstr>
      <vt:lpstr>Truing tools:</vt:lpstr>
      <vt:lpstr>Truing tools:</vt:lpstr>
      <vt:lpstr>Truing tools:</vt:lpstr>
      <vt:lpstr>Truing tools:</vt:lpstr>
      <vt:lpstr>Truing tools:</vt:lpstr>
      <vt:lpstr>Dressing: </vt:lpstr>
      <vt:lpstr>Dressing: </vt:lpstr>
      <vt:lpstr>Grinding Machines: </vt:lpstr>
      <vt:lpstr>Grinding Machines: </vt:lpstr>
      <vt:lpstr>Surface grinding machine: </vt:lpstr>
      <vt:lpstr>Surface grinding machine: </vt:lpstr>
      <vt:lpstr>Horizontal spindle reciprocating table grinder</vt:lpstr>
      <vt:lpstr>Horizontal spindle reciprocating table grinder</vt:lpstr>
      <vt:lpstr>Vertical spindle reciprocating table grinder: </vt:lpstr>
      <vt:lpstr>Vertical spindle reciprocating table grinder: </vt:lpstr>
      <vt:lpstr>Horizontal spindle rotary table grinder: </vt:lpstr>
      <vt:lpstr>Horizontal spindle rotary table grinder: </vt:lpstr>
      <vt:lpstr>Horizontal spindle rotary table grinder: </vt:lpstr>
      <vt:lpstr>Vertical spindle rotary table grinder: </vt:lpstr>
      <vt:lpstr>Vertical spindle rotary table grinder: </vt:lpstr>
      <vt:lpstr>Creep feed grinding machine: </vt:lpstr>
      <vt:lpstr>High efficiency deep grinding machine: </vt:lpstr>
      <vt:lpstr>Cylindrical grinding machine: </vt:lpstr>
      <vt:lpstr>Plain centre type cylindrical grinder: </vt:lpstr>
      <vt:lpstr>Plain centre type cylindrical grinder: </vt:lpstr>
      <vt:lpstr>Plain centre type cylindrical grinder: </vt:lpstr>
      <vt:lpstr>Universal cylindrical surface grinder: </vt:lpstr>
      <vt:lpstr>Universal cylindrical surface grinder: </vt:lpstr>
      <vt:lpstr>Special application of cylindrical grinder: </vt:lpstr>
      <vt:lpstr>Special application of cylindrical grinder: </vt:lpstr>
      <vt:lpstr>Special application of cylindrical grinder: </vt:lpstr>
      <vt:lpstr>Special application of cylindrical grinder: </vt:lpstr>
      <vt:lpstr>External centreless grinder: </vt:lpstr>
      <vt:lpstr>External centreless grinder: </vt:lpstr>
      <vt:lpstr>External centreless grinder: </vt:lpstr>
      <vt:lpstr>Tool post grinder: </vt:lpstr>
      <vt:lpstr> Internal grinding machine:  </vt:lpstr>
      <vt:lpstr> Chucking type internal grinder:  </vt:lpstr>
      <vt:lpstr>Chucking type internal grinder:</vt:lpstr>
      <vt:lpstr>Planetary internal grinder:</vt:lpstr>
      <vt:lpstr>Planetary internal grinder:</vt:lpstr>
      <vt:lpstr>Centreless internal grinder: </vt:lpstr>
      <vt:lpstr>Tool and cutter grinder machine: </vt:lpstr>
      <vt:lpstr>Tool and cutter grinder machine: </vt:lpstr>
      <vt:lpstr>Super finishing processes:</vt:lpstr>
      <vt:lpstr>Super finishing processes:</vt:lpstr>
      <vt:lpstr>Lapping: </vt:lpstr>
      <vt:lpstr>Lapping (Cont..):</vt:lpstr>
      <vt:lpstr>Lapping (Cont..):</vt:lpstr>
      <vt:lpstr>Lapping (Cont..):</vt:lpstr>
      <vt:lpstr>Lapping (Cont..):</vt:lpstr>
      <vt:lpstr>Lapping (Cont..):</vt:lpstr>
      <vt:lpstr>Lapping (Cont..)</vt:lpstr>
      <vt:lpstr>Lapping (Cont..)</vt:lpstr>
      <vt:lpstr>Lapping (Cont..)</vt:lpstr>
      <vt:lpstr>Lapping (Cont..)</vt:lpstr>
      <vt:lpstr>Lapping (Cont..)</vt:lpstr>
      <vt:lpstr>Lapping (Cont..)</vt:lpstr>
      <vt:lpstr>Lapping (Cont..)</vt:lpstr>
      <vt:lpstr>Honing</vt:lpstr>
      <vt:lpstr>Honing:</vt:lpstr>
      <vt:lpstr>Honing (Cont..)</vt:lpstr>
      <vt:lpstr>Honing (Cont..)</vt:lpstr>
      <vt:lpstr>Honing (Cont..)</vt:lpstr>
      <vt:lpstr>Honing (Cont..)</vt:lpstr>
      <vt:lpstr>Honing (Cont..)</vt:lpstr>
      <vt:lpstr>Honing (Cont..)</vt:lpstr>
      <vt:lpstr>Superfinishing </vt:lpstr>
      <vt:lpstr>Superfinishing: </vt:lpstr>
      <vt:lpstr>Superfinishing (Cont..): </vt:lpstr>
      <vt:lpstr>Buffing</vt:lpstr>
      <vt:lpstr>Buffing:</vt:lpstr>
      <vt:lpstr>Buffing (Cont..):</vt:lpstr>
      <vt:lpstr>Buffing (Cont..):</vt:lpstr>
      <vt:lpstr>Buffing (Cont..):</vt:lpstr>
      <vt:lpstr>Buffing (Cont..):</vt:lpstr>
      <vt:lpstr>Barrel Tumbling</vt:lpstr>
      <vt:lpstr>Barrel Tumbling:</vt:lpstr>
      <vt:lpstr>Barrel Tumbling (Cont..):</vt:lpstr>
      <vt:lpstr>Barrel Tumbling (Cont..):</vt:lpstr>
      <vt:lpstr>Barrel Tumbling (Cont..):</vt:lpstr>
      <vt:lpstr>Barrel Tumbling (Cont..):</vt:lpstr>
      <vt:lpstr>Burnishing</vt:lpstr>
      <vt:lpstr>Burnishing:</vt:lpstr>
      <vt:lpstr>Burnishing (Cont..):</vt:lpstr>
      <vt:lpstr>Burnishing (Cont..)</vt:lpstr>
      <vt:lpstr>Burnishing (Cont..):</vt:lpstr>
      <vt:lpstr>Powder Coating</vt:lpstr>
      <vt:lpstr>Powder Coating :</vt:lpstr>
      <vt:lpstr>Powder Coating (Cont..):</vt:lpstr>
      <vt:lpstr>Powder Coating (Cont..):</vt:lpstr>
      <vt:lpstr>Powder Coating (Cont..):</vt:lpstr>
      <vt:lpstr>Powder Coating (Cont..):</vt:lpstr>
      <vt:lpstr>Powder Coating (Cont..):</vt:lpstr>
      <vt:lpstr>Powder Coating (Cont..):</vt:lpstr>
      <vt:lpstr>Powder Coating (Cont..):</vt:lpstr>
      <vt:lpstr>Slide 143</vt:lpstr>
      <vt:lpstr>Powder Coating (Cont..):</vt:lpstr>
      <vt:lpstr>Powder Coating (Cont..):</vt:lpstr>
      <vt:lpstr>Powder Coating (Cont..):</vt:lpstr>
      <vt:lpstr>Powder Coating (Cont..):</vt:lpstr>
      <vt:lpstr>Powder Coating (Cont..):</vt:lpstr>
      <vt:lpstr>Polishing:</vt:lpstr>
      <vt:lpstr>Polishing (Cont..):</vt:lpstr>
      <vt:lpstr>Polishing (Cont..):</vt:lpstr>
      <vt:lpstr>Polishing (Cont..):</vt:lpstr>
      <vt:lpstr>Polishing (Cont..):</vt:lpstr>
      <vt:lpstr>Polishing (Cont..):</vt:lpstr>
      <vt:lpstr>Polishing (Cont..):</vt:lpstr>
      <vt:lpstr>Slide 156</vt:lpstr>
      <vt:lpstr>Slide 157</vt:lpstr>
      <vt:lpstr>Slide 158</vt:lpstr>
      <vt:lpstr>Slide 159</vt:lpstr>
      <vt:lpstr>Slide 160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Shell-molding Process</dc:title>
  <dc:creator>ceo</dc:creator>
  <cp:lastModifiedBy>hardikmehta</cp:lastModifiedBy>
  <cp:revision>460</cp:revision>
  <cp:lastPrinted>1601-01-01T00:00:00Z</cp:lastPrinted>
  <dcterms:created xsi:type="dcterms:W3CDTF">2008-08-29T12:01:40Z</dcterms:created>
  <dcterms:modified xsi:type="dcterms:W3CDTF">2017-12-29T06:51:25Z</dcterms:modified>
</cp:coreProperties>
</file>