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361" r:id="rId1"/>
  </p:sldMasterIdLst>
  <p:notesMasterIdLst>
    <p:notesMasterId r:id="rId65"/>
  </p:notesMasterIdLst>
  <p:handoutMasterIdLst>
    <p:handoutMasterId r:id="rId66"/>
  </p:handoutMasterIdLst>
  <p:sldIdLst>
    <p:sldId id="456" r:id="rId2"/>
    <p:sldId id="505" r:id="rId3"/>
    <p:sldId id="457" r:id="rId4"/>
    <p:sldId id="458" r:id="rId5"/>
    <p:sldId id="459" r:id="rId6"/>
    <p:sldId id="506" r:id="rId7"/>
    <p:sldId id="460" r:id="rId8"/>
    <p:sldId id="461" r:id="rId9"/>
    <p:sldId id="462" r:id="rId10"/>
    <p:sldId id="465" r:id="rId11"/>
    <p:sldId id="466" r:id="rId12"/>
    <p:sldId id="510" r:id="rId13"/>
    <p:sldId id="463" r:id="rId14"/>
    <p:sldId id="464" r:id="rId15"/>
    <p:sldId id="503" r:id="rId16"/>
    <p:sldId id="467" r:id="rId17"/>
    <p:sldId id="468" r:id="rId18"/>
    <p:sldId id="516" r:id="rId19"/>
    <p:sldId id="469" r:id="rId20"/>
    <p:sldId id="513" r:id="rId21"/>
    <p:sldId id="520" r:id="rId22"/>
    <p:sldId id="522" r:id="rId23"/>
    <p:sldId id="515" r:id="rId24"/>
    <p:sldId id="521" r:id="rId25"/>
    <p:sldId id="514" r:id="rId26"/>
    <p:sldId id="470" r:id="rId27"/>
    <p:sldId id="471" r:id="rId28"/>
    <p:sldId id="472" r:id="rId29"/>
    <p:sldId id="517" r:id="rId30"/>
    <p:sldId id="473" r:id="rId31"/>
    <p:sldId id="519" r:id="rId32"/>
    <p:sldId id="474" r:id="rId33"/>
    <p:sldId id="475" r:id="rId34"/>
    <p:sldId id="476" r:id="rId35"/>
    <p:sldId id="477" r:id="rId36"/>
    <p:sldId id="478" r:id="rId37"/>
    <p:sldId id="479" r:id="rId38"/>
    <p:sldId id="480" r:id="rId39"/>
    <p:sldId id="481" r:id="rId40"/>
    <p:sldId id="482" r:id="rId41"/>
    <p:sldId id="483" r:id="rId42"/>
    <p:sldId id="484" r:id="rId43"/>
    <p:sldId id="485" r:id="rId44"/>
    <p:sldId id="509" r:id="rId45"/>
    <p:sldId id="507" r:id="rId46"/>
    <p:sldId id="486" r:id="rId47"/>
    <p:sldId id="487" r:id="rId48"/>
    <p:sldId id="504" r:id="rId49"/>
    <p:sldId id="488" r:id="rId50"/>
    <p:sldId id="489" r:id="rId51"/>
    <p:sldId id="490" r:id="rId52"/>
    <p:sldId id="491" r:id="rId53"/>
    <p:sldId id="492" r:id="rId54"/>
    <p:sldId id="493" r:id="rId55"/>
    <p:sldId id="494" r:id="rId56"/>
    <p:sldId id="495" r:id="rId57"/>
    <p:sldId id="496" r:id="rId58"/>
    <p:sldId id="497" r:id="rId59"/>
    <p:sldId id="498" r:id="rId60"/>
    <p:sldId id="499" r:id="rId61"/>
    <p:sldId id="500" r:id="rId62"/>
    <p:sldId id="502" r:id="rId63"/>
    <p:sldId id="512" r:id="rId64"/>
  </p:sldIdLst>
  <p:sldSz cx="9144000" cy="6858000" type="screen4x3"/>
  <p:notesSz cx="6858000" cy="9180513"/>
  <p:defaultTextStyle>
    <a:defPPr>
      <a:defRPr lang="en-US"/>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clrMode="bw" frameSlides="1"/>
  <p:showPr showNarration="1" useTimings="0">
    <p:present/>
    <p:sldAll/>
    <p:penClr>
      <a:schemeClr val="tx1"/>
    </p:penClr>
  </p:showPr>
  <p:clrMru>
    <a:srgbClr val="A50021"/>
    <a:srgbClr val="330099"/>
    <a:srgbClr val="0D0A51"/>
    <a:srgbClr val="FF3399"/>
    <a:srgbClr val="FFCC00"/>
    <a:srgbClr val="FFCCCC"/>
    <a:srgbClr val="FF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728" autoAdjust="0"/>
  </p:normalViewPr>
  <p:slideViewPr>
    <p:cSldViewPr>
      <p:cViewPr varScale="1">
        <p:scale>
          <a:sx n="64" d="100"/>
          <a:sy n="64" d="100"/>
        </p:scale>
        <p:origin x="-134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200" d="100"/>
          <a:sy n="200" d="100"/>
        </p:scale>
        <p:origin x="-72" y="-78"/>
      </p:cViewPr>
      <p:guideLst>
        <p:guide orient="horz" pos="2154"/>
        <p:guide pos="288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1026"/>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18735" tIns="0" rIns="18735" bIns="0" numCol="1" anchor="t" anchorCtr="0" compatLnSpc="1">
            <a:prstTxWarp prst="textNoShape">
              <a:avLst/>
            </a:prstTxWarp>
          </a:bodyPr>
          <a:lstStyle>
            <a:lvl1pPr defTabSz="900113" eaLnBrk="0" hangingPunct="0">
              <a:defRPr sz="1000" i="1">
                <a:effectLst/>
                <a:latin typeface="Arial" pitchFamily="34" charset="0"/>
              </a:defRPr>
            </a:lvl1pPr>
          </a:lstStyle>
          <a:p>
            <a:pPr>
              <a:defRPr/>
            </a:pPr>
            <a:endParaRPr lang="en-US"/>
          </a:p>
        </p:txBody>
      </p:sp>
      <p:sp>
        <p:nvSpPr>
          <p:cNvPr id="4099" name="Rectangle 1027"/>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18735" tIns="0" rIns="18735" bIns="0" numCol="1" anchor="t" anchorCtr="0" compatLnSpc="1">
            <a:prstTxWarp prst="textNoShape">
              <a:avLst/>
            </a:prstTxWarp>
          </a:bodyPr>
          <a:lstStyle>
            <a:lvl1pPr algn="r" defTabSz="900113" eaLnBrk="0" hangingPunct="0">
              <a:defRPr sz="1000" i="1">
                <a:effectLst/>
                <a:latin typeface="Arial" pitchFamily="34" charset="0"/>
              </a:defRPr>
            </a:lvl1pPr>
          </a:lstStyle>
          <a:p>
            <a:pPr>
              <a:defRPr/>
            </a:pPr>
            <a:endParaRPr lang="en-US"/>
          </a:p>
        </p:txBody>
      </p:sp>
      <p:sp>
        <p:nvSpPr>
          <p:cNvPr id="4100" name="Rectangle 1028"/>
          <p:cNvSpPr>
            <a:spLocks noGrp="1" noChangeArrowheads="1"/>
          </p:cNvSpPr>
          <p:nvPr>
            <p:ph type="ftr" sz="quarter" idx="2"/>
          </p:nvPr>
        </p:nvSpPr>
        <p:spPr bwMode="auto">
          <a:xfrm>
            <a:off x="0" y="8723313"/>
            <a:ext cx="2971800" cy="457200"/>
          </a:xfrm>
          <a:prstGeom prst="rect">
            <a:avLst/>
          </a:prstGeom>
          <a:noFill/>
          <a:ln w="9525">
            <a:noFill/>
            <a:miter lim="800000"/>
            <a:headEnd/>
            <a:tailEnd/>
          </a:ln>
          <a:effectLst/>
        </p:spPr>
        <p:txBody>
          <a:bodyPr vert="horz" wrap="square" lIns="18735" tIns="0" rIns="18735" bIns="0" numCol="1" anchor="b" anchorCtr="0" compatLnSpc="1">
            <a:prstTxWarp prst="textNoShape">
              <a:avLst/>
            </a:prstTxWarp>
          </a:bodyPr>
          <a:lstStyle>
            <a:lvl1pPr defTabSz="900113" eaLnBrk="0" hangingPunct="0">
              <a:defRPr sz="1000" i="1">
                <a:effectLst/>
                <a:latin typeface="Arial" pitchFamily="34" charset="0"/>
              </a:defRPr>
            </a:lvl1pPr>
          </a:lstStyle>
          <a:p>
            <a:pPr>
              <a:defRPr/>
            </a:pPr>
            <a:endParaRPr lang="en-US"/>
          </a:p>
        </p:txBody>
      </p:sp>
      <p:sp>
        <p:nvSpPr>
          <p:cNvPr id="4101" name="Rectangle 1029"/>
          <p:cNvSpPr>
            <a:spLocks noGrp="1" noChangeArrowheads="1"/>
          </p:cNvSpPr>
          <p:nvPr>
            <p:ph type="sldNum" sz="quarter" idx="3"/>
          </p:nvPr>
        </p:nvSpPr>
        <p:spPr bwMode="auto">
          <a:xfrm>
            <a:off x="3581400" y="8723313"/>
            <a:ext cx="2971800" cy="457200"/>
          </a:xfrm>
          <a:prstGeom prst="rect">
            <a:avLst/>
          </a:prstGeom>
          <a:noFill/>
          <a:ln w="9525">
            <a:noFill/>
            <a:miter lim="800000"/>
            <a:headEnd/>
            <a:tailEnd/>
          </a:ln>
          <a:effectLst/>
        </p:spPr>
        <p:txBody>
          <a:bodyPr vert="horz" wrap="square" lIns="18735" tIns="0" rIns="18735" bIns="0" numCol="1" anchor="b" anchorCtr="0" compatLnSpc="1">
            <a:prstTxWarp prst="textNoShape">
              <a:avLst/>
            </a:prstTxWarp>
          </a:bodyPr>
          <a:lstStyle>
            <a:lvl1pPr algn="r" defTabSz="900113" eaLnBrk="0" hangingPunct="0">
              <a:defRPr sz="1000" i="1">
                <a:effectLst/>
                <a:latin typeface="Arial" pitchFamily="34" charset="0"/>
              </a:defRPr>
            </a:lvl1pPr>
          </a:lstStyle>
          <a:p>
            <a:pPr>
              <a:defRPr/>
            </a:pPr>
            <a:fld id="{78D51975-4D45-47AA-9E09-4E8D9F6D939B}" type="slidenum">
              <a:rPr lang="en-US"/>
              <a:pPr>
                <a:defRPr/>
              </a:pPr>
              <a:t>‹#›</a:t>
            </a:fld>
            <a:endParaRPr lang="en-US"/>
          </a:p>
        </p:txBody>
      </p:sp>
      <p:sp>
        <p:nvSpPr>
          <p:cNvPr id="4103" name="Rectangle 1031"/>
          <p:cNvSpPr>
            <a:spLocks noChangeArrowheads="1"/>
          </p:cNvSpPr>
          <p:nvPr/>
        </p:nvSpPr>
        <p:spPr bwMode="auto">
          <a:xfrm>
            <a:off x="-1588" y="8723313"/>
            <a:ext cx="2973388" cy="458787"/>
          </a:xfrm>
          <a:prstGeom prst="rect">
            <a:avLst/>
          </a:prstGeom>
          <a:noFill/>
          <a:ln w="9525">
            <a:noFill/>
            <a:miter lim="800000"/>
            <a:headEnd/>
            <a:tailEnd/>
          </a:ln>
          <a:effectLst/>
        </p:spPr>
        <p:txBody>
          <a:bodyPr lIns="18735" tIns="0" rIns="18735" bIns="0" anchor="b"/>
          <a:lstStyle/>
          <a:p>
            <a:pPr defTabSz="900113" eaLnBrk="0" hangingPunct="0">
              <a:buFont typeface="Symbol" pitchFamily="18" charset="2"/>
              <a:buNone/>
              <a:defRPr/>
            </a:pPr>
            <a:endParaRPr lang="en-US" sz="1000" i="1">
              <a:latin typeface="Arial"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1026"/>
          <p:cNvSpPr>
            <a:spLocks noGrp="1" noChangeArrowheads="1"/>
          </p:cNvSpPr>
          <p:nvPr>
            <p:ph type="hdr" sz="quarter"/>
          </p:nvPr>
        </p:nvSpPr>
        <p:spPr bwMode="auto">
          <a:xfrm>
            <a:off x="0" y="0"/>
            <a:ext cx="2997200" cy="458788"/>
          </a:xfrm>
          <a:prstGeom prst="rect">
            <a:avLst/>
          </a:prstGeom>
          <a:noFill/>
          <a:ln w="12700">
            <a:noFill/>
            <a:miter lim="800000"/>
            <a:headEnd type="none" w="sm" len="sm"/>
            <a:tailEnd type="none" w="sm" len="sm"/>
          </a:ln>
          <a:effectLst/>
        </p:spPr>
        <p:txBody>
          <a:bodyPr vert="horz" wrap="square" lIns="89931" tIns="44966" rIns="89931" bIns="44966" numCol="1" anchor="t" anchorCtr="0" compatLnSpc="1">
            <a:prstTxWarp prst="textNoShape">
              <a:avLst/>
            </a:prstTxWarp>
          </a:bodyPr>
          <a:lstStyle>
            <a:lvl1pPr defTabSz="900113" eaLnBrk="0" hangingPunct="0">
              <a:defRPr sz="1200">
                <a:effectLst/>
                <a:latin typeface="Arial" pitchFamily="34" charset="0"/>
              </a:defRPr>
            </a:lvl1pPr>
          </a:lstStyle>
          <a:p>
            <a:pPr>
              <a:defRPr/>
            </a:pPr>
            <a:endParaRPr lang="en-US"/>
          </a:p>
        </p:txBody>
      </p:sp>
      <p:sp>
        <p:nvSpPr>
          <p:cNvPr id="57347" name="Rectangle 1027"/>
          <p:cNvSpPr>
            <a:spLocks noGrp="1" noChangeArrowheads="1"/>
          </p:cNvSpPr>
          <p:nvPr>
            <p:ph type="dt" idx="1"/>
          </p:nvPr>
        </p:nvSpPr>
        <p:spPr bwMode="auto">
          <a:xfrm>
            <a:off x="3873500" y="0"/>
            <a:ext cx="2997200" cy="458788"/>
          </a:xfrm>
          <a:prstGeom prst="rect">
            <a:avLst/>
          </a:prstGeom>
          <a:noFill/>
          <a:ln w="12700">
            <a:noFill/>
            <a:miter lim="800000"/>
            <a:headEnd type="none" w="sm" len="sm"/>
            <a:tailEnd type="none" w="sm" len="sm"/>
          </a:ln>
          <a:effectLst/>
        </p:spPr>
        <p:txBody>
          <a:bodyPr vert="horz" wrap="square" lIns="89931" tIns="44966" rIns="89931" bIns="44966" numCol="1" anchor="t" anchorCtr="0" compatLnSpc="1">
            <a:prstTxWarp prst="textNoShape">
              <a:avLst/>
            </a:prstTxWarp>
          </a:bodyPr>
          <a:lstStyle>
            <a:lvl1pPr algn="r" defTabSz="900113" eaLnBrk="0" hangingPunct="0">
              <a:defRPr sz="1200">
                <a:effectLst/>
                <a:latin typeface="Arial" pitchFamily="34" charset="0"/>
              </a:defRPr>
            </a:lvl1pPr>
          </a:lstStyle>
          <a:p>
            <a:pPr>
              <a:defRPr/>
            </a:pPr>
            <a:endParaRPr lang="en-US"/>
          </a:p>
        </p:txBody>
      </p:sp>
      <p:sp>
        <p:nvSpPr>
          <p:cNvPr id="74756" name="Rectangle 1028"/>
          <p:cNvSpPr>
            <a:spLocks noGrp="1" noRot="1" noChangeAspect="1" noChangeArrowheads="1" noTextEdit="1"/>
          </p:cNvSpPr>
          <p:nvPr>
            <p:ph type="sldImg" idx="2"/>
          </p:nvPr>
        </p:nvSpPr>
        <p:spPr bwMode="auto">
          <a:xfrm>
            <a:off x="1138238" y="690563"/>
            <a:ext cx="4594225" cy="3446462"/>
          </a:xfrm>
          <a:prstGeom prst="rect">
            <a:avLst/>
          </a:prstGeom>
          <a:noFill/>
          <a:ln w="9525">
            <a:solidFill>
              <a:srgbClr val="000000"/>
            </a:solidFill>
            <a:miter lim="800000"/>
            <a:headEnd/>
            <a:tailEnd/>
          </a:ln>
        </p:spPr>
      </p:sp>
      <p:sp>
        <p:nvSpPr>
          <p:cNvPr id="57349" name="Rectangle 1029"/>
          <p:cNvSpPr>
            <a:spLocks noGrp="1" noChangeArrowheads="1"/>
          </p:cNvSpPr>
          <p:nvPr>
            <p:ph type="body" sz="quarter" idx="3"/>
          </p:nvPr>
        </p:nvSpPr>
        <p:spPr bwMode="auto">
          <a:xfrm>
            <a:off x="950913" y="4367213"/>
            <a:ext cx="4968875" cy="4137025"/>
          </a:xfrm>
          <a:prstGeom prst="rect">
            <a:avLst/>
          </a:prstGeom>
          <a:noFill/>
          <a:ln w="12700">
            <a:noFill/>
            <a:miter lim="800000"/>
            <a:headEnd type="none" w="sm" len="sm"/>
            <a:tailEnd type="none" w="sm" len="sm"/>
          </a:ln>
          <a:effectLst/>
        </p:spPr>
        <p:txBody>
          <a:bodyPr vert="horz" wrap="square" lIns="89931" tIns="44966" rIns="89931" bIns="4496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7350" name="Rectangle 1030"/>
          <p:cNvSpPr>
            <a:spLocks noGrp="1" noChangeArrowheads="1"/>
          </p:cNvSpPr>
          <p:nvPr>
            <p:ph type="ftr" sz="quarter" idx="4"/>
          </p:nvPr>
        </p:nvSpPr>
        <p:spPr bwMode="auto">
          <a:xfrm>
            <a:off x="0" y="8734425"/>
            <a:ext cx="2997200" cy="460375"/>
          </a:xfrm>
          <a:prstGeom prst="rect">
            <a:avLst/>
          </a:prstGeom>
          <a:noFill/>
          <a:ln w="12700">
            <a:noFill/>
            <a:miter lim="800000"/>
            <a:headEnd type="none" w="sm" len="sm"/>
            <a:tailEnd type="none" w="sm" len="sm"/>
          </a:ln>
          <a:effectLst/>
        </p:spPr>
        <p:txBody>
          <a:bodyPr vert="horz" wrap="square" lIns="89931" tIns="44966" rIns="89931" bIns="44966" numCol="1" anchor="b" anchorCtr="0" compatLnSpc="1">
            <a:prstTxWarp prst="textNoShape">
              <a:avLst/>
            </a:prstTxWarp>
          </a:bodyPr>
          <a:lstStyle>
            <a:lvl1pPr defTabSz="900113" eaLnBrk="0" hangingPunct="0">
              <a:defRPr sz="1200">
                <a:effectLst/>
                <a:latin typeface="Arial" pitchFamily="34" charset="0"/>
              </a:defRPr>
            </a:lvl1pPr>
          </a:lstStyle>
          <a:p>
            <a:pPr>
              <a:defRPr/>
            </a:pPr>
            <a:endParaRPr lang="en-US"/>
          </a:p>
        </p:txBody>
      </p:sp>
      <p:sp>
        <p:nvSpPr>
          <p:cNvPr id="57351" name="Rectangle 1031"/>
          <p:cNvSpPr>
            <a:spLocks noGrp="1" noChangeArrowheads="1"/>
          </p:cNvSpPr>
          <p:nvPr>
            <p:ph type="sldNum" sz="quarter" idx="5"/>
          </p:nvPr>
        </p:nvSpPr>
        <p:spPr bwMode="auto">
          <a:xfrm>
            <a:off x="3873500" y="8734425"/>
            <a:ext cx="2997200" cy="460375"/>
          </a:xfrm>
          <a:prstGeom prst="rect">
            <a:avLst/>
          </a:prstGeom>
          <a:noFill/>
          <a:ln w="12700">
            <a:noFill/>
            <a:miter lim="800000"/>
            <a:headEnd type="none" w="sm" len="sm"/>
            <a:tailEnd type="none" w="sm" len="sm"/>
          </a:ln>
          <a:effectLst/>
        </p:spPr>
        <p:txBody>
          <a:bodyPr vert="horz" wrap="square" lIns="89931" tIns="44966" rIns="89931" bIns="44966" numCol="1" anchor="b" anchorCtr="0" compatLnSpc="1">
            <a:prstTxWarp prst="textNoShape">
              <a:avLst/>
            </a:prstTxWarp>
          </a:bodyPr>
          <a:lstStyle>
            <a:lvl1pPr algn="r" defTabSz="900113" eaLnBrk="0" hangingPunct="0">
              <a:defRPr sz="1200">
                <a:effectLst/>
                <a:latin typeface="Arial" pitchFamily="34" charset="0"/>
              </a:defRPr>
            </a:lvl1pPr>
          </a:lstStyle>
          <a:p>
            <a:pPr>
              <a:defRPr/>
            </a:pPr>
            <a:fld id="{0FE4C656-87E8-4D5B-BA5C-23DADE8BE36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endParaRPr lang="en-US"/>
          </a:p>
        </p:txBody>
      </p:sp>
      <p:sp>
        <p:nvSpPr>
          <p:cNvPr id="5" name="Footer Placeholder 18"/>
          <p:cNvSpPr>
            <a:spLocks noGrp="1"/>
          </p:cNvSpPr>
          <p:nvPr>
            <p:ph type="ftr" sz="quarter" idx="11"/>
          </p:nvPr>
        </p:nvSpPr>
        <p:spPr/>
        <p:txBody>
          <a:bodyPr/>
          <a:lstStyle>
            <a:lvl1pPr>
              <a:defRPr/>
            </a:lvl1pPr>
          </a:lstStyle>
          <a:p>
            <a:pPr>
              <a:defRPr/>
            </a:pPr>
            <a:endParaRPr lang="en-US"/>
          </a:p>
        </p:txBody>
      </p:sp>
      <p:sp>
        <p:nvSpPr>
          <p:cNvPr id="6" name="Slide Number Placeholder 26"/>
          <p:cNvSpPr>
            <a:spLocks noGrp="1"/>
          </p:cNvSpPr>
          <p:nvPr>
            <p:ph type="sldNum" sz="quarter" idx="12"/>
          </p:nvPr>
        </p:nvSpPr>
        <p:spPr/>
        <p:txBody>
          <a:bodyPr/>
          <a:lstStyle>
            <a:lvl1pPr>
              <a:defRPr/>
            </a:lvl1pPr>
          </a:lstStyle>
          <a:p>
            <a:pPr>
              <a:defRPr/>
            </a:pPr>
            <a:fld id="{B8522298-40C2-462D-89D9-489AB2FFF3F5}"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CDB26F10-5D0C-4286-A931-CB14D239D02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278BF2B3-83B4-42CD-907A-63F2F4EB75BC}"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3638"/>
            <a:ext cx="2133600" cy="457200"/>
          </a:xfrm>
        </p:spPr>
        <p:txBody>
          <a:bodyPr/>
          <a:lstStyle>
            <a:lvl1pPr>
              <a:defRPr/>
            </a:lvl1pPr>
          </a:lstStyle>
          <a:p>
            <a:pPr>
              <a:defRPr/>
            </a:pPr>
            <a:endParaRPr lang="en-US" altLang="en-US"/>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pPr>
              <a:defRPr/>
            </a:pPr>
            <a:endParaRPr lang="en-US" altLang="en-US"/>
          </a:p>
        </p:txBody>
      </p:sp>
      <p:sp>
        <p:nvSpPr>
          <p:cNvPr id="8" name="Slide Number Placeholder 7"/>
          <p:cNvSpPr>
            <a:spLocks noGrp="1"/>
          </p:cNvSpPr>
          <p:nvPr>
            <p:ph type="sldNum" sz="quarter" idx="12"/>
          </p:nvPr>
        </p:nvSpPr>
        <p:spPr>
          <a:xfrm>
            <a:off x="6553200" y="6243638"/>
            <a:ext cx="2133600" cy="457200"/>
          </a:xfrm>
        </p:spPr>
        <p:txBody>
          <a:bodyPr/>
          <a:lstStyle>
            <a:lvl1pPr>
              <a:defRPr/>
            </a:lvl1pPr>
          </a:lstStyle>
          <a:p>
            <a:pPr>
              <a:defRPr/>
            </a:pPr>
            <a:fld id="{6BAF45F7-462F-4733-9EC0-82292CDD967B}" type="slidenum">
              <a:rPr lang="en-US" altLang="en-US"/>
              <a:pPr>
                <a:defRPr/>
              </a:pPr>
              <a:t>‹#›</a:t>
            </a:fld>
            <a:endParaRPr lang="en-US"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3638"/>
            <a:ext cx="2133600" cy="457200"/>
          </a:xfrm>
        </p:spPr>
        <p:txBody>
          <a:bodyPr/>
          <a:lstStyle>
            <a:lvl1pPr>
              <a:defRPr/>
            </a:lvl1pPr>
          </a:lstStyle>
          <a:p>
            <a:pPr>
              <a:defRPr/>
            </a:pPr>
            <a:endParaRPr lang="en-US" alt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pPr>
              <a:defRPr/>
            </a:pPr>
            <a:endParaRPr lang="en-US" altLang="en-US"/>
          </a:p>
        </p:txBody>
      </p:sp>
      <p:sp>
        <p:nvSpPr>
          <p:cNvPr id="7" name="Slide Number Placeholder 6"/>
          <p:cNvSpPr>
            <a:spLocks noGrp="1"/>
          </p:cNvSpPr>
          <p:nvPr>
            <p:ph type="sldNum" sz="quarter" idx="12"/>
          </p:nvPr>
        </p:nvSpPr>
        <p:spPr>
          <a:xfrm>
            <a:off x="6553200" y="6243638"/>
            <a:ext cx="2133600" cy="457200"/>
          </a:xfrm>
        </p:spPr>
        <p:txBody>
          <a:bodyPr/>
          <a:lstStyle>
            <a:lvl1pPr>
              <a:defRPr/>
            </a:lvl1pPr>
          </a:lstStyle>
          <a:p>
            <a:pPr>
              <a:defRPr/>
            </a:pPr>
            <a:fld id="{CB582B7A-956A-4947-8150-E2B2E1C23639}" type="slidenum">
              <a:rPr lang="en-US" altLang="en-US"/>
              <a:pPr>
                <a:defRPr/>
              </a:pPr>
              <a:t>‹#›</a:t>
            </a:fld>
            <a:endParaRPr lang="en-US"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8229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941763"/>
            <a:ext cx="8229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3638"/>
            <a:ext cx="2133600" cy="457200"/>
          </a:xfrm>
        </p:spPr>
        <p:txBody>
          <a:bodyPr/>
          <a:lstStyle>
            <a:lvl1pPr>
              <a:defRPr/>
            </a:lvl1pPr>
          </a:lstStyle>
          <a:p>
            <a:pPr>
              <a:defRPr/>
            </a:pPr>
            <a:endParaRPr lang="en-US" alt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pPr>
              <a:defRPr/>
            </a:pPr>
            <a:endParaRPr lang="en-US" altLang="en-US"/>
          </a:p>
        </p:txBody>
      </p:sp>
      <p:sp>
        <p:nvSpPr>
          <p:cNvPr id="7" name="Slide Number Placeholder 6"/>
          <p:cNvSpPr>
            <a:spLocks noGrp="1"/>
          </p:cNvSpPr>
          <p:nvPr>
            <p:ph type="sldNum" sz="quarter" idx="12"/>
          </p:nvPr>
        </p:nvSpPr>
        <p:spPr>
          <a:xfrm>
            <a:off x="6553200" y="6243638"/>
            <a:ext cx="2133600" cy="457200"/>
          </a:xfrm>
        </p:spPr>
        <p:txBody>
          <a:bodyPr/>
          <a:lstStyle>
            <a:lvl1pPr>
              <a:defRPr/>
            </a:lvl1pPr>
          </a:lstStyle>
          <a:p>
            <a:pPr>
              <a:defRPr/>
            </a:pPr>
            <a:fld id="{A5437BFD-C48F-4674-84DD-4A1687B6D0DC}" type="slidenum">
              <a:rPr lang="en-US" altLang="en-US"/>
              <a:pPr>
                <a:defRPr/>
              </a:pPr>
              <a:t>‹#›</a:t>
            </a:fld>
            <a:endParaRPr lang="en-US"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3638"/>
            <a:ext cx="2133600" cy="457200"/>
          </a:xfrm>
        </p:spPr>
        <p:txBody>
          <a:bodyPr/>
          <a:lstStyle>
            <a:lvl1pPr>
              <a:defRPr/>
            </a:lvl1pPr>
          </a:lstStyle>
          <a:p>
            <a:pPr>
              <a:defRPr/>
            </a:pPr>
            <a:endParaRPr lang="en-US" altLang="en-US"/>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pPr>
              <a:defRPr/>
            </a:pPr>
            <a:endParaRPr lang="en-US" altLang="en-US"/>
          </a:p>
        </p:txBody>
      </p:sp>
      <p:sp>
        <p:nvSpPr>
          <p:cNvPr id="8" name="Slide Number Placeholder 7"/>
          <p:cNvSpPr>
            <a:spLocks noGrp="1"/>
          </p:cNvSpPr>
          <p:nvPr>
            <p:ph type="sldNum" sz="quarter" idx="12"/>
          </p:nvPr>
        </p:nvSpPr>
        <p:spPr>
          <a:xfrm>
            <a:off x="6553200" y="6243638"/>
            <a:ext cx="2133600" cy="457200"/>
          </a:xfrm>
        </p:spPr>
        <p:txBody>
          <a:bodyPr/>
          <a:lstStyle>
            <a:lvl1pPr>
              <a:defRPr/>
            </a:lvl1pPr>
          </a:lstStyle>
          <a:p>
            <a:pPr>
              <a:defRPr/>
            </a:pPr>
            <a:fld id="{FB1DDD49-9549-4A47-AE46-3223D76F1918}" type="slidenum">
              <a:rPr lang="en-US" altLang="en-US"/>
              <a:pPr>
                <a:defRPr/>
              </a:pPr>
              <a:t>‹#›</a:t>
            </a:fld>
            <a:endParaRPr lang="en-US"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41763"/>
            <a:ext cx="8229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3638"/>
            <a:ext cx="2133600" cy="457200"/>
          </a:xfrm>
        </p:spPr>
        <p:txBody>
          <a:bodyPr/>
          <a:lstStyle>
            <a:lvl1pPr>
              <a:defRPr/>
            </a:lvl1pPr>
          </a:lstStyle>
          <a:p>
            <a:pPr>
              <a:defRPr/>
            </a:pPr>
            <a:endParaRPr lang="en-US" alt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pPr>
              <a:defRPr/>
            </a:pPr>
            <a:endParaRPr lang="en-US" altLang="en-US"/>
          </a:p>
        </p:txBody>
      </p:sp>
      <p:sp>
        <p:nvSpPr>
          <p:cNvPr id="7" name="Slide Number Placeholder 6"/>
          <p:cNvSpPr>
            <a:spLocks noGrp="1"/>
          </p:cNvSpPr>
          <p:nvPr>
            <p:ph type="sldNum" sz="quarter" idx="12"/>
          </p:nvPr>
        </p:nvSpPr>
        <p:spPr>
          <a:xfrm>
            <a:off x="6553200" y="6243638"/>
            <a:ext cx="2133600" cy="457200"/>
          </a:xfrm>
        </p:spPr>
        <p:txBody>
          <a:bodyPr/>
          <a:lstStyle>
            <a:lvl1pPr>
              <a:defRPr/>
            </a:lvl1pPr>
          </a:lstStyle>
          <a:p>
            <a:pPr>
              <a:defRPr/>
            </a:pPr>
            <a:fld id="{DEBEE392-7604-4BC0-9292-39D379B3E78E}" type="slidenum">
              <a:rPr lang="en-US" altLang="en-US"/>
              <a:pPr>
                <a:defRPr/>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2281A8F8-D2B0-44A1-9E7D-C061A3C59D4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3342FEC-2CDE-41AD-BE89-EC49A9174506}"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42A4CAAF-05DA-4CD5-AB30-4F8C5D706131}"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endParaRPr 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6CEF875B-CDC7-4859-BDFB-D8F560EF4C3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F0DB17CB-C229-4666-92AD-D6C3140F54A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7BFF0F72-9E59-44AF-A924-4F6249938FD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3F436EE2-BA82-41B2-8D1D-9E0640F7DB8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ABEDD980-D4AD-4220-A047-36EF3EAA88C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8" cstate="print"/>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1028"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smtClean="0">
                <a:solidFill>
                  <a:schemeClr val="tx2">
                    <a:shade val="90000"/>
                  </a:schemeClr>
                </a:solidFill>
              </a:defRPr>
            </a:lvl1pPr>
          </a:lstStyle>
          <a:p>
            <a:pPr>
              <a:defRPr/>
            </a:pPr>
            <a:fld id="{1E922CC1-928C-4659-83DE-8ADB310E0CAB}" type="slidenum">
              <a:rPr lang="en-US"/>
              <a:pPr>
                <a:defRPr/>
              </a:pPr>
              <a:t>‹#›</a:t>
            </a:fld>
            <a:endParaRPr lang="en-US"/>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p>
          </p:txBody>
        </p:sp>
      </p:grpSp>
    </p:spTree>
  </p:cSld>
  <p:clrMap bg1="lt1" tx1="dk1" bg2="lt2" tx2="dk2" accent1="accent1" accent2="accent2" accent3="accent3" accent4="accent4" accent5="accent5" accent6="accent6" hlink="hlink" folHlink="folHlink"/>
  <p:sldLayoutIdLst>
    <p:sldLayoutId id="2147484394" r:id="rId1"/>
    <p:sldLayoutId id="2147484386" r:id="rId2"/>
    <p:sldLayoutId id="2147484395" r:id="rId3"/>
    <p:sldLayoutId id="2147484387" r:id="rId4"/>
    <p:sldLayoutId id="2147484388" r:id="rId5"/>
    <p:sldLayoutId id="2147484389" r:id="rId6"/>
    <p:sldLayoutId id="2147484390" r:id="rId7"/>
    <p:sldLayoutId id="2147484391" r:id="rId8"/>
    <p:sldLayoutId id="2147484396" r:id="rId9"/>
    <p:sldLayoutId id="2147484392" r:id="rId10"/>
    <p:sldLayoutId id="2147484393" r:id="rId11"/>
    <p:sldLayoutId id="2147484397" r:id="rId12"/>
    <p:sldLayoutId id="2147484398" r:id="rId13"/>
    <p:sldLayoutId id="2147484399" r:id="rId14"/>
    <p:sldLayoutId id="2147484400" r:id="rId15"/>
    <p:sldLayoutId id="2147484401" r:id="rId16"/>
  </p:sldLayoutIdLst>
  <p:txStyles>
    <p:titleStyle>
      <a:lvl1pPr algn="l" rtl="0" fontAlgn="base">
        <a:spcBef>
          <a:spcPct val="0"/>
        </a:spcBef>
        <a:spcAft>
          <a:spcPct val="0"/>
        </a:spcAft>
        <a:defRPr sz="5000" kern="1200">
          <a:solidFill>
            <a:schemeClr val="tx2"/>
          </a:solidFill>
          <a:latin typeface="+mj-lt"/>
          <a:ea typeface="+mj-ea"/>
          <a:cs typeface="+mj-cs"/>
        </a:defRPr>
      </a:lvl1pPr>
      <a:lvl2pPr algn="l" rtl="0" fontAlgn="base">
        <a:spcBef>
          <a:spcPct val="0"/>
        </a:spcBef>
        <a:spcAft>
          <a:spcPct val="0"/>
        </a:spcAft>
        <a:defRPr sz="5000">
          <a:solidFill>
            <a:schemeClr val="tx2"/>
          </a:solidFill>
          <a:latin typeface="Calibri" pitchFamily="34" charset="0"/>
        </a:defRPr>
      </a:lvl2pPr>
      <a:lvl3pPr algn="l" rtl="0" fontAlgn="base">
        <a:spcBef>
          <a:spcPct val="0"/>
        </a:spcBef>
        <a:spcAft>
          <a:spcPct val="0"/>
        </a:spcAft>
        <a:defRPr sz="5000">
          <a:solidFill>
            <a:schemeClr val="tx2"/>
          </a:solidFill>
          <a:latin typeface="Calibri" pitchFamily="34" charset="0"/>
        </a:defRPr>
      </a:lvl3pPr>
      <a:lvl4pPr algn="l" rtl="0" fontAlgn="base">
        <a:spcBef>
          <a:spcPct val="0"/>
        </a:spcBef>
        <a:spcAft>
          <a:spcPct val="0"/>
        </a:spcAft>
        <a:defRPr sz="5000">
          <a:solidFill>
            <a:schemeClr val="tx2"/>
          </a:solidFill>
          <a:latin typeface="Calibri" pitchFamily="34" charset="0"/>
        </a:defRPr>
      </a:lvl4pPr>
      <a:lvl5pPr algn="l" rtl="0" fontAlgn="base">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5.xml"/></Relationships>
</file>

<file path=ppt/slides/_rels/slide5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381000"/>
            <a:ext cx="8183563" cy="762000"/>
          </a:xfrm>
        </p:spPr>
        <p:txBody>
          <a:bodyPr>
            <a:normAutofit fontScale="90000"/>
          </a:bodyPr>
          <a:lstStyle/>
          <a:p>
            <a:pPr fontAlgn="auto">
              <a:spcAft>
                <a:spcPts val="0"/>
              </a:spcAft>
              <a:defRPr/>
            </a:pPr>
            <a:r>
              <a:rPr lang="en-US" dirty="0"/>
              <a:t>11.1 Introduction</a:t>
            </a:r>
          </a:p>
        </p:txBody>
      </p:sp>
      <p:sp>
        <p:nvSpPr>
          <p:cNvPr id="10243" name="Rectangle 3"/>
          <p:cNvSpPr>
            <a:spLocks noGrp="1" noChangeArrowheads="1"/>
          </p:cNvSpPr>
          <p:nvPr>
            <p:ph idx="1"/>
          </p:nvPr>
        </p:nvSpPr>
        <p:spPr>
          <a:xfrm>
            <a:off x="381000" y="1371600"/>
            <a:ext cx="8534400" cy="4416425"/>
          </a:xfrm>
        </p:spPr>
        <p:txBody>
          <a:bodyPr/>
          <a:lstStyle/>
          <a:p>
            <a:pPr>
              <a:lnSpc>
                <a:spcPct val="90000"/>
              </a:lnSpc>
            </a:pPr>
            <a:r>
              <a:rPr lang="en-US" sz="3200" smtClean="0"/>
              <a:t>Six activities and their sequence for almost every manufactured products </a:t>
            </a:r>
          </a:p>
          <a:p>
            <a:pPr lvl="1">
              <a:lnSpc>
                <a:spcPct val="90000"/>
              </a:lnSpc>
              <a:buFont typeface="Wingdings" pitchFamily="2" charset="2"/>
              <a:buChar char="§"/>
            </a:pPr>
            <a:r>
              <a:rPr lang="en-US" sz="3200" smtClean="0">
                <a:solidFill>
                  <a:srgbClr val="7030A0"/>
                </a:solidFill>
              </a:rPr>
              <a:t>Design</a:t>
            </a:r>
          </a:p>
          <a:p>
            <a:pPr lvl="1">
              <a:lnSpc>
                <a:spcPct val="90000"/>
              </a:lnSpc>
              <a:buFont typeface="Wingdings" pitchFamily="2" charset="2"/>
              <a:buChar char="§"/>
            </a:pPr>
            <a:r>
              <a:rPr lang="en-US" sz="3200" smtClean="0">
                <a:solidFill>
                  <a:srgbClr val="7030A0"/>
                </a:solidFill>
              </a:rPr>
              <a:t>Material selection</a:t>
            </a:r>
          </a:p>
          <a:p>
            <a:pPr lvl="1">
              <a:lnSpc>
                <a:spcPct val="90000"/>
              </a:lnSpc>
              <a:buFont typeface="Wingdings" pitchFamily="2" charset="2"/>
              <a:buChar char="§"/>
            </a:pPr>
            <a:r>
              <a:rPr lang="en-US" sz="3200" smtClean="0">
                <a:solidFill>
                  <a:srgbClr val="7030A0"/>
                </a:solidFill>
              </a:rPr>
              <a:t>Process selection</a:t>
            </a:r>
          </a:p>
          <a:p>
            <a:pPr lvl="1">
              <a:lnSpc>
                <a:spcPct val="90000"/>
              </a:lnSpc>
              <a:buFont typeface="Wingdings" pitchFamily="2" charset="2"/>
              <a:buChar char="§"/>
            </a:pPr>
            <a:r>
              <a:rPr lang="en-US" sz="3200" smtClean="0">
                <a:solidFill>
                  <a:srgbClr val="7030A0"/>
                </a:solidFill>
              </a:rPr>
              <a:t>Manufacture</a:t>
            </a:r>
          </a:p>
          <a:p>
            <a:pPr lvl="1">
              <a:lnSpc>
                <a:spcPct val="90000"/>
              </a:lnSpc>
              <a:buFont typeface="Wingdings" pitchFamily="2" charset="2"/>
              <a:buChar char="§"/>
            </a:pPr>
            <a:r>
              <a:rPr lang="en-US" sz="3200" smtClean="0">
                <a:solidFill>
                  <a:srgbClr val="7030A0"/>
                </a:solidFill>
              </a:rPr>
              <a:t>Inspection and evaluation</a:t>
            </a:r>
          </a:p>
          <a:p>
            <a:pPr lvl="1">
              <a:lnSpc>
                <a:spcPct val="90000"/>
              </a:lnSpc>
              <a:buFont typeface="Wingdings" pitchFamily="2" charset="2"/>
              <a:buChar char="§"/>
            </a:pPr>
            <a:r>
              <a:rPr lang="en-US" sz="3200" smtClean="0">
                <a:solidFill>
                  <a:srgbClr val="7030A0"/>
                </a:solidFill>
              </a:rPr>
              <a:t>Feedback for redesign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0"/>
            <a:ext cx="8229600" cy="911225"/>
          </a:xfrm>
        </p:spPr>
        <p:txBody>
          <a:bodyPr/>
          <a:lstStyle/>
          <a:p>
            <a:r>
              <a:rPr lang="en-US" smtClean="0"/>
              <a:t>11.3 Casting Terminology</a:t>
            </a:r>
          </a:p>
        </p:txBody>
      </p:sp>
      <p:pic>
        <p:nvPicPr>
          <p:cNvPr id="19459" name="Picture 5" descr="fg1102"/>
          <p:cNvPicPr>
            <a:picLocks noGrp="1" noChangeAspect="1" noChangeArrowheads="1"/>
          </p:cNvPicPr>
          <p:nvPr>
            <p:ph sz="quarter" idx="2"/>
          </p:nvPr>
        </p:nvPicPr>
        <p:blipFill>
          <a:blip r:embed="rId2" cstate="print"/>
          <a:srcRect l="37646" r="30588" b="76079"/>
          <a:stretch>
            <a:fillRect/>
          </a:stretch>
        </p:blipFill>
        <p:spPr>
          <a:xfrm>
            <a:off x="457200" y="914400"/>
            <a:ext cx="3810000" cy="2857500"/>
          </a:xfrm>
          <a:noFill/>
        </p:spPr>
      </p:pic>
      <p:pic>
        <p:nvPicPr>
          <p:cNvPr id="19460" name="Picture 6" descr="fg1102"/>
          <p:cNvPicPr>
            <a:picLocks noGrp="1" noChangeAspect="1" noChangeArrowheads="1"/>
          </p:cNvPicPr>
          <p:nvPr>
            <p:ph sz="quarter" idx="3"/>
          </p:nvPr>
        </p:nvPicPr>
        <p:blipFill>
          <a:blip r:embed="rId2" cstate="print"/>
          <a:srcRect l="22621" t="74039" r="22566" b="-1886"/>
          <a:stretch>
            <a:fillRect/>
          </a:stretch>
        </p:blipFill>
        <p:spPr>
          <a:xfrm>
            <a:off x="4343400" y="3657600"/>
            <a:ext cx="4267200" cy="1625600"/>
          </a:xfrm>
          <a:noFill/>
        </p:spPr>
      </p:pic>
      <p:sp>
        <p:nvSpPr>
          <p:cNvPr id="19461" name="Text Box 8"/>
          <p:cNvSpPr txBox="1">
            <a:spLocks noChangeArrowheads="1"/>
          </p:cNvSpPr>
          <p:nvPr/>
        </p:nvSpPr>
        <p:spPr bwMode="auto">
          <a:xfrm>
            <a:off x="533400" y="5181600"/>
            <a:ext cx="4572000" cy="730250"/>
          </a:xfrm>
          <a:prstGeom prst="rect">
            <a:avLst/>
          </a:prstGeom>
          <a:noFill/>
          <a:ln w="9525">
            <a:noFill/>
            <a:miter lim="800000"/>
            <a:headEnd/>
            <a:tailEnd/>
          </a:ln>
        </p:spPr>
        <p:txBody>
          <a:bodyPr>
            <a:spAutoFit/>
          </a:bodyPr>
          <a:lstStyle/>
          <a:p>
            <a:pPr>
              <a:spcBef>
                <a:spcPct val="50000"/>
              </a:spcBef>
            </a:pPr>
            <a:r>
              <a:rPr lang="en-US" sz="1400" b="1"/>
              <a:t>Figure 11-2</a:t>
            </a:r>
            <a:r>
              <a:rPr lang="en-US" sz="1400"/>
              <a:t> Cross section of a typical two-part sand mold, indicating various mold components and terminology.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Grp="1" noChangeArrowheads="1"/>
          </p:cNvSpPr>
          <p:nvPr>
            <p:ph type="title"/>
          </p:nvPr>
        </p:nvSpPr>
        <p:spPr>
          <a:xfrm>
            <a:off x="457200" y="0"/>
            <a:ext cx="8183563" cy="990600"/>
          </a:xfrm>
        </p:spPr>
        <p:txBody>
          <a:bodyPr/>
          <a:lstStyle/>
          <a:p>
            <a:r>
              <a:rPr lang="en-US" smtClean="0"/>
              <a:t>Cross Section of a Mold</a:t>
            </a:r>
          </a:p>
        </p:txBody>
      </p:sp>
      <p:pic>
        <p:nvPicPr>
          <p:cNvPr id="20483" name="Picture 6" descr="fg1102"/>
          <p:cNvPicPr>
            <a:picLocks noGrp="1" noChangeAspect="1" noChangeArrowheads="1"/>
          </p:cNvPicPr>
          <p:nvPr>
            <p:ph idx="1"/>
          </p:nvPr>
        </p:nvPicPr>
        <p:blipFill>
          <a:blip r:embed="rId2" cstate="print"/>
          <a:srcRect/>
          <a:stretch>
            <a:fillRect/>
          </a:stretch>
        </p:blipFill>
        <p:spPr>
          <a:xfrm>
            <a:off x="2133600" y="2300288"/>
            <a:ext cx="4876800" cy="3657600"/>
          </a:xfrm>
          <a:noFill/>
        </p:spPr>
      </p:pic>
      <p:sp>
        <p:nvSpPr>
          <p:cNvPr id="20484" name="Text Box 7"/>
          <p:cNvSpPr txBox="1">
            <a:spLocks noChangeArrowheads="1"/>
          </p:cNvSpPr>
          <p:nvPr/>
        </p:nvSpPr>
        <p:spPr bwMode="auto">
          <a:xfrm>
            <a:off x="1143000" y="5562600"/>
            <a:ext cx="6781800" cy="304800"/>
          </a:xfrm>
          <a:prstGeom prst="rect">
            <a:avLst/>
          </a:prstGeom>
          <a:noFill/>
          <a:ln w="9525">
            <a:noFill/>
            <a:miter lim="800000"/>
            <a:headEnd/>
            <a:tailEnd/>
          </a:ln>
        </p:spPr>
        <p:txBody>
          <a:bodyPr>
            <a:spAutoFit/>
          </a:bodyPr>
          <a:lstStyle/>
          <a:p>
            <a:pPr algn="ctr">
              <a:spcBef>
                <a:spcPct val="50000"/>
              </a:spcBef>
            </a:pPr>
            <a:r>
              <a:rPr lang="en-US" sz="1400" b="1"/>
              <a:t>Figure 11-2</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Grp="1" noChangeArrowheads="1"/>
          </p:cNvSpPr>
          <p:nvPr>
            <p:ph type="title"/>
          </p:nvPr>
        </p:nvSpPr>
        <p:spPr>
          <a:xfrm>
            <a:off x="457200" y="0"/>
            <a:ext cx="8183563" cy="990600"/>
          </a:xfrm>
        </p:spPr>
        <p:txBody>
          <a:bodyPr/>
          <a:lstStyle/>
          <a:p>
            <a:r>
              <a:rPr lang="en-US" smtClean="0"/>
              <a:t>Cross Section of a Mold</a:t>
            </a:r>
          </a:p>
        </p:txBody>
      </p:sp>
      <p:pic>
        <p:nvPicPr>
          <p:cNvPr id="21507" name="Picture 6" descr="fg1102"/>
          <p:cNvPicPr>
            <a:picLocks noGrp="1" noChangeAspect="1" noChangeArrowheads="1"/>
          </p:cNvPicPr>
          <p:nvPr>
            <p:ph idx="1"/>
          </p:nvPr>
        </p:nvPicPr>
        <p:blipFill>
          <a:blip r:embed="rId2" cstate="print"/>
          <a:srcRect/>
          <a:stretch>
            <a:fillRect/>
          </a:stretch>
        </p:blipFill>
        <p:spPr>
          <a:xfrm>
            <a:off x="2133600" y="2300288"/>
            <a:ext cx="4876800" cy="3657600"/>
          </a:xfrm>
          <a:noFill/>
        </p:spPr>
      </p:pic>
      <p:sp>
        <p:nvSpPr>
          <p:cNvPr id="21508" name="Text Box 7"/>
          <p:cNvSpPr txBox="1">
            <a:spLocks noChangeArrowheads="1"/>
          </p:cNvSpPr>
          <p:nvPr/>
        </p:nvSpPr>
        <p:spPr bwMode="auto">
          <a:xfrm>
            <a:off x="1143000" y="5562600"/>
            <a:ext cx="6781800" cy="304800"/>
          </a:xfrm>
          <a:prstGeom prst="rect">
            <a:avLst/>
          </a:prstGeom>
          <a:noFill/>
          <a:ln w="9525">
            <a:noFill/>
            <a:miter lim="800000"/>
            <a:headEnd/>
            <a:tailEnd/>
          </a:ln>
        </p:spPr>
        <p:txBody>
          <a:bodyPr>
            <a:spAutoFit/>
          </a:bodyPr>
          <a:lstStyle/>
          <a:p>
            <a:pPr algn="ctr">
              <a:spcBef>
                <a:spcPct val="50000"/>
              </a:spcBef>
            </a:pPr>
            <a:r>
              <a:rPr lang="en-US" sz="1400" b="1"/>
              <a:t>Figure 11-2</a:t>
            </a:r>
          </a:p>
        </p:txBody>
      </p:sp>
      <p:sp>
        <p:nvSpPr>
          <p:cNvPr id="5" name="Rectangle 4"/>
          <p:cNvSpPr/>
          <p:nvPr/>
        </p:nvSpPr>
        <p:spPr>
          <a:xfrm>
            <a:off x="2133600" y="1066800"/>
            <a:ext cx="1447800" cy="228600"/>
          </a:xfrm>
          <a:prstGeom prst="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914400" y="4495800"/>
            <a:ext cx="762000" cy="533400"/>
          </a:xfrm>
          <a:prstGeom prst="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a:xfrm>
            <a:off x="2438400" y="4191000"/>
            <a:ext cx="914400" cy="228600"/>
          </a:xfrm>
          <a:prstGeom prst="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2667000" y="2362200"/>
            <a:ext cx="533400" cy="228600"/>
          </a:xfrm>
          <a:prstGeom prst="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p:nvSpPr>
        <p:spPr>
          <a:xfrm>
            <a:off x="3352800" y="2971800"/>
            <a:ext cx="609600" cy="228600"/>
          </a:xfrm>
          <a:prstGeom prst="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9"/>
          <p:cNvSpPr/>
          <p:nvPr/>
        </p:nvSpPr>
        <p:spPr>
          <a:xfrm>
            <a:off x="4648200" y="2438400"/>
            <a:ext cx="1447800" cy="228600"/>
          </a:xfrm>
          <a:prstGeom prst="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p:cNvSpPr/>
          <p:nvPr/>
        </p:nvSpPr>
        <p:spPr>
          <a:xfrm>
            <a:off x="7543800" y="1524000"/>
            <a:ext cx="685800" cy="228600"/>
          </a:xfrm>
          <a:prstGeom prst="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ectangle 11"/>
          <p:cNvSpPr/>
          <p:nvPr/>
        </p:nvSpPr>
        <p:spPr>
          <a:xfrm>
            <a:off x="5791200" y="1905000"/>
            <a:ext cx="1447800" cy="228600"/>
          </a:xfrm>
          <a:prstGeom prst="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Rectangle 13"/>
          <p:cNvSpPr/>
          <p:nvPr/>
        </p:nvSpPr>
        <p:spPr>
          <a:xfrm>
            <a:off x="6096000" y="4800600"/>
            <a:ext cx="914400" cy="228600"/>
          </a:xfrm>
          <a:prstGeom prst="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Rectangle 14"/>
          <p:cNvSpPr/>
          <p:nvPr/>
        </p:nvSpPr>
        <p:spPr>
          <a:xfrm>
            <a:off x="6248400" y="4419600"/>
            <a:ext cx="914400" cy="228600"/>
          </a:xfrm>
          <a:prstGeom prst="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Rectangle 15"/>
          <p:cNvSpPr/>
          <p:nvPr/>
        </p:nvSpPr>
        <p:spPr>
          <a:xfrm>
            <a:off x="5410200" y="3733800"/>
            <a:ext cx="685800" cy="152400"/>
          </a:xfrm>
          <a:prstGeom prst="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Rectangle 16"/>
          <p:cNvSpPr/>
          <p:nvPr/>
        </p:nvSpPr>
        <p:spPr>
          <a:xfrm>
            <a:off x="4343400" y="4038600"/>
            <a:ext cx="990600" cy="152400"/>
          </a:xfrm>
          <a:prstGeom prst="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304800" y="228600"/>
            <a:ext cx="8183563" cy="1050925"/>
          </a:xfrm>
        </p:spPr>
        <p:txBody>
          <a:bodyPr/>
          <a:lstStyle/>
          <a:p>
            <a:r>
              <a:rPr lang="en-US" smtClean="0"/>
              <a:t>Casting Terminology</a:t>
            </a:r>
          </a:p>
        </p:txBody>
      </p:sp>
      <p:sp>
        <p:nvSpPr>
          <p:cNvPr id="22531" name="Rectangle 3"/>
          <p:cNvSpPr>
            <a:spLocks noGrp="1" noChangeArrowheads="1"/>
          </p:cNvSpPr>
          <p:nvPr>
            <p:ph idx="1"/>
          </p:nvPr>
        </p:nvSpPr>
        <p:spPr>
          <a:xfrm>
            <a:off x="457200" y="1371600"/>
            <a:ext cx="8183563" cy="4187825"/>
          </a:xfrm>
        </p:spPr>
        <p:txBody>
          <a:bodyPr/>
          <a:lstStyle/>
          <a:p>
            <a:r>
              <a:rPr lang="en-US" b="1" smtClean="0">
                <a:solidFill>
                  <a:srgbClr val="7030A0"/>
                </a:solidFill>
              </a:rPr>
              <a:t>Pattern</a:t>
            </a:r>
            <a:r>
              <a:rPr lang="en-US" smtClean="0"/>
              <a:t>- approximate duplicate of the part to be cast</a:t>
            </a:r>
          </a:p>
          <a:p>
            <a:r>
              <a:rPr lang="en-US" b="1" smtClean="0">
                <a:solidFill>
                  <a:srgbClr val="7030A0"/>
                </a:solidFill>
              </a:rPr>
              <a:t>Molding material</a:t>
            </a:r>
            <a:r>
              <a:rPr lang="en-US" smtClean="0"/>
              <a:t>- material that is packed around the pattern to provide the mold cavity</a:t>
            </a:r>
          </a:p>
          <a:p>
            <a:r>
              <a:rPr lang="en-US" b="1" smtClean="0">
                <a:solidFill>
                  <a:srgbClr val="7030A0"/>
                </a:solidFill>
              </a:rPr>
              <a:t>Flask</a:t>
            </a:r>
            <a:r>
              <a:rPr lang="en-US" smtClean="0"/>
              <a:t>- rigid frame that holds the molding aggregate</a:t>
            </a:r>
          </a:p>
          <a:p>
            <a:r>
              <a:rPr lang="en-US" b="1" smtClean="0">
                <a:solidFill>
                  <a:srgbClr val="7030A0"/>
                </a:solidFill>
              </a:rPr>
              <a:t>Cope</a:t>
            </a:r>
            <a:r>
              <a:rPr lang="en-US" smtClean="0"/>
              <a:t>- top half of the pattern</a:t>
            </a:r>
          </a:p>
          <a:p>
            <a:r>
              <a:rPr lang="en-US" b="1" smtClean="0">
                <a:solidFill>
                  <a:srgbClr val="7030A0"/>
                </a:solidFill>
              </a:rPr>
              <a:t>Drag</a:t>
            </a:r>
            <a:r>
              <a:rPr lang="en-US" smtClean="0"/>
              <a:t>- bottom half of the pattern</a:t>
            </a:r>
          </a:p>
          <a:p>
            <a:r>
              <a:rPr lang="en-US" b="1" smtClean="0">
                <a:solidFill>
                  <a:srgbClr val="7030A0"/>
                </a:solidFill>
              </a:rPr>
              <a:t>Core</a:t>
            </a:r>
            <a:r>
              <a:rPr lang="en-US" smtClean="0"/>
              <a:t>- sand or metal shape that is inserted into the mold to create internal features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81000" y="228600"/>
            <a:ext cx="8183563" cy="1050925"/>
          </a:xfrm>
        </p:spPr>
        <p:txBody>
          <a:bodyPr/>
          <a:lstStyle/>
          <a:p>
            <a:r>
              <a:rPr lang="en-US" smtClean="0"/>
              <a:t>Casting Terminology</a:t>
            </a:r>
          </a:p>
        </p:txBody>
      </p:sp>
      <p:sp>
        <p:nvSpPr>
          <p:cNvPr id="24579" name="Rectangle 3"/>
          <p:cNvSpPr>
            <a:spLocks noGrp="1" noChangeArrowheads="1"/>
          </p:cNvSpPr>
          <p:nvPr>
            <p:ph idx="1"/>
          </p:nvPr>
        </p:nvSpPr>
        <p:spPr>
          <a:xfrm>
            <a:off x="457200" y="1295400"/>
            <a:ext cx="8183563" cy="4187825"/>
          </a:xfrm>
        </p:spPr>
        <p:txBody>
          <a:bodyPr>
            <a:normAutofit lnSpcReduction="10000"/>
          </a:bodyPr>
          <a:lstStyle/>
          <a:p>
            <a:pPr marL="274320" indent="-274320" fontAlgn="auto">
              <a:lnSpc>
                <a:spcPct val="90000"/>
              </a:lnSpc>
              <a:spcAft>
                <a:spcPts val="0"/>
              </a:spcAft>
              <a:buClr>
                <a:schemeClr val="accent3"/>
              </a:buClr>
              <a:buFont typeface="Wingdings 2"/>
              <a:buChar char=""/>
              <a:defRPr/>
            </a:pPr>
            <a:r>
              <a:rPr lang="en-US" b="1" smtClean="0">
                <a:solidFill>
                  <a:srgbClr val="7030A0"/>
                </a:solidFill>
              </a:rPr>
              <a:t>Mold cavity</a:t>
            </a:r>
            <a:r>
              <a:rPr lang="en-US" smtClean="0"/>
              <a:t>- combination of the mold material and cores</a:t>
            </a:r>
          </a:p>
          <a:p>
            <a:pPr marL="274320" indent="-274320" fontAlgn="auto">
              <a:lnSpc>
                <a:spcPct val="90000"/>
              </a:lnSpc>
              <a:spcAft>
                <a:spcPts val="0"/>
              </a:spcAft>
              <a:buClr>
                <a:schemeClr val="accent3"/>
              </a:buClr>
              <a:buFont typeface="Wingdings 2"/>
              <a:buChar char=""/>
              <a:defRPr/>
            </a:pPr>
            <a:r>
              <a:rPr lang="en-US" b="1" smtClean="0">
                <a:solidFill>
                  <a:srgbClr val="7030A0"/>
                </a:solidFill>
              </a:rPr>
              <a:t>Riser</a:t>
            </a:r>
            <a:r>
              <a:rPr lang="en-US" smtClean="0"/>
              <a:t>-additional void in the mold that provides additional metal to compensate for shrinkage</a:t>
            </a:r>
          </a:p>
          <a:p>
            <a:pPr marL="274320" indent="-274320" fontAlgn="auto">
              <a:lnSpc>
                <a:spcPct val="90000"/>
              </a:lnSpc>
              <a:spcAft>
                <a:spcPts val="0"/>
              </a:spcAft>
              <a:buClr>
                <a:schemeClr val="accent3"/>
              </a:buClr>
              <a:buFont typeface="Wingdings 2"/>
              <a:buChar char=""/>
              <a:defRPr/>
            </a:pPr>
            <a:r>
              <a:rPr lang="en-US" b="1" smtClean="0">
                <a:solidFill>
                  <a:srgbClr val="7030A0"/>
                </a:solidFill>
              </a:rPr>
              <a:t>Gating system</a:t>
            </a:r>
            <a:r>
              <a:rPr lang="en-US" smtClean="0"/>
              <a:t>- network of channels that delivers the molten metal to the mold</a:t>
            </a:r>
          </a:p>
          <a:p>
            <a:pPr marL="274320" indent="-274320" fontAlgn="auto">
              <a:lnSpc>
                <a:spcPct val="90000"/>
              </a:lnSpc>
              <a:spcAft>
                <a:spcPts val="0"/>
              </a:spcAft>
              <a:buClr>
                <a:schemeClr val="accent3"/>
              </a:buClr>
              <a:buFont typeface="Wingdings 2"/>
              <a:buChar char=""/>
              <a:defRPr/>
            </a:pPr>
            <a:r>
              <a:rPr lang="en-US" b="1" smtClean="0">
                <a:solidFill>
                  <a:srgbClr val="7030A0"/>
                </a:solidFill>
              </a:rPr>
              <a:t>Pouring cup</a:t>
            </a:r>
            <a:r>
              <a:rPr lang="en-US" smtClean="0"/>
              <a:t>- portion of the gating system that controls the delivery of the metal</a:t>
            </a:r>
          </a:p>
          <a:p>
            <a:pPr marL="274320" indent="-274320" fontAlgn="auto">
              <a:lnSpc>
                <a:spcPct val="90000"/>
              </a:lnSpc>
              <a:spcAft>
                <a:spcPts val="0"/>
              </a:spcAft>
              <a:buClr>
                <a:schemeClr val="accent3"/>
              </a:buClr>
              <a:buFont typeface="Wingdings 2"/>
              <a:buChar char=""/>
              <a:defRPr/>
            </a:pPr>
            <a:r>
              <a:rPr lang="en-US" b="1" smtClean="0">
                <a:solidFill>
                  <a:srgbClr val="7030A0"/>
                </a:solidFill>
              </a:rPr>
              <a:t>Sprue</a:t>
            </a:r>
            <a:r>
              <a:rPr lang="en-US" smtClean="0"/>
              <a:t>- vertical portion of the gating system</a:t>
            </a:r>
          </a:p>
          <a:p>
            <a:pPr marL="274320" indent="-274320" fontAlgn="auto">
              <a:lnSpc>
                <a:spcPct val="90000"/>
              </a:lnSpc>
              <a:spcAft>
                <a:spcPts val="0"/>
              </a:spcAft>
              <a:buClr>
                <a:schemeClr val="accent3"/>
              </a:buClr>
              <a:buFont typeface="Wingdings 2"/>
              <a:buChar char=""/>
              <a:defRPr/>
            </a:pPr>
            <a:r>
              <a:rPr lang="en-US" b="1" smtClean="0">
                <a:solidFill>
                  <a:srgbClr val="7030A0"/>
                </a:solidFill>
              </a:rPr>
              <a:t>Runners</a:t>
            </a:r>
            <a:r>
              <a:rPr lang="en-US" smtClean="0"/>
              <a:t>- horizontal channels </a:t>
            </a:r>
          </a:p>
          <a:p>
            <a:pPr marL="274320" indent="-274320" fontAlgn="auto">
              <a:lnSpc>
                <a:spcPct val="90000"/>
              </a:lnSpc>
              <a:spcAft>
                <a:spcPts val="0"/>
              </a:spcAft>
              <a:buClr>
                <a:schemeClr val="accent3"/>
              </a:buClr>
              <a:buFont typeface="Wingdings 2"/>
              <a:buChar char=""/>
              <a:defRPr/>
            </a:pPr>
            <a:r>
              <a:rPr lang="en-US" b="1" smtClean="0">
                <a:solidFill>
                  <a:srgbClr val="7030A0"/>
                </a:solidFill>
              </a:rPr>
              <a:t>Gates</a:t>
            </a:r>
            <a:r>
              <a:rPr lang="en-US" smtClean="0"/>
              <a:t>- controlled entrances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762000" y="0"/>
            <a:ext cx="7696200" cy="1139825"/>
          </a:xfrm>
        </p:spPr>
        <p:txBody>
          <a:bodyPr/>
          <a:lstStyle/>
          <a:p>
            <a:r>
              <a:rPr lang="en-US" smtClean="0"/>
              <a:t>Casting Terminology</a:t>
            </a:r>
          </a:p>
        </p:txBody>
      </p:sp>
      <p:sp>
        <p:nvSpPr>
          <p:cNvPr id="24579" name="Rectangle 3"/>
          <p:cNvSpPr>
            <a:spLocks noGrp="1" noChangeArrowheads="1"/>
          </p:cNvSpPr>
          <p:nvPr>
            <p:ph type="body" sz="half" idx="1"/>
          </p:nvPr>
        </p:nvSpPr>
        <p:spPr>
          <a:xfrm>
            <a:off x="457200" y="1143000"/>
            <a:ext cx="8077200" cy="4530725"/>
          </a:xfrm>
        </p:spPr>
        <p:txBody>
          <a:bodyPr/>
          <a:lstStyle/>
          <a:p>
            <a:pPr>
              <a:lnSpc>
                <a:spcPct val="90000"/>
              </a:lnSpc>
            </a:pPr>
            <a:r>
              <a:rPr lang="en-US" b="1" smtClean="0">
                <a:solidFill>
                  <a:srgbClr val="7030A0"/>
                </a:solidFill>
              </a:rPr>
              <a:t>Parting line</a:t>
            </a:r>
            <a:r>
              <a:rPr lang="en-US" smtClean="0"/>
              <a:t>- separates the cope and drag</a:t>
            </a:r>
          </a:p>
          <a:p>
            <a:pPr>
              <a:lnSpc>
                <a:spcPct val="90000"/>
              </a:lnSpc>
            </a:pPr>
            <a:r>
              <a:rPr lang="en-US" b="1" smtClean="0">
                <a:solidFill>
                  <a:srgbClr val="7030A0"/>
                </a:solidFill>
              </a:rPr>
              <a:t>Draft</a:t>
            </a:r>
            <a:r>
              <a:rPr lang="en-US" smtClean="0"/>
              <a:t>- angle or taper on a pattern that allows for easy removal of the casting from the mold</a:t>
            </a:r>
          </a:p>
          <a:p>
            <a:pPr>
              <a:lnSpc>
                <a:spcPct val="90000"/>
              </a:lnSpc>
            </a:pPr>
            <a:r>
              <a:rPr lang="en-US" b="1" smtClean="0">
                <a:solidFill>
                  <a:srgbClr val="7030A0"/>
                </a:solidFill>
              </a:rPr>
              <a:t>Casting</a:t>
            </a:r>
            <a:r>
              <a:rPr lang="en-US" smtClean="0"/>
              <a:t>- describes both the process and the product when molten metal is poured and solidified</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457200"/>
            <a:ext cx="8183563" cy="1050925"/>
          </a:xfrm>
        </p:spPr>
        <p:txBody>
          <a:bodyPr/>
          <a:lstStyle/>
          <a:p>
            <a:r>
              <a:rPr lang="en-US" smtClean="0"/>
              <a:t>11.4 The Solidification Process</a:t>
            </a:r>
          </a:p>
        </p:txBody>
      </p:sp>
      <p:sp>
        <p:nvSpPr>
          <p:cNvPr id="25603" name="Rectangle 3"/>
          <p:cNvSpPr>
            <a:spLocks noGrp="1" noChangeArrowheads="1"/>
          </p:cNvSpPr>
          <p:nvPr>
            <p:ph idx="1"/>
          </p:nvPr>
        </p:nvSpPr>
        <p:spPr>
          <a:xfrm>
            <a:off x="457200" y="1676400"/>
            <a:ext cx="8183563" cy="4187825"/>
          </a:xfrm>
        </p:spPr>
        <p:txBody>
          <a:bodyPr/>
          <a:lstStyle/>
          <a:p>
            <a:r>
              <a:rPr lang="en-US" smtClean="0"/>
              <a:t>Molten material is allowed to solidify into the final shape</a:t>
            </a:r>
          </a:p>
          <a:p>
            <a:r>
              <a:rPr lang="en-US" smtClean="0"/>
              <a:t>Casting</a:t>
            </a:r>
            <a:r>
              <a:rPr lang="en-US" smtClean="0">
                <a:solidFill>
                  <a:srgbClr val="7030A0"/>
                </a:solidFill>
              </a:rPr>
              <a:t> </a:t>
            </a:r>
            <a:r>
              <a:rPr lang="en-US" b="1" smtClean="0">
                <a:solidFill>
                  <a:srgbClr val="7030A0"/>
                </a:solidFill>
              </a:rPr>
              <a:t>defects </a:t>
            </a:r>
            <a:r>
              <a:rPr lang="en-US" smtClean="0"/>
              <a:t>occur during solidification</a:t>
            </a:r>
          </a:p>
          <a:p>
            <a:pPr lvl="1"/>
            <a:r>
              <a:rPr lang="en-US" b="1" smtClean="0">
                <a:solidFill>
                  <a:srgbClr val="7030A0"/>
                </a:solidFill>
              </a:rPr>
              <a:t>Gas porosity</a:t>
            </a:r>
          </a:p>
          <a:p>
            <a:pPr lvl="1"/>
            <a:r>
              <a:rPr lang="en-US" b="1" smtClean="0">
                <a:solidFill>
                  <a:srgbClr val="7030A0"/>
                </a:solidFill>
              </a:rPr>
              <a:t>Shrinkage</a:t>
            </a:r>
          </a:p>
          <a:p>
            <a:r>
              <a:rPr lang="en-US" b="1" smtClean="0">
                <a:solidFill>
                  <a:srgbClr val="7030A0"/>
                </a:solidFill>
              </a:rPr>
              <a:t>Two stages </a:t>
            </a:r>
            <a:r>
              <a:rPr lang="en-US" smtClean="0"/>
              <a:t>of solidification</a:t>
            </a:r>
          </a:p>
          <a:p>
            <a:pPr lvl="1"/>
            <a:r>
              <a:rPr lang="en-US" b="1" smtClean="0">
                <a:solidFill>
                  <a:srgbClr val="7030A0"/>
                </a:solidFill>
              </a:rPr>
              <a:t>Nucleation</a:t>
            </a:r>
          </a:p>
          <a:p>
            <a:pPr lvl="1"/>
            <a:r>
              <a:rPr lang="en-US" b="1" smtClean="0">
                <a:solidFill>
                  <a:srgbClr val="7030A0"/>
                </a:solidFill>
              </a:rPr>
              <a:t>Growth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228600"/>
            <a:ext cx="8183563" cy="1050925"/>
          </a:xfrm>
        </p:spPr>
        <p:txBody>
          <a:bodyPr/>
          <a:lstStyle/>
          <a:p>
            <a:r>
              <a:rPr lang="en-US" smtClean="0"/>
              <a:t>Nucleation</a:t>
            </a:r>
          </a:p>
        </p:txBody>
      </p:sp>
      <p:sp>
        <p:nvSpPr>
          <p:cNvPr id="26627" name="Rectangle 3"/>
          <p:cNvSpPr>
            <a:spLocks noGrp="1" noChangeArrowheads="1"/>
          </p:cNvSpPr>
          <p:nvPr>
            <p:ph idx="1"/>
          </p:nvPr>
        </p:nvSpPr>
        <p:spPr>
          <a:xfrm>
            <a:off x="457200" y="1447800"/>
            <a:ext cx="8183563" cy="4187825"/>
          </a:xfrm>
        </p:spPr>
        <p:txBody>
          <a:bodyPr/>
          <a:lstStyle/>
          <a:p>
            <a:pPr>
              <a:lnSpc>
                <a:spcPct val="90000"/>
              </a:lnSpc>
            </a:pPr>
            <a:r>
              <a:rPr lang="en-US" smtClean="0"/>
              <a:t>Stable particles form the liquid metal</a:t>
            </a:r>
          </a:p>
          <a:p>
            <a:pPr>
              <a:lnSpc>
                <a:spcPct val="90000"/>
              </a:lnSpc>
            </a:pPr>
            <a:r>
              <a:rPr lang="en-US" smtClean="0"/>
              <a:t>Occurs when there is a </a:t>
            </a:r>
            <a:r>
              <a:rPr lang="en-US" b="1" smtClean="0">
                <a:solidFill>
                  <a:srgbClr val="7030A0"/>
                </a:solidFill>
              </a:rPr>
              <a:t>net release </a:t>
            </a:r>
            <a:r>
              <a:rPr lang="en-US" smtClean="0"/>
              <a:t>of energy from the liquid</a:t>
            </a:r>
          </a:p>
          <a:p>
            <a:pPr>
              <a:lnSpc>
                <a:spcPct val="90000"/>
              </a:lnSpc>
            </a:pPr>
            <a:r>
              <a:rPr lang="en-US" b="1" smtClean="0">
                <a:solidFill>
                  <a:srgbClr val="7030A0"/>
                </a:solidFill>
              </a:rPr>
              <a:t>Amount of under-cooling</a:t>
            </a:r>
            <a:r>
              <a:rPr lang="en-US" smtClean="0"/>
              <a:t> is the difference between the melting point and the temperature at which nucleation occurs</a:t>
            </a:r>
          </a:p>
          <a:p>
            <a:pPr>
              <a:lnSpc>
                <a:spcPct val="90000"/>
              </a:lnSpc>
            </a:pPr>
            <a:r>
              <a:rPr lang="en-US" smtClean="0"/>
              <a:t>Each nucleation event produces a grain</a:t>
            </a:r>
          </a:p>
          <a:p>
            <a:pPr lvl="1">
              <a:lnSpc>
                <a:spcPct val="90000"/>
              </a:lnSpc>
            </a:pPr>
            <a:r>
              <a:rPr lang="en-US" sz="2200" smtClean="0"/>
              <a:t>Nucleation is promoted (more grains) for enhanced material properties</a:t>
            </a:r>
          </a:p>
          <a:p>
            <a:pPr lvl="1">
              <a:lnSpc>
                <a:spcPct val="90000"/>
              </a:lnSpc>
            </a:pPr>
            <a:r>
              <a:rPr lang="en-US" sz="2200" smtClean="0"/>
              <a:t>Inoculation or grain refinement is the process of introducing solid particles to promote nucleation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3"/>
          <p:cNvSpPr>
            <a:spLocks noGrp="1"/>
          </p:cNvSpPr>
          <p:nvPr>
            <p:ph type="title"/>
          </p:nvPr>
        </p:nvSpPr>
        <p:spPr/>
        <p:txBody>
          <a:bodyPr/>
          <a:lstStyle/>
          <a:p>
            <a:endParaRPr lang="en-US" smtClean="0"/>
          </a:p>
        </p:txBody>
      </p:sp>
      <p:pic>
        <p:nvPicPr>
          <p:cNvPr id="27651" name="Picture 2"/>
          <p:cNvPicPr>
            <a:picLocks noGrp="1" noChangeAspect="1" noChangeArrowheads="1"/>
          </p:cNvPicPr>
          <p:nvPr>
            <p:ph idx="1"/>
          </p:nvPr>
        </p:nvPicPr>
        <p:blipFill>
          <a:blip r:embed="rId2" cstate="print"/>
          <a:srcRect/>
          <a:stretch>
            <a:fillRect/>
          </a:stretch>
        </p:blipFill>
        <p:spPr>
          <a:xfrm>
            <a:off x="381000" y="457200"/>
            <a:ext cx="8382000" cy="6084888"/>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304800"/>
            <a:ext cx="8183563" cy="1050925"/>
          </a:xfrm>
        </p:spPr>
        <p:txBody>
          <a:bodyPr/>
          <a:lstStyle/>
          <a:p>
            <a:r>
              <a:rPr lang="en-US" smtClean="0"/>
              <a:t>Grain Growth</a:t>
            </a:r>
          </a:p>
        </p:txBody>
      </p:sp>
      <p:sp>
        <p:nvSpPr>
          <p:cNvPr id="28675" name="Rectangle 3"/>
          <p:cNvSpPr>
            <a:spLocks noGrp="1" noChangeArrowheads="1"/>
          </p:cNvSpPr>
          <p:nvPr>
            <p:ph idx="1"/>
          </p:nvPr>
        </p:nvSpPr>
        <p:spPr>
          <a:xfrm>
            <a:off x="457200" y="1524000"/>
            <a:ext cx="8183563" cy="4187825"/>
          </a:xfrm>
        </p:spPr>
        <p:txBody>
          <a:bodyPr/>
          <a:lstStyle/>
          <a:p>
            <a:r>
              <a:rPr lang="en-US" smtClean="0"/>
              <a:t>Grain growth occurs as the heat of fusion is extracted from the liquid</a:t>
            </a:r>
          </a:p>
          <a:p>
            <a:r>
              <a:rPr lang="en-US" smtClean="0"/>
              <a:t>Direction, rate, and type of growth can be controlled</a:t>
            </a:r>
          </a:p>
          <a:p>
            <a:pPr lvl="1"/>
            <a:r>
              <a:rPr lang="en-US" smtClean="0"/>
              <a:t>How to remove the fusion heat from liquid</a:t>
            </a:r>
          </a:p>
          <a:p>
            <a:pPr lvl="1"/>
            <a:r>
              <a:rPr lang="en-US" b="1" smtClean="0">
                <a:solidFill>
                  <a:srgbClr val="7030A0"/>
                </a:solidFill>
              </a:rPr>
              <a:t>Control rates</a:t>
            </a:r>
            <a:r>
              <a:rPr lang="en-US" smtClean="0"/>
              <a:t> of nucleation and </a:t>
            </a:r>
            <a:r>
              <a:rPr lang="en-US" b="1" smtClean="0">
                <a:solidFill>
                  <a:srgbClr val="7030A0"/>
                </a:solidFill>
              </a:rPr>
              <a:t>growth</a:t>
            </a:r>
            <a:r>
              <a:rPr lang="en-US" smtClean="0"/>
              <a:t> for the </a:t>
            </a:r>
            <a:r>
              <a:rPr lang="en-US" b="1" smtClean="0">
                <a:solidFill>
                  <a:srgbClr val="7030A0"/>
                </a:solidFill>
              </a:rPr>
              <a:t>size and shape </a:t>
            </a:r>
            <a:r>
              <a:rPr lang="en-US" smtClean="0"/>
              <a:t>of the crystals</a:t>
            </a:r>
          </a:p>
          <a:p>
            <a:pPr lvl="1"/>
            <a:r>
              <a:rPr lang="en-US" b="1" smtClean="0">
                <a:solidFill>
                  <a:srgbClr val="7030A0"/>
                </a:solidFill>
              </a:rPr>
              <a:t>Faster</a:t>
            </a:r>
            <a:r>
              <a:rPr lang="en-US" smtClean="0"/>
              <a:t> </a:t>
            </a:r>
            <a:r>
              <a:rPr lang="en-US" b="1" smtClean="0">
                <a:solidFill>
                  <a:srgbClr val="7030A0"/>
                </a:solidFill>
              </a:rPr>
              <a:t>cooling</a:t>
            </a:r>
            <a:r>
              <a:rPr lang="en-US" smtClean="0"/>
              <a:t> </a:t>
            </a:r>
            <a:r>
              <a:rPr lang="en-US" b="1" smtClean="0">
                <a:solidFill>
                  <a:srgbClr val="7030A0"/>
                </a:solidFill>
              </a:rPr>
              <a:t>rates</a:t>
            </a:r>
            <a:r>
              <a:rPr lang="en-US" smtClean="0"/>
              <a:t> generally produce </a:t>
            </a:r>
            <a:r>
              <a:rPr lang="en-US" b="1" smtClean="0">
                <a:solidFill>
                  <a:srgbClr val="7030A0"/>
                </a:solidFill>
              </a:rPr>
              <a:t>finer grain sizes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381000"/>
            <a:ext cx="8183563" cy="762000"/>
          </a:xfrm>
        </p:spPr>
        <p:txBody>
          <a:bodyPr>
            <a:normAutofit fontScale="90000"/>
          </a:bodyPr>
          <a:lstStyle/>
          <a:p>
            <a:pPr fontAlgn="auto">
              <a:spcAft>
                <a:spcPts val="0"/>
              </a:spcAft>
              <a:defRPr/>
            </a:pPr>
            <a:r>
              <a:rPr lang="en-US" dirty="0" smtClean="0"/>
              <a:t>Materials Processing</a:t>
            </a:r>
            <a:endParaRPr lang="en-US" dirty="0"/>
          </a:p>
        </p:txBody>
      </p:sp>
      <p:sp>
        <p:nvSpPr>
          <p:cNvPr id="11267" name="Rectangle 3"/>
          <p:cNvSpPr>
            <a:spLocks noGrp="1" noChangeArrowheads="1"/>
          </p:cNvSpPr>
          <p:nvPr>
            <p:ph idx="1"/>
          </p:nvPr>
        </p:nvSpPr>
        <p:spPr>
          <a:xfrm>
            <a:off x="381000" y="1371600"/>
            <a:ext cx="8534400" cy="4416425"/>
          </a:xfrm>
        </p:spPr>
        <p:txBody>
          <a:bodyPr/>
          <a:lstStyle/>
          <a:p>
            <a:pPr>
              <a:lnSpc>
                <a:spcPct val="90000"/>
              </a:lnSpc>
            </a:pPr>
            <a:r>
              <a:rPr lang="en-US" sz="3600" b="1" smtClean="0">
                <a:solidFill>
                  <a:srgbClr val="7030A0"/>
                </a:solidFill>
              </a:rPr>
              <a:t>Science and Technology </a:t>
            </a:r>
          </a:p>
          <a:p>
            <a:pPr lvl="1">
              <a:lnSpc>
                <a:spcPct val="90000"/>
              </a:lnSpc>
            </a:pPr>
            <a:r>
              <a:rPr lang="en-US" sz="3200" smtClean="0"/>
              <a:t>Materials are converted into useful shapes with required structures and properties that are optimized for the intended service environment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304800"/>
            <a:ext cx="8183563" cy="1050925"/>
          </a:xfrm>
        </p:spPr>
        <p:txBody>
          <a:bodyPr/>
          <a:lstStyle/>
          <a:p>
            <a:r>
              <a:rPr lang="en-US" smtClean="0"/>
              <a:t>Grain Growth</a:t>
            </a:r>
          </a:p>
        </p:txBody>
      </p:sp>
      <p:pic>
        <p:nvPicPr>
          <p:cNvPr id="29699" name="Picture 3" descr="C:\Documents and Settings\Administrator\Desktop\Casting Images\10-5.gif"/>
          <p:cNvPicPr>
            <a:picLocks noChangeAspect="1" noChangeArrowheads="1"/>
          </p:cNvPicPr>
          <p:nvPr/>
        </p:nvPicPr>
        <p:blipFill>
          <a:blip r:embed="rId2" cstate="print"/>
          <a:srcRect/>
          <a:stretch>
            <a:fillRect/>
          </a:stretch>
        </p:blipFill>
        <p:spPr bwMode="auto">
          <a:xfrm>
            <a:off x="671513" y="1743075"/>
            <a:ext cx="7800975" cy="3971925"/>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3"/>
          <p:cNvSpPr>
            <a:spLocks noGrp="1"/>
          </p:cNvSpPr>
          <p:nvPr>
            <p:ph type="title"/>
          </p:nvPr>
        </p:nvSpPr>
        <p:spPr/>
        <p:txBody>
          <a:bodyPr/>
          <a:lstStyle/>
          <a:p>
            <a:endParaRPr lang="en-US" smtClean="0"/>
          </a:p>
        </p:txBody>
      </p:sp>
      <p:pic>
        <p:nvPicPr>
          <p:cNvPr id="30723" name="Picture 2"/>
          <p:cNvPicPr>
            <a:picLocks noGrp="1" noChangeAspect="1" noChangeArrowheads="1"/>
          </p:cNvPicPr>
          <p:nvPr>
            <p:ph idx="1"/>
          </p:nvPr>
        </p:nvPicPr>
        <p:blipFill>
          <a:blip r:embed="rId2" cstate="print"/>
          <a:srcRect/>
          <a:stretch>
            <a:fillRect/>
          </a:stretch>
        </p:blipFill>
        <p:spPr>
          <a:xfrm>
            <a:off x="457200" y="457200"/>
            <a:ext cx="8229600" cy="5468938"/>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endParaRPr lang="en-US" smtClean="0"/>
          </a:p>
        </p:txBody>
      </p:sp>
      <p:pic>
        <p:nvPicPr>
          <p:cNvPr id="31747" name="Picture 2"/>
          <p:cNvPicPr>
            <a:picLocks noGrp="1" noChangeAspect="1" noChangeArrowheads="1"/>
          </p:cNvPicPr>
          <p:nvPr>
            <p:ph idx="1"/>
          </p:nvPr>
        </p:nvPicPr>
        <p:blipFill>
          <a:blip r:embed="rId2" cstate="print"/>
          <a:srcRect/>
          <a:stretch>
            <a:fillRect/>
          </a:stretch>
        </p:blipFill>
        <p:spPr>
          <a:xfrm>
            <a:off x="457200" y="457200"/>
            <a:ext cx="8267700" cy="5486400"/>
          </a:xfr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304800"/>
            <a:ext cx="8183563" cy="762000"/>
          </a:xfrm>
        </p:spPr>
        <p:txBody>
          <a:bodyPr>
            <a:normAutofit fontScale="90000"/>
          </a:bodyPr>
          <a:lstStyle/>
          <a:p>
            <a:pPr fontAlgn="auto">
              <a:spcAft>
                <a:spcPts val="0"/>
              </a:spcAft>
              <a:defRPr/>
            </a:pPr>
            <a:r>
              <a:rPr lang="en-US" altLang="zh-CN" dirty="0" smtClean="0">
                <a:ea typeface="宋体" pitchFamily="2" charset="-122"/>
              </a:rPr>
              <a:t>Dendrite formation</a:t>
            </a:r>
            <a:endParaRPr lang="en-US" dirty="0"/>
          </a:p>
        </p:txBody>
      </p:sp>
      <p:pic>
        <p:nvPicPr>
          <p:cNvPr id="32771" name="Picture 3" descr="scan0012"/>
          <p:cNvPicPr>
            <a:picLocks noChangeAspect="1" noChangeArrowheads="1"/>
          </p:cNvPicPr>
          <p:nvPr/>
        </p:nvPicPr>
        <p:blipFill>
          <a:blip r:embed="rId2" cstate="print">
            <a:lum bright="-18000" contrast="42000"/>
            <a:grayscl/>
          </a:blip>
          <a:srcRect/>
          <a:stretch>
            <a:fillRect/>
          </a:stretch>
        </p:blipFill>
        <p:spPr bwMode="auto">
          <a:xfrm>
            <a:off x="3048000" y="1143000"/>
            <a:ext cx="3505200" cy="2019300"/>
          </a:xfrm>
          <a:prstGeom prst="rect">
            <a:avLst/>
          </a:prstGeom>
          <a:noFill/>
          <a:ln w="9525">
            <a:solidFill>
              <a:schemeClr val="bg2"/>
            </a:solidFill>
            <a:miter lim="800000"/>
            <a:headEnd/>
            <a:tailEnd/>
          </a:ln>
        </p:spPr>
      </p:pic>
      <p:sp>
        <p:nvSpPr>
          <p:cNvPr id="5" name="Rectangle 4"/>
          <p:cNvSpPr txBox="1">
            <a:spLocks noChangeArrowheads="1"/>
          </p:cNvSpPr>
          <p:nvPr/>
        </p:nvSpPr>
        <p:spPr bwMode="auto">
          <a:xfrm>
            <a:off x="457200" y="3276600"/>
            <a:ext cx="8229600" cy="3124200"/>
          </a:xfrm>
          <a:prstGeom prst="rect">
            <a:avLst/>
          </a:prstGeom>
          <a:noFill/>
          <a:ln w="9525">
            <a:noFill/>
            <a:miter lim="800000"/>
            <a:headEnd/>
            <a:tailEnd/>
          </a:ln>
        </p:spPr>
        <p:txBody>
          <a:bodyPr lIns="182880" tIns="91440"/>
          <a:lstStyle/>
          <a:p>
            <a:pPr marL="265113" indent="-265113" algn="just" eaLnBrk="0" hangingPunct="0">
              <a:spcBef>
                <a:spcPts val="250"/>
              </a:spcBef>
              <a:buClr>
                <a:schemeClr val="accent1"/>
              </a:buClr>
              <a:buSzPct val="80000"/>
              <a:buFont typeface="Wingdings 2" pitchFamily="18" charset="2"/>
              <a:buChar char=""/>
              <a:defRPr/>
            </a:pPr>
            <a:r>
              <a:rPr lang="en-US" altLang="zh-CN" dirty="0">
                <a:latin typeface="+mn-lt"/>
              </a:rPr>
              <a:t>In alloys, such as Fe-C, freezing and solidification occurs over wide range of temp. There is no fine line of demarcation exists between the solid and liquid metal. </a:t>
            </a:r>
          </a:p>
          <a:p>
            <a:pPr marL="265113" indent="-265113" algn="just" eaLnBrk="0" hangingPunct="0">
              <a:spcBef>
                <a:spcPts val="250"/>
              </a:spcBef>
              <a:buClr>
                <a:schemeClr val="accent1"/>
              </a:buClr>
              <a:buSzPct val="80000"/>
              <a:buFont typeface="Wingdings 2" pitchFamily="18" charset="2"/>
              <a:buChar char=""/>
              <a:defRPr/>
            </a:pPr>
            <a:r>
              <a:rPr lang="en-US" altLang="zh-CN" dirty="0">
                <a:latin typeface="+mn-lt"/>
              </a:rPr>
              <a:t>Here, ‘start of freezing’ implies that grain formation while progressing towards the center does not solidify the metal completely but leaves behind the islands of liquid metals in between grains which freeze later and there is multidirectional tree like growth.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5"/>
          <p:cNvSpPr>
            <a:spLocks noGrp="1"/>
          </p:cNvSpPr>
          <p:nvPr>
            <p:ph type="title"/>
          </p:nvPr>
        </p:nvSpPr>
        <p:spPr/>
        <p:txBody>
          <a:bodyPr/>
          <a:lstStyle/>
          <a:p>
            <a:endParaRPr lang="en-US" smtClean="0"/>
          </a:p>
        </p:txBody>
      </p:sp>
      <p:pic>
        <p:nvPicPr>
          <p:cNvPr id="33795" name="Picture 2"/>
          <p:cNvPicPr>
            <a:picLocks noChangeAspect="1" noChangeArrowheads="1"/>
          </p:cNvPicPr>
          <p:nvPr/>
        </p:nvPicPr>
        <p:blipFill>
          <a:blip r:embed="rId2" cstate="print"/>
          <a:srcRect/>
          <a:stretch>
            <a:fillRect/>
          </a:stretch>
        </p:blipFill>
        <p:spPr bwMode="auto">
          <a:xfrm>
            <a:off x="457200" y="457200"/>
            <a:ext cx="8305800" cy="556260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304800"/>
            <a:ext cx="8183563" cy="1050925"/>
          </a:xfrm>
        </p:spPr>
        <p:txBody>
          <a:bodyPr/>
          <a:lstStyle/>
          <a:p>
            <a:r>
              <a:rPr lang="en-US" smtClean="0"/>
              <a:t>Cast structures</a:t>
            </a:r>
          </a:p>
        </p:txBody>
      </p:sp>
      <p:pic>
        <p:nvPicPr>
          <p:cNvPr id="34819" name="Picture 3" descr="C:\Documents and Settings\Administrator\Desktop\Casting Images\10-1.jpg"/>
          <p:cNvPicPr>
            <a:picLocks noChangeAspect="1" noChangeArrowheads="1"/>
          </p:cNvPicPr>
          <p:nvPr/>
        </p:nvPicPr>
        <p:blipFill>
          <a:blip r:embed="rId2" cstate="print"/>
          <a:srcRect/>
          <a:stretch>
            <a:fillRect/>
          </a:stretch>
        </p:blipFill>
        <p:spPr bwMode="auto">
          <a:xfrm>
            <a:off x="609600" y="1447800"/>
            <a:ext cx="4191000" cy="4348163"/>
          </a:xfrm>
          <a:prstGeom prst="rect">
            <a:avLst/>
          </a:prstGeom>
          <a:noFill/>
          <a:ln w="9525">
            <a:noFill/>
            <a:miter lim="800000"/>
            <a:headEnd/>
            <a:tailEnd/>
          </a:ln>
        </p:spPr>
      </p:pic>
      <p:sp>
        <p:nvSpPr>
          <p:cNvPr id="34820" name="Text Box 4"/>
          <p:cNvSpPr txBox="1">
            <a:spLocks noChangeArrowheads="1"/>
          </p:cNvSpPr>
          <p:nvPr/>
        </p:nvSpPr>
        <p:spPr bwMode="auto">
          <a:xfrm>
            <a:off x="4953000" y="1524000"/>
            <a:ext cx="3657600" cy="4386263"/>
          </a:xfrm>
          <a:prstGeom prst="rect">
            <a:avLst/>
          </a:prstGeom>
          <a:noFill/>
          <a:ln w="9525">
            <a:noFill/>
            <a:miter lim="800000"/>
            <a:headEnd/>
            <a:tailEnd/>
          </a:ln>
        </p:spPr>
        <p:txBody>
          <a:bodyPr>
            <a:spAutoFit/>
          </a:bodyPr>
          <a:lstStyle/>
          <a:p>
            <a:pPr algn="just">
              <a:lnSpc>
                <a:spcPct val="150000"/>
              </a:lnSpc>
              <a:spcBef>
                <a:spcPct val="50000"/>
              </a:spcBef>
            </a:pPr>
            <a:r>
              <a:rPr lang="en-US" sz="1800"/>
              <a:t>Schematic illustration of three cast structures solidified in a square mold: </a:t>
            </a:r>
          </a:p>
          <a:p>
            <a:pPr algn="just">
              <a:lnSpc>
                <a:spcPct val="150000"/>
              </a:lnSpc>
              <a:spcBef>
                <a:spcPct val="50000"/>
              </a:spcBef>
            </a:pPr>
            <a:r>
              <a:rPr lang="en-US" sz="1800"/>
              <a:t>(a) pure metals; </a:t>
            </a:r>
          </a:p>
          <a:p>
            <a:pPr algn="just">
              <a:lnSpc>
                <a:spcPct val="150000"/>
              </a:lnSpc>
              <a:spcBef>
                <a:spcPct val="50000"/>
              </a:spcBef>
            </a:pPr>
            <a:r>
              <a:rPr lang="en-US" sz="1800"/>
              <a:t>(b) solid solution alloys; and </a:t>
            </a:r>
          </a:p>
          <a:p>
            <a:pPr algn="just">
              <a:lnSpc>
                <a:spcPct val="150000"/>
              </a:lnSpc>
              <a:spcBef>
                <a:spcPct val="50000"/>
              </a:spcBef>
            </a:pPr>
            <a:r>
              <a:rPr lang="en-US" sz="1800"/>
              <a:t>© structure obtained by using nucleating agents. </a:t>
            </a:r>
          </a:p>
          <a:p>
            <a:pPr algn="just">
              <a:lnSpc>
                <a:spcPct val="150000"/>
              </a:lnSpc>
              <a:spcBef>
                <a:spcPct val="50000"/>
              </a:spcBef>
            </a:pPr>
            <a:r>
              <a:rPr lang="en-US" sz="1800" i="1"/>
              <a:t>Source</a:t>
            </a:r>
            <a:r>
              <a:rPr lang="en-US" sz="1800"/>
              <a:t>: G. W. Form, J. F. Wallace, and A. Cibula</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381000" y="0"/>
            <a:ext cx="8763000" cy="1139825"/>
          </a:xfrm>
        </p:spPr>
        <p:txBody>
          <a:bodyPr/>
          <a:lstStyle/>
          <a:p>
            <a:r>
              <a:rPr lang="en-US" smtClean="0"/>
              <a:t>Cooling Curves for a Pure Metal</a:t>
            </a:r>
          </a:p>
        </p:txBody>
      </p:sp>
      <p:sp>
        <p:nvSpPr>
          <p:cNvPr id="35843" name="Rectangle 6"/>
          <p:cNvSpPr>
            <a:spLocks noGrp="1" noChangeArrowheads="1"/>
          </p:cNvSpPr>
          <p:nvPr>
            <p:ph type="body" sz="half" idx="1"/>
          </p:nvPr>
        </p:nvSpPr>
        <p:spPr>
          <a:xfrm>
            <a:off x="228600" y="1143000"/>
            <a:ext cx="4038600" cy="4530725"/>
          </a:xfrm>
        </p:spPr>
        <p:txBody>
          <a:bodyPr/>
          <a:lstStyle/>
          <a:p>
            <a:pPr>
              <a:lnSpc>
                <a:spcPct val="90000"/>
              </a:lnSpc>
            </a:pPr>
            <a:r>
              <a:rPr lang="en-US" sz="2400" smtClean="0"/>
              <a:t>Useful for studying the </a:t>
            </a:r>
            <a:r>
              <a:rPr lang="en-US" sz="2400" b="1" smtClean="0">
                <a:solidFill>
                  <a:srgbClr val="7030A0"/>
                </a:solidFill>
              </a:rPr>
              <a:t>solidification process</a:t>
            </a:r>
          </a:p>
          <a:p>
            <a:pPr>
              <a:lnSpc>
                <a:spcPct val="90000"/>
              </a:lnSpc>
            </a:pPr>
            <a:r>
              <a:rPr lang="en-US" sz="2400" b="1" smtClean="0">
                <a:solidFill>
                  <a:srgbClr val="7030A0"/>
                </a:solidFill>
              </a:rPr>
              <a:t>Cooling rate </a:t>
            </a:r>
            <a:r>
              <a:rPr lang="en-US" sz="2400" smtClean="0"/>
              <a:t>is the </a:t>
            </a:r>
            <a:r>
              <a:rPr lang="en-US" sz="2400" b="1" smtClean="0">
                <a:solidFill>
                  <a:srgbClr val="7030A0"/>
                </a:solidFill>
              </a:rPr>
              <a:t>slope </a:t>
            </a:r>
            <a:r>
              <a:rPr lang="en-US" sz="2400" smtClean="0"/>
              <a:t>of the cooling curve</a:t>
            </a:r>
          </a:p>
          <a:p>
            <a:pPr>
              <a:lnSpc>
                <a:spcPct val="90000"/>
              </a:lnSpc>
            </a:pPr>
            <a:r>
              <a:rPr lang="en-US" sz="2400" b="1" smtClean="0">
                <a:solidFill>
                  <a:srgbClr val="7030A0"/>
                </a:solidFill>
              </a:rPr>
              <a:t>Solidification </a:t>
            </a:r>
            <a:r>
              <a:rPr lang="en-US" sz="2400" smtClean="0"/>
              <a:t>can occur over </a:t>
            </a:r>
            <a:r>
              <a:rPr lang="en-US" sz="2400" b="1" smtClean="0">
                <a:solidFill>
                  <a:srgbClr val="7030A0"/>
                </a:solidFill>
              </a:rPr>
              <a:t>a range of temperatures in alloys</a:t>
            </a:r>
          </a:p>
          <a:p>
            <a:pPr>
              <a:lnSpc>
                <a:spcPct val="90000"/>
              </a:lnSpc>
            </a:pPr>
            <a:r>
              <a:rPr lang="en-US" sz="2400" smtClean="0"/>
              <a:t>Beginning and end of solidification are indicated by changes in slope</a:t>
            </a:r>
          </a:p>
        </p:txBody>
      </p:sp>
      <p:pic>
        <p:nvPicPr>
          <p:cNvPr id="35844" name="Picture 5" descr="fg1103"/>
          <p:cNvPicPr>
            <a:picLocks noGrp="1" noChangeAspect="1" noChangeArrowheads="1"/>
          </p:cNvPicPr>
          <p:nvPr>
            <p:ph sz="half" idx="2"/>
          </p:nvPr>
        </p:nvPicPr>
        <p:blipFill>
          <a:blip r:embed="rId2" cstate="print"/>
          <a:srcRect/>
          <a:stretch>
            <a:fillRect/>
          </a:stretch>
        </p:blipFill>
        <p:spPr>
          <a:xfrm>
            <a:off x="4343400" y="1123950"/>
            <a:ext cx="4572000" cy="3429000"/>
          </a:xfrm>
          <a:noFill/>
        </p:spPr>
      </p:pic>
      <p:sp>
        <p:nvSpPr>
          <p:cNvPr id="35845" name="Text Box 10"/>
          <p:cNvSpPr txBox="1">
            <a:spLocks noChangeArrowheads="1"/>
          </p:cNvSpPr>
          <p:nvPr/>
        </p:nvSpPr>
        <p:spPr bwMode="auto">
          <a:xfrm>
            <a:off x="4724400" y="4800600"/>
            <a:ext cx="4114800" cy="942975"/>
          </a:xfrm>
          <a:prstGeom prst="rect">
            <a:avLst/>
          </a:prstGeom>
          <a:noFill/>
          <a:ln w="9525">
            <a:noFill/>
            <a:miter lim="800000"/>
            <a:headEnd/>
            <a:tailEnd/>
          </a:ln>
        </p:spPr>
        <p:txBody>
          <a:bodyPr>
            <a:spAutoFit/>
          </a:bodyPr>
          <a:lstStyle/>
          <a:p>
            <a:pPr>
              <a:spcBef>
                <a:spcPct val="50000"/>
              </a:spcBef>
            </a:pPr>
            <a:r>
              <a:rPr lang="en-US" sz="1400" b="1"/>
              <a:t>Figure 11-3</a:t>
            </a:r>
            <a:r>
              <a:rPr lang="en-US" sz="1400"/>
              <a:t> Cooling curve for a pure metal or eutectic-composition alloy (metals with a distinct freezing point), indicating major features related to solidification.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381000" y="0"/>
            <a:ext cx="8183563" cy="1050925"/>
          </a:xfrm>
        </p:spPr>
        <p:txBody>
          <a:bodyPr/>
          <a:lstStyle/>
          <a:p>
            <a:r>
              <a:rPr lang="en-US" smtClean="0"/>
              <a:t>Cooling Curves for  an Alloy</a:t>
            </a:r>
          </a:p>
        </p:txBody>
      </p:sp>
      <p:pic>
        <p:nvPicPr>
          <p:cNvPr id="36867" name="Picture 5" descr="fg1104"/>
          <p:cNvPicPr>
            <a:picLocks noGrp="1" noChangeAspect="1" noChangeArrowheads="1"/>
          </p:cNvPicPr>
          <p:nvPr>
            <p:ph idx="1"/>
          </p:nvPr>
        </p:nvPicPr>
        <p:blipFill>
          <a:blip r:embed="rId2" cstate="print"/>
          <a:srcRect t="17445" b="17757"/>
          <a:stretch>
            <a:fillRect/>
          </a:stretch>
        </p:blipFill>
        <p:spPr>
          <a:xfrm>
            <a:off x="457200" y="990600"/>
            <a:ext cx="8153400" cy="3962400"/>
          </a:xfrm>
          <a:noFill/>
        </p:spPr>
      </p:pic>
      <p:sp>
        <p:nvSpPr>
          <p:cNvPr id="36868" name="Text Box 6"/>
          <p:cNvSpPr txBox="1">
            <a:spLocks noChangeArrowheads="1"/>
          </p:cNvSpPr>
          <p:nvPr/>
        </p:nvSpPr>
        <p:spPr bwMode="auto">
          <a:xfrm>
            <a:off x="762000" y="5029200"/>
            <a:ext cx="7772400" cy="517525"/>
          </a:xfrm>
          <a:prstGeom prst="rect">
            <a:avLst/>
          </a:prstGeom>
          <a:noFill/>
          <a:ln w="9525">
            <a:noFill/>
            <a:miter lim="800000"/>
            <a:headEnd/>
            <a:tailEnd/>
          </a:ln>
        </p:spPr>
        <p:txBody>
          <a:bodyPr>
            <a:spAutoFit/>
          </a:bodyPr>
          <a:lstStyle/>
          <a:p>
            <a:pPr>
              <a:spcBef>
                <a:spcPct val="50000"/>
              </a:spcBef>
            </a:pPr>
            <a:r>
              <a:rPr lang="en-US" sz="1400" b="1"/>
              <a:t>Figure 11-4</a:t>
            </a:r>
            <a:r>
              <a:rPr lang="en-US" sz="1400"/>
              <a:t> Phase diagram and companion cooling curve for an alloy with a freezing range. The slope changes indicate the onset and termination of solidification.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381000"/>
            <a:ext cx="8183563" cy="1050925"/>
          </a:xfrm>
        </p:spPr>
        <p:txBody>
          <a:bodyPr>
            <a:normAutofit fontScale="90000"/>
          </a:bodyPr>
          <a:lstStyle/>
          <a:p>
            <a:pPr fontAlgn="auto">
              <a:spcAft>
                <a:spcPts val="0"/>
              </a:spcAft>
              <a:defRPr/>
            </a:pPr>
            <a:r>
              <a:rPr lang="en-US" sz="3800" dirty="0"/>
              <a:t>Prediction of Solidification Time: Chvorinov’s Rule</a:t>
            </a:r>
          </a:p>
        </p:txBody>
      </p:sp>
      <p:sp>
        <p:nvSpPr>
          <p:cNvPr id="37891" name="Rectangle 3"/>
          <p:cNvSpPr>
            <a:spLocks noGrp="1" noChangeArrowheads="1"/>
          </p:cNvSpPr>
          <p:nvPr>
            <p:ph idx="1"/>
          </p:nvPr>
        </p:nvSpPr>
        <p:spPr>
          <a:xfrm>
            <a:off x="457200" y="1371600"/>
            <a:ext cx="8183563" cy="4187825"/>
          </a:xfrm>
        </p:spPr>
        <p:txBody>
          <a:bodyPr/>
          <a:lstStyle/>
          <a:p>
            <a:r>
              <a:rPr lang="en-US" smtClean="0"/>
              <a:t>Ability to remove heat from a casting is related to the surface area through which the heat is removed to the environment</a:t>
            </a:r>
          </a:p>
          <a:p>
            <a:r>
              <a:rPr lang="en-US" b="1" smtClean="0">
                <a:solidFill>
                  <a:srgbClr val="7030A0"/>
                </a:solidFill>
              </a:rPr>
              <a:t>Chvorinov’s Rule:</a:t>
            </a:r>
          </a:p>
          <a:p>
            <a:pPr lvl="1"/>
            <a:r>
              <a:rPr lang="en-US" sz="2200" b="1" smtClean="0">
                <a:solidFill>
                  <a:srgbClr val="7030A0"/>
                </a:solidFill>
              </a:rPr>
              <a:t>t</a:t>
            </a:r>
            <a:r>
              <a:rPr lang="en-US" sz="2200" b="1" baseline="-25000" smtClean="0">
                <a:solidFill>
                  <a:srgbClr val="7030A0"/>
                </a:solidFill>
              </a:rPr>
              <a:t>s</a:t>
            </a:r>
            <a:r>
              <a:rPr lang="en-US" sz="2200" b="1" smtClean="0">
                <a:solidFill>
                  <a:srgbClr val="7030A0"/>
                </a:solidFill>
              </a:rPr>
              <a:t>=B(V/A)</a:t>
            </a:r>
            <a:r>
              <a:rPr lang="en-US" sz="2200" b="1" baseline="30000" smtClean="0">
                <a:solidFill>
                  <a:srgbClr val="7030A0"/>
                </a:solidFill>
              </a:rPr>
              <a:t>n</a:t>
            </a:r>
            <a:r>
              <a:rPr lang="en-US" sz="2200" b="1" smtClean="0">
                <a:solidFill>
                  <a:srgbClr val="7030A0"/>
                </a:solidFill>
              </a:rPr>
              <a:t> , where n=1.5 to 2.0</a:t>
            </a:r>
          </a:p>
          <a:p>
            <a:r>
              <a:rPr lang="en-US" smtClean="0"/>
              <a:t>t</a:t>
            </a:r>
            <a:r>
              <a:rPr lang="en-US" baseline="-25000" smtClean="0"/>
              <a:t>s</a:t>
            </a:r>
            <a:r>
              <a:rPr lang="en-US" smtClean="0"/>
              <a:t> is the time from pouring to solidification</a:t>
            </a:r>
          </a:p>
          <a:p>
            <a:r>
              <a:rPr lang="en-US" smtClean="0"/>
              <a:t>B is the mold constant</a:t>
            </a:r>
          </a:p>
          <a:p>
            <a:r>
              <a:rPr lang="en-US" smtClean="0"/>
              <a:t>V is the </a:t>
            </a:r>
            <a:r>
              <a:rPr lang="en-US" b="1" smtClean="0">
                <a:solidFill>
                  <a:srgbClr val="7030A0"/>
                </a:solidFill>
              </a:rPr>
              <a:t>volume</a:t>
            </a:r>
            <a:r>
              <a:rPr lang="en-US" smtClean="0"/>
              <a:t> of the casting</a:t>
            </a:r>
          </a:p>
          <a:p>
            <a:r>
              <a:rPr lang="en-US" smtClean="0"/>
              <a:t>A is the </a:t>
            </a:r>
            <a:r>
              <a:rPr lang="en-US" b="1" smtClean="0">
                <a:solidFill>
                  <a:srgbClr val="7030A0"/>
                </a:solidFill>
              </a:rPr>
              <a:t>surface</a:t>
            </a:r>
            <a:r>
              <a:rPr lang="en-US" smtClean="0"/>
              <a:t> area through which heat is removed</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3"/>
          <p:cNvSpPr>
            <a:spLocks noGrp="1"/>
          </p:cNvSpPr>
          <p:nvPr>
            <p:ph type="title"/>
          </p:nvPr>
        </p:nvSpPr>
        <p:spPr/>
        <p:txBody>
          <a:bodyPr/>
          <a:lstStyle/>
          <a:p>
            <a:endParaRPr lang="en-US" smtClean="0"/>
          </a:p>
        </p:txBody>
      </p:sp>
      <p:pic>
        <p:nvPicPr>
          <p:cNvPr id="38915" name="Picture 3"/>
          <p:cNvPicPr>
            <a:picLocks noGrp="1" noChangeAspect="1" noChangeArrowheads="1"/>
          </p:cNvPicPr>
          <p:nvPr>
            <p:ph idx="1"/>
          </p:nvPr>
        </p:nvPicPr>
        <p:blipFill>
          <a:blip r:embed="rId2" cstate="print"/>
          <a:srcRect/>
          <a:stretch>
            <a:fillRect/>
          </a:stretch>
        </p:blipFill>
        <p:spPr>
          <a:xfrm>
            <a:off x="457200" y="457200"/>
            <a:ext cx="8229600" cy="5562600"/>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304800"/>
            <a:ext cx="8183563" cy="914400"/>
          </a:xfrm>
        </p:spPr>
        <p:txBody>
          <a:bodyPr/>
          <a:lstStyle/>
          <a:p>
            <a:r>
              <a:rPr lang="en-US" smtClean="0"/>
              <a:t>Producing Processes</a:t>
            </a:r>
          </a:p>
        </p:txBody>
      </p:sp>
      <p:sp>
        <p:nvSpPr>
          <p:cNvPr id="12291" name="Rectangle 3"/>
          <p:cNvSpPr>
            <a:spLocks noGrp="1" noChangeArrowheads="1"/>
          </p:cNvSpPr>
          <p:nvPr>
            <p:ph idx="1"/>
          </p:nvPr>
        </p:nvSpPr>
        <p:spPr>
          <a:xfrm>
            <a:off x="762000" y="1219200"/>
            <a:ext cx="8183563" cy="4187825"/>
          </a:xfrm>
        </p:spPr>
        <p:txBody>
          <a:bodyPr/>
          <a:lstStyle/>
          <a:p>
            <a:r>
              <a:rPr lang="en-US" sz="3200" smtClean="0"/>
              <a:t>Four basic categories</a:t>
            </a:r>
          </a:p>
          <a:p>
            <a:pPr lvl="1"/>
            <a:r>
              <a:rPr lang="en-US" sz="2800" b="1" smtClean="0">
                <a:solidFill>
                  <a:srgbClr val="7030A0"/>
                </a:solidFill>
              </a:rPr>
              <a:t>Casting processes</a:t>
            </a:r>
          </a:p>
          <a:p>
            <a:pPr lvl="1"/>
            <a:r>
              <a:rPr lang="en-US" smtClean="0"/>
              <a:t>Material removal processes</a:t>
            </a:r>
          </a:p>
          <a:p>
            <a:pPr lvl="1"/>
            <a:r>
              <a:rPr lang="en-US" smtClean="0"/>
              <a:t>Deformation processes</a:t>
            </a:r>
          </a:p>
          <a:p>
            <a:pPr lvl="1"/>
            <a:r>
              <a:rPr lang="en-US" smtClean="0"/>
              <a:t>Consolidation processes</a:t>
            </a:r>
          </a:p>
          <a:p>
            <a:r>
              <a:rPr lang="en-US" smtClean="0"/>
              <a:t>Decisions based on investigation of all alternatives and limitations.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381000" y="228600"/>
            <a:ext cx="8183563" cy="762000"/>
          </a:xfrm>
        </p:spPr>
        <p:txBody>
          <a:bodyPr>
            <a:normAutofit fontScale="90000"/>
          </a:bodyPr>
          <a:lstStyle/>
          <a:p>
            <a:pPr fontAlgn="auto">
              <a:spcAft>
                <a:spcPts val="0"/>
              </a:spcAft>
              <a:defRPr/>
            </a:pPr>
            <a:r>
              <a:rPr lang="en-US" dirty="0"/>
              <a:t>Cast Structure</a:t>
            </a:r>
          </a:p>
        </p:txBody>
      </p:sp>
      <p:sp>
        <p:nvSpPr>
          <p:cNvPr id="40963" name="Rectangle 3"/>
          <p:cNvSpPr>
            <a:spLocks noGrp="1" noChangeArrowheads="1"/>
          </p:cNvSpPr>
          <p:nvPr>
            <p:ph idx="1"/>
          </p:nvPr>
        </p:nvSpPr>
        <p:spPr>
          <a:xfrm>
            <a:off x="457200" y="1066800"/>
            <a:ext cx="8183563" cy="4416425"/>
          </a:xfrm>
        </p:spPr>
        <p:txBody>
          <a:bodyPr>
            <a:normAutofit lnSpcReduction="10000"/>
          </a:bodyPr>
          <a:lstStyle/>
          <a:p>
            <a:pPr marL="274320" indent="-274320" fontAlgn="auto">
              <a:lnSpc>
                <a:spcPct val="90000"/>
              </a:lnSpc>
              <a:spcAft>
                <a:spcPts val="0"/>
              </a:spcAft>
              <a:buClr>
                <a:schemeClr val="accent3"/>
              </a:buClr>
              <a:buFont typeface="Wingdings 2"/>
              <a:buChar char=""/>
              <a:defRPr/>
            </a:pPr>
            <a:r>
              <a:rPr lang="en-US" smtClean="0"/>
              <a:t>Three distinct regions or zones</a:t>
            </a:r>
          </a:p>
          <a:p>
            <a:pPr marL="640080" lvl="1" indent="-246888" fontAlgn="auto">
              <a:lnSpc>
                <a:spcPct val="90000"/>
              </a:lnSpc>
              <a:spcAft>
                <a:spcPts val="0"/>
              </a:spcAft>
              <a:buFont typeface="Wingdings 2"/>
              <a:buChar char=""/>
              <a:defRPr/>
            </a:pPr>
            <a:r>
              <a:rPr lang="en-US" sz="2200" b="1" smtClean="0">
                <a:solidFill>
                  <a:srgbClr val="7030A0"/>
                </a:solidFill>
              </a:rPr>
              <a:t>Chill zone</a:t>
            </a:r>
          </a:p>
          <a:p>
            <a:pPr lvl="2" indent="-246888" fontAlgn="auto">
              <a:lnSpc>
                <a:spcPct val="90000"/>
              </a:lnSpc>
              <a:spcAft>
                <a:spcPts val="0"/>
              </a:spcAft>
              <a:buFont typeface="Wingdings 2"/>
              <a:buChar char=""/>
              <a:defRPr/>
            </a:pPr>
            <a:r>
              <a:rPr lang="en-US" smtClean="0"/>
              <a:t>Rapid nucleation occurs when the molten metal comes into contact with the cold walls of the mold</a:t>
            </a:r>
          </a:p>
          <a:p>
            <a:pPr lvl="2" indent="-246888" fontAlgn="auto">
              <a:lnSpc>
                <a:spcPct val="90000"/>
              </a:lnSpc>
              <a:spcAft>
                <a:spcPts val="0"/>
              </a:spcAft>
              <a:buFont typeface="Wingdings 2"/>
              <a:buChar char=""/>
              <a:defRPr/>
            </a:pPr>
            <a:r>
              <a:rPr lang="en-US" smtClean="0"/>
              <a:t>Forms a narrow band of randomly oriented crystals on the surface of a casting</a:t>
            </a:r>
          </a:p>
          <a:p>
            <a:pPr marL="640080" lvl="1" indent="-246888" fontAlgn="auto">
              <a:lnSpc>
                <a:spcPct val="90000"/>
              </a:lnSpc>
              <a:spcAft>
                <a:spcPts val="0"/>
              </a:spcAft>
              <a:buFont typeface="Wingdings 2"/>
              <a:buChar char=""/>
              <a:defRPr/>
            </a:pPr>
            <a:r>
              <a:rPr lang="en-US" sz="2200" b="1" smtClean="0">
                <a:solidFill>
                  <a:srgbClr val="7030A0"/>
                </a:solidFill>
              </a:rPr>
              <a:t>Columnar zone (least desirable)</a:t>
            </a:r>
          </a:p>
          <a:p>
            <a:pPr lvl="2" indent="-246888" fontAlgn="auto">
              <a:lnSpc>
                <a:spcPct val="90000"/>
              </a:lnSpc>
              <a:spcAft>
                <a:spcPts val="0"/>
              </a:spcAft>
              <a:buFont typeface="Wingdings 2"/>
              <a:buChar char=""/>
              <a:defRPr/>
            </a:pPr>
            <a:r>
              <a:rPr lang="en-US" smtClean="0"/>
              <a:t>Rapid growth perpendicular to the casting surface</a:t>
            </a:r>
          </a:p>
          <a:p>
            <a:pPr lvl="2" indent="-246888" fontAlgn="auto">
              <a:lnSpc>
                <a:spcPct val="90000"/>
              </a:lnSpc>
              <a:spcAft>
                <a:spcPts val="0"/>
              </a:spcAft>
              <a:buFont typeface="Wingdings 2"/>
              <a:buChar char=""/>
              <a:defRPr/>
            </a:pPr>
            <a:r>
              <a:rPr lang="en-US" smtClean="0"/>
              <a:t>Long and thin</a:t>
            </a:r>
          </a:p>
          <a:p>
            <a:pPr lvl="2" indent="-246888" fontAlgn="auto">
              <a:lnSpc>
                <a:spcPct val="90000"/>
              </a:lnSpc>
              <a:spcAft>
                <a:spcPts val="0"/>
              </a:spcAft>
              <a:buFont typeface="Wingdings 2"/>
              <a:buChar char=""/>
              <a:defRPr/>
            </a:pPr>
            <a:r>
              <a:rPr lang="en-US" smtClean="0"/>
              <a:t>Highly directional</a:t>
            </a:r>
          </a:p>
          <a:p>
            <a:pPr marL="640080" lvl="1" indent="-246888" fontAlgn="auto">
              <a:lnSpc>
                <a:spcPct val="90000"/>
              </a:lnSpc>
              <a:spcAft>
                <a:spcPts val="0"/>
              </a:spcAft>
              <a:buFont typeface="Wingdings 2"/>
              <a:buChar char=""/>
              <a:defRPr/>
            </a:pPr>
            <a:r>
              <a:rPr lang="en-US" sz="2200" b="1" smtClean="0">
                <a:solidFill>
                  <a:srgbClr val="7030A0"/>
                </a:solidFill>
              </a:rPr>
              <a:t>Equiaxed zone</a:t>
            </a:r>
          </a:p>
          <a:p>
            <a:pPr lvl="2" indent="-246888" fontAlgn="auto">
              <a:lnSpc>
                <a:spcPct val="90000"/>
              </a:lnSpc>
              <a:spcAft>
                <a:spcPts val="0"/>
              </a:spcAft>
              <a:buFont typeface="Wingdings 2"/>
              <a:buChar char=""/>
              <a:defRPr/>
            </a:pPr>
            <a:r>
              <a:rPr lang="en-US" sz="2000" smtClean="0"/>
              <a:t>Crystals in the interior of the casting</a:t>
            </a:r>
          </a:p>
          <a:p>
            <a:pPr lvl="2" indent="-246888" fontAlgn="auto">
              <a:lnSpc>
                <a:spcPct val="90000"/>
              </a:lnSpc>
              <a:spcAft>
                <a:spcPts val="0"/>
              </a:spcAft>
              <a:buFont typeface="Wingdings 2"/>
              <a:buChar char=""/>
              <a:defRPr/>
            </a:pPr>
            <a:r>
              <a:rPr lang="en-US" sz="2000" smtClean="0"/>
              <a:t>Spherical, randomly oriented crystals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381000" y="228600"/>
            <a:ext cx="8183563" cy="762000"/>
          </a:xfrm>
        </p:spPr>
        <p:txBody>
          <a:bodyPr>
            <a:normAutofit fontScale="90000"/>
          </a:bodyPr>
          <a:lstStyle/>
          <a:p>
            <a:pPr fontAlgn="auto">
              <a:spcAft>
                <a:spcPts val="0"/>
              </a:spcAft>
              <a:defRPr/>
            </a:pPr>
            <a:r>
              <a:rPr lang="en-US" dirty="0"/>
              <a:t>Cast Structure</a:t>
            </a:r>
          </a:p>
        </p:txBody>
      </p:sp>
      <p:sp>
        <p:nvSpPr>
          <p:cNvPr id="41987" name="Rectangle 3"/>
          <p:cNvSpPr>
            <a:spLocks noGrp="1" noChangeArrowheads="1"/>
          </p:cNvSpPr>
          <p:nvPr>
            <p:ph idx="1"/>
          </p:nvPr>
        </p:nvSpPr>
        <p:spPr>
          <a:xfrm>
            <a:off x="457200" y="1066800"/>
            <a:ext cx="8183563" cy="4416425"/>
          </a:xfrm>
        </p:spPr>
        <p:txBody>
          <a:bodyPr>
            <a:normAutofit lnSpcReduction="10000"/>
          </a:bodyPr>
          <a:lstStyle/>
          <a:p>
            <a:pPr marL="274320" indent="-274320" fontAlgn="auto">
              <a:lnSpc>
                <a:spcPct val="90000"/>
              </a:lnSpc>
              <a:spcAft>
                <a:spcPts val="0"/>
              </a:spcAft>
              <a:buClr>
                <a:schemeClr val="accent3"/>
              </a:buClr>
              <a:buFont typeface="Wingdings 2"/>
              <a:buChar char=""/>
              <a:defRPr/>
            </a:pPr>
            <a:r>
              <a:rPr lang="en-US" smtClean="0"/>
              <a:t>Three distinct regions or zones</a:t>
            </a:r>
          </a:p>
          <a:p>
            <a:pPr marL="640080" lvl="1" indent="-246888" fontAlgn="auto">
              <a:lnSpc>
                <a:spcPct val="90000"/>
              </a:lnSpc>
              <a:spcAft>
                <a:spcPts val="0"/>
              </a:spcAft>
              <a:buFont typeface="Wingdings 2"/>
              <a:buChar char=""/>
              <a:defRPr/>
            </a:pPr>
            <a:r>
              <a:rPr lang="en-US" sz="2200" b="1" smtClean="0">
                <a:solidFill>
                  <a:srgbClr val="7030A0"/>
                </a:solidFill>
              </a:rPr>
              <a:t>Chill zone</a:t>
            </a:r>
          </a:p>
          <a:p>
            <a:pPr lvl="2" indent="-246888" fontAlgn="auto">
              <a:lnSpc>
                <a:spcPct val="90000"/>
              </a:lnSpc>
              <a:spcAft>
                <a:spcPts val="0"/>
              </a:spcAft>
              <a:buFont typeface="Wingdings 2"/>
              <a:buChar char=""/>
              <a:defRPr/>
            </a:pPr>
            <a:r>
              <a:rPr lang="en-US" smtClean="0"/>
              <a:t>Rapid nucleation occurs when the molten metal comes into contact with the cold walls of the mold</a:t>
            </a:r>
          </a:p>
          <a:p>
            <a:pPr lvl="2" indent="-246888" fontAlgn="auto">
              <a:lnSpc>
                <a:spcPct val="90000"/>
              </a:lnSpc>
              <a:spcAft>
                <a:spcPts val="0"/>
              </a:spcAft>
              <a:buFont typeface="Wingdings 2"/>
              <a:buChar char=""/>
              <a:defRPr/>
            </a:pPr>
            <a:r>
              <a:rPr lang="en-US" smtClean="0"/>
              <a:t>Forms a narrow band of randomly oriented crystals on the surface of a casting</a:t>
            </a:r>
          </a:p>
          <a:p>
            <a:pPr marL="640080" lvl="1" indent="-246888" fontAlgn="auto">
              <a:lnSpc>
                <a:spcPct val="90000"/>
              </a:lnSpc>
              <a:spcAft>
                <a:spcPts val="0"/>
              </a:spcAft>
              <a:buFont typeface="Wingdings 2"/>
              <a:buChar char=""/>
              <a:defRPr/>
            </a:pPr>
            <a:r>
              <a:rPr lang="en-US" sz="2200" b="1" smtClean="0">
                <a:solidFill>
                  <a:srgbClr val="7030A0"/>
                </a:solidFill>
              </a:rPr>
              <a:t>Columnar zone (least desirable)</a:t>
            </a:r>
          </a:p>
          <a:p>
            <a:pPr lvl="2" indent="-246888" fontAlgn="auto">
              <a:lnSpc>
                <a:spcPct val="90000"/>
              </a:lnSpc>
              <a:spcAft>
                <a:spcPts val="0"/>
              </a:spcAft>
              <a:buFont typeface="Wingdings 2"/>
              <a:buChar char=""/>
              <a:defRPr/>
            </a:pPr>
            <a:r>
              <a:rPr lang="en-US" smtClean="0"/>
              <a:t>Rapid growth perpendicular to the casting surface</a:t>
            </a:r>
          </a:p>
          <a:p>
            <a:pPr lvl="2" indent="-246888" fontAlgn="auto">
              <a:lnSpc>
                <a:spcPct val="90000"/>
              </a:lnSpc>
              <a:spcAft>
                <a:spcPts val="0"/>
              </a:spcAft>
              <a:buFont typeface="Wingdings 2"/>
              <a:buChar char=""/>
              <a:defRPr/>
            </a:pPr>
            <a:r>
              <a:rPr lang="en-US" smtClean="0"/>
              <a:t>Long and thin</a:t>
            </a:r>
          </a:p>
          <a:p>
            <a:pPr lvl="2" indent="-246888" fontAlgn="auto">
              <a:lnSpc>
                <a:spcPct val="90000"/>
              </a:lnSpc>
              <a:spcAft>
                <a:spcPts val="0"/>
              </a:spcAft>
              <a:buFont typeface="Wingdings 2"/>
              <a:buChar char=""/>
              <a:defRPr/>
            </a:pPr>
            <a:r>
              <a:rPr lang="en-US" smtClean="0"/>
              <a:t>Highly directional</a:t>
            </a:r>
          </a:p>
          <a:p>
            <a:pPr marL="640080" lvl="1" indent="-246888" fontAlgn="auto">
              <a:lnSpc>
                <a:spcPct val="90000"/>
              </a:lnSpc>
              <a:spcAft>
                <a:spcPts val="0"/>
              </a:spcAft>
              <a:buFont typeface="Wingdings 2"/>
              <a:buChar char=""/>
              <a:defRPr/>
            </a:pPr>
            <a:r>
              <a:rPr lang="en-US" sz="2200" b="1" smtClean="0">
                <a:solidFill>
                  <a:srgbClr val="7030A0"/>
                </a:solidFill>
              </a:rPr>
              <a:t>Equiaxed zone</a:t>
            </a:r>
          </a:p>
          <a:p>
            <a:pPr lvl="2" indent="-246888" fontAlgn="auto">
              <a:lnSpc>
                <a:spcPct val="90000"/>
              </a:lnSpc>
              <a:spcAft>
                <a:spcPts val="0"/>
              </a:spcAft>
              <a:buFont typeface="Wingdings 2"/>
              <a:buChar char=""/>
              <a:defRPr/>
            </a:pPr>
            <a:r>
              <a:rPr lang="en-US" sz="2000" smtClean="0"/>
              <a:t>Crystals in the interior of the casting</a:t>
            </a:r>
          </a:p>
          <a:p>
            <a:pPr lvl="2" indent="-246888" fontAlgn="auto">
              <a:lnSpc>
                <a:spcPct val="90000"/>
              </a:lnSpc>
              <a:spcAft>
                <a:spcPts val="0"/>
              </a:spcAft>
              <a:buFont typeface="Wingdings 2"/>
              <a:buChar char=""/>
              <a:defRPr/>
            </a:pPr>
            <a:r>
              <a:rPr lang="en-US" sz="2000" smtClean="0"/>
              <a:t>Spherical, randomly oriented crystals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228600"/>
            <a:ext cx="8183563" cy="1050925"/>
          </a:xfrm>
        </p:spPr>
        <p:txBody>
          <a:bodyPr/>
          <a:lstStyle/>
          <a:p>
            <a:r>
              <a:rPr lang="en-US" smtClean="0"/>
              <a:t>Cast Structure</a:t>
            </a:r>
          </a:p>
        </p:txBody>
      </p:sp>
      <p:pic>
        <p:nvPicPr>
          <p:cNvPr id="41987" name="Picture 6" descr="tb1101"/>
          <p:cNvPicPr>
            <a:picLocks noGrp="1" noChangeAspect="1" noChangeArrowheads="1"/>
          </p:cNvPicPr>
          <p:nvPr>
            <p:ph sz="half" idx="1"/>
          </p:nvPr>
        </p:nvPicPr>
        <p:blipFill>
          <a:blip r:embed="rId2" cstate="print"/>
          <a:srcRect/>
          <a:stretch>
            <a:fillRect/>
          </a:stretch>
        </p:blipFill>
        <p:spPr>
          <a:xfrm>
            <a:off x="457200" y="2624138"/>
            <a:ext cx="4038600" cy="3028950"/>
          </a:xfrm>
          <a:noFill/>
        </p:spPr>
      </p:pic>
      <p:pic>
        <p:nvPicPr>
          <p:cNvPr id="41988" name="Picture 7" descr="fg1105"/>
          <p:cNvPicPr>
            <a:picLocks noGrp="1" noChangeAspect="1" noChangeArrowheads="1"/>
          </p:cNvPicPr>
          <p:nvPr>
            <p:ph sz="half" idx="2"/>
          </p:nvPr>
        </p:nvPicPr>
        <p:blipFill>
          <a:blip r:embed="rId3" cstate="print"/>
          <a:srcRect/>
          <a:stretch>
            <a:fillRect/>
          </a:stretch>
        </p:blipFill>
        <p:spPr>
          <a:xfrm>
            <a:off x="4648200" y="2624138"/>
            <a:ext cx="4038600" cy="3028950"/>
          </a:xfrm>
          <a:noFill/>
        </p:spPr>
      </p:pic>
      <p:sp>
        <p:nvSpPr>
          <p:cNvPr id="41989" name="Text Box 8"/>
          <p:cNvSpPr txBox="1">
            <a:spLocks noChangeArrowheads="1"/>
          </p:cNvSpPr>
          <p:nvPr/>
        </p:nvSpPr>
        <p:spPr bwMode="auto">
          <a:xfrm>
            <a:off x="2895600" y="4724400"/>
            <a:ext cx="3657600" cy="942975"/>
          </a:xfrm>
          <a:prstGeom prst="rect">
            <a:avLst/>
          </a:prstGeom>
          <a:noFill/>
          <a:ln w="9525">
            <a:noFill/>
            <a:miter lim="800000"/>
            <a:headEnd/>
            <a:tailEnd/>
          </a:ln>
        </p:spPr>
        <p:txBody>
          <a:bodyPr>
            <a:spAutoFit/>
          </a:bodyPr>
          <a:lstStyle/>
          <a:p>
            <a:pPr>
              <a:spcBef>
                <a:spcPct val="50000"/>
              </a:spcBef>
            </a:pPr>
            <a:r>
              <a:rPr lang="en-US" sz="1400" b="1"/>
              <a:t>Figure 11-5</a:t>
            </a:r>
            <a:r>
              <a:rPr lang="en-US" sz="1400"/>
              <a:t> Internal structure of a cast metal bar showing the chill zone at the periphery, columnar grains growing toward the center, and a central shrinkage cavity.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381000" y="228600"/>
            <a:ext cx="8183563" cy="1050925"/>
          </a:xfrm>
        </p:spPr>
        <p:txBody>
          <a:bodyPr/>
          <a:lstStyle/>
          <a:p>
            <a:r>
              <a:rPr lang="en-US" smtClean="0"/>
              <a:t>Molten Metal Problems</a:t>
            </a:r>
          </a:p>
        </p:txBody>
      </p:sp>
      <p:sp>
        <p:nvSpPr>
          <p:cNvPr id="43011" name="Rectangle 3"/>
          <p:cNvSpPr>
            <a:spLocks noGrp="1" noChangeArrowheads="1"/>
          </p:cNvSpPr>
          <p:nvPr>
            <p:ph idx="1"/>
          </p:nvPr>
        </p:nvSpPr>
        <p:spPr>
          <a:xfrm>
            <a:off x="457200" y="1447800"/>
            <a:ext cx="8183563" cy="4187825"/>
          </a:xfrm>
        </p:spPr>
        <p:txBody>
          <a:bodyPr/>
          <a:lstStyle/>
          <a:p>
            <a:pPr>
              <a:lnSpc>
                <a:spcPct val="90000"/>
              </a:lnSpc>
            </a:pPr>
            <a:r>
              <a:rPr lang="en-US" smtClean="0"/>
              <a:t>Chemical reactions can occur between molten metal and its surroundings</a:t>
            </a:r>
          </a:p>
          <a:p>
            <a:pPr>
              <a:lnSpc>
                <a:spcPct val="90000"/>
              </a:lnSpc>
            </a:pPr>
            <a:r>
              <a:rPr lang="en-US" smtClean="0"/>
              <a:t>Reactions can lead to defects in the final castings</a:t>
            </a:r>
          </a:p>
          <a:p>
            <a:pPr lvl="1">
              <a:lnSpc>
                <a:spcPct val="90000"/>
              </a:lnSpc>
            </a:pPr>
            <a:r>
              <a:rPr lang="en-US" b="1" smtClean="0">
                <a:solidFill>
                  <a:srgbClr val="7030A0"/>
                </a:solidFill>
              </a:rPr>
              <a:t>Metal oxides </a:t>
            </a:r>
            <a:r>
              <a:rPr lang="en-US" smtClean="0"/>
              <a:t>may form when molten metal reacts with oxygen</a:t>
            </a:r>
          </a:p>
          <a:p>
            <a:pPr lvl="1">
              <a:lnSpc>
                <a:spcPct val="90000"/>
              </a:lnSpc>
            </a:pPr>
            <a:r>
              <a:rPr lang="en-US" b="1" smtClean="0">
                <a:solidFill>
                  <a:srgbClr val="7030A0"/>
                </a:solidFill>
              </a:rPr>
              <a:t>Dross or slag </a:t>
            </a:r>
            <a:r>
              <a:rPr lang="en-US" smtClean="0"/>
              <a:t>is the material that can be carried with the molten metal during pouring and filling of the mold</a:t>
            </a:r>
          </a:p>
          <a:p>
            <a:pPr lvl="2">
              <a:lnSpc>
                <a:spcPct val="90000"/>
              </a:lnSpc>
            </a:pPr>
            <a:r>
              <a:rPr lang="en-US" b="1" smtClean="0">
                <a:solidFill>
                  <a:srgbClr val="7030A0"/>
                </a:solidFill>
              </a:rPr>
              <a:t>Affects the surface finish, machinability, and mechanical properties</a:t>
            </a:r>
          </a:p>
          <a:p>
            <a:pPr lvl="2">
              <a:lnSpc>
                <a:spcPct val="90000"/>
              </a:lnSpc>
            </a:pPr>
            <a:endParaRPr lang="en-US" smtClean="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57200" y="152400"/>
            <a:ext cx="8183563" cy="914400"/>
          </a:xfrm>
        </p:spPr>
        <p:txBody>
          <a:bodyPr/>
          <a:lstStyle/>
          <a:p>
            <a:r>
              <a:rPr lang="en-US" smtClean="0"/>
              <a:t>Molten Metal Problems</a:t>
            </a:r>
          </a:p>
        </p:txBody>
      </p:sp>
      <p:sp>
        <p:nvSpPr>
          <p:cNvPr id="44035" name="Rectangle 3"/>
          <p:cNvSpPr>
            <a:spLocks noGrp="1" noChangeArrowheads="1"/>
          </p:cNvSpPr>
          <p:nvPr>
            <p:ph idx="1"/>
          </p:nvPr>
        </p:nvSpPr>
        <p:spPr>
          <a:xfrm>
            <a:off x="457200" y="1219200"/>
            <a:ext cx="8183563" cy="4648200"/>
          </a:xfrm>
        </p:spPr>
        <p:txBody>
          <a:bodyPr/>
          <a:lstStyle/>
          <a:p>
            <a:r>
              <a:rPr lang="en-US" b="1" smtClean="0">
                <a:solidFill>
                  <a:srgbClr val="7030A0"/>
                </a:solidFill>
              </a:rPr>
              <a:t>Gas porosity</a:t>
            </a:r>
          </a:p>
          <a:p>
            <a:pPr lvl="1"/>
            <a:r>
              <a:rPr lang="en-US" sz="2200" smtClean="0"/>
              <a:t>Gas that is not rejected from the liquid metal may be trapped upon solidification</a:t>
            </a:r>
          </a:p>
          <a:p>
            <a:pPr lvl="1"/>
            <a:r>
              <a:rPr lang="en-US" sz="2200" smtClean="0"/>
              <a:t>Several techniques to prevent gas porosity</a:t>
            </a:r>
          </a:p>
          <a:p>
            <a:pPr lvl="2"/>
            <a:r>
              <a:rPr lang="en-US" sz="2000" smtClean="0"/>
              <a:t>Prevent the gas from initially dissolving in the liquid</a:t>
            </a:r>
          </a:p>
          <a:p>
            <a:pPr lvl="3"/>
            <a:r>
              <a:rPr lang="en-US" smtClean="0"/>
              <a:t>Melting can be done in a </a:t>
            </a:r>
            <a:r>
              <a:rPr lang="en-US" b="1" smtClean="0">
                <a:solidFill>
                  <a:srgbClr val="7030A0"/>
                </a:solidFill>
              </a:rPr>
              <a:t>vacuum</a:t>
            </a:r>
          </a:p>
          <a:p>
            <a:pPr lvl="3"/>
            <a:r>
              <a:rPr lang="en-US" smtClean="0"/>
              <a:t>Melting can be done in environments with </a:t>
            </a:r>
            <a:r>
              <a:rPr lang="en-US" b="1" smtClean="0">
                <a:solidFill>
                  <a:srgbClr val="7030A0"/>
                </a:solidFill>
              </a:rPr>
              <a:t>low-solubility gases</a:t>
            </a:r>
          </a:p>
          <a:p>
            <a:pPr lvl="3"/>
            <a:r>
              <a:rPr lang="en-US" b="1" smtClean="0">
                <a:solidFill>
                  <a:srgbClr val="7030A0"/>
                </a:solidFill>
              </a:rPr>
              <a:t>Minimize turbulence</a:t>
            </a:r>
          </a:p>
          <a:p>
            <a:pPr lvl="2"/>
            <a:r>
              <a:rPr lang="en-US" sz="2000" b="1" smtClean="0">
                <a:solidFill>
                  <a:srgbClr val="7030A0"/>
                </a:solidFill>
              </a:rPr>
              <a:t>Vacuum degassing </a:t>
            </a:r>
            <a:r>
              <a:rPr lang="en-US" sz="2000" smtClean="0"/>
              <a:t>removes the gas from the liquid before it is poured into the castings</a:t>
            </a:r>
          </a:p>
          <a:p>
            <a:pPr lvl="2"/>
            <a:r>
              <a:rPr lang="en-US" sz="2000" smtClean="0"/>
              <a:t>Gas flushing- passing </a:t>
            </a:r>
            <a:r>
              <a:rPr lang="en-US" sz="2000" b="1" smtClean="0">
                <a:solidFill>
                  <a:srgbClr val="7030A0"/>
                </a:solidFill>
              </a:rPr>
              <a:t>inert gases </a:t>
            </a:r>
            <a:r>
              <a:rPr lang="en-US" sz="2000" smtClean="0"/>
              <a:t>or reactive gases through the liquid metal</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304800" y="228600"/>
            <a:ext cx="8183563" cy="838200"/>
          </a:xfrm>
        </p:spPr>
        <p:txBody>
          <a:bodyPr/>
          <a:lstStyle/>
          <a:p>
            <a:r>
              <a:rPr lang="en-US" smtClean="0"/>
              <a:t>Molten Metal Problems</a:t>
            </a:r>
          </a:p>
        </p:txBody>
      </p:sp>
      <p:pic>
        <p:nvPicPr>
          <p:cNvPr id="45059" name="Picture 6" descr="fg1106"/>
          <p:cNvPicPr>
            <a:picLocks noGrp="1" noChangeAspect="1" noChangeArrowheads="1"/>
          </p:cNvPicPr>
          <p:nvPr>
            <p:ph sz="half" idx="1"/>
          </p:nvPr>
        </p:nvPicPr>
        <p:blipFill>
          <a:blip r:embed="rId2" cstate="print"/>
          <a:srcRect/>
          <a:stretch>
            <a:fillRect/>
          </a:stretch>
        </p:blipFill>
        <p:spPr>
          <a:xfrm>
            <a:off x="381000" y="1295400"/>
            <a:ext cx="3886200" cy="2914650"/>
          </a:xfrm>
          <a:noFill/>
        </p:spPr>
      </p:pic>
      <p:pic>
        <p:nvPicPr>
          <p:cNvPr id="45060" name="Picture 7" descr="fg1107"/>
          <p:cNvPicPr>
            <a:picLocks noGrp="1" noChangeAspect="1" noChangeArrowheads="1"/>
          </p:cNvPicPr>
          <p:nvPr>
            <p:ph sz="half" idx="2"/>
          </p:nvPr>
        </p:nvPicPr>
        <p:blipFill>
          <a:blip r:embed="rId3" cstate="print"/>
          <a:srcRect l="14285" r="14285"/>
          <a:stretch>
            <a:fillRect/>
          </a:stretch>
        </p:blipFill>
        <p:spPr>
          <a:xfrm>
            <a:off x="4572000" y="1828800"/>
            <a:ext cx="4038600" cy="4240213"/>
          </a:xfrm>
          <a:noFill/>
        </p:spPr>
      </p:pic>
      <p:sp>
        <p:nvSpPr>
          <p:cNvPr id="45061" name="Text Box 8"/>
          <p:cNvSpPr txBox="1">
            <a:spLocks noChangeArrowheads="1"/>
          </p:cNvSpPr>
          <p:nvPr/>
        </p:nvSpPr>
        <p:spPr bwMode="auto">
          <a:xfrm>
            <a:off x="5410200" y="1066800"/>
            <a:ext cx="3581400" cy="730250"/>
          </a:xfrm>
          <a:prstGeom prst="rect">
            <a:avLst/>
          </a:prstGeom>
          <a:noFill/>
          <a:ln w="9525">
            <a:noFill/>
            <a:miter lim="800000"/>
            <a:headEnd/>
            <a:tailEnd/>
          </a:ln>
        </p:spPr>
        <p:txBody>
          <a:bodyPr>
            <a:spAutoFit/>
          </a:bodyPr>
          <a:lstStyle/>
          <a:p>
            <a:pPr>
              <a:spcBef>
                <a:spcPct val="50000"/>
              </a:spcBef>
            </a:pPr>
            <a:r>
              <a:rPr lang="en-US" sz="1400" b="1"/>
              <a:t>Figure 11-7</a:t>
            </a:r>
            <a:r>
              <a:rPr lang="en-US" sz="1400"/>
              <a:t> (Below) The maximum solubility of hydrogen in aluminum as a function of temperature. </a:t>
            </a:r>
          </a:p>
        </p:txBody>
      </p:sp>
      <p:sp>
        <p:nvSpPr>
          <p:cNvPr id="45062" name="Text Box 9"/>
          <p:cNvSpPr txBox="1">
            <a:spLocks noChangeArrowheads="1"/>
          </p:cNvSpPr>
          <p:nvPr/>
        </p:nvSpPr>
        <p:spPr bwMode="auto">
          <a:xfrm>
            <a:off x="457200" y="4343400"/>
            <a:ext cx="3962400" cy="1155700"/>
          </a:xfrm>
          <a:prstGeom prst="rect">
            <a:avLst/>
          </a:prstGeom>
          <a:noFill/>
          <a:ln w="9525">
            <a:noFill/>
            <a:miter lim="800000"/>
            <a:headEnd/>
            <a:tailEnd/>
          </a:ln>
        </p:spPr>
        <p:txBody>
          <a:bodyPr>
            <a:spAutoFit/>
          </a:bodyPr>
          <a:lstStyle/>
          <a:p>
            <a:pPr>
              <a:spcBef>
                <a:spcPct val="50000"/>
              </a:spcBef>
            </a:pPr>
            <a:r>
              <a:rPr lang="en-US" sz="1400" b="1"/>
              <a:t>Figure 11-6</a:t>
            </a:r>
            <a:r>
              <a:rPr lang="en-US" sz="1400"/>
              <a:t> Two types of ladles used to pour castings. Note how each extracts molten material from the bottom, avoiding transfer of the impure material from the top of the molten pool.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381000" y="0"/>
            <a:ext cx="8183563" cy="1050925"/>
          </a:xfrm>
        </p:spPr>
        <p:txBody>
          <a:bodyPr>
            <a:normAutofit fontScale="90000"/>
          </a:bodyPr>
          <a:lstStyle/>
          <a:p>
            <a:pPr fontAlgn="auto">
              <a:spcAft>
                <a:spcPts val="0"/>
              </a:spcAft>
              <a:defRPr/>
            </a:pPr>
            <a:r>
              <a:rPr lang="en-US" dirty="0"/>
              <a:t>Fluidity and Pouring Temperature</a:t>
            </a:r>
          </a:p>
        </p:txBody>
      </p:sp>
      <p:sp>
        <p:nvSpPr>
          <p:cNvPr id="46083" name="Rectangle 3"/>
          <p:cNvSpPr>
            <a:spLocks noGrp="1" noChangeArrowheads="1"/>
          </p:cNvSpPr>
          <p:nvPr>
            <p:ph idx="1"/>
          </p:nvPr>
        </p:nvSpPr>
        <p:spPr>
          <a:xfrm>
            <a:off x="457200" y="1371600"/>
            <a:ext cx="8183563" cy="4187825"/>
          </a:xfrm>
        </p:spPr>
        <p:txBody>
          <a:bodyPr/>
          <a:lstStyle/>
          <a:p>
            <a:r>
              <a:rPr lang="en-US" smtClean="0"/>
              <a:t>Metal should flow into all regions of the mold cavity and then solidify</a:t>
            </a:r>
          </a:p>
          <a:p>
            <a:r>
              <a:rPr lang="en-US" b="1" smtClean="0">
                <a:solidFill>
                  <a:srgbClr val="7030A0"/>
                </a:solidFill>
              </a:rPr>
              <a:t>Fluidity</a:t>
            </a:r>
            <a:r>
              <a:rPr lang="en-US" smtClean="0"/>
              <a:t> is the ability of a metal to flow and fill a mold</a:t>
            </a:r>
          </a:p>
          <a:p>
            <a:pPr lvl="1"/>
            <a:r>
              <a:rPr lang="en-US" sz="2200" smtClean="0"/>
              <a:t>Affects the minimum section thickness, maximum length of a thin section, fineness of detail, ability to fill mold extremities</a:t>
            </a:r>
          </a:p>
          <a:p>
            <a:pPr lvl="1"/>
            <a:r>
              <a:rPr lang="en-US" sz="2200" smtClean="0"/>
              <a:t>Dependent on the composition, freezing temperature, freezing range, and surface tension</a:t>
            </a:r>
          </a:p>
          <a:p>
            <a:r>
              <a:rPr lang="en-US" smtClean="0"/>
              <a:t>Most important controlling factor is </a:t>
            </a:r>
            <a:r>
              <a:rPr lang="en-US" b="1" smtClean="0">
                <a:solidFill>
                  <a:srgbClr val="7030A0"/>
                </a:solidFill>
              </a:rPr>
              <a:t>pouring temperature</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57200" y="381000"/>
            <a:ext cx="8183563" cy="1050925"/>
          </a:xfrm>
        </p:spPr>
        <p:txBody>
          <a:bodyPr/>
          <a:lstStyle/>
          <a:p>
            <a:r>
              <a:rPr lang="en-US" smtClean="0"/>
              <a:t>The Role of the Gating System</a:t>
            </a:r>
          </a:p>
        </p:txBody>
      </p:sp>
      <p:sp>
        <p:nvSpPr>
          <p:cNvPr id="47107" name="Rectangle 3"/>
          <p:cNvSpPr>
            <a:spLocks noGrp="1" noChangeArrowheads="1"/>
          </p:cNvSpPr>
          <p:nvPr>
            <p:ph idx="1"/>
          </p:nvPr>
        </p:nvSpPr>
        <p:spPr>
          <a:xfrm>
            <a:off x="457200" y="1600200"/>
            <a:ext cx="8183563" cy="4187825"/>
          </a:xfrm>
        </p:spPr>
        <p:txBody>
          <a:bodyPr/>
          <a:lstStyle/>
          <a:p>
            <a:pPr>
              <a:lnSpc>
                <a:spcPct val="90000"/>
              </a:lnSpc>
            </a:pPr>
            <a:r>
              <a:rPr lang="en-US" smtClean="0"/>
              <a:t>Gating system delivers the molten metal to the mold cavity</a:t>
            </a:r>
          </a:p>
          <a:p>
            <a:pPr>
              <a:lnSpc>
                <a:spcPct val="90000"/>
              </a:lnSpc>
            </a:pPr>
            <a:r>
              <a:rPr lang="en-US" smtClean="0"/>
              <a:t>Controls the speed of liquid metal flow and the cooling that occurs during flow</a:t>
            </a:r>
          </a:p>
          <a:p>
            <a:pPr>
              <a:lnSpc>
                <a:spcPct val="90000"/>
              </a:lnSpc>
            </a:pPr>
            <a:r>
              <a:rPr lang="en-US" b="1" smtClean="0">
                <a:solidFill>
                  <a:srgbClr val="7030A0"/>
                </a:solidFill>
              </a:rPr>
              <a:t>Rapid rates of filling can produce erosion of the mold cavity</a:t>
            </a:r>
          </a:p>
          <a:p>
            <a:pPr lvl="1">
              <a:lnSpc>
                <a:spcPct val="90000"/>
              </a:lnSpc>
            </a:pPr>
            <a:r>
              <a:rPr lang="en-US" smtClean="0"/>
              <a:t>Can result in the entrapment of mold material in the final casting</a:t>
            </a:r>
          </a:p>
          <a:p>
            <a:pPr lvl="1">
              <a:lnSpc>
                <a:spcPct val="90000"/>
              </a:lnSpc>
            </a:pPr>
            <a:r>
              <a:rPr lang="en-US" smtClean="0"/>
              <a:t>Cross sectional areas of the channels regulate flows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381000" y="457200"/>
            <a:ext cx="8183563" cy="762000"/>
          </a:xfrm>
        </p:spPr>
        <p:txBody>
          <a:bodyPr>
            <a:normAutofit fontScale="90000"/>
          </a:bodyPr>
          <a:lstStyle/>
          <a:p>
            <a:pPr fontAlgn="auto">
              <a:spcAft>
                <a:spcPts val="0"/>
              </a:spcAft>
              <a:defRPr/>
            </a:pPr>
            <a:r>
              <a:rPr lang="en-US" dirty="0"/>
              <a:t>Gating Systems</a:t>
            </a:r>
          </a:p>
        </p:txBody>
      </p:sp>
      <p:sp>
        <p:nvSpPr>
          <p:cNvPr id="48131" name="Rectangle 3"/>
          <p:cNvSpPr>
            <a:spLocks noGrp="1" noChangeArrowheads="1"/>
          </p:cNvSpPr>
          <p:nvPr>
            <p:ph idx="1"/>
          </p:nvPr>
        </p:nvSpPr>
        <p:spPr>
          <a:xfrm>
            <a:off x="533400" y="1371600"/>
            <a:ext cx="8183563" cy="4187825"/>
          </a:xfrm>
        </p:spPr>
        <p:txBody>
          <a:bodyPr/>
          <a:lstStyle/>
          <a:p>
            <a:pPr>
              <a:lnSpc>
                <a:spcPct val="90000"/>
              </a:lnSpc>
            </a:pPr>
            <a:r>
              <a:rPr lang="en-US" smtClean="0"/>
              <a:t>Proper design </a:t>
            </a:r>
            <a:r>
              <a:rPr lang="en-US" b="1" smtClean="0">
                <a:solidFill>
                  <a:srgbClr val="7030A0"/>
                </a:solidFill>
              </a:rPr>
              <a:t>minimizes turbulence</a:t>
            </a:r>
          </a:p>
          <a:p>
            <a:pPr>
              <a:lnSpc>
                <a:spcPct val="90000"/>
              </a:lnSpc>
            </a:pPr>
            <a:r>
              <a:rPr lang="en-US" smtClean="0"/>
              <a:t>Turbulence promotes absorption of gases, oxidation, and mold erosion</a:t>
            </a:r>
          </a:p>
          <a:p>
            <a:pPr>
              <a:lnSpc>
                <a:spcPct val="90000"/>
              </a:lnSpc>
            </a:pPr>
            <a:r>
              <a:rPr lang="en-US" b="1" smtClean="0">
                <a:solidFill>
                  <a:srgbClr val="7030A0"/>
                </a:solidFill>
              </a:rPr>
              <a:t>Choke</a:t>
            </a:r>
            <a:r>
              <a:rPr lang="en-US" smtClean="0"/>
              <a:t>- smallest cross-sectional area in the gating system</a:t>
            </a:r>
          </a:p>
          <a:p>
            <a:pPr>
              <a:lnSpc>
                <a:spcPct val="90000"/>
              </a:lnSpc>
            </a:pPr>
            <a:r>
              <a:rPr lang="en-US" b="1" smtClean="0">
                <a:solidFill>
                  <a:srgbClr val="7030A0"/>
                </a:solidFill>
              </a:rPr>
              <a:t>Runner extensions and wells</a:t>
            </a:r>
            <a:r>
              <a:rPr lang="en-US" smtClean="0"/>
              <a:t>- used to catch and trap the first metal to enter the mold and prevent it from entering the mold cavity</a:t>
            </a:r>
          </a:p>
          <a:p>
            <a:pPr>
              <a:lnSpc>
                <a:spcPct val="90000"/>
              </a:lnSpc>
            </a:pPr>
            <a:r>
              <a:rPr lang="en-US" b="1" smtClean="0">
                <a:solidFill>
                  <a:srgbClr val="7030A0"/>
                </a:solidFill>
              </a:rPr>
              <a:t>Filters</a:t>
            </a:r>
            <a:r>
              <a:rPr lang="en-US" smtClean="0"/>
              <a:t>- used to trap foreign material</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381000" y="228600"/>
            <a:ext cx="8183563" cy="1050925"/>
          </a:xfrm>
        </p:spPr>
        <p:txBody>
          <a:bodyPr/>
          <a:lstStyle/>
          <a:p>
            <a:r>
              <a:rPr lang="en-US" smtClean="0"/>
              <a:t>Gating System</a:t>
            </a:r>
          </a:p>
        </p:txBody>
      </p:sp>
      <p:pic>
        <p:nvPicPr>
          <p:cNvPr id="49155" name="Picture 5" descr="fg1109"/>
          <p:cNvPicPr>
            <a:picLocks noGrp="1" noChangeAspect="1" noChangeArrowheads="1"/>
          </p:cNvPicPr>
          <p:nvPr>
            <p:ph idx="1"/>
          </p:nvPr>
        </p:nvPicPr>
        <p:blipFill>
          <a:blip r:embed="rId2" cstate="print"/>
          <a:srcRect/>
          <a:stretch>
            <a:fillRect/>
          </a:stretch>
        </p:blipFill>
        <p:spPr>
          <a:xfrm>
            <a:off x="2133600" y="2300288"/>
            <a:ext cx="4876800" cy="3657600"/>
          </a:xfrm>
          <a:noFill/>
        </p:spPr>
      </p:pic>
      <p:sp>
        <p:nvSpPr>
          <p:cNvPr id="49156" name="Text Box 6"/>
          <p:cNvSpPr txBox="1">
            <a:spLocks noChangeArrowheads="1"/>
          </p:cNvSpPr>
          <p:nvPr/>
        </p:nvSpPr>
        <p:spPr bwMode="auto">
          <a:xfrm>
            <a:off x="762000" y="5486400"/>
            <a:ext cx="7772400" cy="517525"/>
          </a:xfrm>
          <a:prstGeom prst="rect">
            <a:avLst/>
          </a:prstGeom>
          <a:noFill/>
          <a:ln w="9525">
            <a:noFill/>
            <a:miter lim="800000"/>
            <a:headEnd/>
            <a:tailEnd/>
          </a:ln>
        </p:spPr>
        <p:txBody>
          <a:bodyPr>
            <a:spAutoFit/>
          </a:bodyPr>
          <a:lstStyle/>
          <a:p>
            <a:pPr>
              <a:spcBef>
                <a:spcPct val="50000"/>
              </a:spcBef>
            </a:pPr>
            <a:r>
              <a:rPr lang="en-US" sz="1400" b="1"/>
              <a:t>Figure 11-9</a:t>
            </a:r>
            <a:r>
              <a:rPr lang="en-US" sz="1400"/>
              <a:t> Typical gating system for a horizontal parting plane mold, showing key components involved in controlling the flow of metal into the mold cavity.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152400"/>
            <a:ext cx="8183563" cy="1050925"/>
          </a:xfrm>
        </p:spPr>
        <p:txBody>
          <a:bodyPr/>
          <a:lstStyle/>
          <a:p>
            <a:r>
              <a:rPr lang="en-US" smtClean="0"/>
              <a:t>Shape-Producing Processes</a:t>
            </a:r>
          </a:p>
        </p:txBody>
      </p:sp>
      <p:pic>
        <p:nvPicPr>
          <p:cNvPr id="13315" name="Picture 6" descr="fg1101"/>
          <p:cNvPicPr>
            <a:picLocks noGrp="1" noChangeAspect="1" noChangeArrowheads="1"/>
          </p:cNvPicPr>
          <p:nvPr>
            <p:ph idx="1"/>
          </p:nvPr>
        </p:nvPicPr>
        <p:blipFill>
          <a:blip r:embed="rId2" cstate="print"/>
          <a:srcRect l="23215" r="23215" b="49207"/>
          <a:stretch>
            <a:fillRect/>
          </a:stretch>
        </p:blipFill>
        <p:spPr>
          <a:xfrm>
            <a:off x="457200" y="1219200"/>
            <a:ext cx="4572000" cy="3581400"/>
          </a:xfrm>
          <a:noFill/>
        </p:spPr>
      </p:pic>
      <p:sp>
        <p:nvSpPr>
          <p:cNvPr id="13316" name="Text Box 5"/>
          <p:cNvSpPr txBox="1">
            <a:spLocks noChangeArrowheads="1"/>
          </p:cNvSpPr>
          <p:nvPr/>
        </p:nvSpPr>
        <p:spPr bwMode="auto">
          <a:xfrm>
            <a:off x="457200" y="5410200"/>
            <a:ext cx="4191000" cy="517525"/>
          </a:xfrm>
          <a:prstGeom prst="rect">
            <a:avLst/>
          </a:prstGeom>
          <a:noFill/>
          <a:ln w="9525">
            <a:noFill/>
            <a:miter lim="800000"/>
            <a:headEnd/>
            <a:tailEnd/>
          </a:ln>
        </p:spPr>
        <p:txBody>
          <a:bodyPr>
            <a:spAutoFit/>
          </a:bodyPr>
          <a:lstStyle/>
          <a:p>
            <a:pPr>
              <a:spcBef>
                <a:spcPct val="50000"/>
              </a:spcBef>
            </a:pPr>
            <a:r>
              <a:rPr lang="en-US" sz="1400" b="1"/>
              <a:t>Figure 11-1</a:t>
            </a:r>
            <a:r>
              <a:rPr lang="en-US" sz="1400"/>
              <a:t> The four materials processing families, with subgroups and typical processes. </a:t>
            </a:r>
          </a:p>
        </p:txBody>
      </p:sp>
      <p:pic>
        <p:nvPicPr>
          <p:cNvPr id="13317" name="Picture 7" descr="fg1101"/>
          <p:cNvPicPr>
            <a:picLocks noChangeAspect="1" noChangeArrowheads="1"/>
          </p:cNvPicPr>
          <p:nvPr/>
        </p:nvPicPr>
        <p:blipFill>
          <a:blip r:embed="rId2" cstate="print"/>
          <a:srcRect l="23438" t="52083" r="26563"/>
          <a:stretch>
            <a:fillRect/>
          </a:stretch>
        </p:blipFill>
        <p:spPr bwMode="auto">
          <a:xfrm>
            <a:off x="4724400" y="2743200"/>
            <a:ext cx="4114800" cy="3262313"/>
          </a:xfrm>
          <a:prstGeom prst="rect">
            <a:avLst/>
          </a:prstGeom>
          <a:noFill/>
          <a:ln w="9525">
            <a:noFill/>
            <a:miter lim="800000"/>
            <a:headEnd/>
            <a:tailEnd/>
          </a:ln>
        </p:spPr>
      </p:pic>
      <p:sp>
        <p:nvSpPr>
          <p:cNvPr id="6" name="Oval 5"/>
          <p:cNvSpPr/>
          <p:nvPr/>
        </p:nvSpPr>
        <p:spPr>
          <a:xfrm>
            <a:off x="0" y="838200"/>
            <a:ext cx="6019800" cy="19812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381000" y="228600"/>
            <a:ext cx="8183563" cy="1050925"/>
          </a:xfrm>
        </p:spPr>
        <p:txBody>
          <a:bodyPr/>
          <a:lstStyle/>
          <a:p>
            <a:r>
              <a:rPr lang="en-US" smtClean="0"/>
              <a:t>Filters</a:t>
            </a:r>
          </a:p>
        </p:txBody>
      </p:sp>
      <p:pic>
        <p:nvPicPr>
          <p:cNvPr id="50179" name="Picture 5" descr="fg1110"/>
          <p:cNvPicPr>
            <a:picLocks noGrp="1" noChangeAspect="1" noChangeArrowheads="1"/>
          </p:cNvPicPr>
          <p:nvPr>
            <p:ph idx="1"/>
          </p:nvPr>
        </p:nvPicPr>
        <p:blipFill>
          <a:blip r:embed="rId2" cstate="print"/>
          <a:srcRect/>
          <a:stretch>
            <a:fillRect/>
          </a:stretch>
        </p:blipFill>
        <p:spPr>
          <a:xfrm>
            <a:off x="2133600" y="2300288"/>
            <a:ext cx="4876800" cy="3657600"/>
          </a:xfrm>
          <a:noFill/>
        </p:spPr>
      </p:pic>
      <p:sp>
        <p:nvSpPr>
          <p:cNvPr id="50180" name="Text Box 6"/>
          <p:cNvSpPr txBox="1">
            <a:spLocks noChangeArrowheads="1"/>
          </p:cNvSpPr>
          <p:nvPr/>
        </p:nvSpPr>
        <p:spPr bwMode="auto">
          <a:xfrm>
            <a:off x="2514600" y="5638800"/>
            <a:ext cx="4419600" cy="517525"/>
          </a:xfrm>
          <a:prstGeom prst="rect">
            <a:avLst/>
          </a:prstGeom>
          <a:noFill/>
          <a:ln w="9525">
            <a:noFill/>
            <a:miter lim="800000"/>
            <a:headEnd/>
            <a:tailEnd/>
          </a:ln>
        </p:spPr>
        <p:txBody>
          <a:bodyPr>
            <a:spAutoFit/>
          </a:bodyPr>
          <a:lstStyle/>
          <a:p>
            <a:pPr>
              <a:spcBef>
                <a:spcPct val="50000"/>
              </a:spcBef>
            </a:pPr>
            <a:r>
              <a:rPr lang="en-US" sz="1400" b="1"/>
              <a:t>Figure 11-10</a:t>
            </a:r>
            <a:r>
              <a:rPr lang="en-US" sz="1400"/>
              <a:t> Various types of ceramic filters that may be inserted into the gating systems of metal castings.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381000" y="0"/>
            <a:ext cx="8229600" cy="990600"/>
          </a:xfrm>
        </p:spPr>
        <p:txBody>
          <a:bodyPr/>
          <a:lstStyle/>
          <a:p>
            <a:r>
              <a:rPr lang="en-US" smtClean="0"/>
              <a:t>Solidification Shrinkage</a:t>
            </a:r>
          </a:p>
        </p:txBody>
      </p:sp>
      <p:sp>
        <p:nvSpPr>
          <p:cNvPr id="51203" name="Rectangle 3"/>
          <p:cNvSpPr>
            <a:spLocks noGrp="1" noChangeArrowheads="1"/>
          </p:cNvSpPr>
          <p:nvPr>
            <p:ph type="body" sz="half" idx="1"/>
          </p:nvPr>
        </p:nvSpPr>
        <p:spPr>
          <a:xfrm>
            <a:off x="304800" y="838200"/>
            <a:ext cx="4191000" cy="4530725"/>
          </a:xfrm>
        </p:spPr>
        <p:txBody>
          <a:bodyPr/>
          <a:lstStyle/>
          <a:p>
            <a:r>
              <a:rPr lang="en-US" sz="2200" smtClean="0"/>
              <a:t>Most metals undergo noticeable volumetric contraction when cooled</a:t>
            </a:r>
          </a:p>
          <a:p>
            <a:r>
              <a:rPr lang="en-US" sz="2200" smtClean="0"/>
              <a:t>Three principle stages of shrinkage:</a:t>
            </a:r>
          </a:p>
          <a:p>
            <a:pPr lvl="1"/>
            <a:r>
              <a:rPr lang="en-US" sz="2000" b="1" smtClean="0">
                <a:solidFill>
                  <a:srgbClr val="7030A0"/>
                </a:solidFill>
              </a:rPr>
              <a:t>Shrinkage of liquid </a:t>
            </a:r>
            <a:r>
              <a:rPr lang="en-US" sz="2000" smtClean="0"/>
              <a:t>as it cools from the solidification temperature</a:t>
            </a:r>
          </a:p>
          <a:p>
            <a:pPr lvl="1"/>
            <a:r>
              <a:rPr lang="en-US" sz="2000" b="1" smtClean="0">
                <a:solidFill>
                  <a:srgbClr val="7030A0"/>
                </a:solidFill>
              </a:rPr>
              <a:t>Solidification shrinkage </a:t>
            </a:r>
            <a:r>
              <a:rPr lang="en-US" sz="2000" smtClean="0"/>
              <a:t>as the liquid turns into solid</a:t>
            </a:r>
          </a:p>
          <a:p>
            <a:pPr lvl="1"/>
            <a:r>
              <a:rPr lang="en-US" sz="2000" b="1" smtClean="0">
                <a:solidFill>
                  <a:srgbClr val="7030A0"/>
                </a:solidFill>
              </a:rPr>
              <a:t>Solid metal contraction </a:t>
            </a:r>
            <a:r>
              <a:rPr lang="en-US" sz="2000" smtClean="0"/>
              <a:t>as the solidified metal cools to room temperature</a:t>
            </a:r>
          </a:p>
        </p:txBody>
      </p:sp>
      <p:pic>
        <p:nvPicPr>
          <p:cNvPr id="51204" name="Picture 5" descr="fg1111"/>
          <p:cNvPicPr>
            <a:picLocks noGrp="1" noChangeAspect="1" noChangeArrowheads="1"/>
          </p:cNvPicPr>
          <p:nvPr>
            <p:ph sz="half" idx="2"/>
          </p:nvPr>
        </p:nvPicPr>
        <p:blipFill>
          <a:blip r:embed="rId2" cstate="print"/>
          <a:srcRect/>
          <a:stretch>
            <a:fillRect/>
          </a:stretch>
        </p:blipFill>
        <p:spPr>
          <a:xfrm>
            <a:off x="4648200" y="1676400"/>
            <a:ext cx="4038600" cy="3028950"/>
          </a:xfrm>
          <a:noFill/>
        </p:spPr>
      </p:pic>
      <p:sp>
        <p:nvSpPr>
          <p:cNvPr id="51205" name="Text Box 6"/>
          <p:cNvSpPr txBox="1">
            <a:spLocks noChangeArrowheads="1"/>
          </p:cNvSpPr>
          <p:nvPr/>
        </p:nvSpPr>
        <p:spPr bwMode="auto">
          <a:xfrm>
            <a:off x="4876800" y="4876800"/>
            <a:ext cx="3962400" cy="1155700"/>
          </a:xfrm>
          <a:prstGeom prst="rect">
            <a:avLst/>
          </a:prstGeom>
          <a:noFill/>
          <a:ln w="9525">
            <a:noFill/>
            <a:miter lim="800000"/>
            <a:headEnd/>
            <a:tailEnd/>
          </a:ln>
        </p:spPr>
        <p:txBody>
          <a:bodyPr>
            <a:spAutoFit/>
          </a:bodyPr>
          <a:lstStyle/>
          <a:p>
            <a:pPr>
              <a:spcBef>
                <a:spcPct val="50000"/>
              </a:spcBef>
            </a:pPr>
            <a:r>
              <a:rPr lang="en-US" sz="1400" b="1"/>
              <a:t>Figure 11-11</a:t>
            </a:r>
            <a:r>
              <a:rPr lang="en-US" sz="1400"/>
              <a:t> Dimensional changes experienced by a metal column as the material cools from a superheated liquid to a room-temperature solid. Note the significant shrinkage that occurs upon solidification.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457200" y="457200"/>
            <a:ext cx="8183563" cy="762000"/>
          </a:xfrm>
        </p:spPr>
        <p:txBody>
          <a:bodyPr/>
          <a:lstStyle/>
          <a:p>
            <a:r>
              <a:rPr lang="en-US" smtClean="0"/>
              <a:t>Solidification Shrinkage</a:t>
            </a:r>
          </a:p>
        </p:txBody>
      </p:sp>
      <p:sp>
        <p:nvSpPr>
          <p:cNvPr id="52227" name="Rectangle 3"/>
          <p:cNvSpPr>
            <a:spLocks noGrp="1" noChangeArrowheads="1"/>
          </p:cNvSpPr>
          <p:nvPr>
            <p:ph idx="1"/>
          </p:nvPr>
        </p:nvSpPr>
        <p:spPr>
          <a:xfrm>
            <a:off x="457200" y="1447800"/>
            <a:ext cx="8183563" cy="4187825"/>
          </a:xfrm>
        </p:spPr>
        <p:txBody>
          <a:bodyPr/>
          <a:lstStyle/>
          <a:p>
            <a:r>
              <a:rPr lang="en-US" sz="2400" b="1" smtClean="0">
                <a:solidFill>
                  <a:srgbClr val="7030A0"/>
                </a:solidFill>
              </a:rPr>
              <a:t>Amount of liquid metal contraction </a:t>
            </a:r>
            <a:r>
              <a:rPr lang="en-US" sz="2400" smtClean="0"/>
              <a:t>depends on the </a:t>
            </a:r>
            <a:r>
              <a:rPr lang="en-US" sz="2400" b="1" smtClean="0">
                <a:solidFill>
                  <a:srgbClr val="7030A0"/>
                </a:solidFill>
              </a:rPr>
              <a:t>coefficient of thermal contraction </a:t>
            </a:r>
            <a:r>
              <a:rPr lang="en-US" sz="2400" smtClean="0"/>
              <a:t>and the </a:t>
            </a:r>
            <a:r>
              <a:rPr lang="en-US" sz="2400" b="1" smtClean="0">
                <a:solidFill>
                  <a:srgbClr val="7030A0"/>
                </a:solidFill>
              </a:rPr>
              <a:t>amount of superheat</a:t>
            </a:r>
          </a:p>
          <a:p>
            <a:r>
              <a:rPr lang="en-US" sz="2400" smtClean="0"/>
              <a:t>As the liquid metal solidifies, the atomic structure normally becomes more efficient and significant amounts of shrinkage can occur</a:t>
            </a:r>
          </a:p>
          <a:p>
            <a:r>
              <a:rPr lang="en-US" sz="2400" smtClean="0"/>
              <a:t>Cavities and voids can be prevented by designing the casting to have </a:t>
            </a:r>
            <a:r>
              <a:rPr lang="en-US" sz="2400" b="1" smtClean="0">
                <a:solidFill>
                  <a:srgbClr val="7030A0"/>
                </a:solidFill>
              </a:rPr>
              <a:t>directional solidification</a:t>
            </a:r>
          </a:p>
          <a:p>
            <a:r>
              <a:rPr lang="en-US" sz="2400" b="1" smtClean="0">
                <a:solidFill>
                  <a:srgbClr val="7030A0"/>
                </a:solidFill>
              </a:rPr>
              <a:t>Hot tears </a:t>
            </a:r>
            <a:r>
              <a:rPr lang="en-US" sz="2400" smtClean="0"/>
              <a:t>can occur when there is </a:t>
            </a:r>
            <a:r>
              <a:rPr lang="en-US" sz="2400" b="1" smtClean="0">
                <a:solidFill>
                  <a:srgbClr val="7030A0"/>
                </a:solidFill>
              </a:rPr>
              <a:t>significant tensile stress on the surface </a:t>
            </a:r>
            <a:r>
              <a:rPr lang="en-US" sz="2400" smtClean="0"/>
              <a:t>of the casting material</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457200" y="0"/>
            <a:ext cx="8183563" cy="1050925"/>
          </a:xfrm>
        </p:spPr>
        <p:txBody>
          <a:bodyPr/>
          <a:lstStyle/>
          <a:p>
            <a:r>
              <a:rPr lang="en-US" smtClean="0"/>
              <a:t>Risers and Riser Design</a:t>
            </a:r>
          </a:p>
        </p:txBody>
      </p:sp>
      <p:sp>
        <p:nvSpPr>
          <p:cNvPr id="53251" name="Rectangle 3"/>
          <p:cNvSpPr>
            <a:spLocks noGrp="1" noChangeArrowheads="1"/>
          </p:cNvSpPr>
          <p:nvPr>
            <p:ph idx="1"/>
          </p:nvPr>
        </p:nvSpPr>
        <p:spPr>
          <a:xfrm>
            <a:off x="457200" y="914400"/>
            <a:ext cx="8382000" cy="4187825"/>
          </a:xfrm>
        </p:spPr>
        <p:txBody>
          <a:bodyPr/>
          <a:lstStyle/>
          <a:p>
            <a:r>
              <a:rPr lang="en-US" sz="2400" smtClean="0"/>
              <a:t>Risers are</a:t>
            </a:r>
            <a:r>
              <a:rPr lang="en-US" sz="2400" b="1" smtClean="0">
                <a:solidFill>
                  <a:srgbClr val="7030A0"/>
                </a:solidFill>
              </a:rPr>
              <a:t> reservoirs </a:t>
            </a:r>
            <a:r>
              <a:rPr lang="en-US" sz="2400" smtClean="0"/>
              <a:t>of liquid metal that feed extra metal to the mold to compensate for shrinkage</a:t>
            </a:r>
          </a:p>
          <a:p>
            <a:r>
              <a:rPr lang="en-US" sz="2400" smtClean="0"/>
              <a:t>Risers are designed to conserve metal</a:t>
            </a:r>
          </a:p>
          <a:p>
            <a:r>
              <a:rPr lang="en-US" sz="2400" smtClean="0"/>
              <a:t>Located so that </a:t>
            </a:r>
            <a:r>
              <a:rPr lang="en-US" sz="2400" b="1" smtClean="0">
                <a:solidFill>
                  <a:srgbClr val="7030A0"/>
                </a:solidFill>
              </a:rPr>
              <a:t>directional solidification </a:t>
            </a:r>
            <a:r>
              <a:rPr lang="en-US" sz="2400" smtClean="0"/>
              <a:t>occurs from the extremities of the mold toward the riser</a:t>
            </a:r>
          </a:p>
          <a:p>
            <a:r>
              <a:rPr lang="en-US" sz="2400" smtClean="0"/>
              <a:t>Should feed directly to the </a:t>
            </a:r>
            <a:r>
              <a:rPr lang="en-US" sz="2400" b="1" smtClean="0">
                <a:solidFill>
                  <a:srgbClr val="7030A0"/>
                </a:solidFill>
              </a:rPr>
              <a:t>thickest regions </a:t>
            </a:r>
            <a:r>
              <a:rPr lang="en-US" sz="2400" smtClean="0"/>
              <a:t>of the casting</a:t>
            </a:r>
          </a:p>
          <a:p>
            <a:r>
              <a:rPr lang="en-US" sz="2400" b="1" smtClean="0">
                <a:solidFill>
                  <a:srgbClr val="7030A0"/>
                </a:solidFill>
              </a:rPr>
              <a:t>Yield</a:t>
            </a:r>
            <a:r>
              <a:rPr lang="en-US" sz="2400" smtClean="0"/>
              <a:t>: </a:t>
            </a:r>
            <a:r>
              <a:rPr lang="en-US" sz="2400" b="1" smtClean="0">
                <a:solidFill>
                  <a:srgbClr val="7030A0"/>
                </a:solidFill>
              </a:rPr>
              <a:t>the weight of the casting divided by the weight of metal in the pour </a:t>
            </a:r>
            <a:r>
              <a:rPr lang="en-US" sz="2400" smtClean="0"/>
              <a:t>(i.e. the casting, gating systems, and all associated risers)</a:t>
            </a:r>
          </a:p>
          <a:p>
            <a:r>
              <a:rPr lang="en-US" sz="2400" smtClean="0"/>
              <a:t>A good shape for a riser is one that has a </a:t>
            </a:r>
            <a:r>
              <a:rPr lang="en-US" sz="2400" b="1" smtClean="0">
                <a:solidFill>
                  <a:srgbClr val="7030A0"/>
                </a:solidFill>
              </a:rPr>
              <a:t>longer freezing time</a:t>
            </a:r>
            <a:r>
              <a:rPr lang="en-US" sz="2400" smtClean="0"/>
              <a:t>.</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57200" y="0"/>
            <a:ext cx="8183563" cy="1050925"/>
          </a:xfrm>
        </p:spPr>
        <p:txBody>
          <a:bodyPr/>
          <a:lstStyle/>
          <a:p>
            <a:r>
              <a:rPr lang="en-US" smtClean="0"/>
              <a:t>Risers and Riser Design</a:t>
            </a:r>
          </a:p>
        </p:txBody>
      </p:sp>
      <p:sp>
        <p:nvSpPr>
          <p:cNvPr id="52227" name="Rectangle 3"/>
          <p:cNvSpPr>
            <a:spLocks noGrp="1" noChangeArrowheads="1"/>
          </p:cNvSpPr>
          <p:nvPr>
            <p:ph idx="1"/>
          </p:nvPr>
        </p:nvSpPr>
        <p:spPr>
          <a:xfrm>
            <a:off x="457200" y="914400"/>
            <a:ext cx="8458200" cy="5105400"/>
          </a:xfrm>
        </p:spPr>
        <p:txBody>
          <a:bodyPr>
            <a:normAutofit/>
          </a:bodyPr>
          <a:lstStyle/>
          <a:p>
            <a:pPr marL="274320" indent="-274320" fontAlgn="auto">
              <a:spcAft>
                <a:spcPts val="0"/>
              </a:spcAft>
              <a:buClr>
                <a:schemeClr val="accent3"/>
              </a:buClr>
              <a:buFont typeface="Wingdings 2"/>
              <a:buChar char=""/>
              <a:defRPr/>
            </a:pPr>
            <a:r>
              <a:rPr lang="en-US" sz="2400" b="1" dirty="0" smtClean="0"/>
              <a:t>Calculate V/A for different shapes of risers</a:t>
            </a:r>
          </a:p>
          <a:p>
            <a:pPr marL="274320" indent="-274320" fontAlgn="auto">
              <a:spcAft>
                <a:spcPts val="0"/>
              </a:spcAft>
              <a:buClr>
                <a:schemeClr val="accent3"/>
              </a:buClr>
              <a:buFont typeface="Wingdings 2" pitchFamily="18" charset="2"/>
              <a:buNone/>
              <a:defRPr/>
            </a:pPr>
            <a:r>
              <a:rPr lang="en-US" sz="2000" dirty="0" smtClean="0"/>
              <a:t>Assume V = 1 (cubic ft.)</a:t>
            </a:r>
          </a:p>
          <a:p>
            <a:pPr marL="457200" indent="-457200" fontAlgn="auto">
              <a:spcAft>
                <a:spcPts val="0"/>
              </a:spcAft>
              <a:buClr>
                <a:schemeClr val="accent3"/>
              </a:buClr>
              <a:buFont typeface="Wingdings 2" pitchFamily="18" charset="2"/>
              <a:buNone/>
              <a:defRPr/>
            </a:pPr>
            <a:r>
              <a:rPr lang="en-US" sz="2000" dirty="0" smtClean="0"/>
              <a:t>1)	For cubic (a =b = c=1):</a:t>
            </a:r>
          </a:p>
          <a:p>
            <a:pPr marL="457200" indent="-457200" fontAlgn="auto">
              <a:spcAft>
                <a:spcPts val="0"/>
              </a:spcAft>
              <a:buClr>
                <a:schemeClr val="accent3"/>
              </a:buClr>
              <a:buFont typeface="Wingdings 2" pitchFamily="18" charset="2"/>
              <a:buNone/>
              <a:defRPr/>
            </a:pPr>
            <a:r>
              <a:rPr lang="en-US" sz="2000" dirty="0" smtClean="0"/>
              <a:t>		V = 1 x 1 x 1= 1</a:t>
            </a:r>
          </a:p>
          <a:p>
            <a:pPr marL="274320" indent="-274320" fontAlgn="auto">
              <a:spcAft>
                <a:spcPts val="0"/>
              </a:spcAft>
              <a:buClr>
                <a:schemeClr val="accent3"/>
              </a:buClr>
              <a:buFont typeface="Wingdings 2" pitchFamily="18" charset="2"/>
              <a:buNone/>
              <a:defRPr/>
            </a:pPr>
            <a:r>
              <a:rPr lang="en-US" sz="2000" dirty="0" smtClean="0"/>
              <a:t>		A= 6 x (1 x 1) =6</a:t>
            </a:r>
          </a:p>
          <a:p>
            <a:pPr marL="274320" indent="-274320" fontAlgn="auto">
              <a:spcAft>
                <a:spcPts val="0"/>
              </a:spcAft>
              <a:buClr>
                <a:schemeClr val="accent3"/>
              </a:buClr>
              <a:buFont typeface="Wingdings 2" pitchFamily="18" charset="2"/>
              <a:buNone/>
              <a:defRPr/>
            </a:pPr>
            <a:r>
              <a:rPr lang="en-US" sz="2000" dirty="0" smtClean="0"/>
              <a:t>		(V/A)=1/6=</a:t>
            </a:r>
            <a:r>
              <a:rPr lang="en-US" sz="2000" b="1" dirty="0" smtClean="0">
                <a:solidFill>
                  <a:srgbClr val="7030A0"/>
                </a:solidFill>
              </a:rPr>
              <a:t>0.1667</a:t>
            </a:r>
            <a:endParaRPr lang="en-US" sz="2000" dirty="0" smtClean="0"/>
          </a:p>
          <a:p>
            <a:pPr marL="274320" indent="-274320" fontAlgn="auto">
              <a:spcAft>
                <a:spcPts val="0"/>
              </a:spcAft>
              <a:buClr>
                <a:schemeClr val="accent3"/>
              </a:buClr>
              <a:buFont typeface="Wingdings 2" pitchFamily="18" charset="2"/>
              <a:buNone/>
              <a:defRPr/>
            </a:pPr>
            <a:r>
              <a:rPr lang="en-US" sz="2000" dirty="0" smtClean="0"/>
              <a:t>2) For sphere (D = 1.2407):</a:t>
            </a:r>
          </a:p>
          <a:p>
            <a:pPr marL="274320" indent="-274320" fontAlgn="auto">
              <a:spcAft>
                <a:spcPts val="0"/>
              </a:spcAft>
              <a:buClr>
                <a:schemeClr val="accent3"/>
              </a:buClr>
              <a:buFont typeface="Wingdings 2" pitchFamily="18" charset="2"/>
              <a:buNone/>
              <a:defRPr/>
            </a:pPr>
            <a:r>
              <a:rPr lang="en-US" sz="2000" dirty="0" smtClean="0"/>
              <a:t>		V=</a:t>
            </a:r>
            <a:r>
              <a:rPr lang="en-US" sz="2000" dirty="0" smtClean="0">
                <a:latin typeface="SymbolPS" pitchFamily="18" charset="2"/>
              </a:rPr>
              <a:t>p</a:t>
            </a:r>
            <a:r>
              <a:rPr lang="en-US" sz="2000" dirty="0" smtClean="0"/>
              <a:t>D</a:t>
            </a:r>
            <a:r>
              <a:rPr lang="en-US" sz="2000" baseline="30000" dirty="0" smtClean="0"/>
              <a:t>3</a:t>
            </a:r>
            <a:r>
              <a:rPr lang="en-US" sz="2000" dirty="0" smtClean="0"/>
              <a:t>/6=3.1416x1.2407</a:t>
            </a:r>
            <a:r>
              <a:rPr lang="en-US" sz="2000" baseline="30000" dirty="0" smtClean="0"/>
              <a:t>3</a:t>
            </a:r>
            <a:r>
              <a:rPr lang="en-US" sz="2000" dirty="0" smtClean="0"/>
              <a:t>/6=1</a:t>
            </a:r>
          </a:p>
          <a:p>
            <a:pPr marL="274320" indent="-274320" fontAlgn="auto">
              <a:spcAft>
                <a:spcPts val="0"/>
              </a:spcAft>
              <a:buClr>
                <a:schemeClr val="accent3"/>
              </a:buClr>
              <a:buFont typeface="Wingdings 2" pitchFamily="18" charset="2"/>
              <a:buNone/>
              <a:defRPr/>
            </a:pPr>
            <a:r>
              <a:rPr lang="en-US" sz="2000" dirty="0" smtClean="0"/>
              <a:t>		A=</a:t>
            </a:r>
            <a:r>
              <a:rPr lang="en-US" sz="2000" dirty="0" smtClean="0">
                <a:latin typeface="SymbolPS" pitchFamily="18" charset="2"/>
              </a:rPr>
              <a:t>p</a:t>
            </a:r>
            <a:r>
              <a:rPr lang="en-US" sz="2000" dirty="0" smtClean="0"/>
              <a:t>D</a:t>
            </a:r>
            <a:r>
              <a:rPr lang="en-US" sz="2000" baseline="30000" dirty="0" smtClean="0"/>
              <a:t>2</a:t>
            </a:r>
            <a:r>
              <a:rPr lang="en-US" sz="2000" dirty="0" smtClean="0"/>
              <a:t>= 3.1416x1.2407</a:t>
            </a:r>
            <a:r>
              <a:rPr lang="en-US" sz="2000" baseline="30000" dirty="0" smtClean="0"/>
              <a:t>2</a:t>
            </a:r>
            <a:r>
              <a:rPr lang="en-US" sz="2000" dirty="0" smtClean="0"/>
              <a:t>=4.8360</a:t>
            </a:r>
          </a:p>
          <a:p>
            <a:pPr marL="274320" indent="-274320" fontAlgn="auto">
              <a:spcAft>
                <a:spcPts val="0"/>
              </a:spcAft>
              <a:buClr>
                <a:schemeClr val="accent3"/>
              </a:buClr>
              <a:buFont typeface="Wingdings 2" pitchFamily="18" charset="2"/>
              <a:buNone/>
              <a:defRPr/>
            </a:pPr>
            <a:r>
              <a:rPr lang="en-US" sz="2000" dirty="0" smtClean="0"/>
              <a:t>		(V/A)=1/4.8360=</a:t>
            </a:r>
            <a:r>
              <a:rPr lang="en-US" sz="2000" b="1" dirty="0" smtClean="0">
                <a:solidFill>
                  <a:srgbClr val="7030A0"/>
                </a:solidFill>
              </a:rPr>
              <a:t>0.2068</a:t>
            </a:r>
          </a:p>
          <a:p>
            <a:pPr marL="274320" indent="-274320" fontAlgn="auto">
              <a:spcAft>
                <a:spcPts val="0"/>
              </a:spcAft>
              <a:buClr>
                <a:schemeClr val="accent3"/>
              </a:buClr>
              <a:buFont typeface="Wingdings 2" pitchFamily="18" charset="2"/>
              <a:buNone/>
              <a:defRPr/>
            </a:pPr>
            <a:r>
              <a:rPr lang="en-US" sz="2000" dirty="0" smtClean="0"/>
              <a:t>3) For Cylinder (assume D=H, then D=1.0839)</a:t>
            </a:r>
          </a:p>
          <a:p>
            <a:pPr marL="640080" lvl="1" indent="-246888" fontAlgn="auto">
              <a:spcAft>
                <a:spcPts val="0"/>
              </a:spcAft>
              <a:buFont typeface="Verdana" pitchFamily="34" charset="0"/>
              <a:buNone/>
              <a:defRPr/>
            </a:pPr>
            <a:r>
              <a:rPr lang="en-US" sz="2000" dirty="0" smtClean="0"/>
              <a:t>		V =  </a:t>
            </a:r>
            <a:r>
              <a:rPr lang="en-US" sz="2000" dirty="0" smtClean="0">
                <a:latin typeface="SymbolPS" pitchFamily="18" charset="2"/>
              </a:rPr>
              <a:t>p</a:t>
            </a:r>
            <a:r>
              <a:rPr lang="en-US" sz="2000" dirty="0" smtClean="0"/>
              <a:t>D</a:t>
            </a:r>
            <a:r>
              <a:rPr lang="en-US" sz="2000" baseline="30000" dirty="0" smtClean="0"/>
              <a:t>2</a:t>
            </a:r>
            <a:r>
              <a:rPr lang="en-US" sz="2000" dirty="0" smtClean="0"/>
              <a:t>H/4=3.1416x1.0839</a:t>
            </a:r>
            <a:r>
              <a:rPr lang="en-US" sz="2000" baseline="30000" dirty="0" smtClean="0"/>
              <a:t>3</a:t>
            </a:r>
            <a:r>
              <a:rPr lang="en-US" sz="2000" dirty="0" smtClean="0"/>
              <a:t>=1</a:t>
            </a:r>
          </a:p>
          <a:p>
            <a:pPr marL="640080" lvl="1" indent="-246888" fontAlgn="auto">
              <a:spcAft>
                <a:spcPts val="0"/>
              </a:spcAft>
              <a:buFont typeface="Verdana" pitchFamily="34" charset="0"/>
              <a:buNone/>
              <a:defRPr/>
            </a:pPr>
            <a:r>
              <a:rPr lang="en-US" sz="2000" dirty="0" smtClean="0"/>
              <a:t>		A</a:t>
            </a:r>
            <a:r>
              <a:rPr lang="en-US" sz="1800" dirty="0" smtClean="0"/>
              <a:t> </a:t>
            </a:r>
            <a:r>
              <a:rPr lang="en-US" sz="2000" dirty="0" smtClean="0"/>
              <a:t>=  </a:t>
            </a:r>
            <a:r>
              <a:rPr lang="en-US" sz="2000" dirty="0" err="1" smtClean="0">
                <a:latin typeface="SymbolPS" pitchFamily="18" charset="2"/>
              </a:rPr>
              <a:t>p</a:t>
            </a:r>
            <a:r>
              <a:rPr lang="en-US" sz="2000" dirty="0" err="1" smtClean="0"/>
              <a:t>DH</a:t>
            </a:r>
            <a:r>
              <a:rPr lang="en-US" sz="2000" dirty="0" smtClean="0"/>
              <a:t> +2(</a:t>
            </a:r>
            <a:r>
              <a:rPr lang="en-US" sz="2000" dirty="0" smtClean="0">
                <a:latin typeface="SymbolPS" pitchFamily="18" charset="2"/>
              </a:rPr>
              <a:t>p</a:t>
            </a:r>
            <a:r>
              <a:rPr lang="en-US" sz="2000" dirty="0" smtClean="0"/>
              <a:t>D</a:t>
            </a:r>
            <a:r>
              <a:rPr lang="en-US" sz="2000" baseline="30000" dirty="0" smtClean="0"/>
              <a:t>2</a:t>
            </a:r>
            <a:r>
              <a:rPr lang="en-US" sz="2000" dirty="0" smtClean="0"/>
              <a:t>/4)=</a:t>
            </a:r>
            <a:r>
              <a:rPr lang="en-US" sz="1800" dirty="0" smtClean="0">
                <a:latin typeface="SymbolPS" pitchFamily="18" charset="2"/>
              </a:rPr>
              <a:t>p</a:t>
            </a:r>
            <a:r>
              <a:rPr lang="en-US" sz="1800" dirty="0" smtClean="0"/>
              <a:t>x1.0839</a:t>
            </a:r>
            <a:r>
              <a:rPr lang="en-US" sz="1800" baseline="30000" dirty="0" smtClean="0"/>
              <a:t>2</a:t>
            </a:r>
            <a:r>
              <a:rPr lang="en-US" sz="1800" dirty="0" smtClean="0"/>
              <a:t>+1.5709x1.0839</a:t>
            </a:r>
            <a:r>
              <a:rPr lang="en-US" sz="1800" baseline="30000" dirty="0" smtClean="0"/>
              <a:t>2</a:t>
            </a:r>
            <a:r>
              <a:rPr lang="en-US" sz="1800" dirty="0" smtClean="0"/>
              <a:t> =</a:t>
            </a:r>
            <a:r>
              <a:rPr lang="en-US" sz="2000" dirty="0" smtClean="0"/>
              <a:t>5.5363</a:t>
            </a:r>
          </a:p>
          <a:p>
            <a:pPr marL="640080" lvl="1" indent="-246888" fontAlgn="auto">
              <a:spcAft>
                <a:spcPts val="0"/>
              </a:spcAft>
              <a:buFont typeface="Verdana" pitchFamily="34" charset="0"/>
              <a:buNone/>
              <a:defRPr/>
            </a:pPr>
            <a:r>
              <a:rPr lang="en-US" sz="1800" dirty="0" smtClean="0"/>
              <a:t>		</a:t>
            </a:r>
            <a:r>
              <a:rPr lang="en-US" sz="2000" dirty="0" smtClean="0"/>
              <a:t>(V/A</a:t>
            </a:r>
            <a:r>
              <a:rPr lang="en-US" sz="2000" smtClean="0"/>
              <a:t>)=1/5.5363=</a:t>
            </a:r>
            <a:r>
              <a:rPr lang="en-US" sz="2000" b="1" smtClean="0">
                <a:solidFill>
                  <a:srgbClr val="7030A0"/>
                </a:solidFill>
              </a:rPr>
              <a:t>0.1806</a:t>
            </a:r>
            <a:endParaRPr lang="en-US" sz="2000" dirty="0" smtClean="0"/>
          </a:p>
          <a:p>
            <a:pPr marL="274320" indent="-274320" fontAlgn="auto">
              <a:spcAft>
                <a:spcPts val="0"/>
              </a:spcAft>
              <a:buClr>
                <a:schemeClr val="accent3"/>
              </a:buClr>
              <a:buFont typeface="Wingdings 2" pitchFamily="18" charset="2"/>
              <a:buNone/>
              <a:defRPr/>
            </a:pPr>
            <a:endParaRPr lang="en-US" sz="20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457200" y="0"/>
            <a:ext cx="8183563" cy="1050925"/>
          </a:xfrm>
        </p:spPr>
        <p:txBody>
          <a:bodyPr/>
          <a:lstStyle/>
          <a:p>
            <a:r>
              <a:rPr lang="en-US" smtClean="0"/>
              <a:t>Risers and Riser Design</a:t>
            </a:r>
          </a:p>
        </p:txBody>
      </p:sp>
      <p:sp>
        <p:nvSpPr>
          <p:cNvPr id="55299" name="Rectangle 3"/>
          <p:cNvSpPr>
            <a:spLocks noGrp="1" noChangeArrowheads="1"/>
          </p:cNvSpPr>
          <p:nvPr>
            <p:ph idx="1"/>
          </p:nvPr>
        </p:nvSpPr>
        <p:spPr>
          <a:xfrm>
            <a:off x="457200" y="1066800"/>
            <a:ext cx="8183563" cy="4187825"/>
          </a:xfrm>
        </p:spPr>
        <p:txBody>
          <a:bodyPr/>
          <a:lstStyle/>
          <a:p>
            <a:r>
              <a:rPr lang="en-US" sz="2400" smtClean="0"/>
              <a:t>Blind risers - contained entirely within the mold cavity</a:t>
            </a:r>
          </a:p>
          <a:p>
            <a:r>
              <a:rPr lang="en-US" sz="2400" smtClean="0"/>
              <a:t>Open risers – are exposed to the air </a:t>
            </a:r>
          </a:p>
          <a:p>
            <a:r>
              <a:rPr lang="en-US" sz="2400" smtClean="0"/>
              <a:t>Live (or Hot) risers - receive the last hot metal that enters the mold</a:t>
            </a:r>
          </a:p>
          <a:p>
            <a:r>
              <a:rPr lang="en-US" sz="2400" smtClean="0"/>
              <a:t>Dead (or Cold) risers – receive metal that has already flowed through the mold cavity</a:t>
            </a:r>
          </a:p>
          <a:p>
            <a:r>
              <a:rPr lang="en-US" sz="2400" smtClean="0"/>
              <a:t>Top risers – sit on top of a casting</a:t>
            </a:r>
          </a:p>
          <a:p>
            <a:r>
              <a:rPr lang="en-US" sz="2400" smtClean="0"/>
              <a:t>Side risers – located adjacent to the mold cavity, displaced along the parting line.</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smtClean="0"/>
              <a:t>Risers and Riser Design</a:t>
            </a:r>
          </a:p>
        </p:txBody>
      </p:sp>
      <p:pic>
        <p:nvPicPr>
          <p:cNvPr id="56323" name="Picture 12" descr="fg1113"/>
          <p:cNvPicPr>
            <a:picLocks noGrp="1" noChangeAspect="1" noChangeArrowheads="1"/>
          </p:cNvPicPr>
          <p:nvPr>
            <p:ph sz="half" idx="1"/>
          </p:nvPr>
        </p:nvPicPr>
        <p:blipFill>
          <a:blip r:embed="rId2" cstate="print"/>
          <a:srcRect t="24365" b="26904"/>
          <a:stretch>
            <a:fillRect/>
          </a:stretch>
        </p:blipFill>
        <p:spPr>
          <a:xfrm>
            <a:off x="457200" y="838200"/>
            <a:ext cx="8101013" cy="2960688"/>
          </a:xfrm>
          <a:noFill/>
        </p:spPr>
      </p:pic>
      <p:sp>
        <p:nvSpPr>
          <p:cNvPr id="56324" name="Rectangle 10"/>
          <p:cNvSpPr>
            <a:spLocks noGrp="1" noChangeArrowheads="1"/>
          </p:cNvSpPr>
          <p:nvPr>
            <p:ph type="body" sz="half" idx="2"/>
          </p:nvPr>
        </p:nvSpPr>
        <p:spPr/>
        <p:txBody>
          <a:bodyPr/>
          <a:lstStyle/>
          <a:p>
            <a:pPr>
              <a:lnSpc>
                <a:spcPct val="90000"/>
              </a:lnSpc>
            </a:pPr>
            <a:endParaRPr lang="en-US" smtClean="0"/>
          </a:p>
          <a:p>
            <a:pPr>
              <a:lnSpc>
                <a:spcPct val="90000"/>
              </a:lnSpc>
            </a:pPr>
            <a:endParaRPr lang="en-US" smtClean="0"/>
          </a:p>
          <a:p>
            <a:pPr>
              <a:lnSpc>
                <a:spcPct val="90000"/>
              </a:lnSpc>
            </a:pPr>
            <a:r>
              <a:rPr lang="en-US" smtClean="0"/>
              <a:t>Riser must be separated from the casting upon completion so the connection area must be as small as possible</a:t>
            </a:r>
          </a:p>
        </p:txBody>
      </p:sp>
      <p:sp>
        <p:nvSpPr>
          <p:cNvPr id="56325" name="Text Box 6"/>
          <p:cNvSpPr txBox="1">
            <a:spLocks noChangeArrowheads="1"/>
          </p:cNvSpPr>
          <p:nvPr/>
        </p:nvSpPr>
        <p:spPr bwMode="auto">
          <a:xfrm>
            <a:off x="1295400" y="3810000"/>
            <a:ext cx="6781800" cy="942975"/>
          </a:xfrm>
          <a:prstGeom prst="rect">
            <a:avLst/>
          </a:prstGeom>
          <a:noFill/>
          <a:ln w="9525">
            <a:noFill/>
            <a:miter lim="800000"/>
            <a:headEnd/>
            <a:tailEnd/>
          </a:ln>
        </p:spPr>
        <p:txBody>
          <a:bodyPr>
            <a:spAutoFit/>
          </a:bodyPr>
          <a:lstStyle/>
          <a:p>
            <a:pPr>
              <a:spcBef>
                <a:spcPct val="50000"/>
              </a:spcBef>
            </a:pPr>
            <a:r>
              <a:rPr lang="en-US" sz="1400" b="1"/>
              <a:t>Figure 11-13</a:t>
            </a:r>
            <a:r>
              <a:rPr lang="en-US" sz="1400"/>
              <a:t> Schematic of a sand casting mold, showing a) an open-type top riser and b) a blind-type side riser. The side riser is a live riser, receiving the last hot metal to enter the mold. The top riser is a dead riser, receiving metal that has flowed through the mold cavity.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533400" y="0"/>
            <a:ext cx="8183563" cy="1050925"/>
          </a:xfrm>
        </p:spPr>
        <p:txBody>
          <a:bodyPr/>
          <a:lstStyle/>
          <a:p>
            <a:r>
              <a:rPr lang="en-US" smtClean="0"/>
              <a:t>Riser Aids</a:t>
            </a:r>
          </a:p>
        </p:txBody>
      </p:sp>
      <p:sp>
        <p:nvSpPr>
          <p:cNvPr id="57347" name="Rectangle 3"/>
          <p:cNvSpPr>
            <a:spLocks noGrp="1" noChangeArrowheads="1"/>
          </p:cNvSpPr>
          <p:nvPr>
            <p:ph idx="1"/>
          </p:nvPr>
        </p:nvSpPr>
        <p:spPr>
          <a:xfrm>
            <a:off x="381000" y="838200"/>
            <a:ext cx="8183563" cy="4187825"/>
          </a:xfrm>
        </p:spPr>
        <p:txBody>
          <a:bodyPr/>
          <a:lstStyle/>
          <a:p>
            <a:r>
              <a:rPr lang="en-US" smtClean="0"/>
              <a:t>Riser’s performance may be enhanced by </a:t>
            </a:r>
            <a:r>
              <a:rPr lang="en-US" b="1" smtClean="0">
                <a:solidFill>
                  <a:srgbClr val="7030A0"/>
                </a:solidFill>
              </a:rPr>
              <a:t>speeding the solidification</a:t>
            </a:r>
            <a:r>
              <a:rPr lang="en-US" smtClean="0"/>
              <a:t> of the casting (chills) or slowing down the solidification (sleeves or toppings)</a:t>
            </a:r>
          </a:p>
          <a:p>
            <a:r>
              <a:rPr lang="en-US" smtClean="0"/>
              <a:t>External chills</a:t>
            </a:r>
          </a:p>
          <a:p>
            <a:pPr lvl="1"/>
            <a:r>
              <a:rPr lang="en-US" sz="2200" smtClean="0"/>
              <a:t>Masses of high-heat capacity material placed in the mold</a:t>
            </a:r>
          </a:p>
          <a:p>
            <a:pPr lvl="1"/>
            <a:r>
              <a:rPr lang="en-US" sz="2200" smtClean="0"/>
              <a:t>Absorb heat and accelerate cooling in specific regions</a:t>
            </a:r>
          </a:p>
          <a:p>
            <a:r>
              <a:rPr lang="en-US" smtClean="0"/>
              <a:t>Internal chills</a:t>
            </a:r>
          </a:p>
          <a:p>
            <a:pPr lvl="1"/>
            <a:r>
              <a:rPr lang="en-US" sz="2200" smtClean="0"/>
              <a:t>Pieces of metal that are placed in the mold cavity and promote rapid solidification</a:t>
            </a:r>
          </a:p>
          <a:p>
            <a:pPr lvl="1"/>
            <a:r>
              <a:rPr lang="en-US" sz="2200" smtClean="0"/>
              <a:t>Ultimately become part of the cast part</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533400" y="0"/>
            <a:ext cx="8183563" cy="1050925"/>
          </a:xfrm>
        </p:spPr>
        <p:txBody>
          <a:bodyPr/>
          <a:lstStyle/>
          <a:p>
            <a:r>
              <a:rPr lang="en-US" smtClean="0"/>
              <a:t>Calculation of Riser Size</a:t>
            </a:r>
          </a:p>
        </p:txBody>
      </p:sp>
      <p:sp>
        <p:nvSpPr>
          <p:cNvPr id="55299" name="Rectangle 3"/>
          <p:cNvSpPr>
            <a:spLocks noGrp="1" noChangeArrowheads="1"/>
          </p:cNvSpPr>
          <p:nvPr>
            <p:ph idx="1"/>
          </p:nvPr>
        </p:nvSpPr>
        <p:spPr>
          <a:xfrm>
            <a:off x="381000" y="1066800"/>
            <a:ext cx="8534400" cy="4187825"/>
          </a:xfrm>
        </p:spPr>
        <p:txBody>
          <a:bodyPr>
            <a:normAutofit/>
          </a:bodyPr>
          <a:lstStyle/>
          <a:p>
            <a:pPr marL="274320" indent="-274320" fontAlgn="auto">
              <a:spcAft>
                <a:spcPts val="0"/>
              </a:spcAft>
              <a:buClr>
                <a:schemeClr val="accent3"/>
              </a:buClr>
              <a:buFont typeface="Wingdings 2"/>
              <a:buChar char=""/>
              <a:defRPr/>
            </a:pPr>
            <a:r>
              <a:rPr lang="en-US" sz="2400" dirty="0" smtClean="0"/>
              <a:t>from Chvorinov’s rule:</a:t>
            </a:r>
          </a:p>
          <a:p>
            <a:pPr marL="265113" lvl="1" indent="-265113" fontAlgn="auto">
              <a:spcAft>
                <a:spcPts val="0"/>
              </a:spcAft>
              <a:buSzPct val="80000"/>
              <a:buFont typeface="Verdana" pitchFamily="34" charset="0"/>
              <a:buNone/>
              <a:defRPr/>
            </a:pPr>
            <a:r>
              <a:rPr lang="en-US" sz="3600" dirty="0" smtClean="0"/>
              <a:t>	</a:t>
            </a:r>
            <a:r>
              <a:rPr lang="en-US" sz="3200" dirty="0" err="1" smtClean="0"/>
              <a:t>t</a:t>
            </a:r>
            <a:r>
              <a:rPr lang="en-US" sz="3200" baseline="-25000" dirty="0" err="1" smtClean="0"/>
              <a:t>s</a:t>
            </a:r>
            <a:r>
              <a:rPr lang="en-US" sz="3200" dirty="0" smtClean="0"/>
              <a:t>=B(V/A)</a:t>
            </a:r>
            <a:r>
              <a:rPr lang="en-US" sz="3200" baseline="30000" dirty="0" smtClean="0"/>
              <a:t>n</a:t>
            </a:r>
            <a:r>
              <a:rPr lang="en-US" sz="3200" dirty="0" smtClean="0"/>
              <a:t>, where n=1.5 to 2.0</a:t>
            </a:r>
          </a:p>
          <a:p>
            <a:pPr marL="265113" lvl="1" indent="-265113" fontAlgn="auto">
              <a:spcAft>
                <a:spcPts val="0"/>
              </a:spcAft>
              <a:buSzPct val="80000"/>
              <a:defRPr/>
            </a:pPr>
            <a:r>
              <a:rPr lang="en-US" dirty="0" smtClean="0"/>
              <a:t>Minimum size of a riser:</a:t>
            </a:r>
          </a:p>
          <a:p>
            <a:pPr marL="640080" lvl="1" indent="-246888" fontAlgn="auto">
              <a:spcAft>
                <a:spcPts val="0"/>
              </a:spcAft>
              <a:buFont typeface="Verdana" pitchFamily="34" charset="0"/>
              <a:buNone/>
              <a:defRPr/>
            </a:pPr>
            <a:r>
              <a:rPr lang="en-US" sz="3200" b="1" dirty="0" err="1" smtClean="0">
                <a:solidFill>
                  <a:srgbClr val="7030A0"/>
                </a:solidFill>
              </a:rPr>
              <a:t>T</a:t>
            </a:r>
            <a:r>
              <a:rPr lang="en-US" sz="3200" b="1" baseline="-25000" dirty="0" err="1" smtClean="0">
                <a:solidFill>
                  <a:srgbClr val="7030A0"/>
                </a:solidFill>
              </a:rPr>
              <a:t>riser</a:t>
            </a:r>
            <a:r>
              <a:rPr lang="en-US" sz="3200" b="1" baseline="-25000" dirty="0" smtClean="0">
                <a:solidFill>
                  <a:srgbClr val="7030A0"/>
                </a:solidFill>
              </a:rPr>
              <a:t>  </a:t>
            </a:r>
            <a:r>
              <a:rPr lang="en-US" sz="3200" b="1" dirty="0" smtClean="0">
                <a:solidFill>
                  <a:srgbClr val="7030A0"/>
                </a:solidFill>
              </a:rPr>
              <a:t>=1.25 </a:t>
            </a:r>
            <a:r>
              <a:rPr lang="en-US" sz="3200" b="1" dirty="0" err="1" smtClean="0">
                <a:solidFill>
                  <a:srgbClr val="7030A0"/>
                </a:solidFill>
              </a:rPr>
              <a:t>T</a:t>
            </a:r>
            <a:r>
              <a:rPr lang="en-US" sz="3200" b="1" baseline="-25000" dirty="0" err="1" smtClean="0">
                <a:solidFill>
                  <a:srgbClr val="7030A0"/>
                </a:solidFill>
              </a:rPr>
              <a:t>casting</a:t>
            </a:r>
            <a:r>
              <a:rPr lang="en-US" sz="3200" dirty="0" smtClean="0"/>
              <a:t>	, </a:t>
            </a:r>
          </a:p>
          <a:p>
            <a:pPr marL="640080" lvl="1" indent="-246888" fontAlgn="auto">
              <a:spcAft>
                <a:spcPts val="0"/>
              </a:spcAft>
              <a:buFont typeface="Verdana" pitchFamily="34" charset="0"/>
              <a:buNone/>
              <a:defRPr/>
            </a:pPr>
            <a:r>
              <a:rPr lang="en-US" sz="3400" dirty="0" smtClean="0"/>
              <a:t>assume n=2, then </a:t>
            </a:r>
          </a:p>
          <a:p>
            <a:pPr marL="640080" lvl="1" indent="-246888" fontAlgn="auto">
              <a:spcAft>
                <a:spcPts val="0"/>
              </a:spcAft>
              <a:buFont typeface="Wingdings 2"/>
              <a:buChar char=""/>
              <a:defRPr/>
            </a:pPr>
            <a:r>
              <a:rPr lang="en-US" sz="3200" b="1" dirty="0" smtClean="0">
                <a:solidFill>
                  <a:srgbClr val="7030A0"/>
                </a:solidFill>
              </a:rPr>
              <a:t>(V/A)</a:t>
            </a:r>
            <a:r>
              <a:rPr lang="en-US" sz="3200" b="1" baseline="30000" dirty="0" smtClean="0">
                <a:solidFill>
                  <a:srgbClr val="7030A0"/>
                </a:solidFill>
              </a:rPr>
              <a:t>2</a:t>
            </a:r>
            <a:r>
              <a:rPr lang="en-US" sz="3200" b="1" baseline="-25000" dirty="0" smtClean="0">
                <a:solidFill>
                  <a:srgbClr val="7030A0"/>
                </a:solidFill>
              </a:rPr>
              <a:t>riser  </a:t>
            </a:r>
            <a:r>
              <a:rPr lang="en-US" sz="3200" b="1" dirty="0" smtClean="0">
                <a:solidFill>
                  <a:srgbClr val="7030A0"/>
                </a:solidFill>
              </a:rPr>
              <a:t>=1.25 (V/A)</a:t>
            </a:r>
            <a:r>
              <a:rPr lang="en-US" sz="3200" b="1" baseline="30000" dirty="0" smtClean="0">
                <a:solidFill>
                  <a:srgbClr val="7030A0"/>
                </a:solidFill>
              </a:rPr>
              <a:t>2</a:t>
            </a:r>
            <a:r>
              <a:rPr lang="en-US" sz="3200" b="1" baseline="-25000" dirty="0" smtClean="0">
                <a:solidFill>
                  <a:srgbClr val="7030A0"/>
                </a:solidFill>
              </a:rPr>
              <a:t>casting </a:t>
            </a:r>
          </a:p>
          <a:p>
            <a:pPr marL="640080" lvl="1" indent="-246888" fontAlgn="auto">
              <a:spcAft>
                <a:spcPts val="0"/>
              </a:spcAft>
              <a:buFont typeface="Verdana" pitchFamily="34" charset="0"/>
              <a:buNone/>
              <a:defRPr/>
            </a:pPr>
            <a:endParaRPr lang="en-US" sz="2000" dirty="0" smtClean="0"/>
          </a:p>
          <a:p>
            <a:pPr marL="640080" lvl="1" indent="-246888" fontAlgn="auto">
              <a:spcAft>
                <a:spcPts val="0"/>
              </a:spcAft>
              <a:buFont typeface="Verdana" pitchFamily="34" charset="0"/>
              <a:buNone/>
              <a:defRPr/>
            </a:pPr>
            <a:r>
              <a:rPr lang="en-US" sz="2000" dirty="0" smtClean="0"/>
              <a:t>For a </a:t>
            </a:r>
            <a:r>
              <a:rPr lang="en-US" sz="2000" b="1" dirty="0" smtClean="0">
                <a:solidFill>
                  <a:srgbClr val="7030A0"/>
                </a:solidFill>
              </a:rPr>
              <a:t>side</a:t>
            </a:r>
            <a:r>
              <a:rPr lang="en-US" sz="2000" dirty="0" smtClean="0"/>
              <a:t> </a:t>
            </a:r>
            <a:r>
              <a:rPr lang="en-US" sz="2000" b="1" dirty="0" smtClean="0">
                <a:solidFill>
                  <a:srgbClr val="7030A0"/>
                </a:solidFill>
              </a:rPr>
              <a:t>Cylindrical Riser </a:t>
            </a:r>
            <a:r>
              <a:rPr lang="en-US" sz="2000" dirty="0" smtClean="0"/>
              <a:t>with Diameter D and Height H:</a:t>
            </a:r>
          </a:p>
          <a:p>
            <a:pPr marL="640080" lvl="1" indent="-246888" fontAlgn="auto">
              <a:spcAft>
                <a:spcPts val="0"/>
              </a:spcAft>
              <a:buFont typeface="Verdana" pitchFamily="34" charset="0"/>
              <a:buNone/>
              <a:defRPr/>
            </a:pPr>
            <a:r>
              <a:rPr lang="en-US" sz="3200" b="1" dirty="0" smtClean="0">
                <a:solidFill>
                  <a:srgbClr val="7030A0"/>
                </a:solidFill>
              </a:rPr>
              <a:t>Volume: V =  </a:t>
            </a:r>
            <a:r>
              <a:rPr lang="en-US" sz="3200" b="1" dirty="0" smtClean="0">
                <a:solidFill>
                  <a:srgbClr val="7030A0"/>
                </a:solidFill>
                <a:latin typeface="SymbolPS" pitchFamily="18" charset="2"/>
              </a:rPr>
              <a:t>p</a:t>
            </a:r>
            <a:r>
              <a:rPr lang="en-US" sz="3200" b="1" dirty="0" smtClean="0">
                <a:solidFill>
                  <a:srgbClr val="7030A0"/>
                </a:solidFill>
              </a:rPr>
              <a:t>D</a:t>
            </a:r>
            <a:r>
              <a:rPr lang="en-US" sz="3200" b="1" baseline="30000" dirty="0" smtClean="0">
                <a:solidFill>
                  <a:srgbClr val="7030A0"/>
                </a:solidFill>
              </a:rPr>
              <a:t>2</a:t>
            </a:r>
            <a:r>
              <a:rPr lang="en-US" sz="3200" b="1" dirty="0" smtClean="0">
                <a:solidFill>
                  <a:srgbClr val="7030A0"/>
                </a:solidFill>
              </a:rPr>
              <a:t>H/4</a:t>
            </a:r>
          </a:p>
          <a:p>
            <a:pPr marL="640080" lvl="1" indent="-246888" fontAlgn="auto">
              <a:spcAft>
                <a:spcPts val="0"/>
              </a:spcAft>
              <a:buFont typeface="Verdana" pitchFamily="34" charset="0"/>
              <a:buNone/>
              <a:defRPr/>
            </a:pPr>
            <a:r>
              <a:rPr lang="en-US" sz="3200" b="1" dirty="0" smtClean="0">
                <a:solidFill>
                  <a:srgbClr val="7030A0"/>
                </a:solidFill>
              </a:rPr>
              <a:t>Area:     A =  </a:t>
            </a:r>
            <a:r>
              <a:rPr lang="en-US" sz="3200" b="1" dirty="0" err="1" smtClean="0">
                <a:solidFill>
                  <a:srgbClr val="7030A0"/>
                </a:solidFill>
                <a:latin typeface="SymbolPS" pitchFamily="18" charset="2"/>
              </a:rPr>
              <a:t>p</a:t>
            </a:r>
            <a:r>
              <a:rPr lang="en-US" sz="3200" b="1" dirty="0" err="1" smtClean="0">
                <a:solidFill>
                  <a:srgbClr val="7030A0"/>
                </a:solidFill>
              </a:rPr>
              <a:t>DH</a:t>
            </a:r>
            <a:r>
              <a:rPr lang="en-US" sz="3200" b="1" dirty="0" smtClean="0">
                <a:solidFill>
                  <a:srgbClr val="7030A0"/>
                </a:solidFill>
              </a:rPr>
              <a:t> + 2(</a:t>
            </a:r>
            <a:r>
              <a:rPr lang="en-US" sz="3200" b="1" dirty="0" smtClean="0">
                <a:solidFill>
                  <a:srgbClr val="7030A0"/>
                </a:solidFill>
                <a:latin typeface="SymbolPS" pitchFamily="18" charset="2"/>
              </a:rPr>
              <a:t>p</a:t>
            </a:r>
            <a:r>
              <a:rPr lang="en-US" sz="3200" b="1" dirty="0" smtClean="0">
                <a:solidFill>
                  <a:srgbClr val="7030A0"/>
                </a:solidFill>
              </a:rPr>
              <a:t>D</a:t>
            </a:r>
            <a:r>
              <a:rPr lang="en-US" sz="3200" b="1" baseline="30000" dirty="0" smtClean="0">
                <a:solidFill>
                  <a:srgbClr val="7030A0"/>
                </a:solidFill>
              </a:rPr>
              <a:t>2</a:t>
            </a:r>
            <a:r>
              <a:rPr lang="en-US" sz="3200" b="1" dirty="0" smtClean="0">
                <a:solidFill>
                  <a:srgbClr val="7030A0"/>
                </a:solidFill>
              </a:rPr>
              <a:t>/4)</a:t>
            </a:r>
          </a:p>
          <a:p>
            <a:pPr marL="640080" lvl="1" indent="-246888" fontAlgn="auto">
              <a:spcAft>
                <a:spcPts val="0"/>
              </a:spcAft>
              <a:buFont typeface="Wingdings 2"/>
              <a:buChar char=""/>
              <a:defRPr/>
            </a:pPr>
            <a:endParaRPr lang="en-US" sz="48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457200" y="457200"/>
            <a:ext cx="8183563" cy="1050925"/>
          </a:xfrm>
        </p:spPr>
        <p:txBody>
          <a:bodyPr/>
          <a:lstStyle/>
          <a:p>
            <a:r>
              <a:rPr lang="en-US" smtClean="0"/>
              <a:t>11.5 Patterns</a:t>
            </a:r>
          </a:p>
        </p:txBody>
      </p:sp>
      <p:sp>
        <p:nvSpPr>
          <p:cNvPr id="59395" name="Rectangle 3"/>
          <p:cNvSpPr>
            <a:spLocks noGrp="1" noChangeArrowheads="1"/>
          </p:cNvSpPr>
          <p:nvPr>
            <p:ph idx="1"/>
          </p:nvPr>
        </p:nvSpPr>
        <p:spPr>
          <a:xfrm>
            <a:off x="533400" y="1524000"/>
            <a:ext cx="8183563" cy="4187825"/>
          </a:xfrm>
        </p:spPr>
        <p:txBody>
          <a:bodyPr/>
          <a:lstStyle/>
          <a:p>
            <a:pPr>
              <a:lnSpc>
                <a:spcPct val="90000"/>
              </a:lnSpc>
            </a:pPr>
            <a:r>
              <a:rPr lang="en-US" smtClean="0"/>
              <a:t>Two basic categories for casting processes</a:t>
            </a:r>
          </a:p>
          <a:p>
            <a:pPr lvl="1">
              <a:lnSpc>
                <a:spcPct val="90000"/>
              </a:lnSpc>
            </a:pPr>
            <a:r>
              <a:rPr lang="en-US" b="1" smtClean="0">
                <a:solidFill>
                  <a:srgbClr val="7030A0"/>
                </a:solidFill>
              </a:rPr>
              <a:t>Expendable</a:t>
            </a:r>
            <a:r>
              <a:rPr lang="en-US" smtClean="0"/>
              <a:t> mold processes </a:t>
            </a:r>
            <a:r>
              <a:rPr lang="en-US" sz="2000" smtClean="0"/>
              <a:t>(Chapter 12)</a:t>
            </a:r>
          </a:p>
          <a:p>
            <a:pPr lvl="1">
              <a:lnSpc>
                <a:spcPct val="90000"/>
              </a:lnSpc>
            </a:pPr>
            <a:r>
              <a:rPr lang="en-US" b="1" smtClean="0">
                <a:solidFill>
                  <a:srgbClr val="7030A0"/>
                </a:solidFill>
              </a:rPr>
              <a:t>Permanent</a:t>
            </a:r>
            <a:r>
              <a:rPr lang="en-US" smtClean="0"/>
              <a:t> mold processes </a:t>
            </a:r>
            <a:r>
              <a:rPr lang="en-US" sz="2000" smtClean="0"/>
              <a:t>(Chapter 13)</a:t>
            </a:r>
          </a:p>
          <a:p>
            <a:pPr>
              <a:lnSpc>
                <a:spcPct val="90000"/>
              </a:lnSpc>
            </a:pPr>
            <a:r>
              <a:rPr lang="en-US" smtClean="0"/>
              <a:t>Patterns are made from wood, metal, foam, or plastic</a:t>
            </a:r>
          </a:p>
          <a:p>
            <a:pPr>
              <a:lnSpc>
                <a:spcPct val="90000"/>
              </a:lnSpc>
            </a:pPr>
            <a:r>
              <a:rPr lang="en-US" smtClean="0"/>
              <a:t>Dimensional modification are incorporated into the design (allowances)</a:t>
            </a:r>
          </a:p>
          <a:p>
            <a:pPr lvl="1">
              <a:lnSpc>
                <a:spcPct val="90000"/>
              </a:lnSpc>
            </a:pPr>
            <a:r>
              <a:rPr lang="en-US" b="1" smtClean="0">
                <a:solidFill>
                  <a:srgbClr val="7030A0"/>
                </a:solidFill>
              </a:rPr>
              <a:t>Shrinkage allowance </a:t>
            </a:r>
            <a:r>
              <a:rPr lang="en-US" smtClean="0"/>
              <a:t>is the most important</a:t>
            </a:r>
          </a:p>
          <a:p>
            <a:pPr lvl="1">
              <a:lnSpc>
                <a:spcPct val="90000"/>
              </a:lnSpc>
            </a:pPr>
            <a:r>
              <a:rPr lang="en-US" smtClean="0"/>
              <a:t>Pattern must be </a:t>
            </a:r>
            <a:r>
              <a:rPr lang="en-US" b="1" smtClean="0">
                <a:solidFill>
                  <a:srgbClr val="7030A0"/>
                </a:solidFill>
              </a:rPr>
              <a:t>slightly larger than </a:t>
            </a:r>
            <a:r>
              <a:rPr lang="en-US" smtClean="0"/>
              <a:t>the desired part</a:t>
            </a:r>
          </a:p>
          <a:p>
            <a:pPr lvl="1">
              <a:lnSpc>
                <a:spcPct val="90000"/>
              </a:lnSpc>
            </a:pPr>
            <a:endParaRPr lang="en-US"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381000"/>
            <a:ext cx="8183563" cy="838200"/>
          </a:xfrm>
        </p:spPr>
        <p:txBody>
          <a:bodyPr/>
          <a:lstStyle/>
          <a:p>
            <a:r>
              <a:rPr lang="en-US" smtClean="0"/>
              <a:t>11.2 Introduction to Casting</a:t>
            </a:r>
          </a:p>
        </p:txBody>
      </p:sp>
      <p:sp>
        <p:nvSpPr>
          <p:cNvPr id="15363" name="Rectangle 3"/>
          <p:cNvSpPr>
            <a:spLocks noGrp="1" noChangeArrowheads="1"/>
          </p:cNvSpPr>
          <p:nvPr>
            <p:ph idx="1"/>
          </p:nvPr>
        </p:nvSpPr>
        <p:spPr>
          <a:xfrm>
            <a:off x="533400" y="1219200"/>
            <a:ext cx="8183563" cy="4187825"/>
          </a:xfrm>
        </p:spPr>
        <p:txBody>
          <a:bodyPr>
            <a:normAutofit lnSpcReduction="10000"/>
          </a:bodyPr>
          <a:lstStyle/>
          <a:p>
            <a:pPr marL="274320" indent="-274320" fontAlgn="auto">
              <a:spcAft>
                <a:spcPts val="0"/>
              </a:spcAft>
              <a:buClr>
                <a:schemeClr val="accent3"/>
              </a:buClr>
              <a:buFont typeface="Wingdings 2"/>
              <a:buChar char=""/>
              <a:defRPr/>
            </a:pPr>
            <a:r>
              <a:rPr lang="en-US" b="1" smtClean="0">
                <a:solidFill>
                  <a:srgbClr val="7030A0"/>
                </a:solidFill>
              </a:rPr>
              <a:t>Casting process</a:t>
            </a:r>
          </a:p>
          <a:p>
            <a:pPr marL="804863" lvl="1" indent="-457200" fontAlgn="auto">
              <a:spcAft>
                <a:spcPts val="0"/>
              </a:spcAft>
              <a:buFont typeface="Courier New" pitchFamily="49" charset="0"/>
              <a:buChar char="o"/>
              <a:defRPr/>
            </a:pPr>
            <a:r>
              <a:rPr lang="en-US" smtClean="0"/>
              <a:t>Make mold cavity</a:t>
            </a:r>
          </a:p>
          <a:p>
            <a:pPr marL="804863" lvl="1" indent="-457200" fontAlgn="auto">
              <a:spcAft>
                <a:spcPts val="0"/>
              </a:spcAft>
              <a:buFont typeface="Courier New" pitchFamily="49" charset="0"/>
              <a:buChar char="o"/>
              <a:defRPr/>
            </a:pPr>
            <a:r>
              <a:rPr lang="en-US" smtClean="0"/>
              <a:t>Melt material</a:t>
            </a:r>
          </a:p>
          <a:p>
            <a:pPr marL="804863" lvl="1" indent="-457200" fontAlgn="auto">
              <a:spcAft>
                <a:spcPts val="0"/>
              </a:spcAft>
              <a:buFont typeface="Courier New" pitchFamily="49" charset="0"/>
              <a:buChar char="o"/>
              <a:defRPr/>
            </a:pPr>
            <a:r>
              <a:rPr lang="en-US" smtClean="0"/>
              <a:t>Heat melt material to a proper temperature</a:t>
            </a:r>
          </a:p>
          <a:p>
            <a:pPr marL="804863" lvl="1" indent="-457200" fontAlgn="auto">
              <a:spcAft>
                <a:spcPts val="0"/>
              </a:spcAft>
              <a:buFont typeface="Courier New" pitchFamily="49" charset="0"/>
              <a:buChar char="o"/>
              <a:defRPr/>
            </a:pPr>
            <a:r>
              <a:rPr lang="en-US" smtClean="0"/>
              <a:t>Modify its chemical makeup</a:t>
            </a:r>
          </a:p>
          <a:p>
            <a:pPr marL="804863" lvl="1" indent="-457200" fontAlgn="auto">
              <a:spcAft>
                <a:spcPts val="0"/>
              </a:spcAft>
              <a:buFont typeface="Courier New" pitchFamily="49" charset="0"/>
              <a:buChar char="o"/>
              <a:defRPr/>
            </a:pPr>
            <a:r>
              <a:rPr lang="en-US" smtClean="0"/>
              <a:t>Pour molten material into a mold</a:t>
            </a:r>
          </a:p>
          <a:p>
            <a:pPr marL="804863" lvl="1" indent="-457200" fontAlgn="auto">
              <a:spcAft>
                <a:spcPts val="0"/>
              </a:spcAft>
              <a:buFont typeface="Courier New" pitchFamily="49" charset="0"/>
              <a:buChar char="o"/>
              <a:defRPr/>
            </a:pPr>
            <a:r>
              <a:rPr lang="en-US" smtClean="0"/>
              <a:t>Solidify </a:t>
            </a:r>
          </a:p>
          <a:p>
            <a:pPr marL="804863" lvl="1" indent="-457200" fontAlgn="auto">
              <a:spcAft>
                <a:spcPts val="0"/>
              </a:spcAft>
              <a:buFont typeface="Courier New" pitchFamily="49" charset="0"/>
              <a:buChar char="o"/>
              <a:defRPr/>
            </a:pPr>
            <a:r>
              <a:rPr lang="en-US" smtClean="0"/>
              <a:t>Remove mold </a:t>
            </a:r>
          </a:p>
          <a:p>
            <a:pPr marL="804863" lvl="1" indent="-457200" fontAlgn="auto">
              <a:spcAft>
                <a:spcPts val="0"/>
              </a:spcAft>
              <a:buFont typeface="Courier New" pitchFamily="49" charset="0"/>
              <a:buChar char="o"/>
              <a:defRPr/>
            </a:pPr>
            <a:r>
              <a:rPr lang="en-US" smtClean="0"/>
              <a:t>Clean up product</a:t>
            </a:r>
          </a:p>
          <a:p>
            <a:pPr marL="274320" indent="-274320" fontAlgn="auto">
              <a:spcAft>
                <a:spcPts val="0"/>
              </a:spcAft>
              <a:buClr>
                <a:schemeClr val="accent3"/>
              </a:buClr>
              <a:buFont typeface="Wingdings 2"/>
              <a:buChar char=""/>
              <a:defRPr/>
            </a:pPr>
            <a:r>
              <a:rPr lang="en-US" smtClean="0"/>
              <a:t>Casting can produce a large variety of parts</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457200" y="381000"/>
            <a:ext cx="8183563" cy="1050925"/>
          </a:xfrm>
        </p:spPr>
        <p:txBody>
          <a:bodyPr/>
          <a:lstStyle/>
          <a:p>
            <a:r>
              <a:rPr lang="en-US" smtClean="0"/>
              <a:t>Dimensional Allowances</a:t>
            </a:r>
          </a:p>
        </p:txBody>
      </p:sp>
      <p:sp>
        <p:nvSpPr>
          <p:cNvPr id="60419" name="Rectangle 3"/>
          <p:cNvSpPr>
            <a:spLocks noGrp="1" noChangeArrowheads="1"/>
          </p:cNvSpPr>
          <p:nvPr>
            <p:ph idx="1"/>
          </p:nvPr>
        </p:nvSpPr>
        <p:spPr>
          <a:xfrm>
            <a:off x="457200" y="1676400"/>
            <a:ext cx="8183563" cy="4187825"/>
          </a:xfrm>
        </p:spPr>
        <p:txBody>
          <a:bodyPr/>
          <a:lstStyle/>
          <a:p>
            <a:pPr>
              <a:lnSpc>
                <a:spcPct val="80000"/>
              </a:lnSpc>
            </a:pPr>
            <a:r>
              <a:rPr lang="en-US" smtClean="0"/>
              <a:t>Typical allowances</a:t>
            </a:r>
          </a:p>
          <a:p>
            <a:pPr lvl="1">
              <a:lnSpc>
                <a:spcPct val="80000"/>
              </a:lnSpc>
            </a:pPr>
            <a:r>
              <a:rPr lang="en-US" sz="2200" b="1" smtClean="0">
                <a:solidFill>
                  <a:srgbClr val="7030A0"/>
                </a:solidFill>
              </a:rPr>
              <a:t>Cast iron	0.8-1.0%</a:t>
            </a:r>
          </a:p>
          <a:p>
            <a:pPr lvl="1">
              <a:lnSpc>
                <a:spcPct val="80000"/>
              </a:lnSpc>
            </a:pPr>
            <a:r>
              <a:rPr lang="en-US" sz="2200" b="1" smtClean="0">
                <a:solidFill>
                  <a:srgbClr val="7030A0"/>
                </a:solidFill>
              </a:rPr>
              <a:t>Steel		1.5-2.0%</a:t>
            </a:r>
          </a:p>
          <a:p>
            <a:pPr lvl="1">
              <a:lnSpc>
                <a:spcPct val="80000"/>
              </a:lnSpc>
            </a:pPr>
            <a:r>
              <a:rPr lang="en-US" sz="2200" b="1" smtClean="0">
                <a:solidFill>
                  <a:srgbClr val="7030A0"/>
                </a:solidFill>
              </a:rPr>
              <a:t>Aluminum	1.0-1.3%</a:t>
            </a:r>
          </a:p>
          <a:p>
            <a:pPr lvl="1">
              <a:lnSpc>
                <a:spcPct val="80000"/>
              </a:lnSpc>
            </a:pPr>
            <a:r>
              <a:rPr lang="en-US" sz="2200" b="1" smtClean="0">
                <a:solidFill>
                  <a:srgbClr val="7030A0"/>
                </a:solidFill>
              </a:rPr>
              <a:t>Magnesium	1.0-1.3%</a:t>
            </a:r>
          </a:p>
          <a:p>
            <a:pPr lvl="1">
              <a:lnSpc>
                <a:spcPct val="80000"/>
              </a:lnSpc>
            </a:pPr>
            <a:r>
              <a:rPr lang="en-US" sz="2200" b="1" smtClean="0">
                <a:solidFill>
                  <a:srgbClr val="7030A0"/>
                </a:solidFill>
              </a:rPr>
              <a:t>Brass		1.5%</a:t>
            </a:r>
          </a:p>
          <a:p>
            <a:pPr>
              <a:lnSpc>
                <a:spcPct val="80000"/>
              </a:lnSpc>
            </a:pPr>
            <a:r>
              <a:rPr lang="en-US" smtClean="0"/>
              <a:t>Shrinkage allowances are incorporated into the pattern using shrink rules</a:t>
            </a:r>
          </a:p>
          <a:p>
            <a:pPr>
              <a:lnSpc>
                <a:spcPct val="80000"/>
              </a:lnSpc>
            </a:pPr>
            <a:r>
              <a:rPr lang="en-US" smtClean="0"/>
              <a:t>Thermal contraction might not be the only factor for determining pattern size</a:t>
            </a:r>
          </a:p>
          <a:p>
            <a:pPr>
              <a:lnSpc>
                <a:spcPct val="80000"/>
              </a:lnSpc>
            </a:pPr>
            <a:r>
              <a:rPr lang="en-US" smtClean="0"/>
              <a:t>Surface finishing operations (machining, etc.) should be taken into consideration</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457200" y="381000"/>
            <a:ext cx="8183563" cy="1050925"/>
          </a:xfrm>
        </p:spPr>
        <p:txBody>
          <a:bodyPr/>
          <a:lstStyle/>
          <a:p>
            <a:r>
              <a:rPr lang="en-US" smtClean="0"/>
              <a:t>Pattern Removal</a:t>
            </a:r>
          </a:p>
        </p:txBody>
      </p:sp>
      <p:sp>
        <p:nvSpPr>
          <p:cNvPr id="61443" name="Rectangle 3"/>
          <p:cNvSpPr>
            <a:spLocks noGrp="1" noChangeArrowheads="1"/>
          </p:cNvSpPr>
          <p:nvPr>
            <p:ph idx="1"/>
          </p:nvPr>
        </p:nvSpPr>
        <p:spPr>
          <a:xfrm>
            <a:off x="457200" y="1524000"/>
            <a:ext cx="8183563" cy="4187825"/>
          </a:xfrm>
        </p:spPr>
        <p:txBody>
          <a:bodyPr/>
          <a:lstStyle/>
          <a:p>
            <a:pPr>
              <a:lnSpc>
                <a:spcPct val="90000"/>
              </a:lnSpc>
            </a:pPr>
            <a:r>
              <a:rPr lang="en-US" smtClean="0"/>
              <a:t>Parting lines are the preferred method</a:t>
            </a:r>
          </a:p>
          <a:p>
            <a:pPr>
              <a:lnSpc>
                <a:spcPct val="90000"/>
              </a:lnSpc>
            </a:pPr>
            <a:r>
              <a:rPr lang="en-US" b="1" smtClean="0">
                <a:solidFill>
                  <a:srgbClr val="7030A0"/>
                </a:solidFill>
              </a:rPr>
              <a:t>Damage</a:t>
            </a:r>
            <a:r>
              <a:rPr lang="en-US" smtClean="0"/>
              <a:t> can be done to the casting at </a:t>
            </a:r>
            <a:r>
              <a:rPr lang="en-US" b="1" smtClean="0">
                <a:solidFill>
                  <a:srgbClr val="7030A0"/>
                </a:solidFill>
              </a:rPr>
              <a:t>corners or parting surfaces </a:t>
            </a:r>
            <a:r>
              <a:rPr lang="en-US" smtClean="0"/>
              <a:t>if tapers or draft angles are not used in the pattern</a:t>
            </a:r>
          </a:p>
          <a:p>
            <a:pPr lvl="1">
              <a:lnSpc>
                <a:spcPct val="90000"/>
              </a:lnSpc>
            </a:pPr>
            <a:r>
              <a:rPr lang="en-US" smtClean="0"/>
              <a:t>Factors that influence the needed draft</a:t>
            </a:r>
          </a:p>
          <a:p>
            <a:pPr lvl="2">
              <a:lnSpc>
                <a:spcPct val="90000"/>
              </a:lnSpc>
            </a:pPr>
            <a:r>
              <a:rPr lang="en-US" smtClean="0"/>
              <a:t>Size and shape of pattern</a:t>
            </a:r>
          </a:p>
          <a:p>
            <a:pPr lvl="2">
              <a:lnSpc>
                <a:spcPct val="90000"/>
              </a:lnSpc>
            </a:pPr>
            <a:r>
              <a:rPr lang="en-US" smtClean="0"/>
              <a:t>Depth of mold cavity</a:t>
            </a:r>
          </a:p>
          <a:p>
            <a:pPr lvl="2">
              <a:lnSpc>
                <a:spcPct val="90000"/>
              </a:lnSpc>
            </a:pPr>
            <a:r>
              <a:rPr lang="en-US" smtClean="0"/>
              <a:t>Method used to withdraw pattern</a:t>
            </a:r>
          </a:p>
          <a:p>
            <a:pPr lvl="2">
              <a:lnSpc>
                <a:spcPct val="90000"/>
              </a:lnSpc>
            </a:pPr>
            <a:r>
              <a:rPr lang="en-US" smtClean="0"/>
              <a:t>Pattern material</a:t>
            </a:r>
          </a:p>
          <a:p>
            <a:pPr lvl="2">
              <a:lnSpc>
                <a:spcPct val="90000"/>
              </a:lnSpc>
            </a:pPr>
            <a:r>
              <a:rPr lang="en-US" smtClean="0"/>
              <a:t>Mold material</a:t>
            </a:r>
          </a:p>
          <a:p>
            <a:pPr lvl="2">
              <a:lnSpc>
                <a:spcPct val="90000"/>
              </a:lnSpc>
            </a:pPr>
            <a:r>
              <a:rPr lang="en-US" smtClean="0"/>
              <a:t>Molding procedure</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381000" y="304800"/>
            <a:ext cx="8183563" cy="685800"/>
          </a:xfrm>
        </p:spPr>
        <p:txBody>
          <a:bodyPr/>
          <a:lstStyle/>
          <a:p>
            <a:r>
              <a:rPr lang="en-US" smtClean="0"/>
              <a:t>Design Considerations</a:t>
            </a:r>
          </a:p>
        </p:txBody>
      </p:sp>
      <p:pic>
        <p:nvPicPr>
          <p:cNvPr id="62467" name="Picture 6" descr="fg1114"/>
          <p:cNvPicPr>
            <a:picLocks noGrp="1" noChangeAspect="1" noChangeArrowheads="1"/>
          </p:cNvPicPr>
          <p:nvPr>
            <p:ph sz="half" idx="1"/>
          </p:nvPr>
        </p:nvPicPr>
        <p:blipFill>
          <a:blip r:embed="rId2" cstate="print"/>
          <a:srcRect t="17610"/>
          <a:stretch>
            <a:fillRect/>
          </a:stretch>
        </p:blipFill>
        <p:spPr>
          <a:xfrm>
            <a:off x="533400" y="914400"/>
            <a:ext cx="4038600" cy="2495550"/>
          </a:xfrm>
          <a:noFill/>
        </p:spPr>
      </p:pic>
      <p:pic>
        <p:nvPicPr>
          <p:cNvPr id="62468" name="Picture 7" descr="fg1115"/>
          <p:cNvPicPr>
            <a:picLocks noGrp="1" noChangeAspect="1" noChangeArrowheads="1"/>
          </p:cNvPicPr>
          <p:nvPr>
            <p:ph sz="half" idx="2"/>
          </p:nvPr>
        </p:nvPicPr>
        <p:blipFill>
          <a:blip r:embed="rId3" cstate="print"/>
          <a:srcRect b="14465"/>
          <a:stretch>
            <a:fillRect/>
          </a:stretch>
        </p:blipFill>
        <p:spPr>
          <a:xfrm>
            <a:off x="4648200" y="3505200"/>
            <a:ext cx="4038600" cy="2590800"/>
          </a:xfrm>
          <a:noFill/>
        </p:spPr>
      </p:pic>
      <p:sp>
        <p:nvSpPr>
          <p:cNvPr id="62469" name="Text Box 8"/>
          <p:cNvSpPr txBox="1">
            <a:spLocks noChangeArrowheads="1"/>
          </p:cNvSpPr>
          <p:nvPr/>
        </p:nvSpPr>
        <p:spPr bwMode="auto">
          <a:xfrm>
            <a:off x="914400" y="5410200"/>
            <a:ext cx="3505200" cy="517525"/>
          </a:xfrm>
          <a:prstGeom prst="rect">
            <a:avLst/>
          </a:prstGeom>
          <a:noFill/>
          <a:ln w="9525">
            <a:noFill/>
            <a:miter lim="800000"/>
            <a:headEnd/>
            <a:tailEnd/>
          </a:ln>
        </p:spPr>
        <p:txBody>
          <a:bodyPr>
            <a:spAutoFit/>
          </a:bodyPr>
          <a:lstStyle/>
          <a:p>
            <a:pPr>
              <a:spcBef>
                <a:spcPct val="50000"/>
              </a:spcBef>
            </a:pPr>
            <a:r>
              <a:rPr lang="en-US" sz="1400" b="1"/>
              <a:t>Figure 11-15</a:t>
            </a:r>
            <a:r>
              <a:rPr lang="en-US" sz="1400"/>
              <a:t> Various allowances incorporated into a casting pattern. </a:t>
            </a:r>
          </a:p>
        </p:txBody>
      </p:sp>
      <p:sp>
        <p:nvSpPr>
          <p:cNvPr id="62470" name="Text Box 9"/>
          <p:cNvSpPr txBox="1">
            <a:spLocks noChangeArrowheads="1"/>
          </p:cNvSpPr>
          <p:nvPr/>
        </p:nvSpPr>
        <p:spPr bwMode="auto">
          <a:xfrm>
            <a:off x="4724400" y="1524000"/>
            <a:ext cx="4114800" cy="730250"/>
          </a:xfrm>
          <a:prstGeom prst="rect">
            <a:avLst/>
          </a:prstGeom>
          <a:noFill/>
          <a:ln w="9525">
            <a:noFill/>
            <a:miter lim="800000"/>
            <a:headEnd/>
            <a:tailEnd/>
          </a:ln>
        </p:spPr>
        <p:txBody>
          <a:bodyPr>
            <a:spAutoFit/>
          </a:bodyPr>
          <a:lstStyle/>
          <a:p>
            <a:pPr>
              <a:spcBef>
                <a:spcPct val="50000"/>
              </a:spcBef>
            </a:pPr>
            <a:r>
              <a:rPr lang="en-US" sz="1400" b="1"/>
              <a:t>Figure 11-14</a:t>
            </a:r>
            <a:r>
              <a:rPr lang="en-US" sz="1400"/>
              <a:t> Two-part mold showing the parting line and the incorporation of a draft allowance on vertical surfaces. </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457200" y="457200"/>
            <a:ext cx="8183563" cy="1050925"/>
          </a:xfrm>
        </p:spPr>
        <p:txBody>
          <a:bodyPr>
            <a:normAutofit fontScale="90000"/>
          </a:bodyPr>
          <a:lstStyle/>
          <a:p>
            <a:pPr fontAlgn="auto">
              <a:spcAft>
                <a:spcPts val="0"/>
              </a:spcAft>
              <a:defRPr/>
            </a:pPr>
            <a:r>
              <a:rPr lang="en-US" sz="3800" dirty="0"/>
              <a:t>11.6 Design Considerations in Castings</a:t>
            </a:r>
          </a:p>
        </p:txBody>
      </p:sp>
      <p:sp>
        <p:nvSpPr>
          <p:cNvPr id="63491" name="Rectangle 3"/>
          <p:cNvSpPr>
            <a:spLocks noGrp="1" noChangeArrowheads="1"/>
          </p:cNvSpPr>
          <p:nvPr>
            <p:ph idx="1"/>
          </p:nvPr>
        </p:nvSpPr>
        <p:spPr>
          <a:xfrm>
            <a:off x="457200" y="1447800"/>
            <a:ext cx="8183563" cy="4187825"/>
          </a:xfrm>
        </p:spPr>
        <p:txBody>
          <a:bodyPr/>
          <a:lstStyle/>
          <a:p>
            <a:r>
              <a:rPr lang="en-US" smtClean="0"/>
              <a:t>Location and orientation of the parting line is important to castings</a:t>
            </a:r>
          </a:p>
          <a:p>
            <a:r>
              <a:rPr lang="en-US" smtClean="0"/>
              <a:t>Parting line can affect:</a:t>
            </a:r>
          </a:p>
          <a:p>
            <a:pPr lvl="1"/>
            <a:r>
              <a:rPr lang="en-US" b="1" smtClean="0">
                <a:solidFill>
                  <a:srgbClr val="7030A0"/>
                </a:solidFill>
              </a:rPr>
              <a:t>Number of cores</a:t>
            </a:r>
          </a:p>
          <a:p>
            <a:pPr lvl="1"/>
            <a:r>
              <a:rPr lang="en-US" b="1" smtClean="0">
                <a:solidFill>
                  <a:srgbClr val="7030A0"/>
                </a:solidFill>
              </a:rPr>
              <a:t>Method of supporting cores</a:t>
            </a:r>
          </a:p>
          <a:p>
            <a:pPr lvl="1"/>
            <a:r>
              <a:rPr lang="en-US" b="1" smtClean="0">
                <a:solidFill>
                  <a:srgbClr val="7030A0"/>
                </a:solidFill>
              </a:rPr>
              <a:t>Use of effective and economical gating</a:t>
            </a:r>
          </a:p>
          <a:p>
            <a:pPr lvl="1"/>
            <a:r>
              <a:rPr lang="en-US" b="1" smtClean="0">
                <a:solidFill>
                  <a:srgbClr val="7030A0"/>
                </a:solidFill>
              </a:rPr>
              <a:t>Weight of the final casting</a:t>
            </a:r>
          </a:p>
          <a:p>
            <a:pPr lvl="1"/>
            <a:r>
              <a:rPr lang="en-US" b="1" smtClean="0">
                <a:solidFill>
                  <a:srgbClr val="7030A0"/>
                </a:solidFill>
              </a:rPr>
              <a:t>Final dimensional accuracy</a:t>
            </a:r>
          </a:p>
          <a:p>
            <a:pPr lvl="1"/>
            <a:r>
              <a:rPr lang="en-US" b="1" smtClean="0">
                <a:solidFill>
                  <a:srgbClr val="7030A0"/>
                </a:solidFill>
              </a:rPr>
              <a:t>Ease of molding</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381000" y="304800"/>
            <a:ext cx="8183563" cy="838200"/>
          </a:xfrm>
        </p:spPr>
        <p:txBody>
          <a:bodyPr/>
          <a:lstStyle/>
          <a:p>
            <a:r>
              <a:rPr lang="en-US" smtClean="0"/>
              <a:t>Design Considerations</a:t>
            </a:r>
          </a:p>
        </p:txBody>
      </p:sp>
      <p:pic>
        <p:nvPicPr>
          <p:cNvPr id="64515" name="Picture 6" descr="fg1116"/>
          <p:cNvPicPr>
            <a:picLocks noGrp="1" noChangeAspect="1" noChangeArrowheads="1"/>
          </p:cNvPicPr>
          <p:nvPr>
            <p:ph sz="half" idx="1"/>
          </p:nvPr>
        </p:nvPicPr>
        <p:blipFill>
          <a:blip r:embed="rId2" cstate="print"/>
          <a:srcRect b="16982"/>
          <a:stretch>
            <a:fillRect/>
          </a:stretch>
        </p:blipFill>
        <p:spPr>
          <a:xfrm>
            <a:off x="457200" y="3352800"/>
            <a:ext cx="4038600" cy="2514600"/>
          </a:xfrm>
          <a:noFill/>
        </p:spPr>
      </p:pic>
      <p:pic>
        <p:nvPicPr>
          <p:cNvPr id="64516" name="Picture 7" descr="fg1117"/>
          <p:cNvPicPr>
            <a:picLocks noGrp="1" noChangeAspect="1" noChangeArrowheads="1"/>
          </p:cNvPicPr>
          <p:nvPr>
            <p:ph sz="half" idx="2"/>
          </p:nvPr>
        </p:nvPicPr>
        <p:blipFill>
          <a:blip r:embed="rId3" cstate="print"/>
          <a:srcRect t="17610"/>
          <a:stretch>
            <a:fillRect/>
          </a:stretch>
        </p:blipFill>
        <p:spPr>
          <a:xfrm>
            <a:off x="4648200" y="1143000"/>
            <a:ext cx="4038600" cy="2495550"/>
          </a:xfrm>
          <a:noFill/>
        </p:spPr>
      </p:pic>
      <p:sp>
        <p:nvSpPr>
          <p:cNvPr id="64517" name="Text Box 8"/>
          <p:cNvSpPr txBox="1">
            <a:spLocks noChangeArrowheads="1"/>
          </p:cNvSpPr>
          <p:nvPr/>
        </p:nvSpPr>
        <p:spPr bwMode="auto">
          <a:xfrm>
            <a:off x="4876800" y="4267200"/>
            <a:ext cx="3810000" cy="730250"/>
          </a:xfrm>
          <a:prstGeom prst="rect">
            <a:avLst/>
          </a:prstGeom>
          <a:noFill/>
          <a:ln w="9525">
            <a:noFill/>
            <a:miter lim="800000"/>
            <a:headEnd/>
            <a:tailEnd/>
          </a:ln>
        </p:spPr>
        <p:txBody>
          <a:bodyPr>
            <a:spAutoFit/>
          </a:bodyPr>
          <a:lstStyle/>
          <a:p>
            <a:pPr>
              <a:spcBef>
                <a:spcPct val="50000"/>
              </a:spcBef>
            </a:pPr>
            <a:r>
              <a:rPr lang="en-US" sz="1400" b="1"/>
              <a:t>Figure 11-16</a:t>
            </a:r>
            <a:r>
              <a:rPr lang="en-US" sz="1400"/>
              <a:t> (Left) Elimination of a core by changing the location or orientation of the parting plane. </a:t>
            </a:r>
          </a:p>
        </p:txBody>
      </p:sp>
      <p:sp>
        <p:nvSpPr>
          <p:cNvPr id="64518" name="Text Box 9"/>
          <p:cNvSpPr txBox="1">
            <a:spLocks noChangeArrowheads="1"/>
          </p:cNvSpPr>
          <p:nvPr/>
        </p:nvSpPr>
        <p:spPr bwMode="auto">
          <a:xfrm>
            <a:off x="685800" y="1295400"/>
            <a:ext cx="3733800" cy="579438"/>
          </a:xfrm>
          <a:prstGeom prst="rect">
            <a:avLst/>
          </a:prstGeom>
          <a:noFill/>
          <a:ln w="9525">
            <a:noFill/>
            <a:miter lim="800000"/>
            <a:headEnd/>
            <a:tailEnd/>
          </a:ln>
        </p:spPr>
        <p:txBody>
          <a:bodyPr>
            <a:spAutoFit/>
          </a:bodyPr>
          <a:lstStyle/>
          <a:p>
            <a:pPr>
              <a:spcBef>
                <a:spcPct val="50000"/>
              </a:spcBef>
            </a:pPr>
            <a:r>
              <a:rPr lang="en-US" sz="1400" b="1"/>
              <a:t>Figure 11-17</a:t>
            </a:r>
            <a:r>
              <a:rPr lang="en-US" sz="1400"/>
              <a:t> (Right) Elimination of a dry-sand core by a change in part design.</a:t>
            </a:r>
            <a:r>
              <a:rPr lang="en-US"/>
              <a:t> </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457200" y="152400"/>
            <a:ext cx="8183563" cy="838200"/>
          </a:xfrm>
        </p:spPr>
        <p:txBody>
          <a:bodyPr/>
          <a:lstStyle/>
          <a:p>
            <a:r>
              <a:rPr lang="en-US" smtClean="0"/>
              <a:t>Design Considerations</a:t>
            </a:r>
          </a:p>
        </p:txBody>
      </p:sp>
      <p:sp>
        <p:nvSpPr>
          <p:cNvPr id="65539" name="Rectangle 3"/>
          <p:cNvSpPr>
            <a:spLocks noGrp="1" noChangeArrowheads="1"/>
          </p:cNvSpPr>
          <p:nvPr>
            <p:ph idx="1"/>
          </p:nvPr>
        </p:nvSpPr>
        <p:spPr>
          <a:xfrm>
            <a:off x="381000" y="990600"/>
            <a:ext cx="8183563" cy="4187825"/>
          </a:xfrm>
        </p:spPr>
        <p:txBody>
          <a:bodyPr/>
          <a:lstStyle/>
          <a:p>
            <a:r>
              <a:rPr lang="en-US" smtClean="0"/>
              <a:t>It is often desirable </a:t>
            </a:r>
            <a:r>
              <a:rPr lang="en-US" b="1" smtClean="0">
                <a:solidFill>
                  <a:srgbClr val="7030A0"/>
                </a:solidFill>
              </a:rPr>
              <a:t>to minimize </a:t>
            </a:r>
            <a:r>
              <a:rPr lang="en-US" smtClean="0"/>
              <a:t>the use of </a:t>
            </a:r>
            <a:r>
              <a:rPr lang="en-US" b="1" smtClean="0">
                <a:solidFill>
                  <a:srgbClr val="7030A0"/>
                </a:solidFill>
              </a:rPr>
              <a:t>cores</a:t>
            </a:r>
          </a:p>
          <a:p>
            <a:r>
              <a:rPr lang="en-US" b="1" smtClean="0">
                <a:solidFill>
                  <a:srgbClr val="7030A0"/>
                </a:solidFill>
              </a:rPr>
              <a:t>Controlling the solidification process </a:t>
            </a:r>
            <a:r>
              <a:rPr lang="en-US" smtClean="0"/>
              <a:t>is important to producing quality castings</a:t>
            </a:r>
          </a:p>
          <a:p>
            <a:r>
              <a:rPr lang="en-US" smtClean="0"/>
              <a:t>Thicker or heavier sections will cool more slowly, so chills should be used</a:t>
            </a:r>
          </a:p>
          <a:p>
            <a:pPr lvl="1"/>
            <a:r>
              <a:rPr lang="en-US" sz="2200" smtClean="0"/>
              <a:t>If section thicknesses must change, </a:t>
            </a:r>
            <a:r>
              <a:rPr lang="en-US" sz="2200" b="1" smtClean="0">
                <a:solidFill>
                  <a:srgbClr val="7030A0"/>
                </a:solidFill>
              </a:rPr>
              <a:t>gradual</a:t>
            </a:r>
            <a:r>
              <a:rPr lang="en-US" sz="2200" smtClean="0"/>
              <a:t> is </a:t>
            </a:r>
            <a:r>
              <a:rPr lang="en-US" sz="2200" b="1" smtClean="0">
                <a:solidFill>
                  <a:srgbClr val="7030A0"/>
                </a:solidFill>
              </a:rPr>
              <a:t>better</a:t>
            </a:r>
          </a:p>
          <a:p>
            <a:pPr lvl="1"/>
            <a:r>
              <a:rPr lang="en-US" sz="2200" smtClean="0"/>
              <a:t>If they are not gradual, stress concentration points can be created</a:t>
            </a:r>
          </a:p>
          <a:p>
            <a:pPr lvl="2"/>
            <a:r>
              <a:rPr lang="en-US" sz="2000" b="1" smtClean="0">
                <a:solidFill>
                  <a:srgbClr val="7030A0"/>
                </a:solidFill>
              </a:rPr>
              <a:t>Fillets or radii </a:t>
            </a:r>
            <a:r>
              <a:rPr lang="en-US" sz="2000" smtClean="0"/>
              <a:t>can be used to minimize stress concentration points</a:t>
            </a:r>
          </a:p>
          <a:p>
            <a:pPr lvl="2"/>
            <a:r>
              <a:rPr lang="en-US" sz="2000" b="1" smtClean="0">
                <a:solidFill>
                  <a:srgbClr val="7030A0"/>
                </a:solidFill>
              </a:rPr>
              <a:t>Risers</a:t>
            </a:r>
            <a:r>
              <a:rPr lang="en-US" sz="2000" smtClean="0"/>
              <a:t> can also be used</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381000" y="0"/>
            <a:ext cx="8183563" cy="1050925"/>
          </a:xfrm>
        </p:spPr>
        <p:txBody>
          <a:bodyPr/>
          <a:lstStyle/>
          <a:p>
            <a:r>
              <a:rPr lang="en-US" smtClean="0"/>
              <a:t>Parting Line and Drafts</a:t>
            </a:r>
          </a:p>
        </p:txBody>
      </p:sp>
      <p:pic>
        <p:nvPicPr>
          <p:cNvPr id="66563" name="Picture 5" descr="fg1118"/>
          <p:cNvPicPr>
            <a:picLocks noGrp="1" noChangeAspect="1" noChangeArrowheads="1"/>
          </p:cNvPicPr>
          <p:nvPr>
            <p:ph idx="1"/>
          </p:nvPr>
        </p:nvPicPr>
        <p:blipFill>
          <a:blip r:embed="rId2" cstate="print"/>
          <a:srcRect/>
          <a:stretch>
            <a:fillRect/>
          </a:stretch>
        </p:blipFill>
        <p:spPr>
          <a:xfrm>
            <a:off x="2133600" y="2300288"/>
            <a:ext cx="4876800" cy="3657600"/>
          </a:xfrm>
          <a:noFill/>
        </p:spPr>
      </p:pic>
      <p:sp>
        <p:nvSpPr>
          <p:cNvPr id="66564" name="Text Box 6"/>
          <p:cNvSpPr txBox="1">
            <a:spLocks noChangeArrowheads="1"/>
          </p:cNvSpPr>
          <p:nvPr/>
        </p:nvSpPr>
        <p:spPr bwMode="auto">
          <a:xfrm>
            <a:off x="1066800" y="5334000"/>
            <a:ext cx="7315200" cy="730250"/>
          </a:xfrm>
          <a:prstGeom prst="rect">
            <a:avLst/>
          </a:prstGeom>
          <a:noFill/>
          <a:ln w="9525">
            <a:noFill/>
            <a:miter lim="800000"/>
            <a:headEnd/>
            <a:tailEnd/>
          </a:ln>
        </p:spPr>
        <p:txBody>
          <a:bodyPr>
            <a:spAutoFit/>
          </a:bodyPr>
          <a:lstStyle/>
          <a:p>
            <a:pPr>
              <a:spcBef>
                <a:spcPct val="50000"/>
              </a:spcBef>
            </a:pPr>
            <a:r>
              <a:rPr lang="en-US" sz="1400" b="1"/>
              <a:t>Figure 11-18</a:t>
            </a:r>
            <a:r>
              <a:rPr lang="en-US" sz="1400"/>
              <a:t> (Top left) Design where the location of the parting plane is specified by the draft. (Top right) Part with draft unspecified. (Bottom) Various options to produce the top-right part, including a no-draft design. </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381000" y="-228600"/>
            <a:ext cx="8229600" cy="1139825"/>
          </a:xfrm>
        </p:spPr>
        <p:txBody>
          <a:bodyPr/>
          <a:lstStyle/>
          <a:p>
            <a:r>
              <a:rPr lang="en-US" smtClean="0"/>
              <a:t>Section Thicknesses</a:t>
            </a:r>
          </a:p>
        </p:txBody>
      </p:sp>
      <p:pic>
        <p:nvPicPr>
          <p:cNvPr id="67587" name="Picture 9" descr="fg1120"/>
          <p:cNvPicPr>
            <a:picLocks noGrp="1" noChangeAspect="1" noChangeArrowheads="1"/>
          </p:cNvPicPr>
          <p:nvPr>
            <p:ph sz="half" idx="1"/>
          </p:nvPr>
        </p:nvPicPr>
        <p:blipFill>
          <a:blip r:embed="rId2" cstate="print"/>
          <a:srcRect/>
          <a:stretch>
            <a:fillRect/>
          </a:stretch>
        </p:blipFill>
        <p:spPr>
          <a:xfrm>
            <a:off x="457200" y="2351088"/>
            <a:ext cx="4038600" cy="3028950"/>
          </a:xfrm>
          <a:noFill/>
        </p:spPr>
      </p:pic>
      <p:pic>
        <p:nvPicPr>
          <p:cNvPr id="67588" name="Picture 8" descr="fg1119"/>
          <p:cNvPicPr>
            <a:picLocks noGrp="1" noChangeAspect="1" noChangeArrowheads="1"/>
          </p:cNvPicPr>
          <p:nvPr>
            <p:ph sz="quarter" idx="2"/>
          </p:nvPr>
        </p:nvPicPr>
        <p:blipFill>
          <a:blip r:embed="rId3" cstate="print"/>
          <a:srcRect t="30014" b="29965"/>
          <a:stretch>
            <a:fillRect/>
          </a:stretch>
        </p:blipFill>
        <p:spPr>
          <a:xfrm>
            <a:off x="838200" y="990600"/>
            <a:ext cx="7974013" cy="2392363"/>
          </a:xfrm>
          <a:noFill/>
        </p:spPr>
      </p:pic>
      <p:sp>
        <p:nvSpPr>
          <p:cNvPr id="67589" name="Text Box 10"/>
          <p:cNvSpPr txBox="1">
            <a:spLocks noChangeArrowheads="1"/>
          </p:cNvSpPr>
          <p:nvPr/>
        </p:nvSpPr>
        <p:spPr bwMode="auto">
          <a:xfrm>
            <a:off x="1447800" y="3276600"/>
            <a:ext cx="7010400" cy="304800"/>
          </a:xfrm>
          <a:prstGeom prst="rect">
            <a:avLst/>
          </a:prstGeom>
          <a:noFill/>
          <a:ln w="9525">
            <a:noFill/>
            <a:miter lim="800000"/>
            <a:headEnd/>
            <a:tailEnd/>
          </a:ln>
        </p:spPr>
        <p:txBody>
          <a:bodyPr>
            <a:spAutoFit/>
          </a:bodyPr>
          <a:lstStyle/>
          <a:p>
            <a:pPr>
              <a:spcBef>
                <a:spcPct val="50000"/>
              </a:spcBef>
            </a:pPr>
            <a:r>
              <a:rPr lang="en-US" sz="1400" b="1"/>
              <a:t>Figure 11-19</a:t>
            </a:r>
            <a:r>
              <a:rPr lang="en-US" sz="1400"/>
              <a:t> (Above) Typical guidelines for section change transitions in castings. </a:t>
            </a:r>
          </a:p>
        </p:txBody>
      </p:sp>
      <p:sp>
        <p:nvSpPr>
          <p:cNvPr id="67590" name="Text Box 11"/>
          <p:cNvSpPr txBox="1">
            <a:spLocks noChangeArrowheads="1"/>
          </p:cNvSpPr>
          <p:nvPr/>
        </p:nvSpPr>
        <p:spPr bwMode="auto">
          <a:xfrm>
            <a:off x="457200" y="5562600"/>
            <a:ext cx="8229600" cy="517525"/>
          </a:xfrm>
          <a:prstGeom prst="rect">
            <a:avLst/>
          </a:prstGeom>
          <a:noFill/>
          <a:ln w="9525">
            <a:noFill/>
            <a:miter lim="800000"/>
            <a:headEnd/>
            <a:tailEnd/>
          </a:ln>
        </p:spPr>
        <p:txBody>
          <a:bodyPr>
            <a:spAutoFit/>
          </a:bodyPr>
          <a:lstStyle/>
          <a:p>
            <a:pPr>
              <a:spcBef>
                <a:spcPct val="50000"/>
              </a:spcBef>
            </a:pPr>
            <a:r>
              <a:rPr lang="en-US" sz="1400" b="1"/>
              <a:t>Figure 11-20</a:t>
            </a:r>
            <a:r>
              <a:rPr lang="en-US" sz="1400"/>
              <a:t> a) The “hot spot” at section r</a:t>
            </a:r>
            <a:r>
              <a:rPr lang="en-US" sz="1400" baseline="-25000"/>
              <a:t>2</a:t>
            </a:r>
            <a:r>
              <a:rPr lang="en-US" sz="1400"/>
              <a:t> is cause by intersecting sections. B) An interior fillet and exterior radius lead to more uniform thickness and more uniform cooling.</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n-US" smtClean="0"/>
              <a:t>Design Modifications</a:t>
            </a:r>
          </a:p>
        </p:txBody>
      </p:sp>
      <p:sp>
        <p:nvSpPr>
          <p:cNvPr id="68611" name="Rectangle 3"/>
          <p:cNvSpPr>
            <a:spLocks noGrp="1" noChangeArrowheads="1"/>
          </p:cNvSpPr>
          <p:nvPr>
            <p:ph type="body" sz="half" idx="1"/>
          </p:nvPr>
        </p:nvSpPr>
        <p:spPr/>
        <p:txBody>
          <a:bodyPr/>
          <a:lstStyle/>
          <a:p>
            <a:r>
              <a:rPr lang="en-US" b="1" smtClean="0">
                <a:solidFill>
                  <a:srgbClr val="7030A0"/>
                </a:solidFill>
              </a:rPr>
              <a:t>Hot spots</a:t>
            </a:r>
            <a:r>
              <a:rPr lang="en-US" smtClean="0"/>
              <a:t> are areas of the material that cool more slowly than other locations</a:t>
            </a:r>
          </a:p>
          <a:p>
            <a:pPr lvl="1"/>
            <a:r>
              <a:rPr lang="en-US" sz="2200" smtClean="0"/>
              <a:t>Function of part geometry</a:t>
            </a:r>
          </a:p>
          <a:p>
            <a:pPr lvl="1"/>
            <a:r>
              <a:rPr lang="en-US" sz="2200" smtClean="0"/>
              <a:t>Localized shrinkage may occur</a:t>
            </a:r>
          </a:p>
          <a:p>
            <a:pPr lvl="1"/>
            <a:endParaRPr lang="en-US" sz="2200" smtClean="0"/>
          </a:p>
          <a:p>
            <a:pPr lvl="1"/>
            <a:endParaRPr lang="en-US" sz="2200" smtClean="0"/>
          </a:p>
        </p:txBody>
      </p:sp>
      <p:pic>
        <p:nvPicPr>
          <p:cNvPr id="68612" name="Picture 5" descr="fg1121"/>
          <p:cNvPicPr>
            <a:picLocks noGrp="1" noChangeAspect="1" noChangeArrowheads="1"/>
          </p:cNvPicPr>
          <p:nvPr>
            <p:ph sz="half" idx="2"/>
          </p:nvPr>
        </p:nvPicPr>
        <p:blipFill>
          <a:blip r:embed="rId2" cstate="print"/>
          <a:srcRect t="21828" b="22479"/>
          <a:stretch>
            <a:fillRect/>
          </a:stretch>
        </p:blipFill>
        <p:spPr>
          <a:xfrm>
            <a:off x="1600200" y="3276600"/>
            <a:ext cx="6248400" cy="2609850"/>
          </a:xfrm>
          <a:noFill/>
        </p:spPr>
      </p:pic>
      <p:sp>
        <p:nvSpPr>
          <p:cNvPr id="68613" name="Text Box 6"/>
          <p:cNvSpPr txBox="1">
            <a:spLocks noChangeArrowheads="1"/>
          </p:cNvSpPr>
          <p:nvPr/>
        </p:nvSpPr>
        <p:spPr bwMode="auto">
          <a:xfrm>
            <a:off x="1143000" y="5715000"/>
            <a:ext cx="7086600" cy="304800"/>
          </a:xfrm>
          <a:prstGeom prst="rect">
            <a:avLst/>
          </a:prstGeom>
          <a:noFill/>
          <a:ln w="9525">
            <a:noFill/>
            <a:miter lim="800000"/>
            <a:headEnd/>
            <a:tailEnd/>
          </a:ln>
        </p:spPr>
        <p:txBody>
          <a:bodyPr>
            <a:spAutoFit/>
          </a:bodyPr>
          <a:lstStyle/>
          <a:p>
            <a:pPr>
              <a:spcBef>
                <a:spcPct val="50000"/>
              </a:spcBef>
            </a:pPr>
            <a:r>
              <a:rPr lang="en-US" sz="1400" b="1"/>
              <a:t>Figure 11-21</a:t>
            </a:r>
            <a:r>
              <a:rPr lang="en-US" sz="1400"/>
              <a:t> Hot spots often result from intersecting sections of various thickness. </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457200" y="381000"/>
            <a:ext cx="8183563" cy="1050925"/>
          </a:xfrm>
        </p:spPr>
        <p:txBody>
          <a:bodyPr/>
          <a:lstStyle/>
          <a:p>
            <a:r>
              <a:rPr lang="en-US" smtClean="0"/>
              <a:t>Design Modifications</a:t>
            </a:r>
          </a:p>
        </p:txBody>
      </p:sp>
      <p:sp>
        <p:nvSpPr>
          <p:cNvPr id="69635" name="Rectangle 3"/>
          <p:cNvSpPr>
            <a:spLocks noGrp="1" noChangeArrowheads="1"/>
          </p:cNvSpPr>
          <p:nvPr>
            <p:ph idx="1"/>
          </p:nvPr>
        </p:nvSpPr>
        <p:spPr>
          <a:xfrm>
            <a:off x="533400" y="1600200"/>
            <a:ext cx="8183563" cy="4187825"/>
          </a:xfrm>
        </p:spPr>
        <p:txBody>
          <a:bodyPr/>
          <a:lstStyle/>
          <a:p>
            <a:r>
              <a:rPr lang="en-US" smtClean="0"/>
              <a:t>Parts that have ribs may experience cracking due to contraction</a:t>
            </a:r>
          </a:p>
          <a:p>
            <a:pPr lvl="1"/>
            <a:r>
              <a:rPr lang="en-US" smtClean="0"/>
              <a:t>Ribs may be staggered to prevent cracking</a:t>
            </a:r>
          </a:p>
          <a:p>
            <a:r>
              <a:rPr lang="en-US" smtClean="0"/>
              <a:t>An excess of material may appear around the parting line</a:t>
            </a:r>
          </a:p>
          <a:p>
            <a:pPr lvl="1"/>
            <a:r>
              <a:rPr lang="en-US" smtClean="0"/>
              <a:t>The parting line may be moved to improve appearance</a:t>
            </a:r>
          </a:p>
          <a:p>
            <a:r>
              <a:rPr lang="en-US" b="1" smtClean="0">
                <a:solidFill>
                  <a:srgbClr val="7030A0"/>
                </a:solidFill>
              </a:rPr>
              <a:t>Thin-walled castings </a:t>
            </a:r>
            <a:r>
              <a:rPr lang="en-US" smtClean="0"/>
              <a:t>should be designed with extra caution to prevent cracking</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304800"/>
            <a:ext cx="8183563" cy="1050925"/>
          </a:xfrm>
        </p:spPr>
        <p:txBody>
          <a:bodyPr/>
          <a:lstStyle/>
          <a:p>
            <a:r>
              <a:rPr lang="en-US" smtClean="0"/>
              <a:t>The Casting Industry</a:t>
            </a:r>
          </a:p>
        </p:txBody>
      </p:sp>
      <p:sp>
        <p:nvSpPr>
          <p:cNvPr id="15363" name="Rectangle 3"/>
          <p:cNvSpPr>
            <a:spLocks noGrp="1" noChangeArrowheads="1"/>
          </p:cNvSpPr>
          <p:nvPr>
            <p:ph idx="1"/>
          </p:nvPr>
        </p:nvSpPr>
        <p:spPr>
          <a:xfrm>
            <a:off x="457200" y="1371600"/>
            <a:ext cx="8183563" cy="4187825"/>
          </a:xfrm>
        </p:spPr>
        <p:txBody>
          <a:bodyPr/>
          <a:lstStyle/>
          <a:p>
            <a:pPr>
              <a:lnSpc>
                <a:spcPct val="90000"/>
              </a:lnSpc>
            </a:pPr>
            <a:r>
              <a:rPr lang="en-US" smtClean="0"/>
              <a:t>The most common materials cast are </a:t>
            </a:r>
            <a:r>
              <a:rPr lang="en-US" b="1" smtClean="0">
                <a:solidFill>
                  <a:srgbClr val="7030A0"/>
                </a:solidFill>
              </a:rPr>
              <a:t>gray iron</a:t>
            </a:r>
            <a:r>
              <a:rPr lang="en-US" smtClean="0"/>
              <a:t>, </a:t>
            </a:r>
            <a:r>
              <a:rPr lang="en-US" b="1" smtClean="0">
                <a:solidFill>
                  <a:srgbClr val="7030A0"/>
                </a:solidFill>
              </a:rPr>
              <a:t>ductile iron</a:t>
            </a:r>
            <a:r>
              <a:rPr lang="en-US" smtClean="0"/>
              <a:t>, </a:t>
            </a:r>
            <a:r>
              <a:rPr lang="en-US" b="1" smtClean="0">
                <a:solidFill>
                  <a:srgbClr val="7030A0"/>
                </a:solidFill>
              </a:rPr>
              <a:t>aluminum</a:t>
            </a:r>
            <a:r>
              <a:rPr lang="en-US" smtClean="0"/>
              <a:t> </a:t>
            </a:r>
            <a:r>
              <a:rPr lang="en-US" b="1" smtClean="0">
                <a:solidFill>
                  <a:srgbClr val="7030A0"/>
                </a:solidFill>
              </a:rPr>
              <a:t>alloys</a:t>
            </a:r>
            <a:r>
              <a:rPr lang="en-US" smtClean="0"/>
              <a:t>, and </a:t>
            </a:r>
            <a:r>
              <a:rPr lang="en-US" b="1" smtClean="0">
                <a:solidFill>
                  <a:srgbClr val="7030A0"/>
                </a:solidFill>
              </a:rPr>
              <a:t>copper alloys</a:t>
            </a:r>
          </a:p>
          <a:p>
            <a:pPr>
              <a:lnSpc>
                <a:spcPct val="90000"/>
              </a:lnSpc>
            </a:pPr>
            <a:r>
              <a:rPr lang="en-US" b="1" smtClean="0">
                <a:solidFill>
                  <a:srgbClr val="7030A0"/>
                </a:solidFill>
              </a:rPr>
              <a:t>35% of the market is in automotive and light truck manufacturing</a:t>
            </a:r>
          </a:p>
          <a:p>
            <a:pPr>
              <a:lnSpc>
                <a:spcPct val="90000"/>
              </a:lnSpc>
            </a:pPr>
            <a:r>
              <a:rPr lang="en-US" smtClean="0"/>
              <a:t>160 pounds of iron casting and 250 pounds of cast aluminum for each passenger car and light truck in 2005</a:t>
            </a:r>
          </a:p>
          <a:p>
            <a:pPr>
              <a:lnSpc>
                <a:spcPct val="90000"/>
              </a:lnSpc>
            </a:pPr>
            <a:r>
              <a:rPr lang="en-US" smtClean="0"/>
              <a:t>Castings are used in applications ranging from agriculture to railroad equipment and heating and refrigeration</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533400" y="152400"/>
            <a:ext cx="8183563" cy="914400"/>
          </a:xfrm>
        </p:spPr>
        <p:txBody>
          <a:bodyPr/>
          <a:lstStyle/>
          <a:p>
            <a:r>
              <a:rPr lang="en-US" smtClean="0"/>
              <a:t>Design Modifications</a:t>
            </a:r>
          </a:p>
        </p:txBody>
      </p:sp>
      <p:pic>
        <p:nvPicPr>
          <p:cNvPr id="70659" name="Picture 5" descr="fg1123"/>
          <p:cNvPicPr>
            <a:picLocks noGrp="1" noChangeAspect="1" noChangeArrowheads="1"/>
          </p:cNvPicPr>
          <p:nvPr>
            <p:ph idx="1"/>
          </p:nvPr>
        </p:nvPicPr>
        <p:blipFill>
          <a:blip r:embed="rId2" cstate="print"/>
          <a:srcRect/>
          <a:stretch>
            <a:fillRect/>
          </a:stretch>
        </p:blipFill>
        <p:spPr>
          <a:xfrm>
            <a:off x="2133600" y="2300288"/>
            <a:ext cx="4876800" cy="3657600"/>
          </a:xfrm>
          <a:noFill/>
        </p:spPr>
      </p:pic>
      <p:sp>
        <p:nvSpPr>
          <p:cNvPr id="70660" name="Text Box 6"/>
          <p:cNvSpPr txBox="1">
            <a:spLocks noChangeArrowheads="1"/>
          </p:cNvSpPr>
          <p:nvPr/>
        </p:nvSpPr>
        <p:spPr bwMode="auto">
          <a:xfrm>
            <a:off x="1905000" y="5638800"/>
            <a:ext cx="6781800" cy="304800"/>
          </a:xfrm>
          <a:prstGeom prst="rect">
            <a:avLst/>
          </a:prstGeom>
          <a:noFill/>
          <a:ln w="9525">
            <a:noFill/>
            <a:miter lim="800000"/>
            <a:headEnd/>
            <a:tailEnd/>
          </a:ln>
        </p:spPr>
        <p:txBody>
          <a:bodyPr>
            <a:spAutoFit/>
          </a:bodyPr>
          <a:lstStyle/>
          <a:p>
            <a:pPr>
              <a:spcBef>
                <a:spcPct val="50000"/>
              </a:spcBef>
            </a:pPr>
            <a:r>
              <a:rPr lang="en-US" sz="1400" b="1"/>
              <a:t>Figure 11-23</a:t>
            </a:r>
            <a:r>
              <a:rPr lang="en-US" sz="1400"/>
              <a:t> Using staggered ribs to prevent cracking during cooling. </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457200" y="0"/>
            <a:ext cx="8229600" cy="1139825"/>
          </a:xfrm>
        </p:spPr>
        <p:txBody>
          <a:bodyPr/>
          <a:lstStyle/>
          <a:p>
            <a:r>
              <a:rPr lang="en-US" smtClean="0"/>
              <a:t>Casting Designs</a:t>
            </a:r>
          </a:p>
        </p:txBody>
      </p:sp>
      <p:sp>
        <p:nvSpPr>
          <p:cNvPr id="71683" name="Rectangle 3"/>
          <p:cNvSpPr>
            <a:spLocks noGrp="1" noChangeArrowheads="1"/>
          </p:cNvSpPr>
          <p:nvPr>
            <p:ph type="body" sz="half" idx="1"/>
          </p:nvPr>
        </p:nvSpPr>
        <p:spPr>
          <a:xfrm>
            <a:off x="457200" y="1219200"/>
            <a:ext cx="8229600" cy="2189163"/>
          </a:xfrm>
        </p:spPr>
        <p:txBody>
          <a:bodyPr/>
          <a:lstStyle/>
          <a:p>
            <a:r>
              <a:rPr lang="en-US" smtClean="0"/>
              <a:t>May be aided by computer simulation</a:t>
            </a:r>
          </a:p>
          <a:p>
            <a:r>
              <a:rPr lang="en-US" smtClean="0"/>
              <a:t>Mold filling may be modeled with fluid flow software</a:t>
            </a:r>
          </a:p>
          <a:p>
            <a:r>
              <a:rPr lang="en-US" smtClean="0"/>
              <a:t>Heat transfer models can predict solidification</a:t>
            </a:r>
          </a:p>
          <a:p>
            <a:endParaRPr lang="en-US" smtClean="0"/>
          </a:p>
        </p:txBody>
      </p:sp>
      <p:pic>
        <p:nvPicPr>
          <p:cNvPr id="71684" name="Picture 5" descr="tb1103"/>
          <p:cNvPicPr>
            <a:picLocks noGrp="1" noChangeAspect="1" noChangeArrowheads="1"/>
          </p:cNvPicPr>
          <p:nvPr>
            <p:ph sz="half" idx="2"/>
          </p:nvPr>
        </p:nvPicPr>
        <p:blipFill>
          <a:blip r:embed="rId2" cstate="print"/>
          <a:srcRect t="21828" b="18999"/>
          <a:stretch>
            <a:fillRect/>
          </a:stretch>
        </p:blipFill>
        <p:spPr>
          <a:xfrm>
            <a:off x="1371600" y="3160713"/>
            <a:ext cx="6272213" cy="2782887"/>
          </a:xfrm>
          <a:noFill/>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457200" y="381000"/>
            <a:ext cx="8183563" cy="838200"/>
          </a:xfrm>
        </p:spPr>
        <p:txBody>
          <a:bodyPr/>
          <a:lstStyle/>
          <a:p>
            <a:r>
              <a:rPr lang="en-US" smtClean="0"/>
              <a:t>Summary</a:t>
            </a:r>
          </a:p>
        </p:txBody>
      </p:sp>
      <p:sp>
        <p:nvSpPr>
          <p:cNvPr id="72707" name="Rectangle 3"/>
          <p:cNvSpPr>
            <a:spLocks noGrp="1" noChangeArrowheads="1"/>
          </p:cNvSpPr>
          <p:nvPr>
            <p:ph idx="1"/>
          </p:nvPr>
        </p:nvSpPr>
        <p:spPr>
          <a:xfrm>
            <a:off x="533400" y="1219200"/>
            <a:ext cx="8183563" cy="4187825"/>
          </a:xfrm>
        </p:spPr>
        <p:txBody>
          <a:bodyPr/>
          <a:lstStyle/>
          <a:p>
            <a:pPr>
              <a:lnSpc>
                <a:spcPct val="90000"/>
              </a:lnSpc>
            </a:pPr>
            <a:r>
              <a:rPr lang="en-US" smtClean="0"/>
              <a:t>Examine </a:t>
            </a:r>
            <a:r>
              <a:rPr lang="en-US" b="1" smtClean="0">
                <a:solidFill>
                  <a:srgbClr val="7030A0"/>
                </a:solidFill>
              </a:rPr>
              <a:t>every aspects </a:t>
            </a:r>
            <a:r>
              <a:rPr lang="en-US" smtClean="0"/>
              <a:t>of casting processes for a successful casting</a:t>
            </a:r>
          </a:p>
          <a:p>
            <a:pPr>
              <a:lnSpc>
                <a:spcPct val="90000"/>
              </a:lnSpc>
              <a:buFont typeface="Wingdings 2" pitchFamily="18" charset="2"/>
              <a:buNone/>
            </a:pPr>
            <a:endParaRPr lang="en-US" smtClean="0"/>
          </a:p>
          <a:p>
            <a:pPr>
              <a:lnSpc>
                <a:spcPct val="90000"/>
              </a:lnSpc>
            </a:pPr>
            <a:r>
              <a:rPr lang="en-US" smtClean="0"/>
              <a:t>Consider a </a:t>
            </a:r>
            <a:r>
              <a:rPr lang="en-US" b="1" smtClean="0">
                <a:solidFill>
                  <a:srgbClr val="7030A0"/>
                </a:solidFill>
              </a:rPr>
              <a:t>variety of processes </a:t>
            </a:r>
            <a:r>
              <a:rPr lang="en-US" smtClean="0"/>
              <a:t>to improve castings during the design phase</a:t>
            </a:r>
          </a:p>
          <a:p>
            <a:pPr>
              <a:lnSpc>
                <a:spcPct val="90000"/>
              </a:lnSpc>
              <a:buFont typeface="Wingdings 2" pitchFamily="18" charset="2"/>
              <a:buNone/>
            </a:pPr>
            <a:endParaRPr lang="en-US" smtClean="0"/>
          </a:p>
          <a:p>
            <a:pPr>
              <a:lnSpc>
                <a:spcPct val="90000"/>
              </a:lnSpc>
            </a:pPr>
            <a:r>
              <a:rPr lang="en-US" b="1" smtClean="0">
                <a:solidFill>
                  <a:srgbClr val="7030A0"/>
                </a:solidFill>
              </a:rPr>
              <a:t>Minimize cracking </a:t>
            </a:r>
            <a:r>
              <a:rPr lang="en-US" smtClean="0"/>
              <a:t>and defects</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p:cNvPicPr>
            <a:picLocks noChangeAspect="1" noChangeArrowheads="1"/>
          </p:cNvPicPr>
          <p:nvPr/>
        </p:nvPicPr>
        <p:blipFill>
          <a:blip r:embed="rId2" cstate="print"/>
          <a:srcRect/>
          <a:stretch>
            <a:fillRect/>
          </a:stretch>
        </p:blipFill>
        <p:spPr bwMode="auto">
          <a:xfrm>
            <a:off x="307975" y="1524000"/>
            <a:ext cx="8531225" cy="44196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381000"/>
            <a:ext cx="8183563" cy="762000"/>
          </a:xfrm>
        </p:spPr>
        <p:txBody>
          <a:bodyPr>
            <a:normAutofit fontScale="90000"/>
          </a:bodyPr>
          <a:lstStyle/>
          <a:p>
            <a:pPr fontAlgn="auto">
              <a:spcAft>
                <a:spcPts val="0"/>
              </a:spcAft>
              <a:defRPr/>
            </a:pPr>
            <a:r>
              <a:rPr lang="en-US" dirty="0"/>
              <a:t>Advantages of Casting</a:t>
            </a:r>
          </a:p>
        </p:txBody>
      </p:sp>
      <p:sp>
        <p:nvSpPr>
          <p:cNvPr id="16387" name="Rectangle 3"/>
          <p:cNvSpPr>
            <a:spLocks noGrp="1" noChangeArrowheads="1"/>
          </p:cNvSpPr>
          <p:nvPr>
            <p:ph idx="1"/>
          </p:nvPr>
        </p:nvSpPr>
        <p:spPr>
          <a:xfrm>
            <a:off x="381000" y="1295400"/>
            <a:ext cx="8183563" cy="4187825"/>
          </a:xfrm>
        </p:spPr>
        <p:txBody>
          <a:bodyPr/>
          <a:lstStyle/>
          <a:p>
            <a:r>
              <a:rPr lang="en-US" b="1" smtClean="0">
                <a:solidFill>
                  <a:srgbClr val="7030A0"/>
                </a:solidFill>
              </a:rPr>
              <a:t>Complex </a:t>
            </a:r>
            <a:r>
              <a:rPr lang="en-US" smtClean="0"/>
              <a:t>shapes</a:t>
            </a:r>
          </a:p>
          <a:p>
            <a:r>
              <a:rPr lang="en-US" smtClean="0"/>
              <a:t>Parts with </a:t>
            </a:r>
            <a:r>
              <a:rPr lang="en-US" b="1" smtClean="0">
                <a:solidFill>
                  <a:srgbClr val="7030A0"/>
                </a:solidFill>
              </a:rPr>
              <a:t>hollow sections or cavities</a:t>
            </a:r>
          </a:p>
          <a:p>
            <a:r>
              <a:rPr lang="en-US" smtClean="0"/>
              <a:t>Very</a:t>
            </a:r>
            <a:r>
              <a:rPr lang="en-US" b="1" smtClean="0">
                <a:solidFill>
                  <a:srgbClr val="7030A0"/>
                </a:solidFill>
              </a:rPr>
              <a:t> large parts</a:t>
            </a:r>
          </a:p>
          <a:p>
            <a:r>
              <a:rPr lang="en-US" b="1" smtClean="0">
                <a:solidFill>
                  <a:srgbClr val="7030A0"/>
                </a:solidFill>
              </a:rPr>
              <a:t>Intricate shaping </a:t>
            </a:r>
            <a:r>
              <a:rPr lang="en-US" smtClean="0"/>
              <a:t>of metals that are difficult to machine</a:t>
            </a:r>
          </a:p>
          <a:p>
            <a:r>
              <a:rPr lang="en-US" smtClean="0"/>
              <a:t>Different mold materials can be used </a:t>
            </a:r>
          </a:p>
          <a:p>
            <a:pPr lvl="1"/>
            <a:r>
              <a:rPr lang="en-US" smtClean="0"/>
              <a:t>Sand, metal, or ceramics</a:t>
            </a:r>
          </a:p>
          <a:p>
            <a:r>
              <a:rPr lang="en-US" smtClean="0"/>
              <a:t>Different pouring methods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381000"/>
            <a:ext cx="8183563" cy="1050925"/>
          </a:xfrm>
        </p:spPr>
        <p:txBody>
          <a:bodyPr/>
          <a:lstStyle/>
          <a:p>
            <a:r>
              <a:rPr lang="en-US" sz="3800" smtClean="0"/>
              <a:t>Basic Requirements of Casting Processes</a:t>
            </a:r>
          </a:p>
        </p:txBody>
      </p:sp>
      <p:sp>
        <p:nvSpPr>
          <p:cNvPr id="18435" name="Rectangle 3"/>
          <p:cNvSpPr>
            <a:spLocks noGrp="1" noChangeArrowheads="1"/>
          </p:cNvSpPr>
          <p:nvPr>
            <p:ph idx="1"/>
          </p:nvPr>
        </p:nvSpPr>
        <p:spPr>
          <a:xfrm>
            <a:off x="457200" y="1295400"/>
            <a:ext cx="8183563" cy="4187825"/>
          </a:xfrm>
        </p:spPr>
        <p:txBody>
          <a:bodyPr>
            <a:normAutofit lnSpcReduction="10000"/>
          </a:bodyPr>
          <a:lstStyle/>
          <a:p>
            <a:pPr marL="274320" indent="-274320" fontAlgn="auto">
              <a:spcAft>
                <a:spcPts val="0"/>
              </a:spcAft>
              <a:buClr>
                <a:schemeClr val="accent3"/>
              </a:buClr>
              <a:buFont typeface="Wingdings 2"/>
              <a:buChar char=""/>
              <a:defRPr/>
            </a:pPr>
            <a:r>
              <a:rPr lang="en-US" b="1" smtClean="0">
                <a:solidFill>
                  <a:srgbClr val="7030A0"/>
                </a:solidFill>
              </a:rPr>
              <a:t>Six basic steps of casting</a:t>
            </a:r>
          </a:p>
          <a:p>
            <a:pPr marL="640080" lvl="1" indent="-246888" fontAlgn="auto">
              <a:spcAft>
                <a:spcPts val="0"/>
              </a:spcAft>
              <a:buFont typeface="Wingdings 2"/>
              <a:buChar char=""/>
              <a:defRPr/>
            </a:pPr>
            <a:r>
              <a:rPr lang="en-US" smtClean="0"/>
              <a:t>1. </a:t>
            </a:r>
            <a:r>
              <a:rPr lang="en-US" b="1" smtClean="0">
                <a:solidFill>
                  <a:srgbClr val="7030A0"/>
                </a:solidFill>
              </a:rPr>
              <a:t>Making</a:t>
            </a:r>
            <a:r>
              <a:rPr lang="en-US" smtClean="0"/>
              <a:t> </a:t>
            </a:r>
            <a:r>
              <a:rPr lang="en-US" b="1" smtClean="0">
                <a:solidFill>
                  <a:srgbClr val="7030A0"/>
                </a:solidFill>
              </a:rPr>
              <a:t>mold cavity with desired shape and size </a:t>
            </a:r>
            <a:r>
              <a:rPr lang="en-US" smtClean="0"/>
              <a:t>of the part</a:t>
            </a:r>
          </a:p>
          <a:p>
            <a:pPr lvl="2" indent="-246888" fontAlgn="auto">
              <a:spcAft>
                <a:spcPts val="0"/>
              </a:spcAft>
              <a:buFont typeface="Wingdings 2"/>
              <a:buChar char=""/>
              <a:defRPr/>
            </a:pPr>
            <a:r>
              <a:rPr lang="en-US" smtClean="0"/>
              <a:t>Construct a pattern </a:t>
            </a:r>
          </a:p>
          <a:p>
            <a:pPr lvl="2" indent="-246888" fontAlgn="auto">
              <a:spcAft>
                <a:spcPts val="0"/>
              </a:spcAft>
              <a:buFont typeface="Wingdings 2"/>
              <a:buChar char=""/>
              <a:defRPr/>
            </a:pPr>
            <a:r>
              <a:rPr lang="en-US" smtClean="0"/>
              <a:t>Take shrinkage into account</a:t>
            </a:r>
          </a:p>
          <a:p>
            <a:pPr lvl="2" indent="-246888" fontAlgn="auto">
              <a:spcAft>
                <a:spcPts val="0"/>
              </a:spcAft>
              <a:buFont typeface="Wingdings 2"/>
              <a:buChar char=""/>
              <a:defRPr/>
            </a:pPr>
            <a:r>
              <a:rPr lang="en-US" smtClean="0"/>
              <a:t>Single-use or permanent mold</a:t>
            </a:r>
          </a:p>
          <a:p>
            <a:pPr marL="640080" lvl="1" indent="-246888" fontAlgn="auto">
              <a:spcAft>
                <a:spcPts val="0"/>
              </a:spcAft>
              <a:buFont typeface="Wingdings 2"/>
              <a:buChar char=""/>
              <a:defRPr/>
            </a:pPr>
            <a:r>
              <a:rPr lang="en-US" smtClean="0"/>
              <a:t>2. </a:t>
            </a:r>
            <a:r>
              <a:rPr lang="en-US" b="1" smtClean="0">
                <a:solidFill>
                  <a:srgbClr val="7030A0"/>
                </a:solidFill>
              </a:rPr>
              <a:t>Melting process</a:t>
            </a:r>
          </a:p>
          <a:p>
            <a:pPr lvl="2" indent="-246888" fontAlgn="auto">
              <a:spcAft>
                <a:spcPts val="0"/>
              </a:spcAft>
              <a:buFont typeface="Wingdings 2"/>
              <a:buChar char=""/>
              <a:defRPr/>
            </a:pPr>
            <a:r>
              <a:rPr lang="en-US" smtClean="0"/>
              <a:t>Molten material at the proper temperature</a:t>
            </a:r>
          </a:p>
          <a:p>
            <a:pPr marL="640080" lvl="1" indent="-246888" fontAlgn="auto">
              <a:spcAft>
                <a:spcPts val="0"/>
              </a:spcAft>
              <a:buFont typeface="Wingdings 2"/>
              <a:buChar char=""/>
              <a:defRPr/>
            </a:pPr>
            <a:r>
              <a:rPr lang="en-US" smtClean="0"/>
              <a:t>3. </a:t>
            </a:r>
            <a:r>
              <a:rPr lang="en-US" b="1" smtClean="0">
                <a:solidFill>
                  <a:srgbClr val="7030A0"/>
                </a:solidFill>
              </a:rPr>
              <a:t>Pouring process</a:t>
            </a:r>
          </a:p>
          <a:p>
            <a:pPr lvl="2" indent="-246888" fontAlgn="auto">
              <a:spcAft>
                <a:spcPts val="0"/>
              </a:spcAft>
              <a:buFont typeface="Wingdings 2"/>
              <a:buChar char=""/>
              <a:defRPr/>
            </a:pPr>
            <a:r>
              <a:rPr lang="en-US" smtClean="0"/>
              <a:t>Proper rate for pouring molten metal into the mold to ensure casting quality</a:t>
            </a:r>
          </a:p>
          <a:p>
            <a:pPr lvl="2" indent="-246888" fontAlgn="auto">
              <a:spcAft>
                <a:spcPts val="0"/>
              </a:spcAft>
              <a:buFont typeface="Wingdings 2"/>
              <a:buChar char=""/>
              <a:defRPr/>
            </a:pPr>
            <a:endParaRPr lang="en-US" smtClean="0"/>
          </a:p>
          <a:p>
            <a:pPr lvl="2" indent="-246888" fontAlgn="auto">
              <a:spcAft>
                <a:spcPts val="0"/>
              </a:spcAft>
              <a:buFont typeface="Wingdings 2"/>
              <a:buChar char=""/>
              <a:defRPr/>
            </a:pPr>
            <a:endParaRPr lang="en-US"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81000" y="0"/>
            <a:ext cx="8183563" cy="1050925"/>
          </a:xfrm>
        </p:spPr>
        <p:txBody>
          <a:bodyPr/>
          <a:lstStyle/>
          <a:p>
            <a:r>
              <a:rPr lang="en-US" smtClean="0"/>
              <a:t>Six Basic Steps of Casting</a:t>
            </a:r>
          </a:p>
        </p:txBody>
      </p:sp>
      <p:sp>
        <p:nvSpPr>
          <p:cNvPr id="18435" name="Rectangle 3"/>
          <p:cNvSpPr>
            <a:spLocks noGrp="1" noChangeArrowheads="1"/>
          </p:cNvSpPr>
          <p:nvPr>
            <p:ph idx="1"/>
          </p:nvPr>
        </p:nvSpPr>
        <p:spPr>
          <a:xfrm>
            <a:off x="457200" y="1143000"/>
            <a:ext cx="8183563" cy="4187825"/>
          </a:xfrm>
        </p:spPr>
        <p:txBody>
          <a:bodyPr/>
          <a:lstStyle/>
          <a:p>
            <a:pPr>
              <a:lnSpc>
                <a:spcPct val="90000"/>
              </a:lnSpc>
            </a:pPr>
            <a:r>
              <a:rPr lang="en-US" smtClean="0"/>
              <a:t>4. </a:t>
            </a:r>
            <a:r>
              <a:rPr lang="en-US" b="1" smtClean="0">
                <a:solidFill>
                  <a:srgbClr val="7030A0"/>
                </a:solidFill>
              </a:rPr>
              <a:t>Solidification </a:t>
            </a:r>
            <a:r>
              <a:rPr lang="en-US" smtClean="0"/>
              <a:t>process</a:t>
            </a:r>
          </a:p>
          <a:p>
            <a:pPr lvl="1">
              <a:lnSpc>
                <a:spcPct val="90000"/>
              </a:lnSpc>
            </a:pPr>
            <a:r>
              <a:rPr lang="en-US" sz="2200" smtClean="0"/>
              <a:t>Avoid porosity and voids</a:t>
            </a:r>
          </a:p>
          <a:p>
            <a:pPr lvl="1">
              <a:lnSpc>
                <a:spcPct val="90000"/>
              </a:lnSpc>
            </a:pPr>
            <a:r>
              <a:rPr lang="en-US" sz="2200" smtClean="0"/>
              <a:t>Control shrinkage</a:t>
            </a:r>
          </a:p>
          <a:p>
            <a:pPr>
              <a:lnSpc>
                <a:spcPct val="90000"/>
              </a:lnSpc>
            </a:pPr>
            <a:r>
              <a:rPr lang="en-US" smtClean="0"/>
              <a:t>5. </a:t>
            </a:r>
            <a:r>
              <a:rPr lang="en-US" b="1" smtClean="0">
                <a:solidFill>
                  <a:srgbClr val="7030A0"/>
                </a:solidFill>
              </a:rPr>
              <a:t>Mold removal</a:t>
            </a:r>
          </a:p>
          <a:p>
            <a:pPr lvl="2">
              <a:lnSpc>
                <a:spcPct val="90000"/>
              </a:lnSpc>
            </a:pPr>
            <a:r>
              <a:rPr lang="en-US" sz="2400" smtClean="0"/>
              <a:t>Single-use molds: broken away from the casting</a:t>
            </a:r>
          </a:p>
          <a:p>
            <a:pPr lvl="2">
              <a:lnSpc>
                <a:spcPct val="90000"/>
              </a:lnSpc>
            </a:pPr>
            <a:r>
              <a:rPr lang="en-US" sz="2400" smtClean="0"/>
              <a:t>Permanent molds: must be designed so that removal does not damage the part</a:t>
            </a:r>
          </a:p>
          <a:p>
            <a:pPr>
              <a:lnSpc>
                <a:spcPct val="90000"/>
              </a:lnSpc>
            </a:pPr>
            <a:r>
              <a:rPr lang="en-US" smtClean="0"/>
              <a:t>6. </a:t>
            </a:r>
            <a:r>
              <a:rPr lang="en-US" b="1" smtClean="0">
                <a:solidFill>
                  <a:srgbClr val="7030A0"/>
                </a:solidFill>
              </a:rPr>
              <a:t>Cleaning, finishing, and inspection </a:t>
            </a:r>
            <a:r>
              <a:rPr lang="en-US" smtClean="0"/>
              <a:t>operations</a:t>
            </a:r>
          </a:p>
          <a:p>
            <a:pPr lvl="1">
              <a:lnSpc>
                <a:spcPct val="90000"/>
              </a:lnSpc>
              <a:buFont typeface="Verdana" pitchFamily="34" charset="0"/>
              <a:buNone/>
            </a:pPr>
            <a:r>
              <a:rPr lang="en-US" sz="2200" smtClean="0"/>
              <a:t>	</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16765</TotalTime>
  <Words>2676</Words>
  <Application>Microsoft Office PowerPoint</Application>
  <PresentationFormat>On-screen Show (4:3)</PresentationFormat>
  <Paragraphs>346</Paragraphs>
  <Slides>63</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63</vt:i4>
      </vt:variant>
    </vt:vector>
  </HeadingPairs>
  <TitlesOfParts>
    <vt:vector size="74" baseType="lpstr">
      <vt:lpstr>Arial</vt:lpstr>
      <vt:lpstr>Calibri</vt:lpstr>
      <vt:lpstr>Constantia</vt:lpstr>
      <vt:lpstr>Wingdings 2</vt:lpstr>
      <vt:lpstr>Symbol</vt:lpstr>
      <vt:lpstr>Wingdings</vt:lpstr>
      <vt:lpstr>Courier New</vt:lpstr>
      <vt:lpstr>Verdana</vt:lpstr>
      <vt:lpstr>宋体</vt:lpstr>
      <vt:lpstr>SymbolPS</vt:lpstr>
      <vt:lpstr>Flow</vt:lpstr>
      <vt:lpstr>11.1 Introduction</vt:lpstr>
      <vt:lpstr>Materials Processing</vt:lpstr>
      <vt:lpstr>Producing Processes</vt:lpstr>
      <vt:lpstr>Shape-Producing Processes</vt:lpstr>
      <vt:lpstr>11.2 Introduction to Casting</vt:lpstr>
      <vt:lpstr>The Casting Industry</vt:lpstr>
      <vt:lpstr>Advantages of Casting</vt:lpstr>
      <vt:lpstr>Basic Requirements of Casting Processes</vt:lpstr>
      <vt:lpstr>Six Basic Steps of Casting</vt:lpstr>
      <vt:lpstr>11.3 Casting Terminology</vt:lpstr>
      <vt:lpstr>Cross Section of a Mold</vt:lpstr>
      <vt:lpstr>Cross Section of a Mold</vt:lpstr>
      <vt:lpstr>Casting Terminology</vt:lpstr>
      <vt:lpstr>Casting Terminology</vt:lpstr>
      <vt:lpstr>Casting Terminology</vt:lpstr>
      <vt:lpstr>11.4 The Solidification Process</vt:lpstr>
      <vt:lpstr>Nucleation</vt:lpstr>
      <vt:lpstr>Slide 18</vt:lpstr>
      <vt:lpstr>Grain Growth</vt:lpstr>
      <vt:lpstr>Grain Growth</vt:lpstr>
      <vt:lpstr>Slide 21</vt:lpstr>
      <vt:lpstr>Slide 22</vt:lpstr>
      <vt:lpstr>Dendrite formation</vt:lpstr>
      <vt:lpstr>Slide 24</vt:lpstr>
      <vt:lpstr>Cast structures</vt:lpstr>
      <vt:lpstr>Cooling Curves for a Pure Metal</vt:lpstr>
      <vt:lpstr>Cooling Curves for  an Alloy</vt:lpstr>
      <vt:lpstr>Prediction of Solidification Time: Chvorinov’s Rule</vt:lpstr>
      <vt:lpstr>Slide 29</vt:lpstr>
      <vt:lpstr>Cast Structure</vt:lpstr>
      <vt:lpstr>Cast Structure</vt:lpstr>
      <vt:lpstr>Cast Structure</vt:lpstr>
      <vt:lpstr>Molten Metal Problems</vt:lpstr>
      <vt:lpstr>Molten Metal Problems</vt:lpstr>
      <vt:lpstr>Molten Metal Problems</vt:lpstr>
      <vt:lpstr>Fluidity and Pouring Temperature</vt:lpstr>
      <vt:lpstr>The Role of the Gating System</vt:lpstr>
      <vt:lpstr>Gating Systems</vt:lpstr>
      <vt:lpstr>Gating System</vt:lpstr>
      <vt:lpstr>Filters</vt:lpstr>
      <vt:lpstr>Solidification Shrinkage</vt:lpstr>
      <vt:lpstr>Solidification Shrinkage</vt:lpstr>
      <vt:lpstr>Risers and Riser Design</vt:lpstr>
      <vt:lpstr>Risers and Riser Design</vt:lpstr>
      <vt:lpstr>Risers and Riser Design</vt:lpstr>
      <vt:lpstr>Risers and Riser Design</vt:lpstr>
      <vt:lpstr>Riser Aids</vt:lpstr>
      <vt:lpstr>Calculation of Riser Size</vt:lpstr>
      <vt:lpstr>11.5 Patterns</vt:lpstr>
      <vt:lpstr>Dimensional Allowances</vt:lpstr>
      <vt:lpstr>Pattern Removal</vt:lpstr>
      <vt:lpstr>Design Considerations</vt:lpstr>
      <vt:lpstr>11.6 Design Considerations in Castings</vt:lpstr>
      <vt:lpstr>Design Considerations</vt:lpstr>
      <vt:lpstr>Design Considerations</vt:lpstr>
      <vt:lpstr>Parting Line and Drafts</vt:lpstr>
      <vt:lpstr>Section Thicknesses</vt:lpstr>
      <vt:lpstr>Design Modifications</vt:lpstr>
      <vt:lpstr>Design Modifications</vt:lpstr>
      <vt:lpstr>Design Modifications</vt:lpstr>
      <vt:lpstr>Casting Designs</vt:lpstr>
      <vt:lpstr>Summary</vt:lpstr>
      <vt:lpstr>Slide 63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Selling an Idea or a Product</dc:title>
  <dc:creator>Authorized User</dc:creator>
  <cp:lastModifiedBy>hardikmehta</cp:lastModifiedBy>
  <cp:revision>401</cp:revision>
  <cp:lastPrinted>2000-04-28T05:09:29Z</cp:lastPrinted>
  <dcterms:created xsi:type="dcterms:W3CDTF">1995-06-02T22:06:36Z</dcterms:created>
  <dcterms:modified xsi:type="dcterms:W3CDTF">2017-12-29T05:17:00Z</dcterms:modified>
</cp:coreProperties>
</file>