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73"/>
  </p:notesMasterIdLst>
  <p:sldIdLst>
    <p:sldId id="256" r:id="rId2"/>
    <p:sldId id="257" r:id="rId3"/>
    <p:sldId id="260" r:id="rId4"/>
    <p:sldId id="262" r:id="rId5"/>
    <p:sldId id="263" r:id="rId6"/>
    <p:sldId id="261" r:id="rId7"/>
    <p:sldId id="265" r:id="rId8"/>
    <p:sldId id="324" r:id="rId9"/>
    <p:sldId id="325" r:id="rId10"/>
    <p:sldId id="264" r:id="rId11"/>
    <p:sldId id="414" r:id="rId12"/>
    <p:sldId id="320" r:id="rId13"/>
    <p:sldId id="321" r:id="rId14"/>
    <p:sldId id="322" r:id="rId15"/>
    <p:sldId id="323" r:id="rId16"/>
    <p:sldId id="328"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7" r:id="rId56"/>
    <p:sldId id="304" r:id="rId57"/>
    <p:sldId id="305" r:id="rId58"/>
    <p:sldId id="306" r:id="rId59"/>
    <p:sldId id="308" r:id="rId60"/>
    <p:sldId id="309" r:id="rId61"/>
    <p:sldId id="311" r:id="rId62"/>
    <p:sldId id="310" r:id="rId63"/>
    <p:sldId id="312" r:id="rId64"/>
    <p:sldId id="313" r:id="rId65"/>
    <p:sldId id="314" r:id="rId66"/>
    <p:sldId id="315" r:id="rId67"/>
    <p:sldId id="316" r:id="rId68"/>
    <p:sldId id="317" r:id="rId69"/>
    <p:sldId id="318" r:id="rId70"/>
    <p:sldId id="319" r:id="rId71"/>
    <p:sldId id="326" r:id="rId72"/>
    <p:sldId id="327"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9" r:id="rId96"/>
    <p:sldId id="360" r:id="rId97"/>
    <p:sldId id="351" r:id="rId98"/>
    <p:sldId id="352" r:id="rId99"/>
    <p:sldId id="354" r:id="rId100"/>
    <p:sldId id="355" r:id="rId101"/>
    <p:sldId id="357" r:id="rId102"/>
    <p:sldId id="356" r:id="rId103"/>
    <p:sldId id="363" r:id="rId104"/>
    <p:sldId id="358" r:id="rId105"/>
    <p:sldId id="361" r:id="rId106"/>
    <p:sldId id="362" r:id="rId107"/>
    <p:sldId id="364" r:id="rId108"/>
    <p:sldId id="365" r:id="rId109"/>
    <p:sldId id="366" r:id="rId110"/>
    <p:sldId id="371" r:id="rId111"/>
    <p:sldId id="367" r:id="rId112"/>
    <p:sldId id="368" r:id="rId113"/>
    <p:sldId id="369" r:id="rId114"/>
    <p:sldId id="370" r:id="rId115"/>
    <p:sldId id="387"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8" r:id="rId150"/>
    <p:sldId id="406" r:id="rId151"/>
    <p:sldId id="407" r:id="rId152"/>
    <p:sldId id="409" r:id="rId153"/>
    <p:sldId id="410" r:id="rId154"/>
    <p:sldId id="411" r:id="rId155"/>
    <p:sldId id="412" r:id="rId156"/>
    <p:sldId id="419" r:id="rId157"/>
    <p:sldId id="415" r:id="rId158"/>
    <p:sldId id="416" r:id="rId159"/>
    <p:sldId id="417"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8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75490-8B8B-411B-97E6-9F4B7E1C2BE4}" type="doc">
      <dgm:prSet loTypeId="urn:microsoft.com/office/officeart/2005/8/layout/hProcess9" loCatId="process" qsTypeId="urn:microsoft.com/office/officeart/2005/8/quickstyle/simple1" qsCatId="simple" csTypeId="urn:microsoft.com/office/officeart/2005/8/colors/colorful1" csCatId="colorful" phldr="1"/>
      <dgm:spPr/>
    </dgm:pt>
    <dgm:pt modelId="{AD57B419-E879-4DAA-821B-1A6045DD9301}">
      <dgm:prSet phldrT="[Text]"/>
      <dgm:spPr/>
      <dgm:t>
        <a:bodyPr/>
        <a:lstStyle/>
        <a:p>
          <a:r>
            <a:rPr lang="en-US" dirty="0" smtClean="0"/>
            <a:t>Raw material</a:t>
          </a:r>
          <a:endParaRPr lang="en-US" dirty="0"/>
        </a:p>
      </dgm:t>
    </dgm:pt>
    <dgm:pt modelId="{C463058E-4D21-49B6-BCC1-887F949CBD67}" type="parTrans" cxnId="{BD9074A9-CB1E-42E3-A499-0C96C32FE3EC}">
      <dgm:prSet/>
      <dgm:spPr/>
      <dgm:t>
        <a:bodyPr/>
        <a:lstStyle/>
        <a:p>
          <a:endParaRPr lang="en-US"/>
        </a:p>
      </dgm:t>
    </dgm:pt>
    <dgm:pt modelId="{C9D31604-B573-48B8-96EF-43A2879FE258}" type="sibTrans" cxnId="{BD9074A9-CB1E-42E3-A499-0C96C32FE3EC}">
      <dgm:prSet/>
      <dgm:spPr/>
      <dgm:t>
        <a:bodyPr/>
        <a:lstStyle/>
        <a:p>
          <a:endParaRPr lang="en-US"/>
        </a:p>
      </dgm:t>
    </dgm:pt>
    <dgm:pt modelId="{AB12537C-C702-429D-B367-00000A64F081}">
      <dgm:prSet phldrT="[Text]"/>
      <dgm:spPr/>
      <dgm:t>
        <a:bodyPr/>
        <a:lstStyle/>
        <a:p>
          <a:r>
            <a:rPr lang="en-US" dirty="0" smtClean="0"/>
            <a:t>Manufacturing process</a:t>
          </a:r>
          <a:endParaRPr lang="en-US" dirty="0"/>
        </a:p>
      </dgm:t>
    </dgm:pt>
    <dgm:pt modelId="{30309FB0-7857-43F0-8BDC-43A82B4FF70B}" type="parTrans" cxnId="{87FDDF52-7869-43C0-9D93-4FDD5C33203B}">
      <dgm:prSet/>
      <dgm:spPr/>
      <dgm:t>
        <a:bodyPr/>
        <a:lstStyle/>
        <a:p>
          <a:endParaRPr lang="en-US"/>
        </a:p>
      </dgm:t>
    </dgm:pt>
    <dgm:pt modelId="{6768C415-ED71-450A-AB53-D3C31856BE50}" type="sibTrans" cxnId="{87FDDF52-7869-43C0-9D93-4FDD5C33203B}">
      <dgm:prSet/>
      <dgm:spPr/>
      <dgm:t>
        <a:bodyPr/>
        <a:lstStyle/>
        <a:p>
          <a:endParaRPr lang="en-US"/>
        </a:p>
      </dgm:t>
    </dgm:pt>
    <dgm:pt modelId="{14235F27-4FEB-413D-BA94-5485B8D9F27F}">
      <dgm:prSet phldrT="[Text]"/>
      <dgm:spPr/>
      <dgm:t>
        <a:bodyPr/>
        <a:lstStyle/>
        <a:p>
          <a:r>
            <a:rPr lang="en-US" dirty="0" smtClean="0"/>
            <a:t>Final product</a:t>
          </a:r>
          <a:endParaRPr lang="en-US" dirty="0"/>
        </a:p>
      </dgm:t>
    </dgm:pt>
    <dgm:pt modelId="{C507659F-6E9B-4057-96FA-3BA657605318}" type="parTrans" cxnId="{94B90BE7-512C-4555-9B72-D2D87BDA7C80}">
      <dgm:prSet/>
      <dgm:spPr/>
      <dgm:t>
        <a:bodyPr/>
        <a:lstStyle/>
        <a:p>
          <a:endParaRPr lang="en-US"/>
        </a:p>
      </dgm:t>
    </dgm:pt>
    <dgm:pt modelId="{4AD64A43-7829-4B76-A665-234F24093742}" type="sibTrans" cxnId="{94B90BE7-512C-4555-9B72-D2D87BDA7C80}">
      <dgm:prSet/>
      <dgm:spPr/>
      <dgm:t>
        <a:bodyPr/>
        <a:lstStyle/>
        <a:p>
          <a:endParaRPr lang="en-US"/>
        </a:p>
      </dgm:t>
    </dgm:pt>
    <dgm:pt modelId="{81BD7C62-6D70-4D2D-9C92-32ACEF1E102E}" type="pres">
      <dgm:prSet presAssocID="{18F75490-8B8B-411B-97E6-9F4B7E1C2BE4}" presName="CompostProcess" presStyleCnt="0">
        <dgm:presLayoutVars>
          <dgm:dir/>
          <dgm:resizeHandles val="exact"/>
        </dgm:presLayoutVars>
      </dgm:prSet>
      <dgm:spPr/>
    </dgm:pt>
    <dgm:pt modelId="{C7A7F7E3-BEFA-4408-80FB-C98837818572}" type="pres">
      <dgm:prSet presAssocID="{18F75490-8B8B-411B-97E6-9F4B7E1C2BE4}" presName="arrow" presStyleLbl="bgShp" presStyleIdx="0" presStyleCnt="1"/>
      <dgm:spPr/>
    </dgm:pt>
    <dgm:pt modelId="{D82FF1A0-6075-47FA-A409-598D3BDA9C5E}" type="pres">
      <dgm:prSet presAssocID="{18F75490-8B8B-411B-97E6-9F4B7E1C2BE4}" presName="linearProcess" presStyleCnt="0"/>
      <dgm:spPr/>
    </dgm:pt>
    <dgm:pt modelId="{7F5B5C8B-1F06-428C-A57C-4B130F989B1F}" type="pres">
      <dgm:prSet presAssocID="{AD57B419-E879-4DAA-821B-1A6045DD9301}" presName="textNode" presStyleLbl="node1" presStyleIdx="0" presStyleCnt="3">
        <dgm:presLayoutVars>
          <dgm:bulletEnabled val="1"/>
        </dgm:presLayoutVars>
      </dgm:prSet>
      <dgm:spPr/>
      <dgm:t>
        <a:bodyPr/>
        <a:lstStyle/>
        <a:p>
          <a:endParaRPr lang="en-US"/>
        </a:p>
      </dgm:t>
    </dgm:pt>
    <dgm:pt modelId="{3EDE7A00-22DE-43F0-9ADC-D203A4E10705}" type="pres">
      <dgm:prSet presAssocID="{C9D31604-B573-48B8-96EF-43A2879FE258}" presName="sibTrans" presStyleCnt="0"/>
      <dgm:spPr/>
    </dgm:pt>
    <dgm:pt modelId="{D26DC0D4-0B85-454A-9BA0-4721B3223C6E}" type="pres">
      <dgm:prSet presAssocID="{AB12537C-C702-429D-B367-00000A64F081}" presName="textNode" presStyleLbl="node1" presStyleIdx="1" presStyleCnt="3">
        <dgm:presLayoutVars>
          <dgm:bulletEnabled val="1"/>
        </dgm:presLayoutVars>
      </dgm:prSet>
      <dgm:spPr/>
      <dgm:t>
        <a:bodyPr/>
        <a:lstStyle/>
        <a:p>
          <a:endParaRPr lang="en-US"/>
        </a:p>
      </dgm:t>
    </dgm:pt>
    <dgm:pt modelId="{90968AE9-CF4C-4CCB-840C-D05BF9DEEE9C}" type="pres">
      <dgm:prSet presAssocID="{6768C415-ED71-450A-AB53-D3C31856BE50}" presName="sibTrans" presStyleCnt="0"/>
      <dgm:spPr/>
    </dgm:pt>
    <dgm:pt modelId="{5721B937-C3A9-46F2-88E7-6C094CF5D3EF}" type="pres">
      <dgm:prSet presAssocID="{14235F27-4FEB-413D-BA94-5485B8D9F27F}" presName="textNode" presStyleLbl="node1" presStyleIdx="2" presStyleCnt="3">
        <dgm:presLayoutVars>
          <dgm:bulletEnabled val="1"/>
        </dgm:presLayoutVars>
      </dgm:prSet>
      <dgm:spPr/>
      <dgm:t>
        <a:bodyPr/>
        <a:lstStyle/>
        <a:p>
          <a:endParaRPr lang="en-US"/>
        </a:p>
      </dgm:t>
    </dgm:pt>
  </dgm:ptLst>
  <dgm:cxnLst>
    <dgm:cxn modelId="{87FDDF52-7869-43C0-9D93-4FDD5C33203B}" srcId="{18F75490-8B8B-411B-97E6-9F4B7E1C2BE4}" destId="{AB12537C-C702-429D-B367-00000A64F081}" srcOrd="1" destOrd="0" parTransId="{30309FB0-7857-43F0-8BDC-43A82B4FF70B}" sibTransId="{6768C415-ED71-450A-AB53-D3C31856BE50}"/>
    <dgm:cxn modelId="{B7D04D77-F48F-4BB6-B011-4FA1E43BDAE2}" type="presOf" srcId="{14235F27-4FEB-413D-BA94-5485B8D9F27F}" destId="{5721B937-C3A9-46F2-88E7-6C094CF5D3EF}" srcOrd="0" destOrd="0" presId="urn:microsoft.com/office/officeart/2005/8/layout/hProcess9"/>
    <dgm:cxn modelId="{F91B5A88-614B-48FE-9352-07D231E95EC4}" type="presOf" srcId="{AB12537C-C702-429D-B367-00000A64F081}" destId="{D26DC0D4-0B85-454A-9BA0-4721B3223C6E}" srcOrd="0" destOrd="0" presId="urn:microsoft.com/office/officeart/2005/8/layout/hProcess9"/>
    <dgm:cxn modelId="{94B90BE7-512C-4555-9B72-D2D87BDA7C80}" srcId="{18F75490-8B8B-411B-97E6-9F4B7E1C2BE4}" destId="{14235F27-4FEB-413D-BA94-5485B8D9F27F}" srcOrd="2" destOrd="0" parTransId="{C507659F-6E9B-4057-96FA-3BA657605318}" sibTransId="{4AD64A43-7829-4B76-A665-234F24093742}"/>
    <dgm:cxn modelId="{BD9074A9-CB1E-42E3-A499-0C96C32FE3EC}" srcId="{18F75490-8B8B-411B-97E6-9F4B7E1C2BE4}" destId="{AD57B419-E879-4DAA-821B-1A6045DD9301}" srcOrd="0" destOrd="0" parTransId="{C463058E-4D21-49B6-BCC1-887F949CBD67}" sibTransId="{C9D31604-B573-48B8-96EF-43A2879FE258}"/>
    <dgm:cxn modelId="{C9A26870-32BD-422D-BF25-DB00DF4691C9}" type="presOf" srcId="{18F75490-8B8B-411B-97E6-9F4B7E1C2BE4}" destId="{81BD7C62-6D70-4D2D-9C92-32ACEF1E102E}" srcOrd="0" destOrd="0" presId="urn:microsoft.com/office/officeart/2005/8/layout/hProcess9"/>
    <dgm:cxn modelId="{0ED07683-BFBF-4EC6-BE20-94B13F1356FC}" type="presOf" srcId="{AD57B419-E879-4DAA-821B-1A6045DD9301}" destId="{7F5B5C8B-1F06-428C-A57C-4B130F989B1F}" srcOrd="0" destOrd="0" presId="urn:microsoft.com/office/officeart/2005/8/layout/hProcess9"/>
    <dgm:cxn modelId="{362B91DA-D260-4D39-9653-33D0BACA23E7}" type="presParOf" srcId="{81BD7C62-6D70-4D2D-9C92-32ACEF1E102E}" destId="{C7A7F7E3-BEFA-4408-80FB-C98837818572}" srcOrd="0" destOrd="0" presId="urn:microsoft.com/office/officeart/2005/8/layout/hProcess9"/>
    <dgm:cxn modelId="{BCF603AE-8591-43CD-AD19-4F85CFE779CB}" type="presParOf" srcId="{81BD7C62-6D70-4D2D-9C92-32ACEF1E102E}" destId="{D82FF1A0-6075-47FA-A409-598D3BDA9C5E}" srcOrd="1" destOrd="0" presId="urn:microsoft.com/office/officeart/2005/8/layout/hProcess9"/>
    <dgm:cxn modelId="{EA0E654B-8850-439B-B6A5-EC50021CBAC2}" type="presParOf" srcId="{D82FF1A0-6075-47FA-A409-598D3BDA9C5E}" destId="{7F5B5C8B-1F06-428C-A57C-4B130F989B1F}" srcOrd="0" destOrd="0" presId="urn:microsoft.com/office/officeart/2005/8/layout/hProcess9"/>
    <dgm:cxn modelId="{24E4B8FE-337B-4A98-B36A-D446FEBBDF3A}" type="presParOf" srcId="{D82FF1A0-6075-47FA-A409-598D3BDA9C5E}" destId="{3EDE7A00-22DE-43F0-9ADC-D203A4E10705}" srcOrd="1" destOrd="0" presId="urn:microsoft.com/office/officeart/2005/8/layout/hProcess9"/>
    <dgm:cxn modelId="{1FF20722-4867-4E31-B76D-48356238A76A}" type="presParOf" srcId="{D82FF1A0-6075-47FA-A409-598D3BDA9C5E}" destId="{D26DC0D4-0B85-454A-9BA0-4721B3223C6E}" srcOrd="2" destOrd="0" presId="urn:microsoft.com/office/officeart/2005/8/layout/hProcess9"/>
    <dgm:cxn modelId="{3A33A249-B34B-4FE4-930E-E3DEC9EB36BA}" type="presParOf" srcId="{D82FF1A0-6075-47FA-A409-598D3BDA9C5E}" destId="{90968AE9-CF4C-4CCB-840C-D05BF9DEEE9C}" srcOrd="3" destOrd="0" presId="urn:microsoft.com/office/officeart/2005/8/layout/hProcess9"/>
    <dgm:cxn modelId="{932E34C1-472D-477F-8FC8-E80C8D687FC6}" type="presParOf" srcId="{D82FF1A0-6075-47FA-A409-598D3BDA9C5E}" destId="{5721B937-C3A9-46F2-88E7-6C094CF5D3EF}"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BE250-22A7-4063-ADB4-85A5C0549D6F}" type="doc">
      <dgm:prSet loTypeId="urn:microsoft.com/office/officeart/2005/8/layout/hProcess3" loCatId="process" qsTypeId="urn:microsoft.com/office/officeart/2005/8/quickstyle/simple1" qsCatId="simple" csTypeId="urn:microsoft.com/office/officeart/2005/8/colors/accent1_2" csCatId="accent1" phldr="1"/>
      <dgm:spPr/>
    </dgm:pt>
    <dgm:pt modelId="{E332D6C6-4A27-4517-8C89-8A383CDB3F59}">
      <dgm:prSet phldrT="[Text]" custT="1"/>
      <dgm:spPr/>
      <dgm:t>
        <a:bodyPr/>
        <a:lstStyle/>
        <a:p>
          <a:r>
            <a:rPr lang="en-US" sz="2000" b="1" dirty="0" smtClean="0">
              <a:solidFill>
                <a:schemeClr val="bg1"/>
              </a:solidFill>
              <a:latin typeface="Verdana" pitchFamily="34" charset="0"/>
            </a:rPr>
            <a:t>Casting</a:t>
          </a:r>
          <a:endParaRPr lang="en-US" sz="2000" b="1" dirty="0">
            <a:solidFill>
              <a:schemeClr val="bg1"/>
            </a:solidFill>
          </a:endParaRPr>
        </a:p>
      </dgm:t>
    </dgm:pt>
    <dgm:pt modelId="{AB66896A-AB29-4F45-AF0F-E7AEC9984421}" type="parTrans" cxnId="{551EAF1F-E9A3-4851-B41B-0782684D27C9}">
      <dgm:prSet/>
      <dgm:spPr/>
      <dgm:t>
        <a:bodyPr/>
        <a:lstStyle/>
        <a:p>
          <a:endParaRPr lang="en-US"/>
        </a:p>
      </dgm:t>
    </dgm:pt>
    <dgm:pt modelId="{1157072A-8DDB-46C8-B976-152FCCB4FB16}" type="sibTrans" cxnId="{551EAF1F-E9A3-4851-B41B-0782684D27C9}">
      <dgm:prSet/>
      <dgm:spPr/>
      <dgm:t>
        <a:bodyPr/>
        <a:lstStyle/>
        <a:p>
          <a:endParaRPr lang="en-US"/>
        </a:p>
      </dgm:t>
    </dgm:pt>
    <dgm:pt modelId="{BE233451-1771-499E-AB91-D4765A63EDD8}" type="pres">
      <dgm:prSet presAssocID="{BB4BE250-22A7-4063-ADB4-85A5C0549D6F}" presName="Name0" presStyleCnt="0">
        <dgm:presLayoutVars>
          <dgm:dir/>
          <dgm:animLvl val="lvl"/>
          <dgm:resizeHandles val="exact"/>
        </dgm:presLayoutVars>
      </dgm:prSet>
      <dgm:spPr/>
    </dgm:pt>
    <dgm:pt modelId="{D64F0825-25E8-4DBC-805D-F483D94AA9AA}" type="pres">
      <dgm:prSet presAssocID="{BB4BE250-22A7-4063-ADB4-85A5C0549D6F}" presName="dummy" presStyleCnt="0"/>
      <dgm:spPr/>
    </dgm:pt>
    <dgm:pt modelId="{B3910545-8CAC-4906-8C47-29B21B9A4621}" type="pres">
      <dgm:prSet presAssocID="{BB4BE250-22A7-4063-ADB4-85A5C0549D6F}" presName="linH" presStyleCnt="0"/>
      <dgm:spPr/>
    </dgm:pt>
    <dgm:pt modelId="{4236050B-9572-47A6-B1EC-BA7D30EB703B}" type="pres">
      <dgm:prSet presAssocID="{BB4BE250-22A7-4063-ADB4-85A5C0549D6F}" presName="padding1" presStyleCnt="0"/>
      <dgm:spPr/>
    </dgm:pt>
    <dgm:pt modelId="{290C718E-8455-483A-B859-094605783761}" type="pres">
      <dgm:prSet presAssocID="{E332D6C6-4A27-4517-8C89-8A383CDB3F59}" presName="linV" presStyleCnt="0"/>
      <dgm:spPr/>
    </dgm:pt>
    <dgm:pt modelId="{5A48FE05-AF37-4A3A-A661-5E0538965E9F}" type="pres">
      <dgm:prSet presAssocID="{E332D6C6-4A27-4517-8C89-8A383CDB3F59}" presName="spVertical1" presStyleCnt="0"/>
      <dgm:spPr/>
    </dgm:pt>
    <dgm:pt modelId="{D274AACC-FBFC-4484-8867-4BA02914EE77}" type="pres">
      <dgm:prSet presAssocID="{E332D6C6-4A27-4517-8C89-8A383CDB3F59}" presName="parTx" presStyleLbl="revTx" presStyleIdx="0" presStyleCnt="1" custLinFactNeighborX="-6546" custLinFactNeighborY="7735">
        <dgm:presLayoutVars>
          <dgm:chMax val="0"/>
          <dgm:chPref val="0"/>
          <dgm:bulletEnabled val="1"/>
        </dgm:presLayoutVars>
      </dgm:prSet>
      <dgm:spPr/>
      <dgm:t>
        <a:bodyPr/>
        <a:lstStyle/>
        <a:p>
          <a:endParaRPr lang="en-US"/>
        </a:p>
      </dgm:t>
    </dgm:pt>
    <dgm:pt modelId="{0786F636-9070-471B-97C3-B97D09E067E4}" type="pres">
      <dgm:prSet presAssocID="{E332D6C6-4A27-4517-8C89-8A383CDB3F59}" presName="spVertical2" presStyleCnt="0"/>
      <dgm:spPr/>
    </dgm:pt>
    <dgm:pt modelId="{5618AD73-2E33-49F8-97C7-5132F427B83D}" type="pres">
      <dgm:prSet presAssocID="{E332D6C6-4A27-4517-8C89-8A383CDB3F59}" presName="spVertical3" presStyleCnt="0"/>
      <dgm:spPr/>
    </dgm:pt>
    <dgm:pt modelId="{194803C2-A072-46B2-83D1-7F7CB8D50885}" type="pres">
      <dgm:prSet presAssocID="{BB4BE250-22A7-4063-ADB4-85A5C0549D6F}" presName="padding2" presStyleCnt="0"/>
      <dgm:spPr/>
    </dgm:pt>
    <dgm:pt modelId="{0B247130-B419-41DB-B8CA-B11DC207DC0E}" type="pres">
      <dgm:prSet presAssocID="{BB4BE250-22A7-4063-ADB4-85A5C0549D6F}" presName="negArrow" presStyleCnt="0"/>
      <dgm:spPr/>
    </dgm:pt>
    <dgm:pt modelId="{CEC398E2-6BED-42F8-9D9B-6487B38D1325}" type="pres">
      <dgm:prSet presAssocID="{BB4BE250-22A7-4063-ADB4-85A5C0549D6F}" presName="backgroundArrow" presStyleLbl="node1" presStyleIdx="0" presStyleCnt="1" custLinFactNeighborY="-7116"/>
      <dgm:spPr/>
    </dgm:pt>
  </dgm:ptLst>
  <dgm:cxnLst>
    <dgm:cxn modelId="{69393580-E686-46C6-A743-EFAB113CE2F2}" type="presOf" srcId="{E332D6C6-4A27-4517-8C89-8A383CDB3F59}" destId="{D274AACC-FBFC-4484-8867-4BA02914EE77}" srcOrd="0" destOrd="0" presId="urn:microsoft.com/office/officeart/2005/8/layout/hProcess3"/>
    <dgm:cxn modelId="{68C66C00-68AF-4F88-B89E-1406E95F38F0}" type="presOf" srcId="{BB4BE250-22A7-4063-ADB4-85A5C0549D6F}" destId="{BE233451-1771-499E-AB91-D4765A63EDD8}" srcOrd="0" destOrd="0" presId="urn:microsoft.com/office/officeart/2005/8/layout/hProcess3"/>
    <dgm:cxn modelId="{551EAF1F-E9A3-4851-B41B-0782684D27C9}" srcId="{BB4BE250-22A7-4063-ADB4-85A5C0549D6F}" destId="{E332D6C6-4A27-4517-8C89-8A383CDB3F59}" srcOrd="0" destOrd="0" parTransId="{AB66896A-AB29-4F45-AF0F-E7AEC9984421}" sibTransId="{1157072A-8DDB-46C8-B976-152FCCB4FB16}"/>
    <dgm:cxn modelId="{EFE81894-55E1-4C4D-9439-B1A70B735AC5}" type="presParOf" srcId="{BE233451-1771-499E-AB91-D4765A63EDD8}" destId="{D64F0825-25E8-4DBC-805D-F483D94AA9AA}" srcOrd="0" destOrd="0" presId="urn:microsoft.com/office/officeart/2005/8/layout/hProcess3"/>
    <dgm:cxn modelId="{57FDFAEB-8359-4B95-8255-1B3A149D9F8B}" type="presParOf" srcId="{BE233451-1771-499E-AB91-D4765A63EDD8}" destId="{B3910545-8CAC-4906-8C47-29B21B9A4621}" srcOrd="1" destOrd="0" presId="urn:microsoft.com/office/officeart/2005/8/layout/hProcess3"/>
    <dgm:cxn modelId="{0A7E0499-59D9-43C7-AE85-A6373DB0D17A}" type="presParOf" srcId="{B3910545-8CAC-4906-8C47-29B21B9A4621}" destId="{4236050B-9572-47A6-B1EC-BA7D30EB703B}" srcOrd="0" destOrd="0" presId="urn:microsoft.com/office/officeart/2005/8/layout/hProcess3"/>
    <dgm:cxn modelId="{9F804375-BBE0-4502-8B01-CFA94FE68C84}" type="presParOf" srcId="{B3910545-8CAC-4906-8C47-29B21B9A4621}" destId="{290C718E-8455-483A-B859-094605783761}" srcOrd="1" destOrd="0" presId="urn:microsoft.com/office/officeart/2005/8/layout/hProcess3"/>
    <dgm:cxn modelId="{9E9C003D-1869-4A18-BC57-BF905DC7D303}" type="presParOf" srcId="{290C718E-8455-483A-B859-094605783761}" destId="{5A48FE05-AF37-4A3A-A661-5E0538965E9F}" srcOrd="0" destOrd="0" presId="urn:microsoft.com/office/officeart/2005/8/layout/hProcess3"/>
    <dgm:cxn modelId="{453256D5-C630-4292-8FED-ECA2EB8A9197}" type="presParOf" srcId="{290C718E-8455-483A-B859-094605783761}" destId="{D274AACC-FBFC-4484-8867-4BA02914EE77}" srcOrd="1" destOrd="0" presId="urn:microsoft.com/office/officeart/2005/8/layout/hProcess3"/>
    <dgm:cxn modelId="{E6487C68-E8C3-4351-88C0-2E9603C19B74}" type="presParOf" srcId="{290C718E-8455-483A-B859-094605783761}" destId="{0786F636-9070-471B-97C3-B97D09E067E4}" srcOrd="2" destOrd="0" presId="urn:microsoft.com/office/officeart/2005/8/layout/hProcess3"/>
    <dgm:cxn modelId="{45423372-E559-4523-9B65-14C41DCC5288}" type="presParOf" srcId="{290C718E-8455-483A-B859-094605783761}" destId="{5618AD73-2E33-49F8-97C7-5132F427B83D}" srcOrd="3" destOrd="0" presId="urn:microsoft.com/office/officeart/2005/8/layout/hProcess3"/>
    <dgm:cxn modelId="{A51DBC59-551C-4B11-B610-67B0594262D2}" type="presParOf" srcId="{B3910545-8CAC-4906-8C47-29B21B9A4621}" destId="{194803C2-A072-46B2-83D1-7F7CB8D50885}" srcOrd="2" destOrd="0" presId="urn:microsoft.com/office/officeart/2005/8/layout/hProcess3"/>
    <dgm:cxn modelId="{7E68CD59-302B-4185-B27B-1A563EC2E6D9}" type="presParOf" srcId="{B3910545-8CAC-4906-8C47-29B21B9A4621}" destId="{0B247130-B419-41DB-B8CA-B11DC207DC0E}" srcOrd="3" destOrd="0" presId="urn:microsoft.com/office/officeart/2005/8/layout/hProcess3"/>
    <dgm:cxn modelId="{2C1DF7C8-2B91-4242-A408-D53D56DD872C}" type="presParOf" srcId="{B3910545-8CAC-4906-8C47-29B21B9A4621}" destId="{CEC398E2-6BED-42F8-9D9B-6487B38D1325}" srcOrd="4" destOrd="0" presId="urn:microsoft.com/office/officeart/2005/8/layout/h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75490-8B8B-411B-97E6-9F4B7E1C2BE4}" type="doc">
      <dgm:prSet loTypeId="urn:microsoft.com/office/officeart/2005/8/layout/hProcess9" loCatId="process" qsTypeId="urn:microsoft.com/office/officeart/2005/8/quickstyle/simple1" qsCatId="simple" csTypeId="urn:microsoft.com/office/officeart/2005/8/colors/colorful1" csCatId="colorful" phldr="1"/>
      <dgm:spPr/>
    </dgm:pt>
    <dgm:pt modelId="{AD57B419-E879-4DAA-821B-1A6045DD9301}">
      <dgm:prSet phldrT="[Text]"/>
      <dgm:spPr/>
      <dgm:t>
        <a:bodyPr/>
        <a:lstStyle/>
        <a:p>
          <a:r>
            <a:rPr lang="en-US" dirty="0" smtClean="0"/>
            <a:t>Raw material</a:t>
          </a:r>
          <a:endParaRPr lang="en-US" dirty="0"/>
        </a:p>
      </dgm:t>
    </dgm:pt>
    <dgm:pt modelId="{C463058E-4D21-49B6-BCC1-887F949CBD67}" type="parTrans" cxnId="{BD9074A9-CB1E-42E3-A499-0C96C32FE3EC}">
      <dgm:prSet/>
      <dgm:spPr/>
      <dgm:t>
        <a:bodyPr/>
        <a:lstStyle/>
        <a:p>
          <a:endParaRPr lang="en-US"/>
        </a:p>
      </dgm:t>
    </dgm:pt>
    <dgm:pt modelId="{C9D31604-B573-48B8-96EF-43A2879FE258}" type="sibTrans" cxnId="{BD9074A9-CB1E-42E3-A499-0C96C32FE3EC}">
      <dgm:prSet/>
      <dgm:spPr/>
      <dgm:t>
        <a:bodyPr/>
        <a:lstStyle/>
        <a:p>
          <a:endParaRPr lang="en-US"/>
        </a:p>
      </dgm:t>
    </dgm:pt>
    <dgm:pt modelId="{AB12537C-C702-429D-B367-00000A64F081}">
      <dgm:prSet phldrT="[Text]"/>
      <dgm:spPr/>
      <dgm:t>
        <a:bodyPr/>
        <a:lstStyle/>
        <a:p>
          <a:r>
            <a:rPr lang="en-US" dirty="0" smtClean="0"/>
            <a:t>Manufacturing process</a:t>
          </a:r>
          <a:endParaRPr lang="en-US" dirty="0"/>
        </a:p>
      </dgm:t>
    </dgm:pt>
    <dgm:pt modelId="{30309FB0-7857-43F0-8BDC-43A82B4FF70B}" type="parTrans" cxnId="{87FDDF52-7869-43C0-9D93-4FDD5C33203B}">
      <dgm:prSet/>
      <dgm:spPr/>
      <dgm:t>
        <a:bodyPr/>
        <a:lstStyle/>
        <a:p>
          <a:endParaRPr lang="en-US"/>
        </a:p>
      </dgm:t>
    </dgm:pt>
    <dgm:pt modelId="{6768C415-ED71-450A-AB53-D3C31856BE50}" type="sibTrans" cxnId="{87FDDF52-7869-43C0-9D93-4FDD5C33203B}">
      <dgm:prSet/>
      <dgm:spPr/>
      <dgm:t>
        <a:bodyPr/>
        <a:lstStyle/>
        <a:p>
          <a:endParaRPr lang="en-US"/>
        </a:p>
      </dgm:t>
    </dgm:pt>
    <dgm:pt modelId="{14235F27-4FEB-413D-BA94-5485B8D9F27F}">
      <dgm:prSet phldrT="[Text]"/>
      <dgm:spPr/>
      <dgm:t>
        <a:bodyPr/>
        <a:lstStyle/>
        <a:p>
          <a:r>
            <a:rPr lang="en-US" dirty="0" smtClean="0"/>
            <a:t>Final product</a:t>
          </a:r>
          <a:endParaRPr lang="en-US" dirty="0"/>
        </a:p>
      </dgm:t>
    </dgm:pt>
    <dgm:pt modelId="{C507659F-6E9B-4057-96FA-3BA657605318}" type="parTrans" cxnId="{94B90BE7-512C-4555-9B72-D2D87BDA7C80}">
      <dgm:prSet/>
      <dgm:spPr/>
      <dgm:t>
        <a:bodyPr/>
        <a:lstStyle/>
        <a:p>
          <a:endParaRPr lang="en-US"/>
        </a:p>
      </dgm:t>
    </dgm:pt>
    <dgm:pt modelId="{4AD64A43-7829-4B76-A665-234F24093742}" type="sibTrans" cxnId="{94B90BE7-512C-4555-9B72-D2D87BDA7C80}">
      <dgm:prSet/>
      <dgm:spPr/>
      <dgm:t>
        <a:bodyPr/>
        <a:lstStyle/>
        <a:p>
          <a:endParaRPr lang="en-US"/>
        </a:p>
      </dgm:t>
    </dgm:pt>
    <dgm:pt modelId="{81BD7C62-6D70-4D2D-9C92-32ACEF1E102E}" type="pres">
      <dgm:prSet presAssocID="{18F75490-8B8B-411B-97E6-9F4B7E1C2BE4}" presName="CompostProcess" presStyleCnt="0">
        <dgm:presLayoutVars>
          <dgm:dir/>
          <dgm:resizeHandles val="exact"/>
        </dgm:presLayoutVars>
      </dgm:prSet>
      <dgm:spPr/>
    </dgm:pt>
    <dgm:pt modelId="{C7A7F7E3-BEFA-4408-80FB-C98837818572}" type="pres">
      <dgm:prSet presAssocID="{18F75490-8B8B-411B-97E6-9F4B7E1C2BE4}" presName="arrow" presStyleLbl="bgShp" presStyleIdx="0" presStyleCnt="1"/>
      <dgm:spPr/>
    </dgm:pt>
    <dgm:pt modelId="{D82FF1A0-6075-47FA-A409-598D3BDA9C5E}" type="pres">
      <dgm:prSet presAssocID="{18F75490-8B8B-411B-97E6-9F4B7E1C2BE4}" presName="linearProcess" presStyleCnt="0"/>
      <dgm:spPr/>
    </dgm:pt>
    <dgm:pt modelId="{7F5B5C8B-1F06-428C-A57C-4B130F989B1F}" type="pres">
      <dgm:prSet presAssocID="{AD57B419-E879-4DAA-821B-1A6045DD9301}" presName="textNode" presStyleLbl="node1" presStyleIdx="0" presStyleCnt="3">
        <dgm:presLayoutVars>
          <dgm:bulletEnabled val="1"/>
        </dgm:presLayoutVars>
      </dgm:prSet>
      <dgm:spPr/>
      <dgm:t>
        <a:bodyPr/>
        <a:lstStyle/>
        <a:p>
          <a:endParaRPr lang="en-US"/>
        </a:p>
      </dgm:t>
    </dgm:pt>
    <dgm:pt modelId="{3EDE7A00-22DE-43F0-9ADC-D203A4E10705}" type="pres">
      <dgm:prSet presAssocID="{C9D31604-B573-48B8-96EF-43A2879FE258}" presName="sibTrans" presStyleCnt="0"/>
      <dgm:spPr/>
    </dgm:pt>
    <dgm:pt modelId="{D26DC0D4-0B85-454A-9BA0-4721B3223C6E}" type="pres">
      <dgm:prSet presAssocID="{AB12537C-C702-429D-B367-00000A64F081}" presName="textNode" presStyleLbl="node1" presStyleIdx="1" presStyleCnt="3">
        <dgm:presLayoutVars>
          <dgm:bulletEnabled val="1"/>
        </dgm:presLayoutVars>
      </dgm:prSet>
      <dgm:spPr/>
      <dgm:t>
        <a:bodyPr/>
        <a:lstStyle/>
        <a:p>
          <a:endParaRPr lang="en-US"/>
        </a:p>
      </dgm:t>
    </dgm:pt>
    <dgm:pt modelId="{90968AE9-CF4C-4CCB-840C-D05BF9DEEE9C}" type="pres">
      <dgm:prSet presAssocID="{6768C415-ED71-450A-AB53-D3C31856BE50}" presName="sibTrans" presStyleCnt="0"/>
      <dgm:spPr/>
    </dgm:pt>
    <dgm:pt modelId="{5721B937-C3A9-46F2-88E7-6C094CF5D3EF}" type="pres">
      <dgm:prSet presAssocID="{14235F27-4FEB-413D-BA94-5485B8D9F27F}" presName="textNode" presStyleLbl="node1" presStyleIdx="2" presStyleCnt="3">
        <dgm:presLayoutVars>
          <dgm:bulletEnabled val="1"/>
        </dgm:presLayoutVars>
      </dgm:prSet>
      <dgm:spPr/>
      <dgm:t>
        <a:bodyPr/>
        <a:lstStyle/>
        <a:p>
          <a:endParaRPr lang="en-US"/>
        </a:p>
      </dgm:t>
    </dgm:pt>
  </dgm:ptLst>
  <dgm:cxnLst>
    <dgm:cxn modelId="{4F1BB759-CE27-4F5B-A219-7E55D5266A37}" type="presOf" srcId="{AD57B419-E879-4DAA-821B-1A6045DD9301}" destId="{7F5B5C8B-1F06-428C-A57C-4B130F989B1F}" srcOrd="0" destOrd="0" presId="urn:microsoft.com/office/officeart/2005/8/layout/hProcess9"/>
    <dgm:cxn modelId="{87FDDF52-7869-43C0-9D93-4FDD5C33203B}" srcId="{18F75490-8B8B-411B-97E6-9F4B7E1C2BE4}" destId="{AB12537C-C702-429D-B367-00000A64F081}" srcOrd="1" destOrd="0" parTransId="{30309FB0-7857-43F0-8BDC-43A82B4FF70B}" sibTransId="{6768C415-ED71-450A-AB53-D3C31856BE50}"/>
    <dgm:cxn modelId="{73365E49-C0FE-4E8A-BC52-A0C68C36F812}" type="presOf" srcId="{AB12537C-C702-429D-B367-00000A64F081}" destId="{D26DC0D4-0B85-454A-9BA0-4721B3223C6E}" srcOrd="0" destOrd="0" presId="urn:microsoft.com/office/officeart/2005/8/layout/hProcess9"/>
    <dgm:cxn modelId="{94B90BE7-512C-4555-9B72-D2D87BDA7C80}" srcId="{18F75490-8B8B-411B-97E6-9F4B7E1C2BE4}" destId="{14235F27-4FEB-413D-BA94-5485B8D9F27F}" srcOrd="2" destOrd="0" parTransId="{C507659F-6E9B-4057-96FA-3BA657605318}" sibTransId="{4AD64A43-7829-4B76-A665-234F24093742}"/>
    <dgm:cxn modelId="{54207A26-4CFB-4A90-ABCC-4E29DE0CA0B6}" type="presOf" srcId="{14235F27-4FEB-413D-BA94-5485B8D9F27F}" destId="{5721B937-C3A9-46F2-88E7-6C094CF5D3EF}" srcOrd="0" destOrd="0" presId="urn:microsoft.com/office/officeart/2005/8/layout/hProcess9"/>
    <dgm:cxn modelId="{BD9074A9-CB1E-42E3-A499-0C96C32FE3EC}" srcId="{18F75490-8B8B-411B-97E6-9F4B7E1C2BE4}" destId="{AD57B419-E879-4DAA-821B-1A6045DD9301}" srcOrd="0" destOrd="0" parTransId="{C463058E-4D21-49B6-BCC1-887F949CBD67}" sibTransId="{C9D31604-B573-48B8-96EF-43A2879FE258}"/>
    <dgm:cxn modelId="{CB7FD238-9A30-4A34-972D-06F739A55FAF}" type="presOf" srcId="{18F75490-8B8B-411B-97E6-9F4B7E1C2BE4}" destId="{81BD7C62-6D70-4D2D-9C92-32ACEF1E102E}" srcOrd="0" destOrd="0" presId="urn:microsoft.com/office/officeart/2005/8/layout/hProcess9"/>
    <dgm:cxn modelId="{B02E8FCC-4DDD-4AD3-9CF6-18C73A1950CE}" type="presParOf" srcId="{81BD7C62-6D70-4D2D-9C92-32ACEF1E102E}" destId="{C7A7F7E3-BEFA-4408-80FB-C98837818572}" srcOrd="0" destOrd="0" presId="urn:microsoft.com/office/officeart/2005/8/layout/hProcess9"/>
    <dgm:cxn modelId="{22059653-4B74-436D-A34F-A8306731B6D5}" type="presParOf" srcId="{81BD7C62-6D70-4D2D-9C92-32ACEF1E102E}" destId="{D82FF1A0-6075-47FA-A409-598D3BDA9C5E}" srcOrd="1" destOrd="0" presId="urn:microsoft.com/office/officeart/2005/8/layout/hProcess9"/>
    <dgm:cxn modelId="{2BE191B9-4761-4643-A285-6B307F02CED8}" type="presParOf" srcId="{D82FF1A0-6075-47FA-A409-598D3BDA9C5E}" destId="{7F5B5C8B-1F06-428C-A57C-4B130F989B1F}" srcOrd="0" destOrd="0" presId="urn:microsoft.com/office/officeart/2005/8/layout/hProcess9"/>
    <dgm:cxn modelId="{92BBEA33-5631-42EC-929C-9DE085B85E29}" type="presParOf" srcId="{D82FF1A0-6075-47FA-A409-598D3BDA9C5E}" destId="{3EDE7A00-22DE-43F0-9ADC-D203A4E10705}" srcOrd="1" destOrd="0" presId="urn:microsoft.com/office/officeart/2005/8/layout/hProcess9"/>
    <dgm:cxn modelId="{5355AF00-8611-4B38-9720-2EF37BAEB992}" type="presParOf" srcId="{D82FF1A0-6075-47FA-A409-598D3BDA9C5E}" destId="{D26DC0D4-0B85-454A-9BA0-4721B3223C6E}" srcOrd="2" destOrd="0" presId="urn:microsoft.com/office/officeart/2005/8/layout/hProcess9"/>
    <dgm:cxn modelId="{16816980-38B5-482A-9FF5-F5B565464214}" type="presParOf" srcId="{D82FF1A0-6075-47FA-A409-598D3BDA9C5E}" destId="{90968AE9-CF4C-4CCB-840C-D05BF9DEEE9C}" srcOrd="3" destOrd="0" presId="urn:microsoft.com/office/officeart/2005/8/layout/hProcess9"/>
    <dgm:cxn modelId="{20CE05A6-88F9-4718-9012-557DFA7867C7}" type="presParOf" srcId="{D82FF1A0-6075-47FA-A409-598D3BDA9C5E}" destId="{5721B937-C3A9-46F2-88E7-6C094CF5D3EF}" srcOrd="4" destOrd="0" presId="urn:microsoft.com/office/officeart/2005/8/layout/hProcess9"/>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A7F7E3-BEFA-4408-80FB-C98837818572}">
      <dsp:nvSpPr>
        <dsp:cNvPr id="0" name=""/>
        <dsp:cNvSpPr/>
      </dsp:nvSpPr>
      <dsp:spPr>
        <a:xfrm>
          <a:off x="497204" y="0"/>
          <a:ext cx="5634990" cy="21844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B5C8B-1F06-428C-A57C-4B130F989B1F}">
      <dsp:nvSpPr>
        <dsp:cNvPr id="0" name=""/>
        <dsp:cNvSpPr/>
      </dsp:nvSpPr>
      <dsp:spPr>
        <a:xfrm>
          <a:off x="2453" y="655320"/>
          <a:ext cx="2124541" cy="873760"/>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Raw material</a:t>
          </a:r>
          <a:endParaRPr lang="en-US" sz="2200" kern="1200" dirty="0"/>
        </a:p>
      </dsp:txBody>
      <dsp:txXfrm>
        <a:off x="2453" y="655320"/>
        <a:ext cx="2124541" cy="873760"/>
      </dsp:txXfrm>
    </dsp:sp>
    <dsp:sp modelId="{D26DC0D4-0B85-454A-9BA0-4721B3223C6E}">
      <dsp:nvSpPr>
        <dsp:cNvPr id="0" name=""/>
        <dsp:cNvSpPr/>
      </dsp:nvSpPr>
      <dsp:spPr>
        <a:xfrm>
          <a:off x="2252429" y="655320"/>
          <a:ext cx="2124541" cy="873760"/>
        </a:xfrm>
        <a:prstGeom prst="roundRect">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Manufacturing process</a:t>
          </a:r>
          <a:endParaRPr lang="en-US" sz="2200" kern="1200" dirty="0"/>
        </a:p>
      </dsp:txBody>
      <dsp:txXfrm>
        <a:off x="2252429" y="655320"/>
        <a:ext cx="2124541" cy="873760"/>
      </dsp:txXfrm>
    </dsp:sp>
    <dsp:sp modelId="{5721B937-C3A9-46F2-88E7-6C094CF5D3EF}">
      <dsp:nvSpPr>
        <dsp:cNvPr id="0" name=""/>
        <dsp:cNvSpPr/>
      </dsp:nvSpPr>
      <dsp:spPr>
        <a:xfrm>
          <a:off x="4502405" y="655320"/>
          <a:ext cx="2124541" cy="873760"/>
        </a:xfrm>
        <a:prstGeom prst="round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Final product</a:t>
          </a:r>
          <a:endParaRPr lang="en-US" sz="2200" kern="1200" dirty="0"/>
        </a:p>
      </dsp:txBody>
      <dsp:txXfrm>
        <a:off x="4502405" y="655320"/>
        <a:ext cx="2124541" cy="873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C398E2-6BED-42F8-9D9B-6487B38D1325}">
      <dsp:nvSpPr>
        <dsp:cNvPr id="0" name=""/>
        <dsp:cNvSpPr/>
      </dsp:nvSpPr>
      <dsp:spPr>
        <a:xfrm>
          <a:off x="0" y="0"/>
          <a:ext cx="2362199" cy="1512000"/>
        </a:xfrm>
        <a:prstGeom prst="rightArrow">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4AACC-FBFC-4484-8867-4BA02914EE77}">
      <dsp:nvSpPr>
        <dsp:cNvPr id="0" name=""/>
        <dsp:cNvSpPr/>
      </dsp:nvSpPr>
      <dsp:spPr>
        <a:xfrm>
          <a:off x="63851" y="438638"/>
          <a:ext cx="1935435"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Verdana" pitchFamily="34" charset="0"/>
            </a:rPr>
            <a:t>Casting</a:t>
          </a:r>
          <a:endParaRPr lang="en-US" sz="2000" b="1" kern="1200" dirty="0">
            <a:solidFill>
              <a:schemeClr val="bg1"/>
            </a:solidFill>
          </a:endParaRPr>
        </a:p>
      </dsp:txBody>
      <dsp:txXfrm>
        <a:off x="63851" y="438638"/>
        <a:ext cx="1935435" cy="756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A7F7E3-BEFA-4408-80FB-C98837818572}">
      <dsp:nvSpPr>
        <dsp:cNvPr id="0" name=""/>
        <dsp:cNvSpPr/>
      </dsp:nvSpPr>
      <dsp:spPr>
        <a:xfrm>
          <a:off x="171449" y="0"/>
          <a:ext cx="1943100" cy="812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B5C8B-1F06-428C-A57C-4B130F989B1F}">
      <dsp:nvSpPr>
        <dsp:cNvPr id="0" name=""/>
        <dsp:cNvSpPr/>
      </dsp:nvSpPr>
      <dsp:spPr>
        <a:xfrm>
          <a:off x="77465" y="243840"/>
          <a:ext cx="685800" cy="325120"/>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Raw material</a:t>
          </a:r>
          <a:endParaRPr lang="en-US" sz="700" kern="1200" dirty="0"/>
        </a:p>
      </dsp:txBody>
      <dsp:txXfrm>
        <a:off x="77465" y="243840"/>
        <a:ext cx="685800" cy="325120"/>
      </dsp:txXfrm>
    </dsp:sp>
    <dsp:sp modelId="{D26DC0D4-0B85-454A-9BA0-4721B3223C6E}">
      <dsp:nvSpPr>
        <dsp:cNvPr id="0" name=""/>
        <dsp:cNvSpPr/>
      </dsp:nvSpPr>
      <dsp:spPr>
        <a:xfrm>
          <a:off x="800099" y="243840"/>
          <a:ext cx="685800" cy="325120"/>
        </a:xfrm>
        <a:prstGeom prst="roundRect">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Manufacturing process</a:t>
          </a:r>
          <a:endParaRPr lang="en-US" sz="700" kern="1200" dirty="0"/>
        </a:p>
      </dsp:txBody>
      <dsp:txXfrm>
        <a:off x="800099" y="243840"/>
        <a:ext cx="685800" cy="325120"/>
      </dsp:txXfrm>
    </dsp:sp>
    <dsp:sp modelId="{5721B937-C3A9-46F2-88E7-6C094CF5D3EF}">
      <dsp:nvSpPr>
        <dsp:cNvPr id="0" name=""/>
        <dsp:cNvSpPr/>
      </dsp:nvSpPr>
      <dsp:spPr>
        <a:xfrm>
          <a:off x="1522734" y="243840"/>
          <a:ext cx="685800" cy="325120"/>
        </a:xfrm>
        <a:prstGeom prst="round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Final product</a:t>
          </a:r>
          <a:endParaRPr lang="en-US" sz="700" kern="1200" dirty="0"/>
        </a:p>
      </dsp:txBody>
      <dsp:txXfrm>
        <a:off x="1522734" y="243840"/>
        <a:ext cx="685800" cy="325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81E92-D238-4CF5-873F-D1118B925D4C}" type="datetimeFigureOut">
              <a:rPr lang="en-US" smtClean="0"/>
              <a:pPr/>
              <a:t>12/29/2017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90D59-D2BB-4059-B49D-78D5ECD4DF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B90D59-D2BB-4059-B49D-78D5ECD4DF8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12/29/2017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12/29/2017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12/29/2017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12/29/2017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12/29/2017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12/29/2017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0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7.jpeg"/><Relationship Id="rId4" Type="http://schemas.openxmlformats.org/officeDocument/2006/relationships/image" Target="../media/image46.jpeg"/></Relationships>
</file>

<file path=ppt/slides/_rels/slide10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jpe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Data" Target="../diagrams/data3.xml"/><Relationship Id="rId5" Type="http://schemas.openxmlformats.org/officeDocument/2006/relationships/diagramLayout" Target="../diagrams/layout2.xml"/><Relationship Id="rId15" Type="http://schemas.microsoft.com/office/2007/relationships/diagramDrawing" Target="../diagrams/drawing3.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4.png"/><Relationship Id="rId14" Type="http://schemas.openxmlformats.org/officeDocument/2006/relationships/diagramColors" Target="../diagrams/colors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jpeg"/><Relationship Id="rId4" Type="http://schemas.openxmlformats.org/officeDocument/2006/relationships/image" Target="../media/image34.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52400"/>
            <a:ext cx="6172200" cy="2868168"/>
          </a:xfrm>
        </p:spPr>
        <p:txBody>
          <a:bodyPr/>
          <a:lstStyle/>
          <a:p>
            <a:r>
              <a:rPr lang="en-US" sz="4400" u="sng" dirty="0" smtClean="0">
                <a:latin typeface="Algerian" pitchFamily="82" charset="0"/>
              </a:rPr>
              <a:t>CHAPTER – 2</a:t>
            </a:r>
            <a:r>
              <a:rPr lang="en-US" sz="4400" dirty="0" smtClean="0">
                <a:latin typeface="Algerian" pitchFamily="82" charset="0"/>
              </a:rPr>
              <a:t/>
            </a:r>
            <a:br>
              <a:rPr lang="en-US" sz="4400" dirty="0" smtClean="0">
                <a:latin typeface="Algerian" pitchFamily="82" charset="0"/>
              </a:rPr>
            </a:br>
            <a:r>
              <a:rPr lang="en-US" sz="4400" dirty="0" smtClean="0">
                <a:latin typeface="Algerian" pitchFamily="82" charset="0"/>
              </a:rPr>
              <a:t>FOUNDRY TECHNOLOGY</a:t>
            </a:r>
            <a:endParaRPr lang="en-US" sz="4400" dirty="0">
              <a:latin typeface="Algerian" pitchFamily="82" charset="0"/>
            </a:endParaRPr>
          </a:p>
        </p:txBody>
      </p:sp>
      <p:sp>
        <p:nvSpPr>
          <p:cNvPr id="3" name="Subtitle 2"/>
          <p:cNvSpPr>
            <a:spLocks noGrp="1"/>
          </p:cNvSpPr>
          <p:nvPr>
            <p:ph type="subTitle" idx="1"/>
          </p:nvPr>
        </p:nvSpPr>
        <p:spPr>
          <a:xfrm>
            <a:off x="3124200" y="4648200"/>
            <a:ext cx="4724400" cy="1905000"/>
          </a:xfrm>
        </p:spPr>
        <p:txBody>
          <a:bodyPr>
            <a:normAutofit lnSpcReduction="10000"/>
          </a:bodyPr>
          <a:lstStyle/>
          <a:p>
            <a:pPr algn="l"/>
            <a:r>
              <a:rPr lang="en-US" dirty="0" smtClean="0">
                <a:latin typeface="Bell MT" pitchFamily="18" charset="0"/>
              </a:rPr>
              <a:t>PREPARED BY,</a:t>
            </a:r>
          </a:p>
          <a:p>
            <a:pPr algn="l"/>
            <a:r>
              <a:rPr lang="en-US" dirty="0" smtClean="0">
                <a:latin typeface="Bell MT" pitchFamily="18" charset="0"/>
              </a:rPr>
              <a:t>Darshan. K. Bhatt</a:t>
            </a:r>
          </a:p>
          <a:p>
            <a:pPr algn="l"/>
            <a:r>
              <a:rPr lang="en-US" dirty="0" smtClean="0">
                <a:latin typeface="Bell MT" pitchFamily="18" charset="0"/>
              </a:rPr>
              <a:t>Asst. Professor</a:t>
            </a:r>
          </a:p>
          <a:p>
            <a:pPr algn="l"/>
            <a:r>
              <a:rPr lang="en-US" dirty="0" smtClean="0">
                <a:latin typeface="Bell MT" pitchFamily="18" charset="0"/>
              </a:rPr>
              <a:t>Mechanical Engineering Department</a:t>
            </a:r>
          </a:p>
          <a:p>
            <a:pPr algn="l"/>
            <a:r>
              <a:rPr lang="en-US" dirty="0" smtClean="0">
                <a:latin typeface="Bell MT" pitchFamily="18" charset="0"/>
              </a:rPr>
              <a:t>IITE, Ahmadabad</a:t>
            </a:r>
            <a:endParaRPr lang="en-US" dirty="0">
              <a:latin typeface="Bell MT"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151481" y="228601"/>
            <a:ext cx="2363119" cy="2362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14886" y="4343400"/>
            <a:ext cx="2428289"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Steps of foundry process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Grp="1" noChangeAspect="1" noChangeArrowheads="1"/>
          </p:cNvPicPr>
          <p:nvPr>
            <p:ph idx="1"/>
          </p:nvPr>
        </p:nvPicPr>
        <p:blipFill>
          <a:blip r:embed="rId2" cstate="print"/>
          <a:srcRect l="10207" t="4065" r="9578" b="7700"/>
          <a:stretch>
            <a:fillRect/>
          </a:stretch>
        </p:blipFill>
        <p:spPr bwMode="auto">
          <a:xfrm>
            <a:off x="84298" y="928564"/>
            <a:ext cx="8069102" cy="577703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8229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core</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066800"/>
            <a:ext cx="7239000" cy="5562600"/>
          </a:xfrm>
        </p:spPr>
        <p:txBody>
          <a:bodyPr>
            <a:noAutofit/>
          </a:bodyPr>
          <a:lstStyle/>
          <a:p>
            <a:pPr algn="just">
              <a:lnSpc>
                <a:spcPct val="190000"/>
              </a:lnSpc>
            </a:pPr>
            <a:r>
              <a:rPr lang="en-US" sz="1600" dirty="0" smtClean="0">
                <a:latin typeface="Verdana" pitchFamily="34" charset="0"/>
              </a:rPr>
              <a:t>For metal castings with internal geometry cores are used. </a:t>
            </a:r>
          </a:p>
          <a:p>
            <a:pPr algn="just">
              <a:lnSpc>
                <a:spcPct val="190000"/>
              </a:lnSpc>
            </a:pPr>
            <a:r>
              <a:rPr lang="en-US" sz="1600" dirty="0" smtClean="0">
                <a:latin typeface="Verdana" pitchFamily="34" charset="0"/>
              </a:rPr>
              <a:t>A core is a replica, of the internal features of the part to be cast.</a:t>
            </a:r>
          </a:p>
          <a:p>
            <a:pPr algn="just">
              <a:lnSpc>
                <a:spcPct val="190000"/>
              </a:lnSpc>
            </a:pPr>
            <a:r>
              <a:rPr lang="en-US" sz="1600" dirty="0" smtClean="0">
                <a:latin typeface="Verdana" pitchFamily="34" charset="0"/>
              </a:rPr>
              <a:t>Like a pattern the size of the core is designed to accommodate for shrinkage during the metal casting operation, and machine allowance.</a:t>
            </a:r>
          </a:p>
          <a:p>
            <a:pPr algn="just">
              <a:lnSpc>
                <a:spcPct val="190000"/>
              </a:lnSpc>
            </a:pPr>
            <a:r>
              <a:rPr lang="en-US" sz="1600" dirty="0" smtClean="0">
                <a:latin typeface="Verdana" pitchFamily="34" charset="0"/>
              </a:rPr>
              <a:t>Core is usually made of a similar material as the mold. </a:t>
            </a:r>
          </a:p>
          <a:p>
            <a:pPr algn="just">
              <a:lnSpc>
                <a:spcPct val="190000"/>
              </a:lnSpc>
            </a:pPr>
            <a:r>
              <a:rPr lang="en-US" sz="1600" dirty="0" smtClean="0">
                <a:latin typeface="Verdana" pitchFamily="34" charset="0"/>
              </a:rPr>
              <a:t>Once the metal casting has hardened the core is broken up and removed much like the mold. </a:t>
            </a:r>
          </a:p>
          <a:p>
            <a:pPr algn="just">
              <a:lnSpc>
                <a:spcPct val="190000"/>
              </a:lnSpc>
            </a:pPr>
            <a:r>
              <a:rPr lang="en-US" sz="1600" dirty="0" smtClean="0">
                <a:latin typeface="Verdana" pitchFamily="34" charset="0"/>
              </a:rPr>
              <a:t>Structural supports that hold the core in place are called chaplets. </a:t>
            </a:r>
          </a:p>
          <a:p>
            <a:pPr algn="just">
              <a:lnSpc>
                <a:spcPct val="190000"/>
              </a:lnSpc>
            </a:pPr>
            <a:r>
              <a:rPr lang="en-US" sz="1600" dirty="0" smtClean="0">
                <a:latin typeface="Verdana" pitchFamily="34" charset="0"/>
              </a:rPr>
              <a:t>The chaplets are made of a material with a higher melting temperature than the casting's material</a:t>
            </a:r>
            <a:endParaRPr lang="en-US" sz="16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core</a:t>
            </a:r>
            <a:endParaRPr lang="en-US" dirty="0"/>
          </a:p>
        </p:txBody>
      </p:sp>
      <p:pic>
        <p:nvPicPr>
          <p:cNvPr id="4" name="Picture 3" descr="http://thelibraryofmanufacturing.com/images/pattern_core_in_mold.jpg"/>
          <p:cNvPicPr/>
          <p:nvPr/>
        </p:nvPicPr>
        <p:blipFill>
          <a:blip r:embed="rId2" cstate="print"/>
          <a:srcRect/>
          <a:stretch>
            <a:fillRect/>
          </a:stretch>
        </p:blipFill>
        <p:spPr bwMode="auto">
          <a:xfrm>
            <a:off x="381000" y="2286000"/>
            <a:ext cx="7467600" cy="4572000"/>
          </a:xfrm>
          <a:prstGeom prst="rect">
            <a:avLst/>
          </a:prstGeom>
          <a:noFill/>
          <a:ln w="9525">
            <a:noFill/>
            <a:miter lim="800000"/>
            <a:headEnd/>
            <a:tailEnd/>
          </a:ln>
        </p:spPr>
      </p:pic>
      <p:sp>
        <p:nvSpPr>
          <p:cNvPr id="5" name="Rectangle 4"/>
          <p:cNvSpPr/>
          <p:nvPr/>
        </p:nvSpPr>
        <p:spPr>
          <a:xfrm>
            <a:off x="381000" y="1143000"/>
            <a:ext cx="7315200" cy="953594"/>
          </a:xfrm>
          <a:prstGeom prst="rect">
            <a:avLst/>
          </a:prstGeom>
        </p:spPr>
        <p:txBody>
          <a:bodyPr wrap="square">
            <a:spAutoFit/>
          </a:bodyPr>
          <a:lstStyle/>
          <a:p>
            <a:pPr marL="274320" indent="-274320" algn="just">
              <a:lnSpc>
                <a:spcPct val="190000"/>
              </a:lnSpc>
              <a:spcBef>
                <a:spcPts val="600"/>
              </a:spcBef>
              <a:buClr>
                <a:schemeClr val="tx2"/>
              </a:buClr>
              <a:buSzPct val="73000"/>
              <a:buFont typeface="Wingdings 2"/>
              <a:buChar char=""/>
            </a:pPr>
            <a:r>
              <a:rPr lang="en-US" sz="1600" dirty="0" smtClean="0">
                <a:latin typeface="Verdana" pitchFamily="34" charset="0"/>
              </a:rPr>
              <a:t>The core is placed in the metal casting after the removal of the pattern. </a:t>
            </a:r>
            <a:endParaRPr lang="en-US" sz="1600" dirty="0">
              <a:latin typeface="Verdana"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4655" t="6462" r="10512" b="10205"/>
          <a:stretch>
            <a:fillRect/>
          </a:stretch>
        </p:blipFill>
        <p:spPr bwMode="auto">
          <a:xfrm>
            <a:off x="0" y="152400"/>
            <a:ext cx="8153400" cy="65532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4836" t="6541" r="11469" b="9346"/>
          <a:stretch>
            <a:fillRect/>
          </a:stretch>
        </p:blipFill>
        <p:spPr bwMode="auto">
          <a:xfrm>
            <a:off x="179389" y="0"/>
            <a:ext cx="7974011" cy="685800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Elements of gating system</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3" descr="http://thelibraryofmanufacturing.com/images/pattern_gating_in_mold.jpg"/>
          <p:cNvPicPr/>
          <p:nvPr/>
        </p:nvPicPr>
        <p:blipFill>
          <a:blip r:embed="rId2" cstate="print"/>
          <a:srcRect/>
          <a:stretch>
            <a:fillRect/>
          </a:stretch>
        </p:blipFill>
        <p:spPr bwMode="auto">
          <a:xfrm>
            <a:off x="228600" y="1143000"/>
            <a:ext cx="7848600" cy="5638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5943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Elements of gating system</a:t>
            </a:r>
            <a:endParaRPr lang="en-US" dirty="0"/>
          </a:p>
        </p:txBody>
      </p:sp>
      <p:sp>
        <p:nvSpPr>
          <p:cNvPr id="3" name="Content Placeholder 2"/>
          <p:cNvSpPr>
            <a:spLocks noGrp="1"/>
          </p:cNvSpPr>
          <p:nvPr>
            <p:ph idx="1"/>
          </p:nvPr>
        </p:nvSpPr>
        <p:spPr>
          <a:xfrm>
            <a:off x="457200" y="838200"/>
            <a:ext cx="7239000" cy="5867400"/>
          </a:xfrm>
        </p:spPr>
        <p:txBody>
          <a:bodyPr>
            <a:normAutofit fontScale="55000" lnSpcReduction="20000"/>
          </a:bodyPr>
          <a:lstStyle/>
          <a:p>
            <a:pPr algn="just">
              <a:lnSpc>
                <a:spcPct val="170000"/>
              </a:lnSpc>
            </a:pPr>
            <a:r>
              <a:rPr lang="en-US" sz="2700" b="1" dirty="0" smtClean="0">
                <a:solidFill>
                  <a:srgbClr val="7030A0"/>
                </a:solidFill>
                <a:latin typeface="Verdana" pitchFamily="34" charset="0"/>
              </a:rPr>
              <a:t>Pouring Basin:</a:t>
            </a:r>
          </a:p>
          <a:p>
            <a:pPr algn="just">
              <a:lnSpc>
                <a:spcPct val="170000"/>
              </a:lnSpc>
              <a:buNone/>
            </a:pPr>
            <a:r>
              <a:rPr lang="en-US" sz="2700" dirty="0" smtClean="0">
                <a:latin typeface="Verdana" pitchFamily="34" charset="0"/>
              </a:rPr>
              <a:t>	This is where the molten metal employed to manufacture the part enters the mold. The pouring basin should have a projection with a radius around it to reduce turbulence.</a:t>
            </a:r>
          </a:p>
          <a:p>
            <a:pPr algn="just">
              <a:lnSpc>
                <a:spcPct val="170000"/>
              </a:lnSpc>
            </a:pPr>
            <a:r>
              <a:rPr lang="en-US" sz="2700" b="1" dirty="0" smtClean="0">
                <a:solidFill>
                  <a:srgbClr val="7030A0"/>
                </a:solidFill>
                <a:latin typeface="Verdana" pitchFamily="34" charset="0"/>
              </a:rPr>
              <a:t>Down Sprue:</a:t>
            </a:r>
          </a:p>
          <a:p>
            <a:pPr algn="just">
              <a:lnSpc>
                <a:spcPct val="170000"/>
              </a:lnSpc>
              <a:buNone/>
            </a:pPr>
            <a:r>
              <a:rPr lang="en-US" sz="2700" dirty="0" smtClean="0">
                <a:latin typeface="Verdana" pitchFamily="34" charset="0"/>
              </a:rPr>
              <a:t>	From the pouring basin the molten metal for the casting travels through the down Sprue. This should be tapered so its cross-section is reduced as it goes downward.</a:t>
            </a:r>
          </a:p>
          <a:p>
            <a:pPr algn="just">
              <a:lnSpc>
                <a:spcPct val="170000"/>
              </a:lnSpc>
            </a:pPr>
            <a:r>
              <a:rPr lang="en-US" sz="2700" b="1" dirty="0" smtClean="0">
                <a:solidFill>
                  <a:srgbClr val="7030A0"/>
                </a:solidFill>
                <a:latin typeface="Verdana" pitchFamily="34" charset="0"/>
              </a:rPr>
              <a:t>Sprue Base:</a:t>
            </a:r>
          </a:p>
          <a:p>
            <a:pPr algn="just">
              <a:lnSpc>
                <a:spcPct val="170000"/>
              </a:lnSpc>
              <a:buNone/>
            </a:pPr>
            <a:r>
              <a:rPr lang="en-US" sz="2700" dirty="0" smtClean="0">
                <a:latin typeface="Verdana" pitchFamily="34" charset="0"/>
              </a:rPr>
              <a:t>	The down Sprue ends at the Sprue base. It is here that the casting's inner cavity begins.</a:t>
            </a:r>
          </a:p>
          <a:p>
            <a:pPr algn="just">
              <a:lnSpc>
                <a:spcPct val="170000"/>
              </a:lnSpc>
            </a:pPr>
            <a:r>
              <a:rPr lang="en-US" sz="2700" b="1" dirty="0" err="1" smtClean="0">
                <a:solidFill>
                  <a:srgbClr val="7030A0"/>
                </a:solidFill>
                <a:latin typeface="Verdana" pitchFamily="34" charset="0"/>
              </a:rPr>
              <a:t>Ingate</a:t>
            </a:r>
            <a:r>
              <a:rPr lang="en-US" sz="2700" b="1" dirty="0" smtClean="0">
                <a:solidFill>
                  <a:srgbClr val="7030A0"/>
                </a:solidFill>
                <a:latin typeface="Verdana" pitchFamily="34" charset="0"/>
              </a:rPr>
              <a:t>/Choke Area:</a:t>
            </a:r>
          </a:p>
          <a:p>
            <a:pPr algn="just">
              <a:lnSpc>
                <a:spcPct val="170000"/>
              </a:lnSpc>
              <a:buNone/>
            </a:pPr>
            <a:r>
              <a:rPr lang="en-US" sz="2700" dirty="0" smtClean="0">
                <a:latin typeface="Verdana" pitchFamily="34" charset="0"/>
              </a:rPr>
              <a:t>	Once at the Sprue base the molten material must pass through the </a:t>
            </a:r>
            <a:r>
              <a:rPr lang="en-US" sz="2700" dirty="0" err="1" smtClean="0">
                <a:latin typeface="Verdana" pitchFamily="34" charset="0"/>
              </a:rPr>
              <a:t>ingate</a:t>
            </a:r>
            <a:r>
              <a:rPr lang="en-US" sz="2700" dirty="0" smtClean="0">
                <a:latin typeface="Verdana" pitchFamily="34" charset="0"/>
              </a:rPr>
              <a:t> in order to enter the inner area of the mold. The </a:t>
            </a:r>
            <a:r>
              <a:rPr lang="en-US" sz="2700" dirty="0" err="1" smtClean="0">
                <a:latin typeface="Verdana" pitchFamily="34" charset="0"/>
              </a:rPr>
              <a:t>ingate</a:t>
            </a:r>
            <a:r>
              <a:rPr lang="en-US" sz="2700" dirty="0" smtClean="0">
                <a:latin typeface="Verdana" pitchFamily="34" charset="0"/>
              </a:rPr>
              <a:t> is very important in flow regulation during the metal casting operation.</a:t>
            </a:r>
          </a:p>
          <a:p>
            <a:pPr>
              <a:buNone/>
            </a:pPr>
            <a:endParaRPr lang="en-US" dirty="0" smtClean="0"/>
          </a:p>
          <a:p>
            <a:pPr>
              <a:buNone/>
            </a:pPr>
            <a:endParaRPr lang="en-US" dirty="0" smtClean="0"/>
          </a:p>
          <a:p>
            <a:endParaRPr lang="en-US"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
            <a:ext cx="7239000" cy="6705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Elements of gating system</a:t>
            </a:r>
            <a:endParaRPr lang="en-US" dirty="0"/>
          </a:p>
        </p:txBody>
      </p:sp>
      <p:sp>
        <p:nvSpPr>
          <p:cNvPr id="3" name="Content Placeholder 2"/>
          <p:cNvSpPr>
            <a:spLocks noGrp="1"/>
          </p:cNvSpPr>
          <p:nvPr>
            <p:ph idx="1"/>
          </p:nvPr>
        </p:nvSpPr>
        <p:spPr>
          <a:xfrm>
            <a:off x="228600" y="990600"/>
            <a:ext cx="7696200" cy="5791200"/>
          </a:xfrm>
        </p:spPr>
        <p:txBody>
          <a:bodyPr>
            <a:normAutofit fontScale="62500" lnSpcReduction="20000"/>
          </a:bodyPr>
          <a:lstStyle/>
          <a:p>
            <a:pPr algn="just">
              <a:lnSpc>
                <a:spcPct val="170000"/>
              </a:lnSpc>
            </a:pPr>
            <a:r>
              <a:rPr lang="en-US" sz="2400" b="1" dirty="0" smtClean="0">
                <a:solidFill>
                  <a:srgbClr val="7030A0"/>
                </a:solidFill>
                <a:latin typeface="Verdana" pitchFamily="34" charset="0"/>
              </a:rPr>
              <a:t>Runners:</a:t>
            </a:r>
          </a:p>
          <a:p>
            <a:pPr algn="just">
              <a:lnSpc>
                <a:spcPct val="170000"/>
              </a:lnSpc>
              <a:buNone/>
            </a:pPr>
            <a:r>
              <a:rPr lang="en-US" sz="2000" dirty="0" smtClean="0">
                <a:latin typeface="Verdana" pitchFamily="34" charset="0"/>
              </a:rPr>
              <a:t>	Runners are passages that distribute the liquid metal to the different areas inside the mold.</a:t>
            </a:r>
          </a:p>
          <a:p>
            <a:pPr algn="just">
              <a:lnSpc>
                <a:spcPct val="170000"/>
              </a:lnSpc>
            </a:pPr>
            <a:r>
              <a:rPr lang="en-US" sz="2400" b="1" dirty="0" smtClean="0">
                <a:solidFill>
                  <a:srgbClr val="7030A0"/>
                </a:solidFill>
                <a:latin typeface="Verdana" pitchFamily="34" charset="0"/>
              </a:rPr>
              <a:t>Main Cavity:</a:t>
            </a:r>
          </a:p>
          <a:p>
            <a:pPr algn="just">
              <a:lnSpc>
                <a:spcPct val="170000"/>
              </a:lnSpc>
              <a:buFont typeface="Wingdings 2"/>
              <a:buNone/>
            </a:pPr>
            <a:r>
              <a:rPr lang="en-US" sz="2000" dirty="0" smtClean="0">
                <a:latin typeface="Verdana" pitchFamily="34" charset="0"/>
              </a:rPr>
              <a:t>	The impression of the actual part to be cast is often referred to as the main cavity.</a:t>
            </a:r>
          </a:p>
          <a:p>
            <a:pPr algn="just">
              <a:lnSpc>
                <a:spcPct val="170000"/>
              </a:lnSpc>
            </a:pPr>
            <a:r>
              <a:rPr lang="en-US" sz="2400" b="1" dirty="0" smtClean="0">
                <a:solidFill>
                  <a:srgbClr val="7030A0"/>
                </a:solidFill>
                <a:latin typeface="Verdana" pitchFamily="34" charset="0"/>
              </a:rPr>
              <a:t>Vents:</a:t>
            </a:r>
          </a:p>
          <a:p>
            <a:pPr algn="just">
              <a:lnSpc>
                <a:spcPct val="170000"/>
              </a:lnSpc>
              <a:buFont typeface="Wingdings 2"/>
              <a:buNone/>
            </a:pPr>
            <a:r>
              <a:rPr lang="en-US" sz="2000" dirty="0" smtClean="0">
                <a:latin typeface="Verdana" pitchFamily="34" charset="0"/>
              </a:rPr>
              <a:t>	Vents help to assist in the escape of gases that are expelled from the molten metal during the solidification phase of the metal casting process.</a:t>
            </a:r>
          </a:p>
          <a:p>
            <a:pPr algn="just">
              <a:lnSpc>
                <a:spcPct val="170000"/>
              </a:lnSpc>
            </a:pPr>
            <a:r>
              <a:rPr lang="en-US" sz="2400" b="1" dirty="0" smtClean="0">
                <a:solidFill>
                  <a:srgbClr val="7030A0"/>
                </a:solidFill>
                <a:latin typeface="Verdana" pitchFamily="34" charset="0"/>
              </a:rPr>
              <a:t>Risers:</a:t>
            </a:r>
          </a:p>
          <a:p>
            <a:pPr>
              <a:lnSpc>
                <a:spcPct val="170000"/>
              </a:lnSpc>
              <a:buFont typeface="Wingdings 2"/>
              <a:buNone/>
            </a:pPr>
            <a:r>
              <a:rPr lang="en-US" sz="2000" dirty="0" smtClean="0">
                <a:latin typeface="Verdana" pitchFamily="34" charset="0"/>
              </a:rPr>
              <a:t>	Risers are reservoirs of molten material. They feed this material to sections of the mold to compensate for shrinkage as the casting solidifies. There are different classifications for risers.</a:t>
            </a:r>
            <a:br>
              <a:rPr lang="en-US" sz="2000" dirty="0" smtClean="0">
                <a:latin typeface="Verdana" pitchFamily="34" charset="0"/>
              </a:rPr>
            </a:br>
            <a:r>
              <a:rPr lang="en-US" sz="2000" b="1" dirty="0" smtClean="0">
                <a:solidFill>
                  <a:srgbClr val="7030A0"/>
                </a:solidFill>
                <a:latin typeface="Verdana" pitchFamily="34" charset="0"/>
              </a:rPr>
              <a:t>Top Risers:</a:t>
            </a:r>
            <a:r>
              <a:rPr lang="en-US" sz="2000" dirty="0" smtClean="0">
                <a:latin typeface="Verdana" pitchFamily="34" charset="0"/>
              </a:rPr>
              <a:t> Risers that feed the metal casting from the top. </a:t>
            </a:r>
            <a:br>
              <a:rPr lang="en-US" sz="2000" dirty="0" smtClean="0">
                <a:latin typeface="Verdana" pitchFamily="34" charset="0"/>
              </a:rPr>
            </a:br>
            <a:r>
              <a:rPr lang="en-US" sz="2000" b="1" dirty="0" smtClean="0">
                <a:solidFill>
                  <a:srgbClr val="7030A0"/>
                </a:solidFill>
                <a:latin typeface="Verdana" pitchFamily="34" charset="0"/>
              </a:rPr>
              <a:t>Side Risers: </a:t>
            </a:r>
            <a:r>
              <a:rPr lang="en-US" sz="2000" dirty="0" smtClean="0">
                <a:latin typeface="Verdana" pitchFamily="34" charset="0"/>
              </a:rPr>
              <a:t>Risers that feed the metal casting from the side. </a:t>
            </a:r>
            <a:br>
              <a:rPr lang="en-US" sz="2000" dirty="0" smtClean="0">
                <a:latin typeface="Verdana" pitchFamily="34" charset="0"/>
              </a:rPr>
            </a:br>
            <a:r>
              <a:rPr lang="en-US" sz="2000" b="1" dirty="0" smtClean="0">
                <a:solidFill>
                  <a:srgbClr val="7030A0"/>
                </a:solidFill>
                <a:latin typeface="Verdana" pitchFamily="34" charset="0"/>
              </a:rPr>
              <a:t>Blind Risers:</a:t>
            </a:r>
            <a:r>
              <a:rPr lang="en-US" sz="2000" dirty="0" smtClean="0">
                <a:latin typeface="Verdana" pitchFamily="34" charset="0"/>
              </a:rPr>
              <a:t> Risers that are completely contained within the mold. </a:t>
            </a:r>
            <a:br>
              <a:rPr lang="en-US" sz="2000" dirty="0" smtClean="0">
                <a:latin typeface="Verdana" pitchFamily="34" charset="0"/>
              </a:rPr>
            </a:br>
            <a:r>
              <a:rPr lang="en-US" sz="2000" b="1" dirty="0" smtClean="0">
                <a:solidFill>
                  <a:srgbClr val="7030A0"/>
                </a:solidFill>
                <a:latin typeface="Verdana" pitchFamily="34" charset="0"/>
              </a:rPr>
              <a:t>Open Risers: </a:t>
            </a:r>
            <a:r>
              <a:rPr lang="en-US" sz="2000" dirty="0" smtClean="0">
                <a:latin typeface="Verdana" pitchFamily="34" charset="0"/>
              </a:rPr>
              <a:t>Risers that are open at the top to the outside environment. </a:t>
            </a:r>
            <a:r>
              <a:rPr lang="en-US" sz="1600" dirty="0" smtClean="0">
                <a:latin typeface="Verdana" pitchFamily="34" charset="0"/>
              </a:rPr>
              <a:t/>
            </a:r>
            <a:br>
              <a:rPr lang="en-US" sz="1600" dirty="0" smtClean="0">
                <a:latin typeface="Verdana" pitchFamily="34" charset="0"/>
              </a:rPr>
            </a:br>
            <a:endParaRPr lang="en-US" sz="1600" dirty="0" smtClean="0">
              <a:latin typeface="Verdana" pitchFamily="34" charset="0"/>
            </a:endParaRP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1905000" cy="5943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Tools</a:t>
            </a:r>
            <a:r>
              <a:rPr lang="en-US" dirty="0" smtClean="0"/>
              <a:t> </a:t>
            </a:r>
            <a:endParaRPr lang="en-US" dirty="0"/>
          </a:p>
        </p:txBody>
      </p:sp>
      <p:pic>
        <p:nvPicPr>
          <p:cNvPr id="4" name="Picture 4" descr="bellows"/>
          <p:cNvPicPr>
            <a:picLocks noChangeAspect="1" noChangeArrowheads="1"/>
          </p:cNvPicPr>
          <p:nvPr/>
        </p:nvPicPr>
        <p:blipFill>
          <a:blip r:embed="rId2" cstate="print"/>
          <a:srcRect l="7542" t="17085" r="7375" b="5968"/>
          <a:stretch>
            <a:fillRect/>
          </a:stretch>
        </p:blipFill>
        <p:spPr bwMode="auto">
          <a:xfrm>
            <a:off x="228600" y="914400"/>
            <a:ext cx="3581400" cy="1944687"/>
          </a:xfrm>
          <a:prstGeom prst="rect">
            <a:avLst/>
          </a:prstGeom>
          <a:noFill/>
          <a:ln w="9525">
            <a:noFill/>
            <a:miter lim="800000"/>
            <a:headEnd/>
            <a:tailEnd/>
          </a:ln>
        </p:spPr>
      </p:pic>
      <p:pic>
        <p:nvPicPr>
          <p:cNvPr id="5" name="Picture 5" descr="benchrammer"/>
          <p:cNvPicPr>
            <a:picLocks noChangeAspect="1" noChangeArrowheads="1"/>
          </p:cNvPicPr>
          <p:nvPr/>
        </p:nvPicPr>
        <p:blipFill>
          <a:blip r:embed="rId3" cstate="print"/>
          <a:srcRect/>
          <a:stretch>
            <a:fillRect/>
          </a:stretch>
        </p:blipFill>
        <p:spPr bwMode="auto">
          <a:xfrm>
            <a:off x="53974" y="3469481"/>
            <a:ext cx="3603626" cy="2702719"/>
          </a:xfrm>
          <a:prstGeom prst="rect">
            <a:avLst/>
          </a:prstGeom>
          <a:noFill/>
          <a:ln w="9525">
            <a:noFill/>
            <a:miter lim="800000"/>
            <a:headEnd/>
            <a:tailEnd/>
          </a:ln>
        </p:spPr>
      </p:pic>
      <p:pic>
        <p:nvPicPr>
          <p:cNvPr id="6" name="Picture 8" descr="moulding clamp"/>
          <p:cNvPicPr>
            <a:picLocks noChangeAspect="1" noChangeArrowheads="1"/>
          </p:cNvPicPr>
          <p:nvPr/>
        </p:nvPicPr>
        <p:blipFill>
          <a:blip r:embed="rId4" cstate="print"/>
          <a:srcRect/>
          <a:stretch>
            <a:fillRect/>
          </a:stretch>
        </p:blipFill>
        <p:spPr bwMode="auto">
          <a:xfrm>
            <a:off x="3733800" y="3647385"/>
            <a:ext cx="4038600" cy="2677215"/>
          </a:xfrm>
          <a:prstGeom prst="rect">
            <a:avLst/>
          </a:prstGeom>
          <a:noFill/>
          <a:ln w="9525">
            <a:noFill/>
            <a:miter lim="800000"/>
            <a:headEnd/>
            <a:tailEnd/>
          </a:ln>
        </p:spPr>
      </p:pic>
      <p:pic>
        <p:nvPicPr>
          <p:cNvPr id="7" name="Picture 9" descr="pastebulb"/>
          <p:cNvPicPr>
            <a:picLocks noChangeAspect="1" noChangeArrowheads="1"/>
          </p:cNvPicPr>
          <p:nvPr/>
        </p:nvPicPr>
        <p:blipFill>
          <a:blip r:embed="rId5" cstate="print"/>
          <a:srcRect/>
          <a:stretch>
            <a:fillRect/>
          </a:stretch>
        </p:blipFill>
        <p:spPr bwMode="auto">
          <a:xfrm>
            <a:off x="5486400" y="304800"/>
            <a:ext cx="2286000" cy="2873829"/>
          </a:xfrm>
          <a:prstGeom prst="rect">
            <a:avLst/>
          </a:prstGeom>
          <a:noFill/>
          <a:ln w="9525">
            <a:noFill/>
            <a:miter lim="800000"/>
            <a:headEnd/>
            <a:tailEnd/>
          </a:ln>
        </p:spPr>
      </p:pic>
      <p:sp>
        <p:nvSpPr>
          <p:cNvPr id="8" name="Rectangle 7"/>
          <p:cNvSpPr/>
          <p:nvPr/>
        </p:nvSpPr>
        <p:spPr>
          <a:xfrm>
            <a:off x="1295400" y="6324600"/>
            <a:ext cx="1276311" cy="369332"/>
          </a:xfrm>
          <a:prstGeom prst="rect">
            <a:avLst/>
          </a:prstGeom>
        </p:spPr>
        <p:txBody>
          <a:bodyPr wrap="none">
            <a:spAutoFit/>
          </a:bodyPr>
          <a:lstStyle/>
          <a:p>
            <a:r>
              <a:rPr lang="en-US" b="1" dirty="0" smtClean="0">
                <a:solidFill>
                  <a:srgbClr val="FF0000"/>
                </a:solidFill>
                <a:latin typeface="Verdana" pitchFamily="34" charset="0"/>
              </a:rPr>
              <a:t>Rammer</a:t>
            </a:r>
          </a:p>
        </p:txBody>
      </p:sp>
      <p:sp>
        <p:nvSpPr>
          <p:cNvPr id="9" name="Rectangle 8"/>
          <p:cNvSpPr/>
          <p:nvPr/>
        </p:nvSpPr>
        <p:spPr>
          <a:xfrm>
            <a:off x="5715000" y="6172200"/>
            <a:ext cx="883575" cy="369332"/>
          </a:xfrm>
          <a:prstGeom prst="rect">
            <a:avLst/>
          </a:prstGeom>
        </p:spPr>
        <p:txBody>
          <a:bodyPr wrap="none">
            <a:spAutoFit/>
          </a:bodyPr>
          <a:lstStyle/>
          <a:p>
            <a:r>
              <a:rPr lang="en-US" b="1" dirty="0" smtClean="0">
                <a:solidFill>
                  <a:srgbClr val="FF0000"/>
                </a:solidFill>
                <a:latin typeface="Verdana" pitchFamily="34" charset="0"/>
              </a:rPr>
              <a:t>Lifter</a:t>
            </a:r>
          </a:p>
        </p:txBody>
      </p:sp>
      <p:sp>
        <p:nvSpPr>
          <p:cNvPr id="10" name="Rectangle 9"/>
          <p:cNvSpPr/>
          <p:nvPr/>
        </p:nvSpPr>
        <p:spPr>
          <a:xfrm>
            <a:off x="3733800" y="2209800"/>
            <a:ext cx="1056700" cy="369332"/>
          </a:xfrm>
          <a:prstGeom prst="rect">
            <a:avLst/>
          </a:prstGeom>
        </p:spPr>
        <p:txBody>
          <a:bodyPr wrap="none">
            <a:spAutoFit/>
          </a:bodyPr>
          <a:lstStyle/>
          <a:p>
            <a:r>
              <a:rPr lang="en-US" b="1" dirty="0" smtClean="0">
                <a:solidFill>
                  <a:srgbClr val="FF0000"/>
                </a:solidFill>
                <a:latin typeface="Verdana" pitchFamily="34" charset="0"/>
              </a:rPr>
              <a:t>Bellow</a:t>
            </a:r>
          </a:p>
        </p:txBody>
      </p:sp>
      <p:pic>
        <p:nvPicPr>
          <p:cNvPr id="11" name="Picture 2"/>
          <p:cNvPicPr>
            <a:picLocks noChangeAspect="1" noChangeArrowheads="1"/>
          </p:cNvPicPr>
          <p:nvPr/>
        </p:nvPicPr>
        <p:blipFill>
          <a:blip r:embed="rId6"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12" name="Picture 3"/>
          <p:cNvPicPr>
            <a:picLocks noChangeAspect="1" noChangeArrowheads="1"/>
          </p:cNvPicPr>
          <p:nvPr/>
        </p:nvPicPr>
        <p:blipFill>
          <a:blip r:embed="rId7"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18288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tools</a:t>
            </a:r>
          </a:p>
        </p:txBody>
      </p:sp>
      <p:pic>
        <p:nvPicPr>
          <p:cNvPr id="4" name="Picture 7" descr="moulding box"/>
          <p:cNvPicPr>
            <a:picLocks noChangeAspect="1" noChangeArrowheads="1"/>
          </p:cNvPicPr>
          <p:nvPr/>
        </p:nvPicPr>
        <p:blipFill>
          <a:blip r:embed="rId2" cstate="print"/>
          <a:srcRect l="11333" t="14259" r="11166" b="11684"/>
          <a:stretch>
            <a:fillRect/>
          </a:stretch>
        </p:blipFill>
        <p:spPr bwMode="auto">
          <a:xfrm>
            <a:off x="0" y="1371600"/>
            <a:ext cx="3048000" cy="2328863"/>
          </a:xfrm>
          <a:prstGeom prst="rect">
            <a:avLst/>
          </a:prstGeom>
          <a:noFill/>
          <a:ln w="9525">
            <a:noFill/>
            <a:miter lim="800000"/>
            <a:headEnd/>
            <a:tailEnd/>
          </a:ln>
        </p:spPr>
      </p:pic>
      <p:pic>
        <p:nvPicPr>
          <p:cNvPr id="5" name="Picture 5" descr="pointed Trowel"/>
          <p:cNvPicPr>
            <a:picLocks noChangeAspect="1" noChangeArrowheads="1"/>
          </p:cNvPicPr>
          <p:nvPr/>
        </p:nvPicPr>
        <p:blipFill>
          <a:blip r:embed="rId3" cstate="print"/>
          <a:srcRect/>
          <a:stretch>
            <a:fillRect/>
          </a:stretch>
        </p:blipFill>
        <p:spPr bwMode="auto">
          <a:xfrm>
            <a:off x="3276600" y="533400"/>
            <a:ext cx="4783138" cy="2743200"/>
          </a:xfrm>
          <a:prstGeom prst="rect">
            <a:avLst/>
          </a:prstGeom>
          <a:noFill/>
          <a:ln w="9525">
            <a:noFill/>
            <a:miter lim="800000"/>
            <a:headEnd/>
            <a:tailEnd/>
          </a:ln>
        </p:spPr>
      </p:pic>
      <p:pic>
        <p:nvPicPr>
          <p:cNvPr id="8" name="Picture 5" descr="slick &amp; oval spoon"/>
          <p:cNvPicPr>
            <a:picLocks noChangeAspect="1" noChangeArrowheads="1"/>
          </p:cNvPicPr>
          <p:nvPr/>
        </p:nvPicPr>
        <p:blipFill>
          <a:blip r:embed="rId4" cstate="print"/>
          <a:srcRect/>
          <a:stretch>
            <a:fillRect/>
          </a:stretch>
        </p:blipFill>
        <p:spPr bwMode="auto">
          <a:xfrm>
            <a:off x="102552" y="4495800"/>
            <a:ext cx="3235961" cy="1676400"/>
          </a:xfrm>
          <a:prstGeom prst="rect">
            <a:avLst/>
          </a:prstGeom>
          <a:noFill/>
          <a:ln w="9525">
            <a:noFill/>
            <a:miter lim="800000"/>
            <a:headEnd/>
            <a:tailEnd/>
          </a:ln>
        </p:spPr>
      </p:pic>
      <p:sp>
        <p:nvSpPr>
          <p:cNvPr id="9" name="Rectangle 8"/>
          <p:cNvSpPr/>
          <p:nvPr/>
        </p:nvSpPr>
        <p:spPr>
          <a:xfrm>
            <a:off x="1143000" y="6324600"/>
            <a:ext cx="1055097" cy="369332"/>
          </a:xfrm>
          <a:prstGeom prst="rect">
            <a:avLst/>
          </a:prstGeom>
        </p:spPr>
        <p:txBody>
          <a:bodyPr wrap="none">
            <a:spAutoFit/>
          </a:bodyPr>
          <a:lstStyle/>
          <a:p>
            <a:r>
              <a:rPr lang="en-US" b="1" dirty="0" smtClean="0">
                <a:solidFill>
                  <a:srgbClr val="FF0000"/>
                </a:solidFill>
                <a:latin typeface="Verdana" pitchFamily="34" charset="0"/>
              </a:rPr>
              <a:t>Shovel</a:t>
            </a:r>
          </a:p>
        </p:txBody>
      </p:sp>
      <p:pic>
        <p:nvPicPr>
          <p:cNvPr id="10" name="Picture 4" descr="Long-vrs-Short-Handles"/>
          <p:cNvPicPr>
            <a:picLocks noChangeAspect="1" noChangeArrowheads="1"/>
          </p:cNvPicPr>
          <p:nvPr/>
        </p:nvPicPr>
        <p:blipFill>
          <a:blip r:embed="rId5" cstate="print"/>
          <a:srcRect/>
          <a:stretch>
            <a:fillRect/>
          </a:stretch>
        </p:blipFill>
        <p:spPr bwMode="auto">
          <a:xfrm>
            <a:off x="3429001" y="4101130"/>
            <a:ext cx="4664286" cy="2541339"/>
          </a:xfrm>
          <a:prstGeom prst="rect">
            <a:avLst/>
          </a:prstGeom>
          <a:noFill/>
          <a:ln w="9525">
            <a:noFill/>
            <a:miter lim="800000"/>
            <a:headEnd/>
            <a:tailEnd/>
          </a:ln>
        </p:spPr>
      </p:pic>
      <p:sp>
        <p:nvSpPr>
          <p:cNvPr id="11" name="Rectangle 10"/>
          <p:cNvSpPr/>
          <p:nvPr/>
        </p:nvSpPr>
        <p:spPr>
          <a:xfrm>
            <a:off x="5410200" y="3516868"/>
            <a:ext cx="797013" cy="369332"/>
          </a:xfrm>
          <a:prstGeom prst="rect">
            <a:avLst/>
          </a:prstGeom>
        </p:spPr>
        <p:txBody>
          <a:bodyPr wrap="none">
            <a:spAutoFit/>
          </a:bodyPr>
          <a:lstStyle/>
          <a:p>
            <a:r>
              <a:rPr lang="en-US" b="1" dirty="0" smtClean="0">
                <a:solidFill>
                  <a:srgbClr val="FF0000"/>
                </a:solidFill>
                <a:latin typeface="Verdana" pitchFamily="34" charset="0"/>
              </a:rPr>
              <a:t>Slick</a:t>
            </a:r>
          </a:p>
        </p:txBody>
      </p:sp>
      <p:sp>
        <p:nvSpPr>
          <p:cNvPr id="12" name="Rectangle 11"/>
          <p:cNvSpPr/>
          <p:nvPr/>
        </p:nvSpPr>
        <p:spPr>
          <a:xfrm>
            <a:off x="914400" y="3897868"/>
            <a:ext cx="1354858" cy="369332"/>
          </a:xfrm>
          <a:prstGeom prst="rect">
            <a:avLst/>
          </a:prstGeom>
        </p:spPr>
        <p:txBody>
          <a:bodyPr wrap="none">
            <a:spAutoFit/>
          </a:bodyPr>
          <a:lstStyle/>
          <a:p>
            <a:r>
              <a:rPr lang="en-US" b="1" dirty="0" smtClean="0">
                <a:solidFill>
                  <a:srgbClr val="FF0000"/>
                </a:solidFill>
                <a:latin typeface="Verdana" pitchFamily="34" charset="0"/>
              </a:rPr>
              <a:t>Mold box</a:t>
            </a:r>
          </a:p>
        </p:txBody>
      </p:sp>
      <p:pic>
        <p:nvPicPr>
          <p:cNvPr id="13" name="Picture 2"/>
          <p:cNvPicPr>
            <a:picLocks noChangeAspect="1" noChangeArrowheads="1"/>
          </p:cNvPicPr>
          <p:nvPr/>
        </p:nvPicPr>
        <p:blipFill>
          <a:blip r:embed="rId6"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14" name="Picture 3"/>
          <p:cNvPicPr>
            <a:picLocks noChangeAspect="1" noChangeArrowheads="1"/>
          </p:cNvPicPr>
          <p:nvPr/>
        </p:nvPicPr>
        <p:blipFill>
          <a:blip r:embed="rId7"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1752600" cy="5943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Tools</a:t>
            </a:r>
            <a:r>
              <a:rPr lang="en-US" dirty="0" smtClean="0"/>
              <a:t> </a:t>
            </a:r>
            <a:endParaRPr lang="en-US" dirty="0"/>
          </a:p>
        </p:txBody>
      </p:sp>
      <p:pic>
        <p:nvPicPr>
          <p:cNvPr id="5" name="Picture 4" descr="Picture%20020"/>
          <p:cNvPicPr>
            <a:picLocks noChangeAspect="1" noChangeArrowheads="1"/>
          </p:cNvPicPr>
          <p:nvPr/>
        </p:nvPicPr>
        <p:blipFill>
          <a:blip r:embed="rId2" cstate="print"/>
          <a:srcRect l="18875" t="8543" r="11166" b="11684"/>
          <a:stretch>
            <a:fillRect/>
          </a:stretch>
        </p:blipFill>
        <p:spPr bwMode="auto">
          <a:xfrm>
            <a:off x="609600" y="914400"/>
            <a:ext cx="3211512" cy="2428875"/>
          </a:xfrm>
          <a:prstGeom prst="rect">
            <a:avLst/>
          </a:prstGeom>
          <a:noFill/>
          <a:ln w="9525">
            <a:noFill/>
            <a:miter lim="800000"/>
            <a:headEnd/>
            <a:tailEnd/>
          </a:ln>
        </p:spPr>
      </p:pic>
      <p:pic>
        <p:nvPicPr>
          <p:cNvPr id="6" name="Picture 7" descr="tag ladel"/>
          <p:cNvPicPr>
            <a:picLocks noChangeAspect="1" noChangeArrowheads="1"/>
          </p:cNvPicPr>
          <p:nvPr/>
        </p:nvPicPr>
        <p:blipFill>
          <a:blip r:embed="rId3" cstate="print"/>
          <a:srcRect l="9459" t="19975" b="25880"/>
          <a:stretch>
            <a:fillRect/>
          </a:stretch>
        </p:blipFill>
        <p:spPr bwMode="auto">
          <a:xfrm>
            <a:off x="4572000" y="914400"/>
            <a:ext cx="3449637" cy="1368425"/>
          </a:xfrm>
          <a:prstGeom prst="rect">
            <a:avLst/>
          </a:prstGeom>
          <a:noFill/>
          <a:ln w="9525">
            <a:noFill/>
            <a:miter lim="800000"/>
            <a:headEnd/>
            <a:tailEnd/>
          </a:ln>
        </p:spPr>
      </p:pic>
      <p:pic>
        <p:nvPicPr>
          <p:cNvPr id="7" name="Picture 8" descr="riddle07351"/>
          <p:cNvPicPr>
            <a:picLocks noChangeAspect="1" noChangeArrowheads="1"/>
          </p:cNvPicPr>
          <p:nvPr/>
        </p:nvPicPr>
        <p:blipFill>
          <a:blip r:embed="rId4" cstate="print"/>
          <a:srcRect/>
          <a:stretch>
            <a:fillRect/>
          </a:stretch>
        </p:blipFill>
        <p:spPr bwMode="auto">
          <a:xfrm>
            <a:off x="457200" y="4200525"/>
            <a:ext cx="3238500" cy="2428875"/>
          </a:xfrm>
          <a:prstGeom prst="rect">
            <a:avLst/>
          </a:prstGeom>
          <a:noFill/>
          <a:ln w="9525">
            <a:noFill/>
            <a:miter lim="800000"/>
            <a:headEnd/>
            <a:tailEnd/>
          </a:ln>
        </p:spPr>
      </p:pic>
      <p:pic>
        <p:nvPicPr>
          <p:cNvPr id="8" name="Picture 8" descr="wire brushes"/>
          <p:cNvPicPr>
            <a:picLocks noChangeAspect="1" noChangeArrowheads="1"/>
          </p:cNvPicPr>
          <p:nvPr/>
        </p:nvPicPr>
        <p:blipFill>
          <a:blip r:embed="rId5" cstate="print"/>
          <a:srcRect/>
          <a:stretch>
            <a:fillRect/>
          </a:stretch>
        </p:blipFill>
        <p:spPr bwMode="auto">
          <a:xfrm>
            <a:off x="4394431" y="3429000"/>
            <a:ext cx="3699942" cy="2776537"/>
          </a:xfrm>
          <a:prstGeom prst="rect">
            <a:avLst/>
          </a:prstGeom>
          <a:noFill/>
          <a:ln w="9525">
            <a:noFill/>
            <a:miter lim="800000"/>
            <a:headEnd/>
            <a:tailEnd/>
          </a:ln>
        </p:spPr>
      </p:pic>
      <p:sp>
        <p:nvSpPr>
          <p:cNvPr id="9" name="Rectangle 8"/>
          <p:cNvSpPr/>
          <p:nvPr/>
        </p:nvSpPr>
        <p:spPr>
          <a:xfrm>
            <a:off x="5715000" y="6324600"/>
            <a:ext cx="1000595" cy="369332"/>
          </a:xfrm>
          <a:prstGeom prst="rect">
            <a:avLst/>
          </a:prstGeom>
        </p:spPr>
        <p:txBody>
          <a:bodyPr wrap="none">
            <a:spAutoFit/>
          </a:bodyPr>
          <a:lstStyle/>
          <a:p>
            <a:r>
              <a:rPr lang="en-US" b="1" dirty="0" smtClean="0">
                <a:solidFill>
                  <a:srgbClr val="FF0000"/>
                </a:solidFill>
                <a:latin typeface="Verdana" pitchFamily="34" charset="0"/>
              </a:rPr>
              <a:t>Riddle</a:t>
            </a:r>
          </a:p>
        </p:txBody>
      </p:sp>
      <p:sp>
        <p:nvSpPr>
          <p:cNvPr id="10" name="Rectangle 9"/>
          <p:cNvSpPr/>
          <p:nvPr/>
        </p:nvSpPr>
        <p:spPr>
          <a:xfrm>
            <a:off x="5791200" y="2743200"/>
            <a:ext cx="880369" cy="369332"/>
          </a:xfrm>
          <a:prstGeom prst="rect">
            <a:avLst/>
          </a:prstGeom>
        </p:spPr>
        <p:txBody>
          <a:bodyPr wrap="none">
            <a:spAutoFit/>
          </a:bodyPr>
          <a:lstStyle/>
          <a:p>
            <a:r>
              <a:rPr lang="en-US" b="1" dirty="0" smtClean="0">
                <a:solidFill>
                  <a:srgbClr val="FF0000"/>
                </a:solidFill>
                <a:latin typeface="Verdana" pitchFamily="34" charset="0"/>
              </a:rPr>
              <a:t>Ladle</a:t>
            </a:r>
          </a:p>
        </p:txBody>
      </p:sp>
      <p:sp>
        <p:nvSpPr>
          <p:cNvPr id="11" name="Rectangle 10"/>
          <p:cNvSpPr/>
          <p:nvPr/>
        </p:nvSpPr>
        <p:spPr>
          <a:xfrm>
            <a:off x="1578355" y="3593068"/>
            <a:ext cx="1241045" cy="369332"/>
          </a:xfrm>
          <a:prstGeom prst="rect">
            <a:avLst/>
          </a:prstGeom>
        </p:spPr>
        <p:txBody>
          <a:bodyPr wrap="none">
            <a:spAutoFit/>
          </a:bodyPr>
          <a:lstStyle/>
          <a:p>
            <a:r>
              <a:rPr lang="en-US" b="1" dirty="0" smtClean="0">
                <a:solidFill>
                  <a:srgbClr val="FF0000"/>
                </a:solidFill>
                <a:latin typeface="Verdana" pitchFamily="34" charset="0"/>
              </a:rPr>
              <a:t>Crucible</a:t>
            </a:r>
          </a:p>
        </p:txBody>
      </p:sp>
      <p:pic>
        <p:nvPicPr>
          <p:cNvPr id="12" name="Picture 2"/>
          <p:cNvPicPr>
            <a:picLocks noChangeAspect="1" noChangeArrowheads="1"/>
          </p:cNvPicPr>
          <p:nvPr/>
        </p:nvPicPr>
        <p:blipFill>
          <a:blip r:embed="rId6"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13" name="Picture 3"/>
          <p:cNvPicPr>
            <a:picLocks noChangeAspect="1" noChangeArrowheads="1"/>
          </p:cNvPicPr>
          <p:nvPr/>
        </p:nvPicPr>
        <p:blipFill>
          <a:blip r:embed="rId7"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162800" cy="114300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COMPONENTS OF CASTING PROCESS</a:t>
            </a:r>
          </a:p>
        </p:txBody>
      </p:sp>
      <p:pic>
        <p:nvPicPr>
          <p:cNvPr id="4" name="Picture 2"/>
          <p:cNvPicPr>
            <a:picLocks noChangeAspect="1" noChangeArrowheads="1"/>
          </p:cNvPicPr>
          <p:nvPr/>
        </p:nvPicPr>
        <p:blipFill>
          <a:blip r:embed="rId2" cstate="print"/>
          <a:srcRect/>
          <a:stretch>
            <a:fillRect/>
          </a:stretch>
        </p:blipFill>
        <p:spPr bwMode="auto">
          <a:xfrm>
            <a:off x="0" y="2133600"/>
            <a:ext cx="8153400" cy="43434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8077200" cy="1981200"/>
          </a:xfrm>
        </p:spPr>
        <p:txBody>
          <a:bodyPr>
            <a:noAutofit/>
          </a:bodyPr>
          <a:lstStyle/>
          <a:p>
            <a:pPr marL="274320" indent="-274320" algn="ctr">
              <a:lnSpc>
                <a:spcPct val="150000"/>
              </a:lnSpc>
              <a:buClr>
                <a:schemeClr val="tx2"/>
              </a:buClr>
              <a:buSzPct val="73000"/>
            </a:pPr>
            <a:r>
              <a:rPr lang="en-US" sz="48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t>Types </a:t>
            </a:r>
            <a:br>
              <a:rPr lang="en-US" sz="48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br>
            <a:r>
              <a:rPr lang="en-US" sz="48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t>of</a:t>
            </a:r>
            <a:br>
              <a:rPr lang="en-US" sz="48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br>
            <a:r>
              <a:rPr lang="en-US" sz="48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t>molding process</a:t>
            </a:r>
            <a:endParaRPr lang="en-US" sz="4800" i="1" spc="50" dirty="0">
              <a:ln w="11430"/>
              <a:solidFill>
                <a:srgbClr val="002060"/>
              </a:solidFill>
              <a:effectLst>
                <a:outerShdw blurRad="76200" dist="50800" dir="5400000" algn="tl" rotWithShape="0">
                  <a:srgbClr val="000000">
                    <a:alpha val="65000"/>
                  </a:srgbClr>
                </a:outerShdw>
              </a:effectLst>
              <a:latin typeface="Engravers MT"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Types of mould</a:t>
            </a:r>
          </a:p>
        </p:txBody>
      </p:sp>
      <p:sp>
        <p:nvSpPr>
          <p:cNvPr id="3" name="Content Placeholder 2"/>
          <p:cNvSpPr>
            <a:spLocks noGrp="1"/>
          </p:cNvSpPr>
          <p:nvPr>
            <p:ph idx="1"/>
          </p:nvPr>
        </p:nvSpPr>
        <p:spPr>
          <a:xfrm>
            <a:off x="228600" y="685800"/>
            <a:ext cx="7772400" cy="6172200"/>
          </a:xfrm>
        </p:spPr>
        <p:txBody>
          <a:bodyPr>
            <a:normAutofit fontScale="62500" lnSpcReduction="20000"/>
          </a:bodyPr>
          <a:lstStyle/>
          <a:p>
            <a:pPr algn="just">
              <a:lnSpc>
                <a:spcPct val="210000"/>
              </a:lnSpc>
              <a:buNone/>
            </a:pPr>
            <a:r>
              <a:rPr lang="en-US" sz="2900" b="1" dirty="0" smtClean="0">
                <a:solidFill>
                  <a:srgbClr val="00B050"/>
                </a:solidFill>
                <a:latin typeface="Verdana" pitchFamily="34" charset="0"/>
              </a:rPr>
              <a:t>Green-Sand Molds:</a:t>
            </a:r>
          </a:p>
          <a:p>
            <a:pPr algn="just">
              <a:lnSpc>
                <a:spcPct val="210000"/>
              </a:lnSpc>
            </a:pPr>
            <a:r>
              <a:rPr lang="en-US" sz="2200" b="1" dirty="0" smtClean="0">
                <a:latin typeface="Verdana" pitchFamily="34" charset="0"/>
              </a:rPr>
              <a:t>A green sand mold is very typical in casting manufacture, it is simple and easy to make, a mixture of sand, clay and water. The term green refers to the fact that the mold will contain moisture during the pouring of the casting.</a:t>
            </a:r>
          </a:p>
          <a:p>
            <a:pPr algn="just">
              <a:lnSpc>
                <a:spcPct val="210000"/>
              </a:lnSpc>
              <a:buNone/>
            </a:pPr>
            <a:r>
              <a:rPr lang="en-US" sz="2200" b="1" i="1" dirty="0" smtClean="0">
                <a:solidFill>
                  <a:srgbClr val="7030A0"/>
                </a:solidFill>
                <a:latin typeface="Verdana" pitchFamily="34" charset="0"/>
              </a:rPr>
              <a:t>Manufacturing Considerations and Properties of Green-Sand Molds:</a:t>
            </a:r>
          </a:p>
          <a:p>
            <a:pPr lvl="0" algn="just">
              <a:lnSpc>
                <a:spcPct val="210000"/>
              </a:lnSpc>
            </a:pPr>
            <a:r>
              <a:rPr lang="en-US" sz="2200" dirty="0" smtClean="0">
                <a:latin typeface="Verdana" pitchFamily="34" charset="0"/>
              </a:rPr>
              <a:t>Possess sufficient </a:t>
            </a:r>
            <a:r>
              <a:rPr lang="en-US" sz="2200" b="1" dirty="0" smtClean="0">
                <a:solidFill>
                  <a:srgbClr val="C00000"/>
                </a:solidFill>
                <a:latin typeface="Verdana" pitchFamily="34" charset="0"/>
              </a:rPr>
              <a:t>strength</a:t>
            </a:r>
            <a:r>
              <a:rPr lang="en-US" sz="2200" dirty="0" smtClean="0">
                <a:latin typeface="Verdana" pitchFamily="34" charset="0"/>
              </a:rPr>
              <a:t> for most casting applications</a:t>
            </a:r>
          </a:p>
          <a:p>
            <a:pPr lvl="0" algn="just">
              <a:lnSpc>
                <a:spcPct val="210000"/>
              </a:lnSpc>
            </a:pPr>
            <a:r>
              <a:rPr lang="en-US" sz="2200" dirty="0" smtClean="0">
                <a:latin typeface="Verdana" pitchFamily="34" charset="0"/>
              </a:rPr>
              <a:t>Good </a:t>
            </a:r>
            <a:r>
              <a:rPr lang="en-US" sz="2200" b="1" dirty="0" smtClean="0">
                <a:solidFill>
                  <a:srgbClr val="C00000"/>
                </a:solidFill>
                <a:latin typeface="Verdana" pitchFamily="34" charset="0"/>
              </a:rPr>
              <a:t>collapsibility</a:t>
            </a:r>
          </a:p>
          <a:p>
            <a:pPr lvl="0" algn="just">
              <a:lnSpc>
                <a:spcPct val="210000"/>
              </a:lnSpc>
            </a:pPr>
            <a:r>
              <a:rPr lang="en-US" sz="2200" dirty="0" smtClean="0">
                <a:latin typeface="Verdana" pitchFamily="34" charset="0"/>
              </a:rPr>
              <a:t>Good </a:t>
            </a:r>
            <a:r>
              <a:rPr lang="en-US" sz="2200" b="1" dirty="0" smtClean="0">
                <a:solidFill>
                  <a:srgbClr val="C00000"/>
                </a:solidFill>
                <a:latin typeface="Verdana" pitchFamily="34" charset="0"/>
              </a:rPr>
              <a:t>permeability</a:t>
            </a:r>
          </a:p>
          <a:p>
            <a:pPr lvl="0" algn="just">
              <a:lnSpc>
                <a:spcPct val="210000"/>
              </a:lnSpc>
            </a:pPr>
            <a:r>
              <a:rPr lang="en-US" sz="2200" dirty="0" smtClean="0">
                <a:latin typeface="Verdana" pitchFamily="34" charset="0"/>
              </a:rPr>
              <a:t>Good </a:t>
            </a:r>
            <a:r>
              <a:rPr lang="en-US" sz="2200" b="1" dirty="0" smtClean="0">
                <a:solidFill>
                  <a:srgbClr val="C00000"/>
                </a:solidFill>
                <a:latin typeface="Verdana" pitchFamily="34" charset="0"/>
              </a:rPr>
              <a:t>reusability</a:t>
            </a:r>
          </a:p>
          <a:p>
            <a:pPr lvl="0" algn="just">
              <a:lnSpc>
                <a:spcPct val="210000"/>
              </a:lnSpc>
            </a:pPr>
            <a:r>
              <a:rPr lang="en-US" sz="2200" b="1" dirty="0" smtClean="0">
                <a:solidFill>
                  <a:srgbClr val="C00000"/>
                </a:solidFill>
                <a:latin typeface="Verdana" pitchFamily="34" charset="0"/>
              </a:rPr>
              <a:t>Least expensive </a:t>
            </a:r>
            <a:r>
              <a:rPr lang="en-US" sz="2200" dirty="0" smtClean="0">
                <a:latin typeface="Verdana" pitchFamily="34" charset="0"/>
              </a:rPr>
              <a:t>of the molds used in sand casting manufacturing processes</a:t>
            </a:r>
          </a:p>
          <a:p>
            <a:pPr lvl="0" algn="just">
              <a:lnSpc>
                <a:spcPct val="210000"/>
              </a:lnSpc>
            </a:pPr>
            <a:r>
              <a:rPr lang="en-US" sz="2200" dirty="0" smtClean="0">
                <a:latin typeface="Verdana" pitchFamily="34" charset="0"/>
              </a:rPr>
              <a:t>Moisture in sand can cause defects in some castings, -dependent upon the type of metal used in the sand casting and the geometry of the part to be cast.</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5943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Types of mould</a:t>
            </a:r>
            <a:endParaRPr lang="en-US" dirty="0"/>
          </a:p>
        </p:txBody>
      </p:sp>
      <p:sp>
        <p:nvSpPr>
          <p:cNvPr id="3" name="Content Placeholder 2"/>
          <p:cNvSpPr>
            <a:spLocks noGrp="1"/>
          </p:cNvSpPr>
          <p:nvPr>
            <p:ph idx="1"/>
          </p:nvPr>
        </p:nvSpPr>
        <p:spPr>
          <a:xfrm>
            <a:off x="228600" y="762000"/>
            <a:ext cx="7772400" cy="6096000"/>
          </a:xfrm>
        </p:spPr>
        <p:txBody>
          <a:bodyPr>
            <a:normAutofit fontScale="92500" lnSpcReduction="10000"/>
          </a:bodyPr>
          <a:lstStyle/>
          <a:p>
            <a:pPr algn="just">
              <a:lnSpc>
                <a:spcPct val="190000"/>
              </a:lnSpc>
              <a:buNone/>
            </a:pPr>
            <a:r>
              <a:rPr lang="en-US" sz="1800" b="1" dirty="0" smtClean="0">
                <a:solidFill>
                  <a:srgbClr val="00B050"/>
                </a:solidFill>
                <a:latin typeface="Verdana" pitchFamily="34" charset="0"/>
              </a:rPr>
              <a:t>Dry-Sand Molds:</a:t>
            </a:r>
          </a:p>
          <a:p>
            <a:pPr algn="just">
              <a:lnSpc>
                <a:spcPct val="190000"/>
              </a:lnSpc>
            </a:pPr>
            <a:r>
              <a:rPr lang="en-US" sz="1300" b="1" dirty="0" smtClean="0">
                <a:latin typeface="Verdana" pitchFamily="34" charset="0"/>
              </a:rPr>
              <a:t>Dry-Sand m</a:t>
            </a:r>
            <a:r>
              <a:rPr lang="en-US" sz="1300" b="1" i="1" dirty="0" smtClean="0">
                <a:latin typeface="Verdana" pitchFamily="34" charset="0"/>
              </a:rPr>
              <a:t>olds </a:t>
            </a:r>
            <a:r>
              <a:rPr lang="en-US" sz="1300" b="1" dirty="0" smtClean="0">
                <a:latin typeface="Verdana" pitchFamily="34" charset="0"/>
              </a:rPr>
              <a:t>are baked in an oven, (at 300F - 650F for 8-48 hours), prior to the casting operation, in order to dry the mold. This drying strengthens the mold, and hardens its internal surfaces. Dry-Sand molds are manufactured using organic binders rather than clay.</a:t>
            </a:r>
          </a:p>
          <a:p>
            <a:pPr algn="just">
              <a:lnSpc>
                <a:spcPct val="200000"/>
              </a:lnSpc>
              <a:buNone/>
            </a:pPr>
            <a:r>
              <a:rPr lang="en-US" sz="1400" b="1" i="1" dirty="0" smtClean="0">
                <a:solidFill>
                  <a:srgbClr val="7030A0"/>
                </a:solidFill>
                <a:latin typeface="Verdana" pitchFamily="34" charset="0"/>
              </a:rPr>
              <a:t>Manufacturing Considerations and Properties of Dry-Sand Molds:</a:t>
            </a:r>
          </a:p>
          <a:p>
            <a:pPr lvl="0" algn="just">
              <a:lnSpc>
                <a:spcPct val="210000"/>
              </a:lnSpc>
            </a:pPr>
            <a:r>
              <a:rPr lang="en-US" sz="1300" b="1" dirty="0" smtClean="0">
                <a:solidFill>
                  <a:srgbClr val="C00000"/>
                </a:solidFill>
                <a:latin typeface="Verdana" pitchFamily="34" charset="0"/>
              </a:rPr>
              <a:t>Better</a:t>
            </a:r>
            <a:r>
              <a:rPr lang="en-US" sz="1300" dirty="0" smtClean="0">
                <a:latin typeface="Verdana" pitchFamily="34" charset="0"/>
              </a:rPr>
              <a:t> </a:t>
            </a:r>
            <a:r>
              <a:rPr lang="en-US" sz="1300" b="1" dirty="0" smtClean="0">
                <a:solidFill>
                  <a:srgbClr val="C00000"/>
                </a:solidFill>
                <a:latin typeface="Verdana" pitchFamily="34" charset="0"/>
              </a:rPr>
              <a:t>dimensional accuracy </a:t>
            </a:r>
            <a:r>
              <a:rPr lang="en-US" sz="1300" dirty="0" smtClean="0">
                <a:latin typeface="Verdana" pitchFamily="34" charset="0"/>
              </a:rPr>
              <a:t>of cast part than green-sand molds</a:t>
            </a:r>
          </a:p>
          <a:p>
            <a:pPr lvl="0" algn="just">
              <a:lnSpc>
                <a:spcPct val="210000"/>
              </a:lnSpc>
            </a:pPr>
            <a:r>
              <a:rPr lang="en-US" sz="1300" b="1" dirty="0" smtClean="0">
                <a:solidFill>
                  <a:srgbClr val="C00000"/>
                </a:solidFill>
                <a:latin typeface="Verdana" pitchFamily="34" charset="0"/>
              </a:rPr>
              <a:t>Better</a:t>
            </a:r>
            <a:r>
              <a:rPr lang="en-US" sz="1300" dirty="0" smtClean="0">
                <a:latin typeface="Verdana" pitchFamily="34" charset="0"/>
              </a:rPr>
              <a:t> </a:t>
            </a:r>
            <a:r>
              <a:rPr lang="en-US" sz="1300" b="1" dirty="0" smtClean="0">
                <a:solidFill>
                  <a:srgbClr val="C00000"/>
                </a:solidFill>
                <a:latin typeface="Verdana" pitchFamily="34" charset="0"/>
              </a:rPr>
              <a:t>surface finish </a:t>
            </a:r>
            <a:r>
              <a:rPr lang="en-US" sz="1300" dirty="0" smtClean="0">
                <a:latin typeface="Verdana" pitchFamily="34" charset="0"/>
              </a:rPr>
              <a:t>of cast part than green-sand molds</a:t>
            </a:r>
          </a:p>
          <a:p>
            <a:pPr lvl="0" algn="just">
              <a:lnSpc>
                <a:spcPct val="210000"/>
              </a:lnSpc>
            </a:pPr>
            <a:r>
              <a:rPr lang="en-US" sz="1300" b="1" dirty="0" smtClean="0">
                <a:solidFill>
                  <a:srgbClr val="C00000"/>
                </a:solidFill>
                <a:latin typeface="Verdana" pitchFamily="34" charset="0"/>
              </a:rPr>
              <a:t>More expensive </a:t>
            </a:r>
            <a:r>
              <a:rPr lang="en-US" sz="1300" dirty="0" smtClean="0">
                <a:latin typeface="Verdana" pitchFamily="34" charset="0"/>
              </a:rPr>
              <a:t>manufacturing process than green-sand production</a:t>
            </a:r>
          </a:p>
          <a:p>
            <a:pPr lvl="0" algn="just">
              <a:lnSpc>
                <a:spcPct val="210000"/>
              </a:lnSpc>
            </a:pPr>
            <a:r>
              <a:rPr lang="en-US" sz="1300" dirty="0" smtClean="0">
                <a:latin typeface="Verdana" pitchFamily="34" charset="0"/>
              </a:rPr>
              <a:t>Manufacturing </a:t>
            </a:r>
            <a:r>
              <a:rPr lang="en-US" sz="1300" b="1" dirty="0" smtClean="0">
                <a:solidFill>
                  <a:srgbClr val="C00000"/>
                </a:solidFill>
                <a:latin typeface="Verdana" pitchFamily="34" charset="0"/>
              </a:rPr>
              <a:t>production rate of castings are reduced </a:t>
            </a:r>
            <a:r>
              <a:rPr lang="en-US" sz="1300" dirty="0" smtClean="0">
                <a:latin typeface="Verdana" pitchFamily="34" charset="0"/>
              </a:rPr>
              <a:t>due to drying time</a:t>
            </a:r>
          </a:p>
          <a:p>
            <a:pPr lvl="0" algn="just">
              <a:lnSpc>
                <a:spcPct val="210000"/>
              </a:lnSpc>
            </a:pPr>
            <a:r>
              <a:rPr lang="en-US" sz="1300" b="1" dirty="0" smtClean="0">
                <a:solidFill>
                  <a:srgbClr val="C00000"/>
                </a:solidFill>
                <a:latin typeface="Verdana" pitchFamily="34" charset="0"/>
              </a:rPr>
              <a:t>Distortion</a:t>
            </a:r>
            <a:r>
              <a:rPr lang="en-US" sz="1300" dirty="0" smtClean="0">
                <a:latin typeface="Verdana" pitchFamily="34" charset="0"/>
              </a:rPr>
              <a:t> of the mold is </a:t>
            </a:r>
            <a:r>
              <a:rPr lang="en-US" sz="1300" b="1" dirty="0" smtClean="0">
                <a:solidFill>
                  <a:srgbClr val="C00000"/>
                </a:solidFill>
                <a:latin typeface="Verdana" pitchFamily="34" charset="0"/>
              </a:rPr>
              <a:t>greater</a:t>
            </a:r>
          </a:p>
          <a:p>
            <a:pPr lvl="0" algn="just">
              <a:lnSpc>
                <a:spcPct val="210000"/>
              </a:lnSpc>
            </a:pPr>
            <a:r>
              <a:rPr lang="en-US" sz="1300" dirty="0" smtClean="0">
                <a:latin typeface="Verdana" pitchFamily="34" charset="0"/>
              </a:rPr>
              <a:t>The metal casting is more </a:t>
            </a:r>
            <a:r>
              <a:rPr lang="en-US" sz="1300" b="1" dirty="0" smtClean="0">
                <a:solidFill>
                  <a:srgbClr val="C00000"/>
                </a:solidFill>
                <a:latin typeface="Verdana" pitchFamily="34" charset="0"/>
              </a:rPr>
              <a:t>susceptible to hot tearing </a:t>
            </a:r>
            <a:r>
              <a:rPr lang="en-US" sz="1300" dirty="0" smtClean="0">
                <a:latin typeface="Verdana" pitchFamily="34" charset="0"/>
              </a:rPr>
              <a:t>because of the lower collapsibility of the mold</a:t>
            </a:r>
          </a:p>
          <a:p>
            <a:pPr lvl="0" algn="just">
              <a:lnSpc>
                <a:spcPct val="210000"/>
              </a:lnSpc>
            </a:pPr>
            <a:r>
              <a:rPr lang="en-US" sz="1300" dirty="0" smtClean="0">
                <a:latin typeface="Verdana" pitchFamily="34" charset="0"/>
              </a:rPr>
              <a:t>Dry-Sand casting is generally </a:t>
            </a:r>
            <a:r>
              <a:rPr lang="en-US" sz="1300" b="1" dirty="0" smtClean="0">
                <a:solidFill>
                  <a:srgbClr val="C00000"/>
                </a:solidFill>
                <a:latin typeface="Verdana" pitchFamily="34" charset="0"/>
              </a:rPr>
              <a:t>limited to the manufacture of medium and large castings.</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Types of mould</a:t>
            </a:r>
            <a:endParaRPr lang="en-US" dirty="0"/>
          </a:p>
        </p:txBody>
      </p:sp>
      <p:sp>
        <p:nvSpPr>
          <p:cNvPr id="3" name="Content Placeholder 2"/>
          <p:cNvSpPr>
            <a:spLocks noGrp="1"/>
          </p:cNvSpPr>
          <p:nvPr>
            <p:ph idx="1"/>
          </p:nvPr>
        </p:nvSpPr>
        <p:spPr>
          <a:xfrm>
            <a:off x="304800" y="914400"/>
            <a:ext cx="7620000" cy="5943600"/>
          </a:xfrm>
        </p:spPr>
        <p:txBody>
          <a:bodyPr>
            <a:normAutofit/>
          </a:bodyPr>
          <a:lstStyle/>
          <a:p>
            <a:pPr algn="just">
              <a:lnSpc>
                <a:spcPct val="190000"/>
              </a:lnSpc>
              <a:buNone/>
            </a:pPr>
            <a:r>
              <a:rPr lang="en-US" sz="1800" b="1" dirty="0" smtClean="0">
                <a:solidFill>
                  <a:srgbClr val="00B050"/>
                </a:solidFill>
                <a:latin typeface="Verdana" pitchFamily="34" charset="0"/>
              </a:rPr>
              <a:t>Skin-Dried Molds:</a:t>
            </a:r>
          </a:p>
          <a:p>
            <a:pPr algn="just">
              <a:lnSpc>
                <a:spcPct val="190000"/>
              </a:lnSpc>
            </a:pPr>
            <a:r>
              <a:rPr lang="en-US" sz="1400" b="1" dirty="0" smtClean="0">
                <a:latin typeface="Verdana" pitchFamily="34" charset="0"/>
              </a:rPr>
              <a:t>When sand casting a part by the skin-dried mold process a green-sand mold is employed, and its mold cavity surface is dried to a depth of .5 - 1 inch. Drying is a part of the manufacturing process and is accomplished by use of torches, heating lamps or some other means, such as drying it in air.</a:t>
            </a:r>
          </a:p>
          <a:p>
            <a:pPr algn="just">
              <a:lnSpc>
                <a:spcPct val="200000"/>
              </a:lnSpc>
              <a:buNone/>
            </a:pPr>
            <a:r>
              <a:rPr lang="en-US" sz="1400" b="1" i="1" dirty="0" smtClean="0">
                <a:solidFill>
                  <a:srgbClr val="7030A0"/>
                </a:solidFill>
                <a:latin typeface="Verdana" pitchFamily="34" charset="0"/>
              </a:rPr>
              <a:t>Manufacturing Considerations and Properties of Skin-Dried Molds:</a:t>
            </a:r>
          </a:p>
          <a:p>
            <a:pPr lvl="0" algn="just">
              <a:lnSpc>
                <a:spcPct val="220000"/>
              </a:lnSpc>
            </a:pPr>
            <a:r>
              <a:rPr lang="en-US" sz="1400" dirty="0" smtClean="0">
                <a:latin typeface="Verdana" pitchFamily="34" charset="0"/>
              </a:rPr>
              <a:t>The cast part dimensional and surface finish advantages of dry-sand molds are partially achieved</a:t>
            </a:r>
          </a:p>
          <a:p>
            <a:pPr lvl="0" algn="just">
              <a:lnSpc>
                <a:spcPct val="220000"/>
              </a:lnSpc>
            </a:pPr>
            <a:r>
              <a:rPr lang="en-US" sz="1400" dirty="0" smtClean="0">
                <a:latin typeface="Verdana" pitchFamily="34" charset="0"/>
              </a:rPr>
              <a:t>No large oven is needed</a:t>
            </a:r>
          </a:p>
          <a:p>
            <a:pPr lvl="0" algn="just">
              <a:lnSpc>
                <a:spcPct val="220000"/>
              </a:lnSpc>
            </a:pPr>
            <a:r>
              <a:rPr lang="en-US" sz="1400" dirty="0" smtClean="0">
                <a:latin typeface="Verdana" pitchFamily="34" charset="0"/>
              </a:rPr>
              <a:t>Special bonding materials must be added to the sand mixture to strengthen the mold cavity surface</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 Shell Molding</a:t>
            </a:r>
          </a:p>
        </p:txBody>
      </p:sp>
      <p:sp>
        <p:nvSpPr>
          <p:cNvPr id="3" name="Content Placeholder 2"/>
          <p:cNvSpPr>
            <a:spLocks noGrp="1"/>
          </p:cNvSpPr>
          <p:nvPr>
            <p:ph idx="1"/>
          </p:nvPr>
        </p:nvSpPr>
        <p:spPr>
          <a:xfrm>
            <a:off x="228600" y="1219200"/>
            <a:ext cx="7772400" cy="5105400"/>
          </a:xfrm>
        </p:spPr>
        <p:txBody>
          <a:bodyPr>
            <a:normAutofit/>
          </a:bodyPr>
          <a:lstStyle/>
          <a:p>
            <a:pPr algn="just">
              <a:lnSpc>
                <a:spcPct val="190000"/>
              </a:lnSpc>
            </a:pPr>
            <a:r>
              <a:rPr lang="en-US" sz="1600" b="1" dirty="0" smtClean="0">
                <a:latin typeface="Verdana" pitchFamily="34" charset="0"/>
              </a:rPr>
              <a:t>Shell mold casting is a semi precise method for producing small casting respectively in large numbers.</a:t>
            </a:r>
          </a:p>
          <a:p>
            <a:pPr algn="just">
              <a:lnSpc>
                <a:spcPct val="190000"/>
              </a:lnSpc>
            </a:pPr>
            <a:r>
              <a:rPr lang="en-US" sz="1600" b="1" dirty="0" smtClean="0">
                <a:latin typeface="Verdana" pitchFamily="34" charset="0"/>
              </a:rPr>
              <a:t>Casting process in which the mold is a thin shell of sand held together by thermosetting resin binder.</a:t>
            </a:r>
          </a:p>
          <a:p>
            <a:pPr algn="just">
              <a:lnSpc>
                <a:spcPct val="190000"/>
              </a:lnSpc>
            </a:pPr>
            <a:r>
              <a:rPr lang="en-US" sz="1600" b="1" dirty="0" smtClean="0">
                <a:latin typeface="Verdana" pitchFamily="34" charset="0"/>
              </a:rPr>
              <a:t>The mould material contains </a:t>
            </a:r>
            <a:r>
              <a:rPr lang="en-US" sz="1600" b="1" dirty="0" err="1" smtClean="0">
                <a:latin typeface="Verdana" pitchFamily="34" charset="0"/>
              </a:rPr>
              <a:t>Phenolic</a:t>
            </a:r>
            <a:r>
              <a:rPr lang="en-US" sz="1600" b="1" dirty="0" smtClean="0">
                <a:latin typeface="Verdana" pitchFamily="34" charset="0"/>
              </a:rPr>
              <a:t> resin mixed with fine dry silica.</a:t>
            </a:r>
          </a:p>
          <a:p>
            <a:pPr algn="just">
              <a:lnSpc>
                <a:spcPct val="190000"/>
              </a:lnSpc>
            </a:pPr>
            <a:r>
              <a:rPr lang="en-US" sz="1600" b="1" dirty="0" smtClean="0">
                <a:latin typeface="Verdana" pitchFamily="34" charset="0"/>
              </a:rPr>
              <a:t>These are mixed either dry or in the presence of alcohol; no water is used.</a:t>
            </a:r>
          </a:p>
          <a:p>
            <a:pPr algn="just">
              <a:lnSpc>
                <a:spcPct val="190000"/>
              </a:lnSpc>
            </a:pPr>
            <a:r>
              <a:rPr lang="en-US" sz="1600" b="1" dirty="0" smtClean="0">
                <a:latin typeface="Verdana" pitchFamily="34" charset="0"/>
              </a:rPr>
              <a:t>Normally, a machined pattern of gray cast iron, aluminums or brass is used in this process.</a:t>
            </a:r>
          </a:p>
          <a:p>
            <a:pPr algn="just">
              <a:lnSpc>
                <a:spcPct val="190000"/>
              </a:lnSpc>
            </a:pPr>
            <a:endParaRPr lang="en-US" sz="1600" b="1" dirty="0" smtClean="0">
              <a:latin typeface="Verdana" pitchFamily="34" charset="0"/>
            </a:endParaRPr>
          </a:p>
          <a:p>
            <a:pPr algn="just">
              <a:lnSpc>
                <a:spcPct val="190000"/>
              </a:lnSpc>
            </a:pPr>
            <a:endParaRPr lang="en-US" sz="1600" b="1" dirty="0" smtClean="0">
              <a:latin typeface="Verdana"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670560"/>
          </a:xfrm>
        </p:spPr>
        <p:txBody>
          <a:bodyPr>
            <a:normAutofit/>
          </a:bodyPr>
          <a:lstStyle/>
          <a:p>
            <a:pPr marL="274320" indent="-274320"/>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Steps in shell molding: </a:t>
            </a:r>
          </a:p>
        </p:txBody>
      </p:sp>
      <p:pic>
        <p:nvPicPr>
          <p:cNvPr id="4" name="Picture 4" descr="w0099c1"/>
          <p:cNvPicPr>
            <a:picLocks noGrp="1" noChangeAspect="1" noChangeArrowheads="1"/>
          </p:cNvPicPr>
          <p:nvPr>
            <p:ph idx="1"/>
          </p:nvPr>
        </p:nvPicPr>
        <p:blipFill>
          <a:blip r:embed="rId2" cstate="print"/>
          <a:srcRect/>
          <a:stretch>
            <a:fillRect/>
          </a:stretch>
        </p:blipFill>
        <p:spPr bwMode="auto">
          <a:xfrm>
            <a:off x="1219200" y="1371600"/>
            <a:ext cx="5780936" cy="3886200"/>
          </a:xfrm>
          <a:prstGeom prst="rect">
            <a:avLst/>
          </a:prstGeom>
          <a:noFill/>
          <a:ln w="28575">
            <a:solidFill>
              <a:srgbClr val="C00000"/>
            </a:solidFill>
            <a:miter lim="800000"/>
            <a:headEnd/>
            <a:tailEnd/>
          </a:ln>
        </p:spPr>
      </p:pic>
      <p:sp>
        <p:nvSpPr>
          <p:cNvPr id="5" name="Rectangle 4"/>
          <p:cNvSpPr/>
          <p:nvPr/>
        </p:nvSpPr>
        <p:spPr>
          <a:xfrm>
            <a:off x="228600" y="5486400"/>
            <a:ext cx="7696200" cy="830997"/>
          </a:xfrm>
          <a:prstGeom prst="rect">
            <a:avLst/>
          </a:prstGeom>
        </p:spPr>
        <p:txBody>
          <a:bodyPr wrap="square">
            <a:spAutoFit/>
          </a:bodyPr>
          <a:lstStyle/>
          <a:p>
            <a:pPr marL="274320" indent="-274320" algn="just">
              <a:spcBef>
                <a:spcPts val="600"/>
              </a:spcBef>
              <a:buClr>
                <a:schemeClr val="tx2"/>
              </a:buClr>
              <a:buSzPct val="73000"/>
              <a:buFont typeface="Wingdings 2"/>
            </a:pPr>
            <a:r>
              <a:rPr lang="en-US" sz="1600" b="1" dirty="0" smtClean="0">
                <a:latin typeface="Verdana" pitchFamily="34" charset="0"/>
              </a:rPr>
              <a:t>(1) A match plate or cope and drag metal pattern is heated to 230-260º C and placed over a box containing sand mixed with thermosetting resin.</a:t>
            </a:r>
          </a:p>
        </p:txBody>
      </p:sp>
      <p:pic>
        <p:nvPicPr>
          <p:cNvPr id="6"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6705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Steps in shell molding: </a:t>
            </a:r>
            <a:endParaRPr lang="en-US" dirty="0"/>
          </a:p>
        </p:txBody>
      </p:sp>
      <p:pic>
        <p:nvPicPr>
          <p:cNvPr id="4" name="Picture 4" descr="w0099c2"/>
          <p:cNvPicPr>
            <a:picLocks noChangeAspect="1" noChangeArrowheads="1"/>
          </p:cNvPicPr>
          <p:nvPr/>
        </p:nvPicPr>
        <p:blipFill>
          <a:blip r:embed="rId2" cstate="print"/>
          <a:srcRect/>
          <a:stretch>
            <a:fillRect/>
          </a:stretch>
        </p:blipFill>
        <p:spPr bwMode="auto">
          <a:xfrm>
            <a:off x="228600" y="1136448"/>
            <a:ext cx="3810000" cy="3435552"/>
          </a:xfrm>
          <a:prstGeom prst="rect">
            <a:avLst/>
          </a:prstGeom>
          <a:noFill/>
          <a:ln w="28575">
            <a:solidFill>
              <a:srgbClr val="C00000"/>
            </a:solidFill>
            <a:miter lim="800000"/>
            <a:headEnd/>
            <a:tailEnd/>
          </a:ln>
        </p:spPr>
      </p:pic>
      <p:pic>
        <p:nvPicPr>
          <p:cNvPr id="5" name="Picture 5" descr="w0099c3"/>
          <p:cNvPicPr>
            <a:picLocks noChangeAspect="1" noChangeArrowheads="1"/>
          </p:cNvPicPr>
          <p:nvPr/>
        </p:nvPicPr>
        <p:blipFill>
          <a:blip r:embed="rId3" cstate="print"/>
          <a:srcRect/>
          <a:stretch>
            <a:fillRect/>
          </a:stretch>
        </p:blipFill>
        <p:spPr bwMode="auto">
          <a:xfrm>
            <a:off x="4191000" y="1143001"/>
            <a:ext cx="3886200" cy="3428999"/>
          </a:xfrm>
          <a:prstGeom prst="rect">
            <a:avLst/>
          </a:prstGeom>
          <a:noFill/>
          <a:ln w="28575">
            <a:solidFill>
              <a:srgbClr val="C00000"/>
            </a:solidFill>
            <a:miter lim="800000"/>
            <a:headEnd/>
            <a:tailEnd/>
          </a:ln>
        </p:spPr>
      </p:pic>
      <p:sp>
        <p:nvSpPr>
          <p:cNvPr id="6" name="Rectangle 5"/>
          <p:cNvSpPr/>
          <p:nvPr/>
        </p:nvSpPr>
        <p:spPr>
          <a:xfrm>
            <a:off x="152400" y="4907340"/>
            <a:ext cx="4038600" cy="1569660"/>
          </a:xfrm>
          <a:prstGeom prst="rect">
            <a:avLst/>
          </a:prstGeom>
        </p:spPr>
        <p:txBody>
          <a:bodyPr wrap="square">
            <a:spAutoFit/>
          </a:bodyPr>
          <a:lstStyle/>
          <a:p>
            <a:pPr marL="274320" indent="-274320" algn="just">
              <a:spcBef>
                <a:spcPts val="600"/>
              </a:spcBef>
              <a:buClr>
                <a:schemeClr val="tx2"/>
              </a:buClr>
              <a:buSzPct val="73000"/>
              <a:buFont typeface="Wingdings 2"/>
            </a:pPr>
            <a:r>
              <a:rPr lang="en-US" sz="1600" b="1" dirty="0" smtClean="0">
                <a:latin typeface="Verdana" pitchFamily="34" charset="0"/>
              </a:rPr>
              <a:t>(2) box is inverted so that sand and resin fall onto the hot pattern, causing a layer of the mixture to partially cure on the surface to form a hard shell up to 23-30 sec.</a:t>
            </a:r>
          </a:p>
        </p:txBody>
      </p:sp>
      <p:sp>
        <p:nvSpPr>
          <p:cNvPr id="7" name="Rectangle 6"/>
          <p:cNvSpPr/>
          <p:nvPr/>
        </p:nvSpPr>
        <p:spPr>
          <a:xfrm>
            <a:off x="4343400" y="4724400"/>
            <a:ext cx="3581400" cy="2139047"/>
          </a:xfrm>
          <a:prstGeom prst="rect">
            <a:avLst/>
          </a:prstGeom>
        </p:spPr>
        <p:txBody>
          <a:bodyPr wrap="square">
            <a:spAutoFit/>
          </a:bodyPr>
          <a:lstStyle/>
          <a:p>
            <a:pPr marL="274320" indent="-274320" algn="just">
              <a:spcBef>
                <a:spcPts val="600"/>
              </a:spcBef>
              <a:buClr>
                <a:schemeClr val="tx2"/>
              </a:buClr>
              <a:buSzPct val="73000"/>
              <a:buFont typeface="Wingdings 2"/>
            </a:pPr>
            <a:r>
              <a:rPr lang="en-US" sz="1600" b="1" dirty="0" smtClean="0">
                <a:latin typeface="Verdana" pitchFamily="34" charset="0"/>
              </a:rPr>
              <a:t>(3) box is repositioned so that loose uncured particles drop away and a layer of sand adheres  to pattern in form of shell of about 6mm thickness.</a:t>
            </a:r>
          </a:p>
          <a:p>
            <a:pPr marL="274320" indent="-274320" algn="just">
              <a:spcBef>
                <a:spcPts val="600"/>
              </a:spcBef>
              <a:buClr>
                <a:schemeClr val="tx2"/>
              </a:buClr>
              <a:buSzPct val="73000"/>
              <a:buFont typeface="Wingdings" pitchFamily="2" charset="2"/>
              <a:buChar char="q"/>
            </a:pPr>
            <a:r>
              <a:rPr lang="en-US" sz="1600" b="1" dirty="0" smtClean="0">
                <a:latin typeface="Verdana" pitchFamily="34" charset="0"/>
              </a:rPr>
              <a:t>The thickness can be controlled by dwell time.</a:t>
            </a:r>
          </a:p>
        </p:txBody>
      </p:sp>
      <p:pic>
        <p:nvPicPr>
          <p:cNvPr id="8" name="Picture 2"/>
          <p:cNvPicPr>
            <a:picLocks noChangeAspect="1" noChangeArrowheads="1"/>
          </p:cNvPicPr>
          <p:nvPr/>
        </p:nvPicPr>
        <p:blipFill>
          <a:blip r:embed="rId4"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Steps in shell molding: </a:t>
            </a:r>
            <a:endParaRPr lang="en-US" dirty="0"/>
          </a:p>
        </p:txBody>
      </p:sp>
      <p:pic>
        <p:nvPicPr>
          <p:cNvPr id="4" name="Picture 4" descr="w0099c4"/>
          <p:cNvPicPr>
            <a:picLocks noChangeAspect="1" noChangeArrowheads="1"/>
          </p:cNvPicPr>
          <p:nvPr/>
        </p:nvPicPr>
        <p:blipFill>
          <a:blip r:embed="rId2" cstate="print"/>
          <a:srcRect/>
          <a:stretch>
            <a:fillRect/>
          </a:stretch>
        </p:blipFill>
        <p:spPr bwMode="auto">
          <a:xfrm>
            <a:off x="344487" y="1219200"/>
            <a:ext cx="3922713" cy="3581400"/>
          </a:xfrm>
          <a:prstGeom prst="rect">
            <a:avLst/>
          </a:prstGeom>
          <a:noFill/>
          <a:ln w="28575">
            <a:solidFill>
              <a:srgbClr val="C00000"/>
            </a:solidFill>
            <a:miter lim="800000"/>
            <a:headEnd/>
            <a:tailEnd/>
          </a:ln>
        </p:spPr>
      </p:pic>
      <p:pic>
        <p:nvPicPr>
          <p:cNvPr id="5" name="Picture 5" descr="w0099c5"/>
          <p:cNvPicPr>
            <a:picLocks noChangeAspect="1" noChangeArrowheads="1"/>
          </p:cNvPicPr>
          <p:nvPr/>
        </p:nvPicPr>
        <p:blipFill>
          <a:blip r:embed="rId3" cstate="print"/>
          <a:srcRect/>
          <a:stretch>
            <a:fillRect/>
          </a:stretch>
        </p:blipFill>
        <p:spPr bwMode="auto">
          <a:xfrm>
            <a:off x="4392993" y="1600200"/>
            <a:ext cx="3684207" cy="2895600"/>
          </a:xfrm>
          <a:prstGeom prst="rect">
            <a:avLst/>
          </a:prstGeom>
          <a:noFill/>
          <a:ln w="28575">
            <a:solidFill>
              <a:srgbClr val="C00000"/>
            </a:solidFill>
            <a:miter lim="800000"/>
            <a:headEnd/>
            <a:tailEnd/>
          </a:ln>
        </p:spPr>
      </p:pic>
      <p:sp>
        <p:nvSpPr>
          <p:cNvPr id="6" name="Rectangle 5"/>
          <p:cNvSpPr/>
          <p:nvPr/>
        </p:nvSpPr>
        <p:spPr>
          <a:xfrm>
            <a:off x="152400" y="5265003"/>
            <a:ext cx="3810000" cy="830997"/>
          </a:xfrm>
          <a:prstGeom prst="rect">
            <a:avLst/>
          </a:prstGeom>
        </p:spPr>
        <p:txBody>
          <a:bodyPr wrap="square">
            <a:spAutoFit/>
          </a:bodyPr>
          <a:lstStyle/>
          <a:p>
            <a:pPr marL="274320" indent="-274320" algn="just">
              <a:spcBef>
                <a:spcPts val="600"/>
              </a:spcBef>
              <a:buClr>
                <a:schemeClr val="tx2"/>
              </a:buClr>
              <a:buSzPct val="73000"/>
              <a:buFont typeface="Wingdings 2"/>
            </a:pPr>
            <a:r>
              <a:rPr lang="en-US" sz="1600" b="1" dirty="0" smtClean="0">
                <a:latin typeface="Verdana" pitchFamily="34" charset="0"/>
              </a:rPr>
              <a:t>(4) sand shell is heated in oven (at 300ºC) for several minutes to complete curing</a:t>
            </a:r>
          </a:p>
        </p:txBody>
      </p:sp>
      <p:sp>
        <p:nvSpPr>
          <p:cNvPr id="7" name="Rectangle 6"/>
          <p:cNvSpPr/>
          <p:nvPr/>
        </p:nvSpPr>
        <p:spPr>
          <a:xfrm>
            <a:off x="4343400" y="5282625"/>
            <a:ext cx="3733800" cy="584775"/>
          </a:xfrm>
          <a:prstGeom prst="rect">
            <a:avLst/>
          </a:prstGeom>
        </p:spPr>
        <p:txBody>
          <a:bodyPr wrap="square">
            <a:spAutoFit/>
          </a:bodyPr>
          <a:lstStyle/>
          <a:p>
            <a:pPr marL="274320" indent="-274320" algn="just">
              <a:spcBef>
                <a:spcPts val="600"/>
              </a:spcBef>
              <a:buClr>
                <a:schemeClr val="tx2"/>
              </a:buClr>
              <a:buSzPct val="73000"/>
              <a:buFont typeface="Wingdings 2"/>
            </a:pPr>
            <a:r>
              <a:rPr lang="en-US" sz="1600" b="1" dirty="0" smtClean="0">
                <a:latin typeface="Verdana" pitchFamily="34" charset="0"/>
              </a:rPr>
              <a:t>(5) shell mold is stripped from the pattern by ejector pin.</a:t>
            </a:r>
          </a:p>
        </p:txBody>
      </p:sp>
      <p:pic>
        <p:nvPicPr>
          <p:cNvPr id="8" name="Picture 2"/>
          <p:cNvPicPr>
            <a:picLocks noChangeAspect="1" noChangeArrowheads="1"/>
          </p:cNvPicPr>
          <p:nvPr/>
        </p:nvPicPr>
        <p:blipFill>
          <a:blip r:embed="rId4"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Steps in shell molding: </a:t>
            </a:r>
            <a:endParaRPr lang="en-US" dirty="0"/>
          </a:p>
        </p:txBody>
      </p:sp>
      <p:pic>
        <p:nvPicPr>
          <p:cNvPr id="4" name="Picture 4" descr="w0099c6"/>
          <p:cNvPicPr>
            <a:picLocks noChangeAspect="1" noChangeArrowheads="1"/>
          </p:cNvPicPr>
          <p:nvPr/>
        </p:nvPicPr>
        <p:blipFill>
          <a:blip r:embed="rId2" cstate="print"/>
          <a:srcRect/>
          <a:stretch>
            <a:fillRect/>
          </a:stretch>
        </p:blipFill>
        <p:spPr bwMode="auto">
          <a:xfrm>
            <a:off x="228600" y="1066800"/>
            <a:ext cx="3971853" cy="4343400"/>
          </a:xfrm>
          <a:prstGeom prst="rect">
            <a:avLst/>
          </a:prstGeom>
          <a:noFill/>
          <a:ln w="28575">
            <a:solidFill>
              <a:srgbClr val="C00000"/>
            </a:solidFill>
            <a:miter lim="800000"/>
            <a:headEnd/>
            <a:tailEnd/>
          </a:ln>
        </p:spPr>
      </p:pic>
      <p:pic>
        <p:nvPicPr>
          <p:cNvPr id="5" name="Picture 5" descr="w0099c7"/>
          <p:cNvPicPr>
            <a:picLocks noChangeAspect="1" noChangeArrowheads="1"/>
          </p:cNvPicPr>
          <p:nvPr/>
        </p:nvPicPr>
        <p:blipFill>
          <a:blip r:embed="rId3" cstate="print"/>
          <a:srcRect/>
          <a:stretch>
            <a:fillRect/>
          </a:stretch>
        </p:blipFill>
        <p:spPr bwMode="auto">
          <a:xfrm>
            <a:off x="4800600" y="1461121"/>
            <a:ext cx="2743200" cy="3644279"/>
          </a:xfrm>
          <a:prstGeom prst="rect">
            <a:avLst/>
          </a:prstGeom>
          <a:noFill/>
          <a:ln w="28575">
            <a:solidFill>
              <a:srgbClr val="C00000"/>
            </a:solidFill>
            <a:miter lim="800000"/>
            <a:headEnd/>
            <a:tailEnd/>
          </a:ln>
        </p:spPr>
      </p:pic>
      <p:sp>
        <p:nvSpPr>
          <p:cNvPr id="6" name="Rectangle 5"/>
          <p:cNvSpPr/>
          <p:nvPr/>
        </p:nvSpPr>
        <p:spPr>
          <a:xfrm>
            <a:off x="0" y="5638800"/>
            <a:ext cx="4572000" cy="1077218"/>
          </a:xfrm>
          <a:prstGeom prst="rect">
            <a:avLst/>
          </a:prstGeom>
        </p:spPr>
        <p:txBody>
          <a:bodyPr>
            <a:spAutoFit/>
          </a:bodyPr>
          <a:lstStyle/>
          <a:p>
            <a:pPr marL="274320" indent="-274320" algn="just">
              <a:spcBef>
                <a:spcPts val="600"/>
              </a:spcBef>
              <a:buClr>
                <a:schemeClr val="tx2"/>
              </a:buClr>
              <a:buSzPct val="73000"/>
              <a:buFont typeface="Wingdings 2"/>
            </a:pPr>
            <a:r>
              <a:rPr lang="en-US" sz="1600" b="1" dirty="0" smtClean="0">
                <a:latin typeface="Verdana" pitchFamily="34" charset="0"/>
              </a:rPr>
              <a:t>(6) two halves of the shell mold are assembled, supported by sand or metal shot in a box, and pouring is accomplished</a:t>
            </a:r>
          </a:p>
        </p:txBody>
      </p:sp>
      <p:sp>
        <p:nvSpPr>
          <p:cNvPr id="7" name="Rectangle 6"/>
          <p:cNvSpPr/>
          <p:nvPr/>
        </p:nvSpPr>
        <p:spPr>
          <a:xfrm>
            <a:off x="4724400" y="5663625"/>
            <a:ext cx="3352800" cy="584775"/>
          </a:xfrm>
          <a:prstGeom prst="rect">
            <a:avLst/>
          </a:prstGeom>
        </p:spPr>
        <p:txBody>
          <a:bodyPr wrap="square">
            <a:spAutoFit/>
          </a:bodyPr>
          <a:lstStyle/>
          <a:p>
            <a:pPr marL="274320" indent="-274320" algn="just">
              <a:spcBef>
                <a:spcPts val="600"/>
              </a:spcBef>
              <a:buClr>
                <a:schemeClr val="tx2"/>
              </a:buClr>
              <a:buSzPct val="73000"/>
              <a:buFont typeface="Wingdings 2"/>
            </a:pPr>
            <a:r>
              <a:rPr lang="en-US" sz="1600" b="1" dirty="0" smtClean="0">
                <a:latin typeface="Verdana" pitchFamily="34" charset="0"/>
              </a:rPr>
              <a:t>(7) the finished casting with Sprue removed.</a:t>
            </a:r>
          </a:p>
        </p:txBody>
      </p:sp>
      <p:pic>
        <p:nvPicPr>
          <p:cNvPr id="8" name="Picture 2"/>
          <p:cNvPicPr>
            <a:picLocks noChangeAspect="1" noChangeArrowheads="1"/>
          </p:cNvPicPr>
          <p:nvPr/>
        </p:nvPicPr>
        <p:blipFill>
          <a:blip r:embed="rId4"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
            <a:ext cx="7772400" cy="74676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Advantages &amp; Disadvantages</a:t>
            </a:r>
          </a:p>
        </p:txBody>
      </p:sp>
      <p:sp>
        <p:nvSpPr>
          <p:cNvPr id="3" name="Content Placeholder 2"/>
          <p:cNvSpPr>
            <a:spLocks noGrp="1"/>
          </p:cNvSpPr>
          <p:nvPr>
            <p:ph idx="1"/>
          </p:nvPr>
        </p:nvSpPr>
        <p:spPr>
          <a:xfrm>
            <a:off x="228600" y="1143000"/>
            <a:ext cx="7696200" cy="5486400"/>
          </a:xfrm>
        </p:spPr>
        <p:txBody>
          <a:bodyPr>
            <a:normAutofit lnSpcReduction="10000"/>
          </a:bodyPr>
          <a:lstStyle/>
          <a:p>
            <a:pPr algn="just">
              <a:lnSpc>
                <a:spcPct val="190000"/>
              </a:lnSpc>
              <a:buNone/>
            </a:pPr>
            <a:r>
              <a:rPr lang="en-US" sz="1800" b="1" i="1" dirty="0" smtClean="0">
                <a:solidFill>
                  <a:srgbClr val="00B050"/>
                </a:solidFill>
                <a:latin typeface="Verdana" pitchFamily="34" charset="0"/>
              </a:rPr>
              <a:t>Advantages of shell molding:</a:t>
            </a:r>
          </a:p>
          <a:p>
            <a:pPr lvl="1" algn="just">
              <a:lnSpc>
                <a:spcPct val="230000"/>
              </a:lnSpc>
              <a:buClr>
                <a:schemeClr val="accent1"/>
              </a:buClr>
              <a:buFont typeface="Wingdings" pitchFamily="2" charset="2"/>
              <a:buChar char="q"/>
            </a:pPr>
            <a:r>
              <a:rPr lang="en-US" sz="1600" b="1" dirty="0" smtClean="0">
                <a:solidFill>
                  <a:schemeClr val="tx1"/>
                </a:solidFill>
                <a:latin typeface="Verdana" pitchFamily="34" charset="0"/>
              </a:rPr>
              <a:t>Smoother cavity surface permits easier flow of molten metal and better surface finish   </a:t>
            </a:r>
          </a:p>
          <a:p>
            <a:pPr lvl="1" algn="just">
              <a:lnSpc>
                <a:spcPct val="230000"/>
              </a:lnSpc>
              <a:buClr>
                <a:schemeClr val="accent1"/>
              </a:buClr>
              <a:buFont typeface="Wingdings" pitchFamily="2" charset="2"/>
              <a:buChar char="q"/>
            </a:pPr>
            <a:r>
              <a:rPr lang="en-US" sz="1600" b="1" dirty="0" smtClean="0">
                <a:solidFill>
                  <a:schemeClr val="tx1"/>
                </a:solidFill>
                <a:latin typeface="Verdana" pitchFamily="34" charset="0"/>
              </a:rPr>
              <a:t>Good dimensional accuracy - machining often not required</a:t>
            </a:r>
          </a:p>
          <a:p>
            <a:pPr lvl="1" algn="just">
              <a:lnSpc>
                <a:spcPct val="230000"/>
              </a:lnSpc>
              <a:buClr>
                <a:schemeClr val="accent1"/>
              </a:buClr>
              <a:buFont typeface="Wingdings" pitchFamily="2" charset="2"/>
              <a:buChar char="q"/>
            </a:pPr>
            <a:r>
              <a:rPr lang="en-US" sz="1600" b="1" dirty="0" smtClean="0">
                <a:solidFill>
                  <a:schemeClr val="tx1"/>
                </a:solidFill>
                <a:latin typeface="Verdana" pitchFamily="34" charset="0"/>
              </a:rPr>
              <a:t>Less cracks in casting  </a:t>
            </a:r>
          </a:p>
          <a:p>
            <a:pPr algn="just">
              <a:lnSpc>
                <a:spcPct val="190000"/>
              </a:lnSpc>
              <a:buNone/>
            </a:pPr>
            <a:r>
              <a:rPr lang="en-US" sz="1800" b="1" i="1" dirty="0" smtClean="0">
                <a:solidFill>
                  <a:srgbClr val="00B050"/>
                </a:solidFill>
                <a:latin typeface="Verdana" pitchFamily="34" charset="0"/>
              </a:rPr>
              <a:t>Disadvantages:</a:t>
            </a:r>
          </a:p>
          <a:p>
            <a:pPr lvl="1" algn="just">
              <a:lnSpc>
                <a:spcPct val="230000"/>
              </a:lnSpc>
              <a:buClr>
                <a:schemeClr val="accent1"/>
              </a:buClr>
              <a:buFont typeface="Wingdings" pitchFamily="2" charset="2"/>
              <a:buChar char="q"/>
            </a:pPr>
            <a:r>
              <a:rPr lang="en-US" sz="1600" b="1" dirty="0" smtClean="0">
                <a:solidFill>
                  <a:schemeClr val="tx1"/>
                </a:solidFill>
                <a:latin typeface="Verdana" pitchFamily="34" charset="0"/>
              </a:rPr>
              <a:t>Takes more time</a:t>
            </a:r>
          </a:p>
          <a:p>
            <a:pPr lvl="1" algn="just">
              <a:lnSpc>
                <a:spcPct val="230000"/>
              </a:lnSpc>
              <a:buClr>
                <a:schemeClr val="accent1"/>
              </a:buClr>
              <a:buFont typeface="Wingdings" pitchFamily="2" charset="2"/>
              <a:buChar char="q"/>
            </a:pPr>
            <a:r>
              <a:rPr lang="en-US" sz="1600" b="1" dirty="0" smtClean="0">
                <a:solidFill>
                  <a:schemeClr val="tx1"/>
                </a:solidFill>
                <a:latin typeface="Verdana" pitchFamily="34" charset="0"/>
              </a:rPr>
              <a:t>Because of resin, more expensive</a:t>
            </a:r>
          </a:p>
          <a:p>
            <a:pPr lvl="1" algn="just">
              <a:lnSpc>
                <a:spcPct val="230000"/>
              </a:lnSpc>
              <a:buClr>
                <a:schemeClr val="accent1"/>
              </a:buClr>
              <a:buFont typeface="Wingdings" pitchFamily="2" charset="2"/>
              <a:buChar char="q"/>
            </a:pPr>
            <a:r>
              <a:rPr lang="en-US" sz="1600" b="1" dirty="0" smtClean="0">
                <a:solidFill>
                  <a:schemeClr val="tx1"/>
                </a:solidFill>
                <a:latin typeface="Verdana" pitchFamily="34" charset="0"/>
              </a:rPr>
              <a:t>Shell not reusable</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7924800" cy="67056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Cross sectional view of mould </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219200"/>
            <a:ext cx="7772400" cy="5334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848600" cy="533400"/>
          </a:xfrm>
        </p:spPr>
        <p:txBody>
          <a:bodyPr>
            <a:noAutofit/>
          </a:bodyPr>
          <a:lstStyle/>
          <a:p>
            <a:r>
              <a:rPr lang="en-US" sz="35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Expanded Polystyrene Process</a:t>
            </a:r>
          </a:p>
        </p:txBody>
      </p:sp>
      <p:sp>
        <p:nvSpPr>
          <p:cNvPr id="3" name="Content Placeholder 2"/>
          <p:cNvSpPr>
            <a:spLocks noGrp="1"/>
          </p:cNvSpPr>
          <p:nvPr>
            <p:ph idx="1"/>
          </p:nvPr>
        </p:nvSpPr>
        <p:spPr>
          <a:xfrm>
            <a:off x="228600" y="1066800"/>
            <a:ext cx="7696200" cy="5791200"/>
          </a:xfrm>
        </p:spPr>
        <p:txBody>
          <a:bodyPr>
            <a:normAutofit/>
          </a:bodyPr>
          <a:lstStyle/>
          <a:p>
            <a:pPr algn="just">
              <a:lnSpc>
                <a:spcPct val="190000"/>
              </a:lnSpc>
              <a:buNone/>
            </a:pPr>
            <a:r>
              <a:rPr lang="en-US" sz="2000" b="1" i="1" dirty="0" smtClean="0">
                <a:solidFill>
                  <a:srgbClr val="18A818"/>
                </a:solidFill>
                <a:latin typeface="Verdana" pitchFamily="34" charset="0"/>
              </a:rPr>
              <a:t>Uses a mold of sand packed around a polystyrene foam pattern which vaporizes when molten metal is poured into mold  </a:t>
            </a:r>
          </a:p>
          <a:p>
            <a:pPr algn="just">
              <a:lnSpc>
                <a:spcPct val="190000"/>
              </a:lnSpc>
            </a:pPr>
            <a:r>
              <a:rPr lang="en-US" sz="1800" b="1" dirty="0" smtClean="0">
                <a:solidFill>
                  <a:srgbClr val="C00000"/>
                </a:solidFill>
                <a:latin typeface="Verdana" pitchFamily="34" charset="0"/>
              </a:rPr>
              <a:t>Other names: </a:t>
            </a:r>
            <a:r>
              <a:rPr lang="en-US" sz="1800" dirty="0" smtClean="0">
                <a:latin typeface="Verdana" pitchFamily="34" charset="0"/>
              </a:rPr>
              <a:t>lost foam process, lost pattern process, evaporative foam process, and full mold process  </a:t>
            </a:r>
          </a:p>
          <a:p>
            <a:pPr algn="just">
              <a:lnSpc>
                <a:spcPct val="190000"/>
              </a:lnSpc>
            </a:pPr>
            <a:r>
              <a:rPr lang="en-US" sz="1800" b="1" dirty="0" smtClean="0">
                <a:solidFill>
                  <a:srgbClr val="C00000"/>
                </a:solidFill>
                <a:latin typeface="Verdana" pitchFamily="34" charset="0"/>
              </a:rPr>
              <a:t>Polystyrene foam </a:t>
            </a:r>
            <a:r>
              <a:rPr lang="en-US" sz="1800" dirty="0" smtClean="0">
                <a:latin typeface="Verdana" pitchFamily="34" charset="0"/>
              </a:rPr>
              <a:t>pattern includes Sprue, risers, gating system, and internal cores (if needed)  </a:t>
            </a:r>
          </a:p>
          <a:p>
            <a:pPr algn="just">
              <a:lnSpc>
                <a:spcPct val="190000"/>
              </a:lnSpc>
              <a:buNone/>
            </a:pPr>
            <a:r>
              <a:rPr lang="en-US" sz="2400" b="1" i="1" dirty="0" smtClean="0">
                <a:solidFill>
                  <a:srgbClr val="002060"/>
                </a:solidFill>
                <a:latin typeface="Verdana" pitchFamily="34" charset="0"/>
              </a:rPr>
              <a:t>Mold does not have to be opened into cope and drag sections </a:t>
            </a:r>
            <a:r>
              <a:rPr lang="en-US" sz="1600" b="1" dirty="0" smtClean="0">
                <a:solidFill>
                  <a:srgbClr val="002060"/>
                </a:solidFill>
                <a:latin typeface="Verdana" pitchFamily="34" charset="0"/>
              </a:rPr>
              <a:t>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924800" cy="762000"/>
          </a:xfrm>
        </p:spPr>
        <p:txBody>
          <a:bodyPr>
            <a:normAutofit fontScale="90000"/>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Expanded Polystyrene Process</a:t>
            </a:r>
            <a:endParaRPr lang="en-US" dirty="0"/>
          </a:p>
        </p:txBody>
      </p:sp>
      <p:pic>
        <p:nvPicPr>
          <p:cNvPr id="4" name="Picture 4" descr="w0101c1"/>
          <p:cNvPicPr>
            <a:picLocks noChangeAspect="1" noChangeArrowheads="1"/>
          </p:cNvPicPr>
          <p:nvPr/>
        </p:nvPicPr>
        <p:blipFill>
          <a:blip r:embed="rId2" cstate="print"/>
          <a:srcRect/>
          <a:stretch>
            <a:fillRect/>
          </a:stretch>
        </p:blipFill>
        <p:spPr bwMode="auto">
          <a:xfrm>
            <a:off x="685800" y="1219200"/>
            <a:ext cx="6858461" cy="4343400"/>
          </a:xfrm>
          <a:prstGeom prst="rect">
            <a:avLst/>
          </a:prstGeom>
          <a:noFill/>
          <a:ln w="28575">
            <a:solidFill>
              <a:srgbClr val="C00000"/>
            </a:solidFill>
            <a:miter lim="800000"/>
            <a:headEnd/>
            <a:tailEnd/>
          </a:ln>
        </p:spPr>
      </p:pic>
      <p:sp>
        <p:nvSpPr>
          <p:cNvPr id="5" name="Rectangle 4"/>
          <p:cNvSpPr/>
          <p:nvPr/>
        </p:nvSpPr>
        <p:spPr>
          <a:xfrm>
            <a:off x="228600" y="5791200"/>
            <a:ext cx="7696200" cy="1000274"/>
          </a:xfrm>
          <a:prstGeom prst="rect">
            <a:avLst/>
          </a:prstGeom>
        </p:spPr>
        <p:txBody>
          <a:bodyPr wrap="square">
            <a:spAutoFit/>
          </a:bodyPr>
          <a:lstStyle/>
          <a:p>
            <a:pPr marL="274320" indent="-274320" algn="just">
              <a:spcBef>
                <a:spcPts val="600"/>
              </a:spcBef>
              <a:buClr>
                <a:schemeClr val="tx2"/>
              </a:buClr>
              <a:buSzPct val="73000"/>
              <a:buFont typeface="Wingdings 2"/>
            </a:pPr>
            <a:r>
              <a:rPr lang="en-US" b="1" i="1" dirty="0" smtClean="0">
                <a:solidFill>
                  <a:srgbClr val="7030A0"/>
                </a:solidFill>
                <a:latin typeface="Verdana" pitchFamily="34" charset="0"/>
              </a:rPr>
              <a:t>Expanded polystyrene casting process: </a:t>
            </a:r>
          </a:p>
          <a:p>
            <a:pPr marL="274320" indent="-274320" algn="just">
              <a:spcBef>
                <a:spcPts val="600"/>
              </a:spcBef>
              <a:buClr>
                <a:schemeClr val="tx2"/>
              </a:buClr>
              <a:buSzPct val="73000"/>
              <a:buFont typeface="Wingdings 2"/>
            </a:pPr>
            <a:r>
              <a:rPr lang="en-US" b="1" i="1" dirty="0" smtClean="0">
                <a:latin typeface="Verdana" pitchFamily="34" charset="0"/>
              </a:rPr>
              <a:t>(1) pattern of polystyrene is coated with refractory compound</a:t>
            </a:r>
          </a:p>
        </p:txBody>
      </p:sp>
      <p:pic>
        <p:nvPicPr>
          <p:cNvPr id="6"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696200" cy="670560"/>
          </a:xfrm>
        </p:spPr>
        <p:txBody>
          <a:bodyPr>
            <a:normAutofit fontScale="90000"/>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Expanded Polystyrene Process</a:t>
            </a:r>
            <a:endParaRPr lang="en-US" dirty="0"/>
          </a:p>
        </p:txBody>
      </p:sp>
      <p:pic>
        <p:nvPicPr>
          <p:cNvPr id="4" name="Picture 4" descr="w0101c2"/>
          <p:cNvPicPr>
            <a:picLocks noChangeAspect="1" noChangeArrowheads="1"/>
          </p:cNvPicPr>
          <p:nvPr/>
        </p:nvPicPr>
        <p:blipFill>
          <a:blip r:embed="rId2" cstate="print"/>
          <a:srcRect/>
          <a:stretch>
            <a:fillRect/>
          </a:stretch>
        </p:blipFill>
        <p:spPr bwMode="auto">
          <a:xfrm>
            <a:off x="2057400" y="1295400"/>
            <a:ext cx="3613484" cy="4038600"/>
          </a:xfrm>
          <a:prstGeom prst="rect">
            <a:avLst/>
          </a:prstGeom>
          <a:noFill/>
          <a:ln w="9525">
            <a:noFill/>
            <a:miter lim="800000"/>
            <a:headEnd/>
            <a:tailEnd/>
          </a:ln>
        </p:spPr>
      </p:pic>
      <p:sp>
        <p:nvSpPr>
          <p:cNvPr id="5" name="Rectangle 4"/>
          <p:cNvSpPr/>
          <p:nvPr/>
        </p:nvSpPr>
        <p:spPr>
          <a:xfrm>
            <a:off x="381000" y="5791200"/>
            <a:ext cx="7391400" cy="646331"/>
          </a:xfrm>
          <a:prstGeom prst="rect">
            <a:avLst/>
          </a:prstGeom>
        </p:spPr>
        <p:txBody>
          <a:bodyPr wrap="square">
            <a:spAutoFit/>
          </a:bodyPr>
          <a:lstStyle/>
          <a:p>
            <a:pPr marL="274320" indent="-274320" algn="just">
              <a:spcBef>
                <a:spcPts val="600"/>
              </a:spcBef>
              <a:buClr>
                <a:schemeClr val="tx2"/>
              </a:buClr>
              <a:buSzPct val="73000"/>
              <a:buFont typeface="Wingdings 2"/>
            </a:pPr>
            <a:r>
              <a:rPr lang="en-US" b="1" i="1" dirty="0" smtClean="0">
                <a:latin typeface="Verdana" pitchFamily="34" charset="0"/>
              </a:rPr>
              <a:t>(2) foam pattern is placed in mold box, and sand is compacted around the pattern</a:t>
            </a:r>
          </a:p>
        </p:txBody>
      </p:sp>
      <p:pic>
        <p:nvPicPr>
          <p:cNvPr id="6"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670560"/>
          </a:xfrm>
        </p:spPr>
        <p:txBody>
          <a:bodyPr>
            <a:normAutofit fontScale="90000"/>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Expanded Polystyrene Process</a:t>
            </a:r>
            <a:endParaRPr lang="en-US" dirty="0"/>
          </a:p>
        </p:txBody>
      </p:sp>
      <p:pic>
        <p:nvPicPr>
          <p:cNvPr id="4" name="Picture 4" descr="w0101c3"/>
          <p:cNvPicPr>
            <a:picLocks noChangeAspect="1" noChangeArrowheads="1"/>
          </p:cNvPicPr>
          <p:nvPr/>
        </p:nvPicPr>
        <p:blipFill>
          <a:blip r:embed="rId2" cstate="print"/>
          <a:srcRect/>
          <a:stretch>
            <a:fillRect/>
          </a:stretch>
        </p:blipFill>
        <p:spPr bwMode="auto">
          <a:xfrm>
            <a:off x="2353757" y="1066800"/>
            <a:ext cx="3818443" cy="3429000"/>
          </a:xfrm>
          <a:prstGeom prst="rect">
            <a:avLst/>
          </a:prstGeom>
          <a:noFill/>
          <a:ln w="9525">
            <a:noFill/>
            <a:miter lim="800000"/>
            <a:headEnd/>
            <a:tailEnd/>
          </a:ln>
        </p:spPr>
      </p:pic>
      <p:sp>
        <p:nvSpPr>
          <p:cNvPr id="5" name="Rectangle 4"/>
          <p:cNvSpPr/>
          <p:nvPr/>
        </p:nvSpPr>
        <p:spPr>
          <a:xfrm>
            <a:off x="228600" y="4572000"/>
            <a:ext cx="7696200" cy="2169825"/>
          </a:xfrm>
          <a:prstGeom prst="rect">
            <a:avLst/>
          </a:prstGeom>
        </p:spPr>
        <p:txBody>
          <a:bodyPr wrap="square">
            <a:spAutoFit/>
          </a:bodyPr>
          <a:lstStyle/>
          <a:p>
            <a:pPr marL="274320" indent="-274320" algn="just">
              <a:lnSpc>
                <a:spcPct val="150000"/>
              </a:lnSpc>
              <a:spcBef>
                <a:spcPts val="600"/>
              </a:spcBef>
              <a:buClr>
                <a:schemeClr val="tx2"/>
              </a:buClr>
              <a:buSzPct val="73000"/>
              <a:buFont typeface="Wingdings 2"/>
            </a:pPr>
            <a:r>
              <a:rPr lang="en-US" b="1" i="1" dirty="0" smtClean="0">
                <a:latin typeface="Verdana" pitchFamily="34" charset="0"/>
              </a:rPr>
              <a:t>(3) molten metal is poured into the portion of the pattern that forms the pouring cup and Sprue.  As the metal enters the mold, the polystyrene foam is vaporized ahead of the advancing liquid, thus the resulting mold cavity is filled. </a:t>
            </a:r>
          </a:p>
        </p:txBody>
      </p:sp>
      <p:pic>
        <p:nvPicPr>
          <p:cNvPr id="6"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sz="3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Advantages &amp; Disadvantages</a:t>
            </a:r>
          </a:p>
        </p:txBody>
      </p:sp>
      <p:sp>
        <p:nvSpPr>
          <p:cNvPr id="3" name="Content Placeholder 2"/>
          <p:cNvSpPr>
            <a:spLocks noGrp="1"/>
          </p:cNvSpPr>
          <p:nvPr>
            <p:ph idx="1"/>
          </p:nvPr>
        </p:nvSpPr>
        <p:spPr>
          <a:xfrm>
            <a:off x="228600" y="1295400"/>
            <a:ext cx="7772400" cy="5181600"/>
          </a:xfrm>
        </p:spPr>
        <p:txBody>
          <a:bodyPr>
            <a:normAutofit/>
          </a:bodyPr>
          <a:lstStyle/>
          <a:p>
            <a:pPr algn="just">
              <a:lnSpc>
                <a:spcPct val="200000"/>
              </a:lnSpc>
            </a:pPr>
            <a:r>
              <a:rPr lang="en-US" sz="2000" b="1" i="1" dirty="0" smtClean="0">
                <a:solidFill>
                  <a:srgbClr val="00B050"/>
                </a:solidFill>
                <a:latin typeface="Verdana" pitchFamily="34" charset="0"/>
              </a:rPr>
              <a:t>Advantages of expanded polystyrene process:</a:t>
            </a:r>
          </a:p>
          <a:p>
            <a:pPr lvl="1" algn="just">
              <a:lnSpc>
                <a:spcPct val="200000"/>
              </a:lnSpc>
              <a:buClr>
                <a:schemeClr val="accent1"/>
              </a:buClr>
              <a:buFont typeface="Wingdings" pitchFamily="2" charset="2"/>
              <a:buChar char="q"/>
            </a:pPr>
            <a:r>
              <a:rPr lang="en-US" sz="1900" b="1" i="1" dirty="0" smtClean="0">
                <a:solidFill>
                  <a:schemeClr val="tx1"/>
                </a:solidFill>
                <a:latin typeface="Verdana" pitchFamily="34" charset="0"/>
              </a:rPr>
              <a:t>Pattern need not be removed from the mold  </a:t>
            </a:r>
          </a:p>
          <a:p>
            <a:pPr lvl="1" algn="just">
              <a:lnSpc>
                <a:spcPct val="200000"/>
              </a:lnSpc>
              <a:buClr>
                <a:schemeClr val="accent1"/>
              </a:buClr>
              <a:buFont typeface="Wingdings" pitchFamily="2" charset="2"/>
              <a:buChar char="q"/>
            </a:pPr>
            <a:r>
              <a:rPr lang="en-US" sz="1900" b="1" i="1" dirty="0" smtClean="0">
                <a:solidFill>
                  <a:schemeClr val="tx1"/>
                </a:solidFill>
                <a:latin typeface="Verdana" pitchFamily="34" charset="0"/>
              </a:rPr>
              <a:t>Faster:  two mold halves are not required </a:t>
            </a:r>
          </a:p>
          <a:p>
            <a:pPr algn="just">
              <a:lnSpc>
                <a:spcPct val="200000"/>
              </a:lnSpc>
            </a:pPr>
            <a:r>
              <a:rPr lang="en-US" sz="2000" b="1" i="1" dirty="0" smtClean="0">
                <a:solidFill>
                  <a:srgbClr val="00B050"/>
                </a:solidFill>
                <a:latin typeface="Verdana" pitchFamily="34" charset="0"/>
              </a:rPr>
              <a:t>Disadvantages:</a:t>
            </a:r>
          </a:p>
          <a:p>
            <a:pPr lvl="1" algn="just">
              <a:lnSpc>
                <a:spcPct val="200000"/>
              </a:lnSpc>
              <a:buClr>
                <a:schemeClr val="accent1"/>
              </a:buClr>
              <a:buFont typeface="Wingdings" pitchFamily="2" charset="2"/>
              <a:buChar char="q"/>
            </a:pPr>
            <a:r>
              <a:rPr lang="en-US" sz="1900" b="1" i="1" dirty="0" smtClean="0">
                <a:solidFill>
                  <a:schemeClr val="tx1"/>
                </a:solidFill>
                <a:latin typeface="Verdana" pitchFamily="34" charset="0"/>
              </a:rPr>
              <a:t>A new pattern is needed for every casting  </a:t>
            </a:r>
          </a:p>
          <a:p>
            <a:pPr lvl="1" algn="just">
              <a:lnSpc>
                <a:spcPct val="200000"/>
              </a:lnSpc>
              <a:buClr>
                <a:schemeClr val="accent1"/>
              </a:buClr>
              <a:buFont typeface="Wingdings" pitchFamily="2" charset="2"/>
              <a:buChar char="q"/>
            </a:pPr>
            <a:r>
              <a:rPr lang="en-US" sz="1900" b="1" i="1" dirty="0" smtClean="0">
                <a:solidFill>
                  <a:schemeClr val="tx1"/>
                </a:solidFill>
                <a:latin typeface="Verdana" pitchFamily="34" charset="0"/>
              </a:rPr>
              <a:t>Cost is highly dependent on cost of producing patterns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1143000"/>
          </a:xfrm>
        </p:spPr>
        <p:txBody>
          <a:bodyPr>
            <a:normAutofit/>
          </a:bodyPr>
          <a:lstStyle/>
          <a:p>
            <a:r>
              <a:rPr lang="en-US" sz="3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Investment Casting </a:t>
            </a:r>
            <a:br>
              <a:rPr lang="en-US" sz="3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(Lost Wax Process)</a:t>
            </a:r>
          </a:p>
        </p:txBody>
      </p:sp>
      <p:sp>
        <p:nvSpPr>
          <p:cNvPr id="3" name="Content Placeholder 2"/>
          <p:cNvSpPr>
            <a:spLocks noGrp="1"/>
          </p:cNvSpPr>
          <p:nvPr>
            <p:ph idx="1"/>
          </p:nvPr>
        </p:nvSpPr>
        <p:spPr>
          <a:xfrm>
            <a:off x="228600" y="1447800"/>
            <a:ext cx="7772400" cy="5257800"/>
          </a:xfrm>
        </p:spPr>
        <p:txBody>
          <a:bodyPr>
            <a:normAutofit lnSpcReduction="10000"/>
          </a:bodyPr>
          <a:lstStyle/>
          <a:p>
            <a:pPr algn="just">
              <a:lnSpc>
                <a:spcPct val="200000"/>
              </a:lnSpc>
              <a:buNone/>
            </a:pPr>
            <a:r>
              <a:rPr lang="en-US" sz="2000" b="1" i="1" dirty="0" smtClean="0">
                <a:solidFill>
                  <a:srgbClr val="18A818"/>
                </a:solidFill>
                <a:latin typeface="Verdana" pitchFamily="34" charset="0"/>
              </a:rPr>
              <a:t>A pattern made of wax is coated with a refractory material to make mold, after which wax is melted away prior to pouring molten metal  </a:t>
            </a:r>
          </a:p>
          <a:p>
            <a:pPr algn="just">
              <a:lnSpc>
                <a:spcPct val="190000"/>
              </a:lnSpc>
            </a:pPr>
            <a:r>
              <a:rPr lang="en-US" sz="1900" b="1" dirty="0" smtClean="0">
                <a:solidFill>
                  <a:srgbClr val="C00000"/>
                </a:solidFill>
                <a:latin typeface="Verdana" pitchFamily="34" charset="0"/>
              </a:rPr>
              <a:t>"Investment" </a:t>
            </a:r>
            <a:r>
              <a:rPr lang="en-US" sz="1900" b="1" dirty="0" smtClean="0">
                <a:latin typeface="Verdana" pitchFamily="34" charset="0"/>
              </a:rPr>
              <a:t>comes from a less familiar definition of "invest" - "to cover completely," which refers to coating of refractory material around wax pattern  </a:t>
            </a:r>
          </a:p>
          <a:p>
            <a:pPr algn="just">
              <a:lnSpc>
                <a:spcPct val="190000"/>
              </a:lnSpc>
            </a:pPr>
            <a:r>
              <a:rPr lang="en-US" sz="1900" b="1" dirty="0" smtClean="0">
                <a:latin typeface="Verdana" pitchFamily="34" charset="0"/>
              </a:rPr>
              <a:t>It is a precision casting process - capable of producing castings of high accuracy and intricate detail  </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fontScale="90000"/>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Investment Casting </a:t>
            </a:r>
            <a:b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(Lost Wax Process)</a:t>
            </a:r>
            <a:endParaRPr lang="en-US" dirty="0"/>
          </a:p>
        </p:txBody>
      </p:sp>
      <p:pic>
        <p:nvPicPr>
          <p:cNvPr id="4" name="Picture 4" descr="w0102c1&amp;2"/>
          <p:cNvPicPr>
            <a:picLocks noChangeAspect="1" noChangeArrowheads="1"/>
          </p:cNvPicPr>
          <p:nvPr/>
        </p:nvPicPr>
        <p:blipFill>
          <a:blip r:embed="rId2" cstate="print"/>
          <a:srcRect/>
          <a:stretch>
            <a:fillRect/>
          </a:stretch>
        </p:blipFill>
        <p:spPr bwMode="auto">
          <a:xfrm>
            <a:off x="1728972" y="1447800"/>
            <a:ext cx="4976628" cy="3733800"/>
          </a:xfrm>
          <a:prstGeom prst="rect">
            <a:avLst/>
          </a:prstGeom>
          <a:noFill/>
          <a:ln w="28575">
            <a:solidFill>
              <a:srgbClr val="C00000"/>
            </a:solidFill>
            <a:miter lim="800000"/>
            <a:headEnd/>
            <a:tailEnd/>
          </a:ln>
        </p:spPr>
      </p:pic>
      <p:sp>
        <p:nvSpPr>
          <p:cNvPr id="5" name="Rectangle 4"/>
          <p:cNvSpPr/>
          <p:nvPr/>
        </p:nvSpPr>
        <p:spPr>
          <a:xfrm>
            <a:off x="228600" y="5351383"/>
            <a:ext cx="7772400" cy="1354217"/>
          </a:xfrm>
          <a:prstGeom prst="rect">
            <a:avLst/>
          </a:prstGeom>
        </p:spPr>
        <p:txBody>
          <a:bodyPr wrap="square">
            <a:spAutoFit/>
          </a:bodyPr>
          <a:lstStyle/>
          <a:p>
            <a:pPr marL="274320" indent="-274320" algn="just">
              <a:spcBef>
                <a:spcPts val="600"/>
              </a:spcBef>
              <a:buClr>
                <a:schemeClr val="tx2"/>
              </a:buClr>
              <a:buSzPct val="73000"/>
              <a:buFont typeface="Wingdings 2"/>
            </a:pPr>
            <a:r>
              <a:rPr lang="en-US" b="1" i="1" dirty="0" smtClean="0">
                <a:solidFill>
                  <a:srgbClr val="7030A0"/>
                </a:solidFill>
                <a:latin typeface="Verdana" pitchFamily="34" charset="0"/>
              </a:rPr>
              <a:t>Steps in investment casting: </a:t>
            </a:r>
          </a:p>
          <a:p>
            <a:pPr marL="342900" indent="-342900" algn="just">
              <a:spcBef>
                <a:spcPts val="600"/>
              </a:spcBef>
              <a:buClr>
                <a:schemeClr val="tx2"/>
              </a:buClr>
              <a:buSzPct val="73000"/>
            </a:pPr>
            <a:r>
              <a:rPr lang="en-US" b="1" i="1" dirty="0" smtClean="0">
                <a:latin typeface="Verdana" pitchFamily="34" charset="0"/>
              </a:rPr>
              <a:t>(1) wax patterns are produced, </a:t>
            </a:r>
          </a:p>
          <a:p>
            <a:pPr marL="342900" indent="-342900" algn="just">
              <a:spcBef>
                <a:spcPts val="600"/>
              </a:spcBef>
              <a:buClr>
                <a:schemeClr val="tx2"/>
              </a:buClr>
              <a:buSzPct val="73000"/>
            </a:pPr>
            <a:r>
              <a:rPr lang="en-US" b="1" i="1" dirty="0" smtClean="0">
                <a:latin typeface="Verdana" pitchFamily="34" charset="0"/>
              </a:rPr>
              <a:t>(2) several patterns are attached to a </a:t>
            </a:r>
            <a:r>
              <a:rPr lang="en-US" b="1" i="1" dirty="0" err="1" smtClean="0">
                <a:latin typeface="Verdana" pitchFamily="34" charset="0"/>
              </a:rPr>
              <a:t>sprue</a:t>
            </a:r>
            <a:r>
              <a:rPr lang="en-US" b="1" i="1" dirty="0" smtClean="0">
                <a:latin typeface="Verdana" pitchFamily="34" charset="0"/>
              </a:rPr>
              <a:t> to form a pattern tree </a:t>
            </a:r>
          </a:p>
        </p:txBody>
      </p:sp>
      <p:pic>
        <p:nvPicPr>
          <p:cNvPr id="6"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normAutofit fontScale="90000"/>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Investment Casting </a:t>
            </a:r>
            <a:b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(Lost Wax Process)</a:t>
            </a:r>
            <a:endParaRPr lang="en-US" dirty="0"/>
          </a:p>
        </p:txBody>
      </p:sp>
      <p:pic>
        <p:nvPicPr>
          <p:cNvPr id="4" name="Picture 4" descr="w0102c3&amp;4"/>
          <p:cNvPicPr>
            <a:picLocks noChangeAspect="1" noChangeArrowheads="1"/>
          </p:cNvPicPr>
          <p:nvPr/>
        </p:nvPicPr>
        <p:blipFill>
          <a:blip r:embed="rId2" cstate="print"/>
          <a:srcRect/>
          <a:stretch>
            <a:fillRect/>
          </a:stretch>
        </p:blipFill>
        <p:spPr bwMode="auto">
          <a:xfrm>
            <a:off x="1447800" y="1476375"/>
            <a:ext cx="5364162" cy="3629025"/>
          </a:xfrm>
          <a:prstGeom prst="rect">
            <a:avLst/>
          </a:prstGeom>
          <a:noFill/>
          <a:ln w="28575">
            <a:solidFill>
              <a:srgbClr val="C00000"/>
            </a:solidFill>
            <a:miter lim="800000"/>
            <a:headEnd/>
            <a:tailEnd/>
          </a:ln>
        </p:spPr>
      </p:pic>
      <p:sp>
        <p:nvSpPr>
          <p:cNvPr id="5" name="Rectangle 4"/>
          <p:cNvSpPr/>
          <p:nvPr/>
        </p:nvSpPr>
        <p:spPr>
          <a:xfrm>
            <a:off x="304800" y="5429071"/>
            <a:ext cx="7696200" cy="1277273"/>
          </a:xfrm>
          <a:prstGeom prst="rect">
            <a:avLst/>
          </a:prstGeom>
        </p:spPr>
        <p:txBody>
          <a:bodyPr wrap="square">
            <a:spAutoFit/>
          </a:bodyPr>
          <a:lstStyle/>
          <a:p>
            <a:pPr marL="342900" indent="-342900" algn="just">
              <a:spcBef>
                <a:spcPts val="600"/>
              </a:spcBef>
              <a:buClr>
                <a:schemeClr val="tx2"/>
              </a:buClr>
              <a:buSzPct val="73000"/>
            </a:pPr>
            <a:r>
              <a:rPr lang="en-US" b="1" i="1" dirty="0" smtClean="0">
                <a:latin typeface="Verdana" pitchFamily="34" charset="0"/>
              </a:rPr>
              <a:t>(3) the pattern tree is coated with a thin layer of refractory material, </a:t>
            </a:r>
          </a:p>
          <a:p>
            <a:pPr marL="342900" indent="-342900" algn="just">
              <a:spcBef>
                <a:spcPts val="600"/>
              </a:spcBef>
              <a:buClr>
                <a:schemeClr val="tx2"/>
              </a:buClr>
              <a:buSzPct val="73000"/>
            </a:pPr>
            <a:r>
              <a:rPr lang="en-US" b="1" i="1" dirty="0" smtClean="0">
                <a:latin typeface="Verdana" pitchFamily="34" charset="0"/>
              </a:rPr>
              <a:t>(4) the full mold is formed by covering the coated tree with sufficient refractory material to make it rigid </a:t>
            </a:r>
          </a:p>
        </p:txBody>
      </p:sp>
      <p:pic>
        <p:nvPicPr>
          <p:cNvPr id="6"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normAutofit fontScale="90000"/>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Investment Casting </a:t>
            </a:r>
            <a:b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(Lost Wax Process)</a:t>
            </a:r>
            <a:endParaRPr lang="en-US" dirty="0"/>
          </a:p>
        </p:txBody>
      </p:sp>
      <p:pic>
        <p:nvPicPr>
          <p:cNvPr id="4" name="Picture 4" descr="w0102c5"/>
          <p:cNvPicPr>
            <a:picLocks noChangeAspect="1" noChangeArrowheads="1"/>
          </p:cNvPicPr>
          <p:nvPr/>
        </p:nvPicPr>
        <p:blipFill>
          <a:blip r:embed="rId2" cstate="print"/>
          <a:srcRect/>
          <a:stretch>
            <a:fillRect/>
          </a:stretch>
        </p:blipFill>
        <p:spPr bwMode="auto">
          <a:xfrm>
            <a:off x="533400" y="1447800"/>
            <a:ext cx="3733800" cy="3657600"/>
          </a:xfrm>
          <a:prstGeom prst="rect">
            <a:avLst/>
          </a:prstGeom>
          <a:noFill/>
          <a:ln w="28575">
            <a:solidFill>
              <a:srgbClr val="C00000"/>
            </a:solidFill>
            <a:miter lim="800000"/>
            <a:headEnd/>
            <a:tailEnd/>
          </a:ln>
        </p:spPr>
      </p:pic>
      <p:pic>
        <p:nvPicPr>
          <p:cNvPr id="5" name="Picture 5" descr="w0102c6"/>
          <p:cNvPicPr>
            <a:picLocks noChangeAspect="1" noChangeArrowheads="1"/>
          </p:cNvPicPr>
          <p:nvPr/>
        </p:nvPicPr>
        <p:blipFill>
          <a:blip r:embed="rId3" cstate="print"/>
          <a:srcRect/>
          <a:stretch>
            <a:fillRect/>
          </a:stretch>
        </p:blipFill>
        <p:spPr bwMode="auto">
          <a:xfrm>
            <a:off x="5181600" y="1447800"/>
            <a:ext cx="2438400" cy="3657600"/>
          </a:xfrm>
          <a:prstGeom prst="rect">
            <a:avLst/>
          </a:prstGeom>
          <a:noFill/>
          <a:ln w="28575">
            <a:solidFill>
              <a:srgbClr val="C00000"/>
            </a:solidFill>
            <a:miter lim="800000"/>
            <a:headEnd/>
            <a:tailEnd/>
          </a:ln>
        </p:spPr>
      </p:pic>
      <p:sp>
        <p:nvSpPr>
          <p:cNvPr id="6" name="Rectangle 5"/>
          <p:cNvSpPr/>
          <p:nvPr/>
        </p:nvSpPr>
        <p:spPr>
          <a:xfrm>
            <a:off x="152400" y="5428327"/>
            <a:ext cx="7848600" cy="1277273"/>
          </a:xfrm>
          <a:prstGeom prst="rect">
            <a:avLst/>
          </a:prstGeom>
        </p:spPr>
        <p:txBody>
          <a:bodyPr wrap="square">
            <a:spAutoFit/>
          </a:bodyPr>
          <a:lstStyle/>
          <a:p>
            <a:pPr marL="342900" indent="-342900" algn="just">
              <a:spcBef>
                <a:spcPts val="600"/>
              </a:spcBef>
              <a:buClr>
                <a:schemeClr val="tx2"/>
              </a:buClr>
              <a:buSzPct val="73000"/>
            </a:pPr>
            <a:r>
              <a:rPr lang="en-US" b="1" i="1" dirty="0" smtClean="0">
                <a:latin typeface="Verdana" pitchFamily="34" charset="0"/>
              </a:rPr>
              <a:t>(5) the mold is held in an inverted position and heated to melt the wax and permit it to drip out of the cavity, </a:t>
            </a:r>
          </a:p>
          <a:p>
            <a:pPr marL="342900" indent="-342900" algn="just">
              <a:spcBef>
                <a:spcPts val="600"/>
              </a:spcBef>
              <a:buClr>
                <a:schemeClr val="tx2"/>
              </a:buClr>
              <a:buSzPct val="73000"/>
            </a:pPr>
            <a:r>
              <a:rPr lang="en-US" b="1" i="1" dirty="0" smtClean="0">
                <a:latin typeface="Verdana" pitchFamily="34" charset="0"/>
              </a:rPr>
              <a:t>(6) the mold is preheated to a high temperature, the molten metal is poured, and it solidifies </a:t>
            </a:r>
          </a:p>
        </p:txBody>
      </p:sp>
      <p:pic>
        <p:nvPicPr>
          <p:cNvPr id="7" name="Picture 2"/>
          <p:cNvPicPr>
            <a:picLocks noChangeAspect="1" noChangeArrowheads="1"/>
          </p:cNvPicPr>
          <p:nvPr/>
        </p:nvPicPr>
        <p:blipFill>
          <a:blip r:embed="rId4"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normAutofit fontScale="90000"/>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Investment Casting </a:t>
            </a:r>
            <a:b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(Lost Wax Process)</a:t>
            </a:r>
            <a:endParaRPr lang="en-US" dirty="0"/>
          </a:p>
        </p:txBody>
      </p:sp>
      <p:pic>
        <p:nvPicPr>
          <p:cNvPr id="4" name="Picture 4" descr="w0102c7"/>
          <p:cNvPicPr>
            <a:picLocks noChangeAspect="1" noChangeArrowheads="1"/>
          </p:cNvPicPr>
          <p:nvPr/>
        </p:nvPicPr>
        <p:blipFill>
          <a:blip r:embed="rId2" cstate="print"/>
          <a:srcRect/>
          <a:stretch>
            <a:fillRect/>
          </a:stretch>
        </p:blipFill>
        <p:spPr bwMode="auto">
          <a:xfrm>
            <a:off x="1905000" y="1533525"/>
            <a:ext cx="4022725" cy="4029075"/>
          </a:xfrm>
          <a:prstGeom prst="rect">
            <a:avLst/>
          </a:prstGeom>
          <a:noFill/>
          <a:ln w="28575">
            <a:solidFill>
              <a:srgbClr val="C00000"/>
            </a:solidFill>
            <a:miter lim="800000"/>
            <a:headEnd/>
            <a:tailEnd/>
          </a:ln>
        </p:spPr>
      </p:pic>
      <p:sp>
        <p:nvSpPr>
          <p:cNvPr id="5" name="Rectangle 4"/>
          <p:cNvSpPr/>
          <p:nvPr/>
        </p:nvSpPr>
        <p:spPr>
          <a:xfrm>
            <a:off x="228600" y="5943600"/>
            <a:ext cx="7696200" cy="646331"/>
          </a:xfrm>
          <a:prstGeom prst="rect">
            <a:avLst/>
          </a:prstGeom>
        </p:spPr>
        <p:txBody>
          <a:bodyPr wrap="square">
            <a:spAutoFit/>
          </a:bodyPr>
          <a:lstStyle/>
          <a:p>
            <a:pPr marL="342900" indent="-342900" algn="just">
              <a:spcBef>
                <a:spcPts val="600"/>
              </a:spcBef>
              <a:buClr>
                <a:schemeClr val="tx2"/>
              </a:buClr>
              <a:buSzPct val="73000"/>
            </a:pPr>
            <a:r>
              <a:rPr lang="en-US" b="1" i="1" dirty="0" smtClean="0">
                <a:latin typeface="Verdana" pitchFamily="34" charset="0"/>
              </a:rPr>
              <a:t>(7) the mold is broken away from the finished casting and the parts are separated from the Sprue</a:t>
            </a:r>
          </a:p>
        </p:txBody>
      </p:sp>
      <p:pic>
        <p:nvPicPr>
          <p:cNvPr id="6"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Terms used in casting</a:t>
            </a:r>
          </a:p>
        </p:txBody>
      </p:sp>
      <p:sp>
        <p:nvSpPr>
          <p:cNvPr id="3" name="Content Placeholder 2"/>
          <p:cNvSpPr>
            <a:spLocks noGrp="1"/>
          </p:cNvSpPr>
          <p:nvPr>
            <p:ph idx="1"/>
          </p:nvPr>
        </p:nvSpPr>
        <p:spPr>
          <a:xfrm>
            <a:off x="457200" y="1219200"/>
            <a:ext cx="7239000" cy="5410200"/>
          </a:xfrm>
        </p:spPr>
        <p:txBody>
          <a:bodyPr>
            <a:normAutofit fontScale="77500" lnSpcReduction="20000"/>
          </a:bodyPr>
          <a:lstStyle/>
          <a:p>
            <a:pPr algn="just">
              <a:lnSpc>
                <a:spcPct val="150000"/>
              </a:lnSpc>
            </a:pPr>
            <a:r>
              <a:rPr lang="en-US" sz="2400" b="1" dirty="0" smtClean="0">
                <a:solidFill>
                  <a:srgbClr val="18A818"/>
                </a:solidFill>
                <a:latin typeface="Verdana" pitchFamily="34" charset="0"/>
              </a:rPr>
              <a:t>Flask: </a:t>
            </a:r>
            <a:r>
              <a:rPr lang="en-US" sz="2400" dirty="0" smtClean="0">
                <a:latin typeface="Verdana" pitchFamily="34" charset="0"/>
              </a:rPr>
              <a:t>A metal or wood frame, with out fixed top or bottom, in which mould is formed. Depending upon the position of flask in the molding structure, it is referred to by various names such as cope, drag and cheek.</a:t>
            </a:r>
          </a:p>
          <a:p>
            <a:pPr algn="just">
              <a:lnSpc>
                <a:spcPct val="150000"/>
              </a:lnSpc>
            </a:pPr>
            <a:r>
              <a:rPr lang="en-US" sz="2400" b="1" dirty="0" smtClean="0">
                <a:solidFill>
                  <a:srgbClr val="18A818"/>
                </a:solidFill>
                <a:latin typeface="Verdana" pitchFamily="34" charset="0"/>
              </a:rPr>
              <a:t>Drag: </a:t>
            </a:r>
            <a:r>
              <a:rPr lang="en-US" sz="2400" dirty="0" smtClean="0">
                <a:latin typeface="Verdana" pitchFamily="34" charset="0"/>
              </a:rPr>
              <a:t>Drag is the lower Molding Box.</a:t>
            </a:r>
          </a:p>
          <a:p>
            <a:pPr algn="just">
              <a:lnSpc>
                <a:spcPct val="150000"/>
              </a:lnSpc>
            </a:pPr>
            <a:r>
              <a:rPr lang="en-US" sz="2400" b="1" dirty="0" smtClean="0">
                <a:solidFill>
                  <a:srgbClr val="18A818"/>
                </a:solidFill>
                <a:latin typeface="Verdana" pitchFamily="34" charset="0"/>
              </a:rPr>
              <a:t>Cope: </a:t>
            </a:r>
            <a:r>
              <a:rPr lang="en-US" sz="2400" dirty="0" smtClean="0">
                <a:latin typeface="Verdana" pitchFamily="34" charset="0"/>
              </a:rPr>
              <a:t>Cope is the Upper Molding Box.</a:t>
            </a:r>
          </a:p>
          <a:p>
            <a:pPr algn="just">
              <a:lnSpc>
                <a:spcPct val="150000"/>
              </a:lnSpc>
            </a:pPr>
            <a:r>
              <a:rPr lang="en-US" sz="2400" b="1" dirty="0" smtClean="0">
                <a:solidFill>
                  <a:srgbClr val="18A818"/>
                </a:solidFill>
                <a:latin typeface="Verdana" pitchFamily="34" charset="0"/>
              </a:rPr>
              <a:t>Check: </a:t>
            </a:r>
            <a:r>
              <a:rPr lang="en-US" sz="2400" dirty="0" smtClean="0">
                <a:latin typeface="Verdana" pitchFamily="34" charset="0"/>
              </a:rPr>
              <a:t>Check is the intermediate Molding Box.</a:t>
            </a:r>
          </a:p>
          <a:p>
            <a:pPr algn="just">
              <a:lnSpc>
                <a:spcPct val="150000"/>
              </a:lnSpc>
            </a:pPr>
            <a:r>
              <a:rPr lang="en-US" sz="2400" b="1" dirty="0" smtClean="0">
                <a:solidFill>
                  <a:srgbClr val="18A818"/>
                </a:solidFill>
                <a:latin typeface="Verdana" pitchFamily="34" charset="0"/>
              </a:rPr>
              <a:t>Pattern: </a:t>
            </a:r>
            <a:r>
              <a:rPr lang="en-US" sz="2400" dirty="0" smtClean="0">
                <a:latin typeface="Verdana" pitchFamily="34" charset="0"/>
              </a:rPr>
              <a:t>Pattern is a replica of the desired final product with some modifications. The mould cavity is made with the help of the pattern.</a:t>
            </a:r>
          </a:p>
          <a:p>
            <a:pPr algn="just">
              <a:lnSpc>
                <a:spcPct val="150000"/>
              </a:lnSpc>
            </a:pPr>
            <a:r>
              <a:rPr lang="en-US" sz="2400" b="1" dirty="0" smtClean="0">
                <a:solidFill>
                  <a:srgbClr val="18A818"/>
                </a:solidFill>
                <a:latin typeface="Verdana" pitchFamily="34" charset="0"/>
              </a:rPr>
              <a:t>Parting Line: </a:t>
            </a:r>
            <a:r>
              <a:rPr lang="en-US" sz="2400" dirty="0" smtClean="0">
                <a:latin typeface="Verdana" pitchFamily="34" charset="0"/>
              </a:rPr>
              <a:t>Parting line is the dividing line between two or more molding boxes. In split pattern it also the dividing line between the two halves of the pattern. </a:t>
            </a:r>
          </a:p>
          <a:p>
            <a:pPr algn="just">
              <a:lnSpc>
                <a:spcPct val="150000"/>
              </a:lnSpc>
            </a:pPr>
            <a:endParaRPr lang="en-US" sz="2400" dirty="0" smtClean="0">
              <a:latin typeface="Verdana" pitchFamily="34" charset="0"/>
            </a:endParaRPr>
          </a:p>
          <a:p>
            <a:pPr>
              <a:buNone/>
            </a:pPr>
            <a:endParaRPr lang="en-US" dirty="0" smtClean="0"/>
          </a:p>
          <a:p>
            <a:pPr>
              <a:buNone/>
            </a:pPr>
            <a:endParaRPr lang="en-US" dirty="0" smtClean="0"/>
          </a:p>
          <a:p>
            <a:pPr marL="514350" indent="-514350">
              <a:buAutoNum type="arabicPeriod"/>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Advantages &amp; Disadvantages</a:t>
            </a:r>
          </a:p>
        </p:txBody>
      </p:sp>
      <p:sp>
        <p:nvSpPr>
          <p:cNvPr id="3" name="Content Placeholder 2"/>
          <p:cNvSpPr>
            <a:spLocks noGrp="1"/>
          </p:cNvSpPr>
          <p:nvPr>
            <p:ph idx="1"/>
          </p:nvPr>
        </p:nvSpPr>
        <p:spPr>
          <a:xfrm>
            <a:off x="228600" y="1066800"/>
            <a:ext cx="7772400" cy="5562600"/>
          </a:xfrm>
        </p:spPr>
        <p:txBody>
          <a:bodyPr>
            <a:normAutofit lnSpcReduction="10000"/>
          </a:bodyPr>
          <a:lstStyle/>
          <a:p>
            <a:pPr algn="just">
              <a:lnSpc>
                <a:spcPct val="200000"/>
              </a:lnSpc>
            </a:pPr>
            <a:r>
              <a:rPr lang="en-US" sz="2000" b="1" i="1" dirty="0" smtClean="0">
                <a:solidFill>
                  <a:srgbClr val="00B050"/>
                </a:solidFill>
                <a:latin typeface="Verdana" pitchFamily="34" charset="0"/>
              </a:rPr>
              <a:t>Advantages of investment casting:</a:t>
            </a:r>
          </a:p>
          <a:p>
            <a:pPr lvl="1" algn="just">
              <a:lnSpc>
                <a:spcPct val="200000"/>
              </a:lnSpc>
              <a:buClr>
                <a:schemeClr val="accent1"/>
              </a:buClr>
              <a:buFont typeface="Wingdings" pitchFamily="2" charset="2"/>
              <a:buChar char="q"/>
            </a:pPr>
            <a:r>
              <a:rPr lang="en-US" sz="1800" b="1" i="1" dirty="0" smtClean="0">
                <a:solidFill>
                  <a:schemeClr val="tx1"/>
                </a:solidFill>
                <a:latin typeface="Verdana" pitchFamily="34" charset="0"/>
              </a:rPr>
              <a:t>Parts of great complexity and intricacy can be cast</a:t>
            </a:r>
          </a:p>
          <a:p>
            <a:pPr lvl="1" algn="just">
              <a:lnSpc>
                <a:spcPct val="200000"/>
              </a:lnSpc>
              <a:buClr>
                <a:schemeClr val="accent1"/>
              </a:buClr>
              <a:buFont typeface="Wingdings" pitchFamily="2" charset="2"/>
              <a:buChar char="q"/>
            </a:pPr>
            <a:r>
              <a:rPr lang="en-US" sz="1800" b="1" i="1" dirty="0" smtClean="0">
                <a:solidFill>
                  <a:schemeClr val="tx1"/>
                </a:solidFill>
                <a:latin typeface="Verdana" pitchFamily="34" charset="0"/>
              </a:rPr>
              <a:t>Close dimensional control and good surface finish </a:t>
            </a:r>
          </a:p>
          <a:p>
            <a:pPr lvl="1" algn="just">
              <a:lnSpc>
                <a:spcPct val="200000"/>
              </a:lnSpc>
              <a:buClr>
                <a:schemeClr val="accent1"/>
              </a:buClr>
              <a:buFont typeface="Wingdings" pitchFamily="2" charset="2"/>
              <a:buChar char="q"/>
            </a:pPr>
            <a:r>
              <a:rPr lang="en-US" sz="1800" b="1" i="1" dirty="0" smtClean="0">
                <a:solidFill>
                  <a:schemeClr val="tx1"/>
                </a:solidFill>
                <a:latin typeface="Verdana" pitchFamily="34" charset="0"/>
              </a:rPr>
              <a:t>Wax can usually be recovered for reuse </a:t>
            </a:r>
          </a:p>
          <a:p>
            <a:pPr lvl="1" algn="just">
              <a:lnSpc>
                <a:spcPct val="200000"/>
              </a:lnSpc>
              <a:buClr>
                <a:schemeClr val="accent1"/>
              </a:buClr>
              <a:buFont typeface="Wingdings" pitchFamily="2" charset="2"/>
              <a:buChar char="q"/>
            </a:pPr>
            <a:r>
              <a:rPr lang="en-US" sz="1800" b="1" i="1" dirty="0" smtClean="0">
                <a:solidFill>
                  <a:schemeClr val="tx1"/>
                </a:solidFill>
                <a:latin typeface="Verdana" pitchFamily="34" charset="0"/>
              </a:rPr>
              <a:t>Additional machining is not normally required ‑ this is a net shape process</a:t>
            </a:r>
          </a:p>
          <a:p>
            <a:pPr algn="just">
              <a:lnSpc>
                <a:spcPct val="200000"/>
              </a:lnSpc>
            </a:pPr>
            <a:r>
              <a:rPr lang="en-US" sz="2000" b="1" i="1" dirty="0" smtClean="0">
                <a:solidFill>
                  <a:srgbClr val="18A818"/>
                </a:solidFill>
                <a:latin typeface="Verdana" pitchFamily="34" charset="0"/>
              </a:rPr>
              <a:t>Disadvantages</a:t>
            </a:r>
          </a:p>
          <a:p>
            <a:pPr lvl="1" algn="just">
              <a:lnSpc>
                <a:spcPct val="200000"/>
              </a:lnSpc>
              <a:buClr>
                <a:schemeClr val="accent1"/>
              </a:buClr>
              <a:buFont typeface="Wingdings" pitchFamily="2" charset="2"/>
              <a:buChar char="q"/>
            </a:pPr>
            <a:r>
              <a:rPr lang="en-US" sz="1800" b="1" i="1" dirty="0" smtClean="0">
                <a:solidFill>
                  <a:schemeClr val="tx1"/>
                </a:solidFill>
                <a:latin typeface="Verdana" pitchFamily="34" charset="0"/>
              </a:rPr>
              <a:t>Many processing steps are required</a:t>
            </a:r>
          </a:p>
          <a:p>
            <a:pPr lvl="1" algn="just">
              <a:lnSpc>
                <a:spcPct val="200000"/>
              </a:lnSpc>
              <a:buClr>
                <a:schemeClr val="accent1"/>
              </a:buClr>
              <a:buFont typeface="Wingdings" pitchFamily="2" charset="2"/>
              <a:buChar char="q"/>
            </a:pPr>
            <a:r>
              <a:rPr lang="en-US" sz="1800" b="1" i="1" dirty="0" smtClean="0">
                <a:solidFill>
                  <a:schemeClr val="tx1"/>
                </a:solidFill>
                <a:latin typeface="Verdana" pitchFamily="34" charset="0"/>
              </a:rPr>
              <a:t>Relatively expensive process</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
            <a:ext cx="7543800" cy="114300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Permanent Mold Casting Processes</a:t>
            </a:r>
          </a:p>
        </p:txBody>
      </p:sp>
      <p:sp>
        <p:nvSpPr>
          <p:cNvPr id="3" name="Content Placeholder 2"/>
          <p:cNvSpPr>
            <a:spLocks noGrp="1"/>
          </p:cNvSpPr>
          <p:nvPr>
            <p:ph idx="1"/>
          </p:nvPr>
        </p:nvSpPr>
        <p:spPr>
          <a:xfrm>
            <a:off x="457200" y="1706880"/>
            <a:ext cx="7239000" cy="4846320"/>
          </a:xfrm>
        </p:spPr>
        <p:txBody>
          <a:bodyPr>
            <a:normAutofit lnSpcReduction="10000"/>
          </a:bodyPr>
          <a:lstStyle/>
          <a:p>
            <a:pPr algn="just">
              <a:lnSpc>
                <a:spcPct val="150000"/>
              </a:lnSpc>
            </a:pPr>
            <a:r>
              <a:rPr lang="en-US" sz="2200" b="1" i="1" dirty="0" smtClean="0">
                <a:solidFill>
                  <a:srgbClr val="FF0000"/>
                </a:solidFill>
                <a:latin typeface="Verdana" pitchFamily="34" charset="0"/>
              </a:rPr>
              <a:t>Economic disadvantage of expendable mold casting: </a:t>
            </a:r>
            <a:r>
              <a:rPr lang="en-US" sz="2200" b="1" i="1" dirty="0" smtClean="0">
                <a:latin typeface="Verdana" pitchFamily="34" charset="0"/>
              </a:rPr>
              <a:t>a new mold is required for every casting  </a:t>
            </a:r>
          </a:p>
          <a:p>
            <a:pPr algn="just">
              <a:lnSpc>
                <a:spcPct val="150000"/>
              </a:lnSpc>
            </a:pPr>
            <a:r>
              <a:rPr lang="en-US" sz="2200" b="1" i="1" dirty="0" smtClean="0">
                <a:latin typeface="Verdana" pitchFamily="34" charset="0"/>
              </a:rPr>
              <a:t>In permanent mold casting, the mold is reused many times  </a:t>
            </a:r>
          </a:p>
          <a:p>
            <a:pPr algn="just">
              <a:lnSpc>
                <a:spcPct val="150000"/>
              </a:lnSpc>
              <a:buNone/>
            </a:pPr>
            <a:r>
              <a:rPr lang="en-US" sz="2200" b="1" i="1" dirty="0" smtClean="0">
                <a:solidFill>
                  <a:srgbClr val="18A818"/>
                </a:solidFill>
                <a:latin typeface="Verdana" pitchFamily="34" charset="0"/>
              </a:rPr>
              <a:t>The processes include:</a:t>
            </a:r>
          </a:p>
          <a:p>
            <a:pPr marL="274320" lvl="1" indent="-274320" algn="just">
              <a:lnSpc>
                <a:spcPct val="150000"/>
              </a:lnSpc>
              <a:spcBef>
                <a:spcPts val="600"/>
              </a:spcBef>
              <a:buClr>
                <a:schemeClr val="tx2"/>
              </a:buClr>
              <a:buSzPct val="73000"/>
            </a:pPr>
            <a:r>
              <a:rPr lang="en-US" sz="2000" b="1" i="1" dirty="0" smtClean="0">
                <a:solidFill>
                  <a:schemeClr val="tx1"/>
                </a:solidFill>
                <a:latin typeface="Verdana" pitchFamily="34" charset="0"/>
              </a:rPr>
              <a:t>Basic permanent mold casting</a:t>
            </a:r>
          </a:p>
          <a:p>
            <a:pPr marL="274320" lvl="1" indent="-274320" algn="just">
              <a:lnSpc>
                <a:spcPct val="150000"/>
              </a:lnSpc>
              <a:spcBef>
                <a:spcPts val="600"/>
              </a:spcBef>
              <a:buClr>
                <a:schemeClr val="tx2"/>
              </a:buClr>
              <a:buSzPct val="73000"/>
            </a:pPr>
            <a:r>
              <a:rPr lang="en-US" sz="2000" b="1" i="1" dirty="0" smtClean="0">
                <a:solidFill>
                  <a:schemeClr val="tx1"/>
                </a:solidFill>
                <a:latin typeface="Verdana" pitchFamily="34" charset="0"/>
              </a:rPr>
              <a:t>Die casting </a:t>
            </a:r>
          </a:p>
          <a:p>
            <a:pPr marL="274320" lvl="1" indent="-274320" algn="just">
              <a:lnSpc>
                <a:spcPct val="150000"/>
              </a:lnSpc>
              <a:spcBef>
                <a:spcPts val="600"/>
              </a:spcBef>
              <a:buClr>
                <a:schemeClr val="tx2"/>
              </a:buClr>
              <a:buSzPct val="73000"/>
            </a:pPr>
            <a:r>
              <a:rPr lang="en-US" sz="2000" b="1" i="1" dirty="0" smtClean="0">
                <a:solidFill>
                  <a:schemeClr val="tx1"/>
                </a:solidFill>
                <a:latin typeface="Verdana" pitchFamily="34" charset="0"/>
              </a:rPr>
              <a:t>Centrifugal casting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Basic Permanent Mold Process</a:t>
            </a:r>
          </a:p>
        </p:txBody>
      </p:sp>
      <p:sp>
        <p:nvSpPr>
          <p:cNvPr id="3" name="Content Placeholder 2"/>
          <p:cNvSpPr>
            <a:spLocks noGrp="1"/>
          </p:cNvSpPr>
          <p:nvPr>
            <p:ph idx="1"/>
          </p:nvPr>
        </p:nvSpPr>
        <p:spPr>
          <a:xfrm>
            <a:off x="304800" y="1609416"/>
            <a:ext cx="7620000" cy="5096184"/>
          </a:xfrm>
        </p:spPr>
        <p:txBody>
          <a:bodyPr>
            <a:normAutofit fontScale="92500" lnSpcReduction="10000"/>
          </a:bodyPr>
          <a:lstStyle/>
          <a:p>
            <a:pPr algn="just">
              <a:lnSpc>
                <a:spcPct val="190000"/>
              </a:lnSpc>
            </a:pPr>
            <a:r>
              <a:rPr lang="en-US" sz="2100" b="1" dirty="0" smtClean="0">
                <a:latin typeface="Verdana" pitchFamily="34" charset="0"/>
              </a:rPr>
              <a:t>Uses a </a:t>
            </a:r>
            <a:r>
              <a:rPr lang="en-US" sz="2100" b="1" i="1" dirty="0" smtClean="0">
                <a:solidFill>
                  <a:srgbClr val="18A818"/>
                </a:solidFill>
                <a:latin typeface="Verdana" pitchFamily="34" charset="0"/>
              </a:rPr>
              <a:t>metal mold </a:t>
            </a:r>
            <a:r>
              <a:rPr lang="en-US" sz="2100" b="1" dirty="0" smtClean="0">
                <a:latin typeface="Verdana" pitchFamily="34" charset="0"/>
              </a:rPr>
              <a:t>constructed of two sections designed for easy, precise opening and closing  </a:t>
            </a:r>
          </a:p>
          <a:p>
            <a:pPr algn="just">
              <a:lnSpc>
                <a:spcPct val="190000"/>
              </a:lnSpc>
            </a:pPr>
            <a:r>
              <a:rPr lang="en-US" sz="2100" b="1" dirty="0" smtClean="0">
                <a:latin typeface="Verdana" pitchFamily="34" charset="0"/>
              </a:rPr>
              <a:t>Molds used for casting are commonly made of steel or cast iron </a:t>
            </a:r>
          </a:p>
          <a:p>
            <a:pPr algn="just">
              <a:lnSpc>
                <a:spcPct val="190000"/>
              </a:lnSpc>
            </a:pPr>
            <a:r>
              <a:rPr lang="en-US" sz="2100" b="1" dirty="0" smtClean="0">
                <a:latin typeface="Verdana" pitchFamily="34" charset="0"/>
              </a:rPr>
              <a:t>Molds used for casting steel must be made of refractory material, due to the very high pouring temperatures</a:t>
            </a:r>
          </a:p>
          <a:p>
            <a:pPr algn="just">
              <a:lnSpc>
                <a:spcPct val="190000"/>
              </a:lnSpc>
              <a:buNone/>
            </a:pPr>
            <a:r>
              <a:rPr lang="en-US" sz="2100" b="1" i="1" dirty="0" smtClean="0">
                <a:solidFill>
                  <a:srgbClr val="C00000"/>
                </a:solidFill>
                <a:latin typeface="Verdana" pitchFamily="34" charset="0"/>
              </a:rPr>
              <a:t>Mold metal must have higher melt temperature than casting metal</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6705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Permanent Mold Casting</a:t>
            </a:r>
          </a:p>
        </p:txBody>
      </p:sp>
      <p:pic>
        <p:nvPicPr>
          <p:cNvPr id="4" name="Picture 4" descr="w0104c1"/>
          <p:cNvPicPr>
            <a:picLocks noChangeAspect="1" noChangeArrowheads="1"/>
          </p:cNvPicPr>
          <p:nvPr/>
        </p:nvPicPr>
        <p:blipFill>
          <a:blip r:embed="rId2" cstate="print"/>
          <a:srcRect/>
          <a:stretch>
            <a:fillRect/>
          </a:stretch>
        </p:blipFill>
        <p:spPr bwMode="auto">
          <a:xfrm>
            <a:off x="685800" y="1295400"/>
            <a:ext cx="6873875" cy="4033837"/>
          </a:xfrm>
          <a:prstGeom prst="rect">
            <a:avLst/>
          </a:prstGeom>
          <a:noFill/>
          <a:ln w="28575">
            <a:solidFill>
              <a:srgbClr val="C00000"/>
            </a:solidFill>
            <a:miter lim="800000"/>
            <a:headEnd/>
            <a:tailEnd/>
          </a:ln>
        </p:spPr>
      </p:pic>
      <p:sp>
        <p:nvSpPr>
          <p:cNvPr id="6" name="Rectangle 5"/>
          <p:cNvSpPr/>
          <p:nvPr/>
        </p:nvSpPr>
        <p:spPr>
          <a:xfrm>
            <a:off x="304800" y="5638800"/>
            <a:ext cx="7391400" cy="871521"/>
          </a:xfrm>
          <a:prstGeom prst="rect">
            <a:avLst/>
          </a:prstGeom>
        </p:spPr>
        <p:txBody>
          <a:bodyPr wrap="square">
            <a:spAutoFit/>
          </a:bodyPr>
          <a:lstStyle/>
          <a:p>
            <a:pPr marL="274320" indent="-274320" algn="just">
              <a:lnSpc>
                <a:spcPct val="150000"/>
              </a:lnSpc>
              <a:spcBef>
                <a:spcPts val="600"/>
              </a:spcBef>
              <a:buClr>
                <a:schemeClr val="tx2"/>
              </a:buClr>
              <a:buSzPct val="73000"/>
              <a:buFont typeface="Wingdings 2"/>
            </a:pPr>
            <a:r>
              <a:rPr lang="en-US" b="1" i="1" dirty="0" smtClean="0">
                <a:solidFill>
                  <a:srgbClr val="7030A0"/>
                </a:solidFill>
                <a:latin typeface="Verdana" pitchFamily="34" charset="0"/>
              </a:rPr>
              <a:t>Steps in permanent mold casting:</a:t>
            </a:r>
          </a:p>
          <a:p>
            <a:pPr>
              <a:lnSpc>
                <a:spcPct val="150000"/>
              </a:lnSpc>
            </a:pPr>
            <a:r>
              <a:rPr lang="en-US" dirty="0" smtClean="0"/>
              <a:t> </a:t>
            </a:r>
            <a:r>
              <a:rPr lang="en-US" b="1" i="1" dirty="0" smtClean="0">
                <a:latin typeface="Verdana" pitchFamily="34" charset="0"/>
              </a:rPr>
              <a:t>(1) mold is preheated and coated</a:t>
            </a:r>
          </a:p>
        </p:txBody>
      </p:sp>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Permanent Mold Casting</a:t>
            </a:r>
            <a:endParaRPr lang="en-US" dirty="0"/>
          </a:p>
        </p:txBody>
      </p:sp>
      <p:pic>
        <p:nvPicPr>
          <p:cNvPr id="4" name="Picture 4" descr="w0104c2"/>
          <p:cNvPicPr>
            <a:picLocks noChangeAspect="1" noChangeArrowheads="1"/>
          </p:cNvPicPr>
          <p:nvPr/>
        </p:nvPicPr>
        <p:blipFill>
          <a:blip r:embed="rId2" cstate="print"/>
          <a:srcRect/>
          <a:stretch>
            <a:fillRect/>
          </a:stretch>
        </p:blipFill>
        <p:spPr bwMode="auto">
          <a:xfrm>
            <a:off x="228600" y="1524000"/>
            <a:ext cx="4191000" cy="3114675"/>
          </a:xfrm>
          <a:prstGeom prst="rect">
            <a:avLst/>
          </a:prstGeom>
          <a:noFill/>
          <a:ln w="28575">
            <a:solidFill>
              <a:srgbClr val="C00000"/>
            </a:solidFill>
            <a:miter lim="800000"/>
            <a:headEnd/>
            <a:tailEnd/>
          </a:ln>
        </p:spPr>
      </p:pic>
      <p:pic>
        <p:nvPicPr>
          <p:cNvPr id="5" name="Picture 5" descr="w0104c3"/>
          <p:cNvPicPr>
            <a:picLocks noChangeAspect="1" noChangeArrowheads="1"/>
          </p:cNvPicPr>
          <p:nvPr/>
        </p:nvPicPr>
        <p:blipFill>
          <a:blip r:embed="rId3" cstate="print"/>
          <a:srcRect/>
          <a:stretch>
            <a:fillRect/>
          </a:stretch>
        </p:blipFill>
        <p:spPr bwMode="auto">
          <a:xfrm>
            <a:off x="4572000" y="1219200"/>
            <a:ext cx="3438525" cy="4230688"/>
          </a:xfrm>
          <a:prstGeom prst="rect">
            <a:avLst/>
          </a:prstGeom>
          <a:noFill/>
          <a:ln w="28575">
            <a:solidFill>
              <a:srgbClr val="C00000"/>
            </a:solidFill>
            <a:miter lim="800000"/>
            <a:headEnd/>
            <a:tailEnd/>
          </a:ln>
        </p:spPr>
      </p:pic>
      <p:sp>
        <p:nvSpPr>
          <p:cNvPr id="6" name="Rectangle 5"/>
          <p:cNvSpPr/>
          <p:nvPr/>
        </p:nvSpPr>
        <p:spPr>
          <a:xfrm>
            <a:off x="228600" y="4800600"/>
            <a:ext cx="4038600" cy="872483"/>
          </a:xfrm>
          <a:prstGeom prst="rect">
            <a:avLst/>
          </a:prstGeom>
        </p:spPr>
        <p:txBody>
          <a:bodyPr wrap="square">
            <a:spAutoFit/>
          </a:bodyPr>
          <a:lstStyle/>
          <a:p>
            <a:pPr>
              <a:lnSpc>
                <a:spcPct val="150000"/>
              </a:lnSpc>
            </a:pPr>
            <a:r>
              <a:rPr lang="en-US" b="1" i="1" dirty="0" smtClean="0">
                <a:latin typeface="Verdana" pitchFamily="34" charset="0"/>
              </a:rPr>
              <a:t>(2) cores (if used) are inserted and mold is closed</a:t>
            </a:r>
          </a:p>
        </p:txBody>
      </p:sp>
      <p:sp>
        <p:nvSpPr>
          <p:cNvPr id="7" name="Rectangle 6"/>
          <p:cNvSpPr/>
          <p:nvPr/>
        </p:nvSpPr>
        <p:spPr>
          <a:xfrm>
            <a:off x="3352800" y="5833117"/>
            <a:ext cx="4572000" cy="872483"/>
          </a:xfrm>
          <a:prstGeom prst="rect">
            <a:avLst/>
          </a:prstGeom>
        </p:spPr>
        <p:txBody>
          <a:bodyPr>
            <a:spAutoFit/>
          </a:bodyPr>
          <a:lstStyle/>
          <a:p>
            <a:pPr>
              <a:lnSpc>
                <a:spcPct val="150000"/>
              </a:lnSpc>
            </a:pPr>
            <a:r>
              <a:rPr lang="en-US" b="1" i="1" dirty="0" smtClean="0">
                <a:latin typeface="Verdana" pitchFamily="34" charset="0"/>
              </a:rPr>
              <a:t>(3) molten metal is poured into the mold, where it solidifies. </a:t>
            </a:r>
          </a:p>
        </p:txBody>
      </p:sp>
      <p:pic>
        <p:nvPicPr>
          <p:cNvPr id="8" name="Picture 2"/>
          <p:cNvPicPr>
            <a:picLocks noChangeAspect="1" noChangeArrowheads="1"/>
          </p:cNvPicPr>
          <p:nvPr/>
        </p:nvPicPr>
        <p:blipFill>
          <a:blip r:embed="rId4"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Advantages &amp; Limitations</a:t>
            </a:r>
          </a:p>
        </p:txBody>
      </p:sp>
      <p:sp>
        <p:nvSpPr>
          <p:cNvPr id="3" name="Content Placeholder 2"/>
          <p:cNvSpPr>
            <a:spLocks noGrp="1"/>
          </p:cNvSpPr>
          <p:nvPr>
            <p:ph idx="1"/>
          </p:nvPr>
        </p:nvSpPr>
        <p:spPr>
          <a:xfrm>
            <a:off x="228600" y="1219200"/>
            <a:ext cx="7620000" cy="5410200"/>
          </a:xfrm>
        </p:spPr>
        <p:txBody>
          <a:bodyPr>
            <a:normAutofit fontScale="55000" lnSpcReduction="20000"/>
          </a:bodyPr>
          <a:lstStyle/>
          <a:p>
            <a:pPr algn="just">
              <a:lnSpc>
                <a:spcPct val="220000"/>
              </a:lnSpc>
            </a:pPr>
            <a:r>
              <a:rPr lang="en-US" sz="3200" b="1" i="1" dirty="0" smtClean="0">
                <a:solidFill>
                  <a:srgbClr val="00B050"/>
                </a:solidFill>
                <a:latin typeface="Verdana" pitchFamily="34" charset="0"/>
              </a:rPr>
              <a:t>Advantages of permanent mold casting:</a:t>
            </a:r>
          </a:p>
          <a:p>
            <a:pPr lvl="1" algn="just">
              <a:lnSpc>
                <a:spcPct val="220000"/>
              </a:lnSpc>
            </a:pPr>
            <a:r>
              <a:rPr lang="en-US" sz="2900" b="1" i="1" dirty="0" smtClean="0">
                <a:solidFill>
                  <a:schemeClr val="tx1"/>
                </a:solidFill>
                <a:latin typeface="Verdana" pitchFamily="34" charset="0"/>
              </a:rPr>
              <a:t>Good dimensional control and surface finish</a:t>
            </a:r>
          </a:p>
          <a:p>
            <a:pPr lvl="1" algn="just">
              <a:lnSpc>
                <a:spcPct val="220000"/>
              </a:lnSpc>
            </a:pPr>
            <a:r>
              <a:rPr lang="en-US" sz="2900" b="1" i="1" dirty="0" smtClean="0">
                <a:solidFill>
                  <a:schemeClr val="tx1"/>
                </a:solidFill>
                <a:latin typeface="Verdana" pitchFamily="34" charset="0"/>
              </a:rPr>
              <a:t>More rapid solidification caused by the cold metal mold results in a finer grain structure, so castings are stronger </a:t>
            </a:r>
          </a:p>
          <a:p>
            <a:pPr algn="just">
              <a:lnSpc>
                <a:spcPct val="220000"/>
              </a:lnSpc>
            </a:pPr>
            <a:r>
              <a:rPr lang="en-US" sz="3200" b="1" i="1" dirty="0" smtClean="0">
                <a:solidFill>
                  <a:srgbClr val="00B050"/>
                </a:solidFill>
                <a:latin typeface="Verdana" pitchFamily="34" charset="0"/>
              </a:rPr>
              <a:t>Limitations:</a:t>
            </a:r>
          </a:p>
          <a:p>
            <a:pPr lvl="1" algn="just">
              <a:lnSpc>
                <a:spcPct val="220000"/>
              </a:lnSpc>
            </a:pPr>
            <a:r>
              <a:rPr lang="en-US" sz="2900" b="1" i="1" dirty="0" smtClean="0">
                <a:solidFill>
                  <a:schemeClr val="tx1"/>
                </a:solidFill>
                <a:latin typeface="Verdana" pitchFamily="34" charset="0"/>
              </a:rPr>
              <a:t>Generally limited to metals of lower melting point  </a:t>
            </a:r>
          </a:p>
          <a:p>
            <a:pPr lvl="1" algn="just">
              <a:lnSpc>
                <a:spcPct val="220000"/>
              </a:lnSpc>
            </a:pPr>
            <a:r>
              <a:rPr lang="en-US" sz="2900" b="1" i="1" dirty="0" smtClean="0">
                <a:solidFill>
                  <a:schemeClr val="tx1"/>
                </a:solidFill>
                <a:latin typeface="Verdana" pitchFamily="34" charset="0"/>
              </a:rPr>
              <a:t>Simpler part geometries compared to sand casting because of need to open the mold </a:t>
            </a:r>
          </a:p>
          <a:p>
            <a:pPr lvl="1" algn="just">
              <a:lnSpc>
                <a:spcPct val="220000"/>
              </a:lnSpc>
            </a:pPr>
            <a:r>
              <a:rPr lang="en-US" sz="2900" b="1" i="1" dirty="0" smtClean="0">
                <a:solidFill>
                  <a:schemeClr val="tx1"/>
                </a:solidFill>
                <a:latin typeface="Verdana" pitchFamily="34" charset="0"/>
              </a:rPr>
              <a:t>High cost of mold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Die Casting</a:t>
            </a:r>
          </a:p>
        </p:txBody>
      </p:sp>
      <p:sp>
        <p:nvSpPr>
          <p:cNvPr id="3" name="Content Placeholder 2"/>
          <p:cNvSpPr>
            <a:spLocks noGrp="1"/>
          </p:cNvSpPr>
          <p:nvPr>
            <p:ph idx="1"/>
          </p:nvPr>
        </p:nvSpPr>
        <p:spPr>
          <a:xfrm>
            <a:off x="228600" y="1143000"/>
            <a:ext cx="7696200" cy="5486400"/>
          </a:xfrm>
        </p:spPr>
        <p:txBody>
          <a:bodyPr>
            <a:normAutofit fontScale="85000" lnSpcReduction="10000"/>
          </a:bodyPr>
          <a:lstStyle/>
          <a:p>
            <a:pPr algn="just">
              <a:lnSpc>
                <a:spcPct val="180000"/>
              </a:lnSpc>
            </a:pPr>
            <a:r>
              <a:rPr lang="en-US" sz="2100" b="1" dirty="0" smtClean="0">
                <a:latin typeface="Verdana" pitchFamily="34" charset="0"/>
              </a:rPr>
              <a:t>A permanent mold casting process in which molten metal is injected into mold cavity under high pressure  </a:t>
            </a:r>
          </a:p>
          <a:p>
            <a:pPr algn="just">
              <a:lnSpc>
                <a:spcPct val="180000"/>
              </a:lnSpc>
            </a:pPr>
            <a:r>
              <a:rPr lang="en-US" sz="2100" b="1" dirty="0" smtClean="0">
                <a:latin typeface="Verdana" pitchFamily="34" charset="0"/>
              </a:rPr>
              <a:t>Pressure is maintained during solidification, then mold is opened and part is removed  </a:t>
            </a:r>
          </a:p>
          <a:p>
            <a:pPr algn="just">
              <a:lnSpc>
                <a:spcPct val="180000"/>
              </a:lnSpc>
            </a:pPr>
            <a:r>
              <a:rPr lang="en-US" sz="2100" b="1" dirty="0" smtClean="0">
                <a:latin typeface="Verdana" pitchFamily="34" charset="0"/>
              </a:rPr>
              <a:t>Molds in this casting operation are called dies; </a:t>
            </a:r>
          </a:p>
          <a:p>
            <a:pPr algn="just">
              <a:lnSpc>
                <a:spcPct val="180000"/>
              </a:lnSpc>
            </a:pPr>
            <a:r>
              <a:rPr lang="en-US" sz="2100" b="1" dirty="0" smtClean="0">
                <a:latin typeface="Verdana" pitchFamily="34" charset="0"/>
              </a:rPr>
              <a:t>Use of high pressure to force metal into die cavity is what distinguishes this from other permanent mold processes</a:t>
            </a:r>
          </a:p>
          <a:p>
            <a:pPr algn="just">
              <a:lnSpc>
                <a:spcPct val="180000"/>
              </a:lnSpc>
            </a:pPr>
            <a:r>
              <a:rPr lang="en-US" sz="2100" b="1" dirty="0" smtClean="0">
                <a:latin typeface="Verdana" pitchFamily="34" charset="0"/>
              </a:rPr>
              <a:t>Tungsten and molybdenum dies used to die cast steel and cast iron</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70560"/>
          </a:xfrm>
        </p:spPr>
        <p:txBody>
          <a:bodyPr>
            <a:normAutofit/>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Die Casting</a:t>
            </a:r>
            <a:endParaRPr lang="en-US" dirty="0"/>
          </a:p>
        </p:txBody>
      </p:sp>
      <p:sp>
        <p:nvSpPr>
          <p:cNvPr id="3" name="Content Placeholder 2"/>
          <p:cNvSpPr>
            <a:spLocks noGrp="1"/>
          </p:cNvSpPr>
          <p:nvPr>
            <p:ph idx="1"/>
          </p:nvPr>
        </p:nvSpPr>
        <p:spPr>
          <a:xfrm>
            <a:off x="152400" y="838200"/>
            <a:ext cx="7924800" cy="3733800"/>
          </a:xfrm>
        </p:spPr>
        <p:txBody>
          <a:bodyPr>
            <a:normAutofit fontScale="55000" lnSpcReduction="20000"/>
          </a:bodyPr>
          <a:lstStyle/>
          <a:p>
            <a:pPr algn="just">
              <a:lnSpc>
                <a:spcPct val="180000"/>
              </a:lnSpc>
            </a:pPr>
            <a:r>
              <a:rPr lang="en-US" b="1" dirty="0" smtClean="0">
                <a:latin typeface="Verdana" pitchFamily="34" charset="0"/>
              </a:rPr>
              <a:t>The dies are usually made in to two parts which must be locked before molten metal is forced into them under high pressure of 7 to 700MPa. The pressure may be obtained by the application of compressed air or by hydraulically operated piston.</a:t>
            </a:r>
          </a:p>
          <a:p>
            <a:pPr algn="just">
              <a:lnSpc>
                <a:spcPct val="180000"/>
              </a:lnSpc>
            </a:pPr>
            <a:r>
              <a:rPr lang="en-US" b="1" dirty="0" smtClean="0">
                <a:latin typeface="Verdana" pitchFamily="34" charset="0"/>
              </a:rPr>
              <a:t>The ferrous metals are not die-casted because of high pouring temperature.</a:t>
            </a:r>
          </a:p>
          <a:p>
            <a:pPr algn="just">
              <a:lnSpc>
                <a:spcPct val="180000"/>
              </a:lnSpc>
              <a:buNone/>
            </a:pPr>
            <a:r>
              <a:rPr lang="en-US" b="1" dirty="0" smtClean="0">
                <a:solidFill>
                  <a:srgbClr val="18A818"/>
                </a:solidFill>
                <a:latin typeface="Verdana" pitchFamily="34" charset="0"/>
              </a:rPr>
              <a:t>Two types of die casting machines used for die casting.</a:t>
            </a:r>
          </a:p>
          <a:p>
            <a:pPr algn="just">
              <a:lnSpc>
                <a:spcPct val="180000"/>
              </a:lnSpc>
            </a:pPr>
            <a:r>
              <a:rPr lang="en-US" b="1" dirty="0" smtClean="0">
                <a:latin typeface="Verdana" pitchFamily="34" charset="0"/>
              </a:rPr>
              <a:t>	1. Hot chamber die casting Machine.</a:t>
            </a:r>
          </a:p>
          <a:p>
            <a:pPr algn="just">
              <a:lnSpc>
                <a:spcPct val="180000"/>
              </a:lnSpc>
            </a:pPr>
            <a:r>
              <a:rPr lang="en-US" b="1" dirty="0" smtClean="0">
                <a:latin typeface="Verdana" pitchFamily="34" charset="0"/>
              </a:rPr>
              <a:t>	2. Cold Chamber die casting Machine.</a:t>
            </a:r>
          </a:p>
          <a:p>
            <a:endParaRPr lang="en-US" dirty="0"/>
          </a:p>
        </p:txBody>
      </p:sp>
      <p:pic>
        <p:nvPicPr>
          <p:cNvPr id="4" name="Picture 6"/>
          <p:cNvPicPr>
            <a:picLocks noChangeAspect="1" noChangeArrowheads="1"/>
          </p:cNvPicPr>
          <p:nvPr/>
        </p:nvPicPr>
        <p:blipFill>
          <a:blip r:embed="rId2" cstate="print"/>
          <a:srcRect l="28894" t="45639" r="30473" b="21935"/>
          <a:stretch>
            <a:fillRect/>
          </a:stretch>
        </p:blipFill>
        <p:spPr bwMode="auto">
          <a:xfrm>
            <a:off x="2362200" y="4419600"/>
            <a:ext cx="3612776" cy="236220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670560"/>
          </a:xfrm>
        </p:spPr>
        <p:txBody>
          <a:bodyPr>
            <a:normAutofit/>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Hot Chamber Die Casting</a:t>
            </a:r>
            <a:r>
              <a:rPr lang="en-US" dirty="0" smtClean="0"/>
              <a:t>:</a:t>
            </a:r>
            <a:endParaRPr lang="en-US" dirty="0"/>
          </a:p>
        </p:txBody>
      </p:sp>
      <p:sp>
        <p:nvSpPr>
          <p:cNvPr id="3" name="Content Placeholder 2"/>
          <p:cNvSpPr>
            <a:spLocks noGrp="1"/>
          </p:cNvSpPr>
          <p:nvPr>
            <p:ph idx="1"/>
          </p:nvPr>
        </p:nvSpPr>
        <p:spPr>
          <a:xfrm>
            <a:off x="228600" y="1066800"/>
            <a:ext cx="7772400" cy="5715000"/>
          </a:xfrm>
        </p:spPr>
        <p:txBody>
          <a:bodyPr>
            <a:normAutofit fontScale="47500" lnSpcReduction="20000"/>
          </a:bodyPr>
          <a:lstStyle/>
          <a:p>
            <a:pPr algn="just">
              <a:lnSpc>
                <a:spcPct val="180000"/>
              </a:lnSpc>
            </a:pPr>
            <a:r>
              <a:rPr lang="en-US" sz="2900" b="1" dirty="0" smtClean="0">
                <a:latin typeface="Verdana" pitchFamily="34" charset="0"/>
              </a:rPr>
              <a:t>The hot chamber die casting machine of the submerged type. The molten metal is forced in to the die cavity at pressure from 7 to 14 </a:t>
            </a:r>
            <a:r>
              <a:rPr lang="en-US" sz="2900" b="1" dirty="0" err="1" smtClean="0">
                <a:latin typeface="Verdana" pitchFamily="34" charset="0"/>
              </a:rPr>
              <a:t>MPa</a:t>
            </a:r>
            <a:endParaRPr lang="en-US" sz="2900" b="1" dirty="0" smtClean="0">
              <a:latin typeface="Verdana" pitchFamily="34" charset="0"/>
            </a:endParaRPr>
          </a:p>
          <a:p>
            <a:pPr algn="just">
              <a:lnSpc>
                <a:spcPct val="180000"/>
              </a:lnSpc>
            </a:pPr>
            <a:r>
              <a:rPr lang="en-US" sz="2900" b="1" dirty="0" smtClean="0">
                <a:latin typeface="Verdana" pitchFamily="34" charset="0"/>
              </a:rPr>
              <a:t>The pressure may be obtained by compressed air or by hydraulically operated plunger.</a:t>
            </a:r>
          </a:p>
          <a:p>
            <a:pPr algn="just">
              <a:lnSpc>
                <a:spcPct val="180000"/>
              </a:lnSpc>
            </a:pPr>
            <a:r>
              <a:rPr lang="en-US" sz="2900" b="1" dirty="0" smtClean="0">
                <a:latin typeface="Verdana" pitchFamily="34" charset="0"/>
              </a:rPr>
              <a:t>In first method the goose neck is lowered into the molten metal for filling it. It is then raised and connected to the die neck. The compressed air at a pressure of about 2.5 to 5 </a:t>
            </a:r>
            <a:r>
              <a:rPr lang="en-US" sz="2900" b="1" dirty="0" err="1" smtClean="0">
                <a:latin typeface="Verdana" pitchFamily="34" charset="0"/>
              </a:rPr>
              <a:t>MPa</a:t>
            </a:r>
            <a:r>
              <a:rPr lang="en-US" sz="2900" b="1" dirty="0" smtClean="0">
                <a:latin typeface="Verdana" pitchFamily="34" charset="0"/>
              </a:rPr>
              <a:t> is now injected into goose neck to force the molten metal into the die. </a:t>
            </a:r>
          </a:p>
          <a:p>
            <a:pPr algn="just">
              <a:lnSpc>
                <a:spcPct val="180000"/>
              </a:lnSpc>
            </a:pPr>
            <a:r>
              <a:rPr lang="en-US" sz="2900" b="1" dirty="0" smtClean="0">
                <a:latin typeface="Verdana" pitchFamily="34" charset="0"/>
              </a:rPr>
              <a:t>In the second method the plunger acts inside cylinder formed at the end of the goose neck which is immersed in a pot of molten metal. A port is provided near the top of the cylinder to allow the entry of the molten metal. The downward stroke of the plunger pushes the molten metal through the goose neck into the die.</a:t>
            </a:r>
          </a:p>
          <a:p>
            <a:pPr algn="just">
              <a:lnSpc>
                <a:spcPct val="180000"/>
              </a:lnSpc>
            </a:pPr>
            <a:r>
              <a:rPr lang="en-US" sz="2900" b="1" dirty="0" smtClean="0">
                <a:latin typeface="Verdana" pitchFamily="34" charset="0"/>
              </a:rPr>
              <a:t>The hot chamber die casting machine is used for casting zinc, tin lead and other low melting alloys.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Hot Chamber Die Casting</a:t>
            </a:r>
            <a:r>
              <a:rPr lang="en-US" dirty="0" smtClean="0"/>
              <a:t>:</a:t>
            </a:r>
            <a:endParaRPr lang="en-US" dirty="0"/>
          </a:p>
        </p:txBody>
      </p:sp>
      <p:pic>
        <p:nvPicPr>
          <p:cNvPr id="4" name="Picture 3"/>
          <p:cNvPicPr>
            <a:picLocks noChangeAspect="1" noChangeArrowheads="1"/>
          </p:cNvPicPr>
          <p:nvPr/>
        </p:nvPicPr>
        <p:blipFill>
          <a:blip r:embed="rId2" cstate="print"/>
          <a:srcRect/>
          <a:stretch>
            <a:fillRect/>
          </a:stretch>
        </p:blipFill>
        <p:spPr>
          <a:xfrm>
            <a:off x="609600" y="1118109"/>
            <a:ext cx="6934200" cy="5358891"/>
          </a:xfrm>
          <a:prstGeom prst="rect">
            <a:avLst/>
          </a:prstGeom>
          <a:noFill/>
          <a:ln w="28575">
            <a:solidFill>
              <a:srgbClr val="C00000"/>
            </a:solidFill>
          </a:ln>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Terms used in casting</a:t>
            </a:r>
          </a:p>
        </p:txBody>
      </p:sp>
      <p:sp>
        <p:nvSpPr>
          <p:cNvPr id="3" name="Content Placeholder 2"/>
          <p:cNvSpPr>
            <a:spLocks noGrp="1"/>
          </p:cNvSpPr>
          <p:nvPr>
            <p:ph idx="1"/>
          </p:nvPr>
        </p:nvSpPr>
        <p:spPr>
          <a:xfrm>
            <a:off x="457200" y="1143000"/>
            <a:ext cx="7239000" cy="5562600"/>
          </a:xfrm>
        </p:spPr>
        <p:txBody>
          <a:bodyPr>
            <a:normAutofit fontScale="92500" lnSpcReduction="10000"/>
          </a:bodyPr>
          <a:lstStyle/>
          <a:p>
            <a:pPr algn="just">
              <a:lnSpc>
                <a:spcPct val="130000"/>
              </a:lnSpc>
            </a:pPr>
            <a:r>
              <a:rPr lang="en-US" sz="1900" b="1" dirty="0" smtClean="0">
                <a:solidFill>
                  <a:srgbClr val="18A818"/>
                </a:solidFill>
                <a:latin typeface="Verdana" pitchFamily="34" charset="0"/>
              </a:rPr>
              <a:t>Core: </a:t>
            </a:r>
            <a:r>
              <a:rPr lang="en-US" sz="1900" dirty="0" smtClean="0">
                <a:latin typeface="Verdana" pitchFamily="34" charset="0"/>
              </a:rPr>
              <a:t>A separate part of the mould, made of sand and generally baked, which is use to create opening and various shaped in the casting.</a:t>
            </a:r>
          </a:p>
          <a:p>
            <a:pPr algn="just">
              <a:lnSpc>
                <a:spcPct val="140000"/>
              </a:lnSpc>
            </a:pPr>
            <a:r>
              <a:rPr lang="en-US" sz="1900" b="1" dirty="0" smtClean="0">
                <a:solidFill>
                  <a:srgbClr val="18A818"/>
                </a:solidFill>
                <a:latin typeface="Verdana" pitchFamily="34" charset="0"/>
              </a:rPr>
              <a:t>Core Print: </a:t>
            </a:r>
            <a:r>
              <a:rPr lang="en-US" sz="1900" dirty="0" smtClean="0">
                <a:latin typeface="Verdana" pitchFamily="34" charset="0"/>
              </a:rPr>
              <a:t>Core print is provided in the pattern, core and mould to locate and support the core within the mould.</a:t>
            </a:r>
          </a:p>
          <a:p>
            <a:pPr algn="just">
              <a:lnSpc>
                <a:spcPct val="130000"/>
              </a:lnSpc>
            </a:pPr>
            <a:r>
              <a:rPr lang="en-US" sz="1900" b="1" dirty="0" smtClean="0">
                <a:solidFill>
                  <a:srgbClr val="18A818"/>
                </a:solidFill>
                <a:latin typeface="Verdana" pitchFamily="34" charset="0"/>
              </a:rPr>
              <a:t>Pouring basin: </a:t>
            </a:r>
            <a:r>
              <a:rPr lang="en-US" sz="1900" dirty="0" smtClean="0">
                <a:latin typeface="Verdana" pitchFamily="34" charset="0"/>
              </a:rPr>
              <a:t>A small funnel shaped cavity at the top of the mould into which the molten metal is poured.</a:t>
            </a:r>
          </a:p>
          <a:p>
            <a:pPr algn="just">
              <a:lnSpc>
                <a:spcPct val="130000"/>
              </a:lnSpc>
            </a:pPr>
            <a:r>
              <a:rPr lang="en-US" sz="1900" b="1" dirty="0" smtClean="0">
                <a:solidFill>
                  <a:srgbClr val="18A818"/>
                </a:solidFill>
                <a:latin typeface="Verdana" pitchFamily="34" charset="0"/>
              </a:rPr>
              <a:t>Sprue: </a:t>
            </a:r>
            <a:r>
              <a:rPr lang="en-US" sz="1900" dirty="0" smtClean="0">
                <a:latin typeface="Verdana" pitchFamily="34" charset="0"/>
              </a:rPr>
              <a:t>The passage through which the molten metal, from the pouring basin, reaches the mould cavity. In many cases it control the flow of metal into the mould.  </a:t>
            </a:r>
          </a:p>
          <a:p>
            <a:pPr algn="just">
              <a:lnSpc>
                <a:spcPct val="130000"/>
              </a:lnSpc>
            </a:pPr>
            <a:r>
              <a:rPr lang="en-US" sz="1900" b="1" dirty="0" smtClean="0">
                <a:solidFill>
                  <a:srgbClr val="18A818"/>
                </a:solidFill>
                <a:latin typeface="Verdana" pitchFamily="34" charset="0"/>
              </a:rPr>
              <a:t>Runner: </a:t>
            </a:r>
            <a:r>
              <a:rPr lang="en-US" sz="1900" dirty="0" smtClean="0">
                <a:latin typeface="Verdana" pitchFamily="34" charset="0"/>
              </a:rPr>
              <a:t>The channel through which the molten metal is carried from the Sprue to the gate. </a:t>
            </a:r>
          </a:p>
          <a:p>
            <a:pPr algn="just">
              <a:lnSpc>
                <a:spcPct val="130000"/>
              </a:lnSpc>
            </a:pPr>
            <a:r>
              <a:rPr lang="en-US" sz="1900" b="1" dirty="0" smtClean="0">
                <a:solidFill>
                  <a:srgbClr val="18A818"/>
                </a:solidFill>
                <a:latin typeface="Verdana" pitchFamily="34" charset="0"/>
              </a:rPr>
              <a:t>Riser: </a:t>
            </a:r>
            <a:r>
              <a:rPr lang="en-US" sz="1900" dirty="0" smtClean="0">
                <a:latin typeface="Verdana" pitchFamily="34" charset="0"/>
              </a:rPr>
              <a:t>A column of molten metal is placed in the mould to feed the castings as it shrinks and solidified. Also known as feed head.</a:t>
            </a:r>
          </a:p>
          <a:p>
            <a:pPr algn="just">
              <a:lnSpc>
                <a:spcPct val="130000"/>
              </a:lnSpc>
            </a:pPr>
            <a:endParaRPr lang="en-US" sz="1900" dirty="0" smtClean="0">
              <a:latin typeface="Verdana" pitchFamily="34" charset="0"/>
            </a:endParaRP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705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Cold Chamber Die Casting:</a:t>
            </a:r>
          </a:p>
        </p:txBody>
      </p:sp>
      <p:sp>
        <p:nvSpPr>
          <p:cNvPr id="3" name="Content Placeholder 2"/>
          <p:cNvSpPr>
            <a:spLocks noGrp="1"/>
          </p:cNvSpPr>
          <p:nvPr>
            <p:ph idx="1"/>
          </p:nvPr>
        </p:nvSpPr>
        <p:spPr>
          <a:xfrm>
            <a:off x="304800" y="990600"/>
            <a:ext cx="7620000" cy="5791200"/>
          </a:xfrm>
        </p:spPr>
        <p:txBody>
          <a:bodyPr>
            <a:normAutofit fontScale="85000" lnSpcReduction="10000"/>
          </a:bodyPr>
          <a:lstStyle/>
          <a:p>
            <a:pPr algn="just">
              <a:lnSpc>
                <a:spcPct val="180000"/>
              </a:lnSpc>
            </a:pPr>
            <a:r>
              <a:rPr lang="en-US" sz="1800" b="1" dirty="0" smtClean="0">
                <a:latin typeface="Verdana" pitchFamily="34" charset="0"/>
              </a:rPr>
              <a:t>In cold chamber die casting machine the melting unit is separate and molten metal is transferred to injection mechanism by ladle. The pressure is vary from 21 to 210MPa and in some cases may reach to 700MPa.</a:t>
            </a:r>
          </a:p>
          <a:p>
            <a:pPr algn="just">
              <a:lnSpc>
                <a:spcPct val="180000"/>
              </a:lnSpc>
            </a:pPr>
            <a:r>
              <a:rPr lang="en-US" sz="1800" b="1" dirty="0" smtClean="0">
                <a:latin typeface="Verdana" pitchFamily="34" charset="0"/>
              </a:rPr>
              <a:t>More pressure is required for semi-molten alloys to compensate for reduced fluidity resulting from low temperature. </a:t>
            </a:r>
          </a:p>
          <a:p>
            <a:pPr algn="just">
              <a:lnSpc>
                <a:spcPct val="180000"/>
              </a:lnSpc>
            </a:pPr>
            <a:r>
              <a:rPr lang="en-US" sz="1800" b="1" dirty="0" smtClean="0">
                <a:latin typeface="Verdana" pitchFamily="34" charset="0"/>
              </a:rPr>
              <a:t>This process is used for casting Aluminum, magnesium, copper base alloys. </a:t>
            </a:r>
          </a:p>
          <a:p>
            <a:pPr algn="just">
              <a:lnSpc>
                <a:spcPct val="180000"/>
              </a:lnSpc>
            </a:pPr>
            <a:r>
              <a:rPr lang="en-US" sz="1800" b="1" dirty="0" smtClean="0">
                <a:latin typeface="Verdana" pitchFamily="34" charset="0"/>
              </a:rPr>
              <a:t>The machine consists of a pressure chamber of cylindrical shape fitted with piston or ram that is operated by hydraulic pressure. A measured quantity of molten metal is brought in to a ladle and forced in to the closed die sections by applying hydraulic pressure on piston. </a:t>
            </a:r>
            <a:r>
              <a:rPr lang="en-US" dirty="0" smtClean="0"/>
              <a:t>	</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
            <a:ext cx="7239000" cy="670560"/>
          </a:xfrm>
        </p:spPr>
        <p:txBody>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Cold Chamber Die Casting:</a:t>
            </a:r>
            <a:endParaRPr lang="en-US" dirty="0"/>
          </a:p>
        </p:txBody>
      </p:sp>
      <p:sp>
        <p:nvSpPr>
          <p:cNvPr id="3" name="Content Placeholder 2"/>
          <p:cNvSpPr>
            <a:spLocks noGrp="1"/>
          </p:cNvSpPr>
          <p:nvPr>
            <p:ph idx="1"/>
          </p:nvPr>
        </p:nvSpPr>
        <p:spPr>
          <a:xfrm>
            <a:off x="76200" y="1219200"/>
            <a:ext cx="3886200" cy="5410200"/>
          </a:xfrm>
        </p:spPr>
        <p:txBody>
          <a:bodyPr>
            <a:normAutofit/>
          </a:bodyPr>
          <a:lstStyle/>
          <a:p>
            <a:pPr algn="just">
              <a:lnSpc>
                <a:spcPct val="170000"/>
              </a:lnSpc>
            </a:pPr>
            <a:r>
              <a:rPr lang="en-US" sz="1800" b="1" dirty="0" smtClean="0">
                <a:latin typeface="Verdana" pitchFamily="34" charset="0"/>
              </a:rPr>
              <a:t>The metal is loaded in the chamber.</a:t>
            </a:r>
          </a:p>
          <a:p>
            <a:pPr algn="just">
              <a:lnSpc>
                <a:spcPct val="170000"/>
              </a:lnSpc>
            </a:pPr>
            <a:r>
              <a:rPr lang="en-US" sz="1800" b="1" dirty="0" smtClean="0">
                <a:latin typeface="Verdana" pitchFamily="34" charset="0"/>
              </a:rPr>
              <a:t>The plunger forces the metal into the die cavity.</a:t>
            </a:r>
          </a:p>
          <a:p>
            <a:pPr algn="just">
              <a:lnSpc>
                <a:spcPct val="170000"/>
              </a:lnSpc>
            </a:pPr>
            <a:r>
              <a:rPr lang="en-US" sz="1800" b="1" dirty="0" smtClean="0">
                <a:latin typeface="Verdana" pitchFamily="34" charset="0"/>
              </a:rPr>
              <a:t>After the metal solidifies the die is opened.</a:t>
            </a:r>
          </a:p>
          <a:p>
            <a:pPr algn="just">
              <a:lnSpc>
                <a:spcPct val="170000"/>
              </a:lnSpc>
            </a:pPr>
            <a:r>
              <a:rPr lang="en-US" sz="1800" b="1" dirty="0" smtClean="0">
                <a:latin typeface="Verdana" pitchFamily="34" charset="0"/>
              </a:rPr>
              <a:t>The casting, together with slag of the excess </a:t>
            </a:r>
          </a:p>
          <a:p>
            <a:pPr algn="just">
              <a:lnSpc>
                <a:spcPct val="170000"/>
              </a:lnSpc>
            </a:pPr>
            <a:r>
              <a:rPr lang="en-US" sz="1800" b="1" dirty="0" smtClean="0">
                <a:latin typeface="Verdana" pitchFamily="34" charset="0"/>
              </a:rPr>
              <a:t>Metal, is ejected from the die.</a:t>
            </a:r>
          </a:p>
          <a:p>
            <a:pPr>
              <a:buNone/>
            </a:pPr>
            <a:endParaRPr lang="en-US" dirty="0"/>
          </a:p>
        </p:txBody>
      </p:sp>
      <p:pic>
        <p:nvPicPr>
          <p:cNvPr id="4" name="Picture 8"/>
          <p:cNvPicPr>
            <a:picLocks noChangeAspect="1" noChangeArrowheads="1"/>
          </p:cNvPicPr>
          <p:nvPr/>
        </p:nvPicPr>
        <p:blipFill>
          <a:blip r:embed="rId2" cstate="print"/>
          <a:srcRect l="17955" t="11305" r="36021" b="54361"/>
          <a:stretch>
            <a:fillRect/>
          </a:stretch>
        </p:blipFill>
        <p:spPr bwMode="auto">
          <a:xfrm>
            <a:off x="4114800" y="1905000"/>
            <a:ext cx="3886200" cy="3657600"/>
          </a:xfrm>
          <a:prstGeom prst="rect">
            <a:avLst/>
          </a:prstGeom>
          <a:noFill/>
          <a:ln w="28575">
            <a:solidFill>
              <a:srgbClr val="C00000"/>
            </a:solidFill>
          </a:ln>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r="5608"/>
          <a:stretch>
            <a:fillRect/>
          </a:stretch>
        </p:blipFill>
        <p:spPr>
          <a:xfrm>
            <a:off x="228600" y="228600"/>
            <a:ext cx="7696200" cy="6400800"/>
          </a:xfrm>
          <a:prstGeom prst="rect">
            <a:avLst/>
          </a:prstGeom>
          <a:noFill/>
          <a:ln/>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943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Advantages of  Die Casting:</a:t>
            </a:r>
          </a:p>
        </p:txBody>
      </p:sp>
      <p:sp>
        <p:nvSpPr>
          <p:cNvPr id="3" name="Content Placeholder 2"/>
          <p:cNvSpPr>
            <a:spLocks noGrp="1"/>
          </p:cNvSpPr>
          <p:nvPr>
            <p:ph idx="1"/>
          </p:nvPr>
        </p:nvSpPr>
        <p:spPr>
          <a:xfrm>
            <a:off x="228600" y="990600"/>
            <a:ext cx="7772400" cy="5715000"/>
          </a:xfrm>
        </p:spPr>
        <p:txBody>
          <a:bodyPr>
            <a:normAutofit lnSpcReduction="10000"/>
          </a:bodyPr>
          <a:lstStyle/>
          <a:p>
            <a:pPr algn="just">
              <a:lnSpc>
                <a:spcPct val="190000"/>
              </a:lnSpc>
            </a:pPr>
            <a:r>
              <a:rPr lang="en-US" sz="1700" b="1" dirty="0" smtClean="0">
                <a:latin typeface="Verdana" pitchFamily="34" charset="0"/>
              </a:rPr>
              <a:t>The rapid and economical production of large quantities of identical parts can be achieved.</a:t>
            </a:r>
          </a:p>
          <a:p>
            <a:pPr algn="just">
              <a:lnSpc>
                <a:spcPct val="190000"/>
              </a:lnSpc>
            </a:pPr>
            <a:r>
              <a:rPr lang="en-US" sz="1700" b="1" dirty="0" smtClean="0">
                <a:latin typeface="Verdana" pitchFamily="34" charset="0"/>
              </a:rPr>
              <a:t>Smooth surfaces and close dimensional tolerances may be produced.</a:t>
            </a:r>
          </a:p>
          <a:p>
            <a:pPr algn="just">
              <a:lnSpc>
                <a:spcPct val="190000"/>
              </a:lnSpc>
            </a:pPr>
            <a:r>
              <a:rPr lang="en-US" sz="1700" b="1" dirty="0" smtClean="0">
                <a:latin typeface="Verdana" pitchFamily="34" charset="0"/>
              </a:rPr>
              <a:t>Thin and complex shape can be casted accurately and easily.</a:t>
            </a:r>
          </a:p>
          <a:p>
            <a:pPr algn="just">
              <a:lnSpc>
                <a:spcPct val="190000"/>
              </a:lnSpc>
            </a:pPr>
            <a:r>
              <a:rPr lang="en-US" sz="1700" b="1" dirty="0" smtClean="0">
                <a:latin typeface="Verdana" pitchFamily="34" charset="0"/>
              </a:rPr>
              <a:t>Less floor area is required then other casting processes.</a:t>
            </a:r>
          </a:p>
          <a:p>
            <a:pPr algn="just">
              <a:lnSpc>
                <a:spcPct val="190000"/>
              </a:lnSpc>
            </a:pPr>
            <a:r>
              <a:rPr lang="en-US" sz="1700" b="1" dirty="0" smtClean="0">
                <a:latin typeface="Verdana" pitchFamily="34" charset="0"/>
              </a:rPr>
              <a:t>The products are less defective.</a:t>
            </a:r>
          </a:p>
          <a:p>
            <a:pPr algn="just">
              <a:lnSpc>
                <a:spcPct val="190000"/>
              </a:lnSpc>
            </a:pPr>
            <a:r>
              <a:rPr lang="en-US" sz="1700" b="1" dirty="0" smtClean="0">
                <a:latin typeface="Verdana" pitchFamily="34" charset="0"/>
              </a:rPr>
              <a:t>The rapid cooling rate produces high strength and quality in many alloys. </a:t>
            </a:r>
          </a:p>
          <a:p>
            <a:pPr algn="just">
              <a:lnSpc>
                <a:spcPct val="190000"/>
              </a:lnSpc>
            </a:pPr>
            <a:r>
              <a:rPr lang="en-US" sz="1700" b="1" dirty="0" smtClean="0">
                <a:latin typeface="Verdana" pitchFamily="34" charset="0"/>
              </a:rPr>
              <a:t>The die retains its life for longer period.</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5943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Disadvantages of  Die Casting</a:t>
            </a:r>
          </a:p>
        </p:txBody>
      </p:sp>
      <p:sp>
        <p:nvSpPr>
          <p:cNvPr id="3" name="Content Placeholder 2"/>
          <p:cNvSpPr>
            <a:spLocks noGrp="1"/>
          </p:cNvSpPr>
          <p:nvPr>
            <p:ph idx="1"/>
          </p:nvPr>
        </p:nvSpPr>
        <p:spPr>
          <a:xfrm>
            <a:off x="304800" y="1143000"/>
            <a:ext cx="7620000" cy="5019984"/>
          </a:xfrm>
        </p:spPr>
        <p:txBody>
          <a:bodyPr/>
          <a:lstStyle/>
          <a:p>
            <a:pPr algn="just">
              <a:lnSpc>
                <a:spcPct val="190000"/>
              </a:lnSpc>
            </a:pPr>
            <a:r>
              <a:rPr lang="en-US" sz="2000" b="1" dirty="0" smtClean="0">
                <a:latin typeface="Verdana" pitchFamily="34" charset="0"/>
              </a:rPr>
              <a:t>The cost of equipments and die is high.</a:t>
            </a:r>
          </a:p>
          <a:p>
            <a:pPr algn="just">
              <a:lnSpc>
                <a:spcPct val="190000"/>
              </a:lnSpc>
            </a:pPr>
            <a:r>
              <a:rPr lang="en-US" sz="2000" b="1" dirty="0" smtClean="0">
                <a:latin typeface="Verdana" pitchFamily="34" charset="0"/>
              </a:rPr>
              <a:t>Limited range of non-ferrous alloys used for die casting.</a:t>
            </a:r>
          </a:p>
          <a:p>
            <a:pPr algn="just">
              <a:lnSpc>
                <a:spcPct val="190000"/>
              </a:lnSpc>
            </a:pPr>
            <a:r>
              <a:rPr lang="en-US" sz="2000" b="1" dirty="0" smtClean="0">
                <a:latin typeface="Verdana" pitchFamily="34" charset="0"/>
              </a:rPr>
              <a:t>The die casting are limited to size.</a:t>
            </a:r>
          </a:p>
          <a:p>
            <a:pPr algn="just">
              <a:lnSpc>
                <a:spcPct val="190000"/>
              </a:lnSpc>
            </a:pPr>
            <a:r>
              <a:rPr lang="en-US" sz="2000" b="1" dirty="0" smtClean="0">
                <a:latin typeface="Verdana" pitchFamily="34" charset="0"/>
              </a:rPr>
              <a:t>It requires special skill in maintenance.</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822960"/>
          </a:xfrm>
        </p:spPr>
        <p:txBody>
          <a:bodyPr>
            <a:noAutofit/>
          </a:bodyPr>
          <a:lstStyle/>
          <a:p>
            <a:r>
              <a:rPr lang="en-US" sz="28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Properties and typical applications of common die-casting alloys</a:t>
            </a:r>
          </a:p>
        </p:txBody>
      </p:sp>
      <p:graphicFrame>
        <p:nvGraphicFramePr>
          <p:cNvPr id="1026" name="Object 2"/>
          <p:cNvGraphicFramePr>
            <a:graphicFrameLocks noChangeAspect="1"/>
          </p:cNvGraphicFramePr>
          <p:nvPr/>
        </p:nvGraphicFramePr>
        <p:xfrm>
          <a:off x="86887" y="1295400"/>
          <a:ext cx="8066513" cy="5562600"/>
        </p:xfrm>
        <a:graphic>
          <a:graphicData uri="http://schemas.openxmlformats.org/presentationml/2006/ole">
            <p:oleObj spid="_x0000_s1026" name="Document" r:id="rId3" imgW="5641465" imgH="3335659" progId="Word.Document.8">
              <p:embed/>
            </p:oleObj>
          </a:graphicData>
        </a:graphic>
      </p:graphicFrame>
      <p:pic>
        <p:nvPicPr>
          <p:cNvPr id="5" name="Picture 2"/>
          <p:cNvPicPr>
            <a:picLocks noChangeAspect="1" noChangeArrowheads="1"/>
          </p:cNvPicPr>
          <p:nvPr/>
        </p:nvPicPr>
        <p:blipFill>
          <a:blip r:embed="rId4"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Centrifugal Casting</a:t>
            </a:r>
          </a:p>
        </p:txBody>
      </p:sp>
      <p:sp>
        <p:nvSpPr>
          <p:cNvPr id="3" name="Content Placeholder 2"/>
          <p:cNvSpPr>
            <a:spLocks noGrp="1"/>
          </p:cNvSpPr>
          <p:nvPr>
            <p:ph idx="1"/>
          </p:nvPr>
        </p:nvSpPr>
        <p:spPr>
          <a:xfrm>
            <a:off x="457200" y="1143000"/>
            <a:ext cx="7239000" cy="5312736"/>
          </a:xfrm>
        </p:spPr>
        <p:txBody>
          <a:bodyPr/>
          <a:lstStyle/>
          <a:p>
            <a:pPr algn="just">
              <a:lnSpc>
                <a:spcPct val="190000"/>
              </a:lnSpc>
            </a:pPr>
            <a:r>
              <a:rPr lang="en-US" sz="2000" b="1" dirty="0" smtClean="0">
                <a:latin typeface="Verdana" pitchFamily="34" charset="0"/>
              </a:rPr>
              <a:t>A casting processes in which molten metal is poured and allowed to solidify while mould revolving.</a:t>
            </a:r>
          </a:p>
          <a:p>
            <a:pPr algn="just">
              <a:lnSpc>
                <a:spcPct val="190000"/>
              </a:lnSpc>
            </a:pPr>
            <a:r>
              <a:rPr lang="en-US" sz="2000" b="1" i="1" dirty="0" smtClean="0">
                <a:solidFill>
                  <a:srgbClr val="18A818"/>
                </a:solidFill>
                <a:latin typeface="Verdana" pitchFamily="34" charset="0"/>
              </a:rPr>
              <a:t>The centrifugal casting are classified as </a:t>
            </a:r>
          </a:p>
          <a:p>
            <a:pPr marL="457200" indent="-457200" algn="just">
              <a:lnSpc>
                <a:spcPct val="190000"/>
              </a:lnSpc>
              <a:buFont typeface="+mj-lt"/>
              <a:buAutoNum type="arabicPeriod"/>
            </a:pPr>
            <a:r>
              <a:rPr lang="en-US" sz="2000" b="1" dirty="0" smtClean="0">
                <a:latin typeface="Verdana" pitchFamily="34" charset="0"/>
              </a:rPr>
              <a:t>True centrifugal casting 	</a:t>
            </a:r>
          </a:p>
          <a:p>
            <a:pPr marL="457200" indent="-457200" algn="just">
              <a:lnSpc>
                <a:spcPct val="190000"/>
              </a:lnSpc>
              <a:buFont typeface="+mj-lt"/>
              <a:buAutoNum type="arabicPeriod"/>
            </a:pPr>
            <a:r>
              <a:rPr lang="en-US" sz="2000" b="1" dirty="0" smtClean="0">
                <a:latin typeface="Verdana" pitchFamily="34" charset="0"/>
              </a:rPr>
              <a:t>Semi- centrifugal casting</a:t>
            </a:r>
          </a:p>
          <a:p>
            <a:pPr marL="457200" indent="-457200" algn="just">
              <a:lnSpc>
                <a:spcPct val="190000"/>
              </a:lnSpc>
              <a:buFont typeface="+mj-lt"/>
              <a:buAutoNum type="arabicPeriod"/>
            </a:pPr>
            <a:r>
              <a:rPr lang="en-US" sz="2000" b="1" dirty="0" smtClean="0">
                <a:latin typeface="Verdana" pitchFamily="34" charset="0"/>
              </a:rPr>
              <a:t>Centrifuging</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
            <a:ext cx="7239000" cy="5943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True centrifugal casting</a:t>
            </a:r>
          </a:p>
        </p:txBody>
      </p:sp>
      <p:sp>
        <p:nvSpPr>
          <p:cNvPr id="3" name="Content Placeholder 2"/>
          <p:cNvSpPr>
            <a:spLocks noGrp="1"/>
          </p:cNvSpPr>
          <p:nvPr>
            <p:ph idx="1"/>
          </p:nvPr>
        </p:nvSpPr>
        <p:spPr>
          <a:xfrm>
            <a:off x="228600" y="990600"/>
            <a:ext cx="7696200" cy="5638800"/>
          </a:xfrm>
        </p:spPr>
        <p:txBody>
          <a:bodyPr>
            <a:normAutofit fontScale="70000" lnSpcReduction="20000"/>
          </a:bodyPr>
          <a:lstStyle/>
          <a:p>
            <a:pPr algn="just">
              <a:lnSpc>
                <a:spcPct val="210000"/>
              </a:lnSpc>
            </a:pPr>
            <a:r>
              <a:rPr lang="en-US" sz="2300" b="1" dirty="0" smtClean="0">
                <a:latin typeface="Verdana" pitchFamily="34" charset="0"/>
              </a:rPr>
              <a:t>It is used for casting of symmetrical shape. Cast iron pipe, sleeves, steel gun barrels and other casting of cylindrical form. </a:t>
            </a:r>
          </a:p>
          <a:p>
            <a:pPr algn="just">
              <a:lnSpc>
                <a:spcPct val="210000"/>
              </a:lnSpc>
            </a:pPr>
            <a:r>
              <a:rPr lang="en-US" sz="2300" b="1" dirty="0" smtClean="0">
                <a:latin typeface="Verdana" pitchFamily="34" charset="0"/>
              </a:rPr>
              <a:t>In this process the mould is made of metal and lined with refractory material or sand. </a:t>
            </a:r>
          </a:p>
          <a:p>
            <a:pPr algn="just">
              <a:lnSpc>
                <a:spcPct val="210000"/>
              </a:lnSpc>
            </a:pPr>
            <a:r>
              <a:rPr lang="en-US" sz="2300" b="1" dirty="0" smtClean="0">
                <a:latin typeface="Verdana" pitchFamily="34" charset="0"/>
              </a:rPr>
              <a:t> The molten metal is poured by ladle into the cavity of rapidly rotating mould.</a:t>
            </a:r>
          </a:p>
          <a:p>
            <a:pPr algn="just">
              <a:lnSpc>
                <a:spcPct val="210000"/>
              </a:lnSpc>
            </a:pPr>
            <a:r>
              <a:rPr lang="en-US" sz="2300" b="1" dirty="0" smtClean="0">
                <a:latin typeface="Verdana" pitchFamily="34" charset="0"/>
              </a:rPr>
              <a:t> The centrifugal force directs the fluid metal to the inner surface of the mould with considerable pressure where solidification occurs forming hollow castings.</a:t>
            </a:r>
          </a:p>
          <a:p>
            <a:pPr algn="just">
              <a:lnSpc>
                <a:spcPct val="210000"/>
              </a:lnSpc>
            </a:pPr>
            <a:r>
              <a:rPr lang="en-US" sz="2300" b="1" dirty="0" smtClean="0">
                <a:latin typeface="Verdana" pitchFamily="34" charset="0"/>
              </a:rPr>
              <a:t> The out side of the mould is covered by water bath for quick cooling of metal.</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True centrifugal casting</a:t>
            </a:r>
            <a:endParaRPr lang="en-US" dirty="0"/>
          </a:p>
        </p:txBody>
      </p:sp>
      <p:pic>
        <p:nvPicPr>
          <p:cNvPr id="4" name="Picture 6"/>
          <p:cNvPicPr>
            <a:picLocks noChangeAspect="1" noChangeArrowheads="1"/>
          </p:cNvPicPr>
          <p:nvPr/>
        </p:nvPicPr>
        <p:blipFill>
          <a:blip r:embed="rId2" cstate="print"/>
          <a:srcRect l="17174" t="9676" r="29692" b="64798"/>
          <a:stretch>
            <a:fillRect/>
          </a:stretch>
        </p:blipFill>
        <p:spPr bwMode="auto">
          <a:xfrm>
            <a:off x="123598" y="1905000"/>
            <a:ext cx="7971160" cy="381000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70560"/>
          </a:xfrm>
        </p:spPr>
        <p:txBody>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True centrifugal casting</a:t>
            </a:r>
            <a:endParaRPr lang="en-US" dirty="0"/>
          </a:p>
        </p:txBody>
      </p:sp>
      <p:pic>
        <p:nvPicPr>
          <p:cNvPr id="4" name="Picture 3"/>
          <p:cNvPicPr>
            <a:picLocks noChangeAspect="1" noChangeArrowheads="1"/>
          </p:cNvPicPr>
          <p:nvPr/>
        </p:nvPicPr>
        <p:blipFill>
          <a:blip r:embed="rId2" cstate="print"/>
          <a:srcRect/>
          <a:stretch>
            <a:fillRect/>
          </a:stretch>
        </p:blipFill>
        <p:spPr>
          <a:xfrm>
            <a:off x="228600" y="1066800"/>
            <a:ext cx="7772400" cy="5562600"/>
          </a:xfrm>
          <a:prstGeom prst="rect">
            <a:avLst/>
          </a:prstGeom>
          <a:noFill/>
          <a:ln/>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Terms used in casting</a:t>
            </a:r>
            <a:endParaRPr lang="en-US" dirty="0"/>
          </a:p>
        </p:txBody>
      </p:sp>
      <p:sp>
        <p:nvSpPr>
          <p:cNvPr id="3" name="Content Placeholder 2"/>
          <p:cNvSpPr>
            <a:spLocks noGrp="1"/>
          </p:cNvSpPr>
          <p:nvPr>
            <p:ph idx="1"/>
          </p:nvPr>
        </p:nvSpPr>
        <p:spPr>
          <a:xfrm>
            <a:off x="457200" y="1371600"/>
            <a:ext cx="7239000" cy="4846320"/>
          </a:xfrm>
        </p:spPr>
        <p:txBody>
          <a:bodyPr>
            <a:normAutofit/>
          </a:bodyPr>
          <a:lstStyle/>
          <a:p>
            <a:pPr algn="just">
              <a:lnSpc>
                <a:spcPct val="120000"/>
              </a:lnSpc>
            </a:pPr>
            <a:r>
              <a:rPr lang="en-US" sz="1800" b="1" dirty="0" smtClean="0">
                <a:solidFill>
                  <a:srgbClr val="18A818"/>
                </a:solidFill>
                <a:latin typeface="Verdana" pitchFamily="34" charset="0"/>
              </a:rPr>
              <a:t>Gate: </a:t>
            </a:r>
            <a:r>
              <a:rPr lang="en-US" sz="1800" dirty="0" smtClean="0">
                <a:latin typeface="Verdana" pitchFamily="34" charset="0"/>
              </a:rPr>
              <a:t>A channel through which molten metal enters the mould cavity. </a:t>
            </a:r>
          </a:p>
          <a:p>
            <a:pPr algn="just">
              <a:lnSpc>
                <a:spcPct val="120000"/>
              </a:lnSpc>
            </a:pPr>
            <a:r>
              <a:rPr lang="en-US" sz="1800" b="1" dirty="0" smtClean="0">
                <a:solidFill>
                  <a:srgbClr val="18A818"/>
                </a:solidFill>
                <a:latin typeface="Verdana" pitchFamily="34" charset="0"/>
              </a:rPr>
              <a:t>Chaplets: </a:t>
            </a:r>
            <a:r>
              <a:rPr lang="en-US" sz="1800" dirty="0" smtClean="0">
                <a:latin typeface="Verdana" pitchFamily="34" charset="0"/>
              </a:rPr>
              <a:t>Chaplets are used to support the cores inside the mould cavity to take care of its own weight and overcomes the metallostastic force.</a:t>
            </a:r>
          </a:p>
          <a:p>
            <a:pPr algn="just">
              <a:lnSpc>
                <a:spcPct val="120000"/>
              </a:lnSpc>
            </a:pPr>
            <a:r>
              <a:rPr lang="en-US" sz="1800" b="1" dirty="0" smtClean="0">
                <a:solidFill>
                  <a:srgbClr val="18A818"/>
                </a:solidFill>
                <a:latin typeface="Verdana" pitchFamily="34" charset="0"/>
              </a:rPr>
              <a:t>Vent: </a:t>
            </a:r>
            <a:r>
              <a:rPr lang="en-US" sz="1800" dirty="0" smtClean="0">
                <a:latin typeface="Verdana" pitchFamily="34" charset="0"/>
              </a:rPr>
              <a:t>Small opening in the mould to facilitate escape of air and gases.</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543800" cy="114300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Advantages of True centrifugal casting</a:t>
            </a:r>
          </a:p>
        </p:txBody>
      </p:sp>
      <p:sp>
        <p:nvSpPr>
          <p:cNvPr id="3" name="Content Placeholder 2"/>
          <p:cNvSpPr>
            <a:spLocks noGrp="1"/>
          </p:cNvSpPr>
          <p:nvPr>
            <p:ph idx="1"/>
          </p:nvPr>
        </p:nvSpPr>
        <p:spPr>
          <a:xfrm>
            <a:off x="228600" y="1609416"/>
            <a:ext cx="7696200" cy="5019984"/>
          </a:xfrm>
        </p:spPr>
        <p:txBody>
          <a:bodyPr>
            <a:normAutofit/>
          </a:bodyPr>
          <a:lstStyle/>
          <a:p>
            <a:pPr algn="just">
              <a:lnSpc>
                <a:spcPct val="200000"/>
              </a:lnSpc>
            </a:pPr>
            <a:r>
              <a:rPr lang="en-US" sz="1600" b="1" dirty="0" smtClean="0">
                <a:latin typeface="Verdana" pitchFamily="34" charset="0"/>
              </a:rPr>
              <a:t>It is a quick and economical than other method.</a:t>
            </a:r>
          </a:p>
          <a:p>
            <a:pPr algn="just">
              <a:lnSpc>
                <a:spcPct val="200000"/>
              </a:lnSpc>
            </a:pPr>
            <a:r>
              <a:rPr lang="en-US" sz="1600" b="1" dirty="0" smtClean="0">
                <a:latin typeface="Verdana" pitchFamily="34" charset="0"/>
              </a:rPr>
              <a:t> It eliminates the use of risers, feed heads, cores.</a:t>
            </a:r>
          </a:p>
          <a:p>
            <a:pPr algn="just">
              <a:lnSpc>
                <a:spcPct val="200000"/>
              </a:lnSpc>
            </a:pPr>
            <a:r>
              <a:rPr lang="en-US" sz="1600" b="1" dirty="0" smtClean="0">
                <a:latin typeface="Verdana" pitchFamily="34" charset="0"/>
              </a:rPr>
              <a:t> The ferrous and non-ferrous metals can be casted by this process.</a:t>
            </a:r>
          </a:p>
          <a:p>
            <a:pPr algn="just">
              <a:lnSpc>
                <a:spcPct val="200000"/>
              </a:lnSpc>
            </a:pPr>
            <a:r>
              <a:rPr lang="en-US" sz="1600" b="1" dirty="0" smtClean="0">
                <a:latin typeface="Verdana" pitchFamily="34" charset="0"/>
              </a:rPr>
              <a:t> The castings produced by this process have dense and fined grained structure with all impurities forced back to the centre where they can be frequently machined out.</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705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Semi-centrifugal casting</a:t>
            </a:r>
          </a:p>
        </p:txBody>
      </p:sp>
      <p:sp>
        <p:nvSpPr>
          <p:cNvPr id="5" name="Rectangle 4"/>
          <p:cNvSpPr/>
          <p:nvPr/>
        </p:nvSpPr>
        <p:spPr>
          <a:xfrm>
            <a:off x="0" y="993612"/>
            <a:ext cx="4876800" cy="2939266"/>
          </a:xfrm>
          <a:prstGeom prst="rect">
            <a:avLst/>
          </a:prstGeom>
        </p:spPr>
        <p:txBody>
          <a:bodyPr wrap="square">
            <a:spAutoFit/>
          </a:bodyPr>
          <a:lstStyle/>
          <a:p>
            <a:pPr marL="274320" indent="-274320" algn="just">
              <a:lnSpc>
                <a:spcPct val="150000"/>
              </a:lnSpc>
              <a:spcBef>
                <a:spcPts val="600"/>
              </a:spcBef>
              <a:buClr>
                <a:schemeClr val="tx2"/>
              </a:buClr>
              <a:buSzPct val="73000"/>
              <a:buFont typeface="Wingdings 2"/>
              <a:buChar char=""/>
            </a:pPr>
            <a:r>
              <a:rPr lang="en-US" sz="1500" dirty="0" smtClean="0">
                <a:latin typeface="Verdana" pitchFamily="34" charset="0"/>
              </a:rPr>
              <a:t>This process is used for making large size castings which are symmetrical about their own axis such as pulleys.</a:t>
            </a:r>
          </a:p>
          <a:p>
            <a:pPr marL="274320" indent="-274320" algn="just">
              <a:lnSpc>
                <a:spcPct val="150000"/>
              </a:lnSpc>
              <a:spcBef>
                <a:spcPts val="600"/>
              </a:spcBef>
              <a:buClr>
                <a:schemeClr val="tx2"/>
              </a:buClr>
              <a:buSzPct val="73000"/>
              <a:buFont typeface="Wingdings 2"/>
              <a:buChar char=""/>
            </a:pPr>
            <a:r>
              <a:rPr lang="en-US" sz="1500" dirty="0" smtClean="0">
                <a:latin typeface="Verdana" pitchFamily="34" charset="0"/>
              </a:rPr>
              <a:t>In this process the mould is rotated about its vertical axis, and  the molten metal is poured into a central Sprue from  where it enters  the hub. From the hub it is forced outward to the rim by centrifugal force. </a:t>
            </a:r>
          </a:p>
        </p:txBody>
      </p:sp>
      <p:pic>
        <p:nvPicPr>
          <p:cNvPr id="6" name="Picture 7"/>
          <p:cNvPicPr>
            <a:picLocks noChangeAspect="1" noChangeArrowheads="1"/>
          </p:cNvPicPr>
          <p:nvPr/>
        </p:nvPicPr>
        <p:blipFill>
          <a:blip r:embed="rId2" cstate="print"/>
          <a:srcRect l="14830" t="35202" r="55478" b="18654"/>
          <a:stretch>
            <a:fillRect/>
          </a:stretch>
        </p:blipFill>
        <p:spPr bwMode="auto">
          <a:xfrm>
            <a:off x="5181600" y="990600"/>
            <a:ext cx="2895600" cy="3200400"/>
          </a:xfrm>
          <a:prstGeom prst="rect">
            <a:avLst/>
          </a:prstGeom>
          <a:noFill/>
          <a:ln w="28575">
            <a:solidFill>
              <a:srgbClr val="C00000"/>
            </a:solidFill>
          </a:ln>
        </p:spPr>
      </p:pic>
      <p:sp>
        <p:nvSpPr>
          <p:cNvPr id="7" name="Rectangle 6"/>
          <p:cNvSpPr/>
          <p:nvPr/>
        </p:nvSpPr>
        <p:spPr>
          <a:xfrm>
            <a:off x="152400" y="4316958"/>
            <a:ext cx="7848600" cy="2464842"/>
          </a:xfrm>
          <a:prstGeom prst="rect">
            <a:avLst/>
          </a:prstGeom>
        </p:spPr>
        <p:txBody>
          <a:bodyPr wrap="square">
            <a:spAutoFit/>
          </a:bodyPr>
          <a:lstStyle/>
          <a:p>
            <a:pPr marL="274320" indent="-274320" algn="just">
              <a:lnSpc>
                <a:spcPct val="150000"/>
              </a:lnSpc>
              <a:spcBef>
                <a:spcPts val="600"/>
              </a:spcBef>
              <a:buClr>
                <a:schemeClr val="tx2"/>
              </a:buClr>
              <a:buSzPct val="73000"/>
              <a:buFont typeface="Wingdings 2"/>
              <a:buChar char=""/>
            </a:pPr>
            <a:r>
              <a:rPr lang="en-US" sz="1400" dirty="0" smtClean="0">
                <a:latin typeface="Verdana" pitchFamily="34" charset="0"/>
              </a:rPr>
              <a:t>If a central hole is required in the casting, a dry sand central core may be used in center.</a:t>
            </a:r>
          </a:p>
          <a:p>
            <a:pPr marL="274320" indent="-274320" algn="just">
              <a:lnSpc>
                <a:spcPct val="150000"/>
              </a:lnSpc>
              <a:spcBef>
                <a:spcPts val="600"/>
              </a:spcBef>
              <a:buClr>
                <a:schemeClr val="tx2"/>
              </a:buClr>
              <a:buSzPct val="73000"/>
              <a:buFont typeface="Wingdings 2"/>
              <a:buChar char=""/>
            </a:pPr>
            <a:r>
              <a:rPr lang="en-US" sz="1400" dirty="0" smtClean="0">
                <a:latin typeface="Verdana" pitchFamily="34" charset="0"/>
              </a:rPr>
              <a:t>The speed of rotation is less than that of true centrifugal casting. This is due to the large size casting and there is a tendency of the molten metal to flow out of the mould joint. </a:t>
            </a:r>
          </a:p>
          <a:p>
            <a:pPr marL="274320" indent="-274320" algn="just">
              <a:lnSpc>
                <a:spcPct val="150000"/>
              </a:lnSpc>
              <a:spcBef>
                <a:spcPts val="600"/>
              </a:spcBef>
              <a:buClr>
                <a:schemeClr val="tx2"/>
              </a:buClr>
              <a:buSzPct val="73000"/>
              <a:buFont typeface="Wingdings 2"/>
              <a:buChar char=""/>
            </a:pPr>
            <a:r>
              <a:rPr lang="en-US" sz="1400" dirty="0" smtClean="0">
                <a:latin typeface="Verdana" pitchFamily="34" charset="0"/>
              </a:rPr>
              <a:t>Due to the lower speed the pouring pressure produced is low and thus the impurities are not effectively separated from the metal. </a:t>
            </a:r>
          </a:p>
        </p:txBody>
      </p:sp>
      <p:pic>
        <p:nvPicPr>
          <p:cNvPr id="8"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Semi-centrifugal casting</a:t>
            </a:r>
            <a:endParaRPr lang="en-US" dirty="0"/>
          </a:p>
        </p:txBody>
      </p:sp>
      <p:pic>
        <p:nvPicPr>
          <p:cNvPr id="4" name="Picture 4"/>
          <p:cNvPicPr>
            <a:picLocks noChangeAspect="1" noChangeArrowheads="1"/>
          </p:cNvPicPr>
          <p:nvPr/>
        </p:nvPicPr>
        <p:blipFill>
          <a:blip r:embed="rId2" cstate="print">
            <a:lum contrast="6000"/>
          </a:blip>
          <a:srcRect r="42477"/>
          <a:stretch>
            <a:fillRect/>
          </a:stretch>
        </p:blipFill>
        <p:spPr bwMode="auto">
          <a:xfrm>
            <a:off x="304800" y="1287644"/>
            <a:ext cx="7543800" cy="518935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70560"/>
          </a:xfrm>
        </p:spPr>
        <p:txBody>
          <a:bodyPr>
            <a:norm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Centrifuging</a:t>
            </a:r>
          </a:p>
        </p:txBody>
      </p:sp>
      <p:sp>
        <p:nvSpPr>
          <p:cNvPr id="3" name="Content Placeholder 2"/>
          <p:cNvSpPr>
            <a:spLocks noGrp="1"/>
          </p:cNvSpPr>
          <p:nvPr>
            <p:ph idx="1"/>
          </p:nvPr>
        </p:nvSpPr>
        <p:spPr>
          <a:xfrm>
            <a:off x="152400" y="838200"/>
            <a:ext cx="7848600" cy="2895600"/>
          </a:xfrm>
        </p:spPr>
        <p:txBody>
          <a:bodyPr>
            <a:normAutofit/>
          </a:bodyPr>
          <a:lstStyle/>
          <a:p>
            <a:pPr algn="just">
              <a:lnSpc>
                <a:spcPct val="170000"/>
              </a:lnSpc>
            </a:pPr>
            <a:r>
              <a:rPr lang="en-US" sz="1600" dirty="0" smtClean="0">
                <a:latin typeface="Verdana" pitchFamily="34" charset="0"/>
              </a:rPr>
              <a:t>The casting of irregular shape can produced and the large number of small size castings can be produced at one time.</a:t>
            </a:r>
          </a:p>
          <a:p>
            <a:pPr algn="just">
              <a:lnSpc>
                <a:spcPct val="170000"/>
              </a:lnSpc>
            </a:pPr>
            <a:r>
              <a:rPr lang="en-US" sz="1600" dirty="0" smtClean="0">
                <a:latin typeface="Verdana" pitchFamily="34" charset="0"/>
              </a:rPr>
              <a:t>In this process a number of small cavities are made symmetrically around a common central Sprue and the metal is fed to them by radial gates. The mould cavities are not rotated about their own axis but they are rotated about the central Sprue which acts as the axis of rotation. </a:t>
            </a:r>
          </a:p>
          <a:p>
            <a:endParaRPr lang="en-US" sz="4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endParaRPr>
          </a:p>
        </p:txBody>
      </p:sp>
      <p:pic>
        <p:nvPicPr>
          <p:cNvPr id="4" name="Picture 5"/>
          <p:cNvPicPr>
            <a:picLocks noChangeAspect="1" noChangeArrowheads="1"/>
          </p:cNvPicPr>
          <p:nvPr/>
        </p:nvPicPr>
        <p:blipFill>
          <a:blip r:embed="rId2" cstate="print"/>
          <a:srcRect l="58524" t="9047" r="1257" b="7727"/>
          <a:stretch>
            <a:fillRect/>
          </a:stretch>
        </p:blipFill>
        <p:spPr bwMode="auto">
          <a:xfrm>
            <a:off x="228600" y="3733800"/>
            <a:ext cx="7620000" cy="30670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840"/>
            <a:ext cx="7239000" cy="670560"/>
          </a:xfrm>
        </p:spPr>
        <p:txBody>
          <a:bodyPr>
            <a:normAutofit fontScale="90000"/>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Advantages of  Die Casting</a:t>
            </a:r>
            <a:r>
              <a:rPr lang="en-US" dirty="0" smtClean="0"/>
              <a:t/>
            </a:r>
            <a:br>
              <a:rPr lang="en-US" dirty="0" smtClean="0"/>
            </a:br>
            <a:endParaRPr lang="en-US" dirty="0"/>
          </a:p>
        </p:txBody>
      </p:sp>
      <p:sp>
        <p:nvSpPr>
          <p:cNvPr id="3" name="Content Placeholder 2"/>
          <p:cNvSpPr>
            <a:spLocks noGrp="1"/>
          </p:cNvSpPr>
          <p:nvPr>
            <p:ph idx="1"/>
          </p:nvPr>
        </p:nvSpPr>
        <p:spPr>
          <a:xfrm>
            <a:off x="228600" y="914400"/>
            <a:ext cx="7696200" cy="5638800"/>
          </a:xfrm>
        </p:spPr>
        <p:txBody>
          <a:bodyPr>
            <a:noAutofit/>
          </a:bodyPr>
          <a:lstStyle/>
          <a:p>
            <a:pPr algn="just">
              <a:lnSpc>
                <a:spcPct val="190000"/>
              </a:lnSpc>
            </a:pPr>
            <a:r>
              <a:rPr lang="en-US" sz="1800" dirty="0" smtClean="0">
                <a:latin typeface="Verdana" pitchFamily="34" charset="0"/>
              </a:rPr>
              <a:t>The rapid and economical production of large quantities of identical parts can be achieved.</a:t>
            </a:r>
          </a:p>
          <a:p>
            <a:pPr algn="just">
              <a:lnSpc>
                <a:spcPct val="190000"/>
              </a:lnSpc>
            </a:pPr>
            <a:r>
              <a:rPr lang="en-US" sz="1800" dirty="0" smtClean="0">
                <a:latin typeface="Verdana" pitchFamily="34" charset="0"/>
              </a:rPr>
              <a:t>Smooth surfaces and close dimensional tolerances may be produced.</a:t>
            </a:r>
          </a:p>
          <a:p>
            <a:pPr algn="just">
              <a:lnSpc>
                <a:spcPct val="190000"/>
              </a:lnSpc>
            </a:pPr>
            <a:r>
              <a:rPr lang="en-US" sz="1800" dirty="0" smtClean="0">
                <a:latin typeface="Verdana" pitchFamily="34" charset="0"/>
              </a:rPr>
              <a:t>Thin and complex shape can be casted accurately and easily.</a:t>
            </a:r>
          </a:p>
          <a:p>
            <a:pPr algn="just">
              <a:lnSpc>
                <a:spcPct val="190000"/>
              </a:lnSpc>
            </a:pPr>
            <a:r>
              <a:rPr lang="en-US" sz="1800" dirty="0" smtClean="0">
                <a:latin typeface="Verdana" pitchFamily="34" charset="0"/>
              </a:rPr>
              <a:t>Less floor area is required then other casting processes.</a:t>
            </a:r>
          </a:p>
          <a:p>
            <a:pPr algn="just">
              <a:lnSpc>
                <a:spcPct val="190000"/>
              </a:lnSpc>
            </a:pPr>
            <a:r>
              <a:rPr lang="en-US" sz="1800" dirty="0" smtClean="0">
                <a:latin typeface="Verdana" pitchFamily="34" charset="0"/>
              </a:rPr>
              <a:t>The products are less defective.</a:t>
            </a:r>
          </a:p>
          <a:p>
            <a:pPr algn="just">
              <a:lnSpc>
                <a:spcPct val="190000"/>
              </a:lnSpc>
            </a:pPr>
            <a:r>
              <a:rPr lang="en-US" sz="1800" dirty="0" smtClean="0">
                <a:latin typeface="Verdana" pitchFamily="34" charset="0"/>
              </a:rPr>
              <a:t>The rapid cooling rate produces high strength and quality in many alloys. </a:t>
            </a:r>
          </a:p>
          <a:p>
            <a:pPr algn="just">
              <a:lnSpc>
                <a:spcPct val="190000"/>
              </a:lnSpc>
            </a:pPr>
            <a:r>
              <a:rPr lang="en-US" sz="1800" dirty="0" smtClean="0">
                <a:latin typeface="Verdana" pitchFamily="34" charset="0"/>
              </a:rPr>
              <a:t>The die retains its life for longer period.</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467600" cy="685800"/>
          </a:xfrm>
        </p:spPr>
        <p:txBody>
          <a:bodyPr>
            <a:noAutofit/>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Disadvantages of  Die Casting:</a:t>
            </a:r>
          </a:p>
        </p:txBody>
      </p:sp>
      <p:sp>
        <p:nvSpPr>
          <p:cNvPr id="3" name="Content Placeholder 2"/>
          <p:cNvSpPr>
            <a:spLocks noGrp="1"/>
          </p:cNvSpPr>
          <p:nvPr>
            <p:ph idx="1"/>
          </p:nvPr>
        </p:nvSpPr>
        <p:spPr>
          <a:xfrm>
            <a:off x="457200" y="1295400"/>
            <a:ext cx="7239000" cy="5084136"/>
          </a:xfrm>
        </p:spPr>
        <p:txBody>
          <a:bodyPr/>
          <a:lstStyle/>
          <a:p>
            <a:pPr algn="just">
              <a:lnSpc>
                <a:spcPct val="190000"/>
              </a:lnSpc>
            </a:pPr>
            <a:r>
              <a:rPr lang="en-US" sz="2000" dirty="0" smtClean="0">
                <a:latin typeface="Verdana" pitchFamily="34" charset="0"/>
              </a:rPr>
              <a:t>The cost of equipments and die is high.</a:t>
            </a:r>
          </a:p>
          <a:p>
            <a:pPr algn="just">
              <a:lnSpc>
                <a:spcPct val="190000"/>
              </a:lnSpc>
            </a:pPr>
            <a:r>
              <a:rPr lang="en-US" sz="2000" dirty="0" smtClean="0">
                <a:latin typeface="Verdana" pitchFamily="34" charset="0"/>
              </a:rPr>
              <a:t>Limited range of non-ferrous alloys used for die casting.</a:t>
            </a:r>
          </a:p>
          <a:p>
            <a:pPr algn="just">
              <a:lnSpc>
                <a:spcPct val="190000"/>
              </a:lnSpc>
            </a:pPr>
            <a:r>
              <a:rPr lang="en-US" sz="2000" dirty="0" smtClean="0">
                <a:latin typeface="Verdana" pitchFamily="34" charset="0"/>
              </a:rPr>
              <a:t>The die casting are limited to size.</a:t>
            </a:r>
          </a:p>
          <a:p>
            <a:pPr algn="just">
              <a:lnSpc>
                <a:spcPct val="190000"/>
              </a:lnSpc>
            </a:pPr>
            <a:r>
              <a:rPr lang="en-US" sz="2000" dirty="0" smtClean="0">
                <a:latin typeface="Verdana" pitchFamily="34" charset="0"/>
              </a:rPr>
              <a:t>It requires special skill in maintenance.</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Continuous casting </a:t>
            </a:r>
            <a:endParaRPr lang="en-US" dirty="0"/>
          </a:p>
        </p:txBody>
      </p:sp>
      <p:pic>
        <p:nvPicPr>
          <p:cNvPr id="163842" name="Picture 2"/>
          <p:cNvPicPr>
            <a:picLocks noChangeAspect="1" noChangeArrowheads="1"/>
          </p:cNvPicPr>
          <p:nvPr/>
        </p:nvPicPr>
        <p:blipFill>
          <a:blip r:embed="rId2" cstate="print"/>
          <a:srcRect/>
          <a:stretch>
            <a:fillRect/>
          </a:stretch>
        </p:blipFill>
        <p:spPr bwMode="auto">
          <a:xfrm>
            <a:off x="304800" y="1143000"/>
            <a:ext cx="7730396" cy="5334000"/>
          </a:xfrm>
          <a:prstGeom prst="rect">
            <a:avLst/>
          </a:prstGeom>
          <a:noFill/>
          <a:ln w="9525">
            <a:noFill/>
            <a:miter lim="800000"/>
            <a:headEnd/>
            <a:tailEnd/>
          </a:ln>
          <a:effec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4866" name="Picture 2"/>
          <p:cNvPicPr>
            <a:picLocks noChangeAspect="1" noChangeArrowheads="1"/>
          </p:cNvPicPr>
          <p:nvPr/>
        </p:nvPicPr>
        <p:blipFill>
          <a:blip r:embed="rId2" cstate="print"/>
          <a:srcRect/>
          <a:stretch>
            <a:fillRect/>
          </a:stretch>
        </p:blipFill>
        <p:spPr bwMode="auto">
          <a:xfrm>
            <a:off x="228599" y="1676400"/>
            <a:ext cx="7704667" cy="4953000"/>
          </a:xfrm>
          <a:prstGeom prst="rect">
            <a:avLst/>
          </a:prstGeom>
          <a:noFill/>
          <a:ln w="9525">
            <a:noFill/>
            <a:miter lim="800000"/>
            <a:headEnd/>
            <a:tailEnd/>
          </a:ln>
          <a:effectLst/>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Gating system design</a:t>
            </a:r>
            <a:endParaRPr lang="en-US" dirty="0"/>
          </a:p>
        </p:txBody>
      </p:sp>
      <p:pic>
        <p:nvPicPr>
          <p:cNvPr id="4" name="Picture 3" descr="http://thelibraryofmanufacturing.com/images/pattern_gating_in_mold.jpg"/>
          <p:cNvPicPr/>
          <p:nvPr/>
        </p:nvPicPr>
        <p:blipFill>
          <a:blip r:embed="rId2" cstate="print"/>
          <a:srcRect/>
          <a:stretch>
            <a:fillRect/>
          </a:stretch>
        </p:blipFill>
        <p:spPr bwMode="auto">
          <a:xfrm>
            <a:off x="457200" y="1828800"/>
            <a:ext cx="7391400" cy="4572000"/>
          </a:xfrm>
          <a:prstGeom prst="rect">
            <a:avLst/>
          </a:prstGeom>
          <a:noFill/>
          <a:ln w="9525">
            <a:noFill/>
            <a:miter lim="800000"/>
            <a:headEnd/>
            <a:tailEnd/>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t>Pouring of the Metal</a:t>
            </a:r>
            <a:endParaRPr lang="en-US" dirty="0"/>
          </a:p>
        </p:txBody>
      </p:sp>
      <p:sp>
        <p:nvSpPr>
          <p:cNvPr id="3" name="Content Placeholder 2"/>
          <p:cNvSpPr>
            <a:spLocks noGrp="1"/>
          </p:cNvSpPr>
          <p:nvPr>
            <p:ph idx="1"/>
          </p:nvPr>
        </p:nvSpPr>
        <p:spPr>
          <a:xfrm>
            <a:off x="457200" y="1143000"/>
            <a:ext cx="7239000" cy="5312736"/>
          </a:xfrm>
        </p:spPr>
        <p:txBody>
          <a:bodyPr>
            <a:normAutofit fontScale="85000" lnSpcReduction="20000"/>
          </a:bodyPr>
          <a:lstStyle/>
          <a:p>
            <a:pPr>
              <a:lnSpc>
                <a:spcPct val="150000"/>
              </a:lnSpc>
            </a:pPr>
            <a:r>
              <a:rPr lang="en-US" sz="3000" dirty="0" smtClean="0">
                <a:latin typeface="Baskerville Old Face" pitchFamily="18" charset="0"/>
              </a:rPr>
              <a:t>Pouring refers to the process by which the molten metal is delivered into the mold. It involves it's flow through the gating system and into the </a:t>
            </a:r>
            <a:r>
              <a:rPr lang="en-US" sz="3000" i="1" dirty="0" smtClean="0">
                <a:latin typeface="Baskerville Old Face" pitchFamily="18" charset="0"/>
              </a:rPr>
              <a:t>main cavity.</a:t>
            </a:r>
          </a:p>
          <a:p>
            <a:pPr>
              <a:lnSpc>
                <a:spcPct val="150000"/>
              </a:lnSpc>
            </a:pPr>
            <a:r>
              <a:rPr lang="en-US" sz="3000" dirty="0" smtClean="0">
                <a:latin typeface="Baskerville Old Face" pitchFamily="18" charset="0"/>
              </a:rPr>
              <a:t>Factors of Pouring:</a:t>
            </a:r>
          </a:p>
          <a:p>
            <a:pPr>
              <a:lnSpc>
                <a:spcPct val="150000"/>
              </a:lnSpc>
              <a:buFont typeface="Wingdings" pitchFamily="2" charset="2"/>
              <a:buChar char="§"/>
            </a:pPr>
            <a:r>
              <a:rPr lang="en-US" sz="3000" dirty="0" smtClean="0">
                <a:latin typeface="Baskerville Old Face" pitchFamily="18" charset="0"/>
              </a:rPr>
              <a:t>	Pouring Temperature</a:t>
            </a:r>
          </a:p>
          <a:p>
            <a:pPr>
              <a:lnSpc>
                <a:spcPct val="150000"/>
              </a:lnSpc>
              <a:buFont typeface="Wingdings" pitchFamily="2" charset="2"/>
              <a:buChar char="§"/>
            </a:pPr>
            <a:r>
              <a:rPr lang="en-US" sz="3000" dirty="0" smtClean="0">
                <a:latin typeface="Baskerville Old Face" pitchFamily="18" charset="0"/>
              </a:rPr>
              <a:t>	Pouring Rate</a:t>
            </a:r>
          </a:p>
          <a:p>
            <a:pPr>
              <a:lnSpc>
                <a:spcPct val="150000"/>
              </a:lnSpc>
              <a:buFont typeface="Wingdings" pitchFamily="2" charset="2"/>
              <a:buChar char="§"/>
            </a:pPr>
            <a:r>
              <a:rPr lang="en-US" sz="3000" dirty="0" smtClean="0">
                <a:latin typeface="Baskerville Old Face" pitchFamily="18" charset="0"/>
              </a:rPr>
              <a:t>	Turbulence</a:t>
            </a:r>
          </a:p>
          <a:p>
            <a:pPr>
              <a:buNone/>
            </a:pPr>
            <a:endParaRPr lang="en-US" dirty="0" smtClean="0"/>
          </a:p>
          <a:p>
            <a:pPr>
              <a:buNone/>
            </a:pPr>
            <a:endParaRPr lang="en-US" b="1" dirty="0" smtClean="0"/>
          </a:p>
          <a:p>
            <a:pPr>
              <a:buNone/>
            </a:pPr>
            <a:r>
              <a:rPr lang="en-US" b="1" dirty="0" smtClean="0"/>
              <a:t>	</a:t>
            </a:r>
            <a:endParaRPr lang="en-US" dirty="0" smtClean="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239000" cy="1143000"/>
          </a:xfrm>
        </p:spPr>
        <p:txBody>
          <a:bodyPr/>
          <a:lstStyle/>
          <a:p>
            <a:pPr algn="ctr"/>
            <a:r>
              <a:rPr lang="en-US" sz="6000" i="1" cap="none" spc="50" dirty="0" smtClean="0">
                <a:ln w="11430"/>
                <a:solidFill>
                  <a:srgbClr val="002060"/>
                </a:solidFill>
                <a:effectLst>
                  <a:outerShdw blurRad="76200" dist="50800" dir="5400000" algn="tl" rotWithShape="0">
                    <a:srgbClr val="000000">
                      <a:alpha val="65000"/>
                    </a:srgbClr>
                  </a:outerShdw>
                </a:effectLst>
                <a:latin typeface="Engravers MT" pitchFamily="18" charset="0"/>
              </a:rPr>
              <a:t>patterns</a:t>
            </a:r>
            <a:r>
              <a:rPr lang="en-US" cap="none" dirty="0" smtClean="0"/>
              <a:t> </a:t>
            </a:r>
            <a:endParaRPr lang="en-US" cap="none"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t>Pouring Temperature</a:t>
            </a:r>
            <a:endParaRPr lang="en-US" dirty="0"/>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latin typeface="Baskerville Old Face" pitchFamily="18" charset="0"/>
              </a:rPr>
              <a:t>Pouring temperature refers to the initial temperature of the molten metal used for the casting as it is poured into the mold. </a:t>
            </a:r>
          </a:p>
          <a:p>
            <a:pPr algn="just">
              <a:lnSpc>
                <a:spcPct val="150000"/>
              </a:lnSpc>
            </a:pPr>
            <a:r>
              <a:rPr lang="en-US" dirty="0" smtClean="0">
                <a:latin typeface="Baskerville Old Face" pitchFamily="18" charset="0"/>
              </a:rPr>
              <a:t>This temperature will obviously be higher than the solidification temperature of the metal. </a:t>
            </a:r>
          </a:p>
          <a:p>
            <a:pPr algn="just">
              <a:lnSpc>
                <a:spcPct val="150000"/>
              </a:lnSpc>
            </a:pPr>
            <a:r>
              <a:rPr lang="en-US" dirty="0" smtClean="0">
                <a:latin typeface="Baskerville Old Face" pitchFamily="18" charset="0"/>
              </a:rPr>
              <a:t>The difference between the solidification temperature and the pouring temperature of the metal is called the </a:t>
            </a:r>
            <a:r>
              <a:rPr lang="en-US" b="1" i="1" dirty="0" smtClean="0">
                <a:latin typeface="Baskerville Old Face" pitchFamily="18" charset="0"/>
              </a:rPr>
              <a:t>superheat</a:t>
            </a:r>
            <a:r>
              <a:rPr lang="en-US" dirty="0" smtClean="0">
                <a:latin typeface="Baskerville Old Face" pitchFamily="18" charset="0"/>
              </a:rPr>
              <a:t>. </a:t>
            </a:r>
          </a:p>
          <a:p>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Pouring Rate</a:t>
            </a:r>
            <a:endParaRPr lang="en-US" dirty="0"/>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latin typeface="Baskerville Old Face" pitchFamily="18" charset="0"/>
              </a:rPr>
              <a:t>Volumetric rate in which the liquid metal is introduced into the mold. </a:t>
            </a:r>
          </a:p>
          <a:p>
            <a:pPr algn="just">
              <a:lnSpc>
                <a:spcPct val="150000"/>
              </a:lnSpc>
            </a:pPr>
            <a:r>
              <a:rPr lang="en-US" dirty="0" smtClean="0">
                <a:latin typeface="Baskerville Old Face" pitchFamily="18" charset="0"/>
              </a:rPr>
              <a:t>Pouring rate needs to be carefully controlled during the metal casting operation, since it has certain effects on the manufacture of the part. </a:t>
            </a:r>
            <a:endParaRPr lang="en-US" smtClean="0">
              <a:latin typeface="Baskerville Old Face" pitchFamily="18" charset="0"/>
            </a:endParaRPr>
          </a:p>
          <a:p>
            <a:pPr algn="just">
              <a:lnSpc>
                <a:spcPct val="150000"/>
              </a:lnSpc>
            </a:pPr>
            <a:r>
              <a:rPr lang="en-US" smtClean="0">
                <a:latin typeface="Baskerville Old Face" pitchFamily="18" charset="0"/>
              </a:rPr>
              <a:t>If </a:t>
            </a:r>
            <a:r>
              <a:rPr lang="en-US" dirty="0" smtClean="0">
                <a:latin typeface="Baskerville Old Face" pitchFamily="18" charset="0"/>
              </a:rPr>
              <a:t>the pouring rate it too fast then turbulence can result. If it is too slow the metal may begin to solidify before filling the mold. </a:t>
            </a:r>
          </a:p>
          <a:p>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outerShdw>
                </a:effectLst>
              </a:rPr>
              <a:t>Melting furnaces</a:t>
            </a:r>
            <a:endParaRPr lang="en-US" dirty="0"/>
          </a:p>
        </p:txBody>
      </p:sp>
      <p:sp>
        <p:nvSpPr>
          <p:cNvPr id="3" name="Content Placeholder 2"/>
          <p:cNvSpPr>
            <a:spLocks noGrp="1"/>
          </p:cNvSpPr>
          <p:nvPr>
            <p:ph idx="1"/>
          </p:nvPr>
        </p:nvSpPr>
        <p:spPr/>
        <p:txBody>
          <a:bodyPr/>
          <a:lstStyle/>
          <a:p>
            <a:pPr lvl="2">
              <a:buFont typeface="Wingdings" pitchFamily="2" charset="2"/>
              <a:buChar char="§"/>
            </a:pPr>
            <a:r>
              <a:rPr lang="en-US" sz="2800" dirty="0" smtClean="0"/>
              <a:t>Rotary </a:t>
            </a:r>
          </a:p>
          <a:p>
            <a:pPr lvl="2">
              <a:buFont typeface="Wingdings" pitchFamily="2" charset="2"/>
              <a:buChar char="§"/>
            </a:pPr>
            <a:endParaRPr lang="en-US" sz="2800" dirty="0" smtClean="0"/>
          </a:p>
          <a:p>
            <a:pPr lvl="2">
              <a:buFont typeface="Wingdings" pitchFamily="2" charset="2"/>
              <a:buChar char="§"/>
            </a:pPr>
            <a:r>
              <a:rPr lang="en-US" sz="2800" dirty="0" smtClean="0"/>
              <a:t>Pit </a:t>
            </a:r>
          </a:p>
          <a:p>
            <a:pPr lvl="2">
              <a:buFont typeface="Wingdings" pitchFamily="2" charset="2"/>
              <a:buChar char="§"/>
            </a:pPr>
            <a:endParaRPr lang="en-US" sz="2800" dirty="0" smtClean="0"/>
          </a:p>
          <a:p>
            <a:pPr lvl="2">
              <a:buFont typeface="Wingdings" pitchFamily="2" charset="2"/>
              <a:buChar char="§"/>
            </a:pPr>
            <a:r>
              <a:rPr lang="en-US" sz="2800" dirty="0" smtClean="0"/>
              <a:t>Electric</a:t>
            </a:r>
          </a:p>
          <a:p>
            <a:pPr lvl="2">
              <a:buNone/>
            </a:pPr>
            <a:endParaRPr lang="en-US" sz="2800" dirty="0" smtClean="0"/>
          </a:p>
          <a:p>
            <a:pPr lvl="2">
              <a:buFont typeface="Wingdings" pitchFamily="2" charset="2"/>
              <a:buChar char="§"/>
            </a:pPr>
            <a:r>
              <a:rPr lang="en-US" sz="2800" dirty="0" smtClean="0"/>
              <a:t>Tilting and </a:t>
            </a:r>
          </a:p>
          <a:p>
            <a:pPr lvl="2">
              <a:buNone/>
            </a:pPr>
            <a:endParaRPr lang="en-US" sz="2800" dirty="0" smtClean="0"/>
          </a:p>
          <a:p>
            <a:pPr lvl="2">
              <a:buFont typeface="Wingdings" pitchFamily="2" charset="2"/>
              <a:buChar char="§"/>
            </a:pPr>
            <a:r>
              <a:rPr lang="en-US" sz="2800" dirty="0" smtClean="0"/>
              <a:t>Cupola</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Rotary furnace</a:t>
            </a:r>
            <a:endParaRPr lang="en-US" dirty="0"/>
          </a:p>
        </p:txBody>
      </p:sp>
      <p:sp>
        <p:nvSpPr>
          <p:cNvPr id="3" name="Content Placeholder 2"/>
          <p:cNvSpPr>
            <a:spLocks noGrp="1"/>
          </p:cNvSpPr>
          <p:nvPr>
            <p:ph idx="1"/>
          </p:nvPr>
        </p:nvSpPr>
        <p:spPr/>
        <p:txBody>
          <a:bodyPr>
            <a:normAutofit fontScale="62500" lnSpcReduction="20000"/>
          </a:bodyPr>
          <a:lstStyle/>
          <a:p>
            <a:pPr algn="just">
              <a:lnSpc>
                <a:spcPct val="150000"/>
              </a:lnSpc>
            </a:pPr>
            <a:r>
              <a:rPr lang="en-US" sz="2800" dirty="0" smtClean="0"/>
              <a:t>A rotary furnace consists of a refractory lined rotating shell, which is rotated at very low rpm. </a:t>
            </a:r>
          </a:p>
          <a:p>
            <a:pPr algn="just">
              <a:lnSpc>
                <a:spcPct val="150000"/>
              </a:lnSpc>
            </a:pPr>
            <a:endParaRPr lang="en-US" sz="200" dirty="0" smtClean="0"/>
          </a:p>
          <a:p>
            <a:pPr algn="just">
              <a:lnSpc>
                <a:spcPct val="150000"/>
              </a:lnSpc>
            </a:pPr>
            <a:r>
              <a:rPr lang="en-US" sz="2800" dirty="0" smtClean="0"/>
              <a:t>The rotary furnace consists of a cylindrical body with two conical ends. </a:t>
            </a:r>
          </a:p>
          <a:p>
            <a:pPr algn="just">
              <a:lnSpc>
                <a:spcPct val="150000"/>
              </a:lnSpc>
            </a:pPr>
            <a:endParaRPr lang="en-US" sz="200" dirty="0" smtClean="0"/>
          </a:p>
          <a:p>
            <a:pPr algn="just">
              <a:lnSpc>
                <a:spcPct val="150000"/>
              </a:lnSpc>
            </a:pPr>
            <a:r>
              <a:rPr lang="en-US" sz="2800" dirty="0" smtClean="0"/>
              <a:t>An electric motor drives two of the support rollers which rotate the drum. Hydraulic cylinders enable the furnace to he tilted forward or backward along its longitudinal axis. </a:t>
            </a:r>
          </a:p>
          <a:p>
            <a:pPr algn="just">
              <a:lnSpc>
                <a:spcPct val="150000"/>
              </a:lnSpc>
            </a:pPr>
            <a:endParaRPr lang="en-US" sz="200" dirty="0" smtClean="0"/>
          </a:p>
          <a:p>
            <a:pPr algn="just">
              <a:lnSpc>
                <a:spcPct val="150000"/>
              </a:lnSpc>
            </a:pPr>
            <a:r>
              <a:rPr lang="en-US" sz="2800" dirty="0" smtClean="0"/>
              <a:t>Support rollers prevent the furnace from slipping in the longitudinal direction charging is done through the waste gas aperture, after the furnace has been tilted forwards by 30°. </a:t>
            </a:r>
          </a:p>
          <a:p>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Rotary furnace</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228600" y="1765300"/>
            <a:ext cx="7726362" cy="463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Rotary furnace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2400" b="1" dirty="0" smtClean="0"/>
              <a:t>The melting capacity and energy consumption of a rotary furnace are influenced by the following parameters:</a:t>
            </a:r>
          </a:p>
          <a:p>
            <a:r>
              <a:rPr lang="en-US" sz="2400" dirty="0" smtClean="0"/>
              <a:t>Tapping temperature</a:t>
            </a:r>
          </a:p>
          <a:p>
            <a:r>
              <a:rPr lang="en-US" sz="2400" dirty="0" smtClean="0"/>
              <a:t>Temperature of refractory lining</a:t>
            </a:r>
          </a:p>
          <a:p>
            <a:r>
              <a:rPr lang="en-US" sz="2400" dirty="0" smtClean="0"/>
              <a:t>Scrap lumpiness and specific surface</a:t>
            </a:r>
          </a:p>
          <a:p>
            <a:r>
              <a:rPr lang="en-US" sz="2400" dirty="0" smtClean="0"/>
              <a:t>Percentage of steel scrap</a:t>
            </a:r>
          </a:p>
          <a:p>
            <a:r>
              <a:rPr lang="en-US" sz="2400" dirty="0" smtClean="0"/>
              <a:t>Furnace geometry</a:t>
            </a:r>
          </a:p>
          <a:p>
            <a:r>
              <a:rPr lang="en-US" sz="2400" dirty="0" smtClean="0"/>
              <a:t>Degree of filling</a:t>
            </a:r>
          </a:p>
          <a:p>
            <a:r>
              <a:rPr lang="en-US" sz="2400" dirty="0" smtClean="0"/>
              <a:t>Flame temperature</a:t>
            </a:r>
          </a:p>
          <a:p>
            <a:r>
              <a:rPr lang="en-US" sz="2400" dirty="0" smtClean="0"/>
              <a:t>Furnace rpm</a:t>
            </a:r>
          </a:p>
          <a:p>
            <a:r>
              <a:rPr lang="en-US" sz="2400" dirty="0" smtClean="0"/>
              <a:t>Flame shape and length</a:t>
            </a:r>
          </a:p>
          <a:p>
            <a:r>
              <a:rPr lang="en-US" sz="2400" dirty="0" smtClean="0"/>
              <a:t>Fuel</a:t>
            </a:r>
          </a:p>
          <a:p>
            <a:r>
              <a:rPr lang="en-US" sz="2400" dirty="0" smtClean="0"/>
              <a:t>Carburization time.</a:t>
            </a:r>
          </a:p>
          <a:p>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Crucible Furnaces</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patterns</a:t>
            </a:r>
          </a:p>
        </p:txBody>
      </p:sp>
      <p:sp>
        <p:nvSpPr>
          <p:cNvPr id="3" name="Content Placeholder 2"/>
          <p:cNvSpPr>
            <a:spLocks noGrp="1"/>
          </p:cNvSpPr>
          <p:nvPr>
            <p:ph idx="1"/>
          </p:nvPr>
        </p:nvSpPr>
        <p:spPr>
          <a:xfrm>
            <a:off x="533400" y="1240464"/>
            <a:ext cx="7239000" cy="5160336"/>
          </a:xfrm>
        </p:spPr>
        <p:txBody>
          <a:bodyPr>
            <a:normAutofit lnSpcReduction="10000"/>
          </a:bodyPr>
          <a:lstStyle/>
          <a:p>
            <a:pPr algn="just">
              <a:lnSpc>
                <a:spcPct val="150000"/>
              </a:lnSpc>
            </a:pPr>
            <a:r>
              <a:rPr lang="en-US" sz="2000" dirty="0" smtClean="0">
                <a:latin typeface="Verdana" pitchFamily="34" charset="0"/>
              </a:rPr>
              <a:t>Pattern is a </a:t>
            </a:r>
            <a:r>
              <a:rPr lang="en-US" sz="2000" dirty="0" smtClean="0">
                <a:solidFill>
                  <a:srgbClr val="18A818"/>
                </a:solidFill>
                <a:latin typeface="Verdana" pitchFamily="34" charset="0"/>
              </a:rPr>
              <a:t>replica of the desired final product </a:t>
            </a:r>
            <a:r>
              <a:rPr lang="en-US" sz="2000" dirty="0" smtClean="0">
                <a:latin typeface="Verdana" pitchFamily="34" charset="0"/>
              </a:rPr>
              <a:t>with some modifications. </a:t>
            </a:r>
          </a:p>
          <a:p>
            <a:pPr algn="just">
              <a:lnSpc>
                <a:spcPct val="150000"/>
              </a:lnSpc>
            </a:pPr>
            <a:r>
              <a:rPr lang="en-US" sz="2000" dirty="0" smtClean="0">
                <a:latin typeface="Verdana" pitchFamily="34" charset="0"/>
              </a:rPr>
              <a:t>The mould cavity is made with the help of the patterns.</a:t>
            </a:r>
          </a:p>
          <a:p>
            <a:pPr algn="just">
              <a:lnSpc>
                <a:spcPct val="150000"/>
              </a:lnSpc>
            </a:pPr>
            <a:r>
              <a:rPr lang="en-US" sz="2000" dirty="0" smtClean="0">
                <a:latin typeface="Verdana" pitchFamily="34" charset="0"/>
              </a:rPr>
              <a:t>Patterns are slightly enlarged to account for shrinkage and machining allowances in the casting.</a:t>
            </a:r>
          </a:p>
          <a:p>
            <a:pPr algn="just">
              <a:lnSpc>
                <a:spcPct val="150000"/>
              </a:lnSpc>
            </a:pPr>
            <a:r>
              <a:rPr lang="en-US" sz="2000" dirty="0" smtClean="0">
                <a:latin typeface="Verdana" pitchFamily="34" charset="0"/>
              </a:rPr>
              <a:t>Patterns may be in two or three pieces, where castings are in single piece.</a:t>
            </a:r>
          </a:p>
          <a:p>
            <a:pPr algn="just">
              <a:lnSpc>
                <a:spcPct val="150000"/>
              </a:lnSpc>
            </a:pPr>
            <a:r>
              <a:rPr lang="en-US" sz="2000" dirty="0" smtClean="0">
                <a:latin typeface="Verdana" pitchFamily="34" charset="0"/>
              </a:rPr>
              <a:t>The quality of casting and a final product will be affected to a great extent by the planning of patterns.</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Functions of patterns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219200"/>
            <a:ext cx="7239000" cy="4846320"/>
          </a:xfrm>
        </p:spPr>
        <p:txBody>
          <a:bodyPr>
            <a:noAutofit/>
          </a:bodyPr>
          <a:lstStyle/>
          <a:p>
            <a:pPr algn="just">
              <a:lnSpc>
                <a:spcPct val="150000"/>
              </a:lnSpc>
            </a:pPr>
            <a:r>
              <a:rPr lang="en-US" sz="2000" dirty="0" smtClean="0">
                <a:latin typeface="Verdana" pitchFamily="34" charset="0"/>
              </a:rPr>
              <a:t>A patterns prepares a mould cavity for the purpose of making castings.</a:t>
            </a:r>
          </a:p>
          <a:p>
            <a:pPr algn="just">
              <a:lnSpc>
                <a:spcPct val="150000"/>
              </a:lnSpc>
            </a:pPr>
            <a:r>
              <a:rPr lang="en-US" sz="2000" dirty="0" smtClean="0">
                <a:latin typeface="Verdana" pitchFamily="34" charset="0"/>
              </a:rPr>
              <a:t>A pattern may contain projections known as core print if the casting requires a core and need to be made hollow.</a:t>
            </a:r>
          </a:p>
          <a:p>
            <a:pPr algn="just">
              <a:lnSpc>
                <a:spcPct val="150000"/>
              </a:lnSpc>
            </a:pPr>
            <a:r>
              <a:rPr lang="en-US" sz="2000" dirty="0" smtClean="0">
                <a:latin typeface="Verdana" pitchFamily="34" charset="0"/>
              </a:rPr>
              <a:t>Risers, runners and gates may form a part of the patterns.</a:t>
            </a:r>
          </a:p>
          <a:p>
            <a:pPr algn="just">
              <a:lnSpc>
                <a:spcPct val="150000"/>
              </a:lnSpc>
            </a:pPr>
            <a:r>
              <a:rPr lang="en-US" sz="2000" dirty="0" smtClean="0">
                <a:latin typeface="Verdana" pitchFamily="34" charset="0"/>
              </a:rPr>
              <a:t>Properly made patterns having finished and smooth surface to reduce casting defects.</a:t>
            </a:r>
          </a:p>
          <a:p>
            <a:pPr algn="just">
              <a:lnSpc>
                <a:spcPct val="150000"/>
              </a:lnSpc>
            </a:pPr>
            <a:r>
              <a:rPr lang="en-US" sz="2000" dirty="0" smtClean="0">
                <a:latin typeface="Verdana" pitchFamily="34" charset="0"/>
              </a:rPr>
              <a:t>Properly constructed patterns minimize overall cost of the castings.</a:t>
            </a:r>
            <a:endParaRPr lang="en-US" sz="20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114300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Selection of pattern materials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524000"/>
            <a:ext cx="7239000" cy="5096184"/>
          </a:xfrm>
        </p:spPr>
        <p:txBody>
          <a:bodyPr>
            <a:normAutofit fontScale="92500" lnSpcReduction="10000"/>
          </a:bodyPr>
          <a:lstStyle/>
          <a:p>
            <a:pPr algn="just">
              <a:lnSpc>
                <a:spcPct val="160000"/>
              </a:lnSpc>
              <a:buNone/>
            </a:pPr>
            <a:r>
              <a:rPr lang="en-US" sz="2200" b="1" i="1" dirty="0" smtClean="0">
                <a:solidFill>
                  <a:srgbClr val="18A818"/>
                </a:solidFill>
                <a:latin typeface="Verdana" pitchFamily="34" charset="0"/>
              </a:rPr>
              <a:t>The following factors assist in selecting proper pattern materials:</a:t>
            </a:r>
          </a:p>
          <a:p>
            <a:pPr algn="just">
              <a:lnSpc>
                <a:spcPct val="160000"/>
              </a:lnSpc>
            </a:pPr>
            <a:r>
              <a:rPr lang="en-US" sz="2000" dirty="0" smtClean="0">
                <a:latin typeface="Verdana" pitchFamily="34" charset="0"/>
              </a:rPr>
              <a:t>No of castings to be produces,</a:t>
            </a:r>
          </a:p>
          <a:p>
            <a:pPr algn="just">
              <a:lnSpc>
                <a:spcPct val="160000"/>
              </a:lnSpc>
            </a:pPr>
            <a:r>
              <a:rPr lang="en-US" sz="2000" dirty="0" smtClean="0">
                <a:latin typeface="Verdana" pitchFamily="34" charset="0"/>
              </a:rPr>
              <a:t>Metal to be cast,</a:t>
            </a:r>
          </a:p>
          <a:p>
            <a:pPr algn="just">
              <a:lnSpc>
                <a:spcPct val="160000"/>
              </a:lnSpc>
            </a:pPr>
            <a:r>
              <a:rPr lang="en-US" sz="2000" dirty="0" smtClean="0">
                <a:latin typeface="Verdana" pitchFamily="34" charset="0"/>
              </a:rPr>
              <a:t>Dimensional accuracy and surface finish,</a:t>
            </a:r>
          </a:p>
          <a:p>
            <a:pPr algn="just">
              <a:lnSpc>
                <a:spcPct val="160000"/>
              </a:lnSpc>
            </a:pPr>
            <a:r>
              <a:rPr lang="en-US" sz="2000" dirty="0" smtClean="0">
                <a:latin typeface="Verdana" pitchFamily="34" charset="0"/>
              </a:rPr>
              <a:t>Shape complexity and size of castings,</a:t>
            </a:r>
          </a:p>
          <a:p>
            <a:pPr algn="just">
              <a:lnSpc>
                <a:spcPct val="160000"/>
              </a:lnSpc>
            </a:pPr>
            <a:r>
              <a:rPr lang="en-US" sz="2000" dirty="0" smtClean="0">
                <a:latin typeface="Verdana" pitchFamily="34" charset="0"/>
              </a:rPr>
              <a:t>Casting design parameters,</a:t>
            </a:r>
          </a:p>
          <a:p>
            <a:pPr algn="just">
              <a:lnSpc>
                <a:spcPct val="160000"/>
              </a:lnSpc>
            </a:pPr>
            <a:r>
              <a:rPr lang="en-US" sz="2000" dirty="0" smtClean="0">
                <a:latin typeface="Verdana" pitchFamily="34" charset="0"/>
              </a:rPr>
              <a:t>Type of molding material,</a:t>
            </a:r>
          </a:p>
          <a:p>
            <a:pPr algn="just">
              <a:lnSpc>
                <a:spcPct val="160000"/>
              </a:lnSpc>
            </a:pPr>
            <a:r>
              <a:rPr lang="en-US" sz="2000" dirty="0" smtClean="0">
                <a:latin typeface="Verdana" pitchFamily="34" charset="0"/>
              </a:rPr>
              <a:t>Position of core print,</a:t>
            </a:r>
          </a:p>
          <a:p>
            <a:pPr algn="just">
              <a:lnSpc>
                <a:spcPct val="160000"/>
              </a:lnSpc>
            </a:pPr>
            <a:r>
              <a:rPr lang="en-US" sz="2000" dirty="0" smtClean="0">
                <a:latin typeface="Verdana" pitchFamily="34" charset="0"/>
              </a:rPr>
              <a:t>Nature of molding process.</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9064"/>
            <a:ext cx="7239000" cy="5236536"/>
          </a:xfrm>
        </p:spPr>
        <p:txBody>
          <a:bodyPr/>
          <a:lstStyle/>
          <a:p>
            <a:pPr>
              <a:lnSpc>
                <a:spcPct val="150000"/>
              </a:lnSpc>
            </a:pPr>
            <a:r>
              <a:rPr lang="en-US" sz="1800" dirty="0" smtClean="0">
                <a:latin typeface="Verdana" pitchFamily="34" charset="0"/>
              </a:rPr>
              <a:t>INTRODUCTION</a:t>
            </a:r>
          </a:p>
          <a:p>
            <a:pPr>
              <a:lnSpc>
                <a:spcPct val="150000"/>
              </a:lnSpc>
            </a:pPr>
            <a:r>
              <a:rPr lang="en-US" sz="1800" dirty="0" smtClean="0">
                <a:latin typeface="Verdana" pitchFamily="34" charset="0"/>
              </a:rPr>
              <a:t>PATTERNS</a:t>
            </a:r>
          </a:p>
          <a:p>
            <a:pPr>
              <a:lnSpc>
                <a:spcPct val="150000"/>
              </a:lnSpc>
            </a:pPr>
            <a:r>
              <a:rPr lang="en-US" sz="1800" dirty="0" smtClean="0">
                <a:latin typeface="Verdana" pitchFamily="34" charset="0"/>
              </a:rPr>
              <a:t>MOULDING</a:t>
            </a:r>
          </a:p>
          <a:p>
            <a:pPr>
              <a:lnSpc>
                <a:spcPct val="150000"/>
              </a:lnSpc>
            </a:pPr>
            <a:r>
              <a:rPr lang="en-US" sz="1800" dirty="0" smtClean="0">
                <a:latin typeface="Verdana" pitchFamily="34" charset="0"/>
              </a:rPr>
              <a:t>CORE</a:t>
            </a:r>
          </a:p>
          <a:p>
            <a:pPr>
              <a:lnSpc>
                <a:spcPct val="150000"/>
              </a:lnSpc>
            </a:pPr>
            <a:r>
              <a:rPr lang="en-US" sz="1800" dirty="0" smtClean="0">
                <a:latin typeface="Verdana" pitchFamily="34" charset="0"/>
              </a:rPr>
              <a:t>METAL CASTING</a:t>
            </a:r>
          </a:p>
          <a:p>
            <a:pPr>
              <a:lnSpc>
                <a:spcPct val="150000"/>
              </a:lnSpc>
            </a:pPr>
            <a:r>
              <a:rPr lang="en-US" sz="1800" dirty="0" smtClean="0">
                <a:latin typeface="Verdana" pitchFamily="34" charset="0"/>
              </a:rPr>
              <a:t>METAL FURNACES</a:t>
            </a:r>
          </a:p>
          <a:p>
            <a:pPr>
              <a:lnSpc>
                <a:spcPct val="150000"/>
              </a:lnSpc>
            </a:pPr>
            <a:r>
              <a:rPr lang="en-US" sz="1800" dirty="0" smtClean="0">
                <a:latin typeface="Verdana" pitchFamily="34" charset="0"/>
              </a:rPr>
              <a:t>METALLURGICAL CONSIDERATION IN CASTING</a:t>
            </a:r>
          </a:p>
          <a:p>
            <a:pPr>
              <a:lnSpc>
                <a:spcPct val="150000"/>
              </a:lnSpc>
            </a:pPr>
            <a:r>
              <a:rPr lang="en-US" sz="1800" dirty="0" smtClean="0">
                <a:latin typeface="Verdana" pitchFamily="34" charset="0"/>
              </a:rPr>
              <a:t>CASTING DEFECTS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
        <p:nvSpPr>
          <p:cNvPr id="6" name="Rectangle 5"/>
          <p:cNvSpPr/>
          <p:nvPr/>
        </p:nvSpPr>
        <p:spPr>
          <a:xfrm>
            <a:off x="228600" y="465892"/>
            <a:ext cx="2598788" cy="67710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CONTENTS</a:t>
            </a:r>
            <a:endParaRPr lang="en-US" sz="3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Selection of pattern material</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600200"/>
            <a:ext cx="7239000" cy="4724400"/>
          </a:xfrm>
        </p:spPr>
        <p:txBody>
          <a:bodyPr>
            <a:normAutofit/>
          </a:bodyPr>
          <a:lstStyle/>
          <a:p>
            <a:pPr algn="just">
              <a:lnSpc>
                <a:spcPct val="150000"/>
              </a:lnSpc>
              <a:buNone/>
            </a:pPr>
            <a:r>
              <a:rPr lang="en-US" sz="2800" i="1" dirty="0" smtClean="0">
                <a:solidFill>
                  <a:srgbClr val="18A818"/>
                </a:solidFill>
                <a:latin typeface="Verdana" pitchFamily="34" charset="0"/>
              </a:rPr>
              <a:t>The pattern material should be:</a:t>
            </a:r>
            <a:endParaRPr lang="en-US" sz="2400" i="1" dirty="0" smtClean="0">
              <a:solidFill>
                <a:srgbClr val="18A818"/>
              </a:solidFill>
              <a:latin typeface="Verdana" pitchFamily="34" charset="0"/>
            </a:endParaRPr>
          </a:p>
          <a:p>
            <a:pPr algn="just">
              <a:lnSpc>
                <a:spcPct val="150000"/>
              </a:lnSpc>
            </a:pPr>
            <a:r>
              <a:rPr lang="en-US" sz="1900" dirty="0" smtClean="0">
                <a:latin typeface="Verdana" pitchFamily="34" charset="0"/>
              </a:rPr>
              <a:t>Easily worked, shaped and joint.</a:t>
            </a:r>
          </a:p>
          <a:p>
            <a:pPr algn="just">
              <a:lnSpc>
                <a:spcPct val="150000"/>
              </a:lnSpc>
            </a:pPr>
            <a:r>
              <a:rPr lang="en-US" sz="1900" dirty="0" smtClean="0">
                <a:latin typeface="Verdana" pitchFamily="34" charset="0"/>
              </a:rPr>
              <a:t>Light in weight</a:t>
            </a:r>
          </a:p>
          <a:p>
            <a:pPr algn="just">
              <a:lnSpc>
                <a:spcPct val="150000"/>
              </a:lnSpc>
            </a:pPr>
            <a:r>
              <a:rPr lang="en-US" sz="1900" dirty="0" smtClean="0">
                <a:latin typeface="Verdana" pitchFamily="34" charset="0"/>
              </a:rPr>
              <a:t>Strong, hard and durable.</a:t>
            </a:r>
          </a:p>
          <a:p>
            <a:pPr algn="just">
              <a:lnSpc>
                <a:spcPct val="150000"/>
              </a:lnSpc>
            </a:pPr>
            <a:r>
              <a:rPr lang="en-US" sz="1900" dirty="0" smtClean="0">
                <a:latin typeface="Verdana" pitchFamily="34" charset="0"/>
              </a:rPr>
              <a:t>Resistant to wear, abrasion, corrosion and chemical reaction.</a:t>
            </a:r>
          </a:p>
          <a:p>
            <a:pPr algn="just">
              <a:lnSpc>
                <a:spcPct val="150000"/>
              </a:lnSpc>
            </a:pPr>
            <a:r>
              <a:rPr lang="en-US" sz="1900" dirty="0" smtClean="0">
                <a:latin typeface="Verdana" pitchFamily="34" charset="0"/>
              </a:rPr>
              <a:t>Dimensionally stable and unaffected by variation in temperature and humidity.</a:t>
            </a:r>
          </a:p>
          <a:p>
            <a:pPr algn="just">
              <a:lnSpc>
                <a:spcPct val="150000"/>
              </a:lnSpc>
            </a:pPr>
            <a:r>
              <a:rPr lang="en-US" sz="1900" dirty="0" smtClean="0">
                <a:latin typeface="Verdana" pitchFamily="34" charset="0"/>
              </a:rPr>
              <a:t>Available at low cot.</a:t>
            </a:r>
          </a:p>
          <a:p>
            <a:pPr>
              <a:buNone/>
            </a:pPr>
            <a:endParaRPr lang="en-US" dirty="0" smtClean="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99060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Material for making pattern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1524000" y="1752600"/>
            <a:ext cx="4191000" cy="2733984"/>
          </a:xfrm>
        </p:spPr>
        <p:txBody>
          <a:bodyPr>
            <a:noAutofit/>
          </a:bodyPr>
          <a:lstStyle/>
          <a:p>
            <a:pPr>
              <a:lnSpc>
                <a:spcPct val="150000"/>
              </a:lnSpc>
            </a:pPr>
            <a:r>
              <a:rPr lang="en-US" sz="2800" dirty="0" smtClean="0"/>
              <a:t>Wood</a:t>
            </a:r>
          </a:p>
          <a:p>
            <a:pPr>
              <a:lnSpc>
                <a:spcPct val="150000"/>
              </a:lnSpc>
            </a:pPr>
            <a:r>
              <a:rPr lang="en-US" sz="2800" dirty="0" smtClean="0"/>
              <a:t>Metal </a:t>
            </a:r>
          </a:p>
          <a:p>
            <a:pPr>
              <a:lnSpc>
                <a:spcPct val="150000"/>
              </a:lnSpc>
            </a:pPr>
            <a:r>
              <a:rPr lang="en-US" sz="2800" dirty="0" smtClean="0"/>
              <a:t>Plastic</a:t>
            </a:r>
          </a:p>
          <a:p>
            <a:pPr>
              <a:lnSpc>
                <a:spcPct val="150000"/>
              </a:lnSpc>
            </a:pPr>
            <a:r>
              <a:rPr lang="en-US" sz="2800" dirty="0" smtClean="0"/>
              <a:t>Plaster</a:t>
            </a:r>
          </a:p>
          <a:p>
            <a:pPr>
              <a:lnSpc>
                <a:spcPct val="150000"/>
              </a:lnSpc>
            </a:pPr>
            <a:r>
              <a:rPr lang="en-US" sz="2800" dirty="0" smtClean="0"/>
              <a:t>Wax</a:t>
            </a:r>
            <a:endParaRPr lang="en-US" sz="2800"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Wood:</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371600"/>
            <a:ext cx="7239000" cy="5257800"/>
          </a:xfrm>
        </p:spPr>
        <p:txBody>
          <a:bodyPr>
            <a:normAutofit/>
          </a:bodyPr>
          <a:lstStyle/>
          <a:p>
            <a:pPr algn="just">
              <a:lnSpc>
                <a:spcPct val="150000"/>
              </a:lnSpc>
              <a:buNone/>
            </a:pPr>
            <a:r>
              <a:rPr lang="en-US" sz="2800" dirty="0" smtClean="0">
                <a:solidFill>
                  <a:srgbClr val="18A818"/>
                </a:solidFill>
                <a:latin typeface="Monotype Corsiva" pitchFamily="66" charset="0"/>
              </a:rPr>
              <a:t>These are used where no. of castings to be produced is small and casting size is large.</a:t>
            </a:r>
          </a:p>
          <a:p>
            <a:pPr algn="just">
              <a:lnSpc>
                <a:spcPct val="150000"/>
              </a:lnSpc>
              <a:buNone/>
            </a:pPr>
            <a:r>
              <a:rPr lang="en-US" dirty="0" smtClean="0">
                <a:solidFill>
                  <a:srgbClr val="002060"/>
                </a:solidFill>
                <a:latin typeface="Verdana" pitchFamily="34" charset="0"/>
              </a:rPr>
              <a:t>Advantage:</a:t>
            </a:r>
          </a:p>
          <a:p>
            <a:pPr algn="just">
              <a:lnSpc>
                <a:spcPct val="150000"/>
              </a:lnSpc>
            </a:pPr>
            <a:r>
              <a:rPr lang="en-US" sz="1800" dirty="0" smtClean="0">
                <a:latin typeface="Verdana" pitchFamily="34" charset="0"/>
              </a:rPr>
              <a:t>Inexpensive</a:t>
            </a:r>
          </a:p>
          <a:p>
            <a:pPr algn="just">
              <a:lnSpc>
                <a:spcPct val="150000"/>
              </a:lnSpc>
            </a:pPr>
            <a:r>
              <a:rPr lang="en-US" sz="1800" dirty="0" smtClean="0">
                <a:latin typeface="Verdana" pitchFamily="34" charset="0"/>
              </a:rPr>
              <a:t>Easily available in large quantity</a:t>
            </a:r>
          </a:p>
          <a:p>
            <a:pPr algn="just">
              <a:lnSpc>
                <a:spcPct val="150000"/>
              </a:lnSpc>
            </a:pPr>
            <a:r>
              <a:rPr lang="en-US" sz="1800" dirty="0" smtClean="0">
                <a:latin typeface="Verdana" pitchFamily="34" charset="0"/>
              </a:rPr>
              <a:t>Easy to fabricate</a:t>
            </a:r>
          </a:p>
          <a:p>
            <a:pPr algn="just">
              <a:lnSpc>
                <a:spcPct val="150000"/>
              </a:lnSpc>
            </a:pPr>
            <a:r>
              <a:rPr lang="en-US" sz="1800" dirty="0" smtClean="0">
                <a:latin typeface="Verdana" pitchFamily="34" charset="0"/>
              </a:rPr>
              <a:t>Light in weight</a:t>
            </a:r>
          </a:p>
          <a:p>
            <a:pPr algn="just">
              <a:lnSpc>
                <a:spcPct val="150000"/>
              </a:lnSpc>
            </a:pPr>
            <a:r>
              <a:rPr lang="en-US" sz="1800" dirty="0" smtClean="0">
                <a:latin typeface="Verdana" pitchFamily="34" charset="0"/>
              </a:rPr>
              <a:t>They can be repaired easily</a:t>
            </a:r>
          </a:p>
          <a:p>
            <a:pPr algn="just">
              <a:lnSpc>
                <a:spcPct val="150000"/>
              </a:lnSpc>
            </a:pPr>
            <a:r>
              <a:rPr lang="en-US" sz="1800" dirty="0" smtClean="0">
                <a:latin typeface="Verdana" pitchFamily="34" charset="0"/>
              </a:rPr>
              <a:t>Easy to obtain good surface finish.</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Wood:</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0"/>
            <a:ext cx="7239000" cy="5562600"/>
          </a:xfrm>
        </p:spPr>
        <p:txBody>
          <a:bodyPr>
            <a:normAutofit fontScale="70000" lnSpcReduction="20000"/>
          </a:bodyPr>
          <a:lstStyle/>
          <a:p>
            <a:pPr>
              <a:lnSpc>
                <a:spcPct val="160000"/>
              </a:lnSpc>
              <a:buNone/>
            </a:pPr>
            <a:r>
              <a:rPr lang="en-US" sz="3400" dirty="0" smtClean="0">
                <a:solidFill>
                  <a:srgbClr val="002060"/>
                </a:solidFill>
                <a:latin typeface="Verdana" pitchFamily="34" charset="0"/>
              </a:rPr>
              <a:t>Limitations:</a:t>
            </a:r>
          </a:p>
          <a:p>
            <a:pPr>
              <a:lnSpc>
                <a:spcPct val="160000"/>
              </a:lnSpc>
            </a:pPr>
            <a:r>
              <a:rPr lang="en-US" dirty="0" smtClean="0">
                <a:latin typeface="Verdana" pitchFamily="34" charset="0"/>
              </a:rPr>
              <a:t>Effected by shrinkage and swelling</a:t>
            </a:r>
          </a:p>
          <a:p>
            <a:pPr>
              <a:lnSpc>
                <a:spcPct val="160000"/>
              </a:lnSpc>
            </a:pPr>
            <a:r>
              <a:rPr lang="en-US" dirty="0" smtClean="0">
                <a:latin typeface="Verdana" pitchFamily="34" charset="0"/>
              </a:rPr>
              <a:t>Poor wear resistance</a:t>
            </a:r>
          </a:p>
          <a:p>
            <a:pPr>
              <a:lnSpc>
                <a:spcPct val="160000"/>
              </a:lnSpc>
            </a:pPr>
            <a:r>
              <a:rPr lang="en-US" dirty="0" smtClean="0">
                <a:latin typeface="Verdana" pitchFamily="34" charset="0"/>
              </a:rPr>
              <a:t>Absorb moisture and consequently get wrapped</a:t>
            </a:r>
          </a:p>
          <a:p>
            <a:pPr>
              <a:lnSpc>
                <a:spcPct val="160000"/>
              </a:lnSpc>
            </a:pPr>
            <a:r>
              <a:rPr lang="en-US" dirty="0" smtClean="0">
                <a:latin typeface="Verdana" pitchFamily="34" charset="0"/>
              </a:rPr>
              <a:t>Cannot withstand rough handling</a:t>
            </a:r>
          </a:p>
          <a:p>
            <a:pPr>
              <a:lnSpc>
                <a:spcPct val="160000"/>
              </a:lnSpc>
            </a:pPr>
            <a:r>
              <a:rPr lang="en-US" dirty="0" smtClean="0">
                <a:latin typeface="Verdana" pitchFamily="34" charset="0"/>
              </a:rPr>
              <a:t>Life is very short</a:t>
            </a:r>
          </a:p>
          <a:p>
            <a:pPr>
              <a:lnSpc>
                <a:spcPct val="160000"/>
              </a:lnSpc>
              <a:buNone/>
            </a:pPr>
            <a:r>
              <a:rPr lang="en-US" sz="3400" dirty="0" smtClean="0">
                <a:solidFill>
                  <a:srgbClr val="002060"/>
                </a:solidFill>
                <a:latin typeface="Verdana" pitchFamily="34" charset="0"/>
              </a:rPr>
              <a:t>Commonly used woods for making pattern:</a:t>
            </a:r>
          </a:p>
          <a:p>
            <a:pPr>
              <a:lnSpc>
                <a:spcPct val="160000"/>
              </a:lnSpc>
            </a:pPr>
            <a:r>
              <a:rPr lang="en-US" dirty="0" smtClean="0">
                <a:latin typeface="Verdana" pitchFamily="34" charset="0"/>
              </a:rPr>
              <a:t>Pine</a:t>
            </a:r>
          </a:p>
          <a:p>
            <a:pPr>
              <a:lnSpc>
                <a:spcPct val="160000"/>
              </a:lnSpc>
            </a:pPr>
            <a:r>
              <a:rPr lang="en-US" dirty="0" smtClean="0">
                <a:latin typeface="Verdana" pitchFamily="34" charset="0"/>
              </a:rPr>
              <a:t>Teak</a:t>
            </a:r>
          </a:p>
          <a:p>
            <a:pPr>
              <a:lnSpc>
                <a:spcPct val="160000"/>
              </a:lnSpc>
            </a:pPr>
            <a:r>
              <a:rPr lang="en-US" dirty="0" smtClean="0">
                <a:latin typeface="Verdana" pitchFamily="34" charset="0"/>
              </a:rPr>
              <a:t>Mahogany</a:t>
            </a:r>
          </a:p>
          <a:p>
            <a:pPr>
              <a:lnSpc>
                <a:spcPct val="160000"/>
              </a:lnSpc>
            </a:pPr>
            <a:r>
              <a:rPr lang="en-US" dirty="0" smtClean="0">
                <a:latin typeface="Verdana" pitchFamily="34" charset="0"/>
              </a:rPr>
              <a:t>deodar</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Metal:</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066800"/>
            <a:ext cx="7239000" cy="5638800"/>
          </a:xfrm>
        </p:spPr>
        <p:txBody>
          <a:bodyPr>
            <a:normAutofit fontScale="92500" lnSpcReduction="20000"/>
          </a:bodyPr>
          <a:lstStyle/>
          <a:p>
            <a:pPr algn="just">
              <a:lnSpc>
                <a:spcPct val="170000"/>
              </a:lnSpc>
              <a:buNone/>
            </a:pPr>
            <a:r>
              <a:rPr lang="en-US" sz="3000" dirty="0" smtClean="0">
                <a:solidFill>
                  <a:srgbClr val="18A818"/>
                </a:solidFill>
                <a:latin typeface="Monotype Corsiva" pitchFamily="66" charset="0"/>
              </a:rPr>
              <a:t>These are employed where large no. of castings have to be produced from the same pattern.</a:t>
            </a:r>
            <a:endParaRPr lang="en-US" sz="3000" dirty="0" smtClean="0">
              <a:latin typeface="Verdana" pitchFamily="34" charset="0"/>
            </a:endParaRPr>
          </a:p>
          <a:p>
            <a:pPr>
              <a:lnSpc>
                <a:spcPct val="170000"/>
              </a:lnSpc>
              <a:buNone/>
            </a:pPr>
            <a:r>
              <a:rPr lang="en-US" dirty="0" smtClean="0">
                <a:solidFill>
                  <a:srgbClr val="002060"/>
                </a:solidFill>
                <a:latin typeface="Verdana" pitchFamily="34" charset="0"/>
              </a:rPr>
              <a:t>Advantage:</a:t>
            </a:r>
          </a:p>
          <a:p>
            <a:pPr algn="just">
              <a:lnSpc>
                <a:spcPct val="170000"/>
              </a:lnSpc>
            </a:pPr>
            <a:r>
              <a:rPr lang="en-US" sz="1900" dirty="0" smtClean="0">
                <a:latin typeface="Verdana" pitchFamily="34" charset="0"/>
              </a:rPr>
              <a:t>Do not absorb moisture</a:t>
            </a:r>
          </a:p>
          <a:p>
            <a:pPr algn="just">
              <a:lnSpc>
                <a:spcPct val="170000"/>
              </a:lnSpc>
            </a:pPr>
            <a:r>
              <a:rPr lang="en-US" sz="1900" dirty="0" smtClean="0">
                <a:latin typeface="Verdana" pitchFamily="34" charset="0"/>
              </a:rPr>
              <a:t>More stronger</a:t>
            </a:r>
          </a:p>
          <a:p>
            <a:pPr algn="just">
              <a:lnSpc>
                <a:spcPct val="170000"/>
              </a:lnSpc>
            </a:pPr>
            <a:r>
              <a:rPr lang="en-US" sz="1900" dirty="0" smtClean="0">
                <a:latin typeface="Verdana" pitchFamily="34" charset="0"/>
              </a:rPr>
              <a:t>Posses much longer life</a:t>
            </a:r>
          </a:p>
          <a:p>
            <a:pPr algn="just">
              <a:lnSpc>
                <a:spcPct val="170000"/>
              </a:lnSpc>
            </a:pPr>
            <a:r>
              <a:rPr lang="en-US" sz="1900" dirty="0" smtClean="0">
                <a:latin typeface="Verdana" pitchFamily="34" charset="0"/>
              </a:rPr>
              <a:t>Do not wrap, retain their shape</a:t>
            </a:r>
          </a:p>
          <a:p>
            <a:pPr algn="just">
              <a:lnSpc>
                <a:spcPct val="170000"/>
              </a:lnSpc>
            </a:pPr>
            <a:r>
              <a:rPr lang="en-US" sz="1900" dirty="0" smtClean="0">
                <a:latin typeface="Verdana" pitchFamily="34" charset="0"/>
              </a:rPr>
              <a:t>Greater resistant to absorption</a:t>
            </a:r>
          </a:p>
          <a:p>
            <a:pPr algn="just">
              <a:lnSpc>
                <a:spcPct val="170000"/>
              </a:lnSpc>
            </a:pPr>
            <a:r>
              <a:rPr lang="en-US" sz="1900" dirty="0" smtClean="0">
                <a:latin typeface="Verdana" pitchFamily="34" charset="0"/>
              </a:rPr>
              <a:t>Accurate and smooth surface finish</a:t>
            </a:r>
          </a:p>
          <a:p>
            <a:pPr algn="just">
              <a:lnSpc>
                <a:spcPct val="170000"/>
              </a:lnSpc>
            </a:pPr>
            <a:r>
              <a:rPr lang="en-US" sz="1900" dirty="0" smtClean="0">
                <a:latin typeface="Verdana" pitchFamily="34" charset="0"/>
              </a:rPr>
              <a:t>Good machinability </a:t>
            </a:r>
            <a:endParaRPr lang="en-US" sz="19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Metal:</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0"/>
            <a:ext cx="7239000" cy="5562600"/>
          </a:xfrm>
        </p:spPr>
        <p:txBody>
          <a:bodyPr>
            <a:normAutofit fontScale="70000" lnSpcReduction="20000"/>
          </a:bodyPr>
          <a:lstStyle/>
          <a:p>
            <a:pPr>
              <a:lnSpc>
                <a:spcPct val="150000"/>
              </a:lnSpc>
              <a:buFont typeface="Wingdings 2"/>
              <a:buNone/>
            </a:pPr>
            <a:r>
              <a:rPr lang="en-US" sz="3400" dirty="0" smtClean="0">
                <a:solidFill>
                  <a:srgbClr val="002060"/>
                </a:solidFill>
                <a:latin typeface="Verdana" pitchFamily="34" charset="0"/>
              </a:rPr>
              <a:t>Limitations:</a:t>
            </a:r>
          </a:p>
          <a:p>
            <a:pPr>
              <a:lnSpc>
                <a:spcPct val="150000"/>
              </a:lnSpc>
            </a:pPr>
            <a:r>
              <a:rPr lang="en-US" dirty="0" smtClean="0">
                <a:latin typeface="Verdana" pitchFamily="34" charset="0"/>
              </a:rPr>
              <a:t>Expensive</a:t>
            </a:r>
          </a:p>
          <a:p>
            <a:pPr>
              <a:lnSpc>
                <a:spcPct val="150000"/>
              </a:lnSpc>
            </a:pPr>
            <a:r>
              <a:rPr lang="en-US" dirty="0" smtClean="0">
                <a:latin typeface="Verdana" pitchFamily="34" charset="0"/>
              </a:rPr>
              <a:t>Require lots of machining for accuracy</a:t>
            </a:r>
          </a:p>
          <a:p>
            <a:pPr>
              <a:lnSpc>
                <a:spcPct val="150000"/>
              </a:lnSpc>
            </a:pPr>
            <a:r>
              <a:rPr lang="en-US" dirty="0" smtClean="0">
                <a:latin typeface="Verdana" pitchFamily="34" charset="0"/>
              </a:rPr>
              <a:t>Not easily repaired</a:t>
            </a:r>
          </a:p>
          <a:p>
            <a:pPr>
              <a:lnSpc>
                <a:spcPct val="150000"/>
              </a:lnSpc>
            </a:pPr>
            <a:r>
              <a:rPr lang="en-US" dirty="0" smtClean="0">
                <a:latin typeface="Verdana" pitchFamily="34" charset="0"/>
              </a:rPr>
              <a:t>Ferrous metal get rusted, and affected by corrosion</a:t>
            </a:r>
          </a:p>
          <a:p>
            <a:pPr>
              <a:lnSpc>
                <a:spcPct val="150000"/>
              </a:lnSpc>
            </a:pPr>
            <a:r>
              <a:rPr lang="en-US" dirty="0" smtClean="0">
                <a:latin typeface="Verdana" pitchFamily="34" charset="0"/>
              </a:rPr>
              <a:t>Heavy weight, thus difficult to handle</a:t>
            </a:r>
          </a:p>
          <a:p>
            <a:pPr>
              <a:lnSpc>
                <a:spcPct val="150000"/>
              </a:lnSpc>
              <a:buFont typeface="Wingdings 2"/>
              <a:buNone/>
            </a:pPr>
            <a:r>
              <a:rPr lang="en-US" sz="3400" dirty="0" smtClean="0">
                <a:solidFill>
                  <a:srgbClr val="002060"/>
                </a:solidFill>
                <a:latin typeface="Verdana" pitchFamily="34" charset="0"/>
              </a:rPr>
              <a:t>Commonly used metals for making patterns:</a:t>
            </a:r>
          </a:p>
          <a:p>
            <a:pPr>
              <a:lnSpc>
                <a:spcPct val="150000"/>
              </a:lnSpc>
            </a:pPr>
            <a:r>
              <a:rPr lang="en-US" dirty="0" smtClean="0">
                <a:latin typeface="Verdana" pitchFamily="34" charset="0"/>
              </a:rPr>
              <a:t>Cast iron</a:t>
            </a:r>
          </a:p>
          <a:p>
            <a:pPr>
              <a:lnSpc>
                <a:spcPct val="150000"/>
              </a:lnSpc>
            </a:pPr>
            <a:r>
              <a:rPr lang="en-US" dirty="0" smtClean="0">
                <a:latin typeface="Verdana" pitchFamily="34" charset="0"/>
              </a:rPr>
              <a:t>Aluminum and its alloy</a:t>
            </a:r>
          </a:p>
          <a:p>
            <a:pPr>
              <a:lnSpc>
                <a:spcPct val="150000"/>
              </a:lnSpc>
            </a:pPr>
            <a:r>
              <a:rPr lang="en-US" dirty="0" smtClean="0">
                <a:latin typeface="Verdana" pitchFamily="34" charset="0"/>
              </a:rPr>
              <a:t>Steel</a:t>
            </a:r>
          </a:p>
          <a:p>
            <a:pPr>
              <a:lnSpc>
                <a:spcPct val="150000"/>
              </a:lnSpc>
            </a:pPr>
            <a:r>
              <a:rPr lang="en-US" dirty="0" smtClean="0">
                <a:latin typeface="Verdana" pitchFamily="34" charset="0"/>
              </a:rPr>
              <a:t>White metal </a:t>
            </a:r>
          </a:p>
          <a:p>
            <a:pPr>
              <a:lnSpc>
                <a:spcPct val="150000"/>
              </a:lnSpc>
            </a:pPr>
            <a:r>
              <a:rPr lang="en-US" dirty="0" smtClean="0">
                <a:latin typeface="Verdana" pitchFamily="34" charset="0"/>
              </a:rPr>
              <a:t>brass</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Plastic:</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914400"/>
            <a:ext cx="7239000" cy="5791200"/>
          </a:xfrm>
        </p:spPr>
        <p:txBody>
          <a:bodyPr>
            <a:normAutofit fontScale="70000" lnSpcReduction="20000"/>
          </a:bodyPr>
          <a:lstStyle/>
          <a:p>
            <a:pPr algn="just">
              <a:lnSpc>
                <a:spcPct val="120000"/>
              </a:lnSpc>
              <a:buNone/>
            </a:pPr>
            <a:r>
              <a:rPr lang="en-US" sz="3100" dirty="0" smtClean="0">
                <a:solidFill>
                  <a:srgbClr val="002060"/>
                </a:solidFill>
                <a:latin typeface="Verdana" pitchFamily="34" charset="0"/>
              </a:rPr>
              <a:t>Advantage:</a:t>
            </a:r>
          </a:p>
          <a:p>
            <a:pPr algn="just">
              <a:lnSpc>
                <a:spcPct val="120000"/>
              </a:lnSpc>
            </a:pPr>
            <a:r>
              <a:rPr lang="en-US" dirty="0" smtClean="0">
                <a:latin typeface="Verdana" pitchFamily="34" charset="0"/>
              </a:rPr>
              <a:t>Durable</a:t>
            </a:r>
          </a:p>
          <a:p>
            <a:pPr algn="just">
              <a:lnSpc>
                <a:spcPct val="120000"/>
              </a:lnSpc>
            </a:pPr>
            <a:r>
              <a:rPr lang="en-US" dirty="0" smtClean="0">
                <a:latin typeface="Verdana" pitchFamily="34" charset="0"/>
              </a:rPr>
              <a:t>Provide a smooth surface</a:t>
            </a:r>
          </a:p>
          <a:p>
            <a:pPr algn="just">
              <a:lnSpc>
                <a:spcPct val="120000"/>
              </a:lnSpc>
            </a:pPr>
            <a:r>
              <a:rPr lang="en-US" dirty="0" smtClean="0">
                <a:latin typeface="Verdana" pitchFamily="34" charset="0"/>
              </a:rPr>
              <a:t>Moisture resistant</a:t>
            </a:r>
          </a:p>
          <a:p>
            <a:pPr algn="just">
              <a:lnSpc>
                <a:spcPct val="120000"/>
              </a:lnSpc>
            </a:pPr>
            <a:r>
              <a:rPr lang="en-US" dirty="0" smtClean="0">
                <a:latin typeface="Verdana" pitchFamily="34" charset="0"/>
              </a:rPr>
              <a:t>Does not involve any change in size and shape</a:t>
            </a:r>
          </a:p>
          <a:p>
            <a:pPr algn="just">
              <a:lnSpc>
                <a:spcPct val="120000"/>
              </a:lnSpc>
            </a:pPr>
            <a:r>
              <a:rPr lang="en-US" dirty="0" smtClean="0">
                <a:latin typeface="Verdana" pitchFamily="34" charset="0"/>
              </a:rPr>
              <a:t>Light weight </a:t>
            </a:r>
          </a:p>
          <a:p>
            <a:pPr algn="just">
              <a:lnSpc>
                <a:spcPct val="120000"/>
              </a:lnSpc>
            </a:pPr>
            <a:r>
              <a:rPr lang="en-US" dirty="0" smtClean="0">
                <a:latin typeface="Verdana" pitchFamily="34" charset="0"/>
              </a:rPr>
              <a:t>Good strength</a:t>
            </a:r>
          </a:p>
          <a:p>
            <a:pPr algn="just">
              <a:lnSpc>
                <a:spcPct val="120000"/>
              </a:lnSpc>
            </a:pPr>
            <a:r>
              <a:rPr lang="en-US" dirty="0" smtClean="0">
                <a:latin typeface="Verdana" pitchFamily="34" charset="0"/>
              </a:rPr>
              <a:t>Wear and corrosion resistant</a:t>
            </a:r>
          </a:p>
          <a:p>
            <a:pPr algn="just">
              <a:lnSpc>
                <a:spcPct val="120000"/>
              </a:lnSpc>
            </a:pPr>
            <a:r>
              <a:rPr lang="en-US" dirty="0" smtClean="0">
                <a:latin typeface="Verdana" pitchFamily="34" charset="0"/>
              </a:rPr>
              <a:t>Easy to make</a:t>
            </a:r>
          </a:p>
          <a:p>
            <a:pPr algn="just">
              <a:lnSpc>
                <a:spcPct val="120000"/>
              </a:lnSpc>
            </a:pPr>
            <a:r>
              <a:rPr lang="en-US" dirty="0" smtClean="0">
                <a:latin typeface="Verdana" pitchFamily="34" charset="0"/>
              </a:rPr>
              <a:t>Abrasion resistant</a:t>
            </a:r>
          </a:p>
          <a:p>
            <a:pPr algn="just">
              <a:lnSpc>
                <a:spcPct val="120000"/>
              </a:lnSpc>
            </a:pPr>
            <a:r>
              <a:rPr lang="en-US" dirty="0" smtClean="0">
                <a:latin typeface="Verdana" pitchFamily="34" charset="0"/>
              </a:rPr>
              <a:t>Good resistant to chemical attack</a:t>
            </a:r>
          </a:p>
          <a:p>
            <a:pPr algn="just">
              <a:lnSpc>
                <a:spcPct val="120000"/>
              </a:lnSpc>
              <a:buNone/>
            </a:pPr>
            <a:r>
              <a:rPr lang="en-US" sz="3100" dirty="0" smtClean="0">
                <a:solidFill>
                  <a:srgbClr val="002060"/>
                </a:solidFill>
                <a:latin typeface="Verdana" pitchFamily="34" charset="0"/>
              </a:rPr>
              <a:t>Limitations:</a:t>
            </a:r>
          </a:p>
          <a:p>
            <a:pPr algn="just">
              <a:lnSpc>
                <a:spcPct val="120000"/>
              </a:lnSpc>
            </a:pPr>
            <a:r>
              <a:rPr lang="en-US" dirty="0" smtClean="0">
                <a:latin typeface="Verdana" pitchFamily="34" charset="0"/>
              </a:rPr>
              <a:t>Plastic patterns are fragile.</a:t>
            </a:r>
          </a:p>
          <a:p>
            <a:pPr algn="just">
              <a:lnSpc>
                <a:spcPct val="120000"/>
              </a:lnSpc>
            </a:pPr>
            <a:r>
              <a:rPr lang="en-US" dirty="0" smtClean="0">
                <a:latin typeface="Verdana" pitchFamily="34" charset="0"/>
              </a:rPr>
              <a:t>These are may not worked well when subjected to conditions of severe shock as in machine molding (jointing).</a:t>
            </a:r>
          </a:p>
          <a:p>
            <a:pPr>
              <a:lnSpc>
                <a:spcPct val="120000"/>
              </a:lnSpc>
              <a:buNone/>
            </a:pPr>
            <a:endParaRPr lang="en-US" dirty="0" smtClean="0"/>
          </a:p>
          <a:p>
            <a:pPr>
              <a:lnSpc>
                <a:spcPct val="120000"/>
              </a:lnSpc>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Plaster:</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lstStyle/>
          <a:p>
            <a:pPr>
              <a:lnSpc>
                <a:spcPct val="150000"/>
              </a:lnSpc>
              <a:buNone/>
            </a:pPr>
            <a:r>
              <a:rPr lang="en-US" sz="2400" dirty="0" smtClean="0">
                <a:solidFill>
                  <a:srgbClr val="002060"/>
                </a:solidFill>
                <a:latin typeface="Verdana" pitchFamily="34" charset="0"/>
              </a:rPr>
              <a:t>Advantage:</a:t>
            </a:r>
          </a:p>
          <a:p>
            <a:pPr>
              <a:lnSpc>
                <a:spcPct val="150000"/>
              </a:lnSpc>
            </a:pPr>
            <a:r>
              <a:rPr lang="en-US" sz="2000" dirty="0" smtClean="0">
                <a:latin typeface="Verdana" pitchFamily="34" charset="0"/>
              </a:rPr>
              <a:t>Intricate shapes can be worked out easily.</a:t>
            </a:r>
          </a:p>
          <a:p>
            <a:pPr>
              <a:lnSpc>
                <a:spcPct val="150000"/>
              </a:lnSpc>
            </a:pPr>
            <a:r>
              <a:rPr lang="en-US" sz="2000" dirty="0" smtClean="0">
                <a:latin typeface="Verdana" pitchFamily="34" charset="0"/>
              </a:rPr>
              <a:t>It can be easily worked by using wood working tools.</a:t>
            </a:r>
          </a:p>
          <a:p>
            <a:pPr>
              <a:lnSpc>
                <a:spcPct val="150000"/>
              </a:lnSpc>
            </a:pPr>
            <a:r>
              <a:rPr lang="en-US" sz="2000" dirty="0" smtClean="0">
                <a:latin typeface="Verdana" pitchFamily="34" charset="0"/>
              </a:rPr>
              <a:t>It has high compressive strength.</a:t>
            </a:r>
          </a:p>
          <a:p>
            <a:pPr>
              <a:lnSpc>
                <a:spcPct val="150000"/>
              </a:lnSpc>
              <a:buNone/>
            </a:pPr>
            <a:endParaRPr lang="en-US" dirty="0" smtClean="0">
              <a:latin typeface="Verdana" pitchFamily="34" charset="0"/>
            </a:endParaRPr>
          </a:p>
          <a:p>
            <a:pPr algn="just">
              <a:lnSpc>
                <a:spcPct val="150000"/>
              </a:lnSpc>
              <a:buNone/>
            </a:pPr>
            <a:r>
              <a:rPr lang="en-US" i="1" dirty="0" smtClean="0">
                <a:solidFill>
                  <a:srgbClr val="18A818"/>
                </a:solidFill>
                <a:latin typeface="Verdana" pitchFamily="34" charset="0"/>
              </a:rPr>
              <a:t>Plaster pattern may be made out by </a:t>
            </a:r>
            <a:r>
              <a:rPr lang="en-US" i="1" dirty="0" smtClean="0">
                <a:solidFill>
                  <a:srgbClr val="002060"/>
                </a:solidFill>
                <a:latin typeface="Verdana" pitchFamily="34" charset="0"/>
              </a:rPr>
              <a:t>plaster of Paris </a:t>
            </a:r>
            <a:r>
              <a:rPr lang="en-US" i="1" dirty="0" smtClean="0">
                <a:solidFill>
                  <a:srgbClr val="18A818"/>
                </a:solidFill>
                <a:latin typeface="Verdana" pitchFamily="34" charset="0"/>
              </a:rPr>
              <a:t>or </a:t>
            </a:r>
            <a:r>
              <a:rPr lang="en-US" i="1" dirty="0" smtClean="0">
                <a:solidFill>
                  <a:srgbClr val="002060"/>
                </a:solidFill>
                <a:latin typeface="Verdana" pitchFamily="34" charset="0"/>
              </a:rPr>
              <a:t>gypsum cement</a:t>
            </a:r>
            <a:r>
              <a:rPr lang="en-US" i="1" dirty="0" smtClean="0">
                <a:solidFill>
                  <a:srgbClr val="18A818"/>
                </a:solidFill>
                <a:latin typeface="Verdana" pitchFamily="34" charset="0"/>
              </a:rPr>
              <a:t>.</a:t>
            </a:r>
            <a:endParaRPr lang="en-US" i="1" dirty="0">
              <a:solidFill>
                <a:srgbClr val="18A818"/>
              </a:solidFill>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Wax:</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295400"/>
            <a:ext cx="7239000" cy="5334000"/>
          </a:xfrm>
        </p:spPr>
        <p:txBody>
          <a:bodyPr>
            <a:normAutofit fontScale="70000" lnSpcReduction="20000"/>
          </a:bodyPr>
          <a:lstStyle/>
          <a:p>
            <a:pPr algn="just">
              <a:lnSpc>
                <a:spcPct val="170000"/>
              </a:lnSpc>
              <a:buNone/>
            </a:pPr>
            <a:r>
              <a:rPr lang="en-US" sz="3800" dirty="0" smtClean="0">
                <a:solidFill>
                  <a:srgbClr val="18A818"/>
                </a:solidFill>
                <a:latin typeface="Monotype Corsiva" pitchFamily="66" charset="0"/>
              </a:rPr>
              <a:t>Wax pattern find applications in </a:t>
            </a:r>
            <a:r>
              <a:rPr lang="en-US" sz="3800" dirty="0" smtClean="0">
                <a:solidFill>
                  <a:srgbClr val="002060"/>
                </a:solidFill>
                <a:latin typeface="Monotype Corsiva" pitchFamily="66" charset="0"/>
              </a:rPr>
              <a:t>investment casting </a:t>
            </a:r>
            <a:r>
              <a:rPr lang="en-US" sz="3800" dirty="0" smtClean="0">
                <a:solidFill>
                  <a:srgbClr val="18A818"/>
                </a:solidFill>
                <a:latin typeface="Monotype Corsiva" pitchFamily="66" charset="0"/>
              </a:rPr>
              <a:t>process.</a:t>
            </a:r>
            <a:endParaRPr lang="en-US" sz="3100" dirty="0" smtClean="0">
              <a:solidFill>
                <a:srgbClr val="002060"/>
              </a:solidFill>
              <a:latin typeface="Verdana" pitchFamily="34" charset="0"/>
            </a:endParaRPr>
          </a:p>
          <a:p>
            <a:pPr>
              <a:lnSpc>
                <a:spcPct val="160000"/>
              </a:lnSpc>
              <a:buNone/>
            </a:pPr>
            <a:r>
              <a:rPr lang="en-US" sz="3100" dirty="0" smtClean="0">
                <a:solidFill>
                  <a:srgbClr val="002060"/>
                </a:solidFill>
                <a:latin typeface="Verdana" pitchFamily="34" charset="0"/>
              </a:rPr>
              <a:t>Advantage:</a:t>
            </a:r>
          </a:p>
          <a:p>
            <a:pPr algn="just">
              <a:lnSpc>
                <a:spcPct val="160000"/>
              </a:lnSpc>
            </a:pPr>
            <a:r>
              <a:rPr lang="en-US" dirty="0" smtClean="0">
                <a:latin typeface="Verdana" pitchFamily="34" charset="0"/>
              </a:rPr>
              <a:t>Provide good surface finish.</a:t>
            </a:r>
          </a:p>
          <a:p>
            <a:pPr algn="just">
              <a:lnSpc>
                <a:spcPct val="160000"/>
              </a:lnSpc>
            </a:pPr>
            <a:r>
              <a:rPr lang="en-US" dirty="0" smtClean="0">
                <a:latin typeface="Verdana" pitchFamily="34" charset="0"/>
              </a:rPr>
              <a:t>Impart high accuracy to casting.</a:t>
            </a:r>
          </a:p>
          <a:p>
            <a:pPr algn="just">
              <a:lnSpc>
                <a:spcPct val="160000"/>
              </a:lnSpc>
            </a:pPr>
            <a:r>
              <a:rPr lang="en-US" dirty="0" smtClean="0">
                <a:latin typeface="Verdana" pitchFamily="34" charset="0"/>
              </a:rPr>
              <a:t>After being molded, wax pattern is not taking out of the mould like other pattern.</a:t>
            </a:r>
          </a:p>
          <a:p>
            <a:pPr algn="just">
              <a:lnSpc>
                <a:spcPct val="160000"/>
              </a:lnSpc>
            </a:pPr>
            <a:r>
              <a:rPr lang="en-US" dirty="0" smtClean="0">
                <a:latin typeface="Verdana" pitchFamily="34" charset="0"/>
              </a:rPr>
              <a:t>Rather the mould is inverted and heated, the molten metal comes out and/or evaporated.</a:t>
            </a:r>
          </a:p>
          <a:p>
            <a:pPr algn="just">
              <a:lnSpc>
                <a:spcPct val="160000"/>
              </a:lnSpc>
            </a:pPr>
            <a:r>
              <a:rPr lang="en-US" dirty="0" smtClean="0">
                <a:latin typeface="Verdana" pitchFamily="34" charset="0"/>
              </a:rPr>
              <a:t>Thus there is no chances of mould cavity getting damaged.</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81200"/>
            <a:ext cx="6255488" cy="136207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74320" indent="-274320" algn="ctr">
              <a:lnSpc>
                <a:spcPct val="150000"/>
              </a:lnSpc>
              <a:buClr>
                <a:schemeClr val="tx2"/>
              </a:buClr>
              <a:buSzPct val="73000"/>
            </a:pPr>
            <a:r>
              <a:rPr lang="en-US" sz="60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t>Types of </a:t>
            </a:r>
            <a:br>
              <a:rPr lang="en-US" sz="60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br>
            <a:r>
              <a:rPr lang="en-US" sz="60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t>patterns</a:t>
            </a:r>
            <a:endParaRPr lang="en-US" sz="6000" i="1" spc="50" dirty="0">
              <a:ln w="11430"/>
              <a:solidFill>
                <a:srgbClr val="002060"/>
              </a:solidFill>
              <a:effectLst>
                <a:outerShdw blurRad="76200" dist="50800" dir="5400000" algn="tl" rotWithShape="0">
                  <a:srgbClr val="000000">
                    <a:alpha val="65000"/>
                  </a:srgbClr>
                </a:outerShdw>
              </a:effectLst>
              <a:latin typeface="Engravers MT"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7724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INTRODUCTION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graphicFrame>
        <p:nvGraphicFramePr>
          <p:cNvPr id="7" name="Diagram 6"/>
          <p:cNvGraphicFramePr/>
          <p:nvPr/>
        </p:nvGraphicFramePr>
        <p:xfrm>
          <a:off x="685800" y="1854200"/>
          <a:ext cx="6629400" cy="218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2"/>
          <p:cNvSpPr txBox="1">
            <a:spLocks/>
          </p:cNvSpPr>
          <p:nvPr/>
        </p:nvSpPr>
        <p:spPr>
          <a:xfrm>
            <a:off x="533400" y="1066800"/>
            <a:ext cx="7239000" cy="914400"/>
          </a:xfrm>
          <a:prstGeom prst="rect">
            <a:avLst/>
          </a:prstGeom>
        </p:spPr>
        <p:txBody>
          <a:bodyPr vert="horz">
            <a:normAutofit/>
          </a:bodyPr>
          <a:lstStyle/>
          <a:p>
            <a:pPr marL="274320" marR="0" lvl="0" indent="-274320" algn="ctr" defTabSz="914400" rtl="0" eaLnBrk="1" fontAlgn="auto" latinLnBrk="0" hangingPunct="1">
              <a:lnSpc>
                <a:spcPct val="150000"/>
              </a:lnSpc>
              <a:spcBef>
                <a:spcPts val="600"/>
              </a:spcBef>
              <a:spcAft>
                <a:spcPts val="0"/>
              </a:spcAft>
              <a:buClr>
                <a:schemeClr val="tx2"/>
              </a:buClr>
              <a:buSzPct val="73000"/>
              <a:buFont typeface="Wingdings 2"/>
              <a:buNone/>
              <a:tabLst/>
              <a:defRPr/>
            </a:pPr>
            <a:r>
              <a:rPr lang="en-US" sz="2600" dirty="0" smtClean="0">
                <a:latin typeface="Verdana" pitchFamily="34" charset="0"/>
              </a:rPr>
              <a:t>Manufacturing</a:t>
            </a:r>
            <a:r>
              <a:rPr kumimoji="0" lang="en-US" sz="2600" b="0" i="0" u="none" strike="noStrike" kern="1200" cap="none" spc="0" normalizeH="0" baseline="0" noProof="0" dirty="0" smtClean="0">
                <a:ln>
                  <a:noFill/>
                </a:ln>
                <a:solidFill>
                  <a:schemeClr val="tx1"/>
                </a:solidFill>
                <a:effectLst/>
                <a:uLnTx/>
                <a:uFillTx/>
                <a:latin typeface="Verdana" pitchFamily="34" charset="0"/>
                <a:ea typeface="+mn-ea"/>
                <a:cs typeface="+mn-cs"/>
              </a:rPr>
              <a:t> </a:t>
            </a:r>
            <a:r>
              <a:rPr kumimoji="0" lang="en-US" sz="2800" b="0" i="0" u="none" strike="noStrike" kern="1200" cap="none" spc="0" normalizeH="0" baseline="0" noProof="0" dirty="0" smtClean="0">
                <a:ln>
                  <a:noFill/>
                </a:ln>
                <a:solidFill>
                  <a:srgbClr val="FF0000"/>
                </a:solidFill>
                <a:effectLst/>
                <a:uLnTx/>
                <a:uFillTx/>
                <a:latin typeface="Verdana" pitchFamily="34" charset="0"/>
                <a:ea typeface="+mn-ea"/>
                <a:cs typeface="+mn-cs"/>
              </a:rPr>
              <a:t>????</a:t>
            </a:r>
          </a:p>
        </p:txBody>
      </p:sp>
      <p:sp>
        <p:nvSpPr>
          <p:cNvPr id="12" name="Rectangle 11"/>
          <p:cNvSpPr/>
          <p:nvPr/>
        </p:nvSpPr>
        <p:spPr>
          <a:xfrm>
            <a:off x="228600" y="4325064"/>
            <a:ext cx="7696200" cy="2151936"/>
          </a:xfrm>
          <a:prstGeom prst="rect">
            <a:avLst/>
          </a:prstGeom>
        </p:spPr>
        <p:txBody>
          <a:bodyPr wrap="square">
            <a:spAutoFit/>
          </a:bodyPr>
          <a:lstStyle/>
          <a:p>
            <a:pPr algn="just">
              <a:lnSpc>
                <a:spcPct val="150000"/>
              </a:lnSpc>
              <a:spcBef>
                <a:spcPct val="50000"/>
              </a:spcBef>
              <a:buFont typeface="Wingdings" pitchFamily="2" charset="2"/>
              <a:buChar char="q"/>
            </a:pPr>
            <a:r>
              <a:rPr lang="en-US" sz="1600" dirty="0" smtClean="0">
                <a:latin typeface="Verdana" pitchFamily="34" charset="0"/>
              </a:rPr>
              <a:t> Manufacturing processes coverts the raw material into finished      products to be used for some purposes</a:t>
            </a:r>
          </a:p>
          <a:p>
            <a:pPr algn="just">
              <a:lnSpc>
                <a:spcPct val="150000"/>
              </a:lnSpc>
              <a:spcBef>
                <a:spcPct val="50000"/>
              </a:spcBef>
              <a:buFont typeface="Wingdings" pitchFamily="2" charset="2"/>
              <a:buChar char="q"/>
            </a:pPr>
            <a:r>
              <a:rPr lang="en-US" sz="1600" dirty="0" smtClean="0">
                <a:latin typeface="Verdana" pitchFamily="34" charset="0"/>
              </a:rPr>
              <a:t> A detail understanding of various Manufacturing Processes is essential for every engineer.</a:t>
            </a:r>
          </a:p>
          <a:p>
            <a:pPr algn="just">
              <a:lnSpc>
                <a:spcPct val="150000"/>
              </a:lnSpc>
              <a:spcBef>
                <a:spcPct val="50000"/>
              </a:spcBef>
              <a:buFont typeface="Wingdings" pitchFamily="2" charset="2"/>
              <a:buChar char="q"/>
            </a:pPr>
            <a:r>
              <a:rPr lang="en-US" sz="1600" dirty="0" smtClean="0">
                <a:latin typeface="Verdana" pitchFamily="34" charset="0"/>
              </a:rPr>
              <a:t> This helps in designing the proper product required for an Engineer.</a:t>
            </a:r>
            <a:endParaRPr lang="hi-IN" sz="160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7315200" cy="5617536"/>
          </a:xfrm>
        </p:spPr>
        <p:txBody>
          <a:bodyPr/>
          <a:lstStyle/>
          <a:p>
            <a:pPr>
              <a:lnSpc>
                <a:spcPct val="150000"/>
              </a:lnSpc>
              <a:buNone/>
            </a:pPr>
            <a:r>
              <a:rPr lang="en-US" sz="3200" i="1" dirty="0" smtClean="0">
                <a:solidFill>
                  <a:srgbClr val="18A818"/>
                </a:solidFill>
              </a:rPr>
              <a:t>Types of patterns depends upon following factors:</a:t>
            </a:r>
          </a:p>
          <a:p>
            <a:pPr>
              <a:lnSpc>
                <a:spcPct val="150000"/>
              </a:lnSpc>
            </a:pPr>
            <a:r>
              <a:rPr lang="en-US" dirty="0" smtClean="0">
                <a:latin typeface="Verdana" pitchFamily="34" charset="0"/>
              </a:rPr>
              <a:t>The shape and size of casting.</a:t>
            </a:r>
          </a:p>
          <a:p>
            <a:pPr>
              <a:lnSpc>
                <a:spcPct val="150000"/>
              </a:lnSpc>
            </a:pPr>
            <a:r>
              <a:rPr lang="en-US" dirty="0" smtClean="0">
                <a:latin typeface="Verdana" pitchFamily="34" charset="0"/>
              </a:rPr>
              <a:t>No. of castings required.</a:t>
            </a:r>
          </a:p>
          <a:p>
            <a:pPr>
              <a:lnSpc>
                <a:spcPct val="150000"/>
              </a:lnSpc>
            </a:pPr>
            <a:r>
              <a:rPr lang="en-US" dirty="0" smtClean="0">
                <a:latin typeface="Verdana" pitchFamily="34" charset="0"/>
              </a:rPr>
              <a:t>Methods of molding employed.</a:t>
            </a:r>
          </a:p>
          <a:p>
            <a:pPr>
              <a:lnSpc>
                <a:spcPct val="150000"/>
              </a:lnSpc>
            </a:pPr>
            <a:r>
              <a:rPr lang="en-US" dirty="0" smtClean="0">
                <a:latin typeface="Verdana" pitchFamily="34" charset="0"/>
              </a:rPr>
              <a:t>Anticipated difficulty of molding operations.</a:t>
            </a:r>
          </a:p>
          <a:p>
            <a:pPr>
              <a:lnSpc>
                <a:spcPct val="150000"/>
              </a:lnSpc>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Types of patterns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402080"/>
            <a:ext cx="7239000" cy="4846320"/>
          </a:xfrm>
        </p:spPr>
        <p:txBody>
          <a:bodyPr>
            <a:noAutofit/>
          </a:bodyPr>
          <a:lstStyle/>
          <a:p>
            <a:pPr marL="749808" lvl="1" indent="-457200" algn="just">
              <a:lnSpc>
                <a:spcPct val="150000"/>
              </a:lnSpc>
              <a:buClr>
                <a:schemeClr val="accent1"/>
              </a:buClr>
              <a:buFont typeface="+mj-lt"/>
              <a:buAutoNum type="arabicPeriod"/>
            </a:pPr>
            <a:r>
              <a:rPr lang="en-US" sz="2400" b="1" dirty="0" smtClean="0">
                <a:latin typeface="Verdana" pitchFamily="34" charset="0"/>
              </a:rPr>
              <a:t>Single piece pattern</a:t>
            </a:r>
          </a:p>
          <a:p>
            <a:pPr marL="749808" lvl="1" indent="-457200" algn="just">
              <a:lnSpc>
                <a:spcPct val="150000"/>
              </a:lnSpc>
              <a:buClr>
                <a:schemeClr val="accent1"/>
              </a:buClr>
              <a:buFont typeface="+mj-lt"/>
              <a:buAutoNum type="arabicPeriod"/>
            </a:pPr>
            <a:r>
              <a:rPr lang="en-US" sz="2400" b="1" dirty="0" smtClean="0">
                <a:latin typeface="Verdana" pitchFamily="34" charset="0"/>
              </a:rPr>
              <a:t>Split piece pattern</a:t>
            </a:r>
          </a:p>
          <a:p>
            <a:pPr marL="749808" lvl="1" indent="-457200" algn="just">
              <a:lnSpc>
                <a:spcPct val="150000"/>
              </a:lnSpc>
              <a:buClr>
                <a:schemeClr val="accent1"/>
              </a:buClr>
              <a:buFont typeface="+mj-lt"/>
              <a:buAutoNum type="arabicPeriod"/>
            </a:pPr>
            <a:r>
              <a:rPr lang="en-US" sz="2400" b="1" dirty="0" smtClean="0">
                <a:latin typeface="Verdana" pitchFamily="34" charset="0"/>
              </a:rPr>
              <a:t>Loose piece pattern</a:t>
            </a:r>
          </a:p>
          <a:p>
            <a:pPr marL="749808" lvl="1" indent="-457200" algn="just">
              <a:lnSpc>
                <a:spcPct val="150000"/>
              </a:lnSpc>
              <a:buClr>
                <a:schemeClr val="accent1"/>
              </a:buClr>
              <a:buFont typeface="+mj-lt"/>
              <a:buAutoNum type="arabicPeriod"/>
            </a:pPr>
            <a:r>
              <a:rPr lang="en-US" sz="2400" b="1" dirty="0" smtClean="0">
                <a:latin typeface="Verdana" pitchFamily="34" charset="0"/>
              </a:rPr>
              <a:t>Match plate pattern</a:t>
            </a:r>
          </a:p>
          <a:p>
            <a:pPr marL="749808" lvl="1" indent="-457200" algn="just">
              <a:lnSpc>
                <a:spcPct val="150000"/>
              </a:lnSpc>
              <a:buClr>
                <a:schemeClr val="accent1"/>
              </a:buClr>
              <a:buFont typeface="+mj-lt"/>
              <a:buAutoNum type="arabicPeriod"/>
            </a:pPr>
            <a:r>
              <a:rPr lang="en-US" sz="2400" b="1" dirty="0" smtClean="0">
                <a:latin typeface="Verdana" pitchFamily="34" charset="0"/>
              </a:rPr>
              <a:t>Sweep pattern</a:t>
            </a:r>
          </a:p>
          <a:p>
            <a:pPr marL="749808" lvl="1" indent="-457200" algn="just">
              <a:lnSpc>
                <a:spcPct val="150000"/>
              </a:lnSpc>
              <a:buClr>
                <a:schemeClr val="accent1"/>
              </a:buClr>
              <a:buFont typeface="+mj-lt"/>
              <a:buAutoNum type="arabicPeriod"/>
            </a:pPr>
            <a:r>
              <a:rPr lang="en-US" sz="2400" b="1" dirty="0" smtClean="0">
                <a:latin typeface="Verdana" pitchFamily="34" charset="0"/>
              </a:rPr>
              <a:t>Gated pattern</a:t>
            </a:r>
          </a:p>
          <a:p>
            <a:pPr marL="749808" lvl="1" indent="-457200" algn="just">
              <a:lnSpc>
                <a:spcPct val="150000"/>
              </a:lnSpc>
              <a:buClr>
                <a:schemeClr val="accent1"/>
              </a:buClr>
              <a:buFont typeface="+mj-lt"/>
              <a:buAutoNum type="arabicPeriod"/>
            </a:pPr>
            <a:r>
              <a:rPr lang="en-US" sz="2400" b="1" dirty="0" smtClean="0">
                <a:latin typeface="Verdana" pitchFamily="34" charset="0"/>
              </a:rPr>
              <a:t>Skeleton pattern</a:t>
            </a:r>
          </a:p>
          <a:p>
            <a:pPr marL="749808" lvl="1" indent="-457200" algn="just">
              <a:lnSpc>
                <a:spcPct val="150000"/>
              </a:lnSpc>
              <a:buClr>
                <a:schemeClr val="accent1"/>
              </a:buClr>
              <a:buFont typeface="+mj-lt"/>
              <a:buAutoNum type="arabicPeriod"/>
            </a:pPr>
            <a:r>
              <a:rPr lang="en-US" sz="2400" b="1" dirty="0" smtClean="0">
                <a:latin typeface="Verdana" pitchFamily="34" charset="0"/>
              </a:rPr>
              <a:t>Cope and drag pattern</a:t>
            </a:r>
            <a:endParaRPr lang="en-US" sz="2400" b="1"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 Single piece pattern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smtClean="0">
                <a:latin typeface="Verdana" pitchFamily="34" charset="0"/>
              </a:rPr>
              <a:t>Made from one piece and does not contain joints.</a:t>
            </a:r>
          </a:p>
          <a:p>
            <a:pPr algn="just">
              <a:lnSpc>
                <a:spcPct val="150000"/>
              </a:lnSpc>
            </a:pPr>
            <a:r>
              <a:rPr lang="en-US" dirty="0" smtClean="0">
                <a:latin typeface="Verdana" pitchFamily="34" charset="0"/>
              </a:rPr>
              <a:t>Inexpensive</a:t>
            </a:r>
          </a:p>
          <a:p>
            <a:pPr algn="just">
              <a:lnSpc>
                <a:spcPct val="150000"/>
              </a:lnSpc>
            </a:pPr>
            <a:r>
              <a:rPr lang="en-US" dirty="0" smtClean="0">
                <a:latin typeface="Verdana" pitchFamily="34" charset="0"/>
              </a:rPr>
              <a:t>Used for large size simple casting</a:t>
            </a:r>
          </a:p>
          <a:p>
            <a:pPr algn="just">
              <a:lnSpc>
                <a:spcPct val="150000"/>
              </a:lnSpc>
            </a:pPr>
            <a:r>
              <a:rPr lang="en-US" dirty="0" smtClean="0">
                <a:latin typeface="Verdana" pitchFamily="34" charset="0"/>
              </a:rPr>
              <a:t>Pattern is accommodated in either cope or drag.</a:t>
            </a:r>
          </a:p>
          <a:p>
            <a:pPr algn="just">
              <a:lnSpc>
                <a:spcPct val="150000"/>
              </a:lnSpc>
              <a:buNone/>
            </a:pPr>
            <a:r>
              <a:rPr lang="en-US" b="1" i="1" dirty="0" smtClean="0">
                <a:solidFill>
                  <a:srgbClr val="18A818"/>
                </a:solidFill>
                <a:latin typeface="Verdana" pitchFamily="34" charset="0"/>
              </a:rPr>
              <a:t>Examples:</a:t>
            </a:r>
          </a:p>
          <a:p>
            <a:pPr marL="514350" indent="-514350" algn="just">
              <a:lnSpc>
                <a:spcPct val="150000"/>
              </a:lnSpc>
              <a:buFont typeface="+mj-lt"/>
              <a:buAutoNum type="arabicPeriod"/>
            </a:pPr>
            <a:r>
              <a:rPr lang="en-US" dirty="0" smtClean="0">
                <a:latin typeface="Verdana" pitchFamily="34" charset="0"/>
              </a:rPr>
              <a:t>Stuffing box of steam engine</a:t>
            </a:r>
          </a:p>
          <a:p>
            <a:pPr marL="514350" indent="-514350" algn="just">
              <a:lnSpc>
                <a:spcPct val="150000"/>
              </a:lnSpc>
              <a:buFont typeface="+mj-lt"/>
              <a:buAutoNum type="arabicPeriod"/>
            </a:pPr>
            <a:r>
              <a:rPr lang="en-US" dirty="0" smtClean="0">
                <a:latin typeface="Verdana" pitchFamily="34" charset="0"/>
              </a:rPr>
              <a:t>Bodies of regular shapes</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19800"/>
            <a:ext cx="7239000" cy="600384"/>
          </a:xfrm>
        </p:spPr>
        <p:txBody>
          <a:bodyPr>
            <a:normAutofit/>
          </a:bodyPr>
          <a:lstStyle/>
          <a:p>
            <a:pPr>
              <a:buNone/>
            </a:pPr>
            <a:r>
              <a:rPr lang="en-US" sz="2800" dirty="0" smtClean="0">
                <a:solidFill>
                  <a:srgbClr val="002060"/>
                </a:solidFill>
                <a:latin typeface="Verdana" pitchFamily="34" charset="0"/>
              </a:rPr>
              <a:t>Fig: single piece pattern</a:t>
            </a:r>
            <a:endParaRPr lang="en-US" sz="2800" dirty="0">
              <a:solidFill>
                <a:srgbClr val="002060"/>
              </a:solidFill>
              <a:latin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85800" y="55880"/>
            <a:ext cx="6705600" cy="581152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Split piece pattern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066800"/>
            <a:ext cx="7239000" cy="5791200"/>
          </a:xfrm>
        </p:spPr>
        <p:txBody>
          <a:bodyPr>
            <a:noAutofit/>
          </a:bodyPr>
          <a:lstStyle/>
          <a:p>
            <a:pPr algn="just">
              <a:lnSpc>
                <a:spcPct val="150000"/>
              </a:lnSpc>
            </a:pPr>
            <a:r>
              <a:rPr lang="en-US" sz="1700" dirty="0" smtClean="0">
                <a:latin typeface="Verdana" pitchFamily="34" charset="0"/>
              </a:rPr>
              <a:t>Patterns of intricate shaped casting cannot be made one piece because of the inherent difficulties associated with the molding operations. (e.g. withdrawing pattern from the mould).</a:t>
            </a:r>
          </a:p>
          <a:p>
            <a:pPr algn="just">
              <a:lnSpc>
                <a:spcPct val="150000"/>
              </a:lnSpc>
            </a:pPr>
            <a:r>
              <a:rPr lang="en-US" sz="1700" dirty="0" smtClean="0">
                <a:latin typeface="Verdana" pitchFamily="34" charset="0"/>
              </a:rPr>
              <a:t>The upper and lower part of the split piece pattern are accommodated in the cope and drag portion of the mould respectively. </a:t>
            </a:r>
          </a:p>
          <a:p>
            <a:pPr algn="just">
              <a:lnSpc>
                <a:spcPct val="150000"/>
              </a:lnSpc>
            </a:pPr>
            <a:r>
              <a:rPr lang="en-US" sz="1700" dirty="0" smtClean="0">
                <a:latin typeface="Verdana" pitchFamily="34" charset="0"/>
              </a:rPr>
              <a:t>Parting line of the pattern forms a parting line of the mould.</a:t>
            </a:r>
          </a:p>
          <a:p>
            <a:pPr algn="just">
              <a:lnSpc>
                <a:spcPct val="150000"/>
              </a:lnSpc>
            </a:pPr>
            <a:r>
              <a:rPr lang="en-US" sz="1700" dirty="0" smtClean="0">
                <a:latin typeface="Verdana" pitchFamily="34" charset="0"/>
              </a:rPr>
              <a:t>Dowel pins are used for keeping alignment between the two part of the pattern.</a:t>
            </a:r>
          </a:p>
          <a:p>
            <a:pPr algn="just">
              <a:lnSpc>
                <a:spcPct val="130000"/>
              </a:lnSpc>
              <a:buNone/>
            </a:pPr>
            <a:r>
              <a:rPr lang="en-US" sz="2400" b="1" i="1" dirty="0" smtClean="0">
                <a:solidFill>
                  <a:srgbClr val="18A818"/>
                </a:solidFill>
                <a:latin typeface="Verdana" pitchFamily="34" charset="0"/>
              </a:rPr>
              <a:t>Examples:</a:t>
            </a:r>
          </a:p>
          <a:p>
            <a:pPr marL="514350" indent="-514350" algn="just">
              <a:lnSpc>
                <a:spcPct val="150000"/>
              </a:lnSpc>
              <a:buFont typeface="+mj-lt"/>
              <a:buAutoNum type="arabicPeriod"/>
            </a:pPr>
            <a:r>
              <a:rPr lang="en-US" sz="1700" dirty="0" smtClean="0">
                <a:latin typeface="Verdana" pitchFamily="34" charset="0"/>
              </a:rPr>
              <a:t>Hallow cylinder</a:t>
            </a:r>
          </a:p>
          <a:p>
            <a:pPr marL="514350" indent="-514350" algn="just">
              <a:lnSpc>
                <a:spcPct val="150000"/>
              </a:lnSpc>
              <a:buFont typeface="+mj-lt"/>
              <a:buAutoNum type="arabicPeriod"/>
            </a:pPr>
            <a:r>
              <a:rPr lang="en-US" sz="1700" dirty="0" smtClean="0">
                <a:latin typeface="Verdana" pitchFamily="34" charset="0"/>
              </a:rPr>
              <a:t>Tapes and water stop cocks etc.</a:t>
            </a:r>
            <a:endParaRPr lang="en-US" sz="17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17264"/>
            <a:ext cx="7239000" cy="664536"/>
          </a:xfrm>
        </p:spPr>
        <p:txBody>
          <a:bodyPr>
            <a:normAutofit/>
          </a:bodyPr>
          <a:lstStyle/>
          <a:p>
            <a:pPr>
              <a:buNone/>
            </a:pPr>
            <a:r>
              <a:rPr lang="en-US" sz="2800" dirty="0" smtClean="0">
                <a:solidFill>
                  <a:srgbClr val="002060"/>
                </a:solidFill>
                <a:latin typeface="Verdana" pitchFamily="34" charset="0"/>
              </a:rPr>
              <a:t>Fig: Split piece pattern</a:t>
            </a:r>
            <a:endParaRPr lang="en-US" sz="2800" dirty="0">
              <a:solidFill>
                <a:srgbClr val="002060"/>
              </a:solidFill>
              <a:latin typeface="Verdan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7474" y="76200"/>
            <a:ext cx="3868726" cy="37338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3429000" y="2438400"/>
            <a:ext cx="43434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Loose piece pattern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0"/>
            <a:ext cx="7239000" cy="5562600"/>
          </a:xfrm>
        </p:spPr>
        <p:txBody>
          <a:bodyPr>
            <a:normAutofit fontScale="85000" lnSpcReduction="20000"/>
          </a:bodyPr>
          <a:lstStyle/>
          <a:p>
            <a:pPr algn="just">
              <a:lnSpc>
                <a:spcPct val="150000"/>
              </a:lnSpc>
            </a:pPr>
            <a:r>
              <a:rPr lang="en-US" dirty="0" smtClean="0">
                <a:latin typeface="Verdana" pitchFamily="34" charset="0"/>
              </a:rPr>
              <a:t>Certain patterns cannot be withdrawn once they are embedded in the molding sand. Such patterns are usually made with one or more loose pieces for facilitating from the mould box and are known as loose piece pattern.</a:t>
            </a:r>
          </a:p>
          <a:p>
            <a:pPr algn="just">
              <a:lnSpc>
                <a:spcPct val="150000"/>
              </a:lnSpc>
            </a:pPr>
            <a:r>
              <a:rPr lang="en-US" dirty="0" smtClean="0">
                <a:latin typeface="Verdana" pitchFamily="34" charset="0"/>
              </a:rPr>
              <a:t>Loose parts and piece remain attached with the main body of the pattern, with the help of the dowel pins.</a:t>
            </a:r>
          </a:p>
          <a:p>
            <a:pPr algn="just">
              <a:lnSpc>
                <a:spcPct val="150000"/>
              </a:lnSpc>
            </a:pPr>
            <a:r>
              <a:rPr lang="en-US" dirty="0" smtClean="0">
                <a:latin typeface="Verdana" pitchFamily="34" charset="0"/>
              </a:rPr>
              <a:t>The main body of the pattern is drawn first from the molding box and thereafter as soon as the loose parts are removed, the results is the mould cavity. </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52400" y="609601"/>
            <a:ext cx="3870334" cy="4648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257785" y="381000"/>
            <a:ext cx="3878766" cy="4800600"/>
          </a:xfrm>
          <a:prstGeom prst="rect">
            <a:avLst/>
          </a:prstGeom>
          <a:noFill/>
          <a:ln w="9525">
            <a:noFill/>
            <a:miter lim="800000"/>
            <a:headEnd/>
            <a:tailEnd/>
          </a:ln>
          <a:effectLst/>
        </p:spPr>
      </p:pic>
      <p:sp>
        <p:nvSpPr>
          <p:cNvPr id="6" name="Content Placeholder 2"/>
          <p:cNvSpPr txBox="1">
            <a:spLocks/>
          </p:cNvSpPr>
          <p:nvPr/>
        </p:nvSpPr>
        <p:spPr>
          <a:xfrm>
            <a:off x="457200" y="6041064"/>
            <a:ext cx="7239000" cy="664536"/>
          </a:xfrm>
          <a:prstGeom prst="rect">
            <a:avLst/>
          </a:prstGeom>
        </p:spPr>
        <p:txBody>
          <a:bodyPr vert="horz">
            <a:normAutofit/>
          </a:bodyPr>
          <a:lstStyle/>
          <a:p>
            <a:pPr marL="274320" marR="0" lvl="0" indent="-274320" defTabSz="914400" fontAlgn="auto">
              <a:lnSpc>
                <a:spcPct val="100000"/>
              </a:lnSpc>
              <a:spcBef>
                <a:spcPts val="600"/>
              </a:spcBef>
              <a:spcAft>
                <a:spcPts val="0"/>
              </a:spcAft>
              <a:buClr>
                <a:schemeClr val="tx2"/>
              </a:buClr>
              <a:buSzPct val="73000"/>
              <a:tabLst/>
              <a:defRPr/>
            </a:pPr>
            <a:r>
              <a:rPr lang="en-US" sz="2800" dirty="0" smtClean="0">
                <a:solidFill>
                  <a:srgbClr val="002060"/>
                </a:solidFill>
                <a:latin typeface="Verdana" pitchFamily="34" charset="0"/>
              </a:rPr>
              <a:t>Fig: Loose piece pattern</a:t>
            </a:r>
            <a:endParaRPr lang="en-US" sz="2800" dirty="0">
              <a:solidFill>
                <a:srgbClr val="002060"/>
              </a:solidFill>
              <a:latin typeface="Verdana"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60960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 Match plate pattern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0"/>
            <a:ext cx="7239000" cy="5486400"/>
          </a:xfrm>
        </p:spPr>
        <p:txBody>
          <a:bodyPr>
            <a:normAutofit fontScale="70000" lnSpcReduction="20000"/>
          </a:bodyPr>
          <a:lstStyle/>
          <a:p>
            <a:pPr algn="just">
              <a:lnSpc>
                <a:spcPct val="160000"/>
              </a:lnSpc>
            </a:pPr>
            <a:r>
              <a:rPr lang="en-US" dirty="0" smtClean="0">
                <a:latin typeface="Verdana" pitchFamily="34" charset="0"/>
              </a:rPr>
              <a:t>It consist of a match plate, on the either side of which each half of split pattern is fastened.</a:t>
            </a:r>
          </a:p>
          <a:p>
            <a:pPr algn="just">
              <a:lnSpc>
                <a:spcPct val="160000"/>
              </a:lnSpc>
            </a:pPr>
            <a:r>
              <a:rPr lang="en-US" dirty="0" smtClean="0">
                <a:latin typeface="Verdana" pitchFamily="34" charset="0"/>
              </a:rPr>
              <a:t>A no. of different sized and shaped patterns may be mounted on the match plate.</a:t>
            </a:r>
          </a:p>
          <a:p>
            <a:pPr algn="just">
              <a:lnSpc>
                <a:spcPct val="160000"/>
              </a:lnSpc>
            </a:pPr>
            <a:r>
              <a:rPr lang="en-US" dirty="0" smtClean="0">
                <a:latin typeface="Verdana" pitchFamily="34" charset="0"/>
              </a:rPr>
              <a:t>The match plate with the help of locator holes can be clamped with the drag.</a:t>
            </a:r>
          </a:p>
          <a:p>
            <a:pPr algn="just">
              <a:lnSpc>
                <a:spcPct val="160000"/>
              </a:lnSpc>
            </a:pPr>
            <a:r>
              <a:rPr lang="en-US" dirty="0" smtClean="0">
                <a:latin typeface="Verdana" pitchFamily="34" charset="0"/>
              </a:rPr>
              <a:t>After the cope and drag have been rammed with the </a:t>
            </a:r>
            <a:r>
              <a:rPr lang="en-US" dirty="0" err="1" smtClean="0">
                <a:latin typeface="Verdana" pitchFamily="34" charset="0"/>
              </a:rPr>
              <a:t>moulding</a:t>
            </a:r>
            <a:r>
              <a:rPr lang="en-US" dirty="0" smtClean="0">
                <a:latin typeface="Verdana" pitchFamily="34" charset="0"/>
              </a:rPr>
              <a:t> sand, the match plate pattern is removed from in between the cope and drag.</a:t>
            </a:r>
          </a:p>
          <a:p>
            <a:pPr algn="just">
              <a:lnSpc>
                <a:spcPct val="160000"/>
              </a:lnSpc>
            </a:pPr>
            <a:r>
              <a:rPr lang="en-US" dirty="0" smtClean="0">
                <a:latin typeface="Verdana" pitchFamily="34" charset="0"/>
              </a:rPr>
              <a:t>Match plate pattern is normally used in machine </a:t>
            </a:r>
            <a:r>
              <a:rPr lang="en-US" dirty="0" err="1" smtClean="0">
                <a:latin typeface="Verdana" pitchFamily="34" charset="0"/>
              </a:rPr>
              <a:t>moulding</a:t>
            </a:r>
            <a:r>
              <a:rPr lang="en-US" dirty="0" smtClean="0">
                <a:latin typeface="Verdana" pitchFamily="34" charset="0"/>
              </a:rPr>
              <a:t>.</a:t>
            </a:r>
          </a:p>
          <a:p>
            <a:pPr algn="just">
              <a:lnSpc>
                <a:spcPct val="160000"/>
              </a:lnSpc>
            </a:pPr>
            <a:r>
              <a:rPr lang="en-US" dirty="0" smtClean="0">
                <a:latin typeface="Verdana" pitchFamily="34" charset="0"/>
              </a:rPr>
              <a:t>By using this we can eliminate mismatch of the cope and the drag cavities.</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33400" y="381000"/>
            <a:ext cx="7174875" cy="4989933"/>
          </a:xfrm>
          <a:prstGeom prst="rect">
            <a:avLst/>
          </a:prstGeom>
          <a:noFill/>
          <a:ln w="9525">
            <a:noFill/>
            <a:miter lim="800000"/>
            <a:headEnd/>
            <a:tailEnd/>
          </a:ln>
          <a:effectLst/>
        </p:spPr>
      </p:pic>
      <p:sp>
        <p:nvSpPr>
          <p:cNvPr id="5" name="Content Placeholder 2"/>
          <p:cNvSpPr txBox="1">
            <a:spLocks/>
          </p:cNvSpPr>
          <p:nvPr/>
        </p:nvSpPr>
        <p:spPr>
          <a:xfrm>
            <a:off x="457200" y="6041064"/>
            <a:ext cx="7239000" cy="664536"/>
          </a:xfrm>
          <a:prstGeom prst="rect">
            <a:avLst/>
          </a:prstGeom>
        </p:spPr>
        <p:txBody>
          <a:bodyPr vert="horz">
            <a:normAutofit/>
          </a:bodyPr>
          <a:lstStyle/>
          <a:p>
            <a:pPr marL="274320" indent="-274320">
              <a:spcBef>
                <a:spcPts val="600"/>
              </a:spcBef>
              <a:buClr>
                <a:schemeClr val="tx2"/>
              </a:buClr>
              <a:buSzPct val="73000"/>
              <a:defRPr/>
            </a:pPr>
            <a:r>
              <a:rPr lang="en-US" sz="2800" dirty="0" smtClean="0">
                <a:solidFill>
                  <a:srgbClr val="002060"/>
                </a:solidFill>
                <a:latin typeface="Verdana" pitchFamily="34" charset="0"/>
              </a:rPr>
              <a:t>Fig: Match plate pattern</a:t>
            </a:r>
            <a:endParaRPr lang="en-US" sz="2800" dirty="0">
              <a:solidFill>
                <a:srgbClr val="002060"/>
              </a:solidFill>
              <a:latin typeface="Verdana"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7724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INTRODUCTION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
        <p:nvSpPr>
          <p:cNvPr id="8" name="Rectangle 13"/>
          <p:cNvSpPr>
            <a:spLocks noChangeArrowheads="1"/>
          </p:cNvSpPr>
          <p:nvPr/>
        </p:nvSpPr>
        <p:spPr bwMode="auto">
          <a:xfrm>
            <a:off x="-228600" y="1447800"/>
            <a:ext cx="8382000" cy="685800"/>
          </a:xfrm>
          <a:prstGeom prst="rect">
            <a:avLst/>
          </a:prstGeom>
          <a:noFill/>
          <a:ln w="9525">
            <a:noFill/>
            <a:miter lim="800000"/>
            <a:headEnd/>
            <a:tailEnd/>
          </a:ln>
        </p:spPr>
        <p:txBody>
          <a:bodyPr anchor="ctr"/>
          <a:lstStyle/>
          <a:p>
            <a:pPr algn="ctr"/>
            <a:r>
              <a:rPr lang="en-US" sz="3200" b="1" dirty="0">
                <a:solidFill>
                  <a:srgbClr val="18A818"/>
                </a:solidFill>
                <a:latin typeface="Verdana" pitchFamily="34" charset="0"/>
                <a:cs typeface="Arial" charset="0"/>
              </a:rPr>
              <a:t>Manufacturing Processes</a:t>
            </a:r>
          </a:p>
        </p:txBody>
      </p:sp>
      <p:sp>
        <p:nvSpPr>
          <p:cNvPr id="13" name="Line 7"/>
          <p:cNvSpPr>
            <a:spLocks noChangeShapeType="1"/>
          </p:cNvSpPr>
          <p:nvPr/>
        </p:nvSpPr>
        <p:spPr bwMode="auto">
          <a:xfrm>
            <a:off x="152400" y="2362200"/>
            <a:ext cx="0" cy="685800"/>
          </a:xfrm>
          <a:prstGeom prst="line">
            <a:avLst/>
          </a:prstGeom>
          <a:noFill/>
          <a:ln w="9525">
            <a:solidFill>
              <a:schemeClr val="tx1"/>
            </a:solidFill>
            <a:round/>
            <a:headEnd/>
            <a:tailEnd/>
          </a:ln>
        </p:spPr>
        <p:txBody>
          <a:bodyPr/>
          <a:lstStyle/>
          <a:p>
            <a:endParaRPr lang="en-US" dirty="0"/>
          </a:p>
        </p:txBody>
      </p:sp>
      <p:sp>
        <p:nvSpPr>
          <p:cNvPr id="14" name="Line 14"/>
          <p:cNvSpPr>
            <a:spLocks noChangeShapeType="1"/>
          </p:cNvSpPr>
          <p:nvPr/>
        </p:nvSpPr>
        <p:spPr bwMode="auto">
          <a:xfrm>
            <a:off x="2362200" y="2349500"/>
            <a:ext cx="0" cy="609600"/>
          </a:xfrm>
          <a:prstGeom prst="line">
            <a:avLst/>
          </a:prstGeom>
          <a:noFill/>
          <a:ln w="9525">
            <a:solidFill>
              <a:schemeClr val="tx1"/>
            </a:solidFill>
            <a:round/>
            <a:headEnd/>
            <a:tailEnd/>
          </a:ln>
        </p:spPr>
        <p:txBody>
          <a:bodyPr/>
          <a:lstStyle/>
          <a:p>
            <a:endParaRPr lang="en-US" dirty="0"/>
          </a:p>
        </p:txBody>
      </p:sp>
      <p:sp>
        <p:nvSpPr>
          <p:cNvPr id="15" name="Line 15"/>
          <p:cNvSpPr>
            <a:spLocks noChangeShapeType="1"/>
          </p:cNvSpPr>
          <p:nvPr/>
        </p:nvSpPr>
        <p:spPr bwMode="auto">
          <a:xfrm>
            <a:off x="3886200" y="2349500"/>
            <a:ext cx="0" cy="685800"/>
          </a:xfrm>
          <a:prstGeom prst="line">
            <a:avLst/>
          </a:prstGeom>
          <a:noFill/>
          <a:ln w="9525">
            <a:solidFill>
              <a:schemeClr val="tx1"/>
            </a:solidFill>
            <a:round/>
            <a:headEnd/>
            <a:tailEnd/>
          </a:ln>
        </p:spPr>
        <p:txBody>
          <a:bodyPr/>
          <a:lstStyle/>
          <a:p>
            <a:endParaRPr lang="en-US" dirty="0"/>
          </a:p>
        </p:txBody>
      </p:sp>
      <p:sp>
        <p:nvSpPr>
          <p:cNvPr id="16" name="Line 16"/>
          <p:cNvSpPr>
            <a:spLocks noChangeShapeType="1"/>
          </p:cNvSpPr>
          <p:nvPr/>
        </p:nvSpPr>
        <p:spPr bwMode="auto">
          <a:xfrm>
            <a:off x="5638800" y="2349500"/>
            <a:ext cx="0" cy="685800"/>
          </a:xfrm>
          <a:prstGeom prst="line">
            <a:avLst/>
          </a:prstGeom>
          <a:noFill/>
          <a:ln w="9525">
            <a:solidFill>
              <a:schemeClr val="tx1"/>
            </a:solidFill>
            <a:round/>
            <a:headEnd/>
            <a:tailEnd/>
          </a:ln>
        </p:spPr>
        <p:txBody>
          <a:bodyPr/>
          <a:lstStyle/>
          <a:p>
            <a:endParaRPr lang="en-US" dirty="0"/>
          </a:p>
        </p:txBody>
      </p:sp>
      <p:sp>
        <p:nvSpPr>
          <p:cNvPr id="17" name="Line 16"/>
          <p:cNvSpPr>
            <a:spLocks noChangeShapeType="1"/>
          </p:cNvSpPr>
          <p:nvPr/>
        </p:nvSpPr>
        <p:spPr bwMode="auto">
          <a:xfrm>
            <a:off x="7315200" y="2362200"/>
            <a:ext cx="0" cy="685800"/>
          </a:xfrm>
          <a:prstGeom prst="line">
            <a:avLst/>
          </a:prstGeom>
          <a:noFill/>
          <a:ln w="9525">
            <a:solidFill>
              <a:schemeClr val="tx1"/>
            </a:solidFill>
            <a:round/>
            <a:headEnd/>
            <a:tailEnd/>
          </a:ln>
        </p:spPr>
        <p:txBody>
          <a:bodyPr/>
          <a:lstStyle/>
          <a:p>
            <a:endParaRPr lang="en-US" dirty="0"/>
          </a:p>
        </p:txBody>
      </p:sp>
      <p:sp>
        <p:nvSpPr>
          <p:cNvPr id="18" name="Text Box 8"/>
          <p:cNvSpPr txBox="1">
            <a:spLocks noChangeArrowheads="1"/>
          </p:cNvSpPr>
          <p:nvPr/>
        </p:nvSpPr>
        <p:spPr bwMode="auto">
          <a:xfrm>
            <a:off x="76200" y="3048000"/>
            <a:ext cx="1371600" cy="3139321"/>
          </a:xfrm>
          <a:prstGeom prst="rect">
            <a:avLst/>
          </a:prstGeom>
          <a:noFill/>
          <a:ln w="9525">
            <a:noFill/>
            <a:miter lim="800000"/>
            <a:headEnd/>
            <a:tailEnd/>
          </a:ln>
        </p:spPr>
        <p:txBody>
          <a:bodyPr wrap="square">
            <a:spAutoFit/>
          </a:bodyPr>
          <a:lstStyle/>
          <a:p>
            <a:pPr>
              <a:spcBef>
                <a:spcPct val="50000"/>
              </a:spcBef>
            </a:pPr>
            <a:r>
              <a:rPr lang="en-US" dirty="0" smtClean="0">
                <a:solidFill>
                  <a:srgbClr val="C00000"/>
                </a:solidFill>
                <a:latin typeface="Verdana" pitchFamily="34" charset="0"/>
                <a:cs typeface="Arial" charset="0"/>
              </a:rPr>
              <a:t>Metal </a:t>
            </a:r>
            <a:r>
              <a:rPr lang="en-US" dirty="0">
                <a:solidFill>
                  <a:srgbClr val="C00000"/>
                </a:solidFill>
                <a:latin typeface="Verdana" pitchFamily="34" charset="0"/>
                <a:cs typeface="Arial" charset="0"/>
              </a:rPr>
              <a:t>Removal</a:t>
            </a:r>
          </a:p>
          <a:p>
            <a:pPr>
              <a:spcBef>
                <a:spcPct val="50000"/>
              </a:spcBef>
              <a:buFontTx/>
              <a:buChar char="-"/>
            </a:pPr>
            <a:r>
              <a:rPr lang="en-US" dirty="0" smtClean="0">
                <a:latin typeface="Verdana" pitchFamily="34" charset="0"/>
                <a:cs typeface="Arial" charset="0"/>
              </a:rPr>
              <a:t> Turning</a:t>
            </a:r>
            <a:endParaRPr lang="en-US" dirty="0">
              <a:latin typeface="Verdana" pitchFamily="34" charset="0"/>
              <a:cs typeface="Arial" charset="0"/>
            </a:endParaRPr>
          </a:p>
          <a:p>
            <a:pPr>
              <a:spcBef>
                <a:spcPct val="50000"/>
              </a:spcBef>
              <a:buFontTx/>
              <a:buChar char="-"/>
            </a:pPr>
            <a:r>
              <a:rPr lang="en-US" dirty="0" smtClean="0">
                <a:latin typeface="Verdana" pitchFamily="34" charset="0"/>
                <a:cs typeface="Arial" charset="0"/>
              </a:rPr>
              <a:t> Milling</a:t>
            </a:r>
            <a:endParaRPr lang="en-US" dirty="0">
              <a:latin typeface="Verdana" pitchFamily="34" charset="0"/>
              <a:cs typeface="Arial" charset="0"/>
            </a:endParaRPr>
          </a:p>
          <a:p>
            <a:pPr>
              <a:spcBef>
                <a:spcPct val="50000"/>
              </a:spcBef>
              <a:buFontTx/>
              <a:buChar char="-"/>
            </a:pPr>
            <a:r>
              <a:rPr lang="en-US" dirty="0" smtClean="0">
                <a:latin typeface="Verdana" pitchFamily="34" charset="0"/>
                <a:cs typeface="Arial" charset="0"/>
              </a:rPr>
              <a:t> Drilling</a:t>
            </a:r>
            <a:endParaRPr lang="en-US" dirty="0">
              <a:latin typeface="Verdana" pitchFamily="34" charset="0"/>
              <a:cs typeface="Arial" charset="0"/>
            </a:endParaRPr>
          </a:p>
          <a:p>
            <a:pPr>
              <a:spcBef>
                <a:spcPct val="50000"/>
              </a:spcBef>
              <a:buFontTx/>
              <a:buChar char="-"/>
            </a:pPr>
            <a:r>
              <a:rPr lang="en-US" dirty="0" smtClean="0">
                <a:latin typeface="Verdana" pitchFamily="34" charset="0"/>
                <a:cs typeface="Arial" charset="0"/>
              </a:rPr>
              <a:t> Shaping</a:t>
            </a:r>
            <a:endParaRPr lang="en-US" dirty="0">
              <a:latin typeface="Verdana" pitchFamily="34" charset="0"/>
              <a:cs typeface="Arial" charset="0"/>
            </a:endParaRPr>
          </a:p>
          <a:p>
            <a:pPr>
              <a:spcBef>
                <a:spcPct val="50000"/>
              </a:spcBef>
              <a:buFontTx/>
              <a:buChar char="-"/>
            </a:pPr>
            <a:r>
              <a:rPr lang="en-US" dirty="0" smtClean="0">
                <a:latin typeface="Verdana" pitchFamily="34" charset="0"/>
                <a:cs typeface="Arial" charset="0"/>
              </a:rPr>
              <a:t> Boring</a:t>
            </a:r>
            <a:endParaRPr lang="en-US" dirty="0">
              <a:latin typeface="Verdana" pitchFamily="34" charset="0"/>
              <a:cs typeface="Arial" charset="0"/>
            </a:endParaRPr>
          </a:p>
          <a:p>
            <a:pPr>
              <a:spcBef>
                <a:spcPct val="50000"/>
              </a:spcBef>
            </a:pPr>
            <a:r>
              <a:rPr lang="en-US" dirty="0">
                <a:latin typeface="Verdana" pitchFamily="34" charset="0"/>
                <a:cs typeface="Arial" charset="0"/>
              </a:rPr>
              <a:t>etc</a:t>
            </a:r>
          </a:p>
        </p:txBody>
      </p:sp>
      <p:sp>
        <p:nvSpPr>
          <p:cNvPr id="19" name="Text Box 9"/>
          <p:cNvSpPr txBox="1">
            <a:spLocks noChangeArrowheads="1"/>
          </p:cNvSpPr>
          <p:nvPr/>
        </p:nvSpPr>
        <p:spPr bwMode="auto">
          <a:xfrm>
            <a:off x="1484313" y="2971800"/>
            <a:ext cx="1792287" cy="4247317"/>
          </a:xfrm>
          <a:prstGeom prst="rect">
            <a:avLst/>
          </a:prstGeom>
          <a:noFill/>
          <a:ln w="9525">
            <a:noFill/>
            <a:miter lim="800000"/>
            <a:headEnd/>
            <a:tailEnd/>
          </a:ln>
        </p:spPr>
        <p:txBody>
          <a:bodyPr wrap="square">
            <a:spAutoFit/>
          </a:bodyPr>
          <a:lstStyle/>
          <a:p>
            <a:pPr algn="ctr">
              <a:spcBef>
                <a:spcPct val="50000"/>
              </a:spcBef>
            </a:pPr>
            <a:r>
              <a:rPr lang="en-US" dirty="0" smtClean="0">
                <a:solidFill>
                  <a:srgbClr val="C00000"/>
                </a:solidFill>
                <a:latin typeface="Verdana" pitchFamily="34" charset="0"/>
                <a:cs typeface="Arial" charset="0"/>
              </a:rPr>
              <a:t>Metal </a:t>
            </a:r>
            <a:r>
              <a:rPr lang="en-US" dirty="0">
                <a:solidFill>
                  <a:srgbClr val="C00000"/>
                </a:solidFill>
                <a:latin typeface="Verdana" pitchFamily="34" charset="0"/>
                <a:cs typeface="Arial" charset="0"/>
              </a:rPr>
              <a:t>Joining &amp; Fabrication</a:t>
            </a:r>
          </a:p>
          <a:p>
            <a:pPr>
              <a:spcBef>
                <a:spcPct val="50000"/>
              </a:spcBef>
            </a:pPr>
            <a:r>
              <a:rPr lang="en-US" dirty="0" smtClean="0">
                <a:latin typeface="Verdana" pitchFamily="34" charset="0"/>
                <a:cs typeface="Arial" charset="0"/>
              </a:rPr>
              <a:t>- Welding</a:t>
            </a:r>
            <a:endParaRPr lang="en-US" dirty="0">
              <a:latin typeface="Verdana" pitchFamily="34" charset="0"/>
              <a:cs typeface="Arial" charset="0"/>
            </a:endParaRPr>
          </a:p>
          <a:p>
            <a:pPr>
              <a:spcBef>
                <a:spcPct val="50000"/>
              </a:spcBef>
            </a:pPr>
            <a:r>
              <a:rPr lang="en-US" dirty="0" smtClean="0">
                <a:latin typeface="Verdana" pitchFamily="34" charset="0"/>
                <a:cs typeface="Arial" charset="0"/>
              </a:rPr>
              <a:t>- Brazing</a:t>
            </a:r>
            <a:endParaRPr lang="en-US" dirty="0">
              <a:latin typeface="Verdana" pitchFamily="34" charset="0"/>
              <a:cs typeface="Arial" charset="0"/>
            </a:endParaRPr>
          </a:p>
          <a:p>
            <a:pPr>
              <a:spcBef>
                <a:spcPct val="50000"/>
              </a:spcBef>
            </a:pPr>
            <a:r>
              <a:rPr lang="en-US" dirty="0" smtClean="0">
                <a:latin typeface="Verdana" pitchFamily="34" charset="0"/>
                <a:cs typeface="Arial" charset="0"/>
              </a:rPr>
              <a:t>- Soldering</a:t>
            </a:r>
            <a:endParaRPr lang="en-US" dirty="0">
              <a:latin typeface="Verdana" pitchFamily="34" charset="0"/>
              <a:cs typeface="Arial" charset="0"/>
            </a:endParaRPr>
          </a:p>
          <a:p>
            <a:pPr>
              <a:spcBef>
                <a:spcPct val="50000"/>
              </a:spcBef>
            </a:pPr>
            <a:r>
              <a:rPr lang="en-US" dirty="0" smtClean="0">
                <a:latin typeface="Verdana" pitchFamily="34" charset="0"/>
                <a:cs typeface="Arial" charset="0"/>
              </a:rPr>
              <a:t>- Adhesive   Bonding</a:t>
            </a:r>
            <a:endParaRPr lang="en-US" dirty="0">
              <a:latin typeface="Verdana" pitchFamily="34" charset="0"/>
              <a:cs typeface="Arial" charset="0"/>
            </a:endParaRPr>
          </a:p>
          <a:p>
            <a:pPr>
              <a:spcBef>
                <a:spcPct val="50000"/>
              </a:spcBef>
            </a:pPr>
            <a:r>
              <a:rPr lang="en-US" dirty="0" smtClean="0">
                <a:latin typeface="Verdana" pitchFamily="34" charset="0"/>
                <a:cs typeface="Arial" charset="0"/>
              </a:rPr>
              <a:t>- Riveting</a:t>
            </a:r>
            <a:endParaRPr lang="en-US" dirty="0">
              <a:latin typeface="Verdana" pitchFamily="34" charset="0"/>
              <a:cs typeface="Arial" charset="0"/>
            </a:endParaRPr>
          </a:p>
          <a:p>
            <a:pPr>
              <a:spcBef>
                <a:spcPct val="50000"/>
              </a:spcBef>
              <a:buFontTx/>
              <a:buChar char="-"/>
            </a:pPr>
            <a:r>
              <a:rPr lang="en-US" dirty="0" smtClean="0">
                <a:latin typeface="Verdana" pitchFamily="34" charset="0"/>
                <a:cs typeface="Arial" charset="0"/>
              </a:rPr>
              <a:t>Fastening</a:t>
            </a:r>
          </a:p>
          <a:p>
            <a:pPr>
              <a:spcBef>
                <a:spcPct val="50000"/>
              </a:spcBef>
            </a:pPr>
            <a:r>
              <a:rPr lang="en-US" dirty="0" smtClean="0">
                <a:latin typeface="Verdana" pitchFamily="34" charset="0"/>
                <a:cs typeface="Arial" charset="0"/>
              </a:rPr>
              <a:t>etc</a:t>
            </a:r>
            <a:endParaRPr lang="en-US" dirty="0">
              <a:latin typeface="Verdana" pitchFamily="34" charset="0"/>
              <a:cs typeface="Arial" charset="0"/>
            </a:endParaRPr>
          </a:p>
          <a:p>
            <a:pPr>
              <a:spcBef>
                <a:spcPct val="50000"/>
              </a:spcBef>
            </a:pPr>
            <a:endParaRPr lang="en-US" dirty="0">
              <a:cs typeface="Arial" charset="0"/>
            </a:endParaRPr>
          </a:p>
        </p:txBody>
      </p:sp>
      <p:sp>
        <p:nvSpPr>
          <p:cNvPr id="20" name="Text Box 10"/>
          <p:cNvSpPr txBox="1">
            <a:spLocks noChangeArrowheads="1"/>
          </p:cNvSpPr>
          <p:nvPr/>
        </p:nvSpPr>
        <p:spPr bwMode="auto">
          <a:xfrm>
            <a:off x="3352801" y="2971800"/>
            <a:ext cx="1600200" cy="2723823"/>
          </a:xfrm>
          <a:prstGeom prst="rect">
            <a:avLst/>
          </a:prstGeom>
          <a:noFill/>
          <a:ln w="9525">
            <a:noFill/>
            <a:miter lim="800000"/>
            <a:headEnd/>
            <a:tailEnd/>
          </a:ln>
        </p:spPr>
        <p:txBody>
          <a:bodyPr wrap="square">
            <a:spAutoFit/>
          </a:bodyPr>
          <a:lstStyle/>
          <a:p>
            <a:pPr>
              <a:spcBef>
                <a:spcPct val="50000"/>
              </a:spcBef>
            </a:pPr>
            <a:r>
              <a:rPr lang="en-US" dirty="0" smtClean="0">
                <a:solidFill>
                  <a:srgbClr val="C00000"/>
                </a:solidFill>
                <a:latin typeface="Verdana" pitchFamily="34" charset="0"/>
                <a:cs typeface="Arial" charset="0"/>
              </a:rPr>
              <a:t>Metal Forming</a:t>
            </a:r>
            <a:endParaRPr lang="en-US" dirty="0">
              <a:solidFill>
                <a:srgbClr val="C00000"/>
              </a:solidFill>
              <a:latin typeface="Verdana" pitchFamily="34" charset="0"/>
              <a:cs typeface="Arial" charset="0"/>
            </a:endParaRPr>
          </a:p>
          <a:p>
            <a:pPr>
              <a:spcBef>
                <a:spcPct val="50000"/>
              </a:spcBef>
            </a:pPr>
            <a:r>
              <a:rPr lang="en-US" dirty="0" smtClean="0">
                <a:latin typeface="Verdana" pitchFamily="34" charset="0"/>
                <a:cs typeface="Arial" charset="0"/>
              </a:rPr>
              <a:t>- Drawing</a:t>
            </a:r>
            <a:endParaRPr lang="en-US" dirty="0">
              <a:latin typeface="Verdana" pitchFamily="34" charset="0"/>
              <a:cs typeface="Arial" charset="0"/>
            </a:endParaRPr>
          </a:p>
          <a:p>
            <a:pPr>
              <a:spcBef>
                <a:spcPct val="50000"/>
              </a:spcBef>
            </a:pPr>
            <a:r>
              <a:rPr lang="en-US" dirty="0" smtClean="0">
                <a:latin typeface="Verdana" pitchFamily="34" charset="0"/>
                <a:cs typeface="Arial" charset="0"/>
              </a:rPr>
              <a:t>- Extrusion</a:t>
            </a:r>
            <a:endParaRPr lang="en-US" dirty="0">
              <a:latin typeface="Verdana" pitchFamily="34" charset="0"/>
              <a:cs typeface="Arial" charset="0"/>
            </a:endParaRPr>
          </a:p>
          <a:p>
            <a:pPr>
              <a:spcBef>
                <a:spcPct val="50000"/>
              </a:spcBef>
            </a:pPr>
            <a:r>
              <a:rPr lang="en-US" dirty="0" smtClean="0">
                <a:latin typeface="Verdana" pitchFamily="34" charset="0"/>
                <a:cs typeface="Arial" charset="0"/>
              </a:rPr>
              <a:t>- Bending</a:t>
            </a:r>
            <a:endParaRPr lang="en-US" dirty="0">
              <a:latin typeface="Verdana" pitchFamily="34" charset="0"/>
              <a:cs typeface="Arial" charset="0"/>
            </a:endParaRPr>
          </a:p>
          <a:p>
            <a:pPr>
              <a:spcBef>
                <a:spcPct val="50000"/>
              </a:spcBef>
            </a:pPr>
            <a:r>
              <a:rPr lang="en-US" dirty="0" smtClean="0">
                <a:latin typeface="Verdana" pitchFamily="34" charset="0"/>
                <a:cs typeface="Arial" charset="0"/>
              </a:rPr>
              <a:t>- Rolling</a:t>
            </a:r>
            <a:endParaRPr lang="en-US" dirty="0">
              <a:latin typeface="Verdana" pitchFamily="34" charset="0"/>
              <a:cs typeface="Arial" charset="0"/>
            </a:endParaRPr>
          </a:p>
          <a:p>
            <a:pPr>
              <a:spcBef>
                <a:spcPct val="50000"/>
              </a:spcBef>
            </a:pPr>
            <a:r>
              <a:rPr lang="en-US" dirty="0" smtClean="0">
                <a:latin typeface="Verdana" pitchFamily="34" charset="0"/>
                <a:cs typeface="Arial" charset="0"/>
              </a:rPr>
              <a:t>etc</a:t>
            </a:r>
            <a:endParaRPr lang="en-US" dirty="0">
              <a:latin typeface="Verdana" pitchFamily="34" charset="0"/>
              <a:cs typeface="Arial" charset="0"/>
            </a:endParaRPr>
          </a:p>
        </p:txBody>
      </p:sp>
      <p:sp>
        <p:nvSpPr>
          <p:cNvPr id="21" name="Text Box 12"/>
          <p:cNvSpPr txBox="1">
            <a:spLocks noChangeArrowheads="1"/>
          </p:cNvSpPr>
          <p:nvPr/>
        </p:nvSpPr>
        <p:spPr bwMode="auto">
          <a:xfrm>
            <a:off x="4876800" y="2971800"/>
            <a:ext cx="1752600" cy="2169825"/>
          </a:xfrm>
          <a:prstGeom prst="rect">
            <a:avLst/>
          </a:prstGeom>
          <a:noFill/>
          <a:ln w="9525">
            <a:noFill/>
            <a:miter lim="800000"/>
            <a:headEnd/>
            <a:tailEnd/>
          </a:ln>
        </p:spPr>
        <p:txBody>
          <a:bodyPr wrap="square">
            <a:spAutoFit/>
          </a:bodyPr>
          <a:lstStyle/>
          <a:p>
            <a:pPr>
              <a:spcBef>
                <a:spcPct val="50000"/>
              </a:spcBef>
            </a:pPr>
            <a:r>
              <a:rPr lang="en-US" dirty="0" smtClean="0">
                <a:solidFill>
                  <a:srgbClr val="C00000"/>
                </a:solidFill>
                <a:latin typeface="Verdana" pitchFamily="34" charset="0"/>
                <a:cs typeface="Arial" charset="0"/>
              </a:rPr>
              <a:t>Metal </a:t>
            </a:r>
            <a:r>
              <a:rPr lang="en-US" dirty="0">
                <a:solidFill>
                  <a:srgbClr val="C00000"/>
                </a:solidFill>
                <a:latin typeface="Verdana" pitchFamily="34" charset="0"/>
                <a:cs typeface="Arial" charset="0"/>
              </a:rPr>
              <a:t>Casting</a:t>
            </a:r>
          </a:p>
          <a:p>
            <a:pPr>
              <a:spcBef>
                <a:spcPct val="50000"/>
              </a:spcBef>
            </a:pPr>
            <a:r>
              <a:rPr lang="en-US" dirty="0" smtClean="0">
                <a:latin typeface="Verdana" pitchFamily="34" charset="0"/>
                <a:cs typeface="Arial" charset="0"/>
              </a:rPr>
              <a:t>- Investment </a:t>
            </a:r>
            <a:r>
              <a:rPr lang="en-US" dirty="0">
                <a:latin typeface="Verdana" pitchFamily="34" charset="0"/>
                <a:cs typeface="Arial" charset="0"/>
              </a:rPr>
              <a:t>Casting</a:t>
            </a:r>
          </a:p>
          <a:p>
            <a:pPr>
              <a:spcBef>
                <a:spcPct val="50000"/>
              </a:spcBef>
              <a:buFontTx/>
              <a:buChar char="-"/>
            </a:pPr>
            <a:r>
              <a:rPr lang="en-US" dirty="0" smtClean="0">
                <a:latin typeface="Verdana" pitchFamily="34" charset="0"/>
                <a:cs typeface="Arial" charset="0"/>
              </a:rPr>
              <a:t> Centrifugal </a:t>
            </a:r>
            <a:r>
              <a:rPr lang="en-US" dirty="0">
                <a:latin typeface="Verdana" pitchFamily="34" charset="0"/>
                <a:cs typeface="Arial" charset="0"/>
              </a:rPr>
              <a:t>Casting</a:t>
            </a:r>
          </a:p>
          <a:p>
            <a:pPr>
              <a:spcBef>
                <a:spcPct val="50000"/>
              </a:spcBef>
            </a:pPr>
            <a:r>
              <a:rPr lang="en-US" dirty="0" smtClean="0">
                <a:latin typeface="Verdana" pitchFamily="34" charset="0"/>
                <a:cs typeface="Arial" charset="0"/>
              </a:rPr>
              <a:t>etc</a:t>
            </a:r>
            <a:endParaRPr lang="en-US" dirty="0">
              <a:latin typeface="Verdana" pitchFamily="34" charset="0"/>
              <a:cs typeface="Arial" charset="0"/>
            </a:endParaRPr>
          </a:p>
        </p:txBody>
      </p:sp>
      <p:sp>
        <p:nvSpPr>
          <p:cNvPr id="22" name="Text Box 12"/>
          <p:cNvSpPr txBox="1">
            <a:spLocks noChangeArrowheads="1"/>
          </p:cNvSpPr>
          <p:nvPr/>
        </p:nvSpPr>
        <p:spPr bwMode="auto">
          <a:xfrm>
            <a:off x="6553200" y="3068638"/>
            <a:ext cx="1555750" cy="2031325"/>
          </a:xfrm>
          <a:prstGeom prst="rect">
            <a:avLst/>
          </a:prstGeom>
          <a:noFill/>
          <a:ln w="9525">
            <a:noFill/>
            <a:miter lim="800000"/>
            <a:headEnd/>
            <a:tailEnd/>
          </a:ln>
        </p:spPr>
        <p:txBody>
          <a:bodyPr wrap="square">
            <a:spAutoFit/>
          </a:bodyPr>
          <a:lstStyle/>
          <a:p>
            <a:pPr algn="ctr">
              <a:spcBef>
                <a:spcPct val="50000"/>
              </a:spcBef>
            </a:pPr>
            <a:r>
              <a:rPr lang="en-US" dirty="0" smtClean="0">
                <a:solidFill>
                  <a:srgbClr val="C00000"/>
                </a:solidFill>
                <a:latin typeface="Verdana" pitchFamily="34" charset="0"/>
                <a:cs typeface="Arial" charset="0"/>
              </a:rPr>
              <a:t>Metal</a:t>
            </a:r>
            <a:r>
              <a:rPr lang="en-US" dirty="0" smtClean="0">
                <a:solidFill>
                  <a:srgbClr val="0000FF"/>
                </a:solidFill>
                <a:latin typeface="Verdana" pitchFamily="34" charset="0"/>
                <a:cs typeface="Arial" charset="0"/>
              </a:rPr>
              <a:t> </a:t>
            </a:r>
            <a:r>
              <a:rPr lang="en-US" dirty="0" smtClean="0">
                <a:latin typeface="Verdana" pitchFamily="34" charset="0"/>
                <a:cs typeface="Arial" charset="0"/>
              </a:rPr>
              <a:t>Surface </a:t>
            </a:r>
            <a:r>
              <a:rPr lang="en-US" dirty="0">
                <a:latin typeface="Verdana" pitchFamily="34" charset="0"/>
                <a:cs typeface="Arial" charset="0"/>
              </a:rPr>
              <a:t>Treatments</a:t>
            </a:r>
          </a:p>
          <a:p>
            <a:pPr algn="ctr">
              <a:spcBef>
                <a:spcPct val="50000"/>
              </a:spcBef>
            </a:pPr>
            <a:r>
              <a:rPr lang="en-US" dirty="0">
                <a:latin typeface="Verdana" pitchFamily="34" charset="0"/>
                <a:cs typeface="Arial" charset="0"/>
              </a:rPr>
              <a:t> Heat Treatments</a:t>
            </a:r>
          </a:p>
          <a:p>
            <a:pPr algn="ctr">
              <a:spcBef>
                <a:spcPct val="50000"/>
              </a:spcBef>
            </a:pPr>
            <a:endParaRPr lang="en-US" dirty="0">
              <a:cs typeface="Arial" charset="0"/>
            </a:endParaRPr>
          </a:p>
        </p:txBody>
      </p:sp>
      <p:cxnSp>
        <p:nvCxnSpPr>
          <p:cNvPr id="24" name="Straight Connector 23"/>
          <p:cNvCxnSpPr/>
          <p:nvPr/>
        </p:nvCxnSpPr>
        <p:spPr>
          <a:xfrm>
            <a:off x="76200" y="2362200"/>
            <a:ext cx="7315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 Sweep pattern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0"/>
            <a:ext cx="7239000" cy="5486400"/>
          </a:xfrm>
        </p:spPr>
        <p:txBody>
          <a:bodyPr>
            <a:normAutofit fontScale="70000" lnSpcReduction="20000"/>
          </a:bodyPr>
          <a:lstStyle/>
          <a:p>
            <a:pPr algn="just">
              <a:lnSpc>
                <a:spcPct val="170000"/>
              </a:lnSpc>
            </a:pPr>
            <a:r>
              <a:rPr lang="en-US" dirty="0" smtClean="0">
                <a:latin typeface="Verdana" pitchFamily="34" charset="0"/>
              </a:rPr>
              <a:t>A sweep pattern is just a form made on a wooden board which sweep the shape of casting into the sand all around the circumference. The sweep pattern rotates about the post.</a:t>
            </a:r>
          </a:p>
          <a:p>
            <a:pPr algn="just">
              <a:lnSpc>
                <a:spcPct val="170000"/>
              </a:lnSpc>
            </a:pPr>
            <a:r>
              <a:rPr lang="en-US" dirty="0" smtClean="0">
                <a:latin typeface="Verdana" pitchFamily="34" charset="0"/>
              </a:rPr>
              <a:t>Once the mould is ready, sweep pattern and the post is removed. </a:t>
            </a:r>
          </a:p>
          <a:p>
            <a:pPr algn="just">
              <a:lnSpc>
                <a:spcPct val="170000"/>
              </a:lnSpc>
            </a:pPr>
            <a:r>
              <a:rPr lang="en-US" dirty="0" smtClean="0">
                <a:latin typeface="Verdana" pitchFamily="34" charset="0"/>
              </a:rPr>
              <a:t>Sweep pattern avoid the necessity of making of full, large circular and costly three dimensional pattern.</a:t>
            </a:r>
          </a:p>
          <a:p>
            <a:pPr algn="just">
              <a:lnSpc>
                <a:spcPct val="170000"/>
              </a:lnSpc>
            </a:pPr>
            <a:r>
              <a:rPr lang="en-US" dirty="0" smtClean="0">
                <a:latin typeface="Verdana" pitchFamily="34" charset="0"/>
              </a:rPr>
              <a:t>Making a sweep pattern save a lot of time and labor as compare to making a full pattern. </a:t>
            </a:r>
          </a:p>
          <a:p>
            <a:pPr algn="just">
              <a:lnSpc>
                <a:spcPct val="170000"/>
              </a:lnSpc>
            </a:pPr>
            <a:r>
              <a:rPr lang="en-US" dirty="0" smtClean="0">
                <a:latin typeface="Verdana" pitchFamily="34" charset="0"/>
              </a:rPr>
              <a:t>Sweep patterns are preferred for producing a large casting of circular section and symmetrical shapes. </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2209800" y="152400"/>
            <a:ext cx="3886200" cy="3200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52400" y="3579440"/>
            <a:ext cx="7848600" cy="2516560"/>
          </a:xfrm>
          <a:prstGeom prst="rect">
            <a:avLst/>
          </a:prstGeom>
          <a:noFill/>
          <a:ln w="28575">
            <a:solidFill>
              <a:schemeClr val="tx1"/>
            </a:solidFill>
            <a:miter lim="800000"/>
            <a:headEnd/>
            <a:tailEnd/>
          </a:ln>
          <a:effectLst/>
        </p:spPr>
      </p:pic>
      <p:sp>
        <p:nvSpPr>
          <p:cNvPr id="6" name="Content Placeholder 2"/>
          <p:cNvSpPr txBox="1">
            <a:spLocks/>
          </p:cNvSpPr>
          <p:nvPr/>
        </p:nvSpPr>
        <p:spPr>
          <a:xfrm>
            <a:off x="457200" y="6172200"/>
            <a:ext cx="7239000" cy="664536"/>
          </a:xfrm>
          <a:prstGeom prst="rect">
            <a:avLst/>
          </a:prstGeom>
        </p:spPr>
        <p:txBody>
          <a:bodyPr vert="horz">
            <a:normAutofit/>
          </a:bodyPr>
          <a:lstStyle/>
          <a:p>
            <a:pPr marL="274320" marR="0" lvl="0" indent="-274320" fontAlgn="auto">
              <a:lnSpc>
                <a:spcPct val="100000"/>
              </a:lnSpc>
              <a:spcBef>
                <a:spcPts val="600"/>
              </a:spcBef>
              <a:spcAft>
                <a:spcPts val="0"/>
              </a:spcAft>
              <a:buClr>
                <a:schemeClr val="tx2"/>
              </a:buClr>
              <a:buSzPct val="73000"/>
              <a:tabLst/>
              <a:defRPr/>
            </a:pPr>
            <a:r>
              <a:rPr lang="en-US" sz="2800" dirty="0" smtClean="0">
                <a:solidFill>
                  <a:srgbClr val="002060"/>
                </a:solidFill>
                <a:latin typeface="Verdana" pitchFamily="34" charset="0"/>
              </a:rPr>
              <a:t>Fig: Sweep pattern</a:t>
            </a:r>
            <a:endParaRPr lang="en-US" sz="2800" dirty="0">
              <a:solidFill>
                <a:srgbClr val="002060"/>
              </a:solidFill>
              <a:latin typeface="Verdana"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 Gated pattern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0"/>
            <a:ext cx="7239000" cy="5562600"/>
          </a:xfrm>
        </p:spPr>
        <p:txBody>
          <a:bodyPr>
            <a:normAutofit fontScale="85000" lnSpcReduction="20000"/>
          </a:bodyPr>
          <a:lstStyle/>
          <a:p>
            <a:pPr algn="just">
              <a:lnSpc>
                <a:spcPct val="160000"/>
              </a:lnSpc>
            </a:pPr>
            <a:r>
              <a:rPr lang="en-US" dirty="0" smtClean="0">
                <a:latin typeface="Verdana" pitchFamily="34" charset="0"/>
              </a:rPr>
              <a:t>The sections connecting different patterns serve as runner and gates.</a:t>
            </a:r>
          </a:p>
          <a:p>
            <a:pPr algn="just">
              <a:lnSpc>
                <a:spcPct val="160000"/>
              </a:lnSpc>
            </a:pPr>
            <a:r>
              <a:rPr lang="en-US" dirty="0" smtClean="0">
                <a:latin typeface="Verdana" pitchFamily="34" charset="0"/>
              </a:rPr>
              <a:t>This facilitates filling of the moulds with molten metal in a better manner and at the same time eliminates the time and labor otherwise consumed in cutting runner and gates.</a:t>
            </a:r>
          </a:p>
          <a:p>
            <a:pPr algn="just">
              <a:lnSpc>
                <a:spcPct val="160000"/>
              </a:lnSpc>
            </a:pPr>
            <a:r>
              <a:rPr lang="en-US" dirty="0" smtClean="0">
                <a:latin typeface="Verdana" pitchFamily="34" charset="0"/>
              </a:rPr>
              <a:t>A gated pattern can manufacture many castings at one time and thus it is used in mass production system.</a:t>
            </a:r>
          </a:p>
          <a:p>
            <a:pPr algn="just">
              <a:lnSpc>
                <a:spcPct val="160000"/>
              </a:lnSpc>
            </a:pPr>
            <a:r>
              <a:rPr lang="en-US" dirty="0" smtClean="0">
                <a:latin typeface="Verdana" pitchFamily="34" charset="0"/>
              </a:rPr>
              <a:t>Gated patterns are employed for producing small castings.</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304799" y="228600"/>
            <a:ext cx="7824935" cy="5791200"/>
          </a:xfrm>
          <a:prstGeom prst="rect">
            <a:avLst/>
          </a:prstGeom>
          <a:noFill/>
          <a:ln w="9525">
            <a:noFill/>
            <a:miter lim="800000"/>
            <a:headEnd/>
            <a:tailEnd/>
          </a:ln>
          <a:effectLst/>
        </p:spPr>
      </p:pic>
      <p:sp>
        <p:nvSpPr>
          <p:cNvPr id="5" name="Content Placeholder 2"/>
          <p:cNvSpPr txBox="1">
            <a:spLocks/>
          </p:cNvSpPr>
          <p:nvPr/>
        </p:nvSpPr>
        <p:spPr>
          <a:xfrm>
            <a:off x="457200" y="6041064"/>
            <a:ext cx="7239000" cy="664536"/>
          </a:xfrm>
          <a:prstGeom prst="rect">
            <a:avLst/>
          </a:prstGeom>
        </p:spPr>
        <p:txBody>
          <a:bodyPr vert="horz">
            <a:normAutofit/>
          </a:bodyPr>
          <a:lstStyle/>
          <a:p>
            <a:pPr marL="274320" indent="-274320">
              <a:spcBef>
                <a:spcPts val="600"/>
              </a:spcBef>
              <a:buClr>
                <a:schemeClr val="tx2"/>
              </a:buClr>
              <a:buSzPct val="73000"/>
              <a:defRPr/>
            </a:pPr>
            <a:r>
              <a:rPr lang="en-US" sz="2800" dirty="0" smtClean="0">
                <a:solidFill>
                  <a:srgbClr val="002060"/>
                </a:solidFill>
                <a:latin typeface="Verdana" pitchFamily="34" charset="0"/>
              </a:rPr>
              <a:t>Fig: Gated  pattern</a:t>
            </a:r>
            <a:endParaRPr lang="en-US" sz="2800" dirty="0">
              <a:solidFill>
                <a:srgbClr val="002060"/>
              </a:solidFill>
              <a:latin typeface="Verdana"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52400" y="381000"/>
            <a:ext cx="7825429" cy="53340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
        <p:nvSpPr>
          <p:cNvPr id="5" name="Rectangle 4"/>
          <p:cNvSpPr/>
          <p:nvPr/>
        </p:nvSpPr>
        <p:spPr>
          <a:xfrm>
            <a:off x="533400" y="6019800"/>
            <a:ext cx="3648756" cy="523220"/>
          </a:xfrm>
          <a:prstGeom prst="rect">
            <a:avLst/>
          </a:prstGeom>
        </p:spPr>
        <p:txBody>
          <a:bodyPr wrap="none">
            <a:spAutoFit/>
          </a:bodyPr>
          <a:lstStyle/>
          <a:p>
            <a:pPr marL="274320" indent="-274320">
              <a:spcBef>
                <a:spcPts val="600"/>
              </a:spcBef>
              <a:buClr>
                <a:schemeClr val="tx2"/>
              </a:buClr>
              <a:buSzPct val="73000"/>
              <a:defRPr/>
            </a:pPr>
            <a:r>
              <a:rPr lang="en-US" sz="2800" dirty="0" smtClean="0">
                <a:solidFill>
                  <a:srgbClr val="002060"/>
                </a:solidFill>
                <a:latin typeface="Verdana" pitchFamily="34" charset="0"/>
              </a:rPr>
              <a:t>Fig: Gated  pattern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 Skeleton pattern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219200"/>
            <a:ext cx="7239000" cy="5562600"/>
          </a:xfrm>
        </p:spPr>
        <p:txBody>
          <a:bodyPr>
            <a:normAutofit fontScale="77500" lnSpcReduction="20000"/>
          </a:bodyPr>
          <a:lstStyle/>
          <a:p>
            <a:pPr algn="just">
              <a:lnSpc>
                <a:spcPct val="160000"/>
              </a:lnSpc>
            </a:pPr>
            <a:r>
              <a:rPr lang="en-US" dirty="0" smtClean="0">
                <a:latin typeface="Verdana" pitchFamily="34" charset="0"/>
              </a:rPr>
              <a:t>A skeleton pattern is the skeleton of the desired shape which may be S-band pipe or some thing else.</a:t>
            </a:r>
          </a:p>
          <a:p>
            <a:pPr algn="just">
              <a:lnSpc>
                <a:spcPct val="160000"/>
              </a:lnSpc>
            </a:pPr>
            <a:r>
              <a:rPr lang="en-US" dirty="0" smtClean="0">
                <a:latin typeface="Verdana" pitchFamily="34" charset="0"/>
              </a:rPr>
              <a:t>The skeleton frame is mounted on a metal base.</a:t>
            </a:r>
          </a:p>
          <a:p>
            <a:pPr algn="just">
              <a:lnSpc>
                <a:spcPct val="160000"/>
              </a:lnSpc>
            </a:pPr>
            <a:r>
              <a:rPr lang="en-US" dirty="0" smtClean="0">
                <a:latin typeface="Verdana" pitchFamily="34" charset="0"/>
              </a:rPr>
              <a:t>The skeleton is generally made up of wooden strips.</a:t>
            </a:r>
          </a:p>
          <a:p>
            <a:pPr algn="just">
              <a:lnSpc>
                <a:spcPct val="160000"/>
              </a:lnSpc>
            </a:pPr>
            <a:r>
              <a:rPr lang="en-US" dirty="0" smtClean="0">
                <a:latin typeface="Verdana" pitchFamily="34" charset="0"/>
              </a:rPr>
              <a:t>The skeleton pattern is filed with the sand and is rammed.</a:t>
            </a:r>
          </a:p>
          <a:p>
            <a:pPr algn="just">
              <a:lnSpc>
                <a:spcPct val="160000"/>
              </a:lnSpc>
            </a:pPr>
            <a:r>
              <a:rPr lang="en-US" dirty="0" smtClean="0">
                <a:latin typeface="Verdana" pitchFamily="34" charset="0"/>
              </a:rPr>
              <a:t>Skeleton pattern is employed for producing a large castings.</a:t>
            </a:r>
          </a:p>
          <a:p>
            <a:pPr algn="just">
              <a:lnSpc>
                <a:spcPct val="160000"/>
              </a:lnSpc>
            </a:pPr>
            <a:r>
              <a:rPr lang="en-US" dirty="0" smtClean="0">
                <a:latin typeface="Verdana" pitchFamily="34" charset="0"/>
              </a:rPr>
              <a:t>Skeleton pattern is economical, because it involves less material costs.</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6193464"/>
            <a:ext cx="7239000" cy="664536"/>
          </a:xfrm>
          <a:prstGeom prst="rect">
            <a:avLst/>
          </a:prstGeom>
        </p:spPr>
        <p:txBody>
          <a:bodyPr vert="horz">
            <a:normAutofit/>
          </a:bodyPr>
          <a:lstStyle/>
          <a:p>
            <a:pPr marL="274320" marR="0" lvl="0" indent="-274320" fontAlgn="auto">
              <a:lnSpc>
                <a:spcPct val="100000"/>
              </a:lnSpc>
              <a:spcBef>
                <a:spcPts val="600"/>
              </a:spcBef>
              <a:spcAft>
                <a:spcPts val="0"/>
              </a:spcAft>
              <a:buClr>
                <a:schemeClr val="tx2"/>
              </a:buClr>
              <a:buSzPct val="73000"/>
              <a:tabLst/>
              <a:defRPr/>
            </a:pPr>
            <a:r>
              <a:rPr lang="en-US" sz="2800" dirty="0" smtClean="0">
                <a:solidFill>
                  <a:srgbClr val="002060"/>
                </a:solidFill>
                <a:latin typeface="Verdana" pitchFamily="34" charset="0"/>
              </a:rPr>
              <a:t>Fig: Skeleton pattern</a:t>
            </a:r>
            <a:endParaRPr lang="en-US" sz="2800" dirty="0">
              <a:solidFill>
                <a:srgbClr val="002060"/>
              </a:solidFill>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pic>
        <p:nvPicPr>
          <p:cNvPr id="102401" name="Picture 1" descr="D:\JULY-DEC, 2012\MP-2\FIGURE\SKELETON PATTERN.jpg"/>
          <p:cNvPicPr>
            <a:picLocks noChangeAspect="1" noChangeArrowheads="1"/>
          </p:cNvPicPr>
          <p:nvPr/>
        </p:nvPicPr>
        <p:blipFill>
          <a:blip r:embed="rId4" cstate="print"/>
          <a:srcRect/>
          <a:stretch>
            <a:fillRect/>
          </a:stretch>
        </p:blipFill>
        <p:spPr bwMode="auto">
          <a:xfrm>
            <a:off x="228600" y="228600"/>
            <a:ext cx="3333750" cy="3209925"/>
          </a:xfrm>
          <a:prstGeom prst="rect">
            <a:avLst/>
          </a:prstGeom>
          <a:noFill/>
        </p:spPr>
      </p:pic>
      <p:pic>
        <p:nvPicPr>
          <p:cNvPr id="102402" name="Picture 2" descr="D:\JULY-DEC, 2012\MP-2\FIGURE\SKELETON PATTERN 1.jpg"/>
          <p:cNvPicPr>
            <a:picLocks noChangeAspect="1" noChangeArrowheads="1"/>
          </p:cNvPicPr>
          <p:nvPr/>
        </p:nvPicPr>
        <p:blipFill>
          <a:blip r:embed="rId5" cstate="print"/>
          <a:srcRect/>
          <a:stretch>
            <a:fillRect/>
          </a:stretch>
        </p:blipFill>
        <p:spPr bwMode="auto">
          <a:xfrm>
            <a:off x="3810000" y="2990598"/>
            <a:ext cx="4111625" cy="308476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 Cope and drag pattern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219200"/>
            <a:ext cx="7239000" cy="5486400"/>
          </a:xfrm>
        </p:spPr>
        <p:txBody>
          <a:bodyPr>
            <a:normAutofit fontScale="70000" lnSpcReduction="20000"/>
          </a:bodyPr>
          <a:lstStyle/>
          <a:p>
            <a:pPr algn="just">
              <a:lnSpc>
                <a:spcPct val="170000"/>
              </a:lnSpc>
            </a:pPr>
            <a:r>
              <a:rPr lang="en-US" dirty="0" smtClean="0">
                <a:latin typeface="Verdana" pitchFamily="34" charset="0"/>
              </a:rPr>
              <a:t>A cope and drag is another form of split pattern.</a:t>
            </a:r>
          </a:p>
          <a:p>
            <a:pPr algn="just">
              <a:lnSpc>
                <a:spcPct val="170000"/>
              </a:lnSpc>
            </a:pPr>
            <a:r>
              <a:rPr lang="en-US" dirty="0" smtClean="0">
                <a:latin typeface="Verdana" pitchFamily="34" charset="0"/>
              </a:rPr>
              <a:t>Each half of the pattern is fixed to a separate metal/wood plate.</a:t>
            </a:r>
          </a:p>
          <a:p>
            <a:pPr algn="just">
              <a:lnSpc>
                <a:spcPct val="170000"/>
              </a:lnSpc>
            </a:pPr>
            <a:r>
              <a:rPr lang="en-US" dirty="0" smtClean="0">
                <a:latin typeface="Verdana" pitchFamily="34" charset="0"/>
              </a:rPr>
              <a:t>Each half of the pattern (along the plate) is </a:t>
            </a:r>
            <a:r>
              <a:rPr lang="en-US" dirty="0" err="1" smtClean="0">
                <a:latin typeface="Verdana" pitchFamily="34" charset="0"/>
              </a:rPr>
              <a:t>moulded</a:t>
            </a:r>
            <a:r>
              <a:rPr lang="en-US" dirty="0" smtClean="0">
                <a:latin typeface="Verdana" pitchFamily="34" charset="0"/>
              </a:rPr>
              <a:t> separately in a separate </a:t>
            </a:r>
            <a:r>
              <a:rPr lang="en-US" dirty="0" err="1" smtClean="0">
                <a:latin typeface="Verdana" pitchFamily="34" charset="0"/>
              </a:rPr>
              <a:t>moulding</a:t>
            </a:r>
            <a:r>
              <a:rPr lang="en-US" dirty="0" smtClean="0">
                <a:latin typeface="Verdana" pitchFamily="34" charset="0"/>
              </a:rPr>
              <a:t> box by an independent molder.</a:t>
            </a:r>
          </a:p>
          <a:p>
            <a:pPr algn="just">
              <a:lnSpc>
                <a:spcPct val="170000"/>
              </a:lnSpc>
            </a:pPr>
            <a:r>
              <a:rPr lang="en-US" dirty="0" smtClean="0">
                <a:latin typeface="Verdana" pitchFamily="34" charset="0"/>
              </a:rPr>
              <a:t>The two moulds of the each half of the pattern are finally assembled and the mould is ready for pouring.</a:t>
            </a:r>
          </a:p>
          <a:p>
            <a:pPr algn="just">
              <a:lnSpc>
                <a:spcPct val="170000"/>
              </a:lnSpc>
            </a:pPr>
            <a:r>
              <a:rPr lang="en-US" dirty="0" smtClean="0">
                <a:latin typeface="Verdana" pitchFamily="34" charset="0"/>
              </a:rPr>
              <a:t>Cope and drag patterns are used for producing big castings which as a whole cannot be conventionally handled by one molder alone.</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81000" y="381000"/>
            <a:ext cx="7391400" cy="5175438"/>
          </a:xfrm>
          <a:prstGeom prst="rect">
            <a:avLst/>
          </a:prstGeom>
          <a:noFill/>
          <a:ln w="9525">
            <a:noFill/>
            <a:miter lim="800000"/>
            <a:headEnd/>
            <a:tailEnd/>
          </a:ln>
          <a:effectLst/>
        </p:spPr>
      </p:pic>
      <p:sp>
        <p:nvSpPr>
          <p:cNvPr id="5" name="Content Placeholder 2"/>
          <p:cNvSpPr txBox="1">
            <a:spLocks/>
          </p:cNvSpPr>
          <p:nvPr/>
        </p:nvSpPr>
        <p:spPr>
          <a:xfrm>
            <a:off x="457200" y="6041064"/>
            <a:ext cx="7239000" cy="664536"/>
          </a:xfrm>
          <a:prstGeom prst="rect">
            <a:avLst/>
          </a:prstGeom>
        </p:spPr>
        <p:txBody>
          <a:bodyPr vert="horz">
            <a:normAutofit/>
          </a:bodyPr>
          <a:lstStyle/>
          <a:p>
            <a:pPr marL="274320" indent="-274320">
              <a:spcBef>
                <a:spcPts val="600"/>
              </a:spcBef>
              <a:buClr>
                <a:schemeClr val="tx2"/>
              </a:buClr>
              <a:buSzPct val="73000"/>
              <a:defRPr/>
            </a:pPr>
            <a:r>
              <a:rPr lang="en-US" sz="2800" dirty="0" smtClean="0">
                <a:solidFill>
                  <a:srgbClr val="002060"/>
                </a:solidFill>
                <a:latin typeface="Verdana" pitchFamily="34" charset="0"/>
              </a:rPr>
              <a:t>Fig: Cope and drag pattern</a:t>
            </a:r>
            <a:endParaRPr lang="en-US" sz="2800" dirty="0">
              <a:solidFill>
                <a:srgbClr val="002060"/>
              </a:solidFill>
              <a:latin typeface="Verdana"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lnSpc>
                <a:spcPct val="150000"/>
              </a:lnSpc>
              <a:spcBef>
                <a:spcPct val="0"/>
              </a:spcBef>
              <a:buNone/>
            </a:pPr>
            <a:r>
              <a:rPr lang="en-US" sz="6000" b="1" i="1" spc="50" dirty="0" smtClean="0">
                <a:ln w="11430"/>
                <a:solidFill>
                  <a:srgbClr val="002060"/>
                </a:solidFill>
                <a:effectLst>
                  <a:outerShdw blurRad="76200" dist="50800" dir="5400000" algn="tl" rotWithShape="0">
                    <a:srgbClr val="000000">
                      <a:alpha val="65000"/>
                    </a:srgbClr>
                  </a:outerShdw>
                </a:effectLst>
                <a:latin typeface="Engravers MT" pitchFamily="18" charset="0"/>
                <a:ea typeface="+mj-ea"/>
                <a:cs typeface="+mj-cs"/>
              </a:rPr>
              <a:t>Pattern allowances </a:t>
            </a:r>
            <a:endParaRPr lang="en-US" sz="6000" b="1" i="1" spc="50" dirty="0">
              <a:ln w="11430"/>
              <a:solidFill>
                <a:srgbClr val="002060"/>
              </a:solidFill>
              <a:effectLst>
                <a:outerShdw blurRad="76200" dist="50800" dir="5400000" algn="tl" rotWithShape="0">
                  <a:srgbClr val="000000">
                    <a:alpha val="65000"/>
                  </a:srgbClr>
                </a:outerShdw>
              </a:effectLst>
              <a:latin typeface="Engravers MT" pitchFamily="18" charset="0"/>
              <a:ea typeface="+mj-ea"/>
              <a:cs typeface="+mj-cs"/>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7724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INTRODUCTION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
        <p:nvSpPr>
          <p:cNvPr id="23" name="Text Box 3"/>
          <p:cNvSpPr txBox="1">
            <a:spLocks noChangeArrowheads="1"/>
          </p:cNvSpPr>
          <p:nvPr/>
        </p:nvSpPr>
        <p:spPr bwMode="auto">
          <a:xfrm>
            <a:off x="1565275" y="1347788"/>
            <a:ext cx="968375" cy="406400"/>
          </a:xfrm>
          <a:prstGeom prst="rect">
            <a:avLst/>
          </a:prstGeom>
          <a:solidFill>
            <a:srgbClr val="FF0000"/>
          </a:solidFill>
          <a:ln w="9525">
            <a:solidFill>
              <a:schemeClr val="accent2"/>
            </a:solidFill>
            <a:miter lim="800000"/>
            <a:headEnd/>
            <a:tailEnd/>
          </a:ln>
        </p:spPr>
        <p:txBody>
          <a:bodyPr wrap="none">
            <a:spAutoFit/>
          </a:bodyPr>
          <a:lstStyle/>
          <a:p>
            <a:r>
              <a:rPr lang="en-US" sz="2000" dirty="0">
                <a:latin typeface="Times New Roman" pitchFamily="18" charset="0"/>
              </a:rPr>
              <a:t>Casting</a:t>
            </a:r>
          </a:p>
        </p:txBody>
      </p:sp>
      <p:sp>
        <p:nvSpPr>
          <p:cNvPr id="25" name="Text Box 4"/>
          <p:cNvSpPr txBox="1">
            <a:spLocks noChangeArrowheads="1"/>
          </p:cNvSpPr>
          <p:nvPr/>
        </p:nvSpPr>
        <p:spPr bwMode="auto">
          <a:xfrm>
            <a:off x="1565275" y="1928813"/>
            <a:ext cx="1066800" cy="406400"/>
          </a:xfrm>
          <a:prstGeom prst="rect">
            <a:avLst/>
          </a:prstGeom>
          <a:noFill/>
          <a:ln w="12700">
            <a:solidFill>
              <a:schemeClr val="accent2"/>
            </a:solidFill>
            <a:miter lim="800000"/>
            <a:headEnd/>
            <a:tailEnd/>
          </a:ln>
        </p:spPr>
        <p:txBody>
          <a:bodyPr wrap="none">
            <a:spAutoFit/>
          </a:bodyPr>
          <a:lstStyle/>
          <a:p>
            <a:r>
              <a:rPr lang="en-US" sz="2000" dirty="0">
                <a:latin typeface="Times New Roman" pitchFamily="18" charset="0"/>
              </a:rPr>
              <a:t>Forming</a:t>
            </a:r>
          </a:p>
        </p:txBody>
      </p:sp>
      <p:sp>
        <p:nvSpPr>
          <p:cNvPr id="26" name="Text Box 5"/>
          <p:cNvSpPr txBox="1">
            <a:spLocks noChangeArrowheads="1"/>
          </p:cNvSpPr>
          <p:nvPr/>
        </p:nvSpPr>
        <p:spPr bwMode="auto">
          <a:xfrm>
            <a:off x="1565275" y="2509838"/>
            <a:ext cx="2530475" cy="406400"/>
          </a:xfrm>
          <a:prstGeom prst="rect">
            <a:avLst/>
          </a:prstGeom>
          <a:noFill/>
          <a:ln w="9525">
            <a:solidFill>
              <a:schemeClr val="accent2"/>
            </a:solidFill>
            <a:miter lim="800000"/>
            <a:headEnd/>
            <a:tailEnd/>
          </a:ln>
        </p:spPr>
        <p:txBody>
          <a:bodyPr wrap="none">
            <a:spAutoFit/>
          </a:bodyPr>
          <a:lstStyle/>
          <a:p>
            <a:r>
              <a:rPr lang="en-US" sz="2000" dirty="0">
                <a:latin typeface="Times New Roman" pitchFamily="18" charset="0"/>
              </a:rPr>
              <a:t>Sheet metal processing</a:t>
            </a:r>
          </a:p>
        </p:txBody>
      </p:sp>
      <p:sp>
        <p:nvSpPr>
          <p:cNvPr id="28" name="Text Box 8"/>
          <p:cNvSpPr txBox="1">
            <a:spLocks noChangeArrowheads="1"/>
          </p:cNvSpPr>
          <p:nvPr/>
        </p:nvSpPr>
        <p:spPr bwMode="auto">
          <a:xfrm>
            <a:off x="1565275" y="3090863"/>
            <a:ext cx="3667125" cy="406400"/>
          </a:xfrm>
          <a:prstGeom prst="rect">
            <a:avLst/>
          </a:prstGeom>
          <a:noFill/>
          <a:ln w="9525">
            <a:solidFill>
              <a:schemeClr val="accent2"/>
            </a:solidFill>
            <a:miter lim="800000"/>
            <a:headEnd/>
            <a:tailEnd/>
          </a:ln>
        </p:spPr>
        <p:txBody>
          <a:bodyPr wrap="none">
            <a:spAutoFit/>
          </a:bodyPr>
          <a:lstStyle/>
          <a:p>
            <a:r>
              <a:rPr lang="en-US" sz="2000" dirty="0">
                <a:latin typeface="Times New Roman" pitchFamily="18" charset="0"/>
              </a:rPr>
              <a:t>Powder- and Ceramics Processing</a:t>
            </a:r>
          </a:p>
        </p:txBody>
      </p:sp>
      <p:sp>
        <p:nvSpPr>
          <p:cNvPr id="29" name="Text Box 9"/>
          <p:cNvSpPr txBox="1">
            <a:spLocks noChangeArrowheads="1"/>
          </p:cNvSpPr>
          <p:nvPr/>
        </p:nvSpPr>
        <p:spPr bwMode="auto">
          <a:xfrm>
            <a:off x="1565275" y="3673475"/>
            <a:ext cx="2114550" cy="406400"/>
          </a:xfrm>
          <a:prstGeom prst="rect">
            <a:avLst/>
          </a:prstGeom>
          <a:noFill/>
          <a:ln w="9525">
            <a:solidFill>
              <a:schemeClr val="accent2"/>
            </a:solidFill>
            <a:miter lim="800000"/>
            <a:headEnd/>
            <a:tailEnd/>
          </a:ln>
        </p:spPr>
        <p:txBody>
          <a:bodyPr wrap="none">
            <a:spAutoFit/>
          </a:bodyPr>
          <a:lstStyle/>
          <a:p>
            <a:r>
              <a:rPr lang="en-US" sz="2000" dirty="0">
                <a:latin typeface="Times New Roman" pitchFamily="18" charset="0"/>
              </a:rPr>
              <a:t>Plastics processing</a:t>
            </a:r>
          </a:p>
        </p:txBody>
      </p:sp>
      <p:sp>
        <p:nvSpPr>
          <p:cNvPr id="30" name="Text Box 6"/>
          <p:cNvSpPr txBox="1">
            <a:spLocks noChangeArrowheads="1"/>
          </p:cNvSpPr>
          <p:nvPr/>
        </p:nvSpPr>
        <p:spPr bwMode="auto">
          <a:xfrm>
            <a:off x="1565275" y="4254500"/>
            <a:ext cx="954088" cy="406400"/>
          </a:xfrm>
          <a:prstGeom prst="rect">
            <a:avLst/>
          </a:prstGeom>
          <a:noFill/>
          <a:ln w="9525">
            <a:solidFill>
              <a:schemeClr val="accent2"/>
            </a:solidFill>
            <a:miter lim="800000"/>
            <a:headEnd/>
            <a:tailEnd/>
          </a:ln>
        </p:spPr>
        <p:txBody>
          <a:bodyPr wrap="none">
            <a:spAutoFit/>
          </a:bodyPr>
          <a:lstStyle/>
          <a:p>
            <a:r>
              <a:rPr lang="en-US" sz="2000" dirty="0">
                <a:latin typeface="Times New Roman" pitchFamily="18" charset="0"/>
              </a:rPr>
              <a:t>Cutting</a:t>
            </a:r>
          </a:p>
        </p:txBody>
      </p:sp>
      <p:sp>
        <p:nvSpPr>
          <p:cNvPr id="31" name="Text Box 7"/>
          <p:cNvSpPr txBox="1">
            <a:spLocks noChangeArrowheads="1"/>
          </p:cNvSpPr>
          <p:nvPr/>
        </p:nvSpPr>
        <p:spPr bwMode="auto">
          <a:xfrm>
            <a:off x="1565275" y="4835525"/>
            <a:ext cx="939800" cy="406400"/>
          </a:xfrm>
          <a:prstGeom prst="rect">
            <a:avLst/>
          </a:prstGeom>
          <a:noFill/>
          <a:ln w="9525">
            <a:solidFill>
              <a:schemeClr val="accent2"/>
            </a:solidFill>
            <a:miter lim="800000"/>
            <a:headEnd/>
            <a:tailEnd/>
          </a:ln>
        </p:spPr>
        <p:txBody>
          <a:bodyPr wrap="none">
            <a:spAutoFit/>
          </a:bodyPr>
          <a:lstStyle/>
          <a:p>
            <a:r>
              <a:rPr lang="en-US" sz="2000" dirty="0">
                <a:latin typeface="Times New Roman" pitchFamily="18" charset="0"/>
              </a:rPr>
              <a:t>Joining</a:t>
            </a:r>
          </a:p>
        </p:txBody>
      </p:sp>
      <p:sp>
        <p:nvSpPr>
          <p:cNvPr id="32" name="Text Box 10"/>
          <p:cNvSpPr txBox="1">
            <a:spLocks noChangeArrowheads="1"/>
          </p:cNvSpPr>
          <p:nvPr/>
        </p:nvSpPr>
        <p:spPr bwMode="auto">
          <a:xfrm>
            <a:off x="1563688" y="5418138"/>
            <a:ext cx="1987550" cy="406400"/>
          </a:xfrm>
          <a:prstGeom prst="rect">
            <a:avLst/>
          </a:prstGeom>
          <a:noFill/>
          <a:ln w="12700">
            <a:solidFill>
              <a:schemeClr val="accent2"/>
            </a:solidFill>
            <a:miter lim="800000"/>
            <a:headEnd/>
            <a:tailEnd/>
          </a:ln>
        </p:spPr>
        <p:txBody>
          <a:bodyPr wrap="none">
            <a:spAutoFit/>
          </a:bodyPr>
          <a:lstStyle/>
          <a:p>
            <a:r>
              <a:rPr lang="en-US" sz="2000" dirty="0">
                <a:latin typeface="Times New Roman" pitchFamily="18" charset="0"/>
              </a:rPr>
              <a:t>Surface treatment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Pattern allowances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304800" y="1609416"/>
            <a:ext cx="7543800" cy="4846320"/>
          </a:xfrm>
        </p:spPr>
        <p:txBody>
          <a:bodyPr>
            <a:normAutofit fontScale="92500" lnSpcReduction="10000"/>
          </a:bodyPr>
          <a:lstStyle/>
          <a:p>
            <a:pPr algn="just">
              <a:lnSpc>
                <a:spcPct val="150000"/>
              </a:lnSpc>
              <a:buNone/>
            </a:pPr>
            <a:r>
              <a:rPr lang="en-US" dirty="0" smtClean="0"/>
              <a:t>		</a:t>
            </a:r>
            <a:r>
              <a:rPr lang="en-US" dirty="0" smtClean="0">
                <a:solidFill>
                  <a:srgbClr val="18A818"/>
                </a:solidFill>
                <a:latin typeface="Verdana" pitchFamily="34" charset="0"/>
              </a:rPr>
              <a:t>A pattern is larger in size as compared to the final castings</a:t>
            </a:r>
            <a:r>
              <a:rPr lang="en-US" dirty="0" smtClean="0">
                <a:latin typeface="Verdana" pitchFamily="34" charset="0"/>
              </a:rPr>
              <a:t>, because it carries certain allowances due to </a:t>
            </a:r>
            <a:r>
              <a:rPr lang="en-US" dirty="0" smtClean="0">
                <a:solidFill>
                  <a:srgbClr val="18A818"/>
                </a:solidFill>
                <a:latin typeface="Verdana" pitchFamily="34" charset="0"/>
              </a:rPr>
              <a:t>metallurgical</a:t>
            </a:r>
            <a:r>
              <a:rPr lang="en-US" dirty="0" smtClean="0">
                <a:latin typeface="Verdana" pitchFamily="34" charset="0"/>
              </a:rPr>
              <a:t> and </a:t>
            </a:r>
            <a:r>
              <a:rPr lang="en-US" dirty="0" smtClean="0">
                <a:solidFill>
                  <a:srgbClr val="18A818"/>
                </a:solidFill>
                <a:latin typeface="Verdana" pitchFamily="34" charset="0"/>
              </a:rPr>
              <a:t>mechanical reasons </a:t>
            </a:r>
            <a:r>
              <a:rPr lang="en-US" dirty="0" smtClean="0">
                <a:latin typeface="Verdana" pitchFamily="34" charset="0"/>
              </a:rPr>
              <a:t>for example, shrinkage allowances is result of metallurgical phenomenon where as machining, draft, distortion, shake and other allowances are provided on pattern because of mechanical reasons. </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772400" cy="82296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Types of pattern allowances </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lstStyle/>
          <a:p>
            <a:pPr marL="514350" indent="-514350" algn="just">
              <a:lnSpc>
                <a:spcPct val="150000"/>
              </a:lnSpc>
              <a:buFont typeface="+mj-lt"/>
              <a:buAutoNum type="arabicPeriod"/>
            </a:pPr>
            <a:r>
              <a:rPr lang="en-US" dirty="0" smtClean="0">
                <a:latin typeface="Verdana" pitchFamily="34" charset="0"/>
              </a:rPr>
              <a:t>Shrinkage or contraction allowances</a:t>
            </a:r>
          </a:p>
          <a:p>
            <a:pPr marL="514350" indent="-514350" algn="just">
              <a:lnSpc>
                <a:spcPct val="150000"/>
              </a:lnSpc>
              <a:buFont typeface="+mj-lt"/>
              <a:buAutoNum type="arabicPeriod"/>
            </a:pPr>
            <a:r>
              <a:rPr lang="en-US" dirty="0" smtClean="0">
                <a:latin typeface="Verdana" pitchFamily="34" charset="0"/>
              </a:rPr>
              <a:t>Machining or finish allowances</a:t>
            </a:r>
          </a:p>
          <a:p>
            <a:pPr marL="514350" indent="-514350" algn="just">
              <a:lnSpc>
                <a:spcPct val="150000"/>
              </a:lnSpc>
              <a:buFont typeface="+mj-lt"/>
              <a:buAutoNum type="arabicPeriod"/>
            </a:pPr>
            <a:r>
              <a:rPr lang="en-US" dirty="0" smtClean="0">
                <a:latin typeface="Verdana" pitchFamily="34" charset="0"/>
              </a:rPr>
              <a:t>Draft or taper allowances</a:t>
            </a:r>
          </a:p>
          <a:p>
            <a:pPr marL="514350" indent="-514350" algn="just">
              <a:lnSpc>
                <a:spcPct val="150000"/>
              </a:lnSpc>
              <a:buFont typeface="+mj-lt"/>
              <a:buAutoNum type="arabicPeriod"/>
            </a:pPr>
            <a:r>
              <a:rPr lang="en-US" dirty="0" smtClean="0">
                <a:latin typeface="Verdana" pitchFamily="34" charset="0"/>
              </a:rPr>
              <a:t>Distortion or chamber allowances</a:t>
            </a:r>
          </a:p>
          <a:p>
            <a:pPr marL="514350" indent="-514350" algn="just">
              <a:lnSpc>
                <a:spcPct val="150000"/>
              </a:lnSpc>
              <a:buFont typeface="+mj-lt"/>
              <a:buAutoNum type="arabicPeriod"/>
            </a:pPr>
            <a:r>
              <a:rPr lang="en-US" dirty="0" smtClean="0">
                <a:latin typeface="Verdana" pitchFamily="34" charset="0"/>
              </a:rPr>
              <a:t>Shake or rapping allowances </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 Shrinkage allowances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295400"/>
            <a:ext cx="7239000" cy="5410200"/>
          </a:xfrm>
        </p:spPr>
        <p:txBody>
          <a:bodyPr>
            <a:normAutofit fontScale="70000" lnSpcReduction="20000"/>
          </a:bodyPr>
          <a:lstStyle/>
          <a:p>
            <a:pPr algn="just">
              <a:lnSpc>
                <a:spcPct val="160000"/>
              </a:lnSpc>
              <a:buNone/>
            </a:pPr>
            <a:r>
              <a:rPr lang="en-US" dirty="0" smtClean="0">
                <a:latin typeface="Verdana" pitchFamily="34" charset="0"/>
              </a:rPr>
              <a:t>	</a:t>
            </a:r>
            <a:r>
              <a:rPr lang="en-US" sz="4000" dirty="0" smtClean="0">
                <a:latin typeface="Monotype Corsiva" pitchFamily="66" charset="0"/>
              </a:rPr>
              <a:t>All most all cast metals shrink or contract volumetrically on cooling.</a:t>
            </a:r>
          </a:p>
          <a:p>
            <a:pPr algn="just">
              <a:lnSpc>
                <a:spcPct val="160000"/>
              </a:lnSpc>
              <a:buNone/>
            </a:pPr>
            <a:r>
              <a:rPr lang="en-US" sz="2900" b="1" dirty="0" smtClean="0">
                <a:solidFill>
                  <a:srgbClr val="18A818"/>
                </a:solidFill>
                <a:latin typeface="Verdana" pitchFamily="34" charset="0"/>
              </a:rPr>
              <a:t>The metal shrinkage are of two types:</a:t>
            </a:r>
          </a:p>
          <a:p>
            <a:pPr algn="just">
              <a:lnSpc>
                <a:spcPct val="160000"/>
              </a:lnSpc>
              <a:buNone/>
            </a:pPr>
            <a:r>
              <a:rPr lang="en-US" b="1" dirty="0" smtClean="0">
                <a:solidFill>
                  <a:srgbClr val="002060"/>
                </a:solidFill>
                <a:latin typeface="Verdana" pitchFamily="34" charset="0"/>
              </a:rPr>
              <a:t>1. Liquid shrinkage:</a:t>
            </a:r>
          </a:p>
          <a:p>
            <a:pPr algn="just">
              <a:lnSpc>
                <a:spcPct val="160000"/>
              </a:lnSpc>
              <a:buNone/>
            </a:pPr>
            <a:r>
              <a:rPr lang="en-US" dirty="0" smtClean="0">
                <a:latin typeface="Verdana" pitchFamily="34" charset="0"/>
              </a:rPr>
              <a:t>	 It refers to the reduction in volume when metal changes from liquid state to solid state at solidus temperature. To account for this shrinkage; riser which feed the liquid metal to the casting are provided in the mould. </a:t>
            </a:r>
          </a:p>
          <a:p>
            <a:pPr algn="just">
              <a:lnSpc>
                <a:spcPct val="160000"/>
              </a:lnSpc>
              <a:buNone/>
            </a:pPr>
            <a:r>
              <a:rPr lang="en-US" b="1" dirty="0" smtClean="0">
                <a:solidFill>
                  <a:srgbClr val="002060"/>
                </a:solidFill>
                <a:latin typeface="Verdana" pitchFamily="34" charset="0"/>
              </a:rPr>
              <a:t>2. Solid shrinkage:</a:t>
            </a:r>
          </a:p>
          <a:p>
            <a:pPr algn="just">
              <a:lnSpc>
                <a:spcPct val="160000"/>
              </a:lnSpc>
              <a:buNone/>
            </a:pPr>
            <a:r>
              <a:rPr lang="en-US" dirty="0" smtClean="0">
                <a:latin typeface="Verdana" pitchFamily="34" charset="0"/>
              </a:rPr>
              <a:t>	  It refers to the reduction in volume cause metal loses temperature in solid state. </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239000" cy="6400800"/>
          </a:xfrm>
        </p:spPr>
        <p:txBody>
          <a:bodyPr>
            <a:normAutofit fontScale="77500" lnSpcReduction="20000"/>
          </a:bodyPr>
          <a:lstStyle/>
          <a:p>
            <a:pPr algn="just">
              <a:lnSpc>
                <a:spcPct val="160000"/>
              </a:lnSpc>
            </a:pPr>
            <a:r>
              <a:rPr lang="en-US" dirty="0" smtClean="0">
                <a:latin typeface="Verdana" pitchFamily="34" charset="0"/>
              </a:rPr>
              <a:t>Almost all cast metal shrink or contract volumetrically after solidification and therefore a pattern to obtain a particular sized casting is made oversize by an amount equal to that of shrinkage or contraction. </a:t>
            </a:r>
          </a:p>
          <a:p>
            <a:pPr algn="just">
              <a:lnSpc>
                <a:spcPct val="160000"/>
              </a:lnSpc>
            </a:pPr>
            <a:r>
              <a:rPr lang="en-US" dirty="0" smtClean="0">
                <a:latin typeface="Verdana" pitchFamily="34" charset="0"/>
              </a:rPr>
              <a:t>Different metal shrink at different rates because shrinkage is a property of cast metal/alloy.</a:t>
            </a:r>
          </a:p>
          <a:p>
            <a:pPr algn="just">
              <a:lnSpc>
                <a:spcPct val="160000"/>
              </a:lnSpc>
            </a:pPr>
            <a:r>
              <a:rPr lang="en-US" b="1" dirty="0" smtClean="0">
                <a:solidFill>
                  <a:srgbClr val="18A818"/>
                </a:solidFill>
                <a:latin typeface="Verdana" pitchFamily="34" charset="0"/>
              </a:rPr>
              <a:t>The metal shrinkage depends upon:</a:t>
            </a:r>
          </a:p>
          <a:p>
            <a:pPr marL="818388" lvl="1" indent="-571500" algn="just">
              <a:lnSpc>
                <a:spcPct val="160000"/>
              </a:lnSpc>
              <a:buClr>
                <a:srgbClr val="7030A0"/>
              </a:buClr>
              <a:buFont typeface="+mj-lt"/>
              <a:buAutoNum type="romanUcPeriod"/>
            </a:pPr>
            <a:r>
              <a:rPr lang="en-US" dirty="0" smtClean="0">
                <a:solidFill>
                  <a:schemeClr val="tx1"/>
                </a:solidFill>
                <a:latin typeface="Verdana" pitchFamily="34" charset="0"/>
              </a:rPr>
              <a:t>The cast metal/alloy.</a:t>
            </a:r>
          </a:p>
          <a:p>
            <a:pPr marL="818388" lvl="1" indent="-571500" algn="just">
              <a:lnSpc>
                <a:spcPct val="160000"/>
              </a:lnSpc>
              <a:buClr>
                <a:srgbClr val="7030A0"/>
              </a:buClr>
              <a:buFont typeface="+mj-lt"/>
              <a:buAutoNum type="romanUcPeriod"/>
            </a:pPr>
            <a:r>
              <a:rPr lang="en-US" dirty="0" smtClean="0">
                <a:solidFill>
                  <a:schemeClr val="tx1"/>
                </a:solidFill>
                <a:latin typeface="Verdana" pitchFamily="34" charset="0"/>
              </a:rPr>
              <a:t>Pouring temperature of the metal/alloy. </a:t>
            </a:r>
          </a:p>
          <a:p>
            <a:pPr marL="818388" lvl="1" indent="-571500" algn="just">
              <a:lnSpc>
                <a:spcPct val="160000"/>
              </a:lnSpc>
              <a:buClr>
                <a:srgbClr val="7030A0"/>
              </a:buClr>
              <a:buFont typeface="+mj-lt"/>
              <a:buAutoNum type="romanUcPeriod"/>
            </a:pPr>
            <a:r>
              <a:rPr lang="en-US" dirty="0" smtClean="0">
                <a:solidFill>
                  <a:schemeClr val="tx1"/>
                </a:solidFill>
                <a:latin typeface="Verdana" pitchFamily="34" charset="0"/>
              </a:rPr>
              <a:t>Casted dimensions(size).</a:t>
            </a:r>
          </a:p>
          <a:p>
            <a:pPr marL="818388" lvl="1" indent="-571500" algn="just">
              <a:lnSpc>
                <a:spcPct val="160000"/>
              </a:lnSpc>
              <a:buClr>
                <a:srgbClr val="7030A0"/>
              </a:buClr>
              <a:buFont typeface="+mj-lt"/>
              <a:buAutoNum type="romanUcPeriod"/>
            </a:pPr>
            <a:r>
              <a:rPr lang="en-US" dirty="0" smtClean="0">
                <a:solidFill>
                  <a:schemeClr val="tx1"/>
                </a:solidFill>
                <a:latin typeface="Verdana" pitchFamily="34" charset="0"/>
              </a:rPr>
              <a:t>Casting design aspects.</a:t>
            </a:r>
          </a:p>
          <a:p>
            <a:pPr marL="818388" lvl="1" indent="-571500" algn="just">
              <a:lnSpc>
                <a:spcPct val="160000"/>
              </a:lnSpc>
              <a:buClr>
                <a:srgbClr val="7030A0"/>
              </a:buClr>
              <a:buFont typeface="+mj-lt"/>
              <a:buAutoNum type="romanUcPeriod"/>
            </a:pPr>
            <a:r>
              <a:rPr lang="en-US" dirty="0" err="1" smtClean="0">
                <a:solidFill>
                  <a:schemeClr val="tx1"/>
                </a:solidFill>
                <a:latin typeface="Verdana" pitchFamily="34" charset="0"/>
              </a:rPr>
              <a:t>Moulding</a:t>
            </a:r>
            <a:r>
              <a:rPr lang="en-US" dirty="0" smtClean="0">
                <a:solidFill>
                  <a:schemeClr val="tx1"/>
                </a:solidFill>
                <a:latin typeface="Verdana" pitchFamily="34" charset="0"/>
              </a:rPr>
              <a:t> conditions (i.e. mould materials and </a:t>
            </a:r>
            <a:r>
              <a:rPr lang="en-US" dirty="0" err="1" smtClean="0">
                <a:solidFill>
                  <a:schemeClr val="tx1"/>
                </a:solidFill>
                <a:latin typeface="Verdana" pitchFamily="34" charset="0"/>
              </a:rPr>
              <a:t>moulding</a:t>
            </a:r>
            <a:r>
              <a:rPr lang="en-US" dirty="0" smtClean="0">
                <a:solidFill>
                  <a:schemeClr val="tx1"/>
                </a:solidFill>
                <a:latin typeface="Verdana" pitchFamily="34" charset="0"/>
              </a:rPr>
              <a:t> methods employed).</a:t>
            </a:r>
            <a:endParaRPr lang="en-US" dirty="0">
              <a:solidFill>
                <a:schemeClr val="tx1"/>
              </a:solidFill>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28600" y="381000"/>
            <a:ext cx="7786292" cy="5029200"/>
          </a:xfrm>
          <a:prstGeom prst="rect">
            <a:avLst/>
          </a:prstGeom>
          <a:noFill/>
          <a:ln w="9525">
            <a:noFill/>
            <a:miter lim="800000"/>
            <a:headEnd/>
            <a:tailEnd/>
          </a:ln>
          <a:effectLst/>
        </p:spPr>
      </p:pic>
      <p:sp>
        <p:nvSpPr>
          <p:cNvPr id="5" name="Content Placeholder 2"/>
          <p:cNvSpPr txBox="1">
            <a:spLocks/>
          </p:cNvSpPr>
          <p:nvPr/>
        </p:nvSpPr>
        <p:spPr>
          <a:xfrm>
            <a:off x="228600" y="5638800"/>
            <a:ext cx="7620000" cy="1066800"/>
          </a:xfrm>
          <a:prstGeom prst="rect">
            <a:avLst/>
          </a:prstGeom>
        </p:spPr>
        <p:txBody>
          <a:bodyPr vert="horz">
            <a:noAutofit/>
          </a:bodyPr>
          <a:lstStyle/>
          <a:p>
            <a:pPr marL="274320" marR="0" lvl="0" indent="-274320" algn="just" defTabSz="914400" rtl="0" eaLnBrk="1" fontAlgn="auto" latinLnBrk="0" hangingPunct="1">
              <a:lnSpc>
                <a:spcPct val="170000"/>
              </a:lnSpc>
              <a:spcBef>
                <a:spcPts val="600"/>
              </a:spcBef>
              <a:spcAft>
                <a:spcPts val="0"/>
              </a:spcAft>
              <a:buClr>
                <a:schemeClr val="tx2"/>
              </a:buClr>
              <a:buSzPct val="73000"/>
              <a:buFont typeface="Wingdings 2"/>
              <a:buChar char=""/>
              <a:tabLst/>
              <a:defRPr/>
            </a:pPr>
            <a:r>
              <a:rPr lang="en-US" dirty="0" smtClean="0">
                <a:latin typeface="Verdana" pitchFamily="34" charset="0"/>
              </a:rPr>
              <a:t>The metals/alloys is always volumetric, but the contraction allowance are always expressed in linear measure.  </a:t>
            </a:r>
            <a:endParaRPr kumimoji="0" lang="en-US" b="0" i="0" u="none" strike="noStrike" kern="1200" cap="none" spc="0" normalizeH="0" baseline="0" noProof="0" dirty="0">
              <a:ln>
                <a:noFill/>
              </a:ln>
              <a:solidFill>
                <a:schemeClr val="tx1"/>
              </a:solidFill>
              <a:effectLst/>
              <a:uLnTx/>
              <a:uFillTx/>
              <a:latin typeface="Verdana"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924800" cy="1082040"/>
          </a:xfrm>
        </p:spPr>
        <p:txBody>
          <a:bodyPr>
            <a:noAutofit/>
          </a:bodyPr>
          <a:lstStyle/>
          <a:p>
            <a:pPr algn="just"/>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Rates of contraction allowances for different material</a:t>
            </a:r>
            <a:endParaRPr lang="en-US" sz="32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1600200"/>
            <a:ext cx="7620000" cy="5143500"/>
          </a:xfrm>
          <a:prstGeom prst="rect">
            <a:avLst/>
          </a:prstGeom>
          <a:noFill/>
          <a:ln w="28575">
            <a:solidFill>
              <a:schemeClr val="tx1"/>
            </a:solid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Machining allowances </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295400"/>
            <a:ext cx="7239000" cy="5334000"/>
          </a:xfrm>
        </p:spPr>
        <p:txBody>
          <a:bodyPr>
            <a:normAutofit fontScale="92500" lnSpcReduction="20000"/>
          </a:bodyPr>
          <a:lstStyle/>
          <a:p>
            <a:pPr algn="just">
              <a:lnSpc>
                <a:spcPct val="150000"/>
              </a:lnSpc>
              <a:buNone/>
            </a:pPr>
            <a:r>
              <a:rPr lang="en-US" b="1" i="1" dirty="0" smtClean="0">
                <a:solidFill>
                  <a:srgbClr val="18A818"/>
                </a:solidFill>
                <a:latin typeface="Verdana" pitchFamily="34" charset="0"/>
              </a:rPr>
              <a:t>A casting is given an allowance for machining because:</a:t>
            </a:r>
          </a:p>
          <a:p>
            <a:pPr algn="just">
              <a:lnSpc>
                <a:spcPct val="150000"/>
              </a:lnSpc>
            </a:pPr>
            <a:r>
              <a:rPr lang="en-US" dirty="0" smtClean="0">
                <a:latin typeface="Verdana" pitchFamily="34" charset="0"/>
              </a:rPr>
              <a:t>Castings get oxidized in the mould during heat treatment, scales; etc. thus formed need to be removed.</a:t>
            </a:r>
          </a:p>
          <a:p>
            <a:pPr algn="just">
              <a:lnSpc>
                <a:spcPct val="150000"/>
              </a:lnSpc>
            </a:pPr>
            <a:r>
              <a:rPr lang="en-US" dirty="0" smtClean="0">
                <a:latin typeface="Verdana" pitchFamily="34" charset="0"/>
              </a:rPr>
              <a:t>It is intended to remove surface roughness and other imperfections from the casting. </a:t>
            </a:r>
          </a:p>
          <a:p>
            <a:pPr algn="just">
              <a:lnSpc>
                <a:spcPct val="150000"/>
              </a:lnSpc>
            </a:pPr>
            <a:r>
              <a:rPr lang="en-US" dirty="0" smtClean="0">
                <a:latin typeface="Verdana" pitchFamily="34" charset="0"/>
              </a:rPr>
              <a:t>It is required to achieve exact casting dimensions. </a:t>
            </a:r>
          </a:p>
          <a:p>
            <a:pPr algn="just">
              <a:lnSpc>
                <a:spcPct val="150000"/>
              </a:lnSpc>
            </a:pPr>
            <a:r>
              <a:rPr lang="en-US" dirty="0" smtClean="0">
                <a:latin typeface="Verdana" pitchFamily="34" charset="0"/>
              </a:rPr>
              <a:t>Surface finish is required on the casting.</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239000" cy="5769936"/>
          </a:xfrm>
        </p:spPr>
        <p:txBody>
          <a:bodyPr/>
          <a:lstStyle/>
          <a:p>
            <a:pPr algn="just">
              <a:lnSpc>
                <a:spcPct val="150000"/>
              </a:lnSpc>
              <a:buNone/>
            </a:pPr>
            <a:r>
              <a:rPr lang="en-US" sz="3200" i="1" dirty="0" smtClean="0">
                <a:solidFill>
                  <a:srgbClr val="C00000"/>
                </a:solidFill>
                <a:latin typeface="Baskerville Old Face" pitchFamily="18" charset="0"/>
              </a:rPr>
              <a:t>How much extra metal or how much machining allowances should be provided, depends on the factors listed below;</a:t>
            </a:r>
            <a:endParaRPr lang="en-US" sz="3200" dirty="0" smtClean="0">
              <a:solidFill>
                <a:srgbClr val="C00000"/>
              </a:solidFill>
              <a:latin typeface="Baskerville Old Face" pitchFamily="18" charset="0"/>
            </a:endParaRPr>
          </a:p>
          <a:p>
            <a:pPr marL="571500" indent="-571500" algn="just">
              <a:lnSpc>
                <a:spcPct val="150000"/>
              </a:lnSpc>
              <a:buFont typeface="+mj-lt"/>
              <a:buAutoNum type="romanLcPeriod"/>
            </a:pPr>
            <a:r>
              <a:rPr lang="en-US" sz="2400" dirty="0" smtClean="0">
                <a:latin typeface="Verdana" pitchFamily="34" charset="0"/>
              </a:rPr>
              <a:t>Nature of metal </a:t>
            </a:r>
          </a:p>
          <a:p>
            <a:pPr marL="571500" indent="-571500" algn="just">
              <a:lnSpc>
                <a:spcPct val="150000"/>
              </a:lnSpc>
              <a:buFont typeface="+mj-lt"/>
              <a:buAutoNum type="romanLcPeriod"/>
            </a:pPr>
            <a:r>
              <a:rPr lang="en-US" sz="2400" dirty="0" smtClean="0">
                <a:latin typeface="Verdana" pitchFamily="34" charset="0"/>
              </a:rPr>
              <a:t>Size and shape of casting.</a:t>
            </a:r>
          </a:p>
          <a:p>
            <a:pPr marL="571500" indent="-571500" algn="just">
              <a:lnSpc>
                <a:spcPct val="150000"/>
              </a:lnSpc>
              <a:buFont typeface="+mj-lt"/>
              <a:buAutoNum type="romanLcPeriod"/>
            </a:pPr>
            <a:r>
              <a:rPr lang="en-US" sz="2400" dirty="0" smtClean="0">
                <a:latin typeface="Verdana" pitchFamily="34" charset="0"/>
              </a:rPr>
              <a:t>The type of machining operations to be employed for the cleaning of casting.</a:t>
            </a:r>
            <a:endParaRPr lang="en-US" sz="24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543800" cy="1143000"/>
          </a:xfrm>
        </p:spPr>
        <p:txBody>
          <a:bodyPr>
            <a:noAutofit/>
          </a:bodyPr>
          <a:lstStyle/>
          <a:p>
            <a:pPr algn="just"/>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Machining allowances for various metals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 y="1676400"/>
            <a:ext cx="7730836" cy="5029200"/>
          </a:xfrm>
          <a:prstGeom prst="rect">
            <a:avLst/>
          </a:prstGeom>
          <a:noFill/>
          <a:ln w="28575">
            <a:solidFill>
              <a:schemeClr val="tx1"/>
            </a:solid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Draft and tapper allowances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609416"/>
            <a:ext cx="7239000" cy="5096184"/>
          </a:xfrm>
        </p:spPr>
        <p:txBody>
          <a:bodyPr>
            <a:noAutofit/>
          </a:bodyPr>
          <a:lstStyle/>
          <a:p>
            <a:pPr algn="just">
              <a:lnSpc>
                <a:spcPct val="160000"/>
              </a:lnSpc>
            </a:pPr>
            <a:r>
              <a:rPr lang="en-US" sz="1700" dirty="0" smtClean="0">
                <a:latin typeface="Verdana" pitchFamily="34" charset="0"/>
              </a:rPr>
              <a:t>It is given to all surfaces perpendicular to parting line.</a:t>
            </a:r>
          </a:p>
          <a:p>
            <a:pPr algn="just">
              <a:lnSpc>
                <a:spcPct val="160000"/>
              </a:lnSpc>
            </a:pPr>
            <a:r>
              <a:rPr lang="en-US" sz="1700" dirty="0" smtClean="0">
                <a:latin typeface="Verdana" pitchFamily="34" charset="0"/>
              </a:rPr>
              <a:t>Draft allowance is given so that the pattern can be easily removed from the </a:t>
            </a:r>
            <a:r>
              <a:rPr lang="en-US" sz="1700" dirty="0" err="1" smtClean="0">
                <a:latin typeface="Verdana" pitchFamily="34" charset="0"/>
              </a:rPr>
              <a:t>moulding</a:t>
            </a:r>
            <a:r>
              <a:rPr lang="en-US" sz="1700" dirty="0" smtClean="0">
                <a:latin typeface="Verdana" pitchFamily="34" charset="0"/>
              </a:rPr>
              <a:t> material tightly packed around it without damaging the mould cavity.</a:t>
            </a:r>
          </a:p>
          <a:p>
            <a:pPr algn="just">
              <a:lnSpc>
                <a:spcPct val="160000"/>
              </a:lnSpc>
              <a:buNone/>
            </a:pPr>
            <a:r>
              <a:rPr lang="en-US" sz="1700" b="1" i="1" dirty="0" smtClean="0">
                <a:solidFill>
                  <a:srgbClr val="18A818"/>
                </a:solidFill>
                <a:latin typeface="Verdana" pitchFamily="34" charset="0"/>
              </a:rPr>
              <a:t>The amount of tapper depends upon:</a:t>
            </a:r>
          </a:p>
          <a:p>
            <a:pPr marL="571500" indent="-571500" algn="just">
              <a:lnSpc>
                <a:spcPct val="160000"/>
              </a:lnSpc>
              <a:buFont typeface="+mj-lt"/>
              <a:buAutoNum type="romanLcPeriod"/>
            </a:pPr>
            <a:r>
              <a:rPr lang="en-US" sz="1700" dirty="0" smtClean="0">
                <a:latin typeface="Verdana" pitchFamily="34" charset="0"/>
              </a:rPr>
              <a:t>Shape and size of the pattern in the depth direction in the contact with the mould cavity.</a:t>
            </a:r>
          </a:p>
          <a:p>
            <a:pPr marL="571500" indent="-571500" algn="just">
              <a:lnSpc>
                <a:spcPct val="160000"/>
              </a:lnSpc>
              <a:buFont typeface="+mj-lt"/>
              <a:buAutoNum type="romanLcPeriod"/>
            </a:pPr>
            <a:r>
              <a:rPr lang="en-US" sz="1700" dirty="0" err="1" smtClean="0">
                <a:latin typeface="Verdana" pitchFamily="34" charset="0"/>
              </a:rPr>
              <a:t>Moulding</a:t>
            </a:r>
            <a:r>
              <a:rPr lang="en-US" sz="1700" dirty="0" smtClean="0">
                <a:latin typeface="Verdana" pitchFamily="34" charset="0"/>
              </a:rPr>
              <a:t> methods </a:t>
            </a:r>
          </a:p>
          <a:p>
            <a:pPr marL="571500" indent="-571500" algn="just">
              <a:lnSpc>
                <a:spcPct val="160000"/>
              </a:lnSpc>
              <a:buFont typeface="+mj-lt"/>
              <a:buAutoNum type="romanLcPeriod"/>
            </a:pPr>
            <a:r>
              <a:rPr lang="en-US" sz="1700" dirty="0" smtClean="0">
                <a:latin typeface="Verdana" pitchFamily="34" charset="0"/>
              </a:rPr>
              <a:t>Mould materials</a:t>
            </a:r>
          </a:p>
          <a:p>
            <a:pPr marL="571500" indent="-571500" algn="just">
              <a:lnSpc>
                <a:spcPct val="160000"/>
              </a:lnSpc>
              <a:buFont typeface="+mj-lt"/>
              <a:buAutoNum type="romanLcPeriod"/>
            </a:pPr>
            <a:r>
              <a:rPr lang="en-US" sz="1700" dirty="0" smtClean="0">
                <a:latin typeface="Verdana" pitchFamily="34" charset="0"/>
              </a:rPr>
              <a:t>Draft allowances is imparted on the internal as well as external surface; of course it is more on internal surface.</a:t>
            </a:r>
            <a:endParaRPr lang="en-US" sz="17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239000" cy="77724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INTRODUCTION (Cont….)</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066800"/>
            <a:ext cx="7239000" cy="685800"/>
          </a:xfrm>
        </p:spPr>
        <p:txBody>
          <a:bodyPr>
            <a:noAutofit/>
          </a:bodyPr>
          <a:lstStyle/>
          <a:p>
            <a:pPr algn="ctr">
              <a:lnSpc>
                <a:spcPct val="150000"/>
              </a:lnSpc>
              <a:buNone/>
            </a:pPr>
            <a:r>
              <a:rPr lang="en-US" sz="2400" dirty="0" smtClean="0">
                <a:latin typeface="Verdana" pitchFamily="34" charset="0"/>
              </a:rPr>
              <a:t>CASTING </a:t>
            </a:r>
            <a:r>
              <a:rPr lang="en-US" sz="2400" dirty="0" smtClean="0">
                <a:solidFill>
                  <a:srgbClr val="FF0000"/>
                </a:solidFill>
                <a:latin typeface="Verdana" pitchFamily="34" charset="0"/>
              </a:rPr>
              <a:t>????</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graphicFrame>
        <p:nvGraphicFramePr>
          <p:cNvPr id="13" name="Diagram 12"/>
          <p:cNvGraphicFramePr/>
          <p:nvPr/>
        </p:nvGraphicFramePr>
        <p:xfrm>
          <a:off x="3048000" y="2209800"/>
          <a:ext cx="2362200"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p:cNvPicPr>
            <a:picLocks noChangeAspect="1" noChangeArrowheads="1"/>
          </p:cNvPicPr>
          <p:nvPr/>
        </p:nvPicPr>
        <p:blipFill>
          <a:blip r:embed="rId9" cstate="print"/>
          <a:srcRect/>
          <a:stretch>
            <a:fillRect/>
          </a:stretch>
        </p:blipFill>
        <p:spPr bwMode="auto">
          <a:xfrm>
            <a:off x="304800" y="1828800"/>
            <a:ext cx="2637692" cy="2209800"/>
          </a:xfrm>
          <a:prstGeom prst="rect">
            <a:avLst/>
          </a:prstGeom>
          <a:noFill/>
          <a:ln w="9525">
            <a:noFill/>
            <a:miter lim="800000"/>
            <a:headEnd/>
            <a:tailEnd/>
          </a:ln>
          <a:effectLst/>
        </p:spPr>
      </p:pic>
      <p:pic>
        <p:nvPicPr>
          <p:cNvPr id="8" name="Picture 3"/>
          <p:cNvPicPr>
            <a:picLocks noChangeAspect="1" noChangeArrowheads="1"/>
          </p:cNvPicPr>
          <p:nvPr/>
        </p:nvPicPr>
        <p:blipFill>
          <a:blip r:embed="rId10" cstate="print"/>
          <a:srcRect/>
          <a:stretch>
            <a:fillRect/>
          </a:stretch>
        </p:blipFill>
        <p:spPr bwMode="auto">
          <a:xfrm>
            <a:off x="5562600" y="1752601"/>
            <a:ext cx="2409825" cy="2209799"/>
          </a:xfrm>
          <a:prstGeom prst="rect">
            <a:avLst/>
          </a:prstGeom>
          <a:noFill/>
          <a:ln w="9525">
            <a:noFill/>
            <a:miter lim="800000"/>
            <a:headEnd/>
            <a:tailEnd/>
          </a:ln>
          <a:effectLst/>
        </p:spPr>
      </p:pic>
      <p:sp>
        <p:nvSpPr>
          <p:cNvPr id="9" name="Rectangle 4"/>
          <p:cNvSpPr>
            <a:spLocks noChangeArrowheads="1"/>
          </p:cNvSpPr>
          <p:nvPr/>
        </p:nvSpPr>
        <p:spPr bwMode="auto">
          <a:xfrm>
            <a:off x="304800" y="4419600"/>
            <a:ext cx="7772400" cy="1987724"/>
          </a:xfrm>
          <a:prstGeom prst="rect">
            <a:avLst/>
          </a:prstGeom>
          <a:noFill/>
          <a:ln w="9525">
            <a:noFill/>
            <a:miter lim="800000"/>
            <a:headEnd/>
            <a:tailEnd/>
          </a:ln>
        </p:spPr>
        <p:txBody>
          <a:bodyPr wrap="square">
            <a:spAutoFit/>
          </a:bodyPr>
          <a:lstStyle/>
          <a:p>
            <a:pPr algn="just" eaLnBrk="0" hangingPunct="0">
              <a:lnSpc>
                <a:spcPct val="150000"/>
              </a:lnSpc>
              <a:spcBef>
                <a:spcPct val="20000"/>
              </a:spcBef>
              <a:buFont typeface="Wingdings" pitchFamily="2" charset="2"/>
              <a:buChar char="q"/>
            </a:pPr>
            <a:r>
              <a:rPr lang="en-US" sz="1600" dirty="0" smtClean="0">
                <a:latin typeface="Verdana" pitchFamily="34" charset="0"/>
              </a:rPr>
              <a:t> Conversion </a:t>
            </a:r>
            <a:r>
              <a:rPr lang="en-US" sz="1600" dirty="0">
                <a:latin typeface="Verdana" pitchFamily="34" charset="0"/>
              </a:rPr>
              <a:t>of a Liquid Material into a Solid of Some Useful Shape Through the Interaction with a </a:t>
            </a:r>
            <a:r>
              <a:rPr lang="en-US" sz="1600" dirty="0" smtClean="0">
                <a:latin typeface="Verdana" pitchFamily="34" charset="0"/>
              </a:rPr>
              <a:t>Mold.</a:t>
            </a:r>
          </a:p>
          <a:p>
            <a:pPr algn="just" eaLnBrk="0" hangingPunct="0">
              <a:lnSpc>
                <a:spcPct val="150000"/>
              </a:lnSpc>
              <a:spcBef>
                <a:spcPct val="20000"/>
              </a:spcBef>
              <a:buFont typeface="Wingdings" pitchFamily="2" charset="2"/>
              <a:buChar char="q"/>
            </a:pPr>
            <a:r>
              <a:rPr lang="en-US" sz="1600" dirty="0" smtClean="0">
                <a:latin typeface="Verdana" pitchFamily="34" charset="0"/>
              </a:rPr>
              <a:t>  </a:t>
            </a:r>
            <a:r>
              <a:rPr lang="en-US" sz="1600" i="1" dirty="0" smtClean="0">
                <a:solidFill>
                  <a:srgbClr val="FF3300"/>
                </a:solidFill>
                <a:latin typeface="Verdana" pitchFamily="34" charset="0"/>
              </a:rPr>
              <a:t>Introduction of molten metal into a mold cavity; upon solidification, metal conforms to the shape of the cavity.</a:t>
            </a:r>
            <a:r>
              <a:rPr lang="en-US" sz="1600" dirty="0" smtClean="0">
                <a:solidFill>
                  <a:srgbClr val="FF3300"/>
                </a:solidFill>
                <a:latin typeface="Verdana" pitchFamily="34" charset="0"/>
              </a:rPr>
              <a:t> </a:t>
            </a:r>
          </a:p>
          <a:p>
            <a:pPr algn="just" eaLnBrk="0" hangingPunct="0">
              <a:lnSpc>
                <a:spcPct val="150000"/>
              </a:lnSpc>
              <a:spcBef>
                <a:spcPct val="20000"/>
              </a:spcBef>
              <a:buFont typeface="Wingdings" pitchFamily="2" charset="2"/>
              <a:buChar char="q"/>
            </a:pPr>
            <a:r>
              <a:rPr lang="en-US" sz="1600" dirty="0" smtClean="0">
                <a:latin typeface="Verdana" pitchFamily="34" charset="0"/>
              </a:rPr>
              <a:t> </a:t>
            </a:r>
            <a:r>
              <a:rPr lang="en-US" sz="1600" i="1" dirty="0" smtClean="0">
                <a:latin typeface="Verdana" pitchFamily="34" charset="0"/>
              </a:rPr>
              <a:t>The term casting is used to denote both the product and the process.</a:t>
            </a:r>
            <a:endParaRPr lang="en-US" sz="1600" dirty="0">
              <a:latin typeface="Verdana" pitchFamily="34" charset="0"/>
            </a:endParaRPr>
          </a:p>
        </p:txBody>
      </p:sp>
      <p:graphicFrame>
        <p:nvGraphicFramePr>
          <p:cNvPr id="10" name="Diagram 9"/>
          <p:cNvGraphicFramePr/>
          <p:nvPr/>
        </p:nvGraphicFramePr>
        <p:xfrm>
          <a:off x="5867400" y="482600"/>
          <a:ext cx="2286000" cy="812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5" name="Oval Callout 14"/>
          <p:cNvSpPr/>
          <p:nvPr/>
        </p:nvSpPr>
        <p:spPr>
          <a:xfrm>
            <a:off x="5867400" y="228600"/>
            <a:ext cx="2286000" cy="1219200"/>
          </a:xfrm>
          <a:prstGeom prst="wedgeEllipseCallo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52400" y="304800"/>
            <a:ext cx="7848600" cy="6125882"/>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304800" y="1066800"/>
            <a:ext cx="7608277" cy="44196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Draft allowances for the various material</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228600" y="1828800"/>
            <a:ext cx="7772400" cy="4800600"/>
          </a:xfrm>
          <a:prstGeom prst="rect">
            <a:avLst/>
          </a:prstGeom>
          <a:noFill/>
          <a:ln w="28575">
            <a:solidFill>
              <a:schemeClr val="tx1"/>
            </a:solid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 Distortion allowances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b="1" i="1" dirty="0" smtClean="0">
                <a:solidFill>
                  <a:srgbClr val="18A818"/>
                </a:solidFill>
                <a:latin typeface="Verdana" pitchFamily="34" charset="0"/>
              </a:rPr>
              <a:t>A casting will distort if;</a:t>
            </a:r>
          </a:p>
          <a:p>
            <a:pPr algn="just">
              <a:lnSpc>
                <a:spcPct val="150000"/>
              </a:lnSpc>
            </a:pPr>
            <a:r>
              <a:rPr lang="en-US" dirty="0" smtClean="0">
                <a:latin typeface="Verdana" pitchFamily="34" charset="0"/>
              </a:rPr>
              <a:t>It is of irregular shape.</a:t>
            </a:r>
          </a:p>
          <a:p>
            <a:pPr algn="just">
              <a:lnSpc>
                <a:spcPct val="150000"/>
              </a:lnSpc>
            </a:pPr>
            <a:r>
              <a:rPr lang="en-US" dirty="0" smtClean="0">
                <a:latin typeface="Verdana" pitchFamily="34" charset="0"/>
              </a:rPr>
              <a:t>All it part do not shrink uniformly i.e. some parts shrinks while others are restricted from during so.</a:t>
            </a:r>
          </a:p>
          <a:p>
            <a:pPr algn="just">
              <a:lnSpc>
                <a:spcPct val="150000"/>
              </a:lnSpc>
            </a:pPr>
            <a:r>
              <a:rPr lang="en-US" dirty="0" smtClean="0">
                <a:latin typeface="Verdana" pitchFamily="34" charset="0"/>
              </a:rPr>
              <a:t>It is U and V shape.</a:t>
            </a:r>
          </a:p>
          <a:p>
            <a:pPr algn="just">
              <a:lnSpc>
                <a:spcPct val="150000"/>
              </a:lnSpc>
            </a:pPr>
            <a:r>
              <a:rPr lang="en-US" dirty="0" smtClean="0">
                <a:latin typeface="Verdana" pitchFamily="34" charset="0"/>
              </a:rPr>
              <a:t>It is a long flat casting.</a:t>
            </a:r>
          </a:p>
          <a:p>
            <a:pPr algn="just">
              <a:lnSpc>
                <a:spcPct val="150000"/>
              </a:lnSpc>
              <a:buNone/>
            </a:pPr>
            <a:r>
              <a:rPr lang="en-US" dirty="0" smtClean="0">
                <a:latin typeface="Verdana" pitchFamily="34" charset="0"/>
              </a:rPr>
              <a:t>  </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304800" y="798526"/>
            <a:ext cx="7620000" cy="5526074"/>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304800" y="380999"/>
            <a:ext cx="7620000" cy="6205509"/>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 Shake allowances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28600" y="1371600"/>
            <a:ext cx="7543800" cy="5105400"/>
          </a:xfrm>
        </p:spPr>
        <p:txBody>
          <a:bodyPr>
            <a:normAutofit fontScale="70000" lnSpcReduction="20000"/>
          </a:bodyPr>
          <a:lstStyle/>
          <a:p>
            <a:pPr algn="just">
              <a:lnSpc>
                <a:spcPct val="170000"/>
              </a:lnSpc>
            </a:pPr>
            <a:r>
              <a:rPr lang="en-US" dirty="0" smtClean="0">
                <a:latin typeface="Verdana" pitchFamily="34" charset="0"/>
              </a:rPr>
              <a:t>A pattern is shaken and rapped by striking same with a wooden piece from side to side. This is done so that the pattern a little is loosened in the mould cavity and can be easily removed.</a:t>
            </a:r>
          </a:p>
          <a:p>
            <a:pPr algn="just">
              <a:lnSpc>
                <a:spcPct val="170000"/>
              </a:lnSpc>
            </a:pPr>
            <a:r>
              <a:rPr lang="en-US" dirty="0" smtClean="0">
                <a:latin typeface="Verdana" pitchFamily="34" charset="0"/>
              </a:rPr>
              <a:t>Therefore shaking or rapping enlarge the mould cavity which result in a bigger size casting.</a:t>
            </a:r>
          </a:p>
          <a:p>
            <a:pPr algn="just">
              <a:lnSpc>
                <a:spcPct val="170000"/>
              </a:lnSpc>
            </a:pPr>
            <a:r>
              <a:rPr lang="en-US" dirty="0" smtClean="0">
                <a:latin typeface="Verdana" pitchFamily="34" charset="0"/>
              </a:rPr>
              <a:t>Hence, a -</a:t>
            </a:r>
            <a:r>
              <a:rPr lang="en-US" dirty="0" err="1" smtClean="0">
                <a:latin typeface="Verdana" pitchFamily="34" charset="0"/>
              </a:rPr>
              <a:t>ve</a:t>
            </a:r>
            <a:r>
              <a:rPr lang="en-US" dirty="0" smtClean="0">
                <a:latin typeface="Verdana" pitchFamily="34" charset="0"/>
              </a:rPr>
              <a:t> allowance is given to the pattern i.e., pattern dimensions are kept smaller In order to compensate the enlargement of mould cavity due to rapping.</a:t>
            </a:r>
          </a:p>
          <a:p>
            <a:pPr algn="just">
              <a:lnSpc>
                <a:spcPct val="170000"/>
              </a:lnSpc>
            </a:pPr>
            <a:r>
              <a:rPr lang="en-US" dirty="0" smtClean="0">
                <a:latin typeface="Verdana" pitchFamily="34" charset="0"/>
              </a:rPr>
              <a:t>The magnitude of shake allowance can be reduced by increasing the tapper.   </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5880"/>
            <a:ext cx="7239000" cy="4846320"/>
          </a:xfrm>
        </p:spPr>
        <p:txBody>
          <a:bodyPr>
            <a:noAutofit/>
          </a:bodyPr>
          <a:lstStyle/>
          <a:p>
            <a:pPr algn="ctr">
              <a:lnSpc>
                <a:spcPct val="150000"/>
              </a:lnSpc>
              <a:spcBef>
                <a:spcPct val="0"/>
              </a:spcBef>
              <a:buNone/>
            </a:pPr>
            <a:r>
              <a:rPr lang="en-US" sz="4400" b="1" i="1" spc="50" dirty="0" smtClean="0">
                <a:ln w="11430"/>
                <a:solidFill>
                  <a:srgbClr val="002060"/>
                </a:solidFill>
                <a:effectLst>
                  <a:outerShdw blurRad="76200" dist="50800" dir="5400000" algn="tl" rotWithShape="0">
                    <a:srgbClr val="000000">
                      <a:alpha val="65000"/>
                    </a:srgbClr>
                  </a:outerShdw>
                </a:effectLst>
                <a:latin typeface="Engravers MT" pitchFamily="18" charset="0"/>
                <a:ea typeface="+mj-ea"/>
                <a:cs typeface="+mj-cs"/>
              </a:rPr>
              <a:t>Pattern layout </a:t>
            </a:r>
          </a:p>
          <a:p>
            <a:pPr algn="ctr">
              <a:lnSpc>
                <a:spcPct val="150000"/>
              </a:lnSpc>
              <a:spcBef>
                <a:spcPct val="0"/>
              </a:spcBef>
              <a:buNone/>
            </a:pPr>
            <a:r>
              <a:rPr lang="en-US" sz="4400" b="1" i="1" spc="50" dirty="0" smtClean="0">
                <a:ln w="11430"/>
                <a:solidFill>
                  <a:srgbClr val="002060"/>
                </a:solidFill>
                <a:effectLst>
                  <a:outerShdw blurRad="76200" dist="50800" dir="5400000" algn="tl" rotWithShape="0">
                    <a:srgbClr val="000000">
                      <a:alpha val="65000"/>
                    </a:srgbClr>
                  </a:outerShdw>
                </a:effectLst>
                <a:latin typeface="Engravers MT" pitchFamily="18" charset="0"/>
                <a:ea typeface="+mj-ea"/>
                <a:cs typeface="+mj-cs"/>
              </a:rPr>
              <a:t>And</a:t>
            </a:r>
          </a:p>
          <a:p>
            <a:pPr algn="ctr">
              <a:lnSpc>
                <a:spcPct val="150000"/>
              </a:lnSpc>
              <a:spcBef>
                <a:spcPct val="0"/>
              </a:spcBef>
              <a:buNone/>
            </a:pPr>
            <a:r>
              <a:rPr lang="en-US" sz="4400" b="1" i="1" spc="50" dirty="0" smtClean="0">
                <a:ln w="11430"/>
                <a:solidFill>
                  <a:srgbClr val="002060"/>
                </a:solidFill>
                <a:effectLst>
                  <a:outerShdw blurRad="76200" dist="50800" dir="5400000" algn="tl" rotWithShape="0">
                    <a:srgbClr val="000000">
                      <a:alpha val="65000"/>
                    </a:srgbClr>
                  </a:outerShdw>
                </a:effectLst>
                <a:latin typeface="Engravers MT" pitchFamily="18" charset="0"/>
                <a:ea typeface="+mj-ea"/>
                <a:cs typeface="+mj-cs"/>
              </a:rPr>
              <a:t>Pattern construction </a:t>
            </a:r>
            <a:endParaRPr lang="en-US" sz="4400" b="1" i="1" spc="50" dirty="0">
              <a:ln w="11430"/>
              <a:solidFill>
                <a:srgbClr val="002060"/>
              </a:solidFill>
              <a:effectLst>
                <a:outerShdw blurRad="76200" dist="50800" dir="5400000" algn="tl" rotWithShape="0">
                  <a:srgbClr val="000000">
                    <a:alpha val="65000"/>
                  </a:srgbClr>
                </a:outerShdw>
              </a:effectLst>
              <a:latin typeface="Engravers MT" pitchFamily="18" charset="0"/>
              <a:ea typeface="+mj-ea"/>
              <a:cs typeface="+mj-cs"/>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Pattern layout</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066800"/>
            <a:ext cx="7239000" cy="5638800"/>
          </a:xfrm>
        </p:spPr>
        <p:txBody>
          <a:bodyPr>
            <a:normAutofit fontScale="85000" lnSpcReduction="20000"/>
          </a:bodyPr>
          <a:lstStyle/>
          <a:p>
            <a:pPr algn="just">
              <a:lnSpc>
                <a:spcPct val="160000"/>
              </a:lnSpc>
              <a:buNone/>
            </a:pPr>
            <a:r>
              <a:rPr lang="en-US" b="1" i="1" dirty="0" smtClean="0">
                <a:solidFill>
                  <a:srgbClr val="18A818"/>
                </a:solidFill>
                <a:latin typeface="Verdana" pitchFamily="34" charset="0"/>
              </a:rPr>
              <a:t>Steps involved:</a:t>
            </a:r>
          </a:p>
          <a:p>
            <a:pPr algn="just">
              <a:lnSpc>
                <a:spcPct val="160000"/>
              </a:lnSpc>
            </a:pPr>
            <a:r>
              <a:rPr lang="en-US" dirty="0" smtClean="0">
                <a:latin typeface="Verdana" pitchFamily="34" charset="0"/>
              </a:rPr>
              <a:t>Get the working drawing of the part for which pattern is to be made.</a:t>
            </a:r>
          </a:p>
          <a:p>
            <a:pPr algn="just">
              <a:lnSpc>
                <a:spcPct val="160000"/>
              </a:lnSpc>
            </a:pPr>
            <a:r>
              <a:rPr lang="en-US" dirty="0" smtClean="0">
                <a:latin typeface="Verdana" pitchFamily="34" charset="0"/>
              </a:rPr>
              <a:t>Make two view of the part drawing on a sheet, using shrink rule. A shrink rule is a modified form of an ordinary scale which has already taken care of shrinkage allowance for the particular metal to be cast.</a:t>
            </a:r>
          </a:p>
          <a:p>
            <a:pPr algn="just">
              <a:lnSpc>
                <a:spcPct val="160000"/>
              </a:lnSpc>
            </a:pPr>
            <a:r>
              <a:rPr lang="en-US" dirty="0" smtClean="0">
                <a:latin typeface="Verdana" pitchFamily="34" charset="0"/>
              </a:rPr>
              <a:t>Add machining allowances as per requirement.</a:t>
            </a:r>
          </a:p>
          <a:p>
            <a:pPr algn="just">
              <a:lnSpc>
                <a:spcPct val="160000"/>
              </a:lnSpc>
            </a:pPr>
            <a:r>
              <a:rPr lang="en-US" dirty="0" smtClean="0">
                <a:latin typeface="Verdana" pitchFamily="34" charset="0"/>
              </a:rPr>
              <a:t>Depending upon the method of the </a:t>
            </a:r>
            <a:r>
              <a:rPr lang="en-US" dirty="0" err="1" smtClean="0">
                <a:latin typeface="Verdana" pitchFamily="34" charset="0"/>
              </a:rPr>
              <a:t>moulding</a:t>
            </a:r>
            <a:r>
              <a:rPr lang="en-US" dirty="0" smtClean="0">
                <a:latin typeface="Verdana" pitchFamily="34" charset="0"/>
              </a:rPr>
              <a:t>, provide the draft allowances.</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Pattern construction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0"/>
            <a:ext cx="7239000" cy="5562600"/>
          </a:xfrm>
        </p:spPr>
        <p:txBody>
          <a:bodyPr>
            <a:normAutofit fontScale="70000" lnSpcReduction="20000"/>
          </a:bodyPr>
          <a:lstStyle/>
          <a:p>
            <a:pPr algn="just">
              <a:lnSpc>
                <a:spcPct val="170000"/>
              </a:lnSpc>
            </a:pPr>
            <a:r>
              <a:rPr lang="en-US" dirty="0" smtClean="0">
                <a:latin typeface="Verdana" pitchFamily="34" charset="0"/>
              </a:rPr>
              <a:t>Study the pattern layout carefully and established;</a:t>
            </a:r>
          </a:p>
          <a:p>
            <a:pPr marL="749808" lvl="1" indent="-457200" algn="just">
              <a:lnSpc>
                <a:spcPct val="170000"/>
              </a:lnSpc>
              <a:buClr>
                <a:schemeClr val="accent1"/>
              </a:buClr>
              <a:buFont typeface="+mj-lt"/>
              <a:buAutoNum type="alphaLcPeriod"/>
            </a:pPr>
            <a:r>
              <a:rPr lang="en-US" sz="2600" b="1" dirty="0" smtClean="0">
                <a:latin typeface="Verdana" pitchFamily="34" charset="0"/>
              </a:rPr>
              <a:t>Location of parting surface </a:t>
            </a:r>
          </a:p>
          <a:p>
            <a:pPr marL="749808" lvl="1" indent="-457200" algn="just">
              <a:lnSpc>
                <a:spcPct val="170000"/>
              </a:lnSpc>
              <a:buClr>
                <a:schemeClr val="accent1"/>
              </a:buClr>
              <a:buFont typeface="+mj-lt"/>
              <a:buAutoNum type="alphaLcPeriod"/>
            </a:pPr>
            <a:r>
              <a:rPr lang="en-US" sz="2600" b="1" dirty="0" smtClean="0">
                <a:latin typeface="Verdana" pitchFamily="34" charset="0"/>
              </a:rPr>
              <a:t>No. of parts in which the pattern will be made.</a:t>
            </a:r>
          </a:p>
          <a:p>
            <a:pPr algn="just">
              <a:lnSpc>
                <a:spcPct val="170000"/>
              </a:lnSpc>
            </a:pPr>
            <a:r>
              <a:rPr lang="en-US" dirty="0" smtClean="0">
                <a:latin typeface="Verdana" pitchFamily="34" charset="0"/>
              </a:rPr>
              <a:t>Using the various hand tools and pattern making machines fabricate the different parts of the pattern.</a:t>
            </a:r>
          </a:p>
          <a:p>
            <a:pPr algn="just">
              <a:lnSpc>
                <a:spcPct val="170000"/>
              </a:lnSpc>
            </a:pPr>
            <a:r>
              <a:rPr lang="en-US" dirty="0" smtClean="0">
                <a:latin typeface="Verdana" pitchFamily="34" charset="0"/>
              </a:rPr>
              <a:t>Inspect the pattern as regards the alignment of different portion of the pattern and its dimensional accuracy.</a:t>
            </a:r>
          </a:p>
          <a:p>
            <a:pPr algn="just">
              <a:lnSpc>
                <a:spcPct val="170000"/>
              </a:lnSpc>
            </a:pPr>
            <a:r>
              <a:rPr lang="en-US" dirty="0" smtClean="0">
                <a:latin typeface="Verdana" pitchFamily="34" charset="0"/>
              </a:rPr>
              <a:t> fill wax in all the fillets to remove sharp corners.</a:t>
            </a:r>
          </a:p>
          <a:p>
            <a:pPr algn="just">
              <a:lnSpc>
                <a:spcPct val="170000"/>
              </a:lnSpc>
            </a:pPr>
            <a:r>
              <a:rPr lang="en-US" dirty="0" smtClean="0">
                <a:latin typeface="Verdana" pitchFamily="34" charset="0"/>
              </a:rPr>
              <a:t>Give shellac coating to all the patterns.</a:t>
            </a:r>
          </a:p>
          <a:p>
            <a:pPr algn="just">
              <a:lnSpc>
                <a:spcPct val="170000"/>
              </a:lnSpc>
            </a:pPr>
            <a:r>
              <a:rPr lang="en-US" dirty="0" smtClean="0">
                <a:latin typeface="Verdana" pitchFamily="34" charset="0"/>
              </a:rPr>
              <a:t>Impart suitable colors to the pattern for identification purpose and for other information.  </a:t>
            </a:r>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2440"/>
            <a:ext cx="7772400" cy="67056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ATTRIBUTES OF CASTING PROCESS</a:t>
            </a:r>
          </a:p>
        </p:txBody>
      </p:sp>
      <p:sp>
        <p:nvSpPr>
          <p:cNvPr id="3" name="Content Placeholder 2"/>
          <p:cNvSpPr>
            <a:spLocks noGrp="1"/>
          </p:cNvSpPr>
          <p:nvPr>
            <p:ph idx="1"/>
          </p:nvPr>
        </p:nvSpPr>
        <p:spPr>
          <a:xfrm>
            <a:off x="457200" y="1478280"/>
            <a:ext cx="7239000" cy="4846320"/>
          </a:xfrm>
        </p:spPr>
        <p:txBody>
          <a:bodyPr/>
          <a:lstStyle/>
          <a:p>
            <a:pPr algn="just">
              <a:lnSpc>
                <a:spcPct val="150000"/>
              </a:lnSpc>
            </a:pPr>
            <a:r>
              <a:rPr lang="en-US" sz="2200" dirty="0" smtClean="0">
                <a:latin typeface="Verdana" pitchFamily="34" charset="0"/>
              </a:rPr>
              <a:t>Most suited for </a:t>
            </a:r>
            <a:r>
              <a:rPr lang="en-US" sz="2200" dirty="0" smtClean="0">
                <a:solidFill>
                  <a:srgbClr val="00B050"/>
                </a:solidFill>
                <a:latin typeface="Verdana" pitchFamily="34" charset="0"/>
              </a:rPr>
              <a:t>intricate shapes </a:t>
            </a:r>
            <a:r>
              <a:rPr lang="en-US" sz="2200" dirty="0" smtClean="0">
                <a:latin typeface="Verdana" pitchFamily="34" charset="0"/>
              </a:rPr>
              <a:t>and for parts with </a:t>
            </a:r>
            <a:r>
              <a:rPr lang="en-US" sz="2200" dirty="0" smtClean="0">
                <a:solidFill>
                  <a:srgbClr val="00B050"/>
                </a:solidFill>
                <a:latin typeface="Verdana" pitchFamily="34" charset="0"/>
              </a:rPr>
              <a:t>internal cavities</a:t>
            </a:r>
            <a:r>
              <a:rPr lang="en-US" sz="2200" dirty="0" smtClean="0">
                <a:latin typeface="Verdana" pitchFamily="34" charset="0"/>
              </a:rPr>
              <a:t>, such as </a:t>
            </a:r>
            <a:r>
              <a:rPr lang="en-US" sz="2200" dirty="0" smtClean="0">
                <a:solidFill>
                  <a:srgbClr val="00B050"/>
                </a:solidFill>
                <a:latin typeface="Verdana" pitchFamily="34" charset="0"/>
              </a:rPr>
              <a:t>engine blocks</a:t>
            </a:r>
            <a:r>
              <a:rPr lang="en-US" sz="2200" dirty="0" smtClean="0">
                <a:latin typeface="Verdana" pitchFamily="34" charset="0"/>
              </a:rPr>
              <a:t>, </a:t>
            </a:r>
            <a:r>
              <a:rPr lang="en-US" sz="2200" dirty="0" smtClean="0">
                <a:solidFill>
                  <a:srgbClr val="00B050"/>
                </a:solidFill>
                <a:latin typeface="Verdana" pitchFamily="34" charset="0"/>
              </a:rPr>
              <a:t>cylinder heads</a:t>
            </a:r>
            <a:r>
              <a:rPr lang="en-US" sz="2200" dirty="0" smtClean="0">
                <a:latin typeface="Verdana" pitchFamily="34" charset="0"/>
              </a:rPr>
              <a:t>, </a:t>
            </a:r>
            <a:r>
              <a:rPr lang="en-US" sz="2200" dirty="0" smtClean="0">
                <a:solidFill>
                  <a:srgbClr val="00B050"/>
                </a:solidFill>
                <a:latin typeface="Verdana" pitchFamily="34" charset="0"/>
              </a:rPr>
              <a:t>pump housing</a:t>
            </a:r>
            <a:r>
              <a:rPr lang="en-US" sz="2200" dirty="0" smtClean="0">
                <a:latin typeface="Verdana" pitchFamily="34" charset="0"/>
              </a:rPr>
              <a:t>, </a:t>
            </a:r>
            <a:r>
              <a:rPr lang="en-US" sz="2200" dirty="0" smtClean="0">
                <a:solidFill>
                  <a:srgbClr val="00B050"/>
                </a:solidFill>
                <a:latin typeface="Verdana" pitchFamily="34" charset="0"/>
              </a:rPr>
              <a:t>crankshaft</a:t>
            </a:r>
            <a:r>
              <a:rPr lang="en-US" sz="2200" dirty="0" smtClean="0">
                <a:latin typeface="Verdana" pitchFamily="34" charset="0"/>
              </a:rPr>
              <a:t>, </a:t>
            </a:r>
            <a:r>
              <a:rPr lang="en-US" sz="2200" dirty="0" smtClean="0">
                <a:solidFill>
                  <a:srgbClr val="00B050"/>
                </a:solidFill>
                <a:latin typeface="Verdana" pitchFamily="34" charset="0"/>
              </a:rPr>
              <a:t>machine tool beds </a:t>
            </a:r>
            <a:r>
              <a:rPr lang="en-US" sz="2200" dirty="0" smtClean="0">
                <a:latin typeface="Verdana" pitchFamily="34" charset="0"/>
              </a:rPr>
              <a:t>and </a:t>
            </a:r>
            <a:r>
              <a:rPr lang="en-US" sz="2200" dirty="0" smtClean="0">
                <a:solidFill>
                  <a:srgbClr val="00B050"/>
                </a:solidFill>
                <a:latin typeface="Verdana" pitchFamily="34" charset="0"/>
              </a:rPr>
              <a:t>frames</a:t>
            </a:r>
            <a:r>
              <a:rPr lang="en-US" sz="2200" dirty="0" smtClean="0">
                <a:latin typeface="Verdana" pitchFamily="34" charset="0"/>
              </a:rPr>
              <a:t>, etc. </a:t>
            </a:r>
          </a:p>
          <a:p>
            <a:pPr algn="just">
              <a:lnSpc>
                <a:spcPct val="150000"/>
              </a:lnSpc>
            </a:pPr>
            <a:r>
              <a:rPr lang="en-US" sz="2200" dirty="0" smtClean="0">
                <a:latin typeface="Verdana" pitchFamily="34" charset="0"/>
              </a:rPr>
              <a:t>Particularly suitable for small runs. </a:t>
            </a:r>
          </a:p>
          <a:p>
            <a:pPr algn="just">
              <a:lnSpc>
                <a:spcPct val="150000"/>
              </a:lnSpc>
            </a:pPr>
            <a:r>
              <a:rPr lang="en-US" sz="2200" dirty="0" smtClean="0">
                <a:latin typeface="Verdana" pitchFamily="34" charset="0"/>
              </a:rPr>
              <a:t>Cost of equipment and facilities low. </a:t>
            </a:r>
          </a:p>
          <a:p>
            <a:pPr algn="just">
              <a:lnSpc>
                <a:spcPct val="150000"/>
              </a:lnSpc>
            </a:pPr>
            <a:r>
              <a:rPr lang="en-US" sz="2200" dirty="0" smtClean="0">
                <a:latin typeface="Verdana" pitchFamily="34" charset="0"/>
              </a:rPr>
              <a:t>Some metals can be shaped by casting only because of the metallurgical and mechanical properties.</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Pattern colors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0"/>
            <a:ext cx="7239000" cy="5486400"/>
          </a:xfrm>
        </p:spPr>
        <p:txBody>
          <a:bodyPr/>
          <a:lstStyle/>
          <a:p>
            <a:pPr algn="just">
              <a:lnSpc>
                <a:spcPct val="150000"/>
              </a:lnSpc>
              <a:buNone/>
            </a:pPr>
            <a:r>
              <a:rPr lang="en-US" b="1" i="1" dirty="0" smtClean="0">
                <a:solidFill>
                  <a:srgbClr val="18A818"/>
                </a:solidFill>
                <a:latin typeface="Verdana" pitchFamily="34" charset="0"/>
              </a:rPr>
              <a:t>Patterns are imparted certain colors and shades in order to:</a:t>
            </a:r>
          </a:p>
          <a:p>
            <a:pPr algn="just">
              <a:lnSpc>
                <a:spcPct val="150000"/>
              </a:lnSpc>
            </a:pPr>
            <a:r>
              <a:rPr lang="en-US" dirty="0" smtClean="0">
                <a:latin typeface="Verdana" pitchFamily="34" charset="0"/>
              </a:rPr>
              <a:t>Identify quickly main body of the pattern and different parts of the pattern.</a:t>
            </a:r>
          </a:p>
          <a:p>
            <a:pPr algn="just">
              <a:lnSpc>
                <a:spcPct val="150000"/>
              </a:lnSpc>
            </a:pPr>
            <a:r>
              <a:rPr lang="en-US" dirty="0" smtClean="0">
                <a:latin typeface="Verdana" pitchFamily="34" charset="0"/>
              </a:rPr>
              <a:t>Indicate the type of metal to be cast.</a:t>
            </a:r>
          </a:p>
          <a:p>
            <a:pPr algn="just">
              <a:lnSpc>
                <a:spcPct val="150000"/>
              </a:lnSpc>
            </a:pPr>
            <a:r>
              <a:rPr lang="en-US" dirty="0" smtClean="0">
                <a:latin typeface="Verdana" pitchFamily="34" charset="0"/>
              </a:rPr>
              <a:t>Identify core print, loose piece easily.</a:t>
            </a:r>
          </a:p>
          <a:p>
            <a:pPr algn="just">
              <a:lnSpc>
                <a:spcPct val="150000"/>
              </a:lnSpc>
            </a:pPr>
            <a:r>
              <a:rPr lang="en-US" dirty="0" smtClean="0">
                <a:latin typeface="Verdana" pitchFamily="34" charset="0"/>
              </a:rPr>
              <a:t>Visualize surfaces to be machined, etc.</a:t>
            </a:r>
            <a:endParaRPr lang="en-US"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Pattern colors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219200"/>
            <a:ext cx="7239000" cy="5562600"/>
          </a:xfrm>
        </p:spPr>
        <p:txBody>
          <a:bodyPr>
            <a:normAutofit fontScale="77500" lnSpcReduction="20000"/>
          </a:bodyPr>
          <a:lstStyle/>
          <a:p>
            <a:pPr algn="just">
              <a:buNone/>
            </a:pPr>
            <a:r>
              <a:rPr lang="en-US" i="1" dirty="0" smtClean="0">
                <a:solidFill>
                  <a:srgbClr val="18A818"/>
                </a:solidFill>
                <a:latin typeface="Verdana" pitchFamily="34" charset="0"/>
              </a:rPr>
              <a:t>The pattern are normally painted with color so the mould maker would be able to understand the functions clearly.</a:t>
            </a:r>
          </a:p>
          <a:p>
            <a:pPr algn="just">
              <a:buNone/>
            </a:pPr>
            <a:endParaRPr lang="en-US" dirty="0" smtClean="0">
              <a:latin typeface="Verdana" pitchFamily="34" charset="0"/>
            </a:endParaRPr>
          </a:p>
          <a:p>
            <a:pPr algn="just"/>
            <a:r>
              <a:rPr lang="en-US" b="1" dirty="0" smtClean="0">
                <a:solidFill>
                  <a:srgbClr val="FF0000"/>
                </a:solidFill>
                <a:latin typeface="Verdana" pitchFamily="34" charset="0"/>
              </a:rPr>
              <a:t>Red</a:t>
            </a:r>
            <a:r>
              <a:rPr lang="en-US" dirty="0" smtClean="0">
                <a:latin typeface="Verdana" pitchFamily="34" charset="0"/>
              </a:rPr>
              <a:t> or </a:t>
            </a:r>
            <a:r>
              <a:rPr lang="en-US" b="1" dirty="0" smtClean="0">
                <a:solidFill>
                  <a:srgbClr val="FFC000"/>
                </a:solidFill>
                <a:latin typeface="Verdana" pitchFamily="34" charset="0"/>
              </a:rPr>
              <a:t>Orange</a:t>
            </a:r>
            <a:r>
              <a:rPr lang="en-US" dirty="0" smtClean="0">
                <a:latin typeface="Verdana" pitchFamily="34" charset="0"/>
              </a:rPr>
              <a:t> on surfaces not to be finished and left as cast.</a:t>
            </a:r>
          </a:p>
          <a:p>
            <a:pPr algn="just"/>
            <a:endParaRPr lang="en-US" dirty="0" smtClean="0">
              <a:latin typeface="Verdana" pitchFamily="34" charset="0"/>
            </a:endParaRPr>
          </a:p>
          <a:p>
            <a:pPr algn="just"/>
            <a:r>
              <a:rPr lang="en-US" b="1" dirty="0" smtClean="0">
                <a:solidFill>
                  <a:srgbClr val="FFFF00"/>
                </a:solidFill>
                <a:latin typeface="Verdana" pitchFamily="34" charset="0"/>
              </a:rPr>
              <a:t>Yellow </a:t>
            </a:r>
            <a:r>
              <a:rPr lang="en-US" dirty="0" smtClean="0">
                <a:latin typeface="Verdana" pitchFamily="34" charset="0"/>
              </a:rPr>
              <a:t>on surfaces to be Machined.</a:t>
            </a:r>
          </a:p>
          <a:p>
            <a:pPr algn="just"/>
            <a:endParaRPr lang="en-US" dirty="0" smtClean="0">
              <a:latin typeface="Verdana" pitchFamily="34" charset="0"/>
            </a:endParaRPr>
          </a:p>
          <a:p>
            <a:pPr algn="just"/>
            <a:r>
              <a:rPr lang="en-US" b="1" dirty="0" smtClean="0">
                <a:latin typeface="Verdana" pitchFamily="34" charset="0"/>
              </a:rPr>
              <a:t>Black</a:t>
            </a:r>
            <a:r>
              <a:rPr lang="en-US" dirty="0" smtClean="0">
                <a:latin typeface="Verdana" pitchFamily="34" charset="0"/>
              </a:rPr>
              <a:t> on core prints for un-machined operation.</a:t>
            </a:r>
          </a:p>
          <a:p>
            <a:pPr algn="just"/>
            <a:endParaRPr lang="en-US" dirty="0" smtClean="0">
              <a:latin typeface="Verdana" pitchFamily="34" charset="0"/>
            </a:endParaRPr>
          </a:p>
          <a:p>
            <a:pPr algn="just"/>
            <a:r>
              <a:rPr lang="en-US" b="1" dirty="0" smtClean="0">
                <a:solidFill>
                  <a:srgbClr val="00B050"/>
                </a:solidFill>
                <a:latin typeface="Verdana" pitchFamily="34" charset="0"/>
              </a:rPr>
              <a:t>Green</a:t>
            </a:r>
            <a:r>
              <a:rPr lang="en-US" dirty="0" smtClean="0">
                <a:latin typeface="Verdana" pitchFamily="34" charset="0"/>
              </a:rPr>
              <a:t> on seats of and for loose  pieces and loose core prints.</a:t>
            </a:r>
          </a:p>
          <a:p>
            <a:pPr algn="just"/>
            <a:endParaRPr lang="en-US" dirty="0" smtClean="0">
              <a:latin typeface="Verdana" pitchFamily="34" charset="0"/>
            </a:endParaRPr>
          </a:p>
          <a:p>
            <a:pPr algn="just"/>
            <a:r>
              <a:rPr lang="en-US" dirty="0" smtClean="0">
                <a:latin typeface="Verdana" pitchFamily="34" charset="0"/>
              </a:rPr>
              <a:t>Diagonal Black strips with clear varnish on stop-offs to strengthen the weak patterns or to shorten a casting.</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7239000" cy="990600"/>
          </a:xfrm>
        </p:spPr>
        <p:txBody>
          <a:bodyPr>
            <a:noAutofit/>
          </a:bodyPr>
          <a:lstStyle/>
          <a:p>
            <a:pPr marL="274320" indent="-274320" algn="ctr">
              <a:lnSpc>
                <a:spcPct val="150000"/>
              </a:lnSpc>
              <a:buClr>
                <a:schemeClr val="tx2"/>
              </a:buClr>
              <a:buSzPct val="73000"/>
            </a:pPr>
            <a:r>
              <a:rPr lang="en-US" sz="44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t>Mould preparation</a:t>
            </a:r>
            <a:endParaRPr lang="en-US" sz="4400" i="1" spc="50" dirty="0">
              <a:ln w="11430"/>
              <a:solidFill>
                <a:srgbClr val="002060"/>
              </a:solidFill>
              <a:effectLst>
                <a:outerShdw blurRad="76200" dist="50800" dir="5400000" algn="tl" rotWithShape="0">
                  <a:srgbClr val="000000">
                    <a:alpha val="65000"/>
                  </a:srgbClr>
                </a:outerShdw>
              </a:effectLst>
              <a:latin typeface="Engravers MT"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Mould preparation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447800"/>
            <a:ext cx="7239000" cy="4998720"/>
          </a:xfrm>
        </p:spPr>
        <p:txBody>
          <a:bodyPr/>
          <a:lstStyle/>
          <a:p>
            <a:pPr algn="just">
              <a:lnSpc>
                <a:spcPct val="150000"/>
              </a:lnSpc>
              <a:buNone/>
            </a:pPr>
            <a:r>
              <a:rPr lang="en-US" b="1" i="1" dirty="0" smtClean="0">
                <a:solidFill>
                  <a:srgbClr val="18A818"/>
                </a:solidFill>
                <a:latin typeface="Verdana" pitchFamily="34" charset="0"/>
              </a:rPr>
              <a:t>Mould preparation is depends upon;</a:t>
            </a:r>
          </a:p>
          <a:p>
            <a:pPr algn="just">
              <a:lnSpc>
                <a:spcPct val="140000"/>
              </a:lnSpc>
            </a:pPr>
            <a:r>
              <a:rPr lang="en-US" sz="2200" dirty="0" smtClean="0">
                <a:latin typeface="Verdana" pitchFamily="34" charset="0"/>
              </a:rPr>
              <a:t>Types of molding material (sand)</a:t>
            </a:r>
          </a:p>
          <a:p>
            <a:pPr algn="just">
              <a:lnSpc>
                <a:spcPct val="140000"/>
              </a:lnSpc>
            </a:pPr>
            <a:r>
              <a:rPr lang="en-US" sz="2200" dirty="0" smtClean="0">
                <a:latin typeface="Verdana" pitchFamily="34" charset="0"/>
              </a:rPr>
              <a:t>Properties of molding material</a:t>
            </a:r>
          </a:p>
          <a:p>
            <a:pPr algn="just">
              <a:lnSpc>
                <a:spcPct val="140000"/>
              </a:lnSpc>
            </a:pPr>
            <a:r>
              <a:rPr lang="en-US" sz="2200" dirty="0" smtClean="0">
                <a:latin typeface="Verdana" pitchFamily="34" charset="0"/>
              </a:rPr>
              <a:t>Composition of Molding material</a:t>
            </a:r>
          </a:p>
          <a:p>
            <a:pPr algn="just">
              <a:lnSpc>
                <a:spcPct val="140000"/>
              </a:lnSpc>
            </a:pPr>
            <a:r>
              <a:rPr lang="en-US" sz="2200" dirty="0" smtClean="0">
                <a:latin typeface="Verdana" pitchFamily="34" charset="0"/>
              </a:rPr>
              <a:t>Mould box considerations</a:t>
            </a:r>
          </a:p>
          <a:p>
            <a:pPr algn="just">
              <a:lnSpc>
                <a:spcPct val="140000"/>
              </a:lnSpc>
            </a:pPr>
            <a:r>
              <a:rPr lang="en-US" sz="2200" dirty="0" smtClean="0">
                <a:latin typeface="Verdana" pitchFamily="34" charset="0"/>
              </a:rPr>
              <a:t>Molding methods</a:t>
            </a:r>
          </a:p>
          <a:p>
            <a:pPr algn="just">
              <a:lnSpc>
                <a:spcPct val="140000"/>
              </a:lnSpc>
            </a:pPr>
            <a:r>
              <a:rPr lang="en-US" sz="2200" dirty="0" smtClean="0">
                <a:latin typeface="Verdana" pitchFamily="34" charset="0"/>
              </a:rPr>
              <a:t>Casting material</a:t>
            </a:r>
          </a:p>
          <a:p>
            <a:pPr algn="just">
              <a:lnSpc>
                <a:spcPct val="140000"/>
              </a:lnSpc>
            </a:pPr>
            <a:r>
              <a:rPr lang="en-US" sz="2200" dirty="0" smtClean="0">
                <a:latin typeface="Verdana" pitchFamily="34" charset="0"/>
              </a:rPr>
              <a:t>Types of patterns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Molding material</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914400"/>
            <a:ext cx="7239000" cy="5791200"/>
          </a:xfrm>
        </p:spPr>
        <p:txBody>
          <a:bodyPr>
            <a:normAutofit fontScale="62500" lnSpcReduction="20000"/>
          </a:bodyPr>
          <a:lstStyle/>
          <a:p>
            <a:pPr algn="just">
              <a:lnSpc>
                <a:spcPct val="160000"/>
              </a:lnSpc>
              <a:buNone/>
            </a:pPr>
            <a:r>
              <a:rPr lang="en-US" b="1" dirty="0" smtClean="0">
                <a:latin typeface="Verdana" pitchFamily="34" charset="0"/>
              </a:rPr>
              <a:t>Major part of molding material in sand casting are</a:t>
            </a:r>
          </a:p>
          <a:p>
            <a:pPr algn="just">
              <a:lnSpc>
                <a:spcPct val="160000"/>
              </a:lnSpc>
            </a:pPr>
            <a:r>
              <a:rPr lang="en-US" b="1" dirty="0" smtClean="0">
                <a:latin typeface="Verdana" pitchFamily="34" charset="0"/>
              </a:rPr>
              <a:t>70-85% silica sand (Sio2)</a:t>
            </a:r>
          </a:p>
          <a:p>
            <a:pPr algn="just">
              <a:lnSpc>
                <a:spcPct val="160000"/>
              </a:lnSpc>
            </a:pPr>
            <a:r>
              <a:rPr lang="en-US" b="1" dirty="0" smtClean="0">
                <a:latin typeface="Verdana" pitchFamily="34" charset="0"/>
              </a:rPr>
              <a:t>10-12% bonding material. E.g., clay, cereal etc.</a:t>
            </a:r>
          </a:p>
          <a:p>
            <a:pPr algn="just">
              <a:lnSpc>
                <a:spcPct val="160000"/>
              </a:lnSpc>
            </a:pPr>
            <a:r>
              <a:rPr lang="en-US" b="1" dirty="0" smtClean="0">
                <a:latin typeface="Verdana" pitchFamily="34" charset="0"/>
              </a:rPr>
              <a:t>3-6% water</a:t>
            </a:r>
          </a:p>
          <a:p>
            <a:pPr algn="just">
              <a:lnSpc>
                <a:spcPct val="160000"/>
              </a:lnSpc>
              <a:buNone/>
            </a:pPr>
            <a:r>
              <a:rPr lang="en-US" b="1" dirty="0" smtClean="0">
                <a:latin typeface="Verdana" pitchFamily="34" charset="0"/>
              </a:rPr>
              <a:t>Requirement of molding sand are,</a:t>
            </a:r>
          </a:p>
          <a:p>
            <a:pPr marL="512064" lvl="2" indent="-274320" algn="just">
              <a:lnSpc>
                <a:spcPct val="160000"/>
              </a:lnSpc>
              <a:spcBef>
                <a:spcPts val="600"/>
              </a:spcBef>
              <a:buClr>
                <a:schemeClr val="tx2"/>
              </a:buClr>
              <a:buSzPct val="73000"/>
              <a:buFont typeface="Wingdings" pitchFamily="2" charset="2"/>
              <a:buChar char="§"/>
            </a:pPr>
            <a:r>
              <a:rPr lang="en-US" dirty="0" smtClean="0">
                <a:solidFill>
                  <a:schemeClr val="tx1"/>
                </a:solidFill>
                <a:latin typeface="Verdana" pitchFamily="34" charset="0"/>
              </a:rPr>
              <a:t>Refractoriness</a:t>
            </a:r>
          </a:p>
          <a:p>
            <a:pPr marL="512064" lvl="2" indent="-274320" algn="just">
              <a:lnSpc>
                <a:spcPct val="160000"/>
              </a:lnSpc>
              <a:spcBef>
                <a:spcPts val="600"/>
              </a:spcBef>
              <a:buClr>
                <a:schemeClr val="tx2"/>
              </a:buClr>
              <a:buSzPct val="73000"/>
              <a:buFont typeface="Wingdings" pitchFamily="2" charset="2"/>
              <a:buChar char="§"/>
            </a:pPr>
            <a:r>
              <a:rPr lang="en-US" dirty="0" smtClean="0">
                <a:solidFill>
                  <a:schemeClr val="tx1"/>
                </a:solidFill>
                <a:latin typeface="Verdana" pitchFamily="34" charset="0"/>
              </a:rPr>
              <a:t>Cohesiveness </a:t>
            </a:r>
          </a:p>
          <a:p>
            <a:pPr marL="512064" lvl="2" indent="-274320" algn="just">
              <a:lnSpc>
                <a:spcPct val="160000"/>
              </a:lnSpc>
              <a:spcBef>
                <a:spcPts val="600"/>
              </a:spcBef>
              <a:buClr>
                <a:schemeClr val="tx2"/>
              </a:buClr>
              <a:buSzPct val="73000"/>
              <a:buFont typeface="Wingdings" pitchFamily="2" charset="2"/>
              <a:buChar char="§"/>
            </a:pPr>
            <a:r>
              <a:rPr lang="en-US" dirty="0" smtClean="0">
                <a:solidFill>
                  <a:schemeClr val="tx1"/>
                </a:solidFill>
                <a:latin typeface="Verdana" pitchFamily="34" charset="0"/>
              </a:rPr>
              <a:t>Permeability</a:t>
            </a:r>
          </a:p>
          <a:p>
            <a:pPr marL="512064" lvl="2" indent="-274320" algn="just">
              <a:lnSpc>
                <a:spcPct val="160000"/>
              </a:lnSpc>
              <a:spcBef>
                <a:spcPts val="600"/>
              </a:spcBef>
              <a:buClr>
                <a:schemeClr val="tx2"/>
              </a:buClr>
              <a:buSzPct val="73000"/>
              <a:buFont typeface="Wingdings" pitchFamily="2" charset="2"/>
              <a:buChar char="§"/>
            </a:pPr>
            <a:r>
              <a:rPr lang="en-US" dirty="0" smtClean="0">
                <a:solidFill>
                  <a:schemeClr val="tx1"/>
                </a:solidFill>
                <a:latin typeface="Verdana" pitchFamily="34" charset="0"/>
              </a:rPr>
              <a:t>Collapsibility</a:t>
            </a:r>
          </a:p>
          <a:p>
            <a:pPr marL="512064" lvl="2" indent="-274320" algn="just">
              <a:lnSpc>
                <a:spcPct val="160000"/>
              </a:lnSpc>
              <a:spcBef>
                <a:spcPts val="600"/>
              </a:spcBef>
              <a:buClr>
                <a:schemeClr val="tx2"/>
              </a:buClr>
              <a:buSzPct val="73000"/>
              <a:buFont typeface="Wingdings" pitchFamily="2" charset="2"/>
              <a:buChar char="§"/>
            </a:pPr>
            <a:r>
              <a:rPr lang="en-US" dirty="0" smtClean="0">
                <a:solidFill>
                  <a:schemeClr val="tx1"/>
                </a:solidFill>
                <a:latin typeface="Verdana" pitchFamily="34" charset="0"/>
              </a:rPr>
              <a:t>Green strength</a:t>
            </a:r>
          </a:p>
          <a:p>
            <a:pPr marL="512064" lvl="2" indent="-274320" algn="just">
              <a:lnSpc>
                <a:spcPct val="160000"/>
              </a:lnSpc>
              <a:spcBef>
                <a:spcPts val="600"/>
              </a:spcBef>
              <a:buClr>
                <a:schemeClr val="tx2"/>
              </a:buClr>
              <a:buSzPct val="73000"/>
              <a:buFont typeface="Wingdings" pitchFamily="2" charset="2"/>
              <a:buChar char="§"/>
            </a:pPr>
            <a:r>
              <a:rPr lang="en-US" dirty="0" smtClean="0">
                <a:solidFill>
                  <a:schemeClr val="tx1"/>
                </a:solidFill>
                <a:latin typeface="Verdana" pitchFamily="34" charset="0"/>
              </a:rPr>
              <a:t>Dry strength</a:t>
            </a:r>
          </a:p>
          <a:p>
            <a:pPr marL="512064" lvl="2" indent="-274320" algn="just">
              <a:lnSpc>
                <a:spcPct val="160000"/>
              </a:lnSpc>
              <a:spcBef>
                <a:spcPts val="600"/>
              </a:spcBef>
              <a:buClr>
                <a:schemeClr val="tx2"/>
              </a:buClr>
              <a:buSzPct val="73000"/>
              <a:buFont typeface="Wingdings" pitchFamily="2" charset="2"/>
              <a:buChar char="§"/>
            </a:pPr>
            <a:r>
              <a:rPr lang="en-US" dirty="0" smtClean="0">
                <a:solidFill>
                  <a:schemeClr val="tx1"/>
                </a:solidFill>
                <a:latin typeface="Verdana" pitchFamily="34" charset="0"/>
              </a:rPr>
              <a:t>Hot strength</a:t>
            </a:r>
          </a:p>
          <a:p>
            <a:pPr marL="512064" lvl="2" indent="-274320" algn="just">
              <a:lnSpc>
                <a:spcPct val="160000"/>
              </a:lnSpc>
              <a:spcBef>
                <a:spcPts val="600"/>
              </a:spcBef>
              <a:buClr>
                <a:schemeClr val="tx2"/>
              </a:buClr>
              <a:buSzPct val="73000"/>
              <a:buFont typeface="Wingdings" pitchFamily="2" charset="2"/>
              <a:buChar char="§"/>
            </a:pPr>
            <a:r>
              <a:rPr lang="en-US" dirty="0" err="1" smtClean="0">
                <a:solidFill>
                  <a:schemeClr val="tx1"/>
                </a:solidFill>
                <a:latin typeface="Verdana" pitchFamily="34" charset="0"/>
              </a:rPr>
              <a:t>Flowability</a:t>
            </a:r>
            <a:endParaRPr lang="en-US" dirty="0" smtClean="0">
              <a:solidFill>
                <a:schemeClr val="tx1"/>
              </a:solidFill>
              <a:latin typeface="Verdana" pitchFamily="34" charset="0"/>
            </a:endParaRPr>
          </a:p>
          <a:p>
            <a:pPr marL="512064" lvl="2" indent="-274320" algn="just">
              <a:lnSpc>
                <a:spcPct val="160000"/>
              </a:lnSpc>
              <a:spcBef>
                <a:spcPts val="600"/>
              </a:spcBef>
              <a:buClr>
                <a:schemeClr val="tx2"/>
              </a:buClr>
              <a:buSzPct val="73000"/>
              <a:buFont typeface="Wingdings" pitchFamily="2" charset="2"/>
              <a:buChar char="§"/>
            </a:pPr>
            <a:r>
              <a:rPr lang="en-US" dirty="0" smtClean="0">
                <a:solidFill>
                  <a:schemeClr val="tx1"/>
                </a:solidFill>
                <a:latin typeface="Verdana" pitchFamily="34" charset="0"/>
              </a:rPr>
              <a:t>Adhesiveness</a:t>
            </a:r>
          </a:p>
          <a:p>
            <a:pPr marL="512064" lvl="2" indent="-274320" algn="just">
              <a:lnSpc>
                <a:spcPct val="160000"/>
              </a:lnSpc>
              <a:spcBef>
                <a:spcPts val="600"/>
              </a:spcBef>
              <a:buClr>
                <a:schemeClr val="tx2"/>
              </a:buClr>
              <a:buSzPct val="73000"/>
              <a:buFont typeface="Wingdings" pitchFamily="2" charset="2"/>
              <a:buChar char="§"/>
            </a:pPr>
            <a:r>
              <a:rPr lang="en-US" dirty="0" smtClean="0">
                <a:solidFill>
                  <a:schemeClr val="tx1"/>
                </a:solidFill>
                <a:latin typeface="Verdana" pitchFamily="34" charset="0"/>
              </a:rPr>
              <a:t>Fineness</a:t>
            </a:r>
          </a:p>
          <a:p>
            <a:pPr lvl="1"/>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114300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Molding material and properties </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850064"/>
            <a:ext cx="7239000" cy="4245936"/>
          </a:xfrm>
        </p:spPr>
        <p:txBody>
          <a:bodyPr>
            <a:normAutofit/>
          </a:bodyPr>
          <a:lstStyle/>
          <a:p>
            <a:pPr algn="just">
              <a:lnSpc>
                <a:spcPct val="140000"/>
              </a:lnSpc>
            </a:pPr>
            <a:r>
              <a:rPr lang="en-US" sz="2400" i="1" dirty="0" smtClean="0">
                <a:latin typeface="Verdana" pitchFamily="34" charset="0"/>
              </a:rPr>
              <a:t>A large variety of molding material is used in foundries for manufacturing moulds and cores. They include molding sand, and baking sand, facing sand, parting sand and core sand. The choice of molding material is based on their processing properties. The properties that are generally required in molding material are;</a:t>
            </a:r>
            <a:endParaRPr lang="en-US" sz="2400" i="1"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refractoriness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371600"/>
            <a:ext cx="7239000" cy="5084136"/>
          </a:xfrm>
        </p:spPr>
        <p:txBody>
          <a:bodyPr/>
          <a:lstStyle/>
          <a:p>
            <a:pPr algn="just">
              <a:lnSpc>
                <a:spcPct val="140000"/>
              </a:lnSpc>
            </a:pPr>
            <a:r>
              <a:rPr lang="en-US" sz="2200" b="1" dirty="0" smtClean="0">
                <a:latin typeface="Verdana" pitchFamily="34" charset="0"/>
              </a:rPr>
              <a:t>It is the ability of the </a:t>
            </a:r>
            <a:r>
              <a:rPr lang="en-US" sz="2200" b="1" dirty="0" err="1" smtClean="0">
                <a:latin typeface="Verdana" pitchFamily="34" charset="0"/>
              </a:rPr>
              <a:t>moulding</a:t>
            </a:r>
            <a:r>
              <a:rPr lang="en-US" sz="2200" b="1" dirty="0" smtClean="0">
                <a:latin typeface="Verdana" pitchFamily="34" charset="0"/>
              </a:rPr>
              <a:t> material to withstand high temperature (experience during pouring) without </a:t>
            </a:r>
          </a:p>
          <a:p>
            <a:pPr lvl="1" algn="just">
              <a:lnSpc>
                <a:spcPct val="140000"/>
              </a:lnSpc>
              <a:buClr>
                <a:schemeClr val="accent1"/>
              </a:buClr>
              <a:buFont typeface="Wingdings" pitchFamily="2" charset="2"/>
              <a:buChar char="§"/>
            </a:pPr>
            <a:r>
              <a:rPr lang="en-US" sz="1900" b="1" dirty="0" smtClean="0">
                <a:latin typeface="Verdana" pitchFamily="34" charset="0"/>
              </a:rPr>
              <a:t>Fusion</a:t>
            </a:r>
          </a:p>
          <a:p>
            <a:pPr lvl="1" algn="just">
              <a:lnSpc>
                <a:spcPct val="140000"/>
              </a:lnSpc>
              <a:buClr>
                <a:schemeClr val="accent1"/>
              </a:buClr>
              <a:buFont typeface="Wingdings" pitchFamily="2" charset="2"/>
              <a:buChar char="§"/>
            </a:pPr>
            <a:r>
              <a:rPr lang="en-US" sz="1900" b="1" dirty="0" smtClean="0">
                <a:latin typeface="Verdana" pitchFamily="34" charset="0"/>
              </a:rPr>
              <a:t>Cracking</a:t>
            </a:r>
          </a:p>
          <a:p>
            <a:pPr lvl="1" algn="just">
              <a:lnSpc>
                <a:spcPct val="140000"/>
              </a:lnSpc>
              <a:buClr>
                <a:schemeClr val="accent1"/>
              </a:buClr>
              <a:buFont typeface="Wingdings" pitchFamily="2" charset="2"/>
              <a:buChar char="§"/>
            </a:pPr>
            <a:r>
              <a:rPr lang="en-US" sz="1900" b="1" dirty="0" smtClean="0">
                <a:latin typeface="Verdana" pitchFamily="34" charset="0"/>
              </a:rPr>
              <a:t>Experiences any major physical change</a:t>
            </a:r>
          </a:p>
          <a:p>
            <a:pPr lvl="1" algn="just">
              <a:lnSpc>
                <a:spcPct val="140000"/>
              </a:lnSpc>
              <a:buClr>
                <a:schemeClr val="accent1"/>
              </a:buClr>
              <a:buFont typeface="Wingdings" pitchFamily="2" charset="2"/>
              <a:buChar char="§"/>
            </a:pPr>
            <a:endParaRPr lang="en-US" sz="1900" b="1" dirty="0" smtClean="0">
              <a:latin typeface="Verdana" pitchFamily="34" charset="0"/>
            </a:endParaRPr>
          </a:p>
          <a:p>
            <a:pPr lvl="1" algn="just">
              <a:lnSpc>
                <a:spcPct val="140000"/>
              </a:lnSpc>
              <a:buClr>
                <a:schemeClr val="accent1"/>
              </a:buClr>
              <a:buFont typeface="Wingdings" pitchFamily="2" charset="2"/>
              <a:buChar char="§"/>
            </a:pPr>
            <a:r>
              <a:rPr lang="en-US" sz="1900" b="1" dirty="0" smtClean="0">
                <a:latin typeface="Verdana" pitchFamily="34" charset="0"/>
              </a:rPr>
              <a:t>Silica sand has high refractoriness </a:t>
            </a:r>
          </a:p>
          <a:p>
            <a:pPr>
              <a:buNone/>
            </a:pPr>
            <a:endParaRPr lang="en-US" dirty="0" smtClean="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permeability</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066800"/>
            <a:ext cx="7239000" cy="5410200"/>
          </a:xfrm>
        </p:spPr>
        <p:txBody>
          <a:bodyPr>
            <a:normAutofit fontScale="55000" lnSpcReduction="20000"/>
          </a:bodyPr>
          <a:lstStyle/>
          <a:p>
            <a:pPr algn="just">
              <a:lnSpc>
                <a:spcPct val="150000"/>
              </a:lnSpc>
            </a:pPr>
            <a:r>
              <a:rPr lang="en-US" sz="3500" dirty="0" smtClean="0">
                <a:latin typeface="Verdana" pitchFamily="34" charset="0"/>
              </a:rPr>
              <a:t>Why required good permeability in molding material</a:t>
            </a:r>
          </a:p>
          <a:p>
            <a:pPr algn="just">
              <a:lnSpc>
                <a:spcPct val="150000"/>
              </a:lnSpc>
            </a:pPr>
            <a:r>
              <a:rPr lang="en-US" sz="3500" dirty="0" smtClean="0">
                <a:latin typeface="Verdana" pitchFamily="34" charset="0"/>
              </a:rPr>
              <a:t>Because to remove vapor which is generated when moisture from molding sand is vaporized when it comes in a contact with molten metal (high temperature).</a:t>
            </a:r>
          </a:p>
          <a:p>
            <a:pPr algn="just">
              <a:lnSpc>
                <a:spcPct val="150000"/>
              </a:lnSpc>
            </a:pPr>
            <a:r>
              <a:rPr lang="en-US" sz="3500" dirty="0" smtClean="0">
                <a:latin typeface="Verdana" pitchFamily="34" charset="0"/>
              </a:rPr>
              <a:t>During pouring and subsequent solidification of a casting, a large amount of gases and steam is generated.</a:t>
            </a:r>
          </a:p>
          <a:p>
            <a:pPr algn="just">
              <a:lnSpc>
                <a:spcPct val="150000"/>
              </a:lnSpc>
            </a:pPr>
            <a:r>
              <a:rPr lang="en-US" sz="3500" dirty="0" smtClean="0">
                <a:latin typeface="Verdana" pitchFamily="34" charset="0"/>
              </a:rPr>
              <a:t>If these gases are not allowed to escape from the mould, they would be entrapped  in the casting and cause casting defects.</a:t>
            </a:r>
          </a:p>
          <a:p>
            <a:pPr algn="just">
              <a:lnSpc>
                <a:spcPct val="150000"/>
              </a:lnSpc>
            </a:pPr>
            <a:r>
              <a:rPr lang="en-US" sz="3500" dirty="0" smtClean="0">
                <a:latin typeface="Verdana" pitchFamily="34" charset="0"/>
              </a:rPr>
              <a:t>To overcome this problem the molding material must be porous.  </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Green strength </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371600"/>
            <a:ext cx="7239000" cy="5084136"/>
          </a:xfrm>
        </p:spPr>
        <p:txBody>
          <a:bodyPr>
            <a:normAutofit/>
          </a:bodyPr>
          <a:lstStyle/>
          <a:p>
            <a:pPr algn="just">
              <a:lnSpc>
                <a:spcPct val="130000"/>
              </a:lnSpc>
            </a:pPr>
            <a:r>
              <a:rPr lang="en-US" sz="2400" dirty="0" smtClean="0">
                <a:latin typeface="Verdana" pitchFamily="34" charset="0"/>
              </a:rPr>
              <a:t>The molding sand that contains moisture is termed as green strength.</a:t>
            </a:r>
          </a:p>
          <a:p>
            <a:pPr algn="just">
              <a:lnSpc>
                <a:spcPct val="130000"/>
              </a:lnSpc>
            </a:pPr>
            <a:r>
              <a:rPr lang="en-US" sz="2400" dirty="0" smtClean="0">
                <a:latin typeface="Verdana" pitchFamily="34" charset="0"/>
              </a:rPr>
              <a:t>The green sand particle must have the ability to cling to each other to impart sufficient strength to mould.</a:t>
            </a:r>
          </a:p>
          <a:p>
            <a:pPr algn="just">
              <a:lnSpc>
                <a:spcPct val="130000"/>
              </a:lnSpc>
            </a:pPr>
            <a:r>
              <a:rPr lang="en-US" sz="2400" dirty="0" smtClean="0">
                <a:latin typeface="Verdana" pitchFamily="34" charset="0"/>
              </a:rPr>
              <a:t>The green sand must have enough strength so that constructed mould retain their shape.</a:t>
            </a:r>
          </a:p>
          <a:p>
            <a:pPr algn="just">
              <a:lnSpc>
                <a:spcPct val="130000"/>
              </a:lnSpc>
            </a:pPr>
            <a:r>
              <a:rPr lang="en-US" sz="2400" dirty="0" smtClean="0">
                <a:latin typeface="Verdana" pitchFamily="34" charset="0"/>
              </a:rPr>
              <a:t>Green strength helps in making and handling of the mould.   </a:t>
            </a:r>
            <a:endParaRPr lang="en-US" sz="24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Dry strength</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219200"/>
            <a:ext cx="7239000" cy="5236536"/>
          </a:xfrm>
        </p:spPr>
        <p:txBody>
          <a:bodyPr>
            <a:noAutofit/>
          </a:bodyPr>
          <a:lstStyle/>
          <a:p>
            <a:pPr algn="just">
              <a:lnSpc>
                <a:spcPct val="130000"/>
              </a:lnSpc>
            </a:pPr>
            <a:r>
              <a:rPr lang="en-US" sz="2200" dirty="0" smtClean="0">
                <a:latin typeface="Verdana" pitchFamily="34" charset="0"/>
              </a:rPr>
              <a:t>A mould may either intentionally be dried, or green sand may loose its moisture and it get dried while waiting for getting poured or when it comes in a contact with molten metal being poured.</a:t>
            </a:r>
          </a:p>
          <a:p>
            <a:pPr algn="just">
              <a:lnSpc>
                <a:spcPct val="130000"/>
              </a:lnSpc>
            </a:pPr>
            <a:r>
              <a:rPr lang="en-US" sz="2200" dirty="0" smtClean="0">
                <a:latin typeface="Verdana" pitchFamily="34" charset="0"/>
              </a:rPr>
              <a:t>The sand thus dried must have dry strength to,</a:t>
            </a:r>
          </a:p>
          <a:p>
            <a:pPr marL="512064" lvl="2" indent="-274320" algn="just">
              <a:lnSpc>
                <a:spcPct val="130000"/>
              </a:lnSpc>
              <a:spcBef>
                <a:spcPts val="600"/>
              </a:spcBef>
              <a:buClr>
                <a:schemeClr val="tx2"/>
              </a:buClr>
              <a:buSzPct val="73000"/>
              <a:buFont typeface="Wingdings" pitchFamily="2" charset="2"/>
              <a:buChar char="§"/>
            </a:pPr>
            <a:r>
              <a:rPr lang="en-US" sz="2200" dirty="0" smtClean="0">
                <a:solidFill>
                  <a:schemeClr val="tx1"/>
                </a:solidFill>
                <a:latin typeface="Verdana" pitchFamily="34" charset="0"/>
              </a:rPr>
              <a:t>Withstand erosive force due to molten metal.</a:t>
            </a:r>
          </a:p>
          <a:p>
            <a:pPr marL="512064" lvl="2" indent="-274320" algn="just">
              <a:lnSpc>
                <a:spcPct val="130000"/>
              </a:lnSpc>
              <a:spcBef>
                <a:spcPts val="600"/>
              </a:spcBef>
              <a:buClr>
                <a:schemeClr val="tx2"/>
              </a:buClr>
              <a:buSzPct val="73000"/>
              <a:buFont typeface="Wingdings" pitchFamily="2" charset="2"/>
              <a:buChar char="§"/>
            </a:pPr>
            <a:r>
              <a:rPr lang="en-US" sz="2200" dirty="0" smtClean="0">
                <a:solidFill>
                  <a:schemeClr val="tx1"/>
                </a:solidFill>
                <a:latin typeface="Verdana" pitchFamily="34" charset="0"/>
              </a:rPr>
              <a:t>Withstand pressure of molten metal.</a:t>
            </a:r>
          </a:p>
          <a:p>
            <a:pPr marL="512064" lvl="2" indent="-274320" algn="just">
              <a:lnSpc>
                <a:spcPct val="130000"/>
              </a:lnSpc>
              <a:spcBef>
                <a:spcPts val="600"/>
              </a:spcBef>
              <a:buClr>
                <a:schemeClr val="tx2"/>
              </a:buClr>
              <a:buSzPct val="73000"/>
              <a:buFont typeface="Wingdings" pitchFamily="2" charset="2"/>
              <a:buChar char="§"/>
            </a:pPr>
            <a:r>
              <a:rPr lang="en-US" sz="2200" dirty="0" smtClean="0">
                <a:solidFill>
                  <a:schemeClr val="tx1"/>
                </a:solidFill>
                <a:latin typeface="Verdana" pitchFamily="34" charset="0"/>
              </a:rPr>
              <a:t>Retain its exact shape.</a:t>
            </a:r>
          </a:p>
          <a:p>
            <a:pPr marL="512064" lvl="2" indent="-274320" algn="just">
              <a:lnSpc>
                <a:spcPct val="130000"/>
              </a:lnSpc>
              <a:spcBef>
                <a:spcPts val="600"/>
              </a:spcBef>
              <a:buClr>
                <a:schemeClr val="tx2"/>
              </a:buClr>
              <a:buSzPct val="73000"/>
              <a:buFont typeface="Wingdings" pitchFamily="2" charset="2"/>
              <a:buChar char="§"/>
            </a:pPr>
            <a:r>
              <a:rPr lang="en-US" sz="2200" dirty="0" smtClean="0">
                <a:solidFill>
                  <a:schemeClr val="tx1"/>
                </a:solidFill>
                <a:latin typeface="Verdana" pitchFamily="34" charset="0"/>
              </a:rPr>
              <a:t>Withstand metallostastic pressure of molten metal.   </a:t>
            </a:r>
            <a:endParaRPr lang="en-US" sz="2200" dirty="0">
              <a:solidFill>
                <a:schemeClr val="tx1"/>
              </a:solidFill>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2440"/>
            <a:ext cx="7924800" cy="822960"/>
          </a:xfrm>
        </p:spPr>
        <p:txBody>
          <a:bodyPr>
            <a:no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Classification of casting process</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228599" y="1524000"/>
            <a:ext cx="7595785" cy="487680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8229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Hot strength</a:t>
            </a:r>
          </a:p>
        </p:txBody>
      </p:sp>
      <p:sp>
        <p:nvSpPr>
          <p:cNvPr id="3" name="Content Placeholder 2"/>
          <p:cNvSpPr>
            <a:spLocks noGrp="1"/>
          </p:cNvSpPr>
          <p:nvPr>
            <p:ph idx="1"/>
          </p:nvPr>
        </p:nvSpPr>
        <p:spPr>
          <a:xfrm>
            <a:off x="457200" y="1295400"/>
            <a:ext cx="7239000" cy="5160336"/>
          </a:xfrm>
        </p:spPr>
        <p:txBody>
          <a:bodyPr>
            <a:noAutofit/>
          </a:bodyPr>
          <a:lstStyle/>
          <a:p>
            <a:pPr algn="just">
              <a:lnSpc>
                <a:spcPct val="130000"/>
              </a:lnSpc>
            </a:pPr>
            <a:r>
              <a:rPr lang="en-US" sz="2200" dirty="0" smtClean="0">
                <a:latin typeface="Verdana" pitchFamily="34" charset="0"/>
              </a:rPr>
              <a:t>As soon as the moisture is eliminated, the sand would reach at high temperature when the metal in the mould is still in liquid state.</a:t>
            </a:r>
          </a:p>
          <a:p>
            <a:pPr algn="just">
              <a:lnSpc>
                <a:spcPct val="130000"/>
              </a:lnSpc>
            </a:pPr>
            <a:r>
              <a:rPr lang="en-US" sz="2200" dirty="0" smtClean="0">
                <a:latin typeface="Verdana" pitchFamily="34" charset="0"/>
              </a:rPr>
              <a:t>The strength of the sand that is required to hold the shape of the cavity is called hot strength.</a:t>
            </a:r>
          </a:p>
          <a:p>
            <a:pPr algn="just">
              <a:lnSpc>
                <a:spcPct val="130000"/>
              </a:lnSpc>
            </a:pPr>
            <a:r>
              <a:rPr lang="en-US" sz="2200" dirty="0" smtClean="0">
                <a:latin typeface="Verdana" pitchFamily="34" charset="0"/>
              </a:rPr>
              <a:t>In the absence of adequate hot strength, the mould may,</a:t>
            </a:r>
          </a:p>
          <a:p>
            <a:pPr lvl="1" algn="just">
              <a:lnSpc>
                <a:spcPct val="130000"/>
              </a:lnSpc>
              <a:buClr>
                <a:schemeClr val="accent1"/>
              </a:buClr>
              <a:buFont typeface="Wingdings" pitchFamily="2" charset="2"/>
              <a:buChar char="§"/>
            </a:pPr>
            <a:r>
              <a:rPr lang="en-US" sz="2200" b="1" dirty="0" smtClean="0">
                <a:latin typeface="Verdana" pitchFamily="34" charset="0"/>
              </a:rPr>
              <a:t>Enlarge</a:t>
            </a:r>
          </a:p>
          <a:p>
            <a:pPr lvl="1" algn="just">
              <a:lnSpc>
                <a:spcPct val="130000"/>
              </a:lnSpc>
              <a:buClr>
                <a:schemeClr val="accent1"/>
              </a:buClr>
              <a:buFont typeface="Wingdings" pitchFamily="2" charset="2"/>
              <a:buChar char="§"/>
            </a:pPr>
            <a:r>
              <a:rPr lang="en-US" sz="2200" b="1" dirty="0" smtClean="0">
                <a:latin typeface="Verdana" pitchFamily="34" charset="0"/>
              </a:rPr>
              <a:t>Break, erode or</a:t>
            </a:r>
          </a:p>
          <a:p>
            <a:pPr lvl="1" algn="just">
              <a:lnSpc>
                <a:spcPct val="130000"/>
              </a:lnSpc>
              <a:buClr>
                <a:schemeClr val="accent1"/>
              </a:buClr>
              <a:buFont typeface="Wingdings" pitchFamily="2" charset="2"/>
              <a:buChar char="§"/>
            </a:pPr>
            <a:r>
              <a:rPr lang="en-US" sz="2200" b="1" dirty="0" smtClean="0">
                <a:latin typeface="Verdana" pitchFamily="34" charset="0"/>
              </a:rPr>
              <a:t>Get cracked</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8229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Collapsibility </a:t>
            </a:r>
          </a:p>
        </p:txBody>
      </p:sp>
      <p:sp>
        <p:nvSpPr>
          <p:cNvPr id="3" name="Content Placeholder 2"/>
          <p:cNvSpPr>
            <a:spLocks noGrp="1"/>
          </p:cNvSpPr>
          <p:nvPr>
            <p:ph idx="1"/>
          </p:nvPr>
        </p:nvSpPr>
        <p:spPr>
          <a:xfrm>
            <a:off x="457200" y="1295400"/>
            <a:ext cx="7239000" cy="5160336"/>
          </a:xfrm>
        </p:spPr>
        <p:txBody>
          <a:bodyPr>
            <a:noAutofit/>
          </a:bodyPr>
          <a:lstStyle/>
          <a:p>
            <a:pPr algn="just">
              <a:lnSpc>
                <a:spcPct val="130000"/>
              </a:lnSpc>
            </a:pPr>
            <a:r>
              <a:rPr lang="en-US" sz="2400" dirty="0" smtClean="0">
                <a:latin typeface="Verdana" pitchFamily="34" charset="0"/>
              </a:rPr>
              <a:t>Collapsibility determines the readiness with which molding sand,</a:t>
            </a:r>
          </a:p>
          <a:p>
            <a:pPr algn="just">
              <a:lnSpc>
                <a:spcPct val="130000"/>
              </a:lnSpc>
            </a:pPr>
            <a:r>
              <a:rPr lang="en-US" sz="2400" dirty="0" smtClean="0">
                <a:latin typeface="Verdana" pitchFamily="34" charset="0"/>
              </a:rPr>
              <a:t>Automatically gets collapsed after the casting solidifies.</a:t>
            </a:r>
          </a:p>
          <a:p>
            <a:pPr algn="just">
              <a:lnSpc>
                <a:spcPct val="130000"/>
              </a:lnSpc>
            </a:pPr>
            <a:r>
              <a:rPr lang="en-US" sz="2400" dirty="0" smtClean="0">
                <a:latin typeface="Verdana" pitchFamily="34" charset="0"/>
              </a:rPr>
              <a:t>Break down in knock out and cleaning operations.</a:t>
            </a:r>
          </a:p>
          <a:p>
            <a:pPr algn="just">
              <a:lnSpc>
                <a:spcPct val="130000"/>
              </a:lnSpc>
            </a:pPr>
            <a:r>
              <a:rPr lang="en-US" sz="2400" dirty="0" smtClean="0">
                <a:latin typeface="Verdana" pitchFamily="34" charset="0"/>
              </a:rPr>
              <a:t>If the mould and cores does not collapsed, it may restrict free contraction or solidifying metal and cause the same to tear and crack.    </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flowability</a:t>
            </a:r>
            <a:endPar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lstStyle/>
          <a:p>
            <a:pPr algn="just">
              <a:lnSpc>
                <a:spcPct val="130000"/>
              </a:lnSpc>
            </a:pPr>
            <a:r>
              <a:rPr lang="en-US" sz="2400" dirty="0" smtClean="0">
                <a:latin typeface="Verdana" pitchFamily="34" charset="0"/>
              </a:rPr>
              <a:t>It is the ability of the molding sand to get compacted to a uniform density.</a:t>
            </a:r>
          </a:p>
          <a:p>
            <a:pPr algn="just">
              <a:lnSpc>
                <a:spcPct val="130000"/>
              </a:lnSpc>
            </a:pPr>
            <a:r>
              <a:rPr lang="en-US" sz="2400" dirty="0" err="1" smtClean="0">
                <a:latin typeface="Verdana" pitchFamily="34" charset="0"/>
              </a:rPr>
              <a:t>Flowability</a:t>
            </a:r>
            <a:r>
              <a:rPr lang="en-US" sz="2400" dirty="0" smtClean="0">
                <a:latin typeface="Verdana" pitchFamily="34" charset="0"/>
              </a:rPr>
              <a:t> assist molding sand to flow and pack all around pattern and take up the required shape.</a:t>
            </a:r>
          </a:p>
          <a:p>
            <a:pPr algn="just">
              <a:lnSpc>
                <a:spcPct val="130000"/>
              </a:lnSpc>
            </a:pPr>
            <a:r>
              <a:rPr lang="en-US" sz="2400" dirty="0" err="1" smtClean="0">
                <a:latin typeface="Verdana" pitchFamily="34" charset="0"/>
              </a:rPr>
              <a:t>Flowability</a:t>
            </a:r>
            <a:r>
              <a:rPr lang="en-US" sz="2400" dirty="0" smtClean="0">
                <a:latin typeface="Verdana" pitchFamily="34" charset="0"/>
              </a:rPr>
              <a:t> increase as the clay and water content increase.</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Adhesiveness</a:t>
            </a:r>
          </a:p>
        </p:txBody>
      </p:sp>
      <p:sp>
        <p:nvSpPr>
          <p:cNvPr id="3" name="Content Placeholder 2"/>
          <p:cNvSpPr>
            <a:spLocks noGrp="1"/>
          </p:cNvSpPr>
          <p:nvPr>
            <p:ph idx="1"/>
          </p:nvPr>
        </p:nvSpPr>
        <p:spPr/>
        <p:txBody>
          <a:bodyPr>
            <a:normAutofit/>
          </a:bodyPr>
          <a:lstStyle/>
          <a:p>
            <a:pPr algn="just">
              <a:lnSpc>
                <a:spcPct val="130000"/>
              </a:lnSpc>
            </a:pPr>
            <a:r>
              <a:rPr lang="en-US" sz="2400" dirty="0" smtClean="0">
                <a:latin typeface="Verdana" pitchFamily="34" charset="0"/>
              </a:rPr>
              <a:t>It is the property of the molding sand owning to which it,</a:t>
            </a:r>
          </a:p>
          <a:p>
            <a:pPr lvl="1" algn="just">
              <a:lnSpc>
                <a:spcPct val="130000"/>
              </a:lnSpc>
              <a:buClr>
                <a:schemeClr val="accent1"/>
              </a:buClr>
              <a:buFont typeface="Wingdings" pitchFamily="2" charset="2"/>
              <a:buChar char="§"/>
            </a:pPr>
            <a:r>
              <a:rPr lang="en-US" sz="2400" dirty="0" smtClean="0">
                <a:latin typeface="Verdana" pitchFamily="34" charset="0"/>
              </a:rPr>
              <a:t>Sticks with the walls of the molding box.</a:t>
            </a:r>
          </a:p>
          <a:p>
            <a:pPr lvl="1" algn="just">
              <a:lnSpc>
                <a:spcPct val="130000"/>
              </a:lnSpc>
              <a:buClr>
                <a:schemeClr val="accent1"/>
              </a:buClr>
              <a:buFont typeface="Wingdings" pitchFamily="2" charset="2"/>
              <a:buChar char="§"/>
            </a:pPr>
            <a:r>
              <a:rPr lang="en-US" sz="2400" dirty="0" smtClean="0">
                <a:latin typeface="Verdana" pitchFamily="34" charset="0"/>
              </a:rPr>
              <a:t>Sticks with the successive grains of the molding sand  </a:t>
            </a:r>
          </a:p>
          <a:p>
            <a:pPr lvl="1" algn="just">
              <a:lnSpc>
                <a:spcPct val="130000"/>
              </a:lnSpc>
              <a:buClr>
                <a:schemeClr val="accent1"/>
              </a:buClr>
              <a:buFont typeface="Wingdings" pitchFamily="2" charset="2"/>
              <a:buChar char="§"/>
            </a:pPr>
            <a:r>
              <a:rPr lang="en-US" sz="2400" dirty="0" smtClean="0">
                <a:latin typeface="Verdana" pitchFamily="34" charset="0"/>
              </a:rPr>
              <a:t>Thus it possible to mold cope and drag.</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fineness</a:t>
            </a:r>
          </a:p>
        </p:txBody>
      </p:sp>
      <p:sp>
        <p:nvSpPr>
          <p:cNvPr id="3" name="Content Placeholder 2"/>
          <p:cNvSpPr>
            <a:spLocks noGrp="1"/>
          </p:cNvSpPr>
          <p:nvPr>
            <p:ph idx="1"/>
          </p:nvPr>
        </p:nvSpPr>
        <p:spPr/>
        <p:txBody>
          <a:bodyPr>
            <a:normAutofit/>
          </a:bodyPr>
          <a:lstStyle/>
          <a:p>
            <a:pPr algn="just">
              <a:lnSpc>
                <a:spcPct val="130000"/>
              </a:lnSpc>
            </a:pPr>
            <a:r>
              <a:rPr lang="en-US" sz="2400" dirty="0" smtClean="0">
                <a:latin typeface="Verdana" pitchFamily="34" charset="0"/>
              </a:rPr>
              <a:t>Finer sand mold resist metal penetration and produce smooth casting surface.</a:t>
            </a:r>
          </a:p>
          <a:p>
            <a:pPr algn="just">
              <a:lnSpc>
                <a:spcPct val="130000"/>
              </a:lnSpc>
            </a:pPr>
            <a:r>
              <a:rPr lang="en-US" sz="2400" dirty="0" smtClean="0">
                <a:latin typeface="Verdana" pitchFamily="34" charset="0"/>
              </a:rPr>
              <a:t>Fineness and permeability are in conflict with each other and hence they must be balanced for optimum value.</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Molding sand composition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447800"/>
            <a:ext cx="7239000" cy="5007936"/>
          </a:xfrm>
        </p:spPr>
        <p:txBody>
          <a:bodyPr/>
          <a:lstStyle/>
          <a:p>
            <a:pPr algn="just">
              <a:lnSpc>
                <a:spcPct val="130000"/>
              </a:lnSpc>
              <a:buNone/>
            </a:pPr>
            <a:r>
              <a:rPr lang="en-US" sz="3200" b="1" i="1" dirty="0" smtClean="0">
                <a:solidFill>
                  <a:srgbClr val="00B050"/>
                </a:solidFill>
                <a:latin typeface="Bell MT" pitchFamily="18" charset="0"/>
              </a:rPr>
              <a:t>The main ingredient of any molding sans are;</a:t>
            </a:r>
          </a:p>
          <a:p>
            <a:pPr marL="512064" lvl="2" indent="-274320" algn="just">
              <a:lnSpc>
                <a:spcPct val="130000"/>
              </a:lnSpc>
              <a:spcBef>
                <a:spcPts val="600"/>
              </a:spcBef>
              <a:buClr>
                <a:schemeClr val="tx2"/>
              </a:buClr>
              <a:buSzPct val="73000"/>
              <a:buFont typeface="Wingdings 2"/>
              <a:buChar char=""/>
            </a:pPr>
            <a:r>
              <a:rPr lang="en-US" sz="2400" dirty="0" smtClean="0">
                <a:solidFill>
                  <a:schemeClr val="tx1"/>
                </a:solidFill>
                <a:latin typeface="Verdana" pitchFamily="34" charset="0"/>
              </a:rPr>
              <a:t>Base sand </a:t>
            </a:r>
          </a:p>
          <a:p>
            <a:pPr marL="512064" lvl="2" indent="-274320" algn="just">
              <a:lnSpc>
                <a:spcPct val="130000"/>
              </a:lnSpc>
              <a:spcBef>
                <a:spcPts val="600"/>
              </a:spcBef>
              <a:buClr>
                <a:schemeClr val="tx2"/>
              </a:buClr>
              <a:buSzPct val="73000"/>
              <a:buFont typeface="Wingdings 2"/>
              <a:buChar char=""/>
            </a:pPr>
            <a:r>
              <a:rPr lang="en-US" sz="2400" dirty="0" smtClean="0">
                <a:solidFill>
                  <a:schemeClr val="tx1"/>
                </a:solidFill>
                <a:latin typeface="Verdana" pitchFamily="34" charset="0"/>
              </a:rPr>
              <a:t>Binder </a:t>
            </a:r>
          </a:p>
          <a:p>
            <a:pPr marL="512064" lvl="2" indent="-274320" algn="just">
              <a:lnSpc>
                <a:spcPct val="130000"/>
              </a:lnSpc>
              <a:spcBef>
                <a:spcPts val="600"/>
              </a:spcBef>
              <a:buClr>
                <a:schemeClr val="tx2"/>
              </a:buClr>
              <a:buSzPct val="73000"/>
              <a:buFont typeface="Wingdings 2"/>
              <a:buChar char=""/>
            </a:pPr>
            <a:r>
              <a:rPr lang="en-US" sz="2400" dirty="0" smtClean="0">
                <a:solidFill>
                  <a:schemeClr val="tx1"/>
                </a:solidFill>
                <a:latin typeface="Verdana" pitchFamily="34" charset="0"/>
              </a:rPr>
              <a:t>moisture</a:t>
            </a:r>
            <a:endParaRPr lang="en-US" sz="2400" dirty="0">
              <a:solidFill>
                <a:schemeClr val="tx1"/>
              </a:solidFill>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Base sand or molding sand</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normAutofit/>
          </a:bodyPr>
          <a:lstStyle/>
          <a:p>
            <a:pPr algn="just">
              <a:lnSpc>
                <a:spcPct val="130000"/>
              </a:lnSpc>
              <a:buNone/>
            </a:pPr>
            <a:r>
              <a:rPr lang="en-US" sz="3200" b="1" i="1" dirty="0" smtClean="0">
                <a:solidFill>
                  <a:srgbClr val="00B050"/>
                </a:solidFill>
                <a:latin typeface="Bell MT" pitchFamily="18" charset="0"/>
              </a:rPr>
              <a:t>Molding sand can be of two types;</a:t>
            </a:r>
          </a:p>
          <a:p>
            <a:pPr algn="just">
              <a:lnSpc>
                <a:spcPct val="130000"/>
              </a:lnSpc>
            </a:pPr>
            <a:r>
              <a:rPr lang="en-US" sz="2400" dirty="0" smtClean="0">
                <a:solidFill>
                  <a:srgbClr val="C00000"/>
                </a:solidFill>
                <a:latin typeface="Verdana" pitchFamily="34" charset="0"/>
              </a:rPr>
              <a:t>Natural sand: </a:t>
            </a:r>
            <a:r>
              <a:rPr lang="en-US" sz="2400" dirty="0" smtClean="0">
                <a:latin typeface="Verdana" pitchFamily="34" charset="0"/>
              </a:rPr>
              <a:t>A sand which is available with certain amount of clay and water. </a:t>
            </a:r>
          </a:p>
          <a:p>
            <a:pPr algn="just">
              <a:lnSpc>
                <a:spcPct val="130000"/>
              </a:lnSpc>
            </a:pPr>
            <a:r>
              <a:rPr lang="en-US" sz="2400" dirty="0" smtClean="0">
                <a:solidFill>
                  <a:srgbClr val="C00000"/>
                </a:solidFill>
                <a:latin typeface="Verdana" pitchFamily="34" charset="0"/>
              </a:rPr>
              <a:t>Synthetic sand: </a:t>
            </a:r>
            <a:r>
              <a:rPr lang="en-US" sz="2400" dirty="0" smtClean="0">
                <a:latin typeface="Verdana" pitchFamily="34" charset="0"/>
              </a:rPr>
              <a:t>A sand which is prepared from base sand and essentially free from clay.</a:t>
            </a:r>
            <a:endParaRPr lang="en-US" sz="24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Natural sand </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304800" y="1143000"/>
            <a:ext cx="7467600" cy="4846320"/>
          </a:xfrm>
        </p:spPr>
        <p:txBody>
          <a:bodyPr>
            <a:noAutofit/>
          </a:bodyPr>
          <a:lstStyle/>
          <a:p>
            <a:pPr algn="just">
              <a:lnSpc>
                <a:spcPct val="140000"/>
              </a:lnSpc>
            </a:pPr>
            <a:r>
              <a:rPr lang="en-US" sz="2000" dirty="0" smtClean="0">
                <a:latin typeface="Verdana" pitchFamily="34" charset="0"/>
              </a:rPr>
              <a:t>This sand contain base sand which can be lake or river sand with very low clay content or specially washed silica sand.</a:t>
            </a:r>
          </a:p>
          <a:p>
            <a:pPr algn="just">
              <a:lnSpc>
                <a:spcPct val="140000"/>
              </a:lnSpc>
            </a:pPr>
            <a:r>
              <a:rPr lang="en-US" sz="2000" dirty="0" smtClean="0">
                <a:latin typeface="Verdana" pitchFamily="34" charset="0"/>
              </a:rPr>
              <a:t>Silica sand is most commonly used base sand.</a:t>
            </a:r>
          </a:p>
          <a:p>
            <a:pPr algn="just">
              <a:lnSpc>
                <a:spcPct val="140000"/>
              </a:lnSpc>
            </a:pPr>
            <a:r>
              <a:rPr lang="en-US" sz="2000" dirty="0" smtClean="0">
                <a:latin typeface="Verdana" pitchFamily="34" charset="0"/>
              </a:rPr>
              <a:t>Other base sand that are also used for making mold are Zircon sand, </a:t>
            </a:r>
            <a:r>
              <a:rPr lang="en-US" sz="2000" dirty="0" err="1" smtClean="0">
                <a:latin typeface="Verdana" pitchFamily="34" charset="0"/>
              </a:rPr>
              <a:t>Chromite</a:t>
            </a:r>
            <a:r>
              <a:rPr lang="en-US" sz="2000" dirty="0" smtClean="0">
                <a:latin typeface="Verdana" pitchFamily="34" charset="0"/>
              </a:rPr>
              <a:t> sand and Olivine sand.</a:t>
            </a:r>
          </a:p>
          <a:p>
            <a:pPr algn="just">
              <a:lnSpc>
                <a:spcPct val="140000"/>
              </a:lnSpc>
            </a:pPr>
            <a:r>
              <a:rPr lang="en-US" sz="2000" dirty="0" smtClean="0">
                <a:latin typeface="Verdana" pitchFamily="34" charset="0"/>
              </a:rPr>
              <a:t>Silica sand is cheapest among all types of base sand and it is easily available.</a:t>
            </a:r>
          </a:p>
          <a:p>
            <a:pPr algn="just">
              <a:lnSpc>
                <a:spcPct val="140000"/>
              </a:lnSpc>
            </a:pPr>
            <a:r>
              <a:rPr lang="en-US" sz="2000" dirty="0" smtClean="0">
                <a:latin typeface="Verdana" pitchFamily="34" charset="0"/>
              </a:rPr>
              <a:t>But due to impurities present in the them, are generally less refractory then synthetic sand.</a:t>
            </a:r>
          </a:p>
          <a:p>
            <a:pPr algn="just">
              <a:lnSpc>
                <a:spcPct val="140000"/>
              </a:lnSpc>
            </a:pPr>
            <a:r>
              <a:rPr lang="en-US" sz="2000" dirty="0" smtClean="0">
                <a:latin typeface="Verdana" pitchFamily="34" charset="0"/>
              </a:rPr>
              <a:t>They are suitable for making moulds for non-ferrous and gray cast iron castings.</a:t>
            </a:r>
            <a:endParaRPr lang="en-US" sz="20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Synthetic sand</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normAutofit/>
          </a:bodyPr>
          <a:lstStyle/>
          <a:p>
            <a:pPr algn="just">
              <a:lnSpc>
                <a:spcPct val="140000"/>
              </a:lnSpc>
            </a:pPr>
            <a:r>
              <a:rPr lang="en-US" sz="2400" dirty="0" smtClean="0">
                <a:latin typeface="Verdana" pitchFamily="34" charset="0"/>
              </a:rPr>
              <a:t>For molding in steel foundries, a highly refractory sand is required due to higher pouring temperature of steel (1600-1700ºC).</a:t>
            </a:r>
          </a:p>
          <a:p>
            <a:pPr algn="just">
              <a:lnSpc>
                <a:spcPct val="140000"/>
              </a:lnSpc>
            </a:pPr>
            <a:r>
              <a:rPr lang="en-US" sz="2400" dirty="0" smtClean="0">
                <a:latin typeface="Verdana" pitchFamily="34" charset="0"/>
              </a:rPr>
              <a:t>Synthetic sands are therefore invariably used in steel foundries.</a:t>
            </a:r>
          </a:p>
          <a:p>
            <a:pPr algn="just">
              <a:lnSpc>
                <a:spcPct val="140000"/>
              </a:lnSpc>
            </a:pPr>
            <a:r>
              <a:rPr lang="en-US" sz="2400" dirty="0" smtClean="0">
                <a:latin typeface="Verdana" pitchFamily="34" charset="0"/>
              </a:rPr>
              <a:t>It is easier to control the properties of synthetic sand then those of natural sand.</a:t>
            </a:r>
            <a:endParaRPr lang="en-US" sz="24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Molding sand</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371600"/>
            <a:ext cx="7239000" cy="5084136"/>
          </a:xfrm>
        </p:spPr>
        <p:txBody>
          <a:bodyPr/>
          <a:lstStyle/>
          <a:p>
            <a:pPr algn="just">
              <a:lnSpc>
                <a:spcPct val="130000"/>
              </a:lnSpc>
              <a:buNone/>
            </a:pPr>
            <a:r>
              <a:rPr lang="en-US" sz="3200" b="1" dirty="0" smtClean="0">
                <a:solidFill>
                  <a:srgbClr val="00B050"/>
                </a:solidFill>
                <a:latin typeface="Bell MT" pitchFamily="18" charset="0"/>
              </a:rPr>
              <a:t>In different sands, these sand particles may differ in the following way;</a:t>
            </a:r>
          </a:p>
          <a:p>
            <a:pPr algn="just">
              <a:lnSpc>
                <a:spcPct val="140000"/>
              </a:lnSpc>
            </a:pPr>
            <a:r>
              <a:rPr lang="en-US" sz="2400" dirty="0" smtClean="0">
                <a:latin typeface="Verdana" pitchFamily="34" charset="0"/>
              </a:rPr>
              <a:t>Average grain size</a:t>
            </a:r>
          </a:p>
          <a:p>
            <a:pPr algn="just">
              <a:lnSpc>
                <a:spcPct val="140000"/>
              </a:lnSpc>
            </a:pPr>
            <a:r>
              <a:rPr lang="en-US" sz="2400" dirty="0" smtClean="0">
                <a:latin typeface="Verdana" pitchFamily="34" charset="0"/>
              </a:rPr>
              <a:t>Grain size distribution</a:t>
            </a:r>
          </a:p>
          <a:p>
            <a:pPr algn="just">
              <a:lnSpc>
                <a:spcPct val="140000"/>
              </a:lnSpc>
            </a:pPr>
            <a:r>
              <a:rPr lang="en-US" sz="2400" dirty="0" smtClean="0">
                <a:latin typeface="Verdana" pitchFamily="34" charset="0"/>
              </a:rPr>
              <a:t>Grain shape</a:t>
            </a:r>
          </a:p>
          <a:p>
            <a:pPr algn="just">
              <a:lnSpc>
                <a:spcPct val="140000"/>
              </a:lnSpc>
            </a:pPr>
            <a:r>
              <a:rPr lang="en-US" sz="2400" dirty="0" smtClean="0">
                <a:latin typeface="Verdana" pitchFamily="34" charset="0"/>
              </a:rPr>
              <a:t>Chemical composition</a:t>
            </a:r>
          </a:p>
          <a:p>
            <a:pPr algn="just">
              <a:lnSpc>
                <a:spcPct val="140000"/>
              </a:lnSpc>
            </a:pPr>
            <a:r>
              <a:rPr lang="en-US" sz="2400" dirty="0" smtClean="0">
                <a:latin typeface="Verdana" pitchFamily="34" charset="0"/>
              </a:rPr>
              <a:t>Refractoriness and thermal stability</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casting process</a:t>
            </a:r>
            <a:endParaRPr lang="en-US" dirty="0"/>
          </a:p>
        </p:txBody>
      </p:sp>
      <p:sp>
        <p:nvSpPr>
          <p:cNvPr id="3" name="Content Placeholder 2"/>
          <p:cNvSpPr>
            <a:spLocks noGrp="1"/>
          </p:cNvSpPr>
          <p:nvPr>
            <p:ph idx="1"/>
          </p:nvPr>
        </p:nvSpPr>
        <p:spPr>
          <a:ln>
            <a:noFill/>
          </a:ln>
        </p:spPr>
        <p:txBody>
          <a:bodyPr>
            <a:normAutofit fontScale="85000" lnSpcReduction="20000"/>
          </a:bodyPr>
          <a:lstStyle/>
          <a:p>
            <a:pPr marL="457200" indent="-457200" algn="just">
              <a:lnSpc>
                <a:spcPct val="160000"/>
              </a:lnSpc>
              <a:buFontTx/>
              <a:buAutoNum type="arabicPeriod"/>
            </a:pPr>
            <a:r>
              <a:rPr lang="en-US" sz="2400" b="1" dirty="0" smtClean="0">
                <a:solidFill>
                  <a:srgbClr val="18A818"/>
                </a:solidFill>
                <a:latin typeface="Verdana" pitchFamily="34" charset="0"/>
              </a:rPr>
              <a:t>Expendable mold processes </a:t>
            </a:r>
            <a:r>
              <a:rPr lang="en-US" sz="2400" dirty="0" smtClean="0">
                <a:latin typeface="Verdana" pitchFamily="34" charset="0"/>
              </a:rPr>
              <a:t>- mold is sacrificed to remove part. After use mould is destroyed. </a:t>
            </a:r>
          </a:p>
          <a:p>
            <a:pPr marL="914400" lvl="1" indent="-457200" algn="just">
              <a:lnSpc>
                <a:spcPct val="160000"/>
              </a:lnSpc>
              <a:buClr>
                <a:schemeClr val="accent1"/>
              </a:buClr>
            </a:pPr>
            <a:r>
              <a:rPr lang="en-US" sz="2400" dirty="0" smtClean="0">
                <a:solidFill>
                  <a:schemeClr val="tx1"/>
                </a:solidFill>
                <a:latin typeface="Verdana" pitchFamily="34" charset="0"/>
              </a:rPr>
              <a:t>Advantage: More complex shapes possible.</a:t>
            </a:r>
          </a:p>
          <a:p>
            <a:pPr marL="914400" lvl="1" indent="-457200" algn="just">
              <a:lnSpc>
                <a:spcPct val="160000"/>
              </a:lnSpc>
              <a:buClr>
                <a:schemeClr val="accent1"/>
              </a:buClr>
            </a:pPr>
            <a:r>
              <a:rPr lang="en-US" sz="2400" dirty="0" smtClean="0">
                <a:solidFill>
                  <a:schemeClr val="tx1"/>
                </a:solidFill>
                <a:latin typeface="Verdana" pitchFamily="34" charset="0"/>
              </a:rPr>
              <a:t>Disadvantage: Production rates often limited by time to make mold rather than casting itself.</a:t>
            </a:r>
          </a:p>
          <a:p>
            <a:pPr marL="457200" indent="-457200" algn="just">
              <a:lnSpc>
                <a:spcPct val="160000"/>
              </a:lnSpc>
              <a:buFontTx/>
              <a:buAutoNum type="arabicPeriod" startAt="2"/>
            </a:pPr>
            <a:r>
              <a:rPr lang="en-US" sz="2400" b="1" dirty="0" smtClean="0">
                <a:solidFill>
                  <a:srgbClr val="18A818"/>
                </a:solidFill>
                <a:latin typeface="Verdana" pitchFamily="34" charset="0"/>
              </a:rPr>
              <a:t>Permanent mold processes </a:t>
            </a:r>
            <a:r>
              <a:rPr lang="en-US" sz="2400" dirty="0" smtClean="0">
                <a:latin typeface="Verdana" pitchFamily="34" charset="0"/>
              </a:rPr>
              <a:t>- mold is made of metal and can be used to make many castings.  </a:t>
            </a:r>
          </a:p>
          <a:p>
            <a:pPr marL="914400" lvl="1" indent="-457200" algn="just">
              <a:lnSpc>
                <a:spcPct val="160000"/>
              </a:lnSpc>
              <a:buClr>
                <a:schemeClr val="accent1"/>
              </a:buClr>
            </a:pPr>
            <a:r>
              <a:rPr lang="en-US" sz="2400" dirty="0" smtClean="0">
                <a:solidFill>
                  <a:schemeClr val="tx1"/>
                </a:solidFill>
                <a:latin typeface="Verdana" pitchFamily="34" charset="0"/>
              </a:rPr>
              <a:t>Advantage: Higher production rates. </a:t>
            </a:r>
          </a:p>
          <a:p>
            <a:pPr marL="914400" lvl="1" indent="-457200" algn="just">
              <a:lnSpc>
                <a:spcPct val="160000"/>
              </a:lnSpc>
              <a:buClr>
                <a:schemeClr val="accent1"/>
              </a:buClr>
            </a:pPr>
            <a:r>
              <a:rPr lang="en-US" sz="2400" dirty="0" smtClean="0">
                <a:solidFill>
                  <a:schemeClr val="tx1"/>
                </a:solidFill>
                <a:latin typeface="Verdana" pitchFamily="34" charset="0"/>
              </a:rPr>
              <a:t>Disadvantage: Geometries limited by need to open mold.</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Chemical composition </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990600"/>
            <a:ext cx="7239000" cy="990600"/>
          </a:xfrm>
        </p:spPr>
        <p:txBody>
          <a:bodyPr>
            <a:noAutofit/>
          </a:bodyPr>
          <a:lstStyle/>
          <a:p>
            <a:pPr algn="just">
              <a:lnSpc>
                <a:spcPct val="140000"/>
              </a:lnSpc>
            </a:pPr>
            <a:r>
              <a:rPr lang="en-US" sz="2000" dirty="0" smtClean="0">
                <a:latin typeface="Verdana" pitchFamily="34" charset="0"/>
              </a:rPr>
              <a:t>Generally the purest silica sand (Si02), 99.8% is considered the most refractory and thermally stable.  </a:t>
            </a:r>
            <a:endParaRPr lang="en-US" sz="2000" dirty="0">
              <a:latin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66700" y="1905000"/>
            <a:ext cx="7658100" cy="4495800"/>
          </a:xfrm>
          <a:prstGeom prst="rect">
            <a:avLst/>
          </a:prstGeom>
          <a:noFill/>
          <a:ln w="9525">
            <a:noFill/>
            <a:miter lim="800000"/>
            <a:headEnd/>
            <a:tailEnd/>
          </a:ln>
          <a:effectLst/>
        </p:spPr>
      </p:pic>
      <p:sp>
        <p:nvSpPr>
          <p:cNvPr id="5" name="TextBox 4"/>
          <p:cNvSpPr txBox="1"/>
          <p:nvPr/>
        </p:nvSpPr>
        <p:spPr>
          <a:xfrm>
            <a:off x="228600" y="6477001"/>
            <a:ext cx="7772400" cy="276999"/>
          </a:xfrm>
          <a:prstGeom prst="rect">
            <a:avLst/>
          </a:prstGeom>
          <a:noFill/>
        </p:spPr>
        <p:txBody>
          <a:bodyPr wrap="square" rtlCol="0">
            <a:spAutoFit/>
          </a:bodyPr>
          <a:lstStyle/>
          <a:p>
            <a:pPr lvl="1" algn="r"/>
            <a:r>
              <a:rPr lang="en-US" sz="1200" b="1" dirty="0" smtClean="0">
                <a:latin typeface="Times New Roman" pitchFamily="18" charset="0"/>
                <a:cs typeface="Times New Roman" pitchFamily="18" charset="0"/>
              </a:rPr>
              <a:t>Reference: </a:t>
            </a:r>
            <a:r>
              <a:rPr lang="en-US" sz="1200" dirty="0" smtClean="0">
                <a:latin typeface="Times New Roman" pitchFamily="18" charset="0"/>
                <a:cs typeface="Times New Roman" pitchFamily="18" charset="0"/>
              </a:rPr>
              <a:t>New  Jersey Silica Sand Co. </a:t>
            </a:r>
            <a:endParaRPr lang="en-US" sz="12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83820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Effect of composition</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43000"/>
            <a:ext cx="7239000" cy="5562600"/>
          </a:xfrm>
        </p:spPr>
        <p:txBody>
          <a:bodyPr>
            <a:noAutofit/>
          </a:bodyPr>
          <a:lstStyle/>
          <a:p>
            <a:pPr algn="just">
              <a:lnSpc>
                <a:spcPct val="150000"/>
              </a:lnSpc>
            </a:pPr>
            <a:r>
              <a:rPr lang="en-US" sz="2200" dirty="0" smtClean="0">
                <a:latin typeface="Verdana" pitchFamily="34" charset="0"/>
              </a:rPr>
              <a:t>The presence of accretive amount of iron oxide, alkali oxide and lime can cause objectionable lowering of fusion point in sand.</a:t>
            </a:r>
          </a:p>
          <a:p>
            <a:pPr algn="just">
              <a:lnSpc>
                <a:spcPct val="150000"/>
              </a:lnSpc>
            </a:pPr>
            <a:r>
              <a:rPr lang="en-US" sz="2200" dirty="0" smtClean="0">
                <a:latin typeface="Verdana" pitchFamily="34" charset="0"/>
              </a:rPr>
              <a:t>Average fineness of the sand grains established the fineness of molding sand as a whole.</a:t>
            </a:r>
          </a:p>
          <a:p>
            <a:pPr algn="just">
              <a:lnSpc>
                <a:spcPct val="150000"/>
              </a:lnSpc>
            </a:pPr>
            <a:r>
              <a:rPr lang="en-US" sz="2200" dirty="0" smtClean="0">
                <a:latin typeface="Verdana" pitchFamily="34" charset="0"/>
              </a:rPr>
              <a:t>Grain size distribution affects many of the sand properties.</a:t>
            </a:r>
          </a:p>
          <a:p>
            <a:pPr algn="just">
              <a:lnSpc>
                <a:spcPct val="150000"/>
              </a:lnSpc>
            </a:pPr>
            <a:r>
              <a:rPr lang="en-US" sz="2200" dirty="0" smtClean="0">
                <a:latin typeface="Verdana" pitchFamily="34" charset="0"/>
              </a:rPr>
              <a:t>The shape of sand grain may be rounded, angular or sub angular depending on their geological history. </a:t>
            </a:r>
            <a:endParaRPr lang="en-US" sz="2200" dirty="0">
              <a:latin typeface="Verdan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Types of sand grains</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p:cNvPicPr>
            <a:picLocks noChangeAspect="1" noChangeArrowheads="1"/>
          </p:cNvPicPr>
          <p:nvPr/>
        </p:nvPicPr>
        <p:blipFill>
          <a:blip r:embed="rId2" cstate="print"/>
          <a:srcRect/>
          <a:stretch>
            <a:fillRect/>
          </a:stretch>
        </p:blipFill>
        <p:spPr bwMode="auto">
          <a:xfrm>
            <a:off x="152400" y="1143000"/>
            <a:ext cx="2514600" cy="2552131"/>
          </a:xfrm>
          <a:prstGeom prst="rect">
            <a:avLst/>
          </a:prstGeom>
          <a:noFill/>
          <a:ln w="28575">
            <a:solidFill>
              <a:schemeClr val="accent1"/>
            </a:solid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52400" y="4114800"/>
            <a:ext cx="2590800" cy="2590800"/>
          </a:xfrm>
          <a:prstGeom prst="rect">
            <a:avLst/>
          </a:prstGeom>
          <a:solidFill>
            <a:srgbClr val="00B050"/>
          </a:solidFill>
          <a:ln w="28575">
            <a:solidFill>
              <a:schemeClr val="accent1"/>
            </a:solid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638800" y="1143000"/>
            <a:ext cx="2381250" cy="2470556"/>
          </a:xfrm>
          <a:prstGeom prst="rect">
            <a:avLst/>
          </a:prstGeom>
          <a:noFill/>
          <a:ln w="28575">
            <a:solidFill>
              <a:schemeClr val="accent1"/>
            </a:solid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5667375" y="4114800"/>
            <a:ext cx="2409825" cy="2514600"/>
          </a:xfrm>
          <a:prstGeom prst="rect">
            <a:avLst/>
          </a:prstGeom>
          <a:noFill/>
          <a:ln w="28575">
            <a:solidFill>
              <a:schemeClr val="tx2"/>
            </a:solidFill>
            <a:miter lim="800000"/>
            <a:headEnd/>
            <a:tailEnd/>
          </a:ln>
          <a:effectLst/>
        </p:spPr>
      </p:pic>
      <p:sp>
        <p:nvSpPr>
          <p:cNvPr id="10" name="TextBox 9"/>
          <p:cNvSpPr txBox="1"/>
          <p:nvPr/>
        </p:nvSpPr>
        <p:spPr>
          <a:xfrm>
            <a:off x="3352800" y="1524000"/>
            <a:ext cx="1219200" cy="400110"/>
          </a:xfrm>
          <a:prstGeom prst="rect">
            <a:avLst/>
          </a:prstGeom>
          <a:noFill/>
        </p:spPr>
        <p:txBody>
          <a:bodyPr wrap="square" rtlCol="0">
            <a:spAutoFit/>
          </a:bodyPr>
          <a:lstStyle/>
          <a:p>
            <a:r>
              <a:rPr lang="en-US" sz="2000" b="1" dirty="0" smtClean="0">
                <a:latin typeface="Baskerville Old Face" pitchFamily="18" charset="0"/>
              </a:rPr>
              <a:t>Rounded</a:t>
            </a:r>
            <a:r>
              <a:rPr lang="en-US" dirty="0" smtClean="0"/>
              <a:t> </a:t>
            </a:r>
            <a:endParaRPr lang="en-US" dirty="0"/>
          </a:p>
        </p:txBody>
      </p:sp>
      <p:sp>
        <p:nvSpPr>
          <p:cNvPr id="14" name="TextBox 13"/>
          <p:cNvSpPr txBox="1"/>
          <p:nvPr/>
        </p:nvSpPr>
        <p:spPr>
          <a:xfrm>
            <a:off x="3810000" y="2971800"/>
            <a:ext cx="1219200" cy="400110"/>
          </a:xfrm>
          <a:prstGeom prst="rect">
            <a:avLst/>
          </a:prstGeom>
          <a:noFill/>
        </p:spPr>
        <p:txBody>
          <a:bodyPr wrap="square" rtlCol="0">
            <a:spAutoFit/>
          </a:bodyPr>
          <a:lstStyle/>
          <a:p>
            <a:r>
              <a:rPr lang="en-US" sz="2000" b="1" dirty="0" smtClean="0">
                <a:latin typeface="Baskerville Old Face" pitchFamily="18" charset="0"/>
              </a:rPr>
              <a:t>Angular </a:t>
            </a:r>
            <a:r>
              <a:rPr lang="en-US" dirty="0" smtClean="0"/>
              <a:t> </a:t>
            </a:r>
            <a:endParaRPr lang="en-US" dirty="0"/>
          </a:p>
        </p:txBody>
      </p:sp>
      <p:sp>
        <p:nvSpPr>
          <p:cNvPr id="15" name="TextBox 14"/>
          <p:cNvSpPr txBox="1"/>
          <p:nvPr/>
        </p:nvSpPr>
        <p:spPr>
          <a:xfrm>
            <a:off x="3505200" y="4419600"/>
            <a:ext cx="1371600" cy="400110"/>
          </a:xfrm>
          <a:prstGeom prst="rect">
            <a:avLst/>
          </a:prstGeom>
          <a:noFill/>
        </p:spPr>
        <p:txBody>
          <a:bodyPr wrap="square" rtlCol="0">
            <a:spAutoFit/>
          </a:bodyPr>
          <a:lstStyle/>
          <a:p>
            <a:r>
              <a:rPr lang="en-US" sz="2000" b="1" dirty="0" smtClean="0">
                <a:latin typeface="Baskerville Old Face" pitchFamily="18" charset="0"/>
              </a:rPr>
              <a:t>Compound </a:t>
            </a:r>
            <a:r>
              <a:rPr lang="en-US" dirty="0" smtClean="0"/>
              <a:t> </a:t>
            </a:r>
            <a:endParaRPr lang="en-US" dirty="0"/>
          </a:p>
        </p:txBody>
      </p:sp>
      <p:sp>
        <p:nvSpPr>
          <p:cNvPr id="16" name="TextBox 15"/>
          <p:cNvSpPr txBox="1"/>
          <p:nvPr/>
        </p:nvSpPr>
        <p:spPr>
          <a:xfrm>
            <a:off x="3429000" y="5867400"/>
            <a:ext cx="1524000" cy="400110"/>
          </a:xfrm>
          <a:prstGeom prst="rect">
            <a:avLst/>
          </a:prstGeom>
          <a:noFill/>
        </p:spPr>
        <p:txBody>
          <a:bodyPr wrap="square" rtlCol="0">
            <a:spAutoFit/>
          </a:bodyPr>
          <a:lstStyle/>
          <a:p>
            <a:r>
              <a:rPr lang="en-US" sz="2000" b="1" dirty="0" smtClean="0">
                <a:latin typeface="Baskerville Old Face" pitchFamily="18" charset="0"/>
              </a:rPr>
              <a:t>Sub angular </a:t>
            </a:r>
            <a:r>
              <a:rPr lang="en-US" dirty="0" smtClean="0"/>
              <a:t> </a:t>
            </a:r>
            <a:endParaRPr lang="en-US" dirty="0"/>
          </a:p>
        </p:txBody>
      </p:sp>
      <p:sp>
        <p:nvSpPr>
          <p:cNvPr id="17" name="Rounded Rectangle 16"/>
          <p:cNvSpPr/>
          <p:nvPr/>
        </p:nvSpPr>
        <p:spPr>
          <a:xfrm>
            <a:off x="3352800" y="1524000"/>
            <a:ext cx="12192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733800" y="2971800"/>
            <a:ext cx="1143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429000" y="4419600"/>
            <a:ext cx="1524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352800" y="5867400"/>
            <a:ext cx="1524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2819400" y="1600200"/>
            <a:ext cx="457200" cy="228600"/>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953000" y="3048000"/>
            <a:ext cx="533400" cy="2286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2895600" y="4495800"/>
            <a:ext cx="457200" cy="228600"/>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ight Arrow 23"/>
          <p:cNvSpPr/>
          <p:nvPr/>
        </p:nvSpPr>
        <p:spPr>
          <a:xfrm>
            <a:off x="4953000" y="5943600"/>
            <a:ext cx="533400" cy="2286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6"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26" name="Picture 3"/>
          <p:cNvPicPr>
            <a:picLocks noChangeAspect="1" noChangeArrowheads="1"/>
          </p:cNvPicPr>
          <p:nvPr/>
        </p:nvPicPr>
        <p:blipFill>
          <a:blip r:embed="rId7"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18160"/>
          </a:xfrm>
        </p:spPr>
        <p:txBody>
          <a:bodyPr>
            <a:normAutofit fontScale="90000"/>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binder</a:t>
            </a:r>
            <a:endParaRPr lang="en-US"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838200"/>
            <a:ext cx="7239000" cy="5867400"/>
          </a:xfrm>
        </p:spPr>
        <p:txBody>
          <a:bodyPr>
            <a:normAutofit fontScale="55000" lnSpcReduction="20000"/>
          </a:bodyPr>
          <a:lstStyle/>
          <a:p>
            <a:pPr algn="just">
              <a:lnSpc>
                <a:spcPct val="150000"/>
              </a:lnSpc>
              <a:buNone/>
            </a:pPr>
            <a:r>
              <a:rPr lang="en-US" sz="4400" b="1" i="1" dirty="0" smtClean="0">
                <a:solidFill>
                  <a:srgbClr val="00B050"/>
                </a:solidFill>
                <a:latin typeface="Bell MT" pitchFamily="18" charset="0"/>
              </a:rPr>
              <a:t>Binders are of many types such as,</a:t>
            </a:r>
          </a:p>
          <a:p>
            <a:pPr algn="just">
              <a:lnSpc>
                <a:spcPct val="170000"/>
              </a:lnSpc>
            </a:pPr>
            <a:r>
              <a:rPr lang="en-US" sz="2700" b="1" i="1" dirty="0" smtClean="0">
                <a:latin typeface="Verdana" pitchFamily="34" charset="0"/>
              </a:rPr>
              <a:t>Clay Binders</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Bentonites (Montmorillonites)</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Fire clay (Kaolinites)</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Special clay (Halloysite, Illite and Attuapulgite)</a:t>
            </a:r>
          </a:p>
          <a:p>
            <a:pPr algn="just">
              <a:lnSpc>
                <a:spcPct val="170000"/>
              </a:lnSpc>
            </a:pPr>
            <a:r>
              <a:rPr lang="en-US" sz="2700" b="1" i="1" dirty="0" smtClean="0">
                <a:latin typeface="Verdana" pitchFamily="34" charset="0"/>
              </a:rPr>
              <a:t>Organic Binders</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Cereals </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Resin and Gums</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Proteins</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Pitch</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Drying oil</a:t>
            </a:r>
          </a:p>
          <a:p>
            <a:pPr algn="just">
              <a:lnSpc>
                <a:spcPct val="170000"/>
              </a:lnSpc>
            </a:pPr>
            <a:r>
              <a:rPr lang="en-US" sz="2700" b="1" i="1" dirty="0" smtClean="0">
                <a:latin typeface="Verdana" pitchFamily="34" charset="0"/>
              </a:rPr>
              <a:t>Inorganic Binders</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Portland cement (Ordinary construction cement)</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Sodium silicate</a:t>
            </a:r>
          </a:p>
          <a:p>
            <a:pPr marL="752094" lvl="2" indent="-514350" algn="just">
              <a:lnSpc>
                <a:spcPct val="170000"/>
              </a:lnSpc>
              <a:spcBef>
                <a:spcPts val="600"/>
              </a:spcBef>
              <a:buClr>
                <a:schemeClr val="tx2"/>
              </a:buClr>
              <a:buSzPct val="73000"/>
              <a:buFont typeface="+mj-lt"/>
              <a:buAutoNum type="arabicPeriod"/>
            </a:pPr>
            <a:r>
              <a:rPr lang="en-US" sz="2200" b="1" dirty="0" smtClean="0">
                <a:solidFill>
                  <a:schemeClr val="tx1"/>
                </a:solidFill>
                <a:latin typeface="Verdana" pitchFamily="34" charset="0"/>
              </a:rPr>
              <a:t>Water glass</a:t>
            </a:r>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clay</a:t>
            </a:r>
          </a:p>
        </p:txBody>
      </p:sp>
      <p:sp>
        <p:nvSpPr>
          <p:cNvPr id="3" name="Content Placeholder 2"/>
          <p:cNvSpPr>
            <a:spLocks noGrp="1"/>
          </p:cNvSpPr>
          <p:nvPr>
            <p:ph idx="1"/>
          </p:nvPr>
        </p:nvSpPr>
        <p:spPr>
          <a:xfrm>
            <a:off x="457200" y="1143000"/>
            <a:ext cx="7239000" cy="5562600"/>
          </a:xfrm>
        </p:spPr>
        <p:txBody>
          <a:bodyPr>
            <a:normAutofit/>
          </a:bodyPr>
          <a:lstStyle/>
          <a:p>
            <a:pPr algn="just">
              <a:lnSpc>
                <a:spcPct val="160000"/>
              </a:lnSpc>
            </a:pPr>
            <a:r>
              <a:rPr lang="en-US" sz="1600" dirty="0" smtClean="0">
                <a:latin typeface="Verdana" pitchFamily="34" charset="0"/>
              </a:rPr>
              <a:t>Clay binders are most commonly used binding agents mixed with the molding sands to provide the strength. </a:t>
            </a:r>
          </a:p>
          <a:p>
            <a:pPr algn="just">
              <a:lnSpc>
                <a:spcPct val="160000"/>
              </a:lnSpc>
            </a:pPr>
            <a:r>
              <a:rPr lang="en-US" sz="1600" dirty="0" smtClean="0">
                <a:latin typeface="Verdana" pitchFamily="34" charset="0"/>
              </a:rPr>
              <a:t>Clay also provide plasticity to the molding sand.</a:t>
            </a:r>
          </a:p>
          <a:p>
            <a:pPr algn="just">
              <a:lnSpc>
                <a:spcPct val="160000"/>
              </a:lnSpc>
            </a:pPr>
            <a:r>
              <a:rPr lang="en-US" sz="1600" dirty="0" smtClean="0">
                <a:latin typeface="Verdana" pitchFamily="34" charset="0"/>
              </a:rPr>
              <a:t>In clay compound some minerals are deposits and then it is mixed with the sand in proper proportions.</a:t>
            </a:r>
          </a:p>
          <a:p>
            <a:pPr algn="just">
              <a:lnSpc>
                <a:spcPct val="160000"/>
              </a:lnSpc>
            </a:pPr>
            <a:r>
              <a:rPr lang="en-US" sz="1600" dirty="0" smtClean="0">
                <a:latin typeface="Verdana" pitchFamily="34" charset="0"/>
              </a:rPr>
              <a:t>This sand mixture can be directly used for molding.</a:t>
            </a:r>
          </a:p>
          <a:p>
            <a:pPr algn="just">
              <a:lnSpc>
                <a:spcPct val="160000"/>
              </a:lnSpc>
              <a:buNone/>
            </a:pPr>
            <a:r>
              <a:rPr lang="en-US" sz="1600" b="1" i="1" dirty="0" smtClean="0">
                <a:solidFill>
                  <a:srgbClr val="C00000"/>
                </a:solidFill>
                <a:latin typeface="Verdana" pitchFamily="34" charset="0"/>
              </a:rPr>
              <a:t>Some of the clay are;</a:t>
            </a:r>
          </a:p>
          <a:p>
            <a:pPr marL="274320" lvl="1" indent="-274320" algn="just">
              <a:lnSpc>
                <a:spcPct val="160000"/>
              </a:lnSpc>
              <a:spcBef>
                <a:spcPts val="600"/>
              </a:spcBef>
              <a:buClr>
                <a:schemeClr val="tx2"/>
              </a:buClr>
              <a:buSzPct val="73000"/>
              <a:buFont typeface="Wingdings 2"/>
              <a:buChar char=""/>
            </a:pPr>
            <a:r>
              <a:rPr lang="en-US" sz="1600" b="1" dirty="0" smtClean="0">
                <a:solidFill>
                  <a:srgbClr val="18A818"/>
                </a:solidFill>
                <a:latin typeface="Verdana" pitchFamily="34" charset="0"/>
              </a:rPr>
              <a:t>Western and Southern bentonites </a:t>
            </a:r>
            <a:r>
              <a:rPr lang="en-US" sz="1600" dirty="0" smtClean="0">
                <a:solidFill>
                  <a:schemeClr val="tx1"/>
                </a:solidFill>
                <a:latin typeface="Verdana" pitchFamily="34" charset="0"/>
              </a:rPr>
              <a:t>(Montmorillonites) (Al</a:t>
            </a:r>
            <a:r>
              <a:rPr lang="en-US" sz="1200" dirty="0" smtClean="0">
                <a:solidFill>
                  <a:schemeClr val="tx1"/>
                </a:solidFill>
                <a:latin typeface="Verdana" pitchFamily="34" charset="0"/>
              </a:rPr>
              <a:t>2</a:t>
            </a:r>
            <a:r>
              <a:rPr lang="en-US" sz="1600" dirty="0" smtClean="0">
                <a:solidFill>
                  <a:schemeClr val="tx1"/>
                </a:solidFill>
                <a:latin typeface="Verdana" pitchFamily="34" charset="0"/>
              </a:rPr>
              <a:t>0</a:t>
            </a:r>
            <a:r>
              <a:rPr lang="en-US" sz="1200" dirty="0" smtClean="0">
                <a:solidFill>
                  <a:schemeClr val="tx1"/>
                </a:solidFill>
                <a:latin typeface="Verdana" pitchFamily="34" charset="0"/>
              </a:rPr>
              <a:t>3</a:t>
            </a:r>
            <a:r>
              <a:rPr lang="en-US" sz="1600" dirty="0" smtClean="0">
                <a:solidFill>
                  <a:schemeClr val="tx1"/>
                </a:solidFill>
                <a:latin typeface="Verdana" pitchFamily="34" charset="0"/>
              </a:rPr>
              <a:t> 4 Si0</a:t>
            </a:r>
            <a:r>
              <a:rPr lang="en-US" sz="1200" dirty="0" smtClean="0">
                <a:solidFill>
                  <a:schemeClr val="tx1"/>
                </a:solidFill>
                <a:latin typeface="Verdana" pitchFamily="34" charset="0"/>
              </a:rPr>
              <a:t>2</a:t>
            </a:r>
            <a:r>
              <a:rPr lang="en-US" sz="1600" dirty="0" smtClean="0">
                <a:solidFill>
                  <a:schemeClr val="tx1"/>
                </a:solidFill>
                <a:latin typeface="Verdana" pitchFamily="34" charset="0"/>
              </a:rPr>
              <a:t> nH</a:t>
            </a:r>
            <a:r>
              <a:rPr lang="en-US" sz="1200" dirty="0" smtClean="0">
                <a:solidFill>
                  <a:schemeClr val="tx1"/>
                </a:solidFill>
                <a:latin typeface="Verdana" pitchFamily="34" charset="0"/>
              </a:rPr>
              <a:t>2</a:t>
            </a:r>
            <a:r>
              <a:rPr lang="en-US" sz="1600" dirty="0" smtClean="0">
                <a:solidFill>
                  <a:schemeClr val="tx1"/>
                </a:solidFill>
                <a:latin typeface="Verdana" pitchFamily="34" charset="0"/>
              </a:rPr>
              <a:t>0)</a:t>
            </a:r>
          </a:p>
          <a:p>
            <a:pPr marL="274320" lvl="1" indent="-274320" algn="just">
              <a:lnSpc>
                <a:spcPct val="160000"/>
              </a:lnSpc>
              <a:spcBef>
                <a:spcPts val="600"/>
              </a:spcBef>
              <a:buClr>
                <a:schemeClr val="tx2"/>
              </a:buClr>
              <a:buSzPct val="73000"/>
              <a:buFont typeface="Wingdings 2"/>
              <a:buChar char=""/>
            </a:pPr>
            <a:r>
              <a:rPr lang="en-US" sz="1600" b="1" dirty="0" smtClean="0">
                <a:solidFill>
                  <a:srgbClr val="18A818"/>
                </a:solidFill>
                <a:latin typeface="Verdana" pitchFamily="34" charset="0"/>
              </a:rPr>
              <a:t>Fire clay (Kaolinites)</a:t>
            </a:r>
            <a:r>
              <a:rPr lang="en-US" sz="1600" dirty="0" smtClean="0">
                <a:solidFill>
                  <a:schemeClr val="tx1"/>
                </a:solidFill>
                <a:latin typeface="Verdana" pitchFamily="34" charset="0"/>
              </a:rPr>
              <a:t> (Al</a:t>
            </a:r>
            <a:r>
              <a:rPr lang="en-US" sz="1200" dirty="0" smtClean="0">
                <a:solidFill>
                  <a:schemeClr val="tx1"/>
                </a:solidFill>
                <a:latin typeface="Verdana" pitchFamily="34" charset="0"/>
              </a:rPr>
              <a:t>2</a:t>
            </a:r>
            <a:r>
              <a:rPr lang="en-US" sz="1600" dirty="0" smtClean="0">
                <a:solidFill>
                  <a:schemeClr val="tx1"/>
                </a:solidFill>
                <a:latin typeface="Verdana" pitchFamily="34" charset="0"/>
              </a:rPr>
              <a:t>0</a:t>
            </a:r>
            <a:r>
              <a:rPr lang="en-US" sz="1200" dirty="0" smtClean="0">
                <a:solidFill>
                  <a:schemeClr val="tx1"/>
                </a:solidFill>
                <a:latin typeface="Verdana" pitchFamily="34" charset="0"/>
              </a:rPr>
              <a:t>3</a:t>
            </a:r>
            <a:r>
              <a:rPr lang="en-US" sz="1600" dirty="0" smtClean="0">
                <a:solidFill>
                  <a:schemeClr val="tx1"/>
                </a:solidFill>
                <a:latin typeface="Verdana" pitchFamily="34" charset="0"/>
              </a:rPr>
              <a:t> 2 Si0</a:t>
            </a:r>
            <a:r>
              <a:rPr lang="en-US" sz="1200" dirty="0" smtClean="0">
                <a:solidFill>
                  <a:schemeClr val="tx1"/>
                </a:solidFill>
                <a:latin typeface="Verdana" pitchFamily="34" charset="0"/>
              </a:rPr>
              <a:t>2</a:t>
            </a:r>
            <a:r>
              <a:rPr lang="en-US" sz="1600" dirty="0" smtClean="0">
                <a:solidFill>
                  <a:schemeClr val="tx1"/>
                </a:solidFill>
                <a:latin typeface="Verdana" pitchFamily="34" charset="0"/>
              </a:rPr>
              <a:t> 2 H</a:t>
            </a:r>
            <a:r>
              <a:rPr lang="en-US" sz="1200" dirty="0" smtClean="0">
                <a:solidFill>
                  <a:schemeClr val="tx1"/>
                </a:solidFill>
                <a:latin typeface="Verdana" pitchFamily="34" charset="0"/>
              </a:rPr>
              <a:t>2</a:t>
            </a:r>
            <a:r>
              <a:rPr lang="en-US" sz="1600" dirty="0" smtClean="0">
                <a:solidFill>
                  <a:schemeClr val="tx1"/>
                </a:solidFill>
                <a:latin typeface="Verdana" pitchFamily="34" charset="0"/>
              </a:rPr>
              <a:t>0)</a:t>
            </a:r>
          </a:p>
          <a:p>
            <a:pPr marL="274320" lvl="1" indent="-274320" algn="just">
              <a:lnSpc>
                <a:spcPct val="160000"/>
              </a:lnSpc>
              <a:spcBef>
                <a:spcPts val="600"/>
              </a:spcBef>
              <a:buClr>
                <a:schemeClr val="tx2"/>
              </a:buClr>
              <a:buSzPct val="73000"/>
              <a:buFont typeface="Wingdings 2"/>
              <a:buChar char=""/>
            </a:pPr>
            <a:r>
              <a:rPr lang="en-US" sz="1600" b="1" dirty="0" smtClean="0">
                <a:solidFill>
                  <a:srgbClr val="18A818"/>
                </a:solidFill>
                <a:latin typeface="Verdana" pitchFamily="34" charset="0"/>
              </a:rPr>
              <a:t>Special clay </a:t>
            </a:r>
            <a:r>
              <a:rPr lang="en-US" sz="1600" dirty="0" smtClean="0">
                <a:solidFill>
                  <a:schemeClr val="tx1"/>
                </a:solidFill>
                <a:latin typeface="Verdana" pitchFamily="34" charset="0"/>
              </a:rPr>
              <a:t>(Halloysite, Illite and Attuapulgite)</a:t>
            </a:r>
          </a:p>
          <a:p>
            <a:pPr algn="just">
              <a:lnSpc>
                <a:spcPct val="160000"/>
              </a:lnSpc>
            </a:pPr>
            <a:r>
              <a:rPr lang="en-US" sz="1600" b="1" dirty="0" smtClean="0">
                <a:latin typeface="Verdana" pitchFamily="34" charset="0"/>
              </a:rPr>
              <a:t>The first two types are the most commonly used.</a:t>
            </a:r>
            <a:r>
              <a:rPr lang="en-US" sz="1600" dirty="0" smtClean="0">
                <a:latin typeface="Verdana" pitchFamily="34" charset="0"/>
              </a:rPr>
              <a:t> </a:t>
            </a:r>
          </a:p>
          <a:p>
            <a:pPr>
              <a:buNone/>
            </a:pPr>
            <a:endParaRPr lang="en-US" dirty="0" smtClean="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Organic binder</a:t>
            </a:r>
          </a:p>
        </p:txBody>
      </p:sp>
      <p:sp>
        <p:nvSpPr>
          <p:cNvPr id="3" name="Content Placeholder 2"/>
          <p:cNvSpPr>
            <a:spLocks noGrp="1"/>
          </p:cNvSpPr>
          <p:nvPr>
            <p:ph idx="1"/>
          </p:nvPr>
        </p:nvSpPr>
        <p:spPr>
          <a:xfrm>
            <a:off x="457200" y="1219200"/>
            <a:ext cx="7239000" cy="5486400"/>
          </a:xfrm>
        </p:spPr>
        <p:txBody>
          <a:bodyPr>
            <a:normAutofit/>
          </a:bodyPr>
          <a:lstStyle/>
          <a:p>
            <a:pPr algn="just">
              <a:lnSpc>
                <a:spcPct val="180000"/>
              </a:lnSpc>
            </a:pPr>
            <a:r>
              <a:rPr lang="en-US" sz="1800" b="1" dirty="0" smtClean="0">
                <a:solidFill>
                  <a:srgbClr val="18A818"/>
                </a:solidFill>
                <a:latin typeface="Verdana" pitchFamily="34" charset="0"/>
              </a:rPr>
              <a:t>Cereal: </a:t>
            </a:r>
          </a:p>
          <a:p>
            <a:pPr lvl="1" algn="just">
              <a:lnSpc>
                <a:spcPct val="180000"/>
              </a:lnSpc>
              <a:buClr>
                <a:schemeClr val="accent1"/>
              </a:buClr>
              <a:buFont typeface="Wingdings" pitchFamily="2" charset="2"/>
              <a:buChar char="§"/>
            </a:pPr>
            <a:r>
              <a:rPr lang="en-US" sz="1400" b="1" dirty="0" smtClean="0">
                <a:latin typeface="Verdana" pitchFamily="34" charset="0"/>
              </a:rPr>
              <a:t>These binders are, grains of wheat, corn and molasses fluids.</a:t>
            </a:r>
          </a:p>
          <a:p>
            <a:pPr lvl="1" algn="just">
              <a:lnSpc>
                <a:spcPct val="180000"/>
              </a:lnSpc>
              <a:buClr>
                <a:schemeClr val="accent1"/>
              </a:buClr>
              <a:buFont typeface="Wingdings" pitchFamily="2" charset="2"/>
              <a:buChar char="§"/>
            </a:pPr>
            <a:r>
              <a:rPr lang="en-US" sz="1400" b="1" dirty="0" smtClean="0">
                <a:latin typeface="Verdana" pitchFamily="34" charset="0"/>
              </a:rPr>
              <a:t>They impart good </a:t>
            </a:r>
            <a:r>
              <a:rPr lang="en-US" sz="1400" b="1" dirty="0" err="1" smtClean="0">
                <a:latin typeface="Verdana" pitchFamily="34" charset="0"/>
              </a:rPr>
              <a:t>flowability</a:t>
            </a:r>
            <a:r>
              <a:rPr lang="en-US" sz="1400" b="1" dirty="0" smtClean="0">
                <a:latin typeface="Verdana" pitchFamily="34" charset="0"/>
              </a:rPr>
              <a:t> and collapsibility for core sand.</a:t>
            </a:r>
          </a:p>
          <a:p>
            <a:pPr lvl="1" algn="just">
              <a:lnSpc>
                <a:spcPct val="180000"/>
              </a:lnSpc>
              <a:buClr>
                <a:schemeClr val="accent1"/>
              </a:buClr>
              <a:buFont typeface="Wingdings" pitchFamily="2" charset="2"/>
              <a:buChar char="§"/>
            </a:pPr>
            <a:r>
              <a:rPr lang="en-US" sz="1400" b="1" dirty="0" smtClean="0">
                <a:latin typeface="Verdana" pitchFamily="34" charset="0"/>
              </a:rPr>
              <a:t>Sands with these binders are baked at 190ºC to develop strength.</a:t>
            </a:r>
          </a:p>
          <a:p>
            <a:pPr lvl="1" algn="just">
              <a:lnSpc>
                <a:spcPct val="180000"/>
              </a:lnSpc>
              <a:buClr>
                <a:schemeClr val="accent1"/>
              </a:buClr>
              <a:buFont typeface="Wingdings" pitchFamily="2" charset="2"/>
              <a:buChar char="§"/>
            </a:pPr>
            <a:r>
              <a:rPr lang="en-US" sz="1400" b="1" dirty="0" smtClean="0">
                <a:latin typeface="Verdana" pitchFamily="34" charset="0"/>
              </a:rPr>
              <a:t>They cannot be stored for a long time.</a:t>
            </a:r>
          </a:p>
          <a:p>
            <a:pPr algn="just">
              <a:lnSpc>
                <a:spcPct val="180000"/>
              </a:lnSpc>
            </a:pPr>
            <a:r>
              <a:rPr lang="en-US" sz="1800" b="1" dirty="0" smtClean="0">
                <a:solidFill>
                  <a:srgbClr val="18A818"/>
                </a:solidFill>
                <a:latin typeface="Verdana" pitchFamily="34" charset="0"/>
              </a:rPr>
              <a:t>Resins and Gums:</a:t>
            </a:r>
          </a:p>
          <a:p>
            <a:pPr lvl="1" algn="just">
              <a:lnSpc>
                <a:spcPct val="180000"/>
              </a:lnSpc>
              <a:buClr>
                <a:schemeClr val="accent1"/>
              </a:buClr>
              <a:buFont typeface="Wingdings" pitchFamily="2" charset="2"/>
              <a:buChar char="§"/>
            </a:pPr>
            <a:r>
              <a:rPr lang="en-US" sz="1400" b="1" dirty="0" smtClean="0">
                <a:latin typeface="Verdana" pitchFamily="34" charset="0"/>
              </a:rPr>
              <a:t>Resins are mostly synthetic while gums are tree or petroleum products.</a:t>
            </a:r>
          </a:p>
          <a:p>
            <a:pPr lvl="1" algn="just">
              <a:lnSpc>
                <a:spcPct val="180000"/>
              </a:lnSpc>
              <a:buClr>
                <a:schemeClr val="accent1"/>
              </a:buClr>
              <a:buFont typeface="Wingdings" pitchFamily="2" charset="2"/>
              <a:buChar char="§"/>
            </a:pPr>
            <a:r>
              <a:rPr lang="en-US" sz="1400" b="1" dirty="0" smtClean="0">
                <a:latin typeface="Verdana" pitchFamily="34" charset="0"/>
              </a:rPr>
              <a:t>They develop high strength.</a:t>
            </a:r>
          </a:p>
          <a:p>
            <a:pPr lvl="1" algn="just">
              <a:lnSpc>
                <a:spcPct val="180000"/>
              </a:lnSpc>
              <a:buClr>
                <a:schemeClr val="accent1"/>
              </a:buClr>
              <a:buFont typeface="Wingdings" pitchFamily="2" charset="2"/>
              <a:buChar char="§"/>
            </a:pPr>
            <a:r>
              <a:rPr lang="en-US" sz="1400" b="1" dirty="0" smtClean="0">
                <a:latin typeface="Verdana" pitchFamily="34" charset="0"/>
              </a:rPr>
              <a:t>They are quite expensive.</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Organic binder</a:t>
            </a:r>
            <a:endParaRPr lang="en-US" dirty="0"/>
          </a:p>
        </p:txBody>
      </p:sp>
      <p:sp>
        <p:nvSpPr>
          <p:cNvPr id="3" name="Content Placeholder 2"/>
          <p:cNvSpPr>
            <a:spLocks noGrp="1"/>
          </p:cNvSpPr>
          <p:nvPr>
            <p:ph idx="1"/>
          </p:nvPr>
        </p:nvSpPr>
        <p:spPr>
          <a:xfrm>
            <a:off x="457200" y="1066800"/>
            <a:ext cx="7239000" cy="5562600"/>
          </a:xfrm>
        </p:spPr>
        <p:txBody>
          <a:bodyPr>
            <a:noAutofit/>
          </a:bodyPr>
          <a:lstStyle/>
          <a:p>
            <a:pPr algn="just">
              <a:lnSpc>
                <a:spcPct val="190000"/>
              </a:lnSpc>
            </a:pPr>
            <a:r>
              <a:rPr lang="en-US" sz="1600" b="1" dirty="0" smtClean="0">
                <a:solidFill>
                  <a:srgbClr val="18A818"/>
                </a:solidFill>
                <a:latin typeface="Verdana" pitchFamily="34" charset="0"/>
              </a:rPr>
              <a:t>Protein binders:</a:t>
            </a:r>
          </a:p>
          <a:p>
            <a:pPr lvl="1" algn="just">
              <a:lnSpc>
                <a:spcPct val="190000"/>
              </a:lnSpc>
              <a:buClr>
                <a:schemeClr val="accent1"/>
              </a:buClr>
              <a:buFont typeface="Wingdings" pitchFamily="2" charset="2"/>
              <a:buChar char="§"/>
            </a:pPr>
            <a:r>
              <a:rPr lang="en-US" sz="1400" b="1" dirty="0" smtClean="0">
                <a:latin typeface="Verdana" pitchFamily="34" charset="0"/>
              </a:rPr>
              <a:t>These are essentially made of milk protein.</a:t>
            </a:r>
          </a:p>
          <a:p>
            <a:pPr lvl="1" algn="just">
              <a:lnSpc>
                <a:spcPct val="190000"/>
              </a:lnSpc>
              <a:buClr>
                <a:schemeClr val="accent1"/>
              </a:buClr>
              <a:buFont typeface="Wingdings" pitchFamily="2" charset="2"/>
              <a:buChar char="§"/>
            </a:pPr>
            <a:r>
              <a:rPr lang="en-US" sz="1400" b="1" dirty="0" smtClean="0">
                <a:latin typeface="Verdana" pitchFamily="34" charset="0"/>
              </a:rPr>
              <a:t>They impart good surface finish.</a:t>
            </a:r>
          </a:p>
          <a:p>
            <a:pPr algn="just">
              <a:lnSpc>
                <a:spcPct val="190000"/>
              </a:lnSpc>
            </a:pPr>
            <a:r>
              <a:rPr lang="en-US" sz="1600" b="1" dirty="0" smtClean="0">
                <a:solidFill>
                  <a:srgbClr val="18A818"/>
                </a:solidFill>
                <a:latin typeface="Verdana" pitchFamily="34" charset="0"/>
              </a:rPr>
              <a:t>Pitch:</a:t>
            </a:r>
            <a:endParaRPr lang="en-US" sz="1600" dirty="0" smtClean="0">
              <a:solidFill>
                <a:srgbClr val="18A818"/>
              </a:solidFill>
              <a:latin typeface="Verdana" pitchFamily="34" charset="0"/>
            </a:endParaRPr>
          </a:p>
          <a:p>
            <a:pPr lvl="1" algn="just">
              <a:lnSpc>
                <a:spcPct val="190000"/>
              </a:lnSpc>
              <a:buClr>
                <a:schemeClr val="accent1"/>
              </a:buClr>
              <a:buFont typeface="Wingdings" pitchFamily="2" charset="2"/>
              <a:buChar char="§"/>
            </a:pPr>
            <a:r>
              <a:rPr lang="en-US" sz="1400" b="1" dirty="0" smtClean="0">
                <a:latin typeface="Verdana" pitchFamily="34" charset="0"/>
              </a:rPr>
              <a:t>Pitch is a coal-tar residues.</a:t>
            </a:r>
          </a:p>
          <a:p>
            <a:pPr lvl="1" algn="just">
              <a:lnSpc>
                <a:spcPct val="190000"/>
              </a:lnSpc>
              <a:buClr>
                <a:schemeClr val="accent1"/>
              </a:buClr>
              <a:buFont typeface="Wingdings" pitchFamily="2" charset="2"/>
              <a:buChar char="§"/>
            </a:pPr>
            <a:r>
              <a:rPr lang="en-US" sz="1400" b="1" dirty="0" smtClean="0">
                <a:latin typeface="Verdana" pitchFamily="34" charset="0"/>
              </a:rPr>
              <a:t>It is, water resistance, strong and hard.</a:t>
            </a:r>
          </a:p>
          <a:p>
            <a:pPr lvl="1" algn="just">
              <a:lnSpc>
                <a:spcPct val="190000"/>
              </a:lnSpc>
              <a:buClr>
                <a:schemeClr val="accent1"/>
              </a:buClr>
              <a:buFont typeface="Wingdings" pitchFamily="2" charset="2"/>
              <a:buChar char="§"/>
            </a:pPr>
            <a:r>
              <a:rPr lang="en-US" sz="1400" b="1" dirty="0" smtClean="0">
                <a:latin typeface="Verdana" pitchFamily="34" charset="0"/>
              </a:rPr>
              <a:t>This evolves large amount of gasses when metal is poured into the mould.</a:t>
            </a:r>
          </a:p>
          <a:p>
            <a:pPr algn="just">
              <a:lnSpc>
                <a:spcPct val="190000"/>
              </a:lnSpc>
            </a:pPr>
            <a:r>
              <a:rPr lang="en-US" sz="1600" b="1" dirty="0" smtClean="0">
                <a:solidFill>
                  <a:srgbClr val="18A818"/>
                </a:solidFill>
                <a:latin typeface="Verdana" pitchFamily="34" charset="0"/>
              </a:rPr>
              <a:t>Drying oil: </a:t>
            </a:r>
          </a:p>
          <a:p>
            <a:pPr lvl="1" algn="just">
              <a:lnSpc>
                <a:spcPct val="190000"/>
              </a:lnSpc>
              <a:buClr>
                <a:schemeClr val="accent1"/>
              </a:buClr>
              <a:buFont typeface="Wingdings" pitchFamily="2" charset="2"/>
              <a:buChar char="§"/>
            </a:pPr>
            <a:r>
              <a:rPr lang="en-US" sz="1400" b="1" dirty="0" smtClean="0">
                <a:latin typeface="Verdana" pitchFamily="34" charset="0"/>
              </a:rPr>
              <a:t>These are linseed oil, soybean oil and fish oil.</a:t>
            </a:r>
          </a:p>
          <a:p>
            <a:pPr lvl="1" algn="just">
              <a:lnSpc>
                <a:spcPct val="190000"/>
              </a:lnSpc>
              <a:buClr>
                <a:schemeClr val="accent1"/>
              </a:buClr>
              <a:buFont typeface="Wingdings" pitchFamily="2" charset="2"/>
              <a:buChar char="§"/>
            </a:pPr>
            <a:r>
              <a:rPr lang="en-US" sz="1400" b="1" dirty="0" smtClean="0">
                <a:latin typeface="Verdana" pitchFamily="34" charset="0"/>
              </a:rPr>
              <a:t>These are used specially for core sand.</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
            <a:ext cx="7239000" cy="6705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water</a:t>
            </a:r>
          </a:p>
        </p:txBody>
      </p:sp>
      <p:sp>
        <p:nvSpPr>
          <p:cNvPr id="3" name="Content Placeholder 2"/>
          <p:cNvSpPr>
            <a:spLocks noGrp="1"/>
          </p:cNvSpPr>
          <p:nvPr>
            <p:ph idx="1"/>
          </p:nvPr>
        </p:nvSpPr>
        <p:spPr>
          <a:xfrm>
            <a:off x="457200" y="990600"/>
            <a:ext cx="7239000" cy="5867400"/>
          </a:xfrm>
        </p:spPr>
        <p:txBody>
          <a:bodyPr>
            <a:normAutofit fontScale="85000" lnSpcReduction="10000"/>
          </a:bodyPr>
          <a:lstStyle/>
          <a:p>
            <a:pPr algn="just">
              <a:lnSpc>
                <a:spcPct val="180000"/>
              </a:lnSpc>
            </a:pPr>
            <a:r>
              <a:rPr lang="en-US" sz="1900" dirty="0" smtClean="0">
                <a:latin typeface="Verdana" pitchFamily="34" charset="0"/>
              </a:rPr>
              <a:t>Water, present in amount of about 1.5 to 8 percent.</a:t>
            </a:r>
          </a:p>
          <a:p>
            <a:pPr algn="just">
              <a:lnSpc>
                <a:spcPct val="180000"/>
              </a:lnSpc>
            </a:pPr>
            <a:r>
              <a:rPr lang="en-US" sz="1900" dirty="0" smtClean="0">
                <a:latin typeface="Verdana" pitchFamily="34" charset="0"/>
              </a:rPr>
              <a:t>Water in the molding sand is often referred to as ‘Tempering water’ .</a:t>
            </a:r>
          </a:p>
          <a:p>
            <a:pPr algn="just">
              <a:lnSpc>
                <a:spcPct val="180000"/>
              </a:lnSpc>
            </a:pPr>
            <a:r>
              <a:rPr lang="en-US" sz="1900" dirty="0" smtClean="0">
                <a:latin typeface="Verdana" pitchFamily="34" charset="0"/>
              </a:rPr>
              <a:t>when water is added to clay, it penetrate in the mixture and form a microfilm, which coats the surface of each flake of the clay.</a:t>
            </a:r>
          </a:p>
          <a:p>
            <a:pPr algn="just">
              <a:lnSpc>
                <a:spcPct val="180000"/>
              </a:lnSpc>
            </a:pPr>
            <a:r>
              <a:rPr lang="en-US" sz="1900" dirty="0" smtClean="0">
                <a:latin typeface="Verdana" pitchFamily="34" charset="0"/>
              </a:rPr>
              <a:t>That water rigidly held (absorbed) by the clay appears to be effective in developing strength.</a:t>
            </a:r>
          </a:p>
          <a:p>
            <a:pPr algn="just">
              <a:lnSpc>
                <a:spcPct val="180000"/>
              </a:lnSpc>
            </a:pPr>
            <a:r>
              <a:rPr lang="en-US" sz="1900" dirty="0" smtClean="0">
                <a:latin typeface="Verdana" pitchFamily="34" charset="0"/>
              </a:rPr>
              <a:t>Additional water, however can act as a lubricant, and makes the mould more plastic and moldable. Which may be reduce the strength.</a:t>
            </a:r>
          </a:p>
          <a:p>
            <a:pPr algn="just">
              <a:lnSpc>
                <a:spcPct val="180000"/>
              </a:lnSpc>
            </a:pPr>
            <a:r>
              <a:rPr lang="en-US" sz="1900" dirty="0" smtClean="0">
                <a:latin typeface="Verdana" pitchFamily="34" charset="0"/>
              </a:rPr>
              <a:t>Thus control of water percentage in the aggregate is very important.</a:t>
            </a:r>
          </a:p>
          <a:p>
            <a:pPr algn="just">
              <a:lnSpc>
                <a:spcPct val="180000"/>
              </a:lnSpc>
              <a:buNone/>
            </a:pPr>
            <a:r>
              <a:rPr lang="en-US" sz="1400" dirty="0" smtClean="0">
                <a:latin typeface="Verdana" pitchFamily="34" charset="0"/>
              </a:rPr>
              <a:t>  </a:t>
            </a: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Special additives</a:t>
            </a:r>
          </a:p>
        </p:txBody>
      </p:sp>
      <p:sp>
        <p:nvSpPr>
          <p:cNvPr id="3" name="Content Placeholder 2"/>
          <p:cNvSpPr>
            <a:spLocks noGrp="1"/>
          </p:cNvSpPr>
          <p:nvPr>
            <p:ph idx="1"/>
          </p:nvPr>
        </p:nvSpPr>
        <p:spPr>
          <a:xfrm>
            <a:off x="457200" y="990600"/>
            <a:ext cx="7239000" cy="5791200"/>
          </a:xfrm>
        </p:spPr>
        <p:txBody>
          <a:bodyPr>
            <a:normAutofit/>
          </a:bodyPr>
          <a:lstStyle/>
          <a:p>
            <a:pPr algn="just">
              <a:lnSpc>
                <a:spcPct val="190000"/>
              </a:lnSpc>
            </a:pPr>
            <a:r>
              <a:rPr lang="en-US" sz="1700" dirty="0" smtClean="0">
                <a:latin typeface="Verdana" pitchFamily="34" charset="0"/>
              </a:rPr>
              <a:t>Besides the three basic ingredients, other material may be present in the molding sands.</a:t>
            </a:r>
          </a:p>
          <a:p>
            <a:pPr algn="just">
              <a:lnSpc>
                <a:spcPct val="190000"/>
              </a:lnSpc>
            </a:pPr>
            <a:r>
              <a:rPr lang="en-US" sz="1700" dirty="0" smtClean="0">
                <a:latin typeface="Verdana" pitchFamily="34" charset="0"/>
              </a:rPr>
              <a:t>They are often referred to as additives and are use to develop some specific property.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Cereals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Ground pitch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Asphalt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Sea coal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Graphite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Gilsonite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Fuel oil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Wood flour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Silica flour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Iron oxide </a:t>
            </a:r>
          </a:p>
          <a:p>
            <a:pPr marL="512064" lvl="2" indent="-274320" algn="just">
              <a:lnSpc>
                <a:spcPct val="120000"/>
              </a:lnSpc>
              <a:spcBef>
                <a:spcPts val="600"/>
              </a:spcBef>
              <a:buClr>
                <a:schemeClr val="tx2"/>
              </a:buClr>
              <a:buSzPct val="73000"/>
              <a:buFont typeface="Wingdings" pitchFamily="2" charset="2"/>
              <a:buChar char="§"/>
            </a:pPr>
            <a:r>
              <a:rPr lang="en-US" sz="1400" b="1" dirty="0" smtClean="0">
                <a:solidFill>
                  <a:schemeClr val="tx1"/>
                </a:solidFill>
                <a:latin typeface="Verdana" pitchFamily="34" charset="0"/>
              </a:rPr>
              <a:t>Partite </a:t>
            </a:r>
          </a:p>
          <a:p>
            <a:pPr lvl="1">
              <a:buClr>
                <a:schemeClr val="accent1"/>
              </a:buClr>
              <a:buFont typeface="Wingdings" pitchFamily="2" charset="2"/>
              <a:buChar char="§"/>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6200"/>
            <a:ext cx="7239000" cy="990600"/>
          </a:xfrm>
        </p:spPr>
        <p:txBody>
          <a:bodyPr>
            <a:noAutofit/>
          </a:bodyPr>
          <a:lstStyle/>
          <a:p>
            <a:pPr marL="274320" indent="-274320" algn="ctr">
              <a:lnSpc>
                <a:spcPct val="150000"/>
              </a:lnSpc>
              <a:buClr>
                <a:schemeClr val="tx2"/>
              </a:buClr>
              <a:buSzPct val="73000"/>
            </a:pPr>
            <a:r>
              <a:rPr lang="en-US" sz="44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t>Types of core and </a:t>
            </a:r>
            <a:br>
              <a:rPr lang="en-US" sz="44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br>
            <a:r>
              <a:rPr lang="en-US" sz="4400" i="1" spc="50" dirty="0" smtClean="0">
                <a:ln w="11430"/>
                <a:solidFill>
                  <a:srgbClr val="002060"/>
                </a:solidFill>
                <a:effectLst>
                  <a:outerShdw blurRad="76200" dist="50800" dir="5400000" algn="tl" rotWithShape="0">
                    <a:srgbClr val="000000">
                      <a:alpha val="65000"/>
                    </a:srgbClr>
                  </a:outerShdw>
                </a:effectLst>
                <a:latin typeface="Engravers MT" pitchFamily="18" charset="0"/>
              </a:rPr>
              <a:t>core print </a:t>
            </a:r>
            <a:endParaRPr lang="en-US" sz="4400" i="1" spc="50" dirty="0">
              <a:ln w="11430"/>
              <a:solidFill>
                <a:srgbClr val="002060"/>
              </a:solidFill>
              <a:effectLst>
                <a:outerShdw blurRad="76200" dist="50800" dir="5400000" algn="tl" rotWithShape="0">
                  <a:srgbClr val="000000">
                    <a:alpha val="65000"/>
                  </a:srgbClr>
                </a:outerShdw>
              </a:effectLst>
              <a:latin typeface="Engravers MT"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8208483" y="152399"/>
            <a:ext cx="859317" cy="91440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229600" y="5791200"/>
            <a:ext cx="838200" cy="932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2818</TotalTime>
  <Words>7350</Words>
  <Application>Microsoft Office PowerPoint</Application>
  <PresentationFormat>On-screen Show (4:3)</PresentationFormat>
  <Paragraphs>881</Paragraphs>
  <Slides>171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171</vt:i4>
      </vt:variant>
    </vt:vector>
  </HeadingPairs>
  <TitlesOfParts>
    <vt:vector size="173" baseType="lpstr">
      <vt:lpstr>Opulent</vt:lpstr>
      <vt:lpstr>Document</vt:lpstr>
      <vt:lpstr>CHAPTER – 2 FOUNDRY TECHNOLOGY</vt:lpstr>
      <vt:lpstr>Slide 2</vt:lpstr>
      <vt:lpstr>INTRODUCTION</vt:lpstr>
      <vt:lpstr>INTRODUCTION</vt:lpstr>
      <vt:lpstr>INTRODUCTION</vt:lpstr>
      <vt:lpstr>INTRODUCTION (Cont….)</vt:lpstr>
      <vt:lpstr>ATTRIBUTES OF CASTING PROCESS</vt:lpstr>
      <vt:lpstr>Classification of casting process</vt:lpstr>
      <vt:lpstr>casting process</vt:lpstr>
      <vt:lpstr>Steps of foundry process</vt:lpstr>
      <vt:lpstr>COMPONENTS OF CASTING PROCESS</vt:lpstr>
      <vt:lpstr>Cross sectional view of mould </vt:lpstr>
      <vt:lpstr>Terms used in casting</vt:lpstr>
      <vt:lpstr>Terms used in casting</vt:lpstr>
      <vt:lpstr>Terms used in casting</vt:lpstr>
      <vt:lpstr>patterns </vt:lpstr>
      <vt:lpstr>patterns</vt:lpstr>
      <vt:lpstr>Functions of patterns</vt:lpstr>
      <vt:lpstr>Selection of pattern materials</vt:lpstr>
      <vt:lpstr>Selection of pattern material</vt:lpstr>
      <vt:lpstr>Material for making pattern</vt:lpstr>
      <vt:lpstr>Wood:</vt:lpstr>
      <vt:lpstr>Wood:</vt:lpstr>
      <vt:lpstr>Metal:</vt:lpstr>
      <vt:lpstr>Metal:</vt:lpstr>
      <vt:lpstr>Plastic:</vt:lpstr>
      <vt:lpstr>Plaster:</vt:lpstr>
      <vt:lpstr>Wax:</vt:lpstr>
      <vt:lpstr>Types of  patterns</vt:lpstr>
      <vt:lpstr>Slide 30</vt:lpstr>
      <vt:lpstr>Types of patterns</vt:lpstr>
      <vt:lpstr>1. Single piece pattern</vt:lpstr>
      <vt:lpstr>Slide 33</vt:lpstr>
      <vt:lpstr>2. Split piece pattern</vt:lpstr>
      <vt:lpstr>Slide 35</vt:lpstr>
      <vt:lpstr>3. Loose piece pattern</vt:lpstr>
      <vt:lpstr>Slide 37</vt:lpstr>
      <vt:lpstr>4. Match plate pattern</vt:lpstr>
      <vt:lpstr>Slide 39</vt:lpstr>
      <vt:lpstr>5. Sweep pattern</vt:lpstr>
      <vt:lpstr>Slide 41</vt:lpstr>
      <vt:lpstr>6. Gated pattern</vt:lpstr>
      <vt:lpstr>Slide 43</vt:lpstr>
      <vt:lpstr>Slide 44</vt:lpstr>
      <vt:lpstr>7. Skeleton pattern</vt:lpstr>
      <vt:lpstr>Slide 46</vt:lpstr>
      <vt:lpstr>8. Cope and drag pattern</vt:lpstr>
      <vt:lpstr>Slide 48</vt:lpstr>
      <vt:lpstr>Slide 49</vt:lpstr>
      <vt:lpstr>Pattern allowances</vt:lpstr>
      <vt:lpstr>Types of pattern allowances </vt:lpstr>
      <vt:lpstr>1. Shrinkage allowances</vt:lpstr>
      <vt:lpstr>Slide 53</vt:lpstr>
      <vt:lpstr>Slide 54</vt:lpstr>
      <vt:lpstr>Rates of contraction allowances for different material</vt:lpstr>
      <vt:lpstr>2. Machining allowances </vt:lpstr>
      <vt:lpstr>Slide 57</vt:lpstr>
      <vt:lpstr>Machining allowances for various metals</vt:lpstr>
      <vt:lpstr>3. Draft and tapper allowances</vt:lpstr>
      <vt:lpstr>Slide 60</vt:lpstr>
      <vt:lpstr>Slide 61</vt:lpstr>
      <vt:lpstr>Draft allowances for the various material</vt:lpstr>
      <vt:lpstr>4. Distortion allowances</vt:lpstr>
      <vt:lpstr>Slide 64</vt:lpstr>
      <vt:lpstr>Slide 65</vt:lpstr>
      <vt:lpstr>5. Shake allowances</vt:lpstr>
      <vt:lpstr>Slide 67</vt:lpstr>
      <vt:lpstr>Pattern layout</vt:lpstr>
      <vt:lpstr>Pattern construction</vt:lpstr>
      <vt:lpstr>Pattern colors</vt:lpstr>
      <vt:lpstr>Pattern colors</vt:lpstr>
      <vt:lpstr>Mould preparation</vt:lpstr>
      <vt:lpstr>Mould preparation</vt:lpstr>
      <vt:lpstr>Molding material</vt:lpstr>
      <vt:lpstr>Molding material and properties </vt:lpstr>
      <vt:lpstr>refractoriness</vt:lpstr>
      <vt:lpstr>permeability</vt:lpstr>
      <vt:lpstr>Green strength </vt:lpstr>
      <vt:lpstr>Dry strength</vt:lpstr>
      <vt:lpstr>Hot strength</vt:lpstr>
      <vt:lpstr>Collapsibility </vt:lpstr>
      <vt:lpstr>flowability</vt:lpstr>
      <vt:lpstr>Adhesiveness</vt:lpstr>
      <vt:lpstr>fineness</vt:lpstr>
      <vt:lpstr>Molding sand composition</vt:lpstr>
      <vt:lpstr>Base sand or molding sand</vt:lpstr>
      <vt:lpstr>Natural sand </vt:lpstr>
      <vt:lpstr>Synthetic sand</vt:lpstr>
      <vt:lpstr>Molding sand</vt:lpstr>
      <vt:lpstr>Chemical composition </vt:lpstr>
      <vt:lpstr>Effect of composition</vt:lpstr>
      <vt:lpstr>Types of sand grains</vt:lpstr>
      <vt:lpstr>binder</vt:lpstr>
      <vt:lpstr>clay</vt:lpstr>
      <vt:lpstr>Organic binder</vt:lpstr>
      <vt:lpstr>Organic binder</vt:lpstr>
      <vt:lpstr>water</vt:lpstr>
      <vt:lpstr>Special additives</vt:lpstr>
      <vt:lpstr>Types of core and  core print </vt:lpstr>
      <vt:lpstr>core</vt:lpstr>
      <vt:lpstr>core</vt:lpstr>
      <vt:lpstr>Slide 102</vt:lpstr>
      <vt:lpstr>Slide 103</vt:lpstr>
      <vt:lpstr>Elements of gating system</vt:lpstr>
      <vt:lpstr>Elements of gating system</vt:lpstr>
      <vt:lpstr>Elements of gating system</vt:lpstr>
      <vt:lpstr>Tools </vt:lpstr>
      <vt:lpstr>tools</vt:lpstr>
      <vt:lpstr>Tools </vt:lpstr>
      <vt:lpstr>Types  of molding process</vt:lpstr>
      <vt:lpstr>Types of mould</vt:lpstr>
      <vt:lpstr>Types of mould</vt:lpstr>
      <vt:lpstr>Types of mould</vt:lpstr>
      <vt:lpstr>1. Shell Molding</vt:lpstr>
      <vt:lpstr>Steps in shell molding: </vt:lpstr>
      <vt:lpstr>Steps in shell molding: </vt:lpstr>
      <vt:lpstr>Steps in shell molding: </vt:lpstr>
      <vt:lpstr>Steps in shell molding: </vt:lpstr>
      <vt:lpstr>Advantages &amp; Disadvantages</vt:lpstr>
      <vt:lpstr>2. Expanded Polystyrene Process</vt:lpstr>
      <vt:lpstr>2. Expanded Polystyrene Process</vt:lpstr>
      <vt:lpstr>2. Expanded Polystyrene Process</vt:lpstr>
      <vt:lpstr>2. Expanded Polystyrene Process</vt:lpstr>
      <vt:lpstr>Advantages &amp; Disadvantages</vt:lpstr>
      <vt:lpstr>3. Investment Casting  (Lost Wax Process)</vt:lpstr>
      <vt:lpstr>3. Investment Casting  (Lost Wax Process)</vt:lpstr>
      <vt:lpstr>3. Investment Casting  (Lost Wax Process)</vt:lpstr>
      <vt:lpstr>3. Investment Casting  (Lost Wax Process)</vt:lpstr>
      <vt:lpstr>3. Investment Casting  (Lost Wax Process)</vt:lpstr>
      <vt:lpstr>Advantages &amp; Disadvantages</vt:lpstr>
      <vt:lpstr>Permanent Mold Casting Processes</vt:lpstr>
      <vt:lpstr>The Basic Permanent Mold Process</vt:lpstr>
      <vt:lpstr>Permanent Mold Casting</vt:lpstr>
      <vt:lpstr>Permanent Mold Casting</vt:lpstr>
      <vt:lpstr>Advantages &amp; Limitations</vt:lpstr>
      <vt:lpstr>Die Casting</vt:lpstr>
      <vt:lpstr>Die Casting</vt:lpstr>
      <vt:lpstr>Hot Chamber Die Casting:</vt:lpstr>
      <vt:lpstr>Hot Chamber Die Casting:</vt:lpstr>
      <vt:lpstr>Cold Chamber Die Casting:</vt:lpstr>
      <vt:lpstr>Cold Chamber Die Casting:</vt:lpstr>
      <vt:lpstr>Slide 142</vt:lpstr>
      <vt:lpstr>Advantages of  Die Casting:</vt:lpstr>
      <vt:lpstr>Disadvantages of  Die Casting</vt:lpstr>
      <vt:lpstr>Properties and typical applications of common die-casting alloys</vt:lpstr>
      <vt:lpstr>Centrifugal Casting</vt:lpstr>
      <vt:lpstr>True centrifugal casting</vt:lpstr>
      <vt:lpstr>True centrifugal casting</vt:lpstr>
      <vt:lpstr>True centrifugal casting</vt:lpstr>
      <vt:lpstr>Advantages of True centrifugal casting</vt:lpstr>
      <vt:lpstr>Semi-centrifugal casting</vt:lpstr>
      <vt:lpstr>Semi-centrifugal casting</vt:lpstr>
      <vt:lpstr>Centrifuging</vt:lpstr>
      <vt:lpstr>Advantages of  Die Casting </vt:lpstr>
      <vt:lpstr>Disadvantages of  Die Casting:</vt:lpstr>
      <vt:lpstr>Continuous casting </vt:lpstr>
      <vt:lpstr>Slide 157</vt:lpstr>
      <vt:lpstr>Gating system design</vt:lpstr>
      <vt:lpstr>Pouring of the Metal</vt:lpstr>
      <vt:lpstr>Pouring Temperature</vt:lpstr>
      <vt:lpstr>Pouring Rate</vt:lpstr>
      <vt:lpstr>Melting furnaces</vt:lpstr>
      <vt:lpstr>Rotary furnace</vt:lpstr>
      <vt:lpstr>Rotary furnace</vt:lpstr>
      <vt:lpstr>Rotary furnace</vt:lpstr>
      <vt:lpstr>Crucible Furnaces</vt:lpstr>
      <vt:lpstr>Slide 167</vt:lpstr>
      <vt:lpstr>Slide 168</vt:lpstr>
      <vt:lpstr>Slide 169</vt:lpstr>
      <vt:lpstr>Slide 170</vt:lpstr>
      <vt:lpstr>Slide 171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hardikmehta</cp:lastModifiedBy>
  <cp:revision>470</cp:revision>
  <dcterms:created xsi:type="dcterms:W3CDTF">2006-08-16T00:00:00Z</dcterms:created>
  <dcterms:modified xsi:type="dcterms:W3CDTF">2017-12-29T05:17:40Z</dcterms:modified>
</cp:coreProperties>
</file>