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slides/slide308.xml" ContentType="application/vnd.openxmlformats-officedocument.presentationml.slide+xml"/>
  <Override PartName="/ppt/slides/slide31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33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00.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327.xml" ContentType="application/vnd.openxmlformats-officedocument.presentationml.slide+xml"/>
  <Override PartName="/ppt/slides/slide338.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31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30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Default Extension="wmf" ContentType="image/x-wmf"/>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335.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32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s/slide329.xml" ContentType="application/vnd.openxmlformats-officedocument.presentationml.slide+xml"/>
  <Override PartName="/ppt/slideLayouts/slideLayout1.xml" ContentType="application/vnd.openxmlformats-officedocument.presentationml.slideLayout+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s/slide318.xml" ContentType="application/vnd.openxmlformats-officedocument.presentationml.slide+xml"/>
  <Override PartName="/ppt/slideLayouts/slideLayout12.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314.xml" ContentType="application/vnd.openxmlformats-officedocument.presentationml.slide+xml"/>
  <Override PartName="/ppt/slides/slide332.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32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337.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32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3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331.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3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1" r:id="rId1"/>
  </p:sldMasterIdLst>
  <p:notesMasterIdLst>
    <p:notesMasterId r:id="rId340"/>
  </p:notesMasterIdLst>
  <p:sldIdLst>
    <p:sldId id="302" r:id="rId2"/>
    <p:sldId id="256" r:id="rId3"/>
    <p:sldId id="257" r:id="rId4"/>
    <p:sldId id="258" r:id="rId5"/>
    <p:sldId id="259" r:id="rId6"/>
    <p:sldId id="260" r:id="rId7"/>
    <p:sldId id="261" r:id="rId8"/>
    <p:sldId id="262" r:id="rId9"/>
    <p:sldId id="263" r:id="rId10"/>
    <p:sldId id="264" r:id="rId11"/>
    <p:sldId id="359" r:id="rId12"/>
    <p:sldId id="360"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303" r:id="rId48"/>
    <p:sldId id="304" r:id="rId49"/>
    <p:sldId id="305" r:id="rId50"/>
    <p:sldId id="307" r:id="rId51"/>
    <p:sldId id="308" r:id="rId52"/>
    <p:sldId id="309"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4" r:id="rId75"/>
    <p:sldId id="335" r:id="rId76"/>
    <p:sldId id="336" r:id="rId77"/>
    <p:sldId id="332" r:id="rId78"/>
    <p:sldId id="337" r:id="rId79"/>
    <p:sldId id="333" r:id="rId80"/>
    <p:sldId id="338" r:id="rId81"/>
    <p:sldId id="339" r:id="rId82"/>
    <p:sldId id="340" r:id="rId83"/>
    <p:sldId id="341" r:id="rId84"/>
    <p:sldId id="342" r:id="rId85"/>
    <p:sldId id="343" r:id="rId86"/>
    <p:sldId id="344" r:id="rId87"/>
    <p:sldId id="345" r:id="rId88"/>
    <p:sldId id="362" r:id="rId89"/>
    <p:sldId id="363" r:id="rId90"/>
    <p:sldId id="364" r:id="rId91"/>
    <p:sldId id="365" r:id="rId92"/>
    <p:sldId id="366" r:id="rId93"/>
    <p:sldId id="367" r:id="rId94"/>
    <p:sldId id="368" r:id="rId95"/>
    <p:sldId id="369" r:id="rId96"/>
    <p:sldId id="370" r:id="rId97"/>
    <p:sldId id="371" r:id="rId98"/>
    <p:sldId id="372" r:id="rId99"/>
    <p:sldId id="373" r:id="rId100"/>
    <p:sldId id="374" r:id="rId101"/>
    <p:sldId id="375" r:id="rId102"/>
    <p:sldId id="376" r:id="rId103"/>
    <p:sldId id="377" r:id="rId104"/>
    <p:sldId id="378" r:id="rId105"/>
    <p:sldId id="379" r:id="rId106"/>
    <p:sldId id="380" r:id="rId107"/>
    <p:sldId id="381" r:id="rId108"/>
    <p:sldId id="382" r:id="rId109"/>
    <p:sldId id="383" r:id="rId110"/>
    <p:sldId id="384" r:id="rId111"/>
    <p:sldId id="385" r:id="rId112"/>
    <p:sldId id="386" r:id="rId113"/>
    <p:sldId id="387" r:id="rId114"/>
    <p:sldId id="388" r:id="rId115"/>
    <p:sldId id="389" r:id="rId116"/>
    <p:sldId id="390" r:id="rId117"/>
    <p:sldId id="391" r:id="rId118"/>
    <p:sldId id="423" r:id="rId119"/>
    <p:sldId id="392" r:id="rId120"/>
    <p:sldId id="393" r:id="rId121"/>
    <p:sldId id="394" r:id="rId122"/>
    <p:sldId id="395" r:id="rId123"/>
    <p:sldId id="396" r:id="rId124"/>
    <p:sldId id="397" r:id="rId125"/>
    <p:sldId id="398" r:id="rId126"/>
    <p:sldId id="399" r:id="rId127"/>
    <p:sldId id="400" r:id="rId128"/>
    <p:sldId id="401" r:id="rId129"/>
    <p:sldId id="402" r:id="rId130"/>
    <p:sldId id="403" r:id="rId131"/>
    <p:sldId id="404" r:id="rId132"/>
    <p:sldId id="405" r:id="rId133"/>
    <p:sldId id="406" r:id="rId134"/>
    <p:sldId id="407" r:id="rId135"/>
    <p:sldId id="408" r:id="rId136"/>
    <p:sldId id="409" r:id="rId137"/>
    <p:sldId id="410" r:id="rId138"/>
    <p:sldId id="411" r:id="rId139"/>
    <p:sldId id="412" r:id="rId140"/>
    <p:sldId id="413" r:id="rId141"/>
    <p:sldId id="414" r:id="rId142"/>
    <p:sldId id="415" r:id="rId143"/>
    <p:sldId id="416" r:id="rId144"/>
    <p:sldId id="417" r:id="rId145"/>
    <p:sldId id="418" r:id="rId146"/>
    <p:sldId id="419" r:id="rId147"/>
    <p:sldId id="420" r:id="rId148"/>
    <p:sldId id="421" r:id="rId149"/>
    <p:sldId id="422" r:id="rId150"/>
    <p:sldId id="427" r:id="rId151"/>
    <p:sldId id="425" r:id="rId152"/>
    <p:sldId id="426" r:id="rId153"/>
    <p:sldId id="424" r:id="rId154"/>
    <p:sldId id="428" r:id="rId155"/>
    <p:sldId id="429" r:id="rId156"/>
    <p:sldId id="430" r:id="rId157"/>
    <p:sldId id="431" r:id="rId158"/>
    <p:sldId id="432" r:id="rId159"/>
    <p:sldId id="433" r:id="rId160"/>
    <p:sldId id="434" r:id="rId161"/>
    <p:sldId id="435" r:id="rId162"/>
    <p:sldId id="436" r:id="rId163"/>
    <p:sldId id="437" r:id="rId164"/>
    <p:sldId id="438" r:id="rId165"/>
    <p:sldId id="439" r:id="rId166"/>
    <p:sldId id="440" r:id="rId167"/>
    <p:sldId id="441" r:id="rId168"/>
    <p:sldId id="442" r:id="rId169"/>
    <p:sldId id="443" r:id="rId170"/>
    <p:sldId id="444" r:id="rId171"/>
    <p:sldId id="445" r:id="rId172"/>
    <p:sldId id="446" r:id="rId173"/>
    <p:sldId id="447" r:id="rId174"/>
    <p:sldId id="448" r:id="rId175"/>
    <p:sldId id="449" r:id="rId176"/>
    <p:sldId id="450" r:id="rId177"/>
    <p:sldId id="451" r:id="rId178"/>
    <p:sldId id="452" r:id="rId179"/>
    <p:sldId id="453" r:id="rId180"/>
    <p:sldId id="454" r:id="rId181"/>
    <p:sldId id="455" r:id="rId182"/>
    <p:sldId id="456" r:id="rId183"/>
    <p:sldId id="457" r:id="rId184"/>
    <p:sldId id="458" r:id="rId185"/>
    <p:sldId id="459" r:id="rId186"/>
    <p:sldId id="460" r:id="rId187"/>
    <p:sldId id="461" r:id="rId188"/>
    <p:sldId id="462" r:id="rId189"/>
    <p:sldId id="463" r:id="rId190"/>
    <p:sldId id="464" r:id="rId191"/>
    <p:sldId id="498" r:id="rId192"/>
    <p:sldId id="499" r:id="rId193"/>
    <p:sldId id="500" r:id="rId194"/>
    <p:sldId id="465" r:id="rId195"/>
    <p:sldId id="466" r:id="rId196"/>
    <p:sldId id="467" r:id="rId197"/>
    <p:sldId id="468" r:id="rId198"/>
    <p:sldId id="469" r:id="rId199"/>
    <p:sldId id="470" r:id="rId200"/>
    <p:sldId id="471" r:id="rId201"/>
    <p:sldId id="472" r:id="rId202"/>
    <p:sldId id="473" r:id="rId203"/>
    <p:sldId id="474" r:id="rId204"/>
    <p:sldId id="475" r:id="rId205"/>
    <p:sldId id="501" r:id="rId206"/>
    <p:sldId id="502" r:id="rId207"/>
    <p:sldId id="503" r:id="rId208"/>
    <p:sldId id="504" r:id="rId209"/>
    <p:sldId id="505" r:id="rId210"/>
    <p:sldId id="506" r:id="rId211"/>
    <p:sldId id="507" r:id="rId212"/>
    <p:sldId id="508" r:id="rId213"/>
    <p:sldId id="509" r:id="rId214"/>
    <p:sldId id="510" r:id="rId215"/>
    <p:sldId id="476" r:id="rId216"/>
    <p:sldId id="477" r:id="rId217"/>
    <p:sldId id="478" r:id="rId218"/>
    <p:sldId id="479" r:id="rId219"/>
    <p:sldId id="480" r:id="rId220"/>
    <p:sldId id="481" r:id="rId221"/>
    <p:sldId id="482" r:id="rId222"/>
    <p:sldId id="483" r:id="rId223"/>
    <p:sldId id="484" r:id="rId224"/>
    <p:sldId id="485" r:id="rId225"/>
    <p:sldId id="486" r:id="rId226"/>
    <p:sldId id="487" r:id="rId227"/>
    <p:sldId id="488" r:id="rId228"/>
    <p:sldId id="489" r:id="rId229"/>
    <p:sldId id="490" r:id="rId230"/>
    <p:sldId id="491" r:id="rId231"/>
    <p:sldId id="492" r:id="rId232"/>
    <p:sldId id="493" r:id="rId233"/>
    <p:sldId id="494" r:id="rId234"/>
    <p:sldId id="495" r:id="rId235"/>
    <p:sldId id="496" r:id="rId236"/>
    <p:sldId id="497" r:id="rId237"/>
    <p:sldId id="511" r:id="rId238"/>
    <p:sldId id="512" r:id="rId239"/>
    <p:sldId id="513" r:id="rId240"/>
    <p:sldId id="514" r:id="rId241"/>
    <p:sldId id="515" r:id="rId242"/>
    <p:sldId id="516" r:id="rId243"/>
    <p:sldId id="517" r:id="rId244"/>
    <p:sldId id="518" r:id="rId245"/>
    <p:sldId id="519" r:id="rId246"/>
    <p:sldId id="520" r:id="rId247"/>
    <p:sldId id="521" r:id="rId248"/>
    <p:sldId id="522" r:id="rId249"/>
    <p:sldId id="523" r:id="rId250"/>
    <p:sldId id="524" r:id="rId251"/>
    <p:sldId id="525" r:id="rId252"/>
    <p:sldId id="526" r:id="rId253"/>
    <p:sldId id="527" r:id="rId254"/>
    <p:sldId id="528" r:id="rId255"/>
    <p:sldId id="529" r:id="rId256"/>
    <p:sldId id="530" r:id="rId257"/>
    <p:sldId id="531" r:id="rId258"/>
    <p:sldId id="532" r:id="rId259"/>
    <p:sldId id="533" r:id="rId260"/>
    <p:sldId id="534" r:id="rId261"/>
    <p:sldId id="535" r:id="rId262"/>
    <p:sldId id="536" r:id="rId263"/>
    <p:sldId id="537" r:id="rId264"/>
    <p:sldId id="538" r:id="rId265"/>
    <p:sldId id="539" r:id="rId266"/>
    <p:sldId id="540" r:id="rId267"/>
    <p:sldId id="541" r:id="rId268"/>
    <p:sldId id="542" r:id="rId269"/>
    <p:sldId id="543" r:id="rId270"/>
    <p:sldId id="544" r:id="rId271"/>
    <p:sldId id="545" r:id="rId272"/>
    <p:sldId id="546" r:id="rId273"/>
    <p:sldId id="547" r:id="rId274"/>
    <p:sldId id="548" r:id="rId275"/>
    <p:sldId id="549" r:id="rId276"/>
    <p:sldId id="550" r:id="rId277"/>
    <p:sldId id="551" r:id="rId278"/>
    <p:sldId id="552" r:id="rId279"/>
    <p:sldId id="553" r:id="rId280"/>
    <p:sldId id="554" r:id="rId281"/>
    <p:sldId id="555" r:id="rId282"/>
    <p:sldId id="556" r:id="rId283"/>
    <p:sldId id="557" r:id="rId284"/>
    <p:sldId id="558" r:id="rId285"/>
    <p:sldId id="559" r:id="rId286"/>
    <p:sldId id="560" r:id="rId287"/>
    <p:sldId id="561" r:id="rId288"/>
    <p:sldId id="562" r:id="rId289"/>
    <p:sldId id="563" r:id="rId290"/>
    <p:sldId id="564" r:id="rId291"/>
    <p:sldId id="565" r:id="rId292"/>
    <p:sldId id="566" r:id="rId293"/>
    <p:sldId id="567" r:id="rId294"/>
    <p:sldId id="568" r:id="rId295"/>
    <p:sldId id="569" r:id="rId296"/>
    <p:sldId id="570" r:id="rId297"/>
    <p:sldId id="571" r:id="rId298"/>
    <p:sldId id="572" r:id="rId299"/>
    <p:sldId id="573" r:id="rId300"/>
    <p:sldId id="574" r:id="rId301"/>
    <p:sldId id="575" r:id="rId302"/>
    <p:sldId id="576" r:id="rId303"/>
    <p:sldId id="577" r:id="rId304"/>
    <p:sldId id="578" r:id="rId305"/>
    <p:sldId id="579" r:id="rId306"/>
    <p:sldId id="580" r:id="rId307"/>
    <p:sldId id="581" r:id="rId308"/>
    <p:sldId id="582" r:id="rId309"/>
    <p:sldId id="583" r:id="rId310"/>
    <p:sldId id="584" r:id="rId311"/>
    <p:sldId id="585" r:id="rId312"/>
    <p:sldId id="586" r:id="rId313"/>
    <p:sldId id="587" r:id="rId314"/>
    <p:sldId id="588" r:id="rId315"/>
    <p:sldId id="589" r:id="rId316"/>
    <p:sldId id="590" r:id="rId317"/>
    <p:sldId id="591" r:id="rId318"/>
    <p:sldId id="592" r:id="rId319"/>
    <p:sldId id="593" r:id="rId320"/>
    <p:sldId id="594" r:id="rId321"/>
    <p:sldId id="595" r:id="rId322"/>
    <p:sldId id="596" r:id="rId323"/>
    <p:sldId id="597" r:id="rId324"/>
    <p:sldId id="598" r:id="rId325"/>
    <p:sldId id="599" r:id="rId326"/>
    <p:sldId id="600" r:id="rId327"/>
    <p:sldId id="601" r:id="rId328"/>
    <p:sldId id="602" r:id="rId329"/>
    <p:sldId id="603" r:id="rId330"/>
    <p:sldId id="604" r:id="rId331"/>
    <p:sldId id="605" r:id="rId332"/>
    <p:sldId id="606" r:id="rId333"/>
    <p:sldId id="607" r:id="rId334"/>
    <p:sldId id="608" r:id="rId335"/>
    <p:sldId id="609" r:id="rId336"/>
    <p:sldId id="610" r:id="rId337"/>
    <p:sldId id="611" r:id="rId338"/>
    <p:sldId id="612" r:id="rId339"/>
  </p:sldIdLst>
  <p:sldSz cx="9144000" cy="6858000" type="screen4x3"/>
  <p:notesSz cx="6858000" cy="9144000"/>
  <p:defaultTextStyle>
    <a:defPPr>
      <a:defRPr lang="en-US"/>
    </a:defPPr>
    <a:lvl1pPr algn="l" rtl="0" eaLnBrk="0" fontAlgn="base" hangingPunct="0">
      <a:spcBef>
        <a:spcPct val="0"/>
      </a:spcBef>
      <a:spcAft>
        <a:spcPct val="0"/>
      </a:spcAft>
      <a:defRPr sz="2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200" kern="1200">
        <a:solidFill>
          <a:schemeClr val="tx1"/>
        </a:solidFill>
        <a:latin typeface="Times New Roman" pitchFamily="18" charset="0"/>
        <a:ea typeface="+mn-ea"/>
        <a:cs typeface="+mn-cs"/>
      </a:defRPr>
    </a:lvl5pPr>
    <a:lvl6pPr marL="2286000" algn="l" defTabSz="914400" rtl="0" eaLnBrk="1" latinLnBrk="0" hangingPunct="1">
      <a:defRPr sz="2200" kern="1200">
        <a:solidFill>
          <a:schemeClr val="tx1"/>
        </a:solidFill>
        <a:latin typeface="Times New Roman" pitchFamily="18" charset="0"/>
        <a:ea typeface="+mn-ea"/>
        <a:cs typeface="+mn-cs"/>
      </a:defRPr>
    </a:lvl6pPr>
    <a:lvl7pPr marL="2743200" algn="l" defTabSz="914400" rtl="0" eaLnBrk="1" latinLnBrk="0" hangingPunct="1">
      <a:defRPr sz="2200" kern="1200">
        <a:solidFill>
          <a:schemeClr val="tx1"/>
        </a:solidFill>
        <a:latin typeface="Times New Roman" pitchFamily="18" charset="0"/>
        <a:ea typeface="+mn-ea"/>
        <a:cs typeface="+mn-cs"/>
      </a:defRPr>
    </a:lvl7pPr>
    <a:lvl8pPr marL="3200400" algn="l" defTabSz="914400" rtl="0" eaLnBrk="1" latinLnBrk="0" hangingPunct="1">
      <a:defRPr sz="2200" kern="1200">
        <a:solidFill>
          <a:schemeClr val="tx1"/>
        </a:solidFill>
        <a:latin typeface="Times New Roman" pitchFamily="18" charset="0"/>
        <a:ea typeface="+mn-ea"/>
        <a:cs typeface="+mn-cs"/>
      </a:defRPr>
    </a:lvl8pPr>
    <a:lvl9pPr marL="3657600" algn="l" defTabSz="914400" rtl="0" eaLnBrk="1" latinLnBrk="0" hangingPunct="1">
      <a:defRPr sz="22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4" autoAdjust="0"/>
    <p:restoredTop sz="89418" autoAdjust="0"/>
  </p:normalViewPr>
  <p:slideViewPr>
    <p:cSldViewPr>
      <p:cViewPr>
        <p:scale>
          <a:sx n="55" d="100"/>
          <a:sy n="55" d="100"/>
        </p:scale>
        <p:origin x="-1584" y="-84"/>
      </p:cViewPr>
      <p:guideLst>
        <p:guide orient="horz" pos="2160"/>
        <p:guide pos="2880"/>
      </p:guideLst>
    </p:cSldViewPr>
  </p:slideViewPr>
  <p:outlineViewPr>
    <p:cViewPr>
      <p:scale>
        <a:sx n="33" d="100"/>
        <a:sy n="33" d="100"/>
      </p:scale>
      <p:origin x="0" y="195048"/>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slide" Target="slides/slide327.xml"/><Relationship Id="rId34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notesMaster" Target="notesMasters/notesMaster1.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presProps" Target="presProps.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viewProps" Target="viewProp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B6CFE47-FD5B-4701-93C4-5FBD0D07DB4A}" type="datetimeFigureOut">
              <a:rPr lang="en-US"/>
              <a:pPr>
                <a:defRPr/>
              </a:pPr>
              <a:t>12/29/2017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123B85A-224F-47DE-9994-98ECF3FB5E3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p:spPr>
      </p:sp>
      <p:sp>
        <p:nvSpPr>
          <p:cNvPr id="349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49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4C9CA3-1AC4-4D97-8A03-B537B8C88629}" type="slidenum">
              <a:rPr lang="en-US" smtClean="0"/>
              <a:pPr/>
              <a:t>117</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bwMode="auto">
          <a:noFill/>
          <a:ln>
            <a:solidFill>
              <a:srgbClr val="000000"/>
            </a:solidFill>
            <a:miter lim="800000"/>
            <a:headEnd/>
            <a:tailEnd/>
          </a:ln>
        </p:spPr>
      </p:sp>
      <p:sp>
        <p:nvSpPr>
          <p:cNvPr id="350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350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AD9DEA-FC93-4BBC-81E1-AAAEADAD151A}" type="slidenum">
              <a:rPr lang="en-US" smtClean="0"/>
              <a:pPr/>
              <a:t>125</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bwMode="auto">
          <a:noFill/>
          <a:ln>
            <a:solidFill>
              <a:srgbClr val="000000"/>
            </a:solidFill>
            <a:miter lim="800000"/>
            <a:headEnd/>
            <a:tailEnd/>
          </a:ln>
        </p:spPr>
      </p:sp>
      <p:sp>
        <p:nvSpPr>
          <p:cNvPr id="351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51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5C33338-2684-4A59-A7C1-CCF9969985E9}" type="slidenum">
              <a:rPr lang="en-US" smtClean="0"/>
              <a:pPr/>
              <a:t>328</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628D39-EF02-4D0C-8378-9902517DE163}" type="slidenum">
              <a:rPr lang="en-US" smtClean="0"/>
              <a:pPr/>
              <a:t>332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9CFF61-FCC3-4320-8157-1476BBFFE61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E5DF08-81D2-415B-A863-F0D0378F858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6CA089-4D91-4B9B-908D-62FDB614226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5DF6822-63BF-4672-B244-98F965992E6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392160-91EB-4DC4-B6A5-09DA028BA73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CE00B2-EF5E-47EA-A62F-8D27CC894CB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AD76043-CD19-456F-AFEB-BC85FB16FD0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B331FAD-A987-4B32-9C19-0A18FDAB844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3234F98-D022-4C14-BD5B-19696203ABD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239FC8D-8F31-4EF0-9395-11B5059CC40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EB5690-2EE5-48DB-8326-76A137A2B2A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D1321A7-33F3-4838-8359-8C6F655A83A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A620132-BA15-4550-9134-1C78921676EF}"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 id="2147484213" r:id="rId12"/>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5" Type="http://schemas.openxmlformats.org/officeDocument/2006/relationships/image" Target="../media/image186.jpeg"/><Relationship Id="rId4" Type="http://schemas.openxmlformats.org/officeDocument/2006/relationships/image" Target="../media/image185.png"/></Relationships>
</file>

<file path=ppt/slides/_rels/slide16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image" Target="../media/image189.jpeg"/></Relationships>
</file>

<file path=ppt/slides/_rels/slide16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wmf"/><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00.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0.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wmf"/></Relationships>
</file>

<file path=ppt/slides/_rels/slide22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png"/><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224.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wmf"/><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wmf"/><Relationship Id="rId4" Type="http://schemas.openxmlformats.org/officeDocument/2006/relationships/image" Target="../media/image30.wmf"/><Relationship Id="rId9" Type="http://schemas.openxmlformats.org/officeDocument/2006/relationships/image" Target="../media/image35.wmf"/></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wmf"/></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2.xml"/><Relationship Id="rId5" Type="http://schemas.openxmlformats.org/officeDocument/2006/relationships/image" Target="../media/image275.png"/><Relationship Id="rId4" Type="http://schemas.openxmlformats.org/officeDocument/2006/relationships/image" Target="../media/image274.png"/></Relationships>
</file>

<file path=ppt/slides/_rels/slide244.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slideLayout" Target="../slideLayouts/slideLayout1.xml"/><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slides/_rels/slide260.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image" Target="../media/image294.jpeg"/><Relationship Id="rId1" Type="http://schemas.openxmlformats.org/officeDocument/2006/relationships/slideLayout" Target="../slideLayouts/slideLayout2.xml"/><Relationship Id="rId5" Type="http://schemas.openxmlformats.org/officeDocument/2006/relationships/image" Target="../media/image297.jpeg"/><Relationship Id="rId4" Type="http://schemas.openxmlformats.org/officeDocument/2006/relationships/image" Target="../media/image296.jpeg"/></Relationships>
</file>

<file path=ppt/slides/_rels/slide262.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slideLayout" Target="../slideLayouts/slideLayout2.xml"/><Relationship Id="rId4" Type="http://schemas.openxmlformats.org/officeDocument/2006/relationships/image" Target="../media/image303.jpeg"/></Relationships>
</file>

<file path=ppt/slides/_rels/slide266.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6.wmf"/><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wmf"/><Relationship Id="rId4" Type="http://schemas.openxmlformats.org/officeDocument/2006/relationships/image" Target="../media/image47.wmf"/></Relationships>
</file>

<file path=ppt/slides/_rels/slide270.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7.png"/><Relationship Id="rId1" Type="http://schemas.openxmlformats.org/officeDocument/2006/relationships/slideLayout" Target="../slideLayouts/slideLayout2.xml"/><Relationship Id="rId5" Type="http://schemas.openxmlformats.org/officeDocument/2006/relationships/image" Target="../media/image310.jpeg"/><Relationship Id="rId4" Type="http://schemas.openxmlformats.org/officeDocument/2006/relationships/image" Target="../media/image309.png"/></Relationships>
</file>

<file path=ppt/slides/_rels/slide271.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image" Target="../media/image320.jpeg"/><Relationship Id="rId1" Type="http://schemas.openxmlformats.org/officeDocument/2006/relationships/slideLayout" Target="../slideLayouts/slideLayout2.xml"/><Relationship Id="rId4" Type="http://schemas.openxmlformats.org/officeDocument/2006/relationships/image" Target="../media/image322.png"/></Relationships>
</file>

<file path=ppt/slides/_rels/slide279.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slideLayout" Target="../slideLayouts/slideLayout1.xml"/><Relationship Id="rId4" Type="http://schemas.openxmlformats.org/officeDocument/2006/relationships/image" Target="../media/image52.wmf"/></Relationships>
</file>

<file path=ppt/slides/_rels/slide280.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Layout" Target="../slideLayouts/slideLayout2.xml"/><Relationship Id="rId4" Type="http://schemas.openxmlformats.org/officeDocument/2006/relationships/image" Target="../media/image326.pn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jpeg"/><Relationship Id="rId1" Type="http://schemas.openxmlformats.org/officeDocument/2006/relationships/slideLayout" Target="../slideLayouts/slideLayout2.xml"/><Relationship Id="rId4" Type="http://schemas.openxmlformats.org/officeDocument/2006/relationships/image" Target="../media/image329.jpeg"/></Relationships>
</file>

<file path=ppt/slides/_rels/slide283.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4.png"/><Relationship Id="rId1" Type="http://schemas.openxmlformats.org/officeDocument/2006/relationships/slideLayout" Target="../slideLayouts/slideLayout2.xml"/><Relationship Id="rId5" Type="http://schemas.openxmlformats.org/officeDocument/2006/relationships/image" Target="../media/image337.png"/><Relationship Id="rId4" Type="http://schemas.openxmlformats.org/officeDocument/2006/relationships/image" Target="../media/image336.png"/></Relationships>
</file>

<file path=ppt/slides/_rels/slide288.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38.png"/><Relationship Id="rId1" Type="http://schemas.openxmlformats.org/officeDocument/2006/relationships/slideLayout" Target="../slideLayouts/slideLayout2.xml"/><Relationship Id="rId4" Type="http://schemas.openxmlformats.org/officeDocument/2006/relationships/image" Target="../media/image340.png"/></Relationships>
</file>

<file path=ppt/slides/_rels/slide289.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341.png"/><Relationship Id="rId1" Type="http://schemas.openxmlformats.org/officeDocument/2006/relationships/slideLayout" Target="../slideLayouts/slideLayout2.xml"/><Relationship Id="rId4" Type="http://schemas.openxmlformats.org/officeDocument/2006/relationships/image" Target="../media/image3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image" Target="../media/image344.png"/><Relationship Id="rId1" Type="http://schemas.openxmlformats.org/officeDocument/2006/relationships/slideLayout" Target="../slideLayouts/slideLayout2.xml"/><Relationship Id="rId5" Type="http://schemas.openxmlformats.org/officeDocument/2006/relationships/image" Target="../media/image347.png"/><Relationship Id="rId4" Type="http://schemas.openxmlformats.org/officeDocument/2006/relationships/image" Target="../media/image346.png"/></Relationships>
</file>

<file path=ppt/slides/_rels/slide291.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48.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350.png"/><Relationship Id="rId1" Type="http://schemas.openxmlformats.org/officeDocument/2006/relationships/slideLayout" Target="../slideLayouts/slideLayout2.xml"/><Relationship Id="rId5" Type="http://schemas.openxmlformats.org/officeDocument/2006/relationships/image" Target="../media/image353.png"/><Relationship Id="rId4" Type="http://schemas.openxmlformats.org/officeDocument/2006/relationships/image" Target="../media/image352.png"/></Relationships>
</file>

<file path=ppt/slides/_rels/slide293.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354.png"/><Relationship Id="rId1" Type="http://schemas.openxmlformats.org/officeDocument/2006/relationships/slideLayout" Target="../slideLayouts/slideLayout2.xml"/><Relationship Id="rId4" Type="http://schemas.openxmlformats.org/officeDocument/2006/relationships/image" Target="../media/image356.png"/></Relationships>
</file>

<file path=ppt/slides/_rels/slide294.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image" Target="../media/image357.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59.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image" Target="../media/image361.png"/><Relationship Id="rId1" Type="http://schemas.openxmlformats.org/officeDocument/2006/relationships/slideLayout" Target="../slideLayouts/slideLayout2.xml"/><Relationship Id="rId6" Type="http://schemas.openxmlformats.org/officeDocument/2006/relationships/image" Target="../media/image365.png"/><Relationship Id="rId5" Type="http://schemas.openxmlformats.org/officeDocument/2006/relationships/image" Target="../media/image364.png"/><Relationship Id="rId4" Type="http://schemas.openxmlformats.org/officeDocument/2006/relationships/image" Target="../media/image363.png"/></Relationships>
</file>

<file path=ppt/slides/_rels/slide297.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366.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image" Target="../media/image368.png"/><Relationship Id="rId1" Type="http://schemas.openxmlformats.org/officeDocument/2006/relationships/slideLayout" Target="../slideLayouts/slideLayout2.xml"/><Relationship Id="rId5" Type="http://schemas.openxmlformats.org/officeDocument/2006/relationships/image" Target="../media/image371.png"/><Relationship Id="rId4" Type="http://schemas.openxmlformats.org/officeDocument/2006/relationships/image" Target="../media/image370.png"/></Relationships>
</file>

<file path=ppt/slides/_rels/slide299.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image" Target="../media/image37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image" Target="../media/image54.wmf"/><Relationship Id="rId7" Type="http://schemas.openxmlformats.org/officeDocument/2006/relationships/image" Target="../media/image58.wmf"/><Relationship Id="rId2" Type="http://schemas.openxmlformats.org/officeDocument/2006/relationships/image" Target="../media/image53.wmf"/><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wmf"/><Relationship Id="rId4" Type="http://schemas.openxmlformats.org/officeDocument/2006/relationships/image" Target="../media/image55.wmf"/></Relationships>
</file>

<file path=ppt/slides/_rels/slide300.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375.png"/><Relationship Id="rId7" Type="http://schemas.openxmlformats.org/officeDocument/2006/relationships/image" Target="../media/image379.png"/><Relationship Id="rId2" Type="http://schemas.openxmlformats.org/officeDocument/2006/relationships/image" Target="../media/image374.png"/><Relationship Id="rId1" Type="http://schemas.openxmlformats.org/officeDocument/2006/relationships/slideLayout" Target="../slideLayouts/slideLayout2.xml"/><Relationship Id="rId6" Type="http://schemas.openxmlformats.org/officeDocument/2006/relationships/image" Target="../media/image378.png"/><Relationship Id="rId5" Type="http://schemas.openxmlformats.org/officeDocument/2006/relationships/image" Target="../media/image377.png"/><Relationship Id="rId4" Type="http://schemas.openxmlformats.org/officeDocument/2006/relationships/image" Target="../media/image376.png"/></Relationships>
</file>

<file path=ppt/slides/_rels/slide301.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image" Target="../media/image381.png"/><Relationship Id="rId1" Type="http://schemas.openxmlformats.org/officeDocument/2006/relationships/slideLayout" Target="../slideLayouts/slideLayout2.xml"/><Relationship Id="rId4" Type="http://schemas.openxmlformats.org/officeDocument/2006/relationships/image" Target="../media/image383.png"/></Relationships>
</file>

<file path=ppt/slides/_rels/slide302.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image" Target="../media/image384.jpeg"/><Relationship Id="rId1" Type="http://schemas.openxmlformats.org/officeDocument/2006/relationships/slideLayout" Target="../slideLayouts/slideLayout2.xml"/><Relationship Id="rId4" Type="http://schemas.openxmlformats.org/officeDocument/2006/relationships/image" Target="../media/image386.jpeg"/></Relationships>
</file>

<file path=ppt/slides/_rels/slide303.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image" Target="../media/image387.jpe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389.pn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391.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image" Target="../media/image392.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394.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39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Layout" Target="../slideLayouts/slideLayout1.xml"/><Relationship Id="rId4" Type="http://schemas.openxmlformats.org/officeDocument/2006/relationships/image" Target="../media/image62.wmf"/></Relationships>
</file>

<file path=ppt/slides/_rels/slide310.xml.rels><?xml version="1.0" encoding="UTF-8" standalone="yes"?>
<Relationships xmlns="http://schemas.openxmlformats.org/package/2006/relationships"><Relationship Id="rId2" Type="http://schemas.openxmlformats.org/officeDocument/2006/relationships/image" Target="../media/image396.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397.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image" Target="../media/image398.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401.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40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9.wmf"/><Relationship Id="rId13" Type="http://schemas.openxmlformats.org/officeDocument/2006/relationships/image" Target="../media/image74.wmf"/><Relationship Id="rId3" Type="http://schemas.openxmlformats.org/officeDocument/2006/relationships/image" Target="../media/image64.png"/><Relationship Id="rId7" Type="http://schemas.openxmlformats.org/officeDocument/2006/relationships/image" Target="../media/image68.wmf"/><Relationship Id="rId12" Type="http://schemas.openxmlformats.org/officeDocument/2006/relationships/image" Target="../media/image73.wmf"/><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wmf"/><Relationship Id="rId5" Type="http://schemas.openxmlformats.org/officeDocument/2006/relationships/image" Target="../media/image66.wmf"/><Relationship Id="rId10" Type="http://schemas.openxmlformats.org/officeDocument/2006/relationships/image" Target="../media/image71.wmf"/><Relationship Id="rId4" Type="http://schemas.openxmlformats.org/officeDocument/2006/relationships/image" Target="../media/image65.wmf"/><Relationship Id="rId9" Type="http://schemas.openxmlformats.org/officeDocument/2006/relationships/image" Target="../media/image70.wmf"/></Relationships>
</file>

<file path=ppt/slides/_rels/slide320.xml.rels><?xml version="1.0" encoding="UTF-8" standalone="yes"?>
<Relationships xmlns="http://schemas.openxmlformats.org/package/2006/relationships"><Relationship Id="rId2" Type="http://schemas.openxmlformats.org/officeDocument/2006/relationships/image" Target="../media/image403.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image" Target="../media/image404.jpeg"/><Relationship Id="rId2" Type="http://schemas.openxmlformats.org/officeDocument/2006/relationships/hyperlink" Target="http://www.osha.gov/SLTC/etools/machineguarding/animations/punch2.html" TargetMode="Externa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405.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406.jpe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image" Target="../media/image407.jpe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409.jpe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411.pn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4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wmf"/><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image" Target="../media/image414.jpeg"/><Relationship Id="rId1" Type="http://schemas.openxmlformats.org/officeDocument/2006/relationships/slideLayout" Target="../slideLayouts/slideLayout2.xml"/><Relationship Id="rId4" Type="http://schemas.openxmlformats.org/officeDocument/2006/relationships/image" Target="http://www.efunda.com/processes/metal_processing/images/rolling.gif" TargetMode="External"/></Relationships>
</file>

<file path=ppt/slides/_rels/slide332.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http://www.efunda.com/processes/metal_processing/images/heading_cold.gif" TargetMode="External"/><Relationship Id="rId5" Type="http://schemas.openxmlformats.org/officeDocument/2006/relationships/image" Target="../media/image417.png"/><Relationship Id="rId4" Type="http://schemas.openxmlformats.org/officeDocument/2006/relationships/image" Target="http://www.efunda.com/processes/metal_processing/images/swaging.gif" TargetMode="External"/></Relationships>
</file>

<file path=ppt/slides/_rels/slide333.xml.rels><?xml version="1.0" encoding="UTF-8" standalone="yes"?>
<Relationships xmlns="http://schemas.openxmlformats.org/package/2006/relationships"><Relationship Id="rId3" Type="http://schemas.openxmlformats.org/officeDocument/2006/relationships/image" Target="http://www.efunda.com/processes/metal_processing/images/impact_extrude1.gif" TargetMode="External"/><Relationship Id="rId2" Type="http://schemas.openxmlformats.org/officeDocument/2006/relationships/image" Target="../media/image418.pn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image" Target="http://www.sandkuhler.com/images/workshop_riveting2.jpg" TargetMode="External"/><Relationship Id="rId2" Type="http://schemas.openxmlformats.org/officeDocument/2006/relationships/image" Target="../media/image419.jpeg"/><Relationship Id="rId1" Type="http://schemas.openxmlformats.org/officeDocument/2006/relationships/slideLayout" Target="../slideLayouts/slideLayout2.xml"/><Relationship Id="rId5" Type="http://schemas.openxmlformats.org/officeDocument/2006/relationships/image" Target="http://www.sandkuhler.com/images/workshop_riveted.jpg" TargetMode="External"/><Relationship Id="rId4" Type="http://schemas.openxmlformats.org/officeDocument/2006/relationships/image" Target="../media/image420.jpeg"/></Relationships>
</file>

<file path=ppt/slides/_rels/slide335.xml.rels><?xml version="1.0" encoding="UTF-8" standalone="yes"?>
<Relationships xmlns="http://schemas.openxmlformats.org/package/2006/relationships"><Relationship Id="rId3" Type="http://schemas.openxmlformats.org/officeDocument/2006/relationships/image" Target="http://www.efunda.com/processes/metal_processing/images/staking.gif" TargetMode="External"/><Relationship Id="rId2" Type="http://schemas.openxmlformats.org/officeDocument/2006/relationships/image" Target="../media/image421.pn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http://www.efunda.com/processes/metal_processing/images/coining.gif" TargetMode="External"/><Relationship Id="rId2" Type="http://schemas.openxmlformats.org/officeDocument/2006/relationships/image" Target="../media/image422.pn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image" Target="http://www.efunda.com/processes/metal_processing/images/burnishing.gif" TargetMode="External"/><Relationship Id="rId2" Type="http://schemas.openxmlformats.org/officeDocument/2006/relationships/image" Target="../media/image423.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425.png"/><Relationship Id="rId2" Type="http://schemas.openxmlformats.org/officeDocument/2006/relationships/image" Target="../media/image424.png"/><Relationship Id="rId1" Type="http://schemas.openxmlformats.org/officeDocument/2006/relationships/slideLayout" Target="../slideLayouts/slideLayout2.xml"/><Relationship Id="rId5" Type="http://schemas.openxmlformats.org/officeDocument/2006/relationships/image" Target="../media/image427.png"/><Relationship Id="rId4" Type="http://schemas.openxmlformats.org/officeDocument/2006/relationships/image" Target="../media/image426.png"/></Relationships>
</file>

<file path=ppt/slides/_rels/slide34.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wmf"/></Relationships>
</file>

<file path=ppt/slides/_rels/slide5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wmf"/></Relationships>
</file>

<file path=ppt/slides/_rels/slide58.x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w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69.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19.wmf"/><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29.w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wmf"/><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en.wikipedia.org/wiki/File:Work_HArd.png"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152400" y="1905000"/>
            <a:ext cx="8839200" cy="1066800"/>
          </a:xfrm>
        </p:spPr>
        <p:txBody>
          <a:bodyPr/>
          <a:lstStyle/>
          <a:p>
            <a:pPr eaLnBrk="1" hangingPunct="1"/>
            <a:r>
              <a:rPr lang="en-US" sz="5400" smtClean="0"/>
              <a:t>Forming &amp; Shaping Processes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p:cTn id="7" dur="1000" fill="hold"/>
                                        <p:tgtEl>
                                          <p:spTgt spid="54274"/>
                                        </p:tgtEl>
                                        <p:attrNameLst>
                                          <p:attrName>ppt_w</p:attrName>
                                        </p:attrNameLst>
                                      </p:cBhvr>
                                      <p:tavLst>
                                        <p:tav tm="0">
                                          <p:val>
                                            <p:strVal val="#ppt_w*0.70"/>
                                          </p:val>
                                        </p:tav>
                                        <p:tav tm="100000">
                                          <p:val>
                                            <p:strVal val="#ppt_w"/>
                                          </p:val>
                                        </p:tav>
                                      </p:tavLst>
                                    </p:anim>
                                    <p:anim calcmode="lin" valueType="num">
                                      <p:cBhvr>
                                        <p:cTn id="8" dur="1000" fill="hold"/>
                                        <p:tgtEl>
                                          <p:spTgt spid="54274"/>
                                        </p:tgtEl>
                                        <p:attrNameLst>
                                          <p:attrName>ppt_h</p:attrName>
                                        </p:attrNameLst>
                                      </p:cBhvr>
                                      <p:tavLst>
                                        <p:tav tm="0">
                                          <p:val>
                                            <p:strVal val="#ppt_h"/>
                                          </p:val>
                                        </p:tav>
                                        <p:tav tm="100000">
                                          <p:val>
                                            <p:strVal val="#ppt_h"/>
                                          </p:val>
                                        </p:tav>
                                      </p:tavLst>
                                    </p:anim>
                                    <p:animEffect transition="in" filter="fade">
                                      <p:cBhvr>
                                        <p:cTn id="9" dur="100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idx="1"/>
          </p:nvPr>
        </p:nvSpPr>
        <p:spPr>
          <a:xfrm>
            <a:off x="228600" y="1066800"/>
            <a:ext cx="8686800" cy="5638800"/>
          </a:xfrm>
        </p:spPr>
        <p:txBody>
          <a:bodyPr rtlCol="0">
            <a:normAutofit fontScale="92500" lnSpcReduction="10000"/>
          </a:bodyPr>
          <a:lstStyle/>
          <a:p>
            <a:pPr algn="l" eaLnBrk="1" fontAlgn="auto" hangingPunct="1">
              <a:spcAft>
                <a:spcPts val="0"/>
              </a:spcAft>
              <a:buFont typeface="Arial" pitchFamily="34" charset="0"/>
              <a:buNone/>
              <a:defRPr/>
            </a:pPr>
            <a:r>
              <a:rPr lang="en-US" dirty="0" smtClean="0"/>
              <a:t>• Introduction</a:t>
            </a:r>
          </a:p>
          <a:p>
            <a:pPr algn="l" eaLnBrk="1" fontAlgn="auto" hangingPunct="1">
              <a:spcAft>
                <a:spcPts val="0"/>
              </a:spcAft>
              <a:buFont typeface="Arial" pitchFamily="34" charset="0"/>
              <a:buNone/>
              <a:defRPr/>
            </a:pPr>
            <a:endParaRPr lang="en-US" dirty="0" smtClean="0"/>
          </a:p>
          <a:p>
            <a:pPr algn="l" eaLnBrk="1" fontAlgn="auto" hangingPunct="1">
              <a:spcAft>
                <a:spcPts val="0"/>
              </a:spcAft>
              <a:buFont typeface="Arial" pitchFamily="34" charset="0"/>
              <a:buNone/>
              <a:defRPr/>
            </a:pPr>
            <a:r>
              <a:rPr lang="en-US" dirty="0" smtClean="0"/>
              <a:t>• The flow curve</a:t>
            </a:r>
          </a:p>
          <a:p>
            <a:pPr algn="l" eaLnBrk="1" fontAlgn="auto" hangingPunct="1">
              <a:spcAft>
                <a:spcPts val="0"/>
              </a:spcAft>
              <a:buFont typeface="Arial" pitchFamily="34" charset="0"/>
              <a:buNone/>
              <a:defRPr/>
            </a:pPr>
            <a:endParaRPr lang="en-US" dirty="0" smtClean="0"/>
          </a:p>
          <a:p>
            <a:pPr algn="l" eaLnBrk="1" fontAlgn="auto" hangingPunct="1">
              <a:spcAft>
                <a:spcPts val="0"/>
              </a:spcAft>
              <a:buFont typeface="Arial" pitchFamily="34" charset="0"/>
              <a:buNone/>
              <a:defRPr/>
            </a:pPr>
            <a:r>
              <a:rPr lang="en-US" dirty="0" smtClean="0"/>
              <a:t>• True stress and true strain</a:t>
            </a:r>
          </a:p>
          <a:p>
            <a:pPr algn="l" eaLnBrk="1" fontAlgn="auto" hangingPunct="1">
              <a:spcAft>
                <a:spcPts val="0"/>
              </a:spcAft>
              <a:buFont typeface="Arial" pitchFamily="34" charset="0"/>
              <a:buNone/>
              <a:defRPr/>
            </a:pPr>
            <a:endParaRPr lang="en-US" dirty="0" smtClean="0"/>
          </a:p>
          <a:p>
            <a:pPr algn="l" eaLnBrk="1" fontAlgn="auto" hangingPunct="1">
              <a:spcAft>
                <a:spcPts val="0"/>
              </a:spcAft>
              <a:buFont typeface="Arial" pitchFamily="34" charset="0"/>
              <a:buNone/>
              <a:defRPr/>
            </a:pPr>
            <a:r>
              <a:rPr lang="en-US" dirty="0" smtClean="0"/>
              <a:t>• Yielding criteria for ductile materials</a:t>
            </a:r>
          </a:p>
          <a:p>
            <a:pPr algn="l" eaLnBrk="1" fontAlgn="auto" hangingPunct="1">
              <a:spcAft>
                <a:spcPts val="0"/>
              </a:spcAft>
              <a:buFont typeface="Arial" pitchFamily="34" charset="0"/>
              <a:buNone/>
              <a:defRPr/>
            </a:pPr>
            <a:endParaRPr lang="en-US" dirty="0" smtClean="0"/>
          </a:p>
          <a:p>
            <a:pPr algn="l" eaLnBrk="1" fontAlgn="auto" hangingPunct="1">
              <a:spcAft>
                <a:spcPts val="0"/>
              </a:spcAft>
              <a:buFont typeface="Arial" pitchFamily="34" charset="0"/>
              <a:buNone/>
              <a:defRPr/>
            </a:pPr>
            <a:r>
              <a:rPr lang="en-US" dirty="0" smtClean="0"/>
              <a:t>• Combined stress tests</a:t>
            </a:r>
          </a:p>
          <a:p>
            <a:pPr algn="l" eaLnBrk="1" fontAlgn="auto" hangingPunct="1">
              <a:spcAft>
                <a:spcPts val="0"/>
              </a:spcAft>
              <a:buFont typeface="Arial" pitchFamily="34" charset="0"/>
              <a:buNone/>
              <a:defRPr/>
            </a:pPr>
            <a:endParaRPr lang="en-US" dirty="0" smtClean="0"/>
          </a:p>
          <a:p>
            <a:pPr algn="l" eaLnBrk="1" fontAlgn="auto" hangingPunct="1">
              <a:spcAft>
                <a:spcPts val="0"/>
              </a:spcAft>
              <a:buFont typeface="Arial" pitchFamily="34" charset="0"/>
              <a:buNone/>
              <a:defRPr/>
            </a:pPr>
            <a:r>
              <a:rPr lang="en-US" dirty="0" smtClean="0"/>
              <a:t>• Anisotropy in yielding</a:t>
            </a:r>
          </a:p>
        </p:txBody>
      </p:sp>
      <p:sp>
        <p:nvSpPr>
          <p:cNvPr id="15364" name="Text Box 4"/>
          <p:cNvSpPr txBox="1">
            <a:spLocks noChangeArrowheads="1"/>
          </p:cNvSpPr>
          <p:nvPr/>
        </p:nvSpPr>
        <p:spPr bwMode="auto">
          <a:xfrm>
            <a:off x="381000" y="304800"/>
            <a:ext cx="8458200" cy="579438"/>
          </a:xfrm>
          <a:prstGeom prst="rect">
            <a:avLst/>
          </a:prstGeom>
          <a:noFill/>
          <a:ln w="9525">
            <a:noFill/>
            <a:miter lim="800000"/>
            <a:headEnd/>
            <a:tailEnd/>
          </a:ln>
        </p:spPr>
        <p:txBody>
          <a:bodyPr>
            <a:spAutoFit/>
          </a:bodyPr>
          <a:lstStyle/>
          <a:p>
            <a:r>
              <a:rPr lang="en-US" sz="3200" b="1"/>
              <a:t>Elements of the theory of elasticity &amp; plasticity: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diamond(in)">
                                      <p:cBhvr>
                                        <p:cTn id="7" dur="2000"/>
                                        <p:tgtEl>
                                          <p:spTgt spid="153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363">
                                            <p:txEl>
                                              <p:pRg st="0" end="0"/>
                                            </p:txEl>
                                          </p:spTgt>
                                        </p:tgtEl>
                                        <p:attrNameLst>
                                          <p:attrName>style.visibility</p:attrName>
                                        </p:attrNameLst>
                                      </p:cBhvr>
                                      <p:to>
                                        <p:strVal val="visible"/>
                                      </p:to>
                                    </p:set>
                                    <p:anim calcmode="lin" valueType="num">
                                      <p:cBhvr additive="base">
                                        <p:cTn id="12"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363">
                                            <p:txEl>
                                              <p:pRg st="2" end="2"/>
                                            </p:txEl>
                                          </p:spTgt>
                                        </p:tgtEl>
                                        <p:attrNameLst>
                                          <p:attrName>style.visibility</p:attrName>
                                        </p:attrNameLst>
                                      </p:cBhvr>
                                      <p:to>
                                        <p:strVal val="visible"/>
                                      </p:to>
                                    </p:set>
                                    <p:anim calcmode="lin" valueType="num">
                                      <p:cBhvr additive="base">
                                        <p:cTn id="18"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363">
                                            <p:txEl>
                                              <p:pRg st="4" end="4"/>
                                            </p:txEl>
                                          </p:spTgt>
                                        </p:tgtEl>
                                        <p:attrNameLst>
                                          <p:attrName>style.visibility</p:attrName>
                                        </p:attrNameLst>
                                      </p:cBhvr>
                                      <p:to>
                                        <p:strVal val="visible"/>
                                      </p:to>
                                    </p:set>
                                    <p:anim calcmode="lin" valueType="num">
                                      <p:cBhvr additive="base">
                                        <p:cTn id="24"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53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5363">
                                            <p:txEl>
                                              <p:pRg st="6" end="6"/>
                                            </p:txEl>
                                          </p:spTgt>
                                        </p:tgtEl>
                                        <p:attrNameLst>
                                          <p:attrName>style.visibility</p:attrName>
                                        </p:attrNameLst>
                                      </p:cBhvr>
                                      <p:to>
                                        <p:strVal val="visible"/>
                                      </p:to>
                                    </p:set>
                                    <p:anim calcmode="lin" valueType="num">
                                      <p:cBhvr additive="base">
                                        <p:cTn id="30" dur="500" fill="hold"/>
                                        <p:tgtEl>
                                          <p:spTgt spid="15363">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536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5363">
                                            <p:txEl>
                                              <p:pRg st="8" end="8"/>
                                            </p:txEl>
                                          </p:spTgt>
                                        </p:tgtEl>
                                        <p:attrNameLst>
                                          <p:attrName>style.visibility</p:attrName>
                                        </p:attrNameLst>
                                      </p:cBhvr>
                                      <p:to>
                                        <p:strVal val="visible"/>
                                      </p:to>
                                    </p:set>
                                    <p:anim calcmode="lin" valueType="num">
                                      <p:cBhvr additive="base">
                                        <p:cTn id="36" dur="500" fill="hold"/>
                                        <p:tgtEl>
                                          <p:spTgt spid="15363">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536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5363">
                                            <p:txEl>
                                              <p:pRg st="10" end="10"/>
                                            </p:txEl>
                                          </p:spTgt>
                                        </p:tgtEl>
                                        <p:attrNameLst>
                                          <p:attrName>style.visibility</p:attrName>
                                        </p:attrNameLst>
                                      </p:cBhvr>
                                      <p:to>
                                        <p:strVal val="visible"/>
                                      </p:to>
                                    </p:set>
                                    <p:anim calcmode="lin" valueType="num">
                                      <p:cBhvr additive="base">
                                        <p:cTn id="42" dur="500" fill="hold"/>
                                        <p:tgtEl>
                                          <p:spTgt spid="15363">
                                            <p:txEl>
                                              <p:pRg st="10" end="1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536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228600" y="0"/>
            <a:ext cx="8763000" cy="560388"/>
          </a:xfrm>
        </p:spPr>
        <p:txBody>
          <a:bodyPr/>
          <a:lstStyle/>
          <a:p>
            <a:pPr eaLnBrk="1" hangingPunct="1"/>
            <a:r>
              <a:rPr lang="en-US" b="1" smtClean="0"/>
              <a:t>Empirical relations for strain hardening (Cont..):</a:t>
            </a:r>
            <a:endParaRPr lang="en-US" smtClean="0"/>
          </a:p>
        </p:txBody>
      </p:sp>
      <p:sp>
        <p:nvSpPr>
          <p:cNvPr id="103427" name="Rectangle 3"/>
          <p:cNvSpPr>
            <a:spLocks noGrp="1" noChangeArrowheads="1"/>
          </p:cNvSpPr>
          <p:nvPr>
            <p:ph idx="1"/>
          </p:nvPr>
        </p:nvSpPr>
        <p:spPr>
          <a:xfrm>
            <a:off x="152400" y="533400"/>
            <a:ext cx="8991600" cy="6324600"/>
          </a:xfrm>
        </p:spPr>
        <p:txBody>
          <a:bodyPr/>
          <a:lstStyle/>
          <a:p>
            <a:pPr eaLnBrk="1" hangingPunct="1"/>
            <a:r>
              <a:rPr lang="en-US" smtClean="0"/>
              <a:t>The strain hardening index can be described by:</a:t>
            </a:r>
          </a:p>
          <a:p>
            <a:pPr eaLnBrk="1" hangingPunct="1"/>
            <a:endParaRPr lang="en-US" smtClean="0"/>
          </a:p>
          <a:p>
            <a:pPr eaLnBrk="1" hangingPunct="1"/>
            <a:r>
              <a:rPr lang="en-US" smtClean="0"/>
              <a:t>This equation can be evaluated from the slope of a log(σ) - log(ε) plot. </a:t>
            </a:r>
          </a:p>
          <a:p>
            <a:pPr eaLnBrk="1" hangingPunct="1"/>
            <a:endParaRPr lang="en-US" smtClean="0"/>
          </a:p>
          <a:p>
            <a:pPr eaLnBrk="1" hangingPunct="1"/>
            <a:r>
              <a:rPr lang="en-US" smtClean="0"/>
              <a:t>Rearranging allows a determination of the rate of strain hardening at a given stress and strain:</a:t>
            </a:r>
          </a:p>
          <a:p>
            <a:pPr eaLnBrk="1" hangingPunct="1"/>
            <a:endParaRPr lang="en-US" smtClean="0"/>
          </a:p>
          <a:p>
            <a:pPr eaLnBrk="1" hangingPunct="1">
              <a:buFont typeface="Wingdings" pitchFamily="2" charset="2"/>
              <a:buNone/>
            </a:pPr>
            <a:r>
              <a:rPr lang="en-US" b="1" smtClean="0"/>
              <a:t>	Strain hardening exponent:</a:t>
            </a:r>
            <a:endParaRPr lang="en-US" smtClean="0"/>
          </a:p>
          <a:p>
            <a:pPr eaLnBrk="1" hangingPunct="1">
              <a:buFont typeface="Wingdings" pitchFamily="2" charset="2"/>
              <a:buNone/>
            </a:pPr>
            <a:endParaRPr lang="en-US" sz="2400" smtClean="0"/>
          </a:p>
          <a:p>
            <a:pPr eaLnBrk="1" hangingPunct="1"/>
            <a:r>
              <a:rPr lang="en-US" sz="2400" smtClean="0"/>
              <a:t>The </a:t>
            </a:r>
            <a:r>
              <a:rPr lang="en-US" sz="2400" b="1" smtClean="0"/>
              <a:t>strain hardening exponent</a:t>
            </a:r>
            <a:r>
              <a:rPr lang="en-US" sz="2400" smtClean="0"/>
              <a:t> (also called </a:t>
            </a:r>
            <a:r>
              <a:rPr lang="en-US" sz="2400" b="1" smtClean="0"/>
              <a:t>strain hardening index</a:t>
            </a:r>
            <a:r>
              <a:rPr lang="en-US" sz="2400" smtClean="0"/>
              <a:t>), noted as </a:t>
            </a:r>
            <a:r>
              <a:rPr lang="en-US" sz="2400" i="1" smtClean="0"/>
              <a:t>n</a:t>
            </a:r>
            <a:r>
              <a:rPr lang="en-US" sz="2400" smtClean="0"/>
              <a:t>, is a materials constant which is used in calculations for stress-strain behavior in work hardening.</a:t>
            </a:r>
          </a:p>
          <a:p>
            <a:pPr eaLnBrk="1" hangingPunct="1"/>
            <a:endParaRPr lang="en-US" sz="2600" smtClean="0"/>
          </a:p>
        </p:txBody>
      </p:sp>
      <p:pic>
        <p:nvPicPr>
          <p:cNvPr id="120834" name="Picture 2"/>
          <p:cNvPicPr>
            <a:picLocks noChangeAspect="1" noChangeArrowheads="1"/>
          </p:cNvPicPr>
          <p:nvPr/>
        </p:nvPicPr>
        <p:blipFill>
          <a:blip r:embed="rId2" cstate="print"/>
          <a:srcRect/>
          <a:stretch>
            <a:fillRect/>
          </a:stretch>
        </p:blipFill>
        <p:spPr bwMode="auto">
          <a:xfrm>
            <a:off x="6858000" y="533400"/>
            <a:ext cx="2286000" cy="635000"/>
          </a:xfrm>
          <a:prstGeom prst="rect">
            <a:avLst/>
          </a:prstGeom>
          <a:noFill/>
          <a:ln w="9525">
            <a:noFill/>
            <a:miter lim="800000"/>
            <a:headEnd/>
            <a:tailEnd/>
          </a:ln>
        </p:spPr>
      </p:pic>
      <p:pic>
        <p:nvPicPr>
          <p:cNvPr id="120835" name="Picture 3"/>
          <p:cNvPicPr>
            <a:picLocks noChangeAspect="1" noChangeArrowheads="1"/>
          </p:cNvPicPr>
          <p:nvPr/>
        </p:nvPicPr>
        <p:blipFill>
          <a:blip r:embed="rId3" cstate="print"/>
          <a:srcRect/>
          <a:stretch>
            <a:fillRect/>
          </a:stretch>
        </p:blipFill>
        <p:spPr bwMode="auto">
          <a:xfrm>
            <a:off x="6629400" y="3581400"/>
            <a:ext cx="1412875" cy="762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0834"/>
                                        </p:tgtEl>
                                        <p:attrNameLst>
                                          <p:attrName>style.visibility</p:attrName>
                                        </p:attrNameLst>
                                      </p:cBhvr>
                                      <p:to>
                                        <p:strVal val="visible"/>
                                      </p:to>
                                    </p:set>
                                    <p:animEffect transition="in" filter="checkerboard(across)">
                                      <p:cBhvr>
                                        <p:cTn id="7" dur="500"/>
                                        <p:tgtEl>
                                          <p:spTgt spid="120834"/>
                                        </p:tgtEl>
                                      </p:cBhvr>
                                    </p:animEffect>
                                  </p:childTnLst>
                                </p:cTn>
                              </p:par>
                              <p:par>
                                <p:cTn id="8" presetID="5" presetClass="entr" presetSubtype="10" fill="hold" nodeType="withEffect">
                                  <p:stCondLst>
                                    <p:cond delay="0"/>
                                  </p:stCondLst>
                                  <p:childTnLst>
                                    <p:set>
                                      <p:cBhvr>
                                        <p:cTn id="9" dur="1" fill="hold">
                                          <p:stCondLst>
                                            <p:cond delay="0"/>
                                          </p:stCondLst>
                                        </p:cTn>
                                        <p:tgtEl>
                                          <p:spTgt spid="120835"/>
                                        </p:tgtEl>
                                        <p:attrNameLst>
                                          <p:attrName>style.visibility</p:attrName>
                                        </p:attrNameLst>
                                      </p:cBhvr>
                                      <p:to>
                                        <p:strVal val="visible"/>
                                      </p:to>
                                    </p:set>
                                    <p:animEffect transition="in" filter="checkerboard(across)">
                                      <p:cBhvr>
                                        <p:cTn id="10" dur="500"/>
                                        <p:tgtEl>
                                          <p:spTgt spid="120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28600" y="0"/>
            <a:ext cx="8763000" cy="560388"/>
          </a:xfrm>
        </p:spPr>
        <p:txBody>
          <a:bodyPr/>
          <a:lstStyle/>
          <a:p>
            <a:pPr eaLnBrk="1" hangingPunct="1"/>
            <a:r>
              <a:rPr lang="en-US" b="1" smtClean="0"/>
              <a:t>Empirical relations for strain hardening (Cont..):</a:t>
            </a:r>
            <a:endParaRPr lang="en-US" smtClean="0"/>
          </a:p>
        </p:txBody>
      </p:sp>
      <p:sp>
        <p:nvSpPr>
          <p:cNvPr id="104451" name="Rectangle 3"/>
          <p:cNvSpPr>
            <a:spLocks noGrp="1" noChangeArrowheads="1"/>
          </p:cNvSpPr>
          <p:nvPr>
            <p:ph idx="1"/>
          </p:nvPr>
        </p:nvSpPr>
        <p:spPr>
          <a:xfrm>
            <a:off x="152400" y="533400"/>
            <a:ext cx="8839200" cy="2514600"/>
          </a:xfrm>
        </p:spPr>
        <p:txBody>
          <a:bodyPr/>
          <a:lstStyle/>
          <a:p>
            <a:pPr eaLnBrk="1" hangingPunct="1"/>
            <a:r>
              <a:rPr lang="en-US" sz="2400" smtClean="0"/>
              <a:t>In the formula σ = K ε </a:t>
            </a:r>
            <a:r>
              <a:rPr lang="en-US" sz="2400" baseline="30000" smtClean="0"/>
              <a:t>n</a:t>
            </a:r>
            <a:r>
              <a:rPr lang="en-US" sz="2400" smtClean="0"/>
              <a:t>, σ represents the applied stress on the material, ε is the strain and K is the strength coefficient. </a:t>
            </a:r>
          </a:p>
          <a:p>
            <a:pPr eaLnBrk="1" hangingPunct="1"/>
            <a:r>
              <a:rPr lang="en-US" sz="2400" smtClean="0"/>
              <a:t>The value of the strain hardening exponent lies between 0 and 1. </a:t>
            </a:r>
          </a:p>
          <a:p>
            <a:pPr eaLnBrk="1" hangingPunct="1"/>
            <a:r>
              <a:rPr lang="en-US" sz="2400" smtClean="0"/>
              <a:t>A value of 0 means that a material is a perfectly plastic solid, while a value of 1 represents a 100% elastic solid. </a:t>
            </a:r>
          </a:p>
          <a:p>
            <a:pPr eaLnBrk="1" hangingPunct="1"/>
            <a:r>
              <a:rPr lang="en-US" sz="2400" smtClean="0"/>
              <a:t>Most metals have an n value between 0.10 and 0.50. </a:t>
            </a:r>
          </a:p>
          <a:p>
            <a:pPr eaLnBrk="1" hangingPunct="1"/>
            <a:endParaRPr lang="en-US" sz="2600" smtClean="0"/>
          </a:p>
        </p:txBody>
      </p:sp>
      <p:pic>
        <p:nvPicPr>
          <p:cNvPr id="121858" name="Picture 2"/>
          <p:cNvPicPr>
            <a:picLocks noChangeAspect="1" noChangeArrowheads="1"/>
          </p:cNvPicPr>
          <p:nvPr/>
        </p:nvPicPr>
        <p:blipFill>
          <a:blip r:embed="rId2" cstate="print"/>
          <a:srcRect/>
          <a:stretch>
            <a:fillRect/>
          </a:stretch>
        </p:blipFill>
        <p:spPr bwMode="auto">
          <a:xfrm>
            <a:off x="1906588" y="3048000"/>
            <a:ext cx="5942012" cy="3505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1858"/>
                                        </p:tgtEl>
                                        <p:attrNameLst>
                                          <p:attrName>style.visibility</p:attrName>
                                        </p:attrNameLst>
                                      </p:cBhvr>
                                      <p:to>
                                        <p:strVal val="visible"/>
                                      </p:to>
                                    </p:set>
                                    <p:animEffect transition="in" filter="checkerboard(across)">
                                      <p:cBhvr>
                                        <p:cTn id="7" dur="500"/>
                                        <p:tgtEl>
                                          <p:spTgt spid="121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457200"/>
            <a:ext cx="8229600" cy="838200"/>
          </a:xfrm>
        </p:spPr>
        <p:txBody>
          <a:bodyPr/>
          <a:lstStyle/>
          <a:p>
            <a:pPr eaLnBrk="1" hangingPunct="1"/>
            <a:r>
              <a:rPr lang="en-US" sz="6000" b="1" smtClean="0"/>
              <a:t>Rolling of metals</a:t>
            </a:r>
          </a:p>
        </p:txBody>
      </p:sp>
      <p:pic>
        <p:nvPicPr>
          <p:cNvPr id="108547" name="Picture 3"/>
          <p:cNvPicPr>
            <a:picLocks noChangeAspect="1" noChangeArrowheads="1"/>
          </p:cNvPicPr>
          <p:nvPr/>
        </p:nvPicPr>
        <p:blipFill>
          <a:blip r:embed="rId2" cstate="print"/>
          <a:srcRect/>
          <a:stretch>
            <a:fillRect/>
          </a:stretch>
        </p:blipFill>
        <p:spPr bwMode="auto">
          <a:xfrm>
            <a:off x="1828800" y="1600200"/>
            <a:ext cx="5029200" cy="5029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checkerboard(across)">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81000" y="0"/>
            <a:ext cx="8229600" cy="560388"/>
          </a:xfrm>
        </p:spPr>
        <p:txBody>
          <a:bodyPr/>
          <a:lstStyle/>
          <a:p>
            <a:pPr eaLnBrk="1" hangingPunct="1"/>
            <a:r>
              <a:rPr lang="en-US" b="1" smtClean="0"/>
              <a:t>Introduction- Definition of rolling process:</a:t>
            </a:r>
          </a:p>
        </p:txBody>
      </p:sp>
      <p:sp>
        <p:nvSpPr>
          <p:cNvPr id="106499" name="Rectangle 3"/>
          <p:cNvSpPr>
            <a:spLocks noGrp="1" noChangeArrowheads="1"/>
          </p:cNvSpPr>
          <p:nvPr>
            <p:ph idx="1"/>
          </p:nvPr>
        </p:nvSpPr>
        <p:spPr>
          <a:xfrm>
            <a:off x="0" y="457200"/>
            <a:ext cx="6019800" cy="3505200"/>
          </a:xfrm>
        </p:spPr>
        <p:txBody>
          <a:bodyPr/>
          <a:lstStyle/>
          <a:p>
            <a:pPr eaLnBrk="1" hangingPunct="1">
              <a:buFont typeface="Wingdings" pitchFamily="2" charset="2"/>
              <a:buNone/>
            </a:pPr>
            <a:r>
              <a:rPr lang="en-US" b="1" smtClean="0"/>
              <a:t>Definition of Rolling : </a:t>
            </a:r>
          </a:p>
          <a:p>
            <a:pPr eaLnBrk="1" hangingPunct="1">
              <a:buFont typeface="Wingdings" pitchFamily="2" charset="2"/>
              <a:buNone/>
            </a:pPr>
            <a:r>
              <a:rPr lang="en-US" smtClean="0"/>
              <a:t>	The process of plastically deforming metal by passing it between rolls.</a:t>
            </a:r>
          </a:p>
          <a:p>
            <a:pPr eaLnBrk="1" hangingPunct="1">
              <a:buFont typeface="Wingdings" pitchFamily="2" charset="2"/>
              <a:buNone/>
            </a:pPr>
            <a:r>
              <a:rPr lang="en-US" smtClean="0"/>
              <a:t>• 	Rolling is the most widely used forming process, which provides high production and close control of final product.</a:t>
            </a:r>
          </a:p>
          <a:p>
            <a:pPr eaLnBrk="1" hangingPunct="1">
              <a:buFont typeface="Wingdings" pitchFamily="2" charset="2"/>
              <a:buNone/>
            </a:pPr>
            <a:endParaRPr lang="en-US" smtClean="0"/>
          </a:p>
        </p:txBody>
      </p:sp>
      <p:sp>
        <p:nvSpPr>
          <p:cNvPr id="6" name="TextBox 5"/>
          <p:cNvSpPr txBox="1">
            <a:spLocks noChangeArrowheads="1"/>
          </p:cNvSpPr>
          <p:nvPr/>
        </p:nvSpPr>
        <p:spPr bwMode="auto">
          <a:xfrm>
            <a:off x="5715000" y="3657600"/>
            <a:ext cx="3200400" cy="523875"/>
          </a:xfrm>
          <a:prstGeom prst="rect">
            <a:avLst/>
          </a:prstGeom>
          <a:noFill/>
          <a:ln w="9525">
            <a:noFill/>
            <a:miter lim="800000"/>
            <a:headEnd/>
            <a:tailEnd/>
          </a:ln>
        </p:spPr>
        <p:txBody>
          <a:bodyPr>
            <a:spAutoFit/>
          </a:bodyPr>
          <a:lstStyle/>
          <a:p>
            <a:r>
              <a:rPr lang="en-US" sz="2800"/>
              <a:t>Rolling process</a:t>
            </a:r>
          </a:p>
        </p:txBody>
      </p:sp>
      <p:pic>
        <p:nvPicPr>
          <p:cNvPr id="122884" name="Picture 4"/>
          <p:cNvPicPr>
            <a:picLocks noChangeAspect="1" noChangeArrowheads="1"/>
          </p:cNvPicPr>
          <p:nvPr/>
        </p:nvPicPr>
        <p:blipFill>
          <a:blip r:embed="rId2" cstate="print"/>
          <a:srcRect/>
          <a:stretch>
            <a:fillRect/>
          </a:stretch>
        </p:blipFill>
        <p:spPr bwMode="auto">
          <a:xfrm>
            <a:off x="5788025" y="685800"/>
            <a:ext cx="3355975" cy="2743200"/>
          </a:xfrm>
          <a:prstGeom prst="rect">
            <a:avLst/>
          </a:prstGeom>
          <a:noFill/>
          <a:ln w="9525">
            <a:noFill/>
            <a:miter lim="800000"/>
            <a:headEnd/>
            <a:tailEnd/>
          </a:ln>
        </p:spPr>
      </p:pic>
      <p:sp>
        <p:nvSpPr>
          <p:cNvPr id="8" name="TextBox 7"/>
          <p:cNvSpPr txBox="1">
            <a:spLocks noChangeArrowheads="1"/>
          </p:cNvSpPr>
          <p:nvPr/>
        </p:nvSpPr>
        <p:spPr bwMode="auto">
          <a:xfrm>
            <a:off x="0" y="4191000"/>
            <a:ext cx="9144000" cy="2678113"/>
          </a:xfrm>
          <a:prstGeom prst="rect">
            <a:avLst/>
          </a:prstGeom>
          <a:noFill/>
          <a:ln w="9525">
            <a:noFill/>
            <a:miter lim="800000"/>
            <a:headEnd/>
            <a:tailEnd/>
          </a:ln>
        </p:spPr>
        <p:txBody>
          <a:bodyPr>
            <a:spAutoFit/>
          </a:bodyPr>
          <a:lstStyle/>
          <a:p>
            <a:r>
              <a:rPr lang="en-US" sz="2800"/>
              <a:t>The metal is subjected to high compressive stresses as a result of the friction between the rolls and the Rolling process metal surface.</a:t>
            </a:r>
          </a:p>
          <a:p>
            <a:r>
              <a:rPr lang="en-US" sz="2800"/>
              <a:t>Rolling processes can be mainly divided into </a:t>
            </a:r>
          </a:p>
          <a:p>
            <a:r>
              <a:rPr lang="en-US" sz="2800"/>
              <a:t>	1) hot rolling and </a:t>
            </a:r>
          </a:p>
          <a:p>
            <a:r>
              <a:rPr lang="en-US" sz="2800"/>
              <a:t>	2) cold rolling.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22884"/>
                                        </p:tgtEl>
                                        <p:attrNameLst>
                                          <p:attrName>style.visibility</p:attrName>
                                        </p:attrNameLst>
                                      </p:cBhvr>
                                      <p:to>
                                        <p:strVal val="visible"/>
                                      </p:to>
                                    </p:set>
                                    <p:animEffect transition="in" filter="checkerboard(across)">
                                      <p:cBhvr>
                                        <p:cTn id="29" dur="500"/>
                                        <p:tgtEl>
                                          <p:spTgt spid="122884"/>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81000" y="0"/>
            <a:ext cx="8229600" cy="381000"/>
          </a:xfrm>
        </p:spPr>
        <p:txBody>
          <a:bodyPr/>
          <a:lstStyle/>
          <a:p>
            <a:pPr eaLnBrk="1" hangingPunct="1"/>
            <a:r>
              <a:rPr lang="en-US" b="1" smtClean="0"/>
              <a:t>Introduction- Hot and cold rolling processes:</a:t>
            </a:r>
          </a:p>
        </p:txBody>
      </p:sp>
      <p:sp>
        <p:nvSpPr>
          <p:cNvPr id="107523" name="Rectangle 3"/>
          <p:cNvSpPr>
            <a:spLocks noGrp="1" noChangeArrowheads="1"/>
          </p:cNvSpPr>
          <p:nvPr>
            <p:ph idx="1"/>
          </p:nvPr>
        </p:nvSpPr>
        <p:spPr>
          <a:xfrm>
            <a:off x="0" y="381000"/>
            <a:ext cx="5410200" cy="6477000"/>
          </a:xfrm>
        </p:spPr>
        <p:txBody>
          <a:bodyPr/>
          <a:lstStyle/>
          <a:p>
            <a:pPr eaLnBrk="1" hangingPunct="1">
              <a:buFont typeface="Wingdings" pitchFamily="2" charset="2"/>
              <a:buNone/>
            </a:pPr>
            <a:r>
              <a:rPr lang="en-US" b="1" smtClean="0"/>
              <a:t>Hot rolling</a:t>
            </a:r>
          </a:p>
          <a:p>
            <a:pPr eaLnBrk="1" hangingPunct="1">
              <a:buFont typeface="Wingdings" pitchFamily="2" charset="2"/>
              <a:buNone/>
            </a:pPr>
            <a:r>
              <a:rPr lang="en-US" sz="2400" smtClean="0"/>
              <a:t>• </a:t>
            </a:r>
            <a:r>
              <a:rPr lang="en-US" sz="2700" smtClean="0"/>
              <a:t>The initial breakdown of ingots into blooms and billets is generally done by hot-rolling.</a:t>
            </a:r>
          </a:p>
          <a:p>
            <a:pPr eaLnBrk="1" hangingPunct="1">
              <a:buFont typeface="Wingdings" pitchFamily="2" charset="2"/>
              <a:buNone/>
            </a:pPr>
            <a:r>
              <a:rPr lang="en-US" sz="2700" smtClean="0"/>
              <a:t>	This is followed by further hot-rolling into plate, sheet, rod, bar, pipe, rail.</a:t>
            </a:r>
          </a:p>
          <a:p>
            <a:pPr eaLnBrk="1" hangingPunct="1">
              <a:buFont typeface="Wingdings" pitchFamily="2" charset="2"/>
              <a:buNone/>
            </a:pPr>
            <a:r>
              <a:rPr lang="en-US" b="1" smtClean="0"/>
              <a:t>Cold rolling</a:t>
            </a:r>
          </a:p>
          <a:p>
            <a:pPr eaLnBrk="1" hangingPunct="1">
              <a:buFont typeface="Wingdings" pitchFamily="2" charset="2"/>
              <a:buNone/>
            </a:pPr>
            <a:r>
              <a:rPr lang="en-US" smtClean="0"/>
              <a:t>• </a:t>
            </a:r>
            <a:r>
              <a:rPr lang="en-US" sz="2700" smtClean="0"/>
              <a:t>The cold-rolling of metals has played a major role in industry by providing sheet, strip, foil with good surface finishes and increased mechanical strength with close control of product dimensions.</a:t>
            </a:r>
          </a:p>
        </p:txBody>
      </p:sp>
      <p:pic>
        <p:nvPicPr>
          <p:cNvPr id="123906" name="Picture 2"/>
          <p:cNvPicPr>
            <a:picLocks noChangeAspect="1" noChangeArrowheads="1"/>
          </p:cNvPicPr>
          <p:nvPr/>
        </p:nvPicPr>
        <p:blipFill>
          <a:blip r:embed="rId2" cstate="print"/>
          <a:srcRect/>
          <a:stretch>
            <a:fillRect/>
          </a:stretch>
        </p:blipFill>
        <p:spPr bwMode="auto">
          <a:xfrm>
            <a:off x="5410200" y="609600"/>
            <a:ext cx="3505200" cy="2657475"/>
          </a:xfrm>
          <a:prstGeom prst="rect">
            <a:avLst/>
          </a:prstGeom>
          <a:noFill/>
          <a:ln w="9525">
            <a:noFill/>
            <a:miter lim="800000"/>
            <a:headEnd/>
            <a:tailEnd/>
          </a:ln>
        </p:spPr>
      </p:pic>
      <p:pic>
        <p:nvPicPr>
          <p:cNvPr id="123907" name="Picture 3"/>
          <p:cNvPicPr>
            <a:picLocks noChangeAspect="1" noChangeArrowheads="1"/>
          </p:cNvPicPr>
          <p:nvPr/>
        </p:nvPicPr>
        <p:blipFill>
          <a:blip r:embed="rId3" cstate="print"/>
          <a:srcRect/>
          <a:stretch>
            <a:fillRect/>
          </a:stretch>
        </p:blipFill>
        <p:spPr bwMode="auto">
          <a:xfrm>
            <a:off x="5334000" y="3429000"/>
            <a:ext cx="3616325" cy="3276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3907"/>
                                        </p:tgtEl>
                                        <p:attrNameLst>
                                          <p:attrName>style.visibility</p:attrName>
                                        </p:attrNameLst>
                                      </p:cBhvr>
                                      <p:to>
                                        <p:strVal val="visible"/>
                                      </p:to>
                                    </p:set>
                                    <p:animEffect transition="in" filter="checkerboard(across)">
                                      <p:cBhvr>
                                        <p:cTn id="7" dur="500"/>
                                        <p:tgtEl>
                                          <p:spTgt spid="123907"/>
                                        </p:tgtEl>
                                      </p:cBhvr>
                                    </p:animEffect>
                                  </p:childTnLst>
                                </p:cTn>
                              </p:par>
                              <p:par>
                                <p:cTn id="8" presetID="5" presetClass="entr" presetSubtype="10" fill="hold" nodeType="withEffect">
                                  <p:stCondLst>
                                    <p:cond delay="0"/>
                                  </p:stCondLst>
                                  <p:childTnLst>
                                    <p:set>
                                      <p:cBhvr>
                                        <p:cTn id="9" dur="1" fill="hold">
                                          <p:stCondLst>
                                            <p:cond delay="0"/>
                                          </p:stCondLst>
                                        </p:cTn>
                                        <p:tgtEl>
                                          <p:spTgt spid="123906"/>
                                        </p:tgtEl>
                                        <p:attrNameLst>
                                          <p:attrName>style.visibility</p:attrName>
                                        </p:attrNameLst>
                                      </p:cBhvr>
                                      <p:to>
                                        <p:strVal val="visible"/>
                                      </p:to>
                                    </p:set>
                                    <p:animEffect transition="in" filter="checkerboard(across)">
                                      <p:cBhvr>
                                        <p:cTn id="10" dur="500"/>
                                        <p:tgtEl>
                                          <p:spTgt spid="123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381000" y="0"/>
            <a:ext cx="8229600" cy="560388"/>
          </a:xfrm>
        </p:spPr>
        <p:txBody>
          <a:bodyPr/>
          <a:lstStyle/>
          <a:p>
            <a:pPr eaLnBrk="1" hangingPunct="1"/>
            <a:endParaRPr lang="en-US" smtClean="0"/>
          </a:p>
        </p:txBody>
      </p:sp>
      <p:sp>
        <p:nvSpPr>
          <p:cNvPr id="108547" name="Rectangle 3"/>
          <p:cNvSpPr>
            <a:spLocks noGrp="1" noChangeArrowheads="1"/>
          </p:cNvSpPr>
          <p:nvPr>
            <p:ph idx="1"/>
          </p:nvPr>
        </p:nvSpPr>
        <p:spPr>
          <a:xfrm>
            <a:off x="152400" y="533400"/>
            <a:ext cx="8839200" cy="6324600"/>
          </a:xfrm>
        </p:spPr>
        <p:txBody>
          <a:bodyPr/>
          <a:lstStyle/>
          <a:p>
            <a:pPr eaLnBrk="1" hangingPunct="1"/>
            <a:endParaRPr lang="en-US" sz="2600" smtClean="0"/>
          </a:p>
        </p:txBody>
      </p:sp>
      <p:pic>
        <p:nvPicPr>
          <p:cNvPr id="111620" name="Picture 4"/>
          <p:cNvPicPr>
            <a:picLocks noChangeAspect="1" noChangeArrowheads="1"/>
          </p:cNvPicPr>
          <p:nvPr/>
        </p:nvPicPr>
        <p:blipFill>
          <a:blip r:embed="rId2" cstate="print"/>
          <a:srcRect/>
          <a:stretch>
            <a:fillRect/>
          </a:stretch>
        </p:blipFill>
        <p:spPr bwMode="auto">
          <a:xfrm>
            <a:off x="-228600" y="0"/>
            <a:ext cx="9372600" cy="68849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checkerboard(across)">
                                      <p:cBhvr>
                                        <p:cTn id="7" dur="500"/>
                                        <p:tgtEl>
                                          <p:spTgt spid="1116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1620"/>
                                        </p:tgtEl>
                                        <p:attrNameLst>
                                          <p:attrName>style.visibility</p:attrName>
                                        </p:attrNameLst>
                                      </p:cBhvr>
                                      <p:to>
                                        <p:strVal val="visible"/>
                                      </p:to>
                                    </p:set>
                                    <p:animEffect transition="in" filter="checkerboard(across)">
                                      <p:cBhvr>
                                        <p:cTn id="12" dur="50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4" name="Picture 4"/>
          <p:cNvPicPr>
            <a:picLocks noChangeAspect="1" noChangeArrowheads="1"/>
          </p:cNvPicPr>
          <p:nvPr/>
        </p:nvPicPr>
        <p:blipFill>
          <a:blip r:embed="rId2" cstate="print"/>
          <a:srcRect/>
          <a:stretch>
            <a:fillRect/>
          </a:stretch>
        </p:blipFill>
        <p:spPr bwMode="auto">
          <a:xfrm>
            <a:off x="23813" y="-41275"/>
            <a:ext cx="9158287" cy="68992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2644"/>
                                        </p:tgtEl>
                                        <p:attrNameLst>
                                          <p:attrName>style.visibility</p:attrName>
                                        </p:attrNameLst>
                                      </p:cBhvr>
                                      <p:to>
                                        <p:strVal val="visible"/>
                                      </p:to>
                                    </p:set>
                                    <p:animEffect transition="in" filter="checkerboard(across)">
                                      <p:cBhvr>
                                        <p:cTn id="7" dur="500"/>
                                        <p:tgtEl>
                                          <p:spTgt spid="112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3668"/>
                                        </p:tgtEl>
                                        <p:attrNameLst>
                                          <p:attrName>style.visibility</p:attrName>
                                        </p:attrNameLst>
                                      </p:cBhvr>
                                      <p:to>
                                        <p:strVal val="visible"/>
                                      </p:to>
                                    </p:set>
                                    <p:animEffect transition="in" filter="checkerboard(across)">
                                      <p:cBhvr>
                                        <p:cTn id="7" dur="500"/>
                                        <p:tgtEl>
                                          <p:spTgt spid="113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4692"/>
                                        </p:tgtEl>
                                        <p:attrNameLst>
                                          <p:attrName>style.visibility</p:attrName>
                                        </p:attrNameLst>
                                      </p:cBhvr>
                                      <p:to>
                                        <p:strVal val="visible"/>
                                      </p:to>
                                    </p:set>
                                    <p:animEffect transition="in" filter="checkerboard(across)">
                                      <p:cBhvr>
                                        <p:cTn id="7" dur="500"/>
                                        <p:tgtEl>
                                          <p:spTgt spid="114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p:cNvPicPr>
            <a:picLocks noChangeAspect="1" noChangeArrowheads="1"/>
          </p:cNvPicPr>
          <p:nvPr/>
        </p:nvPicPr>
        <p:blipFill>
          <a:blip r:embed="rId2" cstate="print"/>
          <a:srcRect/>
          <a:stretch>
            <a:fillRect/>
          </a:stretch>
        </p:blipFill>
        <p:spPr bwMode="auto">
          <a:xfrm>
            <a:off x="0" y="0"/>
            <a:ext cx="9174163"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checkerboard(across)">
                                      <p:cBhvr>
                                        <p:cTn id="7" dur="500"/>
                                        <p:tgtEl>
                                          <p:spTgt spid="115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28600" y="228600"/>
            <a:ext cx="8610600" cy="6402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6740"/>
                                        </p:tgtEl>
                                        <p:attrNameLst>
                                          <p:attrName>style.visibility</p:attrName>
                                        </p:attrNameLst>
                                      </p:cBhvr>
                                      <p:to>
                                        <p:strVal val="visible"/>
                                      </p:to>
                                    </p:set>
                                    <p:animEffect transition="in" filter="checkerboard(across)">
                                      <p:cBhvr>
                                        <p:cTn id="7" dur="500"/>
                                        <p:tgtEl>
                                          <p:spTgt spid="116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7764"/>
                                        </p:tgtEl>
                                        <p:attrNameLst>
                                          <p:attrName>style.visibility</p:attrName>
                                        </p:attrNameLst>
                                      </p:cBhvr>
                                      <p:to>
                                        <p:strVal val="visible"/>
                                      </p:to>
                                    </p:set>
                                    <p:animEffect transition="in" filter="checkerboard(across)">
                                      <p:cBhvr>
                                        <p:cTn id="7" dur="500"/>
                                        <p:tgtEl>
                                          <p:spTgt spid="117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p:cNvPicPr>
            <a:picLocks noChangeAspect="1" noChangeArrowheads="1"/>
          </p:cNvPicPr>
          <p:nvPr/>
        </p:nvPicPr>
        <p:blipFill>
          <a:blip r:embed="rId2" cstate="print"/>
          <a:srcRect/>
          <a:stretch>
            <a:fillRect/>
          </a:stretch>
        </p:blipFill>
        <p:spPr bwMode="auto">
          <a:xfrm>
            <a:off x="17463" y="0"/>
            <a:ext cx="9126537"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8788"/>
                                        </p:tgtEl>
                                        <p:attrNameLst>
                                          <p:attrName>style.visibility</p:attrName>
                                        </p:attrNameLst>
                                      </p:cBhvr>
                                      <p:to>
                                        <p:strVal val="visible"/>
                                      </p:to>
                                    </p:set>
                                    <p:animEffect transition="in" filter="checkerboard(across)">
                                      <p:cBhvr>
                                        <p:cTn id="7" dur="500"/>
                                        <p:tgtEl>
                                          <p:spTgt spid="118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81000" y="0"/>
            <a:ext cx="8229600" cy="560388"/>
          </a:xfrm>
        </p:spPr>
        <p:txBody>
          <a:bodyPr/>
          <a:lstStyle/>
          <a:p>
            <a:pPr eaLnBrk="1" hangingPunct="1"/>
            <a:r>
              <a:rPr lang="en-US" b="1" smtClean="0"/>
              <a:t>Different types of rolling processes:</a:t>
            </a:r>
          </a:p>
        </p:txBody>
      </p:sp>
      <p:sp>
        <p:nvSpPr>
          <p:cNvPr id="116739" name="Rectangle 3"/>
          <p:cNvSpPr>
            <a:spLocks noGrp="1" noChangeArrowheads="1"/>
          </p:cNvSpPr>
          <p:nvPr>
            <p:ph idx="1"/>
          </p:nvPr>
        </p:nvSpPr>
        <p:spPr>
          <a:xfrm>
            <a:off x="152400" y="533400"/>
            <a:ext cx="8839200" cy="6324600"/>
          </a:xfrm>
        </p:spPr>
        <p:txBody>
          <a:bodyPr/>
          <a:lstStyle/>
          <a:p>
            <a:pPr eaLnBrk="1" hangingPunct="1"/>
            <a:r>
              <a:rPr lang="en-US" sz="2400" smtClean="0"/>
              <a:t>Continuous rolling</a:t>
            </a:r>
          </a:p>
          <a:p>
            <a:pPr eaLnBrk="1" hangingPunct="1"/>
            <a:endParaRPr lang="en-US" sz="2400" smtClean="0"/>
          </a:p>
          <a:p>
            <a:pPr eaLnBrk="1" hangingPunct="1"/>
            <a:r>
              <a:rPr lang="en-US" sz="2400" smtClean="0"/>
              <a:t>Transverse rolling</a:t>
            </a:r>
          </a:p>
          <a:p>
            <a:pPr eaLnBrk="1" hangingPunct="1"/>
            <a:endParaRPr lang="en-US" sz="2400" smtClean="0"/>
          </a:p>
          <a:p>
            <a:pPr eaLnBrk="1" hangingPunct="1"/>
            <a:r>
              <a:rPr lang="en-US" sz="2400" smtClean="0"/>
              <a:t>Shaped rolling or section rolling</a:t>
            </a:r>
          </a:p>
          <a:p>
            <a:pPr eaLnBrk="1" hangingPunct="1"/>
            <a:endParaRPr lang="en-US" sz="2400" smtClean="0"/>
          </a:p>
          <a:p>
            <a:pPr eaLnBrk="1" hangingPunct="1"/>
            <a:r>
              <a:rPr lang="en-US" sz="2400" smtClean="0"/>
              <a:t>Ring rolling</a:t>
            </a:r>
          </a:p>
          <a:p>
            <a:pPr eaLnBrk="1" hangingPunct="1"/>
            <a:endParaRPr lang="en-US" sz="2400" smtClean="0"/>
          </a:p>
          <a:p>
            <a:pPr eaLnBrk="1" hangingPunct="1"/>
            <a:r>
              <a:rPr lang="en-US" sz="2400" smtClean="0"/>
              <a:t>Powder rolling</a:t>
            </a:r>
          </a:p>
          <a:p>
            <a:pPr eaLnBrk="1" hangingPunct="1"/>
            <a:endParaRPr lang="en-US" sz="2400" smtClean="0"/>
          </a:p>
          <a:p>
            <a:pPr eaLnBrk="1" hangingPunct="1"/>
            <a:r>
              <a:rPr lang="en-US" sz="2400" smtClean="0"/>
              <a:t>Continuous casting and hot rolling</a:t>
            </a:r>
          </a:p>
          <a:p>
            <a:pPr eaLnBrk="1" hangingPunct="1"/>
            <a:endParaRPr lang="en-US" sz="2400" smtClean="0"/>
          </a:p>
          <a:p>
            <a:pPr eaLnBrk="1" hangingPunct="1"/>
            <a:r>
              <a:rPr lang="en-US" sz="2400" smtClean="0"/>
              <a:t>Thread rolling</a:t>
            </a:r>
            <a:endParaRPr lang="en-US" sz="2600" smtClean="0"/>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81000" y="0"/>
            <a:ext cx="8229600" cy="381000"/>
          </a:xfrm>
        </p:spPr>
        <p:txBody>
          <a:bodyPr/>
          <a:lstStyle/>
          <a:p>
            <a:pPr eaLnBrk="1" hangingPunct="1"/>
            <a:r>
              <a:rPr lang="en-US" b="1" smtClean="0"/>
              <a:t>Conventional hot or cold-rolling:</a:t>
            </a:r>
          </a:p>
        </p:txBody>
      </p:sp>
      <p:sp>
        <p:nvSpPr>
          <p:cNvPr id="117763" name="Rectangle 3"/>
          <p:cNvSpPr>
            <a:spLocks noGrp="1" noChangeArrowheads="1"/>
          </p:cNvSpPr>
          <p:nvPr>
            <p:ph idx="1"/>
          </p:nvPr>
        </p:nvSpPr>
        <p:spPr>
          <a:xfrm>
            <a:off x="152400" y="533400"/>
            <a:ext cx="8839200" cy="3962400"/>
          </a:xfrm>
        </p:spPr>
        <p:txBody>
          <a:bodyPr/>
          <a:lstStyle/>
          <a:p>
            <a:pPr eaLnBrk="1" hangingPunct="1"/>
            <a:r>
              <a:rPr lang="en-US" sz="2400" smtClean="0"/>
              <a:t>The objective is to decrease the thickness of the metal with an increase in length and with little increase in width.</a:t>
            </a:r>
          </a:p>
          <a:p>
            <a:pPr eaLnBrk="1" hangingPunct="1"/>
            <a:r>
              <a:rPr lang="en-US" sz="2400" smtClean="0"/>
              <a:t>The material in the centre of the sheet is constrained in the z direction (across the width of the sheet) and the constraints of undeformed shoulders of material on each side of the rolls prevent extension of the sheet in the width direction.</a:t>
            </a:r>
          </a:p>
          <a:p>
            <a:pPr eaLnBrk="1" hangingPunct="1"/>
            <a:r>
              <a:rPr lang="en-US" sz="2400" smtClean="0"/>
              <a:t>This condition is known as plane strain. The material therefore gets longer and not wider.</a:t>
            </a:r>
          </a:p>
          <a:p>
            <a:pPr eaLnBrk="1" hangingPunct="1"/>
            <a:r>
              <a:rPr lang="en-US" sz="2400" smtClean="0"/>
              <a:t>Otherwise we would need the width of a football pitch to roll down a steel ingot to make tin plate!</a:t>
            </a:r>
            <a:endParaRPr lang="en-US" sz="2600" smtClean="0"/>
          </a:p>
        </p:txBody>
      </p:sp>
      <p:pic>
        <p:nvPicPr>
          <p:cNvPr id="120837" name="Picture 5"/>
          <p:cNvPicPr>
            <a:picLocks noChangeAspect="1" noChangeArrowheads="1"/>
          </p:cNvPicPr>
          <p:nvPr/>
        </p:nvPicPr>
        <p:blipFill>
          <a:blip r:embed="rId2" cstate="print"/>
          <a:srcRect/>
          <a:stretch>
            <a:fillRect/>
          </a:stretch>
        </p:blipFill>
        <p:spPr bwMode="auto">
          <a:xfrm>
            <a:off x="190500" y="4495800"/>
            <a:ext cx="3859213" cy="2209800"/>
          </a:xfrm>
          <a:prstGeom prst="rect">
            <a:avLst/>
          </a:prstGeom>
          <a:noFill/>
          <a:ln w="9525">
            <a:noFill/>
            <a:miter lim="800000"/>
            <a:headEnd/>
            <a:tailEnd/>
          </a:ln>
        </p:spPr>
      </p:pic>
      <p:pic>
        <p:nvPicPr>
          <p:cNvPr id="120838" name="Picture 6"/>
          <p:cNvPicPr>
            <a:picLocks noChangeAspect="1" noChangeArrowheads="1"/>
          </p:cNvPicPr>
          <p:nvPr/>
        </p:nvPicPr>
        <p:blipFill>
          <a:blip r:embed="rId3" cstate="print"/>
          <a:srcRect/>
          <a:stretch>
            <a:fillRect/>
          </a:stretch>
        </p:blipFill>
        <p:spPr bwMode="auto">
          <a:xfrm>
            <a:off x="4876800" y="4370388"/>
            <a:ext cx="2514600" cy="22574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0838"/>
                                        </p:tgtEl>
                                        <p:attrNameLst>
                                          <p:attrName>style.visibility</p:attrName>
                                        </p:attrNameLst>
                                      </p:cBhvr>
                                      <p:to>
                                        <p:strVal val="visible"/>
                                      </p:to>
                                    </p:set>
                                    <p:animEffect transition="in" filter="checkerboard(across)">
                                      <p:cBhvr>
                                        <p:cTn id="7" dur="500"/>
                                        <p:tgtEl>
                                          <p:spTgt spid="120838"/>
                                        </p:tgtEl>
                                      </p:cBhvr>
                                    </p:animEffect>
                                  </p:childTnLst>
                                </p:cTn>
                              </p:par>
                              <p:par>
                                <p:cTn id="8" presetID="5" presetClass="entr" presetSubtype="10" fill="hold" nodeType="withEffect">
                                  <p:stCondLst>
                                    <p:cond delay="0"/>
                                  </p:stCondLst>
                                  <p:childTnLst>
                                    <p:set>
                                      <p:cBhvr>
                                        <p:cTn id="9" dur="1" fill="hold">
                                          <p:stCondLst>
                                            <p:cond delay="0"/>
                                          </p:stCondLst>
                                        </p:cTn>
                                        <p:tgtEl>
                                          <p:spTgt spid="120837"/>
                                        </p:tgtEl>
                                        <p:attrNameLst>
                                          <p:attrName>style.visibility</p:attrName>
                                        </p:attrNameLst>
                                      </p:cBhvr>
                                      <p:to>
                                        <p:strVal val="visible"/>
                                      </p:to>
                                    </p:set>
                                    <p:animEffect transition="in" filter="checkerboard(across)">
                                      <p:cBhvr>
                                        <p:cTn id="10" dur="500"/>
                                        <p:tgtEl>
                                          <p:spTgt spid="120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381000" y="0"/>
            <a:ext cx="8229600" cy="560388"/>
          </a:xfrm>
        </p:spPr>
        <p:txBody>
          <a:bodyPr/>
          <a:lstStyle/>
          <a:p>
            <a:pPr eaLnBrk="1" hangingPunct="1"/>
            <a:r>
              <a:rPr lang="en-US" b="1" smtClean="0"/>
              <a:t>Transverse rolling:</a:t>
            </a:r>
          </a:p>
        </p:txBody>
      </p:sp>
      <p:sp>
        <p:nvSpPr>
          <p:cNvPr id="118787" name="Rectangle 3"/>
          <p:cNvSpPr>
            <a:spLocks noGrp="1" noChangeArrowheads="1"/>
          </p:cNvSpPr>
          <p:nvPr>
            <p:ph idx="1"/>
          </p:nvPr>
        </p:nvSpPr>
        <p:spPr>
          <a:xfrm>
            <a:off x="228600" y="1219200"/>
            <a:ext cx="4343400" cy="4267200"/>
          </a:xfrm>
        </p:spPr>
        <p:txBody>
          <a:bodyPr/>
          <a:lstStyle/>
          <a:p>
            <a:pPr eaLnBrk="1" hangingPunct="1"/>
            <a:r>
              <a:rPr lang="en-US" smtClean="0"/>
              <a:t>Using circular wedge rolls.</a:t>
            </a:r>
          </a:p>
          <a:p>
            <a:pPr eaLnBrk="1" hangingPunct="1"/>
            <a:endParaRPr lang="en-US" smtClean="0"/>
          </a:p>
          <a:p>
            <a:pPr eaLnBrk="1" hangingPunct="1"/>
            <a:r>
              <a:rPr lang="en-US" smtClean="0"/>
              <a:t>Heated bar is cropped to length and fed in transversely between rolls.</a:t>
            </a:r>
          </a:p>
          <a:p>
            <a:pPr eaLnBrk="1" hangingPunct="1"/>
            <a:endParaRPr lang="en-US" smtClean="0"/>
          </a:p>
          <a:p>
            <a:pPr eaLnBrk="1" hangingPunct="1"/>
            <a:r>
              <a:rPr lang="en-US" smtClean="0"/>
              <a:t>Rolls are revolved in one direction.</a:t>
            </a:r>
          </a:p>
        </p:txBody>
      </p:sp>
      <p:pic>
        <p:nvPicPr>
          <p:cNvPr id="121860" name="Picture 4"/>
          <p:cNvPicPr>
            <a:picLocks noChangeAspect="1" noChangeArrowheads="1"/>
          </p:cNvPicPr>
          <p:nvPr/>
        </p:nvPicPr>
        <p:blipFill>
          <a:blip r:embed="rId2" cstate="print"/>
          <a:srcRect/>
          <a:stretch>
            <a:fillRect/>
          </a:stretch>
        </p:blipFill>
        <p:spPr bwMode="auto">
          <a:xfrm>
            <a:off x="4953000" y="990600"/>
            <a:ext cx="3581400" cy="41116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1860"/>
                                        </p:tgtEl>
                                        <p:attrNameLst>
                                          <p:attrName>style.visibility</p:attrName>
                                        </p:attrNameLst>
                                      </p:cBhvr>
                                      <p:to>
                                        <p:strVal val="visible"/>
                                      </p:to>
                                    </p:set>
                                    <p:animEffect transition="in" filter="checkerboard(across)">
                                      <p:cBhvr>
                                        <p:cTn id="7" dur="500"/>
                                        <p:tgtEl>
                                          <p:spTgt spid="121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381000" y="0"/>
            <a:ext cx="8229600" cy="560388"/>
          </a:xfrm>
        </p:spPr>
        <p:txBody>
          <a:bodyPr/>
          <a:lstStyle/>
          <a:p>
            <a:pPr eaLnBrk="1" hangingPunct="1"/>
            <a:r>
              <a:rPr lang="en-US" b="1" smtClean="0"/>
              <a:t>Shaped rolling or section rolling:</a:t>
            </a:r>
          </a:p>
        </p:txBody>
      </p:sp>
      <p:sp>
        <p:nvSpPr>
          <p:cNvPr id="119811" name="Rectangle 3"/>
          <p:cNvSpPr>
            <a:spLocks noGrp="1" noChangeArrowheads="1"/>
          </p:cNvSpPr>
          <p:nvPr>
            <p:ph idx="1"/>
          </p:nvPr>
        </p:nvSpPr>
        <p:spPr>
          <a:xfrm>
            <a:off x="152400" y="533400"/>
            <a:ext cx="4800600" cy="6324600"/>
          </a:xfrm>
        </p:spPr>
        <p:txBody>
          <a:bodyPr/>
          <a:lstStyle/>
          <a:p>
            <a:pPr eaLnBrk="1" hangingPunct="1"/>
            <a:r>
              <a:rPr lang="en-US" smtClean="0"/>
              <a:t>A special type of cold rolling in which flat slap is progressively bent into complex shapes by passing it through a series of driven rolls.</a:t>
            </a:r>
          </a:p>
          <a:p>
            <a:pPr eaLnBrk="1" hangingPunct="1"/>
            <a:r>
              <a:rPr lang="en-US" smtClean="0"/>
              <a:t>No appreciable change in the thickness of the metal during this process.</a:t>
            </a:r>
          </a:p>
          <a:p>
            <a:pPr eaLnBrk="1" hangingPunct="1"/>
            <a:r>
              <a:rPr lang="en-US" smtClean="0"/>
              <a:t>Suitable for producing molded sections such as irregular shaped channels and trim.</a:t>
            </a:r>
          </a:p>
        </p:txBody>
      </p:sp>
      <p:pic>
        <p:nvPicPr>
          <p:cNvPr id="122884" name="Picture 4"/>
          <p:cNvPicPr>
            <a:picLocks noChangeAspect="1" noChangeArrowheads="1"/>
          </p:cNvPicPr>
          <p:nvPr/>
        </p:nvPicPr>
        <p:blipFill>
          <a:blip r:embed="rId2" cstate="print"/>
          <a:srcRect/>
          <a:stretch>
            <a:fillRect/>
          </a:stretch>
        </p:blipFill>
        <p:spPr bwMode="auto">
          <a:xfrm>
            <a:off x="4876800" y="508000"/>
            <a:ext cx="3962400" cy="3625850"/>
          </a:xfrm>
          <a:prstGeom prst="rect">
            <a:avLst/>
          </a:prstGeom>
          <a:noFill/>
          <a:ln w="9525">
            <a:noFill/>
            <a:miter lim="800000"/>
            <a:headEnd/>
            <a:tailEnd/>
          </a:ln>
        </p:spPr>
      </p:pic>
      <p:pic>
        <p:nvPicPr>
          <p:cNvPr id="122885" name="Picture 5"/>
          <p:cNvPicPr>
            <a:picLocks noChangeAspect="1" noChangeArrowheads="1"/>
          </p:cNvPicPr>
          <p:nvPr/>
        </p:nvPicPr>
        <p:blipFill>
          <a:blip r:embed="rId3" cstate="print"/>
          <a:srcRect/>
          <a:stretch>
            <a:fillRect/>
          </a:stretch>
        </p:blipFill>
        <p:spPr bwMode="auto">
          <a:xfrm>
            <a:off x="4800600" y="4343400"/>
            <a:ext cx="4171950" cy="2133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2885"/>
                                        </p:tgtEl>
                                        <p:attrNameLst>
                                          <p:attrName>style.visibility</p:attrName>
                                        </p:attrNameLst>
                                      </p:cBhvr>
                                      <p:to>
                                        <p:strVal val="visible"/>
                                      </p:to>
                                    </p:set>
                                    <p:animEffect transition="in" filter="checkerboard(across)">
                                      <p:cBhvr>
                                        <p:cTn id="7" dur="500"/>
                                        <p:tgtEl>
                                          <p:spTgt spid="122885"/>
                                        </p:tgtEl>
                                      </p:cBhvr>
                                    </p:animEffect>
                                  </p:childTnLst>
                                </p:cTn>
                              </p:par>
                              <p:par>
                                <p:cTn id="8" presetID="5" presetClass="entr" presetSubtype="10" fill="hold" nodeType="withEffect">
                                  <p:stCondLst>
                                    <p:cond delay="0"/>
                                  </p:stCondLst>
                                  <p:childTnLst>
                                    <p:set>
                                      <p:cBhvr>
                                        <p:cTn id="9" dur="1" fill="hold">
                                          <p:stCondLst>
                                            <p:cond delay="0"/>
                                          </p:stCondLst>
                                        </p:cTn>
                                        <p:tgtEl>
                                          <p:spTgt spid="122884"/>
                                        </p:tgtEl>
                                        <p:attrNameLst>
                                          <p:attrName>style.visibility</p:attrName>
                                        </p:attrNameLst>
                                      </p:cBhvr>
                                      <p:to>
                                        <p:strVal val="visible"/>
                                      </p:to>
                                    </p:set>
                                    <p:animEffect transition="in" filter="checkerboard(across)">
                                      <p:cBhvr>
                                        <p:cTn id="10" dur="500"/>
                                        <p:tgtEl>
                                          <p:spTgt spid="122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381000" y="0"/>
            <a:ext cx="8229600" cy="381000"/>
          </a:xfrm>
        </p:spPr>
        <p:txBody>
          <a:bodyPr/>
          <a:lstStyle/>
          <a:p>
            <a:pPr eaLnBrk="1" hangingPunct="1"/>
            <a:r>
              <a:rPr lang="en-US" b="1" smtClean="0"/>
              <a:t>Shaped rolling or section rolling (Cont..):</a:t>
            </a:r>
          </a:p>
        </p:txBody>
      </p:sp>
      <p:sp>
        <p:nvSpPr>
          <p:cNvPr id="120835" name="Rectangle 3"/>
          <p:cNvSpPr>
            <a:spLocks noGrp="1" noChangeArrowheads="1"/>
          </p:cNvSpPr>
          <p:nvPr>
            <p:ph idx="1"/>
          </p:nvPr>
        </p:nvSpPr>
        <p:spPr>
          <a:xfrm>
            <a:off x="0" y="381000"/>
            <a:ext cx="4876800" cy="2895600"/>
          </a:xfrm>
        </p:spPr>
        <p:txBody>
          <a:bodyPr/>
          <a:lstStyle/>
          <a:p>
            <a:pPr eaLnBrk="1" hangingPunct="1"/>
            <a:r>
              <a:rPr lang="en-US" smtClean="0"/>
              <a:t>A variety of sections can be produced by roll forming process using a series of forming rollers in a continuous method to roll the metal sheet to a specific shape </a:t>
            </a:r>
          </a:p>
        </p:txBody>
      </p:sp>
      <p:pic>
        <p:nvPicPr>
          <p:cNvPr id="123908" name="Picture 4"/>
          <p:cNvPicPr>
            <a:picLocks noChangeAspect="1" noChangeArrowheads="1"/>
          </p:cNvPicPr>
          <p:nvPr/>
        </p:nvPicPr>
        <p:blipFill>
          <a:blip r:embed="rId3" cstate="print"/>
          <a:srcRect/>
          <a:stretch>
            <a:fillRect/>
          </a:stretch>
        </p:blipFill>
        <p:spPr bwMode="auto">
          <a:xfrm>
            <a:off x="4876800" y="533400"/>
            <a:ext cx="4048125" cy="2713038"/>
          </a:xfrm>
          <a:prstGeom prst="rect">
            <a:avLst/>
          </a:prstGeom>
          <a:noFill/>
          <a:ln w="9525">
            <a:noFill/>
            <a:miter lim="800000"/>
            <a:headEnd/>
            <a:tailEnd/>
          </a:ln>
        </p:spPr>
      </p:pic>
      <p:sp>
        <p:nvSpPr>
          <p:cNvPr id="6" name="TextBox 5"/>
          <p:cNvSpPr txBox="1">
            <a:spLocks noChangeArrowheads="1"/>
          </p:cNvSpPr>
          <p:nvPr/>
        </p:nvSpPr>
        <p:spPr bwMode="auto">
          <a:xfrm>
            <a:off x="4800600" y="3581400"/>
            <a:ext cx="4038600" cy="523875"/>
          </a:xfrm>
          <a:prstGeom prst="rect">
            <a:avLst/>
          </a:prstGeom>
          <a:noFill/>
          <a:ln w="9525">
            <a:noFill/>
            <a:miter lim="800000"/>
            <a:headEnd/>
            <a:tailEnd/>
          </a:ln>
        </p:spPr>
        <p:txBody>
          <a:bodyPr>
            <a:spAutoFit/>
          </a:bodyPr>
          <a:lstStyle/>
          <a:p>
            <a:r>
              <a:rPr lang="en-US" sz="2800"/>
              <a:t>A variety of rolled sections</a:t>
            </a:r>
          </a:p>
        </p:txBody>
      </p:sp>
      <p:sp>
        <p:nvSpPr>
          <p:cNvPr id="7" name="TextBox 6"/>
          <p:cNvSpPr txBox="1">
            <a:spLocks noChangeArrowheads="1"/>
          </p:cNvSpPr>
          <p:nvPr/>
        </p:nvSpPr>
        <p:spPr bwMode="auto">
          <a:xfrm>
            <a:off x="6781800" y="3200400"/>
            <a:ext cx="2133600" cy="400050"/>
          </a:xfrm>
          <a:prstGeom prst="rect">
            <a:avLst/>
          </a:prstGeom>
          <a:noFill/>
          <a:ln w="9525">
            <a:noFill/>
            <a:miter lim="800000"/>
            <a:headEnd/>
            <a:tailEnd/>
          </a:ln>
        </p:spPr>
        <p:txBody>
          <a:bodyPr>
            <a:spAutoFit/>
          </a:bodyPr>
          <a:lstStyle/>
          <a:p>
            <a:r>
              <a:rPr lang="en-US" sz="2000"/>
              <a:t>www.formtak.com</a:t>
            </a:r>
            <a:endParaRPr lang="en-US"/>
          </a:p>
        </p:txBody>
      </p:sp>
      <p:sp>
        <p:nvSpPr>
          <p:cNvPr id="8" name="TextBox 7"/>
          <p:cNvSpPr txBox="1">
            <a:spLocks noChangeArrowheads="1"/>
          </p:cNvSpPr>
          <p:nvPr/>
        </p:nvSpPr>
        <p:spPr bwMode="auto">
          <a:xfrm>
            <a:off x="304800" y="4114800"/>
            <a:ext cx="8458200" cy="2678113"/>
          </a:xfrm>
          <a:prstGeom prst="rect">
            <a:avLst/>
          </a:prstGeom>
          <a:noFill/>
          <a:ln w="9525">
            <a:noFill/>
            <a:miter lim="800000"/>
            <a:headEnd/>
            <a:tailEnd/>
          </a:ln>
        </p:spPr>
        <p:txBody>
          <a:bodyPr>
            <a:spAutoFit/>
          </a:bodyPr>
          <a:lstStyle/>
          <a:p>
            <a:r>
              <a:rPr lang="en-US" sz="2800"/>
              <a:t>Applications:</a:t>
            </a:r>
          </a:p>
          <a:p>
            <a:r>
              <a:rPr lang="en-US" sz="2800"/>
              <a:t>- construction materials,		- automotive parts</a:t>
            </a:r>
          </a:p>
          <a:p>
            <a:r>
              <a:rPr lang="en-US" sz="2800"/>
              <a:t>- household appliances		- metal furniture,</a:t>
            </a:r>
          </a:p>
          <a:p>
            <a:pPr>
              <a:buFontTx/>
              <a:buChar char="-"/>
            </a:pPr>
            <a:r>
              <a:rPr lang="en-US" sz="2800"/>
              <a:t>door and window frames	- other metal products.</a:t>
            </a:r>
          </a:p>
          <a:p>
            <a:pPr>
              <a:buFontTx/>
              <a:buChar char="-"/>
            </a:pPr>
            <a:r>
              <a:rPr lang="en-US" sz="2800"/>
              <a:t>- partition beam			- ceiling panel</a:t>
            </a:r>
          </a:p>
          <a:p>
            <a:r>
              <a:rPr lang="en-US" sz="2800"/>
              <a:t>- roofing panels.			- steel pipe </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 calcmode="lin" valueType="num">
                                      <p:cBhvr additive="base">
                                        <p:cTn id="2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8">
                                            <p:txEl>
                                              <p:pRg st="1" end="1"/>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 calcmode="lin" valueType="num">
                                      <p:cBhvr additive="base">
                                        <p:cTn id="32"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2" end="2"/>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 calcmode="lin" valueType="num">
                                      <p:cBhvr additive="base">
                                        <p:cTn id="3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txEl>
                                              <p:pRg st="3" end="3"/>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 calcmode="lin" valueType="num">
                                      <p:cBhvr additive="base">
                                        <p:cTn id="40"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8">
                                            <p:txEl>
                                              <p:pRg st="4" end="4"/>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8">
                                            <p:txEl>
                                              <p:pRg st="5" end="5"/>
                                            </p:txEl>
                                          </p:spTgt>
                                        </p:tgtEl>
                                        <p:attrNameLst>
                                          <p:attrName>style.visibility</p:attrName>
                                        </p:attrNameLst>
                                      </p:cBhvr>
                                      <p:to>
                                        <p:strVal val="visible"/>
                                      </p:to>
                                    </p:set>
                                    <p:anim calcmode="lin" valueType="num">
                                      <p:cBhvr additive="base">
                                        <p:cTn id="44"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2286000"/>
            <a:ext cx="8229600" cy="914400"/>
          </a:xfrm>
        </p:spPr>
        <p:txBody>
          <a:bodyPr/>
          <a:lstStyle/>
          <a:p>
            <a:pPr eaLnBrk="1" hangingPunct="1"/>
            <a:r>
              <a:rPr lang="en-US" sz="6000" b="1" smtClean="0"/>
              <a:t>Roll pass sequence:</a:t>
            </a:r>
            <a:endParaRPr lang="en-US" sz="6000" smtClean="0"/>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381000" y="0"/>
            <a:ext cx="8229600" cy="560388"/>
          </a:xfrm>
        </p:spPr>
        <p:txBody>
          <a:bodyPr/>
          <a:lstStyle/>
          <a:p>
            <a:pPr eaLnBrk="1" hangingPunct="1"/>
            <a:r>
              <a:rPr lang="en-US" b="1" smtClean="0"/>
              <a:t>Roll pass sequence:</a:t>
            </a:r>
          </a:p>
        </p:txBody>
      </p:sp>
      <p:sp>
        <p:nvSpPr>
          <p:cNvPr id="122883" name="Rectangle 3"/>
          <p:cNvSpPr>
            <a:spLocks noGrp="1" noChangeArrowheads="1"/>
          </p:cNvSpPr>
          <p:nvPr>
            <p:ph idx="1"/>
          </p:nvPr>
        </p:nvSpPr>
        <p:spPr>
          <a:xfrm>
            <a:off x="152400" y="457200"/>
            <a:ext cx="4953000" cy="6400800"/>
          </a:xfrm>
        </p:spPr>
        <p:txBody>
          <a:bodyPr/>
          <a:lstStyle/>
          <a:p>
            <a:pPr eaLnBrk="1" hangingPunct="1">
              <a:buFont typeface="Wingdings" pitchFamily="2" charset="2"/>
              <a:buNone/>
            </a:pPr>
            <a:r>
              <a:rPr lang="en-US" b="1" smtClean="0"/>
              <a:t>Terminology:</a:t>
            </a:r>
          </a:p>
          <a:p>
            <a:pPr eaLnBrk="1" hangingPunct="1"/>
            <a:r>
              <a:rPr lang="en-US" smtClean="0"/>
              <a:t>Two facing grooves form a ‘roll pass’, or simply a ‘pass’..</a:t>
            </a:r>
          </a:p>
          <a:p>
            <a:pPr eaLnBrk="1" hangingPunct="1"/>
            <a:r>
              <a:rPr lang="en-US" smtClean="0"/>
              <a:t>The distance between the barrels of two rolls is called the ‘nominal roll gap’, or ‘theoretical roll gap’.</a:t>
            </a:r>
          </a:p>
          <a:p>
            <a:pPr eaLnBrk="1" hangingPunct="1"/>
            <a:r>
              <a:rPr lang="en-US" smtClean="0"/>
              <a:t>Definite passes – those having two equal axes in an x, y plane </a:t>
            </a:r>
            <a:r>
              <a:rPr lang="en-US" i="1" smtClean="0"/>
              <a:t>(Squares, Rounds)</a:t>
            </a:r>
          </a:p>
          <a:p>
            <a:pPr eaLnBrk="1" hangingPunct="1"/>
            <a:r>
              <a:rPr lang="en-US" smtClean="0"/>
              <a:t>Intermediate passes – those having one axis larger than the other one </a:t>
            </a:r>
            <a:r>
              <a:rPr lang="en-US" i="1" smtClean="0"/>
              <a:t>(Rectangles – box, Diamonds, Ovals)</a:t>
            </a:r>
          </a:p>
          <a:p>
            <a:pPr eaLnBrk="1" hangingPunct="1"/>
            <a:endParaRPr lang="en-US" b="1" smtClean="0"/>
          </a:p>
        </p:txBody>
      </p:sp>
      <p:pic>
        <p:nvPicPr>
          <p:cNvPr id="122884" name="Content Placeholder 9" descr="def.jpg"/>
          <p:cNvPicPr>
            <a:picLocks noChangeAspect="1"/>
          </p:cNvPicPr>
          <p:nvPr/>
        </p:nvPicPr>
        <p:blipFill>
          <a:blip r:embed="rId2" cstate="print"/>
          <a:srcRect/>
          <a:stretch>
            <a:fillRect/>
          </a:stretch>
        </p:blipFill>
        <p:spPr bwMode="auto">
          <a:xfrm>
            <a:off x="5084763" y="3048000"/>
            <a:ext cx="4059237" cy="1968500"/>
          </a:xfrm>
          <a:prstGeom prst="rect">
            <a:avLst/>
          </a:prstGeom>
          <a:noFill/>
          <a:ln w="9525">
            <a:noFill/>
            <a:miter lim="800000"/>
            <a:headEnd/>
            <a:tailEnd/>
          </a:ln>
        </p:spPr>
      </p:pic>
      <p:pic>
        <p:nvPicPr>
          <p:cNvPr id="122885" name="Picture 10" descr="oval.jpg"/>
          <p:cNvPicPr>
            <a:picLocks noChangeAspect="1"/>
          </p:cNvPicPr>
          <p:nvPr/>
        </p:nvPicPr>
        <p:blipFill>
          <a:blip r:embed="rId3" cstate="print"/>
          <a:srcRect/>
          <a:stretch>
            <a:fillRect/>
          </a:stretch>
        </p:blipFill>
        <p:spPr bwMode="auto">
          <a:xfrm>
            <a:off x="5562600" y="4724400"/>
            <a:ext cx="2820988" cy="213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46050" y="0"/>
            <a:ext cx="88519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381000" y="0"/>
            <a:ext cx="8229600" cy="560388"/>
          </a:xfrm>
        </p:spPr>
        <p:txBody>
          <a:bodyPr/>
          <a:lstStyle/>
          <a:p>
            <a:pPr eaLnBrk="1" hangingPunct="1"/>
            <a:r>
              <a:rPr lang="en-US" b="1" smtClean="0"/>
              <a:t>Roll pass sequence (Cont..):</a:t>
            </a:r>
            <a:endParaRPr lang="en-US" smtClean="0"/>
          </a:p>
        </p:txBody>
      </p:sp>
      <p:sp>
        <p:nvSpPr>
          <p:cNvPr id="125955" name="Rectangle 3"/>
          <p:cNvSpPr>
            <a:spLocks noGrp="1" noChangeArrowheads="1"/>
          </p:cNvSpPr>
          <p:nvPr>
            <p:ph idx="1"/>
          </p:nvPr>
        </p:nvSpPr>
        <p:spPr>
          <a:xfrm>
            <a:off x="152400" y="533400"/>
            <a:ext cx="5410200" cy="6324600"/>
          </a:xfrm>
        </p:spPr>
        <p:txBody>
          <a:bodyPr rtlCol="0">
            <a:normAutofit fontScale="92500" lnSpcReduction="20000"/>
          </a:bodyPr>
          <a:lstStyle/>
          <a:p>
            <a:pPr marL="274320" indent="-274320" eaLnBrk="1" fontAlgn="auto" hangingPunct="1">
              <a:spcAft>
                <a:spcPts val="0"/>
              </a:spcAft>
              <a:buFont typeface="Wingdings" pitchFamily="2" charset="2"/>
              <a:buNone/>
              <a:defRPr/>
            </a:pPr>
            <a:r>
              <a:rPr lang="en-US" b="1" dirty="0" smtClean="0"/>
              <a:t>	Terminology (Cont..):</a:t>
            </a:r>
            <a:endParaRPr lang="en-US" dirty="0" smtClean="0"/>
          </a:p>
          <a:p>
            <a:pPr marL="274320" indent="-274320" eaLnBrk="1" fontAlgn="auto" hangingPunct="1">
              <a:spcAft>
                <a:spcPts val="0"/>
              </a:spcAft>
              <a:buFont typeface="Wingdings 2"/>
              <a:buChar char=""/>
              <a:defRPr/>
            </a:pPr>
            <a:r>
              <a:rPr lang="en-US" dirty="0" smtClean="0"/>
              <a:t>A definite bar into one intermediate pass, or an intermediate bar into one definite pass configures a ‘</a:t>
            </a:r>
            <a:r>
              <a:rPr lang="en-US" b="1" i="1" u="sng" dirty="0" smtClean="0"/>
              <a:t>deformation</a:t>
            </a:r>
            <a:r>
              <a:rPr lang="en-US" dirty="0" smtClean="0"/>
              <a:t>’. For example, a square into an oval pass, or an oval into a square pass.  A deformation can produce any type of bar</a:t>
            </a:r>
          </a:p>
          <a:p>
            <a:pPr marL="274320" indent="-274320" eaLnBrk="1" fontAlgn="auto" hangingPunct="1">
              <a:spcAft>
                <a:spcPts val="0"/>
              </a:spcAft>
              <a:buFont typeface="Wingdings 2"/>
              <a:buChar char=""/>
              <a:defRPr/>
            </a:pPr>
            <a:r>
              <a:rPr lang="en-US" dirty="0" smtClean="0"/>
              <a:t>A definite bar into two passes (an intermediate pass followed by a definite pass, configures a ‘</a:t>
            </a:r>
            <a:r>
              <a:rPr lang="en-US" b="1" i="1" u="sng" dirty="0" smtClean="0"/>
              <a:t>sequence</a:t>
            </a:r>
            <a:r>
              <a:rPr lang="en-US" dirty="0" smtClean="0"/>
              <a:t>’. A sequence only produces a definite bar.</a:t>
            </a:r>
          </a:p>
          <a:p>
            <a:pPr eaLnBrk="1" fontAlgn="auto" hangingPunct="1">
              <a:spcAft>
                <a:spcPts val="0"/>
              </a:spcAft>
              <a:buFont typeface="Arial" pitchFamily="34" charset="0"/>
              <a:buChar char="•"/>
              <a:defRPr/>
            </a:pPr>
            <a:endParaRPr lang="en-US" sz="2600" dirty="0" smtClean="0"/>
          </a:p>
        </p:txBody>
      </p:sp>
      <p:pic>
        <p:nvPicPr>
          <p:cNvPr id="123908" name="Content Placeholder 8" descr="seq.jpg"/>
          <p:cNvPicPr>
            <a:picLocks noChangeAspect="1"/>
          </p:cNvPicPr>
          <p:nvPr/>
        </p:nvPicPr>
        <p:blipFill>
          <a:blip r:embed="rId2" cstate="print"/>
          <a:srcRect/>
          <a:stretch>
            <a:fillRect/>
          </a:stretch>
        </p:blipFill>
        <p:spPr bwMode="auto">
          <a:xfrm>
            <a:off x="6324600" y="762000"/>
            <a:ext cx="1828800" cy="5978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381000" y="0"/>
            <a:ext cx="8229600" cy="560388"/>
          </a:xfrm>
        </p:spPr>
        <p:txBody>
          <a:bodyPr/>
          <a:lstStyle/>
          <a:p>
            <a:pPr eaLnBrk="1" hangingPunct="1"/>
            <a:r>
              <a:rPr lang="en-US" b="1" smtClean="0"/>
              <a:t>Roll pass sequence (Cont..):</a:t>
            </a:r>
            <a:endParaRPr lang="en-US" smtClean="0"/>
          </a:p>
        </p:txBody>
      </p:sp>
      <p:sp>
        <p:nvSpPr>
          <p:cNvPr id="124931" name="Rectangle 3"/>
          <p:cNvSpPr>
            <a:spLocks noGrp="1" noChangeArrowheads="1"/>
          </p:cNvSpPr>
          <p:nvPr>
            <p:ph idx="1"/>
          </p:nvPr>
        </p:nvSpPr>
        <p:spPr>
          <a:xfrm>
            <a:off x="152400" y="533400"/>
            <a:ext cx="5410200" cy="6324600"/>
          </a:xfrm>
        </p:spPr>
        <p:txBody>
          <a:bodyPr/>
          <a:lstStyle/>
          <a:p>
            <a:pPr eaLnBrk="1" hangingPunct="1">
              <a:buFont typeface="Wingdings" pitchFamily="2" charset="2"/>
              <a:buNone/>
            </a:pPr>
            <a:r>
              <a:rPr lang="en-US" sz="2400" b="1" smtClean="0"/>
              <a:t>	</a:t>
            </a:r>
            <a:r>
              <a:rPr lang="en-US" b="1" smtClean="0"/>
              <a:t>Terminology (Cont..): </a:t>
            </a:r>
          </a:p>
          <a:p>
            <a:pPr eaLnBrk="1" hangingPunct="1"/>
            <a:r>
              <a:rPr lang="en-US" smtClean="0"/>
              <a:t>Continuous rolling process -     The long axis of the bar is brought between the rolls and is rolled in to a shape with equal axes, then this shape is rolled into a different shape with different axes, and so on. The reduction must be applied after a 90-degree rotation of the bar at each stand.</a:t>
            </a:r>
          </a:p>
          <a:p>
            <a:pPr eaLnBrk="1" hangingPunct="1"/>
            <a:endParaRPr lang="en-US" sz="2600" smtClean="0"/>
          </a:p>
        </p:txBody>
      </p:sp>
      <p:pic>
        <p:nvPicPr>
          <p:cNvPr id="124932" name="Content Placeholder 8" descr="seq.jpg"/>
          <p:cNvPicPr>
            <a:picLocks noChangeAspect="1"/>
          </p:cNvPicPr>
          <p:nvPr/>
        </p:nvPicPr>
        <p:blipFill>
          <a:blip r:embed="rId2" cstate="print"/>
          <a:srcRect/>
          <a:stretch>
            <a:fillRect/>
          </a:stretch>
        </p:blipFill>
        <p:spPr bwMode="auto">
          <a:xfrm>
            <a:off x="6324600" y="762000"/>
            <a:ext cx="1828800" cy="5978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381000" y="0"/>
            <a:ext cx="8229600" cy="560388"/>
          </a:xfrm>
        </p:spPr>
        <p:txBody>
          <a:bodyPr/>
          <a:lstStyle/>
          <a:p>
            <a:pPr eaLnBrk="1" hangingPunct="1"/>
            <a:r>
              <a:rPr lang="en-US" b="1" smtClean="0"/>
              <a:t>Roll pass sequence (Cont..):</a:t>
            </a:r>
            <a:endParaRPr lang="en-US" smtClean="0"/>
          </a:p>
        </p:txBody>
      </p:sp>
      <p:sp>
        <p:nvSpPr>
          <p:cNvPr id="128003" name="Rectangle 3"/>
          <p:cNvSpPr>
            <a:spLocks noGrp="1" noChangeArrowheads="1"/>
          </p:cNvSpPr>
          <p:nvPr>
            <p:ph idx="1"/>
          </p:nvPr>
        </p:nvSpPr>
        <p:spPr>
          <a:xfrm>
            <a:off x="152400" y="533400"/>
            <a:ext cx="4953000" cy="6324600"/>
          </a:xfrm>
        </p:spPr>
        <p:txBody>
          <a:bodyPr rtlCol="0">
            <a:normAutofit fontScale="92500" lnSpcReduction="20000"/>
          </a:bodyPr>
          <a:lstStyle/>
          <a:p>
            <a:pPr marL="274320" indent="-274320" eaLnBrk="1" fontAlgn="auto" hangingPunct="1">
              <a:spcAft>
                <a:spcPts val="0"/>
              </a:spcAft>
              <a:buFont typeface="Wingdings" pitchFamily="2" charset="2"/>
              <a:buNone/>
              <a:defRPr/>
            </a:pPr>
            <a:r>
              <a:rPr lang="en-US" b="1" dirty="0" smtClean="0"/>
              <a:t>	Terminology (Cont..):</a:t>
            </a:r>
            <a:endParaRPr lang="en-US" dirty="0" smtClean="0"/>
          </a:p>
          <a:p>
            <a:pPr marL="274320" indent="-274320" eaLnBrk="1" fontAlgn="auto" hangingPunct="1">
              <a:spcAft>
                <a:spcPts val="0"/>
              </a:spcAft>
              <a:buFont typeface="Wingdings 2"/>
              <a:buChar char=""/>
              <a:defRPr/>
            </a:pPr>
            <a:r>
              <a:rPr lang="en-US" dirty="0" smtClean="0"/>
              <a:t>Traditional mills only use horizontal stands. The ovals are twisted to bring the long axis between the rolls. </a:t>
            </a:r>
          </a:p>
          <a:p>
            <a:pPr marL="274320" indent="-274320" eaLnBrk="1" fontAlgn="auto" hangingPunct="1">
              <a:spcAft>
                <a:spcPts val="0"/>
              </a:spcAft>
              <a:buFont typeface="Wingdings 2"/>
              <a:buChar char=""/>
              <a:defRPr/>
            </a:pPr>
            <a:endParaRPr lang="en-US" sz="800" dirty="0" smtClean="0"/>
          </a:p>
          <a:p>
            <a:pPr marL="274320" indent="-274320" eaLnBrk="1" fontAlgn="auto" hangingPunct="1">
              <a:spcAft>
                <a:spcPts val="0"/>
              </a:spcAft>
              <a:buFont typeface="Wingdings 2"/>
              <a:buChar char=""/>
              <a:defRPr/>
            </a:pPr>
            <a:r>
              <a:rPr lang="en-US" dirty="0" smtClean="0"/>
              <a:t>To be precise, there is one deformation that needs special treatment: the square-into-oval. It needs rotating the square by 45°, which can be obtained (if we don't want to use twister guides) with a slight axial displacement of one roll in the stand that produces the square.</a:t>
            </a:r>
          </a:p>
          <a:p>
            <a:pPr eaLnBrk="1" fontAlgn="auto" hangingPunct="1">
              <a:spcAft>
                <a:spcPts val="0"/>
              </a:spcAft>
              <a:buFont typeface="Arial" pitchFamily="34" charset="0"/>
              <a:buChar char="•"/>
              <a:defRPr/>
            </a:pPr>
            <a:endParaRPr lang="en-US" sz="2600" dirty="0" smtClean="0"/>
          </a:p>
        </p:txBody>
      </p:sp>
      <p:pic>
        <p:nvPicPr>
          <p:cNvPr id="125956" name="Content Placeholder 4" descr="OV-SQ.jpg"/>
          <p:cNvPicPr>
            <a:picLocks noChangeAspect="1"/>
          </p:cNvPicPr>
          <p:nvPr/>
        </p:nvPicPr>
        <p:blipFill>
          <a:blip r:embed="rId2" cstate="print"/>
          <a:srcRect/>
          <a:stretch>
            <a:fillRect/>
          </a:stretch>
        </p:blipFill>
        <p:spPr bwMode="auto">
          <a:xfrm>
            <a:off x="5791200" y="609600"/>
            <a:ext cx="2687638" cy="2959100"/>
          </a:xfrm>
          <a:prstGeom prst="rect">
            <a:avLst/>
          </a:prstGeom>
          <a:noFill/>
          <a:ln w="9525">
            <a:noFill/>
            <a:miter lim="800000"/>
            <a:headEnd/>
            <a:tailEnd/>
          </a:ln>
        </p:spPr>
      </p:pic>
      <p:pic>
        <p:nvPicPr>
          <p:cNvPr id="125957" name="Picture 7" descr="sq-ov.jpg"/>
          <p:cNvPicPr>
            <a:picLocks noChangeAspect="1"/>
          </p:cNvPicPr>
          <p:nvPr/>
        </p:nvPicPr>
        <p:blipFill>
          <a:blip r:embed="rId3" cstate="print"/>
          <a:srcRect/>
          <a:stretch>
            <a:fillRect/>
          </a:stretch>
        </p:blipFill>
        <p:spPr bwMode="auto">
          <a:xfrm>
            <a:off x="5943600" y="3657600"/>
            <a:ext cx="2698750" cy="2971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381000" y="0"/>
            <a:ext cx="8229600" cy="457200"/>
          </a:xfrm>
        </p:spPr>
        <p:txBody>
          <a:bodyPr/>
          <a:lstStyle/>
          <a:p>
            <a:pPr eaLnBrk="1" hangingPunct="1"/>
            <a:r>
              <a:rPr lang="en-US" b="1" smtClean="0"/>
              <a:t>Roll pass sequence (Cont..):</a:t>
            </a:r>
            <a:endParaRPr lang="en-US" smtClean="0"/>
          </a:p>
        </p:txBody>
      </p:sp>
      <p:sp>
        <p:nvSpPr>
          <p:cNvPr id="129027" name="Rectangle 3"/>
          <p:cNvSpPr>
            <a:spLocks noGrp="1" noChangeArrowheads="1"/>
          </p:cNvSpPr>
          <p:nvPr>
            <p:ph idx="1"/>
          </p:nvPr>
        </p:nvSpPr>
        <p:spPr>
          <a:xfrm>
            <a:off x="0" y="304800"/>
            <a:ext cx="5410200" cy="6553200"/>
          </a:xfrm>
        </p:spPr>
        <p:txBody>
          <a:bodyPr rtlCol="0">
            <a:normAutofit lnSpcReduction="10000"/>
          </a:bodyPr>
          <a:lstStyle/>
          <a:p>
            <a:pPr eaLnBrk="1" fontAlgn="auto" hangingPunct="1">
              <a:spcAft>
                <a:spcPts val="0"/>
              </a:spcAft>
              <a:buFont typeface="Wingdings" pitchFamily="2" charset="2"/>
              <a:buNone/>
              <a:defRPr/>
            </a:pPr>
            <a:r>
              <a:rPr lang="en-US" b="1" dirty="0" smtClean="0"/>
              <a:t>	Terminology (Cont..):</a:t>
            </a:r>
            <a:endParaRPr lang="en-US" dirty="0" smtClean="0"/>
          </a:p>
          <a:p>
            <a:pPr marL="640080" lvl="1" indent="-274320" eaLnBrk="1" fontAlgn="auto" hangingPunct="1">
              <a:spcAft>
                <a:spcPts val="0"/>
              </a:spcAft>
              <a:buClr>
                <a:schemeClr val="accent2">
                  <a:shade val="75000"/>
                </a:schemeClr>
              </a:buClr>
              <a:buFont typeface="Wingdings 2"/>
              <a:buChar char=""/>
              <a:defRPr/>
            </a:pPr>
            <a:r>
              <a:rPr lang="en-US" b="1" dirty="0" smtClean="0"/>
              <a:t>The Mills: </a:t>
            </a:r>
            <a:r>
              <a:rPr lang="en-US" sz="2500" dirty="0" smtClean="0"/>
              <a:t>Continuous bar mill (CBM) structure consists of a number of independent stands. 'Independent' means that each stand has its own motor (and kinematic chain), whose rotational speed can be freely altered. If you don't want the bar to be twisted you use the HV mill configuration (with definite passes in vertical stands). </a:t>
            </a:r>
          </a:p>
          <a:p>
            <a:pPr marL="640080" lvl="1" indent="-274320" eaLnBrk="1" fontAlgn="auto" hangingPunct="1">
              <a:spcAft>
                <a:spcPts val="0"/>
              </a:spcAft>
              <a:buClr>
                <a:schemeClr val="accent2">
                  <a:shade val="75000"/>
                </a:schemeClr>
              </a:buClr>
              <a:buFont typeface="Wingdings 2"/>
              <a:buChar char=""/>
              <a:defRPr/>
            </a:pPr>
            <a:endParaRPr lang="en-US" sz="800" dirty="0" smtClean="0"/>
          </a:p>
          <a:p>
            <a:pPr marL="640080" lvl="1" indent="-274320" eaLnBrk="1" fontAlgn="auto" hangingPunct="1">
              <a:spcAft>
                <a:spcPts val="0"/>
              </a:spcAft>
              <a:buClr>
                <a:schemeClr val="accent2">
                  <a:shade val="75000"/>
                </a:schemeClr>
              </a:buClr>
              <a:buFont typeface="Wingdings 2"/>
              <a:buChar char=""/>
              <a:defRPr/>
            </a:pPr>
            <a:r>
              <a:rPr lang="en-US" sz="2500" dirty="0" smtClean="0"/>
              <a:t>From the roll pass design point of view, a CBM can be schematized as a succession of passes centered on the z-axis (when </a:t>
            </a:r>
            <a:r>
              <a:rPr lang="en-US" sz="2500" dirty="0" err="1" smtClean="0"/>
              <a:t>x,y</a:t>
            </a:r>
            <a:r>
              <a:rPr lang="en-US" sz="2500" dirty="0" smtClean="0"/>
              <a:t> is the plane containing the roll axes). </a:t>
            </a:r>
          </a:p>
          <a:p>
            <a:pPr eaLnBrk="1" fontAlgn="auto" hangingPunct="1">
              <a:spcAft>
                <a:spcPts val="0"/>
              </a:spcAft>
              <a:buFont typeface="Arial" pitchFamily="34" charset="0"/>
              <a:buChar char="•"/>
              <a:defRPr/>
            </a:pPr>
            <a:endParaRPr lang="en-US" sz="2500" dirty="0" smtClean="0"/>
          </a:p>
        </p:txBody>
      </p:sp>
      <p:pic>
        <p:nvPicPr>
          <p:cNvPr id="126980" name="Content Placeholder 4" descr="ROLLSEQ.jpg"/>
          <p:cNvPicPr>
            <a:picLocks noChangeAspect="1"/>
          </p:cNvPicPr>
          <p:nvPr/>
        </p:nvPicPr>
        <p:blipFill>
          <a:blip r:embed="rId2" cstate="print"/>
          <a:srcRect/>
          <a:stretch>
            <a:fillRect/>
          </a:stretch>
        </p:blipFill>
        <p:spPr bwMode="auto">
          <a:xfrm>
            <a:off x="5181600" y="2895600"/>
            <a:ext cx="3962400" cy="2752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304800" y="228600"/>
            <a:ext cx="8229600" cy="533400"/>
          </a:xfrm>
        </p:spPr>
        <p:txBody>
          <a:bodyPr/>
          <a:lstStyle/>
          <a:p>
            <a:pPr eaLnBrk="1" hangingPunct="1"/>
            <a:r>
              <a:rPr lang="en-US" b="1" smtClean="0"/>
              <a:t>Number of passes required:</a:t>
            </a:r>
          </a:p>
        </p:txBody>
      </p:sp>
      <p:graphicFrame>
        <p:nvGraphicFramePr>
          <p:cNvPr id="4" name="Content Placeholder 3"/>
          <p:cNvGraphicFramePr>
            <a:graphicFrameLocks/>
          </p:cNvGraphicFramePr>
          <p:nvPr/>
        </p:nvGraphicFramePr>
        <p:xfrm>
          <a:off x="228600" y="1524000"/>
          <a:ext cx="8763000" cy="4191000"/>
        </p:xfrm>
        <a:graphic>
          <a:graphicData uri="http://schemas.openxmlformats.org/drawingml/2006/table">
            <a:tbl>
              <a:tblPr firstRow="1" bandRow="1">
                <a:tableStyleId>{5C22544A-7EE6-4342-B048-85BDC9FD1C3A}</a:tableStyleId>
              </a:tblPr>
              <a:tblGrid>
                <a:gridCol w="1460500"/>
                <a:gridCol w="1460500"/>
                <a:gridCol w="1460500"/>
                <a:gridCol w="1460500"/>
                <a:gridCol w="1460500"/>
                <a:gridCol w="1460500"/>
              </a:tblGrid>
              <a:tr h="419100">
                <a:tc>
                  <a:txBody>
                    <a:bodyPr/>
                    <a:lstStyle/>
                    <a:p>
                      <a:pPr algn="ctr" fontAlgn="b"/>
                      <a:r>
                        <a:rPr lang="en-US" sz="1100" u="none" strike="noStrike" dirty="0"/>
                        <a:t>Billet Size</a:t>
                      </a:r>
                      <a:endParaRPr lang="en-US" sz="1100" b="0" i="0" u="none" strike="noStrike" dirty="0">
                        <a:solidFill>
                          <a:srgbClr val="000000"/>
                        </a:solidFill>
                        <a:latin typeface="Calibri"/>
                      </a:endParaRPr>
                    </a:p>
                  </a:txBody>
                  <a:tcPr marL="9525" marR="9525" marT="9525" marB="0" anchor="b"/>
                </a:tc>
                <a:tc>
                  <a:txBody>
                    <a:bodyPr/>
                    <a:lstStyle/>
                    <a:p>
                      <a:pPr algn="ctr" fontAlgn="b"/>
                      <a:r>
                        <a:rPr lang="en-US" sz="1100" u="none" strike="noStrike"/>
                        <a:t>Area</a:t>
                      </a:r>
                      <a:endParaRPr lang="en-US" sz="1100" b="0" i="0" u="none" strike="noStrike">
                        <a:solidFill>
                          <a:srgbClr val="000000"/>
                        </a:solidFill>
                        <a:latin typeface="Calibri"/>
                      </a:endParaRPr>
                    </a:p>
                  </a:txBody>
                  <a:tcPr marL="9525" marR="9525" marT="9525" marB="0" anchor="b"/>
                </a:tc>
                <a:tc>
                  <a:txBody>
                    <a:bodyPr/>
                    <a:lstStyle/>
                    <a:p>
                      <a:pPr algn="ctr" fontAlgn="b"/>
                      <a:r>
                        <a:rPr lang="en-US" sz="1100" u="none" strike="noStrike" dirty="0"/>
                        <a:t>Finished Size</a:t>
                      </a:r>
                      <a:endParaRPr lang="en-US" sz="1100" b="0" i="0" u="none" strike="noStrike" dirty="0">
                        <a:solidFill>
                          <a:srgbClr val="000000"/>
                        </a:solidFill>
                        <a:latin typeface="Calibri"/>
                      </a:endParaRPr>
                    </a:p>
                  </a:txBody>
                  <a:tcPr marL="9525" marR="9525" marT="9525" marB="0" anchor="b"/>
                </a:tc>
                <a:tc>
                  <a:txBody>
                    <a:bodyPr/>
                    <a:lstStyle/>
                    <a:p>
                      <a:pPr algn="ctr" fontAlgn="b"/>
                      <a:r>
                        <a:rPr lang="en-US" sz="1100" u="none" strike="noStrike" dirty="0"/>
                        <a:t>Area of finished </a:t>
                      </a:r>
                      <a:r>
                        <a:rPr lang="en-US" sz="1100" u="none" strike="noStrike" dirty="0" smtClean="0"/>
                        <a:t>bar</a:t>
                      </a:r>
                      <a:endParaRPr lang="en-US" sz="1100" b="0" i="0" u="none" strike="noStrike" dirty="0">
                        <a:solidFill>
                          <a:srgbClr val="000000"/>
                        </a:solidFill>
                        <a:latin typeface="Calibri"/>
                      </a:endParaRPr>
                    </a:p>
                  </a:txBody>
                  <a:tcPr marL="9525" marR="9525" marT="9525" marB="0" anchor="b"/>
                </a:tc>
                <a:tc>
                  <a:txBody>
                    <a:bodyPr/>
                    <a:lstStyle/>
                    <a:p>
                      <a:pPr marL="0" algn="ctr" rtl="0" eaLnBrk="1" fontAlgn="b" latinLnBrk="0" hangingPunct="1"/>
                      <a:r>
                        <a:rPr kumimoji="0" lang="en-US" sz="1100" b="1" u="none" strike="noStrike" kern="1200" dirty="0" smtClean="0">
                          <a:solidFill>
                            <a:schemeClr val="lt1"/>
                          </a:solidFill>
                          <a:latin typeface="+mn-lt"/>
                          <a:ea typeface="+mn-ea"/>
                          <a:cs typeface="+mn-cs"/>
                        </a:rPr>
                        <a:t>Co-efficient of elongation</a:t>
                      </a:r>
                      <a:endParaRPr kumimoji="0" lang="en-US" sz="1100" b="1" u="none" strike="noStrike" kern="1200" dirty="0">
                        <a:solidFill>
                          <a:schemeClr val="lt1"/>
                        </a:solidFill>
                        <a:latin typeface="+mn-lt"/>
                        <a:ea typeface="+mn-ea"/>
                        <a:cs typeface="+mn-cs"/>
                      </a:endParaRPr>
                    </a:p>
                  </a:txBody>
                  <a:tcPr marL="9525" marR="9525" marT="9525" marB="0" anchor="b"/>
                </a:tc>
                <a:tc>
                  <a:txBody>
                    <a:bodyPr/>
                    <a:lstStyle/>
                    <a:p>
                      <a:pPr algn="ctr" fontAlgn="b"/>
                      <a:r>
                        <a:rPr lang="en-US" sz="1100" u="none" strike="noStrike" dirty="0" smtClean="0"/>
                        <a:t>No</a:t>
                      </a:r>
                      <a:r>
                        <a:rPr lang="en-US" sz="1100" u="none" strike="noStrike" dirty="0"/>
                        <a:t>. of passes</a:t>
                      </a:r>
                      <a:endParaRPr lang="en-US" sz="1100" b="0" i="0" u="none" strike="noStrike" dirty="0">
                        <a:solidFill>
                          <a:srgbClr val="000000"/>
                        </a:solidFill>
                        <a:latin typeface="Calibri"/>
                      </a:endParaRPr>
                    </a:p>
                  </a:txBody>
                  <a:tcPr marL="9525" marR="9525" marT="9525" marB="0" anchor="b"/>
                </a:tc>
              </a:tr>
              <a:tr h="419100">
                <a:tc>
                  <a:txBody>
                    <a:bodyPr/>
                    <a:lstStyle/>
                    <a:p>
                      <a:pPr algn="r" fontAlgn="b"/>
                      <a:r>
                        <a:rPr lang="en-US" sz="1100" u="none" strike="noStrike"/>
                        <a:t>150</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22500</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12</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dirty="0"/>
                        <a:t>113.1429</a:t>
                      </a:r>
                      <a:endParaRPr lang="en-US" sz="1100" b="0" i="0" u="none" strike="noStrike" dirty="0">
                        <a:solidFill>
                          <a:srgbClr val="000000"/>
                        </a:solidFill>
                        <a:latin typeface="Calibri"/>
                      </a:endParaRPr>
                    </a:p>
                  </a:txBody>
                  <a:tcPr marL="9525" marR="9525" marT="9525" marB="0" anchor="b"/>
                </a:tc>
                <a:tc>
                  <a:txBody>
                    <a:bodyPr/>
                    <a:lstStyle/>
                    <a:p>
                      <a:pPr algn="r" fontAlgn="b"/>
                      <a:r>
                        <a:rPr lang="en-US" sz="1100" u="none" strike="noStrike" dirty="0"/>
                        <a:t>198.8636</a:t>
                      </a:r>
                      <a:endParaRPr lang="en-US" sz="1100" b="0" i="0" u="none" strike="noStrike" dirty="0">
                        <a:solidFill>
                          <a:srgbClr val="000000"/>
                        </a:solidFill>
                        <a:latin typeface="Calibri"/>
                      </a:endParaRPr>
                    </a:p>
                  </a:txBody>
                  <a:tcPr marL="9525" marR="9525" marT="9525" marB="0" anchor="b"/>
                </a:tc>
                <a:tc>
                  <a:txBody>
                    <a:bodyPr/>
                    <a:lstStyle/>
                    <a:p>
                      <a:pPr algn="r" fontAlgn="b"/>
                      <a:r>
                        <a:rPr lang="en-US" sz="1100" u="none" strike="noStrike" dirty="0"/>
                        <a:t>20.78453</a:t>
                      </a:r>
                      <a:endParaRPr lang="en-US" sz="1100" b="0" i="0" u="none" strike="noStrike" dirty="0">
                        <a:solidFill>
                          <a:srgbClr val="000000"/>
                        </a:solidFill>
                        <a:latin typeface="Calibri"/>
                      </a:endParaRPr>
                    </a:p>
                  </a:txBody>
                  <a:tcPr marL="9525" marR="9525" marT="9525" marB="0" anchor="b"/>
                </a:tc>
              </a:tr>
              <a:tr h="419100">
                <a:tc>
                  <a:txBody>
                    <a:bodyPr/>
                    <a:lstStyle/>
                    <a:p>
                      <a:pPr algn="r" fontAlgn="b"/>
                      <a:r>
                        <a:rPr lang="en-US" sz="1100" u="none" strike="noStrike"/>
                        <a:t>150</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22500</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16</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201.1429</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111.8608</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dirty="0"/>
                        <a:t>18.52503</a:t>
                      </a:r>
                      <a:endParaRPr lang="en-US" sz="1100" b="0" i="0" u="none" strike="noStrike" dirty="0">
                        <a:solidFill>
                          <a:srgbClr val="000000"/>
                        </a:solidFill>
                        <a:latin typeface="Calibri"/>
                      </a:endParaRPr>
                    </a:p>
                  </a:txBody>
                  <a:tcPr marL="9525" marR="9525" marT="9525" marB="0" anchor="b"/>
                </a:tc>
              </a:tr>
              <a:tr h="419100">
                <a:tc>
                  <a:txBody>
                    <a:bodyPr/>
                    <a:lstStyle/>
                    <a:p>
                      <a:pPr algn="r" fontAlgn="b"/>
                      <a:r>
                        <a:rPr lang="en-US" sz="1100" u="none" strike="noStrike"/>
                        <a:t>150</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22500</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20</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314.2857</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71.59091</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dirty="0"/>
                        <a:t>16.77243</a:t>
                      </a:r>
                      <a:endParaRPr lang="en-US" sz="1100" b="0" i="0" u="none" strike="noStrike" dirty="0">
                        <a:solidFill>
                          <a:srgbClr val="000000"/>
                        </a:solidFill>
                        <a:latin typeface="Calibri"/>
                      </a:endParaRPr>
                    </a:p>
                  </a:txBody>
                  <a:tcPr marL="9525" marR="9525" marT="9525" marB="0" anchor="b"/>
                </a:tc>
              </a:tr>
              <a:tr h="419100">
                <a:tc>
                  <a:txBody>
                    <a:bodyPr/>
                    <a:lstStyle/>
                    <a:p>
                      <a:pPr algn="r" fontAlgn="b"/>
                      <a:r>
                        <a:rPr lang="en-US" sz="1100" u="none" strike="noStrike"/>
                        <a:t>150</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dirty="0"/>
                        <a:t>22500</a:t>
                      </a:r>
                      <a:endParaRPr lang="en-US" sz="1100" b="0" i="0" u="none" strike="noStrike" dirty="0">
                        <a:solidFill>
                          <a:srgbClr val="000000"/>
                        </a:solidFill>
                        <a:latin typeface="Calibri"/>
                      </a:endParaRPr>
                    </a:p>
                  </a:txBody>
                  <a:tcPr marL="9525" marR="9525" marT="9525" marB="0" anchor="b"/>
                </a:tc>
                <a:tc>
                  <a:txBody>
                    <a:bodyPr/>
                    <a:lstStyle/>
                    <a:p>
                      <a:pPr algn="r" fontAlgn="b"/>
                      <a:r>
                        <a:rPr lang="en-US" sz="1100" u="none" strike="noStrike"/>
                        <a:t>22</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380.2857</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59.16604</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dirty="0"/>
                        <a:t>16.02385</a:t>
                      </a:r>
                      <a:endParaRPr lang="en-US" sz="1100" b="0" i="0" u="none" strike="noStrike" dirty="0">
                        <a:solidFill>
                          <a:srgbClr val="000000"/>
                        </a:solidFill>
                        <a:latin typeface="Calibri"/>
                      </a:endParaRPr>
                    </a:p>
                  </a:txBody>
                  <a:tcPr marL="9525" marR="9525" marT="9525" marB="0" anchor="b"/>
                </a:tc>
              </a:tr>
              <a:tr h="419100">
                <a:tc>
                  <a:txBody>
                    <a:bodyPr/>
                    <a:lstStyle/>
                    <a:p>
                      <a:pPr algn="r" fontAlgn="b"/>
                      <a:r>
                        <a:rPr lang="en-US" sz="1100" u="none" strike="noStrike"/>
                        <a:t>150</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22500</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dirty="0"/>
                        <a:t>25</a:t>
                      </a:r>
                      <a:endParaRPr lang="en-US" sz="1100" b="0" i="0" u="none" strike="noStrike" dirty="0">
                        <a:solidFill>
                          <a:srgbClr val="000000"/>
                        </a:solidFill>
                        <a:latin typeface="Calibri"/>
                      </a:endParaRPr>
                    </a:p>
                  </a:txBody>
                  <a:tcPr marL="9525" marR="9525" marT="9525" marB="0" anchor="b"/>
                </a:tc>
                <a:tc>
                  <a:txBody>
                    <a:bodyPr/>
                    <a:lstStyle/>
                    <a:p>
                      <a:pPr algn="r" fontAlgn="b"/>
                      <a:r>
                        <a:rPr lang="en-US" sz="1100" u="none" strike="noStrike" dirty="0"/>
                        <a:t>491.0714</a:t>
                      </a:r>
                      <a:endParaRPr lang="en-US" sz="1100" b="0" i="0" u="none" strike="noStrike" dirty="0">
                        <a:solidFill>
                          <a:srgbClr val="000000"/>
                        </a:solidFill>
                        <a:latin typeface="Calibri"/>
                      </a:endParaRPr>
                    </a:p>
                  </a:txBody>
                  <a:tcPr marL="9525" marR="9525" marT="9525" marB="0" anchor="b"/>
                </a:tc>
                <a:tc>
                  <a:txBody>
                    <a:bodyPr/>
                    <a:lstStyle/>
                    <a:p>
                      <a:pPr algn="r" fontAlgn="b"/>
                      <a:r>
                        <a:rPr lang="en-US" sz="1100" u="none" strike="noStrike"/>
                        <a:t>45.81818</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dirty="0"/>
                        <a:t>15.01982</a:t>
                      </a:r>
                      <a:endParaRPr lang="en-US" sz="1100" b="0" i="0" u="none" strike="noStrike" dirty="0">
                        <a:solidFill>
                          <a:srgbClr val="000000"/>
                        </a:solidFill>
                        <a:latin typeface="Calibri"/>
                      </a:endParaRPr>
                    </a:p>
                  </a:txBody>
                  <a:tcPr marL="9525" marR="9525" marT="9525" marB="0" anchor="b"/>
                </a:tc>
              </a:tr>
              <a:tr h="419100">
                <a:tc>
                  <a:txBody>
                    <a:bodyPr/>
                    <a:lstStyle/>
                    <a:p>
                      <a:pPr algn="r" fontAlgn="b"/>
                      <a:r>
                        <a:rPr lang="en-US" sz="1100" u="none" strike="noStrike"/>
                        <a:t>150</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22500</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28</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616</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36.52597</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dirty="0"/>
                        <a:t>14.12972</a:t>
                      </a:r>
                      <a:endParaRPr lang="en-US" sz="1100" b="0" i="0" u="none" strike="noStrike" dirty="0">
                        <a:solidFill>
                          <a:srgbClr val="000000"/>
                        </a:solidFill>
                        <a:latin typeface="Calibri"/>
                      </a:endParaRPr>
                    </a:p>
                  </a:txBody>
                  <a:tcPr marL="9525" marR="9525" marT="9525" marB="0" anchor="b"/>
                </a:tc>
              </a:tr>
              <a:tr h="419100">
                <a:tc>
                  <a:txBody>
                    <a:bodyPr/>
                    <a:lstStyle/>
                    <a:p>
                      <a:pPr algn="r" fontAlgn="b"/>
                      <a:r>
                        <a:rPr lang="en-US" sz="1100" u="none" strike="noStrike"/>
                        <a:t>150</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22500</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32</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804.5714</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27.9652</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dirty="0"/>
                        <a:t>13.08094</a:t>
                      </a:r>
                      <a:endParaRPr lang="en-US" sz="1100" b="0" i="0" u="none" strike="noStrike" dirty="0">
                        <a:solidFill>
                          <a:srgbClr val="000000"/>
                        </a:solidFill>
                        <a:latin typeface="Calibri"/>
                      </a:endParaRPr>
                    </a:p>
                  </a:txBody>
                  <a:tcPr marL="9525" marR="9525" marT="9525" marB="0" anchor="b"/>
                </a:tc>
              </a:tr>
              <a:tr h="419100">
                <a:tc>
                  <a:txBody>
                    <a:bodyPr/>
                    <a:lstStyle/>
                    <a:p>
                      <a:pPr algn="r" fontAlgn="b"/>
                      <a:r>
                        <a:rPr lang="en-US" sz="1100" u="none" strike="noStrike"/>
                        <a:t>150</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22500</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dirty="0"/>
                        <a:t>36</a:t>
                      </a:r>
                      <a:endParaRPr lang="en-US" sz="1100" b="0" i="0" u="none" strike="noStrike" dirty="0">
                        <a:solidFill>
                          <a:srgbClr val="000000"/>
                        </a:solidFill>
                        <a:latin typeface="Calibri"/>
                      </a:endParaRPr>
                    </a:p>
                  </a:txBody>
                  <a:tcPr marL="9525" marR="9525" marT="9525" marB="0" anchor="b"/>
                </a:tc>
                <a:tc>
                  <a:txBody>
                    <a:bodyPr/>
                    <a:lstStyle/>
                    <a:p>
                      <a:pPr algn="r" fontAlgn="b"/>
                      <a:r>
                        <a:rPr lang="en-US" sz="1100" u="none" strike="noStrike"/>
                        <a:t>1018.286</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22.09596</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dirty="0"/>
                        <a:t>12.15586</a:t>
                      </a:r>
                      <a:endParaRPr lang="en-US" sz="1100" b="0" i="0" u="none" strike="noStrike" dirty="0">
                        <a:solidFill>
                          <a:srgbClr val="000000"/>
                        </a:solidFill>
                        <a:latin typeface="Calibri"/>
                      </a:endParaRPr>
                    </a:p>
                  </a:txBody>
                  <a:tcPr marL="9525" marR="9525" marT="9525" marB="0" anchor="b"/>
                </a:tc>
              </a:tr>
              <a:tr h="419100">
                <a:tc>
                  <a:txBody>
                    <a:bodyPr/>
                    <a:lstStyle/>
                    <a:p>
                      <a:pPr algn="r" fontAlgn="b"/>
                      <a:r>
                        <a:rPr lang="en-US" sz="1100" u="none" strike="noStrike"/>
                        <a:t>150</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22500</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40</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1257.143</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a:t>17.89773</a:t>
                      </a:r>
                      <a:endParaRPr lang="en-US" sz="1100" b="0" i="0" u="none" strike="noStrike">
                        <a:solidFill>
                          <a:srgbClr val="000000"/>
                        </a:solidFill>
                        <a:latin typeface="Calibri"/>
                      </a:endParaRPr>
                    </a:p>
                  </a:txBody>
                  <a:tcPr marL="9525" marR="9525" marT="9525" marB="0" anchor="b"/>
                </a:tc>
                <a:tc>
                  <a:txBody>
                    <a:bodyPr/>
                    <a:lstStyle/>
                    <a:p>
                      <a:pPr algn="r" fontAlgn="b"/>
                      <a:r>
                        <a:rPr lang="en-US" sz="1100" u="none" strike="noStrike" dirty="0"/>
                        <a:t>11.32834</a:t>
                      </a:r>
                      <a:endParaRPr lang="en-US" sz="1100" b="0" i="0" u="none" strike="noStrike" dirty="0">
                        <a:solidFill>
                          <a:srgbClr val="000000"/>
                        </a:solidFill>
                        <a:latin typeface="Calibri"/>
                      </a:endParaRPr>
                    </a:p>
                  </a:txBody>
                  <a:tcPr marL="9525" marR="9525" marT="9525" marB="0" anchor="b"/>
                </a:tc>
              </a:tr>
            </a:tbl>
          </a:graphicData>
        </a:graphic>
      </p:graphicFrame>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381000" y="0"/>
            <a:ext cx="8229600" cy="457200"/>
          </a:xfrm>
        </p:spPr>
        <p:txBody>
          <a:bodyPr/>
          <a:lstStyle/>
          <a:p>
            <a:pPr eaLnBrk="1" hangingPunct="1"/>
            <a:r>
              <a:rPr lang="en-US" sz="2800" b="1" smtClean="0"/>
              <a:t>Laws of Rolling:</a:t>
            </a:r>
          </a:p>
        </p:txBody>
      </p:sp>
      <p:sp>
        <p:nvSpPr>
          <p:cNvPr id="129027" name="Rectangle 3"/>
          <p:cNvSpPr>
            <a:spLocks noGrp="1" noChangeArrowheads="1"/>
          </p:cNvSpPr>
          <p:nvPr>
            <p:ph idx="1"/>
          </p:nvPr>
        </p:nvSpPr>
        <p:spPr>
          <a:xfrm>
            <a:off x="0" y="304800"/>
            <a:ext cx="9144000" cy="6553200"/>
          </a:xfrm>
        </p:spPr>
        <p:txBody>
          <a:bodyPr/>
          <a:lstStyle/>
          <a:p>
            <a:pPr eaLnBrk="1" hangingPunct="1"/>
            <a:r>
              <a:rPr lang="en-US" sz="2500" b="1" smtClean="0"/>
              <a:t>First Law: </a:t>
            </a:r>
            <a:r>
              <a:rPr lang="en-US" sz="2500" smtClean="0"/>
              <a:t>The purpose of the rolling process is to start from a relatively short bar with a large section area, aiming to obtain a very long product with a small section area. Then, the first law to remember is that the </a:t>
            </a:r>
            <a:r>
              <a:rPr lang="en-US" sz="2500" b="1" i="1" u="sng" smtClean="0"/>
              <a:t>volume (or the weight) is a constant</a:t>
            </a:r>
            <a:r>
              <a:rPr lang="en-US" sz="2500" smtClean="0"/>
              <a:t>: from a 1/2-ton billet you will obtain a 1/2-ton coil. Cross sectional area times bar length is a constant (this is not strictly true for CBMs: some weight will be lost with scale and crop ends; but we can afford to neglect that loss.)</a:t>
            </a:r>
          </a:p>
          <a:p>
            <a:pPr eaLnBrk="1" hangingPunct="1"/>
            <a:r>
              <a:rPr lang="en-US" sz="2500" b="1" smtClean="0"/>
              <a:t>Second Law: </a:t>
            </a:r>
            <a:r>
              <a:rPr lang="en-US" sz="2500" smtClean="0"/>
              <a:t>There is another, important law to remember: </a:t>
            </a:r>
            <a:r>
              <a:rPr lang="en-US" sz="2500" b="1" i="1" u="sng" smtClean="0"/>
              <a:t>the flow is also a constant</a:t>
            </a:r>
            <a:r>
              <a:rPr lang="en-US" sz="2500" smtClean="0"/>
              <a:t>. Say that the exit bar from stand 1 has cross sectional area = 3467 sq mm and the finished round has cross-sectional area = 113 sq mm (hot bar dimensions). If the finished stand delivers at a speed of 12 mps, then stand 1 must 'run' at 0.39 mps: 0.3 x 3467 = 12 x 113. In this case the constant is about 1050, i.e., if you know the areas, you can immediately calculate the exit speeds. And, you have no problems in setting the speed at each stand, as each stand has its own independent motor. </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381000" y="0"/>
            <a:ext cx="8229600" cy="457200"/>
          </a:xfrm>
        </p:spPr>
        <p:txBody>
          <a:bodyPr/>
          <a:lstStyle/>
          <a:p>
            <a:pPr eaLnBrk="1" hangingPunct="1"/>
            <a:r>
              <a:rPr lang="en-US" b="1" smtClean="0"/>
              <a:t>Action &amp; Reactions:</a:t>
            </a:r>
          </a:p>
        </p:txBody>
      </p:sp>
      <p:sp>
        <p:nvSpPr>
          <p:cNvPr id="132099" name="Rectangle 3"/>
          <p:cNvSpPr>
            <a:spLocks noGrp="1" noChangeArrowheads="1"/>
          </p:cNvSpPr>
          <p:nvPr>
            <p:ph idx="1"/>
          </p:nvPr>
        </p:nvSpPr>
        <p:spPr>
          <a:xfrm>
            <a:off x="0" y="381000"/>
            <a:ext cx="9144000" cy="6477000"/>
          </a:xfrm>
        </p:spPr>
        <p:txBody>
          <a:bodyPr rtlCol="0">
            <a:normAutofit/>
          </a:bodyPr>
          <a:lstStyle/>
          <a:p>
            <a:pPr eaLnBrk="1" fontAlgn="auto" hangingPunct="1">
              <a:spcAft>
                <a:spcPts val="0"/>
              </a:spcAft>
              <a:buFont typeface="Wingdings" pitchFamily="2" charset="2"/>
              <a:buNone/>
              <a:defRPr/>
            </a:pPr>
            <a:r>
              <a:rPr lang="en-US" sz="2400" dirty="0" smtClean="0"/>
              <a:t>When rolling, we can identify one action and two reactions.</a:t>
            </a:r>
          </a:p>
          <a:p>
            <a:pPr eaLnBrk="1" fontAlgn="auto" hangingPunct="1">
              <a:spcAft>
                <a:spcPts val="0"/>
              </a:spcAft>
              <a:buFont typeface="Wingdings" pitchFamily="2" charset="2"/>
              <a:buNone/>
              <a:defRPr/>
            </a:pPr>
            <a:r>
              <a:rPr lang="en-US" sz="2400" dirty="0" smtClean="0"/>
              <a:t>If we focus on a horizontal stand of a continuous mill for rounds, we see: </a:t>
            </a:r>
          </a:p>
          <a:p>
            <a:pPr marL="1233488" lvl="2" indent="-457200" eaLnBrk="1" fontAlgn="auto" hangingPunct="1">
              <a:spcAft>
                <a:spcPts val="0"/>
              </a:spcAft>
              <a:buFont typeface="Wingdings 2" pitchFamily="18" charset="2"/>
              <a:buNone/>
              <a:defRPr/>
            </a:pPr>
            <a:r>
              <a:rPr lang="en-US" dirty="0" smtClean="0"/>
              <a:t>- that the rolls apply a 'reduction' (vertically); </a:t>
            </a:r>
          </a:p>
          <a:p>
            <a:pPr marL="1233488" lvl="2" indent="-457200" eaLnBrk="1" fontAlgn="auto" hangingPunct="1">
              <a:spcAft>
                <a:spcPts val="0"/>
              </a:spcAft>
              <a:buFont typeface="Wingdings 2" pitchFamily="18" charset="2"/>
              <a:buNone/>
              <a:defRPr/>
            </a:pPr>
            <a:r>
              <a:rPr lang="en-US" dirty="0" smtClean="0"/>
              <a:t>- that this reduction produces a wanted 'elongation'; </a:t>
            </a:r>
          </a:p>
          <a:p>
            <a:pPr marL="1233488" lvl="2" indent="-457200" eaLnBrk="1" fontAlgn="auto" hangingPunct="1">
              <a:spcAft>
                <a:spcPts val="0"/>
              </a:spcAft>
              <a:buFontTx/>
              <a:buChar char="-"/>
              <a:defRPr/>
            </a:pPr>
            <a:r>
              <a:rPr lang="en-US" dirty="0" smtClean="0"/>
              <a:t>that reduction produces a wanted 'spread' (sideways). </a:t>
            </a:r>
          </a:p>
          <a:p>
            <a:pPr marL="1233488" lvl="2" indent="-457200" algn="ctr" eaLnBrk="1" fontAlgn="auto" hangingPunct="1">
              <a:spcAft>
                <a:spcPts val="0"/>
              </a:spcAft>
              <a:buFont typeface="Wingdings" pitchFamily="2" charset="2"/>
              <a:buNone/>
              <a:defRPr/>
            </a:pPr>
            <a:r>
              <a:rPr lang="en-US" sz="3200" b="1" dirty="0" smtClean="0"/>
              <a:t>Spread:</a:t>
            </a:r>
          </a:p>
          <a:p>
            <a:pPr marL="274320" indent="-274320" eaLnBrk="1" fontAlgn="auto" hangingPunct="1">
              <a:spcAft>
                <a:spcPts val="0"/>
              </a:spcAft>
              <a:buFont typeface="Wingdings" pitchFamily="2" charset="2"/>
              <a:buNone/>
              <a:defRPr/>
            </a:pPr>
            <a:r>
              <a:rPr lang="en-US" sz="2400" dirty="0" smtClean="0"/>
              <a:t>	When the steel is compressed in the rolls it will obviously move in the direction of least resistance, so usually there is not only longitudinal flow but also some lateral flow. </a:t>
            </a:r>
          </a:p>
          <a:p>
            <a:pPr marL="274320" indent="-274320" eaLnBrk="1" fontAlgn="auto" hangingPunct="1">
              <a:spcAft>
                <a:spcPts val="0"/>
              </a:spcAft>
              <a:buFont typeface="Wingdings" pitchFamily="2" charset="2"/>
              <a:buNone/>
              <a:defRPr/>
            </a:pPr>
            <a:r>
              <a:rPr lang="en-US" sz="2400" dirty="0" smtClean="0"/>
              <a:t>	This is called ‘Spread”. it is generally accepted that beyond a ratio width/height = 5, spread becomes negligible. </a:t>
            </a:r>
          </a:p>
          <a:p>
            <a:pPr marL="274320" indent="-274320" eaLnBrk="1" fontAlgn="auto" hangingPunct="1">
              <a:spcAft>
                <a:spcPts val="0"/>
              </a:spcAft>
              <a:buFont typeface="Wingdings" pitchFamily="2" charset="2"/>
              <a:buNone/>
              <a:defRPr/>
            </a:pPr>
            <a:r>
              <a:rPr lang="en-US" sz="2300" i="1" dirty="0" smtClean="0"/>
              <a:t>D</a:t>
            </a:r>
            <a:r>
              <a:rPr lang="en-US" sz="2300" i="1" baseline="-25000" dirty="0" smtClean="0"/>
              <a:t>h</a:t>
            </a:r>
            <a:r>
              <a:rPr lang="en-US" sz="2300" baseline="-25000" dirty="0" smtClean="0"/>
              <a:t> </a:t>
            </a:r>
            <a:r>
              <a:rPr lang="en-US" sz="2300" dirty="0" smtClean="0"/>
              <a:t>– the absolute draught in the pass	</a:t>
            </a:r>
          </a:p>
          <a:p>
            <a:pPr marL="274320" indent="-274320" eaLnBrk="1" fontAlgn="auto" hangingPunct="1">
              <a:spcAft>
                <a:spcPts val="0"/>
              </a:spcAft>
              <a:buFont typeface="Wingdings" pitchFamily="2" charset="2"/>
              <a:buNone/>
              <a:defRPr/>
            </a:pPr>
            <a:r>
              <a:rPr lang="en-US" sz="2200" i="1" dirty="0" smtClean="0"/>
              <a:t>ho</a:t>
            </a:r>
            <a:r>
              <a:rPr lang="en-US" sz="2200" dirty="0" smtClean="0"/>
              <a:t> – stock thickness before the pass. </a:t>
            </a:r>
            <a:r>
              <a:rPr lang="en-US" sz="2200" i="1" dirty="0" smtClean="0"/>
              <a:t>R</a:t>
            </a:r>
            <a:r>
              <a:rPr lang="en-US" sz="2200" dirty="0" smtClean="0"/>
              <a:t> – roll radius;  </a:t>
            </a:r>
            <a:r>
              <a:rPr lang="en-US" sz="2200" i="1" dirty="0" smtClean="0"/>
              <a:t>f</a:t>
            </a:r>
            <a:r>
              <a:rPr lang="en-US" sz="2200" dirty="0" smtClean="0"/>
              <a:t>– coefficient of friction .</a:t>
            </a:r>
          </a:p>
          <a:p>
            <a:pPr marL="274320" indent="-274320" eaLnBrk="1" fontAlgn="auto" hangingPunct="1">
              <a:spcAft>
                <a:spcPts val="0"/>
              </a:spcAft>
              <a:buFont typeface="Wingdings" pitchFamily="2" charset="2"/>
              <a:buNone/>
              <a:defRPr/>
            </a:pPr>
            <a:r>
              <a:rPr lang="en-US" sz="2300" dirty="0" smtClean="0"/>
              <a:t>	The coefficient of Spread, Beta is the ratio between exit and entry width and is normally &gt; 1</a:t>
            </a:r>
          </a:p>
        </p:txBody>
      </p:sp>
      <p:pic>
        <p:nvPicPr>
          <p:cNvPr id="130052" name="Picture 4"/>
          <p:cNvPicPr>
            <a:picLocks noChangeAspect="1" noChangeArrowheads="1"/>
          </p:cNvPicPr>
          <p:nvPr/>
        </p:nvPicPr>
        <p:blipFill>
          <a:blip r:embed="rId2" cstate="print"/>
          <a:srcRect/>
          <a:stretch>
            <a:fillRect/>
          </a:stretch>
        </p:blipFill>
        <p:spPr bwMode="auto">
          <a:xfrm>
            <a:off x="5867400" y="4876800"/>
            <a:ext cx="3276600"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381000" y="0"/>
            <a:ext cx="8229600" cy="560388"/>
          </a:xfrm>
        </p:spPr>
        <p:txBody>
          <a:bodyPr/>
          <a:lstStyle/>
          <a:p>
            <a:pPr eaLnBrk="1" hangingPunct="1"/>
            <a:r>
              <a:rPr lang="en-US" b="1" smtClean="0"/>
              <a:t>Reduction and Elongation:</a:t>
            </a:r>
          </a:p>
        </p:txBody>
      </p:sp>
      <p:sp>
        <p:nvSpPr>
          <p:cNvPr id="133123" name="Rectangle 3"/>
          <p:cNvSpPr>
            <a:spLocks noGrp="1" noChangeArrowheads="1"/>
          </p:cNvSpPr>
          <p:nvPr>
            <p:ph idx="1"/>
          </p:nvPr>
        </p:nvSpPr>
        <p:spPr>
          <a:xfrm>
            <a:off x="0" y="533400"/>
            <a:ext cx="9144000" cy="6324600"/>
          </a:xfrm>
        </p:spPr>
        <p:txBody>
          <a:bodyPr rtlCol="0">
            <a:normAutofit fontScale="92500"/>
          </a:bodyPr>
          <a:lstStyle/>
          <a:p>
            <a:pPr marL="788670" indent="0" eaLnBrk="1" fontAlgn="auto" hangingPunct="1">
              <a:spcAft>
                <a:spcPts val="0"/>
              </a:spcAft>
              <a:buFont typeface="+mj-lt"/>
              <a:buAutoNum type="arabicPeriod"/>
              <a:defRPr/>
            </a:pPr>
            <a:r>
              <a:rPr lang="en-US" dirty="0" smtClean="0"/>
              <a:t> Reduction (with a coefficient of reduction Gamma) </a:t>
            </a:r>
          </a:p>
          <a:p>
            <a:pPr marL="788670" indent="0" algn="ctr" eaLnBrk="1" fontAlgn="auto" hangingPunct="1">
              <a:spcAft>
                <a:spcPts val="0"/>
              </a:spcAft>
              <a:buFont typeface="+mj-lt"/>
              <a:buAutoNum type="arabicPeriod"/>
              <a:defRPr/>
            </a:pPr>
            <a:r>
              <a:rPr lang="en-US" dirty="0" smtClean="0"/>
              <a:t>Elongation (with a coefficient of elongation Lambda).</a:t>
            </a:r>
          </a:p>
          <a:p>
            <a:pPr marL="274320" indent="-274320" eaLnBrk="1" fontAlgn="auto" hangingPunct="1">
              <a:spcAft>
                <a:spcPts val="0"/>
              </a:spcAft>
              <a:buFont typeface="Wingdings 2"/>
              <a:buChar char=""/>
              <a:defRPr/>
            </a:pPr>
            <a:endParaRPr lang="en-US" sz="200" dirty="0" smtClean="0"/>
          </a:p>
          <a:p>
            <a:pPr marL="640080" lvl="1" indent="-274320" eaLnBrk="1" fontAlgn="auto" hangingPunct="1">
              <a:spcAft>
                <a:spcPts val="0"/>
              </a:spcAft>
              <a:buClr>
                <a:schemeClr val="accent2">
                  <a:shade val="75000"/>
                </a:schemeClr>
              </a:buClr>
              <a:buFont typeface="Wingdings 2"/>
              <a:buChar char=""/>
              <a:defRPr/>
            </a:pPr>
            <a:r>
              <a:rPr lang="en-US" dirty="0" smtClean="0"/>
              <a:t>Gamma (defined as ratio between exit and entry height) is always &lt; 1. If we reduce a 100x10 flat to 8 mm (a 20% reduction), Gamma=0.8.</a:t>
            </a:r>
          </a:p>
          <a:p>
            <a:pPr marL="640080" lvl="1" indent="-274320" eaLnBrk="1" fontAlgn="auto" hangingPunct="1">
              <a:spcAft>
                <a:spcPts val="0"/>
              </a:spcAft>
              <a:buClr>
                <a:schemeClr val="accent2">
                  <a:shade val="75000"/>
                </a:schemeClr>
              </a:buClr>
              <a:buFont typeface="Wingdings 2"/>
              <a:buChar char=""/>
              <a:defRPr/>
            </a:pPr>
            <a:endParaRPr lang="en-US" sz="200" dirty="0" smtClean="0"/>
          </a:p>
          <a:p>
            <a:pPr marL="640080" lvl="1" indent="-274320" eaLnBrk="1" fontAlgn="auto" hangingPunct="1">
              <a:spcAft>
                <a:spcPts val="0"/>
              </a:spcAft>
              <a:buClr>
                <a:schemeClr val="accent2">
                  <a:shade val="75000"/>
                </a:schemeClr>
              </a:buClr>
              <a:buFont typeface="Wingdings 2"/>
              <a:buChar char=""/>
              <a:defRPr/>
            </a:pPr>
            <a:r>
              <a:rPr lang="en-US" dirty="0" smtClean="0"/>
              <a:t>Lambda (defined as ratio between exit and entry length, but more often as ratio between entry and exit section area) is always &gt; 1. In the example above (100x10 reduced to 100x8) Lambda = 1000/800 = 1.25. Note that Beta = 1. (100/100 =1)</a:t>
            </a:r>
          </a:p>
          <a:p>
            <a:pPr eaLnBrk="1" fontAlgn="auto" hangingPunct="1">
              <a:spcAft>
                <a:spcPts val="0"/>
              </a:spcAft>
              <a:buFont typeface="Arial" pitchFamily="34" charset="0"/>
              <a:buChar char="•"/>
              <a:defRPr/>
            </a:pPr>
            <a:r>
              <a:rPr lang="en-US" sz="2600" b="1" dirty="0" smtClean="0"/>
              <a:t>Beta, Gamma &amp; </a:t>
            </a:r>
            <a:r>
              <a:rPr lang="en-US" sz="2600" b="1" dirty="0" err="1" smtClean="0"/>
              <a:t>Lamda</a:t>
            </a:r>
            <a:r>
              <a:rPr lang="en-US" sz="2600" b="1" dirty="0" smtClean="0"/>
              <a:t>: </a:t>
            </a:r>
            <a:r>
              <a:rPr lang="en-US" sz="2600" dirty="0" smtClean="0"/>
              <a:t>The rolling process can be synthesized by one equation: Beta x Gamma x Lambda = 1. Which is a mathematical way of saying that the volume is a constant.</a:t>
            </a:r>
          </a:p>
          <a:p>
            <a:pPr eaLnBrk="1" fontAlgn="auto" hangingPunct="1">
              <a:spcAft>
                <a:spcPts val="0"/>
              </a:spcAft>
              <a:buFont typeface="Arial" pitchFamily="34" charset="0"/>
              <a:buChar char="•"/>
              <a:defRPr/>
            </a:pPr>
            <a:endParaRPr lang="en-US" b="1" dirty="0" smtClean="0"/>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381000" y="0"/>
            <a:ext cx="8229600" cy="560388"/>
          </a:xfrm>
        </p:spPr>
        <p:txBody>
          <a:bodyPr/>
          <a:lstStyle/>
          <a:p>
            <a:pPr eaLnBrk="1" hangingPunct="1"/>
            <a:r>
              <a:rPr lang="en-US" b="1" smtClean="0"/>
              <a:t>Bar Dimensions &amp; Formulae:</a:t>
            </a:r>
          </a:p>
        </p:txBody>
      </p:sp>
      <p:sp>
        <p:nvSpPr>
          <p:cNvPr id="134147" name="Rectangle 3"/>
          <p:cNvSpPr>
            <a:spLocks noGrp="1" noChangeArrowheads="1"/>
          </p:cNvSpPr>
          <p:nvPr>
            <p:ph idx="1"/>
          </p:nvPr>
        </p:nvSpPr>
        <p:spPr>
          <a:xfrm>
            <a:off x="0" y="533400"/>
            <a:ext cx="9144000" cy="6324600"/>
          </a:xfrm>
        </p:spPr>
        <p:txBody>
          <a:bodyPr rtlCol="0">
            <a:normAutofit fontScale="92500" lnSpcReduction="20000"/>
          </a:bodyPr>
          <a:lstStyle/>
          <a:p>
            <a:pPr eaLnBrk="1" fontAlgn="auto" hangingPunct="1">
              <a:spcAft>
                <a:spcPts val="0"/>
              </a:spcAft>
              <a:buFont typeface="Arial" pitchFamily="34" charset="0"/>
              <a:buChar char="•"/>
              <a:defRPr/>
            </a:pPr>
            <a:r>
              <a:rPr lang="en-US" b="1" dirty="0" smtClean="0"/>
              <a:t>Hot &amp; Cold Dimensions:</a:t>
            </a:r>
          </a:p>
          <a:p>
            <a:pPr lvl="1" eaLnBrk="1" fontAlgn="auto" hangingPunct="1">
              <a:spcAft>
                <a:spcPts val="0"/>
              </a:spcAft>
              <a:buFont typeface="Arial" pitchFamily="34" charset="0"/>
              <a:buChar char="–"/>
              <a:defRPr/>
            </a:pPr>
            <a:r>
              <a:rPr lang="en-US" dirty="0" smtClean="0"/>
              <a:t>Dimensions in mm refer to COLD bars. Corresponding hot bars have slightly larger dimensions due to the coefficient of linear expansion of steel, assumed to be 1.013.</a:t>
            </a:r>
          </a:p>
          <a:p>
            <a:pPr eaLnBrk="1" fontAlgn="auto" hangingPunct="1">
              <a:spcAft>
                <a:spcPts val="0"/>
              </a:spcAft>
              <a:buFont typeface="Arial" pitchFamily="34" charset="0"/>
              <a:buChar char="•"/>
              <a:defRPr/>
            </a:pPr>
            <a:r>
              <a:rPr lang="en-US" b="1" dirty="0" smtClean="0"/>
              <a:t>Important Formulae:</a:t>
            </a:r>
          </a:p>
          <a:p>
            <a:pPr marL="274320" indent="-274320" eaLnBrk="1" fontAlgn="auto" hangingPunct="1">
              <a:spcAft>
                <a:spcPts val="0"/>
              </a:spcAft>
              <a:buFont typeface="Wingdings" pitchFamily="2" charset="2"/>
              <a:buNone/>
              <a:defRPr/>
            </a:pPr>
            <a:r>
              <a:rPr lang="en-US" dirty="0" smtClean="0"/>
              <a:t>	Square Dimensions :A 90° square with side s and corner radius r has area:			A=s^2-0.86*r^2                 (1)</a:t>
            </a:r>
          </a:p>
          <a:p>
            <a:pPr marL="640080" lvl="1" indent="-274320" eaLnBrk="1" fontAlgn="auto" hangingPunct="1">
              <a:spcAft>
                <a:spcPts val="0"/>
              </a:spcAft>
              <a:buClr>
                <a:schemeClr val="accent2">
                  <a:shade val="75000"/>
                </a:schemeClr>
              </a:buClr>
              <a:buFont typeface="Wingdings 2"/>
              <a:buNone/>
              <a:defRPr/>
            </a:pPr>
            <a:r>
              <a:rPr lang="en-US" dirty="0" smtClean="0"/>
              <a:t>and actual 'reduced' diagonal:	d=s*√ (2)-0.83*r                        (2)</a:t>
            </a:r>
          </a:p>
          <a:p>
            <a:pPr marL="640080" lvl="1" indent="-731520" eaLnBrk="1" fontAlgn="auto" hangingPunct="1">
              <a:spcAft>
                <a:spcPts val="0"/>
              </a:spcAft>
              <a:buClr>
                <a:schemeClr val="accent2">
                  <a:shade val="75000"/>
                </a:schemeClr>
              </a:buClr>
              <a:buFont typeface="Wingdings 2"/>
              <a:buNone/>
              <a:defRPr/>
            </a:pPr>
            <a:r>
              <a:rPr lang="en-US" dirty="0" smtClean="0"/>
              <a:t>Note: Square grooves generally have facing angles alpha = 90° only for larger squares. Generally, facing angle alpha is taken as 90° for s &gt; 45 mm, 91° down to 25 mm and 92° for s &lt;= 25 mm. </a:t>
            </a:r>
          </a:p>
          <a:p>
            <a:pPr marL="640080" lvl="1" indent="-731520" eaLnBrk="1" fontAlgn="auto" hangingPunct="1">
              <a:spcAft>
                <a:spcPts val="0"/>
              </a:spcAft>
              <a:buClr>
                <a:schemeClr val="accent2">
                  <a:shade val="75000"/>
                </a:schemeClr>
              </a:buClr>
              <a:buFont typeface="Wingdings 2"/>
              <a:buNone/>
              <a:defRPr/>
            </a:pPr>
            <a:endParaRPr lang="en-US" sz="800" dirty="0" smtClean="0"/>
          </a:p>
          <a:p>
            <a:pPr marL="640080" lvl="1" indent="-731520" eaLnBrk="1" fontAlgn="auto" hangingPunct="1">
              <a:spcAft>
                <a:spcPts val="0"/>
              </a:spcAft>
              <a:buClr>
                <a:schemeClr val="accent2">
                  <a:shade val="75000"/>
                </a:schemeClr>
              </a:buClr>
              <a:buFont typeface="Wingdings 2"/>
              <a:buNone/>
              <a:defRPr/>
            </a:pPr>
            <a:r>
              <a:rPr lang="en-US" dirty="0" smtClean="0"/>
              <a:t>In these cases the actual reduced diagonal has length: </a:t>
            </a:r>
          </a:p>
          <a:p>
            <a:pPr marL="640080" lvl="1" indent="-731520" eaLnBrk="1" fontAlgn="auto" hangingPunct="1">
              <a:spcAft>
                <a:spcPts val="0"/>
              </a:spcAft>
              <a:buClr>
                <a:schemeClr val="accent2">
                  <a:shade val="75000"/>
                </a:schemeClr>
              </a:buClr>
              <a:buFont typeface="Wingdings 2"/>
              <a:buNone/>
              <a:defRPr/>
            </a:pPr>
            <a:endParaRPr lang="en-US" sz="800" dirty="0" smtClean="0"/>
          </a:p>
          <a:p>
            <a:pPr marL="640080" lvl="1" indent="-731520" eaLnBrk="1" fontAlgn="auto" hangingPunct="1">
              <a:spcAft>
                <a:spcPts val="0"/>
              </a:spcAft>
              <a:buClr>
                <a:schemeClr val="accent2">
                  <a:shade val="75000"/>
                </a:schemeClr>
              </a:buClr>
              <a:buFont typeface="Wingdings 2"/>
              <a:buNone/>
              <a:defRPr/>
            </a:pPr>
            <a:r>
              <a:rPr lang="en-US" dirty="0" smtClean="0"/>
              <a:t>	d=s/sin(alpha/2)+2*r*(1-1/(sin(alpha/2))      			 (3) </a:t>
            </a:r>
          </a:p>
          <a:p>
            <a:pPr eaLnBrk="1" fontAlgn="auto" hangingPunct="1">
              <a:spcAft>
                <a:spcPts val="0"/>
              </a:spcAft>
              <a:buFont typeface="Arial" pitchFamily="34" charset="0"/>
              <a:buChar char="•"/>
              <a:defRPr/>
            </a:pPr>
            <a:endParaRPr lang="en-US" b="1" dirty="0" smtClean="0"/>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381000" y="0"/>
            <a:ext cx="8229600" cy="560388"/>
          </a:xfrm>
        </p:spPr>
        <p:txBody>
          <a:bodyPr/>
          <a:lstStyle/>
          <a:p>
            <a:pPr eaLnBrk="1" hangingPunct="1"/>
            <a:r>
              <a:rPr lang="en-US" b="1" smtClean="0"/>
              <a:t>Important Formulae:</a:t>
            </a:r>
          </a:p>
        </p:txBody>
      </p:sp>
      <p:sp>
        <p:nvSpPr>
          <p:cNvPr id="135171" name="Rectangle 3"/>
          <p:cNvSpPr>
            <a:spLocks noGrp="1" noChangeArrowheads="1"/>
          </p:cNvSpPr>
          <p:nvPr>
            <p:ph idx="1"/>
          </p:nvPr>
        </p:nvSpPr>
        <p:spPr>
          <a:xfrm>
            <a:off x="0" y="533400"/>
            <a:ext cx="5638800" cy="6324600"/>
          </a:xfrm>
        </p:spPr>
        <p:txBody>
          <a:bodyPr rtlCol="0">
            <a:normAutofit/>
          </a:bodyPr>
          <a:lstStyle/>
          <a:p>
            <a:pPr marL="274320" indent="-274320" eaLnBrk="1" fontAlgn="auto" hangingPunct="1">
              <a:spcAft>
                <a:spcPts val="0"/>
              </a:spcAft>
              <a:buFont typeface="Wingdings 2"/>
              <a:buChar char=""/>
              <a:defRPr/>
            </a:pPr>
            <a:r>
              <a:rPr lang="en-US" dirty="0" smtClean="0"/>
              <a:t>Oval Radius</a:t>
            </a:r>
          </a:p>
          <a:p>
            <a:pPr marL="640080" lvl="1" indent="-274320" eaLnBrk="1" fontAlgn="auto" hangingPunct="1">
              <a:spcAft>
                <a:spcPts val="0"/>
              </a:spcAft>
              <a:buClr>
                <a:schemeClr val="accent2">
                  <a:shade val="75000"/>
                </a:schemeClr>
              </a:buClr>
              <a:buFont typeface="Wingdings 2"/>
              <a:buChar char=""/>
              <a:defRPr/>
            </a:pPr>
            <a:r>
              <a:rPr lang="en-US" dirty="0" smtClean="0"/>
              <a:t>An oval pass is made of two circular arcs with facing concavities. Three dimensions are considered, referring either to pass or to bar: </a:t>
            </a:r>
          </a:p>
          <a:p>
            <a:pPr marL="1245870" lvl="2" indent="-514350" eaLnBrk="1" fontAlgn="auto" hangingPunct="1">
              <a:spcAft>
                <a:spcPts val="0"/>
              </a:spcAft>
              <a:buClr>
                <a:schemeClr val="accent2">
                  <a:shade val="50000"/>
                </a:schemeClr>
              </a:buClr>
              <a:buFont typeface="+mj-lt"/>
              <a:buAutoNum type="romanLcPeriod"/>
              <a:defRPr/>
            </a:pPr>
            <a:r>
              <a:rPr lang="en-US" dirty="0" smtClean="0"/>
              <a:t>b</a:t>
            </a:r>
            <a:r>
              <a:rPr lang="en-US" baseline="-25000" dirty="0" smtClean="0"/>
              <a:t>1t </a:t>
            </a:r>
            <a:r>
              <a:rPr lang="en-US" dirty="0" smtClean="0"/>
              <a:t>= theoretical oval width (pass, not physically measurable)</a:t>
            </a:r>
          </a:p>
          <a:p>
            <a:pPr marL="1245870" lvl="2" indent="-514350" eaLnBrk="1" fontAlgn="auto" hangingPunct="1">
              <a:spcAft>
                <a:spcPts val="0"/>
              </a:spcAft>
              <a:buClr>
                <a:schemeClr val="accent2">
                  <a:shade val="50000"/>
                </a:schemeClr>
              </a:buClr>
              <a:buFont typeface="+mj-lt"/>
              <a:buAutoNum type="romanLcPeriod"/>
              <a:defRPr/>
            </a:pPr>
            <a:r>
              <a:rPr lang="en-US" dirty="0" smtClean="0"/>
              <a:t>b</a:t>
            </a:r>
            <a:r>
              <a:rPr lang="en-US" baseline="-25000" dirty="0" smtClean="0"/>
              <a:t>1r</a:t>
            </a:r>
            <a:r>
              <a:rPr lang="en-US" dirty="0" smtClean="0"/>
              <a:t> = actual oval width (bar, physically measurable)</a:t>
            </a:r>
          </a:p>
          <a:p>
            <a:pPr marL="1245870" lvl="2" indent="-514350" eaLnBrk="1" fontAlgn="auto" hangingPunct="1">
              <a:spcAft>
                <a:spcPts val="0"/>
              </a:spcAft>
              <a:buClr>
                <a:schemeClr val="accent2">
                  <a:shade val="50000"/>
                </a:schemeClr>
              </a:buClr>
              <a:buFont typeface="+mj-lt"/>
              <a:buAutoNum type="romanLcPeriod"/>
              <a:defRPr/>
            </a:pPr>
            <a:r>
              <a:rPr lang="en-US" dirty="0" err="1" smtClean="0"/>
              <a:t>max</a:t>
            </a:r>
            <a:r>
              <a:rPr lang="en-US" baseline="-25000" dirty="0" err="1" smtClean="0"/>
              <a:t>w</a:t>
            </a:r>
            <a:r>
              <a:rPr lang="en-US" dirty="0" smtClean="0"/>
              <a:t> = maximum oval width (pass, physically measurable) </a:t>
            </a:r>
          </a:p>
          <a:p>
            <a:pPr marL="880110" lvl="1" indent="-514350" eaLnBrk="1" fontAlgn="auto" hangingPunct="1">
              <a:spcAft>
                <a:spcPts val="0"/>
              </a:spcAft>
              <a:buClr>
                <a:schemeClr val="accent2">
                  <a:shade val="75000"/>
                </a:schemeClr>
              </a:buClr>
              <a:buFont typeface="Wingdings 2"/>
              <a:buChar char=""/>
              <a:defRPr/>
            </a:pPr>
            <a:r>
              <a:rPr lang="en-US" dirty="0" smtClean="0"/>
              <a:t>If b</a:t>
            </a:r>
            <a:r>
              <a:rPr lang="en-US" baseline="-25000" dirty="0" smtClean="0"/>
              <a:t>1r</a:t>
            </a:r>
            <a:r>
              <a:rPr lang="en-US" dirty="0" smtClean="0"/>
              <a:t> becomes &gt; </a:t>
            </a:r>
            <a:r>
              <a:rPr lang="en-US" dirty="0" err="1" smtClean="0"/>
              <a:t>max</a:t>
            </a:r>
            <a:r>
              <a:rPr lang="en-US" baseline="-25000" dirty="0" err="1" smtClean="0"/>
              <a:t>w</a:t>
            </a:r>
            <a:r>
              <a:rPr lang="en-US" dirty="0" smtClean="0"/>
              <a:t> , pass overfilled will be overfilled.</a:t>
            </a:r>
          </a:p>
          <a:p>
            <a:pPr eaLnBrk="1" fontAlgn="auto" hangingPunct="1">
              <a:spcAft>
                <a:spcPts val="0"/>
              </a:spcAft>
              <a:buFont typeface="Arial" pitchFamily="34" charset="0"/>
              <a:buChar char="•"/>
              <a:defRPr/>
            </a:pPr>
            <a:endParaRPr lang="en-US" sz="2600" dirty="0" smtClean="0"/>
          </a:p>
        </p:txBody>
      </p:sp>
      <p:pic>
        <p:nvPicPr>
          <p:cNvPr id="133124" name="Content Placeholder 3" descr="square pass.tif"/>
          <p:cNvPicPr>
            <a:picLocks noChangeAspect="1"/>
          </p:cNvPicPr>
          <p:nvPr/>
        </p:nvPicPr>
        <p:blipFill>
          <a:blip r:embed="rId2" cstate="print"/>
          <a:srcRect/>
          <a:stretch>
            <a:fillRect/>
          </a:stretch>
        </p:blipFill>
        <p:spPr bwMode="auto">
          <a:xfrm>
            <a:off x="5867400" y="914400"/>
            <a:ext cx="2638425" cy="2895600"/>
          </a:xfrm>
          <a:prstGeom prst="rect">
            <a:avLst/>
          </a:prstGeom>
          <a:noFill/>
          <a:ln w="9525">
            <a:noFill/>
            <a:miter lim="800000"/>
            <a:headEnd/>
            <a:tailEnd/>
          </a:ln>
        </p:spPr>
      </p:pic>
      <p:sp>
        <p:nvSpPr>
          <p:cNvPr id="133125" name="TextBox 4"/>
          <p:cNvSpPr txBox="1">
            <a:spLocks noChangeArrowheads="1"/>
          </p:cNvSpPr>
          <p:nvPr/>
        </p:nvSpPr>
        <p:spPr bwMode="auto">
          <a:xfrm>
            <a:off x="5562600" y="533400"/>
            <a:ext cx="3124200" cy="523875"/>
          </a:xfrm>
          <a:prstGeom prst="rect">
            <a:avLst/>
          </a:prstGeom>
          <a:noFill/>
          <a:ln w="9525">
            <a:noFill/>
            <a:miter lim="800000"/>
            <a:headEnd/>
            <a:tailEnd/>
          </a:ln>
        </p:spPr>
        <p:txBody>
          <a:bodyPr>
            <a:spAutoFit/>
          </a:bodyPr>
          <a:lstStyle/>
          <a:p>
            <a:r>
              <a:rPr lang="en-US" sz="2800"/>
              <a:t>The Square Pass</a:t>
            </a:r>
          </a:p>
        </p:txBody>
      </p:sp>
      <p:pic>
        <p:nvPicPr>
          <p:cNvPr id="133126" name="Content Placeholder 3" descr="fig3.jpg"/>
          <p:cNvPicPr>
            <a:picLocks noChangeAspect="1"/>
          </p:cNvPicPr>
          <p:nvPr/>
        </p:nvPicPr>
        <p:blipFill>
          <a:blip r:embed="rId3" cstate="print"/>
          <a:srcRect/>
          <a:stretch>
            <a:fillRect/>
          </a:stretch>
        </p:blipFill>
        <p:spPr bwMode="auto">
          <a:xfrm>
            <a:off x="6019800" y="4411663"/>
            <a:ext cx="2740025" cy="2446337"/>
          </a:xfrm>
          <a:prstGeom prst="rect">
            <a:avLst/>
          </a:prstGeom>
          <a:noFill/>
          <a:ln w="9525">
            <a:noFill/>
            <a:miter lim="800000"/>
            <a:headEnd/>
            <a:tailEnd/>
          </a:ln>
        </p:spPr>
      </p:pic>
      <p:sp>
        <p:nvSpPr>
          <p:cNvPr id="133127" name="TextBox 6"/>
          <p:cNvSpPr txBox="1">
            <a:spLocks noChangeArrowheads="1"/>
          </p:cNvSpPr>
          <p:nvPr/>
        </p:nvSpPr>
        <p:spPr bwMode="auto">
          <a:xfrm>
            <a:off x="6400800" y="3886200"/>
            <a:ext cx="1752600" cy="523875"/>
          </a:xfrm>
          <a:prstGeom prst="rect">
            <a:avLst/>
          </a:prstGeom>
          <a:noFill/>
          <a:ln w="9525">
            <a:noFill/>
            <a:miter lim="800000"/>
            <a:headEnd/>
            <a:tailEnd/>
          </a:ln>
        </p:spPr>
        <p:txBody>
          <a:bodyPr>
            <a:spAutoFit/>
          </a:bodyPr>
          <a:lstStyle/>
          <a:p>
            <a:r>
              <a:rPr lang="en-US" sz="2800"/>
              <a:t>Oval Pass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subTitle" idx="1"/>
          </p:nvPr>
        </p:nvSpPr>
        <p:spPr>
          <a:xfrm>
            <a:off x="0" y="381000"/>
            <a:ext cx="9144000" cy="6248400"/>
          </a:xfrm>
        </p:spPr>
        <p:txBody>
          <a:bodyPr rtlCol="0">
            <a:normAutofit/>
          </a:bodyPr>
          <a:lstStyle/>
          <a:p>
            <a:pPr algn="l" eaLnBrk="1" fontAlgn="auto" hangingPunct="1">
              <a:spcAft>
                <a:spcPts val="0"/>
              </a:spcAft>
              <a:buFont typeface="Arial" pitchFamily="34" charset="0"/>
              <a:buNone/>
              <a:defRPr/>
            </a:pPr>
            <a:r>
              <a:rPr lang="en-US" sz="2600" dirty="0" smtClean="0"/>
              <a:t>• 	Plastic deformation is a non reversible process where 	Hooke’s  law is no longer valid.</a:t>
            </a:r>
          </a:p>
          <a:p>
            <a:pPr algn="l" eaLnBrk="1" fontAlgn="auto" hangingPunct="1">
              <a:spcAft>
                <a:spcPts val="0"/>
              </a:spcAft>
              <a:buFont typeface="Arial" pitchFamily="34" charset="0"/>
              <a:buNone/>
              <a:defRPr/>
            </a:pPr>
            <a:r>
              <a:rPr lang="en-US" sz="2600" dirty="0" smtClean="0"/>
              <a:t>• 	One aspect of plasticity in the viewpoint of structural design 	is that it is concerned with predicting the maximum load, 	which can be applied to a body without causing excessive 	yielding.</a:t>
            </a:r>
          </a:p>
          <a:p>
            <a:pPr algn="l" eaLnBrk="1" fontAlgn="auto" hangingPunct="1">
              <a:spcAft>
                <a:spcPts val="0"/>
              </a:spcAft>
              <a:buFont typeface="Arial" pitchFamily="34" charset="0"/>
              <a:buNone/>
              <a:defRPr/>
            </a:pPr>
            <a:r>
              <a:rPr lang="en-US" sz="2600" dirty="0" smtClean="0"/>
              <a:t>• 	Another aspect of plasticity is about the plastic forming of 	metals where large plastic deformation is required to change 	metals into desired shapes.</a:t>
            </a:r>
          </a:p>
          <a:p>
            <a:pPr algn="l" eaLnBrk="1" fontAlgn="auto" hangingPunct="1">
              <a:spcAft>
                <a:spcPts val="0"/>
              </a:spcAft>
              <a:buFont typeface="Arial" pitchFamily="34" charset="0"/>
              <a:buNone/>
              <a:defRPr/>
            </a:pPr>
            <a:endParaRPr lang="en-US" dirty="0" smtClean="0"/>
          </a:p>
        </p:txBody>
      </p:sp>
      <p:sp>
        <p:nvSpPr>
          <p:cNvPr id="16388" name="Text Box 4"/>
          <p:cNvSpPr txBox="1">
            <a:spLocks noChangeArrowheads="1"/>
          </p:cNvSpPr>
          <p:nvPr/>
        </p:nvSpPr>
        <p:spPr bwMode="auto">
          <a:xfrm>
            <a:off x="228600" y="0"/>
            <a:ext cx="8686800" cy="584200"/>
          </a:xfrm>
          <a:prstGeom prst="rect">
            <a:avLst/>
          </a:prstGeom>
          <a:noFill/>
          <a:ln w="9525">
            <a:noFill/>
            <a:miter lim="800000"/>
            <a:headEnd/>
            <a:tailEnd/>
          </a:ln>
        </p:spPr>
        <p:txBody>
          <a:bodyPr>
            <a:spAutoFit/>
          </a:bodyPr>
          <a:lstStyle/>
          <a:p>
            <a:pPr>
              <a:spcBef>
                <a:spcPct val="50000"/>
              </a:spcBef>
            </a:pPr>
            <a:r>
              <a:rPr lang="en-US" sz="3200" b="1"/>
              <a:t>Introduction:</a:t>
            </a:r>
          </a:p>
        </p:txBody>
      </p:sp>
      <p:pic>
        <p:nvPicPr>
          <p:cNvPr id="16389" name="Picture 5"/>
          <p:cNvPicPr>
            <a:picLocks noChangeAspect="1" noChangeArrowheads="1"/>
          </p:cNvPicPr>
          <p:nvPr/>
        </p:nvPicPr>
        <p:blipFill>
          <a:blip r:embed="rId2" cstate="print"/>
          <a:srcRect/>
          <a:stretch>
            <a:fillRect/>
          </a:stretch>
        </p:blipFill>
        <p:spPr bwMode="auto">
          <a:xfrm>
            <a:off x="4724400" y="3810000"/>
            <a:ext cx="4114800" cy="304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Effect transition="in" filter="diamond(in)">
                                      <p:cBhvr>
                                        <p:cTn id="7" dur="2000"/>
                                        <p:tgtEl>
                                          <p:spTgt spid="163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 calcmode="lin" valueType="num">
                                      <p:cBhvr additive="base">
                                        <p:cTn id="12"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387">
                                            <p:txEl>
                                              <p:pRg st="1" end="1"/>
                                            </p:txEl>
                                          </p:spTgt>
                                        </p:tgtEl>
                                        <p:attrNameLst>
                                          <p:attrName>style.visibility</p:attrName>
                                        </p:attrNameLst>
                                      </p:cBhvr>
                                      <p:to>
                                        <p:strVal val="visible"/>
                                      </p:to>
                                    </p:set>
                                    <p:anim calcmode="lin" valueType="num">
                                      <p:cBhvr additive="base">
                                        <p:cTn id="18"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387">
                                            <p:txEl>
                                              <p:pRg st="2" end="2"/>
                                            </p:txEl>
                                          </p:spTgt>
                                        </p:tgtEl>
                                        <p:attrNameLst>
                                          <p:attrName>style.visibility</p:attrName>
                                        </p:attrNameLst>
                                      </p:cBhvr>
                                      <p:to>
                                        <p:strVal val="visible"/>
                                      </p:to>
                                    </p:set>
                                    <p:anim calcmode="lin" valueType="num">
                                      <p:cBhvr additive="base">
                                        <p:cTn id="24"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6389"/>
                                        </p:tgtEl>
                                        <p:attrNameLst>
                                          <p:attrName>style.visibility</p:attrName>
                                        </p:attrNameLst>
                                      </p:cBhvr>
                                      <p:to>
                                        <p:strVal val="visible"/>
                                      </p:to>
                                    </p:set>
                                    <p:anim calcmode="lin" valueType="num">
                                      <p:cBhvr additive="base">
                                        <p:cTn id="30" dur="500" fill="hold"/>
                                        <p:tgtEl>
                                          <p:spTgt spid="16389"/>
                                        </p:tgtEl>
                                        <p:attrNameLst>
                                          <p:attrName>ppt_x</p:attrName>
                                        </p:attrNameLst>
                                      </p:cBhvr>
                                      <p:tavLst>
                                        <p:tav tm="0">
                                          <p:val>
                                            <p:strVal val="#ppt_x"/>
                                          </p:val>
                                        </p:tav>
                                        <p:tav tm="100000">
                                          <p:val>
                                            <p:strVal val="#ppt_x"/>
                                          </p:val>
                                        </p:tav>
                                      </p:tavLst>
                                    </p:anim>
                                    <p:anim calcmode="lin" valueType="num">
                                      <p:cBhvr additive="base">
                                        <p:cTn id="31"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381000" y="0"/>
            <a:ext cx="8229600" cy="560388"/>
          </a:xfrm>
        </p:spPr>
        <p:txBody>
          <a:bodyPr/>
          <a:lstStyle/>
          <a:p>
            <a:pPr eaLnBrk="1" hangingPunct="1"/>
            <a:r>
              <a:rPr lang="en-US" b="1" smtClean="0"/>
              <a:t>Roll Pass Sequence:</a:t>
            </a:r>
          </a:p>
        </p:txBody>
      </p:sp>
      <p:sp>
        <p:nvSpPr>
          <p:cNvPr id="134147" name="Rectangle 3"/>
          <p:cNvSpPr>
            <a:spLocks noGrp="1" noChangeArrowheads="1"/>
          </p:cNvSpPr>
          <p:nvPr>
            <p:ph idx="1"/>
          </p:nvPr>
        </p:nvSpPr>
        <p:spPr>
          <a:xfrm>
            <a:off x="152400" y="533400"/>
            <a:ext cx="8839200" cy="6324600"/>
          </a:xfrm>
        </p:spPr>
        <p:txBody>
          <a:bodyPr/>
          <a:lstStyle/>
          <a:p>
            <a:pPr eaLnBrk="1" hangingPunct="1"/>
            <a:r>
              <a:rPr lang="en-US" sz="2400" smtClean="0"/>
              <a:t>For  commercial sections, grooved rolls are used. </a:t>
            </a:r>
          </a:p>
          <a:p>
            <a:pPr eaLnBrk="1" hangingPunct="1"/>
            <a:r>
              <a:rPr lang="en-US" sz="2400" smtClean="0"/>
              <a:t>The type of grooving done is decided by the final section desired.</a:t>
            </a:r>
          </a:p>
          <a:p>
            <a:pPr eaLnBrk="1" hangingPunct="1"/>
            <a:endParaRPr lang="en-US" sz="2000" smtClean="0"/>
          </a:p>
          <a:p>
            <a:pPr eaLnBrk="1" hangingPunct="1">
              <a:buFont typeface="Wingdings" pitchFamily="2" charset="2"/>
              <a:buNone/>
            </a:pPr>
            <a:r>
              <a:rPr lang="en-US" sz="2400" smtClean="0"/>
              <a:t>The</a:t>
            </a:r>
            <a:r>
              <a:rPr lang="en-US" sz="2400" i="1" smtClean="0"/>
              <a:t> </a:t>
            </a:r>
            <a:r>
              <a:rPr lang="en-US" sz="2400" i="1" u="sng" smtClean="0"/>
              <a:t>roll-pa</a:t>
            </a:r>
            <a:r>
              <a:rPr lang="en-US" sz="2400" u="sng" smtClean="0"/>
              <a:t>ss</a:t>
            </a:r>
            <a:r>
              <a:rPr lang="en-US" sz="2400" i="1" u="sng" smtClean="0"/>
              <a:t> sequence</a:t>
            </a:r>
            <a:r>
              <a:rPr lang="en-US" sz="2400" smtClean="0"/>
              <a:t> can be broadly categorized into three types.</a:t>
            </a:r>
          </a:p>
          <a:p>
            <a:pPr eaLnBrk="1" hangingPunct="1">
              <a:buFont typeface="Wingdings" pitchFamily="2" charset="2"/>
              <a:buNone/>
            </a:pPr>
            <a:endParaRPr lang="en-US" sz="2000" smtClean="0"/>
          </a:p>
          <a:p>
            <a:pPr eaLnBrk="1" hangingPunct="1"/>
            <a:r>
              <a:rPr lang="en-US" sz="2400" i="1" u="sng" smtClean="0"/>
              <a:t>Break down passes</a:t>
            </a:r>
            <a:r>
              <a:rPr lang="en-US" sz="2400" smtClean="0"/>
              <a:t> These are used for reducing the cross-sectional area nearer to what is desired. These would be the first to be present in the sequence.</a:t>
            </a:r>
          </a:p>
          <a:p>
            <a:pPr eaLnBrk="1" hangingPunct="1"/>
            <a:endParaRPr lang="en-US" sz="2400" smtClean="0"/>
          </a:p>
          <a:p>
            <a:pPr eaLnBrk="1" hangingPunct="1"/>
            <a:r>
              <a:rPr lang="en-US" sz="2400" u="sng" smtClean="0"/>
              <a:t>Roughing passes</a:t>
            </a:r>
            <a:r>
              <a:rPr lang="en-US" sz="2400" smtClean="0"/>
              <a:t> In these passes also, the cross-section gets reduced, but along with it, the shape of the rolled material comes nearer to the final shape.</a:t>
            </a:r>
          </a:p>
          <a:p>
            <a:pPr eaLnBrk="1" hangingPunct="1"/>
            <a:endParaRPr lang="en-US" sz="2000" smtClean="0"/>
          </a:p>
          <a:p>
            <a:pPr eaLnBrk="1" hangingPunct="1"/>
            <a:r>
              <a:rPr lang="en-US" sz="2400" i="1" u="sng" smtClean="0"/>
              <a:t>Finishing passe</a:t>
            </a:r>
            <a:r>
              <a:rPr lang="en-US" sz="2400" i="1" smtClean="0"/>
              <a:t>s</a:t>
            </a:r>
            <a:r>
              <a:rPr lang="en-US" sz="2400" smtClean="0"/>
              <a:t> These arc the final passes, which give the required shape of the rolled section. Generally, the finishing pass follows a leader pass.</a:t>
            </a:r>
          </a:p>
          <a:p>
            <a:pPr eaLnBrk="1" hangingPunct="1"/>
            <a:endParaRPr lang="en-US" sz="2600" smtClean="0"/>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381000" y="0"/>
            <a:ext cx="8229600" cy="381000"/>
          </a:xfrm>
        </p:spPr>
        <p:txBody>
          <a:bodyPr/>
          <a:lstStyle/>
          <a:p>
            <a:pPr eaLnBrk="1" hangingPunct="1"/>
            <a:r>
              <a:rPr lang="en-US" b="1" smtClean="0"/>
              <a:t>Roll Pass Sequence(Cont..):</a:t>
            </a:r>
            <a:endParaRPr lang="en-US" smtClean="0"/>
          </a:p>
        </p:txBody>
      </p:sp>
      <p:sp>
        <p:nvSpPr>
          <p:cNvPr id="135171" name="Rectangle 3"/>
          <p:cNvSpPr>
            <a:spLocks noGrp="1" noChangeArrowheads="1"/>
          </p:cNvSpPr>
          <p:nvPr>
            <p:ph idx="1"/>
          </p:nvPr>
        </p:nvSpPr>
        <p:spPr>
          <a:xfrm>
            <a:off x="0" y="457200"/>
            <a:ext cx="6629400" cy="6400800"/>
          </a:xfrm>
        </p:spPr>
        <p:txBody>
          <a:bodyPr/>
          <a:lstStyle/>
          <a:p>
            <a:pPr eaLnBrk="1" hangingPunct="1">
              <a:buFont typeface="Wingdings" pitchFamily="2" charset="2"/>
              <a:buNone/>
            </a:pPr>
            <a:r>
              <a:rPr lang="en-US" b="1" smtClean="0"/>
              <a:t>	Draught: </a:t>
            </a:r>
          </a:p>
          <a:p>
            <a:pPr eaLnBrk="1" hangingPunct="1"/>
            <a:r>
              <a:rPr lang="en-US" sz="2400" smtClean="0"/>
              <a:t> In order to design the roll-pass schedule, the first to be considered is the draught or elongation in each of the passes. </a:t>
            </a:r>
          </a:p>
          <a:p>
            <a:pPr eaLnBrk="1" hangingPunct="1"/>
            <a:r>
              <a:rPr lang="en-US" sz="2400" smtClean="0"/>
              <a:t>The total elongation can be calculated by dividing the initial area of the cross section by the final area of cross section of the rolled product. 	</a:t>
            </a:r>
          </a:p>
          <a:p>
            <a:pPr eaLnBrk="1" hangingPunct="1">
              <a:buFont typeface="Wingdings" pitchFamily="2" charset="2"/>
              <a:buNone/>
            </a:pPr>
            <a:r>
              <a:rPr lang="en-US" sz="2300" b="1" smtClean="0"/>
              <a:t>Total elongation = (Initial crossectional area)/ Final crossectional area</a:t>
            </a:r>
          </a:p>
          <a:p>
            <a:pPr eaLnBrk="1" hangingPunct="1"/>
            <a:r>
              <a:rPr lang="en-US" sz="2400" smtClean="0"/>
              <a:t> The elongation can be defined as total for all the passes or that for each pass separately. </a:t>
            </a:r>
          </a:p>
          <a:p>
            <a:pPr eaLnBrk="1" hangingPunct="1"/>
            <a:r>
              <a:rPr lang="en-US" sz="2400" smtClean="0"/>
              <a:t>Draught of any given pass specifies the reduction achieved in the dimensions. Consider a rectangle, as shown in Fig. , as reduced from</a:t>
            </a:r>
            <a:r>
              <a:rPr lang="en-US" sz="2400" i="1" smtClean="0"/>
              <a:t> A * B</a:t>
            </a:r>
            <a:r>
              <a:rPr lang="en-US" sz="2400" smtClean="0"/>
              <a:t> to</a:t>
            </a:r>
            <a:r>
              <a:rPr lang="en-US" sz="2400" i="1" smtClean="0"/>
              <a:t> a</a:t>
            </a:r>
            <a:r>
              <a:rPr lang="en-US" sz="2400" smtClean="0"/>
              <a:t> *</a:t>
            </a:r>
            <a:r>
              <a:rPr lang="en-US" sz="2400" i="1" smtClean="0"/>
              <a:t> b</a:t>
            </a:r>
            <a:r>
              <a:rPr lang="en-US" sz="2400" smtClean="0"/>
              <a:t> mm. </a:t>
            </a:r>
          </a:p>
          <a:p>
            <a:pPr eaLnBrk="1" hangingPunct="1"/>
            <a:r>
              <a:rPr lang="en-US" sz="2400" smtClean="0"/>
              <a:t>Then  </a:t>
            </a:r>
            <a:r>
              <a:rPr lang="en-US" sz="2400" b="1" smtClean="0"/>
              <a:t>Draught =</a:t>
            </a:r>
            <a:r>
              <a:rPr lang="en-US" sz="2400" b="1" i="1" smtClean="0"/>
              <a:t> A + B - (a + b)</a:t>
            </a:r>
            <a:endParaRPr lang="en-US" sz="2400" b="1" smtClean="0"/>
          </a:p>
          <a:p>
            <a:pPr eaLnBrk="1" hangingPunct="1">
              <a:buFont typeface="Wingdings" pitchFamily="2" charset="2"/>
              <a:buNone/>
            </a:pPr>
            <a:endParaRPr lang="en-US" sz="2400" smtClean="0"/>
          </a:p>
          <a:p>
            <a:pPr eaLnBrk="1" hangingPunct="1">
              <a:buFont typeface="Wingdings" pitchFamily="2" charset="2"/>
              <a:buNone/>
            </a:pPr>
            <a:endParaRPr lang="en-US" sz="2600" smtClean="0"/>
          </a:p>
        </p:txBody>
      </p:sp>
      <p:pic>
        <p:nvPicPr>
          <p:cNvPr id="135172" name="Picture 4"/>
          <p:cNvPicPr>
            <a:picLocks noChangeAspect="1" noChangeArrowheads="1"/>
          </p:cNvPicPr>
          <p:nvPr/>
        </p:nvPicPr>
        <p:blipFill>
          <a:blip r:embed="rId2" cstate="print"/>
          <a:srcRect/>
          <a:stretch>
            <a:fillRect/>
          </a:stretch>
        </p:blipFill>
        <p:spPr bwMode="auto">
          <a:xfrm>
            <a:off x="6507163" y="4419600"/>
            <a:ext cx="2484437" cy="228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39267" name="Rectangle 3"/>
          <p:cNvSpPr>
            <a:spLocks noGrp="1" noChangeArrowheads="1"/>
          </p:cNvSpPr>
          <p:nvPr>
            <p:ph idx="1"/>
          </p:nvPr>
        </p:nvSpPr>
        <p:spPr>
          <a:xfrm>
            <a:off x="152400" y="533400"/>
            <a:ext cx="8839200" cy="6324600"/>
          </a:xfrm>
        </p:spPr>
        <p:txBody>
          <a:bodyPr rtlCol="0">
            <a:normAutofit fontScale="92500"/>
          </a:bodyPr>
          <a:lstStyle/>
          <a:p>
            <a:pPr eaLnBrk="1" fontAlgn="auto" hangingPunct="1">
              <a:spcAft>
                <a:spcPts val="0"/>
              </a:spcAft>
              <a:buFont typeface="Arial" pitchFamily="34" charset="0"/>
              <a:buChar char="•"/>
              <a:defRPr/>
            </a:pPr>
            <a:r>
              <a:rPr lang="en-US" dirty="0" smtClean="0"/>
              <a:t>If we know the mean draught to be provided in each pass then the number of passes can be estimated. </a:t>
            </a:r>
          </a:p>
          <a:p>
            <a:pPr eaLnBrk="1" fontAlgn="auto" hangingPunct="1">
              <a:spcAft>
                <a:spcPts val="0"/>
              </a:spcAft>
              <a:buFont typeface="Arial" pitchFamily="34" charset="0"/>
              <a:buChar char="•"/>
              <a:defRPr/>
            </a:pPr>
            <a:r>
              <a:rPr lang="en-US" dirty="0" smtClean="0"/>
              <a:t>But the draught provided in each pass also depends on </a:t>
            </a:r>
          </a:p>
          <a:p>
            <a:pPr lvl="1" eaLnBrk="1" fontAlgn="auto" hangingPunct="1">
              <a:spcAft>
                <a:spcPts val="0"/>
              </a:spcAft>
              <a:buFont typeface="Arial" pitchFamily="34" charset="0"/>
              <a:buChar char="–"/>
              <a:defRPr/>
            </a:pPr>
            <a:r>
              <a:rPr lang="en-US" dirty="0" smtClean="0"/>
              <a:t>The work material angle of bite, </a:t>
            </a:r>
          </a:p>
          <a:p>
            <a:pPr lvl="1" eaLnBrk="1" fontAlgn="auto" hangingPunct="1">
              <a:spcAft>
                <a:spcPts val="0"/>
              </a:spcAft>
              <a:buFont typeface="Arial" pitchFamily="34" charset="0"/>
              <a:buChar char="–"/>
              <a:defRPr/>
            </a:pPr>
            <a:r>
              <a:rPr lang="en-US" dirty="0" smtClean="0"/>
              <a:t>Roll strength </a:t>
            </a:r>
          </a:p>
          <a:p>
            <a:pPr lvl="1" eaLnBrk="1" fontAlgn="auto" hangingPunct="1">
              <a:spcAft>
                <a:spcPts val="0"/>
              </a:spcAft>
              <a:buFont typeface="Arial" pitchFamily="34" charset="0"/>
              <a:buChar char="–"/>
              <a:defRPr/>
            </a:pPr>
            <a:r>
              <a:rPr lang="en-US" dirty="0" smtClean="0"/>
              <a:t>Power of the rolling mill and </a:t>
            </a:r>
          </a:p>
          <a:p>
            <a:pPr lvl="1" eaLnBrk="1" fontAlgn="auto" hangingPunct="1">
              <a:spcAft>
                <a:spcPts val="0"/>
              </a:spcAft>
              <a:buFont typeface="Arial" pitchFamily="34" charset="0"/>
              <a:buChar char="–"/>
              <a:defRPr/>
            </a:pPr>
            <a:r>
              <a:rPr lang="en-US" dirty="0" smtClean="0"/>
              <a:t>The condition of the roll.</a:t>
            </a:r>
          </a:p>
          <a:p>
            <a:pPr lvl="1" eaLnBrk="1" fontAlgn="auto" hangingPunct="1">
              <a:spcAft>
                <a:spcPts val="0"/>
              </a:spcAft>
              <a:buFont typeface="Arial" pitchFamily="34" charset="0"/>
              <a:buChar char="–"/>
              <a:defRPr/>
            </a:pPr>
            <a:endParaRPr lang="en-US" dirty="0" smtClean="0"/>
          </a:p>
          <a:p>
            <a:pPr marL="341313" lvl="1" indent="-341313" eaLnBrk="1" fontAlgn="auto" hangingPunct="1">
              <a:spcAft>
                <a:spcPts val="0"/>
              </a:spcAft>
              <a:buFont typeface="Arial" pitchFamily="34" charset="0"/>
              <a:buChar char="–"/>
              <a:defRPr/>
            </a:pPr>
            <a:r>
              <a:rPr lang="en-US" dirty="0" smtClean="0"/>
              <a:t>The draughts of all the passes in the sequence are not same. </a:t>
            </a:r>
          </a:p>
          <a:p>
            <a:pPr marL="341313" lvl="1" indent="-341313" eaLnBrk="1" fontAlgn="auto" hangingPunct="1">
              <a:spcAft>
                <a:spcPts val="0"/>
              </a:spcAft>
              <a:buFont typeface="Arial" pitchFamily="34" charset="0"/>
              <a:buChar char="–"/>
              <a:defRPr/>
            </a:pPr>
            <a:r>
              <a:rPr lang="en-US" dirty="0" smtClean="0"/>
              <a:t>In the initial passes, it is necessary to reduce as much cross-sectional area as possible. </a:t>
            </a: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37219" name="Rectangle 3"/>
          <p:cNvSpPr>
            <a:spLocks noGrp="1" noChangeArrowheads="1"/>
          </p:cNvSpPr>
          <p:nvPr>
            <p:ph idx="1"/>
          </p:nvPr>
        </p:nvSpPr>
        <p:spPr>
          <a:xfrm>
            <a:off x="0" y="381000"/>
            <a:ext cx="9144000" cy="6477000"/>
          </a:xfrm>
        </p:spPr>
        <p:txBody>
          <a:bodyPr/>
          <a:lstStyle/>
          <a:p>
            <a:pPr marL="342900" lvl="1" indent="-342900" eaLnBrk="1" hangingPunct="1">
              <a:buClr>
                <a:schemeClr val="hlink"/>
              </a:buClr>
            </a:pPr>
            <a:r>
              <a:rPr lang="en-US" sz="2500" smtClean="0"/>
              <a:t>This means that the main criterion for choosing the draught is therefore to be the angle of bite or the maximum size the rolls can pull under them.  </a:t>
            </a:r>
          </a:p>
          <a:p>
            <a:pPr marL="342900" lvl="1" indent="-342900" eaLnBrk="1" hangingPunct="1">
              <a:buClr>
                <a:schemeClr val="hlink"/>
              </a:buClr>
            </a:pPr>
            <a:r>
              <a:rPr lang="en-US" sz="2500" smtClean="0"/>
              <a:t>In rolling plain shapes such as plates or sheets or intermediate passes, it is the strength of the rolls or the available power of the motors, which limit the draught. </a:t>
            </a:r>
          </a:p>
          <a:p>
            <a:pPr marL="342900" lvl="1" indent="-342900" eaLnBrk="1" hangingPunct="1">
              <a:buClr>
                <a:schemeClr val="hlink"/>
              </a:buClr>
            </a:pPr>
            <a:r>
              <a:rPr lang="en-US" sz="2500" smtClean="0"/>
              <a:t>For finishing passes, roll wear may be the limiting factor in deciding the draught. </a:t>
            </a:r>
          </a:p>
          <a:p>
            <a:pPr marL="342900" lvl="1" indent="-342900" eaLnBrk="1" hangingPunct="1">
              <a:buClr>
                <a:schemeClr val="hlink"/>
              </a:buClr>
            </a:pPr>
            <a:r>
              <a:rPr lang="en-US" sz="2500" smtClean="0"/>
              <a:t>For sections of complex shapes such as rails, it is necessary to reduce the roll wear to a minimum to obtain accurate dimensions and good surface finish.</a:t>
            </a:r>
          </a:p>
          <a:p>
            <a:pPr marL="342900" lvl="1" indent="-342900" eaLnBrk="1" hangingPunct="1">
              <a:buClr>
                <a:schemeClr val="hlink"/>
              </a:buClr>
            </a:pPr>
            <a:r>
              <a:rPr lang="en-US" sz="2500" smtClean="0"/>
              <a:t>The other reason for reducing draught in the later passes in hot rolling is the reduction in stock thickness which causes it to lose heat quickly and thus increases the rolling load. Similarly in cold rolling, the strain hardening of the stock material necessitates a reduction in draught in the succeeding passes.</a:t>
            </a:r>
          </a:p>
          <a:p>
            <a:pPr marL="342900" lvl="1" indent="-342900" eaLnBrk="1" hangingPunct="1">
              <a:buClr>
                <a:schemeClr val="hlink"/>
              </a:buClr>
            </a:pPr>
            <a:endParaRPr lang="en-US" sz="2500" smtClean="0"/>
          </a:p>
          <a:p>
            <a:pPr marL="342900" lvl="1" indent="-342900" eaLnBrk="1" hangingPunct="1">
              <a:buClr>
                <a:schemeClr val="hlink"/>
              </a:buClr>
            </a:pPr>
            <a:endParaRPr lang="en-US" sz="2500" smtClean="0"/>
          </a:p>
          <a:p>
            <a:pPr marL="342900" lvl="1" indent="-342900" eaLnBrk="1" hangingPunct="1">
              <a:buClr>
                <a:schemeClr val="hlink"/>
              </a:buClr>
            </a:pPr>
            <a:endParaRPr lang="en-US" sz="2500" smtClean="0"/>
          </a:p>
          <a:p>
            <a:pPr eaLnBrk="1" hangingPunct="1"/>
            <a:endParaRPr lang="en-US" sz="2500" smtClean="0"/>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38243" name="Rectangle 3"/>
          <p:cNvSpPr>
            <a:spLocks noGrp="1" noChangeArrowheads="1"/>
          </p:cNvSpPr>
          <p:nvPr>
            <p:ph idx="1"/>
          </p:nvPr>
        </p:nvSpPr>
        <p:spPr>
          <a:xfrm>
            <a:off x="0" y="533400"/>
            <a:ext cx="4114800" cy="5486400"/>
          </a:xfrm>
        </p:spPr>
        <p:txBody>
          <a:bodyPr/>
          <a:lstStyle/>
          <a:p>
            <a:pPr eaLnBrk="1" hangingPunct="1">
              <a:buFont typeface="Wingdings" pitchFamily="2" charset="2"/>
              <a:buNone/>
            </a:pPr>
            <a:r>
              <a:rPr lang="en-US" b="1" smtClean="0"/>
              <a:t>	Break Down Passes:</a:t>
            </a:r>
          </a:p>
          <a:p>
            <a:pPr eaLnBrk="1" hangingPunct="1">
              <a:buFont typeface="Wingdings" pitchFamily="2" charset="2"/>
              <a:buNone/>
            </a:pPr>
            <a:r>
              <a:rPr lang="en-US" smtClean="0"/>
              <a:t>	The principal breakdown pass sequences are </a:t>
            </a:r>
          </a:p>
          <a:p>
            <a:pPr marL="1314450" lvl="2" indent="-514350" eaLnBrk="1" hangingPunct="1">
              <a:buFont typeface="Calibri" pitchFamily="34" charset="0"/>
              <a:buAutoNum type="alphaLcParenR"/>
            </a:pPr>
            <a:r>
              <a:rPr lang="en-US" sz="2800" smtClean="0"/>
              <a:t>Box-pass series </a:t>
            </a:r>
          </a:p>
          <a:p>
            <a:pPr marL="1314450" lvl="2" indent="-514350" eaLnBrk="1" hangingPunct="1">
              <a:buFont typeface="Calibri" pitchFamily="34" charset="0"/>
              <a:buAutoNum type="alphaLcParenR"/>
            </a:pPr>
            <a:r>
              <a:rPr lang="en-US" sz="2800" smtClean="0"/>
              <a:t>Diamond-square series </a:t>
            </a:r>
          </a:p>
          <a:p>
            <a:pPr marL="1314450" lvl="2" indent="-514350" eaLnBrk="1" hangingPunct="1">
              <a:buFont typeface="Calibri" pitchFamily="34" charset="0"/>
              <a:buAutoNum type="alphaLcParenR"/>
            </a:pPr>
            <a:r>
              <a:rPr lang="en-US" sz="2800" smtClean="0"/>
              <a:t>Oval-square series</a:t>
            </a:r>
          </a:p>
          <a:p>
            <a:pPr eaLnBrk="1" hangingPunct="1"/>
            <a:r>
              <a:rPr lang="en-US" smtClean="0"/>
              <a:t> These breakdown pass series are schematically shorn in fig. </a:t>
            </a:r>
          </a:p>
          <a:p>
            <a:pPr eaLnBrk="1" hangingPunct="1">
              <a:buFont typeface="Wingdings" pitchFamily="2" charset="2"/>
              <a:buNone/>
            </a:pPr>
            <a:endParaRPr lang="en-US" b="1" smtClean="0"/>
          </a:p>
        </p:txBody>
      </p:sp>
      <p:pic>
        <p:nvPicPr>
          <p:cNvPr id="141316" name="Picture 4"/>
          <p:cNvPicPr>
            <a:picLocks noChangeAspect="1" noChangeArrowheads="1"/>
          </p:cNvPicPr>
          <p:nvPr/>
        </p:nvPicPr>
        <p:blipFill>
          <a:blip r:embed="rId2" cstate="print"/>
          <a:srcRect/>
          <a:stretch>
            <a:fillRect/>
          </a:stretch>
        </p:blipFill>
        <p:spPr bwMode="auto">
          <a:xfrm>
            <a:off x="4486275" y="762000"/>
            <a:ext cx="4464050" cy="510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checkerboard(across)">
                                      <p:cBhvr>
                                        <p:cTn id="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39267" name="Rectangle 3"/>
          <p:cNvSpPr>
            <a:spLocks noGrp="1" noChangeArrowheads="1"/>
          </p:cNvSpPr>
          <p:nvPr>
            <p:ph idx="1"/>
          </p:nvPr>
        </p:nvSpPr>
        <p:spPr>
          <a:xfrm>
            <a:off x="0" y="381000"/>
            <a:ext cx="9144000" cy="6477000"/>
          </a:xfrm>
        </p:spPr>
        <p:txBody>
          <a:bodyPr/>
          <a:lstStyle/>
          <a:p>
            <a:pPr eaLnBrk="1" hangingPunct="1">
              <a:buFont typeface="Wingdings" pitchFamily="2" charset="2"/>
              <a:buNone/>
            </a:pPr>
            <a:r>
              <a:rPr lang="en-US" b="1" smtClean="0"/>
              <a:t>	Box-Pass</a:t>
            </a:r>
            <a:r>
              <a:rPr lang="en-US" b="1" i="1" smtClean="0"/>
              <a:t> Series:</a:t>
            </a:r>
            <a:endParaRPr lang="en-US" b="1" smtClean="0"/>
          </a:p>
          <a:p>
            <a:pPr eaLnBrk="1" hangingPunct="1"/>
            <a:r>
              <a:rPr lang="en-US" smtClean="0"/>
              <a:t> Box passes are generally used for initial, medium and large sections</a:t>
            </a:r>
            <a:r>
              <a:rPr lang="en-US" i="1" smtClean="0"/>
              <a:t> of blooming</a:t>
            </a:r>
            <a:r>
              <a:rPr lang="en-US" smtClean="0"/>
              <a:t> and billeting. </a:t>
            </a:r>
          </a:p>
          <a:p>
            <a:pPr eaLnBrk="1" hangingPunct="1"/>
            <a:endParaRPr lang="en-US" sz="800" smtClean="0"/>
          </a:p>
          <a:p>
            <a:pPr eaLnBrk="1" hangingPunct="1"/>
            <a:r>
              <a:rPr lang="en-US" smtClean="0"/>
              <a:t>The rolls of box pass series are stronger. </a:t>
            </a:r>
          </a:p>
          <a:p>
            <a:pPr eaLnBrk="1" hangingPunct="1"/>
            <a:endParaRPr lang="en-US" sz="800" smtClean="0"/>
          </a:p>
          <a:p>
            <a:pPr eaLnBrk="1" hangingPunct="1"/>
            <a:r>
              <a:rPr lang="en-US" smtClean="0"/>
              <a:t>They can be used for different sizes by screwing down the top roll. </a:t>
            </a:r>
          </a:p>
          <a:p>
            <a:pPr eaLnBrk="1" hangingPunct="1"/>
            <a:endParaRPr lang="en-US" sz="800" smtClean="0"/>
          </a:p>
          <a:p>
            <a:pPr eaLnBrk="1" hangingPunct="1"/>
            <a:r>
              <a:rPr lang="en-US" smtClean="0"/>
              <a:t>They provide for effective descaling and ensure uniform draught along the width of the bar. </a:t>
            </a:r>
          </a:p>
          <a:p>
            <a:pPr eaLnBrk="1" hangingPunct="1"/>
            <a:endParaRPr lang="en-US" sz="800" smtClean="0"/>
          </a:p>
          <a:p>
            <a:pPr eaLnBrk="1" hangingPunct="1"/>
            <a:r>
              <a:rPr lang="en-US" smtClean="0"/>
              <a:t>The main problem with these are the smaller elongation (1.05 to 1.15) and inaccurate square produced because the side spread</a:t>
            </a:r>
            <a:r>
              <a:rPr lang="en-US" i="1" smtClean="0"/>
              <a:t> is cm</a:t>
            </a:r>
            <a:r>
              <a:rPr lang="en-US" smtClean="0"/>
              <a:t> controlled. </a:t>
            </a:r>
          </a:p>
          <a:p>
            <a:pPr eaLnBrk="1" hangingPunct="1"/>
            <a:endParaRPr lang="en-US" sz="800" smtClean="0"/>
          </a:p>
          <a:p>
            <a:pPr eaLnBrk="1" hangingPunct="1"/>
            <a:r>
              <a:rPr lang="en-US" smtClean="0"/>
              <a:t>They are generally used for larger products.</a:t>
            </a: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40291" name="Rectangle 3"/>
          <p:cNvSpPr>
            <a:spLocks noGrp="1" noChangeArrowheads="1"/>
          </p:cNvSpPr>
          <p:nvPr>
            <p:ph idx="1"/>
          </p:nvPr>
        </p:nvSpPr>
        <p:spPr>
          <a:xfrm>
            <a:off x="0" y="533400"/>
            <a:ext cx="9144000" cy="6324600"/>
          </a:xfrm>
        </p:spPr>
        <p:txBody>
          <a:bodyPr/>
          <a:lstStyle/>
          <a:p>
            <a:pPr eaLnBrk="1" hangingPunct="1">
              <a:buFont typeface="Wingdings" pitchFamily="2" charset="2"/>
              <a:buNone/>
            </a:pPr>
            <a:r>
              <a:rPr lang="en-US" b="1" i="1" smtClean="0"/>
              <a:t>	Diamond-square Series:</a:t>
            </a:r>
            <a:endParaRPr lang="en-US" b="1" smtClean="0"/>
          </a:p>
          <a:p>
            <a:pPr eaLnBrk="1" hangingPunct="1"/>
            <a:r>
              <a:rPr lang="en-US" smtClean="0"/>
              <a:t> In this, the square produced in a larger roll is turned over by 90 degrees and passed through the diamond rolls, the output of which is again turned over by 90 degrees and put through smaller square rolls as shown in Fig. 7.11(b). </a:t>
            </a:r>
          </a:p>
          <a:p>
            <a:pPr eaLnBrk="1" hangingPunct="1"/>
            <a:endParaRPr lang="en-US" smtClean="0"/>
          </a:p>
          <a:p>
            <a:pPr eaLnBrk="1" hangingPunct="1"/>
            <a:r>
              <a:rPr lang="en-US" smtClean="0"/>
              <a:t>The advantages of this series are the slow cooling of the entire material, accurate squares that arc possible and larger elongations that can be achieved (1.20 to 1.45). </a:t>
            </a:r>
          </a:p>
          <a:p>
            <a:pPr eaLnBrk="1" hangingPunct="1"/>
            <a:endParaRPr lang="en-US" smtClean="0"/>
          </a:p>
          <a:p>
            <a:pPr eaLnBrk="1" hangingPunct="1"/>
            <a:r>
              <a:rPr lang="en-US" smtClean="0"/>
              <a:t>Because of these specific advantages, these are extensively used in the finishing passes of the comparatively smaller sections such as billets. </a:t>
            </a:r>
          </a:p>
          <a:p>
            <a:pPr eaLnBrk="1" hangingPunct="1"/>
            <a:endParaRPr lang="en-US" smtClean="0"/>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41315" name="Rectangle 3"/>
          <p:cNvSpPr>
            <a:spLocks noGrp="1" noChangeArrowheads="1"/>
          </p:cNvSpPr>
          <p:nvPr>
            <p:ph idx="1"/>
          </p:nvPr>
        </p:nvSpPr>
        <p:spPr>
          <a:xfrm>
            <a:off x="152400" y="533400"/>
            <a:ext cx="8839200" cy="6324600"/>
          </a:xfrm>
        </p:spPr>
        <p:txBody>
          <a:bodyPr/>
          <a:lstStyle/>
          <a:p>
            <a:pPr eaLnBrk="1" hangingPunct="1"/>
            <a:r>
              <a:rPr lang="en-US" smtClean="0"/>
              <a:t>The material being confined fully, these type of passes give a good stability and also uniform deformation of the material. </a:t>
            </a:r>
          </a:p>
          <a:p>
            <a:pPr eaLnBrk="1" hangingPunct="1"/>
            <a:endParaRPr lang="en-US" smtClean="0"/>
          </a:p>
          <a:p>
            <a:pPr eaLnBrk="1" hangingPunct="1"/>
            <a:r>
              <a:rPr lang="en-US" smtClean="0"/>
              <a:t>The two principles that are generally used in designing the diamond-square series is to keep the height of one pass equal to the width of the next pass or the height of one pass less than the width of the next pass. </a:t>
            </a:r>
          </a:p>
          <a:p>
            <a:pPr eaLnBrk="1" hangingPunct="1"/>
            <a:endParaRPr lang="en-US" smtClean="0"/>
          </a:p>
          <a:p>
            <a:pPr eaLnBrk="1" hangingPunct="1"/>
            <a:r>
              <a:rPr lang="en-US" smtClean="0"/>
              <a:t>The disadvantage with the series is that the roll gets weakened because of deep impression made into the rolls.</a:t>
            </a: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381000" y="0"/>
            <a:ext cx="8229600" cy="381000"/>
          </a:xfrm>
        </p:spPr>
        <p:txBody>
          <a:bodyPr/>
          <a:lstStyle/>
          <a:p>
            <a:pPr eaLnBrk="1" hangingPunct="1"/>
            <a:r>
              <a:rPr lang="en-US" b="1" smtClean="0"/>
              <a:t>Roll Pass Sequence(Cont..):</a:t>
            </a:r>
            <a:endParaRPr lang="en-US" smtClean="0"/>
          </a:p>
        </p:txBody>
      </p:sp>
      <p:sp>
        <p:nvSpPr>
          <p:cNvPr id="142339" name="Rectangle 3"/>
          <p:cNvSpPr>
            <a:spLocks noGrp="1" noChangeArrowheads="1"/>
          </p:cNvSpPr>
          <p:nvPr>
            <p:ph idx="1"/>
          </p:nvPr>
        </p:nvSpPr>
        <p:spPr>
          <a:xfrm>
            <a:off x="0" y="381000"/>
            <a:ext cx="9144000" cy="6477000"/>
          </a:xfrm>
        </p:spPr>
        <p:txBody>
          <a:bodyPr/>
          <a:lstStyle/>
          <a:p>
            <a:pPr eaLnBrk="1" hangingPunct="1">
              <a:buFont typeface="Wingdings" pitchFamily="2" charset="2"/>
              <a:buNone/>
            </a:pPr>
            <a:r>
              <a:rPr lang="en-US" b="1" smtClean="0"/>
              <a:t>	Oval Square Series: </a:t>
            </a:r>
          </a:p>
          <a:p>
            <a:pPr eaLnBrk="1" hangingPunct="1"/>
            <a:r>
              <a:rPr lang="en-US" smtClean="0"/>
              <a:t>In this series the diamond is replaced by oval shape. </a:t>
            </a:r>
          </a:p>
          <a:p>
            <a:pPr eaLnBrk="1" hangingPunct="1"/>
            <a:endParaRPr lang="en-US" sz="2000" smtClean="0"/>
          </a:p>
          <a:p>
            <a:pPr eaLnBrk="1" hangingPunct="1"/>
            <a:r>
              <a:rPr lang="en-US" smtClean="0"/>
              <a:t>The stock after going through the oval pass, it turned over by 90 degrees into the square pass out of which is then turned over by 45 degrees to feed into the next oval pass. </a:t>
            </a:r>
          </a:p>
          <a:p>
            <a:pPr eaLnBrk="1" hangingPunct="1"/>
            <a:endParaRPr lang="en-US" sz="2000" smtClean="0"/>
          </a:p>
          <a:p>
            <a:pPr eaLnBrk="1" hangingPunct="1"/>
            <a:r>
              <a:rPr lang="en-US" smtClean="0"/>
              <a:t>The main advantage of this series is the large elongation that can be obtained (1.35 to 1.80) compared to the other break­down passes. </a:t>
            </a:r>
          </a:p>
          <a:p>
            <a:pPr eaLnBrk="1" hangingPunct="1"/>
            <a:endParaRPr lang="en-US" sz="2000" smtClean="0"/>
          </a:p>
          <a:p>
            <a:pPr eaLnBrk="1" hangingPunct="1"/>
            <a:r>
              <a:rPr lang="en-US" smtClean="0"/>
              <a:t>The main problems of this are the dif­ficulty to guide the stock in oval pass, the nonuniformity of the deformation along the width of the roll and higher-roll wear in oval pass. </a:t>
            </a:r>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43363" name="Rectangle 3"/>
          <p:cNvSpPr>
            <a:spLocks noGrp="1" noChangeArrowheads="1"/>
          </p:cNvSpPr>
          <p:nvPr>
            <p:ph idx="1"/>
          </p:nvPr>
        </p:nvSpPr>
        <p:spPr>
          <a:xfrm>
            <a:off x="152400" y="381000"/>
            <a:ext cx="8991600" cy="6477000"/>
          </a:xfrm>
        </p:spPr>
        <p:txBody>
          <a:bodyPr/>
          <a:lstStyle/>
          <a:p>
            <a:pPr eaLnBrk="1" hangingPunct="1">
              <a:buFont typeface="Wingdings" pitchFamily="2" charset="2"/>
              <a:buNone/>
            </a:pPr>
            <a:r>
              <a:rPr lang="en-US" sz="2400" b="1" smtClean="0"/>
              <a:t>	</a:t>
            </a:r>
            <a:r>
              <a:rPr lang="en-US" b="1" smtClean="0"/>
              <a:t>Oval Square Series: </a:t>
            </a:r>
          </a:p>
          <a:p>
            <a:pPr eaLnBrk="1" hangingPunct="1"/>
            <a:r>
              <a:rPr lang="en-US" smtClean="0"/>
              <a:t>When higher reductions are used, the material is likely to give rise to surface defect called</a:t>
            </a:r>
            <a:r>
              <a:rPr lang="en-US" i="1" smtClean="0"/>
              <a:t> fold</a:t>
            </a:r>
            <a:r>
              <a:rPr lang="en-US" smtClean="0"/>
              <a:t> because of the wearing of the oval pass at a point of maximum reduction, which cannot be eliminated.</a:t>
            </a:r>
          </a:p>
          <a:p>
            <a:pPr eaLnBrk="1" hangingPunct="1"/>
            <a:r>
              <a:rPr lang="en-US" smtClean="0"/>
              <a:t>The oval pass has some other variants as shown in Fig. main problems of this are the dif­ficulty to guide the stock in oval pass, the nonuniformity of the deformation along the width of the roll and higher-roll wear in oval pass. </a:t>
            </a:r>
          </a:p>
          <a:p>
            <a:pPr eaLnBrk="1" hangingPunct="1"/>
            <a:r>
              <a:rPr lang="en-US" smtClean="0"/>
              <a:t>When higher reductions are used, the material is likely to give rise to surface defect called</a:t>
            </a:r>
            <a:r>
              <a:rPr lang="en-US" i="1" smtClean="0"/>
              <a:t> fold</a:t>
            </a:r>
            <a:r>
              <a:rPr lang="en-US" smtClean="0"/>
              <a:t> because of the wearing of the oval pass at a point of maximum reduction, which cannot be eliminated.</a:t>
            </a:r>
          </a:p>
          <a:p>
            <a:pPr eaLnBrk="1" hangingPunct="1"/>
            <a:r>
              <a:rPr lang="en-US" smtClean="0"/>
              <a:t>The oval pass has some other variants as shown in Fig. </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subTitle" idx="1"/>
          </p:nvPr>
        </p:nvSpPr>
        <p:spPr>
          <a:xfrm>
            <a:off x="0" y="533400"/>
            <a:ext cx="9144000" cy="6324600"/>
          </a:xfrm>
        </p:spPr>
        <p:txBody>
          <a:bodyPr rtlCol="0">
            <a:normAutofit lnSpcReduction="10000"/>
          </a:bodyPr>
          <a:lstStyle/>
          <a:p>
            <a:pPr algn="l" eaLnBrk="1" fontAlgn="auto" hangingPunct="1">
              <a:lnSpc>
                <a:spcPct val="80000"/>
              </a:lnSpc>
              <a:spcAft>
                <a:spcPts val="0"/>
              </a:spcAft>
              <a:buFont typeface="Arial" pitchFamily="34" charset="0"/>
              <a:buNone/>
              <a:defRPr/>
            </a:pPr>
            <a:r>
              <a:rPr lang="en-US" sz="1800" smtClean="0"/>
              <a:t>• </a:t>
            </a:r>
            <a:r>
              <a:rPr lang="en-US" smtClean="0"/>
              <a:t>True stress-strain curve for typical ductile materials, i.e., aluminum, show that the stress - strain relationship follows up the Hooke’s law up to the yield point, σ</a:t>
            </a:r>
            <a:r>
              <a:rPr lang="en-US" baseline="-25000" smtClean="0"/>
              <a:t>o</a:t>
            </a:r>
            <a:r>
              <a:rPr lang="en-US" smtClean="0"/>
              <a:t>.</a:t>
            </a:r>
          </a:p>
          <a:p>
            <a:pPr algn="l" eaLnBrk="1" fontAlgn="auto" hangingPunct="1">
              <a:lnSpc>
                <a:spcPct val="80000"/>
              </a:lnSpc>
              <a:spcAft>
                <a:spcPts val="0"/>
              </a:spcAft>
              <a:buFont typeface="Arial" pitchFamily="34" charset="0"/>
              <a:buNone/>
              <a:defRPr/>
            </a:pPr>
            <a:r>
              <a:rPr lang="en-US" smtClean="0"/>
              <a:t>• Beyond σ</a:t>
            </a:r>
            <a:r>
              <a:rPr lang="en-US" baseline="-25000" smtClean="0"/>
              <a:t>o</a:t>
            </a:r>
            <a:r>
              <a:rPr lang="en-US" smtClean="0"/>
              <a:t>, the metal </a:t>
            </a:r>
            <a:r>
              <a:rPr lang="en-US" b="1" i="1" smtClean="0"/>
              <a:t>deforms plastically</a:t>
            </a:r>
            <a:r>
              <a:rPr lang="en-US" smtClean="0"/>
              <a:t> with </a:t>
            </a:r>
            <a:r>
              <a:rPr lang="en-US" b="1" i="1" smtClean="0"/>
              <a:t>strain-hardening</a:t>
            </a:r>
            <a:r>
              <a:rPr lang="en-US" smtClean="0"/>
              <a:t>. This cannot be related by any simple constant of proportionality.</a:t>
            </a:r>
          </a:p>
          <a:p>
            <a:pPr algn="l" eaLnBrk="1" fontAlgn="auto" hangingPunct="1">
              <a:lnSpc>
                <a:spcPct val="80000"/>
              </a:lnSpc>
              <a:spcAft>
                <a:spcPts val="0"/>
              </a:spcAft>
              <a:buFont typeface="Arial" pitchFamily="34" charset="0"/>
              <a:buNone/>
              <a:defRPr/>
            </a:pPr>
            <a:r>
              <a:rPr lang="en-US" smtClean="0"/>
              <a:t>• If the load is released from straining up to point A, the total strain will immediately decrease from ε</a:t>
            </a:r>
            <a:r>
              <a:rPr lang="en-US" baseline="-25000" smtClean="0"/>
              <a:t>1</a:t>
            </a:r>
            <a:r>
              <a:rPr lang="en-US" smtClean="0"/>
              <a:t> to ε</a:t>
            </a:r>
            <a:r>
              <a:rPr lang="en-US" baseline="-25000" smtClean="0"/>
              <a:t>2</a:t>
            </a:r>
            <a:r>
              <a:rPr lang="en-US" smtClean="0"/>
              <a:t>. by an amount of σ/E.</a:t>
            </a:r>
          </a:p>
          <a:p>
            <a:pPr algn="l" eaLnBrk="1" fontAlgn="auto" hangingPunct="1">
              <a:lnSpc>
                <a:spcPct val="80000"/>
              </a:lnSpc>
              <a:spcAft>
                <a:spcPts val="0"/>
              </a:spcAft>
              <a:buFont typeface="Arial" pitchFamily="34" charset="0"/>
              <a:buNone/>
              <a:defRPr/>
            </a:pPr>
            <a:r>
              <a:rPr lang="en-US" smtClean="0"/>
              <a:t>• The strain ε</a:t>
            </a:r>
            <a:r>
              <a:rPr lang="en-US" baseline="-25000" smtClean="0"/>
              <a:t>1</a:t>
            </a:r>
            <a:r>
              <a:rPr lang="en-US" smtClean="0"/>
              <a:t>-ε</a:t>
            </a:r>
            <a:r>
              <a:rPr lang="en-US" baseline="-25000" smtClean="0"/>
              <a:t>2</a:t>
            </a:r>
            <a:r>
              <a:rPr lang="en-US" smtClean="0"/>
              <a:t> is the </a:t>
            </a:r>
            <a:r>
              <a:rPr lang="en-US" b="1" i="1" smtClean="0"/>
              <a:t>recoverable elastic strain</a:t>
            </a:r>
            <a:r>
              <a:rPr lang="en-US" smtClean="0"/>
              <a:t>. Also there will be</a:t>
            </a:r>
          </a:p>
          <a:p>
            <a:pPr algn="l" eaLnBrk="1" fontAlgn="auto" hangingPunct="1">
              <a:lnSpc>
                <a:spcPct val="80000"/>
              </a:lnSpc>
              <a:spcAft>
                <a:spcPts val="0"/>
              </a:spcAft>
              <a:buFont typeface="Arial" pitchFamily="34" charset="0"/>
              <a:buNone/>
              <a:defRPr/>
            </a:pPr>
            <a:r>
              <a:rPr lang="en-US" smtClean="0"/>
              <a:t>a small amount of the plastic strain ε</a:t>
            </a:r>
            <a:r>
              <a:rPr lang="en-US" baseline="-25000" smtClean="0"/>
              <a:t>2</a:t>
            </a:r>
            <a:r>
              <a:rPr lang="en-US" smtClean="0"/>
              <a:t>-ε</a:t>
            </a:r>
            <a:r>
              <a:rPr lang="en-US" baseline="-25000" smtClean="0"/>
              <a:t>3</a:t>
            </a:r>
            <a:r>
              <a:rPr lang="en-US" smtClean="0"/>
              <a:t> known as </a:t>
            </a:r>
            <a:r>
              <a:rPr lang="en-US" b="1" i="1" smtClean="0"/>
              <a:t>anelastic behavior</a:t>
            </a:r>
            <a:r>
              <a:rPr lang="en-US" smtClean="0"/>
              <a:t> which will disappear by time. (neglected in plasticity theories.) </a:t>
            </a:r>
          </a:p>
        </p:txBody>
      </p:sp>
      <p:sp>
        <p:nvSpPr>
          <p:cNvPr id="17412" name="Text Box 4"/>
          <p:cNvSpPr txBox="1">
            <a:spLocks noChangeArrowheads="1"/>
          </p:cNvSpPr>
          <p:nvPr/>
        </p:nvSpPr>
        <p:spPr bwMode="auto">
          <a:xfrm>
            <a:off x="152400" y="0"/>
            <a:ext cx="8458200" cy="579438"/>
          </a:xfrm>
          <a:prstGeom prst="rect">
            <a:avLst/>
          </a:prstGeom>
          <a:noFill/>
          <a:ln w="9525">
            <a:noFill/>
            <a:miter lim="800000"/>
            <a:headEnd/>
            <a:tailEnd/>
          </a:ln>
        </p:spPr>
        <p:txBody>
          <a:bodyPr>
            <a:spAutoFit/>
          </a:bodyPr>
          <a:lstStyle/>
          <a:p>
            <a:pPr>
              <a:spcBef>
                <a:spcPct val="50000"/>
              </a:spcBef>
            </a:pPr>
            <a:r>
              <a:rPr lang="en-US" sz="3200" b="1"/>
              <a:t>The flow curve &amp; Its interpretation:</a:t>
            </a:r>
            <a:endParaRPr lang="en-US" sz="3200"/>
          </a:p>
        </p:txBody>
      </p:sp>
      <p:pic>
        <p:nvPicPr>
          <p:cNvPr id="17414" name="Picture 6"/>
          <p:cNvPicPr>
            <a:picLocks noChangeAspect="1" noChangeArrowheads="1"/>
          </p:cNvPicPr>
          <p:nvPr/>
        </p:nvPicPr>
        <p:blipFill>
          <a:blip r:embed="rId2" cstate="print"/>
          <a:srcRect/>
          <a:stretch>
            <a:fillRect/>
          </a:stretch>
        </p:blipFill>
        <p:spPr bwMode="auto">
          <a:xfrm>
            <a:off x="2743200" y="3886200"/>
            <a:ext cx="2743200" cy="2452688"/>
          </a:xfrm>
          <a:prstGeom prst="rect">
            <a:avLst/>
          </a:prstGeom>
          <a:noFill/>
          <a:ln w="9525">
            <a:noFill/>
            <a:miter lim="800000"/>
            <a:headEnd/>
            <a:tailEnd/>
          </a:ln>
        </p:spPr>
      </p:pic>
      <p:sp>
        <p:nvSpPr>
          <p:cNvPr id="17415" name="Text Box 7"/>
          <p:cNvSpPr txBox="1">
            <a:spLocks noChangeArrowheads="1"/>
          </p:cNvSpPr>
          <p:nvPr/>
        </p:nvSpPr>
        <p:spPr bwMode="auto">
          <a:xfrm>
            <a:off x="838200" y="6248400"/>
            <a:ext cx="6934200" cy="457200"/>
          </a:xfrm>
          <a:prstGeom prst="rect">
            <a:avLst/>
          </a:prstGeom>
          <a:noFill/>
          <a:ln w="9525">
            <a:noFill/>
            <a:miter lim="800000"/>
            <a:headEnd/>
            <a:tailEnd/>
          </a:ln>
        </p:spPr>
        <p:txBody>
          <a:bodyPr>
            <a:spAutoFit/>
          </a:bodyPr>
          <a:lstStyle/>
          <a:p>
            <a:r>
              <a:rPr lang="en-US" sz="2400"/>
              <a:t>Typical true stress-strain curves for a ductile metal.</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Effect transition="in" filter="diamond(in)">
                                      <p:cBhvr>
                                        <p:cTn id="7" dur="2000"/>
                                        <p:tgtEl>
                                          <p:spTgt spid="174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411">
                                            <p:txEl>
                                              <p:pRg st="0" end="0"/>
                                            </p:txEl>
                                          </p:spTgt>
                                        </p:tgtEl>
                                        <p:attrNameLst>
                                          <p:attrName>style.visibility</p:attrName>
                                        </p:attrNameLst>
                                      </p:cBhvr>
                                      <p:to>
                                        <p:strVal val="visible"/>
                                      </p:to>
                                    </p:set>
                                    <p:anim calcmode="lin" valueType="num">
                                      <p:cBhvr additive="base">
                                        <p:cTn id="12"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414"/>
                                        </p:tgtEl>
                                        <p:attrNameLst>
                                          <p:attrName>style.visibility</p:attrName>
                                        </p:attrNameLst>
                                      </p:cBhvr>
                                      <p:to>
                                        <p:strVal val="visible"/>
                                      </p:to>
                                    </p:set>
                                    <p:anim calcmode="lin" valueType="num">
                                      <p:cBhvr additive="base">
                                        <p:cTn id="18" dur="500" fill="hold"/>
                                        <p:tgtEl>
                                          <p:spTgt spid="17414"/>
                                        </p:tgtEl>
                                        <p:attrNameLst>
                                          <p:attrName>ppt_x</p:attrName>
                                        </p:attrNameLst>
                                      </p:cBhvr>
                                      <p:tavLst>
                                        <p:tav tm="0">
                                          <p:val>
                                            <p:strVal val="#ppt_x"/>
                                          </p:val>
                                        </p:tav>
                                        <p:tav tm="100000">
                                          <p:val>
                                            <p:strVal val="#ppt_x"/>
                                          </p:val>
                                        </p:tav>
                                      </p:tavLst>
                                    </p:anim>
                                    <p:anim calcmode="lin" valueType="num">
                                      <p:cBhvr additive="base">
                                        <p:cTn id="19" dur="500" fill="hold"/>
                                        <p:tgtEl>
                                          <p:spTgt spid="174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415">
                                            <p:txEl>
                                              <p:pRg st="0" end="0"/>
                                            </p:txEl>
                                          </p:spTgt>
                                        </p:tgtEl>
                                        <p:attrNameLst>
                                          <p:attrName>style.visibility</p:attrName>
                                        </p:attrNameLst>
                                      </p:cBhvr>
                                      <p:to>
                                        <p:strVal val="visible"/>
                                      </p:to>
                                    </p:set>
                                    <p:anim calcmode="lin" valueType="num">
                                      <p:cBhvr additive="base">
                                        <p:cTn id="24" dur="500" fill="hold"/>
                                        <p:tgtEl>
                                          <p:spTgt spid="1741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74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7411">
                                            <p:txEl>
                                              <p:pRg st="1" end="1"/>
                                            </p:txEl>
                                          </p:spTgt>
                                        </p:tgtEl>
                                        <p:attrNameLst>
                                          <p:attrName>style.visibility</p:attrName>
                                        </p:attrNameLst>
                                      </p:cBhvr>
                                      <p:to>
                                        <p:strVal val="visible"/>
                                      </p:to>
                                    </p:set>
                                    <p:anim calcmode="lin" valueType="num">
                                      <p:cBhvr additive="base">
                                        <p:cTn id="30"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7411">
                                            <p:txEl>
                                              <p:pRg st="2" end="2"/>
                                            </p:txEl>
                                          </p:spTgt>
                                        </p:tgtEl>
                                        <p:attrNameLst>
                                          <p:attrName>style.visibility</p:attrName>
                                        </p:attrNameLst>
                                      </p:cBhvr>
                                      <p:to>
                                        <p:strVal val="visible"/>
                                      </p:to>
                                    </p:set>
                                    <p:anim calcmode="lin" valueType="num">
                                      <p:cBhvr additive="base">
                                        <p:cTn id="36"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7411">
                                            <p:txEl>
                                              <p:pRg st="3" end="3"/>
                                            </p:txEl>
                                          </p:spTgt>
                                        </p:tgtEl>
                                        <p:attrNameLst>
                                          <p:attrName>style.visibility</p:attrName>
                                        </p:attrNameLst>
                                      </p:cBhvr>
                                      <p:to>
                                        <p:strVal val="visible"/>
                                      </p:to>
                                    </p:set>
                                    <p:anim calcmode="lin" valueType="num">
                                      <p:cBhvr additive="base">
                                        <p:cTn id="42"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7411">
                                            <p:txEl>
                                              <p:pRg st="3" end="3"/>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7411">
                                            <p:txEl>
                                              <p:pRg st="4" end="4"/>
                                            </p:txEl>
                                          </p:spTgt>
                                        </p:tgtEl>
                                        <p:attrNameLst>
                                          <p:attrName>style.visibility</p:attrName>
                                        </p:attrNameLst>
                                      </p:cBhvr>
                                      <p:to>
                                        <p:strVal val="visible"/>
                                      </p:to>
                                    </p:set>
                                    <p:anim calcmode="lin" valueType="num">
                                      <p:cBhvr additive="base">
                                        <p:cTn id="46"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pic>
        <p:nvPicPr>
          <p:cNvPr id="147460" name="Picture 4"/>
          <p:cNvPicPr>
            <a:picLocks noChangeAspect="1" noChangeArrowheads="1"/>
          </p:cNvPicPr>
          <p:nvPr/>
        </p:nvPicPr>
        <p:blipFill>
          <a:blip r:embed="rId2" cstate="print"/>
          <a:srcRect/>
          <a:stretch>
            <a:fillRect/>
          </a:stretch>
        </p:blipFill>
        <p:spPr bwMode="auto">
          <a:xfrm>
            <a:off x="1008063" y="1066800"/>
            <a:ext cx="7472362" cy="4953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7460"/>
                                        </p:tgtEl>
                                        <p:attrNameLst>
                                          <p:attrName>style.visibility</p:attrName>
                                        </p:attrNameLst>
                                      </p:cBhvr>
                                      <p:to>
                                        <p:strVal val="visible"/>
                                      </p:to>
                                    </p:set>
                                    <p:animEffect transition="in" filter="checkerboard(across)">
                                      <p:cBhvr>
                                        <p:cTn id="7" dur="500"/>
                                        <p:tgtEl>
                                          <p:spTgt spid="147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45411" name="Rectangle 3"/>
          <p:cNvSpPr>
            <a:spLocks noGrp="1" noChangeArrowheads="1"/>
          </p:cNvSpPr>
          <p:nvPr>
            <p:ph idx="1"/>
          </p:nvPr>
        </p:nvSpPr>
        <p:spPr>
          <a:xfrm>
            <a:off x="0" y="533400"/>
            <a:ext cx="9144000" cy="6324600"/>
          </a:xfrm>
        </p:spPr>
        <p:txBody>
          <a:bodyPr/>
          <a:lstStyle/>
          <a:p>
            <a:pPr eaLnBrk="1" hangingPunct="1">
              <a:buFont typeface="Wingdings" pitchFamily="2" charset="2"/>
              <a:buNone/>
            </a:pPr>
            <a:r>
              <a:rPr lang="en-US" b="1" smtClean="0"/>
              <a:t>	Roll-Pass Sequence design: </a:t>
            </a:r>
          </a:p>
          <a:p>
            <a:pPr eaLnBrk="1" hangingPunct="1"/>
            <a:r>
              <a:rPr lang="en-US" smtClean="0"/>
              <a:t>Designing roll passes is a fairly complex and skilled art.</a:t>
            </a:r>
          </a:p>
          <a:p>
            <a:pPr eaLnBrk="1" hangingPunct="1"/>
            <a:endParaRPr lang="en-US" smtClean="0"/>
          </a:p>
          <a:p>
            <a:pPr eaLnBrk="1" hangingPunct="1"/>
            <a:r>
              <a:rPr lang="en-US" smtClean="0"/>
              <a:t>Here, we will only refer to some salient points to be considered in the design of the roll passes.</a:t>
            </a:r>
          </a:p>
          <a:p>
            <a:pPr eaLnBrk="1" hangingPunct="1"/>
            <a:endParaRPr lang="en-US" smtClean="0"/>
          </a:p>
          <a:p>
            <a:pPr eaLnBrk="1" hangingPunct="1"/>
            <a:r>
              <a:rPr lang="en-US" smtClean="0"/>
              <a:t> Before deciding on the actual sequence, it is necessary to consider the requirements of the final product. </a:t>
            </a:r>
          </a:p>
          <a:p>
            <a:pPr eaLnBrk="1" hangingPunct="1"/>
            <a:endParaRPr lang="en-US" smtClean="0"/>
          </a:p>
          <a:p>
            <a:pPr eaLnBrk="1" hangingPunct="1"/>
            <a:r>
              <a:rPr lang="en-US" smtClean="0"/>
              <a:t>Since hot rolling is finished at a high temperature of the order of 900 to 1100 °C depending on the material, the dimension of the finishing pass should take into account the linear expansion of the metal to be used, at this temperature.</a:t>
            </a:r>
          </a:p>
          <a:p>
            <a:pPr eaLnBrk="1" hangingPunct="1"/>
            <a:endParaRPr lang="en-US" b="1" smtClean="0"/>
          </a:p>
          <a:p>
            <a:pPr eaLnBrk="1" hangingPunct="1"/>
            <a:endParaRPr lang="en-US" sz="2600" smtClean="0"/>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46435" name="Rectangle 3"/>
          <p:cNvSpPr>
            <a:spLocks noGrp="1" noChangeArrowheads="1"/>
          </p:cNvSpPr>
          <p:nvPr>
            <p:ph idx="1"/>
          </p:nvPr>
        </p:nvSpPr>
        <p:spPr>
          <a:xfrm>
            <a:off x="152400" y="533400"/>
            <a:ext cx="8839200" cy="6324600"/>
          </a:xfrm>
        </p:spPr>
        <p:txBody>
          <a:bodyPr/>
          <a:lstStyle/>
          <a:p>
            <a:pPr eaLnBrk="1" hangingPunct="1">
              <a:buFont typeface="Wingdings" pitchFamily="2" charset="2"/>
              <a:buNone/>
            </a:pPr>
            <a:r>
              <a:rPr lang="en-US" b="1" i="1" smtClean="0"/>
              <a:t>	Pass Schedule For Blooms</a:t>
            </a:r>
            <a:r>
              <a:rPr lang="en-US" b="1" smtClean="0"/>
              <a:t> :</a:t>
            </a:r>
          </a:p>
          <a:p>
            <a:pPr eaLnBrk="1" hangingPunct="1"/>
            <a:r>
              <a:rPr lang="en-US" smtClean="0"/>
              <a:t>The most normally used passes in blooming mills are the plain sectioned rolls or bull-head passes.</a:t>
            </a:r>
          </a:p>
          <a:p>
            <a:pPr eaLnBrk="1" hangingPunct="1"/>
            <a:endParaRPr lang="en-US" smtClean="0"/>
          </a:p>
          <a:p>
            <a:pPr eaLnBrk="1" hangingPunct="1"/>
            <a:endParaRPr lang="en-US" sz="1000" smtClean="0"/>
          </a:p>
          <a:p>
            <a:pPr eaLnBrk="1" hangingPunct="1"/>
            <a:r>
              <a:rPr lang="en-US" smtClean="0"/>
              <a:t>The main advantages of the bull-head passes are that the strength of the roll is not affected by any grooves; very good descaling of the stock in the initial pass itself, and higher draughts that can be achieved. </a:t>
            </a:r>
          </a:p>
          <a:p>
            <a:pPr eaLnBrk="1" hangingPunct="1"/>
            <a:endParaRPr lang="en-US" smtClean="0"/>
          </a:p>
          <a:p>
            <a:pPr eaLnBrk="1" hangingPunct="1"/>
            <a:endParaRPr lang="en-US" sz="1000" smtClean="0"/>
          </a:p>
          <a:p>
            <a:pPr eaLnBrk="1" hangingPunct="1"/>
            <a:r>
              <a:rPr lang="en-US" smtClean="0"/>
              <a:t>If bull-head passes are chosen as initial passes, then large-sized rolls can be applied.</a:t>
            </a:r>
          </a:p>
          <a:p>
            <a:pPr eaLnBrk="1" hangingPunct="1"/>
            <a:endParaRPr lang="en-US" sz="1000" smtClean="0"/>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47459" name="Rectangle 3"/>
          <p:cNvSpPr>
            <a:spLocks noGrp="1" noChangeArrowheads="1"/>
          </p:cNvSpPr>
          <p:nvPr>
            <p:ph idx="1"/>
          </p:nvPr>
        </p:nvSpPr>
        <p:spPr>
          <a:xfrm>
            <a:off x="152400" y="685800"/>
            <a:ext cx="8839200" cy="6172200"/>
          </a:xfrm>
        </p:spPr>
        <p:txBody>
          <a:bodyPr/>
          <a:lstStyle/>
          <a:p>
            <a:pPr eaLnBrk="1" hangingPunct="1"/>
            <a:r>
              <a:rPr lang="en-US" smtClean="0"/>
              <a:t>While deciding the number of passes, the other factor to be considered is the number of times the bar is turned over. </a:t>
            </a:r>
          </a:p>
          <a:p>
            <a:pPr eaLnBrk="1" hangingPunct="1"/>
            <a:endParaRPr lang="en-US" smtClean="0"/>
          </a:p>
          <a:p>
            <a:pPr eaLnBrk="1" hangingPunct="1"/>
            <a:r>
              <a:rPr lang="en-US" smtClean="0"/>
              <a:t>To increase the output of the mill, it is desirable that the bar be turned over as few times as possible. </a:t>
            </a:r>
          </a:p>
          <a:p>
            <a:pPr eaLnBrk="1" hangingPunct="1"/>
            <a:endParaRPr lang="en-US" smtClean="0"/>
          </a:p>
          <a:p>
            <a:pPr eaLnBrk="1" hangingPunct="1"/>
            <a:r>
              <a:rPr lang="en-US" smtClean="0"/>
              <a:t>To obtain high-quality blooms, it should be turned over as many times as possible, otherwise the stock is likely to form cracks and fissures, if reduced in only one direction.</a:t>
            </a:r>
          </a:p>
          <a:p>
            <a:pPr eaLnBrk="1" hangingPunct="1"/>
            <a:endParaRPr lang="en-US" sz="2600" smtClean="0"/>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48483" name="Rectangle 3"/>
          <p:cNvSpPr>
            <a:spLocks noGrp="1" noChangeArrowheads="1"/>
          </p:cNvSpPr>
          <p:nvPr>
            <p:ph idx="1"/>
          </p:nvPr>
        </p:nvSpPr>
        <p:spPr>
          <a:xfrm>
            <a:off x="0" y="533400"/>
            <a:ext cx="9144000" cy="914400"/>
          </a:xfrm>
        </p:spPr>
        <p:txBody>
          <a:bodyPr/>
          <a:lstStyle/>
          <a:p>
            <a:pPr eaLnBrk="1" hangingPunct="1"/>
            <a:r>
              <a:rPr lang="en-US" sz="2600" smtClean="0"/>
              <a:t>The draughting schedule of a typical blooming mill is presented in Table </a:t>
            </a:r>
          </a:p>
        </p:txBody>
      </p:sp>
      <p:pic>
        <p:nvPicPr>
          <p:cNvPr id="151557" name="Picture 5"/>
          <p:cNvPicPr>
            <a:picLocks noChangeAspect="1" noChangeArrowheads="1"/>
          </p:cNvPicPr>
          <p:nvPr/>
        </p:nvPicPr>
        <p:blipFill>
          <a:blip r:embed="rId2" cstate="print"/>
          <a:srcRect/>
          <a:stretch>
            <a:fillRect/>
          </a:stretch>
        </p:blipFill>
        <p:spPr bwMode="auto">
          <a:xfrm>
            <a:off x="533400" y="1423988"/>
            <a:ext cx="8247063" cy="54340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1557"/>
                                        </p:tgtEl>
                                        <p:attrNameLst>
                                          <p:attrName>style.visibility</p:attrName>
                                        </p:attrNameLst>
                                      </p:cBhvr>
                                      <p:to>
                                        <p:strVal val="visible"/>
                                      </p:to>
                                    </p:set>
                                    <p:animEffect transition="in" filter="checkerboard(across)">
                                      <p:cBhvr>
                                        <p:cTn id="7" dur="500"/>
                                        <p:tgtEl>
                                          <p:spTgt spid="151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49507" name="Rectangle 3"/>
          <p:cNvSpPr>
            <a:spLocks noGrp="1" noChangeArrowheads="1"/>
          </p:cNvSpPr>
          <p:nvPr>
            <p:ph idx="1"/>
          </p:nvPr>
        </p:nvSpPr>
        <p:spPr>
          <a:xfrm>
            <a:off x="152400" y="457200"/>
            <a:ext cx="8839200" cy="6400800"/>
          </a:xfrm>
        </p:spPr>
        <p:txBody>
          <a:bodyPr/>
          <a:lstStyle/>
          <a:p>
            <a:pPr eaLnBrk="1" hangingPunct="1">
              <a:buFont typeface="Wingdings" pitchFamily="2" charset="2"/>
              <a:buNone/>
            </a:pPr>
            <a:r>
              <a:rPr lang="en-US" b="1" i="1" smtClean="0"/>
              <a:t>	Rolling of Rounds:</a:t>
            </a:r>
            <a:r>
              <a:rPr lang="en-US" b="1" smtClean="0"/>
              <a:t> </a:t>
            </a:r>
          </a:p>
          <a:p>
            <a:pPr eaLnBrk="1" hangingPunct="1"/>
            <a:r>
              <a:rPr lang="en-US" smtClean="0"/>
              <a:t>The types of possible sequences for finishing passes for rolling round sections are presented in Fig. </a:t>
            </a:r>
          </a:p>
          <a:p>
            <a:pPr eaLnBrk="1" hangingPunct="1"/>
            <a:endParaRPr lang="en-US" smtClean="0"/>
          </a:p>
          <a:p>
            <a:pPr eaLnBrk="1" hangingPunct="1"/>
            <a:r>
              <a:rPr lang="en-US" smtClean="0"/>
              <a:t>Depending upon the starting stock size, the necessary break down passes, as explained earlier, are to be employed before this sequence. </a:t>
            </a:r>
          </a:p>
          <a:p>
            <a:pPr eaLnBrk="1" hangingPunct="1"/>
            <a:endParaRPr lang="en-US" smtClean="0"/>
          </a:p>
          <a:p>
            <a:pPr eaLnBrk="1" hangingPunct="1"/>
            <a:r>
              <a:rPr lang="en-US" smtClean="0"/>
              <a:t>The most generally used pass sequence for smaller rounds from 5 to 20 mm is the one shown in Fig. (a). </a:t>
            </a:r>
          </a:p>
          <a:p>
            <a:pPr eaLnBrk="1" hangingPunct="1"/>
            <a:endParaRPr lang="en-US" smtClean="0"/>
          </a:p>
          <a:p>
            <a:pPr eaLnBrk="1" hangingPunct="1"/>
            <a:r>
              <a:rPr lang="en-US" smtClean="0"/>
              <a:t>For higher size rounds of 20 to 100 mm, the pass sequence shown in (b) is used. </a:t>
            </a: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381000" y="0"/>
            <a:ext cx="8229600" cy="457200"/>
          </a:xfrm>
        </p:spPr>
        <p:txBody>
          <a:bodyPr/>
          <a:lstStyle/>
          <a:p>
            <a:pPr eaLnBrk="1" hangingPunct="1"/>
            <a:r>
              <a:rPr lang="en-US" b="1" smtClean="0"/>
              <a:t>Roll Pass Sequence(Cont..):</a:t>
            </a:r>
            <a:endParaRPr lang="en-US" smtClean="0"/>
          </a:p>
        </p:txBody>
      </p:sp>
      <p:sp>
        <p:nvSpPr>
          <p:cNvPr id="150531" name="Rectangle 3"/>
          <p:cNvSpPr>
            <a:spLocks noGrp="1" noChangeArrowheads="1"/>
          </p:cNvSpPr>
          <p:nvPr>
            <p:ph idx="1"/>
          </p:nvPr>
        </p:nvSpPr>
        <p:spPr>
          <a:xfrm>
            <a:off x="0" y="381000"/>
            <a:ext cx="9144000" cy="6477000"/>
          </a:xfrm>
        </p:spPr>
        <p:txBody>
          <a:bodyPr/>
          <a:lstStyle/>
          <a:p>
            <a:pPr eaLnBrk="1" hangingPunct="1">
              <a:buFont typeface="Wingdings" pitchFamily="2" charset="2"/>
              <a:buNone/>
            </a:pPr>
            <a:r>
              <a:rPr lang="en-US" b="1" i="1" smtClean="0"/>
              <a:t>	Rolling of Rounds:</a:t>
            </a:r>
            <a:r>
              <a:rPr lang="en-US" b="1" smtClean="0"/>
              <a:t> </a:t>
            </a:r>
          </a:p>
          <a:p>
            <a:pPr eaLnBrk="1" hangingPunct="1"/>
            <a:r>
              <a:rPr lang="en-US" sz="2600" smtClean="0"/>
              <a:t>Because of the flat box pass incorporated, descaling is done effectively and also the leader pass (the one just before the finish pass) is universal for a number of (5 to 6) round of sizes. </a:t>
            </a:r>
          </a:p>
          <a:p>
            <a:pPr eaLnBrk="1" hangingPunct="1"/>
            <a:r>
              <a:rPr lang="en-US" sz="2600" smtClean="0"/>
              <a:t>The other advantage with this is that the edge pass (the one before the leader pass) causes a bulge in the material on the side, thereby decreasing the roll wear in the oval pass immediately after it.</a:t>
            </a:r>
          </a:p>
          <a:p>
            <a:pPr eaLnBrk="1" hangingPunct="1"/>
            <a:r>
              <a:rPr lang="en-US" sz="2600" smtClean="0"/>
              <a:t>Rounds requiring special steels and better quality are obtained by the rolling sequence shown  in Fig. 7.13(c). </a:t>
            </a:r>
          </a:p>
          <a:p>
            <a:pPr eaLnBrk="1" hangingPunct="1"/>
            <a:r>
              <a:rPr lang="en-US" sz="2600" smtClean="0"/>
              <a:t>The main feature here is that all the passes shown are without any sharp comers thus maintaining uniform tem­perature throughout he material. </a:t>
            </a:r>
          </a:p>
          <a:p>
            <a:pPr eaLnBrk="1" hangingPunct="1"/>
            <a:r>
              <a:rPr lang="en-US" sz="2600" smtClean="0"/>
              <a:t>For obtaining exact round section special steel, the oval-oval sequence at shown in Fig, 7.13(d) is used. </a:t>
            </a: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51555" name="Rectangle 3"/>
          <p:cNvSpPr>
            <a:spLocks noGrp="1" noChangeArrowheads="1"/>
          </p:cNvSpPr>
          <p:nvPr>
            <p:ph idx="1"/>
          </p:nvPr>
        </p:nvSpPr>
        <p:spPr>
          <a:xfrm>
            <a:off x="152400" y="533400"/>
            <a:ext cx="8839200" cy="685800"/>
          </a:xfrm>
        </p:spPr>
        <p:txBody>
          <a:bodyPr/>
          <a:lstStyle/>
          <a:p>
            <a:pPr eaLnBrk="1" hangingPunct="1">
              <a:buFont typeface="Wingdings" pitchFamily="2" charset="2"/>
              <a:buNone/>
            </a:pPr>
            <a:r>
              <a:rPr lang="en-US" b="1" i="1" smtClean="0"/>
              <a:t>	Rolling of Rounds:</a:t>
            </a:r>
            <a:endParaRPr lang="en-US" smtClean="0"/>
          </a:p>
        </p:txBody>
      </p:sp>
      <p:pic>
        <p:nvPicPr>
          <p:cNvPr id="154628" name="Picture 4"/>
          <p:cNvPicPr>
            <a:picLocks noChangeAspect="1" noChangeArrowheads="1"/>
          </p:cNvPicPr>
          <p:nvPr/>
        </p:nvPicPr>
        <p:blipFill>
          <a:blip r:embed="rId2" cstate="print"/>
          <a:srcRect/>
          <a:stretch>
            <a:fillRect/>
          </a:stretch>
        </p:blipFill>
        <p:spPr bwMode="auto">
          <a:xfrm>
            <a:off x="838200" y="1219200"/>
            <a:ext cx="6934200" cy="4927600"/>
          </a:xfrm>
          <a:prstGeom prst="rect">
            <a:avLst/>
          </a:prstGeom>
          <a:noFill/>
          <a:ln w="9525">
            <a:noFill/>
            <a:miter lim="800000"/>
            <a:headEnd/>
            <a:tailEnd/>
          </a:ln>
        </p:spPr>
      </p:pic>
      <p:sp>
        <p:nvSpPr>
          <p:cNvPr id="5" name="TextBox 4"/>
          <p:cNvSpPr txBox="1">
            <a:spLocks noChangeArrowheads="1"/>
          </p:cNvSpPr>
          <p:nvPr/>
        </p:nvSpPr>
        <p:spPr bwMode="auto">
          <a:xfrm>
            <a:off x="304800" y="6088063"/>
            <a:ext cx="8839200" cy="523875"/>
          </a:xfrm>
          <a:prstGeom prst="rect">
            <a:avLst/>
          </a:prstGeom>
          <a:noFill/>
          <a:ln w="9525">
            <a:noFill/>
            <a:miter lim="800000"/>
            <a:headEnd/>
            <a:tailEnd/>
          </a:ln>
        </p:spPr>
        <p:txBody>
          <a:bodyPr>
            <a:spAutoFit/>
          </a:bodyPr>
          <a:lstStyle/>
          <a:p>
            <a:r>
              <a:rPr lang="en-US" sz="2800"/>
              <a:t>Fig.   Various pass sequences for rolling round sections.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4628"/>
                                        </p:tgtEl>
                                        <p:attrNameLst>
                                          <p:attrName>style.visibility</p:attrName>
                                        </p:attrNameLst>
                                      </p:cBhvr>
                                      <p:to>
                                        <p:strVal val="visible"/>
                                      </p:to>
                                    </p:set>
                                    <p:animEffect transition="in" filter="checkerboard(across)">
                                      <p:cBhvr>
                                        <p:cTn id="7" dur="500"/>
                                        <p:tgtEl>
                                          <p:spTgt spid="15462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52579" name="Rectangle 3"/>
          <p:cNvSpPr>
            <a:spLocks noGrp="1" noChangeArrowheads="1"/>
          </p:cNvSpPr>
          <p:nvPr>
            <p:ph idx="1"/>
          </p:nvPr>
        </p:nvSpPr>
        <p:spPr>
          <a:xfrm>
            <a:off x="0" y="533400"/>
            <a:ext cx="3733800" cy="5486400"/>
          </a:xfrm>
        </p:spPr>
        <p:txBody>
          <a:bodyPr/>
          <a:lstStyle/>
          <a:p>
            <a:pPr eaLnBrk="1" hangingPunct="1"/>
            <a:r>
              <a:rPr lang="en-US" smtClean="0"/>
              <a:t>The handing of material in the oval passes is difficult and hence the vertical oval is slightly modified to improve the liability. </a:t>
            </a:r>
          </a:p>
          <a:p>
            <a:pPr eaLnBrk="1" hangingPunct="1"/>
            <a:endParaRPr lang="en-US" smtClean="0"/>
          </a:p>
          <a:p>
            <a:pPr eaLnBrk="1" hangingPunct="1"/>
            <a:r>
              <a:rPr lang="en-US" smtClean="0"/>
              <a:t>A typical sequence of roll passes to obtain a 12 mm rod from a billet of 100 * 100 mm is shown in Fig. </a:t>
            </a:r>
          </a:p>
          <a:p>
            <a:pPr eaLnBrk="1" hangingPunct="1"/>
            <a:endParaRPr lang="en-US" sz="2600" smtClean="0"/>
          </a:p>
        </p:txBody>
      </p:sp>
      <p:pic>
        <p:nvPicPr>
          <p:cNvPr id="155652" name="Picture 4"/>
          <p:cNvPicPr>
            <a:picLocks noChangeAspect="1" noChangeArrowheads="1"/>
          </p:cNvPicPr>
          <p:nvPr/>
        </p:nvPicPr>
        <p:blipFill>
          <a:blip r:embed="rId2" cstate="print"/>
          <a:srcRect/>
          <a:stretch>
            <a:fillRect/>
          </a:stretch>
        </p:blipFill>
        <p:spPr bwMode="auto">
          <a:xfrm>
            <a:off x="3722688" y="914400"/>
            <a:ext cx="5268912" cy="51498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5652"/>
                                        </p:tgtEl>
                                        <p:attrNameLst>
                                          <p:attrName>style.visibility</p:attrName>
                                        </p:attrNameLst>
                                      </p:cBhvr>
                                      <p:to>
                                        <p:strVal val="visible"/>
                                      </p:to>
                                    </p:set>
                                    <p:animEffect transition="in" filter="checkerboard(across)">
                                      <p:cBhvr>
                                        <p:cTn id="7" dur="500"/>
                                        <p:tgtEl>
                                          <p:spTgt spid="155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53603" name="Rectangle 3"/>
          <p:cNvSpPr>
            <a:spLocks noGrp="1" noChangeArrowheads="1"/>
          </p:cNvSpPr>
          <p:nvPr>
            <p:ph idx="1"/>
          </p:nvPr>
        </p:nvSpPr>
        <p:spPr>
          <a:xfrm>
            <a:off x="0" y="533400"/>
            <a:ext cx="9144000" cy="6324600"/>
          </a:xfrm>
        </p:spPr>
        <p:txBody>
          <a:bodyPr/>
          <a:lstStyle/>
          <a:p>
            <a:pPr eaLnBrk="1" hangingPunct="1">
              <a:buFont typeface="Wingdings" pitchFamily="2" charset="2"/>
              <a:buNone/>
            </a:pPr>
            <a:r>
              <a:rPr lang="en-US" b="1" i="1" smtClean="0"/>
              <a:t>	Rolling of sections:  </a:t>
            </a:r>
            <a:endParaRPr lang="en-US" b="1" smtClean="0"/>
          </a:p>
          <a:p>
            <a:pPr eaLnBrk="1" hangingPunct="1"/>
            <a:r>
              <a:rPr lang="en-US" i="1" smtClean="0"/>
              <a:t>The</a:t>
            </a:r>
            <a:r>
              <a:rPr lang="en-US" smtClean="0"/>
              <a:t> rolling of structural section is more difficult because of the presence of flanges. Shapes with flange are generally rolled in closed passes. </a:t>
            </a:r>
          </a:p>
          <a:p>
            <a:pPr eaLnBrk="1" hangingPunct="1"/>
            <a:r>
              <a:rPr lang="en-US" smtClean="0"/>
              <a:t>A closed pass is one where the complete shape of the pass is in one roll, as shown in Fig. (a). </a:t>
            </a:r>
          </a:p>
          <a:p>
            <a:pPr eaLnBrk="1" hangingPunct="1"/>
            <a:r>
              <a:rPr lang="en-US" smtClean="0"/>
              <a:t>The open pass as shown in Fin. (b) is the one where part of the pass is present in each of the two rolls.</a:t>
            </a:r>
          </a:p>
          <a:p>
            <a:pPr eaLnBrk="1" hangingPunct="1"/>
            <a:r>
              <a:rPr lang="en-US" smtClean="0"/>
              <a:t>In these passes the deformation not uniform and also, the roll wear poses a serious problem. </a:t>
            </a:r>
          </a:p>
          <a:p>
            <a:pPr eaLnBrk="1" hangingPunct="1"/>
            <a:r>
              <a:rPr lang="en-US" smtClean="0"/>
              <a:t>When any appreciable roll wear is noticed the rolls are to be discarded because any restoration  increases the paw size, thus changing the final dimensions. </a:t>
            </a:r>
          </a:p>
          <a:p>
            <a:pPr eaLnBrk="1" hangingPunct="1"/>
            <a:endParaRPr lang="en-US" smtClean="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subTitle" idx="1"/>
          </p:nvPr>
        </p:nvSpPr>
        <p:spPr>
          <a:xfrm>
            <a:off x="0" y="0"/>
            <a:ext cx="9144000" cy="6858000"/>
          </a:xfrm>
        </p:spPr>
        <p:txBody>
          <a:bodyPr rtlCol="0">
            <a:normAutofit/>
          </a:bodyPr>
          <a:lstStyle/>
          <a:p>
            <a:pPr algn="l" eaLnBrk="1" fontAlgn="auto" hangingPunct="1">
              <a:spcAft>
                <a:spcPts val="0"/>
              </a:spcAft>
              <a:buFont typeface="Arial" pitchFamily="34" charset="0"/>
              <a:buNone/>
              <a:defRPr/>
            </a:pPr>
            <a:r>
              <a:rPr lang="en-US" sz="1800" smtClean="0"/>
              <a:t>• </a:t>
            </a:r>
            <a:r>
              <a:rPr lang="en-US" smtClean="0"/>
              <a:t>Usually the stress-strain curve on unloading from a plastic strain will not be exactly linear and parallel to the elastic portion of the curve.</a:t>
            </a:r>
          </a:p>
          <a:p>
            <a:pPr algn="l" eaLnBrk="1" fontAlgn="auto" hangingPunct="1">
              <a:spcAft>
                <a:spcPts val="0"/>
              </a:spcAft>
              <a:buFont typeface="Arial" pitchFamily="34" charset="0"/>
              <a:buNone/>
              <a:defRPr/>
            </a:pPr>
            <a:r>
              <a:rPr lang="en-US" smtClean="0"/>
              <a:t>• On reloading the curve will generally bend over as the stress pass through the original value from which it was unloaded.</a:t>
            </a:r>
          </a:p>
          <a:p>
            <a:pPr algn="l" eaLnBrk="1" fontAlgn="auto" hangingPunct="1">
              <a:spcAft>
                <a:spcPts val="0"/>
              </a:spcAft>
              <a:buFont typeface="Arial" pitchFamily="34" charset="0"/>
              <a:buNone/>
              <a:defRPr/>
            </a:pPr>
            <a:r>
              <a:rPr lang="en-US" smtClean="0"/>
              <a:t>• With this little effect of unloading and loading from a plastic strain, the stress-strain curve becomes a continuation of the </a:t>
            </a:r>
            <a:r>
              <a:rPr lang="en-US" b="1" smtClean="0"/>
              <a:t>hysteresis behavior</a:t>
            </a:r>
            <a:r>
              <a:rPr lang="en-US" smtClean="0"/>
              <a:t>. (but generally neglected in plasticity theories.)</a:t>
            </a:r>
          </a:p>
        </p:txBody>
      </p:sp>
      <p:pic>
        <p:nvPicPr>
          <p:cNvPr id="18438" name="Picture 6"/>
          <p:cNvPicPr>
            <a:picLocks noChangeAspect="1" noChangeArrowheads="1"/>
          </p:cNvPicPr>
          <p:nvPr/>
        </p:nvPicPr>
        <p:blipFill>
          <a:blip r:embed="rId2" cstate="print"/>
          <a:srcRect/>
          <a:stretch>
            <a:fillRect/>
          </a:stretch>
        </p:blipFill>
        <p:spPr bwMode="auto">
          <a:xfrm>
            <a:off x="2362200" y="3733800"/>
            <a:ext cx="3352800" cy="2590800"/>
          </a:xfrm>
          <a:prstGeom prst="rect">
            <a:avLst/>
          </a:prstGeom>
          <a:noFill/>
          <a:ln w="9525">
            <a:noFill/>
            <a:miter lim="800000"/>
            <a:headEnd/>
            <a:tailEnd/>
          </a:ln>
        </p:spPr>
      </p:pic>
      <p:sp>
        <p:nvSpPr>
          <p:cNvPr id="18439" name="Text Box 7"/>
          <p:cNvSpPr txBox="1">
            <a:spLocks noChangeArrowheads="1"/>
          </p:cNvSpPr>
          <p:nvPr/>
        </p:nvSpPr>
        <p:spPr bwMode="auto">
          <a:xfrm>
            <a:off x="228600" y="6400800"/>
            <a:ext cx="6934200" cy="457200"/>
          </a:xfrm>
          <a:prstGeom prst="rect">
            <a:avLst/>
          </a:prstGeom>
          <a:noFill/>
          <a:ln w="9525">
            <a:noFill/>
            <a:miter lim="800000"/>
            <a:headEnd/>
            <a:tailEnd/>
          </a:ln>
        </p:spPr>
        <p:txBody>
          <a:bodyPr>
            <a:spAutoFit/>
          </a:bodyPr>
          <a:lstStyle/>
          <a:p>
            <a:r>
              <a:rPr lang="en-US" sz="2400"/>
              <a:t>Stress-strain curve on unloading from a plastic strain.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ppt_x"/>
                                          </p:val>
                                        </p:tav>
                                        <p:tav tm="100000">
                                          <p:val>
                                            <p:strVal val="#ppt_x"/>
                                          </p:val>
                                        </p:tav>
                                      </p:tavLst>
                                    </p:anim>
                                    <p:anim calcmode="lin" valueType="num">
                                      <p:cBhvr additive="base">
                                        <p:cTn id="14"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439">
                                            <p:txEl>
                                              <p:pRg st="0" end="0"/>
                                            </p:txEl>
                                          </p:spTgt>
                                        </p:tgtEl>
                                        <p:attrNameLst>
                                          <p:attrName>style.visibility</p:attrName>
                                        </p:attrNameLst>
                                      </p:cBhvr>
                                      <p:to>
                                        <p:strVal val="visible"/>
                                      </p:to>
                                    </p:set>
                                    <p:anim calcmode="lin" valueType="num">
                                      <p:cBhvr additive="base">
                                        <p:cTn id="19" dur="500" fill="hold"/>
                                        <p:tgtEl>
                                          <p:spTgt spid="1843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435">
                                            <p:txEl>
                                              <p:pRg st="1" end="1"/>
                                            </p:txEl>
                                          </p:spTgt>
                                        </p:tgtEl>
                                        <p:attrNameLst>
                                          <p:attrName>style.visibility</p:attrName>
                                        </p:attrNameLst>
                                      </p:cBhvr>
                                      <p:to>
                                        <p:strVal val="visible"/>
                                      </p:to>
                                    </p:set>
                                    <p:anim calcmode="lin" valueType="num">
                                      <p:cBhvr additive="base">
                                        <p:cTn id="25"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435">
                                            <p:txEl>
                                              <p:pRg st="2" end="2"/>
                                            </p:txEl>
                                          </p:spTgt>
                                        </p:tgtEl>
                                        <p:attrNameLst>
                                          <p:attrName>style.visibility</p:attrName>
                                        </p:attrNameLst>
                                      </p:cBhvr>
                                      <p:to>
                                        <p:strVal val="visible"/>
                                      </p:to>
                                    </p:set>
                                    <p:anim calcmode="lin" valueType="num">
                                      <p:cBhvr additive="base">
                                        <p:cTn id="31"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381000" y="0"/>
            <a:ext cx="8229600" cy="533400"/>
          </a:xfrm>
        </p:spPr>
        <p:txBody>
          <a:bodyPr/>
          <a:lstStyle/>
          <a:p>
            <a:pPr eaLnBrk="1" hangingPunct="1"/>
            <a:r>
              <a:rPr lang="en-US" b="1" smtClean="0"/>
              <a:t>Roll Pass Sequence(Cont..):</a:t>
            </a:r>
            <a:endParaRPr lang="en-US" smtClean="0"/>
          </a:p>
        </p:txBody>
      </p:sp>
      <p:pic>
        <p:nvPicPr>
          <p:cNvPr id="173058" name="Picture 2"/>
          <p:cNvPicPr>
            <a:picLocks noChangeAspect="1" noChangeArrowheads="1"/>
          </p:cNvPicPr>
          <p:nvPr/>
        </p:nvPicPr>
        <p:blipFill>
          <a:blip r:embed="rId2" cstate="print"/>
          <a:srcRect/>
          <a:stretch>
            <a:fillRect/>
          </a:stretch>
        </p:blipFill>
        <p:spPr bwMode="auto">
          <a:xfrm>
            <a:off x="2133600" y="766763"/>
            <a:ext cx="4267200" cy="59626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3058"/>
                                        </p:tgtEl>
                                        <p:attrNameLst>
                                          <p:attrName>style.visibility</p:attrName>
                                        </p:attrNameLst>
                                      </p:cBhvr>
                                      <p:to>
                                        <p:strVal val="visible"/>
                                      </p:to>
                                    </p:set>
                                    <p:animEffect transition="in" filter="checkerboard(across)">
                                      <p:cBhvr>
                                        <p:cTn id="7" dur="500"/>
                                        <p:tgtEl>
                                          <p:spTgt spid="173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55651" name="Rectangle 3"/>
          <p:cNvSpPr>
            <a:spLocks noGrp="1" noChangeArrowheads="1"/>
          </p:cNvSpPr>
          <p:nvPr>
            <p:ph idx="1"/>
          </p:nvPr>
        </p:nvSpPr>
        <p:spPr>
          <a:xfrm>
            <a:off x="152400" y="533400"/>
            <a:ext cx="5181600" cy="6324600"/>
          </a:xfrm>
        </p:spPr>
        <p:txBody>
          <a:bodyPr/>
          <a:lstStyle/>
          <a:p>
            <a:pPr eaLnBrk="1" hangingPunct="1">
              <a:buFont typeface="Wingdings" pitchFamily="2" charset="2"/>
              <a:buNone/>
            </a:pPr>
            <a:r>
              <a:rPr lang="en-US" b="1" i="1" smtClean="0"/>
              <a:t>	Rolling of sections:</a:t>
            </a:r>
          </a:p>
          <a:p>
            <a:pPr eaLnBrk="1" hangingPunct="1"/>
            <a:r>
              <a:rPr lang="en-US" b="1" i="1" smtClean="0"/>
              <a:t> </a:t>
            </a:r>
            <a:r>
              <a:rPr lang="en-US" smtClean="0"/>
              <a:t>The types of pass sequences that are used for channel section are shown in Fig.  </a:t>
            </a:r>
          </a:p>
          <a:p>
            <a:pPr eaLnBrk="1" hangingPunct="1"/>
            <a:r>
              <a:rPr lang="en-US" smtClean="0"/>
              <a:t>By the method called beam rolling, the flange section of large thickness are formed to aid in the feeding of the metal into the roll and also to reduce the cooling of the flange.</a:t>
            </a:r>
          </a:p>
          <a:p>
            <a:pPr eaLnBrk="1" hangingPunct="1"/>
            <a:r>
              <a:rPr lang="en-US" smtClean="0"/>
              <a:t> In the leader and final passes, these are rolled  down to the final shape as shown in Fig. (a).</a:t>
            </a:r>
          </a:p>
          <a:p>
            <a:pPr eaLnBrk="1" hangingPunct="1"/>
            <a:endParaRPr lang="en-US" b="1" i="1" smtClean="0"/>
          </a:p>
          <a:p>
            <a:pPr eaLnBrk="1" hangingPunct="1"/>
            <a:endParaRPr lang="en-US" smtClean="0"/>
          </a:p>
        </p:txBody>
      </p:sp>
      <p:pic>
        <p:nvPicPr>
          <p:cNvPr id="174082" name="Picture 2"/>
          <p:cNvPicPr>
            <a:picLocks noChangeAspect="1" noChangeArrowheads="1"/>
          </p:cNvPicPr>
          <p:nvPr/>
        </p:nvPicPr>
        <p:blipFill>
          <a:blip r:embed="rId2" cstate="print"/>
          <a:srcRect/>
          <a:stretch>
            <a:fillRect/>
          </a:stretch>
        </p:blipFill>
        <p:spPr bwMode="auto">
          <a:xfrm>
            <a:off x="6934200" y="228600"/>
            <a:ext cx="990600" cy="5980113"/>
          </a:xfrm>
          <a:prstGeom prst="rect">
            <a:avLst/>
          </a:prstGeom>
          <a:noFill/>
          <a:ln w="9525">
            <a:noFill/>
            <a:miter lim="800000"/>
            <a:headEnd/>
            <a:tailEnd/>
          </a:ln>
        </p:spPr>
      </p:pic>
      <p:sp>
        <p:nvSpPr>
          <p:cNvPr id="5" name="TextBox 4"/>
          <p:cNvSpPr txBox="1">
            <a:spLocks noChangeArrowheads="1"/>
          </p:cNvSpPr>
          <p:nvPr/>
        </p:nvSpPr>
        <p:spPr bwMode="auto">
          <a:xfrm>
            <a:off x="6019800" y="6088063"/>
            <a:ext cx="3124200" cy="831850"/>
          </a:xfrm>
          <a:prstGeom prst="rect">
            <a:avLst/>
          </a:prstGeom>
          <a:noFill/>
          <a:ln w="9525">
            <a:noFill/>
            <a:miter lim="800000"/>
            <a:headEnd/>
            <a:tailEnd/>
          </a:ln>
        </p:spPr>
        <p:txBody>
          <a:bodyPr>
            <a:spAutoFit/>
          </a:bodyPr>
          <a:lstStyle/>
          <a:p>
            <a:r>
              <a:rPr lang="en-US" sz="2400"/>
              <a:t>Pass sequence for rolling channel section.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4082"/>
                                        </p:tgtEl>
                                        <p:attrNameLst>
                                          <p:attrName>style.visibility</p:attrName>
                                        </p:attrNameLst>
                                      </p:cBhvr>
                                      <p:to>
                                        <p:strVal val="visible"/>
                                      </p:to>
                                    </p:set>
                                    <p:animEffect transition="in" filter="checkerboard(across)">
                                      <p:cBhvr>
                                        <p:cTn id="7" dur="500"/>
                                        <p:tgtEl>
                                          <p:spTgt spid="17408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381000" y="0"/>
            <a:ext cx="8229600" cy="457200"/>
          </a:xfrm>
        </p:spPr>
        <p:txBody>
          <a:bodyPr/>
          <a:lstStyle/>
          <a:p>
            <a:pPr eaLnBrk="1" hangingPunct="1"/>
            <a:r>
              <a:rPr lang="en-US" b="1" smtClean="0"/>
              <a:t>Roll Pass Sequence(Cont..):</a:t>
            </a:r>
            <a:endParaRPr lang="en-US" smtClean="0"/>
          </a:p>
        </p:txBody>
      </p:sp>
      <p:sp>
        <p:nvSpPr>
          <p:cNvPr id="156675" name="Rectangle 3"/>
          <p:cNvSpPr>
            <a:spLocks noGrp="1" noChangeArrowheads="1"/>
          </p:cNvSpPr>
          <p:nvPr>
            <p:ph idx="1"/>
          </p:nvPr>
        </p:nvSpPr>
        <p:spPr>
          <a:xfrm>
            <a:off x="0" y="533400"/>
            <a:ext cx="5562600" cy="6324600"/>
          </a:xfrm>
        </p:spPr>
        <p:txBody>
          <a:bodyPr/>
          <a:lstStyle/>
          <a:p>
            <a:pPr eaLnBrk="1" hangingPunct="1"/>
            <a:r>
              <a:rPr lang="en-US" b="1" i="1" smtClean="0"/>
              <a:t>Rolling of sections:</a:t>
            </a:r>
          </a:p>
          <a:p>
            <a:pPr eaLnBrk="1" hangingPunct="1"/>
            <a:r>
              <a:rPr lang="en-US" smtClean="0"/>
              <a:t>In an alternative method called</a:t>
            </a:r>
            <a:r>
              <a:rPr lang="en-US" i="1" smtClean="0"/>
              <a:t> butterfly method,</a:t>
            </a:r>
            <a:r>
              <a:rPr lang="en-US" smtClean="0"/>
              <a:t> the chan­nel is considered as two angles. </a:t>
            </a:r>
          </a:p>
          <a:p>
            <a:pPr eaLnBrk="1" hangingPunct="1"/>
            <a:endParaRPr lang="en-US" smtClean="0"/>
          </a:p>
          <a:p>
            <a:pPr eaLnBrk="1" hangingPunct="1"/>
            <a:r>
              <a:rPr lang="en-US" smtClean="0"/>
              <a:t>The stock can be rolled into splayed (spreaded out) flanges in initial passes as shown in Fig. (b). </a:t>
            </a:r>
          </a:p>
          <a:p>
            <a:pPr eaLnBrk="1" hangingPunct="1"/>
            <a:endParaRPr lang="en-US" smtClean="0"/>
          </a:p>
          <a:p>
            <a:pPr eaLnBrk="1" hangingPunct="1"/>
            <a:r>
              <a:rPr lang="en-US" smtClean="0"/>
              <a:t>This method helps in obtaining flanges with no taper in sides, and also a sharp comer between the web and the inner flange face. </a:t>
            </a:r>
          </a:p>
          <a:p>
            <a:pPr eaLnBrk="1" hangingPunct="1"/>
            <a:endParaRPr lang="en-US" b="1" i="1" smtClean="0"/>
          </a:p>
          <a:p>
            <a:pPr eaLnBrk="1" hangingPunct="1"/>
            <a:endParaRPr lang="en-US" b="1" smtClean="0"/>
          </a:p>
        </p:txBody>
      </p:sp>
      <p:sp>
        <p:nvSpPr>
          <p:cNvPr id="4" name="TextBox 3"/>
          <p:cNvSpPr txBox="1">
            <a:spLocks noChangeArrowheads="1"/>
          </p:cNvSpPr>
          <p:nvPr/>
        </p:nvSpPr>
        <p:spPr bwMode="auto">
          <a:xfrm>
            <a:off x="5638800" y="6027738"/>
            <a:ext cx="3352800" cy="830262"/>
          </a:xfrm>
          <a:prstGeom prst="rect">
            <a:avLst/>
          </a:prstGeom>
          <a:noFill/>
          <a:ln w="9525">
            <a:noFill/>
            <a:miter lim="800000"/>
            <a:headEnd/>
            <a:tailEnd/>
          </a:ln>
        </p:spPr>
        <p:txBody>
          <a:bodyPr>
            <a:spAutoFit/>
          </a:bodyPr>
          <a:lstStyle/>
          <a:p>
            <a:r>
              <a:rPr lang="en-US" sz="2400"/>
              <a:t>Pass sequence for rolling channel section.</a:t>
            </a:r>
          </a:p>
        </p:txBody>
      </p:sp>
      <p:pic>
        <p:nvPicPr>
          <p:cNvPr id="175106" name="Picture 2"/>
          <p:cNvPicPr>
            <a:picLocks noChangeAspect="1" noChangeArrowheads="1"/>
          </p:cNvPicPr>
          <p:nvPr/>
        </p:nvPicPr>
        <p:blipFill>
          <a:blip r:embed="rId2" cstate="print"/>
          <a:srcRect/>
          <a:stretch>
            <a:fillRect/>
          </a:stretch>
        </p:blipFill>
        <p:spPr bwMode="auto">
          <a:xfrm>
            <a:off x="6400800" y="533400"/>
            <a:ext cx="1371600" cy="55499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5106"/>
                                        </p:tgtEl>
                                        <p:attrNameLst>
                                          <p:attrName>style.visibility</p:attrName>
                                        </p:attrNameLst>
                                      </p:cBhvr>
                                      <p:to>
                                        <p:strVal val="visible"/>
                                      </p:to>
                                    </p:set>
                                    <p:animEffect transition="in" filter="checkerboard(across)">
                                      <p:cBhvr>
                                        <p:cTn id="7" dur="500"/>
                                        <p:tgtEl>
                                          <p:spTgt spid="17510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57699" name="Rectangle 3"/>
          <p:cNvSpPr>
            <a:spLocks noGrp="1" noChangeArrowheads="1"/>
          </p:cNvSpPr>
          <p:nvPr>
            <p:ph idx="1"/>
          </p:nvPr>
        </p:nvSpPr>
        <p:spPr>
          <a:xfrm>
            <a:off x="152400" y="533400"/>
            <a:ext cx="5867400" cy="6324600"/>
          </a:xfrm>
        </p:spPr>
        <p:txBody>
          <a:bodyPr/>
          <a:lstStyle/>
          <a:p>
            <a:pPr eaLnBrk="1" hangingPunct="1"/>
            <a:r>
              <a:rPr lang="en-US" smtClean="0"/>
              <a:t>A different kind of splaying the flanges is shown in Fig. 7.16(c), which reduces the groove depth in rolls, reducing the weaken­ing effect. </a:t>
            </a:r>
          </a:p>
          <a:p>
            <a:pPr eaLnBrk="1" hangingPunct="1"/>
            <a:r>
              <a:rPr lang="en-US" smtClean="0"/>
              <a:t>This permits higher draught per pass and consequently less number of passes. Also, the wear is less in grooves because the surface speeds are more or less uniform at all points. </a:t>
            </a:r>
          </a:p>
          <a:p>
            <a:pPr eaLnBrk="1" hangingPunct="1"/>
            <a:r>
              <a:rPr lang="en-US" smtClean="0"/>
              <a:t>This has a favorable effect on the surface quality of channels produced. But, due to splaying, the width of the groove increases and conse­quently, it is not used for heavier sections.</a:t>
            </a:r>
          </a:p>
          <a:p>
            <a:pPr eaLnBrk="1" hangingPunct="1"/>
            <a:endParaRPr lang="en-US" sz="2400" smtClean="0"/>
          </a:p>
        </p:txBody>
      </p:sp>
      <p:pic>
        <p:nvPicPr>
          <p:cNvPr id="176130" name="Picture 2"/>
          <p:cNvPicPr>
            <a:picLocks noChangeAspect="1" noChangeArrowheads="1"/>
          </p:cNvPicPr>
          <p:nvPr/>
        </p:nvPicPr>
        <p:blipFill>
          <a:blip r:embed="rId2" cstate="print"/>
          <a:srcRect/>
          <a:stretch>
            <a:fillRect/>
          </a:stretch>
        </p:blipFill>
        <p:spPr bwMode="auto">
          <a:xfrm>
            <a:off x="7010400" y="152400"/>
            <a:ext cx="1600200" cy="5524500"/>
          </a:xfrm>
          <a:prstGeom prst="rect">
            <a:avLst/>
          </a:prstGeom>
          <a:noFill/>
          <a:ln w="9525">
            <a:noFill/>
            <a:miter lim="800000"/>
            <a:headEnd/>
            <a:tailEnd/>
          </a:ln>
        </p:spPr>
      </p:pic>
      <p:sp>
        <p:nvSpPr>
          <p:cNvPr id="6" name="TextBox 5"/>
          <p:cNvSpPr txBox="1">
            <a:spLocks noChangeArrowheads="1"/>
          </p:cNvSpPr>
          <p:nvPr/>
        </p:nvSpPr>
        <p:spPr bwMode="auto">
          <a:xfrm>
            <a:off x="6096000" y="5791200"/>
            <a:ext cx="3048000" cy="830263"/>
          </a:xfrm>
          <a:prstGeom prst="rect">
            <a:avLst/>
          </a:prstGeom>
          <a:noFill/>
          <a:ln w="9525">
            <a:noFill/>
            <a:miter lim="800000"/>
            <a:headEnd/>
            <a:tailEnd/>
          </a:ln>
        </p:spPr>
        <p:txBody>
          <a:bodyPr>
            <a:spAutoFit/>
          </a:bodyPr>
          <a:lstStyle/>
          <a:p>
            <a:r>
              <a:rPr lang="en-US" sz="2400"/>
              <a:t>Pass sequence for rolling channel section.</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6130"/>
                                        </p:tgtEl>
                                        <p:attrNameLst>
                                          <p:attrName>style.visibility</p:attrName>
                                        </p:attrNameLst>
                                      </p:cBhvr>
                                      <p:to>
                                        <p:strVal val="visible"/>
                                      </p:to>
                                    </p:set>
                                    <p:animEffect transition="in" filter="checkerboard(across)">
                                      <p:cBhvr>
                                        <p:cTn id="7" dur="500"/>
                                        <p:tgtEl>
                                          <p:spTgt spid="17613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58723" name="Rectangle 3"/>
          <p:cNvSpPr>
            <a:spLocks noGrp="1" noChangeArrowheads="1"/>
          </p:cNvSpPr>
          <p:nvPr>
            <p:ph idx="1"/>
          </p:nvPr>
        </p:nvSpPr>
        <p:spPr>
          <a:xfrm>
            <a:off x="0" y="381000"/>
            <a:ext cx="9144000" cy="990600"/>
          </a:xfrm>
        </p:spPr>
        <p:txBody>
          <a:bodyPr/>
          <a:lstStyle/>
          <a:p>
            <a:pPr eaLnBrk="1" hangingPunct="1">
              <a:buFont typeface="Wingdings" pitchFamily="2" charset="2"/>
              <a:buNone/>
            </a:pPr>
            <a:r>
              <a:rPr lang="en-US" b="1" i="1" smtClean="0"/>
              <a:t>	Rolling of sections: </a:t>
            </a:r>
            <a:r>
              <a:rPr lang="en-US" smtClean="0"/>
              <a:t>Pass sequence for rolling channel section.</a:t>
            </a:r>
          </a:p>
          <a:p>
            <a:pPr eaLnBrk="1" hangingPunct="1">
              <a:buFont typeface="Wingdings" pitchFamily="2" charset="2"/>
              <a:buNone/>
            </a:pPr>
            <a:endParaRPr lang="en-US" smtClean="0"/>
          </a:p>
        </p:txBody>
      </p:sp>
      <p:pic>
        <p:nvPicPr>
          <p:cNvPr id="177154" name="Picture 2"/>
          <p:cNvPicPr>
            <a:picLocks noChangeAspect="1" noChangeArrowheads="1"/>
          </p:cNvPicPr>
          <p:nvPr/>
        </p:nvPicPr>
        <p:blipFill>
          <a:blip r:embed="rId2" cstate="print"/>
          <a:srcRect/>
          <a:stretch>
            <a:fillRect/>
          </a:stretch>
        </p:blipFill>
        <p:spPr bwMode="auto">
          <a:xfrm>
            <a:off x="3692525" y="1066800"/>
            <a:ext cx="4033838" cy="5791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7154"/>
                                        </p:tgtEl>
                                        <p:attrNameLst>
                                          <p:attrName>style.visibility</p:attrName>
                                        </p:attrNameLst>
                                      </p:cBhvr>
                                      <p:to>
                                        <p:strVal val="visible"/>
                                      </p:to>
                                    </p:set>
                                    <p:animEffect transition="in" filter="checkerboard(across)">
                                      <p:cBhvr>
                                        <p:cTn id="7" dur="500"/>
                                        <p:tgtEl>
                                          <p:spTgt spid="177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381000" y="0"/>
            <a:ext cx="8229600" cy="560388"/>
          </a:xfrm>
        </p:spPr>
        <p:txBody>
          <a:bodyPr/>
          <a:lstStyle/>
          <a:p>
            <a:pPr eaLnBrk="1" hangingPunct="1"/>
            <a:endParaRPr lang="en-US" smtClean="0"/>
          </a:p>
        </p:txBody>
      </p:sp>
      <p:sp>
        <p:nvSpPr>
          <p:cNvPr id="159747" name="Rectangle 3"/>
          <p:cNvSpPr>
            <a:spLocks noGrp="1" noChangeArrowheads="1"/>
          </p:cNvSpPr>
          <p:nvPr>
            <p:ph idx="1"/>
          </p:nvPr>
        </p:nvSpPr>
        <p:spPr>
          <a:xfrm>
            <a:off x="152400" y="533400"/>
            <a:ext cx="8839200" cy="6324600"/>
          </a:xfrm>
        </p:spPr>
        <p:txBody>
          <a:bodyPr/>
          <a:lstStyle/>
          <a:p>
            <a:pPr eaLnBrk="1" hangingPunct="1">
              <a:buFont typeface="Wingdings" pitchFamily="2" charset="2"/>
              <a:buNone/>
            </a:pPr>
            <a:r>
              <a:rPr lang="en-US" b="1" i="1" smtClean="0"/>
              <a:t>	Rolling of sections:</a:t>
            </a:r>
            <a:endParaRPr lang="en-US" smtClean="0"/>
          </a:p>
          <a:p>
            <a:pPr eaLnBrk="1" hangingPunct="1"/>
            <a:r>
              <a:rPr lang="en-US" smtClean="0"/>
              <a:t>The pass sequences used for rolling angles are presented in Fig. </a:t>
            </a:r>
          </a:p>
          <a:p>
            <a:pPr eaLnBrk="1" hangingPunct="1"/>
            <a:endParaRPr lang="en-US" sz="2000" smtClean="0"/>
          </a:p>
          <a:p>
            <a:pPr eaLnBrk="1" hangingPunct="1"/>
            <a:r>
              <a:rPr lang="en-US" smtClean="0"/>
              <a:t> In the sequence shown at Fig. 7.17(a), the flanges are initially flat but are gradually bent in the roughing and leader passes such that by the time the finishing pass comes, the flanges would have reached the 90 degree angle. </a:t>
            </a:r>
          </a:p>
          <a:p>
            <a:pPr eaLnBrk="1" hangingPunct="1"/>
            <a:endParaRPr lang="en-US" sz="2000" smtClean="0"/>
          </a:p>
          <a:p>
            <a:pPr eaLnBrk="1" hangingPunct="1"/>
            <a:r>
              <a:rPr lang="en-US" smtClean="0"/>
              <a:t>The main disadvantage with this sequence is the deep grooves in the rolls which change the working speed at various points in the pass, causing higher roll wear, higher power requirements and poor surface finish.</a:t>
            </a:r>
          </a:p>
          <a:p>
            <a:pPr eaLnBrk="1" hangingPunct="1"/>
            <a:endParaRPr lang="en-US" sz="2600" smtClean="0"/>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60771" name="Rectangle 3"/>
          <p:cNvSpPr>
            <a:spLocks noGrp="1" noChangeArrowheads="1"/>
          </p:cNvSpPr>
          <p:nvPr>
            <p:ph idx="1"/>
          </p:nvPr>
        </p:nvSpPr>
        <p:spPr>
          <a:xfrm>
            <a:off x="152400" y="533400"/>
            <a:ext cx="8839200" cy="609600"/>
          </a:xfrm>
        </p:spPr>
        <p:txBody>
          <a:bodyPr/>
          <a:lstStyle/>
          <a:p>
            <a:pPr eaLnBrk="1" hangingPunct="1">
              <a:buFont typeface="Wingdings" pitchFamily="2" charset="2"/>
              <a:buNone/>
            </a:pPr>
            <a:r>
              <a:rPr lang="en-US" b="1" i="1" smtClean="0"/>
              <a:t>Rolling of sections: Angle</a:t>
            </a:r>
            <a:endParaRPr lang="en-US" smtClean="0"/>
          </a:p>
          <a:p>
            <a:pPr eaLnBrk="1" hangingPunct="1"/>
            <a:endParaRPr lang="en-US" sz="2600" smtClean="0"/>
          </a:p>
        </p:txBody>
      </p:sp>
      <p:pic>
        <p:nvPicPr>
          <p:cNvPr id="178178" name="Picture 2"/>
          <p:cNvPicPr>
            <a:picLocks noChangeAspect="1" noChangeArrowheads="1"/>
          </p:cNvPicPr>
          <p:nvPr/>
        </p:nvPicPr>
        <p:blipFill>
          <a:blip r:embed="rId2" cstate="print"/>
          <a:srcRect/>
          <a:stretch>
            <a:fillRect/>
          </a:stretch>
        </p:blipFill>
        <p:spPr bwMode="auto">
          <a:xfrm>
            <a:off x="2133600" y="1276350"/>
            <a:ext cx="5029200" cy="55816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8178"/>
                                        </p:tgtEl>
                                        <p:attrNameLst>
                                          <p:attrName>style.visibility</p:attrName>
                                        </p:attrNameLst>
                                      </p:cBhvr>
                                      <p:to>
                                        <p:strVal val="visible"/>
                                      </p:to>
                                    </p:set>
                                    <p:animEffect transition="in" filter="checkerboard(across)">
                                      <p:cBhvr>
                                        <p:cTn id="7" dur="500"/>
                                        <p:tgtEl>
                                          <p:spTgt spid="178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381000" y="0"/>
            <a:ext cx="8229600" cy="560388"/>
          </a:xfrm>
        </p:spPr>
        <p:txBody>
          <a:bodyPr/>
          <a:lstStyle/>
          <a:p>
            <a:pPr eaLnBrk="1" hangingPunct="1"/>
            <a:r>
              <a:rPr lang="en-US" b="1" smtClean="0"/>
              <a:t>Roll Pass Sequence(Cont..):</a:t>
            </a:r>
            <a:endParaRPr lang="en-US" smtClean="0"/>
          </a:p>
        </p:txBody>
      </p:sp>
      <p:sp>
        <p:nvSpPr>
          <p:cNvPr id="161795" name="Rectangle 3"/>
          <p:cNvSpPr>
            <a:spLocks noGrp="1" noChangeArrowheads="1"/>
          </p:cNvSpPr>
          <p:nvPr>
            <p:ph idx="1"/>
          </p:nvPr>
        </p:nvSpPr>
        <p:spPr>
          <a:xfrm>
            <a:off x="152400" y="533400"/>
            <a:ext cx="8839200" cy="6324600"/>
          </a:xfrm>
        </p:spPr>
        <p:txBody>
          <a:bodyPr/>
          <a:lstStyle/>
          <a:p>
            <a:pPr eaLnBrk="1" hangingPunct="1">
              <a:buFont typeface="Wingdings" pitchFamily="2" charset="2"/>
              <a:buNone/>
            </a:pPr>
            <a:r>
              <a:rPr lang="en-US" sz="2400" b="1" i="1" smtClean="0"/>
              <a:t>	</a:t>
            </a:r>
            <a:r>
              <a:rPr lang="en-US" b="1" i="1" smtClean="0"/>
              <a:t>Rolling of sections:</a:t>
            </a:r>
          </a:p>
          <a:p>
            <a:pPr eaLnBrk="1" hangingPunct="1"/>
            <a:r>
              <a:rPr lang="en-US" smtClean="0"/>
              <a:t>The butterfly passes sequence shown in Fig. (b), which has the splayed sections as that of the channels in minimizing many of the above problems. </a:t>
            </a:r>
          </a:p>
          <a:p>
            <a:pPr eaLnBrk="1" hangingPunct="1"/>
            <a:endParaRPr lang="en-US" smtClean="0"/>
          </a:p>
          <a:p>
            <a:pPr eaLnBrk="1" hangingPunct="1"/>
            <a:r>
              <a:rPr lang="en-US" smtClean="0"/>
              <a:t>The universal pass sequence shown in Fig. (c) utilize a number of passes where the side spread is not controlled. </a:t>
            </a:r>
          </a:p>
          <a:p>
            <a:pPr eaLnBrk="1" hangingPunct="1"/>
            <a:endParaRPr lang="en-US" smtClean="0"/>
          </a:p>
          <a:p>
            <a:pPr eaLnBrk="1" hangingPunct="1"/>
            <a:r>
              <a:rPr lang="en-US" smtClean="0"/>
              <a:t>Hence the same rolls can be used for any size of angles required. </a:t>
            </a:r>
          </a:p>
          <a:p>
            <a:pPr eaLnBrk="1" hangingPunct="1"/>
            <a:endParaRPr lang="en-US" smtClean="0"/>
          </a:p>
          <a:p>
            <a:pPr eaLnBrk="1" hangingPunct="1"/>
            <a:r>
              <a:rPr lang="en-US" smtClean="0"/>
              <a:t>These are economical and therefore generally used for high production mills.</a:t>
            </a:r>
          </a:p>
          <a:p>
            <a:pPr eaLnBrk="1" hangingPunct="1"/>
            <a:endParaRPr lang="en-US" smtClean="0"/>
          </a:p>
          <a:p>
            <a:pPr eaLnBrk="1" hangingPunct="1"/>
            <a:endParaRPr lang="en-US" sz="2600" smtClean="0"/>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381000" y="2133600"/>
            <a:ext cx="8229600" cy="1066800"/>
          </a:xfrm>
        </p:spPr>
        <p:txBody>
          <a:bodyPr/>
          <a:lstStyle/>
          <a:p>
            <a:pPr eaLnBrk="1" hangingPunct="1"/>
            <a:r>
              <a:rPr lang="en-US" sz="6000" smtClean="0"/>
              <a:t>Forging</a:t>
            </a: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381000" y="0"/>
            <a:ext cx="8229600" cy="560388"/>
          </a:xfrm>
        </p:spPr>
        <p:txBody>
          <a:bodyPr/>
          <a:lstStyle/>
          <a:p>
            <a:pPr eaLnBrk="1" hangingPunct="1"/>
            <a:r>
              <a:rPr lang="en-US" smtClean="0"/>
              <a:t>Forging: Introduction</a:t>
            </a:r>
          </a:p>
        </p:txBody>
      </p:sp>
      <p:sp>
        <p:nvSpPr>
          <p:cNvPr id="163843" name="Rectangle 3"/>
          <p:cNvSpPr>
            <a:spLocks noGrp="1" noChangeArrowheads="1"/>
          </p:cNvSpPr>
          <p:nvPr>
            <p:ph idx="1"/>
          </p:nvPr>
        </p:nvSpPr>
        <p:spPr>
          <a:xfrm>
            <a:off x="152400" y="533400"/>
            <a:ext cx="5334000" cy="6324600"/>
          </a:xfrm>
        </p:spPr>
        <p:txBody>
          <a:bodyPr/>
          <a:lstStyle/>
          <a:p>
            <a:pPr eaLnBrk="1" hangingPunct="1"/>
            <a:r>
              <a:rPr lang="en-US" smtClean="0"/>
              <a:t>Forging is the working of metal into a useful shape by hammering or pressing.</a:t>
            </a:r>
          </a:p>
          <a:p>
            <a:pPr eaLnBrk="1" hangingPunct="1"/>
            <a:r>
              <a:rPr lang="en-US" smtClean="0"/>
              <a:t>The oldest of the metalworking arts (primitive blacksmith).</a:t>
            </a:r>
          </a:p>
          <a:p>
            <a:pPr eaLnBrk="1" hangingPunct="1"/>
            <a:r>
              <a:rPr lang="en-US" smtClean="0"/>
              <a:t>Replacement of machinery occurred during early the Industrial revolution.</a:t>
            </a:r>
          </a:p>
          <a:p>
            <a:pPr eaLnBrk="1" hangingPunct="1"/>
            <a:r>
              <a:rPr lang="en-US" smtClean="0"/>
              <a:t>• Forging machines are now capable of making parts ranging in size of a bolt to a turbine rotor.</a:t>
            </a:r>
          </a:p>
          <a:p>
            <a:pPr eaLnBrk="1" hangingPunct="1"/>
            <a:r>
              <a:rPr lang="en-US" smtClean="0"/>
              <a:t>Most forging operations are carried out hot, although certain metals may be cold-forged.</a:t>
            </a:r>
          </a:p>
        </p:txBody>
      </p:sp>
      <p:pic>
        <p:nvPicPr>
          <p:cNvPr id="179202" name="Picture 2"/>
          <p:cNvPicPr>
            <a:picLocks noChangeAspect="1" noChangeArrowheads="1"/>
          </p:cNvPicPr>
          <p:nvPr/>
        </p:nvPicPr>
        <p:blipFill>
          <a:blip r:embed="rId2" cstate="print"/>
          <a:srcRect/>
          <a:stretch>
            <a:fillRect/>
          </a:stretch>
        </p:blipFill>
        <p:spPr bwMode="auto">
          <a:xfrm>
            <a:off x="6248400" y="533400"/>
            <a:ext cx="2286000" cy="1851025"/>
          </a:xfrm>
          <a:prstGeom prst="rect">
            <a:avLst/>
          </a:prstGeom>
          <a:noFill/>
          <a:ln w="9525">
            <a:noFill/>
            <a:miter lim="800000"/>
            <a:headEnd/>
            <a:tailEnd/>
          </a:ln>
        </p:spPr>
      </p:pic>
      <p:pic>
        <p:nvPicPr>
          <p:cNvPr id="179203" name="Picture 3"/>
          <p:cNvPicPr>
            <a:picLocks noChangeAspect="1" noChangeArrowheads="1"/>
          </p:cNvPicPr>
          <p:nvPr/>
        </p:nvPicPr>
        <p:blipFill>
          <a:blip r:embed="rId3" cstate="print"/>
          <a:srcRect/>
          <a:stretch>
            <a:fillRect/>
          </a:stretch>
        </p:blipFill>
        <p:spPr bwMode="auto">
          <a:xfrm>
            <a:off x="5386388" y="2667000"/>
            <a:ext cx="3529012" cy="39814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checkerboard(across)">
                                      <p:cBhvr>
                                        <p:cTn id="7" dur="500"/>
                                        <p:tgtEl>
                                          <p:spTgt spid="179203"/>
                                        </p:tgtEl>
                                      </p:cBhvr>
                                    </p:animEffect>
                                  </p:childTnLst>
                                </p:cTn>
                              </p:par>
                              <p:par>
                                <p:cTn id="8" presetID="5" presetClass="entr" presetSubtype="10" fill="hold" nodeType="withEffect">
                                  <p:stCondLst>
                                    <p:cond delay="0"/>
                                  </p:stCondLst>
                                  <p:childTnLst>
                                    <p:set>
                                      <p:cBhvr>
                                        <p:cTn id="9" dur="1" fill="hold">
                                          <p:stCondLst>
                                            <p:cond delay="0"/>
                                          </p:stCondLst>
                                        </p:cTn>
                                        <p:tgtEl>
                                          <p:spTgt spid="179202"/>
                                        </p:tgtEl>
                                        <p:attrNameLst>
                                          <p:attrName>style.visibility</p:attrName>
                                        </p:attrNameLst>
                                      </p:cBhvr>
                                      <p:to>
                                        <p:strVal val="visible"/>
                                      </p:to>
                                    </p:set>
                                    <p:animEffect transition="in" filter="checkerboard(across)">
                                      <p:cBhvr>
                                        <p:cTn id="10" dur="500"/>
                                        <p:tgtEl>
                                          <p:spTgt spid="179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subTitle" idx="1"/>
          </p:nvPr>
        </p:nvSpPr>
        <p:spPr>
          <a:xfrm>
            <a:off x="0" y="0"/>
            <a:ext cx="9144000" cy="6858000"/>
          </a:xfrm>
        </p:spPr>
        <p:txBody>
          <a:bodyPr rtlCol="0">
            <a:normAutofit/>
          </a:bodyPr>
          <a:lstStyle/>
          <a:p>
            <a:pPr algn="l" eaLnBrk="1" fontAlgn="auto" hangingPunct="1">
              <a:lnSpc>
                <a:spcPct val="90000"/>
              </a:lnSpc>
              <a:spcAft>
                <a:spcPts val="0"/>
              </a:spcAft>
              <a:buFont typeface="Arial" pitchFamily="34" charset="0"/>
              <a:buNone/>
              <a:defRPr/>
            </a:pPr>
            <a:r>
              <a:rPr lang="en-US" smtClean="0"/>
              <a:t>• If specimen is deformed plastically beyond the yield stress in tension (+), and then in compression (-), it is found that the yield stress on reloading in compression is less than the original yield stress.</a:t>
            </a:r>
          </a:p>
          <a:p>
            <a:pPr algn="l" eaLnBrk="1" fontAlgn="auto" hangingPunct="1">
              <a:lnSpc>
                <a:spcPct val="90000"/>
              </a:lnSpc>
              <a:spcAft>
                <a:spcPts val="0"/>
              </a:spcAft>
              <a:buFont typeface="Arial" pitchFamily="34" charset="0"/>
              <a:buNone/>
              <a:defRPr/>
            </a:pPr>
            <a:r>
              <a:rPr lang="en-US" smtClean="0"/>
              <a:t>• The dependence of the yield stress on b loading path and direction is called the </a:t>
            </a:r>
            <a:r>
              <a:rPr lang="en-US" b="1" i="1" smtClean="0"/>
              <a:t>Bauschinger effect</a:t>
            </a:r>
            <a:r>
              <a:rPr lang="en-US" smtClean="0"/>
              <a:t>.  (however it is neglected in plasticity theories and it is assumed that the yield stress in tension and  compression are the same).</a:t>
            </a:r>
          </a:p>
        </p:txBody>
      </p:sp>
      <p:pic>
        <p:nvPicPr>
          <p:cNvPr id="19460" name="Picture 4"/>
          <p:cNvPicPr>
            <a:picLocks noChangeAspect="1" noChangeArrowheads="1"/>
          </p:cNvPicPr>
          <p:nvPr/>
        </p:nvPicPr>
        <p:blipFill>
          <a:blip r:embed="rId2" cstate="print"/>
          <a:srcRect/>
          <a:stretch>
            <a:fillRect/>
          </a:stretch>
        </p:blipFill>
        <p:spPr bwMode="auto">
          <a:xfrm>
            <a:off x="2133600" y="3505200"/>
            <a:ext cx="4191000" cy="2895600"/>
          </a:xfrm>
          <a:prstGeom prst="rect">
            <a:avLst/>
          </a:prstGeom>
          <a:noFill/>
          <a:ln w="9525">
            <a:noFill/>
            <a:miter lim="800000"/>
            <a:headEnd/>
            <a:tailEnd/>
          </a:ln>
        </p:spPr>
      </p:pic>
      <p:sp>
        <p:nvSpPr>
          <p:cNvPr id="19461" name="Text Box 5"/>
          <p:cNvSpPr txBox="1">
            <a:spLocks noChangeArrowheads="1"/>
          </p:cNvSpPr>
          <p:nvPr/>
        </p:nvSpPr>
        <p:spPr bwMode="auto">
          <a:xfrm>
            <a:off x="2362200" y="6400800"/>
            <a:ext cx="3962400" cy="457200"/>
          </a:xfrm>
          <a:prstGeom prst="rect">
            <a:avLst/>
          </a:prstGeom>
          <a:noFill/>
          <a:ln w="9525">
            <a:noFill/>
            <a:miter lim="800000"/>
            <a:headEnd/>
            <a:tailEnd/>
          </a:ln>
        </p:spPr>
        <p:txBody>
          <a:bodyPr>
            <a:spAutoFit/>
          </a:bodyPr>
          <a:lstStyle/>
          <a:p>
            <a:pPr>
              <a:spcBef>
                <a:spcPct val="50000"/>
              </a:spcBef>
            </a:pPr>
            <a:r>
              <a:rPr lang="en-US" sz="2400"/>
              <a:t>     Bauschinger effect</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ppt_x"/>
                                          </p:val>
                                        </p:tav>
                                        <p:tav tm="100000">
                                          <p:val>
                                            <p:strVal val="#ppt_x"/>
                                          </p:val>
                                        </p:tav>
                                      </p:tavLst>
                                    </p:anim>
                                    <p:anim calcmode="lin" valueType="num">
                                      <p:cBhvr additive="base">
                                        <p:cTn id="8" dur="500" fill="hold"/>
                                        <p:tgtEl>
                                          <p:spTgt spid="194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461">
                                            <p:txEl>
                                              <p:pRg st="0" end="0"/>
                                            </p:txEl>
                                          </p:spTgt>
                                        </p:tgtEl>
                                        <p:attrNameLst>
                                          <p:attrName>style.visibility</p:attrName>
                                        </p:attrNameLst>
                                      </p:cBhvr>
                                      <p:to>
                                        <p:strVal val="visible"/>
                                      </p:to>
                                    </p:set>
                                    <p:anim calcmode="lin" valueType="num">
                                      <p:cBhvr additive="base">
                                        <p:cTn id="13" dur="500" fill="hold"/>
                                        <p:tgtEl>
                                          <p:spTgt spid="1946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459">
                                            <p:txEl>
                                              <p:pRg st="0" end="0"/>
                                            </p:txEl>
                                          </p:spTgt>
                                        </p:tgtEl>
                                        <p:attrNameLst>
                                          <p:attrName>style.visibility</p:attrName>
                                        </p:attrNameLst>
                                      </p:cBhvr>
                                      <p:to>
                                        <p:strVal val="visible"/>
                                      </p:to>
                                    </p:set>
                                    <p:anim calcmode="lin" valueType="num">
                                      <p:cBhvr additive="base">
                                        <p:cTn id="19"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459">
                                            <p:txEl>
                                              <p:pRg st="1" end="1"/>
                                            </p:txEl>
                                          </p:spTgt>
                                        </p:tgtEl>
                                        <p:attrNameLst>
                                          <p:attrName>style.visibility</p:attrName>
                                        </p:attrNameLst>
                                      </p:cBhvr>
                                      <p:to>
                                        <p:strVal val="visible"/>
                                      </p:to>
                                    </p:set>
                                    <p:anim calcmode="lin" valueType="num">
                                      <p:cBhvr additive="base">
                                        <p:cTn id="25"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381000" y="0"/>
            <a:ext cx="8229600" cy="457200"/>
          </a:xfrm>
        </p:spPr>
        <p:txBody>
          <a:bodyPr/>
          <a:lstStyle/>
          <a:p>
            <a:pPr eaLnBrk="1" hangingPunct="1"/>
            <a:r>
              <a:rPr lang="en-US" smtClean="0"/>
              <a:t>Forging: Operations</a:t>
            </a:r>
          </a:p>
        </p:txBody>
      </p:sp>
      <p:sp>
        <p:nvSpPr>
          <p:cNvPr id="164867" name="Rectangle 3"/>
          <p:cNvSpPr>
            <a:spLocks noGrp="1" noChangeArrowheads="1"/>
          </p:cNvSpPr>
          <p:nvPr>
            <p:ph idx="1"/>
          </p:nvPr>
        </p:nvSpPr>
        <p:spPr>
          <a:xfrm>
            <a:off x="152400" y="381000"/>
            <a:ext cx="4724400" cy="6477000"/>
          </a:xfrm>
        </p:spPr>
        <p:txBody>
          <a:bodyPr/>
          <a:lstStyle/>
          <a:p>
            <a:pPr eaLnBrk="1" hangingPunct="1"/>
            <a:r>
              <a:rPr lang="en-US" sz="2700" smtClean="0"/>
              <a:t>Edging is used to shape the ends of the bars and to gather metal. The metal flow is confined in the horizontal direction but it is free to flow laterally to fill the die. </a:t>
            </a:r>
          </a:p>
          <a:p>
            <a:pPr eaLnBrk="1" hangingPunct="1"/>
            <a:endParaRPr lang="en-US" sz="2700" smtClean="0"/>
          </a:p>
          <a:p>
            <a:pPr eaLnBrk="1" hangingPunct="1"/>
            <a:r>
              <a:rPr lang="en-US" sz="2700" smtClean="0"/>
              <a:t>Drawing is used to reduce the cross-sectional area of the workpiece with concurrent increase in length.</a:t>
            </a:r>
          </a:p>
          <a:p>
            <a:pPr eaLnBrk="1" hangingPunct="1"/>
            <a:endParaRPr lang="en-US" sz="2700" smtClean="0"/>
          </a:p>
          <a:p>
            <a:pPr eaLnBrk="1" hangingPunct="1"/>
            <a:r>
              <a:rPr lang="en-US" sz="2700" smtClean="0"/>
              <a:t>Piercing and punching are used to produce holes in metals.</a:t>
            </a:r>
          </a:p>
        </p:txBody>
      </p:sp>
      <p:pic>
        <p:nvPicPr>
          <p:cNvPr id="180226" name="Picture 2"/>
          <p:cNvPicPr>
            <a:picLocks noChangeAspect="1" noChangeArrowheads="1"/>
          </p:cNvPicPr>
          <p:nvPr/>
        </p:nvPicPr>
        <p:blipFill>
          <a:blip r:embed="rId2" cstate="print"/>
          <a:srcRect/>
          <a:stretch>
            <a:fillRect/>
          </a:stretch>
        </p:blipFill>
        <p:spPr bwMode="auto">
          <a:xfrm>
            <a:off x="5181600" y="381000"/>
            <a:ext cx="3733800" cy="1316038"/>
          </a:xfrm>
          <a:prstGeom prst="rect">
            <a:avLst/>
          </a:prstGeom>
          <a:noFill/>
          <a:ln w="9525">
            <a:noFill/>
            <a:miter lim="800000"/>
            <a:headEnd/>
            <a:tailEnd/>
          </a:ln>
        </p:spPr>
      </p:pic>
      <p:pic>
        <p:nvPicPr>
          <p:cNvPr id="180227" name="Picture 3"/>
          <p:cNvPicPr>
            <a:picLocks noChangeAspect="1" noChangeArrowheads="1"/>
          </p:cNvPicPr>
          <p:nvPr/>
        </p:nvPicPr>
        <p:blipFill>
          <a:blip r:embed="rId3" cstate="print"/>
          <a:srcRect/>
          <a:stretch>
            <a:fillRect/>
          </a:stretch>
        </p:blipFill>
        <p:spPr bwMode="auto">
          <a:xfrm>
            <a:off x="4724400" y="3505200"/>
            <a:ext cx="2212975" cy="1600200"/>
          </a:xfrm>
          <a:prstGeom prst="rect">
            <a:avLst/>
          </a:prstGeom>
          <a:noFill/>
          <a:ln w="9525">
            <a:noFill/>
            <a:miter lim="800000"/>
            <a:headEnd/>
            <a:tailEnd/>
          </a:ln>
        </p:spPr>
      </p:pic>
      <p:pic>
        <p:nvPicPr>
          <p:cNvPr id="180228" name="Picture 4"/>
          <p:cNvPicPr>
            <a:picLocks noChangeAspect="1" noChangeArrowheads="1"/>
          </p:cNvPicPr>
          <p:nvPr/>
        </p:nvPicPr>
        <p:blipFill>
          <a:blip r:embed="rId4" cstate="print"/>
          <a:srcRect/>
          <a:stretch>
            <a:fillRect/>
          </a:stretch>
        </p:blipFill>
        <p:spPr bwMode="auto">
          <a:xfrm>
            <a:off x="4800600" y="5410200"/>
            <a:ext cx="4057650" cy="1447800"/>
          </a:xfrm>
          <a:prstGeom prst="rect">
            <a:avLst/>
          </a:prstGeom>
          <a:noFill/>
          <a:ln w="9525">
            <a:noFill/>
            <a:miter lim="800000"/>
            <a:headEnd/>
            <a:tailEnd/>
          </a:ln>
        </p:spPr>
      </p:pic>
      <p:pic>
        <p:nvPicPr>
          <p:cNvPr id="180229" name="Picture 5"/>
          <p:cNvPicPr>
            <a:picLocks noChangeAspect="1" noChangeArrowheads="1"/>
          </p:cNvPicPr>
          <p:nvPr/>
        </p:nvPicPr>
        <p:blipFill>
          <a:blip r:embed="rId5" cstate="print"/>
          <a:srcRect/>
          <a:stretch>
            <a:fillRect/>
          </a:stretch>
        </p:blipFill>
        <p:spPr bwMode="auto">
          <a:xfrm>
            <a:off x="6858000" y="1752600"/>
            <a:ext cx="2057400" cy="16891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0226"/>
                                        </p:tgtEl>
                                        <p:attrNameLst>
                                          <p:attrName>style.visibility</p:attrName>
                                        </p:attrNameLst>
                                      </p:cBhvr>
                                      <p:to>
                                        <p:strVal val="visible"/>
                                      </p:to>
                                    </p:set>
                                    <p:animEffect transition="in" filter="checkerboard(across)">
                                      <p:cBhvr>
                                        <p:cTn id="7" dur="500"/>
                                        <p:tgtEl>
                                          <p:spTgt spid="180226"/>
                                        </p:tgtEl>
                                      </p:cBhvr>
                                    </p:animEffect>
                                  </p:childTnLst>
                                </p:cTn>
                              </p:par>
                              <p:par>
                                <p:cTn id="8" presetID="5" presetClass="entr" presetSubtype="10" fill="hold" nodeType="withEffect">
                                  <p:stCondLst>
                                    <p:cond delay="0"/>
                                  </p:stCondLst>
                                  <p:childTnLst>
                                    <p:set>
                                      <p:cBhvr>
                                        <p:cTn id="9" dur="1" fill="hold">
                                          <p:stCondLst>
                                            <p:cond delay="0"/>
                                          </p:stCondLst>
                                        </p:cTn>
                                        <p:tgtEl>
                                          <p:spTgt spid="180229"/>
                                        </p:tgtEl>
                                        <p:attrNameLst>
                                          <p:attrName>style.visibility</p:attrName>
                                        </p:attrNameLst>
                                      </p:cBhvr>
                                      <p:to>
                                        <p:strVal val="visible"/>
                                      </p:to>
                                    </p:set>
                                    <p:animEffect transition="in" filter="checkerboard(across)">
                                      <p:cBhvr>
                                        <p:cTn id="10" dur="500"/>
                                        <p:tgtEl>
                                          <p:spTgt spid="180229"/>
                                        </p:tgtEl>
                                      </p:cBhvr>
                                    </p:animEffect>
                                  </p:childTnLst>
                                </p:cTn>
                              </p:par>
                              <p:par>
                                <p:cTn id="11" presetID="5" presetClass="entr" presetSubtype="10" fill="hold" nodeType="withEffect">
                                  <p:stCondLst>
                                    <p:cond delay="0"/>
                                  </p:stCondLst>
                                  <p:childTnLst>
                                    <p:set>
                                      <p:cBhvr>
                                        <p:cTn id="12" dur="1" fill="hold">
                                          <p:stCondLst>
                                            <p:cond delay="0"/>
                                          </p:stCondLst>
                                        </p:cTn>
                                        <p:tgtEl>
                                          <p:spTgt spid="180227"/>
                                        </p:tgtEl>
                                        <p:attrNameLst>
                                          <p:attrName>style.visibility</p:attrName>
                                        </p:attrNameLst>
                                      </p:cBhvr>
                                      <p:to>
                                        <p:strVal val="visible"/>
                                      </p:to>
                                    </p:set>
                                    <p:animEffect transition="in" filter="checkerboard(across)">
                                      <p:cBhvr>
                                        <p:cTn id="13" dur="500"/>
                                        <p:tgtEl>
                                          <p:spTgt spid="180227"/>
                                        </p:tgtEl>
                                      </p:cBhvr>
                                    </p:animEffect>
                                  </p:childTnLst>
                                </p:cTn>
                              </p:par>
                              <p:par>
                                <p:cTn id="14" presetID="5" presetClass="entr" presetSubtype="10" fill="hold" nodeType="withEffect">
                                  <p:stCondLst>
                                    <p:cond delay="0"/>
                                  </p:stCondLst>
                                  <p:childTnLst>
                                    <p:set>
                                      <p:cBhvr>
                                        <p:cTn id="15" dur="1" fill="hold">
                                          <p:stCondLst>
                                            <p:cond delay="0"/>
                                          </p:stCondLst>
                                        </p:cTn>
                                        <p:tgtEl>
                                          <p:spTgt spid="180228"/>
                                        </p:tgtEl>
                                        <p:attrNameLst>
                                          <p:attrName>style.visibility</p:attrName>
                                        </p:attrNameLst>
                                      </p:cBhvr>
                                      <p:to>
                                        <p:strVal val="visible"/>
                                      </p:to>
                                    </p:set>
                                    <p:animEffect transition="in" filter="checkerboard(across)">
                                      <p:cBhvr>
                                        <p:cTn id="16" dur="500"/>
                                        <p:tgtEl>
                                          <p:spTgt spid="180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381000" y="0"/>
            <a:ext cx="8229600" cy="560388"/>
          </a:xfrm>
        </p:spPr>
        <p:txBody>
          <a:bodyPr/>
          <a:lstStyle/>
          <a:p>
            <a:pPr eaLnBrk="1" hangingPunct="1"/>
            <a:r>
              <a:rPr lang="en-US" smtClean="0"/>
              <a:t>Forging: Operations (Cont..)</a:t>
            </a:r>
          </a:p>
        </p:txBody>
      </p:sp>
      <p:sp>
        <p:nvSpPr>
          <p:cNvPr id="165891" name="Rectangle 3"/>
          <p:cNvSpPr>
            <a:spLocks noGrp="1" noChangeArrowheads="1"/>
          </p:cNvSpPr>
          <p:nvPr>
            <p:ph idx="1"/>
          </p:nvPr>
        </p:nvSpPr>
        <p:spPr>
          <a:xfrm>
            <a:off x="0" y="533400"/>
            <a:ext cx="4343400" cy="6324600"/>
          </a:xfrm>
        </p:spPr>
        <p:txBody>
          <a:bodyPr/>
          <a:lstStyle/>
          <a:p>
            <a:pPr eaLnBrk="1" hangingPunct="1"/>
            <a:r>
              <a:rPr lang="en-US" smtClean="0"/>
              <a:t>Fullering is used to reduce the cross-sectional area of a portion of the stock. The metal flow is outward and away from the centre of the fuller. i.e., forging of connecting rod for an internal combustion engine. </a:t>
            </a:r>
          </a:p>
          <a:p>
            <a:pPr eaLnBrk="1" hangingPunct="1"/>
            <a:r>
              <a:rPr lang="en-US" smtClean="0"/>
              <a:t>Fuller move fast and moves metal perpendicular to the face </a:t>
            </a:r>
          </a:p>
          <a:p>
            <a:pPr eaLnBrk="1" hangingPunct="1"/>
            <a:endParaRPr lang="en-US" sz="2600" smtClean="0"/>
          </a:p>
        </p:txBody>
      </p:sp>
      <p:pic>
        <p:nvPicPr>
          <p:cNvPr id="165892" name="Picture 2"/>
          <p:cNvPicPr>
            <a:picLocks noChangeAspect="1" noChangeArrowheads="1"/>
          </p:cNvPicPr>
          <p:nvPr/>
        </p:nvPicPr>
        <p:blipFill>
          <a:blip r:embed="rId2" cstate="print"/>
          <a:srcRect/>
          <a:stretch>
            <a:fillRect/>
          </a:stretch>
        </p:blipFill>
        <p:spPr bwMode="auto">
          <a:xfrm>
            <a:off x="4343400" y="609600"/>
            <a:ext cx="2286000" cy="1346200"/>
          </a:xfrm>
          <a:prstGeom prst="rect">
            <a:avLst/>
          </a:prstGeom>
          <a:noFill/>
          <a:ln w="9525">
            <a:noFill/>
            <a:miter lim="800000"/>
            <a:headEnd/>
            <a:tailEnd/>
          </a:ln>
        </p:spPr>
      </p:pic>
      <p:pic>
        <p:nvPicPr>
          <p:cNvPr id="165893" name="Picture 3"/>
          <p:cNvPicPr>
            <a:picLocks noChangeAspect="1" noChangeArrowheads="1"/>
          </p:cNvPicPr>
          <p:nvPr/>
        </p:nvPicPr>
        <p:blipFill>
          <a:blip r:embed="rId3" cstate="print"/>
          <a:srcRect/>
          <a:stretch>
            <a:fillRect/>
          </a:stretch>
        </p:blipFill>
        <p:spPr bwMode="auto">
          <a:xfrm>
            <a:off x="6962775" y="1524000"/>
            <a:ext cx="2181225" cy="2292350"/>
          </a:xfrm>
          <a:prstGeom prst="rect">
            <a:avLst/>
          </a:prstGeom>
          <a:noFill/>
          <a:ln w="9525">
            <a:noFill/>
            <a:miter lim="800000"/>
            <a:headEnd/>
            <a:tailEnd/>
          </a:ln>
        </p:spPr>
      </p:pic>
      <p:pic>
        <p:nvPicPr>
          <p:cNvPr id="165894" name="Picture 4"/>
          <p:cNvPicPr>
            <a:picLocks noChangeAspect="1" noChangeArrowheads="1"/>
          </p:cNvPicPr>
          <p:nvPr/>
        </p:nvPicPr>
        <p:blipFill>
          <a:blip r:embed="rId4" cstate="print"/>
          <a:srcRect/>
          <a:stretch>
            <a:fillRect/>
          </a:stretch>
        </p:blipFill>
        <p:spPr bwMode="auto">
          <a:xfrm>
            <a:off x="4267200" y="3200400"/>
            <a:ext cx="2590800" cy="1609725"/>
          </a:xfrm>
          <a:prstGeom prst="rect">
            <a:avLst/>
          </a:prstGeom>
          <a:noFill/>
          <a:ln w="9525">
            <a:noFill/>
            <a:miter lim="800000"/>
            <a:headEnd/>
            <a:tailEnd/>
          </a:ln>
        </p:spPr>
      </p:pic>
      <p:pic>
        <p:nvPicPr>
          <p:cNvPr id="165895" name="Picture 5"/>
          <p:cNvPicPr>
            <a:picLocks noChangeAspect="1" noChangeArrowheads="1"/>
          </p:cNvPicPr>
          <p:nvPr/>
        </p:nvPicPr>
        <p:blipFill>
          <a:blip r:embed="rId5" cstate="print"/>
          <a:srcRect/>
          <a:stretch>
            <a:fillRect/>
          </a:stretch>
        </p:blipFill>
        <p:spPr bwMode="auto">
          <a:xfrm>
            <a:off x="4300538" y="5486400"/>
            <a:ext cx="4843462" cy="1371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381000" y="0"/>
            <a:ext cx="8229600" cy="560388"/>
          </a:xfrm>
        </p:spPr>
        <p:txBody>
          <a:bodyPr/>
          <a:lstStyle/>
          <a:p>
            <a:pPr eaLnBrk="1" hangingPunct="1"/>
            <a:r>
              <a:rPr lang="en-US" smtClean="0"/>
              <a:t>Forging: Operations (Cont..)</a:t>
            </a:r>
          </a:p>
        </p:txBody>
      </p:sp>
      <p:sp>
        <p:nvSpPr>
          <p:cNvPr id="166915" name="Rectangle 3"/>
          <p:cNvSpPr>
            <a:spLocks noGrp="1" noChangeArrowheads="1"/>
          </p:cNvSpPr>
          <p:nvPr>
            <p:ph idx="1"/>
          </p:nvPr>
        </p:nvSpPr>
        <p:spPr>
          <a:xfrm>
            <a:off x="0" y="533400"/>
            <a:ext cx="5562600" cy="6324600"/>
          </a:xfrm>
        </p:spPr>
        <p:txBody>
          <a:bodyPr/>
          <a:lstStyle/>
          <a:p>
            <a:pPr eaLnBrk="1" hangingPunct="1"/>
            <a:r>
              <a:rPr lang="en-US" smtClean="0"/>
              <a:t>Swaging is used to produce a bar with a smaller diameter (using concave dies).</a:t>
            </a:r>
          </a:p>
          <a:p>
            <a:pPr eaLnBrk="1" hangingPunct="1"/>
            <a:endParaRPr lang="en-US" smtClean="0"/>
          </a:p>
          <a:p>
            <a:pPr eaLnBrk="1" hangingPunct="1"/>
            <a:r>
              <a:rPr lang="en-US" smtClean="0"/>
              <a:t>Swaging provides a reduced round cross section suitable for tapping, threading, upsetting or other subsequent forming and machining operations.</a:t>
            </a:r>
          </a:p>
          <a:p>
            <a:pPr eaLnBrk="1" hangingPunct="1"/>
            <a:endParaRPr lang="en-US" smtClean="0"/>
          </a:p>
          <a:p>
            <a:pPr eaLnBrk="1" hangingPunct="1"/>
            <a:r>
              <a:rPr lang="en-US" smtClean="0"/>
              <a:t>Swaging is a special type of forging in which metal is formed by a succession of rapid hammer blows</a:t>
            </a:r>
          </a:p>
        </p:txBody>
      </p:sp>
      <p:pic>
        <p:nvPicPr>
          <p:cNvPr id="182274" name="Picture 2"/>
          <p:cNvPicPr>
            <a:picLocks noChangeAspect="1" noChangeArrowheads="1"/>
          </p:cNvPicPr>
          <p:nvPr/>
        </p:nvPicPr>
        <p:blipFill>
          <a:blip r:embed="rId2" cstate="print"/>
          <a:srcRect/>
          <a:stretch>
            <a:fillRect/>
          </a:stretch>
        </p:blipFill>
        <p:spPr bwMode="auto">
          <a:xfrm>
            <a:off x="5638800" y="914400"/>
            <a:ext cx="3252788" cy="2057400"/>
          </a:xfrm>
          <a:prstGeom prst="rect">
            <a:avLst/>
          </a:prstGeom>
          <a:noFill/>
          <a:ln w="9525">
            <a:noFill/>
            <a:miter lim="800000"/>
            <a:headEnd/>
            <a:tailEnd/>
          </a:ln>
        </p:spPr>
      </p:pic>
      <p:pic>
        <p:nvPicPr>
          <p:cNvPr id="182275" name="Picture 3"/>
          <p:cNvPicPr>
            <a:picLocks noChangeAspect="1" noChangeArrowheads="1"/>
          </p:cNvPicPr>
          <p:nvPr/>
        </p:nvPicPr>
        <p:blipFill>
          <a:blip r:embed="rId3" cstate="print"/>
          <a:srcRect/>
          <a:stretch>
            <a:fillRect/>
          </a:stretch>
        </p:blipFill>
        <p:spPr bwMode="auto">
          <a:xfrm>
            <a:off x="5638800" y="3505200"/>
            <a:ext cx="3414713" cy="2667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2274"/>
                                        </p:tgtEl>
                                        <p:attrNameLst>
                                          <p:attrName>style.visibility</p:attrName>
                                        </p:attrNameLst>
                                      </p:cBhvr>
                                      <p:to>
                                        <p:strVal val="visible"/>
                                      </p:to>
                                    </p:set>
                                    <p:animEffect transition="in" filter="checkerboard(across)">
                                      <p:cBhvr>
                                        <p:cTn id="7" dur="500"/>
                                        <p:tgtEl>
                                          <p:spTgt spid="182274"/>
                                        </p:tgtEl>
                                      </p:cBhvr>
                                    </p:animEffect>
                                  </p:childTnLst>
                                </p:cTn>
                              </p:par>
                              <p:par>
                                <p:cTn id="8" presetID="5" presetClass="entr" presetSubtype="10" fill="hold" nodeType="withEffect">
                                  <p:stCondLst>
                                    <p:cond delay="0"/>
                                  </p:stCondLst>
                                  <p:childTnLst>
                                    <p:set>
                                      <p:cBhvr>
                                        <p:cTn id="9" dur="1" fill="hold">
                                          <p:stCondLst>
                                            <p:cond delay="0"/>
                                          </p:stCondLst>
                                        </p:cTn>
                                        <p:tgtEl>
                                          <p:spTgt spid="182275"/>
                                        </p:tgtEl>
                                        <p:attrNameLst>
                                          <p:attrName>style.visibility</p:attrName>
                                        </p:attrNameLst>
                                      </p:cBhvr>
                                      <p:to>
                                        <p:strVal val="visible"/>
                                      </p:to>
                                    </p:set>
                                    <p:animEffect transition="in" filter="checkerboard(across)">
                                      <p:cBhvr>
                                        <p:cTn id="10" dur="500"/>
                                        <p:tgtEl>
                                          <p:spTgt spid="182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381000" y="0"/>
            <a:ext cx="8229600" cy="560388"/>
          </a:xfrm>
        </p:spPr>
        <p:txBody>
          <a:bodyPr/>
          <a:lstStyle/>
          <a:p>
            <a:pPr eaLnBrk="1" hangingPunct="1"/>
            <a:r>
              <a:rPr lang="en-US" smtClean="0"/>
              <a:t>Forging: Classification of forging processes</a:t>
            </a:r>
          </a:p>
        </p:txBody>
      </p:sp>
      <p:sp>
        <p:nvSpPr>
          <p:cNvPr id="167939" name="Rectangle 3"/>
          <p:cNvSpPr>
            <a:spLocks noGrp="1" noChangeArrowheads="1"/>
          </p:cNvSpPr>
          <p:nvPr>
            <p:ph idx="1"/>
          </p:nvPr>
        </p:nvSpPr>
        <p:spPr>
          <a:xfrm>
            <a:off x="152400" y="533400"/>
            <a:ext cx="8839200" cy="6324600"/>
          </a:xfrm>
        </p:spPr>
        <p:txBody>
          <a:bodyPr/>
          <a:lstStyle/>
          <a:p>
            <a:pPr eaLnBrk="1" hangingPunct="1"/>
            <a:r>
              <a:rPr lang="en-US" smtClean="0"/>
              <a:t>By equipment</a:t>
            </a:r>
          </a:p>
          <a:p>
            <a:pPr eaLnBrk="1" hangingPunct="1"/>
            <a:endParaRPr lang="en-US" smtClean="0"/>
          </a:p>
          <a:p>
            <a:pPr eaLnBrk="1" hangingPunct="1">
              <a:buFont typeface="Wingdings" pitchFamily="2" charset="2"/>
              <a:buNone/>
            </a:pPr>
            <a:r>
              <a:rPr lang="nb-NO" smtClean="0"/>
              <a:t>		1) Forging hammer or drop hammer forging</a:t>
            </a:r>
          </a:p>
          <a:p>
            <a:pPr eaLnBrk="1" hangingPunct="1">
              <a:buFont typeface="Wingdings" pitchFamily="2" charset="2"/>
              <a:buNone/>
            </a:pPr>
            <a:endParaRPr lang="nb-NO" smtClean="0"/>
          </a:p>
          <a:p>
            <a:pPr eaLnBrk="1" hangingPunct="1">
              <a:buFont typeface="Wingdings" pitchFamily="2" charset="2"/>
              <a:buNone/>
            </a:pPr>
            <a:r>
              <a:rPr lang="en-US" smtClean="0"/>
              <a:t>		2) Press forging</a:t>
            </a:r>
          </a:p>
          <a:p>
            <a:pPr eaLnBrk="1" hangingPunct="1">
              <a:buFont typeface="Wingdings" pitchFamily="2" charset="2"/>
              <a:buNone/>
            </a:pPr>
            <a:endParaRPr lang="en-US" smtClean="0"/>
          </a:p>
          <a:p>
            <a:pPr eaLnBrk="1" hangingPunct="1"/>
            <a:r>
              <a:rPr lang="en-US" smtClean="0"/>
              <a:t>By process</a:t>
            </a:r>
          </a:p>
          <a:p>
            <a:pPr eaLnBrk="1" hangingPunct="1"/>
            <a:endParaRPr lang="en-US" smtClean="0"/>
          </a:p>
          <a:p>
            <a:pPr eaLnBrk="1" hangingPunct="1">
              <a:buFont typeface="Wingdings" pitchFamily="2" charset="2"/>
              <a:buNone/>
            </a:pPr>
            <a:r>
              <a:rPr lang="en-US" smtClean="0"/>
              <a:t>		1) Open - die forging</a:t>
            </a:r>
          </a:p>
          <a:p>
            <a:pPr eaLnBrk="1" hangingPunct="1">
              <a:buFont typeface="Wingdings" pitchFamily="2" charset="2"/>
              <a:buNone/>
            </a:pPr>
            <a:endParaRPr lang="en-US" smtClean="0"/>
          </a:p>
          <a:p>
            <a:pPr eaLnBrk="1" hangingPunct="1">
              <a:buFont typeface="Wingdings" pitchFamily="2" charset="2"/>
              <a:buNone/>
            </a:pPr>
            <a:r>
              <a:rPr lang="en-US" smtClean="0"/>
              <a:t>		2) Closed – die forging</a:t>
            </a:r>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381000" y="0"/>
            <a:ext cx="8229600" cy="560388"/>
          </a:xfrm>
        </p:spPr>
        <p:txBody>
          <a:bodyPr/>
          <a:lstStyle/>
          <a:p>
            <a:pPr eaLnBrk="1" hangingPunct="1"/>
            <a:r>
              <a:rPr lang="en-US" smtClean="0"/>
              <a:t>Forging: Forming machines</a:t>
            </a:r>
          </a:p>
        </p:txBody>
      </p:sp>
      <p:sp>
        <p:nvSpPr>
          <p:cNvPr id="168963" name="Rectangle 3"/>
          <p:cNvSpPr>
            <a:spLocks noGrp="1" noChangeArrowheads="1"/>
          </p:cNvSpPr>
          <p:nvPr>
            <p:ph idx="1"/>
          </p:nvPr>
        </p:nvSpPr>
        <p:spPr>
          <a:xfrm>
            <a:off x="152400" y="533400"/>
            <a:ext cx="8839200" cy="457200"/>
          </a:xfrm>
        </p:spPr>
        <p:txBody>
          <a:bodyPr/>
          <a:lstStyle/>
          <a:p>
            <a:pPr eaLnBrk="1" hangingPunct="1"/>
            <a:r>
              <a:rPr lang="en-US" smtClean="0"/>
              <a:t>There are four basic types of forging machines</a:t>
            </a:r>
          </a:p>
        </p:txBody>
      </p:sp>
      <p:pic>
        <p:nvPicPr>
          <p:cNvPr id="183298" name="Picture 2"/>
          <p:cNvPicPr>
            <a:picLocks noChangeAspect="1" noChangeArrowheads="1"/>
          </p:cNvPicPr>
          <p:nvPr/>
        </p:nvPicPr>
        <p:blipFill>
          <a:blip r:embed="rId2" cstate="print"/>
          <a:srcRect/>
          <a:stretch>
            <a:fillRect/>
          </a:stretch>
        </p:blipFill>
        <p:spPr bwMode="auto">
          <a:xfrm>
            <a:off x="304800" y="1066800"/>
            <a:ext cx="7543800" cy="3673475"/>
          </a:xfrm>
          <a:prstGeom prst="rect">
            <a:avLst/>
          </a:prstGeom>
          <a:noFill/>
          <a:ln w="9525">
            <a:noFill/>
            <a:miter lim="800000"/>
            <a:headEnd/>
            <a:tailEnd/>
          </a:ln>
        </p:spPr>
      </p:pic>
      <p:pic>
        <p:nvPicPr>
          <p:cNvPr id="183299" name="Picture 3"/>
          <p:cNvPicPr>
            <a:picLocks noChangeAspect="1" noChangeArrowheads="1"/>
          </p:cNvPicPr>
          <p:nvPr/>
        </p:nvPicPr>
        <p:blipFill>
          <a:blip r:embed="rId3" cstate="print"/>
          <a:srcRect/>
          <a:stretch>
            <a:fillRect/>
          </a:stretch>
        </p:blipFill>
        <p:spPr bwMode="auto">
          <a:xfrm>
            <a:off x="304800" y="4876800"/>
            <a:ext cx="7543800" cy="1981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checkerboard(across)">
                                      <p:cBhvr>
                                        <p:cTn id="7" dur="500"/>
                                        <p:tgtEl>
                                          <p:spTgt spid="183298"/>
                                        </p:tgtEl>
                                      </p:cBhvr>
                                    </p:animEffect>
                                  </p:childTnLst>
                                </p:cTn>
                              </p:par>
                              <p:par>
                                <p:cTn id="8" presetID="5" presetClass="entr" presetSubtype="10" fill="hold" nodeType="withEffect">
                                  <p:stCondLst>
                                    <p:cond delay="0"/>
                                  </p:stCondLst>
                                  <p:childTnLst>
                                    <p:set>
                                      <p:cBhvr>
                                        <p:cTn id="9" dur="1" fill="hold">
                                          <p:stCondLst>
                                            <p:cond delay="0"/>
                                          </p:stCondLst>
                                        </p:cTn>
                                        <p:tgtEl>
                                          <p:spTgt spid="183299"/>
                                        </p:tgtEl>
                                        <p:attrNameLst>
                                          <p:attrName>style.visibility</p:attrName>
                                        </p:attrNameLst>
                                      </p:cBhvr>
                                      <p:to>
                                        <p:strVal val="visible"/>
                                      </p:to>
                                    </p:set>
                                    <p:animEffect transition="in" filter="checkerboard(across)">
                                      <p:cBhvr>
                                        <p:cTn id="10" dur="500"/>
                                        <p:tgtEl>
                                          <p:spTgt spid="183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381000" y="0"/>
            <a:ext cx="8229600" cy="560388"/>
          </a:xfrm>
        </p:spPr>
        <p:txBody>
          <a:bodyPr/>
          <a:lstStyle/>
          <a:p>
            <a:pPr eaLnBrk="1" hangingPunct="1"/>
            <a:r>
              <a:rPr lang="en-US" smtClean="0"/>
              <a:t>Forging: Hammer and press forging processes</a:t>
            </a:r>
          </a:p>
        </p:txBody>
      </p:sp>
      <p:sp>
        <p:nvSpPr>
          <p:cNvPr id="169987" name="Rectangle 3"/>
          <p:cNvSpPr>
            <a:spLocks noGrp="1" noChangeArrowheads="1"/>
          </p:cNvSpPr>
          <p:nvPr>
            <p:ph idx="1"/>
          </p:nvPr>
        </p:nvSpPr>
        <p:spPr>
          <a:xfrm>
            <a:off x="152400" y="533400"/>
            <a:ext cx="8839200" cy="6324600"/>
          </a:xfrm>
        </p:spPr>
        <p:txBody>
          <a:bodyPr/>
          <a:lstStyle/>
          <a:p>
            <a:pPr eaLnBrk="1" hangingPunct="1">
              <a:buFont typeface="Wingdings" pitchFamily="2" charset="2"/>
              <a:buNone/>
            </a:pPr>
            <a:r>
              <a:rPr lang="en-US" b="1" smtClean="0"/>
              <a:t>	Forging hammers</a:t>
            </a:r>
          </a:p>
          <a:p>
            <a:pPr eaLnBrk="1" hangingPunct="1">
              <a:buFont typeface="Wingdings" pitchFamily="2" charset="2"/>
              <a:buNone/>
            </a:pPr>
            <a:endParaRPr lang="en-US" sz="1000" b="1" smtClean="0"/>
          </a:p>
          <a:p>
            <a:pPr eaLnBrk="1" hangingPunct="1"/>
            <a:r>
              <a:rPr lang="en-US" smtClean="0"/>
              <a:t>There are two basic types of forging hammers used;</a:t>
            </a:r>
          </a:p>
          <a:p>
            <a:pPr eaLnBrk="1" hangingPunct="1"/>
            <a:endParaRPr lang="en-US" sz="1000" smtClean="0"/>
          </a:p>
          <a:p>
            <a:pPr lvl="2" eaLnBrk="1" hangingPunct="1"/>
            <a:r>
              <a:rPr lang="en-US" sz="2800" smtClean="0"/>
              <a:t> Board hammer</a:t>
            </a:r>
          </a:p>
          <a:p>
            <a:pPr lvl="2" eaLnBrk="1" hangingPunct="1"/>
            <a:endParaRPr lang="en-US" sz="1000" smtClean="0"/>
          </a:p>
          <a:p>
            <a:pPr lvl="2" eaLnBrk="1" hangingPunct="1"/>
            <a:r>
              <a:rPr lang="en-US" sz="2800" smtClean="0"/>
              <a:t> Power hammer</a:t>
            </a:r>
          </a:p>
          <a:p>
            <a:pPr eaLnBrk="1" hangingPunct="1"/>
            <a:endParaRPr lang="en-US" smtClean="0"/>
          </a:p>
          <a:p>
            <a:pPr eaLnBrk="1" hangingPunct="1">
              <a:buFont typeface="Wingdings" pitchFamily="2" charset="2"/>
              <a:buNone/>
            </a:pPr>
            <a:r>
              <a:rPr lang="en-US" b="1" smtClean="0"/>
              <a:t>	Forging presses</a:t>
            </a:r>
          </a:p>
          <a:p>
            <a:pPr eaLnBrk="1" hangingPunct="1">
              <a:buFont typeface="Wingdings" pitchFamily="2" charset="2"/>
              <a:buNone/>
            </a:pPr>
            <a:endParaRPr lang="en-US" sz="1000" b="1" smtClean="0"/>
          </a:p>
          <a:p>
            <a:pPr eaLnBrk="1" hangingPunct="1"/>
            <a:r>
              <a:rPr lang="en-US" smtClean="0"/>
              <a:t>There are two basic types of forging presses available; </a:t>
            </a:r>
          </a:p>
          <a:p>
            <a:pPr eaLnBrk="1" hangingPunct="1"/>
            <a:endParaRPr lang="en-US" sz="1000" smtClean="0"/>
          </a:p>
          <a:p>
            <a:pPr lvl="2" eaLnBrk="1" hangingPunct="1"/>
            <a:r>
              <a:rPr lang="en-US" sz="2800" smtClean="0"/>
              <a:t> Mechanical presses</a:t>
            </a:r>
          </a:p>
          <a:p>
            <a:pPr lvl="2" eaLnBrk="1" hangingPunct="1"/>
            <a:endParaRPr lang="en-US" sz="1000" smtClean="0"/>
          </a:p>
          <a:p>
            <a:pPr lvl="2" eaLnBrk="1" hangingPunct="1"/>
            <a:r>
              <a:rPr lang="en-US" sz="2800" smtClean="0"/>
              <a:t> Hydraulic presses</a:t>
            </a:r>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81000" y="0"/>
            <a:ext cx="8229600" cy="560388"/>
          </a:xfrm>
        </p:spPr>
        <p:txBody>
          <a:bodyPr/>
          <a:lstStyle/>
          <a:p>
            <a:pPr eaLnBrk="1" hangingPunct="1"/>
            <a:r>
              <a:rPr lang="en-US" smtClean="0"/>
              <a:t>Forging: Board hammer –forging hammer</a:t>
            </a:r>
          </a:p>
        </p:txBody>
      </p:sp>
      <p:sp>
        <p:nvSpPr>
          <p:cNvPr id="171011" name="Rectangle 3"/>
          <p:cNvSpPr>
            <a:spLocks noGrp="1" noChangeArrowheads="1"/>
          </p:cNvSpPr>
          <p:nvPr>
            <p:ph idx="1"/>
          </p:nvPr>
        </p:nvSpPr>
        <p:spPr>
          <a:xfrm>
            <a:off x="152400" y="533400"/>
            <a:ext cx="5105400" cy="6324600"/>
          </a:xfrm>
        </p:spPr>
        <p:txBody>
          <a:bodyPr/>
          <a:lstStyle/>
          <a:p>
            <a:pPr eaLnBrk="1" hangingPunct="1"/>
            <a:r>
              <a:rPr lang="en-US" sz="2400" smtClean="0"/>
              <a:t>The upper die and ram are raised by friction rolls gripping the board.</a:t>
            </a:r>
          </a:p>
          <a:p>
            <a:pPr eaLnBrk="1" hangingPunct="1"/>
            <a:r>
              <a:rPr lang="en-US" sz="2400" smtClean="0"/>
              <a:t>After releasing the board, the ram falls under gravity to produce the blow energy.</a:t>
            </a:r>
          </a:p>
          <a:p>
            <a:pPr eaLnBrk="1" hangingPunct="1"/>
            <a:r>
              <a:rPr lang="en-US" sz="2400" smtClean="0"/>
              <a:t>The hammer can strike between 60-150 blows per minute depending on size and capacity.</a:t>
            </a:r>
          </a:p>
          <a:p>
            <a:pPr eaLnBrk="1" hangingPunct="1"/>
            <a:r>
              <a:rPr lang="en-US" sz="2400" smtClean="0"/>
              <a:t>The board hammer is an energy restricted machine. </a:t>
            </a:r>
          </a:p>
          <a:p>
            <a:pPr eaLnBrk="1" hangingPunct="1"/>
            <a:r>
              <a:rPr lang="en-US" sz="2400" smtClean="0"/>
              <a:t>The blow energy supplied equal the potential energy due to the weight and the height of the fall.</a:t>
            </a:r>
          </a:p>
          <a:p>
            <a:pPr eaLnBrk="1" hangingPunct="1"/>
            <a:r>
              <a:rPr lang="en-US" sz="2400" smtClean="0"/>
              <a:t>This energy will be delivered to the metal workpiece to produce plastic deformation.</a:t>
            </a:r>
          </a:p>
        </p:txBody>
      </p:sp>
      <p:pic>
        <p:nvPicPr>
          <p:cNvPr id="184322" name="Picture 2"/>
          <p:cNvPicPr>
            <a:picLocks noChangeAspect="1" noChangeArrowheads="1"/>
          </p:cNvPicPr>
          <p:nvPr/>
        </p:nvPicPr>
        <p:blipFill>
          <a:blip r:embed="rId2" cstate="print"/>
          <a:srcRect/>
          <a:stretch>
            <a:fillRect/>
          </a:stretch>
        </p:blipFill>
        <p:spPr bwMode="auto">
          <a:xfrm>
            <a:off x="5173663" y="685800"/>
            <a:ext cx="3741737" cy="4724400"/>
          </a:xfrm>
          <a:prstGeom prst="rect">
            <a:avLst/>
          </a:prstGeom>
          <a:noFill/>
          <a:ln w="9525">
            <a:noFill/>
            <a:miter lim="800000"/>
            <a:headEnd/>
            <a:tailEnd/>
          </a:ln>
        </p:spPr>
      </p:pic>
      <p:pic>
        <p:nvPicPr>
          <p:cNvPr id="184324" name="Picture 4"/>
          <p:cNvPicPr>
            <a:picLocks noChangeAspect="1" noChangeArrowheads="1"/>
          </p:cNvPicPr>
          <p:nvPr/>
        </p:nvPicPr>
        <p:blipFill>
          <a:blip r:embed="rId3" cstate="print"/>
          <a:srcRect/>
          <a:stretch>
            <a:fillRect/>
          </a:stretch>
        </p:blipFill>
        <p:spPr bwMode="auto">
          <a:xfrm>
            <a:off x="5181600" y="5562600"/>
            <a:ext cx="3733800" cy="457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4322"/>
                                        </p:tgtEl>
                                        <p:attrNameLst>
                                          <p:attrName>style.visibility</p:attrName>
                                        </p:attrNameLst>
                                      </p:cBhvr>
                                      <p:to>
                                        <p:strVal val="visible"/>
                                      </p:to>
                                    </p:set>
                                    <p:animEffect transition="in" filter="checkerboard(across)">
                                      <p:cBhvr>
                                        <p:cTn id="7" dur="500"/>
                                        <p:tgtEl>
                                          <p:spTgt spid="184322"/>
                                        </p:tgtEl>
                                      </p:cBhvr>
                                    </p:animEffect>
                                  </p:childTnLst>
                                </p:cTn>
                              </p:par>
                              <p:par>
                                <p:cTn id="8" presetID="5" presetClass="entr" presetSubtype="10" fill="hold" nodeType="withEffect">
                                  <p:stCondLst>
                                    <p:cond delay="0"/>
                                  </p:stCondLst>
                                  <p:childTnLst>
                                    <p:set>
                                      <p:cBhvr>
                                        <p:cTn id="9" dur="1" fill="hold">
                                          <p:stCondLst>
                                            <p:cond delay="0"/>
                                          </p:stCondLst>
                                        </p:cTn>
                                        <p:tgtEl>
                                          <p:spTgt spid="184324"/>
                                        </p:tgtEl>
                                        <p:attrNameLst>
                                          <p:attrName>style.visibility</p:attrName>
                                        </p:attrNameLst>
                                      </p:cBhvr>
                                      <p:to>
                                        <p:strVal val="visible"/>
                                      </p:to>
                                    </p:set>
                                    <p:animEffect transition="in" filter="checkerboard(across)">
                                      <p:cBhvr>
                                        <p:cTn id="10" dur="500"/>
                                        <p:tgtEl>
                                          <p:spTgt spid="184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381000" y="0"/>
            <a:ext cx="8229600" cy="560388"/>
          </a:xfrm>
        </p:spPr>
        <p:txBody>
          <a:bodyPr/>
          <a:lstStyle/>
          <a:p>
            <a:pPr eaLnBrk="1" hangingPunct="1"/>
            <a:r>
              <a:rPr lang="nb-NO" smtClean="0"/>
              <a:t>Forging: Forging hammer or drop hammer</a:t>
            </a:r>
            <a:endParaRPr lang="en-US" smtClean="0"/>
          </a:p>
        </p:txBody>
      </p:sp>
      <p:sp>
        <p:nvSpPr>
          <p:cNvPr id="172035" name="Rectangle 3"/>
          <p:cNvSpPr>
            <a:spLocks noGrp="1" noChangeArrowheads="1"/>
          </p:cNvSpPr>
          <p:nvPr>
            <p:ph idx="1"/>
          </p:nvPr>
        </p:nvSpPr>
        <p:spPr>
          <a:xfrm>
            <a:off x="152400" y="533400"/>
            <a:ext cx="6477000" cy="6324600"/>
          </a:xfrm>
        </p:spPr>
        <p:txBody>
          <a:bodyPr/>
          <a:lstStyle/>
          <a:p>
            <a:pPr eaLnBrk="1" hangingPunct="1"/>
            <a:r>
              <a:rPr lang="en-US" smtClean="0"/>
              <a:t>Provide rapid impact blows to the surface of the metal.</a:t>
            </a:r>
          </a:p>
          <a:p>
            <a:pPr eaLnBrk="1" hangingPunct="1"/>
            <a:r>
              <a:rPr lang="en-US" smtClean="0"/>
              <a:t>Dies are in two halves</a:t>
            </a:r>
          </a:p>
          <a:p>
            <a:pPr lvl="1" eaLnBrk="1" hangingPunct="1"/>
            <a:r>
              <a:rPr lang="en-US" smtClean="0"/>
              <a:t>Lower : fixed to anvil</a:t>
            </a:r>
          </a:p>
          <a:p>
            <a:pPr lvl="1" eaLnBrk="1" hangingPunct="1"/>
            <a:r>
              <a:rPr lang="en-US" smtClean="0"/>
              <a:t>Upper : moves up and down with the TUP.</a:t>
            </a:r>
          </a:p>
          <a:p>
            <a:pPr eaLnBrk="1" hangingPunct="1"/>
            <a:r>
              <a:rPr lang="en-US" smtClean="0"/>
              <a:t>Energy (from a gravity drop) is adsorbed onto the metal, in which the maximum impact is on the metal surface.</a:t>
            </a:r>
          </a:p>
          <a:p>
            <a:pPr eaLnBrk="1" hangingPunct="1"/>
            <a:r>
              <a:rPr lang="en-US" smtClean="0"/>
              <a:t>Dies are expensive being accurately machined from special alloys (susceptible to thermal shock).</a:t>
            </a:r>
          </a:p>
          <a:p>
            <a:pPr eaLnBrk="1" hangingPunct="1"/>
            <a:r>
              <a:rPr lang="en-US" smtClean="0"/>
              <a:t>• Drop forging is good for mass production of complex shapes.</a:t>
            </a:r>
          </a:p>
        </p:txBody>
      </p:sp>
      <p:pic>
        <p:nvPicPr>
          <p:cNvPr id="185347" name="Picture 3"/>
          <p:cNvPicPr>
            <a:picLocks noChangeAspect="1" noChangeArrowheads="1"/>
          </p:cNvPicPr>
          <p:nvPr/>
        </p:nvPicPr>
        <p:blipFill>
          <a:blip r:embed="rId2" cstate="print"/>
          <a:srcRect/>
          <a:stretch>
            <a:fillRect/>
          </a:stretch>
        </p:blipFill>
        <p:spPr bwMode="auto">
          <a:xfrm>
            <a:off x="6553200" y="1143000"/>
            <a:ext cx="2362200" cy="52276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5347"/>
                                        </p:tgtEl>
                                        <p:attrNameLst>
                                          <p:attrName>style.visibility</p:attrName>
                                        </p:attrNameLst>
                                      </p:cBhvr>
                                      <p:to>
                                        <p:strVal val="visible"/>
                                      </p:to>
                                    </p:set>
                                    <p:animEffect transition="in" filter="checkerboard(across)">
                                      <p:cBhvr>
                                        <p:cTn id="7" dur="500"/>
                                        <p:tgtEl>
                                          <p:spTgt spid="185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0" y="0"/>
            <a:ext cx="9144000" cy="560388"/>
          </a:xfrm>
        </p:spPr>
        <p:txBody>
          <a:bodyPr/>
          <a:lstStyle/>
          <a:p>
            <a:pPr eaLnBrk="1" hangingPunct="1"/>
            <a:r>
              <a:rPr lang="en-US" smtClean="0"/>
              <a:t>Forging: Example: Forging hammer or drop hammer</a:t>
            </a:r>
          </a:p>
        </p:txBody>
      </p:sp>
      <p:sp>
        <p:nvSpPr>
          <p:cNvPr id="173059" name="Rectangle 3"/>
          <p:cNvSpPr>
            <a:spLocks noGrp="1" noChangeArrowheads="1"/>
          </p:cNvSpPr>
          <p:nvPr>
            <p:ph idx="1"/>
          </p:nvPr>
        </p:nvSpPr>
        <p:spPr>
          <a:xfrm>
            <a:off x="152400" y="533400"/>
            <a:ext cx="2819400" cy="6324600"/>
          </a:xfrm>
        </p:spPr>
        <p:txBody>
          <a:bodyPr/>
          <a:lstStyle/>
          <a:p>
            <a:pPr eaLnBrk="1" hangingPunct="1"/>
            <a:r>
              <a:rPr lang="en-US" smtClean="0"/>
              <a:t>The energy supplied by the blow is equal to the potential energy due to the weight of the ram and the height of the fall.</a:t>
            </a:r>
          </a:p>
        </p:txBody>
      </p:sp>
      <p:pic>
        <p:nvPicPr>
          <p:cNvPr id="186370" name="Picture 2"/>
          <p:cNvPicPr>
            <a:picLocks noChangeAspect="1" noChangeArrowheads="1"/>
          </p:cNvPicPr>
          <p:nvPr/>
        </p:nvPicPr>
        <p:blipFill>
          <a:blip r:embed="rId2" cstate="print"/>
          <a:srcRect/>
          <a:stretch>
            <a:fillRect/>
          </a:stretch>
        </p:blipFill>
        <p:spPr bwMode="auto">
          <a:xfrm>
            <a:off x="4038600" y="533400"/>
            <a:ext cx="4953000" cy="608488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152400" y="5105400"/>
            <a:ext cx="3733800" cy="457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6370"/>
                                        </p:tgtEl>
                                        <p:attrNameLst>
                                          <p:attrName>style.visibility</p:attrName>
                                        </p:attrNameLst>
                                      </p:cBhvr>
                                      <p:to>
                                        <p:strVal val="visible"/>
                                      </p:to>
                                    </p:set>
                                    <p:animEffect transition="in" filter="checkerboard(across)">
                                      <p:cBhvr>
                                        <p:cTn id="7" dur="500"/>
                                        <p:tgtEl>
                                          <p:spTgt spid="186370"/>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381000" y="0"/>
            <a:ext cx="8229600" cy="560388"/>
          </a:xfrm>
        </p:spPr>
        <p:txBody>
          <a:bodyPr/>
          <a:lstStyle/>
          <a:p>
            <a:pPr eaLnBrk="1" hangingPunct="1"/>
            <a:r>
              <a:rPr lang="en-US" smtClean="0"/>
              <a:t>Power hammer</a:t>
            </a:r>
            <a:br>
              <a:rPr lang="en-US" smtClean="0"/>
            </a:br>
            <a:r>
              <a:rPr lang="en-US" smtClean="0"/>
              <a:t>Forging: Power hammer</a:t>
            </a:r>
            <a:br>
              <a:rPr lang="en-US" smtClean="0"/>
            </a:br>
            <a:r>
              <a:rPr lang="en-US" smtClean="0"/>
              <a:t>•</a:t>
            </a:r>
          </a:p>
        </p:txBody>
      </p:sp>
      <p:sp>
        <p:nvSpPr>
          <p:cNvPr id="174083" name="Rectangle 3"/>
          <p:cNvSpPr>
            <a:spLocks noGrp="1" noChangeArrowheads="1"/>
          </p:cNvSpPr>
          <p:nvPr>
            <p:ph idx="1"/>
          </p:nvPr>
        </p:nvSpPr>
        <p:spPr>
          <a:xfrm>
            <a:off x="0" y="533400"/>
            <a:ext cx="5486400" cy="6324600"/>
          </a:xfrm>
        </p:spPr>
        <p:txBody>
          <a:bodyPr/>
          <a:lstStyle/>
          <a:p>
            <a:pPr eaLnBrk="1" hangingPunct="1"/>
            <a:r>
              <a:rPr lang="en-US" sz="2400" smtClean="0"/>
              <a:t>Power hammer provides greater capacity, in which the ram is accelerated on the down-stroke by steam or air pressure in addition to gravity.</a:t>
            </a:r>
          </a:p>
          <a:p>
            <a:pPr eaLnBrk="1" hangingPunct="1"/>
            <a:endParaRPr lang="en-US" sz="800" smtClean="0"/>
          </a:p>
          <a:p>
            <a:pPr eaLnBrk="1" hangingPunct="1"/>
            <a:r>
              <a:rPr lang="en-US" sz="2400" smtClean="0"/>
              <a:t>Steam or air pressure is also used to raise the ram on the upstroke.</a:t>
            </a:r>
          </a:p>
          <a:p>
            <a:pPr eaLnBrk="1" hangingPunct="1"/>
            <a:endParaRPr lang="en-US" sz="800" smtClean="0"/>
          </a:p>
          <a:p>
            <a:pPr eaLnBrk="1" hangingPunct="1"/>
            <a:r>
              <a:rPr lang="en-US" sz="2400" smtClean="0"/>
              <a:t>The total energy supplied to the blow in a power drop hammer is given by</a:t>
            </a:r>
          </a:p>
          <a:p>
            <a:pPr eaLnBrk="1" hangingPunct="1"/>
            <a:endParaRPr lang="en-US" sz="2400" smtClean="0"/>
          </a:p>
          <a:p>
            <a:pPr eaLnBrk="1" hangingPunct="1"/>
            <a:endParaRPr lang="en-US" sz="800" smtClean="0"/>
          </a:p>
          <a:p>
            <a:pPr eaLnBrk="1" hangingPunct="1"/>
            <a:r>
              <a:rPr lang="en-US" sz="2400" smtClean="0"/>
              <a:t>Where m = mass, v = velocity of ram at start of deformation, g = acceleration of gravity, p = air or steam pressure acting on ram cylinder on down-stroke,            A = area of ram cylinder, H = height of the ram drop</a:t>
            </a:r>
          </a:p>
        </p:txBody>
      </p:sp>
      <p:pic>
        <p:nvPicPr>
          <p:cNvPr id="177156" name="Picture 4"/>
          <p:cNvPicPr>
            <a:picLocks noChangeAspect="1" noChangeArrowheads="1"/>
          </p:cNvPicPr>
          <p:nvPr/>
        </p:nvPicPr>
        <p:blipFill>
          <a:blip r:embed="rId2" cstate="print"/>
          <a:srcRect/>
          <a:stretch>
            <a:fillRect/>
          </a:stretch>
        </p:blipFill>
        <p:spPr bwMode="auto">
          <a:xfrm>
            <a:off x="5410200" y="838200"/>
            <a:ext cx="3429000" cy="5710238"/>
          </a:xfrm>
          <a:prstGeom prst="rect">
            <a:avLst/>
          </a:prstGeom>
          <a:noFill/>
          <a:ln w="9525">
            <a:noFill/>
            <a:miter lim="800000"/>
            <a:headEnd/>
            <a:tailEnd/>
          </a:ln>
        </p:spPr>
      </p:pic>
      <p:pic>
        <p:nvPicPr>
          <p:cNvPr id="177157" name="Picture 5"/>
          <p:cNvPicPr>
            <a:picLocks noChangeAspect="1" noChangeArrowheads="1"/>
          </p:cNvPicPr>
          <p:nvPr/>
        </p:nvPicPr>
        <p:blipFill>
          <a:blip r:embed="rId3" cstate="print"/>
          <a:srcRect/>
          <a:stretch>
            <a:fillRect/>
          </a:stretch>
        </p:blipFill>
        <p:spPr bwMode="auto">
          <a:xfrm>
            <a:off x="381000" y="3962400"/>
            <a:ext cx="4308475" cy="6667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7157"/>
                                        </p:tgtEl>
                                        <p:attrNameLst>
                                          <p:attrName>style.visibility</p:attrName>
                                        </p:attrNameLst>
                                      </p:cBhvr>
                                      <p:to>
                                        <p:strVal val="visible"/>
                                      </p:to>
                                    </p:set>
                                    <p:animEffect transition="in" filter="checkerboard(across)">
                                      <p:cBhvr>
                                        <p:cTn id="7" dur="500"/>
                                        <p:tgtEl>
                                          <p:spTgt spid="17715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77156"/>
                                        </p:tgtEl>
                                        <p:attrNameLst>
                                          <p:attrName>style.visibility</p:attrName>
                                        </p:attrNameLst>
                                      </p:cBhvr>
                                      <p:to>
                                        <p:strVal val="visible"/>
                                      </p:to>
                                    </p:set>
                                    <p:animEffect transition="in" filter="checkerboard(across)">
                                      <p:cBhvr>
                                        <p:cTn id="12" dur="500"/>
                                        <p:tgtEl>
                                          <p:spTgt spid="177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subTitle" idx="1"/>
          </p:nvPr>
        </p:nvSpPr>
        <p:spPr>
          <a:xfrm>
            <a:off x="0" y="0"/>
            <a:ext cx="9144000" cy="6858000"/>
          </a:xfrm>
        </p:spPr>
        <p:txBody>
          <a:bodyPr rtlCol="0">
            <a:normAutofit/>
          </a:bodyPr>
          <a:lstStyle/>
          <a:p>
            <a:pPr algn="l" eaLnBrk="1" fontAlgn="auto" hangingPunct="1">
              <a:spcAft>
                <a:spcPts val="0"/>
              </a:spcAft>
              <a:buFont typeface="Arial" pitchFamily="34" charset="0"/>
              <a:buNone/>
              <a:defRPr/>
            </a:pPr>
            <a:r>
              <a:rPr lang="en-US" sz="2600" smtClean="0"/>
              <a:t>• A true stress – strain curve provides the stress required to cause the metal to flow plastically at any strain  it is often called a ‘flow curve’.</a:t>
            </a:r>
          </a:p>
          <a:p>
            <a:pPr algn="l" eaLnBrk="1" fontAlgn="auto" hangingPunct="1">
              <a:spcAft>
                <a:spcPts val="0"/>
              </a:spcAft>
              <a:buFont typeface="Arial" pitchFamily="34" charset="0"/>
              <a:buNone/>
              <a:defRPr/>
            </a:pPr>
            <a:r>
              <a:rPr lang="en-US" sz="2600" smtClean="0"/>
              <a:t>• A mathematical equation that fit to this curve from the beginning of the plastic flow to the maximum load before necking is a power expression of the type, </a:t>
            </a:r>
            <a:r>
              <a:rPr lang="en-US" smtClean="0"/>
              <a:t>Hollomon's equation </a:t>
            </a:r>
            <a:r>
              <a:rPr lang="en-US" sz="2600" smtClean="0"/>
              <a:t>	                 Eq.1 </a:t>
            </a:r>
            <a:r>
              <a:rPr lang="en-US" smtClean="0"/>
              <a:t>Ludwik's equation, includes the yield stress: </a:t>
            </a:r>
          </a:p>
          <a:p>
            <a:pPr algn="l" eaLnBrk="1" fontAlgn="auto" hangingPunct="1">
              <a:spcAft>
                <a:spcPts val="0"/>
              </a:spcAft>
              <a:buFont typeface="Arial" pitchFamily="34" charset="0"/>
              <a:buNone/>
              <a:defRPr/>
            </a:pPr>
            <a:r>
              <a:rPr lang="en-US" sz="2600" smtClean="0"/>
              <a:t>Where K is the stress at ε = 1.0,  n is the strain – hardening exponent (slope of a log-log plot of Eq.1) </a:t>
            </a:r>
          </a:p>
          <a:p>
            <a:pPr algn="l" eaLnBrk="1" fontAlgn="auto" hangingPunct="1">
              <a:spcAft>
                <a:spcPts val="0"/>
              </a:spcAft>
              <a:buFont typeface="Arial" pitchFamily="34" charset="0"/>
              <a:buNone/>
              <a:defRPr/>
            </a:pPr>
            <a:r>
              <a:rPr lang="en-US" sz="2600" smtClean="0"/>
              <a:t>Note: higher σ</a:t>
            </a:r>
            <a:r>
              <a:rPr lang="en-US" sz="2600" baseline="-25000" smtClean="0"/>
              <a:t>o</a:t>
            </a:r>
            <a:r>
              <a:rPr lang="en-US" sz="2600" smtClean="0"/>
              <a:t>  greater elastic region, but less </a:t>
            </a:r>
            <a:r>
              <a:rPr lang="en-US" sz="2600" b="1" i="1" smtClean="0"/>
              <a:t>ductility</a:t>
            </a:r>
          </a:p>
        </p:txBody>
      </p:sp>
      <p:pic>
        <p:nvPicPr>
          <p:cNvPr id="20487" name="Picture 7"/>
          <p:cNvPicPr>
            <a:picLocks noChangeAspect="1" noChangeArrowheads="1"/>
          </p:cNvPicPr>
          <p:nvPr/>
        </p:nvPicPr>
        <p:blipFill>
          <a:blip r:embed="rId2" cstate="print"/>
          <a:srcRect/>
          <a:stretch>
            <a:fillRect/>
          </a:stretch>
        </p:blipFill>
        <p:spPr bwMode="auto">
          <a:xfrm>
            <a:off x="2514600" y="4324350"/>
            <a:ext cx="2743200" cy="2035175"/>
          </a:xfrm>
          <a:prstGeom prst="rect">
            <a:avLst/>
          </a:prstGeom>
          <a:noFill/>
          <a:ln w="9525">
            <a:noFill/>
            <a:miter lim="800000"/>
            <a:headEnd/>
            <a:tailEnd/>
          </a:ln>
        </p:spPr>
      </p:pic>
      <p:sp>
        <p:nvSpPr>
          <p:cNvPr id="20488" name="Text Box 8"/>
          <p:cNvSpPr txBox="1">
            <a:spLocks noChangeArrowheads="1"/>
          </p:cNvSpPr>
          <p:nvPr/>
        </p:nvSpPr>
        <p:spPr bwMode="auto">
          <a:xfrm>
            <a:off x="685800" y="6400800"/>
            <a:ext cx="8153400" cy="492125"/>
          </a:xfrm>
          <a:prstGeom prst="rect">
            <a:avLst/>
          </a:prstGeom>
          <a:noFill/>
          <a:ln w="9525">
            <a:noFill/>
            <a:miter lim="800000"/>
            <a:headEnd/>
            <a:tailEnd/>
          </a:ln>
        </p:spPr>
        <p:txBody>
          <a:bodyPr>
            <a:spAutoFit/>
          </a:bodyPr>
          <a:lstStyle/>
          <a:p>
            <a:r>
              <a:rPr lang="en-US" sz="2600"/>
              <a:t>Typical true stress-strain curves for a ductile metal.</a:t>
            </a:r>
          </a:p>
        </p:txBody>
      </p:sp>
      <p:pic>
        <p:nvPicPr>
          <p:cNvPr id="19461" name="Picture 6"/>
          <p:cNvPicPr>
            <a:picLocks noChangeAspect="1" noChangeArrowheads="1"/>
          </p:cNvPicPr>
          <p:nvPr/>
        </p:nvPicPr>
        <p:blipFill>
          <a:blip r:embed="rId3" cstate="print"/>
          <a:srcRect/>
          <a:stretch>
            <a:fillRect/>
          </a:stretch>
        </p:blipFill>
        <p:spPr bwMode="auto">
          <a:xfrm>
            <a:off x="6324600" y="2209800"/>
            <a:ext cx="1323975" cy="381000"/>
          </a:xfrm>
          <a:prstGeom prst="rect">
            <a:avLst/>
          </a:prstGeom>
          <a:noFill/>
          <a:ln w="9525">
            <a:noFill/>
            <a:miter lim="800000"/>
            <a:headEnd/>
            <a:tailEnd/>
          </a:ln>
        </p:spPr>
      </p:pic>
      <p:pic>
        <p:nvPicPr>
          <p:cNvPr id="19462" name="Picture 7"/>
          <p:cNvPicPr>
            <a:picLocks noChangeAspect="1" noChangeArrowheads="1"/>
          </p:cNvPicPr>
          <p:nvPr/>
        </p:nvPicPr>
        <p:blipFill>
          <a:blip r:embed="rId4" cstate="print"/>
          <a:srcRect/>
          <a:stretch>
            <a:fillRect/>
          </a:stretch>
        </p:blipFill>
        <p:spPr bwMode="auto">
          <a:xfrm>
            <a:off x="6477000" y="2667000"/>
            <a:ext cx="1938338" cy="381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487"/>
                                        </p:tgtEl>
                                        <p:attrNameLst>
                                          <p:attrName>style.visibility</p:attrName>
                                        </p:attrNameLst>
                                      </p:cBhvr>
                                      <p:to>
                                        <p:strVal val="visible"/>
                                      </p:to>
                                    </p:set>
                                    <p:anim calcmode="lin" valueType="num">
                                      <p:cBhvr additive="base">
                                        <p:cTn id="13" dur="500" fill="hold"/>
                                        <p:tgtEl>
                                          <p:spTgt spid="20487"/>
                                        </p:tgtEl>
                                        <p:attrNameLst>
                                          <p:attrName>ppt_x</p:attrName>
                                        </p:attrNameLst>
                                      </p:cBhvr>
                                      <p:tavLst>
                                        <p:tav tm="0">
                                          <p:val>
                                            <p:strVal val="#ppt_x"/>
                                          </p:val>
                                        </p:tav>
                                        <p:tav tm="100000">
                                          <p:val>
                                            <p:strVal val="#ppt_x"/>
                                          </p:val>
                                        </p:tav>
                                      </p:tavLst>
                                    </p:anim>
                                    <p:anim calcmode="lin" valueType="num">
                                      <p:cBhvr additive="base">
                                        <p:cTn id="14" dur="500" fill="hold"/>
                                        <p:tgtEl>
                                          <p:spTgt spid="2048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 calcmode="lin" valueType="num">
                                      <p:cBhvr additive="base">
                                        <p:cTn id="19" dur="500" fill="hold"/>
                                        <p:tgtEl>
                                          <p:spTgt spid="2048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483">
                                            <p:txEl>
                                              <p:pRg st="1" end="1"/>
                                            </p:txEl>
                                          </p:spTgt>
                                        </p:tgtEl>
                                        <p:attrNameLst>
                                          <p:attrName>style.visibility</p:attrName>
                                        </p:attrNameLst>
                                      </p:cBhvr>
                                      <p:to>
                                        <p:strVal val="visible"/>
                                      </p:to>
                                    </p:set>
                                    <p:anim calcmode="lin" valueType="num">
                                      <p:cBhvr additive="base">
                                        <p:cTn id="25"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483">
                                            <p:txEl>
                                              <p:pRg st="2" end="2"/>
                                            </p:txEl>
                                          </p:spTgt>
                                        </p:tgtEl>
                                        <p:attrNameLst>
                                          <p:attrName>style.visibility</p:attrName>
                                        </p:attrNameLst>
                                      </p:cBhvr>
                                      <p:to>
                                        <p:strVal val="visible"/>
                                      </p:to>
                                    </p:set>
                                    <p:anim calcmode="lin" valueType="num">
                                      <p:cBhvr additive="base">
                                        <p:cTn id="31"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483">
                                            <p:txEl>
                                              <p:pRg st="3" end="3"/>
                                            </p:txEl>
                                          </p:spTgt>
                                        </p:tgtEl>
                                        <p:attrNameLst>
                                          <p:attrName>style.visibility</p:attrName>
                                        </p:attrNameLst>
                                      </p:cBhvr>
                                      <p:to>
                                        <p:strVal val="visible"/>
                                      </p:to>
                                    </p:set>
                                    <p:anim calcmode="lin" valueType="num">
                                      <p:cBhvr additive="base">
                                        <p:cTn id="37"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381000" y="0"/>
            <a:ext cx="8229600" cy="560388"/>
          </a:xfrm>
        </p:spPr>
        <p:txBody>
          <a:bodyPr/>
          <a:lstStyle/>
          <a:p>
            <a:pPr eaLnBrk="1" hangingPunct="1"/>
            <a:r>
              <a:rPr lang="en-US" smtClean="0"/>
              <a:t>Forging: Hydraulic press forging</a:t>
            </a:r>
          </a:p>
        </p:txBody>
      </p:sp>
      <p:sp>
        <p:nvSpPr>
          <p:cNvPr id="175107" name="Rectangle 3"/>
          <p:cNvSpPr>
            <a:spLocks noGrp="1" noChangeArrowheads="1"/>
          </p:cNvSpPr>
          <p:nvPr>
            <p:ph idx="1"/>
          </p:nvPr>
        </p:nvSpPr>
        <p:spPr>
          <a:xfrm>
            <a:off x="152400" y="533400"/>
            <a:ext cx="4267200" cy="6324600"/>
          </a:xfrm>
        </p:spPr>
        <p:txBody>
          <a:bodyPr/>
          <a:lstStyle/>
          <a:p>
            <a:pPr eaLnBrk="1" hangingPunct="1"/>
            <a:r>
              <a:rPr lang="en-US" smtClean="0"/>
              <a:t>Using a hydraulic press or a mechanical press to forge the metal, therefore, gives continuous forming at a slower rate.</a:t>
            </a:r>
          </a:p>
          <a:p>
            <a:pPr eaLnBrk="1" hangingPunct="1"/>
            <a:endParaRPr lang="en-US" smtClean="0"/>
          </a:p>
          <a:p>
            <a:pPr eaLnBrk="1" hangingPunct="1"/>
            <a:r>
              <a:rPr lang="en-US" smtClean="0"/>
              <a:t>Provide deeper penetration.</a:t>
            </a:r>
          </a:p>
          <a:p>
            <a:pPr eaLnBrk="1" hangingPunct="1"/>
            <a:endParaRPr lang="en-US" smtClean="0"/>
          </a:p>
          <a:p>
            <a:pPr eaLnBrk="1" hangingPunct="1"/>
            <a:r>
              <a:rPr lang="en-US" smtClean="0"/>
              <a:t>Better properties (more homogeneous).</a:t>
            </a:r>
          </a:p>
          <a:p>
            <a:pPr eaLnBrk="1" hangingPunct="1"/>
            <a:endParaRPr lang="en-US" smtClean="0"/>
          </a:p>
          <a:p>
            <a:pPr eaLnBrk="1" hangingPunct="1"/>
            <a:r>
              <a:rPr lang="en-US" smtClean="0"/>
              <a:t>• Equipment is expensive.</a:t>
            </a:r>
          </a:p>
        </p:txBody>
      </p:sp>
      <p:pic>
        <p:nvPicPr>
          <p:cNvPr id="178180" name="Picture 4"/>
          <p:cNvPicPr>
            <a:picLocks noChangeAspect="1" noChangeArrowheads="1"/>
          </p:cNvPicPr>
          <p:nvPr/>
        </p:nvPicPr>
        <p:blipFill>
          <a:blip r:embed="rId2" cstate="print"/>
          <a:srcRect/>
          <a:stretch>
            <a:fillRect/>
          </a:stretch>
        </p:blipFill>
        <p:spPr bwMode="auto">
          <a:xfrm>
            <a:off x="4800600" y="635000"/>
            <a:ext cx="3581400" cy="59991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8180"/>
                                        </p:tgtEl>
                                        <p:attrNameLst>
                                          <p:attrName>style.visibility</p:attrName>
                                        </p:attrNameLst>
                                      </p:cBhvr>
                                      <p:to>
                                        <p:strVal val="visible"/>
                                      </p:to>
                                    </p:set>
                                    <p:animEffect transition="in" filter="checkerboard(across)">
                                      <p:cBhvr>
                                        <p:cTn id="7" dur="500"/>
                                        <p:tgtEl>
                                          <p:spTgt spid="178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381000" y="0"/>
            <a:ext cx="8229600" cy="560388"/>
          </a:xfrm>
        </p:spPr>
        <p:txBody>
          <a:bodyPr/>
          <a:lstStyle/>
          <a:p>
            <a:pPr eaLnBrk="1" hangingPunct="1"/>
            <a:r>
              <a:rPr lang="en-US" smtClean="0"/>
              <a:t>Forging: Example: Hydraulic Press forging</a:t>
            </a:r>
          </a:p>
        </p:txBody>
      </p:sp>
      <p:sp>
        <p:nvSpPr>
          <p:cNvPr id="176131" name="Rectangle 3"/>
          <p:cNvSpPr>
            <a:spLocks noGrp="1" noChangeArrowheads="1"/>
          </p:cNvSpPr>
          <p:nvPr>
            <p:ph idx="1"/>
          </p:nvPr>
        </p:nvSpPr>
        <p:spPr>
          <a:xfrm>
            <a:off x="0" y="533400"/>
            <a:ext cx="5257800" cy="6324600"/>
          </a:xfrm>
        </p:spPr>
        <p:txBody>
          <a:bodyPr/>
          <a:lstStyle/>
          <a:p>
            <a:pPr eaLnBrk="1" hangingPunct="1"/>
            <a:r>
              <a:rPr lang="en-US" sz="2400" smtClean="0"/>
              <a:t>Hydraulic presses are load restricted machines in which hydraulic pressure moves a piston in a cylinder.</a:t>
            </a:r>
          </a:p>
          <a:p>
            <a:pPr eaLnBrk="1" hangingPunct="1"/>
            <a:r>
              <a:rPr lang="en-US" sz="2400" smtClean="0"/>
              <a:t>The full press load is available at any point during the full stroke of the ram. </a:t>
            </a:r>
          </a:p>
          <a:p>
            <a:pPr eaLnBrk="1" hangingPunct="1"/>
            <a:r>
              <a:rPr lang="en-US" sz="2400" smtClean="0"/>
              <a:t>Therefore, hydraulic presses are ideally suited for extrusion-type forging operation.</a:t>
            </a:r>
          </a:p>
          <a:p>
            <a:pPr eaLnBrk="1" hangingPunct="1"/>
            <a:r>
              <a:rPr lang="en-US" sz="2400" smtClean="0"/>
              <a:t>Due to slow speed, contact time is longer at the die-metal interface, which causes problems such as heat lost from workpiece and die deterioration.</a:t>
            </a:r>
          </a:p>
          <a:p>
            <a:pPr eaLnBrk="1" hangingPunct="1"/>
            <a:r>
              <a:rPr lang="en-US" sz="2400" smtClean="0"/>
              <a:t>Also provide close-tolerance forging.</a:t>
            </a:r>
          </a:p>
          <a:p>
            <a:pPr eaLnBrk="1" hangingPunct="1"/>
            <a:r>
              <a:rPr lang="en-US" sz="2400" smtClean="0"/>
              <a:t>Hydraulic presses are more expensive than mechanical presses and hammers.</a:t>
            </a:r>
          </a:p>
        </p:txBody>
      </p:sp>
      <p:pic>
        <p:nvPicPr>
          <p:cNvPr id="179204" name="Picture 4"/>
          <p:cNvPicPr>
            <a:picLocks noChangeAspect="1" noChangeArrowheads="1"/>
          </p:cNvPicPr>
          <p:nvPr/>
        </p:nvPicPr>
        <p:blipFill>
          <a:blip r:embed="rId2" cstate="print"/>
          <a:srcRect/>
          <a:stretch>
            <a:fillRect/>
          </a:stretch>
        </p:blipFill>
        <p:spPr bwMode="auto">
          <a:xfrm>
            <a:off x="5105400" y="838200"/>
            <a:ext cx="3968750" cy="5029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9204"/>
                                        </p:tgtEl>
                                        <p:attrNameLst>
                                          <p:attrName>style.visibility</p:attrName>
                                        </p:attrNameLst>
                                      </p:cBhvr>
                                      <p:to>
                                        <p:strVal val="visible"/>
                                      </p:to>
                                    </p:set>
                                    <p:animEffect transition="in" filter="checkerboard(across)">
                                      <p:cBhvr>
                                        <p:cTn id="7" dur="500"/>
                                        <p:tgtEl>
                                          <p:spTgt spid="179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81000" y="0"/>
            <a:ext cx="8229600" cy="560388"/>
          </a:xfrm>
        </p:spPr>
        <p:txBody>
          <a:bodyPr/>
          <a:lstStyle/>
          <a:p>
            <a:pPr eaLnBrk="1" hangingPunct="1"/>
            <a:r>
              <a:rPr lang="en-US" smtClean="0"/>
              <a:t>Forging: Mechanical press forging</a:t>
            </a:r>
          </a:p>
        </p:txBody>
      </p:sp>
      <p:sp>
        <p:nvSpPr>
          <p:cNvPr id="177155" name="Rectangle 3"/>
          <p:cNvSpPr>
            <a:spLocks noGrp="1" noChangeArrowheads="1"/>
          </p:cNvSpPr>
          <p:nvPr>
            <p:ph idx="1"/>
          </p:nvPr>
        </p:nvSpPr>
        <p:spPr>
          <a:xfrm>
            <a:off x="0" y="533400"/>
            <a:ext cx="5562600" cy="6324600"/>
          </a:xfrm>
        </p:spPr>
        <p:txBody>
          <a:bodyPr/>
          <a:lstStyle/>
          <a:p>
            <a:pPr eaLnBrk="1" hangingPunct="1"/>
            <a:r>
              <a:rPr lang="en-US" sz="2400" smtClean="0"/>
              <a:t>Crank press translates rotary motion into reciprocating linear motion of the press slide.</a:t>
            </a:r>
          </a:p>
          <a:p>
            <a:pPr eaLnBrk="1" hangingPunct="1"/>
            <a:r>
              <a:rPr lang="en-US" sz="2400" smtClean="0"/>
              <a:t>The ram stroke is shorter than in a hammer or hydraulic press.</a:t>
            </a:r>
          </a:p>
          <a:p>
            <a:pPr eaLnBrk="1" hangingPunct="1"/>
            <a:r>
              <a:rPr lang="en-US" sz="2400" smtClean="0"/>
              <a:t>Presses are rated on the basis of the force developed at the end of the stroke.</a:t>
            </a:r>
          </a:p>
          <a:p>
            <a:pPr eaLnBrk="1" hangingPunct="1"/>
            <a:r>
              <a:rPr lang="en-US" sz="2400" smtClean="0"/>
              <a:t>The blow press is more like squeeze than like the impact of the hammer, therefore, dies can be less massive and die life is longer than with a hammer.</a:t>
            </a:r>
          </a:p>
          <a:p>
            <a:pPr eaLnBrk="1" hangingPunct="1"/>
            <a:r>
              <a:rPr lang="en-US" sz="2400" smtClean="0"/>
              <a:t>• The total energy supplied during the stroke of a press is given by</a:t>
            </a:r>
          </a:p>
          <a:p>
            <a:pPr eaLnBrk="1" hangingPunct="1"/>
            <a:r>
              <a:rPr lang="en-US" sz="2400" smtClean="0"/>
              <a:t>Where I is moment of inertia of the flywheel ω is angular velocity, ω</a:t>
            </a:r>
            <a:r>
              <a:rPr lang="en-US" sz="2400" baseline="-25000" smtClean="0"/>
              <a:t>o</a:t>
            </a:r>
            <a:r>
              <a:rPr lang="en-US" sz="2400" smtClean="0"/>
              <a:t>-original, ω</a:t>
            </a:r>
            <a:r>
              <a:rPr lang="en-US" sz="2400" baseline="-25000" smtClean="0"/>
              <a:t>f-</a:t>
            </a:r>
            <a:r>
              <a:rPr lang="en-US" sz="2400" smtClean="0"/>
              <a:t>after deformation, rad.s-1</a:t>
            </a:r>
          </a:p>
        </p:txBody>
      </p:sp>
      <p:pic>
        <p:nvPicPr>
          <p:cNvPr id="180228" name="Picture 4"/>
          <p:cNvPicPr>
            <a:picLocks noChangeAspect="1" noChangeArrowheads="1"/>
          </p:cNvPicPr>
          <p:nvPr/>
        </p:nvPicPr>
        <p:blipFill>
          <a:blip r:embed="rId2" cstate="print"/>
          <a:srcRect/>
          <a:stretch>
            <a:fillRect/>
          </a:stretch>
        </p:blipFill>
        <p:spPr bwMode="auto">
          <a:xfrm>
            <a:off x="5562600" y="533400"/>
            <a:ext cx="3074988" cy="4343400"/>
          </a:xfrm>
          <a:prstGeom prst="rect">
            <a:avLst/>
          </a:prstGeom>
          <a:noFill/>
          <a:ln w="9525">
            <a:noFill/>
            <a:miter lim="800000"/>
            <a:headEnd/>
            <a:tailEnd/>
          </a:ln>
        </p:spPr>
      </p:pic>
      <p:pic>
        <p:nvPicPr>
          <p:cNvPr id="180229" name="Picture 5"/>
          <p:cNvPicPr>
            <a:picLocks noChangeAspect="1" noChangeArrowheads="1"/>
          </p:cNvPicPr>
          <p:nvPr/>
        </p:nvPicPr>
        <p:blipFill>
          <a:blip r:embed="rId3" cstate="print"/>
          <a:srcRect/>
          <a:stretch>
            <a:fillRect/>
          </a:stretch>
        </p:blipFill>
        <p:spPr bwMode="auto">
          <a:xfrm>
            <a:off x="5562600" y="4953000"/>
            <a:ext cx="3124200" cy="6651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0228"/>
                                        </p:tgtEl>
                                        <p:attrNameLst>
                                          <p:attrName>style.visibility</p:attrName>
                                        </p:attrNameLst>
                                      </p:cBhvr>
                                      <p:to>
                                        <p:strVal val="visible"/>
                                      </p:to>
                                    </p:set>
                                    <p:animEffect transition="in" filter="checkerboard(across)">
                                      <p:cBhvr>
                                        <p:cTn id="7" dur="500"/>
                                        <p:tgtEl>
                                          <p:spTgt spid="180228"/>
                                        </p:tgtEl>
                                      </p:cBhvr>
                                    </p:animEffect>
                                  </p:childTnLst>
                                </p:cTn>
                              </p:par>
                              <p:par>
                                <p:cTn id="8" presetID="5" presetClass="entr" presetSubtype="10" fill="hold" nodeType="withEffect">
                                  <p:stCondLst>
                                    <p:cond delay="0"/>
                                  </p:stCondLst>
                                  <p:childTnLst>
                                    <p:set>
                                      <p:cBhvr>
                                        <p:cTn id="9" dur="1" fill="hold">
                                          <p:stCondLst>
                                            <p:cond delay="0"/>
                                          </p:stCondLst>
                                        </p:cTn>
                                        <p:tgtEl>
                                          <p:spTgt spid="180229"/>
                                        </p:tgtEl>
                                        <p:attrNameLst>
                                          <p:attrName>style.visibility</p:attrName>
                                        </p:attrNameLst>
                                      </p:cBhvr>
                                      <p:to>
                                        <p:strVal val="visible"/>
                                      </p:to>
                                    </p:set>
                                    <p:animEffect transition="in" filter="checkerboard(across)">
                                      <p:cBhvr>
                                        <p:cTn id="10" dur="500"/>
                                        <p:tgtEl>
                                          <p:spTgt spid="180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381000" y="0"/>
            <a:ext cx="8229600" cy="838200"/>
          </a:xfrm>
        </p:spPr>
        <p:txBody>
          <a:bodyPr/>
          <a:lstStyle/>
          <a:p>
            <a:pPr eaLnBrk="1" hangingPunct="1"/>
            <a:r>
              <a:rPr lang="en-US" smtClean="0"/>
              <a:t>Forging: Typical values of velocity for different</a:t>
            </a:r>
            <a:br>
              <a:rPr lang="en-US" smtClean="0"/>
            </a:br>
            <a:r>
              <a:rPr lang="en-US" smtClean="0"/>
              <a:t>forging equipment</a:t>
            </a:r>
          </a:p>
        </p:txBody>
      </p:sp>
      <p:pic>
        <p:nvPicPr>
          <p:cNvPr id="181253" name="Picture 5"/>
          <p:cNvPicPr>
            <a:picLocks noChangeAspect="1" noChangeArrowheads="1"/>
          </p:cNvPicPr>
          <p:nvPr/>
        </p:nvPicPr>
        <p:blipFill>
          <a:blip r:embed="rId2" cstate="print"/>
          <a:srcRect/>
          <a:stretch>
            <a:fillRect/>
          </a:stretch>
        </p:blipFill>
        <p:spPr bwMode="auto">
          <a:xfrm>
            <a:off x="128588" y="1066800"/>
            <a:ext cx="8832850" cy="5334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checkerboard(across)">
                                      <p:cBhvr>
                                        <p:cTn id="7" dur="500"/>
                                        <p:tgtEl>
                                          <p:spTgt spid="181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381000" y="0"/>
            <a:ext cx="8229600" cy="381000"/>
          </a:xfrm>
        </p:spPr>
        <p:txBody>
          <a:bodyPr/>
          <a:lstStyle/>
          <a:p>
            <a:pPr eaLnBrk="1" hangingPunct="1"/>
            <a:r>
              <a:rPr lang="en-US" smtClean="0"/>
              <a:t>Forging:  Closed and open die forging processes</a:t>
            </a:r>
          </a:p>
        </p:txBody>
      </p:sp>
      <p:pic>
        <p:nvPicPr>
          <p:cNvPr id="182276" name="Picture 4"/>
          <p:cNvPicPr>
            <a:picLocks noChangeAspect="1" noChangeArrowheads="1"/>
          </p:cNvPicPr>
          <p:nvPr/>
        </p:nvPicPr>
        <p:blipFill>
          <a:blip r:embed="rId2" cstate="print"/>
          <a:srcRect/>
          <a:stretch>
            <a:fillRect/>
          </a:stretch>
        </p:blipFill>
        <p:spPr bwMode="auto">
          <a:xfrm>
            <a:off x="228600" y="460375"/>
            <a:ext cx="8534400" cy="63198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checkerboard(across)">
                                      <p:cBhvr>
                                        <p:cTn id="7" dur="500"/>
                                        <p:tgtEl>
                                          <p:spTgt spid="182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81000" y="0"/>
            <a:ext cx="8229600" cy="560388"/>
          </a:xfrm>
        </p:spPr>
        <p:txBody>
          <a:bodyPr/>
          <a:lstStyle/>
          <a:p>
            <a:pPr eaLnBrk="1" hangingPunct="1"/>
            <a:r>
              <a:rPr lang="en-US" smtClean="0"/>
              <a:t>Forging: Open-die forging</a:t>
            </a:r>
          </a:p>
        </p:txBody>
      </p:sp>
      <p:sp>
        <p:nvSpPr>
          <p:cNvPr id="180227" name="Rectangle 3"/>
          <p:cNvSpPr>
            <a:spLocks noGrp="1" noChangeArrowheads="1"/>
          </p:cNvSpPr>
          <p:nvPr>
            <p:ph idx="1"/>
          </p:nvPr>
        </p:nvSpPr>
        <p:spPr>
          <a:xfrm>
            <a:off x="152400" y="533400"/>
            <a:ext cx="2971800" cy="6324600"/>
          </a:xfrm>
        </p:spPr>
        <p:txBody>
          <a:bodyPr/>
          <a:lstStyle/>
          <a:p>
            <a:pPr eaLnBrk="1" hangingPunct="1"/>
            <a:r>
              <a:rPr lang="en-US" sz="2400" smtClean="0"/>
              <a:t>Open-die forging is carried out between flat dies or dies of very simple shape.</a:t>
            </a:r>
          </a:p>
          <a:p>
            <a:pPr eaLnBrk="1" hangingPunct="1"/>
            <a:endParaRPr lang="en-US" sz="2400" smtClean="0"/>
          </a:p>
          <a:p>
            <a:pPr eaLnBrk="1" hangingPunct="1"/>
            <a:r>
              <a:rPr lang="en-US" sz="2400" smtClean="0"/>
              <a:t>The process is used for mostly large objects or when the number of parts produced is small.</a:t>
            </a:r>
          </a:p>
          <a:p>
            <a:pPr eaLnBrk="1" hangingPunct="1"/>
            <a:endParaRPr lang="en-US" sz="2400" smtClean="0"/>
          </a:p>
          <a:p>
            <a:pPr eaLnBrk="1" hangingPunct="1"/>
            <a:r>
              <a:rPr lang="en-US" sz="2400" smtClean="0"/>
              <a:t>Open-die forging is often used to pre-form the workpiece for closed-die forging.</a:t>
            </a:r>
            <a:endParaRPr lang="en-US" sz="2600" smtClean="0"/>
          </a:p>
        </p:txBody>
      </p:sp>
      <p:pic>
        <p:nvPicPr>
          <p:cNvPr id="183300" name="Picture 4"/>
          <p:cNvPicPr>
            <a:picLocks noChangeAspect="1" noChangeArrowheads="1"/>
          </p:cNvPicPr>
          <p:nvPr/>
        </p:nvPicPr>
        <p:blipFill>
          <a:blip r:embed="rId2" cstate="print"/>
          <a:srcRect/>
          <a:stretch>
            <a:fillRect/>
          </a:stretch>
        </p:blipFill>
        <p:spPr bwMode="auto">
          <a:xfrm>
            <a:off x="3048000" y="990600"/>
            <a:ext cx="5867400" cy="5562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3300"/>
                                        </p:tgtEl>
                                        <p:attrNameLst>
                                          <p:attrName>style.visibility</p:attrName>
                                        </p:attrNameLst>
                                      </p:cBhvr>
                                      <p:to>
                                        <p:strVal val="visible"/>
                                      </p:to>
                                    </p:set>
                                    <p:animEffect transition="in" filter="checkerboard(across)">
                                      <p:cBhvr>
                                        <p:cTn id="7" dur="500"/>
                                        <p:tgtEl>
                                          <p:spTgt spid="183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0" y="0"/>
            <a:ext cx="9144000" cy="560388"/>
          </a:xfrm>
        </p:spPr>
        <p:txBody>
          <a:bodyPr/>
          <a:lstStyle/>
          <a:p>
            <a:pPr eaLnBrk="1" hangingPunct="1"/>
            <a:r>
              <a:rPr lang="en-US" sz="3100" smtClean="0"/>
              <a:t>Forging: Closed-die forging (or impression-die forging)</a:t>
            </a:r>
          </a:p>
        </p:txBody>
      </p:sp>
      <p:sp>
        <p:nvSpPr>
          <p:cNvPr id="181251" name="Rectangle 3"/>
          <p:cNvSpPr>
            <a:spLocks noGrp="1" noChangeArrowheads="1"/>
          </p:cNvSpPr>
          <p:nvPr>
            <p:ph idx="1"/>
          </p:nvPr>
        </p:nvSpPr>
        <p:spPr>
          <a:xfrm>
            <a:off x="0" y="609600"/>
            <a:ext cx="5334000" cy="6248400"/>
          </a:xfrm>
        </p:spPr>
        <p:txBody>
          <a:bodyPr/>
          <a:lstStyle/>
          <a:p>
            <a:pPr eaLnBrk="1" hangingPunct="1"/>
            <a:r>
              <a:rPr lang="en-US" smtClean="0"/>
              <a:t>The workpiece is deformed between two die halves which carry the impressions of the desired final shape.</a:t>
            </a:r>
          </a:p>
          <a:p>
            <a:pPr eaLnBrk="1" hangingPunct="1"/>
            <a:endParaRPr lang="en-US" sz="800" smtClean="0"/>
          </a:p>
          <a:p>
            <a:pPr eaLnBrk="1" hangingPunct="1"/>
            <a:r>
              <a:rPr lang="en-US" smtClean="0"/>
              <a:t>The workpiece is deformed under high pressure in a closed cavity.</a:t>
            </a:r>
          </a:p>
          <a:p>
            <a:pPr eaLnBrk="1" hangingPunct="1"/>
            <a:endParaRPr lang="en-US" sz="800" smtClean="0"/>
          </a:p>
          <a:p>
            <a:pPr eaLnBrk="1" hangingPunct="1"/>
            <a:r>
              <a:rPr lang="en-US" smtClean="0"/>
              <a:t>Normally used for smaller components</a:t>
            </a:r>
          </a:p>
          <a:p>
            <a:pPr eaLnBrk="1" hangingPunct="1"/>
            <a:endParaRPr lang="en-US" sz="800" smtClean="0"/>
          </a:p>
          <a:p>
            <a:pPr eaLnBrk="1" hangingPunct="1"/>
            <a:r>
              <a:rPr lang="en-US" smtClean="0"/>
              <a:t>The process provide precision forging with close dimensional tolerance.</a:t>
            </a:r>
          </a:p>
          <a:p>
            <a:pPr eaLnBrk="1" hangingPunct="1"/>
            <a:endParaRPr lang="en-US" sz="800" smtClean="0"/>
          </a:p>
          <a:p>
            <a:pPr eaLnBrk="1" hangingPunct="1"/>
            <a:r>
              <a:rPr lang="en-US" smtClean="0"/>
              <a:t>Closed dies are expensive.</a:t>
            </a:r>
          </a:p>
        </p:txBody>
      </p:sp>
      <p:pic>
        <p:nvPicPr>
          <p:cNvPr id="184324" name="Picture 4"/>
          <p:cNvPicPr>
            <a:picLocks noChangeAspect="1" noChangeArrowheads="1"/>
          </p:cNvPicPr>
          <p:nvPr/>
        </p:nvPicPr>
        <p:blipFill>
          <a:blip r:embed="rId2" cstate="print"/>
          <a:srcRect/>
          <a:stretch>
            <a:fillRect/>
          </a:stretch>
        </p:blipFill>
        <p:spPr bwMode="auto">
          <a:xfrm>
            <a:off x="5334000" y="1371600"/>
            <a:ext cx="3810000" cy="42846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4324"/>
                                        </p:tgtEl>
                                        <p:attrNameLst>
                                          <p:attrName>style.visibility</p:attrName>
                                        </p:attrNameLst>
                                      </p:cBhvr>
                                      <p:to>
                                        <p:strVal val="visible"/>
                                      </p:to>
                                    </p:set>
                                    <p:animEffect transition="in" filter="checkerboard(across)">
                                      <p:cBhvr>
                                        <p:cTn id="7" dur="500"/>
                                        <p:tgtEl>
                                          <p:spTgt spid="184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381000" y="0"/>
            <a:ext cx="8229600" cy="560388"/>
          </a:xfrm>
        </p:spPr>
        <p:txBody>
          <a:bodyPr/>
          <a:lstStyle/>
          <a:p>
            <a:pPr eaLnBrk="1" hangingPunct="1"/>
            <a:r>
              <a:rPr lang="en-US" smtClean="0"/>
              <a:t>Forging: Closed-die forging operation</a:t>
            </a:r>
          </a:p>
        </p:txBody>
      </p:sp>
      <p:pic>
        <p:nvPicPr>
          <p:cNvPr id="185348" name="Picture 4"/>
          <p:cNvPicPr>
            <a:picLocks noChangeAspect="1" noChangeArrowheads="1"/>
          </p:cNvPicPr>
          <p:nvPr/>
        </p:nvPicPr>
        <p:blipFill>
          <a:blip r:embed="rId2" cstate="print"/>
          <a:srcRect/>
          <a:stretch>
            <a:fillRect/>
          </a:stretch>
        </p:blipFill>
        <p:spPr bwMode="auto">
          <a:xfrm>
            <a:off x="381000" y="762000"/>
            <a:ext cx="8229600" cy="1943100"/>
          </a:xfrm>
          <a:prstGeom prst="rect">
            <a:avLst/>
          </a:prstGeom>
          <a:noFill/>
          <a:ln w="9525">
            <a:noFill/>
            <a:miter lim="800000"/>
            <a:headEnd/>
            <a:tailEnd/>
          </a:ln>
        </p:spPr>
      </p:pic>
      <p:pic>
        <p:nvPicPr>
          <p:cNvPr id="185349" name="Picture 5"/>
          <p:cNvPicPr>
            <a:picLocks noChangeAspect="1" noChangeArrowheads="1"/>
          </p:cNvPicPr>
          <p:nvPr/>
        </p:nvPicPr>
        <p:blipFill>
          <a:blip r:embed="rId3" cstate="print"/>
          <a:srcRect/>
          <a:stretch>
            <a:fillRect/>
          </a:stretch>
        </p:blipFill>
        <p:spPr bwMode="auto">
          <a:xfrm>
            <a:off x="381000" y="2819400"/>
            <a:ext cx="8229600" cy="37512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5349"/>
                                        </p:tgtEl>
                                        <p:attrNameLst>
                                          <p:attrName>style.visibility</p:attrName>
                                        </p:attrNameLst>
                                      </p:cBhvr>
                                      <p:to>
                                        <p:strVal val="visible"/>
                                      </p:to>
                                    </p:set>
                                    <p:animEffect transition="in" filter="checkerboard(across)">
                                      <p:cBhvr>
                                        <p:cTn id="7" dur="500"/>
                                        <p:tgtEl>
                                          <p:spTgt spid="185349"/>
                                        </p:tgtEl>
                                      </p:cBhvr>
                                    </p:animEffect>
                                  </p:childTnLst>
                                </p:cTn>
                              </p:par>
                              <p:par>
                                <p:cTn id="8" presetID="5" presetClass="entr" presetSubtype="10" fill="hold" nodeType="withEffect">
                                  <p:stCondLst>
                                    <p:cond delay="0"/>
                                  </p:stCondLst>
                                  <p:childTnLst>
                                    <p:set>
                                      <p:cBhvr>
                                        <p:cTn id="9" dur="1" fill="hold">
                                          <p:stCondLst>
                                            <p:cond delay="0"/>
                                          </p:stCondLst>
                                        </p:cTn>
                                        <p:tgtEl>
                                          <p:spTgt spid="185348"/>
                                        </p:tgtEl>
                                        <p:attrNameLst>
                                          <p:attrName>style.visibility</p:attrName>
                                        </p:attrNameLst>
                                      </p:cBhvr>
                                      <p:to>
                                        <p:strVal val="visible"/>
                                      </p:to>
                                    </p:set>
                                    <p:animEffect transition="in" filter="checkerboard(across)">
                                      <p:cBhvr>
                                        <p:cTn id="10" dur="500"/>
                                        <p:tgtEl>
                                          <p:spTgt spid="185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381000" y="0"/>
            <a:ext cx="8229600" cy="560388"/>
          </a:xfrm>
        </p:spPr>
        <p:txBody>
          <a:bodyPr/>
          <a:lstStyle/>
          <a:p>
            <a:pPr eaLnBrk="1" hangingPunct="1"/>
            <a:r>
              <a:rPr lang="en-US" smtClean="0"/>
              <a:t>Forging: Functions of flash</a:t>
            </a:r>
          </a:p>
        </p:txBody>
      </p:sp>
      <p:sp>
        <p:nvSpPr>
          <p:cNvPr id="183299" name="Rectangle 3"/>
          <p:cNvSpPr>
            <a:spLocks noGrp="1" noChangeArrowheads="1"/>
          </p:cNvSpPr>
          <p:nvPr>
            <p:ph idx="1"/>
          </p:nvPr>
        </p:nvSpPr>
        <p:spPr>
          <a:xfrm>
            <a:off x="0" y="533400"/>
            <a:ext cx="5638800" cy="6324600"/>
          </a:xfrm>
        </p:spPr>
        <p:txBody>
          <a:bodyPr/>
          <a:lstStyle/>
          <a:p>
            <a:pPr eaLnBrk="1" hangingPunct="1">
              <a:buFont typeface="Wingdings" pitchFamily="2" charset="2"/>
              <a:buNone/>
            </a:pPr>
            <a:r>
              <a:rPr lang="en-US" b="1" smtClean="0"/>
              <a:t>The flash serves two purposes:</a:t>
            </a:r>
          </a:p>
          <a:p>
            <a:pPr eaLnBrk="1" hangingPunct="1"/>
            <a:r>
              <a:rPr lang="en-US" smtClean="0"/>
              <a:t>Acts as a ‘safety value’ for excess metal.</a:t>
            </a:r>
          </a:p>
          <a:p>
            <a:pPr eaLnBrk="1" hangingPunct="1"/>
            <a:endParaRPr lang="en-US" sz="1000" smtClean="0"/>
          </a:p>
          <a:p>
            <a:pPr eaLnBrk="1" hangingPunct="1"/>
            <a:r>
              <a:rPr lang="en-US" smtClean="0"/>
              <a:t>Builds up high pressure to ensure that the metal fills all recesses of the die cavity.</a:t>
            </a:r>
          </a:p>
          <a:p>
            <a:pPr eaLnBrk="1" hangingPunct="1"/>
            <a:endParaRPr lang="en-US" smtClean="0"/>
          </a:p>
          <a:p>
            <a:pPr eaLnBrk="1" hangingPunct="1">
              <a:buFont typeface="Wingdings" pitchFamily="2" charset="2"/>
              <a:buNone/>
            </a:pPr>
            <a:r>
              <a:rPr lang="en-US" smtClean="0"/>
              <a:t>	Remark: It is necessary to achieve complete filling of the forging cavity without generating excessive pressures against the die that may cause it to fracture.</a:t>
            </a:r>
          </a:p>
        </p:txBody>
      </p:sp>
      <p:pic>
        <p:nvPicPr>
          <p:cNvPr id="186372" name="Picture 4"/>
          <p:cNvPicPr>
            <a:picLocks noChangeAspect="1" noChangeArrowheads="1"/>
          </p:cNvPicPr>
          <p:nvPr/>
        </p:nvPicPr>
        <p:blipFill>
          <a:blip r:embed="rId2" cstate="print"/>
          <a:srcRect/>
          <a:stretch>
            <a:fillRect/>
          </a:stretch>
        </p:blipFill>
        <p:spPr bwMode="auto">
          <a:xfrm>
            <a:off x="5505450" y="762000"/>
            <a:ext cx="3638550" cy="2971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6372"/>
                                        </p:tgtEl>
                                        <p:attrNameLst>
                                          <p:attrName>style.visibility</p:attrName>
                                        </p:attrNameLst>
                                      </p:cBhvr>
                                      <p:to>
                                        <p:strVal val="visible"/>
                                      </p:to>
                                    </p:set>
                                    <p:animEffect transition="in" filter="checkerboard(across)">
                                      <p:cBhvr>
                                        <p:cTn id="7" dur="500"/>
                                        <p:tgtEl>
                                          <p:spTgt spid="186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0" y="0"/>
            <a:ext cx="9144000" cy="1066800"/>
          </a:xfrm>
        </p:spPr>
        <p:txBody>
          <a:bodyPr/>
          <a:lstStyle/>
          <a:p>
            <a:pPr eaLnBrk="1" hangingPunct="1"/>
            <a:r>
              <a:rPr lang="en-US" smtClean="0"/>
              <a:t>Forging: Example: Die set and forging steps for the manufacturing of an automobile engine connecting rod</a:t>
            </a:r>
          </a:p>
        </p:txBody>
      </p:sp>
      <p:pic>
        <p:nvPicPr>
          <p:cNvPr id="187396" name="Picture 4"/>
          <p:cNvPicPr>
            <a:picLocks noChangeAspect="1" noChangeArrowheads="1"/>
          </p:cNvPicPr>
          <p:nvPr/>
        </p:nvPicPr>
        <p:blipFill>
          <a:blip r:embed="rId2" cstate="print"/>
          <a:srcRect/>
          <a:stretch>
            <a:fillRect/>
          </a:stretch>
        </p:blipFill>
        <p:spPr bwMode="auto">
          <a:xfrm>
            <a:off x="228600" y="1905000"/>
            <a:ext cx="8229600" cy="4953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7396"/>
                                        </p:tgtEl>
                                        <p:attrNameLst>
                                          <p:attrName>style.visibility</p:attrName>
                                        </p:attrNameLst>
                                      </p:cBhvr>
                                      <p:to>
                                        <p:strVal val="visible"/>
                                      </p:to>
                                    </p:set>
                                    <p:animEffect transition="in" filter="checkerboard(across)">
                                      <p:cBhvr>
                                        <p:cTn id="7" dur="500"/>
                                        <p:tgtEl>
                                          <p:spTgt spid="187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subTitle" idx="1"/>
          </p:nvPr>
        </p:nvSpPr>
        <p:spPr>
          <a:xfrm>
            <a:off x="152400" y="457200"/>
            <a:ext cx="8839200" cy="3810000"/>
          </a:xfrm>
        </p:spPr>
        <p:txBody>
          <a:bodyPr rtlCol="0">
            <a:normAutofit fontScale="85000" lnSpcReduction="20000"/>
          </a:bodyPr>
          <a:lstStyle/>
          <a:p>
            <a:pPr algn="l" eaLnBrk="1" fontAlgn="auto" hangingPunct="1">
              <a:spcAft>
                <a:spcPts val="0"/>
              </a:spcAft>
              <a:buFont typeface="Arial" pitchFamily="34" charset="0"/>
              <a:buNone/>
              <a:defRPr/>
            </a:pPr>
            <a:r>
              <a:rPr lang="en-US" b="1" smtClean="0"/>
              <a:t>Due to considerable mathematical complexity concerning the theory of plasticity, the idealized flow curves are therefore utilized to simplify the mathematics.</a:t>
            </a:r>
          </a:p>
          <a:p>
            <a:pPr algn="l" eaLnBrk="1" fontAlgn="auto" hangingPunct="1">
              <a:spcAft>
                <a:spcPts val="0"/>
              </a:spcAft>
              <a:buFont typeface="Arial" pitchFamily="34" charset="0"/>
              <a:buNone/>
              <a:defRPr/>
            </a:pPr>
            <a:endParaRPr lang="en-US" sz="1000" b="1" smtClean="0"/>
          </a:p>
          <a:p>
            <a:pPr algn="l" eaLnBrk="1" fontAlgn="auto" hangingPunct="1">
              <a:spcAft>
                <a:spcPts val="0"/>
              </a:spcAft>
              <a:buFont typeface="Arial" pitchFamily="34" charset="0"/>
              <a:buNone/>
              <a:defRPr/>
            </a:pPr>
            <a:r>
              <a:rPr lang="en-US" smtClean="0"/>
              <a:t>1) Rigid ideal plastic material : no elastic strain, no strain hardening.</a:t>
            </a:r>
          </a:p>
          <a:p>
            <a:pPr algn="l" eaLnBrk="1" fontAlgn="auto" hangingPunct="1">
              <a:spcAft>
                <a:spcPts val="0"/>
              </a:spcAft>
              <a:buFont typeface="Arial" pitchFamily="34" charset="0"/>
              <a:buNone/>
              <a:defRPr/>
            </a:pPr>
            <a:r>
              <a:rPr lang="en-US" smtClean="0"/>
              <a:t>2) Perfectly plastic material with an elastic region, i.e., plain carbon steel.</a:t>
            </a:r>
          </a:p>
          <a:p>
            <a:pPr algn="l" eaLnBrk="1" fontAlgn="auto" hangingPunct="1">
              <a:spcAft>
                <a:spcPts val="0"/>
              </a:spcAft>
              <a:buFont typeface="Arial" pitchFamily="34" charset="0"/>
              <a:buNone/>
              <a:defRPr/>
            </a:pPr>
            <a:r>
              <a:rPr lang="en-US" smtClean="0"/>
              <a:t>3) Piecewise linear (strain-hardening material) : with elastic region and strain hardening region  more realistic approach but complicated mathematics.</a:t>
            </a:r>
          </a:p>
        </p:txBody>
      </p:sp>
      <p:sp>
        <p:nvSpPr>
          <p:cNvPr id="21508" name="Text Box 4"/>
          <p:cNvSpPr txBox="1">
            <a:spLocks noChangeArrowheads="1"/>
          </p:cNvSpPr>
          <p:nvPr/>
        </p:nvSpPr>
        <p:spPr bwMode="auto">
          <a:xfrm>
            <a:off x="152400" y="0"/>
            <a:ext cx="8610600" cy="579438"/>
          </a:xfrm>
          <a:prstGeom prst="rect">
            <a:avLst/>
          </a:prstGeom>
          <a:noFill/>
          <a:ln w="9525">
            <a:noFill/>
            <a:miter lim="800000"/>
            <a:headEnd/>
            <a:tailEnd/>
          </a:ln>
        </p:spPr>
        <p:txBody>
          <a:bodyPr>
            <a:spAutoFit/>
          </a:bodyPr>
          <a:lstStyle/>
          <a:p>
            <a:pPr>
              <a:spcBef>
                <a:spcPct val="50000"/>
              </a:spcBef>
            </a:pPr>
            <a:r>
              <a:rPr lang="en-US" sz="3200" b="1"/>
              <a:t>Idealized flow curves:</a:t>
            </a:r>
            <a:endParaRPr lang="en-US" sz="3200"/>
          </a:p>
        </p:txBody>
      </p:sp>
      <p:pic>
        <p:nvPicPr>
          <p:cNvPr id="21512" name="Picture 8"/>
          <p:cNvPicPr>
            <a:picLocks noChangeAspect="1" noChangeArrowheads="1"/>
          </p:cNvPicPr>
          <p:nvPr/>
        </p:nvPicPr>
        <p:blipFill>
          <a:blip r:embed="rId2" cstate="print"/>
          <a:srcRect/>
          <a:stretch>
            <a:fillRect/>
          </a:stretch>
        </p:blipFill>
        <p:spPr bwMode="auto">
          <a:xfrm>
            <a:off x="685800" y="4343400"/>
            <a:ext cx="7543800" cy="2514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diamond(in)">
                                      <p:cBhvr>
                                        <p:cTn id="7" dur="2000"/>
                                        <p:tgtEl>
                                          <p:spTgt spid="215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507">
                                            <p:txEl>
                                              <p:pRg st="0" end="0"/>
                                            </p:txEl>
                                          </p:spTgt>
                                        </p:tgtEl>
                                        <p:attrNameLst>
                                          <p:attrName>style.visibility</p:attrName>
                                        </p:attrNameLst>
                                      </p:cBhvr>
                                      <p:to>
                                        <p:strVal val="visible"/>
                                      </p:to>
                                    </p:set>
                                    <p:anim calcmode="lin" valueType="num">
                                      <p:cBhvr additive="base">
                                        <p:cTn id="12"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512"/>
                                        </p:tgtEl>
                                        <p:attrNameLst>
                                          <p:attrName>style.visibility</p:attrName>
                                        </p:attrNameLst>
                                      </p:cBhvr>
                                      <p:to>
                                        <p:strVal val="visible"/>
                                      </p:to>
                                    </p:set>
                                    <p:anim calcmode="lin" valueType="num">
                                      <p:cBhvr additive="base">
                                        <p:cTn id="18" dur="500" fill="hold"/>
                                        <p:tgtEl>
                                          <p:spTgt spid="21512"/>
                                        </p:tgtEl>
                                        <p:attrNameLst>
                                          <p:attrName>ppt_x</p:attrName>
                                        </p:attrNameLst>
                                      </p:cBhvr>
                                      <p:tavLst>
                                        <p:tav tm="0">
                                          <p:val>
                                            <p:strVal val="#ppt_x"/>
                                          </p:val>
                                        </p:tav>
                                        <p:tav tm="100000">
                                          <p:val>
                                            <p:strVal val="#ppt_x"/>
                                          </p:val>
                                        </p:tav>
                                      </p:tavLst>
                                    </p:anim>
                                    <p:anim calcmode="lin" valueType="num">
                                      <p:cBhvr additive="base">
                                        <p:cTn id="19" dur="500" fill="hold"/>
                                        <p:tgtEl>
                                          <p:spTgt spid="215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1507">
                                            <p:txEl>
                                              <p:pRg st="2" end="2"/>
                                            </p:txEl>
                                          </p:spTgt>
                                        </p:tgtEl>
                                        <p:attrNameLst>
                                          <p:attrName>style.visibility</p:attrName>
                                        </p:attrNameLst>
                                      </p:cBhvr>
                                      <p:to>
                                        <p:strVal val="visible"/>
                                      </p:to>
                                    </p:set>
                                    <p:anim calcmode="lin" valueType="num">
                                      <p:cBhvr additive="base">
                                        <p:cTn id="24"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1507">
                                            <p:txEl>
                                              <p:pRg st="3" end="3"/>
                                            </p:txEl>
                                          </p:spTgt>
                                        </p:tgtEl>
                                        <p:attrNameLst>
                                          <p:attrName>style.visibility</p:attrName>
                                        </p:attrNameLst>
                                      </p:cBhvr>
                                      <p:to>
                                        <p:strVal val="visible"/>
                                      </p:to>
                                    </p:set>
                                    <p:anim calcmode="lin" valueType="num">
                                      <p:cBhvr additive="base">
                                        <p:cTn id="30"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15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1507">
                                            <p:txEl>
                                              <p:pRg st="4" end="4"/>
                                            </p:txEl>
                                          </p:spTgt>
                                        </p:tgtEl>
                                        <p:attrNameLst>
                                          <p:attrName>style.visibility</p:attrName>
                                        </p:attrNameLst>
                                      </p:cBhvr>
                                      <p:to>
                                        <p:strVal val="visible"/>
                                      </p:to>
                                    </p:set>
                                    <p:anim calcmode="lin" valueType="num">
                                      <p:cBhvr additive="base">
                                        <p:cTn id="36" dur="500" fill="hold"/>
                                        <p:tgtEl>
                                          <p:spTgt spid="21507">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150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381000" y="0"/>
            <a:ext cx="8229600" cy="560388"/>
          </a:xfrm>
        </p:spPr>
        <p:txBody>
          <a:bodyPr/>
          <a:lstStyle/>
          <a:p>
            <a:pPr eaLnBrk="1" hangingPunct="1"/>
            <a:r>
              <a:rPr lang="en-US" smtClean="0"/>
              <a:t>Forging: Closed-die design</a:t>
            </a:r>
          </a:p>
        </p:txBody>
      </p:sp>
      <p:sp>
        <p:nvSpPr>
          <p:cNvPr id="185347" name="Rectangle 3"/>
          <p:cNvSpPr>
            <a:spLocks noGrp="1" noChangeArrowheads="1"/>
          </p:cNvSpPr>
          <p:nvPr>
            <p:ph idx="1"/>
          </p:nvPr>
        </p:nvSpPr>
        <p:spPr>
          <a:xfrm>
            <a:off x="0" y="533400"/>
            <a:ext cx="9144000" cy="6324600"/>
          </a:xfrm>
        </p:spPr>
        <p:txBody>
          <a:bodyPr/>
          <a:lstStyle/>
          <a:p>
            <a:pPr eaLnBrk="1" hangingPunct="1"/>
            <a:r>
              <a:rPr lang="en-US" sz="2700" smtClean="0"/>
              <a:t>Usually the deformation in closed-die forging is very complex and the design of the intermediate steps to make a final precision part requires considerable experience and skill.</a:t>
            </a:r>
          </a:p>
          <a:p>
            <a:pPr eaLnBrk="1" hangingPunct="1"/>
            <a:endParaRPr lang="en-US" sz="1000" smtClean="0"/>
          </a:p>
          <a:p>
            <a:pPr eaLnBrk="1" hangingPunct="1"/>
            <a:r>
              <a:rPr lang="en-US" sz="2700" smtClean="0"/>
              <a:t>The design of a part for production by closed-die forging involves the prediction of </a:t>
            </a:r>
          </a:p>
          <a:p>
            <a:pPr eaLnBrk="1" hangingPunct="1"/>
            <a:endParaRPr lang="en-US" sz="1000" smtClean="0"/>
          </a:p>
          <a:p>
            <a:pPr lvl="2" eaLnBrk="1" hangingPunct="1"/>
            <a:r>
              <a:rPr lang="en-US" sz="2700" smtClean="0"/>
              <a:t>Workpiece volume and weight</a:t>
            </a:r>
          </a:p>
          <a:p>
            <a:pPr lvl="2" eaLnBrk="1" hangingPunct="1"/>
            <a:endParaRPr lang="en-US" sz="1000" smtClean="0"/>
          </a:p>
          <a:p>
            <a:pPr lvl="2" eaLnBrk="1" hangingPunct="1"/>
            <a:r>
              <a:rPr lang="en-US" sz="2700" smtClean="0"/>
              <a:t>Number of pre-forming steps and their configuration</a:t>
            </a:r>
          </a:p>
          <a:p>
            <a:pPr lvl="2" eaLnBrk="1" hangingPunct="1"/>
            <a:endParaRPr lang="en-US" sz="1000" smtClean="0"/>
          </a:p>
          <a:p>
            <a:pPr lvl="2" eaLnBrk="1" hangingPunct="1"/>
            <a:r>
              <a:rPr lang="en-US" sz="2700" smtClean="0"/>
              <a:t>Flash dimensions in performing and finishing dies the load and energy requirement for each forging operation, for example; the flow stress of the materials, the fictional condition, the flow of the material in order to develop the optimum geometry for the dies.</a:t>
            </a:r>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381000" y="0"/>
            <a:ext cx="8229600" cy="560388"/>
          </a:xfrm>
        </p:spPr>
        <p:txBody>
          <a:bodyPr/>
          <a:lstStyle/>
          <a:p>
            <a:pPr eaLnBrk="1" hangingPunct="1"/>
            <a:r>
              <a:rPr lang="en-US" smtClean="0"/>
              <a:t>Forging: Shape classification</a:t>
            </a:r>
          </a:p>
        </p:txBody>
      </p:sp>
      <p:sp>
        <p:nvSpPr>
          <p:cNvPr id="186371" name="Rectangle 3"/>
          <p:cNvSpPr>
            <a:spLocks noGrp="1" noChangeArrowheads="1"/>
          </p:cNvSpPr>
          <p:nvPr>
            <p:ph idx="1"/>
          </p:nvPr>
        </p:nvSpPr>
        <p:spPr>
          <a:xfrm>
            <a:off x="152400" y="533400"/>
            <a:ext cx="8839200" cy="1905000"/>
          </a:xfrm>
        </p:spPr>
        <p:txBody>
          <a:bodyPr/>
          <a:lstStyle/>
          <a:p>
            <a:pPr eaLnBrk="1" hangingPunct="1"/>
            <a:r>
              <a:rPr lang="en-US" smtClean="0"/>
              <a:t>The degree of difficulty increases as the geometry moves down and toward the right.</a:t>
            </a:r>
          </a:p>
          <a:p>
            <a:pPr eaLnBrk="1" hangingPunct="1"/>
            <a:r>
              <a:rPr lang="en-US" smtClean="0"/>
              <a:t>Simple parts are symmetry shape, or parts with circular, square and similar contours.</a:t>
            </a:r>
          </a:p>
        </p:txBody>
      </p:sp>
      <p:pic>
        <p:nvPicPr>
          <p:cNvPr id="189444" name="Picture 4"/>
          <p:cNvPicPr>
            <a:picLocks noChangeAspect="1" noChangeArrowheads="1"/>
          </p:cNvPicPr>
          <p:nvPr/>
        </p:nvPicPr>
        <p:blipFill>
          <a:blip r:embed="rId2" cstate="print"/>
          <a:srcRect/>
          <a:stretch>
            <a:fillRect/>
          </a:stretch>
        </p:blipFill>
        <p:spPr bwMode="auto">
          <a:xfrm>
            <a:off x="990600" y="2336800"/>
            <a:ext cx="6553200" cy="43608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9444"/>
                                        </p:tgtEl>
                                        <p:attrNameLst>
                                          <p:attrName>style.visibility</p:attrName>
                                        </p:attrNameLst>
                                      </p:cBhvr>
                                      <p:to>
                                        <p:strVal val="visible"/>
                                      </p:to>
                                    </p:set>
                                    <p:animEffect transition="in" filter="checkerboard(across)">
                                      <p:cBhvr>
                                        <p:cTn id="7" dur="500"/>
                                        <p:tgtEl>
                                          <p:spTgt spid="189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381000" y="0"/>
            <a:ext cx="8229600" cy="560388"/>
          </a:xfrm>
        </p:spPr>
        <p:txBody>
          <a:bodyPr/>
          <a:lstStyle/>
          <a:p>
            <a:pPr eaLnBrk="1" hangingPunct="1"/>
            <a:r>
              <a:rPr lang="en-US" smtClean="0"/>
              <a:t>Forging: Shape classification</a:t>
            </a:r>
          </a:p>
        </p:txBody>
      </p:sp>
      <p:sp>
        <p:nvSpPr>
          <p:cNvPr id="187395" name="Rectangle 3"/>
          <p:cNvSpPr>
            <a:spLocks noGrp="1" noChangeArrowheads="1"/>
          </p:cNvSpPr>
          <p:nvPr>
            <p:ph idx="1"/>
          </p:nvPr>
        </p:nvSpPr>
        <p:spPr>
          <a:xfrm>
            <a:off x="152400" y="533400"/>
            <a:ext cx="8839200" cy="990600"/>
          </a:xfrm>
        </p:spPr>
        <p:txBody>
          <a:bodyPr/>
          <a:lstStyle/>
          <a:p>
            <a:pPr eaLnBrk="1" hangingPunct="1"/>
            <a:r>
              <a:rPr lang="en-US" smtClean="0"/>
              <a:t>More complicated parts have pronounced longitudinal axis and are curved in several planes.</a:t>
            </a:r>
          </a:p>
        </p:txBody>
      </p:sp>
      <p:pic>
        <p:nvPicPr>
          <p:cNvPr id="190468" name="Picture 4"/>
          <p:cNvPicPr>
            <a:picLocks noChangeAspect="1" noChangeArrowheads="1"/>
          </p:cNvPicPr>
          <p:nvPr/>
        </p:nvPicPr>
        <p:blipFill>
          <a:blip r:embed="rId2" cstate="print"/>
          <a:srcRect/>
          <a:stretch>
            <a:fillRect/>
          </a:stretch>
        </p:blipFill>
        <p:spPr bwMode="auto">
          <a:xfrm>
            <a:off x="838200" y="1600200"/>
            <a:ext cx="7391400" cy="50514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0468"/>
                                        </p:tgtEl>
                                        <p:attrNameLst>
                                          <p:attrName>style.visibility</p:attrName>
                                        </p:attrNameLst>
                                      </p:cBhvr>
                                      <p:to>
                                        <p:strVal val="visible"/>
                                      </p:to>
                                    </p:set>
                                    <p:animEffect transition="in" filter="checkerboard(across)">
                                      <p:cBhvr>
                                        <p:cTn id="7" dur="500"/>
                                        <p:tgtEl>
                                          <p:spTgt spid="190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381000" y="0"/>
            <a:ext cx="8229600" cy="457200"/>
          </a:xfrm>
        </p:spPr>
        <p:txBody>
          <a:bodyPr/>
          <a:lstStyle/>
          <a:p>
            <a:pPr eaLnBrk="1" hangingPunct="1"/>
            <a:r>
              <a:rPr lang="en-US" smtClean="0"/>
              <a:t>Forging: Preform design</a:t>
            </a:r>
          </a:p>
        </p:txBody>
      </p:sp>
      <p:sp>
        <p:nvSpPr>
          <p:cNvPr id="188419" name="Rectangle 3"/>
          <p:cNvSpPr>
            <a:spLocks noGrp="1" noChangeArrowheads="1"/>
          </p:cNvSpPr>
          <p:nvPr>
            <p:ph idx="1"/>
          </p:nvPr>
        </p:nvSpPr>
        <p:spPr>
          <a:xfrm>
            <a:off x="0" y="381000"/>
            <a:ext cx="6477000" cy="6477000"/>
          </a:xfrm>
        </p:spPr>
        <p:txBody>
          <a:bodyPr/>
          <a:lstStyle/>
          <a:p>
            <a:pPr eaLnBrk="1" hangingPunct="1"/>
            <a:r>
              <a:rPr lang="en-US" sz="2600" smtClean="0"/>
              <a:t>Pre-form design is the most difficult and critical step in forging design. </a:t>
            </a:r>
          </a:p>
          <a:p>
            <a:pPr eaLnBrk="1" hangingPunct="1"/>
            <a:r>
              <a:rPr lang="en-US" sz="2600" smtClean="0"/>
              <a:t>Proper preform design assures defect-free flow, complete die fill, and minimum flash loss.</a:t>
            </a:r>
          </a:p>
          <a:p>
            <a:pPr eaLnBrk="1" hangingPunct="1"/>
            <a:r>
              <a:rPr lang="en-US" sz="2600" smtClean="0"/>
              <a:t>Metal flow consists only of two basic types </a:t>
            </a:r>
          </a:p>
          <a:p>
            <a:pPr lvl="1" eaLnBrk="1" hangingPunct="1"/>
            <a:r>
              <a:rPr lang="en-US" sz="2600" smtClean="0"/>
              <a:t>extrusion (flow parallel to the direction of the die motion)</a:t>
            </a:r>
          </a:p>
          <a:p>
            <a:pPr lvl="1" eaLnBrk="1" hangingPunct="1"/>
            <a:r>
              <a:rPr lang="en-US" sz="2600" smtClean="0"/>
              <a:t>upsetting ( flow perpendicular to the direction of the die motion).</a:t>
            </a:r>
          </a:p>
          <a:p>
            <a:pPr eaLnBrk="1" hangingPunct="1"/>
            <a:r>
              <a:rPr lang="en-US" sz="2600" smtClean="0"/>
              <a:t>However both types of metal flow occur simultaneously.</a:t>
            </a:r>
          </a:p>
          <a:p>
            <a:pPr eaLnBrk="1" hangingPunct="1"/>
            <a:r>
              <a:rPr lang="en-US" sz="2600" smtClean="0"/>
              <a:t>We need to identify the neutral surface since metal flows away from the neutral surface in a direction perpendicular to the die motion.</a:t>
            </a:r>
          </a:p>
        </p:txBody>
      </p:sp>
      <p:pic>
        <p:nvPicPr>
          <p:cNvPr id="191492" name="Picture 4"/>
          <p:cNvPicPr>
            <a:picLocks noChangeAspect="1" noChangeArrowheads="1"/>
          </p:cNvPicPr>
          <p:nvPr/>
        </p:nvPicPr>
        <p:blipFill>
          <a:blip r:embed="rId2" cstate="print"/>
          <a:srcRect/>
          <a:stretch>
            <a:fillRect/>
          </a:stretch>
        </p:blipFill>
        <p:spPr bwMode="auto">
          <a:xfrm>
            <a:off x="6477000" y="838200"/>
            <a:ext cx="2667000" cy="56276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1492"/>
                                        </p:tgtEl>
                                        <p:attrNameLst>
                                          <p:attrName>style.visibility</p:attrName>
                                        </p:attrNameLst>
                                      </p:cBhvr>
                                      <p:to>
                                        <p:strVal val="visible"/>
                                      </p:to>
                                    </p:set>
                                    <p:animEffect transition="in" filter="checkerboard(across)">
                                      <p:cBhvr>
                                        <p:cTn id="7" dur="500"/>
                                        <p:tgtEl>
                                          <p:spTgt spid="191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381000" y="0"/>
            <a:ext cx="8229600" cy="533400"/>
          </a:xfrm>
        </p:spPr>
        <p:txBody>
          <a:bodyPr/>
          <a:lstStyle/>
          <a:p>
            <a:pPr eaLnBrk="1" hangingPunct="1"/>
            <a:r>
              <a:rPr lang="en-US" smtClean="0"/>
              <a:t>Forging: Metal flow in forging</a:t>
            </a:r>
          </a:p>
        </p:txBody>
      </p:sp>
      <p:sp>
        <p:nvSpPr>
          <p:cNvPr id="189443" name="Rectangle 3"/>
          <p:cNvSpPr>
            <a:spLocks noGrp="1" noChangeArrowheads="1"/>
          </p:cNvSpPr>
          <p:nvPr>
            <p:ph idx="1"/>
          </p:nvPr>
        </p:nvSpPr>
        <p:spPr>
          <a:xfrm>
            <a:off x="0" y="381000"/>
            <a:ext cx="4953000" cy="6477000"/>
          </a:xfrm>
        </p:spPr>
        <p:txBody>
          <a:bodyPr/>
          <a:lstStyle/>
          <a:p>
            <a:pPr eaLnBrk="1" hangingPunct="1"/>
            <a:r>
              <a:rPr lang="en-US" sz="2600" smtClean="0"/>
              <a:t>Finite element analysis was originally developed to model the elastic deformation of complex structures but recently has been extended to cover large plastic deformation under real stress system.</a:t>
            </a:r>
          </a:p>
          <a:p>
            <a:pPr eaLnBrk="1" hangingPunct="1"/>
            <a:endParaRPr lang="en-US" sz="300" smtClean="0"/>
          </a:p>
          <a:p>
            <a:pPr eaLnBrk="1" hangingPunct="1"/>
            <a:r>
              <a:rPr lang="en-US" sz="2600" smtClean="0"/>
              <a:t>It is a numerical modeling technique that involves splitting the whole of a body into a series of simple geometrical elements that are joined together at points (nodes) where both equilibrium (lower bound) and compatibility (upper bound) requirement are established.</a:t>
            </a:r>
          </a:p>
        </p:txBody>
      </p:sp>
      <p:pic>
        <p:nvPicPr>
          <p:cNvPr id="192517" name="Picture 5"/>
          <p:cNvPicPr>
            <a:picLocks noChangeAspect="1" noChangeArrowheads="1"/>
          </p:cNvPicPr>
          <p:nvPr/>
        </p:nvPicPr>
        <p:blipFill>
          <a:blip r:embed="rId2" cstate="print"/>
          <a:srcRect/>
          <a:stretch>
            <a:fillRect/>
          </a:stretch>
        </p:blipFill>
        <p:spPr bwMode="auto">
          <a:xfrm>
            <a:off x="4800600" y="1295400"/>
            <a:ext cx="4343400" cy="28082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2517"/>
                                        </p:tgtEl>
                                        <p:attrNameLst>
                                          <p:attrName>style.visibility</p:attrName>
                                        </p:attrNameLst>
                                      </p:cBhvr>
                                      <p:to>
                                        <p:strVal val="visible"/>
                                      </p:to>
                                    </p:set>
                                    <p:animEffect transition="in" filter="checkerboard(across)">
                                      <p:cBhvr>
                                        <p:cTn id="7" dur="500"/>
                                        <p:tgtEl>
                                          <p:spTgt spid="192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0" y="0"/>
            <a:ext cx="9144000" cy="457200"/>
          </a:xfrm>
        </p:spPr>
        <p:txBody>
          <a:bodyPr/>
          <a:lstStyle/>
          <a:p>
            <a:pPr eaLnBrk="1" hangingPunct="1"/>
            <a:r>
              <a:rPr lang="en-US" smtClean="0"/>
              <a:t>Forging: General considerations for preform design</a:t>
            </a:r>
          </a:p>
        </p:txBody>
      </p:sp>
      <p:sp>
        <p:nvSpPr>
          <p:cNvPr id="190467" name="Rectangle 3"/>
          <p:cNvSpPr>
            <a:spLocks noGrp="1" noChangeArrowheads="1"/>
          </p:cNvSpPr>
          <p:nvPr>
            <p:ph idx="1"/>
          </p:nvPr>
        </p:nvSpPr>
        <p:spPr>
          <a:xfrm>
            <a:off x="0" y="457200"/>
            <a:ext cx="5486400" cy="6400800"/>
          </a:xfrm>
        </p:spPr>
        <p:txBody>
          <a:bodyPr/>
          <a:lstStyle/>
          <a:p>
            <a:pPr eaLnBrk="1" hangingPunct="1"/>
            <a:r>
              <a:rPr lang="en-US" sz="2700" smtClean="0"/>
              <a:t>Area of each cross section = area in the finished cross section</a:t>
            </a:r>
          </a:p>
          <a:p>
            <a:pPr eaLnBrk="1" hangingPunct="1"/>
            <a:r>
              <a:rPr lang="en-US" sz="2700" smtClean="0"/>
              <a:t>Concave radii of the preform &gt; radii on the final forging part.</a:t>
            </a:r>
          </a:p>
          <a:p>
            <a:pPr eaLnBrk="1" hangingPunct="1"/>
            <a:r>
              <a:rPr lang="en-US" sz="2700" smtClean="0"/>
              <a:t>Cross section of the preform should be higher and narrower than the final cross section, so as to accentuate upsetting flow and minimize extrusion flow.</a:t>
            </a:r>
          </a:p>
          <a:p>
            <a:pPr eaLnBrk="1" hangingPunct="1"/>
            <a:r>
              <a:rPr lang="en-US" sz="2700" smtClean="0"/>
              <a:t>Shape with thin and long sections or projections (ribs and webs) are more difficult to process because they have higher surface area per unit volume  increasing friction and temperature effects. </a:t>
            </a:r>
          </a:p>
        </p:txBody>
      </p:sp>
      <p:pic>
        <p:nvPicPr>
          <p:cNvPr id="193540" name="Picture 4"/>
          <p:cNvPicPr>
            <a:picLocks noChangeAspect="1" noChangeArrowheads="1"/>
          </p:cNvPicPr>
          <p:nvPr/>
        </p:nvPicPr>
        <p:blipFill>
          <a:blip r:embed="rId2" cstate="print"/>
          <a:srcRect/>
          <a:stretch>
            <a:fillRect/>
          </a:stretch>
        </p:blipFill>
        <p:spPr bwMode="auto">
          <a:xfrm>
            <a:off x="5105400" y="1014413"/>
            <a:ext cx="3935413" cy="43195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3540"/>
                                        </p:tgtEl>
                                        <p:attrNameLst>
                                          <p:attrName>style.visibility</p:attrName>
                                        </p:attrNameLst>
                                      </p:cBhvr>
                                      <p:to>
                                        <p:strVal val="visible"/>
                                      </p:to>
                                    </p:set>
                                    <p:animEffect transition="in" filter="checkerboard(across)">
                                      <p:cBhvr>
                                        <p:cTn id="7" dur="500"/>
                                        <p:tgtEl>
                                          <p:spTgt spid="193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381000" y="0"/>
            <a:ext cx="8229600" cy="560388"/>
          </a:xfrm>
        </p:spPr>
        <p:txBody>
          <a:bodyPr/>
          <a:lstStyle/>
          <a:p>
            <a:pPr eaLnBrk="1" hangingPunct="1"/>
            <a:r>
              <a:rPr lang="en-US" smtClean="0"/>
              <a:t>Forging: General rules of closed-die design</a:t>
            </a:r>
          </a:p>
        </p:txBody>
      </p:sp>
      <p:sp>
        <p:nvSpPr>
          <p:cNvPr id="191491" name="Rectangle 3"/>
          <p:cNvSpPr>
            <a:spLocks noGrp="1" noChangeArrowheads="1"/>
          </p:cNvSpPr>
          <p:nvPr>
            <p:ph idx="1"/>
          </p:nvPr>
        </p:nvSpPr>
        <p:spPr>
          <a:xfrm>
            <a:off x="0" y="533400"/>
            <a:ext cx="9144000" cy="4724400"/>
          </a:xfrm>
        </p:spPr>
        <p:txBody>
          <a:bodyPr/>
          <a:lstStyle/>
          <a:p>
            <a:pPr eaLnBrk="1" hangingPunct="1"/>
            <a:r>
              <a:rPr lang="en-US" sz="2600" smtClean="0"/>
              <a:t>The die set should be designed for smooth metal flow – symmetry dies (spherical or blocklike) are the easier than thin and long section.</a:t>
            </a:r>
          </a:p>
          <a:p>
            <a:pPr eaLnBrk="1" hangingPunct="1"/>
            <a:r>
              <a:rPr lang="en-US" sz="2600" smtClean="0"/>
              <a:t>Shape changes in section are to be avoided.</a:t>
            </a:r>
          </a:p>
          <a:p>
            <a:pPr eaLnBrk="1" hangingPunct="1"/>
            <a:r>
              <a:rPr lang="en-US" sz="2600" smtClean="0"/>
              <a:t>Dies should be designed for the minimum flash to do the job.</a:t>
            </a:r>
          </a:p>
          <a:p>
            <a:pPr eaLnBrk="1" hangingPunct="1"/>
            <a:r>
              <a:rPr lang="en-US" sz="2600" smtClean="0"/>
              <a:t>Generous fillet dimensions should be allowed, therefore, forging dies must be tapered or drafted to facilitate removal of the finished piece.</a:t>
            </a:r>
          </a:p>
          <a:p>
            <a:pPr eaLnBrk="1" hangingPunct="1"/>
            <a:r>
              <a:rPr lang="en-US" sz="2600" smtClean="0"/>
              <a:t>Draft allowance is approximately 3-5o outside and 7-10o inside.</a:t>
            </a:r>
          </a:p>
          <a:p>
            <a:pPr eaLnBrk="1" hangingPunct="1"/>
            <a:r>
              <a:rPr lang="en-US" sz="2600" smtClean="0"/>
              <a:t>Dies with inclined angles should have counterlock to prevent the dies from sliding apart from each other due to side thrust.</a:t>
            </a:r>
          </a:p>
        </p:txBody>
      </p:sp>
      <p:pic>
        <p:nvPicPr>
          <p:cNvPr id="194564" name="Picture 4"/>
          <p:cNvPicPr>
            <a:picLocks noChangeAspect="1" noChangeArrowheads="1"/>
          </p:cNvPicPr>
          <p:nvPr/>
        </p:nvPicPr>
        <p:blipFill>
          <a:blip r:embed="rId2" cstate="print"/>
          <a:srcRect/>
          <a:stretch>
            <a:fillRect/>
          </a:stretch>
        </p:blipFill>
        <p:spPr bwMode="auto">
          <a:xfrm>
            <a:off x="1981200" y="5334000"/>
            <a:ext cx="4622800" cy="1524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4564"/>
                                        </p:tgtEl>
                                        <p:attrNameLst>
                                          <p:attrName>style.visibility</p:attrName>
                                        </p:attrNameLst>
                                      </p:cBhvr>
                                      <p:to>
                                        <p:strVal val="visible"/>
                                      </p:to>
                                    </p:set>
                                    <p:animEffect transition="in" filter="checkerboard(across)">
                                      <p:cBhvr>
                                        <p:cTn id="7" dur="500"/>
                                        <p:tgtEl>
                                          <p:spTgt spid="194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381000" y="0"/>
            <a:ext cx="8229600" cy="381000"/>
          </a:xfrm>
        </p:spPr>
        <p:txBody>
          <a:bodyPr/>
          <a:lstStyle/>
          <a:p>
            <a:pPr eaLnBrk="1" hangingPunct="1"/>
            <a:r>
              <a:rPr lang="en-US" smtClean="0"/>
              <a:t>Forging: Die materials</a:t>
            </a:r>
          </a:p>
        </p:txBody>
      </p:sp>
      <p:sp>
        <p:nvSpPr>
          <p:cNvPr id="192515" name="Rectangle 3"/>
          <p:cNvSpPr>
            <a:spLocks noGrp="1" noChangeArrowheads="1"/>
          </p:cNvSpPr>
          <p:nvPr>
            <p:ph idx="1"/>
          </p:nvPr>
        </p:nvSpPr>
        <p:spPr>
          <a:xfrm>
            <a:off x="152400" y="381000"/>
            <a:ext cx="7239000" cy="6172200"/>
          </a:xfrm>
        </p:spPr>
        <p:txBody>
          <a:bodyPr/>
          <a:lstStyle/>
          <a:p>
            <a:pPr eaLnBrk="1" hangingPunct="1">
              <a:buFont typeface="Wingdings" pitchFamily="2" charset="2"/>
              <a:buNone/>
            </a:pPr>
            <a:r>
              <a:rPr lang="en-US" b="1" smtClean="0"/>
              <a:t>	Required properties:</a:t>
            </a:r>
          </a:p>
          <a:p>
            <a:pPr eaLnBrk="1" hangingPunct="1">
              <a:buFont typeface="Wingdings" pitchFamily="2" charset="2"/>
              <a:buNone/>
            </a:pPr>
            <a:endParaRPr lang="en-US" sz="1000" b="1" smtClean="0"/>
          </a:p>
          <a:p>
            <a:pPr eaLnBrk="1" hangingPunct="1"/>
            <a:r>
              <a:rPr lang="en-US" smtClean="0"/>
              <a:t>Thermal shock resistance</a:t>
            </a:r>
          </a:p>
          <a:p>
            <a:pPr eaLnBrk="1" hangingPunct="1"/>
            <a:endParaRPr lang="en-US" sz="1000" smtClean="0"/>
          </a:p>
          <a:p>
            <a:pPr eaLnBrk="1" hangingPunct="1"/>
            <a:r>
              <a:rPr lang="en-US" smtClean="0"/>
              <a:t>Thermal fatigue resistance</a:t>
            </a:r>
          </a:p>
          <a:p>
            <a:pPr eaLnBrk="1" hangingPunct="1"/>
            <a:endParaRPr lang="en-US" sz="1000" smtClean="0"/>
          </a:p>
          <a:p>
            <a:pPr eaLnBrk="1" hangingPunct="1"/>
            <a:r>
              <a:rPr lang="en-US" smtClean="0"/>
              <a:t>High temperature strength</a:t>
            </a:r>
          </a:p>
          <a:p>
            <a:pPr eaLnBrk="1" hangingPunct="1"/>
            <a:endParaRPr lang="en-US" sz="1000" smtClean="0"/>
          </a:p>
          <a:p>
            <a:pPr eaLnBrk="1" hangingPunct="1"/>
            <a:r>
              <a:rPr lang="en-US" smtClean="0"/>
              <a:t>High wear resistance</a:t>
            </a:r>
          </a:p>
          <a:p>
            <a:pPr eaLnBrk="1" hangingPunct="1"/>
            <a:endParaRPr lang="en-US" sz="1000" smtClean="0"/>
          </a:p>
          <a:p>
            <a:pPr eaLnBrk="1" hangingPunct="1"/>
            <a:r>
              <a:rPr lang="en-US" smtClean="0"/>
              <a:t>High toughness and ductility</a:t>
            </a:r>
          </a:p>
          <a:p>
            <a:pPr eaLnBrk="1" hangingPunct="1"/>
            <a:endParaRPr lang="en-US" sz="1000" smtClean="0"/>
          </a:p>
          <a:p>
            <a:pPr eaLnBrk="1" hangingPunct="1"/>
            <a:r>
              <a:rPr lang="en-US" smtClean="0"/>
              <a:t>High hardenability</a:t>
            </a:r>
          </a:p>
          <a:p>
            <a:pPr eaLnBrk="1" hangingPunct="1"/>
            <a:endParaRPr lang="en-US" sz="1000" smtClean="0"/>
          </a:p>
          <a:p>
            <a:pPr eaLnBrk="1" hangingPunct="1"/>
            <a:r>
              <a:rPr lang="en-US" smtClean="0"/>
              <a:t>High dimensional stability during hardening</a:t>
            </a:r>
          </a:p>
          <a:p>
            <a:pPr eaLnBrk="1" hangingPunct="1"/>
            <a:endParaRPr lang="en-US" sz="1000" smtClean="0"/>
          </a:p>
          <a:p>
            <a:pPr eaLnBrk="1" hangingPunct="1"/>
            <a:r>
              <a:rPr lang="en-US" smtClean="0"/>
              <a:t>High machinability</a:t>
            </a:r>
          </a:p>
          <a:p>
            <a:pPr eaLnBrk="1" hangingPunct="1">
              <a:buFont typeface="Wingdings" pitchFamily="2" charset="2"/>
              <a:buNone/>
            </a:pPr>
            <a:r>
              <a:rPr lang="en-US" b="1" smtClean="0"/>
              <a:t>	</a:t>
            </a:r>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381000" y="0"/>
            <a:ext cx="8229600" cy="560388"/>
          </a:xfrm>
        </p:spPr>
        <p:txBody>
          <a:bodyPr/>
          <a:lstStyle/>
          <a:p>
            <a:pPr eaLnBrk="1" hangingPunct="1"/>
            <a:r>
              <a:rPr lang="en-US" smtClean="0"/>
              <a:t>Forging: Die materials</a:t>
            </a:r>
          </a:p>
        </p:txBody>
      </p:sp>
      <p:sp>
        <p:nvSpPr>
          <p:cNvPr id="196611" name="Rectangle 3"/>
          <p:cNvSpPr>
            <a:spLocks noGrp="1" noChangeArrowheads="1"/>
          </p:cNvSpPr>
          <p:nvPr>
            <p:ph idx="1"/>
          </p:nvPr>
        </p:nvSpPr>
        <p:spPr>
          <a:xfrm>
            <a:off x="152400" y="533400"/>
            <a:ext cx="8839200" cy="2819400"/>
          </a:xfrm>
        </p:spPr>
        <p:txBody>
          <a:bodyPr rtlCol="0">
            <a:normAutofit fontScale="92500" lnSpcReduction="10000"/>
          </a:bodyPr>
          <a:lstStyle/>
          <a:p>
            <a:pPr eaLnBrk="1" fontAlgn="auto" hangingPunct="1">
              <a:spcAft>
                <a:spcPts val="0"/>
              </a:spcAft>
              <a:buFont typeface="Wingdings" pitchFamily="2" charset="2"/>
              <a:buNone/>
              <a:defRPr/>
            </a:pPr>
            <a:r>
              <a:rPr lang="en-US" sz="2400" b="1" dirty="0" smtClean="0"/>
              <a:t>Note: </a:t>
            </a:r>
          </a:p>
          <a:p>
            <a:pPr marL="457200" indent="-457200" eaLnBrk="1" fontAlgn="auto" hangingPunct="1">
              <a:spcAft>
                <a:spcPts val="0"/>
              </a:spcAft>
              <a:buFont typeface="Wingdings" pitchFamily="2" charset="2"/>
              <a:buAutoNum type="arabicParenR"/>
              <a:defRPr/>
            </a:pPr>
            <a:r>
              <a:rPr lang="en-US" dirty="0" smtClean="0"/>
              <a:t>Carbon steels with 0.7-0.85% C are appropriate for small tools and flat impressions. </a:t>
            </a:r>
          </a:p>
          <a:p>
            <a:pPr marL="457200" indent="-457200" eaLnBrk="1" fontAlgn="auto" hangingPunct="1">
              <a:spcAft>
                <a:spcPts val="0"/>
              </a:spcAft>
              <a:buFont typeface="Wingdings" pitchFamily="2" charset="2"/>
              <a:buAutoNum type="arabicParenR"/>
              <a:defRPr/>
            </a:pPr>
            <a:r>
              <a:rPr lang="en-US" dirty="0" smtClean="0"/>
              <a:t>Medium-alloyed tool steels for hammer dies. </a:t>
            </a:r>
          </a:p>
          <a:p>
            <a:pPr marL="457200" indent="-457200" eaLnBrk="1" fontAlgn="auto" hangingPunct="1">
              <a:spcAft>
                <a:spcPts val="0"/>
              </a:spcAft>
              <a:buFont typeface="Wingdings" pitchFamily="2" charset="2"/>
              <a:buAutoNum type="arabicParenR"/>
              <a:defRPr/>
            </a:pPr>
            <a:r>
              <a:rPr lang="en-US" dirty="0" smtClean="0"/>
              <a:t> Highly alloyed steels for high temperature resistant dies used in presses and horizontal forging machines. </a:t>
            </a:r>
          </a:p>
          <a:p>
            <a:pPr eaLnBrk="1" fontAlgn="auto" hangingPunct="1">
              <a:spcAft>
                <a:spcPts val="0"/>
              </a:spcAft>
              <a:buFont typeface="Arial" pitchFamily="34" charset="0"/>
              <a:buChar char="•"/>
              <a:defRPr/>
            </a:pPr>
            <a:endParaRPr lang="en-US" dirty="0" smtClean="0"/>
          </a:p>
        </p:txBody>
      </p:sp>
      <p:sp>
        <p:nvSpPr>
          <p:cNvPr id="4" name="TextBox 3"/>
          <p:cNvSpPr txBox="1">
            <a:spLocks noChangeArrowheads="1"/>
          </p:cNvSpPr>
          <p:nvPr/>
        </p:nvSpPr>
        <p:spPr bwMode="auto">
          <a:xfrm>
            <a:off x="533400" y="3581400"/>
            <a:ext cx="4953000" cy="1938338"/>
          </a:xfrm>
          <a:prstGeom prst="rect">
            <a:avLst/>
          </a:prstGeom>
          <a:noFill/>
          <a:ln w="9525">
            <a:noFill/>
            <a:miter lim="800000"/>
            <a:headEnd/>
            <a:tailEnd/>
          </a:ln>
        </p:spPr>
        <p:txBody>
          <a:bodyPr>
            <a:spAutoFit/>
          </a:bodyPr>
          <a:lstStyle/>
          <a:p>
            <a:r>
              <a:rPr lang="en-US" sz="2400"/>
              <a:t>Die materials: alloyed steels (with Cr,</a:t>
            </a:r>
          </a:p>
          <a:p>
            <a:r>
              <a:rPr lang="en-US" sz="2400"/>
              <a:t>Mo, W, V), tool steels, cast steels or cast iron. (Heat treatments such are nitriding or chromium plating are required to improve die life)</a:t>
            </a:r>
          </a:p>
        </p:txBody>
      </p:sp>
      <p:cxnSp>
        <p:nvCxnSpPr>
          <p:cNvPr id="193541" name="Straight Connector 4"/>
          <p:cNvCxnSpPr>
            <a:cxnSpLocks noChangeShapeType="1"/>
          </p:cNvCxnSpPr>
          <p:nvPr/>
        </p:nvCxnSpPr>
        <p:spPr bwMode="auto">
          <a:xfrm>
            <a:off x="381000" y="3657600"/>
            <a:ext cx="4953000" cy="1588"/>
          </a:xfrm>
          <a:prstGeom prst="line">
            <a:avLst/>
          </a:prstGeom>
          <a:noFill/>
          <a:ln w="9525" algn="ctr">
            <a:solidFill>
              <a:schemeClr val="tx1"/>
            </a:solidFill>
            <a:round/>
            <a:headEnd/>
            <a:tailEnd/>
          </a:ln>
        </p:spPr>
      </p:cxnSp>
      <p:cxnSp>
        <p:nvCxnSpPr>
          <p:cNvPr id="6" name="Straight Connector 5"/>
          <p:cNvCxnSpPr>
            <a:cxnSpLocks noChangeShapeType="1"/>
          </p:cNvCxnSpPr>
          <p:nvPr/>
        </p:nvCxnSpPr>
        <p:spPr bwMode="auto">
          <a:xfrm rot="5400000">
            <a:off x="4344988" y="4572000"/>
            <a:ext cx="1827212" cy="1588"/>
          </a:xfrm>
          <a:prstGeom prst="line">
            <a:avLst/>
          </a:prstGeom>
          <a:noFill/>
          <a:ln w="9525" algn="ctr">
            <a:solidFill>
              <a:schemeClr val="tx1"/>
            </a:solidFill>
            <a:round/>
            <a:headEnd/>
            <a:tailEnd/>
          </a:ln>
        </p:spPr>
      </p:cxnSp>
      <p:cxnSp>
        <p:nvCxnSpPr>
          <p:cNvPr id="7" name="Straight Connector 6"/>
          <p:cNvCxnSpPr>
            <a:cxnSpLocks noChangeShapeType="1"/>
          </p:cNvCxnSpPr>
          <p:nvPr/>
        </p:nvCxnSpPr>
        <p:spPr bwMode="auto">
          <a:xfrm>
            <a:off x="533400" y="5486400"/>
            <a:ext cx="4724400" cy="1588"/>
          </a:xfrm>
          <a:prstGeom prst="line">
            <a:avLst/>
          </a:prstGeom>
          <a:noFill/>
          <a:ln w="9525" algn="ctr">
            <a:solidFill>
              <a:schemeClr val="tx1"/>
            </a:solidFill>
            <a:round/>
            <a:headEnd/>
            <a:tailEnd/>
          </a:ln>
        </p:spPr>
      </p:cxnSp>
      <p:cxnSp>
        <p:nvCxnSpPr>
          <p:cNvPr id="8" name="Straight Connector 7"/>
          <p:cNvCxnSpPr>
            <a:cxnSpLocks noChangeShapeType="1"/>
          </p:cNvCxnSpPr>
          <p:nvPr/>
        </p:nvCxnSpPr>
        <p:spPr bwMode="auto">
          <a:xfrm rot="5400000">
            <a:off x="-379412" y="4572000"/>
            <a:ext cx="1827212" cy="1588"/>
          </a:xfrm>
          <a:prstGeom prst="line">
            <a:avLst/>
          </a:prstGeom>
          <a:noFill/>
          <a:ln w="9525" algn="ctr">
            <a:solidFill>
              <a:schemeClr val="tx1"/>
            </a:solidFill>
            <a:round/>
            <a:headEnd/>
            <a:tailEnd/>
          </a:ln>
        </p:spPr>
      </p:cxnSp>
      <p:pic>
        <p:nvPicPr>
          <p:cNvPr id="9" name="Picture 4"/>
          <p:cNvPicPr>
            <a:picLocks noChangeAspect="1" noChangeArrowheads="1"/>
          </p:cNvPicPr>
          <p:nvPr/>
        </p:nvPicPr>
        <p:blipFill>
          <a:blip r:embed="rId2" cstate="print"/>
          <a:srcRect/>
          <a:stretch>
            <a:fillRect/>
          </a:stretch>
        </p:blipFill>
        <p:spPr bwMode="auto">
          <a:xfrm>
            <a:off x="5943600" y="3657600"/>
            <a:ext cx="2514600" cy="24431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par>
                                <p:cTn id="17" presetID="5"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381000" y="0"/>
            <a:ext cx="8229600" cy="560388"/>
          </a:xfrm>
        </p:spPr>
        <p:txBody>
          <a:bodyPr/>
          <a:lstStyle/>
          <a:p>
            <a:pPr eaLnBrk="1" hangingPunct="1"/>
            <a:r>
              <a:rPr lang="en-US" smtClean="0"/>
              <a:t>Forging: Die materials</a:t>
            </a:r>
          </a:p>
        </p:txBody>
      </p:sp>
      <p:sp>
        <p:nvSpPr>
          <p:cNvPr id="194563" name="Rectangle 3"/>
          <p:cNvSpPr>
            <a:spLocks noGrp="1" noChangeArrowheads="1"/>
          </p:cNvSpPr>
          <p:nvPr>
            <p:ph idx="1"/>
          </p:nvPr>
        </p:nvSpPr>
        <p:spPr>
          <a:xfrm>
            <a:off x="152400" y="533400"/>
            <a:ext cx="8839200" cy="609600"/>
          </a:xfrm>
        </p:spPr>
        <p:txBody>
          <a:bodyPr/>
          <a:lstStyle/>
          <a:p>
            <a:pPr eaLnBrk="1" hangingPunct="1"/>
            <a:r>
              <a:rPr lang="en-US" smtClean="0"/>
              <a:t>Common steels used for forging dies</a:t>
            </a:r>
          </a:p>
        </p:txBody>
      </p:sp>
      <p:pic>
        <p:nvPicPr>
          <p:cNvPr id="197636" name="Picture 4"/>
          <p:cNvPicPr>
            <a:picLocks noChangeAspect="1" noChangeArrowheads="1"/>
          </p:cNvPicPr>
          <p:nvPr/>
        </p:nvPicPr>
        <p:blipFill>
          <a:blip r:embed="rId2" cstate="print"/>
          <a:srcRect/>
          <a:stretch>
            <a:fillRect/>
          </a:stretch>
        </p:blipFill>
        <p:spPr bwMode="auto">
          <a:xfrm>
            <a:off x="163513" y="1143000"/>
            <a:ext cx="8628062" cy="4876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7636"/>
                                        </p:tgtEl>
                                        <p:attrNameLst>
                                          <p:attrName>style.visibility</p:attrName>
                                        </p:attrNameLst>
                                      </p:cBhvr>
                                      <p:to>
                                        <p:strVal val="visible"/>
                                      </p:to>
                                    </p:set>
                                    <p:animEffect transition="in" filter="checkerboard(across)">
                                      <p:cBhvr>
                                        <p:cTn id="7" dur="500"/>
                                        <p:tgtEl>
                                          <p:spTgt spid="197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subTitle" idx="1"/>
          </p:nvPr>
        </p:nvSpPr>
        <p:spPr>
          <a:xfrm>
            <a:off x="152400" y="609600"/>
            <a:ext cx="8763000" cy="6096000"/>
          </a:xfrm>
        </p:spPr>
        <p:txBody>
          <a:bodyPr rtlCol="0">
            <a:normAutofit/>
          </a:bodyPr>
          <a:lstStyle/>
          <a:p>
            <a:pPr algn="l" eaLnBrk="1" fontAlgn="auto" hangingPunct="1">
              <a:spcAft>
                <a:spcPts val="0"/>
              </a:spcAft>
              <a:buFont typeface="Arial" pitchFamily="34" charset="0"/>
              <a:buNone/>
              <a:defRPr/>
            </a:pPr>
            <a:r>
              <a:rPr lang="en-US" sz="1800" smtClean="0"/>
              <a:t>• </a:t>
            </a:r>
            <a:r>
              <a:rPr lang="en-US" smtClean="0"/>
              <a:t>The engineering stress – strain curve is based entirely on the original dimensions of the specimen  This cannot represent true deformation characteristic of the material.</a:t>
            </a:r>
          </a:p>
          <a:p>
            <a:pPr algn="l" eaLnBrk="1" fontAlgn="auto" hangingPunct="1">
              <a:spcAft>
                <a:spcPts val="0"/>
              </a:spcAft>
              <a:buFont typeface="Arial" pitchFamily="34" charset="0"/>
              <a:buNone/>
              <a:defRPr/>
            </a:pPr>
            <a:r>
              <a:rPr lang="en-US" smtClean="0"/>
              <a:t>• The true stress – strain curve is based on the instantaneous specimen dimensions.</a:t>
            </a:r>
          </a:p>
          <a:p>
            <a:pPr algn="l" eaLnBrk="1" fontAlgn="auto" hangingPunct="1">
              <a:spcAft>
                <a:spcPts val="0"/>
              </a:spcAft>
              <a:buFont typeface="Arial" pitchFamily="34" charset="0"/>
              <a:buNone/>
              <a:defRPr/>
            </a:pPr>
            <a:endParaRPr lang="en-US" sz="1800" smtClean="0"/>
          </a:p>
        </p:txBody>
      </p:sp>
      <p:sp>
        <p:nvSpPr>
          <p:cNvPr id="22532" name="Text Box 4"/>
          <p:cNvSpPr txBox="1">
            <a:spLocks noChangeArrowheads="1"/>
          </p:cNvSpPr>
          <p:nvPr/>
        </p:nvSpPr>
        <p:spPr bwMode="auto">
          <a:xfrm>
            <a:off x="152400" y="0"/>
            <a:ext cx="8763000" cy="579438"/>
          </a:xfrm>
          <a:prstGeom prst="rect">
            <a:avLst/>
          </a:prstGeom>
          <a:noFill/>
          <a:ln w="9525">
            <a:noFill/>
            <a:miter lim="800000"/>
            <a:headEnd/>
            <a:tailEnd/>
          </a:ln>
        </p:spPr>
        <p:txBody>
          <a:bodyPr>
            <a:spAutoFit/>
          </a:bodyPr>
          <a:lstStyle/>
          <a:p>
            <a:pPr>
              <a:spcBef>
                <a:spcPct val="50000"/>
              </a:spcBef>
            </a:pPr>
            <a:r>
              <a:rPr lang="en-US" sz="3200" b="1"/>
              <a:t>True stress True stress and true strain:</a:t>
            </a:r>
          </a:p>
        </p:txBody>
      </p:sp>
      <p:pic>
        <p:nvPicPr>
          <p:cNvPr id="22533" name="Picture 5"/>
          <p:cNvPicPr>
            <a:picLocks noChangeAspect="1" noChangeArrowheads="1"/>
          </p:cNvPicPr>
          <p:nvPr/>
        </p:nvPicPr>
        <p:blipFill>
          <a:blip r:embed="rId2" cstate="print"/>
          <a:srcRect/>
          <a:stretch>
            <a:fillRect/>
          </a:stretch>
        </p:blipFill>
        <p:spPr bwMode="auto">
          <a:xfrm>
            <a:off x="2743200" y="2971800"/>
            <a:ext cx="4083050" cy="3173413"/>
          </a:xfrm>
          <a:prstGeom prst="rect">
            <a:avLst/>
          </a:prstGeom>
          <a:noFill/>
          <a:ln w="9525">
            <a:noFill/>
            <a:miter lim="800000"/>
            <a:headEnd/>
            <a:tailEnd/>
          </a:ln>
        </p:spPr>
      </p:pic>
      <p:sp>
        <p:nvSpPr>
          <p:cNvPr id="22534" name="Text Box 6"/>
          <p:cNvSpPr txBox="1">
            <a:spLocks noChangeArrowheads="1"/>
          </p:cNvSpPr>
          <p:nvPr/>
        </p:nvSpPr>
        <p:spPr bwMode="auto">
          <a:xfrm>
            <a:off x="1219200" y="6248400"/>
            <a:ext cx="7010400" cy="457200"/>
          </a:xfrm>
          <a:prstGeom prst="rect">
            <a:avLst/>
          </a:prstGeom>
          <a:noFill/>
          <a:ln w="9525">
            <a:noFill/>
            <a:miter lim="800000"/>
            <a:headEnd/>
            <a:tailEnd/>
          </a:ln>
        </p:spPr>
        <p:txBody>
          <a:bodyPr>
            <a:spAutoFit/>
          </a:bodyPr>
          <a:lstStyle/>
          <a:p>
            <a:r>
              <a:rPr lang="en-US" sz="2400"/>
              <a:t>Engineering stress-strain and true stress-strain curves.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Effect transition="in" filter="diamond(in)">
                                      <p:cBhvr>
                                        <p:cTn id="7" dur="2000"/>
                                        <p:tgtEl>
                                          <p:spTgt spid="225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531">
                                            <p:txEl>
                                              <p:pRg st="0" end="0"/>
                                            </p:txEl>
                                          </p:spTgt>
                                        </p:tgtEl>
                                        <p:attrNameLst>
                                          <p:attrName>style.visibility</p:attrName>
                                        </p:attrNameLst>
                                      </p:cBhvr>
                                      <p:to>
                                        <p:strVal val="visible"/>
                                      </p:to>
                                    </p:set>
                                    <p:anim calcmode="lin" valueType="num">
                                      <p:cBhvr additive="base">
                                        <p:cTn id="12"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533"/>
                                        </p:tgtEl>
                                        <p:attrNameLst>
                                          <p:attrName>style.visibility</p:attrName>
                                        </p:attrNameLst>
                                      </p:cBhvr>
                                      <p:to>
                                        <p:strVal val="visible"/>
                                      </p:to>
                                    </p:set>
                                    <p:anim calcmode="lin" valueType="num">
                                      <p:cBhvr additive="base">
                                        <p:cTn id="18" dur="500" fill="hold"/>
                                        <p:tgtEl>
                                          <p:spTgt spid="22533"/>
                                        </p:tgtEl>
                                        <p:attrNameLst>
                                          <p:attrName>ppt_x</p:attrName>
                                        </p:attrNameLst>
                                      </p:cBhvr>
                                      <p:tavLst>
                                        <p:tav tm="0">
                                          <p:val>
                                            <p:strVal val="#ppt_x"/>
                                          </p:val>
                                        </p:tav>
                                        <p:tav tm="100000">
                                          <p:val>
                                            <p:strVal val="#ppt_x"/>
                                          </p:val>
                                        </p:tav>
                                      </p:tavLst>
                                    </p:anim>
                                    <p:anim calcmode="lin" valueType="num">
                                      <p:cBhvr additive="base">
                                        <p:cTn id="19" dur="500" fill="hold"/>
                                        <p:tgtEl>
                                          <p:spTgt spid="2253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2534">
                                            <p:txEl>
                                              <p:pRg st="0" end="0"/>
                                            </p:txEl>
                                          </p:spTgt>
                                        </p:tgtEl>
                                        <p:attrNameLst>
                                          <p:attrName>style.visibility</p:attrName>
                                        </p:attrNameLst>
                                      </p:cBhvr>
                                      <p:to>
                                        <p:strVal val="visible"/>
                                      </p:to>
                                    </p:set>
                                    <p:anim calcmode="lin" valueType="num">
                                      <p:cBhvr additive="base">
                                        <p:cTn id="24" dur="500" fill="hold"/>
                                        <p:tgtEl>
                                          <p:spTgt spid="2253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25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2531">
                                            <p:txEl>
                                              <p:pRg st="1" end="1"/>
                                            </p:txEl>
                                          </p:spTgt>
                                        </p:tgtEl>
                                        <p:attrNameLst>
                                          <p:attrName>style.visibility</p:attrName>
                                        </p:attrNameLst>
                                      </p:cBhvr>
                                      <p:to>
                                        <p:strVal val="visible"/>
                                      </p:to>
                                    </p:set>
                                    <p:anim calcmode="lin" valueType="num">
                                      <p:cBhvr additive="base">
                                        <p:cTn id="30"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381000" y="0"/>
            <a:ext cx="8229600" cy="560388"/>
          </a:xfrm>
        </p:spPr>
        <p:txBody>
          <a:bodyPr/>
          <a:lstStyle/>
          <a:p>
            <a:pPr eaLnBrk="1" hangingPunct="1"/>
            <a:r>
              <a:rPr lang="en-US" smtClean="0"/>
              <a:t>Forging: Die materials</a:t>
            </a:r>
          </a:p>
        </p:txBody>
      </p:sp>
      <p:sp>
        <p:nvSpPr>
          <p:cNvPr id="195587" name="Rectangle 3"/>
          <p:cNvSpPr>
            <a:spLocks noGrp="1" noChangeArrowheads="1"/>
          </p:cNvSpPr>
          <p:nvPr>
            <p:ph idx="1"/>
          </p:nvPr>
        </p:nvSpPr>
        <p:spPr>
          <a:xfrm>
            <a:off x="152400" y="533400"/>
            <a:ext cx="5334000" cy="2819400"/>
          </a:xfrm>
        </p:spPr>
        <p:txBody>
          <a:bodyPr/>
          <a:lstStyle/>
          <a:p>
            <a:pPr eaLnBrk="1" hangingPunct="1">
              <a:buFont typeface="Wingdings" pitchFamily="2" charset="2"/>
              <a:buNone/>
            </a:pPr>
            <a:r>
              <a:rPr lang="en-US" smtClean="0"/>
              <a:t>	Die life can be increased by</a:t>
            </a:r>
          </a:p>
          <a:p>
            <a:pPr eaLnBrk="1" hangingPunct="1">
              <a:buFont typeface="Wingdings" pitchFamily="2" charset="2"/>
              <a:buNone/>
            </a:pPr>
            <a:r>
              <a:rPr lang="en-US" smtClean="0"/>
              <a:t>1) Improving die materials such as using composite die or</a:t>
            </a:r>
          </a:p>
          <a:p>
            <a:pPr eaLnBrk="1" hangingPunct="1">
              <a:buFont typeface="Wingdings" pitchFamily="2" charset="2"/>
              <a:buNone/>
            </a:pPr>
            <a:r>
              <a:rPr lang="en-US" smtClean="0"/>
              <a:t>2) Using surface coating or self-lubricating coatings.</a:t>
            </a:r>
          </a:p>
        </p:txBody>
      </p:sp>
      <p:pic>
        <p:nvPicPr>
          <p:cNvPr id="198660" name="Picture 4"/>
          <p:cNvPicPr>
            <a:picLocks noChangeAspect="1" noChangeArrowheads="1"/>
          </p:cNvPicPr>
          <p:nvPr/>
        </p:nvPicPr>
        <p:blipFill>
          <a:blip r:embed="rId2" cstate="print"/>
          <a:srcRect/>
          <a:stretch>
            <a:fillRect/>
          </a:stretch>
        </p:blipFill>
        <p:spPr bwMode="auto">
          <a:xfrm>
            <a:off x="5181600" y="609600"/>
            <a:ext cx="3810000" cy="2774950"/>
          </a:xfrm>
          <a:prstGeom prst="rect">
            <a:avLst/>
          </a:prstGeom>
          <a:noFill/>
          <a:ln w="9525">
            <a:noFill/>
            <a:miter lim="800000"/>
            <a:headEnd/>
            <a:tailEnd/>
          </a:ln>
        </p:spPr>
      </p:pic>
      <p:sp>
        <p:nvSpPr>
          <p:cNvPr id="5" name="TextBox 4"/>
          <p:cNvSpPr txBox="1">
            <a:spLocks noChangeArrowheads="1"/>
          </p:cNvSpPr>
          <p:nvPr/>
        </p:nvSpPr>
        <p:spPr bwMode="auto">
          <a:xfrm>
            <a:off x="228600" y="4119563"/>
            <a:ext cx="8915400" cy="2738437"/>
          </a:xfrm>
          <a:prstGeom prst="rect">
            <a:avLst/>
          </a:prstGeom>
          <a:noFill/>
          <a:ln w="9525">
            <a:noFill/>
            <a:miter lim="800000"/>
            <a:headEnd/>
            <a:tailEnd/>
          </a:ln>
        </p:spPr>
        <p:txBody>
          <a:bodyPr>
            <a:spAutoFit/>
          </a:bodyPr>
          <a:lstStyle/>
          <a:p>
            <a:r>
              <a:rPr lang="en-US" sz="3200" b="1"/>
              <a:t>Ultra hard surface coatings</a:t>
            </a:r>
          </a:p>
          <a:p>
            <a:pPr>
              <a:buFont typeface="Arial" charset="0"/>
              <a:buChar char="•"/>
            </a:pPr>
            <a:r>
              <a:rPr lang="en-US" sz="2800"/>
              <a:t> Ultra hard surface coating on die surface is used to</a:t>
            </a:r>
          </a:p>
          <a:p>
            <a:pPr>
              <a:buFont typeface="Arial" charset="0"/>
              <a:buChar char="•"/>
            </a:pPr>
            <a:r>
              <a:rPr lang="en-US" sz="2800"/>
              <a:t> Improve die life.</a:t>
            </a:r>
          </a:p>
          <a:p>
            <a:pPr>
              <a:buFont typeface="Arial" charset="0"/>
              <a:buChar char="•"/>
            </a:pPr>
            <a:r>
              <a:rPr lang="en-US" sz="2800"/>
              <a:t> Reduce energy input.</a:t>
            </a:r>
          </a:p>
          <a:p>
            <a:pPr>
              <a:buFont typeface="Arial" charset="0"/>
              <a:buChar char="•"/>
            </a:pPr>
            <a:r>
              <a:rPr lang="en-US" sz="2800"/>
              <a:t> Reduce die-related uptime and downtime. </a:t>
            </a:r>
          </a:p>
          <a:p>
            <a:pPr>
              <a:buFont typeface="Arial" charset="0"/>
              <a:buChar char="•"/>
            </a:pPr>
            <a:r>
              <a:rPr lang="en-US" sz="2800"/>
              <a:t> Reduce particulate emission from lubricants. </a:t>
            </a:r>
            <a:endParaRPr lang="en-US"/>
          </a:p>
        </p:txBody>
      </p:sp>
      <p:sp>
        <p:nvSpPr>
          <p:cNvPr id="6" name="TextBox 5"/>
          <p:cNvSpPr txBox="1">
            <a:spLocks noChangeArrowheads="1"/>
          </p:cNvSpPr>
          <p:nvPr/>
        </p:nvSpPr>
        <p:spPr bwMode="auto">
          <a:xfrm>
            <a:off x="3581400" y="3429000"/>
            <a:ext cx="5562600" cy="769938"/>
          </a:xfrm>
          <a:prstGeom prst="rect">
            <a:avLst/>
          </a:prstGeom>
          <a:noFill/>
          <a:ln w="9525">
            <a:noFill/>
            <a:miter lim="800000"/>
            <a:headEnd/>
            <a:tailEnd/>
          </a:ln>
        </p:spPr>
        <p:txBody>
          <a:bodyPr>
            <a:spAutoFit/>
          </a:bodyPr>
          <a:lstStyle/>
          <a:p>
            <a:r>
              <a:rPr lang="en-US"/>
              <a:t>http://www.eere.energy.gov/industry/supporting_industries/pdfs/innovative_die_materials.pdf</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8660"/>
                                        </p:tgtEl>
                                        <p:attrNameLst>
                                          <p:attrName>style.visibility</p:attrName>
                                        </p:attrNameLst>
                                      </p:cBhvr>
                                      <p:to>
                                        <p:strVal val="visible"/>
                                      </p:to>
                                    </p:set>
                                    <p:animEffect transition="in" filter="checkerboard(across)">
                                      <p:cBhvr>
                                        <p:cTn id="7" dur="500"/>
                                        <p:tgtEl>
                                          <p:spTgt spid="19866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additive="base">
                                        <p:cTn id="3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 calcmode="lin" valueType="num">
                                      <p:cBhvr additive="base">
                                        <p:cTn id="3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additive="base">
                                        <p:cTn id="4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 calcmode="lin" valueType="num">
                                      <p:cBhvr additive="base">
                                        <p:cTn id="4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381000" y="0"/>
            <a:ext cx="8229600" cy="560388"/>
          </a:xfrm>
        </p:spPr>
        <p:txBody>
          <a:bodyPr/>
          <a:lstStyle/>
          <a:p>
            <a:pPr eaLnBrk="1" hangingPunct="1"/>
            <a:r>
              <a:rPr lang="en-US" smtClean="0"/>
              <a:t>Forging: Die failures</a:t>
            </a:r>
          </a:p>
        </p:txBody>
      </p:sp>
      <p:sp>
        <p:nvSpPr>
          <p:cNvPr id="196611" name="Rectangle 3"/>
          <p:cNvSpPr>
            <a:spLocks noGrp="1" noChangeArrowheads="1"/>
          </p:cNvSpPr>
          <p:nvPr>
            <p:ph idx="1"/>
          </p:nvPr>
        </p:nvSpPr>
        <p:spPr>
          <a:xfrm>
            <a:off x="152400" y="533400"/>
            <a:ext cx="8839200" cy="6324600"/>
          </a:xfrm>
        </p:spPr>
        <p:txBody>
          <a:bodyPr/>
          <a:lstStyle/>
          <a:p>
            <a:pPr eaLnBrk="1" hangingPunct="1">
              <a:buFont typeface="Wingdings" pitchFamily="2" charset="2"/>
              <a:buNone/>
            </a:pPr>
            <a:r>
              <a:rPr lang="en-US" b="1" smtClean="0"/>
              <a:t>	Different types of die failure:</a:t>
            </a:r>
          </a:p>
          <a:p>
            <a:pPr eaLnBrk="1" hangingPunct="1"/>
            <a:r>
              <a:rPr lang="en-US" smtClean="0"/>
              <a:t>Different parts of dies are liable to permanent deformation and wear resulting from mechanical and thermal fatigue.</a:t>
            </a:r>
          </a:p>
          <a:p>
            <a:pPr eaLnBrk="1" hangingPunct="1">
              <a:buFont typeface="Wingdings" pitchFamily="2" charset="2"/>
              <a:buNone/>
            </a:pPr>
            <a:r>
              <a:rPr lang="en-US" b="1" smtClean="0"/>
              <a:t>	Important factors: </a:t>
            </a:r>
          </a:p>
          <a:p>
            <a:pPr lvl="2" eaLnBrk="1" hangingPunct="1"/>
            <a:r>
              <a:rPr lang="en-US" sz="2800" smtClean="0"/>
              <a:t> Shape of the forging, </a:t>
            </a:r>
          </a:p>
          <a:p>
            <a:pPr lvl="2" eaLnBrk="1" hangingPunct="1"/>
            <a:r>
              <a:rPr lang="en-US" sz="2800" smtClean="0"/>
              <a:t> Die materials, </a:t>
            </a:r>
          </a:p>
          <a:p>
            <a:pPr lvl="2" eaLnBrk="1" hangingPunct="1"/>
            <a:r>
              <a:rPr lang="en-US" sz="2800" smtClean="0"/>
              <a:t> How the workpiece is heated, </a:t>
            </a:r>
          </a:p>
          <a:p>
            <a:pPr lvl="2" eaLnBrk="1" hangingPunct="1"/>
            <a:r>
              <a:rPr lang="en-US" sz="2800" smtClean="0"/>
              <a:t> Coating of die surface, </a:t>
            </a:r>
          </a:p>
          <a:p>
            <a:pPr lvl="2" eaLnBrk="1" hangingPunct="1"/>
            <a:r>
              <a:rPr lang="en-US" sz="2800" smtClean="0"/>
              <a:t> The operating temperature (should not exceed the annealing temperature).</a:t>
            </a:r>
            <a:endParaRPr lang="en-US" sz="2800" b="1" smtClean="0"/>
          </a:p>
        </p:txBody>
      </p:sp>
    </p:spTree>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381000" y="0"/>
            <a:ext cx="8229600" cy="560388"/>
          </a:xfrm>
        </p:spPr>
        <p:txBody>
          <a:bodyPr/>
          <a:lstStyle/>
          <a:p>
            <a:pPr eaLnBrk="1" hangingPunct="1"/>
            <a:r>
              <a:rPr lang="en-US" smtClean="0"/>
              <a:t>Forging: Die failures (Cont..)</a:t>
            </a:r>
          </a:p>
        </p:txBody>
      </p:sp>
      <p:sp>
        <p:nvSpPr>
          <p:cNvPr id="197635" name="Rectangle 3"/>
          <p:cNvSpPr>
            <a:spLocks noGrp="1" noChangeArrowheads="1"/>
          </p:cNvSpPr>
          <p:nvPr>
            <p:ph idx="1"/>
          </p:nvPr>
        </p:nvSpPr>
        <p:spPr>
          <a:xfrm>
            <a:off x="152400" y="533400"/>
            <a:ext cx="8839200" cy="533400"/>
          </a:xfrm>
        </p:spPr>
        <p:txBody>
          <a:bodyPr/>
          <a:lstStyle/>
          <a:p>
            <a:pPr eaLnBrk="1" hangingPunct="1">
              <a:buFont typeface="Wingdings" pitchFamily="2" charset="2"/>
              <a:buNone/>
            </a:pPr>
            <a:r>
              <a:rPr lang="en-US" b="1" smtClean="0"/>
              <a:t>	Different types of die failure (Cont..)</a:t>
            </a:r>
          </a:p>
        </p:txBody>
      </p:sp>
      <p:pic>
        <p:nvPicPr>
          <p:cNvPr id="200708" name="Picture 4"/>
          <p:cNvPicPr>
            <a:picLocks noChangeAspect="1" noChangeArrowheads="1"/>
          </p:cNvPicPr>
          <p:nvPr/>
        </p:nvPicPr>
        <p:blipFill>
          <a:blip r:embed="rId2" cstate="print"/>
          <a:srcRect/>
          <a:stretch>
            <a:fillRect/>
          </a:stretch>
        </p:blipFill>
        <p:spPr bwMode="auto">
          <a:xfrm>
            <a:off x="304800" y="1219200"/>
            <a:ext cx="8516938" cy="4648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0708"/>
                                        </p:tgtEl>
                                        <p:attrNameLst>
                                          <p:attrName>style.visibility</p:attrName>
                                        </p:attrNameLst>
                                      </p:cBhvr>
                                      <p:to>
                                        <p:strVal val="visible"/>
                                      </p:to>
                                    </p:set>
                                    <p:animEffect transition="in" filter="checkerboard(across)">
                                      <p:cBhvr>
                                        <p:cTn id="7" dur="500"/>
                                        <p:tgtEl>
                                          <p:spTgt spid="200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381000" y="0"/>
            <a:ext cx="8229600" cy="560388"/>
          </a:xfrm>
        </p:spPr>
        <p:txBody>
          <a:bodyPr/>
          <a:lstStyle/>
          <a:p>
            <a:pPr eaLnBrk="1" hangingPunct="1"/>
            <a:r>
              <a:rPr lang="en-US" smtClean="0"/>
              <a:t>Forging: Calculation of forging loads</a:t>
            </a:r>
          </a:p>
        </p:txBody>
      </p:sp>
      <p:sp>
        <p:nvSpPr>
          <p:cNvPr id="198659" name="Rectangle 3"/>
          <p:cNvSpPr>
            <a:spLocks noGrp="1" noChangeArrowheads="1"/>
          </p:cNvSpPr>
          <p:nvPr>
            <p:ph idx="1"/>
          </p:nvPr>
        </p:nvSpPr>
        <p:spPr>
          <a:xfrm>
            <a:off x="0" y="533400"/>
            <a:ext cx="9144000" cy="6324600"/>
          </a:xfrm>
        </p:spPr>
        <p:txBody>
          <a:bodyPr/>
          <a:lstStyle/>
          <a:p>
            <a:pPr eaLnBrk="1" hangingPunct="1">
              <a:buFont typeface="Wingdings" pitchFamily="2" charset="2"/>
              <a:buNone/>
            </a:pPr>
            <a:r>
              <a:rPr lang="en-US" b="1" smtClean="0"/>
              <a:t>	The total energy required for deformation process;</a:t>
            </a:r>
          </a:p>
          <a:p>
            <a:pPr eaLnBrk="1" hangingPunct="1"/>
            <a:r>
              <a:rPr lang="en-US" sz="2400" smtClean="0"/>
              <a:t>Efficiency of a given deformation process η is</a:t>
            </a:r>
          </a:p>
          <a:p>
            <a:pPr eaLnBrk="1" hangingPunct="1"/>
            <a:endParaRPr lang="en-US" sz="2400" smtClean="0"/>
          </a:p>
          <a:p>
            <a:pPr eaLnBrk="1" hangingPunct="1"/>
            <a:endParaRPr lang="en-US" sz="2400" smtClean="0"/>
          </a:p>
          <a:p>
            <a:pPr eaLnBrk="1" hangingPunct="1"/>
            <a:r>
              <a:rPr lang="en-US" sz="2400" smtClean="0"/>
              <a:t>Note: redundant work = work that does not contribute to shape 				        change  of the workpiece</a:t>
            </a:r>
          </a:p>
          <a:p>
            <a:pPr eaLnBrk="1" hangingPunct="1"/>
            <a:endParaRPr lang="en-US" sz="2400" smtClean="0"/>
          </a:p>
          <a:p>
            <a:pPr eaLnBrk="1" hangingPunct="1"/>
            <a:endParaRPr lang="en-US" sz="2400" smtClean="0"/>
          </a:p>
          <a:p>
            <a:pPr eaLnBrk="1" hangingPunct="1"/>
            <a:endParaRPr lang="en-US" sz="2400" smtClean="0"/>
          </a:p>
          <a:p>
            <a:pPr eaLnBrk="1" hangingPunct="1"/>
            <a:r>
              <a:rPr lang="en-US" sz="2400" smtClean="0"/>
              <a:t>The calculation for forging load can be divided into three cases according to friction:</a:t>
            </a:r>
          </a:p>
          <a:p>
            <a:pPr lvl="1" eaLnBrk="1" hangingPunct="1"/>
            <a:r>
              <a:rPr lang="en-US" smtClean="0"/>
              <a:t>In the absence of friction</a:t>
            </a:r>
          </a:p>
          <a:p>
            <a:pPr lvl="1" eaLnBrk="1" hangingPunct="1"/>
            <a:r>
              <a:rPr lang="en-US" smtClean="0"/>
              <a:t>Low friction condition (lower bound analysis or sliding condition)</a:t>
            </a:r>
          </a:p>
          <a:p>
            <a:pPr lvl="1" eaLnBrk="1" hangingPunct="1"/>
            <a:r>
              <a:rPr lang="en-US" smtClean="0"/>
              <a:t>High friction condition (sticky friction condition)</a:t>
            </a:r>
          </a:p>
        </p:txBody>
      </p:sp>
      <p:pic>
        <p:nvPicPr>
          <p:cNvPr id="201732" name="Picture 4"/>
          <p:cNvPicPr>
            <a:picLocks noChangeAspect="1" noChangeArrowheads="1"/>
          </p:cNvPicPr>
          <p:nvPr/>
        </p:nvPicPr>
        <p:blipFill>
          <a:blip r:embed="rId2" cstate="print"/>
          <a:srcRect/>
          <a:stretch>
            <a:fillRect/>
          </a:stretch>
        </p:blipFill>
        <p:spPr bwMode="auto">
          <a:xfrm>
            <a:off x="1371600" y="1600200"/>
            <a:ext cx="5449888" cy="685800"/>
          </a:xfrm>
          <a:prstGeom prst="rect">
            <a:avLst/>
          </a:prstGeom>
          <a:noFill/>
          <a:ln w="9525">
            <a:noFill/>
            <a:miter lim="800000"/>
            <a:headEnd/>
            <a:tailEnd/>
          </a:ln>
        </p:spPr>
      </p:pic>
      <p:pic>
        <p:nvPicPr>
          <p:cNvPr id="201733" name="Picture 5"/>
          <p:cNvPicPr>
            <a:picLocks noChangeAspect="1" noChangeArrowheads="1"/>
          </p:cNvPicPr>
          <p:nvPr/>
        </p:nvPicPr>
        <p:blipFill>
          <a:blip r:embed="rId3" cstate="print"/>
          <a:srcRect/>
          <a:stretch>
            <a:fillRect/>
          </a:stretch>
        </p:blipFill>
        <p:spPr bwMode="auto">
          <a:xfrm>
            <a:off x="1143000" y="3124200"/>
            <a:ext cx="6400800" cy="12827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1732"/>
                                        </p:tgtEl>
                                        <p:attrNameLst>
                                          <p:attrName>style.visibility</p:attrName>
                                        </p:attrNameLst>
                                      </p:cBhvr>
                                      <p:to>
                                        <p:strVal val="visible"/>
                                      </p:to>
                                    </p:set>
                                    <p:animEffect transition="in" filter="checkerboard(across)">
                                      <p:cBhvr>
                                        <p:cTn id="7" dur="500"/>
                                        <p:tgtEl>
                                          <p:spTgt spid="201732"/>
                                        </p:tgtEl>
                                      </p:cBhvr>
                                    </p:animEffect>
                                  </p:childTnLst>
                                </p:cTn>
                              </p:par>
                              <p:par>
                                <p:cTn id="8" presetID="5" presetClass="entr" presetSubtype="10" fill="hold" nodeType="withEffect">
                                  <p:stCondLst>
                                    <p:cond delay="0"/>
                                  </p:stCondLst>
                                  <p:childTnLst>
                                    <p:set>
                                      <p:cBhvr>
                                        <p:cTn id="9" dur="1" fill="hold">
                                          <p:stCondLst>
                                            <p:cond delay="0"/>
                                          </p:stCondLst>
                                        </p:cTn>
                                        <p:tgtEl>
                                          <p:spTgt spid="201733"/>
                                        </p:tgtEl>
                                        <p:attrNameLst>
                                          <p:attrName>style.visibility</p:attrName>
                                        </p:attrNameLst>
                                      </p:cBhvr>
                                      <p:to>
                                        <p:strVal val="visible"/>
                                      </p:to>
                                    </p:set>
                                    <p:animEffect transition="in" filter="checkerboard(across)">
                                      <p:cBhvr>
                                        <p:cTn id="10" dur="500"/>
                                        <p:tgtEl>
                                          <p:spTgt spid="201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381000" y="0"/>
            <a:ext cx="8229600" cy="560388"/>
          </a:xfrm>
        </p:spPr>
        <p:txBody>
          <a:bodyPr/>
          <a:lstStyle/>
          <a:p>
            <a:pPr eaLnBrk="1" hangingPunct="1"/>
            <a:r>
              <a:rPr lang="en-US" smtClean="0"/>
              <a:t>Forging: Calculation of forging loads</a:t>
            </a:r>
          </a:p>
        </p:txBody>
      </p:sp>
      <p:pic>
        <p:nvPicPr>
          <p:cNvPr id="199684" name="Picture 4"/>
          <p:cNvPicPr>
            <a:picLocks noChangeAspect="1" noChangeArrowheads="1"/>
          </p:cNvPicPr>
          <p:nvPr/>
        </p:nvPicPr>
        <p:blipFill>
          <a:blip r:embed="rId2" cstate="print"/>
          <a:srcRect/>
          <a:stretch>
            <a:fillRect/>
          </a:stretch>
        </p:blipFill>
        <p:spPr bwMode="auto">
          <a:xfrm>
            <a:off x="457200" y="592138"/>
            <a:ext cx="8315325" cy="57324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9684"/>
                                        </p:tgtEl>
                                        <p:attrNameLst>
                                          <p:attrName>style.visibility</p:attrName>
                                        </p:attrNameLst>
                                      </p:cBhvr>
                                      <p:to>
                                        <p:strVal val="visible"/>
                                      </p:to>
                                    </p:set>
                                    <p:animEffect transition="in" filter="checkerboard(across)">
                                      <p:cBhvr>
                                        <p:cTn id="7" dur="500"/>
                                        <p:tgtEl>
                                          <p:spTgt spid="199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81000" y="0"/>
            <a:ext cx="8229600" cy="560388"/>
          </a:xfrm>
        </p:spPr>
        <p:txBody>
          <a:bodyPr/>
          <a:lstStyle/>
          <a:p>
            <a:pPr eaLnBrk="1" hangingPunct="1"/>
            <a:r>
              <a:rPr lang="en-US" smtClean="0"/>
              <a:t>Forging: Calculation of forging loads</a:t>
            </a:r>
          </a:p>
        </p:txBody>
      </p:sp>
      <p:pic>
        <p:nvPicPr>
          <p:cNvPr id="200708" name="Picture 4"/>
          <p:cNvPicPr>
            <a:picLocks noChangeAspect="1" noChangeArrowheads="1"/>
          </p:cNvPicPr>
          <p:nvPr/>
        </p:nvPicPr>
        <p:blipFill>
          <a:blip r:embed="rId2" cstate="print"/>
          <a:srcRect/>
          <a:stretch>
            <a:fillRect/>
          </a:stretch>
        </p:blipFill>
        <p:spPr bwMode="auto">
          <a:xfrm>
            <a:off x="762000" y="685800"/>
            <a:ext cx="7620000" cy="60086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0708"/>
                                        </p:tgtEl>
                                        <p:attrNameLst>
                                          <p:attrName>style.visibility</p:attrName>
                                        </p:attrNameLst>
                                      </p:cBhvr>
                                      <p:to>
                                        <p:strVal val="visible"/>
                                      </p:to>
                                    </p:set>
                                    <p:animEffect transition="in" filter="checkerboard(across)">
                                      <p:cBhvr>
                                        <p:cTn id="7" dur="500"/>
                                        <p:tgtEl>
                                          <p:spTgt spid="200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0" y="0"/>
            <a:ext cx="9144000" cy="457200"/>
          </a:xfrm>
        </p:spPr>
        <p:txBody>
          <a:bodyPr/>
          <a:lstStyle/>
          <a:p>
            <a:pPr eaLnBrk="1" hangingPunct="1"/>
            <a:r>
              <a:rPr lang="en-US" sz="3000" smtClean="0"/>
              <a:t>Forging: Low friction condition (Lower bound analysis)</a:t>
            </a:r>
          </a:p>
        </p:txBody>
      </p:sp>
      <p:sp>
        <p:nvSpPr>
          <p:cNvPr id="201731" name="Rectangle 3"/>
          <p:cNvSpPr>
            <a:spLocks noGrp="1" noChangeArrowheads="1"/>
          </p:cNvSpPr>
          <p:nvPr>
            <p:ph idx="1"/>
          </p:nvPr>
        </p:nvSpPr>
        <p:spPr>
          <a:xfrm>
            <a:off x="0" y="381000"/>
            <a:ext cx="6705600" cy="4953000"/>
          </a:xfrm>
        </p:spPr>
        <p:txBody>
          <a:bodyPr/>
          <a:lstStyle/>
          <a:p>
            <a:pPr eaLnBrk="1" hangingPunct="1">
              <a:buFont typeface="Wingdings" pitchFamily="2" charset="2"/>
              <a:buNone/>
            </a:pPr>
            <a:r>
              <a:rPr lang="en-US" sz="2400" smtClean="0"/>
              <a:t>	</a:t>
            </a:r>
            <a:r>
              <a:rPr lang="en-US" sz="2500" smtClean="0"/>
              <a:t>By considering the equilibrium of forces acting on the workpiece at any instant of deformation.</a:t>
            </a:r>
          </a:p>
          <a:p>
            <a:pPr eaLnBrk="1" hangingPunct="1"/>
            <a:r>
              <a:rPr lang="en-US" sz="2500" smtClean="0"/>
              <a:t>For example, if we consider the effect of friction on an upset forging operation in plane strain condition (rigid-plastic behavior, see Fig).</a:t>
            </a:r>
          </a:p>
          <a:p>
            <a:pPr eaLnBrk="1" hangingPunct="1"/>
            <a:r>
              <a:rPr lang="en-US" sz="2500" smtClean="0"/>
              <a:t>To calculate the total forming load, we have to determine the local stresses needed to deform each element of a workpiece of height h and width 2a.</a:t>
            </a:r>
          </a:p>
          <a:p>
            <a:pPr eaLnBrk="1" hangingPunct="1"/>
            <a:r>
              <a:rPr lang="en-US" sz="2500" smtClean="0"/>
              <a:t>In plane strain condition, as the workpiece is reduced in height, it expands laterally and all deformation is confined in the x-y plane. </a:t>
            </a:r>
          </a:p>
          <a:p>
            <a:pPr eaLnBrk="1" hangingPunct="1"/>
            <a:endParaRPr lang="en-US" sz="2400" smtClean="0"/>
          </a:p>
        </p:txBody>
      </p:sp>
      <p:pic>
        <p:nvPicPr>
          <p:cNvPr id="201732" name="Picture 4"/>
          <p:cNvPicPr>
            <a:picLocks noChangeAspect="1" noChangeArrowheads="1"/>
          </p:cNvPicPr>
          <p:nvPr/>
        </p:nvPicPr>
        <p:blipFill>
          <a:blip r:embed="rId2" cstate="print"/>
          <a:srcRect/>
          <a:stretch>
            <a:fillRect/>
          </a:stretch>
        </p:blipFill>
        <p:spPr bwMode="auto">
          <a:xfrm>
            <a:off x="6705600" y="533400"/>
            <a:ext cx="2438400" cy="4106863"/>
          </a:xfrm>
          <a:prstGeom prst="rect">
            <a:avLst/>
          </a:prstGeom>
          <a:noFill/>
          <a:ln w="9525">
            <a:noFill/>
            <a:miter lim="800000"/>
            <a:headEnd/>
            <a:tailEnd/>
          </a:ln>
        </p:spPr>
      </p:pic>
      <p:sp>
        <p:nvSpPr>
          <p:cNvPr id="5" name="TextBox 4"/>
          <p:cNvSpPr txBox="1">
            <a:spLocks noChangeArrowheads="1"/>
          </p:cNvSpPr>
          <p:nvPr/>
        </p:nvSpPr>
        <p:spPr bwMode="auto">
          <a:xfrm>
            <a:off x="0" y="5226050"/>
            <a:ext cx="9144000" cy="1631950"/>
          </a:xfrm>
          <a:prstGeom prst="rect">
            <a:avLst/>
          </a:prstGeom>
          <a:noFill/>
          <a:ln w="9525">
            <a:noFill/>
            <a:miter lim="800000"/>
            <a:headEnd/>
            <a:tailEnd/>
          </a:ln>
        </p:spPr>
        <p:txBody>
          <a:bodyPr>
            <a:spAutoFit/>
          </a:bodyPr>
          <a:lstStyle/>
          <a:p>
            <a:pPr>
              <a:buFont typeface="Arial" charset="0"/>
              <a:buChar char="•"/>
            </a:pPr>
            <a:r>
              <a:rPr lang="en-US" sz="2000"/>
              <a:t>  </a:t>
            </a:r>
            <a:r>
              <a:rPr lang="en-US" sz="2500"/>
              <a:t>This lateral expansion causes frictional forces to act in 	opposition to the  movement.</a:t>
            </a:r>
          </a:p>
          <a:p>
            <a:r>
              <a:rPr lang="en-US" sz="2500"/>
              <a:t>•  Assuming that there is no redundant work and the material exhibits rigid-plastic behavior, and all stress on the body are compressive.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1732"/>
                                        </p:tgtEl>
                                        <p:attrNameLst>
                                          <p:attrName>style.visibility</p:attrName>
                                        </p:attrNameLst>
                                      </p:cBhvr>
                                      <p:to>
                                        <p:strVal val="visible"/>
                                      </p:to>
                                    </p:set>
                                    <p:animEffect transition="in" filter="checkerboard(across)">
                                      <p:cBhvr>
                                        <p:cTn id="7" dur="500"/>
                                        <p:tgtEl>
                                          <p:spTgt spid="2017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0" y="0"/>
            <a:ext cx="9144000" cy="457200"/>
          </a:xfrm>
        </p:spPr>
        <p:txBody>
          <a:bodyPr/>
          <a:lstStyle/>
          <a:p>
            <a:pPr eaLnBrk="1" hangingPunct="1"/>
            <a:r>
              <a:rPr lang="en-US" sz="3000" smtClean="0"/>
              <a:t>Forging: Low friction condition (Lower bound analysis)</a:t>
            </a:r>
          </a:p>
        </p:txBody>
      </p:sp>
      <p:sp>
        <p:nvSpPr>
          <p:cNvPr id="202755" name="Rectangle 3"/>
          <p:cNvSpPr>
            <a:spLocks noGrp="1" noChangeArrowheads="1"/>
          </p:cNvSpPr>
          <p:nvPr>
            <p:ph idx="1"/>
          </p:nvPr>
        </p:nvSpPr>
        <p:spPr>
          <a:xfrm>
            <a:off x="0" y="381000"/>
            <a:ext cx="6477000" cy="4572000"/>
          </a:xfrm>
        </p:spPr>
        <p:txBody>
          <a:bodyPr/>
          <a:lstStyle/>
          <a:p>
            <a:pPr eaLnBrk="1" hangingPunct="1"/>
            <a:r>
              <a:rPr lang="en-US" sz="2300" smtClean="0"/>
              <a:t>Consider the force acting on a vertical element of unit length and width dx. </a:t>
            </a:r>
          </a:p>
          <a:p>
            <a:pPr eaLnBrk="1" hangingPunct="1"/>
            <a:r>
              <a:rPr lang="en-US" sz="2300" smtClean="0"/>
              <a:t>The element is at some distance x from the central ‘no-slip’ point, in this case to the right.</a:t>
            </a:r>
          </a:p>
          <a:p>
            <a:pPr eaLnBrk="1" hangingPunct="1"/>
            <a:r>
              <a:rPr lang="en-US" sz="2300" smtClean="0"/>
              <a:t>The vertical force acting on the element is stress area dx y × =σ</a:t>
            </a:r>
          </a:p>
          <a:p>
            <a:pPr eaLnBrk="1" hangingPunct="1"/>
            <a:r>
              <a:rPr lang="en-US" sz="2300" smtClean="0"/>
              <a:t>If the coefficient of friction for the die-workpiece interface is μ, the magnitude of the friction force will be μσydx. </a:t>
            </a:r>
          </a:p>
          <a:p>
            <a:pPr eaLnBrk="1" hangingPunct="1"/>
            <a:r>
              <a:rPr lang="en-US" sz="2300" smtClean="0"/>
              <a:t>The frictional force acts at both ends of the element so the total horizontal force from the right is 2μσydx.</a:t>
            </a:r>
          </a:p>
          <a:p>
            <a:pPr eaLnBrk="1" hangingPunct="1"/>
            <a:endParaRPr lang="en-US" sz="2300" smtClean="0"/>
          </a:p>
        </p:txBody>
      </p:sp>
      <p:pic>
        <p:nvPicPr>
          <p:cNvPr id="202756" name="Picture 4"/>
          <p:cNvPicPr>
            <a:picLocks noChangeAspect="1" noChangeArrowheads="1"/>
          </p:cNvPicPr>
          <p:nvPr/>
        </p:nvPicPr>
        <p:blipFill>
          <a:blip r:embed="rId2" cstate="print"/>
          <a:srcRect/>
          <a:stretch>
            <a:fillRect/>
          </a:stretch>
        </p:blipFill>
        <p:spPr bwMode="auto">
          <a:xfrm>
            <a:off x="6477000" y="457200"/>
            <a:ext cx="2667000" cy="3844925"/>
          </a:xfrm>
          <a:prstGeom prst="rect">
            <a:avLst/>
          </a:prstGeom>
          <a:noFill/>
          <a:ln w="9525">
            <a:noFill/>
            <a:miter lim="800000"/>
            <a:headEnd/>
            <a:tailEnd/>
          </a:ln>
        </p:spPr>
      </p:pic>
      <p:sp>
        <p:nvSpPr>
          <p:cNvPr id="5" name="TextBox 4"/>
          <p:cNvSpPr txBox="1">
            <a:spLocks noChangeArrowheads="1"/>
          </p:cNvSpPr>
          <p:nvPr/>
        </p:nvSpPr>
        <p:spPr bwMode="auto">
          <a:xfrm>
            <a:off x="0" y="4953000"/>
            <a:ext cx="9144000" cy="1938338"/>
          </a:xfrm>
          <a:prstGeom prst="rect">
            <a:avLst/>
          </a:prstGeom>
          <a:noFill/>
          <a:ln w="9525">
            <a:noFill/>
            <a:miter lim="800000"/>
            <a:headEnd/>
            <a:tailEnd/>
          </a:ln>
        </p:spPr>
        <p:txBody>
          <a:bodyPr>
            <a:spAutoFit/>
          </a:bodyPr>
          <a:lstStyle/>
          <a:p>
            <a:pPr>
              <a:buFont typeface="Arial" charset="0"/>
              <a:buChar char="•"/>
            </a:pPr>
            <a:r>
              <a:rPr lang="en-US" sz="2400"/>
              <a:t> Acting on the left will be the force σxh and from the right the force (σx+dσx)h.</a:t>
            </a:r>
          </a:p>
          <a:p>
            <a:pPr>
              <a:buFont typeface="Arial" charset="0"/>
              <a:buChar char="•"/>
            </a:pPr>
            <a:r>
              <a:rPr lang="en-US" sz="2400"/>
              <a:t> The horizontal compressive stress σx varies from a maximum at the centre of the workpiece to zero at the edge and changes by dσx across the element width dx.</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2756"/>
                                        </p:tgtEl>
                                        <p:attrNameLst>
                                          <p:attrName>style.visibility</p:attrName>
                                        </p:attrNameLst>
                                      </p:cBhvr>
                                      <p:to>
                                        <p:strVal val="visible"/>
                                      </p:to>
                                    </p:set>
                                    <p:animEffect transition="in" filter="checkerboard(across)">
                                      <p:cBhvr>
                                        <p:cTn id="7" dur="500"/>
                                        <p:tgtEl>
                                          <p:spTgt spid="2027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0" y="0"/>
            <a:ext cx="9144000" cy="560388"/>
          </a:xfrm>
        </p:spPr>
        <p:txBody>
          <a:bodyPr/>
          <a:lstStyle/>
          <a:p>
            <a:pPr eaLnBrk="1" hangingPunct="1"/>
            <a:r>
              <a:rPr lang="en-US" sz="3000" smtClean="0"/>
              <a:t>Forging: Low friction condition (Lower bound analysis)</a:t>
            </a:r>
          </a:p>
        </p:txBody>
      </p:sp>
      <p:pic>
        <p:nvPicPr>
          <p:cNvPr id="203780" name="Picture 4"/>
          <p:cNvPicPr>
            <a:picLocks noChangeAspect="1" noChangeArrowheads="1"/>
          </p:cNvPicPr>
          <p:nvPr/>
        </p:nvPicPr>
        <p:blipFill>
          <a:blip r:embed="rId2" cstate="print"/>
          <a:srcRect/>
          <a:stretch>
            <a:fillRect/>
          </a:stretch>
        </p:blipFill>
        <p:spPr bwMode="auto">
          <a:xfrm>
            <a:off x="342900" y="990600"/>
            <a:ext cx="8591550" cy="4953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3780"/>
                                        </p:tgtEl>
                                        <p:attrNameLst>
                                          <p:attrName>style.visibility</p:attrName>
                                        </p:attrNameLst>
                                      </p:cBhvr>
                                      <p:to>
                                        <p:strVal val="visible"/>
                                      </p:to>
                                    </p:set>
                                    <p:animEffect transition="in" filter="checkerboard(across)">
                                      <p:cBhvr>
                                        <p:cTn id="7" dur="500"/>
                                        <p:tgtEl>
                                          <p:spTgt spid="203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0" y="0"/>
            <a:ext cx="9144000" cy="560388"/>
          </a:xfrm>
        </p:spPr>
        <p:txBody>
          <a:bodyPr/>
          <a:lstStyle/>
          <a:p>
            <a:pPr eaLnBrk="1" hangingPunct="1"/>
            <a:r>
              <a:rPr lang="en-US" sz="3000" smtClean="0"/>
              <a:t>Forging: Low friction condition (Lower bound analysis)</a:t>
            </a:r>
          </a:p>
        </p:txBody>
      </p:sp>
      <p:pic>
        <p:nvPicPr>
          <p:cNvPr id="204804" name="Picture 4"/>
          <p:cNvPicPr>
            <a:picLocks noChangeAspect="1" noChangeArrowheads="1"/>
          </p:cNvPicPr>
          <p:nvPr/>
        </p:nvPicPr>
        <p:blipFill>
          <a:blip r:embed="rId2" cstate="print"/>
          <a:srcRect/>
          <a:stretch>
            <a:fillRect/>
          </a:stretch>
        </p:blipFill>
        <p:spPr bwMode="auto">
          <a:xfrm>
            <a:off x="152400" y="687388"/>
            <a:ext cx="8864600" cy="60182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4804"/>
                                        </p:tgtEl>
                                        <p:attrNameLst>
                                          <p:attrName>style.visibility</p:attrName>
                                        </p:attrNameLst>
                                      </p:cBhvr>
                                      <p:to>
                                        <p:strVal val="visible"/>
                                      </p:to>
                                    </p:set>
                                    <p:animEffect transition="in" filter="checkerboard(across)">
                                      <p:cBhvr>
                                        <p:cTn id="7" dur="500"/>
                                        <p:tgtEl>
                                          <p:spTgt spid="204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28600" y="685800"/>
            <a:ext cx="8763000" cy="6019800"/>
          </a:xfrm>
        </p:spPr>
        <p:txBody>
          <a:bodyPr rtlCol="0">
            <a:normAutofit/>
          </a:bodyPr>
          <a:lstStyle/>
          <a:p>
            <a:pPr algn="l" eaLnBrk="1" fontAlgn="auto" hangingPunct="1">
              <a:spcAft>
                <a:spcPts val="0"/>
              </a:spcAft>
              <a:buFont typeface="Arial" pitchFamily="34" charset="0"/>
              <a:buNone/>
              <a:defRPr/>
            </a:pPr>
            <a:r>
              <a:rPr lang="en-US" sz="2600" b="1" dirty="0" smtClean="0"/>
              <a:t>Definition of Metal Forming:</a:t>
            </a:r>
          </a:p>
          <a:p>
            <a:pPr algn="l" eaLnBrk="1" fontAlgn="auto" hangingPunct="1">
              <a:spcAft>
                <a:spcPts val="0"/>
              </a:spcAft>
              <a:buFont typeface="Arial" pitchFamily="34" charset="0"/>
              <a:buNone/>
              <a:defRPr/>
            </a:pPr>
            <a:r>
              <a:rPr lang="en-US" sz="2600" b="1" dirty="0" smtClean="0"/>
              <a:t>	</a:t>
            </a:r>
            <a:r>
              <a:rPr lang="en-US" sz="2600" dirty="0" smtClean="0"/>
              <a:t>Forming can be defined as the process in which the desired size and shape of the object are obtained through plastic deformation of material. </a:t>
            </a:r>
          </a:p>
          <a:p>
            <a:pPr algn="l" eaLnBrk="1" fontAlgn="auto" hangingPunct="1">
              <a:spcAft>
                <a:spcPts val="0"/>
              </a:spcAft>
              <a:buFont typeface="Arial" pitchFamily="34" charset="0"/>
              <a:buNone/>
              <a:defRPr/>
            </a:pPr>
            <a:r>
              <a:rPr lang="en-US" sz="2600" dirty="0" smtClean="0"/>
              <a:t>	The stresses induced during the process are greater than yield strength but should be less than the fracture strength.</a:t>
            </a:r>
          </a:p>
          <a:p>
            <a:pPr algn="l" eaLnBrk="1" fontAlgn="auto" hangingPunct="1">
              <a:spcAft>
                <a:spcPts val="0"/>
              </a:spcAft>
              <a:buFont typeface="Arial" pitchFamily="34" charset="0"/>
              <a:buNone/>
              <a:defRPr/>
            </a:pPr>
            <a:endParaRPr lang="en-US" sz="2600" dirty="0" smtClean="0"/>
          </a:p>
          <a:p>
            <a:pPr algn="l" eaLnBrk="1" fontAlgn="auto" hangingPunct="1">
              <a:spcAft>
                <a:spcPts val="0"/>
              </a:spcAft>
              <a:buFont typeface="Arial" pitchFamily="34" charset="0"/>
              <a:buNone/>
              <a:defRPr/>
            </a:pPr>
            <a:r>
              <a:rPr lang="en-US" sz="2600" dirty="0" smtClean="0"/>
              <a:t>Different types of loading may be used depending on the process.</a:t>
            </a:r>
          </a:p>
          <a:p>
            <a:pPr lvl="1" eaLnBrk="1" fontAlgn="auto" hangingPunct="1">
              <a:spcAft>
                <a:spcPts val="0"/>
              </a:spcAft>
              <a:buFont typeface="Arial" pitchFamily="34" charset="0"/>
              <a:buNone/>
              <a:defRPr/>
            </a:pPr>
            <a:r>
              <a:rPr lang="en-US" sz="2600" dirty="0" smtClean="0"/>
              <a:t> Tensile</a:t>
            </a:r>
          </a:p>
          <a:p>
            <a:pPr lvl="1" eaLnBrk="1" fontAlgn="auto" hangingPunct="1">
              <a:spcAft>
                <a:spcPts val="0"/>
              </a:spcAft>
              <a:buFont typeface="Arial" pitchFamily="34" charset="0"/>
              <a:buNone/>
              <a:defRPr/>
            </a:pPr>
            <a:r>
              <a:rPr lang="en-US" sz="2600" dirty="0" smtClean="0"/>
              <a:t> Compressive</a:t>
            </a:r>
          </a:p>
          <a:p>
            <a:pPr lvl="1" eaLnBrk="1" fontAlgn="auto" hangingPunct="1">
              <a:spcAft>
                <a:spcPts val="0"/>
              </a:spcAft>
              <a:buFont typeface="Arial" pitchFamily="34" charset="0"/>
              <a:buNone/>
              <a:defRPr/>
            </a:pPr>
            <a:r>
              <a:rPr lang="en-US" sz="2600" dirty="0" smtClean="0"/>
              <a:t> Shear</a:t>
            </a:r>
          </a:p>
          <a:p>
            <a:pPr lvl="1" eaLnBrk="1" fontAlgn="auto" hangingPunct="1">
              <a:spcAft>
                <a:spcPts val="0"/>
              </a:spcAft>
              <a:buFont typeface="Arial" pitchFamily="34" charset="0"/>
              <a:buNone/>
              <a:defRPr/>
            </a:pPr>
            <a:r>
              <a:rPr lang="en-US" sz="2600" dirty="0" smtClean="0"/>
              <a:t> Bending</a:t>
            </a:r>
          </a:p>
          <a:p>
            <a:pPr algn="l" eaLnBrk="1" fontAlgn="auto" hangingPunct="1">
              <a:spcAft>
                <a:spcPts val="0"/>
              </a:spcAft>
              <a:buFont typeface="Arial" pitchFamily="34" charset="0"/>
              <a:buNone/>
              <a:defRPr/>
            </a:pPr>
            <a:endParaRPr lang="en-US" dirty="0" smtClean="0"/>
          </a:p>
        </p:txBody>
      </p:sp>
      <p:sp>
        <p:nvSpPr>
          <p:cNvPr id="2052" name="Text Box 4"/>
          <p:cNvSpPr txBox="1">
            <a:spLocks noChangeArrowheads="1"/>
          </p:cNvSpPr>
          <p:nvPr/>
        </p:nvSpPr>
        <p:spPr bwMode="auto">
          <a:xfrm>
            <a:off x="381000" y="0"/>
            <a:ext cx="8382000" cy="579438"/>
          </a:xfrm>
          <a:prstGeom prst="rect">
            <a:avLst/>
          </a:prstGeom>
          <a:noFill/>
          <a:ln w="9525">
            <a:noFill/>
            <a:miter lim="800000"/>
            <a:headEnd/>
            <a:tailEnd/>
          </a:ln>
        </p:spPr>
        <p:txBody>
          <a:bodyPr>
            <a:spAutoFit/>
          </a:bodyPr>
          <a:lstStyle/>
          <a:p>
            <a:pPr>
              <a:spcBef>
                <a:spcPct val="50000"/>
              </a:spcBef>
            </a:pPr>
            <a:r>
              <a:rPr lang="en-US" sz="3200" b="1"/>
              <a:t>Introduction to Metal Forming: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Effect transition="in" filter="diamond(in)">
                                      <p:cBhvr>
                                        <p:cTn id="7" dur="2000"/>
                                        <p:tgtEl>
                                          <p:spTgt spid="20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1">
                                            <p:txEl>
                                              <p:pRg st="0" end="0"/>
                                            </p:txEl>
                                          </p:spTgt>
                                        </p:tgtEl>
                                        <p:attrNameLst>
                                          <p:attrName>style.visibility</p:attrName>
                                        </p:attrNameLst>
                                      </p:cBhvr>
                                      <p:to>
                                        <p:strVal val="visible"/>
                                      </p:to>
                                    </p:set>
                                    <p:anim calcmode="lin" valueType="num">
                                      <p:cBhvr additive="base">
                                        <p:cTn id="12"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051">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1">
                                            <p:txEl>
                                              <p:pRg st="1" end="1"/>
                                            </p:txEl>
                                          </p:spTgt>
                                        </p:tgtEl>
                                        <p:attrNameLst>
                                          <p:attrName>style.visibility</p:attrName>
                                        </p:attrNameLst>
                                      </p:cBhvr>
                                      <p:to>
                                        <p:strVal val="visible"/>
                                      </p:to>
                                    </p:set>
                                    <p:anim calcmode="lin" valueType="num">
                                      <p:cBhvr additive="base">
                                        <p:cTn id="16" dur="500" fill="hold"/>
                                        <p:tgtEl>
                                          <p:spTgt spid="2051">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0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51">
                                            <p:txEl>
                                              <p:pRg st="2" end="2"/>
                                            </p:txEl>
                                          </p:spTgt>
                                        </p:tgtEl>
                                        <p:attrNameLst>
                                          <p:attrName>style.visibility</p:attrName>
                                        </p:attrNameLst>
                                      </p:cBhvr>
                                      <p:to>
                                        <p:strVal val="visible"/>
                                      </p:to>
                                    </p:set>
                                    <p:anim calcmode="lin" valueType="num">
                                      <p:cBhvr additive="base">
                                        <p:cTn id="22" dur="500" fill="hold"/>
                                        <p:tgtEl>
                                          <p:spTgt spid="2051">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0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051">
                                            <p:txEl>
                                              <p:pRg st="4" end="4"/>
                                            </p:txEl>
                                          </p:spTgt>
                                        </p:tgtEl>
                                        <p:attrNameLst>
                                          <p:attrName>style.visibility</p:attrName>
                                        </p:attrNameLst>
                                      </p:cBhvr>
                                      <p:to>
                                        <p:strVal val="visible"/>
                                      </p:to>
                                    </p:set>
                                    <p:anim calcmode="lin" valueType="num">
                                      <p:cBhvr additive="base">
                                        <p:cTn id="28" dur="500" fill="hold"/>
                                        <p:tgtEl>
                                          <p:spTgt spid="2051">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0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051">
                                            <p:txEl>
                                              <p:pRg st="5" end="5"/>
                                            </p:txEl>
                                          </p:spTgt>
                                        </p:tgtEl>
                                        <p:attrNameLst>
                                          <p:attrName>style.visibility</p:attrName>
                                        </p:attrNameLst>
                                      </p:cBhvr>
                                      <p:to>
                                        <p:strVal val="visible"/>
                                      </p:to>
                                    </p:set>
                                    <p:anim calcmode="lin" valueType="num">
                                      <p:cBhvr additive="base">
                                        <p:cTn id="34" dur="500" fill="hold"/>
                                        <p:tgtEl>
                                          <p:spTgt spid="2051">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05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051">
                                            <p:txEl>
                                              <p:pRg st="6" end="6"/>
                                            </p:txEl>
                                          </p:spTgt>
                                        </p:tgtEl>
                                        <p:attrNameLst>
                                          <p:attrName>style.visibility</p:attrName>
                                        </p:attrNameLst>
                                      </p:cBhvr>
                                      <p:to>
                                        <p:strVal val="visible"/>
                                      </p:to>
                                    </p:set>
                                    <p:anim calcmode="lin" valueType="num">
                                      <p:cBhvr additive="base">
                                        <p:cTn id="40" dur="500" fill="hold"/>
                                        <p:tgtEl>
                                          <p:spTgt spid="2051">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05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051">
                                            <p:txEl>
                                              <p:pRg st="7" end="7"/>
                                            </p:txEl>
                                          </p:spTgt>
                                        </p:tgtEl>
                                        <p:attrNameLst>
                                          <p:attrName>style.visibility</p:attrName>
                                        </p:attrNameLst>
                                      </p:cBhvr>
                                      <p:to>
                                        <p:strVal val="visible"/>
                                      </p:to>
                                    </p:set>
                                    <p:anim calcmode="lin" valueType="num">
                                      <p:cBhvr additive="base">
                                        <p:cTn id="46" dur="500" fill="hold"/>
                                        <p:tgtEl>
                                          <p:spTgt spid="2051">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05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051">
                                            <p:txEl>
                                              <p:pRg st="8" end="8"/>
                                            </p:txEl>
                                          </p:spTgt>
                                        </p:tgtEl>
                                        <p:attrNameLst>
                                          <p:attrName>style.visibility</p:attrName>
                                        </p:attrNameLst>
                                      </p:cBhvr>
                                      <p:to>
                                        <p:strVal val="visible"/>
                                      </p:to>
                                    </p:set>
                                    <p:anim calcmode="lin" valueType="num">
                                      <p:cBhvr additive="base">
                                        <p:cTn id="52" dur="500" fill="hold"/>
                                        <p:tgtEl>
                                          <p:spTgt spid="2051">
                                            <p:txEl>
                                              <p:pRg st="8" end="8"/>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05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subTitle" idx="1"/>
          </p:nvPr>
        </p:nvSpPr>
        <p:spPr>
          <a:xfrm>
            <a:off x="152400" y="685800"/>
            <a:ext cx="8991600" cy="6019800"/>
          </a:xfrm>
        </p:spPr>
        <p:txBody>
          <a:bodyPr rtlCol="0">
            <a:normAutofit lnSpcReduction="10000"/>
          </a:bodyPr>
          <a:lstStyle/>
          <a:p>
            <a:pPr algn="l" eaLnBrk="1" fontAlgn="auto" hangingPunct="1">
              <a:spcAft>
                <a:spcPts val="0"/>
              </a:spcAft>
              <a:buFont typeface="Arial" pitchFamily="34" charset="0"/>
              <a:buNone/>
              <a:defRPr/>
            </a:pPr>
            <a:r>
              <a:rPr lang="en-US" smtClean="0"/>
              <a:t>According to the concept				 </a:t>
            </a:r>
          </a:p>
          <a:p>
            <a:pPr algn="l" eaLnBrk="1" fontAlgn="auto" hangingPunct="1">
              <a:spcAft>
                <a:spcPts val="0"/>
              </a:spcAft>
              <a:buFont typeface="Arial" pitchFamily="34" charset="0"/>
              <a:buNone/>
              <a:defRPr/>
            </a:pPr>
            <a:r>
              <a:rPr lang="en-US" smtClean="0"/>
              <a:t>of unit linear strain,					Eq. 2</a:t>
            </a:r>
          </a:p>
          <a:p>
            <a:pPr algn="l" eaLnBrk="1" fontAlgn="auto" hangingPunct="1">
              <a:spcAft>
                <a:spcPts val="0"/>
              </a:spcAft>
              <a:buFont typeface="Arial" pitchFamily="34" charset="0"/>
              <a:buNone/>
              <a:defRPr/>
            </a:pPr>
            <a:endParaRPr lang="en-US" sz="800" smtClean="0"/>
          </a:p>
          <a:p>
            <a:pPr algn="l" eaLnBrk="1" fontAlgn="auto" hangingPunct="1">
              <a:spcAft>
                <a:spcPts val="0"/>
              </a:spcAft>
              <a:buFont typeface="Arial" pitchFamily="34" charset="0"/>
              <a:buNone/>
              <a:defRPr/>
            </a:pPr>
            <a:r>
              <a:rPr lang="en-US" smtClean="0"/>
              <a:t>This satisfies for elastic strain where L is very small, but not for plastic strain.</a:t>
            </a:r>
          </a:p>
          <a:p>
            <a:pPr algn="l" eaLnBrk="1" fontAlgn="auto" hangingPunct="1">
              <a:spcAft>
                <a:spcPts val="0"/>
              </a:spcAft>
              <a:buFont typeface="Arial" pitchFamily="34" charset="0"/>
              <a:buNone/>
              <a:defRPr/>
            </a:pPr>
            <a:r>
              <a:rPr lang="en-US" b="1" i="1" smtClean="0"/>
              <a:t>Definition: True strain or natural strain (first proposed by Ludwik) is the change in length referred to the instantaneous gauge length.</a:t>
            </a:r>
          </a:p>
          <a:p>
            <a:pPr algn="l" eaLnBrk="1" fontAlgn="auto" hangingPunct="1">
              <a:spcAft>
                <a:spcPts val="0"/>
              </a:spcAft>
              <a:buFont typeface="Arial" pitchFamily="34" charset="0"/>
              <a:buNone/>
              <a:defRPr/>
            </a:pPr>
            <a:r>
              <a:rPr lang="en-US" smtClean="0"/>
              <a:t>Hence the relationship between the true strain and the conventional linear strain becomes</a:t>
            </a:r>
          </a:p>
          <a:p>
            <a:pPr algn="l" eaLnBrk="1" fontAlgn="auto" hangingPunct="1">
              <a:spcAft>
                <a:spcPts val="0"/>
              </a:spcAft>
              <a:buFont typeface="Arial" pitchFamily="34" charset="0"/>
              <a:buNone/>
              <a:defRPr/>
            </a:pPr>
            <a:endParaRPr lang="en-US" b="1" i="1" smtClean="0"/>
          </a:p>
          <a:p>
            <a:pPr algn="l" eaLnBrk="1" fontAlgn="auto" hangingPunct="1">
              <a:spcAft>
                <a:spcPts val="0"/>
              </a:spcAft>
              <a:buFont typeface="Arial" pitchFamily="34" charset="0"/>
              <a:buNone/>
              <a:defRPr/>
            </a:pPr>
            <a:endParaRPr lang="en-US" sz="1800" b="1" i="1" smtClean="0"/>
          </a:p>
          <a:p>
            <a:pPr algn="l" eaLnBrk="1" fontAlgn="auto" hangingPunct="1">
              <a:spcAft>
                <a:spcPts val="0"/>
              </a:spcAft>
              <a:buFont typeface="Arial" pitchFamily="34" charset="0"/>
              <a:buNone/>
              <a:defRPr/>
            </a:pPr>
            <a:endParaRPr lang="en-US" sz="1800" b="1" smtClean="0"/>
          </a:p>
          <a:p>
            <a:pPr algn="l" eaLnBrk="1" fontAlgn="auto" hangingPunct="1">
              <a:spcAft>
                <a:spcPts val="0"/>
              </a:spcAft>
              <a:buFont typeface="Arial" pitchFamily="34" charset="0"/>
              <a:buNone/>
              <a:defRPr/>
            </a:pPr>
            <a:r>
              <a:rPr lang="en-US" sz="1800" smtClean="0"/>
              <a:t>					</a:t>
            </a:r>
          </a:p>
        </p:txBody>
      </p:sp>
      <p:sp>
        <p:nvSpPr>
          <p:cNvPr id="23556" name="Text Box 4"/>
          <p:cNvSpPr txBox="1">
            <a:spLocks noChangeArrowheads="1"/>
          </p:cNvSpPr>
          <p:nvPr/>
        </p:nvSpPr>
        <p:spPr bwMode="auto">
          <a:xfrm>
            <a:off x="228600" y="152400"/>
            <a:ext cx="8763000" cy="579438"/>
          </a:xfrm>
          <a:prstGeom prst="rect">
            <a:avLst/>
          </a:prstGeom>
          <a:noFill/>
          <a:ln w="9525">
            <a:noFill/>
            <a:miter lim="800000"/>
            <a:headEnd/>
            <a:tailEnd/>
          </a:ln>
        </p:spPr>
        <p:txBody>
          <a:bodyPr>
            <a:spAutoFit/>
          </a:bodyPr>
          <a:lstStyle/>
          <a:p>
            <a:pPr>
              <a:spcBef>
                <a:spcPct val="50000"/>
              </a:spcBef>
            </a:pPr>
            <a:r>
              <a:rPr lang="en-US" sz="3200" b="1"/>
              <a:t>The true strain:</a:t>
            </a:r>
          </a:p>
        </p:txBody>
      </p:sp>
      <p:pic>
        <p:nvPicPr>
          <p:cNvPr id="23557" name="Picture 5"/>
          <p:cNvPicPr>
            <a:picLocks noChangeAspect="1" noChangeArrowheads="1"/>
          </p:cNvPicPr>
          <p:nvPr/>
        </p:nvPicPr>
        <p:blipFill>
          <a:blip r:embed="rId2" cstate="print"/>
          <a:srcRect/>
          <a:stretch>
            <a:fillRect/>
          </a:stretch>
        </p:blipFill>
        <p:spPr bwMode="auto">
          <a:xfrm>
            <a:off x="4038600" y="609600"/>
            <a:ext cx="3200400" cy="1019175"/>
          </a:xfrm>
          <a:prstGeom prst="rect">
            <a:avLst/>
          </a:prstGeom>
          <a:noFill/>
          <a:ln w="9525">
            <a:noFill/>
            <a:miter lim="800000"/>
            <a:headEnd/>
            <a:tailEnd/>
          </a:ln>
        </p:spPr>
      </p:pic>
      <p:pic>
        <p:nvPicPr>
          <p:cNvPr id="23558" name="Picture 6"/>
          <p:cNvPicPr>
            <a:picLocks noChangeAspect="1" noChangeArrowheads="1"/>
          </p:cNvPicPr>
          <p:nvPr/>
        </p:nvPicPr>
        <p:blipFill>
          <a:blip r:embed="rId3" cstate="print"/>
          <a:srcRect/>
          <a:stretch>
            <a:fillRect/>
          </a:stretch>
        </p:blipFill>
        <p:spPr bwMode="auto">
          <a:xfrm>
            <a:off x="152400" y="5029200"/>
            <a:ext cx="3733800" cy="1676400"/>
          </a:xfrm>
          <a:prstGeom prst="rect">
            <a:avLst/>
          </a:prstGeom>
          <a:noFill/>
          <a:ln w="9525">
            <a:noFill/>
            <a:miter lim="800000"/>
            <a:headEnd/>
            <a:tailEnd/>
          </a:ln>
        </p:spPr>
      </p:pic>
      <p:sp>
        <p:nvSpPr>
          <p:cNvPr id="23560" name="Text Box 8"/>
          <p:cNvSpPr txBox="1">
            <a:spLocks noChangeArrowheads="1"/>
          </p:cNvSpPr>
          <p:nvPr/>
        </p:nvSpPr>
        <p:spPr bwMode="auto">
          <a:xfrm>
            <a:off x="3810000" y="6396038"/>
            <a:ext cx="2057400" cy="461962"/>
          </a:xfrm>
          <a:prstGeom prst="rect">
            <a:avLst/>
          </a:prstGeom>
          <a:noFill/>
          <a:ln w="9525">
            <a:noFill/>
            <a:miter lim="800000"/>
            <a:headEnd/>
            <a:tailEnd/>
          </a:ln>
        </p:spPr>
        <p:txBody>
          <a:bodyPr>
            <a:spAutoFit/>
          </a:bodyPr>
          <a:lstStyle/>
          <a:p>
            <a:pPr>
              <a:spcBef>
                <a:spcPct val="50000"/>
              </a:spcBef>
            </a:pPr>
            <a:r>
              <a:rPr lang="en-US" sz="2400"/>
              <a:t>Eq. 3	   Eq. 4</a:t>
            </a:r>
          </a:p>
        </p:txBody>
      </p:sp>
      <p:pic>
        <p:nvPicPr>
          <p:cNvPr id="23561" name="Picture 9"/>
          <p:cNvPicPr>
            <a:picLocks noChangeAspect="1" noChangeArrowheads="1"/>
          </p:cNvPicPr>
          <p:nvPr/>
        </p:nvPicPr>
        <p:blipFill>
          <a:blip r:embed="rId4" cstate="print"/>
          <a:srcRect/>
          <a:stretch>
            <a:fillRect/>
          </a:stretch>
        </p:blipFill>
        <p:spPr bwMode="auto">
          <a:xfrm>
            <a:off x="5791200" y="4648200"/>
            <a:ext cx="3124200" cy="198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Effect transition="in" filter="diamond(in)">
                                      <p:cBhvr>
                                        <p:cTn id="7" dur="2000"/>
                                        <p:tgtEl>
                                          <p:spTgt spid="235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555">
                                            <p:txEl>
                                              <p:pRg st="0" end="0"/>
                                            </p:txEl>
                                          </p:spTgt>
                                        </p:tgtEl>
                                        <p:attrNameLst>
                                          <p:attrName>style.visibility</p:attrName>
                                        </p:attrNameLst>
                                      </p:cBhvr>
                                      <p:to>
                                        <p:strVal val="visible"/>
                                      </p:to>
                                    </p:set>
                                    <p:anim calcmode="lin" valueType="num">
                                      <p:cBhvr additive="base">
                                        <p:cTn id="12"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3555">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 calcmode="lin" valueType="num">
                                      <p:cBhvr additive="base">
                                        <p:cTn id="16"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557"/>
                                        </p:tgtEl>
                                        <p:attrNameLst>
                                          <p:attrName>style.visibility</p:attrName>
                                        </p:attrNameLst>
                                      </p:cBhvr>
                                      <p:to>
                                        <p:strVal val="visible"/>
                                      </p:to>
                                    </p:set>
                                    <p:anim calcmode="lin" valueType="num">
                                      <p:cBhvr additive="base">
                                        <p:cTn id="22" dur="500" fill="hold"/>
                                        <p:tgtEl>
                                          <p:spTgt spid="23557"/>
                                        </p:tgtEl>
                                        <p:attrNameLst>
                                          <p:attrName>ppt_x</p:attrName>
                                        </p:attrNameLst>
                                      </p:cBhvr>
                                      <p:tavLst>
                                        <p:tav tm="0">
                                          <p:val>
                                            <p:strVal val="#ppt_x"/>
                                          </p:val>
                                        </p:tav>
                                        <p:tav tm="100000">
                                          <p:val>
                                            <p:strVal val="#ppt_x"/>
                                          </p:val>
                                        </p:tav>
                                      </p:tavLst>
                                    </p:anim>
                                    <p:anim calcmode="lin" valueType="num">
                                      <p:cBhvr additive="base">
                                        <p:cTn id="23" dur="500" fill="hold"/>
                                        <p:tgtEl>
                                          <p:spTgt spid="2355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3555">
                                            <p:txEl>
                                              <p:pRg st="3" end="3"/>
                                            </p:txEl>
                                          </p:spTgt>
                                        </p:tgtEl>
                                        <p:attrNameLst>
                                          <p:attrName>style.visibility</p:attrName>
                                        </p:attrNameLst>
                                      </p:cBhvr>
                                      <p:to>
                                        <p:strVal val="visible"/>
                                      </p:to>
                                    </p:set>
                                    <p:anim calcmode="lin" valueType="num">
                                      <p:cBhvr additive="base">
                                        <p:cTn id="28" dur="5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3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3555">
                                            <p:txEl>
                                              <p:pRg st="4" end="4"/>
                                            </p:txEl>
                                          </p:spTgt>
                                        </p:tgtEl>
                                        <p:attrNameLst>
                                          <p:attrName>style.visibility</p:attrName>
                                        </p:attrNameLst>
                                      </p:cBhvr>
                                      <p:to>
                                        <p:strVal val="visible"/>
                                      </p:to>
                                    </p:set>
                                    <p:anim calcmode="lin" valueType="num">
                                      <p:cBhvr additive="base">
                                        <p:cTn id="34" dur="5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35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3555">
                                            <p:txEl>
                                              <p:pRg st="5" end="5"/>
                                            </p:txEl>
                                          </p:spTgt>
                                        </p:tgtEl>
                                        <p:attrNameLst>
                                          <p:attrName>style.visibility</p:attrName>
                                        </p:attrNameLst>
                                      </p:cBhvr>
                                      <p:to>
                                        <p:strVal val="visible"/>
                                      </p:to>
                                    </p:set>
                                    <p:anim calcmode="lin" valueType="num">
                                      <p:cBhvr additive="base">
                                        <p:cTn id="40" dur="5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35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3558"/>
                                        </p:tgtEl>
                                        <p:attrNameLst>
                                          <p:attrName>style.visibility</p:attrName>
                                        </p:attrNameLst>
                                      </p:cBhvr>
                                      <p:to>
                                        <p:strVal val="visible"/>
                                      </p:to>
                                    </p:set>
                                    <p:anim calcmode="lin" valueType="num">
                                      <p:cBhvr additive="base">
                                        <p:cTn id="46" dur="500" fill="hold"/>
                                        <p:tgtEl>
                                          <p:spTgt spid="23558"/>
                                        </p:tgtEl>
                                        <p:attrNameLst>
                                          <p:attrName>ppt_x</p:attrName>
                                        </p:attrNameLst>
                                      </p:cBhvr>
                                      <p:tavLst>
                                        <p:tav tm="0">
                                          <p:val>
                                            <p:strVal val="#ppt_x"/>
                                          </p:val>
                                        </p:tav>
                                        <p:tav tm="100000">
                                          <p:val>
                                            <p:strVal val="#ppt_x"/>
                                          </p:val>
                                        </p:tav>
                                      </p:tavLst>
                                    </p:anim>
                                    <p:anim calcmode="lin" valueType="num">
                                      <p:cBhvr additive="base">
                                        <p:cTn id="47" dur="500" fill="hold"/>
                                        <p:tgtEl>
                                          <p:spTgt spid="2355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3561"/>
                                        </p:tgtEl>
                                        <p:attrNameLst>
                                          <p:attrName>style.visibility</p:attrName>
                                        </p:attrNameLst>
                                      </p:cBhvr>
                                      <p:to>
                                        <p:strVal val="visible"/>
                                      </p:to>
                                    </p:set>
                                    <p:anim calcmode="lin" valueType="num">
                                      <p:cBhvr additive="base">
                                        <p:cTn id="52" dur="500" fill="hold"/>
                                        <p:tgtEl>
                                          <p:spTgt spid="23561"/>
                                        </p:tgtEl>
                                        <p:attrNameLst>
                                          <p:attrName>ppt_x</p:attrName>
                                        </p:attrNameLst>
                                      </p:cBhvr>
                                      <p:tavLst>
                                        <p:tav tm="0">
                                          <p:val>
                                            <p:strVal val="#ppt_x"/>
                                          </p:val>
                                        </p:tav>
                                        <p:tav tm="100000">
                                          <p:val>
                                            <p:strVal val="#ppt_x"/>
                                          </p:val>
                                        </p:tav>
                                      </p:tavLst>
                                    </p:anim>
                                    <p:anim calcmode="lin" valueType="num">
                                      <p:cBhvr additive="base">
                                        <p:cTn id="53" dur="500" fill="hold"/>
                                        <p:tgtEl>
                                          <p:spTgt spid="2356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3560">
                                            <p:txEl>
                                              <p:pRg st="0" end="0"/>
                                            </p:txEl>
                                          </p:spTgt>
                                        </p:tgtEl>
                                        <p:attrNameLst>
                                          <p:attrName>style.visibility</p:attrName>
                                        </p:attrNameLst>
                                      </p:cBhvr>
                                      <p:to>
                                        <p:strVal val="visible"/>
                                      </p:to>
                                    </p:set>
                                    <p:anim calcmode="lin" valueType="num">
                                      <p:cBhvr additive="base">
                                        <p:cTn id="58" dur="500" fill="hold"/>
                                        <p:tgtEl>
                                          <p:spTgt spid="23560">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356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0" y="0"/>
            <a:ext cx="9144000" cy="560388"/>
          </a:xfrm>
        </p:spPr>
        <p:txBody>
          <a:bodyPr/>
          <a:lstStyle/>
          <a:p>
            <a:pPr eaLnBrk="1" hangingPunct="1"/>
            <a:r>
              <a:rPr lang="en-US" sz="3000" smtClean="0"/>
              <a:t>Forging: Low friction condition (Lower bound analysis)</a:t>
            </a:r>
          </a:p>
        </p:txBody>
      </p:sp>
      <p:pic>
        <p:nvPicPr>
          <p:cNvPr id="205828" name="Picture 4"/>
          <p:cNvPicPr>
            <a:picLocks noChangeAspect="1" noChangeArrowheads="1"/>
          </p:cNvPicPr>
          <p:nvPr/>
        </p:nvPicPr>
        <p:blipFill>
          <a:blip r:embed="rId2" cstate="print"/>
          <a:srcRect/>
          <a:stretch>
            <a:fillRect/>
          </a:stretch>
        </p:blipFill>
        <p:spPr bwMode="auto">
          <a:xfrm>
            <a:off x="220663" y="609600"/>
            <a:ext cx="8702675" cy="5867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828"/>
                                        </p:tgtEl>
                                        <p:attrNameLst>
                                          <p:attrName>style.visibility</p:attrName>
                                        </p:attrNameLst>
                                      </p:cBhvr>
                                      <p:to>
                                        <p:strVal val="visible"/>
                                      </p:to>
                                    </p:set>
                                    <p:animEffect transition="in" filter="checkerboard(across)">
                                      <p:cBhvr>
                                        <p:cTn id="7" dur="500"/>
                                        <p:tgtEl>
                                          <p:spTgt spid="205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560388"/>
          </a:xfrm>
        </p:spPr>
        <p:txBody>
          <a:bodyPr/>
          <a:lstStyle/>
          <a:p>
            <a:pPr eaLnBrk="1" hangingPunct="1"/>
            <a:r>
              <a:rPr lang="en-US" sz="3000" smtClean="0"/>
              <a:t>Forging: Low friction condition (Lower bound analysis)</a:t>
            </a:r>
          </a:p>
        </p:txBody>
      </p:sp>
      <p:pic>
        <p:nvPicPr>
          <p:cNvPr id="206852" name="Picture 4"/>
          <p:cNvPicPr>
            <a:picLocks noChangeAspect="1" noChangeArrowheads="1"/>
          </p:cNvPicPr>
          <p:nvPr/>
        </p:nvPicPr>
        <p:blipFill>
          <a:blip r:embed="rId2" cstate="print"/>
          <a:srcRect/>
          <a:stretch>
            <a:fillRect/>
          </a:stretch>
        </p:blipFill>
        <p:spPr bwMode="auto">
          <a:xfrm>
            <a:off x="271463" y="762000"/>
            <a:ext cx="8601075" cy="5791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6852"/>
                                        </p:tgtEl>
                                        <p:attrNameLst>
                                          <p:attrName>style.visibility</p:attrName>
                                        </p:attrNameLst>
                                      </p:cBhvr>
                                      <p:to>
                                        <p:strVal val="visible"/>
                                      </p:to>
                                    </p:set>
                                    <p:animEffect transition="in" filter="checkerboard(across)">
                                      <p:cBhvr>
                                        <p:cTn id="7" dur="500"/>
                                        <p:tgtEl>
                                          <p:spTgt spid="206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0" y="0"/>
            <a:ext cx="9144000" cy="560388"/>
          </a:xfrm>
        </p:spPr>
        <p:txBody>
          <a:bodyPr/>
          <a:lstStyle/>
          <a:p>
            <a:pPr eaLnBrk="1" hangingPunct="1"/>
            <a:r>
              <a:rPr lang="en-US" sz="3000" smtClean="0"/>
              <a:t>Forging: Low friction condition (Lower bound analysis)</a:t>
            </a:r>
          </a:p>
        </p:txBody>
      </p:sp>
      <p:pic>
        <p:nvPicPr>
          <p:cNvPr id="223234" name="Picture 2"/>
          <p:cNvPicPr>
            <a:picLocks noChangeAspect="1" noChangeArrowheads="1"/>
          </p:cNvPicPr>
          <p:nvPr/>
        </p:nvPicPr>
        <p:blipFill>
          <a:blip r:embed="rId2" cstate="print"/>
          <a:srcRect/>
          <a:stretch>
            <a:fillRect/>
          </a:stretch>
        </p:blipFill>
        <p:spPr bwMode="auto">
          <a:xfrm>
            <a:off x="304800" y="609600"/>
            <a:ext cx="8534400" cy="6019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23234"/>
                                        </p:tgtEl>
                                        <p:attrNameLst>
                                          <p:attrName>style.visibility</p:attrName>
                                        </p:attrNameLst>
                                      </p:cBhvr>
                                      <p:to>
                                        <p:strVal val="visible"/>
                                      </p:to>
                                    </p:set>
                                    <p:animEffect transition="in" filter="checkerboard(across)">
                                      <p:cBhvr>
                                        <p:cTn id="7" dur="500"/>
                                        <p:tgtEl>
                                          <p:spTgt spid="223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381000" y="0"/>
            <a:ext cx="8229600" cy="560388"/>
          </a:xfrm>
        </p:spPr>
        <p:txBody>
          <a:bodyPr/>
          <a:lstStyle/>
          <a:p>
            <a:pPr eaLnBrk="1" hangingPunct="1"/>
            <a:r>
              <a:rPr lang="en-US" smtClean="0"/>
              <a:t>Example:</a:t>
            </a:r>
          </a:p>
        </p:txBody>
      </p:sp>
      <p:sp>
        <p:nvSpPr>
          <p:cNvPr id="208899" name="Rectangle 3"/>
          <p:cNvSpPr>
            <a:spLocks noGrp="1" noChangeArrowheads="1"/>
          </p:cNvSpPr>
          <p:nvPr>
            <p:ph idx="1"/>
          </p:nvPr>
        </p:nvSpPr>
        <p:spPr>
          <a:xfrm>
            <a:off x="0" y="533400"/>
            <a:ext cx="9144000" cy="1905000"/>
          </a:xfrm>
        </p:spPr>
        <p:txBody>
          <a:bodyPr/>
          <a:lstStyle/>
          <a:p>
            <a:pPr eaLnBrk="1" hangingPunct="1"/>
            <a:r>
              <a:rPr lang="en-US" smtClean="0"/>
              <a:t>The flash has high deformation resistance than in the die (due to much higher a/h ratio), therefore the material completely fills the cavity rather than being extruded sideward out of the die.</a:t>
            </a:r>
          </a:p>
        </p:txBody>
      </p:sp>
      <p:pic>
        <p:nvPicPr>
          <p:cNvPr id="224258" name="Picture 2"/>
          <p:cNvPicPr>
            <a:picLocks noChangeAspect="1" noChangeArrowheads="1"/>
          </p:cNvPicPr>
          <p:nvPr/>
        </p:nvPicPr>
        <p:blipFill>
          <a:blip r:embed="rId2" cstate="print"/>
          <a:srcRect/>
          <a:stretch>
            <a:fillRect/>
          </a:stretch>
        </p:blipFill>
        <p:spPr bwMode="auto">
          <a:xfrm>
            <a:off x="2093913" y="2317750"/>
            <a:ext cx="5732462" cy="45402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24258"/>
                                        </p:tgtEl>
                                        <p:attrNameLst>
                                          <p:attrName>style.visibility</p:attrName>
                                        </p:attrNameLst>
                                      </p:cBhvr>
                                      <p:to>
                                        <p:strVal val="visible"/>
                                      </p:to>
                                    </p:set>
                                    <p:animEffect transition="in" filter="checkerboard(across)">
                                      <p:cBhvr>
                                        <p:cTn id="7" dur="500"/>
                                        <p:tgtEl>
                                          <p:spTgt spid="224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381000" y="0"/>
            <a:ext cx="8229600" cy="457200"/>
          </a:xfrm>
        </p:spPr>
        <p:txBody>
          <a:bodyPr/>
          <a:lstStyle/>
          <a:p>
            <a:pPr eaLnBrk="1" hangingPunct="1"/>
            <a:r>
              <a:rPr lang="en-US" smtClean="0"/>
              <a:t>Forging: High friction condition (sticky friction)</a:t>
            </a:r>
          </a:p>
        </p:txBody>
      </p:sp>
      <p:sp>
        <p:nvSpPr>
          <p:cNvPr id="209923" name="Rectangle 3"/>
          <p:cNvSpPr>
            <a:spLocks noGrp="1" noChangeArrowheads="1"/>
          </p:cNvSpPr>
          <p:nvPr>
            <p:ph idx="1"/>
          </p:nvPr>
        </p:nvSpPr>
        <p:spPr>
          <a:xfrm>
            <a:off x="0" y="381000"/>
            <a:ext cx="9144000" cy="6477000"/>
          </a:xfrm>
        </p:spPr>
        <p:txBody>
          <a:bodyPr/>
          <a:lstStyle/>
          <a:p>
            <a:pPr eaLnBrk="1" hangingPunct="1"/>
            <a:r>
              <a:rPr lang="en-US" sz="2400" smtClean="0"/>
              <a:t>In the situation where the friction force is high, the stress acting on the metal is</a:t>
            </a:r>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r>
              <a:rPr lang="en-US" sz="2300" smtClean="0"/>
              <a:t>Under these conditions, the forming load is dependent on the flow stress of the material and the geometry of the workpiece.</a:t>
            </a:r>
          </a:p>
          <a:p>
            <a:pPr eaLnBrk="1" hangingPunct="1"/>
            <a:r>
              <a:rPr lang="en-US" sz="2300" smtClean="0"/>
              <a:t>For example: if the a/h ratio is high, say a/h = 8, then p = 5σ’</a:t>
            </a:r>
            <a:r>
              <a:rPr lang="en-US" sz="2300" baseline="-25000" smtClean="0"/>
              <a:t>o</a:t>
            </a:r>
            <a:r>
              <a:rPr lang="en-US" sz="2300" smtClean="0"/>
              <a:t>.            The local stress on the tooling can therefore be very high indeed and 5σ’</a:t>
            </a:r>
            <a:r>
              <a:rPr lang="en-US" sz="2300" baseline="-25000" smtClean="0"/>
              <a:t>o</a:t>
            </a:r>
            <a:r>
              <a:rPr lang="en-US" sz="2300" smtClean="0"/>
              <a:t> is probably high enough to deform the tooling in most cold forming operation.</a:t>
            </a:r>
          </a:p>
          <a:p>
            <a:pPr eaLnBrk="1" hangingPunct="1">
              <a:buFont typeface="Wingdings" pitchFamily="2" charset="2"/>
              <a:buNone/>
            </a:pPr>
            <a:r>
              <a:rPr lang="en-US" sz="2300" b="1" smtClean="0"/>
              <a:t>	Solutions:  </a:t>
            </a:r>
          </a:p>
          <a:p>
            <a:pPr eaLnBrk="1" hangingPunct="1"/>
            <a:r>
              <a:rPr lang="en-US" sz="2300" smtClean="0"/>
              <a:t>Reducing μ to ensure that sticking friction conditions do not apply.</a:t>
            </a:r>
          </a:p>
          <a:p>
            <a:pPr eaLnBrk="1" hangingPunct="1"/>
            <a:r>
              <a:rPr lang="en-US" sz="2300" smtClean="0"/>
              <a:t>Changing the workpiece geometry.</a:t>
            </a:r>
          </a:p>
          <a:p>
            <a:pPr eaLnBrk="1" hangingPunct="1"/>
            <a:r>
              <a:rPr lang="en-US" sz="2300" smtClean="0"/>
              <a:t>Reducing </a:t>
            </a:r>
            <a:r>
              <a:rPr lang="el-GR" sz="2300" smtClean="0"/>
              <a:t>σ’</a:t>
            </a:r>
            <a:r>
              <a:rPr lang="en-US" sz="2300" baseline="-25000" smtClean="0"/>
              <a:t>o</a:t>
            </a:r>
            <a:r>
              <a:rPr lang="en-US" sz="2300" smtClean="0"/>
              <a:t> by increasing the temperature.</a:t>
            </a:r>
          </a:p>
        </p:txBody>
      </p:sp>
      <p:pic>
        <p:nvPicPr>
          <p:cNvPr id="225282" name="Picture 2"/>
          <p:cNvPicPr>
            <a:picLocks noChangeAspect="1" noChangeArrowheads="1"/>
          </p:cNvPicPr>
          <p:nvPr/>
        </p:nvPicPr>
        <p:blipFill>
          <a:blip r:embed="rId2" cstate="print"/>
          <a:srcRect/>
          <a:stretch>
            <a:fillRect/>
          </a:stretch>
        </p:blipFill>
        <p:spPr bwMode="auto">
          <a:xfrm>
            <a:off x="2103438" y="990600"/>
            <a:ext cx="5359400" cy="838200"/>
          </a:xfrm>
          <a:prstGeom prst="rect">
            <a:avLst/>
          </a:prstGeom>
          <a:noFill/>
          <a:ln w="9525">
            <a:noFill/>
            <a:miter lim="800000"/>
            <a:headEnd/>
            <a:tailEnd/>
          </a:ln>
        </p:spPr>
      </p:pic>
      <p:pic>
        <p:nvPicPr>
          <p:cNvPr id="225283" name="Picture 3"/>
          <p:cNvPicPr>
            <a:picLocks noChangeAspect="1" noChangeArrowheads="1"/>
          </p:cNvPicPr>
          <p:nvPr/>
        </p:nvPicPr>
        <p:blipFill>
          <a:blip r:embed="rId3" cstate="print"/>
          <a:srcRect/>
          <a:stretch>
            <a:fillRect/>
          </a:stretch>
        </p:blipFill>
        <p:spPr bwMode="auto">
          <a:xfrm>
            <a:off x="1371600" y="1981200"/>
            <a:ext cx="6265863" cy="1066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25282"/>
                                        </p:tgtEl>
                                        <p:attrNameLst>
                                          <p:attrName>style.visibility</p:attrName>
                                        </p:attrNameLst>
                                      </p:cBhvr>
                                      <p:to>
                                        <p:strVal val="visible"/>
                                      </p:to>
                                    </p:set>
                                    <p:animEffect transition="in" filter="checkerboard(across)">
                                      <p:cBhvr>
                                        <p:cTn id="7" dur="500"/>
                                        <p:tgtEl>
                                          <p:spTgt spid="22528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25283"/>
                                        </p:tgtEl>
                                        <p:attrNameLst>
                                          <p:attrName>style.visibility</p:attrName>
                                        </p:attrNameLst>
                                      </p:cBhvr>
                                      <p:to>
                                        <p:strVal val="visible"/>
                                      </p:to>
                                    </p:set>
                                    <p:animEffect transition="in" filter="checkerboard(across)">
                                      <p:cBhvr>
                                        <p:cTn id="12" dur="500"/>
                                        <p:tgtEl>
                                          <p:spTgt spid="225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381000" y="0"/>
            <a:ext cx="8229600" cy="560388"/>
          </a:xfrm>
        </p:spPr>
        <p:txBody>
          <a:bodyPr/>
          <a:lstStyle/>
          <a:p>
            <a:pPr eaLnBrk="1" hangingPunct="1"/>
            <a:r>
              <a:rPr lang="en-US" smtClean="0"/>
              <a:t>Forging: High friction condition (sticky friction)</a:t>
            </a:r>
          </a:p>
        </p:txBody>
      </p:sp>
      <p:pic>
        <p:nvPicPr>
          <p:cNvPr id="214020" name="Picture 4"/>
          <p:cNvPicPr>
            <a:picLocks noChangeAspect="1" noChangeArrowheads="1"/>
          </p:cNvPicPr>
          <p:nvPr/>
        </p:nvPicPr>
        <p:blipFill>
          <a:blip r:embed="rId2" cstate="print"/>
          <a:srcRect/>
          <a:stretch>
            <a:fillRect/>
          </a:stretch>
        </p:blipFill>
        <p:spPr bwMode="auto">
          <a:xfrm>
            <a:off x="304800" y="703263"/>
            <a:ext cx="8432800" cy="61547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4020"/>
                                        </p:tgtEl>
                                        <p:attrNameLst>
                                          <p:attrName>style.visibility</p:attrName>
                                        </p:attrNameLst>
                                      </p:cBhvr>
                                      <p:to>
                                        <p:strVal val="visible"/>
                                      </p:to>
                                    </p:set>
                                    <p:animEffect transition="in" filter="checkerboard(across)">
                                      <p:cBhvr>
                                        <p:cTn id="7" dur="500"/>
                                        <p:tgtEl>
                                          <p:spTgt spid="214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381000" y="0"/>
            <a:ext cx="8229600" cy="560388"/>
          </a:xfrm>
        </p:spPr>
        <p:txBody>
          <a:bodyPr/>
          <a:lstStyle/>
          <a:p>
            <a:pPr eaLnBrk="1" hangingPunct="1"/>
            <a:r>
              <a:rPr lang="en-US" smtClean="0"/>
              <a:t>Forging: High friction condition (sticky friction)</a:t>
            </a:r>
          </a:p>
        </p:txBody>
      </p:sp>
      <p:pic>
        <p:nvPicPr>
          <p:cNvPr id="211971" name="Picture 4"/>
          <p:cNvPicPr>
            <a:picLocks noChangeAspect="1" noChangeArrowheads="1"/>
          </p:cNvPicPr>
          <p:nvPr/>
        </p:nvPicPr>
        <p:blipFill>
          <a:blip r:embed="rId2" cstate="print"/>
          <a:srcRect/>
          <a:stretch>
            <a:fillRect/>
          </a:stretch>
        </p:blipFill>
        <p:spPr bwMode="auto">
          <a:xfrm>
            <a:off x="457200" y="585788"/>
            <a:ext cx="8469313" cy="6076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381000" y="0"/>
            <a:ext cx="8229600" cy="560388"/>
          </a:xfrm>
        </p:spPr>
        <p:txBody>
          <a:bodyPr/>
          <a:lstStyle/>
          <a:p>
            <a:pPr eaLnBrk="1" hangingPunct="1"/>
            <a:r>
              <a:rPr lang="en-US" smtClean="0"/>
              <a:t>Forging: High friction condition (sticky friction)</a:t>
            </a:r>
          </a:p>
        </p:txBody>
      </p:sp>
      <p:pic>
        <p:nvPicPr>
          <p:cNvPr id="216068" name="Picture 4"/>
          <p:cNvPicPr>
            <a:picLocks noChangeAspect="1" noChangeArrowheads="1"/>
          </p:cNvPicPr>
          <p:nvPr/>
        </p:nvPicPr>
        <p:blipFill>
          <a:blip r:embed="rId2" cstate="print"/>
          <a:srcRect/>
          <a:stretch>
            <a:fillRect/>
          </a:stretch>
        </p:blipFill>
        <p:spPr bwMode="auto">
          <a:xfrm>
            <a:off x="266700" y="949325"/>
            <a:ext cx="8420100" cy="52990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6068"/>
                                        </p:tgtEl>
                                        <p:attrNameLst>
                                          <p:attrName>style.visibility</p:attrName>
                                        </p:attrNameLst>
                                      </p:cBhvr>
                                      <p:to>
                                        <p:strVal val="visible"/>
                                      </p:to>
                                    </p:set>
                                    <p:animEffect transition="in" filter="checkerboard(across)">
                                      <p:cBhvr>
                                        <p:cTn id="7" dur="500"/>
                                        <p:tgtEl>
                                          <p:spTgt spid="216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381000" y="0"/>
            <a:ext cx="8229600" cy="560388"/>
          </a:xfrm>
        </p:spPr>
        <p:txBody>
          <a:bodyPr/>
          <a:lstStyle/>
          <a:p>
            <a:pPr eaLnBrk="1" hangingPunct="1"/>
            <a:r>
              <a:rPr lang="en-US" smtClean="0"/>
              <a:t>Effect of forging on microstructure:</a:t>
            </a:r>
          </a:p>
        </p:txBody>
      </p:sp>
      <p:sp>
        <p:nvSpPr>
          <p:cNvPr id="214019" name="Rectangle 3"/>
          <p:cNvSpPr>
            <a:spLocks noGrp="1" noChangeArrowheads="1"/>
          </p:cNvSpPr>
          <p:nvPr>
            <p:ph idx="1"/>
          </p:nvPr>
        </p:nvSpPr>
        <p:spPr>
          <a:xfrm>
            <a:off x="0" y="3276600"/>
            <a:ext cx="9144000" cy="3581400"/>
          </a:xfrm>
        </p:spPr>
        <p:txBody>
          <a:bodyPr/>
          <a:lstStyle/>
          <a:p>
            <a:pPr eaLnBrk="1" hangingPunct="1"/>
            <a:r>
              <a:rPr lang="en-US" sz="2500" smtClean="0"/>
              <a:t>The formation of a grain structure in forged parts is elongated in the direction of the deformation.</a:t>
            </a:r>
          </a:p>
          <a:p>
            <a:pPr eaLnBrk="1" hangingPunct="1"/>
            <a:r>
              <a:rPr lang="en-US" sz="2500" smtClean="0"/>
              <a:t>• The metal flow during forging provides fibrous microstructure (revealed by etching). This structure gives better mechanical properties in the plane of maximum strain but (perhaps) lower across the thickness.</a:t>
            </a:r>
          </a:p>
          <a:p>
            <a:pPr eaLnBrk="1" hangingPunct="1"/>
            <a:r>
              <a:rPr lang="en-US" sz="2500" smtClean="0"/>
              <a:t>• The workpiece often undergo re-crystallisation, therefore, provide finer grains compared to the cast dendritic structure resulting in improved mechanical properties.</a:t>
            </a:r>
          </a:p>
        </p:txBody>
      </p:sp>
      <p:pic>
        <p:nvPicPr>
          <p:cNvPr id="217092" name="Picture 4"/>
          <p:cNvPicPr>
            <a:picLocks noChangeAspect="1" noChangeArrowheads="1"/>
          </p:cNvPicPr>
          <p:nvPr/>
        </p:nvPicPr>
        <p:blipFill>
          <a:blip r:embed="rId2" cstate="print"/>
          <a:srcRect/>
          <a:stretch>
            <a:fillRect/>
          </a:stretch>
        </p:blipFill>
        <p:spPr bwMode="auto">
          <a:xfrm>
            <a:off x="381000" y="609600"/>
            <a:ext cx="8389938" cy="2667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7092"/>
                                        </p:tgtEl>
                                        <p:attrNameLst>
                                          <p:attrName>style.visibility</p:attrName>
                                        </p:attrNameLst>
                                      </p:cBhvr>
                                      <p:to>
                                        <p:strVal val="visible"/>
                                      </p:to>
                                    </p:set>
                                    <p:animEffect transition="in" filter="checkerboard(across)">
                                      <p:cBhvr>
                                        <p:cTn id="7" dur="500"/>
                                        <p:tgtEl>
                                          <p:spTgt spid="217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381000" y="0"/>
            <a:ext cx="8229600" cy="560388"/>
          </a:xfrm>
        </p:spPr>
        <p:txBody>
          <a:bodyPr/>
          <a:lstStyle/>
          <a:p>
            <a:pPr eaLnBrk="1" hangingPunct="1"/>
            <a:r>
              <a:rPr lang="en-US" smtClean="0"/>
              <a:t>Forming textures:</a:t>
            </a:r>
          </a:p>
        </p:txBody>
      </p:sp>
      <p:sp>
        <p:nvSpPr>
          <p:cNvPr id="215043" name="Rectangle 3"/>
          <p:cNvSpPr>
            <a:spLocks noGrp="1" noChangeArrowheads="1"/>
          </p:cNvSpPr>
          <p:nvPr>
            <p:ph idx="1"/>
          </p:nvPr>
        </p:nvSpPr>
        <p:spPr>
          <a:xfrm>
            <a:off x="152400" y="533400"/>
            <a:ext cx="8839200" cy="1981200"/>
          </a:xfrm>
        </p:spPr>
        <p:txBody>
          <a:bodyPr/>
          <a:lstStyle/>
          <a:p>
            <a:pPr eaLnBrk="1" hangingPunct="1"/>
            <a:r>
              <a:rPr lang="en-US" smtClean="0"/>
              <a:t>Redistribution of metal structures occurring during forming process involves two principle components; </a:t>
            </a:r>
          </a:p>
          <a:p>
            <a:pPr eaLnBrk="1" hangingPunct="1">
              <a:buFont typeface="Wingdings" pitchFamily="2" charset="2"/>
              <a:buNone/>
            </a:pPr>
            <a:r>
              <a:rPr lang="en-US" smtClean="0"/>
              <a:t>	1) redistribution of inclusions and </a:t>
            </a:r>
          </a:p>
          <a:p>
            <a:pPr eaLnBrk="1" hangingPunct="1">
              <a:buFont typeface="Wingdings" pitchFamily="2" charset="2"/>
              <a:buNone/>
            </a:pPr>
            <a:r>
              <a:rPr lang="en-US" smtClean="0"/>
              <a:t>	2) crystallographic orientation of the grains</a:t>
            </a:r>
          </a:p>
        </p:txBody>
      </p:sp>
      <p:pic>
        <p:nvPicPr>
          <p:cNvPr id="218116" name="Picture 4"/>
          <p:cNvPicPr>
            <a:picLocks noChangeAspect="1" noChangeArrowheads="1"/>
          </p:cNvPicPr>
          <p:nvPr/>
        </p:nvPicPr>
        <p:blipFill>
          <a:blip r:embed="rId2" cstate="print"/>
          <a:srcRect/>
          <a:stretch>
            <a:fillRect/>
          </a:stretch>
        </p:blipFill>
        <p:spPr bwMode="auto">
          <a:xfrm>
            <a:off x="381000" y="2667000"/>
            <a:ext cx="5715000" cy="3963988"/>
          </a:xfrm>
          <a:prstGeom prst="rect">
            <a:avLst/>
          </a:prstGeom>
          <a:noFill/>
          <a:ln w="9525">
            <a:noFill/>
            <a:miter lim="800000"/>
            <a:headEnd/>
            <a:tailEnd/>
          </a:ln>
        </p:spPr>
      </p:pic>
      <p:sp>
        <p:nvSpPr>
          <p:cNvPr id="6" name="TextBox 5"/>
          <p:cNvSpPr txBox="1">
            <a:spLocks noChangeArrowheads="1"/>
          </p:cNvSpPr>
          <p:nvPr/>
        </p:nvSpPr>
        <p:spPr bwMode="auto">
          <a:xfrm>
            <a:off x="6172200" y="4419600"/>
            <a:ext cx="2971800" cy="1816100"/>
          </a:xfrm>
          <a:prstGeom prst="rect">
            <a:avLst/>
          </a:prstGeom>
          <a:noFill/>
          <a:ln w="9525">
            <a:noFill/>
            <a:miter lim="800000"/>
            <a:headEnd/>
            <a:tailEnd/>
          </a:ln>
        </p:spPr>
        <p:txBody>
          <a:bodyPr>
            <a:spAutoFit/>
          </a:bodyPr>
          <a:lstStyle/>
          <a:p>
            <a:r>
              <a:rPr lang="en-US" sz="2800"/>
              <a:t>Redistribution</a:t>
            </a:r>
          </a:p>
          <a:p>
            <a:r>
              <a:rPr lang="en-US" sz="2800"/>
              <a:t>during forming of</a:t>
            </a:r>
          </a:p>
          <a:p>
            <a:r>
              <a:rPr lang="en-US" sz="2800"/>
              <a:t>(a) soft inclusions</a:t>
            </a:r>
          </a:p>
          <a:p>
            <a:r>
              <a:rPr lang="en-US" sz="2800"/>
              <a:t>(b) hard inclusions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8116"/>
                                        </p:tgtEl>
                                        <p:attrNameLst>
                                          <p:attrName>style.visibility</p:attrName>
                                        </p:attrNameLst>
                                      </p:cBhvr>
                                      <p:to>
                                        <p:strVal val="visible"/>
                                      </p:to>
                                    </p:set>
                                    <p:animEffect transition="in" filter="checkerboard(across)">
                                      <p:cBhvr>
                                        <p:cTn id="7" dur="500"/>
                                        <p:tgtEl>
                                          <p:spTgt spid="2181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152400" y="152400"/>
            <a:ext cx="8839200" cy="1066800"/>
          </a:xfrm>
          <a:prstGeom prst="rect">
            <a:avLst/>
          </a:prstGeom>
          <a:noFill/>
          <a:ln w="9525">
            <a:noFill/>
            <a:miter lim="800000"/>
            <a:headEnd/>
            <a:tailEnd/>
          </a:ln>
        </p:spPr>
        <p:txBody>
          <a:bodyPr>
            <a:spAutoFit/>
          </a:bodyPr>
          <a:lstStyle/>
          <a:p>
            <a:r>
              <a:rPr lang="en-US" sz="3200" b="1"/>
              <a:t>Comparison of true strain and conventional linear strain:</a:t>
            </a:r>
          </a:p>
        </p:txBody>
      </p:sp>
      <p:pic>
        <p:nvPicPr>
          <p:cNvPr id="24581" name="Picture 5"/>
          <p:cNvPicPr>
            <a:picLocks noGrp="1" noChangeAspect="1" noChangeArrowheads="1"/>
          </p:cNvPicPr>
          <p:nvPr>
            <p:ph type="subTitle" idx="1"/>
          </p:nvPr>
        </p:nvPicPr>
        <p:blipFill>
          <a:blip r:embed="rId2" cstate="print"/>
          <a:srcRect/>
          <a:stretch>
            <a:fillRect/>
          </a:stretch>
        </p:blipFill>
        <p:spPr>
          <a:xfrm>
            <a:off x="609600" y="1295400"/>
            <a:ext cx="7315200" cy="1066800"/>
          </a:xfrm>
          <a:noFill/>
        </p:spPr>
      </p:pic>
      <p:sp>
        <p:nvSpPr>
          <p:cNvPr id="24582" name="Text Box 6"/>
          <p:cNvSpPr txBox="1">
            <a:spLocks noChangeArrowheads="1"/>
          </p:cNvSpPr>
          <p:nvPr/>
        </p:nvSpPr>
        <p:spPr bwMode="auto">
          <a:xfrm>
            <a:off x="228600" y="2438400"/>
            <a:ext cx="8382000" cy="1384300"/>
          </a:xfrm>
          <a:prstGeom prst="rect">
            <a:avLst/>
          </a:prstGeom>
          <a:noFill/>
          <a:ln w="9525">
            <a:noFill/>
            <a:miter lim="800000"/>
            <a:headEnd/>
            <a:tailEnd/>
          </a:ln>
        </p:spPr>
        <p:txBody>
          <a:bodyPr>
            <a:spAutoFit/>
          </a:bodyPr>
          <a:lstStyle/>
          <a:p>
            <a:r>
              <a:rPr lang="en-US" sz="2400"/>
              <a:t>• </a:t>
            </a:r>
            <a:r>
              <a:rPr lang="en-US" sz="2800"/>
              <a:t>In true strain, the same amount of strain (but the opposite sign) is produced in tension and compression respectively.</a:t>
            </a:r>
          </a:p>
        </p:txBody>
      </p:sp>
      <p:pic>
        <p:nvPicPr>
          <p:cNvPr id="24583" name="Picture 7"/>
          <p:cNvPicPr>
            <a:picLocks noChangeAspect="1" noChangeArrowheads="1"/>
          </p:cNvPicPr>
          <p:nvPr/>
        </p:nvPicPr>
        <p:blipFill>
          <a:blip r:embed="rId3" cstate="print"/>
          <a:srcRect/>
          <a:stretch>
            <a:fillRect/>
          </a:stretch>
        </p:blipFill>
        <p:spPr bwMode="auto">
          <a:xfrm>
            <a:off x="304800" y="4038600"/>
            <a:ext cx="3548063" cy="2438400"/>
          </a:xfrm>
          <a:prstGeom prst="rect">
            <a:avLst/>
          </a:prstGeom>
          <a:noFill/>
          <a:ln w="9525">
            <a:noFill/>
            <a:miter lim="800000"/>
            <a:headEnd/>
            <a:tailEnd/>
          </a:ln>
        </p:spPr>
      </p:pic>
      <p:pic>
        <p:nvPicPr>
          <p:cNvPr id="24584" name="Picture 8"/>
          <p:cNvPicPr>
            <a:picLocks noChangeAspect="1" noChangeArrowheads="1"/>
          </p:cNvPicPr>
          <p:nvPr/>
        </p:nvPicPr>
        <p:blipFill>
          <a:blip r:embed="rId4" cstate="print"/>
          <a:srcRect/>
          <a:stretch>
            <a:fillRect/>
          </a:stretch>
        </p:blipFill>
        <p:spPr bwMode="auto">
          <a:xfrm>
            <a:off x="4724400" y="4038600"/>
            <a:ext cx="3810000" cy="246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diamond(in)">
                                      <p:cBhvr>
                                        <p:cTn id="7" dur="2000"/>
                                        <p:tgtEl>
                                          <p:spTgt spid="24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581"/>
                                        </p:tgtEl>
                                        <p:attrNameLst>
                                          <p:attrName>style.visibility</p:attrName>
                                        </p:attrNameLst>
                                      </p:cBhvr>
                                      <p:to>
                                        <p:strVal val="visible"/>
                                      </p:to>
                                    </p:set>
                                    <p:anim calcmode="lin" valueType="num">
                                      <p:cBhvr additive="base">
                                        <p:cTn id="12" dur="500" fill="hold"/>
                                        <p:tgtEl>
                                          <p:spTgt spid="24581"/>
                                        </p:tgtEl>
                                        <p:attrNameLst>
                                          <p:attrName>ppt_x</p:attrName>
                                        </p:attrNameLst>
                                      </p:cBhvr>
                                      <p:tavLst>
                                        <p:tav tm="0">
                                          <p:val>
                                            <p:strVal val="#ppt_x"/>
                                          </p:val>
                                        </p:tav>
                                        <p:tav tm="100000">
                                          <p:val>
                                            <p:strVal val="#ppt_x"/>
                                          </p:val>
                                        </p:tav>
                                      </p:tavLst>
                                    </p:anim>
                                    <p:anim calcmode="lin" valueType="num">
                                      <p:cBhvr additive="base">
                                        <p:cTn id="13" dur="500" fill="hold"/>
                                        <p:tgtEl>
                                          <p:spTgt spid="2458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582">
                                            <p:txEl>
                                              <p:pRg st="0" end="0"/>
                                            </p:txEl>
                                          </p:spTgt>
                                        </p:tgtEl>
                                        <p:attrNameLst>
                                          <p:attrName>style.visibility</p:attrName>
                                        </p:attrNameLst>
                                      </p:cBhvr>
                                      <p:to>
                                        <p:strVal val="visible"/>
                                      </p:to>
                                    </p:set>
                                    <p:anim calcmode="lin" valueType="num">
                                      <p:cBhvr additive="base">
                                        <p:cTn id="18" dur="500" fill="hold"/>
                                        <p:tgtEl>
                                          <p:spTgt spid="2458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45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4583"/>
                                        </p:tgtEl>
                                        <p:attrNameLst>
                                          <p:attrName>style.visibility</p:attrName>
                                        </p:attrNameLst>
                                      </p:cBhvr>
                                      <p:to>
                                        <p:strVal val="visible"/>
                                      </p:to>
                                    </p:set>
                                    <p:anim calcmode="lin" valueType="num">
                                      <p:cBhvr additive="base">
                                        <p:cTn id="24" dur="500" fill="hold"/>
                                        <p:tgtEl>
                                          <p:spTgt spid="24583"/>
                                        </p:tgtEl>
                                        <p:attrNameLst>
                                          <p:attrName>ppt_x</p:attrName>
                                        </p:attrNameLst>
                                      </p:cBhvr>
                                      <p:tavLst>
                                        <p:tav tm="0">
                                          <p:val>
                                            <p:strVal val="#ppt_x"/>
                                          </p:val>
                                        </p:tav>
                                        <p:tav tm="100000">
                                          <p:val>
                                            <p:strVal val="#ppt_x"/>
                                          </p:val>
                                        </p:tav>
                                      </p:tavLst>
                                    </p:anim>
                                    <p:anim calcmode="lin" valueType="num">
                                      <p:cBhvr additive="base">
                                        <p:cTn id="25" dur="500" fill="hold"/>
                                        <p:tgtEl>
                                          <p:spTgt spid="2458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4584"/>
                                        </p:tgtEl>
                                        <p:attrNameLst>
                                          <p:attrName>style.visibility</p:attrName>
                                        </p:attrNameLst>
                                      </p:cBhvr>
                                      <p:to>
                                        <p:strVal val="visible"/>
                                      </p:to>
                                    </p:set>
                                    <p:anim calcmode="lin" valueType="num">
                                      <p:cBhvr additive="base">
                                        <p:cTn id="30" dur="500" fill="hold"/>
                                        <p:tgtEl>
                                          <p:spTgt spid="24584"/>
                                        </p:tgtEl>
                                        <p:attrNameLst>
                                          <p:attrName>ppt_x</p:attrName>
                                        </p:attrNameLst>
                                      </p:cBhvr>
                                      <p:tavLst>
                                        <p:tav tm="0">
                                          <p:val>
                                            <p:strVal val="#ppt_x"/>
                                          </p:val>
                                        </p:tav>
                                        <p:tav tm="100000">
                                          <p:val>
                                            <p:strVal val="#ppt_x"/>
                                          </p:val>
                                        </p:tav>
                                      </p:tavLst>
                                    </p:anim>
                                    <p:anim calcmode="lin" valueType="num">
                                      <p:cBhvr additive="base">
                                        <p:cTn id="31" dur="500" fill="hold"/>
                                        <p:tgtEl>
                                          <p:spTgt spid="245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381000" y="0"/>
            <a:ext cx="8229600" cy="560388"/>
          </a:xfrm>
        </p:spPr>
        <p:txBody>
          <a:bodyPr/>
          <a:lstStyle/>
          <a:p>
            <a:pPr eaLnBrk="1" hangingPunct="1"/>
            <a:r>
              <a:rPr lang="en-US" smtClean="0"/>
              <a:t>Forming textures:</a:t>
            </a:r>
          </a:p>
        </p:txBody>
      </p:sp>
      <p:pic>
        <p:nvPicPr>
          <p:cNvPr id="219140" name="Picture 4"/>
          <p:cNvPicPr>
            <a:picLocks noChangeAspect="1" noChangeArrowheads="1"/>
          </p:cNvPicPr>
          <p:nvPr/>
        </p:nvPicPr>
        <p:blipFill>
          <a:blip r:embed="rId2" cstate="print"/>
          <a:srcRect/>
          <a:stretch>
            <a:fillRect/>
          </a:stretch>
        </p:blipFill>
        <p:spPr bwMode="auto">
          <a:xfrm>
            <a:off x="914400" y="527050"/>
            <a:ext cx="7091363" cy="61372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9140"/>
                                        </p:tgtEl>
                                        <p:attrNameLst>
                                          <p:attrName>style.visibility</p:attrName>
                                        </p:attrNameLst>
                                      </p:cBhvr>
                                      <p:to>
                                        <p:strVal val="visible"/>
                                      </p:to>
                                    </p:set>
                                    <p:animEffect transition="in" filter="checkerboard(across)">
                                      <p:cBhvr>
                                        <p:cTn id="7" dur="500"/>
                                        <p:tgtEl>
                                          <p:spTgt spid="219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381000" y="0"/>
            <a:ext cx="8229600" cy="560388"/>
          </a:xfrm>
        </p:spPr>
        <p:txBody>
          <a:bodyPr/>
          <a:lstStyle/>
          <a:p>
            <a:pPr eaLnBrk="1" hangingPunct="1"/>
            <a:r>
              <a:rPr lang="en-US" smtClean="0"/>
              <a:t>Residual stresses in forging:</a:t>
            </a:r>
          </a:p>
        </p:txBody>
      </p:sp>
      <p:sp>
        <p:nvSpPr>
          <p:cNvPr id="217091" name="Rectangle 3"/>
          <p:cNvSpPr>
            <a:spLocks noGrp="1" noChangeArrowheads="1"/>
          </p:cNvSpPr>
          <p:nvPr>
            <p:ph idx="1"/>
          </p:nvPr>
        </p:nvSpPr>
        <p:spPr>
          <a:xfrm>
            <a:off x="152400" y="533400"/>
            <a:ext cx="8839200" cy="6324600"/>
          </a:xfrm>
        </p:spPr>
        <p:txBody>
          <a:bodyPr/>
          <a:lstStyle/>
          <a:p>
            <a:pPr eaLnBrk="1" hangingPunct="1"/>
            <a:r>
              <a:rPr lang="en-US" smtClean="0"/>
              <a:t>The residual stress produced in forgings as a results of inhomogeneous deformation are generally small because the deformation is normally carried out well into the hot-working region.</a:t>
            </a:r>
          </a:p>
          <a:p>
            <a:pPr eaLnBrk="1" hangingPunct="1"/>
            <a:endParaRPr lang="en-US" sz="800" smtClean="0"/>
          </a:p>
          <a:p>
            <a:pPr eaLnBrk="1" hangingPunct="1"/>
            <a:r>
              <a:rPr lang="en-US" smtClean="0"/>
              <a:t>However, appreciable residual stresses and warping can occur on the quenching of steel forgings in heat treatment.</a:t>
            </a:r>
          </a:p>
          <a:p>
            <a:pPr eaLnBrk="1" hangingPunct="1"/>
            <a:endParaRPr lang="en-US" sz="800" smtClean="0"/>
          </a:p>
          <a:p>
            <a:pPr eaLnBrk="1" hangingPunct="1"/>
            <a:r>
              <a:rPr lang="en-US" smtClean="0"/>
              <a:t>Large forgings are subjected to the formation of small cracks, or flakes at the centre of the cross section. This is associated with the high hydrogen content usually present in steel ingots of large size, coupled with the presence of residual stresses.</a:t>
            </a:r>
          </a:p>
          <a:p>
            <a:pPr eaLnBrk="1" hangingPunct="1"/>
            <a:endParaRPr lang="en-US" sz="800" smtClean="0"/>
          </a:p>
          <a:p>
            <a:pPr eaLnBrk="1" hangingPunct="1"/>
            <a:r>
              <a:rPr lang="en-US" smtClean="0"/>
              <a:t>Finite element analysis is used to predict residual stresses in forgings.</a:t>
            </a:r>
          </a:p>
        </p:txBody>
      </p:sp>
    </p:spTree>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381000" y="0"/>
            <a:ext cx="8229600" cy="560388"/>
          </a:xfrm>
        </p:spPr>
        <p:txBody>
          <a:bodyPr/>
          <a:lstStyle/>
          <a:p>
            <a:pPr eaLnBrk="1" hangingPunct="1"/>
            <a:r>
              <a:rPr lang="en-US" smtClean="0"/>
              <a:t>Typical forging defects:</a:t>
            </a:r>
          </a:p>
        </p:txBody>
      </p:sp>
      <p:sp>
        <p:nvSpPr>
          <p:cNvPr id="218115" name="Rectangle 3"/>
          <p:cNvSpPr>
            <a:spLocks noGrp="1" noChangeArrowheads="1"/>
          </p:cNvSpPr>
          <p:nvPr>
            <p:ph idx="1"/>
          </p:nvPr>
        </p:nvSpPr>
        <p:spPr>
          <a:xfrm>
            <a:off x="152400" y="533400"/>
            <a:ext cx="5181600" cy="6324600"/>
          </a:xfrm>
        </p:spPr>
        <p:txBody>
          <a:bodyPr/>
          <a:lstStyle/>
          <a:p>
            <a:pPr eaLnBrk="1" hangingPunct="1"/>
            <a:r>
              <a:rPr lang="en-US" smtClean="0"/>
              <a:t>Incomplete die filling.</a:t>
            </a:r>
          </a:p>
          <a:p>
            <a:pPr eaLnBrk="1" hangingPunct="1"/>
            <a:endParaRPr lang="en-US" sz="1000" smtClean="0"/>
          </a:p>
          <a:p>
            <a:pPr eaLnBrk="1" hangingPunct="1"/>
            <a:r>
              <a:rPr lang="en-US" smtClean="0"/>
              <a:t>Die misalignment.</a:t>
            </a:r>
          </a:p>
          <a:p>
            <a:pPr eaLnBrk="1" hangingPunct="1"/>
            <a:endParaRPr lang="en-US" sz="1000" smtClean="0"/>
          </a:p>
          <a:p>
            <a:pPr eaLnBrk="1" hangingPunct="1"/>
            <a:r>
              <a:rPr lang="en-US" smtClean="0"/>
              <a:t>Forging laps.</a:t>
            </a:r>
          </a:p>
          <a:p>
            <a:pPr eaLnBrk="1" hangingPunct="1"/>
            <a:endParaRPr lang="en-US" sz="1000" smtClean="0"/>
          </a:p>
          <a:p>
            <a:pPr eaLnBrk="1" hangingPunct="1"/>
            <a:r>
              <a:rPr lang="en-US" smtClean="0"/>
              <a:t>Incomplete forging penetration- should forge on the press.</a:t>
            </a:r>
          </a:p>
          <a:p>
            <a:pPr eaLnBrk="1" hangingPunct="1"/>
            <a:endParaRPr lang="en-US" sz="1000" smtClean="0"/>
          </a:p>
          <a:p>
            <a:pPr eaLnBrk="1" hangingPunct="1"/>
            <a:r>
              <a:rPr lang="en-US" smtClean="0"/>
              <a:t>Microstructural differences resulting in pronounced property variation.</a:t>
            </a:r>
          </a:p>
          <a:p>
            <a:pPr eaLnBrk="1" hangingPunct="1"/>
            <a:endParaRPr lang="en-US" sz="1000" smtClean="0"/>
          </a:p>
          <a:p>
            <a:pPr eaLnBrk="1" hangingPunct="1"/>
            <a:r>
              <a:rPr lang="en-US" smtClean="0"/>
              <a:t>Hot shortness, due to high sulphur concentration in steel and nickel.</a:t>
            </a:r>
          </a:p>
        </p:txBody>
      </p:sp>
      <p:pic>
        <p:nvPicPr>
          <p:cNvPr id="221190" name="Picture 6"/>
          <p:cNvPicPr>
            <a:picLocks noChangeAspect="1" noChangeArrowheads="1"/>
          </p:cNvPicPr>
          <p:nvPr/>
        </p:nvPicPr>
        <p:blipFill>
          <a:blip r:embed="rId2" cstate="print"/>
          <a:srcRect/>
          <a:stretch>
            <a:fillRect/>
          </a:stretch>
        </p:blipFill>
        <p:spPr bwMode="auto">
          <a:xfrm>
            <a:off x="5486400" y="541338"/>
            <a:ext cx="3124200" cy="5929312"/>
          </a:xfrm>
          <a:prstGeom prst="rect">
            <a:avLst/>
          </a:prstGeom>
          <a:noFill/>
          <a:ln w="9525">
            <a:noFill/>
            <a:miter lim="800000"/>
            <a:headEnd/>
            <a:tailEnd/>
          </a:ln>
        </p:spPr>
      </p:pic>
      <p:pic>
        <p:nvPicPr>
          <p:cNvPr id="5" name="Picture 6"/>
          <p:cNvPicPr>
            <a:picLocks noChangeAspect="1" noChangeArrowheads="1"/>
          </p:cNvPicPr>
          <p:nvPr/>
        </p:nvPicPr>
        <p:blipFill>
          <a:blip r:embed="rId2" cstate="print"/>
          <a:srcRect/>
          <a:stretch>
            <a:fillRect/>
          </a:stretch>
        </p:blipFill>
        <p:spPr bwMode="auto">
          <a:xfrm>
            <a:off x="5638800" y="852488"/>
            <a:ext cx="3124200" cy="59293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21190"/>
                                        </p:tgtEl>
                                        <p:attrNameLst>
                                          <p:attrName>style.visibility</p:attrName>
                                        </p:attrNameLst>
                                      </p:cBhvr>
                                      <p:to>
                                        <p:strVal val="visible"/>
                                      </p:to>
                                    </p:set>
                                    <p:animEffect transition="in" filter="checkerboard(across)">
                                      <p:cBhvr>
                                        <p:cTn id="7" dur="500"/>
                                        <p:tgtEl>
                                          <p:spTgt spid="22119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381000" y="0"/>
            <a:ext cx="8229600" cy="560388"/>
          </a:xfrm>
        </p:spPr>
        <p:txBody>
          <a:bodyPr/>
          <a:lstStyle/>
          <a:p>
            <a:pPr eaLnBrk="1" hangingPunct="1"/>
            <a:r>
              <a:rPr lang="en-US" smtClean="0"/>
              <a:t>Typical forging defects:</a:t>
            </a:r>
          </a:p>
        </p:txBody>
      </p:sp>
      <p:sp>
        <p:nvSpPr>
          <p:cNvPr id="219139" name="Rectangle 3"/>
          <p:cNvSpPr>
            <a:spLocks noGrp="1" noChangeArrowheads="1"/>
          </p:cNvSpPr>
          <p:nvPr>
            <p:ph idx="1"/>
          </p:nvPr>
        </p:nvSpPr>
        <p:spPr>
          <a:xfrm>
            <a:off x="152400" y="533400"/>
            <a:ext cx="6096000" cy="6324600"/>
          </a:xfrm>
        </p:spPr>
        <p:txBody>
          <a:bodyPr/>
          <a:lstStyle/>
          <a:p>
            <a:pPr eaLnBrk="1" hangingPunct="1"/>
            <a:r>
              <a:rPr lang="en-US" smtClean="0"/>
              <a:t>Pitted surface, due to oxide scales occurring at high temperature stick on the dies.</a:t>
            </a:r>
          </a:p>
          <a:p>
            <a:pPr eaLnBrk="1" hangingPunct="1"/>
            <a:endParaRPr lang="en-US" smtClean="0"/>
          </a:p>
          <a:p>
            <a:pPr eaLnBrk="1" hangingPunct="1"/>
            <a:r>
              <a:rPr lang="en-US" smtClean="0"/>
              <a:t>Buckling, in upsetting forging. Subject to high compressive stress.</a:t>
            </a:r>
          </a:p>
          <a:p>
            <a:pPr eaLnBrk="1" hangingPunct="1"/>
            <a:endParaRPr lang="en-US" smtClean="0"/>
          </a:p>
          <a:p>
            <a:pPr eaLnBrk="1" hangingPunct="1"/>
            <a:r>
              <a:rPr lang="en-US" smtClean="0"/>
              <a:t>Surface cracking, due to temperature differential between surface and centre, or excessive working of the surface at too low temperature.</a:t>
            </a:r>
          </a:p>
          <a:p>
            <a:pPr eaLnBrk="1" hangingPunct="1"/>
            <a:endParaRPr lang="en-US" smtClean="0"/>
          </a:p>
          <a:p>
            <a:pPr eaLnBrk="1" hangingPunct="1"/>
            <a:r>
              <a:rPr lang="en-US" smtClean="0"/>
              <a:t>Micro-cracking, due to residual stress.</a:t>
            </a:r>
          </a:p>
        </p:txBody>
      </p:sp>
      <p:pic>
        <p:nvPicPr>
          <p:cNvPr id="222212" name="Picture 4"/>
          <p:cNvPicPr>
            <a:picLocks noChangeAspect="1" noChangeArrowheads="1"/>
          </p:cNvPicPr>
          <p:nvPr/>
        </p:nvPicPr>
        <p:blipFill>
          <a:blip r:embed="rId2" cstate="print"/>
          <a:srcRect/>
          <a:stretch>
            <a:fillRect/>
          </a:stretch>
        </p:blipFill>
        <p:spPr bwMode="auto">
          <a:xfrm>
            <a:off x="6324600" y="679450"/>
            <a:ext cx="2514600" cy="60261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22212"/>
                                        </p:tgtEl>
                                        <p:attrNameLst>
                                          <p:attrName>style.visibility</p:attrName>
                                        </p:attrNameLst>
                                      </p:cBhvr>
                                      <p:to>
                                        <p:strVal val="visible"/>
                                      </p:to>
                                    </p:set>
                                    <p:animEffect transition="in" filter="checkerboard(across)">
                                      <p:cBhvr>
                                        <p:cTn id="7" dur="500"/>
                                        <p:tgtEl>
                                          <p:spTgt spid="222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381000" y="0"/>
            <a:ext cx="8229600" cy="560388"/>
          </a:xfrm>
        </p:spPr>
        <p:txBody>
          <a:bodyPr/>
          <a:lstStyle/>
          <a:p>
            <a:pPr eaLnBrk="1" hangingPunct="1"/>
            <a:r>
              <a:rPr lang="en-US" smtClean="0"/>
              <a:t>Typical forging defects:</a:t>
            </a:r>
          </a:p>
        </p:txBody>
      </p:sp>
      <p:sp>
        <p:nvSpPr>
          <p:cNvPr id="220163" name="Rectangle 3"/>
          <p:cNvSpPr>
            <a:spLocks noGrp="1" noChangeArrowheads="1"/>
          </p:cNvSpPr>
          <p:nvPr>
            <p:ph idx="1"/>
          </p:nvPr>
        </p:nvSpPr>
        <p:spPr>
          <a:xfrm>
            <a:off x="152400" y="3581400"/>
            <a:ext cx="8839200" cy="3276600"/>
          </a:xfrm>
        </p:spPr>
        <p:txBody>
          <a:bodyPr/>
          <a:lstStyle/>
          <a:p>
            <a:pPr eaLnBrk="1" hangingPunct="1"/>
            <a:r>
              <a:rPr lang="en-US" smtClean="0"/>
              <a:t>Flash line crack, after trimming-occurs more often in thin workpieces. Therefore should increase the thickness of the flash.</a:t>
            </a:r>
          </a:p>
          <a:p>
            <a:pPr eaLnBrk="1" hangingPunct="1"/>
            <a:endParaRPr lang="en-US" sz="1000" smtClean="0"/>
          </a:p>
          <a:p>
            <a:pPr eaLnBrk="1" hangingPunct="1"/>
            <a:r>
              <a:rPr lang="en-US" smtClean="0"/>
              <a:t>Cold shut or fold , due to flash or fin from prior forging steps is forced into the workpiece.</a:t>
            </a:r>
          </a:p>
          <a:p>
            <a:pPr eaLnBrk="1" hangingPunct="1"/>
            <a:endParaRPr lang="en-US" sz="1000" smtClean="0"/>
          </a:p>
          <a:p>
            <a:pPr eaLnBrk="1" hangingPunct="1"/>
            <a:r>
              <a:rPr lang="en-US" smtClean="0"/>
              <a:t>• Internal cracking, due to secondary tensile stress.</a:t>
            </a:r>
          </a:p>
        </p:txBody>
      </p:sp>
      <p:pic>
        <p:nvPicPr>
          <p:cNvPr id="223236" name="Picture 4"/>
          <p:cNvPicPr>
            <a:picLocks noChangeAspect="1" noChangeArrowheads="1"/>
          </p:cNvPicPr>
          <p:nvPr/>
        </p:nvPicPr>
        <p:blipFill>
          <a:blip r:embed="rId2" cstate="print"/>
          <a:srcRect/>
          <a:stretch>
            <a:fillRect/>
          </a:stretch>
        </p:blipFill>
        <p:spPr bwMode="auto">
          <a:xfrm>
            <a:off x="1828800" y="866775"/>
            <a:ext cx="4191000" cy="27908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23236"/>
                                        </p:tgtEl>
                                        <p:attrNameLst>
                                          <p:attrName>style.visibility</p:attrName>
                                        </p:attrNameLst>
                                      </p:cBhvr>
                                      <p:to>
                                        <p:strVal val="visible"/>
                                      </p:to>
                                    </p:set>
                                    <p:animEffect transition="in" filter="checkerboard(across)">
                                      <p:cBhvr>
                                        <p:cTn id="7" dur="500"/>
                                        <p:tgtEl>
                                          <p:spTgt spid="223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457200" y="2895600"/>
            <a:ext cx="8229600" cy="1143000"/>
          </a:xfrm>
        </p:spPr>
        <p:txBody>
          <a:bodyPr/>
          <a:lstStyle/>
          <a:p>
            <a:pPr eaLnBrk="1" hangingPunct="1"/>
            <a:r>
              <a:rPr lang="en-US" sz="7200" smtClean="0"/>
              <a:t>Extrusion</a:t>
            </a:r>
          </a:p>
        </p:txBody>
      </p:sp>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381000" y="0"/>
            <a:ext cx="8229600" cy="457200"/>
          </a:xfrm>
        </p:spPr>
        <p:txBody>
          <a:bodyPr/>
          <a:lstStyle/>
          <a:p>
            <a:pPr eaLnBrk="1" hangingPunct="1"/>
            <a:r>
              <a:rPr lang="en-US" smtClean="0"/>
              <a:t>Introduction to extrusion:</a:t>
            </a:r>
          </a:p>
        </p:txBody>
      </p:sp>
      <p:sp>
        <p:nvSpPr>
          <p:cNvPr id="222211" name="Rectangle 3"/>
          <p:cNvSpPr>
            <a:spLocks noGrp="1" noChangeArrowheads="1"/>
          </p:cNvSpPr>
          <p:nvPr>
            <p:ph idx="1"/>
          </p:nvPr>
        </p:nvSpPr>
        <p:spPr>
          <a:xfrm>
            <a:off x="0" y="381000"/>
            <a:ext cx="9144000" cy="6477000"/>
          </a:xfrm>
        </p:spPr>
        <p:txBody>
          <a:bodyPr/>
          <a:lstStyle/>
          <a:p>
            <a:pPr eaLnBrk="1" hangingPunct="1"/>
            <a:r>
              <a:rPr lang="en-US" sz="2600" smtClean="0"/>
              <a:t>Extrusion is the process by which a block/billet of metal is reduced in cross section by forcing it to flow through a die orifice under high pressure.</a:t>
            </a:r>
          </a:p>
          <a:p>
            <a:pPr eaLnBrk="1" hangingPunct="1"/>
            <a:r>
              <a:rPr lang="en-US" sz="2600" smtClean="0"/>
              <a:t>In general, extrusion is used to produce cylindrical bars or hollow tubes or for the starting stock for drawn rod, cold extrusion or forged products.</a:t>
            </a:r>
          </a:p>
          <a:p>
            <a:pPr eaLnBrk="1" hangingPunct="1"/>
            <a:r>
              <a:rPr lang="en-US" sz="2600" smtClean="0"/>
              <a:t>Most metals are hot extruded due to large amount of forces required in extrusion. Complex shape can be extruded from the more readily extrudable metals such as aluminum.</a:t>
            </a:r>
          </a:p>
          <a:p>
            <a:pPr eaLnBrk="1" hangingPunct="1">
              <a:buFont typeface="Wingdings" pitchFamily="2" charset="2"/>
              <a:buNone/>
            </a:pPr>
            <a:r>
              <a:rPr lang="en-US" sz="2600" smtClean="0"/>
              <a:t>	* The products obtained are also called extrusion.</a:t>
            </a:r>
          </a:p>
        </p:txBody>
      </p:sp>
      <p:pic>
        <p:nvPicPr>
          <p:cNvPr id="215044" name="Picture 4"/>
          <p:cNvPicPr>
            <a:picLocks noChangeAspect="1" noChangeArrowheads="1"/>
          </p:cNvPicPr>
          <p:nvPr/>
        </p:nvPicPr>
        <p:blipFill>
          <a:blip r:embed="rId2" cstate="print"/>
          <a:srcRect/>
          <a:stretch>
            <a:fillRect/>
          </a:stretch>
        </p:blipFill>
        <p:spPr bwMode="auto">
          <a:xfrm>
            <a:off x="2438400" y="4648200"/>
            <a:ext cx="3429000" cy="21701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5044"/>
                                        </p:tgtEl>
                                        <p:attrNameLst>
                                          <p:attrName>style.visibility</p:attrName>
                                        </p:attrNameLst>
                                      </p:cBhvr>
                                      <p:to>
                                        <p:strVal val="visible"/>
                                      </p:to>
                                    </p:set>
                                    <p:animEffect transition="in" filter="checkerboard(across)">
                                      <p:cBhvr>
                                        <p:cTn id="7" dur="500"/>
                                        <p:tgtEl>
                                          <p:spTgt spid="215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381000" y="0"/>
            <a:ext cx="8229600" cy="560388"/>
          </a:xfrm>
        </p:spPr>
        <p:txBody>
          <a:bodyPr/>
          <a:lstStyle/>
          <a:p>
            <a:pPr eaLnBrk="1" hangingPunct="1"/>
            <a:r>
              <a:rPr lang="en-US" smtClean="0"/>
              <a:t>Introduction to extrusion (Cont..):</a:t>
            </a:r>
          </a:p>
        </p:txBody>
      </p:sp>
      <p:sp>
        <p:nvSpPr>
          <p:cNvPr id="223235" name="Rectangle 3"/>
          <p:cNvSpPr>
            <a:spLocks noGrp="1" noChangeArrowheads="1"/>
          </p:cNvSpPr>
          <p:nvPr>
            <p:ph idx="1"/>
          </p:nvPr>
        </p:nvSpPr>
        <p:spPr>
          <a:xfrm>
            <a:off x="0" y="533400"/>
            <a:ext cx="9144000" cy="6324600"/>
          </a:xfrm>
        </p:spPr>
        <p:txBody>
          <a:bodyPr/>
          <a:lstStyle/>
          <a:p>
            <a:pPr eaLnBrk="1" hangingPunct="1"/>
            <a:r>
              <a:rPr lang="en-US" sz="2600" smtClean="0"/>
              <a:t>The reaction of the extrusion billet with the container and die results in high compressive stresses which are effective in reducing cracking of materials during primary breakdown from the ingot.</a:t>
            </a:r>
          </a:p>
          <a:p>
            <a:pPr eaLnBrk="1" hangingPunct="1"/>
            <a:endParaRPr lang="en-US" sz="2600" smtClean="0"/>
          </a:p>
          <a:p>
            <a:pPr eaLnBrk="1" hangingPunct="1"/>
            <a:endParaRPr lang="en-US" sz="2600" smtClean="0"/>
          </a:p>
          <a:p>
            <a:pPr eaLnBrk="1" hangingPunct="1"/>
            <a:endParaRPr lang="en-US" sz="2600" smtClean="0"/>
          </a:p>
          <a:p>
            <a:pPr eaLnBrk="1" hangingPunct="1"/>
            <a:r>
              <a:rPr lang="en-US" sz="2600" smtClean="0"/>
              <a:t>This helps to increase the utilization of extrusion in the working of metals that are difficult to form like stainless steels, nickel-based alloys, and other high-temperature materials.</a:t>
            </a:r>
          </a:p>
          <a:p>
            <a:pPr eaLnBrk="1" hangingPunct="1"/>
            <a:r>
              <a:rPr lang="en-US" sz="2600" smtClean="0"/>
              <a:t>Similar to forging, lower ram force and a fine grained recrystallised structure are possible in hot extrusion.</a:t>
            </a:r>
          </a:p>
          <a:p>
            <a:pPr eaLnBrk="1" hangingPunct="1"/>
            <a:r>
              <a:rPr lang="en-US" sz="2600" smtClean="0"/>
              <a:t>However, better surface finish and higher strengths (strain hardened metals) are provided by cold extrusion.</a:t>
            </a:r>
          </a:p>
        </p:txBody>
      </p:sp>
      <p:pic>
        <p:nvPicPr>
          <p:cNvPr id="226308" name="Picture 4"/>
          <p:cNvPicPr>
            <a:picLocks noChangeAspect="1" noChangeArrowheads="1"/>
          </p:cNvPicPr>
          <p:nvPr/>
        </p:nvPicPr>
        <p:blipFill>
          <a:blip r:embed="rId2" cstate="print"/>
          <a:srcRect/>
          <a:stretch>
            <a:fillRect/>
          </a:stretch>
        </p:blipFill>
        <p:spPr bwMode="auto">
          <a:xfrm>
            <a:off x="3200400" y="1752600"/>
            <a:ext cx="3505200" cy="19256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26308"/>
                                        </p:tgtEl>
                                        <p:attrNameLst>
                                          <p:attrName>style.visibility</p:attrName>
                                        </p:attrNameLst>
                                      </p:cBhvr>
                                      <p:to>
                                        <p:strVal val="visible"/>
                                      </p:to>
                                    </p:set>
                                    <p:animEffect transition="in" filter="checkerboard(across)">
                                      <p:cBhvr>
                                        <p:cTn id="7" dur="500"/>
                                        <p:tgtEl>
                                          <p:spTgt spid="226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381000" y="0"/>
            <a:ext cx="8229600" cy="560388"/>
          </a:xfrm>
        </p:spPr>
        <p:txBody>
          <a:bodyPr/>
          <a:lstStyle/>
          <a:p>
            <a:pPr eaLnBrk="1" hangingPunct="1"/>
            <a:r>
              <a:rPr lang="en-US" smtClean="0"/>
              <a:t>Extrusion products:</a:t>
            </a:r>
          </a:p>
        </p:txBody>
      </p:sp>
      <p:pic>
        <p:nvPicPr>
          <p:cNvPr id="227332" name="Picture 4"/>
          <p:cNvPicPr>
            <a:picLocks noChangeAspect="1" noChangeArrowheads="1"/>
          </p:cNvPicPr>
          <p:nvPr/>
        </p:nvPicPr>
        <p:blipFill>
          <a:blip r:embed="rId2" cstate="print"/>
          <a:srcRect/>
          <a:stretch>
            <a:fillRect/>
          </a:stretch>
        </p:blipFill>
        <p:spPr bwMode="auto">
          <a:xfrm>
            <a:off x="228600" y="685800"/>
            <a:ext cx="8610600" cy="61245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27332"/>
                                        </p:tgtEl>
                                        <p:attrNameLst>
                                          <p:attrName>style.visibility</p:attrName>
                                        </p:attrNameLst>
                                      </p:cBhvr>
                                      <p:to>
                                        <p:strVal val="visible"/>
                                      </p:to>
                                    </p:set>
                                    <p:animEffect transition="in" filter="checkerboard(across)">
                                      <p:cBhvr>
                                        <p:cTn id="7" dur="500"/>
                                        <p:tgtEl>
                                          <p:spTgt spid="227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381000" y="0"/>
            <a:ext cx="8229600" cy="560388"/>
          </a:xfrm>
        </p:spPr>
        <p:txBody>
          <a:bodyPr/>
          <a:lstStyle/>
          <a:p>
            <a:pPr eaLnBrk="1" hangingPunct="1"/>
            <a:r>
              <a:rPr lang="en-US" smtClean="0"/>
              <a:t>Classification of extrusion processes:</a:t>
            </a:r>
          </a:p>
        </p:txBody>
      </p:sp>
      <p:sp>
        <p:nvSpPr>
          <p:cNvPr id="225283" name="Rectangle 3"/>
          <p:cNvSpPr>
            <a:spLocks noGrp="1" noChangeArrowheads="1"/>
          </p:cNvSpPr>
          <p:nvPr>
            <p:ph idx="1"/>
          </p:nvPr>
        </p:nvSpPr>
        <p:spPr>
          <a:xfrm>
            <a:off x="0" y="533400"/>
            <a:ext cx="9144000" cy="6324600"/>
          </a:xfrm>
        </p:spPr>
        <p:txBody>
          <a:bodyPr/>
          <a:lstStyle/>
          <a:p>
            <a:pPr eaLnBrk="1" hangingPunct="1"/>
            <a:r>
              <a:rPr lang="en-US" sz="2700" smtClean="0"/>
              <a:t>There are several ways to classify metal extrusion processes;</a:t>
            </a:r>
          </a:p>
          <a:p>
            <a:pPr eaLnBrk="1" hangingPunct="1"/>
            <a:endParaRPr lang="en-US" sz="1600" smtClean="0"/>
          </a:p>
          <a:p>
            <a:pPr eaLnBrk="1" hangingPunct="1">
              <a:buFont typeface="Wingdings" pitchFamily="2" charset="2"/>
              <a:buChar char="Ø"/>
            </a:pPr>
            <a:r>
              <a:rPr lang="en-US" smtClean="0"/>
              <a:t>By direction </a:t>
            </a:r>
          </a:p>
          <a:p>
            <a:pPr eaLnBrk="1" hangingPunct="1">
              <a:buFont typeface="Wingdings" pitchFamily="2" charset="2"/>
              <a:buChar char="Ø"/>
            </a:pPr>
            <a:endParaRPr lang="en-US" sz="800" smtClean="0"/>
          </a:p>
          <a:p>
            <a:pPr lvl="1" eaLnBrk="1" hangingPunct="1"/>
            <a:r>
              <a:rPr lang="en-US" smtClean="0"/>
              <a:t>Direct / Indirect extrusion</a:t>
            </a:r>
          </a:p>
          <a:p>
            <a:pPr lvl="1" eaLnBrk="1" hangingPunct="1"/>
            <a:endParaRPr lang="en-US" sz="800" smtClean="0"/>
          </a:p>
          <a:p>
            <a:pPr lvl="1" eaLnBrk="1" hangingPunct="1"/>
            <a:r>
              <a:rPr lang="en-US" smtClean="0"/>
              <a:t>Forward / backward extrusion</a:t>
            </a:r>
          </a:p>
          <a:p>
            <a:pPr lvl="1" eaLnBrk="1" hangingPunct="1"/>
            <a:endParaRPr lang="en-US" sz="1600" smtClean="0"/>
          </a:p>
          <a:p>
            <a:pPr eaLnBrk="1" hangingPunct="1">
              <a:buFont typeface="Wingdings" pitchFamily="2" charset="2"/>
              <a:buChar char="Ø"/>
            </a:pPr>
            <a:r>
              <a:rPr lang="en-US" smtClean="0"/>
              <a:t>By operating temperature</a:t>
            </a:r>
          </a:p>
          <a:p>
            <a:pPr eaLnBrk="1" hangingPunct="1">
              <a:buFont typeface="Wingdings" pitchFamily="2" charset="2"/>
              <a:buChar char="Ø"/>
            </a:pPr>
            <a:endParaRPr lang="en-US" sz="800" smtClean="0"/>
          </a:p>
          <a:p>
            <a:pPr lvl="1" eaLnBrk="1" hangingPunct="1"/>
            <a:r>
              <a:rPr lang="en-US" smtClean="0"/>
              <a:t>Hot / cold extrusion</a:t>
            </a:r>
          </a:p>
          <a:p>
            <a:pPr lvl="1" eaLnBrk="1" hangingPunct="1"/>
            <a:endParaRPr lang="en-US" sz="1600" smtClean="0"/>
          </a:p>
          <a:p>
            <a:pPr eaLnBrk="1" hangingPunct="1">
              <a:buFont typeface="Wingdings" pitchFamily="2" charset="2"/>
              <a:buChar char="Ø"/>
            </a:pPr>
            <a:r>
              <a:rPr lang="en-US" smtClean="0"/>
              <a:t>By equipment </a:t>
            </a:r>
          </a:p>
          <a:p>
            <a:pPr eaLnBrk="1" hangingPunct="1">
              <a:buFont typeface="Wingdings" pitchFamily="2" charset="2"/>
              <a:buChar char="Ø"/>
            </a:pPr>
            <a:endParaRPr lang="en-US" sz="800" smtClean="0"/>
          </a:p>
          <a:p>
            <a:pPr lvl="1" eaLnBrk="1" hangingPunct="1"/>
            <a:r>
              <a:rPr lang="en-US" smtClean="0"/>
              <a:t>Horizontal and </a:t>
            </a:r>
          </a:p>
          <a:p>
            <a:pPr lvl="1" eaLnBrk="1" hangingPunct="1"/>
            <a:endParaRPr lang="en-US" sz="800" smtClean="0"/>
          </a:p>
          <a:p>
            <a:pPr lvl="1" eaLnBrk="1" hangingPunct="1"/>
            <a:r>
              <a:rPr lang="en-US" smtClean="0"/>
              <a:t>vertical extrusion</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4"/>
          <p:cNvSpPr txBox="1">
            <a:spLocks noChangeArrowheads="1"/>
          </p:cNvSpPr>
          <p:nvPr/>
        </p:nvSpPr>
        <p:spPr bwMode="auto">
          <a:xfrm>
            <a:off x="152400" y="0"/>
            <a:ext cx="8839200" cy="579438"/>
          </a:xfrm>
          <a:prstGeom prst="rect">
            <a:avLst/>
          </a:prstGeom>
          <a:noFill/>
          <a:ln w="9525">
            <a:noFill/>
            <a:miter lim="800000"/>
            <a:headEnd/>
            <a:tailEnd/>
          </a:ln>
        </p:spPr>
        <p:txBody>
          <a:bodyPr>
            <a:spAutoFit/>
          </a:bodyPr>
          <a:lstStyle/>
          <a:p>
            <a:pPr>
              <a:spcBef>
                <a:spcPct val="50000"/>
              </a:spcBef>
            </a:pPr>
            <a:r>
              <a:rPr lang="en-US" sz="3200" b="1"/>
              <a:t>Total true strain and conventional strain:</a:t>
            </a:r>
          </a:p>
        </p:txBody>
      </p:sp>
      <p:pic>
        <p:nvPicPr>
          <p:cNvPr id="25606" name="Picture 6"/>
          <p:cNvPicPr>
            <a:picLocks noGrp="1" noChangeAspect="1" noChangeArrowheads="1"/>
          </p:cNvPicPr>
          <p:nvPr>
            <p:ph type="subTitle" idx="1"/>
          </p:nvPr>
        </p:nvPicPr>
        <p:blipFill>
          <a:blip r:embed="rId2" cstate="print"/>
          <a:srcRect/>
          <a:stretch>
            <a:fillRect/>
          </a:stretch>
        </p:blipFill>
        <p:spPr>
          <a:xfrm>
            <a:off x="457200" y="609600"/>
            <a:ext cx="7162800" cy="1981200"/>
          </a:xfrm>
          <a:noFill/>
        </p:spPr>
      </p:pic>
      <p:sp>
        <p:nvSpPr>
          <p:cNvPr id="25607" name="Text Box 7"/>
          <p:cNvSpPr txBox="1">
            <a:spLocks noChangeArrowheads="1"/>
          </p:cNvSpPr>
          <p:nvPr/>
        </p:nvSpPr>
        <p:spPr bwMode="auto">
          <a:xfrm>
            <a:off x="228600" y="2667000"/>
            <a:ext cx="8610600" cy="1736725"/>
          </a:xfrm>
          <a:prstGeom prst="rect">
            <a:avLst/>
          </a:prstGeom>
          <a:noFill/>
          <a:ln w="9525">
            <a:noFill/>
            <a:miter lim="800000"/>
            <a:headEnd/>
            <a:tailEnd/>
          </a:ln>
        </p:spPr>
        <p:txBody>
          <a:bodyPr>
            <a:spAutoFit/>
          </a:bodyPr>
          <a:lstStyle/>
          <a:p>
            <a:pPr>
              <a:spcBef>
                <a:spcPct val="50000"/>
              </a:spcBef>
            </a:pPr>
            <a:r>
              <a:rPr lang="en-US" sz="2400" b="1" i="1" u="sng"/>
              <a:t>The total conventional strain e:</a:t>
            </a:r>
          </a:p>
          <a:p>
            <a:pPr>
              <a:spcBef>
                <a:spcPct val="50000"/>
              </a:spcBef>
            </a:pPr>
            <a:r>
              <a:rPr lang="en-US" sz="2400"/>
              <a:t>The total conventional strain e       is not equal to e      + e      + e      .</a:t>
            </a:r>
          </a:p>
          <a:p>
            <a:pPr>
              <a:spcBef>
                <a:spcPct val="50000"/>
              </a:spcBef>
            </a:pPr>
            <a:r>
              <a:rPr lang="en-US" sz="2400"/>
              <a:t>							</a:t>
            </a:r>
            <a:r>
              <a:rPr lang="en-US" sz="3200"/>
              <a:t>…Eq.7</a:t>
            </a:r>
            <a:r>
              <a:rPr lang="en-US" sz="2400"/>
              <a:t>	</a:t>
            </a:r>
          </a:p>
        </p:txBody>
      </p:sp>
      <p:pic>
        <p:nvPicPr>
          <p:cNvPr id="25608" name="Picture 8"/>
          <p:cNvPicPr>
            <a:picLocks noChangeAspect="1" noChangeArrowheads="1"/>
          </p:cNvPicPr>
          <p:nvPr/>
        </p:nvPicPr>
        <p:blipFill>
          <a:blip r:embed="rId3" cstate="print"/>
          <a:srcRect/>
          <a:stretch>
            <a:fillRect/>
          </a:stretch>
        </p:blipFill>
        <p:spPr bwMode="auto">
          <a:xfrm>
            <a:off x="381000" y="3810000"/>
            <a:ext cx="5943600" cy="533400"/>
          </a:xfrm>
          <a:prstGeom prst="rect">
            <a:avLst/>
          </a:prstGeom>
          <a:noFill/>
          <a:ln w="9525">
            <a:noFill/>
            <a:miter lim="800000"/>
            <a:headEnd/>
            <a:tailEnd/>
          </a:ln>
        </p:spPr>
      </p:pic>
      <p:sp>
        <p:nvSpPr>
          <p:cNvPr id="25609" name="Text Box 9"/>
          <p:cNvSpPr txBox="1">
            <a:spLocks noChangeArrowheads="1"/>
          </p:cNvSpPr>
          <p:nvPr/>
        </p:nvSpPr>
        <p:spPr bwMode="auto">
          <a:xfrm>
            <a:off x="304800" y="4572000"/>
            <a:ext cx="8686800" cy="1736725"/>
          </a:xfrm>
          <a:prstGeom prst="rect">
            <a:avLst/>
          </a:prstGeom>
          <a:noFill/>
          <a:ln w="9525">
            <a:noFill/>
            <a:miter lim="800000"/>
            <a:headEnd/>
            <a:tailEnd/>
          </a:ln>
        </p:spPr>
        <p:txBody>
          <a:bodyPr>
            <a:spAutoFit/>
          </a:bodyPr>
          <a:lstStyle/>
          <a:p>
            <a:pPr>
              <a:spcBef>
                <a:spcPct val="50000"/>
              </a:spcBef>
            </a:pPr>
            <a:r>
              <a:rPr lang="en-US" sz="2400" b="1" i="1" u="sng"/>
              <a:t>The total true strain ε</a:t>
            </a:r>
          </a:p>
          <a:p>
            <a:pPr>
              <a:spcBef>
                <a:spcPct val="50000"/>
              </a:spcBef>
            </a:pPr>
            <a:r>
              <a:rPr lang="en-US" sz="2400"/>
              <a:t>• The total true strain = the summation of the incremental true strains.</a:t>
            </a:r>
          </a:p>
          <a:p>
            <a:pPr>
              <a:spcBef>
                <a:spcPct val="50000"/>
              </a:spcBef>
            </a:pPr>
            <a:r>
              <a:rPr lang="en-US" sz="2400"/>
              <a:t>								</a:t>
            </a:r>
            <a:r>
              <a:rPr lang="en-US" sz="3200"/>
              <a:t>…Eq.8</a:t>
            </a:r>
          </a:p>
        </p:txBody>
      </p:sp>
      <p:pic>
        <p:nvPicPr>
          <p:cNvPr id="25610" name="Picture 10"/>
          <p:cNvPicPr>
            <a:picLocks noChangeAspect="1" noChangeArrowheads="1"/>
          </p:cNvPicPr>
          <p:nvPr/>
        </p:nvPicPr>
        <p:blipFill>
          <a:blip r:embed="rId4" cstate="print"/>
          <a:srcRect/>
          <a:stretch>
            <a:fillRect/>
          </a:stretch>
        </p:blipFill>
        <p:spPr bwMode="auto">
          <a:xfrm>
            <a:off x="228600" y="5638800"/>
            <a:ext cx="7391400" cy="762000"/>
          </a:xfrm>
          <a:prstGeom prst="rect">
            <a:avLst/>
          </a:prstGeom>
          <a:noFill/>
          <a:ln w="9525">
            <a:noFill/>
            <a:miter lim="800000"/>
            <a:headEnd/>
            <a:tailEnd/>
          </a:ln>
        </p:spPr>
      </p:pic>
      <p:sp>
        <p:nvSpPr>
          <p:cNvPr id="24584" name="Text Box 11"/>
          <p:cNvSpPr txBox="1">
            <a:spLocks noChangeArrowheads="1"/>
          </p:cNvSpPr>
          <p:nvPr/>
        </p:nvSpPr>
        <p:spPr bwMode="auto">
          <a:xfrm>
            <a:off x="3962400" y="3429000"/>
            <a:ext cx="533400" cy="366713"/>
          </a:xfrm>
          <a:prstGeom prst="rect">
            <a:avLst/>
          </a:prstGeom>
          <a:noFill/>
          <a:ln w="9525">
            <a:noFill/>
            <a:miter lim="800000"/>
            <a:headEnd/>
            <a:tailEnd/>
          </a:ln>
        </p:spPr>
        <p:txBody>
          <a:bodyPr>
            <a:spAutoFit/>
          </a:bodyPr>
          <a:lstStyle/>
          <a:p>
            <a:pPr>
              <a:spcBef>
                <a:spcPct val="50000"/>
              </a:spcBef>
            </a:pPr>
            <a:r>
              <a:rPr lang="en-US" sz="1800" b="1"/>
              <a:t>0-3</a:t>
            </a:r>
          </a:p>
        </p:txBody>
      </p:sp>
      <p:sp>
        <p:nvSpPr>
          <p:cNvPr id="25612" name="Text Box 12"/>
          <p:cNvSpPr txBox="1">
            <a:spLocks noChangeArrowheads="1"/>
          </p:cNvSpPr>
          <p:nvPr/>
        </p:nvSpPr>
        <p:spPr bwMode="auto">
          <a:xfrm>
            <a:off x="6400800" y="3429000"/>
            <a:ext cx="533400" cy="366713"/>
          </a:xfrm>
          <a:prstGeom prst="rect">
            <a:avLst/>
          </a:prstGeom>
          <a:noFill/>
          <a:ln w="9525">
            <a:noFill/>
            <a:miter lim="800000"/>
            <a:headEnd/>
            <a:tailEnd/>
          </a:ln>
        </p:spPr>
        <p:txBody>
          <a:bodyPr>
            <a:spAutoFit/>
          </a:bodyPr>
          <a:lstStyle/>
          <a:p>
            <a:pPr>
              <a:spcBef>
                <a:spcPct val="50000"/>
              </a:spcBef>
            </a:pPr>
            <a:r>
              <a:rPr lang="en-US" sz="1800" b="1"/>
              <a:t>0-1</a:t>
            </a:r>
          </a:p>
        </p:txBody>
      </p:sp>
      <p:sp>
        <p:nvSpPr>
          <p:cNvPr id="24586" name="Text Box 13"/>
          <p:cNvSpPr txBox="1">
            <a:spLocks noChangeArrowheads="1"/>
          </p:cNvSpPr>
          <p:nvPr/>
        </p:nvSpPr>
        <p:spPr bwMode="auto">
          <a:xfrm>
            <a:off x="8305800" y="3886200"/>
            <a:ext cx="533400" cy="366713"/>
          </a:xfrm>
          <a:prstGeom prst="rect">
            <a:avLst/>
          </a:prstGeom>
          <a:noFill/>
          <a:ln w="9525">
            <a:noFill/>
            <a:miter lim="800000"/>
            <a:headEnd/>
            <a:tailEnd/>
          </a:ln>
        </p:spPr>
        <p:txBody>
          <a:bodyPr>
            <a:spAutoFit/>
          </a:bodyPr>
          <a:lstStyle/>
          <a:p>
            <a:pPr>
              <a:spcBef>
                <a:spcPct val="50000"/>
              </a:spcBef>
            </a:pPr>
            <a:endParaRPr lang="en-US" sz="1800"/>
          </a:p>
        </p:txBody>
      </p:sp>
      <p:sp>
        <p:nvSpPr>
          <p:cNvPr id="24587" name="Text Box 14"/>
          <p:cNvSpPr txBox="1">
            <a:spLocks noChangeArrowheads="1"/>
          </p:cNvSpPr>
          <p:nvPr/>
        </p:nvSpPr>
        <p:spPr bwMode="auto">
          <a:xfrm>
            <a:off x="8382000" y="3886200"/>
            <a:ext cx="533400" cy="366713"/>
          </a:xfrm>
          <a:prstGeom prst="rect">
            <a:avLst/>
          </a:prstGeom>
          <a:noFill/>
          <a:ln w="9525">
            <a:noFill/>
            <a:miter lim="800000"/>
            <a:headEnd/>
            <a:tailEnd/>
          </a:ln>
        </p:spPr>
        <p:txBody>
          <a:bodyPr>
            <a:spAutoFit/>
          </a:bodyPr>
          <a:lstStyle/>
          <a:p>
            <a:pPr>
              <a:spcBef>
                <a:spcPct val="50000"/>
              </a:spcBef>
            </a:pPr>
            <a:endParaRPr lang="en-US" sz="1800"/>
          </a:p>
        </p:txBody>
      </p:sp>
      <p:sp>
        <p:nvSpPr>
          <p:cNvPr id="25615" name="Text Box 15"/>
          <p:cNvSpPr txBox="1">
            <a:spLocks noChangeArrowheads="1"/>
          </p:cNvSpPr>
          <p:nvPr/>
        </p:nvSpPr>
        <p:spPr bwMode="auto">
          <a:xfrm>
            <a:off x="7239000" y="3429000"/>
            <a:ext cx="533400" cy="366713"/>
          </a:xfrm>
          <a:prstGeom prst="rect">
            <a:avLst/>
          </a:prstGeom>
          <a:noFill/>
          <a:ln w="9525">
            <a:noFill/>
            <a:miter lim="800000"/>
            <a:headEnd/>
            <a:tailEnd/>
          </a:ln>
        </p:spPr>
        <p:txBody>
          <a:bodyPr>
            <a:spAutoFit/>
          </a:bodyPr>
          <a:lstStyle/>
          <a:p>
            <a:pPr>
              <a:spcBef>
                <a:spcPct val="50000"/>
              </a:spcBef>
            </a:pPr>
            <a:r>
              <a:rPr lang="en-US" sz="1800" b="1"/>
              <a:t>1-2</a:t>
            </a:r>
          </a:p>
        </p:txBody>
      </p:sp>
      <p:sp>
        <p:nvSpPr>
          <p:cNvPr id="25616" name="Text Box 16"/>
          <p:cNvSpPr txBox="1">
            <a:spLocks noChangeArrowheads="1"/>
          </p:cNvSpPr>
          <p:nvPr/>
        </p:nvSpPr>
        <p:spPr bwMode="auto">
          <a:xfrm>
            <a:off x="8153400" y="3429000"/>
            <a:ext cx="685800" cy="366713"/>
          </a:xfrm>
          <a:prstGeom prst="rect">
            <a:avLst/>
          </a:prstGeom>
          <a:noFill/>
          <a:ln w="9525">
            <a:noFill/>
            <a:miter lim="800000"/>
            <a:headEnd/>
            <a:tailEnd/>
          </a:ln>
        </p:spPr>
        <p:txBody>
          <a:bodyPr>
            <a:spAutoFit/>
          </a:bodyPr>
          <a:lstStyle/>
          <a:p>
            <a:pPr>
              <a:spcBef>
                <a:spcPct val="50000"/>
              </a:spcBef>
            </a:pPr>
            <a:r>
              <a:rPr lang="en-US" sz="1800" b="1"/>
              <a:t>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diamond(in)">
                                      <p:cBhvr>
                                        <p:cTn id="7" dur="2000"/>
                                        <p:tgtEl>
                                          <p:spTgt spid="256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606"/>
                                        </p:tgtEl>
                                        <p:attrNameLst>
                                          <p:attrName>style.visibility</p:attrName>
                                        </p:attrNameLst>
                                      </p:cBhvr>
                                      <p:to>
                                        <p:strVal val="visible"/>
                                      </p:to>
                                    </p:set>
                                    <p:anim calcmode="lin" valueType="num">
                                      <p:cBhvr additive="base">
                                        <p:cTn id="12" dur="500" fill="hold"/>
                                        <p:tgtEl>
                                          <p:spTgt spid="25606"/>
                                        </p:tgtEl>
                                        <p:attrNameLst>
                                          <p:attrName>ppt_x</p:attrName>
                                        </p:attrNameLst>
                                      </p:cBhvr>
                                      <p:tavLst>
                                        <p:tav tm="0">
                                          <p:val>
                                            <p:strVal val="#ppt_x"/>
                                          </p:val>
                                        </p:tav>
                                        <p:tav tm="100000">
                                          <p:val>
                                            <p:strVal val="#ppt_x"/>
                                          </p:val>
                                        </p:tav>
                                      </p:tavLst>
                                    </p:anim>
                                    <p:anim calcmode="lin" valueType="num">
                                      <p:cBhvr additive="base">
                                        <p:cTn id="13" dur="500" fill="hold"/>
                                        <p:tgtEl>
                                          <p:spTgt spid="2560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607">
                                            <p:txEl>
                                              <p:pRg st="0" end="0"/>
                                            </p:txEl>
                                          </p:spTgt>
                                        </p:tgtEl>
                                        <p:attrNameLst>
                                          <p:attrName>style.visibility</p:attrName>
                                        </p:attrNameLst>
                                      </p:cBhvr>
                                      <p:to>
                                        <p:strVal val="visible"/>
                                      </p:to>
                                    </p:set>
                                    <p:anim calcmode="lin" valueType="num">
                                      <p:cBhvr additive="base">
                                        <p:cTn id="18" dur="500" fill="hold"/>
                                        <p:tgtEl>
                                          <p:spTgt spid="2560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56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5612"/>
                                        </p:tgtEl>
                                        <p:attrNameLst>
                                          <p:attrName>style.visibility</p:attrName>
                                        </p:attrNameLst>
                                      </p:cBhvr>
                                      <p:to>
                                        <p:strVal val="visible"/>
                                      </p:to>
                                    </p:set>
                                    <p:anim calcmode="lin" valueType="num">
                                      <p:cBhvr additive="base">
                                        <p:cTn id="24" dur="500" fill="hold"/>
                                        <p:tgtEl>
                                          <p:spTgt spid="25612"/>
                                        </p:tgtEl>
                                        <p:attrNameLst>
                                          <p:attrName>ppt_x</p:attrName>
                                        </p:attrNameLst>
                                      </p:cBhvr>
                                      <p:tavLst>
                                        <p:tav tm="0">
                                          <p:val>
                                            <p:strVal val="#ppt_x"/>
                                          </p:val>
                                        </p:tav>
                                        <p:tav tm="100000">
                                          <p:val>
                                            <p:strVal val="#ppt_x"/>
                                          </p:val>
                                        </p:tav>
                                      </p:tavLst>
                                    </p:anim>
                                    <p:anim calcmode="lin" valueType="num">
                                      <p:cBhvr additive="base">
                                        <p:cTn id="25" dur="500" fill="hold"/>
                                        <p:tgtEl>
                                          <p:spTgt spid="2561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5615"/>
                                        </p:tgtEl>
                                        <p:attrNameLst>
                                          <p:attrName>style.visibility</p:attrName>
                                        </p:attrNameLst>
                                      </p:cBhvr>
                                      <p:to>
                                        <p:strVal val="visible"/>
                                      </p:to>
                                    </p:set>
                                    <p:anim calcmode="lin" valueType="num">
                                      <p:cBhvr additive="base">
                                        <p:cTn id="28" dur="500" fill="hold"/>
                                        <p:tgtEl>
                                          <p:spTgt spid="25615"/>
                                        </p:tgtEl>
                                        <p:attrNameLst>
                                          <p:attrName>ppt_x</p:attrName>
                                        </p:attrNameLst>
                                      </p:cBhvr>
                                      <p:tavLst>
                                        <p:tav tm="0">
                                          <p:val>
                                            <p:strVal val="#ppt_x"/>
                                          </p:val>
                                        </p:tav>
                                        <p:tav tm="100000">
                                          <p:val>
                                            <p:strVal val="#ppt_x"/>
                                          </p:val>
                                        </p:tav>
                                      </p:tavLst>
                                    </p:anim>
                                    <p:anim calcmode="lin" valueType="num">
                                      <p:cBhvr additive="base">
                                        <p:cTn id="29" dur="500" fill="hold"/>
                                        <p:tgtEl>
                                          <p:spTgt spid="2561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5616"/>
                                        </p:tgtEl>
                                        <p:attrNameLst>
                                          <p:attrName>style.visibility</p:attrName>
                                        </p:attrNameLst>
                                      </p:cBhvr>
                                      <p:to>
                                        <p:strVal val="visible"/>
                                      </p:to>
                                    </p:set>
                                    <p:anim calcmode="lin" valueType="num">
                                      <p:cBhvr additive="base">
                                        <p:cTn id="32" dur="500" fill="hold"/>
                                        <p:tgtEl>
                                          <p:spTgt spid="25616"/>
                                        </p:tgtEl>
                                        <p:attrNameLst>
                                          <p:attrName>ppt_x</p:attrName>
                                        </p:attrNameLst>
                                      </p:cBhvr>
                                      <p:tavLst>
                                        <p:tav tm="0">
                                          <p:val>
                                            <p:strVal val="#ppt_x"/>
                                          </p:val>
                                        </p:tav>
                                        <p:tav tm="100000">
                                          <p:val>
                                            <p:strVal val="#ppt_x"/>
                                          </p:val>
                                        </p:tav>
                                      </p:tavLst>
                                    </p:anim>
                                    <p:anim calcmode="lin" valueType="num">
                                      <p:cBhvr additive="base">
                                        <p:cTn id="33" dur="500" fill="hold"/>
                                        <p:tgtEl>
                                          <p:spTgt spid="2561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5607">
                                            <p:txEl>
                                              <p:pRg st="0" end="0"/>
                                            </p:txEl>
                                          </p:spTgt>
                                        </p:tgtEl>
                                        <p:attrNameLst>
                                          <p:attrName>style.visibility</p:attrName>
                                        </p:attrNameLst>
                                      </p:cBhvr>
                                      <p:to>
                                        <p:strVal val="visible"/>
                                      </p:to>
                                    </p:set>
                                    <p:anim calcmode="lin" valueType="num">
                                      <p:cBhvr additive="base">
                                        <p:cTn id="36" dur="500" fill="hold"/>
                                        <p:tgtEl>
                                          <p:spTgt spid="25607">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5607">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5607">
                                            <p:txEl>
                                              <p:pRg st="1" end="1"/>
                                            </p:txEl>
                                          </p:spTgt>
                                        </p:tgtEl>
                                        <p:attrNameLst>
                                          <p:attrName>style.visibility</p:attrName>
                                        </p:attrNameLst>
                                      </p:cBhvr>
                                      <p:to>
                                        <p:strVal val="visible"/>
                                      </p:to>
                                    </p:set>
                                    <p:anim calcmode="lin" valueType="num">
                                      <p:cBhvr additive="base">
                                        <p:cTn id="40" dur="500" fill="hold"/>
                                        <p:tgtEl>
                                          <p:spTgt spid="25607">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5607">
                                            <p:txEl>
                                              <p:pRg st="1" end="1"/>
                                            </p:txEl>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5607">
                                            <p:txEl>
                                              <p:pRg st="2" end="2"/>
                                            </p:txEl>
                                          </p:spTgt>
                                        </p:tgtEl>
                                        <p:attrNameLst>
                                          <p:attrName>style.visibility</p:attrName>
                                        </p:attrNameLst>
                                      </p:cBhvr>
                                      <p:to>
                                        <p:strVal val="visible"/>
                                      </p:to>
                                    </p:set>
                                    <p:anim calcmode="lin" valueType="num">
                                      <p:cBhvr additive="base">
                                        <p:cTn id="44" dur="500" fill="hold"/>
                                        <p:tgtEl>
                                          <p:spTgt spid="25607">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56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5608"/>
                                        </p:tgtEl>
                                        <p:attrNameLst>
                                          <p:attrName>style.visibility</p:attrName>
                                        </p:attrNameLst>
                                      </p:cBhvr>
                                      <p:to>
                                        <p:strVal val="visible"/>
                                      </p:to>
                                    </p:set>
                                    <p:anim calcmode="lin" valueType="num">
                                      <p:cBhvr additive="base">
                                        <p:cTn id="50" dur="500" fill="hold"/>
                                        <p:tgtEl>
                                          <p:spTgt spid="25608"/>
                                        </p:tgtEl>
                                        <p:attrNameLst>
                                          <p:attrName>ppt_x</p:attrName>
                                        </p:attrNameLst>
                                      </p:cBhvr>
                                      <p:tavLst>
                                        <p:tav tm="0">
                                          <p:val>
                                            <p:strVal val="#ppt_x"/>
                                          </p:val>
                                        </p:tav>
                                        <p:tav tm="100000">
                                          <p:val>
                                            <p:strVal val="#ppt_x"/>
                                          </p:val>
                                        </p:tav>
                                      </p:tavLst>
                                    </p:anim>
                                    <p:anim calcmode="lin" valueType="num">
                                      <p:cBhvr additive="base">
                                        <p:cTn id="51" dur="500" fill="hold"/>
                                        <p:tgtEl>
                                          <p:spTgt spid="2560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5609">
                                            <p:txEl>
                                              <p:pRg st="0" end="0"/>
                                            </p:txEl>
                                          </p:spTgt>
                                        </p:tgtEl>
                                        <p:attrNameLst>
                                          <p:attrName>style.visibility</p:attrName>
                                        </p:attrNameLst>
                                      </p:cBhvr>
                                      <p:to>
                                        <p:strVal val="visible"/>
                                      </p:to>
                                    </p:set>
                                    <p:anim calcmode="lin" valueType="num">
                                      <p:cBhvr additive="base">
                                        <p:cTn id="56" dur="500" fill="hold"/>
                                        <p:tgtEl>
                                          <p:spTgt spid="25609">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560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5609">
                                            <p:txEl>
                                              <p:pRg st="1" end="1"/>
                                            </p:txEl>
                                          </p:spTgt>
                                        </p:tgtEl>
                                        <p:attrNameLst>
                                          <p:attrName>style.visibility</p:attrName>
                                        </p:attrNameLst>
                                      </p:cBhvr>
                                      <p:to>
                                        <p:strVal val="visible"/>
                                      </p:to>
                                    </p:set>
                                    <p:anim calcmode="lin" valueType="num">
                                      <p:cBhvr additive="base">
                                        <p:cTn id="62" dur="500" fill="hold"/>
                                        <p:tgtEl>
                                          <p:spTgt spid="25609">
                                            <p:txEl>
                                              <p:pRg st="1" end="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5609">
                                            <p:txEl>
                                              <p:pRg st="1" end="1"/>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5609">
                                            <p:txEl>
                                              <p:pRg st="2" end="2"/>
                                            </p:txEl>
                                          </p:spTgt>
                                        </p:tgtEl>
                                        <p:attrNameLst>
                                          <p:attrName>style.visibility</p:attrName>
                                        </p:attrNameLst>
                                      </p:cBhvr>
                                      <p:to>
                                        <p:strVal val="visible"/>
                                      </p:to>
                                    </p:set>
                                    <p:anim calcmode="lin" valueType="num">
                                      <p:cBhvr additive="base">
                                        <p:cTn id="66" dur="500" fill="hold"/>
                                        <p:tgtEl>
                                          <p:spTgt spid="25609">
                                            <p:txEl>
                                              <p:pRg st="2" end="2"/>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560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5610"/>
                                        </p:tgtEl>
                                        <p:attrNameLst>
                                          <p:attrName>style.visibility</p:attrName>
                                        </p:attrNameLst>
                                      </p:cBhvr>
                                      <p:to>
                                        <p:strVal val="visible"/>
                                      </p:to>
                                    </p:set>
                                    <p:anim calcmode="lin" valueType="num">
                                      <p:cBhvr additive="base">
                                        <p:cTn id="72" dur="500" fill="hold"/>
                                        <p:tgtEl>
                                          <p:spTgt spid="25610"/>
                                        </p:tgtEl>
                                        <p:attrNameLst>
                                          <p:attrName>ppt_x</p:attrName>
                                        </p:attrNameLst>
                                      </p:cBhvr>
                                      <p:tavLst>
                                        <p:tav tm="0">
                                          <p:val>
                                            <p:strVal val="#ppt_x"/>
                                          </p:val>
                                        </p:tav>
                                        <p:tav tm="100000">
                                          <p:val>
                                            <p:strVal val="#ppt_x"/>
                                          </p:val>
                                        </p:tav>
                                      </p:tavLst>
                                    </p:anim>
                                    <p:anim calcmode="lin" valueType="num">
                                      <p:cBhvr additive="base">
                                        <p:cTn id="73" dur="500" fill="hold"/>
                                        <p:tgtEl>
                                          <p:spTgt spid="256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build="allAtOnce"/>
      <p:bldP spid="25612" grpId="0"/>
      <p:bldP spid="25615" grpId="0"/>
      <p:bldP spid="25616"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381000" y="0"/>
            <a:ext cx="8229600" cy="560388"/>
          </a:xfrm>
        </p:spPr>
        <p:txBody>
          <a:bodyPr/>
          <a:lstStyle/>
          <a:p>
            <a:pPr eaLnBrk="1" hangingPunct="1"/>
            <a:r>
              <a:rPr lang="en-US" smtClean="0"/>
              <a:t>Direct and indirect extrusions:</a:t>
            </a:r>
          </a:p>
        </p:txBody>
      </p:sp>
      <p:sp>
        <p:nvSpPr>
          <p:cNvPr id="229379" name="Rectangle 3"/>
          <p:cNvSpPr>
            <a:spLocks noGrp="1" noChangeArrowheads="1"/>
          </p:cNvSpPr>
          <p:nvPr>
            <p:ph idx="1"/>
          </p:nvPr>
        </p:nvSpPr>
        <p:spPr>
          <a:xfrm>
            <a:off x="0" y="457200"/>
            <a:ext cx="6629400" cy="6400800"/>
          </a:xfrm>
        </p:spPr>
        <p:txBody>
          <a:bodyPr rtlCol="0">
            <a:normAutofit lnSpcReduction="10000"/>
          </a:bodyPr>
          <a:lstStyle/>
          <a:p>
            <a:pPr marL="514350" indent="-514350" eaLnBrk="1" fontAlgn="auto" hangingPunct="1">
              <a:spcAft>
                <a:spcPts val="0"/>
              </a:spcAft>
              <a:buFont typeface="Wingdings" pitchFamily="2" charset="2"/>
              <a:buNone/>
              <a:defRPr/>
            </a:pPr>
            <a:r>
              <a:rPr lang="en-US" dirty="0" smtClean="0"/>
              <a:t>1) Direct extrusion: </a:t>
            </a:r>
          </a:p>
          <a:p>
            <a:pPr marL="457200" indent="-457200" eaLnBrk="1" fontAlgn="auto" hangingPunct="1">
              <a:spcAft>
                <a:spcPts val="0"/>
              </a:spcAft>
              <a:buFont typeface="Arial" pitchFamily="34" charset="0"/>
              <a:buChar char="•"/>
              <a:defRPr/>
            </a:pPr>
            <a:r>
              <a:rPr lang="en-US" sz="2500" dirty="0" smtClean="0"/>
              <a:t>The metal billet is placed in a container and driven through the die by the ram.</a:t>
            </a:r>
          </a:p>
          <a:p>
            <a:pPr eaLnBrk="1" fontAlgn="auto" hangingPunct="1">
              <a:spcAft>
                <a:spcPts val="0"/>
              </a:spcAft>
              <a:buFont typeface="Arial" pitchFamily="34" charset="0"/>
              <a:buChar char="•"/>
              <a:defRPr/>
            </a:pPr>
            <a:r>
              <a:rPr lang="en-US" sz="2500" dirty="0" smtClean="0"/>
              <a:t>The dummy block or pressure plate, is placed at the end of the ram in contact with the billet.</a:t>
            </a:r>
          </a:p>
          <a:p>
            <a:pPr eaLnBrk="1" fontAlgn="auto" hangingPunct="1">
              <a:spcAft>
                <a:spcPts val="0"/>
              </a:spcAft>
              <a:buFont typeface="Arial" pitchFamily="34" charset="0"/>
              <a:buChar char="•"/>
              <a:defRPr/>
            </a:pPr>
            <a:r>
              <a:rPr lang="en-US" sz="2500" dirty="0" smtClean="0"/>
              <a:t>Friction is at the die and container wall requires higher pressure than indirect extrusion.</a:t>
            </a:r>
          </a:p>
          <a:p>
            <a:pPr marL="514350" indent="-514350" eaLnBrk="1" fontAlgn="auto" hangingPunct="1">
              <a:spcAft>
                <a:spcPts val="0"/>
              </a:spcAft>
              <a:buFont typeface="Wingdings" pitchFamily="2" charset="2"/>
              <a:buNone/>
              <a:defRPr/>
            </a:pPr>
            <a:r>
              <a:rPr lang="en-US" dirty="0" smtClean="0"/>
              <a:t>2) Indirect Extrusion</a:t>
            </a:r>
          </a:p>
          <a:p>
            <a:pPr eaLnBrk="1" fontAlgn="auto" hangingPunct="1">
              <a:spcAft>
                <a:spcPts val="0"/>
              </a:spcAft>
              <a:buFont typeface="Arial" pitchFamily="34" charset="0"/>
              <a:buChar char="•"/>
              <a:defRPr/>
            </a:pPr>
            <a:r>
              <a:rPr lang="en-US" sz="2500" dirty="0" smtClean="0"/>
              <a:t>The hollow ram containing the die is kept stationary and the container with the billet is caused to move.</a:t>
            </a:r>
          </a:p>
          <a:p>
            <a:pPr eaLnBrk="1" fontAlgn="auto" hangingPunct="1">
              <a:spcAft>
                <a:spcPts val="0"/>
              </a:spcAft>
              <a:buFont typeface="Arial" pitchFamily="34" charset="0"/>
              <a:buChar char="•"/>
              <a:defRPr/>
            </a:pPr>
            <a:r>
              <a:rPr lang="en-US" sz="2500" dirty="0" smtClean="0"/>
              <a:t>Friction at the die only (no relative movement at the container wall)  requires roughly constant pressure.</a:t>
            </a:r>
          </a:p>
          <a:p>
            <a:pPr eaLnBrk="1" fontAlgn="auto" hangingPunct="1">
              <a:spcAft>
                <a:spcPts val="0"/>
              </a:spcAft>
              <a:buFont typeface="Arial" pitchFamily="34" charset="0"/>
              <a:buChar char="•"/>
              <a:defRPr/>
            </a:pPr>
            <a:r>
              <a:rPr lang="en-US" sz="2500" dirty="0" smtClean="0"/>
              <a:t>Hollow ram limits the applied load.</a:t>
            </a:r>
          </a:p>
        </p:txBody>
      </p:sp>
      <p:pic>
        <p:nvPicPr>
          <p:cNvPr id="229380" name="Picture 4"/>
          <p:cNvPicPr>
            <a:picLocks noChangeAspect="1" noChangeArrowheads="1"/>
          </p:cNvPicPr>
          <p:nvPr/>
        </p:nvPicPr>
        <p:blipFill>
          <a:blip r:embed="rId2" cstate="print"/>
          <a:srcRect/>
          <a:stretch>
            <a:fillRect/>
          </a:stretch>
        </p:blipFill>
        <p:spPr bwMode="auto">
          <a:xfrm>
            <a:off x="6286500" y="533400"/>
            <a:ext cx="2857500" cy="2057400"/>
          </a:xfrm>
          <a:prstGeom prst="rect">
            <a:avLst/>
          </a:prstGeom>
          <a:noFill/>
          <a:ln w="9525">
            <a:noFill/>
            <a:miter lim="800000"/>
            <a:headEnd/>
            <a:tailEnd/>
          </a:ln>
        </p:spPr>
      </p:pic>
      <p:pic>
        <p:nvPicPr>
          <p:cNvPr id="229381" name="Picture 5"/>
          <p:cNvPicPr>
            <a:picLocks noChangeAspect="1" noChangeArrowheads="1"/>
          </p:cNvPicPr>
          <p:nvPr/>
        </p:nvPicPr>
        <p:blipFill>
          <a:blip r:embed="rId3" cstate="print"/>
          <a:srcRect/>
          <a:stretch>
            <a:fillRect/>
          </a:stretch>
        </p:blipFill>
        <p:spPr bwMode="auto">
          <a:xfrm>
            <a:off x="6118225" y="3048000"/>
            <a:ext cx="3025775" cy="22621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29380"/>
                                        </p:tgtEl>
                                        <p:attrNameLst>
                                          <p:attrName>style.visibility</p:attrName>
                                        </p:attrNameLst>
                                      </p:cBhvr>
                                      <p:to>
                                        <p:strVal val="visible"/>
                                      </p:to>
                                    </p:set>
                                    <p:animEffect transition="in" filter="checkerboard(across)">
                                      <p:cBhvr>
                                        <p:cTn id="7" dur="500"/>
                                        <p:tgtEl>
                                          <p:spTgt spid="22938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29381"/>
                                        </p:tgtEl>
                                        <p:attrNameLst>
                                          <p:attrName>style.visibility</p:attrName>
                                        </p:attrNameLst>
                                      </p:cBhvr>
                                      <p:to>
                                        <p:strVal val="visible"/>
                                      </p:to>
                                    </p:set>
                                    <p:animEffect transition="in" filter="checkerboard(across)">
                                      <p:cBhvr>
                                        <p:cTn id="12" dur="500"/>
                                        <p:tgtEl>
                                          <p:spTgt spid="229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381000" y="0"/>
            <a:ext cx="8229600" cy="457200"/>
          </a:xfrm>
        </p:spPr>
        <p:txBody>
          <a:bodyPr/>
          <a:lstStyle/>
          <a:p>
            <a:pPr eaLnBrk="1" hangingPunct="1"/>
            <a:r>
              <a:rPr lang="en-US" smtClean="0"/>
              <a:t>Forward and backward extrusion:</a:t>
            </a:r>
          </a:p>
        </p:txBody>
      </p:sp>
      <p:sp>
        <p:nvSpPr>
          <p:cNvPr id="227331" name="Rectangle 3"/>
          <p:cNvSpPr>
            <a:spLocks noGrp="1" noChangeArrowheads="1"/>
          </p:cNvSpPr>
          <p:nvPr>
            <p:ph idx="1"/>
          </p:nvPr>
        </p:nvSpPr>
        <p:spPr>
          <a:xfrm>
            <a:off x="-152400" y="381000"/>
            <a:ext cx="5562600" cy="6477000"/>
          </a:xfrm>
        </p:spPr>
        <p:txBody>
          <a:bodyPr/>
          <a:lstStyle/>
          <a:p>
            <a:pPr eaLnBrk="1" hangingPunct="1">
              <a:buFont typeface="Wingdings" pitchFamily="2" charset="2"/>
              <a:buNone/>
            </a:pPr>
            <a:r>
              <a:rPr lang="en-US" b="1" smtClean="0"/>
              <a:t>Extrusion can also be divided to:</a:t>
            </a:r>
          </a:p>
          <a:p>
            <a:pPr eaLnBrk="1" hangingPunct="1">
              <a:buFont typeface="Wingdings" pitchFamily="2" charset="2"/>
              <a:buNone/>
            </a:pPr>
            <a:r>
              <a:rPr lang="en-US" smtClean="0"/>
              <a:t>	1) Forward extrusion</a:t>
            </a:r>
          </a:p>
          <a:p>
            <a:pPr eaLnBrk="1" hangingPunct="1"/>
            <a:r>
              <a:rPr lang="en-US" smtClean="0"/>
              <a:t>Metal is forced to flow in the same direction as the punch.</a:t>
            </a:r>
          </a:p>
          <a:p>
            <a:pPr eaLnBrk="1" hangingPunct="1"/>
            <a:r>
              <a:rPr lang="en-US" smtClean="0"/>
              <a:t>The punch closely fits the die cavity to prevent backward flow of the material.</a:t>
            </a:r>
          </a:p>
          <a:p>
            <a:pPr eaLnBrk="1" hangingPunct="1">
              <a:buFont typeface="Wingdings" pitchFamily="2" charset="2"/>
              <a:buNone/>
            </a:pPr>
            <a:r>
              <a:rPr lang="en-US" smtClean="0"/>
              <a:t>	2) Backward extrusion</a:t>
            </a:r>
          </a:p>
          <a:p>
            <a:pPr eaLnBrk="1" hangingPunct="1"/>
            <a:r>
              <a:rPr lang="en-US" smtClean="0"/>
              <a:t>Metal is forced to flow in the direction opposite to the punch movement.</a:t>
            </a:r>
          </a:p>
          <a:p>
            <a:pPr eaLnBrk="1" hangingPunct="1"/>
            <a:r>
              <a:rPr lang="en-US" smtClean="0"/>
              <a:t>Metal can also be forced to flow  into recesses in the punch, see Fig.</a:t>
            </a:r>
            <a:endParaRPr lang="en-US" b="1" smtClean="0"/>
          </a:p>
        </p:txBody>
      </p:sp>
      <p:pic>
        <p:nvPicPr>
          <p:cNvPr id="230404" name="Picture 4"/>
          <p:cNvPicPr>
            <a:picLocks noChangeAspect="1" noChangeArrowheads="1"/>
          </p:cNvPicPr>
          <p:nvPr/>
        </p:nvPicPr>
        <p:blipFill>
          <a:blip r:embed="rId2" cstate="print"/>
          <a:srcRect/>
          <a:stretch>
            <a:fillRect/>
          </a:stretch>
        </p:blipFill>
        <p:spPr bwMode="auto">
          <a:xfrm>
            <a:off x="5303838" y="685800"/>
            <a:ext cx="3840162" cy="5410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checkerboard(across)">
                                      <p:cBhvr>
                                        <p:cTn id="7" dur="500"/>
                                        <p:tgtEl>
                                          <p:spTgt spid="230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381000" y="0"/>
            <a:ext cx="8229600" cy="457200"/>
          </a:xfrm>
        </p:spPr>
        <p:txBody>
          <a:bodyPr/>
          <a:lstStyle/>
          <a:p>
            <a:pPr eaLnBrk="1" hangingPunct="1"/>
            <a:r>
              <a:rPr lang="en-US" smtClean="0"/>
              <a:t>Cold extrusion:</a:t>
            </a:r>
          </a:p>
        </p:txBody>
      </p:sp>
      <p:sp>
        <p:nvSpPr>
          <p:cNvPr id="228355" name="Rectangle 3"/>
          <p:cNvSpPr>
            <a:spLocks noGrp="1" noChangeArrowheads="1"/>
          </p:cNvSpPr>
          <p:nvPr>
            <p:ph idx="1"/>
          </p:nvPr>
        </p:nvSpPr>
        <p:spPr>
          <a:xfrm>
            <a:off x="-152400" y="381000"/>
            <a:ext cx="5257800" cy="6477000"/>
          </a:xfrm>
        </p:spPr>
        <p:txBody>
          <a:bodyPr/>
          <a:lstStyle/>
          <a:p>
            <a:pPr eaLnBrk="1" hangingPunct="1"/>
            <a:r>
              <a:rPr lang="en-US" sz="2600" smtClean="0"/>
              <a:t>Cold extrusion is the process done at room temperature or slightly elevated temperatures. </a:t>
            </a:r>
          </a:p>
          <a:p>
            <a:pPr eaLnBrk="1" hangingPunct="1"/>
            <a:r>
              <a:rPr lang="en-US" sz="2600" smtClean="0"/>
              <a:t>This process can be used for most materials-subject to designing robust enough tooling that can withstand the stresses created by extrusion.</a:t>
            </a:r>
          </a:p>
          <a:p>
            <a:pPr eaLnBrk="1" hangingPunct="1"/>
            <a:r>
              <a:rPr lang="en-US" sz="2600" smtClean="0"/>
              <a:t>No oxidation takes place.</a:t>
            </a:r>
          </a:p>
          <a:p>
            <a:pPr eaLnBrk="1" hangingPunct="1"/>
            <a:r>
              <a:rPr lang="en-US" sz="2600" smtClean="0"/>
              <a:t>Good mechanical properties due to severe cold working as long as the temperatures created are below the recrystallization temperature.</a:t>
            </a:r>
          </a:p>
          <a:p>
            <a:pPr eaLnBrk="1" hangingPunct="1"/>
            <a:r>
              <a:rPr lang="en-US" sz="2600" smtClean="0"/>
              <a:t>Good surface finish with the use of proper lubricants.</a:t>
            </a:r>
          </a:p>
        </p:txBody>
      </p:sp>
      <p:pic>
        <p:nvPicPr>
          <p:cNvPr id="231428" name="Picture 4"/>
          <p:cNvPicPr>
            <a:picLocks noChangeAspect="1" noChangeArrowheads="1"/>
          </p:cNvPicPr>
          <p:nvPr/>
        </p:nvPicPr>
        <p:blipFill>
          <a:blip r:embed="rId2" cstate="print"/>
          <a:srcRect/>
          <a:stretch>
            <a:fillRect/>
          </a:stretch>
        </p:blipFill>
        <p:spPr bwMode="auto">
          <a:xfrm>
            <a:off x="4929188" y="609600"/>
            <a:ext cx="3989387" cy="2971800"/>
          </a:xfrm>
          <a:prstGeom prst="rect">
            <a:avLst/>
          </a:prstGeom>
          <a:noFill/>
          <a:ln w="9525">
            <a:noFill/>
            <a:miter lim="800000"/>
            <a:headEnd/>
            <a:tailEnd/>
          </a:ln>
        </p:spPr>
      </p:pic>
      <p:pic>
        <p:nvPicPr>
          <p:cNvPr id="231429" name="Picture 5"/>
          <p:cNvPicPr>
            <a:picLocks noChangeAspect="1" noChangeArrowheads="1"/>
          </p:cNvPicPr>
          <p:nvPr/>
        </p:nvPicPr>
        <p:blipFill>
          <a:blip r:embed="rId3" cstate="print"/>
          <a:srcRect/>
          <a:stretch>
            <a:fillRect/>
          </a:stretch>
        </p:blipFill>
        <p:spPr bwMode="auto">
          <a:xfrm>
            <a:off x="5002213" y="3733800"/>
            <a:ext cx="3836987" cy="2819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1429"/>
                                        </p:tgtEl>
                                        <p:attrNameLst>
                                          <p:attrName>style.visibility</p:attrName>
                                        </p:attrNameLst>
                                      </p:cBhvr>
                                      <p:to>
                                        <p:strVal val="visible"/>
                                      </p:to>
                                    </p:set>
                                    <p:animEffect transition="in" filter="checkerboard(across)">
                                      <p:cBhvr>
                                        <p:cTn id="7" dur="500"/>
                                        <p:tgtEl>
                                          <p:spTgt spid="231429"/>
                                        </p:tgtEl>
                                      </p:cBhvr>
                                    </p:animEffect>
                                  </p:childTnLst>
                                </p:cTn>
                              </p:par>
                              <p:par>
                                <p:cTn id="8" presetID="5" presetClass="entr" presetSubtype="10" fill="hold" nodeType="withEffect">
                                  <p:stCondLst>
                                    <p:cond delay="0"/>
                                  </p:stCondLst>
                                  <p:childTnLst>
                                    <p:set>
                                      <p:cBhvr>
                                        <p:cTn id="9" dur="1" fill="hold">
                                          <p:stCondLst>
                                            <p:cond delay="0"/>
                                          </p:stCondLst>
                                        </p:cTn>
                                        <p:tgtEl>
                                          <p:spTgt spid="231428"/>
                                        </p:tgtEl>
                                        <p:attrNameLst>
                                          <p:attrName>style.visibility</p:attrName>
                                        </p:attrNameLst>
                                      </p:cBhvr>
                                      <p:to>
                                        <p:strVal val="visible"/>
                                      </p:to>
                                    </p:set>
                                    <p:animEffect transition="in" filter="checkerboard(across)">
                                      <p:cBhvr>
                                        <p:cTn id="10" dur="500"/>
                                        <p:tgtEl>
                                          <p:spTgt spid="231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381000" y="0"/>
            <a:ext cx="8229600" cy="560388"/>
          </a:xfrm>
        </p:spPr>
        <p:txBody>
          <a:bodyPr/>
          <a:lstStyle/>
          <a:p>
            <a:pPr eaLnBrk="1" hangingPunct="1"/>
            <a:r>
              <a:rPr lang="en-US" smtClean="0"/>
              <a:t>Hot extrusion:</a:t>
            </a:r>
          </a:p>
        </p:txBody>
      </p:sp>
      <p:sp>
        <p:nvSpPr>
          <p:cNvPr id="229379" name="Rectangle 3"/>
          <p:cNvSpPr>
            <a:spLocks noGrp="1" noChangeArrowheads="1"/>
          </p:cNvSpPr>
          <p:nvPr>
            <p:ph idx="1"/>
          </p:nvPr>
        </p:nvSpPr>
        <p:spPr>
          <a:xfrm>
            <a:off x="-152400" y="533400"/>
            <a:ext cx="7239000" cy="6324600"/>
          </a:xfrm>
        </p:spPr>
        <p:txBody>
          <a:bodyPr/>
          <a:lstStyle/>
          <a:p>
            <a:pPr eaLnBrk="1" hangingPunct="1"/>
            <a:r>
              <a:rPr lang="en-US" smtClean="0"/>
              <a:t>Hot extrusion is done at fairly high temperatures, approximately 50 to 75 % of the melting point of the metal. The pressures can range from 35-700 Mpa (5076 - 101,525 psi).</a:t>
            </a:r>
          </a:p>
          <a:p>
            <a:pPr eaLnBrk="1" hangingPunct="1"/>
            <a:r>
              <a:rPr lang="en-US" smtClean="0"/>
              <a:t>The most commonly used extrusion process is the hot direct process. The cross-sectional shape of the extrusion is defined by the shape of the die.</a:t>
            </a:r>
          </a:p>
          <a:p>
            <a:pPr eaLnBrk="1" hangingPunct="1"/>
            <a:r>
              <a:rPr lang="en-US" smtClean="0"/>
              <a:t>Due to the high temperatures and pressures and its detrimental effect on the die life as well as other components, good lubrication is necessary. Oil and graphite work at lower temperatures, whereas at higher temperatures glass powder is used.</a:t>
            </a:r>
          </a:p>
        </p:txBody>
      </p:sp>
      <p:pic>
        <p:nvPicPr>
          <p:cNvPr id="229380" name="Picture 4"/>
          <p:cNvPicPr>
            <a:picLocks noChangeAspect="1" noChangeArrowheads="1"/>
          </p:cNvPicPr>
          <p:nvPr/>
        </p:nvPicPr>
        <p:blipFill>
          <a:blip r:embed="rId2" cstate="print"/>
          <a:srcRect/>
          <a:stretch>
            <a:fillRect/>
          </a:stretch>
        </p:blipFill>
        <p:spPr bwMode="auto">
          <a:xfrm>
            <a:off x="7239000" y="0"/>
            <a:ext cx="1905000" cy="1890713"/>
          </a:xfrm>
          <a:prstGeom prst="rect">
            <a:avLst/>
          </a:prstGeom>
          <a:noFill/>
          <a:ln w="9525">
            <a:noFill/>
            <a:miter lim="800000"/>
            <a:headEnd/>
            <a:tailEnd/>
          </a:ln>
        </p:spPr>
      </p:pic>
      <p:pic>
        <p:nvPicPr>
          <p:cNvPr id="229381" name="Picture 5"/>
          <p:cNvPicPr>
            <a:picLocks noChangeAspect="1" noChangeArrowheads="1"/>
          </p:cNvPicPr>
          <p:nvPr/>
        </p:nvPicPr>
        <p:blipFill>
          <a:blip r:embed="rId3" cstate="print"/>
          <a:srcRect/>
          <a:stretch>
            <a:fillRect/>
          </a:stretch>
        </p:blipFill>
        <p:spPr bwMode="auto">
          <a:xfrm>
            <a:off x="7162800" y="1905000"/>
            <a:ext cx="1981200" cy="1666875"/>
          </a:xfrm>
          <a:prstGeom prst="rect">
            <a:avLst/>
          </a:prstGeom>
          <a:noFill/>
          <a:ln w="9525">
            <a:noFill/>
            <a:miter lim="800000"/>
            <a:headEnd/>
            <a:tailEnd/>
          </a:ln>
        </p:spPr>
      </p:pic>
      <p:pic>
        <p:nvPicPr>
          <p:cNvPr id="229382" name="Picture 6"/>
          <p:cNvPicPr>
            <a:picLocks noChangeAspect="1" noChangeArrowheads="1"/>
          </p:cNvPicPr>
          <p:nvPr/>
        </p:nvPicPr>
        <p:blipFill>
          <a:blip r:embed="rId4" cstate="print"/>
          <a:srcRect/>
          <a:stretch>
            <a:fillRect/>
          </a:stretch>
        </p:blipFill>
        <p:spPr bwMode="auto">
          <a:xfrm>
            <a:off x="7391400" y="3894138"/>
            <a:ext cx="1524000" cy="31162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381000" y="0"/>
            <a:ext cx="8229600" cy="457200"/>
          </a:xfrm>
        </p:spPr>
        <p:txBody>
          <a:bodyPr/>
          <a:lstStyle/>
          <a:p>
            <a:pPr eaLnBrk="1" hangingPunct="1"/>
            <a:r>
              <a:rPr lang="en-US" smtClean="0"/>
              <a:t>Tube extrusion:</a:t>
            </a:r>
          </a:p>
        </p:txBody>
      </p:sp>
      <p:sp>
        <p:nvSpPr>
          <p:cNvPr id="230403" name="Rectangle 3"/>
          <p:cNvSpPr>
            <a:spLocks noGrp="1" noChangeArrowheads="1"/>
          </p:cNvSpPr>
          <p:nvPr>
            <p:ph idx="1"/>
          </p:nvPr>
        </p:nvSpPr>
        <p:spPr>
          <a:xfrm>
            <a:off x="0" y="381000"/>
            <a:ext cx="9144000" cy="2667000"/>
          </a:xfrm>
        </p:spPr>
        <p:txBody>
          <a:bodyPr/>
          <a:lstStyle/>
          <a:p>
            <a:pPr eaLnBrk="1" hangingPunct="1"/>
            <a:r>
              <a:rPr lang="en-US" smtClean="0"/>
              <a:t>Tubes can be produced by extrusion by attaching a mandrel to the end of the ram. The clearance between the mandrel and the die wall determines the wall thickness of the tube.</a:t>
            </a:r>
          </a:p>
          <a:p>
            <a:pPr eaLnBrk="1" hangingPunct="1"/>
            <a:r>
              <a:rPr lang="en-US" smtClean="0"/>
              <a:t>Tubes are produced either by starting with a hollow billet or by a two step extrusion in which a solid billet is first pierced and then extruded.</a:t>
            </a:r>
          </a:p>
        </p:txBody>
      </p:sp>
      <p:pic>
        <p:nvPicPr>
          <p:cNvPr id="233476" name="Picture 4"/>
          <p:cNvPicPr>
            <a:picLocks noChangeAspect="1" noChangeArrowheads="1"/>
          </p:cNvPicPr>
          <p:nvPr/>
        </p:nvPicPr>
        <p:blipFill>
          <a:blip r:embed="rId2" cstate="print"/>
          <a:srcRect/>
          <a:stretch>
            <a:fillRect/>
          </a:stretch>
        </p:blipFill>
        <p:spPr bwMode="auto">
          <a:xfrm>
            <a:off x="762000" y="4572000"/>
            <a:ext cx="7939088" cy="2286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3476"/>
                                        </p:tgtEl>
                                        <p:attrNameLst>
                                          <p:attrName>style.visibility</p:attrName>
                                        </p:attrNameLst>
                                      </p:cBhvr>
                                      <p:to>
                                        <p:strVal val="visible"/>
                                      </p:to>
                                    </p:set>
                                    <p:animEffect transition="in" filter="checkerboard(across)">
                                      <p:cBhvr>
                                        <p:cTn id="7" dur="500"/>
                                        <p:tgtEl>
                                          <p:spTgt spid="233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381000" y="0"/>
            <a:ext cx="8229600" cy="560388"/>
          </a:xfrm>
        </p:spPr>
        <p:txBody>
          <a:bodyPr/>
          <a:lstStyle/>
          <a:p>
            <a:pPr eaLnBrk="1" hangingPunct="1"/>
            <a:r>
              <a:rPr lang="en-US" smtClean="0"/>
              <a:t>Impact extrusion:</a:t>
            </a:r>
          </a:p>
        </p:txBody>
      </p:sp>
      <p:sp>
        <p:nvSpPr>
          <p:cNvPr id="231427" name="Rectangle 3"/>
          <p:cNvSpPr>
            <a:spLocks noGrp="1" noChangeArrowheads="1"/>
          </p:cNvSpPr>
          <p:nvPr>
            <p:ph idx="1"/>
          </p:nvPr>
        </p:nvSpPr>
        <p:spPr>
          <a:xfrm>
            <a:off x="-152400" y="533400"/>
            <a:ext cx="6477000" cy="6324600"/>
          </a:xfrm>
        </p:spPr>
        <p:txBody>
          <a:bodyPr/>
          <a:lstStyle/>
          <a:p>
            <a:pPr eaLnBrk="1" hangingPunct="1"/>
            <a:r>
              <a:rPr lang="en-US" sz="2500" smtClean="0"/>
              <a:t>Produce short lengths of hollow shapes, such as collapsible toothpaste tubes or spray cans.</a:t>
            </a:r>
          </a:p>
          <a:p>
            <a:pPr eaLnBrk="1" hangingPunct="1"/>
            <a:r>
              <a:rPr lang="en-US" sz="2500" smtClean="0"/>
              <a:t>Requires soft materials such as aluminum, lead, copper or tin are normally used in the impact extrusion.</a:t>
            </a:r>
          </a:p>
          <a:p>
            <a:pPr eaLnBrk="1" hangingPunct="1"/>
            <a:r>
              <a:rPr lang="en-US" sz="2500" smtClean="0"/>
              <a:t>A small shot of solid material is placed in the die and is impacted by a ram, which causes cold flow in the material. It may be either direct or indirect extrusion and it is usually performed on a high speed mechanical press.</a:t>
            </a:r>
          </a:p>
          <a:p>
            <a:pPr eaLnBrk="1" hangingPunct="1"/>
            <a:r>
              <a:rPr lang="en-US" sz="2500" smtClean="0"/>
              <a:t>Although the process is generally performed cold, considerable heating results from the high speed deformation.</a:t>
            </a:r>
          </a:p>
          <a:p>
            <a:pPr eaLnBrk="1" hangingPunct="1"/>
            <a:r>
              <a:rPr lang="en-US" sz="2500" smtClean="0"/>
              <a:t>* Small objects, soft metal, large numbers, good tolerances*.</a:t>
            </a:r>
          </a:p>
        </p:txBody>
      </p:sp>
      <p:pic>
        <p:nvPicPr>
          <p:cNvPr id="234500" name="Picture 4"/>
          <p:cNvPicPr>
            <a:picLocks noChangeAspect="1" noChangeArrowheads="1"/>
          </p:cNvPicPr>
          <p:nvPr/>
        </p:nvPicPr>
        <p:blipFill>
          <a:blip r:embed="rId2" cstate="print"/>
          <a:srcRect/>
          <a:stretch>
            <a:fillRect/>
          </a:stretch>
        </p:blipFill>
        <p:spPr bwMode="auto">
          <a:xfrm>
            <a:off x="6256338" y="457200"/>
            <a:ext cx="2887662" cy="5638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4500"/>
                                        </p:tgtEl>
                                        <p:attrNameLst>
                                          <p:attrName>style.visibility</p:attrName>
                                        </p:attrNameLst>
                                      </p:cBhvr>
                                      <p:to>
                                        <p:strVal val="visible"/>
                                      </p:to>
                                    </p:set>
                                    <p:animEffect transition="in" filter="checkerboard(across)">
                                      <p:cBhvr>
                                        <p:cTn id="7" dur="500"/>
                                        <p:tgtEl>
                                          <p:spTgt spid="234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381000" y="0"/>
            <a:ext cx="8229600" cy="560388"/>
          </a:xfrm>
        </p:spPr>
        <p:txBody>
          <a:bodyPr/>
          <a:lstStyle/>
          <a:p>
            <a:pPr eaLnBrk="1" hangingPunct="1"/>
            <a:r>
              <a:rPr lang="en-US" smtClean="0"/>
              <a:t>Extrusion of Wire Sheathing:</a:t>
            </a:r>
          </a:p>
        </p:txBody>
      </p:sp>
      <p:sp>
        <p:nvSpPr>
          <p:cNvPr id="232451" name="Rectangle 3"/>
          <p:cNvSpPr>
            <a:spLocks noGrp="1" noChangeArrowheads="1"/>
          </p:cNvSpPr>
          <p:nvPr>
            <p:ph idx="1"/>
          </p:nvPr>
        </p:nvSpPr>
        <p:spPr>
          <a:xfrm>
            <a:off x="152400" y="533400"/>
            <a:ext cx="8839200" cy="838200"/>
          </a:xfrm>
        </p:spPr>
        <p:txBody>
          <a:bodyPr/>
          <a:lstStyle/>
          <a:p>
            <a:pPr eaLnBrk="1" hangingPunct="1"/>
            <a:r>
              <a:rPr lang="en-US" sz="2400" smtClean="0"/>
              <a:t>Extrusion was originally applied to the making of lead pipe and later to the lead sheathing on electrical cable.</a:t>
            </a:r>
            <a:endParaRPr lang="en-US" sz="2600" smtClean="0"/>
          </a:p>
        </p:txBody>
      </p:sp>
      <p:pic>
        <p:nvPicPr>
          <p:cNvPr id="232452" name="Picture 4"/>
          <p:cNvPicPr>
            <a:picLocks noChangeAspect="1" noChangeArrowheads="1"/>
          </p:cNvPicPr>
          <p:nvPr/>
        </p:nvPicPr>
        <p:blipFill>
          <a:blip r:embed="rId2" cstate="print"/>
          <a:srcRect/>
          <a:stretch>
            <a:fillRect/>
          </a:stretch>
        </p:blipFill>
        <p:spPr bwMode="auto">
          <a:xfrm>
            <a:off x="219075" y="1752600"/>
            <a:ext cx="8472488" cy="3657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0" y="0"/>
            <a:ext cx="9144000" cy="560388"/>
          </a:xfrm>
        </p:spPr>
        <p:txBody>
          <a:bodyPr/>
          <a:lstStyle/>
          <a:p>
            <a:pPr eaLnBrk="1" hangingPunct="1"/>
            <a:r>
              <a:rPr lang="en-US" smtClean="0"/>
              <a:t>Extrusion equipments (Presses,, dies and tools)</a:t>
            </a:r>
          </a:p>
        </p:txBody>
      </p:sp>
      <p:sp>
        <p:nvSpPr>
          <p:cNvPr id="236547" name="Rectangle 3"/>
          <p:cNvSpPr>
            <a:spLocks noGrp="1" noChangeArrowheads="1"/>
          </p:cNvSpPr>
          <p:nvPr>
            <p:ph idx="1"/>
          </p:nvPr>
        </p:nvSpPr>
        <p:spPr>
          <a:xfrm>
            <a:off x="152400" y="533400"/>
            <a:ext cx="8839200" cy="6096000"/>
          </a:xfrm>
        </p:spPr>
        <p:txBody>
          <a:bodyPr rtlCol="0">
            <a:normAutofit lnSpcReduction="10000"/>
          </a:bodyPr>
          <a:lstStyle/>
          <a:p>
            <a:pPr eaLnBrk="1" fontAlgn="auto" hangingPunct="1">
              <a:spcAft>
                <a:spcPts val="0"/>
              </a:spcAft>
              <a:buFont typeface="Arial" pitchFamily="34" charset="0"/>
              <a:buChar char="•"/>
              <a:defRPr/>
            </a:pPr>
            <a:r>
              <a:rPr lang="en-US" dirty="0" smtClean="0"/>
              <a:t>Extrusion equipment mainly includes presses, dies and tooling.</a:t>
            </a:r>
          </a:p>
          <a:p>
            <a:pPr eaLnBrk="1" fontAlgn="auto" hangingPunct="1">
              <a:spcAft>
                <a:spcPts val="0"/>
              </a:spcAft>
              <a:buFont typeface="Wingdings" pitchFamily="2" charset="2"/>
              <a:buNone/>
              <a:defRPr/>
            </a:pPr>
            <a:r>
              <a:rPr lang="en-US" sz="2400" b="1" dirty="0" smtClean="0"/>
              <a:t>	</a:t>
            </a:r>
            <a:r>
              <a:rPr lang="en-US" b="1" dirty="0" smtClean="0"/>
              <a:t>1) Presses</a:t>
            </a:r>
          </a:p>
          <a:p>
            <a:pPr lvl="2" eaLnBrk="1" fontAlgn="auto" hangingPunct="1">
              <a:spcAft>
                <a:spcPts val="0"/>
              </a:spcAft>
              <a:buFont typeface="Arial" pitchFamily="34" charset="0"/>
              <a:buChar char="•"/>
              <a:defRPr/>
            </a:pPr>
            <a:r>
              <a:rPr lang="en-US" sz="2800" dirty="0" smtClean="0"/>
              <a:t>Most extrusions are made with hydraulic presses.</a:t>
            </a:r>
          </a:p>
          <a:p>
            <a:pPr lvl="2" eaLnBrk="1" fontAlgn="auto" hangingPunct="1">
              <a:spcAft>
                <a:spcPts val="0"/>
              </a:spcAft>
              <a:buFont typeface="Arial" pitchFamily="34" charset="0"/>
              <a:buChar char="•"/>
              <a:defRPr/>
            </a:pPr>
            <a:r>
              <a:rPr lang="en-US" sz="2800" dirty="0" smtClean="0"/>
              <a:t>These can be classified based on the direction of travel of the ram.</a:t>
            </a:r>
          </a:p>
          <a:p>
            <a:pPr lvl="3" eaLnBrk="1" fontAlgn="auto" hangingPunct="1">
              <a:spcAft>
                <a:spcPts val="0"/>
              </a:spcAft>
              <a:buFont typeface="Wingdings" pitchFamily="2" charset="2"/>
              <a:buNone/>
              <a:defRPr/>
            </a:pPr>
            <a:r>
              <a:rPr lang="en-US" sz="2800" dirty="0" smtClean="0"/>
              <a:t>1) Horizontal presses</a:t>
            </a:r>
          </a:p>
          <a:p>
            <a:pPr lvl="3" eaLnBrk="1" fontAlgn="auto" hangingPunct="1">
              <a:spcAft>
                <a:spcPts val="0"/>
              </a:spcAft>
              <a:buFont typeface="Wingdings" pitchFamily="2" charset="2"/>
              <a:buNone/>
              <a:defRPr/>
            </a:pPr>
            <a:r>
              <a:rPr lang="en-US" sz="2800" dirty="0" smtClean="0"/>
              <a:t>2) Vertical presses</a:t>
            </a:r>
          </a:p>
          <a:p>
            <a:pPr lvl="2" indent="-796925" eaLnBrk="1" fontAlgn="auto" hangingPunct="1">
              <a:spcAft>
                <a:spcPts val="0"/>
              </a:spcAft>
              <a:buFont typeface="Wingdings" pitchFamily="2" charset="2"/>
              <a:buNone/>
              <a:defRPr/>
            </a:pPr>
            <a:r>
              <a:rPr lang="en-US" sz="2800" b="1" dirty="0" smtClean="0"/>
              <a:t>2) Extrusion dies</a:t>
            </a:r>
          </a:p>
          <a:p>
            <a:pPr lvl="2" indent="-796925" eaLnBrk="1" fontAlgn="auto" hangingPunct="1">
              <a:spcAft>
                <a:spcPts val="0"/>
              </a:spcAft>
              <a:buFont typeface="Wingdings" pitchFamily="2" charset="2"/>
              <a:buNone/>
              <a:defRPr/>
            </a:pPr>
            <a:r>
              <a:rPr lang="en-US" sz="2800" dirty="0" smtClean="0"/>
              <a:t>	Die design, Die materials</a:t>
            </a:r>
          </a:p>
          <a:p>
            <a:pPr lvl="2" indent="-796925" eaLnBrk="1" fontAlgn="auto" hangingPunct="1">
              <a:spcAft>
                <a:spcPts val="0"/>
              </a:spcAft>
              <a:buFont typeface="Wingdings" pitchFamily="2" charset="2"/>
              <a:buNone/>
              <a:defRPr/>
            </a:pPr>
            <a:r>
              <a:rPr lang="en-US" sz="2800" b="1" dirty="0" smtClean="0"/>
              <a:t>3) Tools </a:t>
            </a:r>
          </a:p>
          <a:p>
            <a:pPr lvl="2" indent="-796925" eaLnBrk="1" fontAlgn="auto" hangingPunct="1">
              <a:spcAft>
                <a:spcPts val="0"/>
              </a:spcAft>
              <a:buFont typeface="Wingdings" pitchFamily="2" charset="2"/>
              <a:buNone/>
              <a:defRPr/>
            </a:pPr>
            <a:r>
              <a:rPr lang="en-US" sz="2800" b="1" dirty="0" smtClean="0"/>
              <a:t>	</a:t>
            </a:r>
            <a:r>
              <a:rPr lang="en-US" sz="2800" dirty="0" smtClean="0"/>
              <a:t>Typical arrangement of extrusion tools.</a:t>
            </a:r>
          </a:p>
        </p:txBody>
      </p:sp>
    </p:spTree>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381000" y="0"/>
            <a:ext cx="8229600" cy="560388"/>
          </a:xfrm>
        </p:spPr>
        <p:txBody>
          <a:bodyPr/>
          <a:lstStyle/>
          <a:p>
            <a:pPr eaLnBrk="1" hangingPunct="1"/>
            <a:r>
              <a:rPr lang="en-US" smtClean="0"/>
              <a:t>Horizontal extrusion presses:</a:t>
            </a:r>
          </a:p>
        </p:txBody>
      </p:sp>
      <p:sp>
        <p:nvSpPr>
          <p:cNvPr id="234499" name="Rectangle 3"/>
          <p:cNvSpPr>
            <a:spLocks noGrp="1" noChangeArrowheads="1"/>
          </p:cNvSpPr>
          <p:nvPr>
            <p:ph idx="1"/>
          </p:nvPr>
        </p:nvSpPr>
        <p:spPr>
          <a:xfrm>
            <a:off x="0" y="533400"/>
            <a:ext cx="9144000" cy="3200400"/>
          </a:xfrm>
        </p:spPr>
        <p:txBody>
          <a:bodyPr/>
          <a:lstStyle/>
          <a:p>
            <a:pPr eaLnBrk="1" hangingPunct="1"/>
            <a:r>
              <a:rPr lang="en-US" sz="2700" smtClean="0"/>
              <a:t>(15- 50 MN capacity or up to 140 MN)</a:t>
            </a:r>
          </a:p>
          <a:p>
            <a:pPr eaLnBrk="1" hangingPunct="1"/>
            <a:r>
              <a:rPr lang="en-US" sz="2700" smtClean="0"/>
              <a:t>Used for most commercial extrusion of bars and shapes.</a:t>
            </a:r>
          </a:p>
          <a:p>
            <a:pPr eaLnBrk="1" hangingPunct="1"/>
            <a:endParaRPr lang="en-US" sz="1000" smtClean="0"/>
          </a:p>
          <a:p>
            <a:pPr eaLnBrk="1" hangingPunct="1">
              <a:buFont typeface="Wingdings" pitchFamily="2" charset="2"/>
              <a:buNone/>
            </a:pPr>
            <a:r>
              <a:rPr lang="en-US" sz="2700" b="1" smtClean="0"/>
              <a:t>Disadvantages:</a:t>
            </a:r>
          </a:p>
          <a:p>
            <a:pPr eaLnBrk="1" hangingPunct="1"/>
            <a:r>
              <a:rPr lang="en-US" sz="2700" smtClean="0"/>
              <a:t>Deformation is non-uniform due to different temperatures between top and</a:t>
            </a:r>
          </a:p>
          <a:p>
            <a:pPr eaLnBrk="1" hangingPunct="1"/>
            <a:r>
              <a:rPr lang="en-US" sz="2700" smtClean="0"/>
              <a:t>Bottom parts of the billet.</a:t>
            </a:r>
          </a:p>
        </p:txBody>
      </p:sp>
      <p:pic>
        <p:nvPicPr>
          <p:cNvPr id="237572" name="Picture 4"/>
          <p:cNvPicPr>
            <a:picLocks noChangeAspect="1" noChangeArrowheads="1"/>
          </p:cNvPicPr>
          <p:nvPr/>
        </p:nvPicPr>
        <p:blipFill>
          <a:blip r:embed="rId2" cstate="print"/>
          <a:srcRect/>
          <a:stretch>
            <a:fillRect/>
          </a:stretch>
        </p:blipFill>
        <p:spPr bwMode="auto">
          <a:xfrm>
            <a:off x="128588" y="3962400"/>
            <a:ext cx="3001962" cy="2286000"/>
          </a:xfrm>
          <a:prstGeom prst="rect">
            <a:avLst/>
          </a:prstGeom>
          <a:noFill/>
          <a:ln w="9525">
            <a:noFill/>
            <a:miter lim="800000"/>
            <a:headEnd/>
            <a:tailEnd/>
          </a:ln>
        </p:spPr>
      </p:pic>
      <p:pic>
        <p:nvPicPr>
          <p:cNvPr id="237573" name="Picture 5"/>
          <p:cNvPicPr>
            <a:picLocks noChangeAspect="1" noChangeArrowheads="1"/>
          </p:cNvPicPr>
          <p:nvPr/>
        </p:nvPicPr>
        <p:blipFill>
          <a:blip r:embed="rId3" cstate="print"/>
          <a:srcRect/>
          <a:stretch>
            <a:fillRect/>
          </a:stretch>
        </p:blipFill>
        <p:spPr bwMode="auto">
          <a:xfrm>
            <a:off x="4114800" y="3127375"/>
            <a:ext cx="4572000" cy="3425825"/>
          </a:xfrm>
          <a:prstGeom prst="rect">
            <a:avLst/>
          </a:prstGeom>
          <a:noFill/>
          <a:ln w="9525">
            <a:noFill/>
            <a:miter lim="800000"/>
            <a:headEnd/>
            <a:tailEnd/>
          </a:ln>
        </p:spPr>
      </p:pic>
      <p:sp>
        <p:nvSpPr>
          <p:cNvPr id="7" name="TextBox 6"/>
          <p:cNvSpPr txBox="1">
            <a:spLocks noChangeArrowheads="1"/>
          </p:cNvSpPr>
          <p:nvPr/>
        </p:nvSpPr>
        <p:spPr bwMode="auto">
          <a:xfrm>
            <a:off x="3200400" y="6457950"/>
            <a:ext cx="5943600" cy="400050"/>
          </a:xfrm>
          <a:prstGeom prst="rect">
            <a:avLst/>
          </a:prstGeom>
          <a:noFill/>
          <a:ln w="9525">
            <a:noFill/>
            <a:miter lim="800000"/>
            <a:headEnd/>
            <a:tailEnd/>
          </a:ln>
        </p:spPr>
        <p:txBody>
          <a:bodyPr>
            <a:spAutoFit/>
          </a:bodyPr>
          <a:lstStyle/>
          <a:p>
            <a:r>
              <a:rPr lang="en-US" sz="2000"/>
              <a:t>600 Tonne, DUISBURG, HYDRAULIC EXT PRESS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7573"/>
                                        </p:tgtEl>
                                        <p:attrNameLst>
                                          <p:attrName>style.visibility</p:attrName>
                                        </p:attrNameLst>
                                      </p:cBhvr>
                                      <p:to>
                                        <p:strVal val="visible"/>
                                      </p:to>
                                    </p:set>
                                    <p:animEffect transition="in" filter="checkerboard(across)">
                                      <p:cBhvr>
                                        <p:cTn id="7" dur="500"/>
                                        <p:tgtEl>
                                          <p:spTgt spid="237573"/>
                                        </p:tgtEl>
                                      </p:cBhvr>
                                    </p:animEffect>
                                  </p:childTnLst>
                                </p:cTn>
                              </p:par>
                              <p:par>
                                <p:cTn id="8" presetID="5" presetClass="entr" presetSubtype="10" fill="hold" nodeType="withEffect">
                                  <p:stCondLst>
                                    <p:cond delay="0"/>
                                  </p:stCondLst>
                                  <p:childTnLst>
                                    <p:set>
                                      <p:cBhvr>
                                        <p:cTn id="9" dur="1" fill="hold">
                                          <p:stCondLst>
                                            <p:cond delay="0"/>
                                          </p:stCondLst>
                                        </p:cTn>
                                        <p:tgtEl>
                                          <p:spTgt spid="237572"/>
                                        </p:tgtEl>
                                        <p:attrNameLst>
                                          <p:attrName>style.visibility</p:attrName>
                                        </p:attrNameLst>
                                      </p:cBhvr>
                                      <p:to>
                                        <p:strVal val="visible"/>
                                      </p:to>
                                    </p:set>
                                    <p:animEffect transition="in" filter="checkerboard(across)">
                                      <p:cBhvr>
                                        <p:cTn id="10" dur="500"/>
                                        <p:tgtEl>
                                          <p:spTgt spid="23757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381000" y="0"/>
            <a:ext cx="8229600" cy="457200"/>
          </a:xfrm>
        </p:spPr>
        <p:txBody>
          <a:bodyPr/>
          <a:lstStyle/>
          <a:p>
            <a:pPr eaLnBrk="1" hangingPunct="1"/>
            <a:r>
              <a:rPr lang="en-US" smtClean="0"/>
              <a:t>Vertical extrusion presses (3- 20 MN capacity)</a:t>
            </a:r>
          </a:p>
        </p:txBody>
      </p:sp>
      <p:sp>
        <p:nvSpPr>
          <p:cNvPr id="235523" name="Rectangle 3"/>
          <p:cNvSpPr>
            <a:spLocks noGrp="1" noChangeArrowheads="1"/>
          </p:cNvSpPr>
          <p:nvPr>
            <p:ph idx="1"/>
          </p:nvPr>
        </p:nvSpPr>
        <p:spPr>
          <a:xfrm>
            <a:off x="0" y="533400"/>
            <a:ext cx="4724400" cy="4800600"/>
          </a:xfrm>
        </p:spPr>
        <p:txBody>
          <a:bodyPr/>
          <a:lstStyle/>
          <a:p>
            <a:pPr eaLnBrk="1" hangingPunct="1"/>
            <a:r>
              <a:rPr lang="en-US" sz="2600" smtClean="0"/>
              <a:t>Chiefly used in the production of thin-wall tubing.</a:t>
            </a:r>
          </a:p>
          <a:p>
            <a:pPr eaLnBrk="1" hangingPunct="1">
              <a:buFont typeface="Wingdings" pitchFamily="2" charset="2"/>
              <a:buNone/>
            </a:pPr>
            <a:r>
              <a:rPr lang="en-US" sz="2600" b="1" smtClean="0"/>
              <a:t>Advantages:</a:t>
            </a:r>
          </a:p>
          <a:p>
            <a:pPr eaLnBrk="1" hangingPunct="1"/>
            <a:r>
              <a:rPr lang="en-US" sz="2600" smtClean="0"/>
              <a:t>Easier alignment between the press ram and tools.</a:t>
            </a:r>
          </a:p>
          <a:p>
            <a:pPr eaLnBrk="1" hangingPunct="1"/>
            <a:r>
              <a:rPr lang="en-US" sz="2600" smtClean="0"/>
              <a:t>Higher rate of production.</a:t>
            </a:r>
          </a:p>
          <a:p>
            <a:pPr eaLnBrk="1" hangingPunct="1"/>
            <a:r>
              <a:rPr lang="en-US" sz="2600" smtClean="0"/>
              <a:t>Require less floor space than horizontal presses.</a:t>
            </a:r>
          </a:p>
          <a:p>
            <a:pPr eaLnBrk="1" hangingPunct="1"/>
            <a:r>
              <a:rPr lang="en-US" sz="2600" smtClean="0"/>
              <a:t>Uniform deformation, due to uniform cooling of the billet in the container.</a:t>
            </a:r>
          </a:p>
        </p:txBody>
      </p:sp>
      <p:pic>
        <p:nvPicPr>
          <p:cNvPr id="238596" name="Picture 4"/>
          <p:cNvPicPr>
            <a:picLocks noChangeAspect="1" noChangeArrowheads="1"/>
          </p:cNvPicPr>
          <p:nvPr/>
        </p:nvPicPr>
        <p:blipFill>
          <a:blip r:embed="rId2" cstate="print"/>
          <a:srcRect/>
          <a:stretch>
            <a:fillRect/>
          </a:stretch>
        </p:blipFill>
        <p:spPr bwMode="auto">
          <a:xfrm>
            <a:off x="5334000" y="990600"/>
            <a:ext cx="3859213" cy="3200400"/>
          </a:xfrm>
          <a:prstGeom prst="rect">
            <a:avLst/>
          </a:prstGeom>
          <a:noFill/>
          <a:ln w="9525">
            <a:noFill/>
            <a:miter lim="800000"/>
            <a:headEnd/>
            <a:tailEnd/>
          </a:ln>
        </p:spPr>
      </p:pic>
      <p:sp>
        <p:nvSpPr>
          <p:cNvPr id="5" name="TextBox 4"/>
          <p:cNvSpPr txBox="1">
            <a:spLocks noChangeArrowheads="1"/>
          </p:cNvSpPr>
          <p:nvPr/>
        </p:nvSpPr>
        <p:spPr bwMode="auto">
          <a:xfrm>
            <a:off x="0" y="5486400"/>
            <a:ext cx="9144000" cy="1631950"/>
          </a:xfrm>
          <a:prstGeom prst="rect">
            <a:avLst/>
          </a:prstGeom>
          <a:noFill/>
          <a:ln w="9525">
            <a:noFill/>
            <a:miter lim="800000"/>
            <a:headEnd/>
            <a:tailEnd/>
          </a:ln>
        </p:spPr>
        <p:txBody>
          <a:bodyPr>
            <a:spAutoFit/>
          </a:bodyPr>
          <a:lstStyle/>
          <a:p>
            <a:r>
              <a:rPr lang="en-US" sz="2600" b="1"/>
              <a:t>Requirements:</a:t>
            </a:r>
          </a:p>
          <a:p>
            <a:pPr>
              <a:buFont typeface="Arial" charset="0"/>
              <a:buChar char="•"/>
            </a:pPr>
            <a:r>
              <a:rPr lang="en-US" sz="2600"/>
              <a:t> Considerable headroom to make extrusions of appreciable length.</a:t>
            </a:r>
          </a:p>
          <a:p>
            <a:pPr>
              <a:buFont typeface="Arial" charset="0"/>
              <a:buChar char="•"/>
            </a:pPr>
            <a:r>
              <a:rPr lang="en-US" sz="2600"/>
              <a:t> A floor pit is necessary.</a:t>
            </a:r>
          </a:p>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8596"/>
                                        </p:tgtEl>
                                        <p:attrNameLst>
                                          <p:attrName>style.visibility</p:attrName>
                                        </p:attrNameLst>
                                      </p:cBhvr>
                                      <p:to>
                                        <p:strVal val="visible"/>
                                      </p:to>
                                    </p:set>
                                    <p:animEffect transition="in" filter="checkerboard(across)">
                                      <p:cBhvr>
                                        <p:cTn id="7" dur="500"/>
                                        <p:tgtEl>
                                          <p:spTgt spid="23859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additive="base">
                                        <p:cTn id="1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subTitle" idx="1"/>
          </p:nvPr>
        </p:nvSpPr>
        <p:spPr>
          <a:xfrm>
            <a:off x="152400" y="609600"/>
            <a:ext cx="8686800" cy="6248400"/>
          </a:xfrm>
        </p:spPr>
        <p:txBody>
          <a:bodyPr rtlCol="0">
            <a:normAutofit fontScale="92500"/>
          </a:bodyPr>
          <a:lstStyle/>
          <a:p>
            <a:pPr algn="l" eaLnBrk="1" fontAlgn="auto" hangingPunct="1">
              <a:lnSpc>
                <a:spcPct val="80000"/>
              </a:lnSpc>
              <a:spcAft>
                <a:spcPts val="0"/>
              </a:spcAft>
              <a:buFont typeface="Arial" pitchFamily="34" charset="0"/>
              <a:buNone/>
              <a:defRPr/>
            </a:pPr>
            <a:r>
              <a:rPr lang="en-US" smtClean="0"/>
              <a:t>According to the volume strain</a:t>
            </a:r>
            <a:r>
              <a:rPr lang="en-US" sz="1600" smtClean="0"/>
              <a:t> 		</a:t>
            </a:r>
          </a:p>
          <a:p>
            <a:pPr algn="l" eaLnBrk="1" fontAlgn="auto" hangingPunct="1">
              <a:lnSpc>
                <a:spcPct val="80000"/>
              </a:lnSpc>
              <a:spcAft>
                <a:spcPts val="0"/>
              </a:spcAft>
              <a:buFont typeface="Arial" pitchFamily="34" charset="0"/>
              <a:buNone/>
              <a:defRPr/>
            </a:pPr>
            <a:endParaRPr lang="en-US" sz="1600" smtClean="0"/>
          </a:p>
          <a:p>
            <a:pPr algn="l" eaLnBrk="1" fontAlgn="auto" hangingPunct="1">
              <a:lnSpc>
                <a:spcPct val="80000"/>
              </a:lnSpc>
              <a:spcAft>
                <a:spcPts val="0"/>
              </a:spcAft>
              <a:buFont typeface="Arial" pitchFamily="34" charset="0"/>
              <a:buNone/>
              <a:defRPr/>
            </a:pPr>
            <a:r>
              <a:rPr lang="en-US" sz="1200" smtClean="0"/>
              <a:t>								</a:t>
            </a:r>
            <a:r>
              <a:rPr lang="en-US" sz="2000" smtClean="0"/>
              <a:t>…Eq.9</a:t>
            </a:r>
          </a:p>
          <a:p>
            <a:pPr algn="l" eaLnBrk="1" fontAlgn="auto" hangingPunct="1">
              <a:lnSpc>
                <a:spcPct val="80000"/>
              </a:lnSpc>
              <a:spcAft>
                <a:spcPts val="0"/>
              </a:spcAft>
              <a:buFont typeface="Arial" pitchFamily="34" charset="0"/>
              <a:buNone/>
              <a:defRPr/>
            </a:pPr>
            <a:endParaRPr lang="en-US" sz="1800" smtClean="0"/>
          </a:p>
          <a:p>
            <a:pPr algn="l" eaLnBrk="1" fontAlgn="auto" hangingPunct="1">
              <a:lnSpc>
                <a:spcPct val="80000"/>
              </a:lnSpc>
              <a:spcAft>
                <a:spcPts val="0"/>
              </a:spcAft>
              <a:buFont typeface="Arial" pitchFamily="34" charset="0"/>
              <a:buNone/>
              <a:defRPr/>
            </a:pPr>
            <a:endParaRPr lang="en-US" sz="900" smtClean="0"/>
          </a:p>
          <a:p>
            <a:pPr algn="l" eaLnBrk="1" fontAlgn="auto" hangingPunct="1">
              <a:lnSpc>
                <a:spcPct val="80000"/>
              </a:lnSpc>
              <a:spcAft>
                <a:spcPts val="0"/>
              </a:spcAft>
              <a:buFont typeface="Arial" pitchFamily="34" charset="0"/>
              <a:buNone/>
              <a:defRPr/>
            </a:pPr>
            <a:endParaRPr lang="en-US" sz="1400" smtClean="0"/>
          </a:p>
          <a:p>
            <a:pPr algn="l" eaLnBrk="1" fontAlgn="auto" hangingPunct="1">
              <a:lnSpc>
                <a:spcPct val="80000"/>
              </a:lnSpc>
              <a:spcAft>
                <a:spcPts val="0"/>
              </a:spcAft>
              <a:buFont typeface="Arial" pitchFamily="34" charset="0"/>
              <a:buNone/>
              <a:defRPr/>
            </a:pPr>
            <a:r>
              <a:rPr lang="en-US" smtClean="0"/>
              <a:t>During plastic deformation, it is considered that the </a:t>
            </a:r>
            <a:r>
              <a:rPr lang="en-US" b="1" i="1" smtClean="0"/>
              <a:t>volume of a solid remain constant</a:t>
            </a:r>
            <a:r>
              <a:rPr lang="en-US" sz="1800" b="1" i="1" smtClean="0"/>
              <a:t> </a:t>
            </a:r>
          </a:p>
          <a:p>
            <a:pPr algn="l" eaLnBrk="1" fontAlgn="auto" hangingPunct="1">
              <a:lnSpc>
                <a:spcPct val="80000"/>
              </a:lnSpc>
              <a:spcAft>
                <a:spcPts val="0"/>
              </a:spcAft>
              <a:buFont typeface="Arial" pitchFamily="34" charset="0"/>
              <a:buNone/>
              <a:defRPr/>
            </a:pPr>
            <a:endParaRPr lang="en-US" sz="1800" b="1" i="1" smtClean="0"/>
          </a:p>
          <a:p>
            <a:pPr algn="l" eaLnBrk="1" fontAlgn="auto" hangingPunct="1">
              <a:lnSpc>
                <a:spcPct val="80000"/>
              </a:lnSpc>
              <a:spcAft>
                <a:spcPts val="0"/>
              </a:spcAft>
              <a:buFont typeface="Arial" pitchFamily="34" charset="0"/>
              <a:buNone/>
              <a:defRPr/>
            </a:pPr>
            <a:endParaRPr lang="en-US" sz="1200" smtClean="0"/>
          </a:p>
          <a:p>
            <a:pPr algn="l" eaLnBrk="1" fontAlgn="auto" hangingPunct="1">
              <a:lnSpc>
                <a:spcPct val="80000"/>
              </a:lnSpc>
              <a:spcAft>
                <a:spcPts val="0"/>
              </a:spcAft>
              <a:buFont typeface="Arial" pitchFamily="34" charset="0"/>
              <a:buNone/>
              <a:defRPr/>
            </a:pPr>
            <a:endParaRPr lang="en-US" sz="900" smtClean="0"/>
          </a:p>
          <a:p>
            <a:pPr algn="l" eaLnBrk="1" fontAlgn="auto" hangingPunct="1">
              <a:lnSpc>
                <a:spcPct val="80000"/>
              </a:lnSpc>
              <a:spcAft>
                <a:spcPts val="0"/>
              </a:spcAft>
              <a:buFont typeface="Arial" pitchFamily="34" charset="0"/>
              <a:buNone/>
              <a:defRPr/>
            </a:pPr>
            <a:endParaRPr lang="en-US" sz="1600" smtClean="0"/>
          </a:p>
          <a:p>
            <a:pPr algn="l" eaLnBrk="1" fontAlgn="auto" hangingPunct="1">
              <a:lnSpc>
                <a:spcPct val="80000"/>
              </a:lnSpc>
              <a:spcAft>
                <a:spcPts val="0"/>
              </a:spcAft>
              <a:buFont typeface="Arial" pitchFamily="34" charset="0"/>
              <a:buNone/>
              <a:defRPr/>
            </a:pPr>
            <a:endParaRPr lang="en-US" sz="2000" smtClean="0"/>
          </a:p>
          <a:p>
            <a:pPr algn="l" eaLnBrk="1" fontAlgn="auto" hangingPunct="1">
              <a:lnSpc>
                <a:spcPct val="80000"/>
              </a:lnSpc>
              <a:spcAft>
                <a:spcPts val="0"/>
              </a:spcAft>
              <a:buFont typeface="Arial" pitchFamily="34" charset="0"/>
              <a:buNone/>
              <a:defRPr/>
            </a:pPr>
            <a:r>
              <a:rPr lang="en-US" sz="2000" smtClean="0"/>
              <a:t>							</a:t>
            </a:r>
          </a:p>
          <a:p>
            <a:pPr algn="l" eaLnBrk="1" fontAlgn="auto" hangingPunct="1">
              <a:lnSpc>
                <a:spcPct val="80000"/>
              </a:lnSpc>
              <a:spcAft>
                <a:spcPts val="0"/>
              </a:spcAft>
              <a:buFont typeface="Arial" pitchFamily="34" charset="0"/>
              <a:buNone/>
              <a:defRPr/>
            </a:pPr>
            <a:r>
              <a:rPr lang="en-US" smtClean="0"/>
              <a:t>But		        hence,</a:t>
            </a:r>
            <a:r>
              <a:rPr lang="en-US" sz="900" smtClean="0"/>
              <a:t>					 </a:t>
            </a:r>
            <a:r>
              <a:rPr lang="en-US" smtClean="0"/>
              <a:t>…Eq.10</a:t>
            </a:r>
            <a:r>
              <a:rPr lang="en-US" sz="900" smtClean="0"/>
              <a:t> 		</a:t>
            </a:r>
            <a:endParaRPr lang="en-US" sz="2000" smtClean="0"/>
          </a:p>
          <a:p>
            <a:pPr algn="l" eaLnBrk="1" fontAlgn="auto" hangingPunct="1">
              <a:lnSpc>
                <a:spcPct val="80000"/>
              </a:lnSpc>
              <a:spcAft>
                <a:spcPts val="0"/>
              </a:spcAft>
              <a:buFont typeface="Arial" pitchFamily="34" charset="0"/>
              <a:buNone/>
              <a:defRPr/>
            </a:pPr>
            <a:endParaRPr lang="en-US" sz="2000" smtClean="0"/>
          </a:p>
          <a:p>
            <a:pPr algn="l" eaLnBrk="1" fontAlgn="auto" hangingPunct="1">
              <a:lnSpc>
                <a:spcPct val="80000"/>
              </a:lnSpc>
              <a:spcAft>
                <a:spcPts val="0"/>
              </a:spcAft>
              <a:buFont typeface="Arial" pitchFamily="34" charset="0"/>
              <a:buNone/>
              <a:defRPr/>
            </a:pPr>
            <a:endParaRPr lang="en-US" sz="1000" smtClean="0"/>
          </a:p>
          <a:p>
            <a:pPr algn="l" eaLnBrk="1" fontAlgn="auto" hangingPunct="1">
              <a:lnSpc>
                <a:spcPct val="80000"/>
              </a:lnSpc>
              <a:spcAft>
                <a:spcPts val="0"/>
              </a:spcAft>
              <a:buFont typeface="Arial" pitchFamily="34" charset="0"/>
              <a:buNone/>
              <a:defRPr/>
            </a:pPr>
            <a:r>
              <a:rPr lang="en-US" smtClean="0"/>
              <a:t>Due to the constant volume 			therefore,</a:t>
            </a:r>
          </a:p>
          <a:p>
            <a:pPr algn="l" eaLnBrk="1" fontAlgn="auto" hangingPunct="1">
              <a:lnSpc>
                <a:spcPct val="80000"/>
              </a:lnSpc>
              <a:spcAft>
                <a:spcPts val="0"/>
              </a:spcAft>
              <a:buFont typeface="Arial" pitchFamily="34" charset="0"/>
              <a:buNone/>
              <a:defRPr/>
            </a:pPr>
            <a:endParaRPr lang="en-US" smtClean="0"/>
          </a:p>
          <a:p>
            <a:pPr algn="l" eaLnBrk="1" fontAlgn="auto" hangingPunct="1">
              <a:lnSpc>
                <a:spcPct val="80000"/>
              </a:lnSpc>
              <a:spcAft>
                <a:spcPts val="0"/>
              </a:spcAft>
              <a:buFont typeface="Arial" pitchFamily="34" charset="0"/>
              <a:buNone/>
              <a:defRPr/>
            </a:pPr>
            <a:r>
              <a:rPr lang="en-US" sz="900" smtClean="0"/>
              <a:t> </a:t>
            </a:r>
          </a:p>
          <a:p>
            <a:pPr algn="l" eaLnBrk="1" fontAlgn="auto" hangingPunct="1">
              <a:lnSpc>
                <a:spcPct val="80000"/>
              </a:lnSpc>
              <a:spcAft>
                <a:spcPts val="0"/>
              </a:spcAft>
              <a:buFont typeface="Arial" pitchFamily="34" charset="0"/>
              <a:buNone/>
              <a:defRPr/>
            </a:pPr>
            <a:r>
              <a:rPr lang="en-US" sz="900" smtClean="0"/>
              <a:t>							       </a:t>
            </a:r>
            <a:r>
              <a:rPr lang="en-US" smtClean="0"/>
              <a:t>…Eq.11</a:t>
            </a:r>
          </a:p>
          <a:p>
            <a:pPr algn="l" eaLnBrk="1" fontAlgn="auto" hangingPunct="1">
              <a:lnSpc>
                <a:spcPct val="80000"/>
              </a:lnSpc>
              <a:spcAft>
                <a:spcPts val="0"/>
              </a:spcAft>
              <a:buFont typeface="Arial" pitchFamily="34" charset="0"/>
              <a:buNone/>
              <a:defRPr/>
            </a:pPr>
            <a:endParaRPr lang="en-US" smtClean="0"/>
          </a:p>
        </p:txBody>
      </p:sp>
      <p:sp>
        <p:nvSpPr>
          <p:cNvPr id="26628" name="Text Box 4"/>
          <p:cNvSpPr txBox="1">
            <a:spLocks noChangeArrowheads="1"/>
          </p:cNvSpPr>
          <p:nvPr/>
        </p:nvSpPr>
        <p:spPr bwMode="auto">
          <a:xfrm>
            <a:off x="228600" y="0"/>
            <a:ext cx="8458200" cy="579438"/>
          </a:xfrm>
          <a:prstGeom prst="rect">
            <a:avLst/>
          </a:prstGeom>
          <a:noFill/>
          <a:ln w="9525">
            <a:noFill/>
            <a:miter lim="800000"/>
            <a:headEnd/>
            <a:tailEnd/>
          </a:ln>
        </p:spPr>
        <p:txBody>
          <a:bodyPr>
            <a:spAutoFit/>
          </a:bodyPr>
          <a:lstStyle/>
          <a:p>
            <a:pPr>
              <a:spcBef>
                <a:spcPct val="50000"/>
              </a:spcBef>
            </a:pPr>
            <a:r>
              <a:rPr lang="en-US" sz="3200" b="1"/>
              <a:t>The volume strain:</a:t>
            </a:r>
          </a:p>
        </p:txBody>
      </p:sp>
      <p:pic>
        <p:nvPicPr>
          <p:cNvPr id="26629" name="Picture 5"/>
          <p:cNvPicPr>
            <a:picLocks noChangeAspect="1" noChangeArrowheads="1"/>
          </p:cNvPicPr>
          <p:nvPr/>
        </p:nvPicPr>
        <p:blipFill>
          <a:blip r:embed="rId2" cstate="print"/>
          <a:srcRect/>
          <a:stretch>
            <a:fillRect/>
          </a:stretch>
        </p:blipFill>
        <p:spPr bwMode="auto">
          <a:xfrm>
            <a:off x="4191000" y="685800"/>
            <a:ext cx="206375" cy="304800"/>
          </a:xfrm>
          <a:prstGeom prst="rect">
            <a:avLst/>
          </a:prstGeom>
          <a:noFill/>
          <a:ln w="9525">
            <a:noFill/>
            <a:miter lim="800000"/>
            <a:headEnd/>
            <a:tailEnd/>
          </a:ln>
        </p:spPr>
      </p:pic>
      <p:pic>
        <p:nvPicPr>
          <p:cNvPr id="26630" name="Picture 6"/>
          <p:cNvPicPr>
            <a:picLocks noChangeAspect="1" noChangeArrowheads="1"/>
          </p:cNvPicPr>
          <p:nvPr/>
        </p:nvPicPr>
        <p:blipFill>
          <a:blip r:embed="rId3" cstate="print"/>
          <a:srcRect/>
          <a:stretch>
            <a:fillRect/>
          </a:stretch>
        </p:blipFill>
        <p:spPr bwMode="auto">
          <a:xfrm>
            <a:off x="1600200" y="1066800"/>
            <a:ext cx="5387975" cy="914400"/>
          </a:xfrm>
          <a:prstGeom prst="rect">
            <a:avLst/>
          </a:prstGeom>
          <a:noFill/>
          <a:ln w="9525">
            <a:noFill/>
            <a:miter lim="800000"/>
            <a:headEnd/>
            <a:tailEnd/>
          </a:ln>
        </p:spPr>
      </p:pic>
      <p:pic>
        <p:nvPicPr>
          <p:cNvPr id="26631" name="Picture 7"/>
          <p:cNvPicPr>
            <a:picLocks noChangeAspect="1" noChangeArrowheads="1"/>
          </p:cNvPicPr>
          <p:nvPr/>
        </p:nvPicPr>
        <p:blipFill>
          <a:blip r:embed="rId4" cstate="print"/>
          <a:srcRect/>
          <a:stretch>
            <a:fillRect/>
          </a:stretch>
        </p:blipFill>
        <p:spPr bwMode="auto">
          <a:xfrm>
            <a:off x="2362200" y="2514600"/>
            <a:ext cx="1114425" cy="269875"/>
          </a:xfrm>
          <a:prstGeom prst="rect">
            <a:avLst/>
          </a:prstGeom>
          <a:noFill/>
          <a:ln w="9525">
            <a:noFill/>
            <a:miter lim="800000"/>
            <a:headEnd/>
            <a:tailEnd/>
          </a:ln>
        </p:spPr>
      </p:pic>
      <p:pic>
        <p:nvPicPr>
          <p:cNvPr id="26632" name="Picture 8"/>
          <p:cNvPicPr>
            <a:picLocks noChangeAspect="1" noChangeArrowheads="1"/>
          </p:cNvPicPr>
          <p:nvPr/>
        </p:nvPicPr>
        <p:blipFill>
          <a:blip r:embed="rId5" cstate="print"/>
          <a:srcRect/>
          <a:stretch>
            <a:fillRect/>
          </a:stretch>
        </p:blipFill>
        <p:spPr bwMode="auto">
          <a:xfrm>
            <a:off x="2743200" y="3048000"/>
            <a:ext cx="4648200" cy="762000"/>
          </a:xfrm>
          <a:prstGeom prst="rect">
            <a:avLst/>
          </a:prstGeom>
          <a:noFill/>
          <a:ln w="9525">
            <a:noFill/>
            <a:miter lim="800000"/>
            <a:headEnd/>
            <a:tailEnd/>
          </a:ln>
        </p:spPr>
      </p:pic>
      <p:pic>
        <p:nvPicPr>
          <p:cNvPr id="26634" name="Picture 10"/>
          <p:cNvPicPr>
            <a:picLocks noChangeAspect="1" noChangeArrowheads="1"/>
          </p:cNvPicPr>
          <p:nvPr/>
        </p:nvPicPr>
        <p:blipFill>
          <a:blip r:embed="rId6" cstate="print"/>
          <a:srcRect/>
          <a:stretch>
            <a:fillRect/>
          </a:stretch>
        </p:blipFill>
        <p:spPr bwMode="auto">
          <a:xfrm>
            <a:off x="3505200" y="4191000"/>
            <a:ext cx="3454400" cy="609600"/>
          </a:xfrm>
          <a:prstGeom prst="rect">
            <a:avLst/>
          </a:prstGeom>
          <a:noFill/>
          <a:ln w="9525">
            <a:noFill/>
            <a:miter lim="800000"/>
            <a:headEnd/>
            <a:tailEnd/>
          </a:ln>
        </p:spPr>
      </p:pic>
      <p:pic>
        <p:nvPicPr>
          <p:cNvPr id="26635" name="Picture 11"/>
          <p:cNvPicPr>
            <a:picLocks noChangeAspect="1" noChangeArrowheads="1"/>
          </p:cNvPicPr>
          <p:nvPr/>
        </p:nvPicPr>
        <p:blipFill>
          <a:blip r:embed="rId7" cstate="print"/>
          <a:srcRect/>
          <a:stretch>
            <a:fillRect/>
          </a:stretch>
        </p:blipFill>
        <p:spPr bwMode="auto">
          <a:xfrm>
            <a:off x="3810000" y="5257800"/>
            <a:ext cx="1203325" cy="258763"/>
          </a:xfrm>
          <a:prstGeom prst="rect">
            <a:avLst/>
          </a:prstGeom>
          <a:noFill/>
          <a:ln w="9525">
            <a:noFill/>
            <a:miter lim="800000"/>
            <a:headEnd/>
            <a:tailEnd/>
          </a:ln>
        </p:spPr>
      </p:pic>
      <p:pic>
        <p:nvPicPr>
          <p:cNvPr id="26637" name="Picture 13"/>
          <p:cNvPicPr>
            <a:picLocks noChangeAspect="1" noChangeArrowheads="1"/>
          </p:cNvPicPr>
          <p:nvPr/>
        </p:nvPicPr>
        <p:blipFill>
          <a:blip r:embed="rId8" cstate="print"/>
          <a:srcRect/>
          <a:stretch>
            <a:fillRect/>
          </a:stretch>
        </p:blipFill>
        <p:spPr bwMode="auto">
          <a:xfrm>
            <a:off x="762000" y="4267200"/>
            <a:ext cx="1752600" cy="438150"/>
          </a:xfrm>
          <a:prstGeom prst="rect">
            <a:avLst/>
          </a:prstGeom>
          <a:noFill/>
          <a:ln w="9525">
            <a:noFill/>
            <a:miter lim="800000"/>
            <a:headEnd/>
            <a:tailEnd/>
          </a:ln>
        </p:spPr>
      </p:pic>
      <p:pic>
        <p:nvPicPr>
          <p:cNvPr id="26638" name="Picture 14"/>
          <p:cNvPicPr>
            <a:picLocks noChangeAspect="1" noChangeArrowheads="1"/>
          </p:cNvPicPr>
          <p:nvPr/>
        </p:nvPicPr>
        <p:blipFill>
          <a:blip r:embed="rId9" cstate="print"/>
          <a:srcRect/>
          <a:stretch>
            <a:fillRect/>
          </a:stretch>
        </p:blipFill>
        <p:spPr bwMode="auto">
          <a:xfrm>
            <a:off x="4572000" y="5943600"/>
            <a:ext cx="1905000" cy="76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diamond(in)">
                                      <p:cBhvr>
                                        <p:cTn id="7" dur="2000"/>
                                        <p:tgtEl>
                                          <p:spTgt spid="26628">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6627">
                                            <p:txEl>
                                              <p:pRg st="18" end="18"/>
                                            </p:txEl>
                                          </p:spTgt>
                                        </p:tgtEl>
                                        <p:attrNameLst>
                                          <p:attrName>style.visibility</p:attrName>
                                        </p:attrNameLst>
                                      </p:cBhvr>
                                      <p:to>
                                        <p:strVal val="visible"/>
                                      </p:to>
                                    </p:set>
                                    <p:anim calcmode="lin" valueType="num">
                                      <p:cBhvr additive="base">
                                        <p:cTn id="10" dur="500" fill="hold"/>
                                        <p:tgtEl>
                                          <p:spTgt spid="26627">
                                            <p:txEl>
                                              <p:pRg st="18" end="18"/>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26627">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6629"/>
                                        </p:tgtEl>
                                        <p:attrNameLst>
                                          <p:attrName>style.visibility</p:attrName>
                                        </p:attrNameLst>
                                      </p:cBhvr>
                                      <p:to>
                                        <p:strVal val="visible"/>
                                      </p:to>
                                    </p:set>
                                    <p:anim calcmode="lin" valueType="num">
                                      <p:cBhvr additive="base">
                                        <p:cTn id="16" dur="500" fill="hold"/>
                                        <p:tgtEl>
                                          <p:spTgt spid="26629"/>
                                        </p:tgtEl>
                                        <p:attrNameLst>
                                          <p:attrName>ppt_x</p:attrName>
                                        </p:attrNameLst>
                                      </p:cBhvr>
                                      <p:tavLst>
                                        <p:tav tm="0">
                                          <p:val>
                                            <p:strVal val="#ppt_x"/>
                                          </p:val>
                                        </p:tav>
                                        <p:tav tm="100000">
                                          <p:val>
                                            <p:strVal val="#ppt_x"/>
                                          </p:val>
                                        </p:tav>
                                      </p:tavLst>
                                    </p:anim>
                                    <p:anim calcmode="lin" valueType="num">
                                      <p:cBhvr additive="base">
                                        <p:cTn id="17" dur="500" fill="hold"/>
                                        <p:tgtEl>
                                          <p:spTgt spid="2662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6630"/>
                                        </p:tgtEl>
                                        <p:attrNameLst>
                                          <p:attrName>style.visibility</p:attrName>
                                        </p:attrNameLst>
                                      </p:cBhvr>
                                      <p:to>
                                        <p:strVal val="visible"/>
                                      </p:to>
                                    </p:set>
                                    <p:anim calcmode="lin" valueType="num">
                                      <p:cBhvr additive="base">
                                        <p:cTn id="20" dur="500" fill="hold"/>
                                        <p:tgtEl>
                                          <p:spTgt spid="26630"/>
                                        </p:tgtEl>
                                        <p:attrNameLst>
                                          <p:attrName>ppt_x</p:attrName>
                                        </p:attrNameLst>
                                      </p:cBhvr>
                                      <p:tavLst>
                                        <p:tav tm="0">
                                          <p:val>
                                            <p:strVal val="#ppt_x"/>
                                          </p:val>
                                        </p:tav>
                                        <p:tav tm="100000">
                                          <p:val>
                                            <p:strVal val="#ppt_x"/>
                                          </p:val>
                                        </p:tav>
                                      </p:tavLst>
                                    </p:anim>
                                    <p:anim calcmode="lin" valueType="num">
                                      <p:cBhvr additive="base">
                                        <p:cTn id="21" dur="500" fill="hold"/>
                                        <p:tgtEl>
                                          <p:spTgt spid="2663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6631"/>
                                        </p:tgtEl>
                                        <p:attrNameLst>
                                          <p:attrName>style.visibility</p:attrName>
                                        </p:attrNameLst>
                                      </p:cBhvr>
                                      <p:to>
                                        <p:strVal val="visible"/>
                                      </p:to>
                                    </p:set>
                                    <p:anim calcmode="lin" valueType="num">
                                      <p:cBhvr additive="base">
                                        <p:cTn id="24" dur="500" fill="hold"/>
                                        <p:tgtEl>
                                          <p:spTgt spid="26631"/>
                                        </p:tgtEl>
                                        <p:attrNameLst>
                                          <p:attrName>ppt_x</p:attrName>
                                        </p:attrNameLst>
                                      </p:cBhvr>
                                      <p:tavLst>
                                        <p:tav tm="0">
                                          <p:val>
                                            <p:strVal val="#ppt_x"/>
                                          </p:val>
                                        </p:tav>
                                        <p:tav tm="100000">
                                          <p:val>
                                            <p:strVal val="#ppt_x"/>
                                          </p:val>
                                        </p:tav>
                                      </p:tavLst>
                                    </p:anim>
                                    <p:anim calcmode="lin" valueType="num">
                                      <p:cBhvr additive="base">
                                        <p:cTn id="25" dur="500" fill="hold"/>
                                        <p:tgtEl>
                                          <p:spTgt spid="2663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6632"/>
                                        </p:tgtEl>
                                        <p:attrNameLst>
                                          <p:attrName>style.visibility</p:attrName>
                                        </p:attrNameLst>
                                      </p:cBhvr>
                                      <p:to>
                                        <p:strVal val="visible"/>
                                      </p:to>
                                    </p:set>
                                    <p:anim calcmode="lin" valueType="num">
                                      <p:cBhvr additive="base">
                                        <p:cTn id="28" dur="500" fill="hold"/>
                                        <p:tgtEl>
                                          <p:spTgt spid="26632"/>
                                        </p:tgtEl>
                                        <p:attrNameLst>
                                          <p:attrName>ppt_x</p:attrName>
                                        </p:attrNameLst>
                                      </p:cBhvr>
                                      <p:tavLst>
                                        <p:tav tm="0">
                                          <p:val>
                                            <p:strVal val="#ppt_x"/>
                                          </p:val>
                                        </p:tav>
                                        <p:tav tm="100000">
                                          <p:val>
                                            <p:strVal val="#ppt_x"/>
                                          </p:val>
                                        </p:tav>
                                      </p:tavLst>
                                    </p:anim>
                                    <p:anim calcmode="lin" valueType="num">
                                      <p:cBhvr additive="base">
                                        <p:cTn id="29" dur="500" fill="hold"/>
                                        <p:tgtEl>
                                          <p:spTgt spid="2663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6634"/>
                                        </p:tgtEl>
                                        <p:attrNameLst>
                                          <p:attrName>style.visibility</p:attrName>
                                        </p:attrNameLst>
                                      </p:cBhvr>
                                      <p:to>
                                        <p:strVal val="visible"/>
                                      </p:to>
                                    </p:set>
                                    <p:anim calcmode="lin" valueType="num">
                                      <p:cBhvr additive="base">
                                        <p:cTn id="32" dur="500" fill="hold"/>
                                        <p:tgtEl>
                                          <p:spTgt spid="26634"/>
                                        </p:tgtEl>
                                        <p:attrNameLst>
                                          <p:attrName>ppt_x</p:attrName>
                                        </p:attrNameLst>
                                      </p:cBhvr>
                                      <p:tavLst>
                                        <p:tav tm="0">
                                          <p:val>
                                            <p:strVal val="#ppt_x"/>
                                          </p:val>
                                        </p:tav>
                                        <p:tav tm="100000">
                                          <p:val>
                                            <p:strVal val="#ppt_x"/>
                                          </p:val>
                                        </p:tav>
                                      </p:tavLst>
                                    </p:anim>
                                    <p:anim calcmode="lin" valueType="num">
                                      <p:cBhvr additive="base">
                                        <p:cTn id="33" dur="500" fill="hold"/>
                                        <p:tgtEl>
                                          <p:spTgt spid="2663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6635"/>
                                        </p:tgtEl>
                                        <p:attrNameLst>
                                          <p:attrName>style.visibility</p:attrName>
                                        </p:attrNameLst>
                                      </p:cBhvr>
                                      <p:to>
                                        <p:strVal val="visible"/>
                                      </p:to>
                                    </p:set>
                                    <p:anim calcmode="lin" valueType="num">
                                      <p:cBhvr additive="base">
                                        <p:cTn id="36" dur="500" fill="hold"/>
                                        <p:tgtEl>
                                          <p:spTgt spid="26635"/>
                                        </p:tgtEl>
                                        <p:attrNameLst>
                                          <p:attrName>ppt_x</p:attrName>
                                        </p:attrNameLst>
                                      </p:cBhvr>
                                      <p:tavLst>
                                        <p:tav tm="0">
                                          <p:val>
                                            <p:strVal val="#ppt_x"/>
                                          </p:val>
                                        </p:tav>
                                        <p:tav tm="100000">
                                          <p:val>
                                            <p:strVal val="#ppt_x"/>
                                          </p:val>
                                        </p:tav>
                                      </p:tavLst>
                                    </p:anim>
                                    <p:anim calcmode="lin" valueType="num">
                                      <p:cBhvr additive="base">
                                        <p:cTn id="37" dur="500" fill="hold"/>
                                        <p:tgtEl>
                                          <p:spTgt spid="2663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6637"/>
                                        </p:tgtEl>
                                        <p:attrNameLst>
                                          <p:attrName>style.visibility</p:attrName>
                                        </p:attrNameLst>
                                      </p:cBhvr>
                                      <p:to>
                                        <p:strVal val="visible"/>
                                      </p:to>
                                    </p:set>
                                    <p:anim calcmode="lin" valueType="num">
                                      <p:cBhvr additive="base">
                                        <p:cTn id="40" dur="500" fill="hold"/>
                                        <p:tgtEl>
                                          <p:spTgt spid="26637"/>
                                        </p:tgtEl>
                                        <p:attrNameLst>
                                          <p:attrName>ppt_x</p:attrName>
                                        </p:attrNameLst>
                                      </p:cBhvr>
                                      <p:tavLst>
                                        <p:tav tm="0">
                                          <p:val>
                                            <p:strVal val="#ppt_x"/>
                                          </p:val>
                                        </p:tav>
                                        <p:tav tm="100000">
                                          <p:val>
                                            <p:strVal val="#ppt_x"/>
                                          </p:val>
                                        </p:tav>
                                      </p:tavLst>
                                    </p:anim>
                                    <p:anim calcmode="lin" valueType="num">
                                      <p:cBhvr additive="base">
                                        <p:cTn id="41" dur="500" fill="hold"/>
                                        <p:tgtEl>
                                          <p:spTgt spid="26637"/>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6638"/>
                                        </p:tgtEl>
                                        <p:attrNameLst>
                                          <p:attrName>style.visibility</p:attrName>
                                        </p:attrNameLst>
                                      </p:cBhvr>
                                      <p:to>
                                        <p:strVal val="visible"/>
                                      </p:to>
                                    </p:set>
                                    <p:anim calcmode="lin" valueType="num">
                                      <p:cBhvr additive="base">
                                        <p:cTn id="44" dur="500" fill="hold"/>
                                        <p:tgtEl>
                                          <p:spTgt spid="26638"/>
                                        </p:tgtEl>
                                        <p:attrNameLst>
                                          <p:attrName>ppt_x</p:attrName>
                                        </p:attrNameLst>
                                      </p:cBhvr>
                                      <p:tavLst>
                                        <p:tav tm="0">
                                          <p:val>
                                            <p:strVal val="#ppt_x"/>
                                          </p:val>
                                        </p:tav>
                                        <p:tav tm="100000">
                                          <p:val>
                                            <p:strVal val="#ppt_x"/>
                                          </p:val>
                                        </p:tav>
                                      </p:tavLst>
                                    </p:anim>
                                    <p:anim calcmode="lin" valueType="num">
                                      <p:cBhvr additive="base">
                                        <p:cTn id="45" dur="500" fill="hold"/>
                                        <p:tgtEl>
                                          <p:spTgt spid="2663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6627">
                                            <p:txEl>
                                              <p:pRg st="0" end="0"/>
                                            </p:txEl>
                                          </p:spTgt>
                                        </p:tgtEl>
                                        <p:attrNameLst>
                                          <p:attrName>style.visibility</p:attrName>
                                        </p:attrNameLst>
                                      </p:cBhvr>
                                      <p:to>
                                        <p:strVal val="visible"/>
                                      </p:to>
                                    </p:set>
                                    <p:anim calcmode="lin" valueType="num">
                                      <p:cBhvr additive="base">
                                        <p:cTn id="50"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6627">
                                            <p:txEl>
                                              <p:pRg st="2" end="2"/>
                                            </p:txEl>
                                          </p:spTgt>
                                        </p:tgtEl>
                                        <p:attrNameLst>
                                          <p:attrName>style.visibility</p:attrName>
                                        </p:attrNameLst>
                                      </p:cBhvr>
                                      <p:to>
                                        <p:strVal val="visible"/>
                                      </p:to>
                                    </p:set>
                                    <p:anim calcmode="lin" valueType="num">
                                      <p:cBhvr additive="base">
                                        <p:cTn id="56"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6627">
                                            <p:txEl>
                                              <p:pRg st="6" end="6"/>
                                            </p:txEl>
                                          </p:spTgt>
                                        </p:tgtEl>
                                        <p:attrNameLst>
                                          <p:attrName>style.visibility</p:attrName>
                                        </p:attrNameLst>
                                      </p:cBhvr>
                                      <p:to>
                                        <p:strVal val="visible"/>
                                      </p:to>
                                    </p:set>
                                    <p:anim calcmode="lin" valueType="num">
                                      <p:cBhvr additive="base">
                                        <p:cTn id="62" dur="500" fill="hold"/>
                                        <p:tgtEl>
                                          <p:spTgt spid="26627">
                                            <p:txEl>
                                              <p:pRg st="6" end="6"/>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662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6627">
                                            <p:txEl>
                                              <p:pRg st="12" end="12"/>
                                            </p:txEl>
                                          </p:spTgt>
                                        </p:tgtEl>
                                        <p:attrNameLst>
                                          <p:attrName>style.visibility</p:attrName>
                                        </p:attrNameLst>
                                      </p:cBhvr>
                                      <p:to>
                                        <p:strVal val="visible"/>
                                      </p:to>
                                    </p:set>
                                    <p:anim calcmode="lin" valueType="num">
                                      <p:cBhvr additive="base">
                                        <p:cTn id="68" dur="500" fill="hold"/>
                                        <p:tgtEl>
                                          <p:spTgt spid="26627">
                                            <p:txEl>
                                              <p:pRg st="12" end="1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66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6627">
                                            <p:txEl>
                                              <p:pRg st="13" end="13"/>
                                            </p:txEl>
                                          </p:spTgt>
                                        </p:tgtEl>
                                        <p:attrNameLst>
                                          <p:attrName>style.visibility</p:attrName>
                                        </p:attrNameLst>
                                      </p:cBhvr>
                                      <p:to>
                                        <p:strVal val="visible"/>
                                      </p:to>
                                    </p:set>
                                    <p:anim calcmode="lin" valueType="num">
                                      <p:cBhvr additive="base">
                                        <p:cTn id="74" dur="500" fill="hold"/>
                                        <p:tgtEl>
                                          <p:spTgt spid="26627">
                                            <p:txEl>
                                              <p:pRg st="13" end="13"/>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26627">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6627">
                                            <p:txEl>
                                              <p:pRg st="16" end="16"/>
                                            </p:txEl>
                                          </p:spTgt>
                                        </p:tgtEl>
                                        <p:attrNameLst>
                                          <p:attrName>style.visibility</p:attrName>
                                        </p:attrNameLst>
                                      </p:cBhvr>
                                      <p:to>
                                        <p:strVal val="visible"/>
                                      </p:to>
                                    </p:set>
                                    <p:anim calcmode="lin" valueType="num">
                                      <p:cBhvr additive="base">
                                        <p:cTn id="80" dur="500" fill="hold"/>
                                        <p:tgtEl>
                                          <p:spTgt spid="26627">
                                            <p:txEl>
                                              <p:pRg st="16" end="16"/>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26627">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6627">
                                            <p:txEl>
                                              <p:pRg st="18" end="18"/>
                                            </p:txEl>
                                          </p:spTgt>
                                        </p:tgtEl>
                                        <p:attrNameLst>
                                          <p:attrName>style.visibility</p:attrName>
                                        </p:attrNameLst>
                                      </p:cBhvr>
                                      <p:to>
                                        <p:strVal val="visible"/>
                                      </p:to>
                                    </p:set>
                                    <p:anim calcmode="lin" valueType="num">
                                      <p:cBhvr additive="base">
                                        <p:cTn id="86" dur="500" fill="hold"/>
                                        <p:tgtEl>
                                          <p:spTgt spid="26627">
                                            <p:txEl>
                                              <p:pRg st="18" end="18"/>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26627">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6627">
                                            <p:txEl>
                                              <p:pRg st="19" end="19"/>
                                            </p:txEl>
                                          </p:spTgt>
                                        </p:tgtEl>
                                        <p:attrNameLst>
                                          <p:attrName>style.visibility</p:attrName>
                                        </p:attrNameLst>
                                      </p:cBhvr>
                                      <p:to>
                                        <p:strVal val="visible"/>
                                      </p:to>
                                    </p:set>
                                    <p:anim calcmode="lin" valueType="num">
                                      <p:cBhvr additive="base">
                                        <p:cTn id="92" dur="500" fill="hold"/>
                                        <p:tgtEl>
                                          <p:spTgt spid="26627">
                                            <p:txEl>
                                              <p:pRg st="19" end="19"/>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26627">
                                            <p:txEl>
                                              <p:pRg st="19" end="1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381000" y="0"/>
            <a:ext cx="8229600" cy="560388"/>
          </a:xfrm>
        </p:spPr>
        <p:txBody>
          <a:bodyPr/>
          <a:lstStyle/>
          <a:p>
            <a:pPr eaLnBrk="1" hangingPunct="1"/>
            <a:r>
              <a:rPr lang="en-US" smtClean="0"/>
              <a:t>Ram speed:</a:t>
            </a:r>
          </a:p>
        </p:txBody>
      </p:sp>
      <p:sp>
        <p:nvSpPr>
          <p:cNvPr id="236547" name="Rectangle 3"/>
          <p:cNvSpPr>
            <a:spLocks noGrp="1" noChangeArrowheads="1"/>
          </p:cNvSpPr>
          <p:nvPr>
            <p:ph idx="1"/>
          </p:nvPr>
        </p:nvSpPr>
        <p:spPr>
          <a:xfrm>
            <a:off x="152400" y="533400"/>
            <a:ext cx="8839200" cy="6324600"/>
          </a:xfrm>
        </p:spPr>
        <p:txBody>
          <a:bodyPr/>
          <a:lstStyle/>
          <a:p>
            <a:pPr eaLnBrk="1" hangingPunct="1"/>
            <a:r>
              <a:rPr lang="en-US" smtClean="0"/>
              <a:t>Require high ram speeds in high-temperature extrusion due to heat transfer problem from billet to tools.</a:t>
            </a:r>
          </a:p>
          <a:p>
            <a:pPr eaLnBrk="1" hangingPunct="1"/>
            <a:endParaRPr lang="en-US" smtClean="0"/>
          </a:p>
          <a:p>
            <a:pPr eaLnBrk="1" hangingPunct="1"/>
            <a:r>
              <a:rPr lang="en-US" smtClean="0"/>
              <a:t>Ram speeds of 0.4-0.6 m s-1 for refractory metals  requires a hydraulic accumulator with the press.</a:t>
            </a:r>
          </a:p>
          <a:p>
            <a:pPr eaLnBrk="1" hangingPunct="1"/>
            <a:endParaRPr lang="en-US" smtClean="0"/>
          </a:p>
          <a:p>
            <a:pPr eaLnBrk="1" hangingPunct="1"/>
            <a:r>
              <a:rPr lang="en-US" smtClean="0"/>
              <a:t>Ram speeds of a few mm s-1 for aluminum and copper due to hot shortness  requires direct-drive pumping systems to maintain a uniform finishing temperature.</a:t>
            </a:r>
          </a:p>
        </p:txBody>
      </p:sp>
    </p:spTree>
  </p:cSld>
  <p:clrMapOvr>
    <a:masterClrMapping/>
  </p:clrMapOv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381000" y="0"/>
            <a:ext cx="8229600" cy="560388"/>
          </a:xfrm>
        </p:spPr>
        <p:txBody>
          <a:bodyPr/>
          <a:lstStyle/>
          <a:p>
            <a:pPr eaLnBrk="1" hangingPunct="1"/>
            <a:r>
              <a:rPr lang="en-US" smtClean="0"/>
              <a:t>Die design:</a:t>
            </a:r>
          </a:p>
        </p:txBody>
      </p:sp>
      <p:sp>
        <p:nvSpPr>
          <p:cNvPr id="237571" name="Rectangle 3"/>
          <p:cNvSpPr>
            <a:spLocks noGrp="1" noChangeArrowheads="1"/>
          </p:cNvSpPr>
          <p:nvPr>
            <p:ph idx="1"/>
          </p:nvPr>
        </p:nvSpPr>
        <p:spPr>
          <a:xfrm>
            <a:off x="0" y="457200"/>
            <a:ext cx="8839200" cy="1447800"/>
          </a:xfrm>
        </p:spPr>
        <p:txBody>
          <a:bodyPr/>
          <a:lstStyle/>
          <a:p>
            <a:pPr eaLnBrk="1" hangingPunct="1"/>
            <a:r>
              <a:rPr lang="en-US" smtClean="0"/>
              <a:t>Die design is at the heart of efficient extrusion production.</a:t>
            </a:r>
          </a:p>
          <a:p>
            <a:pPr eaLnBrk="1" hangingPunct="1"/>
            <a:r>
              <a:rPr lang="en-US" smtClean="0"/>
              <a:t>Dies must withstand considerable amount of stresses, thermal shock, and oxidation.</a:t>
            </a:r>
          </a:p>
        </p:txBody>
      </p:sp>
      <p:pic>
        <p:nvPicPr>
          <p:cNvPr id="240645" name="Picture 5"/>
          <p:cNvPicPr>
            <a:picLocks noChangeAspect="1" noChangeArrowheads="1"/>
          </p:cNvPicPr>
          <p:nvPr/>
        </p:nvPicPr>
        <p:blipFill>
          <a:blip r:embed="rId2" cstate="print"/>
          <a:srcRect/>
          <a:stretch>
            <a:fillRect/>
          </a:stretch>
        </p:blipFill>
        <p:spPr bwMode="auto">
          <a:xfrm>
            <a:off x="457200" y="1933575"/>
            <a:ext cx="8229600" cy="49244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0645"/>
                                        </p:tgtEl>
                                        <p:attrNameLst>
                                          <p:attrName>style.visibility</p:attrName>
                                        </p:attrNameLst>
                                      </p:cBhvr>
                                      <p:to>
                                        <p:strVal val="visible"/>
                                      </p:to>
                                    </p:set>
                                    <p:animEffect transition="in" filter="checkerboard(across)">
                                      <p:cBhvr>
                                        <p:cTn id="7" dur="500"/>
                                        <p:tgtEl>
                                          <p:spTgt spid="240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381000" y="0"/>
            <a:ext cx="8229600" cy="304800"/>
          </a:xfrm>
        </p:spPr>
        <p:txBody>
          <a:bodyPr/>
          <a:lstStyle/>
          <a:p>
            <a:pPr eaLnBrk="1" hangingPunct="1"/>
            <a:r>
              <a:rPr lang="en-US" smtClean="0"/>
              <a:t>Die materials:</a:t>
            </a:r>
          </a:p>
        </p:txBody>
      </p:sp>
      <p:sp>
        <p:nvSpPr>
          <p:cNvPr id="241667" name="Rectangle 3"/>
          <p:cNvSpPr>
            <a:spLocks noGrp="1" noChangeArrowheads="1"/>
          </p:cNvSpPr>
          <p:nvPr>
            <p:ph idx="1"/>
          </p:nvPr>
        </p:nvSpPr>
        <p:spPr>
          <a:xfrm>
            <a:off x="-152400" y="304800"/>
            <a:ext cx="5943600" cy="6553200"/>
          </a:xfrm>
        </p:spPr>
        <p:txBody>
          <a:bodyPr rtlCol="0">
            <a:normAutofit lnSpcReduction="10000"/>
          </a:bodyPr>
          <a:lstStyle/>
          <a:p>
            <a:pPr eaLnBrk="1" fontAlgn="auto" hangingPunct="1">
              <a:spcAft>
                <a:spcPts val="0"/>
              </a:spcAft>
              <a:buFont typeface="Arial" pitchFamily="34" charset="0"/>
              <a:buChar char="•"/>
              <a:defRPr/>
            </a:pPr>
            <a:r>
              <a:rPr lang="en-US" sz="2350" dirty="0" smtClean="0"/>
              <a:t>Dies are made from highly alloy tools </a:t>
            </a:r>
            <a:r>
              <a:rPr lang="it-IT" sz="2350" dirty="0" smtClean="0"/>
              <a:t>steels or ceramics (zirconia, Si3N4 ). </a:t>
            </a:r>
            <a:r>
              <a:rPr lang="en-US" sz="2350" dirty="0" smtClean="0"/>
              <a:t>(for cold extrusion  offering longer tool life and reduced lubricant used, good wear resistance).</a:t>
            </a:r>
          </a:p>
          <a:p>
            <a:pPr eaLnBrk="1" fontAlgn="auto" hangingPunct="1">
              <a:spcAft>
                <a:spcPts val="0"/>
              </a:spcAft>
              <a:buFont typeface="Arial" pitchFamily="34" charset="0"/>
              <a:buChar char="•"/>
              <a:defRPr/>
            </a:pPr>
            <a:r>
              <a:rPr lang="en-US" sz="2350" dirty="0" smtClean="0"/>
              <a:t>Wall thickness as small as 0.5 mm (on flat dies) or 0.7 mm (on hollow dies) can be made for aluminum extrusion.</a:t>
            </a:r>
          </a:p>
          <a:p>
            <a:pPr eaLnBrk="1" fontAlgn="auto" hangingPunct="1">
              <a:spcAft>
                <a:spcPts val="0"/>
              </a:spcAft>
              <a:buFont typeface="Arial" pitchFamily="34" charset="0"/>
              <a:buChar char="•"/>
              <a:defRPr/>
            </a:pPr>
            <a:r>
              <a:rPr lang="en-US" sz="2350" dirty="0" smtClean="0"/>
              <a:t>Heat treatments such as </a:t>
            </a:r>
            <a:r>
              <a:rPr lang="en-US" sz="2350" dirty="0" err="1" smtClean="0"/>
              <a:t>nitriding</a:t>
            </a:r>
            <a:r>
              <a:rPr lang="en-US" sz="2350" dirty="0" smtClean="0"/>
              <a:t> are required (several times) to increase hardness (1000-1100 </a:t>
            </a:r>
            <a:r>
              <a:rPr lang="en-US" sz="2350" dirty="0" err="1" smtClean="0"/>
              <a:t>Hv</a:t>
            </a:r>
            <a:r>
              <a:rPr lang="en-US" sz="2350" dirty="0" smtClean="0"/>
              <a:t> or 65-70 HRC).</a:t>
            </a:r>
          </a:p>
          <a:p>
            <a:pPr eaLnBrk="1" fontAlgn="auto" hangingPunct="1">
              <a:spcAft>
                <a:spcPts val="0"/>
              </a:spcAft>
              <a:buFont typeface="Arial" pitchFamily="34" charset="0"/>
              <a:buChar char="•"/>
              <a:defRPr/>
            </a:pPr>
            <a:r>
              <a:rPr lang="en-US" sz="2350" dirty="0" smtClean="0"/>
              <a:t>This improves die life.  Avoiding unscheduled press shutdown.</a:t>
            </a:r>
          </a:p>
          <a:p>
            <a:pPr eaLnBrk="1" fontAlgn="auto" hangingPunct="1">
              <a:spcAft>
                <a:spcPts val="0"/>
              </a:spcAft>
              <a:buFont typeface="Arial" pitchFamily="34" charset="0"/>
              <a:buChar char="•"/>
              <a:defRPr/>
            </a:pPr>
            <a:r>
              <a:rPr lang="en-US" sz="2350" dirty="0" smtClean="0"/>
              <a:t>There are two general types of extrusion dies:</a:t>
            </a:r>
          </a:p>
          <a:p>
            <a:pPr eaLnBrk="1" fontAlgn="auto" hangingPunct="1">
              <a:spcAft>
                <a:spcPts val="0"/>
              </a:spcAft>
              <a:buFont typeface="Wingdings" pitchFamily="2" charset="2"/>
              <a:buNone/>
              <a:defRPr/>
            </a:pPr>
            <a:r>
              <a:rPr lang="en-US" sz="2350" dirty="0" smtClean="0"/>
              <a:t>	1) Flat-faced dies</a:t>
            </a:r>
          </a:p>
          <a:p>
            <a:pPr eaLnBrk="1" fontAlgn="auto" hangingPunct="1">
              <a:spcAft>
                <a:spcPts val="0"/>
              </a:spcAft>
              <a:buFont typeface="Wingdings" pitchFamily="2" charset="2"/>
              <a:buNone/>
              <a:defRPr/>
            </a:pPr>
            <a:r>
              <a:rPr lang="en-US" sz="2350" dirty="0" smtClean="0"/>
              <a:t>	2) Dies with conical entrance angle.</a:t>
            </a:r>
          </a:p>
        </p:txBody>
      </p:sp>
      <p:pic>
        <p:nvPicPr>
          <p:cNvPr id="2" name="Picture 5"/>
          <p:cNvPicPr>
            <a:picLocks noChangeAspect="1" noChangeArrowheads="1"/>
          </p:cNvPicPr>
          <p:nvPr/>
        </p:nvPicPr>
        <p:blipFill>
          <a:blip r:embed="rId2" cstate="print"/>
          <a:srcRect/>
          <a:stretch>
            <a:fillRect/>
          </a:stretch>
        </p:blipFill>
        <p:spPr bwMode="auto">
          <a:xfrm>
            <a:off x="5705475" y="609600"/>
            <a:ext cx="3438525" cy="53625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381000" y="0"/>
            <a:ext cx="8229600" cy="560388"/>
          </a:xfrm>
        </p:spPr>
        <p:txBody>
          <a:bodyPr/>
          <a:lstStyle/>
          <a:p>
            <a:pPr eaLnBrk="1" hangingPunct="1"/>
            <a:r>
              <a:rPr lang="en-US" smtClean="0"/>
              <a:t>Types of Dies:</a:t>
            </a:r>
          </a:p>
        </p:txBody>
      </p:sp>
      <p:pic>
        <p:nvPicPr>
          <p:cNvPr id="242692" name="Picture 4"/>
          <p:cNvPicPr>
            <a:picLocks noChangeAspect="1" noChangeArrowheads="1"/>
          </p:cNvPicPr>
          <p:nvPr/>
        </p:nvPicPr>
        <p:blipFill>
          <a:blip r:embed="rId2" cstate="print"/>
          <a:srcRect/>
          <a:stretch>
            <a:fillRect/>
          </a:stretch>
        </p:blipFill>
        <p:spPr bwMode="auto">
          <a:xfrm>
            <a:off x="381000" y="609600"/>
            <a:ext cx="8486775" cy="60515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2692"/>
                                        </p:tgtEl>
                                        <p:attrNameLst>
                                          <p:attrName>style.visibility</p:attrName>
                                        </p:attrNameLst>
                                      </p:cBhvr>
                                      <p:to>
                                        <p:strVal val="visible"/>
                                      </p:to>
                                    </p:set>
                                    <p:animEffect transition="in" filter="checkerboard(across)">
                                      <p:cBhvr>
                                        <p:cTn id="7" dur="500"/>
                                        <p:tgtEl>
                                          <p:spTgt spid="24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381000" y="0"/>
            <a:ext cx="8229600" cy="560388"/>
          </a:xfrm>
        </p:spPr>
        <p:txBody>
          <a:bodyPr/>
          <a:lstStyle/>
          <a:p>
            <a:pPr eaLnBrk="1" hangingPunct="1"/>
            <a:r>
              <a:rPr lang="en-US" smtClean="0"/>
              <a:t>Typical arrangement of extrusion tooling:</a:t>
            </a:r>
          </a:p>
        </p:txBody>
      </p:sp>
      <p:sp>
        <p:nvSpPr>
          <p:cNvPr id="240643" name="Rectangle 3"/>
          <p:cNvSpPr>
            <a:spLocks noGrp="1" noChangeArrowheads="1"/>
          </p:cNvSpPr>
          <p:nvPr>
            <p:ph idx="1"/>
          </p:nvPr>
        </p:nvSpPr>
        <p:spPr>
          <a:xfrm>
            <a:off x="0" y="3276600"/>
            <a:ext cx="9144000" cy="3581400"/>
          </a:xfrm>
        </p:spPr>
        <p:txBody>
          <a:bodyPr/>
          <a:lstStyle/>
          <a:p>
            <a:pPr eaLnBrk="1" hangingPunct="1"/>
            <a:r>
              <a:rPr lang="en-US" sz="2400" smtClean="0"/>
              <a:t>The die stack consists of the die, which is supported by a die holder and a bolster, all of which are held in a die head.</a:t>
            </a:r>
          </a:p>
          <a:p>
            <a:pPr eaLnBrk="1" hangingPunct="1"/>
            <a:r>
              <a:rPr lang="en-US" sz="2400" smtClean="0"/>
              <a:t>The entire assembly is sealed against the container on a conical seating surface by pressure applied by a wedge.</a:t>
            </a:r>
          </a:p>
          <a:p>
            <a:pPr eaLnBrk="1" hangingPunct="1"/>
            <a:r>
              <a:rPr lang="en-US" sz="2400" smtClean="0"/>
              <a:t>A liner is shrunk in a more massive container to withstand high pressures.</a:t>
            </a:r>
          </a:p>
          <a:p>
            <a:pPr eaLnBrk="1" hangingPunct="1"/>
            <a:r>
              <a:rPr lang="en-US" sz="2400" smtClean="0"/>
              <a:t>The follower pad is placed between the hot billet and the ram for protection purpose. Follower pads are therefore replaced periodically since they are subject to many cycles of thermal shock.</a:t>
            </a:r>
            <a:endParaRPr lang="en-US" sz="2600" smtClean="0"/>
          </a:p>
        </p:txBody>
      </p:sp>
      <p:pic>
        <p:nvPicPr>
          <p:cNvPr id="243716" name="Picture 4"/>
          <p:cNvPicPr>
            <a:picLocks noChangeAspect="1" noChangeArrowheads="1"/>
          </p:cNvPicPr>
          <p:nvPr/>
        </p:nvPicPr>
        <p:blipFill>
          <a:blip r:embed="rId2" cstate="print"/>
          <a:srcRect/>
          <a:stretch>
            <a:fillRect/>
          </a:stretch>
        </p:blipFill>
        <p:spPr bwMode="auto">
          <a:xfrm>
            <a:off x="990600" y="533400"/>
            <a:ext cx="6019800" cy="2768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3716"/>
                                        </p:tgtEl>
                                        <p:attrNameLst>
                                          <p:attrName>style.visibility</p:attrName>
                                        </p:attrNameLst>
                                      </p:cBhvr>
                                      <p:to>
                                        <p:strVal val="visible"/>
                                      </p:to>
                                    </p:set>
                                    <p:animEffect transition="in" filter="checkerboard(across)">
                                      <p:cBhvr>
                                        <p:cTn id="7" dur="500"/>
                                        <p:tgtEl>
                                          <p:spTgt spid="24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381000" y="0"/>
            <a:ext cx="8229600" cy="381000"/>
          </a:xfrm>
        </p:spPr>
        <p:txBody>
          <a:bodyPr/>
          <a:lstStyle/>
          <a:p>
            <a:pPr eaLnBrk="1" hangingPunct="1"/>
            <a:r>
              <a:rPr lang="en-US" smtClean="0"/>
              <a:t>Hot extrusion:</a:t>
            </a:r>
          </a:p>
        </p:txBody>
      </p:sp>
      <p:sp>
        <p:nvSpPr>
          <p:cNvPr id="244739" name="Rectangle 3"/>
          <p:cNvSpPr>
            <a:spLocks noGrp="1" noChangeArrowheads="1"/>
          </p:cNvSpPr>
          <p:nvPr>
            <p:ph idx="1"/>
          </p:nvPr>
        </p:nvSpPr>
        <p:spPr>
          <a:xfrm>
            <a:off x="152400" y="533400"/>
            <a:ext cx="8839200" cy="6324600"/>
          </a:xfrm>
        </p:spPr>
        <p:txBody>
          <a:bodyPr rtlCol="0">
            <a:normAutofit/>
          </a:bodyPr>
          <a:lstStyle/>
          <a:p>
            <a:pPr eaLnBrk="1" fontAlgn="auto" hangingPunct="1">
              <a:spcAft>
                <a:spcPts val="0"/>
              </a:spcAft>
              <a:buFont typeface="Wingdings" pitchFamily="2" charset="2"/>
              <a:buNone/>
              <a:defRPr/>
            </a:pPr>
            <a:r>
              <a:rPr lang="en-US" dirty="0" smtClean="0"/>
              <a:t>	The principal variables influencing the force required to cause extrusion;</a:t>
            </a:r>
          </a:p>
          <a:p>
            <a:pPr eaLnBrk="1" fontAlgn="auto" hangingPunct="1">
              <a:spcAft>
                <a:spcPts val="0"/>
              </a:spcAft>
              <a:buFont typeface="Wingdings" pitchFamily="2" charset="2"/>
              <a:buNone/>
              <a:defRPr/>
            </a:pPr>
            <a:endParaRPr lang="en-US" dirty="0" smtClean="0"/>
          </a:p>
          <a:p>
            <a:pPr marL="971550" lvl="1" indent="-514350" eaLnBrk="1" fontAlgn="auto" hangingPunct="1">
              <a:spcAft>
                <a:spcPts val="0"/>
              </a:spcAft>
              <a:buFont typeface="Wingdings" pitchFamily="2" charset="2"/>
              <a:buAutoNum type="arabicParenR"/>
              <a:defRPr/>
            </a:pPr>
            <a:r>
              <a:rPr lang="en-US" dirty="0" smtClean="0"/>
              <a:t>Type of extrusion (direct / indirect)</a:t>
            </a:r>
          </a:p>
          <a:p>
            <a:pPr marL="971550" lvl="1" indent="-514350" eaLnBrk="1" fontAlgn="auto" hangingPunct="1">
              <a:spcAft>
                <a:spcPts val="0"/>
              </a:spcAft>
              <a:buFont typeface="Wingdings" pitchFamily="2" charset="2"/>
              <a:buAutoNum type="arabicParenR"/>
              <a:defRPr/>
            </a:pPr>
            <a:endParaRPr lang="en-US" dirty="0" smtClean="0"/>
          </a:p>
          <a:p>
            <a:pPr lvl="1" eaLnBrk="1" fontAlgn="auto" hangingPunct="1">
              <a:spcAft>
                <a:spcPts val="0"/>
              </a:spcAft>
              <a:buFont typeface="Wingdings" pitchFamily="2" charset="2"/>
              <a:buNone/>
              <a:defRPr/>
            </a:pPr>
            <a:r>
              <a:rPr lang="en-US" dirty="0" smtClean="0"/>
              <a:t>2) Extrusion ratio</a:t>
            </a:r>
          </a:p>
          <a:p>
            <a:pPr lvl="1" eaLnBrk="1" fontAlgn="auto" hangingPunct="1">
              <a:spcAft>
                <a:spcPts val="0"/>
              </a:spcAft>
              <a:buFont typeface="Wingdings" pitchFamily="2" charset="2"/>
              <a:buNone/>
              <a:defRPr/>
            </a:pPr>
            <a:endParaRPr lang="en-US" dirty="0" smtClean="0"/>
          </a:p>
          <a:p>
            <a:pPr lvl="1" eaLnBrk="1" fontAlgn="auto" hangingPunct="1">
              <a:spcAft>
                <a:spcPts val="0"/>
              </a:spcAft>
              <a:buFont typeface="Wingdings" pitchFamily="2" charset="2"/>
              <a:buNone/>
              <a:defRPr/>
            </a:pPr>
            <a:r>
              <a:rPr lang="en-US" dirty="0" smtClean="0"/>
              <a:t>3) Working temperature</a:t>
            </a:r>
          </a:p>
          <a:p>
            <a:pPr lvl="1" eaLnBrk="1" fontAlgn="auto" hangingPunct="1">
              <a:spcAft>
                <a:spcPts val="0"/>
              </a:spcAft>
              <a:buFont typeface="Wingdings" pitchFamily="2" charset="2"/>
              <a:buNone/>
              <a:defRPr/>
            </a:pPr>
            <a:endParaRPr lang="en-US" dirty="0" smtClean="0"/>
          </a:p>
          <a:p>
            <a:pPr lvl="1" eaLnBrk="1" fontAlgn="auto" hangingPunct="1">
              <a:spcAft>
                <a:spcPts val="0"/>
              </a:spcAft>
              <a:buFont typeface="Wingdings" pitchFamily="2" charset="2"/>
              <a:buNone/>
              <a:defRPr/>
            </a:pPr>
            <a:r>
              <a:rPr lang="en-US" dirty="0" smtClean="0"/>
              <a:t>4) Deformation</a:t>
            </a:r>
          </a:p>
          <a:p>
            <a:pPr lvl="1" eaLnBrk="1" fontAlgn="auto" hangingPunct="1">
              <a:spcAft>
                <a:spcPts val="0"/>
              </a:spcAft>
              <a:buFont typeface="Wingdings" pitchFamily="2" charset="2"/>
              <a:buNone/>
              <a:defRPr/>
            </a:pPr>
            <a:endParaRPr lang="en-US" dirty="0" smtClean="0"/>
          </a:p>
          <a:p>
            <a:pPr lvl="1" eaLnBrk="1" fontAlgn="auto" hangingPunct="1">
              <a:spcAft>
                <a:spcPts val="0"/>
              </a:spcAft>
              <a:buFont typeface="Wingdings" pitchFamily="2" charset="2"/>
              <a:buNone/>
              <a:defRPr/>
            </a:pPr>
            <a:r>
              <a:rPr lang="en-US" dirty="0" smtClean="0"/>
              <a:t>5) Frictional conditions at the die and the container wall.</a:t>
            </a:r>
          </a:p>
        </p:txBody>
      </p:sp>
    </p:spTree>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381000" y="0"/>
            <a:ext cx="8229600" cy="381000"/>
          </a:xfrm>
        </p:spPr>
        <p:txBody>
          <a:bodyPr/>
          <a:lstStyle/>
          <a:p>
            <a:pPr eaLnBrk="1" hangingPunct="1"/>
            <a:r>
              <a:rPr lang="en-US" smtClean="0"/>
              <a:t>The force required to cause extrusion:</a:t>
            </a:r>
          </a:p>
        </p:txBody>
      </p:sp>
      <p:sp>
        <p:nvSpPr>
          <p:cNvPr id="242691" name="Rectangle 3"/>
          <p:cNvSpPr>
            <a:spLocks noGrp="1" noChangeArrowheads="1"/>
          </p:cNvSpPr>
          <p:nvPr>
            <p:ph idx="1"/>
          </p:nvPr>
        </p:nvSpPr>
        <p:spPr>
          <a:xfrm>
            <a:off x="0" y="914400"/>
            <a:ext cx="5791200" cy="2362200"/>
          </a:xfrm>
        </p:spPr>
        <p:txBody>
          <a:bodyPr/>
          <a:lstStyle/>
          <a:p>
            <a:pPr eaLnBrk="1" hangingPunct="1"/>
            <a:r>
              <a:rPr lang="en-US" sz="2400" smtClean="0"/>
              <a:t>The rapid rise in pressure during initial ram travel is due to the initial compression of the billet to fill the extrusion container.</a:t>
            </a:r>
          </a:p>
          <a:p>
            <a:pPr eaLnBrk="1" hangingPunct="1"/>
            <a:endParaRPr lang="en-US" sz="100" smtClean="0"/>
          </a:p>
          <a:p>
            <a:pPr eaLnBrk="1" hangingPunct="1"/>
            <a:r>
              <a:rPr lang="en-US" sz="2400" smtClean="0"/>
              <a:t>For direct extrusion, the metal begins to flow through the die at the maximum pressure, the breakthrough pressure.</a:t>
            </a:r>
          </a:p>
        </p:txBody>
      </p:sp>
      <p:pic>
        <p:nvPicPr>
          <p:cNvPr id="245764" name="Picture 4"/>
          <p:cNvPicPr>
            <a:picLocks noChangeAspect="1" noChangeArrowheads="1"/>
          </p:cNvPicPr>
          <p:nvPr/>
        </p:nvPicPr>
        <p:blipFill>
          <a:blip r:embed="rId2" cstate="print"/>
          <a:srcRect/>
          <a:stretch>
            <a:fillRect/>
          </a:stretch>
        </p:blipFill>
        <p:spPr bwMode="auto">
          <a:xfrm>
            <a:off x="228600" y="381000"/>
            <a:ext cx="4956175" cy="609600"/>
          </a:xfrm>
          <a:prstGeom prst="rect">
            <a:avLst/>
          </a:prstGeom>
          <a:noFill/>
          <a:ln w="9525">
            <a:noFill/>
            <a:miter lim="800000"/>
            <a:headEnd/>
            <a:tailEnd/>
          </a:ln>
        </p:spPr>
      </p:pic>
      <p:pic>
        <p:nvPicPr>
          <p:cNvPr id="245765" name="Picture 5"/>
          <p:cNvPicPr>
            <a:picLocks noChangeAspect="1" noChangeArrowheads="1"/>
          </p:cNvPicPr>
          <p:nvPr/>
        </p:nvPicPr>
        <p:blipFill>
          <a:blip r:embed="rId3" cstate="print"/>
          <a:srcRect/>
          <a:stretch>
            <a:fillRect/>
          </a:stretch>
        </p:blipFill>
        <p:spPr bwMode="auto">
          <a:xfrm>
            <a:off x="5715000" y="533400"/>
            <a:ext cx="3124200" cy="2735263"/>
          </a:xfrm>
          <a:prstGeom prst="rect">
            <a:avLst/>
          </a:prstGeom>
          <a:noFill/>
          <a:ln w="9525">
            <a:noFill/>
            <a:miter lim="800000"/>
            <a:headEnd/>
            <a:tailEnd/>
          </a:ln>
        </p:spPr>
      </p:pic>
      <p:sp>
        <p:nvSpPr>
          <p:cNvPr id="6" name="TextBox 5"/>
          <p:cNvSpPr txBox="1">
            <a:spLocks noChangeArrowheads="1"/>
          </p:cNvSpPr>
          <p:nvPr/>
        </p:nvSpPr>
        <p:spPr bwMode="auto">
          <a:xfrm>
            <a:off x="0" y="3200400"/>
            <a:ext cx="9144000" cy="3754438"/>
          </a:xfrm>
          <a:prstGeom prst="rect">
            <a:avLst/>
          </a:prstGeom>
          <a:noFill/>
          <a:ln w="9525">
            <a:noFill/>
            <a:miter lim="800000"/>
            <a:headEnd/>
            <a:tailEnd/>
          </a:ln>
        </p:spPr>
        <p:txBody>
          <a:bodyPr>
            <a:spAutoFit/>
          </a:bodyPr>
          <a:lstStyle/>
          <a:p>
            <a:pPr>
              <a:buFont typeface="Arial" charset="0"/>
              <a:buChar char="•"/>
            </a:pPr>
            <a:r>
              <a:rPr lang="en-US" sz="2400"/>
              <a:t>  </a:t>
            </a:r>
            <a:r>
              <a:rPr lang="en-US" sz="2300"/>
              <a:t>As the billet extrudes through the die the pressure required to maintain flow progressively decreases with decreasing length of the billet in the container.</a:t>
            </a:r>
          </a:p>
          <a:p>
            <a:pPr>
              <a:buFont typeface="Arial" charset="0"/>
              <a:buChar char="•"/>
            </a:pPr>
            <a:endParaRPr lang="en-US" sz="100"/>
          </a:p>
          <a:p>
            <a:pPr>
              <a:buFont typeface="Arial" charset="0"/>
              <a:buChar char="•"/>
            </a:pPr>
            <a:r>
              <a:rPr lang="en-US" sz="2300"/>
              <a:t> At the end of the stroke, the pressure rises up rapidly and it is usual to stop the ram travel so as to leave a small discard in the container.</a:t>
            </a:r>
          </a:p>
          <a:p>
            <a:pPr>
              <a:buFont typeface="Arial" charset="0"/>
              <a:buChar char="•"/>
            </a:pPr>
            <a:endParaRPr lang="en-US" sz="100"/>
          </a:p>
          <a:p>
            <a:r>
              <a:rPr lang="en-US" sz="2300"/>
              <a:t> • For indirect extrusion, extrusion pressure is ~ constant with increasing ram travel and represent the stress required to deform the metal through the die.</a:t>
            </a:r>
          </a:p>
          <a:p>
            <a:r>
              <a:rPr lang="en-US" sz="2300"/>
              <a:t>• Since hollow ram is used in indirect extrusion, size of the extrusions and extrusion pressure are limited.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5764"/>
                                        </p:tgtEl>
                                        <p:attrNameLst>
                                          <p:attrName>style.visibility</p:attrName>
                                        </p:attrNameLst>
                                      </p:cBhvr>
                                      <p:to>
                                        <p:strVal val="visible"/>
                                      </p:to>
                                    </p:set>
                                    <p:animEffect transition="in" filter="checkerboard(across)">
                                      <p:cBhvr>
                                        <p:cTn id="7" dur="500"/>
                                        <p:tgtEl>
                                          <p:spTgt spid="24576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45765"/>
                                        </p:tgtEl>
                                        <p:attrNameLst>
                                          <p:attrName>style.visibility</p:attrName>
                                        </p:attrNameLst>
                                      </p:cBhvr>
                                      <p:to>
                                        <p:strVal val="visible"/>
                                      </p:to>
                                    </p:set>
                                    <p:animEffect transition="in" filter="checkerboard(across)">
                                      <p:cBhvr>
                                        <p:cTn id="12" dur="500"/>
                                        <p:tgtEl>
                                          <p:spTgt spid="24576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 calcmode="lin" valueType="num">
                                      <p:cBhvr additive="base">
                                        <p:cTn id="2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 calcmode="lin" valueType="num">
                                      <p:cBhvr additive="base">
                                        <p:cTn id="3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381000" y="0"/>
            <a:ext cx="8229600" cy="560388"/>
          </a:xfrm>
        </p:spPr>
        <p:txBody>
          <a:bodyPr/>
          <a:lstStyle/>
          <a:p>
            <a:pPr eaLnBrk="1" hangingPunct="1"/>
            <a:r>
              <a:rPr lang="en-US" smtClean="0"/>
              <a:t>Extrusion ratio:</a:t>
            </a:r>
          </a:p>
        </p:txBody>
      </p:sp>
      <p:pic>
        <p:nvPicPr>
          <p:cNvPr id="246788" name="Picture 4"/>
          <p:cNvPicPr>
            <a:picLocks noChangeAspect="1" noChangeArrowheads="1"/>
          </p:cNvPicPr>
          <p:nvPr/>
        </p:nvPicPr>
        <p:blipFill>
          <a:blip r:embed="rId2" cstate="print"/>
          <a:srcRect/>
          <a:stretch>
            <a:fillRect/>
          </a:stretch>
        </p:blipFill>
        <p:spPr bwMode="auto">
          <a:xfrm>
            <a:off x="228600" y="484188"/>
            <a:ext cx="8458200" cy="63388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6788"/>
                                        </p:tgtEl>
                                        <p:attrNameLst>
                                          <p:attrName>style.visibility</p:attrName>
                                        </p:attrNameLst>
                                      </p:cBhvr>
                                      <p:to>
                                        <p:strVal val="visible"/>
                                      </p:to>
                                    </p:set>
                                    <p:animEffect transition="in" filter="checkerboard(across)">
                                      <p:cBhvr>
                                        <p:cTn id="7" dur="500"/>
                                        <p:tgtEl>
                                          <p:spTgt spid="246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0" y="0"/>
            <a:ext cx="9144000" cy="560388"/>
          </a:xfrm>
        </p:spPr>
        <p:txBody>
          <a:bodyPr/>
          <a:lstStyle/>
          <a:p>
            <a:pPr eaLnBrk="1" hangingPunct="1"/>
            <a:r>
              <a:rPr lang="en-US" sz="3000" smtClean="0"/>
              <a:t>The velocity of the extruded product &amp; Extrusion force</a:t>
            </a:r>
          </a:p>
        </p:txBody>
      </p:sp>
      <p:pic>
        <p:nvPicPr>
          <p:cNvPr id="247812" name="Picture 4"/>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7812"/>
                                        </p:tgtEl>
                                        <p:attrNameLst>
                                          <p:attrName>style.visibility</p:attrName>
                                        </p:attrNameLst>
                                      </p:cBhvr>
                                      <p:to>
                                        <p:strVal val="visible"/>
                                      </p:to>
                                    </p:set>
                                    <p:animEffect transition="in" filter="checkerboard(across)">
                                      <p:cBhvr>
                                        <p:cTn id="7" dur="500"/>
                                        <p:tgtEl>
                                          <p:spTgt spid="24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381000" y="0"/>
            <a:ext cx="8229600" cy="560388"/>
          </a:xfrm>
        </p:spPr>
        <p:txBody>
          <a:bodyPr/>
          <a:lstStyle/>
          <a:p>
            <a:pPr eaLnBrk="1" hangingPunct="1"/>
            <a:r>
              <a:rPr lang="en-US" smtClean="0"/>
              <a:t>Effects of temperature on hot extrusion:</a:t>
            </a:r>
          </a:p>
        </p:txBody>
      </p:sp>
      <p:sp>
        <p:nvSpPr>
          <p:cNvPr id="245763" name="Rectangle 3"/>
          <p:cNvSpPr>
            <a:spLocks noGrp="1" noChangeArrowheads="1"/>
          </p:cNvSpPr>
          <p:nvPr>
            <p:ph idx="1"/>
          </p:nvPr>
        </p:nvSpPr>
        <p:spPr>
          <a:xfrm>
            <a:off x="0" y="533400"/>
            <a:ext cx="9144000" cy="6324600"/>
          </a:xfrm>
        </p:spPr>
        <p:txBody>
          <a:bodyPr/>
          <a:lstStyle/>
          <a:p>
            <a:pPr eaLnBrk="1" hangingPunct="1"/>
            <a:r>
              <a:rPr lang="en-US" smtClean="0"/>
              <a:t>Decreased flow stress or deformation resistance due to increasing extrusion temperature.</a:t>
            </a:r>
          </a:p>
          <a:p>
            <a:pPr eaLnBrk="1" hangingPunct="1"/>
            <a:endParaRPr lang="en-US" sz="2000" smtClean="0"/>
          </a:p>
          <a:p>
            <a:pPr eaLnBrk="1" hangingPunct="1"/>
            <a:r>
              <a:rPr lang="en-US" smtClean="0"/>
              <a:t>Use minimum temperature to provide metal with suitable plasticity.</a:t>
            </a:r>
          </a:p>
          <a:p>
            <a:pPr eaLnBrk="1" hangingPunct="1"/>
            <a:endParaRPr lang="en-US" sz="2000" smtClean="0"/>
          </a:p>
          <a:p>
            <a:pPr eaLnBrk="1" hangingPunct="1"/>
            <a:r>
              <a:rPr lang="en-US" smtClean="0"/>
              <a:t>The top working temperature should be safely below the melting point or hot-shortness range.</a:t>
            </a:r>
          </a:p>
          <a:p>
            <a:pPr eaLnBrk="1" hangingPunct="1"/>
            <a:endParaRPr lang="en-US" sz="2000" smtClean="0"/>
          </a:p>
          <a:p>
            <a:pPr eaLnBrk="1" hangingPunct="1"/>
            <a:r>
              <a:rPr lang="en-US" smtClean="0"/>
              <a:t>Oxidation of billet and extrusion tools.</a:t>
            </a:r>
          </a:p>
          <a:p>
            <a:pPr eaLnBrk="1" hangingPunct="1"/>
            <a:endParaRPr lang="en-US" sz="2000" smtClean="0"/>
          </a:p>
          <a:p>
            <a:pPr eaLnBrk="1" hangingPunct="1"/>
            <a:r>
              <a:rPr lang="en-US" smtClean="0"/>
              <a:t>Softening of dies and tools.</a:t>
            </a:r>
          </a:p>
          <a:p>
            <a:pPr eaLnBrk="1" hangingPunct="1"/>
            <a:endParaRPr lang="en-US" sz="2000" smtClean="0"/>
          </a:p>
          <a:p>
            <a:pPr eaLnBrk="1" hangingPunct="1"/>
            <a:r>
              <a:rPr lang="en-US" smtClean="0"/>
              <a:t>Difficult to provide adequate lubrication.</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subTitle" idx="1"/>
          </p:nvPr>
        </p:nvSpPr>
        <p:spPr>
          <a:xfrm>
            <a:off x="152400" y="914400"/>
            <a:ext cx="8839200" cy="5791200"/>
          </a:xfrm>
        </p:spPr>
        <p:txBody>
          <a:bodyPr rtlCol="0">
            <a:normAutofit lnSpcReduction="10000"/>
          </a:bodyPr>
          <a:lstStyle/>
          <a:p>
            <a:pPr algn="l" eaLnBrk="1" fontAlgn="auto" hangingPunct="1">
              <a:spcAft>
                <a:spcPts val="0"/>
              </a:spcAft>
              <a:buFont typeface="Arial" pitchFamily="34" charset="0"/>
              <a:buNone/>
              <a:defRPr/>
            </a:pPr>
            <a:r>
              <a:rPr lang="en-US" smtClean="0"/>
              <a:t>Definition: the true stress is the load divided by the instantaneous area.</a:t>
            </a:r>
          </a:p>
          <a:p>
            <a:pPr algn="l" eaLnBrk="1" fontAlgn="auto" hangingPunct="1">
              <a:spcAft>
                <a:spcPts val="0"/>
              </a:spcAft>
              <a:buFont typeface="Arial" pitchFamily="34" charset="0"/>
              <a:buNone/>
              <a:defRPr/>
            </a:pPr>
            <a:endParaRPr lang="en-US" smtClean="0"/>
          </a:p>
          <a:p>
            <a:pPr algn="l" eaLnBrk="1" fontAlgn="auto" hangingPunct="1">
              <a:spcAft>
                <a:spcPts val="0"/>
              </a:spcAft>
              <a:buFont typeface="Arial" pitchFamily="34" charset="0"/>
              <a:buNone/>
              <a:defRPr/>
            </a:pPr>
            <a:r>
              <a:rPr lang="en-US" smtClean="0"/>
              <a:t>True stress 			 Engineering stress			</a:t>
            </a:r>
          </a:p>
          <a:p>
            <a:pPr algn="l" eaLnBrk="1" fontAlgn="auto" hangingPunct="1">
              <a:spcAft>
                <a:spcPts val="0"/>
              </a:spcAft>
              <a:buFont typeface="Arial" pitchFamily="34" charset="0"/>
              <a:buNone/>
              <a:defRPr/>
            </a:pPr>
            <a:endParaRPr lang="en-US" smtClean="0"/>
          </a:p>
          <a:p>
            <a:pPr algn="l" eaLnBrk="1" fontAlgn="auto" hangingPunct="1">
              <a:spcAft>
                <a:spcPts val="0"/>
              </a:spcAft>
              <a:buFont typeface="Arial" pitchFamily="34" charset="0"/>
              <a:buNone/>
              <a:defRPr/>
            </a:pPr>
            <a:r>
              <a:rPr lang="en-US" smtClean="0"/>
              <a:t>Relationship between the true stress and the engineering stress</a:t>
            </a:r>
          </a:p>
          <a:p>
            <a:pPr algn="l" eaLnBrk="1" fontAlgn="auto" hangingPunct="1">
              <a:spcAft>
                <a:spcPts val="0"/>
              </a:spcAft>
              <a:buFont typeface="Arial" pitchFamily="34" charset="0"/>
              <a:buNone/>
              <a:defRPr/>
            </a:pPr>
            <a:r>
              <a:rPr lang="en-US" smtClean="0"/>
              <a:t>Since				  But </a:t>
            </a:r>
          </a:p>
          <a:p>
            <a:pPr algn="l" eaLnBrk="1" fontAlgn="auto" hangingPunct="1">
              <a:spcAft>
                <a:spcPts val="0"/>
              </a:spcAft>
              <a:buFont typeface="Arial" pitchFamily="34" charset="0"/>
              <a:buNone/>
              <a:defRPr/>
            </a:pPr>
            <a:endParaRPr lang="en-US" smtClean="0"/>
          </a:p>
          <a:p>
            <a:pPr algn="l" eaLnBrk="1" fontAlgn="auto" hangingPunct="1">
              <a:spcAft>
                <a:spcPts val="0"/>
              </a:spcAft>
              <a:buFont typeface="Arial" pitchFamily="34" charset="0"/>
              <a:buNone/>
              <a:defRPr/>
            </a:pPr>
            <a:r>
              <a:rPr lang="en-US" smtClean="0"/>
              <a:t>				  Hence,		              Eq.12</a:t>
            </a:r>
          </a:p>
          <a:p>
            <a:pPr algn="l" eaLnBrk="1" fontAlgn="auto" hangingPunct="1">
              <a:spcAft>
                <a:spcPts val="0"/>
              </a:spcAft>
              <a:buFont typeface="Arial" pitchFamily="34" charset="0"/>
              <a:buNone/>
              <a:defRPr/>
            </a:pPr>
            <a:endParaRPr lang="en-US" smtClean="0"/>
          </a:p>
          <a:p>
            <a:pPr algn="l" eaLnBrk="1" fontAlgn="auto" hangingPunct="1">
              <a:spcAft>
                <a:spcPts val="0"/>
              </a:spcAft>
              <a:buFont typeface="Arial" pitchFamily="34" charset="0"/>
              <a:buNone/>
              <a:defRPr/>
            </a:pPr>
            <a:endParaRPr lang="en-US" smtClean="0"/>
          </a:p>
        </p:txBody>
      </p:sp>
      <p:sp>
        <p:nvSpPr>
          <p:cNvPr id="27652" name="Text Box 4"/>
          <p:cNvSpPr txBox="1">
            <a:spLocks noChangeArrowheads="1"/>
          </p:cNvSpPr>
          <p:nvPr/>
        </p:nvSpPr>
        <p:spPr bwMode="auto">
          <a:xfrm>
            <a:off x="228600" y="228600"/>
            <a:ext cx="8610600" cy="579438"/>
          </a:xfrm>
          <a:prstGeom prst="rect">
            <a:avLst/>
          </a:prstGeom>
          <a:noFill/>
          <a:ln w="9525">
            <a:noFill/>
            <a:miter lim="800000"/>
            <a:headEnd/>
            <a:tailEnd/>
          </a:ln>
        </p:spPr>
        <p:txBody>
          <a:bodyPr>
            <a:spAutoFit/>
          </a:bodyPr>
          <a:lstStyle/>
          <a:p>
            <a:pPr>
              <a:spcBef>
                <a:spcPct val="50000"/>
              </a:spcBef>
            </a:pPr>
            <a:r>
              <a:rPr lang="en-US" sz="3200" b="1"/>
              <a:t>The true stress:</a:t>
            </a:r>
            <a:endParaRPr lang="en-US" sz="3200"/>
          </a:p>
        </p:txBody>
      </p:sp>
      <p:pic>
        <p:nvPicPr>
          <p:cNvPr id="27653" name="Picture 5"/>
          <p:cNvPicPr>
            <a:picLocks noChangeAspect="1" noChangeArrowheads="1"/>
          </p:cNvPicPr>
          <p:nvPr/>
        </p:nvPicPr>
        <p:blipFill>
          <a:blip r:embed="rId2" cstate="print"/>
          <a:srcRect/>
          <a:stretch>
            <a:fillRect/>
          </a:stretch>
        </p:blipFill>
        <p:spPr bwMode="auto">
          <a:xfrm>
            <a:off x="2133600" y="2362200"/>
            <a:ext cx="990600" cy="838200"/>
          </a:xfrm>
          <a:prstGeom prst="rect">
            <a:avLst/>
          </a:prstGeom>
          <a:noFill/>
          <a:ln w="9525">
            <a:noFill/>
            <a:miter lim="800000"/>
            <a:headEnd/>
            <a:tailEnd/>
          </a:ln>
        </p:spPr>
      </p:pic>
      <p:pic>
        <p:nvPicPr>
          <p:cNvPr id="27654" name="Picture 6"/>
          <p:cNvPicPr>
            <a:picLocks noChangeAspect="1" noChangeArrowheads="1"/>
          </p:cNvPicPr>
          <p:nvPr/>
        </p:nvPicPr>
        <p:blipFill>
          <a:blip r:embed="rId3" cstate="print"/>
          <a:srcRect/>
          <a:stretch>
            <a:fillRect/>
          </a:stretch>
        </p:blipFill>
        <p:spPr bwMode="auto">
          <a:xfrm>
            <a:off x="7010400" y="2286000"/>
            <a:ext cx="798513" cy="731838"/>
          </a:xfrm>
          <a:prstGeom prst="rect">
            <a:avLst/>
          </a:prstGeom>
          <a:noFill/>
          <a:ln w="9525">
            <a:noFill/>
            <a:miter lim="800000"/>
            <a:headEnd/>
            <a:tailEnd/>
          </a:ln>
        </p:spPr>
      </p:pic>
      <p:pic>
        <p:nvPicPr>
          <p:cNvPr id="27655" name="Picture 7"/>
          <p:cNvPicPr>
            <a:picLocks noChangeAspect="1" noChangeArrowheads="1"/>
          </p:cNvPicPr>
          <p:nvPr/>
        </p:nvPicPr>
        <p:blipFill>
          <a:blip r:embed="rId4" cstate="print"/>
          <a:srcRect/>
          <a:stretch>
            <a:fillRect/>
          </a:stretch>
        </p:blipFill>
        <p:spPr bwMode="auto">
          <a:xfrm>
            <a:off x="1600200" y="4038600"/>
            <a:ext cx="2057400" cy="990600"/>
          </a:xfrm>
          <a:prstGeom prst="rect">
            <a:avLst/>
          </a:prstGeom>
          <a:noFill/>
          <a:ln w="9525">
            <a:noFill/>
            <a:miter lim="800000"/>
            <a:headEnd/>
            <a:tailEnd/>
          </a:ln>
        </p:spPr>
      </p:pic>
      <p:pic>
        <p:nvPicPr>
          <p:cNvPr id="27656" name="Picture 8"/>
          <p:cNvPicPr>
            <a:picLocks noChangeAspect="1" noChangeArrowheads="1"/>
          </p:cNvPicPr>
          <p:nvPr/>
        </p:nvPicPr>
        <p:blipFill>
          <a:blip r:embed="rId5" cstate="print"/>
          <a:srcRect/>
          <a:stretch>
            <a:fillRect/>
          </a:stretch>
        </p:blipFill>
        <p:spPr bwMode="auto">
          <a:xfrm>
            <a:off x="5105400" y="4267200"/>
            <a:ext cx="2590800" cy="167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animEffect transition="in" filter="diamond(in)">
                                      <p:cBhvr>
                                        <p:cTn id="7" dur="2000"/>
                                        <p:tgtEl>
                                          <p:spTgt spid="276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651">
                                            <p:txEl>
                                              <p:pRg st="0" end="0"/>
                                            </p:txEl>
                                          </p:spTgt>
                                        </p:tgtEl>
                                        <p:attrNameLst>
                                          <p:attrName>style.visibility</p:attrName>
                                        </p:attrNameLst>
                                      </p:cBhvr>
                                      <p:to>
                                        <p:strVal val="visible"/>
                                      </p:to>
                                    </p:set>
                                    <p:anim calcmode="lin" valueType="num">
                                      <p:cBhvr additive="base">
                                        <p:cTn id="12"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7651">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7651">
                                            <p:txEl>
                                              <p:pRg st="2" end="2"/>
                                            </p:txEl>
                                          </p:spTgt>
                                        </p:tgtEl>
                                        <p:attrNameLst>
                                          <p:attrName>style.visibility</p:attrName>
                                        </p:attrNameLst>
                                      </p:cBhvr>
                                      <p:to>
                                        <p:strVal val="visible"/>
                                      </p:to>
                                    </p:set>
                                    <p:anim calcmode="lin" valueType="num">
                                      <p:cBhvr additive="base">
                                        <p:cTn id="16"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7653"/>
                                        </p:tgtEl>
                                        <p:attrNameLst>
                                          <p:attrName>style.visibility</p:attrName>
                                        </p:attrNameLst>
                                      </p:cBhvr>
                                      <p:to>
                                        <p:strVal val="visible"/>
                                      </p:to>
                                    </p:set>
                                    <p:anim calcmode="lin" valueType="num">
                                      <p:cBhvr additive="base">
                                        <p:cTn id="22" dur="500" fill="hold"/>
                                        <p:tgtEl>
                                          <p:spTgt spid="27653"/>
                                        </p:tgtEl>
                                        <p:attrNameLst>
                                          <p:attrName>ppt_x</p:attrName>
                                        </p:attrNameLst>
                                      </p:cBhvr>
                                      <p:tavLst>
                                        <p:tav tm="0">
                                          <p:val>
                                            <p:strVal val="#ppt_x"/>
                                          </p:val>
                                        </p:tav>
                                        <p:tav tm="100000">
                                          <p:val>
                                            <p:strVal val="#ppt_x"/>
                                          </p:val>
                                        </p:tav>
                                      </p:tavLst>
                                    </p:anim>
                                    <p:anim calcmode="lin" valueType="num">
                                      <p:cBhvr additive="base">
                                        <p:cTn id="23" dur="500" fill="hold"/>
                                        <p:tgtEl>
                                          <p:spTgt spid="2765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7654"/>
                                        </p:tgtEl>
                                        <p:attrNameLst>
                                          <p:attrName>style.visibility</p:attrName>
                                        </p:attrNameLst>
                                      </p:cBhvr>
                                      <p:to>
                                        <p:strVal val="visible"/>
                                      </p:to>
                                    </p:set>
                                    <p:anim calcmode="lin" valueType="num">
                                      <p:cBhvr additive="base">
                                        <p:cTn id="26" dur="500" fill="hold"/>
                                        <p:tgtEl>
                                          <p:spTgt spid="27654"/>
                                        </p:tgtEl>
                                        <p:attrNameLst>
                                          <p:attrName>ppt_x</p:attrName>
                                        </p:attrNameLst>
                                      </p:cBhvr>
                                      <p:tavLst>
                                        <p:tav tm="0">
                                          <p:val>
                                            <p:strVal val="#ppt_x"/>
                                          </p:val>
                                        </p:tav>
                                        <p:tav tm="100000">
                                          <p:val>
                                            <p:strVal val="#ppt_x"/>
                                          </p:val>
                                        </p:tav>
                                      </p:tavLst>
                                    </p:anim>
                                    <p:anim calcmode="lin" valueType="num">
                                      <p:cBhvr additive="base">
                                        <p:cTn id="27"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7651">
                                            <p:txEl>
                                              <p:pRg st="4" end="4"/>
                                            </p:txEl>
                                          </p:spTgt>
                                        </p:tgtEl>
                                        <p:attrNameLst>
                                          <p:attrName>style.visibility</p:attrName>
                                        </p:attrNameLst>
                                      </p:cBhvr>
                                      <p:to>
                                        <p:strVal val="visible"/>
                                      </p:to>
                                    </p:set>
                                    <p:anim calcmode="lin" valueType="num">
                                      <p:cBhvr additive="base">
                                        <p:cTn id="32" dur="5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7651">
                                            <p:txEl>
                                              <p:pRg st="4" end="4"/>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7651">
                                            <p:txEl>
                                              <p:pRg st="5" end="5"/>
                                            </p:txEl>
                                          </p:spTgt>
                                        </p:tgtEl>
                                        <p:attrNameLst>
                                          <p:attrName>style.visibility</p:attrName>
                                        </p:attrNameLst>
                                      </p:cBhvr>
                                      <p:to>
                                        <p:strVal val="visible"/>
                                      </p:to>
                                    </p:set>
                                    <p:anim calcmode="lin" valueType="num">
                                      <p:cBhvr additive="base">
                                        <p:cTn id="36" dur="500" fill="hold"/>
                                        <p:tgtEl>
                                          <p:spTgt spid="27651">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7651">
                                            <p:txEl>
                                              <p:pRg st="5" end="5"/>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7651">
                                            <p:txEl>
                                              <p:pRg st="7" end="7"/>
                                            </p:txEl>
                                          </p:spTgt>
                                        </p:tgtEl>
                                        <p:attrNameLst>
                                          <p:attrName>style.visibility</p:attrName>
                                        </p:attrNameLst>
                                      </p:cBhvr>
                                      <p:to>
                                        <p:strVal val="visible"/>
                                      </p:to>
                                    </p:set>
                                    <p:anim calcmode="lin" valueType="num">
                                      <p:cBhvr additive="base">
                                        <p:cTn id="40" dur="500" fill="hold"/>
                                        <p:tgtEl>
                                          <p:spTgt spid="27651">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765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7655"/>
                                        </p:tgtEl>
                                        <p:attrNameLst>
                                          <p:attrName>style.visibility</p:attrName>
                                        </p:attrNameLst>
                                      </p:cBhvr>
                                      <p:to>
                                        <p:strVal val="visible"/>
                                      </p:to>
                                    </p:set>
                                    <p:anim calcmode="lin" valueType="num">
                                      <p:cBhvr additive="base">
                                        <p:cTn id="46" dur="500" fill="hold"/>
                                        <p:tgtEl>
                                          <p:spTgt spid="27655"/>
                                        </p:tgtEl>
                                        <p:attrNameLst>
                                          <p:attrName>ppt_x</p:attrName>
                                        </p:attrNameLst>
                                      </p:cBhvr>
                                      <p:tavLst>
                                        <p:tav tm="0">
                                          <p:val>
                                            <p:strVal val="#ppt_x"/>
                                          </p:val>
                                        </p:tav>
                                        <p:tav tm="100000">
                                          <p:val>
                                            <p:strVal val="#ppt_x"/>
                                          </p:val>
                                        </p:tav>
                                      </p:tavLst>
                                    </p:anim>
                                    <p:anim calcmode="lin" valueType="num">
                                      <p:cBhvr additive="base">
                                        <p:cTn id="47" dur="500" fill="hold"/>
                                        <p:tgtEl>
                                          <p:spTgt spid="27655"/>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7656"/>
                                        </p:tgtEl>
                                        <p:attrNameLst>
                                          <p:attrName>style.visibility</p:attrName>
                                        </p:attrNameLst>
                                      </p:cBhvr>
                                      <p:to>
                                        <p:strVal val="visible"/>
                                      </p:to>
                                    </p:set>
                                    <p:anim calcmode="lin" valueType="num">
                                      <p:cBhvr additive="base">
                                        <p:cTn id="50" dur="500" fill="hold"/>
                                        <p:tgtEl>
                                          <p:spTgt spid="27656"/>
                                        </p:tgtEl>
                                        <p:attrNameLst>
                                          <p:attrName>ppt_x</p:attrName>
                                        </p:attrNameLst>
                                      </p:cBhvr>
                                      <p:tavLst>
                                        <p:tav tm="0">
                                          <p:val>
                                            <p:strVal val="#ppt_x"/>
                                          </p:val>
                                        </p:tav>
                                        <p:tav tm="100000">
                                          <p:val>
                                            <p:strVal val="#ppt_x"/>
                                          </p:val>
                                        </p:tav>
                                      </p:tavLst>
                                    </p:anim>
                                    <p:anim calcmode="lin" valueType="num">
                                      <p:cBhvr additive="base">
                                        <p:cTn id="51" dur="500" fill="hold"/>
                                        <p:tgtEl>
                                          <p:spTgt spid="276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381000" y="0"/>
            <a:ext cx="8229600" cy="560388"/>
          </a:xfrm>
        </p:spPr>
        <p:txBody>
          <a:bodyPr/>
          <a:lstStyle/>
          <a:p>
            <a:pPr eaLnBrk="1" hangingPunct="1"/>
            <a:r>
              <a:rPr lang="en-US" smtClean="0"/>
              <a:t>Effects of temperature on hot extrusion (Cont..):</a:t>
            </a:r>
          </a:p>
        </p:txBody>
      </p:sp>
      <p:sp>
        <p:nvSpPr>
          <p:cNvPr id="246787" name="Rectangle 3"/>
          <p:cNvSpPr>
            <a:spLocks noGrp="1" noChangeArrowheads="1"/>
          </p:cNvSpPr>
          <p:nvPr>
            <p:ph idx="1"/>
          </p:nvPr>
        </p:nvSpPr>
        <p:spPr>
          <a:xfrm>
            <a:off x="152400" y="533400"/>
            <a:ext cx="8839200" cy="6324600"/>
          </a:xfrm>
        </p:spPr>
        <p:txBody>
          <a:bodyPr/>
          <a:lstStyle/>
          <a:p>
            <a:pPr eaLnBrk="1" hangingPunct="1">
              <a:buFont typeface="Wingdings" pitchFamily="2" charset="2"/>
              <a:buNone/>
            </a:pPr>
            <a:r>
              <a:rPr lang="en-US" b="1" smtClean="0"/>
              <a:t>	The temperature of the workpiece in metal working depends on;</a:t>
            </a:r>
          </a:p>
          <a:p>
            <a:pPr eaLnBrk="1" hangingPunct="1">
              <a:buFont typeface="Wingdings" pitchFamily="2" charset="2"/>
              <a:buNone/>
            </a:pPr>
            <a:endParaRPr lang="en-US" sz="1000" b="1" smtClean="0"/>
          </a:p>
          <a:p>
            <a:pPr eaLnBrk="1" hangingPunct="1">
              <a:buFont typeface="Wingdings" pitchFamily="2" charset="2"/>
              <a:buNone/>
            </a:pPr>
            <a:r>
              <a:rPr lang="en-US" smtClean="0"/>
              <a:t>	1) The initial temperature of the tools and the materials</a:t>
            </a:r>
          </a:p>
          <a:p>
            <a:pPr eaLnBrk="1" hangingPunct="1">
              <a:buFont typeface="Wingdings" pitchFamily="2" charset="2"/>
              <a:buNone/>
            </a:pPr>
            <a:endParaRPr lang="en-US" sz="1000" smtClean="0"/>
          </a:p>
          <a:p>
            <a:pPr eaLnBrk="1" hangingPunct="1">
              <a:buFont typeface="Wingdings" pitchFamily="2" charset="2"/>
              <a:buNone/>
            </a:pPr>
            <a:r>
              <a:rPr lang="en-US" smtClean="0"/>
              <a:t>	2) Heat generated due to plastic deformation</a:t>
            </a:r>
          </a:p>
          <a:p>
            <a:pPr eaLnBrk="1" hangingPunct="1">
              <a:buFont typeface="Wingdings" pitchFamily="2" charset="2"/>
              <a:buNone/>
            </a:pPr>
            <a:endParaRPr lang="en-US" sz="1000" smtClean="0"/>
          </a:p>
          <a:p>
            <a:pPr eaLnBrk="1" hangingPunct="1">
              <a:buFont typeface="Wingdings" pitchFamily="2" charset="2"/>
              <a:buNone/>
            </a:pPr>
            <a:r>
              <a:rPr lang="en-US" smtClean="0"/>
              <a:t>	3) Heat generated by friction at the die/material interface (highest)</a:t>
            </a:r>
          </a:p>
          <a:p>
            <a:pPr eaLnBrk="1" hangingPunct="1">
              <a:buFont typeface="Wingdings" pitchFamily="2" charset="2"/>
              <a:buNone/>
            </a:pPr>
            <a:endParaRPr lang="en-US" sz="1000" smtClean="0"/>
          </a:p>
          <a:p>
            <a:pPr eaLnBrk="1" hangingPunct="1">
              <a:buFont typeface="Wingdings" pitchFamily="2" charset="2"/>
              <a:buNone/>
            </a:pPr>
            <a:r>
              <a:rPr lang="en-US" smtClean="0"/>
              <a:t>	4) Heat transfer between the deforming material and the dies and surrounding environment.</a:t>
            </a:r>
          </a:p>
          <a:p>
            <a:pPr eaLnBrk="1" hangingPunct="1">
              <a:buFont typeface="Wingdings" pitchFamily="2" charset="2"/>
              <a:buNone/>
            </a:pPr>
            <a:endParaRPr lang="en-US" sz="2000" b="1" smtClean="0"/>
          </a:p>
          <a:p>
            <a:pPr eaLnBrk="1" hangingPunct="1">
              <a:buFont typeface="Wingdings" pitchFamily="2" charset="2"/>
              <a:buNone/>
            </a:pPr>
            <a:r>
              <a:rPr lang="en-US" smtClean="0"/>
              <a:t>	Note: Working temperature in extrusion is normally higher than used in forging and rolling due to relatively large compressive stresses in minimizing cracking.</a:t>
            </a:r>
            <a:endParaRPr lang="en-US" b="1" smtClean="0"/>
          </a:p>
        </p:txBody>
      </p:sp>
    </p:spTree>
  </p:cSld>
  <p:clrMapOvr>
    <a:masterClrMapping/>
  </p:clrMapOv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381000" y="0"/>
            <a:ext cx="8229600" cy="560388"/>
          </a:xfrm>
        </p:spPr>
        <p:txBody>
          <a:bodyPr/>
          <a:lstStyle/>
          <a:p>
            <a:pPr eaLnBrk="1" hangingPunct="1"/>
            <a:r>
              <a:rPr lang="en-US" smtClean="0"/>
              <a:t>Effects of temperature on hot extrusion (Cont..):</a:t>
            </a:r>
          </a:p>
        </p:txBody>
      </p:sp>
      <p:pic>
        <p:nvPicPr>
          <p:cNvPr id="250884" name="Picture 4"/>
          <p:cNvPicPr>
            <a:picLocks noChangeAspect="1" noChangeArrowheads="1"/>
          </p:cNvPicPr>
          <p:nvPr/>
        </p:nvPicPr>
        <p:blipFill>
          <a:blip r:embed="rId2" cstate="print"/>
          <a:srcRect/>
          <a:stretch>
            <a:fillRect/>
          </a:stretch>
        </p:blipFill>
        <p:spPr bwMode="auto">
          <a:xfrm>
            <a:off x="228600" y="530225"/>
            <a:ext cx="8763000" cy="63277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50884"/>
                                        </p:tgtEl>
                                        <p:attrNameLst>
                                          <p:attrName>style.visibility</p:attrName>
                                        </p:attrNameLst>
                                      </p:cBhvr>
                                      <p:to>
                                        <p:strVal val="visible"/>
                                      </p:to>
                                    </p:set>
                                    <p:animEffect transition="in" filter="checkerboard(across)">
                                      <p:cBhvr>
                                        <p:cTn id="7" dur="500"/>
                                        <p:tgtEl>
                                          <p:spTgt spid="25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381000" y="0"/>
            <a:ext cx="8229600" cy="560388"/>
          </a:xfrm>
        </p:spPr>
        <p:txBody>
          <a:bodyPr/>
          <a:lstStyle/>
          <a:p>
            <a:pPr eaLnBrk="1" hangingPunct="1"/>
            <a:r>
              <a:rPr lang="en-US" smtClean="0"/>
              <a:t>Ram speed, extrusion ratio and temperature:</a:t>
            </a:r>
          </a:p>
        </p:txBody>
      </p:sp>
      <p:sp>
        <p:nvSpPr>
          <p:cNvPr id="248835" name="Rectangle 3"/>
          <p:cNvSpPr>
            <a:spLocks noGrp="1" noChangeArrowheads="1"/>
          </p:cNvSpPr>
          <p:nvPr>
            <p:ph idx="1"/>
          </p:nvPr>
        </p:nvSpPr>
        <p:spPr>
          <a:xfrm>
            <a:off x="152400" y="533400"/>
            <a:ext cx="8839200" cy="6096000"/>
          </a:xfrm>
        </p:spPr>
        <p:txBody>
          <a:bodyPr/>
          <a:lstStyle/>
          <a:p>
            <a:pPr eaLnBrk="1" hangingPunct="1"/>
            <a:r>
              <a:rPr lang="en-US" smtClean="0"/>
              <a:t>A tenfold increase in the ram speed results in about a 50% increase in the extrusion pressure.</a:t>
            </a:r>
          </a:p>
          <a:p>
            <a:pPr eaLnBrk="1" hangingPunct="1"/>
            <a:endParaRPr lang="en-US" sz="2000" smtClean="0"/>
          </a:p>
          <a:p>
            <a:pPr eaLnBrk="1" hangingPunct="1"/>
            <a:r>
              <a:rPr lang="en-US" smtClean="0"/>
              <a:t>Low extrusion speeds lead to greater cooling of the billet.</a:t>
            </a:r>
          </a:p>
          <a:p>
            <a:pPr eaLnBrk="1" hangingPunct="1"/>
            <a:endParaRPr lang="en-US" sz="2000" smtClean="0"/>
          </a:p>
          <a:p>
            <a:pPr eaLnBrk="1" hangingPunct="1"/>
            <a:r>
              <a:rPr lang="en-US" smtClean="0"/>
              <a:t>The higher the temperature of the billet, the greater the effect of low extrusion speed on the cooling of the billet.</a:t>
            </a:r>
          </a:p>
          <a:p>
            <a:pPr eaLnBrk="1" hangingPunct="1"/>
            <a:endParaRPr lang="en-US" sz="2000" smtClean="0"/>
          </a:p>
          <a:p>
            <a:pPr eaLnBrk="1" hangingPunct="1"/>
            <a:r>
              <a:rPr lang="en-US" smtClean="0"/>
              <a:t>Therefore, high extrusion speeds are required with high-strength alloys that need high extrusion temperature.</a:t>
            </a:r>
          </a:p>
          <a:p>
            <a:pPr eaLnBrk="1" hangingPunct="1"/>
            <a:endParaRPr lang="en-US" sz="2000" smtClean="0"/>
          </a:p>
          <a:p>
            <a:pPr eaLnBrk="1" hangingPunct="1"/>
            <a:r>
              <a:rPr lang="en-US" smtClean="0"/>
              <a:t>The selection of the proper extrusion speed and temperature is best determined by trial and error for each alloy and billet size.</a:t>
            </a:r>
          </a:p>
        </p:txBody>
      </p:sp>
    </p:spTree>
  </p:cSld>
  <p:clrMapOvr>
    <a:masterClrMapping/>
  </p:clrMapOv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0" y="0"/>
            <a:ext cx="9144000" cy="560388"/>
          </a:xfrm>
        </p:spPr>
        <p:txBody>
          <a:bodyPr/>
          <a:lstStyle/>
          <a:p>
            <a:pPr eaLnBrk="1" hangingPunct="1"/>
            <a:r>
              <a:rPr lang="en-US" sz="2700" smtClean="0"/>
              <a:t>Relationships between extrusion ratio, temperature and pressure</a:t>
            </a:r>
          </a:p>
        </p:txBody>
      </p:sp>
      <p:sp>
        <p:nvSpPr>
          <p:cNvPr id="249859" name="Rectangle 3"/>
          <p:cNvSpPr>
            <a:spLocks noGrp="1" noChangeArrowheads="1"/>
          </p:cNvSpPr>
          <p:nvPr>
            <p:ph idx="1"/>
          </p:nvPr>
        </p:nvSpPr>
        <p:spPr>
          <a:xfrm>
            <a:off x="0" y="533400"/>
            <a:ext cx="9144000" cy="6324600"/>
          </a:xfrm>
        </p:spPr>
        <p:txBody>
          <a:bodyPr/>
          <a:lstStyle/>
          <a:p>
            <a:pPr eaLnBrk="1" hangingPunct="1"/>
            <a:r>
              <a:rPr lang="en-US" smtClean="0"/>
              <a:t>For a given extrusion pressure, extrusion ratio R increases with increasing Extrusion temperature.</a:t>
            </a:r>
          </a:p>
          <a:p>
            <a:pPr eaLnBrk="1" hangingPunct="1"/>
            <a:r>
              <a:rPr lang="en-US" smtClean="0"/>
              <a:t>For a given extrusion temperature, a larger extrusion ratio R can be obtained with a higher extrusion pressure. </a:t>
            </a:r>
          </a:p>
          <a:p>
            <a:pPr eaLnBrk="1" hangingPunct="1"/>
            <a:endParaRPr lang="en-US" smtClean="0"/>
          </a:p>
          <a:p>
            <a:pPr eaLnBrk="1" hangingPunct="1"/>
            <a:endParaRPr lang="en-US" smtClean="0"/>
          </a:p>
          <a:p>
            <a:pPr eaLnBrk="1" hangingPunct="1"/>
            <a:endParaRPr lang="en-US" smtClean="0"/>
          </a:p>
          <a:p>
            <a:pPr eaLnBrk="1" hangingPunct="1">
              <a:buFont typeface="Wingdings" pitchFamily="2" charset="2"/>
              <a:buNone/>
            </a:pPr>
            <a:r>
              <a:rPr lang="en-US" b="1" smtClean="0"/>
              <a:t>	Relationships between extrusion speed and heat dissipation</a:t>
            </a:r>
          </a:p>
          <a:p>
            <a:pPr eaLnBrk="1" hangingPunct="1"/>
            <a:r>
              <a:rPr lang="en-US" smtClean="0"/>
              <a:t>Extrusion speeds,      heat dissipation</a:t>
            </a:r>
          </a:p>
          <a:p>
            <a:pPr eaLnBrk="1" hangingPunct="1"/>
            <a:r>
              <a:rPr lang="en-US" smtClean="0"/>
              <a:t>Extrusion speeds ,     heat dissipation,     allowable extrusion ratio</a:t>
            </a:r>
          </a:p>
          <a:p>
            <a:pPr eaLnBrk="1" hangingPunct="1"/>
            <a:endParaRPr lang="en-US" sz="2400" smtClean="0"/>
          </a:p>
          <a:p>
            <a:pPr eaLnBrk="1" hangingPunct="1"/>
            <a:endParaRPr lang="en-US" sz="2400" smtClean="0"/>
          </a:p>
          <a:p>
            <a:pPr eaLnBrk="1" hangingPunct="1"/>
            <a:endParaRPr lang="en-US" sz="2400" smtClean="0"/>
          </a:p>
          <a:p>
            <a:pPr eaLnBrk="1" hangingPunct="1"/>
            <a:endParaRPr lang="en-US" sz="2600" smtClean="0"/>
          </a:p>
        </p:txBody>
      </p:sp>
      <p:pic>
        <p:nvPicPr>
          <p:cNvPr id="252932" name="Picture 4"/>
          <p:cNvPicPr>
            <a:picLocks noChangeAspect="1" noChangeArrowheads="1"/>
          </p:cNvPicPr>
          <p:nvPr/>
        </p:nvPicPr>
        <p:blipFill>
          <a:blip r:embed="rId2" cstate="print"/>
          <a:srcRect/>
          <a:stretch>
            <a:fillRect/>
          </a:stretch>
        </p:blipFill>
        <p:spPr bwMode="auto">
          <a:xfrm>
            <a:off x="1143000" y="2590800"/>
            <a:ext cx="6503988" cy="1066800"/>
          </a:xfrm>
          <a:prstGeom prst="rect">
            <a:avLst/>
          </a:prstGeom>
          <a:noFill/>
          <a:ln w="9525">
            <a:noFill/>
            <a:miter lim="800000"/>
            <a:headEnd/>
            <a:tailEnd/>
          </a:ln>
        </p:spPr>
      </p:pic>
      <p:pic>
        <p:nvPicPr>
          <p:cNvPr id="252933" name="Picture 5"/>
          <p:cNvPicPr>
            <a:picLocks noChangeAspect="1" noChangeArrowheads="1"/>
          </p:cNvPicPr>
          <p:nvPr/>
        </p:nvPicPr>
        <p:blipFill>
          <a:blip r:embed="rId3" cstate="print"/>
          <a:srcRect/>
          <a:stretch>
            <a:fillRect/>
          </a:stretch>
        </p:blipFill>
        <p:spPr bwMode="auto">
          <a:xfrm>
            <a:off x="3048000" y="4876800"/>
            <a:ext cx="309563" cy="914400"/>
          </a:xfrm>
          <a:prstGeom prst="rect">
            <a:avLst/>
          </a:prstGeom>
          <a:noFill/>
          <a:ln w="9525">
            <a:noFill/>
            <a:miter lim="800000"/>
            <a:headEnd/>
            <a:tailEnd/>
          </a:ln>
        </p:spPr>
      </p:pic>
      <p:pic>
        <p:nvPicPr>
          <p:cNvPr id="252934" name="Picture 6"/>
          <p:cNvPicPr>
            <a:picLocks noChangeAspect="1" noChangeArrowheads="1"/>
          </p:cNvPicPr>
          <p:nvPr/>
        </p:nvPicPr>
        <p:blipFill>
          <a:blip r:embed="rId4" cstate="print"/>
          <a:srcRect/>
          <a:stretch>
            <a:fillRect/>
          </a:stretch>
        </p:blipFill>
        <p:spPr bwMode="auto">
          <a:xfrm>
            <a:off x="5791200" y="5105400"/>
            <a:ext cx="304800" cy="744538"/>
          </a:xfrm>
          <a:prstGeom prst="rect">
            <a:avLst/>
          </a:prstGeom>
          <a:noFill/>
          <a:ln w="9525">
            <a:noFill/>
            <a:miter lim="800000"/>
            <a:headEnd/>
            <a:tailEnd/>
          </a:ln>
        </p:spPr>
      </p:pic>
      <p:pic>
        <p:nvPicPr>
          <p:cNvPr id="252935" name="Picture 7"/>
          <p:cNvPicPr>
            <a:picLocks noChangeAspect="1" noChangeArrowheads="1"/>
          </p:cNvPicPr>
          <p:nvPr/>
        </p:nvPicPr>
        <p:blipFill>
          <a:blip r:embed="rId5" cstate="print"/>
          <a:srcRect/>
          <a:stretch>
            <a:fillRect/>
          </a:stretch>
        </p:blipFill>
        <p:spPr bwMode="auto">
          <a:xfrm>
            <a:off x="1066800" y="5943600"/>
            <a:ext cx="357188"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52932"/>
                                        </p:tgtEl>
                                        <p:attrNameLst>
                                          <p:attrName>style.visibility</p:attrName>
                                        </p:attrNameLst>
                                      </p:cBhvr>
                                      <p:to>
                                        <p:strVal val="visible"/>
                                      </p:to>
                                    </p:set>
                                    <p:animEffect transition="in" filter="checkerboard(across)">
                                      <p:cBhvr>
                                        <p:cTn id="7" dur="500"/>
                                        <p:tgtEl>
                                          <p:spTgt spid="252932"/>
                                        </p:tgtEl>
                                      </p:cBhvr>
                                    </p:animEffect>
                                  </p:childTnLst>
                                </p:cTn>
                              </p:par>
                              <p:par>
                                <p:cTn id="8" presetID="5" presetClass="entr" presetSubtype="10" fill="hold" nodeType="withEffect">
                                  <p:stCondLst>
                                    <p:cond delay="0"/>
                                  </p:stCondLst>
                                  <p:childTnLst>
                                    <p:set>
                                      <p:cBhvr>
                                        <p:cTn id="9" dur="1" fill="hold">
                                          <p:stCondLst>
                                            <p:cond delay="0"/>
                                          </p:stCondLst>
                                        </p:cTn>
                                        <p:tgtEl>
                                          <p:spTgt spid="252933"/>
                                        </p:tgtEl>
                                        <p:attrNameLst>
                                          <p:attrName>style.visibility</p:attrName>
                                        </p:attrNameLst>
                                      </p:cBhvr>
                                      <p:to>
                                        <p:strVal val="visible"/>
                                      </p:to>
                                    </p:set>
                                    <p:animEffect transition="in" filter="checkerboard(across)">
                                      <p:cBhvr>
                                        <p:cTn id="10" dur="500"/>
                                        <p:tgtEl>
                                          <p:spTgt spid="252933"/>
                                        </p:tgtEl>
                                      </p:cBhvr>
                                    </p:animEffect>
                                  </p:childTnLst>
                                </p:cTn>
                              </p:par>
                              <p:par>
                                <p:cTn id="11" presetID="5" presetClass="entr" presetSubtype="10" fill="hold" nodeType="withEffect">
                                  <p:stCondLst>
                                    <p:cond delay="0"/>
                                  </p:stCondLst>
                                  <p:childTnLst>
                                    <p:set>
                                      <p:cBhvr>
                                        <p:cTn id="12" dur="1" fill="hold">
                                          <p:stCondLst>
                                            <p:cond delay="0"/>
                                          </p:stCondLst>
                                        </p:cTn>
                                        <p:tgtEl>
                                          <p:spTgt spid="252934"/>
                                        </p:tgtEl>
                                        <p:attrNameLst>
                                          <p:attrName>style.visibility</p:attrName>
                                        </p:attrNameLst>
                                      </p:cBhvr>
                                      <p:to>
                                        <p:strVal val="visible"/>
                                      </p:to>
                                    </p:set>
                                    <p:animEffect transition="in" filter="checkerboard(across)">
                                      <p:cBhvr>
                                        <p:cTn id="13" dur="500"/>
                                        <p:tgtEl>
                                          <p:spTgt spid="252934"/>
                                        </p:tgtEl>
                                      </p:cBhvr>
                                    </p:animEffect>
                                  </p:childTnLst>
                                </p:cTn>
                              </p:par>
                              <p:par>
                                <p:cTn id="14" presetID="5" presetClass="entr" presetSubtype="10" fill="hold" nodeType="withEffect">
                                  <p:stCondLst>
                                    <p:cond delay="0"/>
                                  </p:stCondLst>
                                  <p:childTnLst>
                                    <p:set>
                                      <p:cBhvr>
                                        <p:cTn id="15" dur="1" fill="hold">
                                          <p:stCondLst>
                                            <p:cond delay="0"/>
                                          </p:stCondLst>
                                        </p:cTn>
                                        <p:tgtEl>
                                          <p:spTgt spid="252935"/>
                                        </p:tgtEl>
                                        <p:attrNameLst>
                                          <p:attrName>style.visibility</p:attrName>
                                        </p:attrNameLst>
                                      </p:cBhvr>
                                      <p:to>
                                        <p:strVal val="visible"/>
                                      </p:to>
                                    </p:set>
                                    <p:animEffect transition="in" filter="checkerboard(across)">
                                      <p:cBhvr>
                                        <p:cTn id="16" dur="500"/>
                                        <p:tgtEl>
                                          <p:spTgt spid="252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0" y="0"/>
            <a:ext cx="9144000" cy="560388"/>
          </a:xfrm>
        </p:spPr>
        <p:txBody>
          <a:bodyPr/>
          <a:lstStyle/>
          <a:p>
            <a:pPr eaLnBrk="1" hangingPunct="1"/>
            <a:r>
              <a:rPr lang="en-US" smtClean="0"/>
              <a:t>Deformation in extrusion, lubrication and defects:</a:t>
            </a:r>
          </a:p>
        </p:txBody>
      </p:sp>
      <p:sp>
        <p:nvSpPr>
          <p:cNvPr id="250883" name="Rectangle 3"/>
          <p:cNvSpPr>
            <a:spLocks noGrp="1" noChangeArrowheads="1"/>
          </p:cNvSpPr>
          <p:nvPr>
            <p:ph idx="1"/>
          </p:nvPr>
        </p:nvSpPr>
        <p:spPr>
          <a:xfrm>
            <a:off x="152400" y="533400"/>
            <a:ext cx="8839200" cy="6172200"/>
          </a:xfrm>
        </p:spPr>
        <p:txBody>
          <a:bodyPr/>
          <a:lstStyle/>
          <a:p>
            <a:pPr eaLnBrk="1" hangingPunct="1">
              <a:buFont typeface="Wingdings" pitchFamily="2" charset="2"/>
              <a:buNone/>
            </a:pPr>
            <a:r>
              <a:rPr lang="en-US" sz="2400" smtClean="0"/>
              <a:t>	(a) Low container friction and                                                              a well-lubricated billet – nearly                                        homogeneous deformation.</a:t>
            </a:r>
          </a:p>
          <a:p>
            <a:pPr eaLnBrk="1" hangingPunct="1">
              <a:buFont typeface="Wingdings" pitchFamily="2" charset="2"/>
              <a:buNone/>
            </a:pPr>
            <a:r>
              <a:rPr lang="en-US" sz="2400" smtClean="0"/>
              <a:t>	b) Increased container wall friction                                        producing  a dead zone of                                                          stagnant metal at corners which                                                    undergoes little deformation.</a:t>
            </a:r>
          </a:p>
          <a:p>
            <a:pPr eaLnBrk="1" hangingPunct="1">
              <a:buFont typeface="Wingdings" pitchFamily="2" charset="2"/>
              <a:buNone/>
            </a:pPr>
            <a:r>
              <a:rPr lang="en-US" sz="2400" smtClean="0"/>
              <a:t>	Essentially pure elongation in the centre and extensive shear along the sides of the billet. The latter leads to redundant work.</a:t>
            </a:r>
          </a:p>
          <a:p>
            <a:pPr eaLnBrk="1" hangingPunct="1">
              <a:buFont typeface="Wingdings" pitchFamily="2" charset="2"/>
              <a:buNone/>
            </a:pPr>
            <a:r>
              <a:rPr lang="en-US" sz="2400" smtClean="0"/>
              <a:t>	c) For high friction at the container-billet interface, metal flow is concentrated toward the centre and an internal shear plane develops – due to cold container. In the sticky friction, the metal will separate internally along the shear zone. A thin skin will be left in a container and a new metal surface is obtained.</a:t>
            </a:r>
          </a:p>
          <a:p>
            <a:pPr eaLnBrk="1" hangingPunct="1">
              <a:buFont typeface="Wingdings" pitchFamily="2" charset="2"/>
              <a:buNone/>
            </a:pPr>
            <a:r>
              <a:rPr lang="en-US" sz="2400" smtClean="0"/>
              <a:t>	d) Low container friction and a well lubricated billet in indirect extrusion.</a:t>
            </a:r>
            <a:endParaRPr lang="en-US" sz="2600" smtClean="0"/>
          </a:p>
        </p:txBody>
      </p:sp>
      <p:pic>
        <p:nvPicPr>
          <p:cNvPr id="253957" name="Picture 5"/>
          <p:cNvPicPr>
            <a:picLocks noChangeAspect="1" noChangeArrowheads="1"/>
          </p:cNvPicPr>
          <p:nvPr/>
        </p:nvPicPr>
        <p:blipFill>
          <a:blip r:embed="rId2" cstate="print"/>
          <a:srcRect/>
          <a:stretch>
            <a:fillRect/>
          </a:stretch>
        </p:blipFill>
        <p:spPr bwMode="auto">
          <a:xfrm>
            <a:off x="4849813" y="533400"/>
            <a:ext cx="4141787" cy="2543175"/>
          </a:xfrm>
          <a:prstGeom prst="rect">
            <a:avLst/>
          </a:prstGeom>
          <a:noFill/>
          <a:ln w="9525">
            <a:noFill/>
            <a:miter lim="800000"/>
            <a:headEnd/>
            <a:tailEnd/>
          </a:ln>
        </p:spPr>
      </p:pic>
      <p:sp>
        <p:nvSpPr>
          <p:cNvPr id="7" name="TextBox 6"/>
          <p:cNvSpPr txBox="1">
            <a:spLocks noChangeArrowheads="1"/>
          </p:cNvSpPr>
          <p:nvPr/>
        </p:nvSpPr>
        <p:spPr bwMode="auto">
          <a:xfrm>
            <a:off x="4648200" y="2971800"/>
            <a:ext cx="4495800" cy="400050"/>
          </a:xfrm>
          <a:prstGeom prst="rect">
            <a:avLst/>
          </a:prstGeom>
          <a:noFill/>
          <a:ln w="9525">
            <a:noFill/>
            <a:miter lim="800000"/>
            <a:headEnd/>
            <a:tailEnd/>
          </a:ln>
        </p:spPr>
        <p:txBody>
          <a:bodyPr>
            <a:spAutoFit/>
          </a:bodyPr>
          <a:lstStyle/>
          <a:p>
            <a:r>
              <a:rPr lang="en-US" sz="2000"/>
              <a:t>Patterns of metal deformation in extrusion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53957"/>
                                        </p:tgtEl>
                                        <p:attrNameLst>
                                          <p:attrName>style.visibility</p:attrName>
                                        </p:attrNameLst>
                                      </p:cBhvr>
                                      <p:to>
                                        <p:strVal val="visible"/>
                                      </p:to>
                                    </p:set>
                                    <p:animEffect transition="in" filter="checkerboard(across)">
                                      <p:cBhvr>
                                        <p:cTn id="7" dur="500"/>
                                        <p:tgtEl>
                                          <p:spTgt spid="25395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381000" y="0"/>
            <a:ext cx="8229600" cy="560388"/>
          </a:xfrm>
        </p:spPr>
        <p:txBody>
          <a:bodyPr/>
          <a:lstStyle/>
          <a:p>
            <a:pPr eaLnBrk="1" hangingPunct="1"/>
            <a:r>
              <a:rPr lang="en-US" smtClean="0"/>
              <a:t>Hot extrusion lubricants:</a:t>
            </a:r>
          </a:p>
        </p:txBody>
      </p:sp>
      <p:sp>
        <p:nvSpPr>
          <p:cNvPr id="251907" name="Rectangle 3"/>
          <p:cNvSpPr>
            <a:spLocks noGrp="1" noChangeArrowheads="1"/>
          </p:cNvSpPr>
          <p:nvPr>
            <p:ph idx="1"/>
          </p:nvPr>
        </p:nvSpPr>
        <p:spPr>
          <a:xfrm>
            <a:off x="152400" y="533400"/>
            <a:ext cx="8839200" cy="3886200"/>
          </a:xfrm>
        </p:spPr>
        <p:txBody>
          <a:bodyPr/>
          <a:lstStyle/>
          <a:p>
            <a:pPr eaLnBrk="1" hangingPunct="1"/>
            <a:r>
              <a:rPr lang="en-US" smtClean="0"/>
              <a:t>Low shear strength.</a:t>
            </a:r>
          </a:p>
          <a:p>
            <a:pPr eaLnBrk="1" hangingPunct="1"/>
            <a:r>
              <a:rPr lang="en-US" smtClean="0"/>
              <a:t>Stable enough to prevent breakdown at high temperature.</a:t>
            </a:r>
          </a:p>
          <a:p>
            <a:pPr eaLnBrk="1" hangingPunct="1"/>
            <a:r>
              <a:rPr lang="en-US" smtClean="0"/>
              <a:t>Molten glass is the most common lubricant for steel and nickel based alloys (high temp extrusion).</a:t>
            </a:r>
          </a:p>
          <a:p>
            <a:pPr eaLnBrk="1" hangingPunct="1"/>
            <a:endParaRPr lang="en-US" smtClean="0"/>
          </a:p>
          <a:p>
            <a:pPr eaLnBrk="1" hangingPunct="1"/>
            <a:endParaRPr lang="en-US" smtClean="0"/>
          </a:p>
          <a:p>
            <a:pPr eaLnBrk="1" hangingPunct="1"/>
            <a:r>
              <a:rPr lang="en-US" smtClean="0"/>
              <a:t>Graphite-based lubricants are also be used at high extrusion temperature.</a:t>
            </a:r>
          </a:p>
        </p:txBody>
      </p:sp>
      <p:pic>
        <p:nvPicPr>
          <p:cNvPr id="254980" name="Picture 4"/>
          <p:cNvPicPr>
            <a:picLocks noChangeAspect="1" noChangeArrowheads="1"/>
          </p:cNvPicPr>
          <p:nvPr/>
        </p:nvPicPr>
        <p:blipFill>
          <a:blip r:embed="rId2" cstate="print"/>
          <a:srcRect/>
          <a:stretch>
            <a:fillRect/>
          </a:stretch>
        </p:blipFill>
        <p:spPr bwMode="auto">
          <a:xfrm>
            <a:off x="1433513" y="2514600"/>
            <a:ext cx="3786187" cy="904875"/>
          </a:xfrm>
          <a:prstGeom prst="rect">
            <a:avLst/>
          </a:prstGeom>
          <a:noFill/>
          <a:ln w="9525">
            <a:noFill/>
            <a:miter lim="800000"/>
            <a:headEnd/>
            <a:tailEnd/>
          </a:ln>
        </p:spPr>
      </p:pic>
      <p:pic>
        <p:nvPicPr>
          <p:cNvPr id="254981" name="Picture 5"/>
          <p:cNvPicPr>
            <a:picLocks noChangeAspect="1" noChangeArrowheads="1"/>
          </p:cNvPicPr>
          <p:nvPr/>
        </p:nvPicPr>
        <p:blipFill>
          <a:blip r:embed="rId3" cstate="print"/>
          <a:srcRect/>
          <a:stretch>
            <a:fillRect/>
          </a:stretch>
        </p:blipFill>
        <p:spPr bwMode="auto">
          <a:xfrm>
            <a:off x="4572000" y="4048125"/>
            <a:ext cx="2895600" cy="2627313"/>
          </a:xfrm>
          <a:prstGeom prst="rect">
            <a:avLst/>
          </a:prstGeom>
          <a:noFill/>
          <a:ln w="9525">
            <a:noFill/>
            <a:miter lim="800000"/>
            <a:headEnd/>
            <a:tailEnd/>
          </a:ln>
        </p:spPr>
      </p:pic>
      <p:sp>
        <p:nvSpPr>
          <p:cNvPr id="8" name="TextBox 7"/>
          <p:cNvSpPr txBox="1">
            <a:spLocks noChangeArrowheads="1"/>
          </p:cNvSpPr>
          <p:nvPr/>
        </p:nvSpPr>
        <p:spPr bwMode="auto">
          <a:xfrm>
            <a:off x="1447800" y="5181600"/>
            <a:ext cx="2971800" cy="430213"/>
          </a:xfrm>
          <a:prstGeom prst="rect">
            <a:avLst/>
          </a:prstGeom>
          <a:noFill/>
          <a:ln w="9525">
            <a:noFill/>
            <a:miter lim="800000"/>
            <a:headEnd/>
            <a:tailEnd/>
          </a:ln>
        </p:spPr>
        <p:txBody>
          <a:bodyPr>
            <a:spAutoFit/>
          </a:bodyPr>
          <a:lstStyle/>
          <a:p>
            <a:r>
              <a:rPr lang="en-US"/>
              <a:t>Ugine-Sejournet process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254981"/>
                                        </p:tgtEl>
                                        <p:attrNameLst>
                                          <p:attrName>style.visibility</p:attrName>
                                        </p:attrNameLst>
                                      </p:cBhvr>
                                      <p:to>
                                        <p:strVal val="visible"/>
                                      </p:to>
                                    </p:set>
                                    <p:animEffect transition="in" filter="checkerboard(across)">
                                      <p:cBhvr>
                                        <p:cTn id="10" dur="500"/>
                                        <p:tgtEl>
                                          <p:spTgt spid="254981"/>
                                        </p:tgtEl>
                                      </p:cBhvr>
                                    </p:animEffect>
                                  </p:childTnLst>
                                </p:cTn>
                              </p:par>
                              <p:par>
                                <p:cTn id="11" presetID="5" presetClass="entr" presetSubtype="10" fill="hold" nodeType="withEffect">
                                  <p:stCondLst>
                                    <p:cond delay="0"/>
                                  </p:stCondLst>
                                  <p:childTnLst>
                                    <p:set>
                                      <p:cBhvr>
                                        <p:cTn id="12" dur="1" fill="hold">
                                          <p:stCondLst>
                                            <p:cond delay="0"/>
                                          </p:stCondLst>
                                        </p:cTn>
                                        <p:tgtEl>
                                          <p:spTgt spid="254980"/>
                                        </p:tgtEl>
                                        <p:attrNameLst>
                                          <p:attrName>style.visibility</p:attrName>
                                        </p:attrNameLst>
                                      </p:cBhvr>
                                      <p:to>
                                        <p:strVal val="visible"/>
                                      </p:to>
                                    </p:set>
                                    <p:animEffect transition="in" filter="checkerboard(across)">
                                      <p:cBhvr>
                                        <p:cTn id="13" dur="500"/>
                                        <p:tgtEl>
                                          <p:spTgt spid="25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381000" y="0"/>
            <a:ext cx="8229600" cy="381000"/>
          </a:xfrm>
        </p:spPr>
        <p:txBody>
          <a:bodyPr/>
          <a:lstStyle/>
          <a:p>
            <a:pPr eaLnBrk="1" hangingPunct="1"/>
            <a:r>
              <a:rPr lang="en-US" smtClean="0"/>
              <a:t>Extrusion defects:</a:t>
            </a:r>
          </a:p>
        </p:txBody>
      </p:sp>
      <p:sp>
        <p:nvSpPr>
          <p:cNvPr id="252931" name="Rectangle 3"/>
          <p:cNvSpPr>
            <a:spLocks noGrp="1" noChangeArrowheads="1"/>
          </p:cNvSpPr>
          <p:nvPr>
            <p:ph idx="1"/>
          </p:nvPr>
        </p:nvSpPr>
        <p:spPr>
          <a:xfrm>
            <a:off x="0" y="381000"/>
            <a:ext cx="9144000" cy="6477000"/>
          </a:xfrm>
        </p:spPr>
        <p:txBody>
          <a:bodyPr/>
          <a:lstStyle/>
          <a:p>
            <a:pPr eaLnBrk="1" hangingPunct="1">
              <a:buFont typeface="Wingdings" pitchFamily="2" charset="2"/>
              <a:buNone/>
            </a:pPr>
            <a:r>
              <a:rPr lang="en-US" sz="2400" smtClean="0"/>
              <a:t>	</a:t>
            </a:r>
            <a:r>
              <a:rPr lang="en-US" sz="2300" smtClean="0"/>
              <a:t>1) Inhomogeneous deformation in direct extrusion provide the dead zone along the outer surface of the billet due to the movement of the metal in the centre being higher than the periphery.</a:t>
            </a:r>
          </a:p>
          <a:p>
            <a:pPr eaLnBrk="1" hangingPunct="1"/>
            <a:r>
              <a:rPr lang="en-US" sz="2300" smtClean="0"/>
              <a:t>After 2/3 of the billet is extruded, the outer surface of the billet (normally with oxidized skin) moves toward the centre and extrudes to the through the die, resulting in internal oxide stringers. - transverse section can be seen as an annular ring of oxide.</a:t>
            </a:r>
          </a:p>
          <a:p>
            <a:pPr eaLnBrk="1" hangingPunct="1"/>
            <a:endParaRPr lang="en-US" sz="2300" smtClean="0"/>
          </a:p>
          <a:p>
            <a:pPr eaLnBrk="1" hangingPunct="1"/>
            <a:endParaRPr lang="en-US" sz="2300" smtClean="0"/>
          </a:p>
          <a:p>
            <a:pPr eaLnBrk="1" hangingPunct="1"/>
            <a:r>
              <a:rPr lang="en-US" sz="2300" smtClean="0"/>
              <a:t>If lubricant film is carried into the interior of the extrusion along the shear bands, this will show as longitudinal laminations in a similar way as oxide.</a:t>
            </a:r>
          </a:p>
          <a:p>
            <a:pPr eaLnBrk="1" hangingPunct="1">
              <a:buFont typeface="Wingdings" pitchFamily="2" charset="2"/>
              <a:buNone/>
            </a:pPr>
            <a:r>
              <a:rPr lang="en-US" sz="2300" b="1" smtClean="0"/>
              <a:t>	Solutions:</a:t>
            </a:r>
          </a:p>
          <a:p>
            <a:pPr eaLnBrk="1" hangingPunct="1"/>
            <a:r>
              <a:rPr lang="en-US" sz="2300" smtClean="0"/>
              <a:t>Discard the remainder of the billet (~30%) where the surface oxide begins to enter the die  not economical.</a:t>
            </a:r>
          </a:p>
          <a:p>
            <a:pPr eaLnBrk="1" hangingPunct="1"/>
            <a:r>
              <a:rPr lang="en-US" sz="2300" smtClean="0"/>
              <a:t>Use a follower block with a smaller diameter of the die to scalps the billet and the oxidized layer remains in the container (in brass extrusion).</a:t>
            </a:r>
          </a:p>
        </p:txBody>
      </p:sp>
      <p:pic>
        <p:nvPicPr>
          <p:cNvPr id="252932" name="Picture 4"/>
          <p:cNvPicPr>
            <a:picLocks noChangeAspect="1" noChangeArrowheads="1"/>
          </p:cNvPicPr>
          <p:nvPr/>
        </p:nvPicPr>
        <p:blipFill>
          <a:blip r:embed="rId2" cstate="print"/>
          <a:srcRect/>
          <a:stretch>
            <a:fillRect/>
          </a:stretch>
        </p:blipFill>
        <p:spPr bwMode="auto">
          <a:xfrm>
            <a:off x="1828800" y="2971800"/>
            <a:ext cx="6459538" cy="91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381000" y="0"/>
            <a:ext cx="8229600" cy="381000"/>
          </a:xfrm>
        </p:spPr>
        <p:txBody>
          <a:bodyPr/>
          <a:lstStyle/>
          <a:p>
            <a:pPr eaLnBrk="1" hangingPunct="1"/>
            <a:r>
              <a:rPr lang="en-US" smtClean="0"/>
              <a:t>Extrusion defects (Cont..):</a:t>
            </a:r>
          </a:p>
        </p:txBody>
      </p:sp>
      <p:sp>
        <p:nvSpPr>
          <p:cNvPr id="253955" name="Rectangle 3"/>
          <p:cNvSpPr>
            <a:spLocks noGrp="1" noChangeArrowheads="1"/>
          </p:cNvSpPr>
          <p:nvPr>
            <p:ph idx="1"/>
          </p:nvPr>
        </p:nvSpPr>
        <p:spPr>
          <a:xfrm>
            <a:off x="0" y="457200"/>
            <a:ext cx="9144000" cy="6400800"/>
          </a:xfrm>
        </p:spPr>
        <p:txBody>
          <a:bodyPr/>
          <a:lstStyle/>
          <a:p>
            <a:pPr eaLnBrk="1" hangingPunct="1">
              <a:buFont typeface="Wingdings" pitchFamily="2" charset="2"/>
              <a:buNone/>
            </a:pPr>
            <a:r>
              <a:rPr lang="en-US" sz="2400" smtClean="0"/>
              <a:t>	</a:t>
            </a:r>
            <a:r>
              <a:rPr lang="en-US" sz="2700" smtClean="0"/>
              <a:t>2) Surface cracking, ranging from a badly roughened surface to repetitive transverse cracking called fir-tree cracking, see Fig. This is due to longitudinal tensile stresses generated as the extrusion passes through the die.</a:t>
            </a:r>
          </a:p>
          <a:p>
            <a:pPr eaLnBrk="1" hangingPunct="1">
              <a:buFont typeface="Wingdings" pitchFamily="2" charset="2"/>
              <a:buNone/>
            </a:pPr>
            <a:endParaRPr lang="en-US" sz="2000" smtClean="0"/>
          </a:p>
          <a:p>
            <a:pPr eaLnBrk="1" hangingPunct="1"/>
            <a:r>
              <a:rPr lang="en-US" sz="2700" smtClean="0"/>
              <a:t>In hot extrusion, this form of                                         cracking usually is inter-granular                                          and is associated with hot shortness.</a:t>
            </a:r>
          </a:p>
          <a:p>
            <a:pPr eaLnBrk="1" hangingPunct="1"/>
            <a:endParaRPr lang="en-US" sz="2000" smtClean="0"/>
          </a:p>
          <a:p>
            <a:pPr eaLnBrk="1" hangingPunct="1"/>
            <a:r>
              <a:rPr lang="en-US" sz="2700" smtClean="0"/>
              <a:t>The most common case is too high ram speed for the extrusion temperature.</a:t>
            </a:r>
          </a:p>
          <a:p>
            <a:pPr eaLnBrk="1" hangingPunct="1">
              <a:buFont typeface="Wingdings" pitchFamily="2" charset="2"/>
              <a:buNone/>
            </a:pPr>
            <a:endParaRPr lang="en-US" sz="2000" smtClean="0"/>
          </a:p>
          <a:p>
            <a:pPr eaLnBrk="1" hangingPunct="1"/>
            <a:r>
              <a:rPr lang="en-US" sz="2700" smtClean="0"/>
              <a:t>At lower temperature, sticking in the die land and the sudden building up of pressure and then breakaway will cause transverse cracking.</a:t>
            </a:r>
          </a:p>
        </p:txBody>
      </p:sp>
      <p:pic>
        <p:nvPicPr>
          <p:cNvPr id="257028" name="Picture 4"/>
          <p:cNvPicPr>
            <a:picLocks noChangeAspect="1" noChangeArrowheads="1"/>
          </p:cNvPicPr>
          <p:nvPr/>
        </p:nvPicPr>
        <p:blipFill>
          <a:blip r:embed="rId2" cstate="print"/>
          <a:srcRect/>
          <a:stretch>
            <a:fillRect/>
          </a:stretch>
        </p:blipFill>
        <p:spPr bwMode="auto">
          <a:xfrm>
            <a:off x="5410200" y="2133600"/>
            <a:ext cx="3581400" cy="1828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57028"/>
                                        </p:tgtEl>
                                        <p:attrNameLst>
                                          <p:attrName>style.visibility</p:attrName>
                                        </p:attrNameLst>
                                      </p:cBhvr>
                                      <p:to>
                                        <p:strVal val="visible"/>
                                      </p:to>
                                    </p:set>
                                    <p:animEffect transition="in" filter="checkerboard(across)">
                                      <p:cBhvr>
                                        <p:cTn id="7" dur="500"/>
                                        <p:tgtEl>
                                          <p:spTgt spid="25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381000" y="0"/>
            <a:ext cx="8229600" cy="560388"/>
          </a:xfrm>
        </p:spPr>
        <p:txBody>
          <a:bodyPr/>
          <a:lstStyle/>
          <a:p>
            <a:pPr eaLnBrk="1" hangingPunct="1"/>
            <a:r>
              <a:rPr lang="en-US" smtClean="0"/>
              <a:t>Extrusion defects (Cont..):</a:t>
            </a:r>
          </a:p>
        </p:txBody>
      </p:sp>
      <p:sp>
        <p:nvSpPr>
          <p:cNvPr id="254979" name="Rectangle 3"/>
          <p:cNvSpPr>
            <a:spLocks noGrp="1" noChangeArrowheads="1"/>
          </p:cNvSpPr>
          <p:nvPr>
            <p:ph idx="1"/>
          </p:nvPr>
        </p:nvSpPr>
        <p:spPr>
          <a:xfrm>
            <a:off x="152400" y="533400"/>
            <a:ext cx="8839200" cy="6324600"/>
          </a:xfrm>
        </p:spPr>
        <p:txBody>
          <a:bodyPr/>
          <a:lstStyle/>
          <a:p>
            <a:pPr eaLnBrk="1" hangingPunct="1">
              <a:buFont typeface="Wingdings" pitchFamily="2" charset="2"/>
              <a:buNone/>
            </a:pPr>
            <a:r>
              <a:rPr lang="en-US" sz="2400" smtClean="0"/>
              <a:t>	</a:t>
            </a:r>
            <a:r>
              <a:rPr lang="en-US" smtClean="0"/>
              <a:t>3) Centre burst or chevron cracking, see Fig, can occur at low Extrusion ratio due to low frictional conditions on the zone of deformation at the extrusion die.</a:t>
            </a:r>
          </a:p>
          <a:p>
            <a:pPr eaLnBrk="1" hangingPunct="1">
              <a:buFont typeface="Wingdings" pitchFamily="2" charset="2"/>
              <a:buNone/>
            </a:pPr>
            <a:endParaRPr lang="en-US" smtClean="0"/>
          </a:p>
          <a:p>
            <a:pPr eaLnBrk="1" hangingPunct="1">
              <a:buFont typeface="Wingdings" pitchFamily="2" charset="2"/>
              <a:buNone/>
            </a:pPr>
            <a:endParaRPr lang="en-US" smtClean="0"/>
          </a:p>
          <a:p>
            <a:pPr eaLnBrk="1" hangingPunct="1">
              <a:buFont typeface="Wingdings" pitchFamily="2" charset="2"/>
              <a:buNone/>
            </a:pPr>
            <a:endParaRPr lang="en-US" smtClean="0"/>
          </a:p>
          <a:p>
            <a:pPr algn="ctr" eaLnBrk="1" hangingPunct="1">
              <a:buFont typeface="Wingdings" pitchFamily="2" charset="2"/>
              <a:buNone/>
            </a:pPr>
            <a:endParaRPr lang="en-US" smtClean="0"/>
          </a:p>
          <a:p>
            <a:pPr algn="ctr" eaLnBrk="1" hangingPunct="1">
              <a:buFont typeface="Wingdings" pitchFamily="2" charset="2"/>
              <a:buNone/>
            </a:pPr>
            <a:r>
              <a:rPr lang="en-US" smtClean="0"/>
              <a:t>Centre burst or chevron cracks</a:t>
            </a:r>
          </a:p>
          <a:p>
            <a:pPr eaLnBrk="1" hangingPunct="1">
              <a:buFont typeface="Wingdings" pitchFamily="2" charset="2"/>
              <a:buNone/>
            </a:pPr>
            <a:endParaRPr lang="en-US" smtClean="0"/>
          </a:p>
          <a:p>
            <a:pPr eaLnBrk="1" hangingPunct="1"/>
            <a:r>
              <a:rPr lang="en-US" smtClean="0"/>
              <a:t>High friction (at a the tool-billet interface)  a sound product.</a:t>
            </a:r>
          </a:p>
          <a:p>
            <a:pPr eaLnBrk="1" hangingPunct="1">
              <a:buFont typeface="Wingdings" pitchFamily="2" charset="2"/>
              <a:buNone/>
            </a:pPr>
            <a:endParaRPr lang="en-US" smtClean="0"/>
          </a:p>
          <a:p>
            <a:pPr eaLnBrk="1" hangingPunct="1"/>
            <a:r>
              <a:rPr lang="en-US" smtClean="0"/>
              <a:t>Low friction  centre burst.</a:t>
            </a:r>
          </a:p>
        </p:txBody>
      </p:sp>
      <p:pic>
        <p:nvPicPr>
          <p:cNvPr id="254980" name="Picture 4"/>
          <p:cNvPicPr>
            <a:picLocks noChangeAspect="1" noChangeArrowheads="1"/>
          </p:cNvPicPr>
          <p:nvPr/>
        </p:nvPicPr>
        <p:blipFill>
          <a:blip r:embed="rId2" cstate="print"/>
          <a:srcRect/>
          <a:stretch>
            <a:fillRect/>
          </a:stretch>
        </p:blipFill>
        <p:spPr bwMode="auto">
          <a:xfrm>
            <a:off x="2286000" y="2438400"/>
            <a:ext cx="4437063" cy="1447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381000" y="0"/>
            <a:ext cx="8229600" cy="560388"/>
          </a:xfrm>
        </p:spPr>
        <p:txBody>
          <a:bodyPr/>
          <a:lstStyle/>
          <a:p>
            <a:pPr eaLnBrk="1" hangingPunct="1"/>
            <a:r>
              <a:rPr lang="en-US" smtClean="0"/>
              <a:t>Extrusion defects (Cont..):</a:t>
            </a:r>
          </a:p>
        </p:txBody>
      </p:sp>
      <p:sp>
        <p:nvSpPr>
          <p:cNvPr id="256003" name="Rectangle 3"/>
          <p:cNvSpPr>
            <a:spLocks noGrp="1" noChangeArrowheads="1"/>
          </p:cNvSpPr>
          <p:nvPr>
            <p:ph idx="1"/>
          </p:nvPr>
        </p:nvSpPr>
        <p:spPr>
          <a:xfrm>
            <a:off x="152400" y="533400"/>
            <a:ext cx="8839200" cy="2743200"/>
          </a:xfrm>
        </p:spPr>
        <p:txBody>
          <a:bodyPr/>
          <a:lstStyle/>
          <a:p>
            <a:pPr eaLnBrk="1" hangingPunct="1">
              <a:buFont typeface="Wingdings" pitchFamily="2" charset="2"/>
              <a:buNone/>
            </a:pPr>
            <a:r>
              <a:rPr lang="en-US" sz="2400" smtClean="0"/>
              <a:t>	</a:t>
            </a:r>
            <a:r>
              <a:rPr lang="en-US" smtClean="0"/>
              <a:t>4) Variations in structure and properties within the extrusions due to non-uniform deformation for example at the front and the back of the extrusion in both longitudinal and transverse directions.</a:t>
            </a:r>
          </a:p>
          <a:p>
            <a:pPr eaLnBrk="1" hangingPunct="1"/>
            <a:r>
              <a:rPr lang="en-US" smtClean="0"/>
              <a:t>Regions of exaggerated grain growth, see Fig, due to high hot working temperature.</a:t>
            </a:r>
          </a:p>
        </p:txBody>
      </p:sp>
      <p:pic>
        <p:nvPicPr>
          <p:cNvPr id="259076" name="Picture 4"/>
          <p:cNvPicPr>
            <a:picLocks noChangeAspect="1" noChangeArrowheads="1"/>
          </p:cNvPicPr>
          <p:nvPr/>
        </p:nvPicPr>
        <p:blipFill>
          <a:blip r:embed="rId2" cstate="print"/>
          <a:srcRect/>
          <a:stretch>
            <a:fillRect/>
          </a:stretch>
        </p:blipFill>
        <p:spPr bwMode="auto">
          <a:xfrm>
            <a:off x="685800" y="3429000"/>
            <a:ext cx="7874000" cy="3200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59076"/>
                                        </p:tgtEl>
                                        <p:attrNameLst>
                                          <p:attrName>style.visibility</p:attrName>
                                        </p:attrNameLst>
                                      </p:cBhvr>
                                      <p:to>
                                        <p:strVal val="visible"/>
                                      </p:to>
                                    </p:set>
                                    <p:animEffect transition="in" filter="checkerboard(across)">
                                      <p:cBhvr>
                                        <p:cTn id="7" dur="500"/>
                                        <p:tgtEl>
                                          <p:spTgt spid="259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subTitle" idx="1"/>
          </p:nvPr>
        </p:nvSpPr>
        <p:spPr>
          <a:xfrm>
            <a:off x="0" y="0"/>
            <a:ext cx="9144000" cy="3429000"/>
          </a:xfrm>
        </p:spPr>
        <p:txBody>
          <a:bodyPr rtlCol="0">
            <a:normAutofit lnSpcReduction="10000"/>
          </a:bodyPr>
          <a:lstStyle/>
          <a:p>
            <a:pPr algn="l" eaLnBrk="1" fontAlgn="auto" hangingPunct="1">
              <a:spcAft>
                <a:spcPts val="0"/>
              </a:spcAft>
              <a:buFont typeface="Arial" pitchFamily="34" charset="0"/>
              <a:buNone/>
              <a:defRPr/>
            </a:pPr>
            <a:r>
              <a:rPr lang="en-US" b="1" smtClean="0"/>
              <a:t>Example:</a:t>
            </a:r>
            <a:r>
              <a:rPr lang="en-US" smtClean="0"/>
              <a:t> </a:t>
            </a:r>
          </a:p>
          <a:p>
            <a:pPr algn="l" eaLnBrk="1" fontAlgn="auto" hangingPunct="1">
              <a:spcAft>
                <a:spcPts val="0"/>
              </a:spcAft>
              <a:buFont typeface="Arial" pitchFamily="34" charset="0"/>
              <a:buNone/>
              <a:defRPr/>
            </a:pPr>
            <a:r>
              <a:rPr lang="en-US" smtClean="0"/>
              <a:t>	</a:t>
            </a:r>
            <a:r>
              <a:rPr lang="en-US" sz="2700" smtClean="0"/>
              <a:t>A tensile specimen with a 12 mm initial diameter and 50 mm gauge length reaches maximum load at 90 kN and fractures at 70 kN. The maximum diameter at fracture is 10 mm.</a:t>
            </a:r>
          </a:p>
          <a:p>
            <a:pPr algn="l" eaLnBrk="1" fontAlgn="auto" hangingPunct="1">
              <a:spcAft>
                <a:spcPts val="0"/>
              </a:spcAft>
              <a:buFont typeface="Arial" pitchFamily="34" charset="0"/>
              <a:buNone/>
              <a:defRPr/>
            </a:pPr>
            <a:endParaRPr lang="en-US" sz="800" smtClean="0"/>
          </a:p>
          <a:p>
            <a:pPr algn="l" eaLnBrk="1" fontAlgn="auto" hangingPunct="1">
              <a:spcAft>
                <a:spcPts val="0"/>
              </a:spcAft>
              <a:buFont typeface="Arial" pitchFamily="34" charset="0"/>
              <a:buNone/>
              <a:defRPr/>
            </a:pPr>
            <a:r>
              <a:rPr lang="en-US" smtClean="0"/>
              <a:t>Determine engineering stress at maximum load (the ultimate tensile strength), true fracture stress, true strain at fracture and engineering strain at fracture.</a:t>
            </a:r>
          </a:p>
        </p:txBody>
      </p:sp>
      <p:pic>
        <p:nvPicPr>
          <p:cNvPr id="28677" name="Picture 5"/>
          <p:cNvPicPr>
            <a:picLocks noChangeAspect="1" noChangeArrowheads="1"/>
          </p:cNvPicPr>
          <p:nvPr/>
        </p:nvPicPr>
        <p:blipFill>
          <a:blip r:embed="rId2" cstate="print"/>
          <a:srcRect/>
          <a:stretch>
            <a:fillRect/>
          </a:stretch>
        </p:blipFill>
        <p:spPr bwMode="auto">
          <a:xfrm>
            <a:off x="1295400" y="3470275"/>
            <a:ext cx="6248400" cy="3387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diamond(in)">
                                      <p:cBhvr>
                                        <p:cTn id="7" dur="20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 calcmode="lin" valueType="num">
                                      <p:cBhvr additive="base">
                                        <p:cTn id="12"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675">
                                            <p:txEl>
                                              <p:pRg st="3" end="3"/>
                                            </p:txEl>
                                          </p:spTgt>
                                        </p:tgtEl>
                                        <p:attrNameLst>
                                          <p:attrName>style.visibility</p:attrName>
                                        </p:attrNameLst>
                                      </p:cBhvr>
                                      <p:to>
                                        <p:strVal val="visible"/>
                                      </p:to>
                                    </p:set>
                                    <p:anim calcmode="lin" valueType="num">
                                      <p:cBhvr additive="base">
                                        <p:cTn id="18" dur="500" fill="hold"/>
                                        <p:tgtEl>
                                          <p:spTgt spid="28675">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86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8677"/>
                                        </p:tgtEl>
                                        <p:attrNameLst>
                                          <p:attrName>style.visibility</p:attrName>
                                        </p:attrNameLst>
                                      </p:cBhvr>
                                      <p:to>
                                        <p:strVal val="visible"/>
                                      </p:to>
                                    </p:set>
                                    <p:anim calcmode="lin" valueType="num">
                                      <p:cBhvr additive="base">
                                        <p:cTn id="24" dur="500" fill="hold"/>
                                        <p:tgtEl>
                                          <p:spTgt spid="28677"/>
                                        </p:tgtEl>
                                        <p:attrNameLst>
                                          <p:attrName>ppt_x</p:attrName>
                                        </p:attrNameLst>
                                      </p:cBhvr>
                                      <p:tavLst>
                                        <p:tav tm="0">
                                          <p:val>
                                            <p:strVal val="#ppt_x"/>
                                          </p:val>
                                        </p:tav>
                                        <p:tav tm="100000">
                                          <p:val>
                                            <p:strVal val="#ppt_x"/>
                                          </p:val>
                                        </p:tav>
                                      </p:tavLst>
                                    </p:anim>
                                    <p:anim calcmode="lin" valueType="num">
                                      <p:cBhvr additive="base">
                                        <p:cTn id="25"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381000" y="0"/>
            <a:ext cx="8229600" cy="560388"/>
          </a:xfrm>
        </p:spPr>
        <p:txBody>
          <a:bodyPr/>
          <a:lstStyle/>
          <a:p>
            <a:pPr eaLnBrk="1" hangingPunct="1"/>
            <a:r>
              <a:rPr lang="en-US" smtClean="0"/>
              <a:t>Extrusion defects (Cont..):</a:t>
            </a:r>
          </a:p>
        </p:txBody>
      </p:sp>
      <p:sp>
        <p:nvSpPr>
          <p:cNvPr id="257027" name="Rectangle 3"/>
          <p:cNvSpPr>
            <a:spLocks noGrp="1" noChangeArrowheads="1"/>
          </p:cNvSpPr>
          <p:nvPr>
            <p:ph idx="1"/>
          </p:nvPr>
        </p:nvSpPr>
        <p:spPr>
          <a:xfrm>
            <a:off x="152400" y="533400"/>
            <a:ext cx="8839200" cy="6324600"/>
          </a:xfrm>
        </p:spPr>
        <p:txBody>
          <a:bodyPr/>
          <a:lstStyle/>
          <a:p>
            <a:pPr eaLnBrk="1" hangingPunct="1"/>
            <a:r>
              <a:rPr lang="en-US" smtClean="0"/>
              <a:t>5) Hot shortness (in aluminum extrusion).</a:t>
            </a:r>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r>
              <a:rPr lang="en-US" smtClean="0"/>
              <a:t>High temperatures generated cause incipient melting, which causes cracking.</a:t>
            </a:r>
          </a:p>
        </p:txBody>
      </p:sp>
      <p:pic>
        <p:nvPicPr>
          <p:cNvPr id="260100" name="Picture 4"/>
          <p:cNvPicPr>
            <a:picLocks noChangeAspect="1" noChangeArrowheads="1"/>
          </p:cNvPicPr>
          <p:nvPr/>
        </p:nvPicPr>
        <p:blipFill>
          <a:blip r:embed="rId2" cstate="print"/>
          <a:srcRect/>
          <a:stretch>
            <a:fillRect/>
          </a:stretch>
        </p:blipFill>
        <p:spPr bwMode="auto">
          <a:xfrm>
            <a:off x="2479675" y="1071563"/>
            <a:ext cx="4024313" cy="39576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0100"/>
                                        </p:tgtEl>
                                        <p:attrNameLst>
                                          <p:attrName>style.visibility</p:attrName>
                                        </p:attrNameLst>
                                      </p:cBhvr>
                                      <p:to>
                                        <p:strVal val="visible"/>
                                      </p:to>
                                    </p:set>
                                    <p:animEffect transition="in" filter="checkerboard(across)">
                                      <p:cBhvr>
                                        <p:cTn id="7" dur="500"/>
                                        <p:tgtEl>
                                          <p:spTgt spid="26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381000" y="0"/>
            <a:ext cx="8229600" cy="560388"/>
          </a:xfrm>
        </p:spPr>
        <p:txBody>
          <a:bodyPr/>
          <a:lstStyle/>
          <a:p>
            <a:pPr eaLnBrk="1" hangingPunct="1"/>
            <a:r>
              <a:rPr lang="en-US" smtClean="0"/>
              <a:t>Analysis of the extrusion process:</a:t>
            </a:r>
          </a:p>
        </p:txBody>
      </p:sp>
      <p:pic>
        <p:nvPicPr>
          <p:cNvPr id="261124" name="Picture 4"/>
          <p:cNvPicPr>
            <a:picLocks noChangeAspect="1" noChangeArrowheads="1"/>
          </p:cNvPicPr>
          <p:nvPr/>
        </p:nvPicPr>
        <p:blipFill>
          <a:blip r:embed="rId2" cstate="print"/>
          <a:srcRect/>
          <a:stretch>
            <a:fillRect/>
          </a:stretch>
        </p:blipFill>
        <p:spPr bwMode="auto">
          <a:xfrm>
            <a:off x="457200" y="762000"/>
            <a:ext cx="8467725" cy="58277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1124"/>
                                        </p:tgtEl>
                                        <p:attrNameLst>
                                          <p:attrName>style.visibility</p:attrName>
                                        </p:attrNameLst>
                                      </p:cBhvr>
                                      <p:to>
                                        <p:strVal val="visible"/>
                                      </p:to>
                                    </p:set>
                                    <p:animEffect transition="in" filter="checkerboard(across)">
                                      <p:cBhvr>
                                        <p:cTn id="7" dur="500"/>
                                        <p:tgtEl>
                                          <p:spTgt spid="26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381000" y="0"/>
            <a:ext cx="8229600" cy="560388"/>
          </a:xfrm>
        </p:spPr>
        <p:txBody>
          <a:bodyPr/>
          <a:lstStyle/>
          <a:p>
            <a:pPr eaLnBrk="1" hangingPunct="1"/>
            <a:r>
              <a:rPr lang="en-US" smtClean="0"/>
              <a:t>Analysis of the extrusion process (Cont..):</a:t>
            </a:r>
          </a:p>
        </p:txBody>
      </p:sp>
      <p:pic>
        <p:nvPicPr>
          <p:cNvPr id="262148" name="Picture 4"/>
          <p:cNvPicPr>
            <a:picLocks noChangeAspect="1" noChangeArrowheads="1"/>
          </p:cNvPicPr>
          <p:nvPr/>
        </p:nvPicPr>
        <p:blipFill>
          <a:blip r:embed="rId2" cstate="print"/>
          <a:srcRect/>
          <a:stretch>
            <a:fillRect/>
          </a:stretch>
        </p:blipFill>
        <p:spPr bwMode="auto">
          <a:xfrm>
            <a:off x="609600" y="496888"/>
            <a:ext cx="8080375" cy="61325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2148"/>
                                        </p:tgtEl>
                                        <p:attrNameLst>
                                          <p:attrName>style.visibility</p:attrName>
                                        </p:attrNameLst>
                                      </p:cBhvr>
                                      <p:to>
                                        <p:strVal val="visible"/>
                                      </p:to>
                                    </p:set>
                                    <p:animEffect transition="in" filter="checkerboard(across)">
                                      <p:cBhvr>
                                        <p:cTn id="7" dur="500"/>
                                        <p:tgtEl>
                                          <p:spTgt spid="262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381000" y="0"/>
            <a:ext cx="8229600" cy="560388"/>
          </a:xfrm>
        </p:spPr>
        <p:txBody>
          <a:bodyPr/>
          <a:lstStyle/>
          <a:p>
            <a:pPr eaLnBrk="1" hangingPunct="1"/>
            <a:r>
              <a:rPr lang="en-US" smtClean="0"/>
              <a:t>Analysis of the extrusion process (Cont..):</a:t>
            </a:r>
          </a:p>
        </p:txBody>
      </p:sp>
      <p:pic>
        <p:nvPicPr>
          <p:cNvPr id="263172" name="Picture 4"/>
          <p:cNvPicPr>
            <a:picLocks noChangeAspect="1" noChangeArrowheads="1"/>
          </p:cNvPicPr>
          <p:nvPr/>
        </p:nvPicPr>
        <p:blipFill>
          <a:blip r:embed="rId2" cstate="print"/>
          <a:srcRect/>
          <a:stretch>
            <a:fillRect/>
          </a:stretch>
        </p:blipFill>
        <p:spPr bwMode="auto">
          <a:xfrm>
            <a:off x="381000" y="500063"/>
            <a:ext cx="8499475" cy="62055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3172"/>
                                        </p:tgtEl>
                                        <p:attrNameLst>
                                          <p:attrName>style.visibility</p:attrName>
                                        </p:attrNameLst>
                                      </p:cBhvr>
                                      <p:to>
                                        <p:strVal val="visible"/>
                                      </p:to>
                                    </p:set>
                                    <p:animEffect transition="in" filter="checkerboard(across)">
                                      <p:cBhvr>
                                        <p:cTn id="7" dur="500"/>
                                        <p:tgtEl>
                                          <p:spTgt spid="263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381000" y="0"/>
            <a:ext cx="8229600" cy="560388"/>
          </a:xfrm>
        </p:spPr>
        <p:txBody>
          <a:bodyPr/>
          <a:lstStyle/>
          <a:p>
            <a:pPr eaLnBrk="1" hangingPunct="1"/>
            <a:r>
              <a:rPr lang="en-US" smtClean="0"/>
              <a:t>Analysis of the extrusion process (Cont..):</a:t>
            </a:r>
          </a:p>
        </p:txBody>
      </p:sp>
      <p:pic>
        <p:nvPicPr>
          <p:cNvPr id="264196" name="Picture 4"/>
          <p:cNvPicPr>
            <a:picLocks noChangeAspect="1" noChangeArrowheads="1"/>
          </p:cNvPicPr>
          <p:nvPr/>
        </p:nvPicPr>
        <p:blipFill>
          <a:blip r:embed="rId2" cstate="print"/>
          <a:srcRect/>
          <a:stretch>
            <a:fillRect/>
          </a:stretch>
        </p:blipFill>
        <p:spPr bwMode="auto">
          <a:xfrm>
            <a:off x="304800" y="762000"/>
            <a:ext cx="8566150" cy="59102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4196"/>
                                        </p:tgtEl>
                                        <p:attrNameLst>
                                          <p:attrName>style.visibility</p:attrName>
                                        </p:attrNameLst>
                                      </p:cBhvr>
                                      <p:to>
                                        <p:strVal val="visible"/>
                                      </p:to>
                                    </p:set>
                                    <p:animEffect transition="in" filter="checkerboard(across)">
                                      <p:cBhvr>
                                        <p:cTn id="7" dur="500"/>
                                        <p:tgtEl>
                                          <p:spTgt spid="26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381000" y="0"/>
            <a:ext cx="8229600" cy="560388"/>
          </a:xfrm>
        </p:spPr>
        <p:txBody>
          <a:bodyPr/>
          <a:lstStyle/>
          <a:p>
            <a:pPr eaLnBrk="1" hangingPunct="1"/>
            <a:r>
              <a:rPr lang="en-US" smtClean="0"/>
              <a:t>Variation of local strain rate:</a:t>
            </a:r>
          </a:p>
        </p:txBody>
      </p:sp>
      <p:sp>
        <p:nvSpPr>
          <p:cNvPr id="262147" name="Rectangle 3"/>
          <p:cNvSpPr>
            <a:spLocks noGrp="1" noChangeArrowheads="1"/>
          </p:cNvSpPr>
          <p:nvPr>
            <p:ph idx="1"/>
          </p:nvPr>
        </p:nvSpPr>
        <p:spPr>
          <a:xfrm>
            <a:off x="0" y="533400"/>
            <a:ext cx="5334000" cy="6324600"/>
          </a:xfrm>
        </p:spPr>
        <p:txBody>
          <a:bodyPr/>
          <a:lstStyle/>
          <a:p>
            <a:pPr eaLnBrk="1" hangingPunct="1"/>
            <a:r>
              <a:rPr lang="en-US" smtClean="0"/>
              <a:t>Using the technique of visio-plasticity to map out the distribution of strain and strain rate and to calculate the variation of temperature and flow stress within the extrusion.</a:t>
            </a:r>
          </a:p>
          <a:p>
            <a:pPr eaLnBrk="1" hangingPunct="1"/>
            <a:endParaRPr lang="en-US" smtClean="0"/>
          </a:p>
          <a:p>
            <a:pPr eaLnBrk="1" hangingPunct="1"/>
            <a:r>
              <a:rPr lang="en-US" smtClean="0"/>
              <a:t>There are local maxima near the exit from the die on the surface, and along the centre line of the extrusion.</a:t>
            </a:r>
          </a:p>
        </p:txBody>
      </p:sp>
      <p:pic>
        <p:nvPicPr>
          <p:cNvPr id="265220" name="Picture 4"/>
          <p:cNvPicPr>
            <a:picLocks noChangeAspect="1" noChangeArrowheads="1"/>
          </p:cNvPicPr>
          <p:nvPr/>
        </p:nvPicPr>
        <p:blipFill>
          <a:blip r:embed="rId2" cstate="print"/>
          <a:srcRect/>
          <a:stretch>
            <a:fillRect/>
          </a:stretch>
        </p:blipFill>
        <p:spPr bwMode="auto">
          <a:xfrm>
            <a:off x="5265738" y="685800"/>
            <a:ext cx="3878262" cy="51831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5220"/>
                                        </p:tgtEl>
                                        <p:attrNameLst>
                                          <p:attrName>style.visibility</p:attrName>
                                        </p:attrNameLst>
                                      </p:cBhvr>
                                      <p:to>
                                        <p:strVal val="visible"/>
                                      </p:to>
                                    </p:set>
                                    <p:animEffect transition="in" filter="checkerboard(across)">
                                      <p:cBhvr>
                                        <p:cTn id="7" dur="500"/>
                                        <p:tgtEl>
                                          <p:spTgt spid="26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381000" y="0"/>
            <a:ext cx="8229600" cy="457200"/>
          </a:xfrm>
        </p:spPr>
        <p:txBody>
          <a:bodyPr/>
          <a:lstStyle/>
          <a:p>
            <a:pPr eaLnBrk="1" hangingPunct="1"/>
            <a:r>
              <a:rPr lang="en-US" smtClean="0"/>
              <a:t>Variation of local strain rate (Cont..):</a:t>
            </a:r>
          </a:p>
        </p:txBody>
      </p:sp>
      <p:pic>
        <p:nvPicPr>
          <p:cNvPr id="266244" name="Picture 4"/>
          <p:cNvPicPr>
            <a:picLocks noChangeAspect="1" noChangeArrowheads="1"/>
          </p:cNvPicPr>
          <p:nvPr/>
        </p:nvPicPr>
        <p:blipFill>
          <a:blip r:embed="rId2" cstate="print"/>
          <a:srcRect/>
          <a:stretch>
            <a:fillRect/>
          </a:stretch>
        </p:blipFill>
        <p:spPr bwMode="auto">
          <a:xfrm>
            <a:off x="304800" y="685800"/>
            <a:ext cx="8529638" cy="5943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6244"/>
                                        </p:tgtEl>
                                        <p:attrNameLst>
                                          <p:attrName>style.visibility</p:attrName>
                                        </p:attrNameLst>
                                      </p:cBhvr>
                                      <p:to>
                                        <p:strVal val="visible"/>
                                      </p:to>
                                    </p:set>
                                    <p:animEffect transition="in" filter="checkerboard(across)">
                                      <p:cBhvr>
                                        <p:cTn id="7" dur="5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381000" y="0"/>
            <a:ext cx="8229600" cy="560388"/>
          </a:xfrm>
        </p:spPr>
        <p:txBody>
          <a:bodyPr/>
          <a:lstStyle/>
          <a:p>
            <a:pPr eaLnBrk="1" hangingPunct="1"/>
            <a:r>
              <a:rPr lang="en-US" smtClean="0"/>
              <a:t>Variation of local strain rate (Cont..):</a:t>
            </a:r>
          </a:p>
        </p:txBody>
      </p:sp>
      <p:pic>
        <p:nvPicPr>
          <p:cNvPr id="267268" name="Picture 4"/>
          <p:cNvPicPr>
            <a:picLocks noChangeAspect="1" noChangeArrowheads="1"/>
          </p:cNvPicPr>
          <p:nvPr/>
        </p:nvPicPr>
        <p:blipFill>
          <a:blip r:embed="rId2" cstate="print"/>
          <a:srcRect/>
          <a:stretch>
            <a:fillRect/>
          </a:stretch>
        </p:blipFill>
        <p:spPr bwMode="auto">
          <a:xfrm>
            <a:off x="179388" y="787400"/>
            <a:ext cx="8866187" cy="5232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7268"/>
                                        </p:tgtEl>
                                        <p:attrNameLst>
                                          <p:attrName>style.visibility</p:attrName>
                                        </p:attrNameLst>
                                      </p:cBhvr>
                                      <p:to>
                                        <p:strVal val="visible"/>
                                      </p:to>
                                    </p:set>
                                    <p:animEffect transition="in" filter="checkerboard(across)">
                                      <p:cBhvr>
                                        <p:cTn id="7" dur="500"/>
                                        <p:tgtEl>
                                          <p:spTgt spid="26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381000" y="0"/>
            <a:ext cx="8229600" cy="560388"/>
          </a:xfrm>
        </p:spPr>
        <p:txBody>
          <a:bodyPr/>
          <a:lstStyle/>
          <a:p>
            <a:pPr eaLnBrk="1" hangingPunct="1"/>
            <a:r>
              <a:rPr lang="en-US" smtClean="0"/>
              <a:t>Example:</a:t>
            </a:r>
          </a:p>
        </p:txBody>
      </p:sp>
      <p:pic>
        <p:nvPicPr>
          <p:cNvPr id="268292" name="Picture 4"/>
          <p:cNvPicPr>
            <a:picLocks noChangeAspect="1" noChangeArrowheads="1"/>
          </p:cNvPicPr>
          <p:nvPr/>
        </p:nvPicPr>
        <p:blipFill>
          <a:blip r:embed="rId2" cstate="print"/>
          <a:srcRect/>
          <a:stretch>
            <a:fillRect/>
          </a:stretch>
        </p:blipFill>
        <p:spPr bwMode="auto">
          <a:xfrm>
            <a:off x="228600" y="685800"/>
            <a:ext cx="8763000" cy="59055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8292"/>
                                        </p:tgtEl>
                                        <p:attrNameLst>
                                          <p:attrName>style.visibility</p:attrName>
                                        </p:attrNameLst>
                                      </p:cBhvr>
                                      <p:to>
                                        <p:strVal val="visible"/>
                                      </p:to>
                                    </p:set>
                                    <p:animEffect transition="in" filter="checkerboard(across)">
                                      <p:cBhvr>
                                        <p:cTn id="7" dur="500"/>
                                        <p:tgtEl>
                                          <p:spTgt spid="268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381000" y="0"/>
            <a:ext cx="8229600" cy="560388"/>
          </a:xfrm>
        </p:spPr>
        <p:txBody>
          <a:bodyPr/>
          <a:lstStyle/>
          <a:p>
            <a:pPr eaLnBrk="1" hangingPunct="1"/>
            <a:r>
              <a:rPr lang="en-US" smtClean="0"/>
              <a:t>Example (Cont..):</a:t>
            </a:r>
          </a:p>
        </p:txBody>
      </p:sp>
      <p:pic>
        <p:nvPicPr>
          <p:cNvPr id="269316" name="Picture 4"/>
          <p:cNvPicPr>
            <a:picLocks noChangeAspect="1" noChangeArrowheads="1"/>
          </p:cNvPicPr>
          <p:nvPr/>
        </p:nvPicPr>
        <p:blipFill>
          <a:blip r:embed="rId2" cstate="print"/>
          <a:srcRect/>
          <a:stretch>
            <a:fillRect/>
          </a:stretch>
        </p:blipFill>
        <p:spPr bwMode="auto">
          <a:xfrm>
            <a:off x="304800" y="798513"/>
            <a:ext cx="8458200" cy="58547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9316"/>
                                        </p:tgtEl>
                                        <p:attrNameLst>
                                          <p:attrName>style.visibility</p:attrName>
                                        </p:attrNameLst>
                                      </p:cBhvr>
                                      <p:to>
                                        <p:strVal val="visible"/>
                                      </p:to>
                                    </p:set>
                                    <p:animEffect transition="in" filter="checkerboard(across)">
                                      <p:cBhvr>
                                        <p:cTn id="7" dur="500"/>
                                        <p:tgtEl>
                                          <p:spTgt spid="26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subTitle" idx="1"/>
          </p:nvPr>
        </p:nvSpPr>
        <p:spPr>
          <a:xfrm>
            <a:off x="152400" y="609600"/>
            <a:ext cx="8763000" cy="457200"/>
          </a:xfrm>
        </p:spPr>
        <p:txBody>
          <a:bodyPr rtlCol="0">
            <a:normAutofit fontScale="77500" lnSpcReduction="20000"/>
          </a:bodyPr>
          <a:lstStyle/>
          <a:p>
            <a:pPr eaLnBrk="1" fontAlgn="auto" hangingPunct="1">
              <a:spcAft>
                <a:spcPts val="0"/>
              </a:spcAft>
              <a:buFont typeface="Arial" pitchFamily="34" charset="0"/>
              <a:buNone/>
              <a:defRPr/>
            </a:pPr>
            <a:r>
              <a:rPr lang="en-US" smtClean="0"/>
              <a:t>Similar to strain tensor, the total stress tensor can be divided into :</a:t>
            </a:r>
          </a:p>
        </p:txBody>
      </p:sp>
      <p:sp>
        <p:nvSpPr>
          <p:cNvPr id="29700" name="Text Box 4"/>
          <p:cNvSpPr txBox="1">
            <a:spLocks noChangeArrowheads="1"/>
          </p:cNvSpPr>
          <p:nvPr/>
        </p:nvSpPr>
        <p:spPr bwMode="auto">
          <a:xfrm>
            <a:off x="0" y="0"/>
            <a:ext cx="8915400" cy="442913"/>
          </a:xfrm>
          <a:prstGeom prst="rect">
            <a:avLst/>
          </a:prstGeom>
          <a:noFill/>
          <a:ln w="9525">
            <a:noFill/>
            <a:miter lim="800000"/>
            <a:headEnd/>
            <a:tailEnd/>
          </a:ln>
        </p:spPr>
        <p:txBody>
          <a:bodyPr>
            <a:spAutoFit/>
          </a:bodyPr>
          <a:lstStyle/>
          <a:p>
            <a:r>
              <a:rPr lang="en-US" sz="2300" b="1"/>
              <a:t>HYDROSTATIC AND DEVIATOR COMPONENTS OF STRESS:</a:t>
            </a:r>
          </a:p>
        </p:txBody>
      </p:sp>
      <p:pic>
        <p:nvPicPr>
          <p:cNvPr id="29701" name="Picture 5"/>
          <p:cNvPicPr>
            <a:picLocks noChangeAspect="1" noChangeArrowheads="1"/>
          </p:cNvPicPr>
          <p:nvPr/>
        </p:nvPicPr>
        <p:blipFill>
          <a:blip r:embed="rId2" cstate="print"/>
          <a:srcRect/>
          <a:stretch>
            <a:fillRect/>
          </a:stretch>
        </p:blipFill>
        <p:spPr bwMode="auto">
          <a:xfrm>
            <a:off x="5029200" y="1524000"/>
            <a:ext cx="479425" cy="401638"/>
          </a:xfrm>
          <a:prstGeom prst="rect">
            <a:avLst/>
          </a:prstGeom>
          <a:noFill/>
          <a:ln w="9525">
            <a:noFill/>
            <a:miter lim="800000"/>
            <a:headEnd/>
            <a:tailEnd/>
          </a:ln>
        </p:spPr>
      </p:pic>
      <p:pic>
        <p:nvPicPr>
          <p:cNvPr id="29702" name="Picture 6"/>
          <p:cNvPicPr>
            <a:picLocks noChangeAspect="1" noChangeArrowheads="1"/>
          </p:cNvPicPr>
          <p:nvPr/>
        </p:nvPicPr>
        <p:blipFill>
          <a:blip r:embed="rId3" cstate="print"/>
          <a:srcRect/>
          <a:stretch>
            <a:fillRect/>
          </a:stretch>
        </p:blipFill>
        <p:spPr bwMode="auto">
          <a:xfrm>
            <a:off x="3657600" y="1905000"/>
            <a:ext cx="457200" cy="280988"/>
          </a:xfrm>
          <a:prstGeom prst="rect">
            <a:avLst/>
          </a:prstGeom>
          <a:noFill/>
          <a:ln w="9525">
            <a:noFill/>
            <a:miter lim="800000"/>
            <a:headEnd/>
            <a:tailEnd/>
          </a:ln>
        </p:spPr>
      </p:pic>
      <p:pic>
        <p:nvPicPr>
          <p:cNvPr id="29703" name="Picture 7"/>
          <p:cNvPicPr>
            <a:picLocks noChangeAspect="1" noChangeArrowheads="1"/>
          </p:cNvPicPr>
          <p:nvPr/>
        </p:nvPicPr>
        <p:blipFill>
          <a:blip r:embed="rId4" cstate="print"/>
          <a:srcRect/>
          <a:stretch>
            <a:fillRect/>
          </a:stretch>
        </p:blipFill>
        <p:spPr bwMode="auto">
          <a:xfrm>
            <a:off x="2057400" y="2362200"/>
            <a:ext cx="4398963" cy="762000"/>
          </a:xfrm>
          <a:prstGeom prst="rect">
            <a:avLst/>
          </a:prstGeom>
          <a:noFill/>
          <a:ln w="9525">
            <a:noFill/>
            <a:miter lim="800000"/>
            <a:headEnd/>
            <a:tailEnd/>
          </a:ln>
        </p:spPr>
      </p:pic>
      <p:pic>
        <p:nvPicPr>
          <p:cNvPr id="29704" name="Picture 8"/>
          <p:cNvPicPr>
            <a:picLocks noChangeAspect="1" noChangeArrowheads="1"/>
          </p:cNvPicPr>
          <p:nvPr/>
        </p:nvPicPr>
        <p:blipFill>
          <a:blip r:embed="rId5" cstate="print"/>
          <a:srcRect/>
          <a:stretch>
            <a:fillRect/>
          </a:stretch>
        </p:blipFill>
        <p:spPr bwMode="auto">
          <a:xfrm>
            <a:off x="3429000" y="3505200"/>
            <a:ext cx="393700" cy="314325"/>
          </a:xfrm>
          <a:prstGeom prst="rect">
            <a:avLst/>
          </a:prstGeom>
          <a:noFill/>
          <a:ln w="9525">
            <a:noFill/>
            <a:miter lim="800000"/>
            <a:headEnd/>
            <a:tailEnd/>
          </a:ln>
        </p:spPr>
      </p:pic>
      <p:pic>
        <p:nvPicPr>
          <p:cNvPr id="29705" name="Picture 9"/>
          <p:cNvPicPr>
            <a:picLocks noChangeAspect="1" noChangeArrowheads="1"/>
          </p:cNvPicPr>
          <p:nvPr/>
        </p:nvPicPr>
        <p:blipFill>
          <a:blip r:embed="rId3" cstate="print"/>
          <a:srcRect/>
          <a:stretch>
            <a:fillRect/>
          </a:stretch>
        </p:blipFill>
        <p:spPr bwMode="auto">
          <a:xfrm>
            <a:off x="3276600" y="3962400"/>
            <a:ext cx="457200" cy="280988"/>
          </a:xfrm>
          <a:prstGeom prst="rect">
            <a:avLst/>
          </a:prstGeom>
          <a:noFill/>
          <a:ln w="9525">
            <a:noFill/>
            <a:miter lim="800000"/>
            <a:headEnd/>
            <a:tailEnd/>
          </a:ln>
        </p:spPr>
      </p:pic>
      <p:pic>
        <p:nvPicPr>
          <p:cNvPr id="29706" name="Picture 10"/>
          <p:cNvPicPr>
            <a:picLocks noChangeAspect="1" noChangeArrowheads="1"/>
          </p:cNvPicPr>
          <p:nvPr/>
        </p:nvPicPr>
        <p:blipFill>
          <a:blip r:embed="rId6" cstate="print"/>
          <a:srcRect/>
          <a:stretch>
            <a:fillRect/>
          </a:stretch>
        </p:blipFill>
        <p:spPr bwMode="auto">
          <a:xfrm>
            <a:off x="1676400" y="4419600"/>
            <a:ext cx="5334000" cy="2438400"/>
          </a:xfrm>
          <a:prstGeom prst="rect">
            <a:avLst/>
          </a:prstGeom>
          <a:noFill/>
          <a:ln w="9525">
            <a:noFill/>
            <a:miter lim="800000"/>
            <a:headEnd/>
            <a:tailEnd/>
          </a:ln>
        </p:spPr>
      </p:pic>
      <p:sp>
        <p:nvSpPr>
          <p:cNvPr id="29707" name="Text Box 11"/>
          <p:cNvSpPr txBox="1">
            <a:spLocks noChangeArrowheads="1"/>
          </p:cNvSpPr>
          <p:nvPr/>
        </p:nvSpPr>
        <p:spPr bwMode="auto">
          <a:xfrm>
            <a:off x="228600" y="3429000"/>
            <a:ext cx="8763000" cy="822325"/>
          </a:xfrm>
          <a:prstGeom prst="rect">
            <a:avLst/>
          </a:prstGeom>
          <a:noFill/>
          <a:ln w="9525">
            <a:noFill/>
            <a:miter lim="800000"/>
            <a:headEnd/>
            <a:tailEnd/>
          </a:ln>
        </p:spPr>
        <p:txBody>
          <a:bodyPr>
            <a:spAutoFit/>
          </a:bodyPr>
          <a:lstStyle/>
          <a:p>
            <a:r>
              <a:rPr lang="en-US" sz="2400"/>
              <a:t>2) Deviator stress tensor        Which represents the shear stress in the</a:t>
            </a:r>
          </a:p>
          <a:p>
            <a:r>
              <a:rPr lang="en-US" sz="2400"/>
              <a:t>       total state of stress.         important in causing plastic deformation</a:t>
            </a:r>
          </a:p>
        </p:txBody>
      </p:sp>
      <p:sp>
        <p:nvSpPr>
          <p:cNvPr id="29709" name="Text Box 13"/>
          <p:cNvSpPr txBox="1">
            <a:spLocks noChangeArrowheads="1"/>
          </p:cNvSpPr>
          <p:nvPr/>
        </p:nvSpPr>
        <p:spPr bwMode="auto">
          <a:xfrm>
            <a:off x="381000" y="1447800"/>
            <a:ext cx="8534400" cy="830263"/>
          </a:xfrm>
          <a:prstGeom prst="rect">
            <a:avLst/>
          </a:prstGeom>
          <a:noFill/>
          <a:ln w="9525">
            <a:noFill/>
            <a:miter lim="800000"/>
            <a:headEnd/>
            <a:tailEnd/>
          </a:ln>
        </p:spPr>
        <p:txBody>
          <a:bodyPr>
            <a:spAutoFit/>
          </a:bodyPr>
          <a:lstStyle/>
          <a:p>
            <a:r>
              <a:rPr lang="en-US" sz="2400"/>
              <a:t>1) Hydrostatic or mean stress tensor,         which involves only pure</a:t>
            </a:r>
          </a:p>
          <a:p>
            <a:r>
              <a:rPr lang="en-US" sz="2400"/>
              <a:t>tension or compression.           Produce elastic volume changes.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Effect transition="in" filter="diamond(in)">
                                      <p:cBhvr>
                                        <p:cTn id="7" dur="2000"/>
                                        <p:tgtEl>
                                          <p:spTgt spid="297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699">
                                            <p:txEl>
                                              <p:pRg st="0" end="0"/>
                                            </p:txEl>
                                          </p:spTgt>
                                        </p:tgtEl>
                                        <p:attrNameLst>
                                          <p:attrName>style.visibility</p:attrName>
                                        </p:attrNameLst>
                                      </p:cBhvr>
                                      <p:to>
                                        <p:strVal val="visible"/>
                                      </p:to>
                                    </p:set>
                                    <p:anim calcmode="lin" valueType="num">
                                      <p:cBhvr additive="base">
                                        <p:cTn id="12"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9701"/>
                                        </p:tgtEl>
                                        <p:attrNameLst>
                                          <p:attrName>style.visibility</p:attrName>
                                        </p:attrNameLst>
                                      </p:cBhvr>
                                      <p:to>
                                        <p:strVal val="visible"/>
                                      </p:to>
                                    </p:set>
                                    <p:anim calcmode="lin" valueType="num">
                                      <p:cBhvr additive="base">
                                        <p:cTn id="18" dur="500" fill="hold"/>
                                        <p:tgtEl>
                                          <p:spTgt spid="29701"/>
                                        </p:tgtEl>
                                        <p:attrNameLst>
                                          <p:attrName>ppt_x</p:attrName>
                                        </p:attrNameLst>
                                      </p:cBhvr>
                                      <p:tavLst>
                                        <p:tav tm="0">
                                          <p:val>
                                            <p:strVal val="#ppt_x"/>
                                          </p:val>
                                        </p:tav>
                                        <p:tav tm="100000">
                                          <p:val>
                                            <p:strVal val="#ppt_x"/>
                                          </p:val>
                                        </p:tav>
                                      </p:tavLst>
                                    </p:anim>
                                    <p:anim calcmode="lin" valueType="num">
                                      <p:cBhvr additive="base">
                                        <p:cTn id="19" dur="500" fill="hold"/>
                                        <p:tgtEl>
                                          <p:spTgt spid="2970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9702"/>
                                        </p:tgtEl>
                                        <p:attrNameLst>
                                          <p:attrName>style.visibility</p:attrName>
                                        </p:attrNameLst>
                                      </p:cBhvr>
                                      <p:to>
                                        <p:strVal val="visible"/>
                                      </p:to>
                                    </p:set>
                                    <p:anim calcmode="lin" valueType="num">
                                      <p:cBhvr additive="base">
                                        <p:cTn id="22" dur="500" fill="hold"/>
                                        <p:tgtEl>
                                          <p:spTgt spid="29702"/>
                                        </p:tgtEl>
                                        <p:attrNameLst>
                                          <p:attrName>ppt_x</p:attrName>
                                        </p:attrNameLst>
                                      </p:cBhvr>
                                      <p:tavLst>
                                        <p:tav tm="0">
                                          <p:val>
                                            <p:strVal val="#ppt_x"/>
                                          </p:val>
                                        </p:tav>
                                        <p:tav tm="100000">
                                          <p:val>
                                            <p:strVal val="#ppt_x"/>
                                          </p:val>
                                        </p:tav>
                                      </p:tavLst>
                                    </p:anim>
                                    <p:anim calcmode="lin" valueType="num">
                                      <p:cBhvr additive="base">
                                        <p:cTn id="23" dur="500" fill="hold"/>
                                        <p:tgtEl>
                                          <p:spTgt spid="2970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9709"/>
                                        </p:tgtEl>
                                        <p:attrNameLst>
                                          <p:attrName>style.visibility</p:attrName>
                                        </p:attrNameLst>
                                      </p:cBhvr>
                                      <p:to>
                                        <p:strVal val="visible"/>
                                      </p:to>
                                    </p:set>
                                    <p:anim calcmode="lin" valueType="num">
                                      <p:cBhvr additive="base">
                                        <p:cTn id="26" dur="500" fill="hold"/>
                                        <p:tgtEl>
                                          <p:spTgt spid="29709"/>
                                        </p:tgtEl>
                                        <p:attrNameLst>
                                          <p:attrName>ppt_x</p:attrName>
                                        </p:attrNameLst>
                                      </p:cBhvr>
                                      <p:tavLst>
                                        <p:tav tm="0">
                                          <p:val>
                                            <p:strVal val="#ppt_x"/>
                                          </p:val>
                                        </p:tav>
                                        <p:tav tm="100000">
                                          <p:val>
                                            <p:strVal val="#ppt_x"/>
                                          </p:val>
                                        </p:tav>
                                      </p:tavLst>
                                    </p:anim>
                                    <p:anim calcmode="lin" valueType="num">
                                      <p:cBhvr additive="base">
                                        <p:cTn id="27" dur="500" fill="hold"/>
                                        <p:tgtEl>
                                          <p:spTgt spid="2970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9703"/>
                                        </p:tgtEl>
                                        <p:attrNameLst>
                                          <p:attrName>style.visibility</p:attrName>
                                        </p:attrNameLst>
                                      </p:cBhvr>
                                      <p:to>
                                        <p:strVal val="visible"/>
                                      </p:to>
                                    </p:set>
                                    <p:anim calcmode="lin" valueType="num">
                                      <p:cBhvr additive="base">
                                        <p:cTn id="32" dur="500" fill="hold"/>
                                        <p:tgtEl>
                                          <p:spTgt spid="29703"/>
                                        </p:tgtEl>
                                        <p:attrNameLst>
                                          <p:attrName>ppt_x</p:attrName>
                                        </p:attrNameLst>
                                      </p:cBhvr>
                                      <p:tavLst>
                                        <p:tav tm="0">
                                          <p:val>
                                            <p:strVal val="#ppt_x"/>
                                          </p:val>
                                        </p:tav>
                                        <p:tav tm="100000">
                                          <p:val>
                                            <p:strVal val="#ppt_x"/>
                                          </p:val>
                                        </p:tav>
                                      </p:tavLst>
                                    </p:anim>
                                    <p:anim calcmode="lin" valueType="num">
                                      <p:cBhvr additive="base">
                                        <p:cTn id="33" dur="500" fill="hold"/>
                                        <p:tgtEl>
                                          <p:spTgt spid="2970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9704"/>
                                        </p:tgtEl>
                                        <p:attrNameLst>
                                          <p:attrName>style.visibility</p:attrName>
                                        </p:attrNameLst>
                                      </p:cBhvr>
                                      <p:to>
                                        <p:strVal val="visible"/>
                                      </p:to>
                                    </p:set>
                                    <p:anim calcmode="lin" valueType="num">
                                      <p:cBhvr additive="base">
                                        <p:cTn id="38" dur="500" fill="hold"/>
                                        <p:tgtEl>
                                          <p:spTgt spid="29704"/>
                                        </p:tgtEl>
                                        <p:attrNameLst>
                                          <p:attrName>ppt_x</p:attrName>
                                        </p:attrNameLst>
                                      </p:cBhvr>
                                      <p:tavLst>
                                        <p:tav tm="0">
                                          <p:val>
                                            <p:strVal val="#ppt_x"/>
                                          </p:val>
                                        </p:tav>
                                        <p:tav tm="100000">
                                          <p:val>
                                            <p:strVal val="#ppt_x"/>
                                          </p:val>
                                        </p:tav>
                                      </p:tavLst>
                                    </p:anim>
                                    <p:anim calcmode="lin" valueType="num">
                                      <p:cBhvr additive="base">
                                        <p:cTn id="39" dur="500" fill="hold"/>
                                        <p:tgtEl>
                                          <p:spTgt spid="29704"/>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9705"/>
                                        </p:tgtEl>
                                        <p:attrNameLst>
                                          <p:attrName>style.visibility</p:attrName>
                                        </p:attrNameLst>
                                      </p:cBhvr>
                                      <p:to>
                                        <p:strVal val="visible"/>
                                      </p:to>
                                    </p:set>
                                    <p:anim calcmode="lin" valueType="num">
                                      <p:cBhvr additive="base">
                                        <p:cTn id="42" dur="500" fill="hold"/>
                                        <p:tgtEl>
                                          <p:spTgt spid="29705"/>
                                        </p:tgtEl>
                                        <p:attrNameLst>
                                          <p:attrName>ppt_x</p:attrName>
                                        </p:attrNameLst>
                                      </p:cBhvr>
                                      <p:tavLst>
                                        <p:tav tm="0">
                                          <p:val>
                                            <p:strVal val="#ppt_x"/>
                                          </p:val>
                                        </p:tav>
                                        <p:tav tm="100000">
                                          <p:val>
                                            <p:strVal val="#ppt_x"/>
                                          </p:val>
                                        </p:tav>
                                      </p:tavLst>
                                    </p:anim>
                                    <p:anim calcmode="lin" valueType="num">
                                      <p:cBhvr additive="base">
                                        <p:cTn id="43" dur="500" fill="hold"/>
                                        <p:tgtEl>
                                          <p:spTgt spid="29705"/>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9707"/>
                                        </p:tgtEl>
                                        <p:attrNameLst>
                                          <p:attrName>style.visibility</p:attrName>
                                        </p:attrNameLst>
                                      </p:cBhvr>
                                      <p:to>
                                        <p:strVal val="visible"/>
                                      </p:to>
                                    </p:set>
                                    <p:anim calcmode="lin" valueType="num">
                                      <p:cBhvr additive="base">
                                        <p:cTn id="46" dur="500" fill="hold"/>
                                        <p:tgtEl>
                                          <p:spTgt spid="29707"/>
                                        </p:tgtEl>
                                        <p:attrNameLst>
                                          <p:attrName>ppt_x</p:attrName>
                                        </p:attrNameLst>
                                      </p:cBhvr>
                                      <p:tavLst>
                                        <p:tav tm="0">
                                          <p:val>
                                            <p:strVal val="#ppt_x"/>
                                          </p:val>
                                        </p:tav>
                                        <p:tav tm="100000">
                                          <p:val>
                                            <p:strVal val="#ppt_x"/>
                                          </p:val>
                                        </p:tav>
                                      </p:tavLst>
                                    </p:anim>
                                    <p:anim calcmode="lin" valueType="num">
                                      <p:cBhvr additive="base">
                                        <p:cTn id="47" dur="500" fill="hold"/>
                                        <p:tgtEl>
                                          <p:spTgt spid="2970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9706"/>
                                        </p:tgtEl>
                                        <p:attrNameLst>
                                          <p:attrName>style.visibility</p:attrName>
                                        </p:attrNameLst>
                                      </p:cBhvr>
                                      <p:to>
                                        <p:strVal val="visible"/>
                                      </p:to>
                                    </p:set>
                                    <p:anim calcmode="lin" valueType="num">
                                      <p:cBhvr additive="base">
                                        <p:cTn id="52" dur="500" fill="hold"/>
                                        <p:tgtEl>
                                          <p:spTgt spid="29706"/>
                                        </p:tgtEl>
                                        <p:attrNameLst>
                                          <p:attrName>ppt_x</p:attrName>
                                        </p:attrNameLst>
                                      </p:cBhvr>
                                      <p:tavLst>
                                        <p:tav tm="0">
                                          <p:val>
                                            <p:strVal val="#ppt_x"/>
                                          </p:val>
                                        </p:tav>
                                        <p:tav tm="100000">
                                          <p:val>
                                            <p:strVal val="#ppt_x"/>
                                          </p:val>
                                        </p:tav>
                                      </p:tavLst>
                                    </p:anim>
                                    <p:anim calcmode="lin" valueType="num">
                                      <p:cBhvr additive="base">
                                        <p:cTn id="53" dur="500" fill="hold"/>
                                        <p:tgtEl>
                                          <p:spTgt spid="297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7" grpId="0"/>
      <p:bldP spid="29709"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381000" y="0"/>
            <a:ext cx="8229600" cy="381000"/>
          </a:xfrm>
        </p:spPr>
        <p:txBody>
          <a:bodyPr/>
          <a:lstStyle/>
          <a:p>
            <a:pPr eaLnBrk="1" hangingPunct="1"/>
            <a:r>
              <a:rPr lang="en-US" smtClean="0"/>
              <a:t>Cold extrusion and cold forming:</a:t>
            </a:r>
          </a:p>
        </p:txBody>
      </p:sp>
      <p:sp>
        <p:nvSpPr>
          <p:cNvPr id="267267" name="Rectangle 3"/>
          <p:cNvSpPr>
            <a:spLocks noGrp="1" noChangeArrowheads="1"/>
          </p:cNvSpPr>
          <p:nvPr>
            <p:ph idx="1"/>
          </p:nvPr>
        </p:nvSpPr>
        <p:spPr>
          <a:xfrm>
            <a:off x="152400" y="381000"/>
            <a:ext cx="8839200" cy="3657600"/>
          </a:xfrm>
        </p:spPr>
        <p:txBody>
          <a:bodyPr/>
          <a:lstStyle/>
          <a:p>
            <a:pPr eaLnBrk="1" hangingPunct="1"/>
            <a:r>
              <a:rPr lang="en-US" smtClean="0"/>
              <a:t>Cold extrusion is concerned with the cold forming from rod and bar stock of small machine parts, such as spark plug bodies, shafts, pins and hollow cylinders or cans.</a:t>
            </a:r>
          </a:p>
          <a:p>
            <a:pPr eaLnBrk="1" hangingPunct="1"/>
            <a:r>
              <a:rPr lang="en-US" smtClean="0"/>
              <a:t>Cold forming also includes other processes such as upsetting, expanding and coining.</a:t>
            </a:r>
          </a:p>
          <a:p>
            <a:pPr eaLnBrk="1" hangingPunct="1">
              <a:buFont typeface="Wingdings" pitchFamily="2" charset="2"/>
              <a:buNone/>
            </a:pPr>
            <a:r>
              <a:rPr lang="en-US" smtClean="0"/>
              <a:t>	Precision cold-forming can result in high production of parts with good dimensional control and good surface finish.</a:t>
            </a:r>
          </a:p>
        </p:txBody>
      </p:sp>
      <p:pic>
        <p:nvPicPr>
          <p:cNvPr id="270340" name="Picture 4"/>
          <p:cNvPicPr>
            <a:picLocks noChangeAspect="1" noChangeArrowheads="1"/>
          </p:cNvPicPr>
          <p:nvPr/>
        </p:nvPicPr>
        <p:blipFill>
          <a:blip r:embed="rId2" cstate="print"/>
          <a:srcRect/>
          <a:stretch>
            <a:fillRect/>
          </a:stretch>
        </p:blipFill>
        <p:spPr bwMode="auto">
          <a:xfrm>
            <a:off x="228600" y="4038600"/>
            <a:ext cx="8763000" cy="2819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0340"/>
                                        </p:tgtEl>
                                        <p:attrNameLst>
                                          <p:attrName>style.visibility</p:attrName>
                                        </p:attrNameLst>
                                      </p:cBhvr>
                                      <p:to>
                                        <p:strVal val="visible"/>
                                      </p:to>
                                    </p:set>
                                    <p:animEffect transition="in" filter="checkerboard(across)">
                                      <p:cBhvr>
                                        <p:cTn id="7" dur="500"/>
                                        <p:tgtEl>
                                          <p:spTgt spid="27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381000" y="0"/>
            <a:ext cx="8229600" cy="560388"/>
          </a:xfrm>
        </p:spPr>
        <p:txBody>
          <a:bodyPr/>
          <a:lstStyle/>
          <a:p>
            <a:pPr eaLnBrk="1" hangingPunct="1"/>
            <a:r>
              <a:rPr lang="en-US" smtClean="0"/>
              <a:t>Cold extrusion and cold forming (Cont..):</a:t>
            </a:r>
          </a:p>
        </p:txBody>
      </p:sp>
      <p:sp>
        <p:nvSpPr>
          <p:cNvPr id="268291" name="Rectangle 3"/>
          <p:cNvSpPr>
            <a:spLocks noGrp="1" noChangeArrowheads="1"/>
          </p:cNvSpPr>
          <p:nvPr>
            <p:ph idx="1"/>
          </p:nvPr>
        </p:nvSpPr>
        <p:spPr>
          <a:xfrm>
            <a:off x="152400" y="533400"/>
            <a:ext cx="8839200" cy="2286000"/>
          </a:xfrm>
        </p:spPr>
        <p:txBody>
          <a:bodyPr/>
          <a:lstStyle/>
          <a:p>
            <a:pPr eaLnBrk="1" hangingPunct="1"/>
            <a:r>
              <a:rPr lang="en-US" smtClean="0"/>
              <a:t>Because of extensive strain hardening, it is often possible to use cheaper materials with lower alloy content.</a:t>
            </a:r>
          </a:p>
          <a:p>
            <a:pPr eaLnBrk="1" hangingPunct="1"/>
            <a:r>
              <a:rPr lang="en-US" smtClean="0"/>
              <a:t>The materials should have high resistance to ductile fracture and the design of the tooling to minimize tensile stress concentrations.</a:t>
            </a:r>
          </a:p>
        </p:txBody>
      </p:sp>
      <p:pic>
        <p:nvPicPr>
          <p:cNvPr id="271364" name="Picture 4"/>
          <p:cNvPicPr>
            <a:picLocks noChangeAspect="1" noChangeArrowheads="1"/>
          </p:cNvPicPr>
          <p:nvPr/>
        </p:nvPicPr>
        <p:blipFill>
          <a:blip r:embed="rId2" cstate="print"/>
          <a:srcRect/>
          <a:stretch>
            <a:fillRect/>
          </a:stretch>
        </p:blipFill>
        <p:spPr bwMode="auto">
          <a:xfrm>
            <a:off x="228600" y="2819400"/>
            <a:ext cx="2832100" cy="2590800"/>
          </a:xfrm>
          <a:prstGeom prst="rect">
            <a:avLst/>
          </a:prstGeom>
          <a:noFill/>
          <a:ln w="9525">
            <a:noFill/>
            <a:miter lim="800000"/>
            <a:headEnd/>
            <a:tailEnd/>
          </a:ln>
        </p:spPr>
      </p:pic>
      <p:pic>
        <p:nvPicPr>
          <p:cNvPr id="271365" name="Picture 5"/>
          <p:cNvPicPr>
            <a:picLocks noChangeAspect="1" noChangeArrowheads="1"/>
          </p:cNvPicPr>
          <p:nvPr/>
        </p:nvPicPr>
        <p:blipFill>
          <a:blip r:embed="rId3" cstate="print"/>
          <a:srcRect/>
          <a:stretch>
            <a:fillRect/>
          </a:stretch>
        </p:blipFill>
        <p:spPr bwMode="auto">
          <a:xfrm>
            <a:off x="3810000" y="2514600"/>
            <a:ext cx="1766888" cy="1828800"/>
          </a:xfrm>
          <a:prstGeom prst="rect">
            <a:avLst/>
          </a:prstGeom>
          <a:noFill/>
          <a:ln w="9525">
            <a:noFill/>
            <a:miter lim="800000"/>
            <a:headEnd/>
            <a:tailEnd/>
          </a:ln>
        </p:spPr>
      </p:pic>
      <p:pic>
        <p:nvPicPr>
          <p:cNvPr id="271366" name="Picture 6"/>
          <p:cNvPicPr>
            <a:picLocks noChangeAspect="1" noChangeArrowheads="1"/>
          </p:cNvPicPr>
          <p:nvPr/>
        </p:nvPicPr>
        <p:blipFill>
          <a:blip r:embed="rId4" cstate="print"/>
          <a:srcRect/>
          <a:stretch>
            <a:fillRect/>
          </a:stretch>
        </p:blipFill>
        <p:spPr bwMode="auto">
          <a:xfrm>
            <a:off x="6400800" y="2438400"/>
            <a:ext cx="2362200" cy="2441575"/>
          </a:xfrm>
          <a:prstGeom prst="rect">
            <a:avLst/>
          </a:prstGeom>
          <a:noFill/>
          <a:ln w="9525">
            <a:noFill/>
            <a:miter lim="800000"/>
            <a:headEnd/>
            <a:tailEnd/>
          </a:ln>
        </p:spPr>
      </p:pic>
      <p:pic>
        <p:nvPicPr>
          <p:cNvPr id="271367" name="Picture 7"/>
          <p:cNvPicPr>
            <a:picLocks noChangeAspect="1" noChangeArrowheads="1"/>
          </p:cNvPicPr>
          <p:nvPr/>
        </p:nvPicPr>
        <p:blipFill>
          <a:blip r:embed="rId5" cstate="print"/>
          <a:srcRect/>
          <a:stretch>
            <a:fillRect/>
          </a:stretch>
        </p:blipFill>
        <p:spPr bwMode="auto">
          <a:xfrm>
            <a:off x="3581400" y="4427538"/>
            <a:ext cx="2443163" cy="2362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1364"/>
                                        </p:tgtEl>
                                        <p:attrNameLst>
                                          <p:attrName>style.visibility</p:attrName>
                                        </p:attrNameLst>
                                      </p:cBhvr>
                                      <p:to>
                                        <p:strVal val="visible"/>
                                      </p:to>
                                    </p:set>
                                    <p:animEffect transition="in" filter="checkerboard(across)">
                                      <p:cBhvr>
                                        <p:cTn id="7" dur="500"/>
                                        <p:tgtEl>
                                          <p:spTgt spid="271364"/>
                                        </p:tgtEl>
                                      </p:cBhvr>
                                    </p:animEffect>
                                  </p:childTnLst>
                                </p:cTn>
                              </p:par>
                              <p:par>
                                <p:cTn id="8" presetID="5" presetClass="entr" presetSubtype="10" fill="hold" nodeType="withEffect">
                                  <p:stCondLst>
                                    <p:cond delay="0"/>
                                  </p:stCondLst>
                                  <p:childTnLst>
                                    <p:set>
                                      <p:cBhvr>
                                        <p:cTn id="9" dur="1" fill="hold">
                                          <p:stCondLst>
                                            <p:cond delay="0"/>
                                          </p:stCondLst>
                                        </p:cTn>
                                        <p:tgtEl>
                                          <p:spTgt spid="271365"/>
                                        </p:tgtEl>
                                        <p:attrNameLst>
                                          <p:attrName>style.visibility</p:attrName>
                                        </p:attrNameLst>
                                      </p:cBhvr>
                                      <p:to>
                                        <p:strVal val="visible"/>
                                      </p:to>
                                    </p:set>
                                    <p:animEffect transition="in" filter="checkerboard(across)">
                                      <p:cBhvr>
                                        <p:cTn id="10" dur="500"/>
                                        <p:tgtEl>
                                          <p:spTgt spid="271365"/>
                                        </p:tgtEl>
                                      </p:cBhvr>
                                    </p:animEffect>
                                  </p:childTnLst>
                                </p:cTn>
                              </p:par>
                              <p:par>
                                <p:cTn id="11" presetID="5" presetClass="entr" presetSubtype="10" fill="hold" nodeType="withEffect">
                                  <p:stCondLst>
                                    <p:cond delay="0"/>
                                  </p:stCondLst>
                                  <p:childTnLst>
                                    <p:set>
                                      <p:cBhvr>
                                        <p:cTn id="12" dur="1" fill="hold">
                                          <p:stCondLst>
                                            <p:cond delay="0"/>
                                          </p:stCondLst>
                                        </p:cTn>
                                        <p:tgtEl>
                                          <p:spTgt spid="271367"/>
                                        </p:tgtEl>
                                        <p:attrNameLst>
                                          <p:attrName>style.visibility</p:attrName>
                                        </p:attrNameLst>
                                      </p:cBhvr>
                                      <p:to>
                                        <p:strVal val="visible"/>
                                      </p:to>
                                    </p:set>
                                    <p:animEffect transition="in" filter="checkerboard(across)">
                                      <p:cBhvr>
                                        <p:cTn id="13" dur="500"/>
                                        <p:tgtEl>
                                          <p:spTgt spid="271367"/>
                                        </p:tgtEl>
                                      </p:cBhvr>
                                    </p:animEffect>
                                  </p:childTnLst>
                                </p:cTn>
                              </p:par>
                              <p:par>
                                <p:cTn id="14" presetID="5" presetClass="entr" presetSubtype="10" fill="hold" nodeType="withEffect">
                                  <p:stCondLst>
                                    <p:cond delay="0"/>
                                  </p:stCondLst>
                                  <p:childTnLst>
                                    <p:set>
                                      <p:cBhvr>
                                        <p:cTn id="15" dur="1" fill="hold">
                                          <p:stCondLst>
                                            <p:cond delay="0"/>
                                          </p:stCondLst>
                                        </p:cTn>
                                        <p:tgtEl>
                                          <p:spTgt spid="271366"/>
                                        </p:tgtEl>
                                        <p:attrNameLst>
                                          <p:attrName>style.visibility</p:attrName>
                                        </p:attrNameLst>
                                      </p:cBhvr>
                                      <p:to>
                                        <p:strVal val="visible"/>
                                      </p:to>
                                    </p:set>
                                    <p:animEffect transition="in" filter="checkerboard(across)">
                                      <p:cBhvr>
                                        <p:cTn id="16" dur="500"/>
                                        <p:tgtEl>
                                          <p:spTgt spid="271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381000" y="0"/>
            <a:ext cx="8229600" cy="457200"/>
          </a:xfrm>
        </p:spPr>
        <p:txBody>
          <a:bodyPr/>
          <a:lstStyle/>
          <a:p>
            <a:pPr eaLnBrk="1" hangingPunct="1"/>
            <a:r>
              <a:rPr lang="en-US" smtClean="0"/>
              <a:t>Hydrostatic extrusion:</a:t>
            </a:r>
          </a:p>
        </p:txBody>
      </p:sp>
      <p:sp>
        <p:nvSpPr>
          <p:cNvPr id="269315" name="Rectangle 3"/>
          <p:cNvSpPr>
            <a:spLocks noGrp="1" noChangeArrowheads="1"/>
          </p:cNvSpPr>
          <p:nvPr>
            <p:ph idx="1"/>
          </p:nvPr>
        </p:nvSpPr>
        <p:spPr>
          <a:xfrm>
            <a:off x="0" y="381000"/>
            <a:ext cx="5715000" cy="6477000"/>
          </a:xfrm>
        </p:spPr>
        <p:txBody>
          <a:bodyPr/>
          <a:lstStyle/>
          <a:p>
            <a:pPr eaLnBrk="1" hangingPunct="1"/>
            <a:r>
              <a:rPr lang="en-US" smtClean="0"/>
              <a:t>The billet in the container is surrounded with fluid media, is also called </a:t>
            </a:r>
            <a:r>
              <a:rPr lang="en-US" b="1" smtClean="0"/>
              <a:t>hydrostatics medium.</a:t>
            </a:r>
          </a:p>
          <a:p>
            <a:pPr eaLnBrk="1" hangingPunct="1"/>
            <a:r>
              <a:rPr lang="en-US" smtClean="0"/>
              <a:t>The billet is forced through the die by a high hydrostatic fluid pressure.</a:t>
            </a:r>
          </a:p>
          <a:p>
            <a:pPr eaLnBrk="1" hangingPunct="1"/>
            <a:r>
              <a:rPr lang="en-US" smtClean="0"/>
              <a:t>The rate, with which the billet moves when pressing in the direction of the die, is thus not equal to the ram speed, but is proportional to the displaced hydrostatics medium volume.</a:t>
            </a:r>
          </a:p>
          <a:p>
            <a:pPr eaLnBrk="1" hangingPunct="1"/>
            <a:r>
              <a:rPr lang="en-US" smtClean="0"/>
              <a:t>The billet should may have large length-to-diameter ratio and may have an irregular cross section.</a:t>
            </a:r>
          </a:p>
        </p:txBody>
      </p:sp>
      <p:pic>
        <p:nvPicPr>
          <p:cNvPr id="272388" name="Picture 4"/>
          <p:cNvPicPr>
            <a:picLocks noChangeAspect="1" noChangeArrowheads="1"/>
          </p:cNvPicPr>
          <p:nvPr/>
        </p:nvPicPr>
        <p:blipFill>
          <a:blip r:embed="rId2" cstate="print"/>
          <a:srcRect/>
          <a:stretch>
            <a:fillRect/>
          </a:stretch>
        </p:blipFill>
        <p:spPr bwMode="auto">
          <a:xfrm>
            <a:off x="5791200" y="685800"/>
            <a:ext cx="3200400" cy="510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2388"/>
                                        </p:tgtEl>
                                        <p:attrNameLst>
                                          <p:attrName>style.visibility</p:attrName>
                                        </p:attrNameLst>
                                      </p:cBhvr>
                                      <p:to>
                                        <p:strVal val="visible"/>
                                      </p:to>
                                    </p:set>
                                    <p:animEffect transition="in" filter="checkerboard(across)">
                                      <p:cBhvr>
                                        <p:cTn id="7" dur="500"/>
                                        <p:tgtEl>
                                          <p:spTgt spid="272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0" y="0"/>
            <a:ext cx="9144000" cy="381000"/>
          </a:xfrm>
        </p:spPr>
        <p:txBody>
          <a:bodyPr/>
          <a:lstStyle/>
          <a:p>
            <a:pPr eaLnBrk="1" hangingPunct="1"/>
            <a:r>
              <a:rPr lang="en-US" sz="3100" smtClean="0"/>
              <a:t>Advantages and disadvantages in hydrostatic extrusion:</a:t>
            </a:r>
          </a:p>
        </p:txBody>
      </p:sp>
      <p:sp>
        <p:nvSpPr>
          <p:cNvPr id="270339" name="Rectangle 3"/>
          <p:cNvSpPr>
            <a:spLocks noGrp="1" noChangeArrowheads="1"/>
          </p:cNvSpPr>
          <p:nvPr>
            <p:ph idx="1"/>
          </p:nvPr>
        </p:nvSpPr>
        <p:spPr>
          <a:xfrm>
            <a:off x="0" y="304800"/>
            <a:ext cx="9144000" cy="6553200"/>
          </a:xfrm>
        </p:spPr>
        <p:txBody>
          <a:bodyPr/>
          <a:lstStyle/>
          <a:p>
            <a:pPr eaLnBrk="1" hangingPunct="1">
              <a:buFont typeface="Wingdings" pitchFamily="2" charset="2"/>
              <a:buNone/>
            </a:pPr>
            <a:r>
              <a:rPr lang="en-US" sz="2700" b="1" smtClean="0"/>
              <a:t>Advantages:</a:t>
            </a:r>
          </a:p>
          <a:p>
            <a:pPr eaLnBrk="1" hangingPunct="1"/>
            <a:r>
              <a:rPr lang="en-US" sz="2700" smtClean="0"/>
              <a:t>Eliminating the large friction force between                       the billet and the container wall,  extrusion                          pressure vs ram travel curve  is  nearly flat.</a:t>
            </a:r>
          </a:p>
          <a:p>
            <a:pPr eaLnBrk="1" hangingPunct="1"/>
            <a:r>
              <a:rPr lang="en-US" sz="2700" smtClean="0"/>
              <a:t>Possible to use dies with a very low                                semi-cone  angle (</a:t>
            </a:r>
            <a:r>
              <a:rPr lang="el-GR" sz="2700" smtClean="0"/>
              <a:t>α ~ 20 </a:t>
            </a:r>
            <a:r>
              <a:rPr lang="en-US" sz="2700" baseline="30000" smtClean="0"/>
              <a:t>o</a:t>
            </a:r>
            <a:r>
              <a:rPr lang="en-US" sz="2700" smtClean="0"/>
              <a:t>)</a:t>
            </a:r>
          </a:p>
          <a:p>
            <a:pPr eaLnBrk="1" hangingPunct="1"/>
            <a:r>
              <a:rPr lang="en-US" sz="2700" smtClean="0"/>
              <a:t>Achieving of hydrodynamic lubrication in the die.</a:t>
            </a:r>
          </a:p>
          <a:p>
            <a:pPr eaLnBrk="1" hangingPunct="1">
              <a:buFont typeface="Wingdings" pitchFamily="2" charset="2"/>
              <a:buNone/>
            </a:pPr>
            <a:r>
              <a:rPr lang="en-US" sz="2700" b="1" smtClean="0"/>
              <a:t>Limitations:</a:t>
            </a:r>
          </a:p>
          <a:p>
            <a:pPr eaLnBrk="1" hangingPunct="1"/>
            <a:r>
              <a:rPr lang="en-US" sz="2700" smtClean="0"/>
              <a:t>Not suitable for hot-working due to pressurized  liquid.</a:t>
            </a:r>
          </a:p>
          <a:p>
            <a:pPr eaLnBrk="1" hangingPunct="1"/>
            <a:r>
              <a:rPr lang="en-US" sz="2700" smtClean="0"/>
              <a:t>A practical limit on fluid pressure of around 1.7 GPa currently exists because of the strength of the container.</a:t>
            </a:r>
          </a:p>
          <a:p>
            <a:pPr eaLnBrk="1" hangingPunct="1"/>
            <a:r>
              <a:rPr lang="en-US" sz="2700" smtClean="0"/>
              <a:t>The liquid should not solidify at high pressure  this limits the obtainable extrusion ratios, Mild steel R should be less than 20:1, Aluminum R can achieve up to 200:1.</a:t>
            </a:r>
          </a:p>
        </p:txBody>
      </p:sp>
      <p:pic>
        <p:nvPicPr>
          <p:cNvPr id="270340" name="Picture 4"/>
          <p:cNvPicPr>
            <a:picLocks noChangeAspect="1" noChangeArrowheads="1"/>
          </p:cNvPicPr>
          <p:nvPr/>
        </p:nvPicPr>
        <p:blipFill>
          <a:blip r:embed="rId2" cstate="print"/>
          <a:srcRect/>
          <a:stretch>
            <a:fillRect/>
          </a:stretch>
        </p:blipFill>
        <p:spPr bwMode="auto">
          <a:xfrm>
            <a:off x="6934200" y="393700"/>
            <a:ext cx="2209800" cy="2644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381000" y="0"/>
            <a:ext cx="8229600" cy="457200"/>
          </a:xfrm>
        </p:spPr>
        <p:txBody>
          <a:bodyPr/>
          <a:lstStyle/>
          <a:p>
            <a:pPr eaLnBrk="1" hangingPunct="1"/>
            <a:r>
              <a:rPr lang="en-US" smtClean="0"/>
              <a:t>Augmented hydrostatic extrusion:</a:t>
            </a:r>
          </a:p>
        </p:txBody>
      </p:sp>
      <p:sp>
        <p:nvSpPr>
          <p:cNvPr id="271363" name="Rectangle 3"/>
          <p:cNvSpPr>
            <a:spLocks noGrp="1" noChangeArrowheads="1"/>
          </p:cNvSpPr>
          <p:nvPr>
            <p:ph idx="1"/>
          </p:nvPr>
        </p:nvSpPr>
        <p:spPr>
          <a:xfrm>
            <a:off x="0" y="533400"/>
            <a:ext cx="9144000" cy="6324600"/>
          </a:xfrm>
        </p:spPr>
        <p:txBody>
          <a:bodyPr/>
          <a:lstStyle/>
          <a:p>
            <a:pPr eaLnBrk="1" hangingPunct="1"/>
            <a:r>
              <a:rPr lang="en-US" smtClean="0"/>
              <a:t>Due to the large amount of stored                                  energy in a pressurized liquid, the                                control of the extrusion on the exit                                    form die maybe a problem.</a:t>
            </a:r>
          </a:p>
          <a:p>
            <a:pPr eaLnBrk="1" hangingPunct="1"/>
            <a:endParaRPr lang="en-US" sz="2000" smtClean="0"/>
          </a:p>
          <a:p>
            <a:pPr eaLnBrk="1" hangingPunct="1"/>
            <a:r>
              <a:rPr lang="en-US" smtClean="0"/>
              <a:t>This is however solved by augmented                     hydrostatic extrusion in which the axial                                    force is applied either to the billet or to                              the extrusion.</a:t>
            </a:r>
          </a:p>
          <a:p>
            <a:pPr eaLnBrk="1" hangingPunct="1"/>
            <a:endParaRPr lang="en-US" sz="2000" smtClean="0"/>
          </a:p>
          <a:p>
            <a:pPr eaLnBrk="1" hangingPunct="1"/>
            <a:r>
              <a:rPr lang="en-US" smtClean="0"/>
              <a:t>The fluid pressure is kept at less than the value required to cause extrusion  and the balance is provided by the augmenting force  much better control over the movement of the extrusion.</a:t>
            </a:r>
          </a:p>
        </p:txBody>
      </p:sp>
      <p:pic>
        <p:nvPicPr>
          <p:cNvPr id="271364" name="Picture 4"/>
          <p:cNvPicPr>
            <a:picLocks noChangeAspect="1" noChangeArrowheads="1"/>
          </p:cNvPicPr>
          <p:nvPr/>
        </p:nvPicPr>
        <p:blipFill>
          <a:blip r:embed="rId2" cstate="print"/>
          <a:srcRect/>
          <a:stretch>
            <a:fillRect/>
          </a:stretch>
        </p:blipFill>
        <p:spPr bwMode="auto">
          <a:xfrm>
            <a:off x="6115050" y="762000"/>
            <a:ext cx="3028950" cy="3886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381000" y="0"/>
            <a:ext cx="8229600" cy="560388"/>
          </a:xfrm>
        </p:spPr>
        <p:txBody>
          <a:bodyPr/>
          <a:lstStyle/>
          <a:p>
            <a:pPr eaLnBrk="1" hangingPunct="1"/>
            <a:r>
              <a:rPr lang="en-US" smtClean="0"/>
              <a:t>Extrusion of tubing</a:t>
            </a:r>
          </a:p>
        </p:txBody>
      </p:sp>
      <p:sp>
        <p:nvSpPr>
          <p:cNvPr id="272387" name="Rectangle 3"/>
          <p:cNvSpPr>
            <a:spLocks noGrp="1" noChangeArrowheads="1"/>
          </p:cNvSpPr>
          <p:nvPr>
            <p:ph idx="1"/>
          </p:nvPr>
        </p:nvSpPr>
        <p:spPr>
          <a:xfrm>
            <a:off x="0" y="533400"/>
            <a:ext cx="5334000" cy="6324600"/>
          </a:xfrm>
        </p:spPr>
        <p:txBody>
          <a:bodyPr/>
          <a:lstStyle/>
          <a:p>
            <a:pPr eaLnBrk="1" hangingPunct="1"/>
            <a:r>
              <a:rPr lang="en-US" sz="2400" smtClean="0"/>
              <a:t>To produce tubing by extrusion from a solid billet, the ram may also be fitted with a piercing mandrel. As the ram moves forward, the metal is forced over the mandrel and through the hole in the die, causing a long hollow tube. Just like toothpaste, only hollow.</a:t>
            </a:r>
          </a:p>
          <a:p>
            <a:pPr eaLnBrk="1" hangingPunct="1"/>
            <a:endParaRPr lang="en-US" sz="2400" smtClean="0"/>
          </a:p>
          <a:p>
            <a:pPr eaLnBrk="1" hangingPunct="1"/>
            <a:r>
              <a:rPr lang="en-US" sz="2400" smtClean="0"/>
              <a:t>If the billets are hollow, a rod that matches the diameter of the cast hole in the billet (but slightly smaller than the hole in the die at the opposite end of the chamber) are used. </a:t>
            </a:r>
          </a:p>
          <a:p>
            <a:pPr eaLnBrk="1" hangingPunct="1">
              <a:buFont typeface="Wingdings" pitchFamily="2" charset="2"/>
              <a:buNone/>
            </a:pPr>
            <a:r>
              <a:rPr lang="en-US" sz="2400" smtClean="0"/>
              <a:t> 	Note: the bore of the hole will become oxidized resulting in a tube with an oxidized inside surface.</a:t>
            </a:r>
            <a:endParaRPr lang="en-US" sz="2600" smtClean="0"/>
          </a:p>
        </p:txBody>
      </p:sp>
      <p:pic>
        <p:nvPicPr>
          <p:cNvPr id="275460" name="Picture 4"/>
          <p:cNvPicPr>
            <a:picLocks noChangeAspect="1" noChangeArrowheads="1"/>
          </p:cNvPicPr>
          <p:nvPr/>
        </p:nvPicPr>
        <p:blipFill>
          <a:blip r:embed="rId2" cstate="print"/>
          <a:srcRect/>
          <a:stretch>
            <a:fillRect/>
          </a:stretch>
        </p:blipFill>
        <p:spPr bwMode="auto">
          <a:xfrm>
            <a:off x="5373688" y="609600"/>
            <a:ext cx="3770312" cy="2057400"/>
          </a:xfrm>
          <a:prstGeom prst="rect">
            <a:avLst/>
          </a:prstGeom>
          <a:noFill/>
          <a:ln w="9525">
            <a:noFill/>
            <a:miter lim="800000"/>
            <a:headEnd/>
            <a:tailEnd/>
          </a:ln>
        </p:spPr>
      </p:pic>
      <p:pic>
        <p:nvPicPr>
          <p:cNvPr id="275461" name="Picture 5"/>
          <p:cNvPicPr>
            <a:picLocks noChangeAspect="1" noChangeArrowheads="1"/>
          </p:cNvPicPr>
          <p:nvPr/>
        </p:nvPicPr>
        <p:blipFill>
          <a:blip r:embed="rId3" cstate="print"/>
          <a:srcRect/>
          <a:stretch>
            <a:fillRect/>
          </a:stretch>
        </p:blipFill>
        <p:spPr bwMode="auto">
          <a:xfrm>
            <a:off x="5410200" y="3276600"/>
            <a:ext cx="3733800" cy="1671638"/>
          </a:xfrm>
          <a:prstGeom prst="rect">
            <a:avLst/>
          </a:prstGeom>
          <a:noFill/>
          <a:ln w="9525">
            <a:noFill/>
            <a:miter lim="800000"/>
            <a:headEnd/>
            <a:tailEnd/>
          </a:ln>
        </p:spPr>
      </p:pic>
      <p:pic>
        <p:nvPicPr>
          <p:cNvPr id="275462" name="Picture 6"/>
          <p:cNvPicPr>
            <a:picLocks noChangeAspect="1" noChangeArrowheads="1"/>
          </p:cNvPicPr>
          <p:nvPr/>
        </p:nvPicPr>
        <p:blipFill>
          <a:blip r:embed="rId4" cstate="print"/>
          <a:srcRect/>
          <a:stretch>
            <a:fillRect/>
          </a:stretch>
        </p:blipFill>
        <p:spPr bwMode="auto">
          <a:xfrm>
            <a:off x="6897688" y="5029200"/>
            <a:ext cx="2065337" cy="1844675"/>
          </a:xfrm>
          <a:prstGeom prst="rect">
            <a:avLst/>
          </a:prstGeom>
          <a:noFill/>
          <a:ln w="9525">
            <a:noFill/>
            <a:miter lim="800000"/>
            <a:headEnd/>
            <a:tailEnd/>
          </a:ln>
        </p:spPr>
      </p:pic>
      <p:sp>
        <p:nvSpPr>
          <p:cNvPr id="7" name="TextBox 6"/>
          <p:cNvSpPr txBox="1">
            <a:spLocks noChangeArrowheads="1"/>
          </p:cNvSpPr>
          <p:nvPr/>
        </p:nvSpPr>
        <p:spPr bwMode="auto">
          <a:xfrm>
            <a:off x="5257800" y="5411788"/>
            <a:ext cx="1828800" cy="1446212"/>
          </a:xfrm>
          <a:prstGeom prst="rect">
            <a:avLst/>
          </a:prstGeom>
          <a:noFill/>
          <a:ln w="9525">
            <a:noFill/>
            <a:miter lim="800000"/>
            <a:headEnd/>
            <a:tailEnd/>
          </a:ln>
        </p:spPr>
        <p:txBody>
          <a:bodyPr>
            <a:spAutoFit/>
          </a:bodyPr>
          <a:lstStyle/>
          <a:p>
            <a:r>
              <a:rPr lang="en-US"/>
              <a:t>Anodized aluminum</a:t>
            </a:r>
          </a:p>
          <a:p>
            <a:r>
              <a:rPr lang="en-US"/>
              <a:t>extrusions:    square tubing.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275460"/>
                                        </p:tgtEl>
                                        <p:attrNameLst>
                                          <p:attrName>style.visibility</p:attrName>
                                        </p:attrNameLst>
                                      </p:cBhvr>
                                      <p:to>
                                        <p:strVal val="visible"/>
                                      </p:to>
                                    </p:set>
                                    <p:animEffect transition="in" filter="checkerboard(across)">
                                      <p:cBhvr>
                                        <p:cTn id="10" dur="500"/>
                                        <p:tgtEl>
                                          <p:spTgt spid="275460"/>
                                        </p:tgtEl>
                                      </p:cBhvr>
                                    </p:animEffect>
                                  </p:childTnLst>
                                </p:cTn>
                              </p:par>
                              <p:par>
                                <p:cTn id="11" presetID="5" presetClass="entr" presetSubtype="10" fill="hold" nodeType="withEffect">
                                  <p:stCondLst>
                                    <p:cond delay="0"/>
                                  </p:stCondLst>
                                  <p:childTnLst>
                                    <p:set>
                                      <p:cBhvr>
                                        <p:cTn id="12" dur="1" fill="hold">
                                          <p:stCondLst>
                                            <p:cond delay="0"/>
                                          </p:stCondLst>
                                        </p:cTn>
                                        <p:tgtEl>
                                          <p:spTgt spid="275461"/>
                                        </p:tgtEl>
                                        <p:attrNameLst>
                                          <p:attrName>style.visibility</p:attrName>
                                        </p:attrNameLst>
                                      </p:cBhvr>
                                      <p:to>
                                        <p:strVal val="visible"/>
                                      </p:to>
                                    </p:set>
                                    <p:animEffect transition="in" filter="checkerboard(across)">
                                      <p:cBhvr>
                                        <p:cTn id="13" dur="500"/>
                                        <p:tgtEl>
                                          <p:spTgt spid="275461"/>
                                        </p:tgtEl>
                                      </p:cBhvr>
                                    </p:animEffect>
                                  </p:childTnLst>
                                </p:cTn>
                              </p:par>
                              <p:par>
                                <p:cTn id="14" presetID="5" presetClass="entr" presetSubtype="10" fill="hold" nodeType="withEffect">
                                  <p:stCondLst>
                                    <p:cond delay="0"/>
                                  </p:stCondLst>
                                  <p:childTnLst>
                                    <p:set>
                                      <p:cBhvr>
                                        <p:cTn id="15" dur="1" fill="hold">
                                          <p:stCondLst>
                                            <p:cond delay="0"/>
                                          </p:stCondLst>
                                        </p:cTn>
                                        <p:tgtEl>
                                          <p:spTgt spid="275462"/>
                                        </p:tgtEl>
                                        <p:attrNameLst>
                                          <p:attrName>style.visibility</p:attrName>
                                        </p:attrNameLst>
                                      </p:cBhvr>
                                      <p:to>
                                        <p:strVal val="visible"/>
                                      </p:to>
                                    </p:set>
                                    <p:animEffect transition="in" filter="checkerboard(across)">
                                      <p:cBhvr>
                                        <p:cTn id="16" dur="500"/>
                                        <p:tgtEl>
                                          <p:spTgt spid="275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381000" y="0"/>
            <a:ext cx="8229600" cy="560388"/>
          </a:xfrm>
        </p:spPr>
        <p:txBody>
          <a:bodyPr/>
          <a:lstStyle/>
          <a:p>
            <a:pPr eaLnBrk="1" hangingPunct="1"/>
            <a:r>
              <a:rPr lang="en-US" smtClean="0"/>
              <a:t>Extrusion tubing with a porthole die:</a:t>
            </a:r>
          </a:p>
        </p:txBody>
      </p:sp>
      <p:sp>
        <p:nvSpPr>
          <p:cNvPr id="273411" name="Rectangle 3"/>
          <p:cNvSpPr>
            <a:spLocks noGrp="1" noChangeArrowheads="1"/>
          </p:cNvSpPr>
          <p:nvPr>
            <p:ph idx="1"/>
          </p:nvPr>
        </p:nvSpPr>
        <p:spPr>
          <a:xfrm>
            <a:off x="152400" y="533400"/>
            <a:ext cx="5181600" cy="6324600"/>
          </a:xfrm>
        </p:spPr>
        <p:txBody>
          <a:bodyPr/>
          <a:lstStyle/>
          <a:p>
            <a:pPr eaLnBrk="1" hangingPunct="1"/>
            <a:r>
              <a:rPr lang="en-US" sz="2400" smtClean="0"/>
              <a:t>The metal is forced to flow into separate streams and around the central bridge, which supports a   short mandrel.</a:t>
            </a:r>
          </a:p>
          <a:p>
            <a:pPr eaLnBrk="1" hangingPunct="1"/>
            <a:r>
              <a:rPr lang="en-US" sz="2400" smtClean="0"/>
              <a:t>The separate streams of metal which flow through the ports are brought together in a welding chamber surrounding the mandrel, and the metal exits from the die as a tube.</a:t>
            </a:r>
          </a:p>
          <a:p>
            <a:pPr eaLnBrk="1" hangingPunct="1"/>
            <a:r>
              <a:rPr lang="en-US" sz="2400" smtClean="0"/>
              <a:t>Since the separate metal streams are jointed within the die, where there is no atmosphere contamination, a perfectly sound weld is obtained.</a:t>
            </a:r>
          </a:p>
          <a:p>
            <a:pPr eaLnBrk="1" hangingPunct="1"/>
            <a:r>
              <a:rPr lang="en-US" sz="2400" smtClean="0"/>
              <a:t>Porthole extrusion is used to produce hollow unsymmetrical shapes in aluminum alloys.</a:t>
            </a:r>
            <a:endParaRPr lang="en-US" sz="2600" smtClean="0"/>
          </a:p>
        </p:txBody>
      </p:sp>
      <p:pic>
        <p:nvPicPr>
          <p:cNvPr id="276486" name="Picture 6"/>
          <p:cNvPicPr>
            <a:picLocks noChangeAspect="1" noChangeArrowheads="1"/>
          </p:cNvPicPr>
          <p:nvPr/>
        </p:nvPicPr>
        <p:blipFill>
          <a:blip r:embed="rId2" cstate="print"/>
          <a:srcRect/>
          <a:stretch>
            <a:fillRect/>
          </a:stretch>
        </p:blipFill>
        <p:spPr bwMode="auto">
          <a:xfrm>
            <a:off x="5181600" y="609600"/>
            <a:ext cx="3962400" cy="49482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6486"/>
                                        </p:tgtEl>
                                        <p:attrNameLst>
                                          <p:attrName>style.visibility</p:attrName>
                                        </p:attrNameLst>
                                      </p:cBhvr>
                                      <p:to>
                                        <p:strVal val="visible"/>
                                      </p:to>
                                    </p:set>
                                    <p:animEffect transition="in" filter="checkerboard(across)">
                                      <p:cBhvr>
                                        <p:cTn id="7" dur="500"/>
                                        <p:tgtEl>
                                          <p:spTgt spid="276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381000" y="0"/>
            <a:ext cx="8229600" cy="560388"/>
          </a:xfrm>
        </p:spPr>
        <p:txBody>
          <a:bodyPr/>
          <a:lstStyle/>
          <a:p>
            <a:pPr eaLnBrk="1" hangingPunct="1"/>
            <a:r>
              <a:rPr lang="en-US" smtClean="0"/>
              <a:t>Production of seamless pipe and tubing:</a:t>
            </a:r>
          </a:p>
        </p:txBody>
      </p:sp>
      <p:sp>
        <p:nvSpPr>
          <p:cNvPr id="274435" name="Rectangle 3"/>
          <p:cNvSpPr>
            <a:spLocks noGrp="1" noChangeArrowheads="1"/>
          </p:cNvSpPr>
          <p:nvPr>
            <p:ph idx="1"/>
          </p:nvPr>
        </p:nvSpPr>
        <p:spPr>
          <a:xfrm>
            <a:off x="152400" y="533400"/>
            <a:ext cx="8991600" cy="6324600"/>
          </a:xfrm>
        </p:spPr>
        <p:txBody>
          <a:bodyPr/>
          <a:lstStyle/>
          <a:p>
            <a:pPr eaLnBrk="1" hangingPunct="1"/>
            <a:r>
              <a:rPr lang="en-US" sz="2700" smtClean="0"/>
              <a:t>Extrusion is suited for producing                                 seamless pipe and tubing, especially                                     for metals which are difficult to                                       work.</a:t>
            </a:r>
          </a:p>
          <a:p>
            <a:pPr eaLnBrk="1" hangingPunct="1"/>
            <a:endParaRPr lang="en-US" sz="1000" smtClean="0"/>
          </a:p>
          <a:p>
            <a:pPr eaLnBrk="1" hangingPunct="1"/>
            <a:r>
              <a:rPr lang="en-US" sz="2700" smtClean="0"/>
              <a:t>The red-hot billet is rotated and                                         drawn by rolls over a piercing rod,                                            or mandrel. The action of the rolls                                      causes the metal to flow over and                                      about the mandrel to create a hollow pipe shell.</a:t>
            </a:r>
          </a:p>
          <a:p>
            <a:pPr eaLnBrk="1" hangingPunct="1"/>
            <a:endParaRPr lang="en-US" sz="1000" smtClean="0"/>
          </a:p>
          <a:p>
            <a:pPr eaLnBrk="1" hangingPunct="1"/>
            <a:r>
              <a:rPr lang="en-US" sz="2700" smtClean="0"/>
              <a:t>After reheating, the shell is moved forward over a support bar and is hot rolled in several reducing/sizing stands to the desired wall thickness and diameter.</a:t>
            </a:r>
          </a:p>
        </p:txBody>
      </p:sp>
      <p:pic>
        <p:nvPicPr>
          <p:cNvPr id="274436" name="Picture 4"/>
          <p:cNvPicPr>
            <a:picLocks noChangeAspect="1" noChangeArrowheads="1"/>
          </p:cNvPicPr>
          <p:nvPr/>
        </p:nvPicPr>
        <p:blipFill>
          <a:blip r:embed="rId2" cstate="print"/>
          <a:srcRect/>
          <a:stretch>
            <a:fillRect/>
          </a:stretch>
        </p:blipFill>
        <p:spPr bwMode="auto">
          <a:xfrm>
            <a:off x="5589588" y="685800"/>
            <a:ext cx="3554412" cy="3124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381000" y="0"/>
            <a:ext cx="8229600" cy="560388"/>
          </a:xfrm>
        </p:spPr>
        <p:txBody>
          <a:bodyPr/>
          <a:lstStyle/>
          <a:p>
            <a:pPr eaLnBrk="1" hangingPunct="1"/>
            <a:r>
              <a:rPr lang="en-US" smtClean="0"/>
              <a:t>Production of seamless pipe and tubing (Cont..):</a:t>
            </a:r>
          </a:p>
        </p:txBody>
      </p:sp>
      <p:sp>
        <p:nvSpPr>
          <p:cNvPr id="278531" name="Rectangle 3"/>
          <p:cNvSpPr>
            <a:spLocks noGrp="1" noChangeArrowheads="1"/>
          </p:cNvSpPr>
          <p:nvPr>
            <p:ph idx="1"/>
          </p:nvPr>
        </p:nvSpPr>
        <p:spPr>
          <a:xfrm>
            <a:off x="152400" y="533400"/>
            <a:ext cx="8991600" cy="6324600"/>
          </a:xfrm>
        </p:spPr>
        <p:txBody>
          <a:bodyPr rtlCol="0">
            <a:normAutofit/>
          </a:bodyPr>
          <a:lstStyle/>
          <a:p>
            <a:pPr marL="63500" indent="-63500" eaLnBrk="1" fontAlgn="auto" hangingPunct="1">
              <a:spcAft>
                <a:spcPts val="0"/>
              </a:spcAft>
              <a:buFont typeface="Wingdings" pitchFamily="2" charset="2"/>
              <a:buNone/>
              <a:defRPr/>
            </a:pPr>
            <a:r>
              <a:rPr lang="en-US" dirty="0" smtClean="0"/>
              <a:t>	</a:t>
            </a:r>
            <a:r>
              <a:rPr lang="en-US" sz="2700" dirty="0" smtClean="0"/>
              <a:t>(a)The Mannesmann mill is used                                          for the rotary piercing of steel and copper                                      billets using two barrel-shape driven                                       rolls, which are set at an angle to                                            each other. The axial thrust is                                               developed as well as </a:t>
            </a:r>
            <a:r>
              <a:rPr lang="en-US" sz="2700" dirty="0" err="1" smtClean="0"/>
              <a:t>tation</a:t>
            </a:r>
            <a:r>
              <a:rPr lang="en-US" sz="2700" dirty="0" smtClean="0"/>
              <a:t> to the billet.</a:t>
            </a:r>
          </a:p>
          <a:p>
            <a:pPr marL="63500" indent="-63500" eaLnBrk="1" fontAlgn="auto" hangingPunct="1">
              <a:spcAft>
                <a:spcPts val="0"/>
              </a:spcAft>
              <a:buFont typeface="Wingdings" pitchFamily="2" charset="2"/>
              <a:buNone/>
              <a:defRPr/>
            </a:pPr>
            <a:r>
              <a:rPr lang="en-US" sz="2700" dirty="0" smtClean="0"/>
              <a:t>	(b)The plug rolling mills drive the                                  tube over a long mandrel containing                                      a plug.</a:t>
            </a:r>
          </a:p>
          <a:p>
            <a:pPr marL="63500" indent="-63500" eaLnBrk="1" fontAlgn="auto" hangingPunct="1">
              <a:spcAft>
                <a:spcPts val="0"/>
              </a:spcAft>
              <a:buFont typeface="Wingdings" pitchFamily="2" charset="2"/>
              <a:buNone/>
              <a:defRPr/>
            </a:pPr>
            <a:r>
              <a:rPr lang="en-US" sz="2700" dirty="0" smtClean="0"/>
              <a:t>	(c) The three-roll piercing machine                                produces more concentric tubes with smoother inside and outside surface.</a:t>
            </a:r>
          </a:p>
          <a:p>
            <a:pPr marL="111125" indent="-111125" eaLnBrk="1" fontAlgn="auto" hangingPunct="1">
              <a:spcAft>
                <a:spcPts val="0"/>
              </a:spcAft>
              <a:buFont typeface="Wingdings" pitchFamily="2" charset="2"/>
              <a:buNone/>
              <a:defRPr/>
            </a:pPr>
            <a:r>
              <a:rPr lang="en-US" sz="2700" dirty="0" smtClean="0"/>
              <a:t>	(d)The reeling mill burnishes the outside and inside surfaces and removes the slight oval shape, which is usually one of the last steps in the production of pipe or tubing. </a:t>
            </a:r>
          </a:p>
        </p:txBody>
      </p:sp>
      <p:pic>
        <p:nvPicPr>
          <p:cNvPr id="278532" name="Picture 4"/>
          <p:cNvPicPr>
            <a:picLocks noChangeAspect="1" noChangeArrowheads="1"/>
          </p:cNvPicPr>
          <p:nvPr/>
        </p:nvPicPr>
        <p:blipFill>
          <a:blip r:embed="rId2" cstate="print"/>
          <a:srcRect/>
          <a:stretch>
            <a:fillRect/>
          </a:stretch>
        </p:blipFill>
        <p:spPr bwMode="auto">
          <a:xfrm>
            <a:off x="5634038" y="762000"/>
            <a:ext cx="3451225" cy="3581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8532"/>
                                        </p:tgtEl>
                                        <p:attrNameLst>
                                          <p:attrName>style.visibility</p:attrName>
                                        </p:attrNameLst>
                                      </p:cBhvr>
                                      <p:to>
                                        <p:strVal val="visible"/>
                                      </p:to>
                                    </p:set>
                                    <p:animEffect transition="in" filter="checkerboard(across)">
                                      <p:cBhvr>
                                        <p:cTn id="7" dur="500"/>
                                        <p:tgtEl>
                                          <p:spTgt spid="278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0" y="2209800"/>
            <a:ext cx="9144000" cy="838200"/>
          </a:xfrm>
        </p:spPr>
        <p:txBody>
          <a:bodyPr/>
          <a:lstStyle/>
          <a:p>
            <a:pPr eaLnBrk="1" hangingPunct="1"/>
            <a:r>
              <a:rPr lang="en-US" sz="4800" smtClean="0"/>
              <a:t>Wire  &amp; Tube Drawing Processes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9554"/>
                                        </p:tgtEl>
                                        <p:attrNameLst>
                                          <p:attrName>style.visibility</p:attrName>
                                        </p:attrNameLst>
                                      </p:cBhvr>
                                      <p:to>
                                        <p:strVal val="visible"/>
                                      </p:to>
                                    </p:set>
                                    <p:animEffect transition="in" filter="checkerboard(across)">
                                      <p:cBhvr>
                                        <p:cTn id="7" dur="500"/>
                                        <p:tgtEl>
                                          <p:spTgt spid="279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subTitle" idx="1"/>
          </p:nvPr>
        </p:nvSpPr>
        <p:spPr>
          <a:xfrm>
            <a:off x="152400" y="762000"/>
            <a:ext cx="8839200" cy="533400"/>
          </a:xfrm>
        </p:spPr>
        <p:txBody>
          <a:bodyPr rtlCol="0">
            <a:normAutofit/>
          </a:bodyPr>
          <a:lstStyle/>
          <a:p>
            <a:pPr algn="l" eaLnBrk="1" fontAlgn="auto" hangingPunct="1">
              <a:spcAft>
                <a:spcPts val="0"/>
              </a:spcAft>
              <a:buFont typeface="Arial" pitchFamily="34" charset="0"/>
              <a:buNone/>
              <a:defRPr/>
            </a:pPr>
            <a:r>
              <a:rPr lang="en-US" sz="1800" smtClean="0"/>
              <a:t>Since the decomposition of the stress tensor is given by</a:t>
            </a:r>
            <a:endParaRPr lang="en-US" smtClean="0"/>
          </a:p>
        </p:txBody>
      </p:sp>
      <p:sp>
        <p:nvSpPr>
          <p:cNvPr id="30724" name="Text Box 4"/>
          <p:cNvSpPr txBox="1">
            <a:spLocks noChangeArrowheads="1"/>
          </p:cNvSpPr>
          <p:nvPr/>
        </p:nvSpPr>
        <p:spPr bwMode="auto">
          <a:xfrm>
            <a:off x="152400" y="0"/>
            <a:ext cx="8686800" cy="579438"/>
          </a:xfrm>
          <a:prstGeom prst="rect">
            <a:avLst/>
          </a:prstGeom>
          <a:noFill/>
          <a:ln w="9525">
            <a:noFill/>
            <a:miter lim="800000"/>
            <a:headEnd/>
            <a:tailEnd/>
          </a:ln>
        </p:spPr>
        <p:txBody>
          <a:bodyPr>
            <a:spAutoFit/>
          </a:bodyPr>
          <a:lstStyle/>
          <a:p>
            <a:pPr>
              <a:spcBef>
                <a:spcPct val="50000"/>
              </a:spcBef>
            </a:pPr>
            <a:r>
              <a:rPr lang="en-US" sz="3200" b="1"/>
              <a:t>DEVIATOR OF STRESS TENSOR:</a:t>
            </a:r>
          </a:p>
        </p:txBody>
      </p:sp>
      <p:pic>
        <p:nvPicPr>
          <p:cNvPr id="30725" name="Picture 5"/>
          <p:cNvPicPr>
            <a:picLocks noChangeAspect="1" noChangeArrowheads="1"/>
          </p:cNvPicPr>
          <p:nvPr/>
        </p:nvPicPr>
        <p:blipFill>
          <a:blip r:embed="rId2" cstate="print"/>
          <a:srcRect/>
          <a:stretch>
            <a:fillRect/>
          </a:stretch>
        </p:blipFill>
        <p:spPr bwMode="auto">
          <a:xfrm>
            <a:off x="2590800" y="1447800"/>
            <a:ext cx="3276600" cy="838200"/>
          </a:xfrm>
          <a:prstGeom prst="rect">
            <a:avLst/>
          </a:prstGeom>
          <a:noFill/>
          <a:ln w="9525">
            <a:noFill/>
            <a:miter lim="800000"/>
            <a:headEnd/>
            <a:tailEnd/>
          </a:ln>
        </p:spPr>
      </p:pic>
      <p:pic>
        <p:nvPicPr>
          <p:cNvPr id="30726" name="Picture 6"/>
          <p:cNvPicPr>
            <a:picLocks noChangeAspect="1" noChangeArrowheads="1"/>
          </p:cNvPicPr>
          <p:nvPr/>
        </p:nvPicPr>
        <p:blipFill>
          <a:blip r:embed="rId3" cstate="print"/>
          <a:srcRect/>
          <a:stretch>
            <a:fillRect/>
          </a:stretch>
        </p:blipFill>
        <p:spPr bwMode="auto">
          <a:xfrm>
            <a:off x="7772400" y="2514600"/>
            <a:ext cx="609600" cy="425450"/>
          </a:xfrm>
          <a:prstGeom prst="rect">
            <a:avLst/>
          </a:prstGeom>
          <a:noFill/>
          <a:ln w="9525">
            <a:noFill/>
            <a:miter lim="800000"/>
            <a:headEnd/>
            <a:tailEnd/>
          </a:ln>
        </p:spPr>
      </p:pic>
      <p:pic>
        <p:nvPicPr>
          <p:cNvPr id="30727" name="Picture 7"/>
          <p:cNvPicPr>
            <a:picLocks noChangeAspect="1" noChangeArrowheads="1"/>
          </p:cNvPicPr>
          <p:nvPr/>
        </p:nvPicPr>
        <p:blipFill>
          <a:blip r:embed="rId4" cstate="print"/>
          <a:srcRect/>
          <a:stretch>
            <a:fillRect/>
          </a:stretch>
        </p:blipFill>
        <p:spPr bwMode="auto">
          <a:xfrm>
            <a:off x="1219200" y="3429000"/>
            <a:ext cx="5867400" cy="2057400"/>
          </a:xfrm>
          <a:prstGeom prst="rect">
            <a:avLst/>
          </a:prstGeom>
          <a:noFill/>
          <a:ln w="9525">
            <a:noFill/>
            <a:miter lim="800000"/>
            <a:headEnd/>
            <a:tailEnd/>
          </a:ln>
        </p:spPr>
      </p:pic>
      <p:pic>
        <p:nvPicPr>
          <p:cNvPr id="30728" name="Picture 8"/>
          <p:cNvPicPr>
            <a:picLocks noChangeAspect="1" noChangeArrowheads="1"/>
          </p:cNvPicPr>
          <p:nvPr/>
        </p:nvPicPr>
        <p:blipFill>
          <a:blip r:embed="rId5" cstate="print"/>
          <a:srcRect/>
          <a:stretch>
            <a:fillRect/>
          </a:stretch>
        </p:blipFill>
        <p:spPr bwMode="auto">
          <a:xfrm>
            <a:off x="1066800" y="5638800"/>
            <a:ext cx="381000" cy="381000"/>
          </a:xfrm>
          <a:prstGeom prst="rect">
            <a:avLst/>
          </a:prstGeom>
          <a:noFill/>
          <a:ln w="9525">
            <a:noFill/>
            <a:miter lim="800000"/>
            <a:headEnd/>
            <a:tailEnd/>
          </a:ln>
        </p:spPr>
      </p:pic>
      <p:pic>
        <p:nvPicPr>
          <p:cNvPr id="30729" name="Picture 9"/>
          <p:cNvPicPr>
            <a:picLocks noChangeAspect="1" noChangeArrowheads="1"/>
          </p:cNvPicPr>
          <p:nvPr/>
        </p:nvPicPr>
        <p:blipFill>
          <a:blip r:embed="rId6" cstate="print"/>
          <a:srcRect/>
          <a:stretch>
            <a:fillRect/>
          </a:stretch>
        </p:blipFill>
        <p:spPr bwMode="auto">
          <a:xfrm>
            <a:off x="2057400" y="5638800"/>
            <a:ext cx="303213" cy="457200"/>
          </a:xfrm>
          <a:prstGeom prst="rect">
            <a:avLst/>
          </a:prstGeom>
          <a:noFill/>
          <a:ln w="9525">
            <a:noFill/>
            <a:miter lim="800000"/>
            <a:headEnd/>
            <a:tailEnd/>
          </a:ln>
        </p:spPr>
      </p:pic>
      <p:sp>
        <p:nvSpPr>
          <p:cNvPr id="30730" name="Text Box 10"/>
          <p:cNvSpPr txBox="1">
            <a:spLocks noChangeArrowheads="1"/>
          </p:cNvSpPr>
          <p:nvPr/>
        </p:nvSpPr>
        <p:spPr bwMode="auto">
          <a:xfrm>
            <a:off x="152400" y="5638800"/>
            <a:ext cx="3657600" cy="822325"/>
          </a:xfrm>
          <a:prstGeom prst="rect">
            <a:avLst/>
          </a:prstGeom>
          <a:noFill/>
          <a:ln w="9525">
            <a:noFill/>
            <a:miter lim="800000"/>
            <a:headEnd/>
            <a:tailEnd/>
          </a:ln>
        </p:spPr>
        <p:txBody>
          <a:bodyPr>
            <a:spAutoFit/>
          </a:bodyPr>
          <a:lstStyle/>
          <a:p>
            <a:pPr eaLnBrk="1" hangingPunct="1">
              <a:spcBef>
                <a:spcPct val="20000"/>
              </a:spcBef>
              <a:buClr>
                <a:schemeClr val="hlink"/>
              </a:buClr>
              <a:buSzPct val="80000"/>
              <a:buFont typeface="Wingdings" pitchFamily="2" charset="2"/>
              <a:buNone/>
            </a:pPr>
            <a:r>
              <a:rPr lang="en-US" sz="2400"/>
              <a:t>Where      and      are principal shearing stresses.</a:t>
            </a:r>
          </a:p>
        </p:txBody>
      </p:sp>
      <p:sp>
        <p:nvSpPr>
          <p:cNvPr id="30731" name="Text Box 11"/>
          <p:cNvSpPr txBox="1">
            <a:spLocks noChangeArrowheads="1"/>
          </p:cNvSpPr>
          <p:nvPr/>
        </p:nvSpPr>
        <p:spPr bwMode="auto">
          <a:xfrm>
            <a:off x="304800" y="2438400"/>
            <a:ext cx="8305800" cy="822325"/>
          </a:xfrm>
          <a:prstGeom prst="rect">
            <a:avLst/>
          </a:prstGeom>
          <a:noFill/>
          <a:ln w="9525">
            <a:noFill/>
            <a:miter lim="800000"/>
            <a:headEnd/>
            <a:tailEnd/>
          </a:ln>
        </p:spPr>
        <p:txBody>
          <a:bodyPr>
            <a:spAutoFit/>
          </a:bodyPr>
          <a:lstStyle/>
          <a:p>
            <a:r>
              <a:rPr lang="en-US" sz="2400"/>
              <a:t>Stress deviator involves shear stress. For example, referring</a:t>
            </a:r>
          </a:p>
          <a:p>
            <a:r>
              <a:rPr lang="en-US" sz="2400"/>
              <a:t>to a system of principal axes.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animEffect transition="in" filter="diamond(in)">
                                      <p:cBhvr>
                                        <p:cTn id="7" dur="2000"/>
                                        <p:tgtEl>
                                          <p:spTgt spid="307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23">
                                            <p:txEl>
                                              <p:pRg st="0" end="0"/>
                                            </p:txEl>
                                          </p:spTgt>
                                        </p:tgtEl>
                                        <p:attrNameLst>
                                          <p:attrName>style.visibility</p:attrName>
                                        </p:attrNameLst>
                                      </p:cBhvr>
                                      <p:to>
                                        <p:strVal val="visible"/>
                                      </p:to>
                                    </p:set>
                                    <p:anim calcmode="lin" valueType="num">
                                      <p:cBhvr additive="base">
                                        <p:cTn id="12"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725"/>
                                        </p:tgtEl>
                                        <p:attrNameLst>
                                          <p:attrName>style.visibility</p:attrName>
                                        </p:attrNameLst>
                                      </p:cBhvr>
                                      <p:to>
                                        <p:strVal val="visible"/>
                                      </p:to>
                                    </p:set>
                                    <p:anim calcmode="lin" valueType="num">
                                      <p:cBhvr additive="base">
                                        <p:cTn id="18" dur="500" fill="hold"/>
                                        <p:tgtEl>
                                          <p:spTgt spid="30725"/>
                                        </p:tgtEl>
                                        <p:attrNameLst>
                                          <p:attrName>ppt_x</p:attrName>
                                        </p:attrNameLst>
                                      </p:cBhvr>
                                      <p:tavLst>
                                        <p:tav tm="0">
                                          <p:val>
                                            <p:strVal val="#ppt_x"/>
                                          </p:val>
                                        </p:tav>
                                        <p:tav tm="100000">
                                          <p:val>
                                            <p:strVal val="#ppt_x"/>
                                          </p:val>
                                        </p:tav>
                                      </p:tavLst>
                                    </p:anim>
                                    <p:anim calcmode="lin" valueType="num">
                                      <p:cBhvr additive="base">
                                        <p:cTn id="19" dur="500" fill="hold"/>
                                        <p:tgtEl>
                                          <p:spTgt spid="3072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0726"/>
                                        </p:tgtEl>
                                        <p:attrNameLst>
                                          <p:attrName>style.visibility</p:attrName>
                                        </p:attrNameLst>
                                      </p:cBhvr>
                                      <p:to>
                                        <p:strVal val="visible"/>
                                      </p:to>
                                    </p:set>
                                    <p:anim calcmode="lin" valueType="num">
                                      <p:cBhvr additive="base">
                                        <p:cTn id="24" dur="500" fill="hold"/>
                                        <p:tgtEl>
                                          <p:spTgt spid="30726"/>
                                        </p:tgtEl>
                                        <p:attrNameLst>
                                          <p:attrName>ppt_x</p:attrName>
                                        </p:attrNameLst>
                                      </p:cBhvr>
                                      <p:tavLst>
                                        <p:tav tm="0">
                                          <p:val>
                                            <p:strVal val="#ppt_x"/>
                                          </p:val>
                                        </p:tav>
                                        <p:tav tm="100000">
                                          <p:val>
                                            <p:strVal val="#ppt_x"/>
                                          </p:val>
                                        </p:tav>
                                      </p:tavLst>
                                    </p:anim>
                                    <p:anim calcmode="lin" valueType="num">
                                      <p:cBhvr additive="base">
                                        <p:cTn id="25" dur="500" fill="hold"/>
                                        <p:tgtEl>
                                          <p:spTgt spid="3072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0731"/>
                                        </p:tgtEl>
                                        <p:attrNameLst>
                                          <p:attrName>style.visibility</p:attrName>
                                        </p:attrNameLst>
                                      </p:cBhvr>
                                      <p:to>
                                        <p:strVal val="visible"/>
                                      </p:to>
                                    </p:set>
                                    <p:anim calcmode="lin" valueType="num">
                                      <p:cBhvr additive="base">
                                        <p:cTn id="28" dur="500" fill="hold"/>
                                        <p:tgtEl>
                                          <p:spTgt spid="30731"/>
                                        </p:tgtEl>
                                        <p:attrNameLst>
                                          <p:attrName>ppt_x</p:attrName>
                                        </p:attrNameLst>
                                      </p:cBhvr>
                                      <p:tavLst>
                                        <p:tav tm="0">
                                          <p:val>
                                            <p:strVal val="#ppt_x"/>
                                          </p:val>
                                        </p:tav>
                                        <p:tav tm="100000">
                                          <p:val>
                                            <p:strVal val="#ppt_x"/>
                                          </p:val>
                                        </p:tav>
                                      </p:tavLst>
                                    </p:anim>
                                    <p:anim calcmode="lin" valueType="num">
                                      <p:cBhvr additive="base">
                                        <p:cTn id="29" dur="500" fill="hold"/>
                                        <p:tgtEl>
                                          <p:spTgt spid="3073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0727"/>
                                        </p:tgtEl>
                                        <p:attrNameLst>
                                          <p:attrName>style.visibility</p:attrName>
                                        </p:attrNameLst>
                                      </p:cBhvr>
                                      <p:to>
                                        <p:strVal val="visible"/>
                                      </p:to>
                                    </p:set>
                                    <p:anim calcmode="lin" valueType="num">
                                      <p:cBhvr additive="base">
                                        <p:cTn id="34" dur="500" fill="hold"/>
                                        <p:tgtEl>
                                          <p:spTgt spid="30727"/>
                                        </p:tgtEl>
                                        <p:attrNameLst>
                                          <p:attrName>ppt_x</p:attrName>
                                        </p:attrNameLst>
                                      </p:cBhvr>
                                      <p:tavLst>
                                        <p:tav tm="0">
                                          <p:val>
                                            <p:strVal val="#ppt_x"/>
                                          </p:val>
                                        </p:tav>
                                        <p:tav tm="100000">
                                          <p:val>
                                            <p:strVal val="#ppt_x"/>
                                          </p:val>
                                        </p:tav>
                                      </p:tavLst>
                                    </p:anim>
                                    <p:anim calcmode="lin" valueType="num">
                                      <p:cBhvr additive="base">
                                        <p:cTn id="35" dur="500" fill="hold"/>
                                        <p:tgtEl>
                                          <p:spTgt spid="3072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0728"/>
                                        </p:tgtEl>
                                        <p:attrNameLst>
                                          <p:attrName>style.visibility</p:attrName>
                                        </p:attrNameLst>
                                      </p:cBhvr>
                                      <p:to>
                                        <p:strVal val="visible"/>
                                      </p:to>
                                    </p:set>
                                    <p:anim calcmode="lin" valueType="num">
                                      <p:cBhvr additive="base">
                                        <p:cTn id="40" dur="500" fill="hold"/>
                                        <p:tgtEl>
                                          <p:spTgt spid="30728"/>
                                        </p:tgtEl>
                                        <p:attrNameLst>
                                          <p:attrName>ppt_x</p:attrName>
                                        </p:attrNameLst>
                                      </p:cBhvr>
                                      <p:tavLst>
                                        <p:tav tm="0">
                                          <p:val>
                                            <p:strVal val="#ppt_x"/>
                                          </p:val>
                                        </p:tav>
                                        <p:tav tm="100000">
                                          <p:val>
                                            <p:strVal val="#ppt_x"/>
                                          </p:val>
                                        </p:tav>
                                      </p:tavLst>
                                    </p:anim>
                                    <p:anim calcmode="lin" valueType="num">
                                      <p:cBhvr additive="base">
                                        <p:cTn id="41" dur="500" fill="hold"/>
                                        <p:tgtEl>
                                          <p:spTgt spid="30728"/>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0729"/>
                                        </p:tgtEl>
                                        <p:attrNameLst>
                                          <p:attrName>style.visibility</p:attrName>
                                        </p:attrNameLst>
                                      </p:cBhvr>
                                      <p:to>
                                        <p:strVal val="visible"/>
                                      </p:to>
                                    </p:set>
                                    <p:anim calcmode="lin" valueType="num">
                                      <p:cBhvr additive="base">
                                        <p:cTn id="44" dur="500" fill="hold"/>
                                        <p:tgtEl>
                                          <p:spTgt spid="30729"/>
                                        </p:tgtEl>
                                        <p:attrNameLst>
                                          <p:attrName>ppt_x</p:attrName>
                                        </p:attrNameLst>
                                      </p:cBhvr>
                                      <p:tavLst>
                                        <p:tav tm="0">
                                          <p:val>
                                            <p:strVal val="#ppt_x"/>
                                          </p:val>
                                        </p:tav>
                                        <p:tav tm="100000">
                                          <p:val>
                                            <p:strVal val="#ppt_x"/>
                                          </p:val>
                                        </p:tav>
                                      </p:tavLst>
                                    </p:anim>
                                    <p:anim calcmode="lin" valueType="num">
                                      <p:cBhvr additive="base">
                                        <p:cTn id="45" dur="500" fill="hold"/>
                                        <p:tgtEl>
                                          <p:spTgt spid="3072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0730"/>
                                        </p:tgtEl>
                                        <p:attrNameLst>
                                          <p:attrName>style.visibility</p:attrName>
                                        </p:attrNameLst>
                                      </p:cBhvr>
                                      <p:to>
                                        <p:strVal val="visible"/>
                                      </p:to>
                                    </p:set>
                                    <p:anim calcmode="lin" valueType="num">
                                      <p:cBhvr additive="base">
                                        <p:cTn id="48" dur="500" fill="hold"/>
                                        <p:tgtEl>
                                          <p:spTgt spid="30730"/>
                                        </p:tgtEl>
                                        <p:attrNameLst>
                                          <p:attrName>ppt_x</p:attrName>
                                        </p:attrNameLst>
                                      </p:cBhvr>
                                      <p:tavLst>
                                        <p:tav tm="0">
                                          <p:val>
                                            <p:strVal val="#ppt_x"/>
                                          </p:val>
                                        </p:tav>
                                        <p:tav tm="100000">
                                          <p:val>
                                            <p:strVal val="#ppt_x"/>
                                          </p:val>
                                        </p:tav>
                                      </p:tavLst>
                                    </p:anim>
                                    <p:anim calcmode="lin" valueType="num">
                                      <p:cBhvr additive="base">
                                        <p:cTn id="49" dur="500" fill="hold"/>
                                        <p:tgtEl>
                                          <p:spTgt spid="307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p:bldP spid="30731"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381000" y="0"/>
            <a:ext cx="8229600" cy="560388"/>
          </a:xfrm>
        </p:spPr>
        <p:txBody>
          <a:bodyPr/>
          <a:lstStyle/>
          <a:p>
            <a:pPr eaLnBrk="1" hangingPunct="1"/>
            <a:r>
              <a:rPr lang="en-US" smtClean="0"/>
              <a:t>Introduction  to  wire drawing:</a:t>
            </a:r>
          </a:p>
        </p:txBody>
      </p:sp>
      <p:sp>
        <p:nvSpPr>
          <p:cNvPr id="277507" name="Rectangle 3"/>
          <p:cNvSpPr>
            <a:spLocks noGrp="1" noChangeArrowheads="1"/>
          </p:cNvSpPr>
          <p:nvPr>
            <p:ph idx="1"/>
          </p:nvPr>
        </p:nvSpPr>
        <p:spPr>
          <a:xfrm>
            <a:off x="152400" y="533400"/>
            <a:ext cx="8839200" cy="1905000"/>
          </a:xfrm>
        </p:spPr>
        <p:txBody>
          <a:bodyPr/>
          <a:lstStyle/>
          <a:p>
            <a:pPr eaLnBrk="1" hangingPunct="1"/>
            <a:r>
              <a:rPr lang="en-US" smtClean="0"/>
              <a:t>Wire drawing involves reducing the diameter of a rod or wire by passing through a series of drawing dies or plates.</a:t>
            </a:r>
          </a:p>
          <a:p>
            <a:pPr eaLnBrk="1" hangingPunct="1"/>
            <a:r>
              <a:rPr lang="en-US" smtClean="0"/>
              <a:t>The subsequent drawing die must have smaller bore diameter than the previous drawing die.</a:t>
            </a:r>
          </a:p>
        </p:txBody>
      </p:sp>
      <p:pic>
        <p:nvPicPr>
          <p:cNvPr id="280580" name="Picture 4"/>
          <p:cNvPicPr>
            <a:picLocks noChangeAspect="1" noChangeArrowheads="1"/>
          </p:cNvPicPr>
          <p:nvPr/>
        </p:nvPicPr>
        <p:blipFill>
          <a:blip r:embed="rId2" cstate="print"/>
          <a:srcRect/>
          <a:stretch>
            <a:fillRect/>
          </a:stretch>
        </p:blipFill>
        <p:spPr bwMode="auto">
          <a:xfrm>
            <a:off x="-23813" y="2438400"/>
            <a:ext cx="2973388" cy="2590800"/>
          </a:xfrm>
          <a:prstGeom prst="rect">
            <a:avLst/>
          </a:prstGeom>
          <a:noFill/>
          <a:ln w="9525">
            <a:noFill/>
            <a:miter lim="800000"/>
            <a:headEnd/>
            <a:tailEnd/>
          </a:ln>
        </p:spPr>
      </p:pic>
      <p:pic>
        <p:nvPicPr>
          <p:cNvPr id="280581" name="Picture 5"/>
          <p:cNvPicPr>
            <a:picLocks noChangeAspect="1" noChangeArrowheads="1"/>
          </p:cNvPicPr>
          <p:nvPr/>
        </p:nvPicPr>
        <p:blipFill>
          <a:blip r:embed="rId3" cstate="print"/>
          <a:srcRect/>
          <a:stretch>
            <a:fillRect/>
          </a:stretch>
        </p:blipFill>
        <p:spPr bwMode="auto">
          <a:xfrm>
            <a:off x="2971800" y="2438400"/>
            <a:ext cx="3562350" cy="1974850"/>
          </a:xfrm>
          <a:prstGeom prst="rect">
            <a:avLst/>
          </a:prstGeom>
          <a:noFill/>
          <a:ln w="9525">
            <a:noFill/>
            <a:miter lim="800000"/>
            <a:headEnd/>
            <a:tailEnd/>
          </a:ln>
        </p:spPr>
      </p:pic>
      <p:pic>
        <p:nvPicPr>
          <p:cNvPr id="280582" name="Picture 6"/>
          <p:cNvPicPr>
            <a:picLocks noChangeAspect="1" noChangeArrowheads="1"/>
          </p:cNvPicPr>
          <p:nvPr/>
        </p:nvPicPr>
        <p:blipFill>
          <a:blip r:embed="rId4" cstate="print"/>
          <a:srcRect/>
          <a:stretch>
            <a:fillRect/>
          </a:stretch>
        </p:blipFill>
        <p:spPr bwMode="auto">
          <a:xfrm>
            <a:off x="6756400" y="2438400"/>
            <a:ext cx="2387600" cy="1871663"/>
          </a:xfrm>
          <a:prstGeom prst="rect">
            <a:avLst/>
          </a:prstGeom>
          <a:noFill/>
          <a:ln w="9525">
            <a:noFill/>
            <a:miter lim="800000"/>
            <a:headEnd/>
            <a:tailEnd/>
          </a:ln>
        </p:spPr>
      </p:pic>
      <p:pic>
        <p:nvPicPr>
          <p:cNvPr id="280583" name="Picture 7"/>
          <p:cNvPicPr>
            <a:picLocks noChangeAspect="1" noChangeArrowheads="1"/>
          </p:cNvPicPr>
          <p:nvPr/>
        </p:nvPicPr>
        <p:blipFill>
          <a:blip r:embed="rId5" cstate="print"/>
          <a:srcRect/>
          <a:stretch>
            <a:fillRect/>
          </a:stretch>
        </p:blipFill>
        <p:spPr bwMode="auto">
          <a:xfrm>
            <a:off x="3200400" y="4572000"/>
            <a:ext cx="5643563" cy="20955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80583"/>
                                        </p:tgtEl>
                                        <p:attrNameLst>
                                          <p:attrName>style.visibility</p:attrName>
                                        </p:attrNameLst>
                                      </p:cBhvr>
                                      <p:to>
                                        <p:strVal val="visible"/>
                                      </p:to>
                                    </p:set>
                                    <p:animEffect transition="in" filter="checkerboard(across)">
                                      <p:cBhvr>
                                        <p:cTn id="7" dur="500"/>
                                        <p:tgtEl>
                                          <p:spTgt spid="280583"/>
                                        </p:tgtEl>
                                      </p:cBhvr>
                                    </p:animEffect>
                                  </p:childTnLst>
                                </p:cTn>
                              </p:par>
                              <p:par>
                                <p:cTn id="8" presetID="5" presetClass="entr" presetSubtype="10" fill="hold" nodeType="withEffect">
                                  <p:stCondLst>
                                    <p:cond delay="0"/>
                                  </p:stCondLst>
                                  <p:childTnLst>
                                    <p:set>
                                      <p:cBhvr>
                                        <p:cTn id="9" dur="1" fill="hold">
                                          <p:stCondLst>
                                            <p:cond delay="0"/>
                                          </p:stCondLst>
                                        </p:cTn>
                                        <p:tgtEl>
                                          <p:spTgt spid="280580"/>
                                        </p:tgtEl>
                                        <p:attrNameLst>
                                          <p:attrName>style.visibility</p:attrName>
                                        </p:attrNameLst>
                                      </p:cBhvr>
                                      <p:to>
                                        <p:strVal val="visible"/>
                                      </p:to>
                                    </p:set>
                                    <p:animEffect transition="in" filter="checkerboard(across)">
                                      <p:cBhvr>
                                        <p:cTn id="10" dur="500"/>
                                        <p:tgtEl>
                                          <p:spTgt spid="280580"/>
                                        </p:tgtEl>
                                      </p:cBhvr>
                                    </p:animEffect>
                                  </p:childTnLst>
                                </p:cTn>
                              </p:par>
                              <p:par>
                                <p:cTn id="11" presetID="5" presetClass="entr" presetSubtype="10" fill="hold" nodeType="withEffect">
                                  <p:stCondLst>
                                    <p:cond delay="0"/>
                                  </p:stCondLst>
                                  <p:childTnLst>
                                    <p:set>
                                      <p:cBhvr>
                                        <p:cTn id="12" dur="1" fill="hold">
                                          <p:stCondLst>
                                            <p:cond delay="0"/>
                                          </p:stCondLst>
                                        </p:cTn>
                                        <p:tgtEl>
                                          <p:spTgt spid="280581"/>
                                        </p:tgtEl>
                                        <p:attrNameLst>
                                          <p:attrName>style.visibility</p:attrName>
                                        </p:attrNameLst>
                                      </p:cBhvr>
                                      <p:to>
                                        <p:strVal val="visible"/>
                                      </p:to>
                                    </p:set>
                                    <p:animEffect transition="in" filter="checkerboard(across)">
                                      <p:cBhvr>
                                        <p:cTn id="13" dur="500"/>
                                        <p:tgtEl>
                                          <p:spTgt spid="280581"/>
                                        </p:tgtEl>
                                      </p:cBhvr>
                                    </p:animEffect>
                                  </p:childTnLst>
                                </p:cTn>
                              </p:par>
                              <p:par>
                                <p:cTn id="14" presetID="5" presetClass="entr" presetSubtype="10" fill="hold" nodeType="withEffect">
                                  <p:stCondLst>
                                    <p:cond delay="0"/>
                                  </p:stCondLst>
                                  <p:childTnLst>
                                    <p:set>
                                      <p:cBhvr>
                                        <p:cTn id="15" dur="1" fill="hold">
                                          <p:stCondLst>
                                            <p:cond delay="0"/>
                                          </p:stCondLst>
                                        </p:cTn>
                                        <p:tgtEl>
                                          <p:spTgt spid="280582"/>
                                        </p:tgtEl>
                                        <p:attrNameLst>
                                          <p:attrName>style.visibility</p:attrName>
                                        </p:attrNameLst>
                                      </p:cBhvr>
                                      <p:to>
                                        <p:strVal val="visible"/>
                                      </p:to>
                                    </p:set>
                                    <p:animEffect transition="in" filter="checkerboard(across)">
                                      <p:cBhvr>
                                        <p:cTn id="16" dur="500"/>
                                        <p:tgtEl>
                                          <p:spTgt spid="280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381000" y="0"/>
            <a:ext cx="8229600" cy="560388"/>
          </a:xfrm>
        </p:spPr>
        <p:txBody>
          <a:bodyPr/>
          <a:lstStyle/>
          <a:p>
            <a:pPr eaLnBrk="1" hangingPunct="1"/>
            <a:r>
              <a:rPr lang="en-US" smtClean="0"/>
              <a:t>Introduction  to  Tube drawing:</a:t>
            </a:r>
          </a:p>
        </p:txBody>
      </p:sp>
      <p:sp>
        <p:nvSpPr>
          <p:cNvPr id="278531" name="Rectangle 3"/>
          <p:cNvSpPr>
            <a:spLocks noGrp="1" noChangeArrowheads="1"/>
          </p:cNvSpPr>
          <p:nvPr>
            <p:ph idx="1"/>
          </p:nvPr>
        </p:nvSpPr>
        <p:spPr>
          <a:xfrm>
            <a:off x="152400" y="533400"/>
            <a:ext cx="8839200" cy="1905000"/>
          </a:xfrm>
        </p:spPr>
        <p:txBody>
          <a:bodyPr/>
          <a:lstStyle/>
          <a:p>
            <a:pPr eaLnBrk="1" hangingPunct="1"/>
            <a:r>
              <a:rPr lang="en-US" smtClean="0"/>
              <a:t>Tube drawing involves reducing the cross section and wall thickness through a draw die.</a:t>
            </a:r>
          </a:p>
          <a:p>
            <a:pPr eaLnBrk="1" hangingPunct="1"/>
            <a:r>
              <a:rPr lang="en-US" smtClean="0"/>
              <a:t>The cross section can be circular, square hexagonal or in any shapes.</a:t>
            </a:r>
          </a:p>
        </p:txBody>
      </p:sp>
      <p:pic>
        <p:nvPicPr>
          <p:cNvPr id="281604" name="Picture 4"/>
          <p:cNvPicPr>
            <a:picLocks noChangeAspect="1" noChangeArrowheads="1"/>
          </p:cNvPicPr>
          <p:nvPr/>
        </p:nvPicPr>
        <p:blipFill>
          <a:blip r:embed="rId2" cstate="print"/>
          <a:srcRect/>
          <a:stretch>
            <a:fillRect/>
          </a:stretch>
        </p:blipFill>
        <p:spPr bwMode="auto">
          <a:xfrm>
            <a:off x="179388" y="2590800"/>
            <a:ext cx="6005512" cy="3657600"/>
          </a:xfrm>
          <a:prstGeom prst="rect">
            <a:avLst/>
          </a:prstGeom>
          <a:noFill/>
          <a:ln w="9525">
            <a:noFill/>
            <a:miter lim="800000"/>
            <a:headEnd/>
            <a:tailEnd/>
          </a:ln>
        </p:spPr>
      </p:pic>
      <p:pic>
        <p:nvPicPr>
          <p:cNvPr id="281605" name="Picture 5"/>
          <p:cNvPicPr>
            <a:picLocks noChangeAspect="1" noChangeArrowheads="1"/>
          </p:cNvPicPr>
          <p:nvPr/>
        </p:nvPicPr>
        <p:blipFill>
          <a:blip r:embed="rId3" cstate="print"/>
          <a:srcRect/>
          <a:stretch>
            <a:fillRect/>
          </a:stretch>
        </p:blipFill>
        <p:spPr bwMode="auto">
          <a:xfrm>
            <a:off x="6324600" y="2590800"/>
            <a:ext cx="2687638" cy="3505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81604"/>
                                        </p:tgtEl>
                                        <p:attrNameLst>
                                          <p:attrName>style.visibility</p:attrName>
                                        </p:attrNameLst>
                                      </p:cBhvr>
                                      <p:to>
                                        <p:strVal val="visible"/>
                                      </p:to>
                                    </p:set>
                                    <p:animEffect transition="in" filter="checkerboard(across)">
                                      <p:cBhvr>
                                        <p:cTn id="7" dur="500"/>
                                        <p:tgtEl>
                                          <p:spTgt spid="281604"/>
                                        </p:tgtEl>
                                      </p:cBhvr>
                                    </p:animEffect>
                                  </p:childTnLst>
                                </p:cTn>
                              </p:par>
                              <p:par>
                                <p:cTn id="8" presetID="5" presetClass="entr" presetSubtype="10" fill="hold" nodeType="withEffect">
                                  <p:stCondLst>
                                    <p:cond delay="0"/>
                                  </p:stCondLst>
                                  <p:childTnLst>
                                    <p:set>
                                      <p:cBhvr>
                                        <p:cTn id="9" dur="1" fill="hold">
                                          <p:stCondLst>
                                            <p:cond delay="0"/>
                                          </p:stCondLst>
                                        </p:cTn>
                                        <p:tgtEl>
                                          <p:spTgt spid="281605"/>
                                        </p:tgtEl>
                                        <p:attrNameLst>
                                          <p:attrName>style.visibility</p:attrName>
                                        </p:attrNameLst>
                                      </p:cBhvr>
                                      <p:to>
                                        <p:strVal val="visible"/>
                                      </p:to>
                                    </p:set>
                                    <p:animEffect transition="in" filter="checkerboard(across)">
                                      <p:cBhvr>
                                        <p:cTn id="10" dur="500"/>
                                        <p:tgtEl>
                                          <p:spTgt spid="28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381000" y="0"/>
            <a:ext cx="8229600" cy="381000"/>
          </a:xfrm>
        </p:spPr>
        <p:txBody>
          <a:bodyPr/>
          <a:lstStyle/>
          <a:p>
            <a:pPr eaLnBrk="1" hangingPunct="1"/>
            <a:r>
              <a:rPr lang="en-US" smtClean="0"/>
              <a:t>Introduction to Drawing:</a:t>
            </a:r>
          </a:p>
        </p:txBody>
      </p:sp>
      <p:sp>
        <p:nvSpPr>
          <p:cNvPr id="279555" name="Rectangle 3"/>
          <p:cNvSpPr>
            <a:spLocks noGrp="1" noChangeArrowheads="1"/>
          </p:cNvSpPr>
          <p:nvPr>
            <p:ph idx="1"/>
          </p:nvPr>
        </p:nvSpPr>
        <p:spPr>
          <a:xfrm>
            <a:off x="0" y="533400"/>
            <a:ext cx="9144000" cy="6324600"/>
          </a:xfrm>
        </p:spPr>
        <p:txBody>
          <a:bodyPr/>
          <a:lstStyle/>
          <a:p>
            <a:pPr eaLnBrk="1" hangingPunct="1"/>
            <a:r>
              <a:rPr lang="en-US" sz="2700" smtClean="0"/>
              <a:t>Drawing operations involve pulling metal through a die by means of a tensile force applied to the exit side of the die.</a:t>
            </a:r>
          </a:p>
          <a:p>
            <a:pPr eaLnBrk="1" hangingPunct="1"/>
            <a:endParaRPr lang="en-US" sz="800" smtClean="0"/>
          </a:p>
          <a:p>
            <a:pPr eaLnBrk="1" hangingPunct="1"/>
            <a:r>
              <a:rPr lang="en-US" sz="2700" smtClean="0"/>
              <a:t>The plastic flow is caused by compression force, arising from the reaction of the metal with the die.</a:t>
            </a:r>
          </a:p>
          <a:p>
            <a:pPr eaLnBrk="1" hangingPunct="1"/>
            <a:endParaRPr lang="en-US" sz="800" smtClean="0"/>
          </a:p>
          <a:p>
            <a:pPr eaLnBrk="1" hangingPunct="1"/>
            <a:r>
              <a:rPr lang="en-US" sz="2700" smtClean="0"/>
              <a:t>Starting materials: hot rolled stock (ferrous) and extruded (nonferrous).</a:t>
            </a:r>
          </a:p>
          <a:p>
            <a:pPr eaLnBrk="1" hangingPunct="1"/>
            <a:endParaRPr lang="en-US" sz="800" smtClean="0"/>
          </a:p>
          <a:p>
            <a:pPr eaLnBrk="1" hangingPunct="1"/>
            <a:r>
              <a:rPr lang="en-US" sz="2700" smtClean="0"/>
              <a:t>Material should have high ductility and good tensile strength. </a:t>
            </a:r>
          </a:p>
          <a:p>
            <a:pPr eaLnBrk="1" hangingPunct="1"/>
            <a:endParaRPr lang="en-US" sz="800" smtClean="0"/>
          </a:p>
          <a:p>
            <a:pPr eaLnBrk="1" hangingPunct="1"/>
            <a:r>
              <a:rPr lang="en-US" sz="2700" smtClean="0"/>
              <a:t>Bar wire and tube drawing are usually carried out at room temperature, except for large deformation, which leads to considerable rise in temperature during drawing.</a:t>
            </a:r>
          </a:p>
          <a:p>
            <a:pPr eaLnBrk="1" hangingPunct="1"/>
            <a:endParaRPr lang="en-US" sz="800" smtClean="0"/>
          </a:p>
          <a:p>
            <a:pPr eaLnBrk="1" hangingPunct="1"/>
            <a:r>
              <a:rPr lang="en-US" sz="2700" smtClean="0"/>
              <a:t>The metal usually has a circular symmetry (but not always, depending on requirements).</a:t>
            </a:r>
          </a:p>
        </p:txBody>
      </p:sp>
    </p:spTree>
  </p:cSld>
  <p:clrMapOvr>
    <a:masterClrMapping/>
  </p:clrMapOvr>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381000" y="0"/>
            <a:ext cx="8229600" cy="560388"/>
          </a:xfrm>
        </p:spPr>
        <p:txBody>
          <a:bodyPr/>
          <a:lstStyle/>
          <a:p>
            <a:pPr eaLnBrk="1" hangingPunct="1"/>
            <a:r>
              <a:rPr lang="en-US" smtClean="0"/>
              <a:t>Rod and wire drawing:</a:t>
            </a:r>
          </a:p>
        </p:txBody>
      </p:sp>
      <p:sp>
        <p:nvSpPr>
          <p:cNvPr id="280579" name="Rectangle 3"/>
          <p:cNvSpPr>
            <a:spLocks noGrp="1" noChangeArrowheads="1"/>
          </p:cNvSpPr>
          <p:nvPr>
            <p:ph idx="1"/>
          </p:nvPr>
        </p:nvSpPr>
        <p:spPr>
          <a:xfrm>
            <a:off x="152400" y="533400"/>
            <a:ext cx="8839200" cy="2819400"/>
          </a:xfrm>
        </p:spPr>
        <p:txBody>
          <a:bodyPr/>
          <a:lstStyle/>
          <a:p>
            <a:pPr eaLnBrk="1" hangingPunct="1"/>
            <a:r>
              <a:rPr lang="en-US" smtClean="0"/>
              <a:t>Reducing the diameter through plastic deformation while the volume remains the same.</a:t>
            </a:r>
          </a:p>
          <a:p>
            <a:pPr eaLnBrk="1" hangingPunct="1"/>
            <a:r>
              <a:rPr lang="en-US" smtClean="0"/>
              <a:t>Same principals for drawing bars, rods, and wire but equipment is different in sizes depending on products.</a:t>
            </a:r>
          </a:p>
          <a:p>
            <a:pPr eaLnBrk="1" hangingPunct="1"/>
            <a:r>
              <a:rPr lang="en-US" smtClean="0"/>
              <a:t>Rods  relatively larger diameter products.</a:t>
            </a:r>
          </a:p>
          <a:p>
            <a:pPr eaLnBrk="1" hangingPunct="1"/>
            <a:r>
              <a:rPr lang="en-US" smtClean="0"/>
              <a:t>Wires  small diameter products &lt; 5 mm diameter.</a:t>
            </a:r>
          </a:p>
        </p:txBody>
      </p:sp>
      <p:pic>
        <p:nvPicPr>
          <p:cNvPr id="283652" name="Picture 4"/>
          <p:cNvPicPr>
            <a:picLocks noChangeAspect="1" noChangeArrowheads="1"/>
          </p:cNvPicPr>
          <p:nvPr/>
        </p:nvPicPr>
        <p:blipFill>
          <a:blip r:embed="rId2" cstate="print"/>
          <a:srcRect/>
          <a:stretch>
            <a:fillRect/>
          </a:stretch>
        </p:blipFill>
        <p:spPr bwMode="auto">
          <a:xfrm>
            <a:off x="457200" y="3419475"/>
            <a:ext cx="7772400" cy="32893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83652"/>
                                        </p:tgtEl>
                                        <p:attrNameLst>
                                          <p:attrName>style.visibility</p:attrName>
                                        </p:attrNameLst>
                                      </p:cBhvr>
                                      <p:to>
                                        <p:strVal val="visible"/>
                                      </p:to>
                                    </p:set>
                                    <p:animEffect transition="in" filter="checkerboard(across)">
                                      <p:cBhvr>
                                        <p:cTn id="7" dur="500"/>
                                        <p:tgtEl>
                                          <p:spTgt spid="28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381000" y="0"/>
            <a:ext cx="8229600" cy="560388"/>
          </a:xfrm>
        </p:spPr>
        <p:txBody>
          <a:bodyPr/>
          <a:lstStyle/>
          <a:p>
            <a:pPr eaLnBrk="1" hangingPunct="1"/>
            <a:r>
              <a:rPr lang="en-US" smtClean="0"/>
              <a:t>Rod drawing:</a:t>
            </a:r>
          </a:p>
        </p:txBody>
      </p:sp>
      <p:sp>
        <p:nvSpPr>
          <p:cNvPr id="281603" name="Rectangle 3"/>
          <p:cNvSpPr>
            <a:spLocks noGrp="1" noChangeArrowheads="1"/>
          </p:cNvSpPr>
          <p:nvPr>
            <p:ph idx="1"/>
          </p:nvPr>
        </p:nvSpPr>
        <p:spPr>
          <a:xfrm>
            <a:off x="0" y="533400"/>
            <a:ext cx="9144000" cy="3048000"/>
          </a:xfrm>
        </p:spPr>
        <p:txBody>
          <a:bodyPr/>
          <a:lstStyle/>
          <a:p>
            <a:pPr eaLnBrk="1" hangingPunct="1"/>
            <a:r>
              <a:rPr lang="en-US" smtClean="0"/>
              <a:t>Rods which can not be coiled, are produced on draw benches. </a:t>
            </a:r>
          </a:p>
          <a:p>
            <a:pPr lvl="1" eaLnBrk="1" hangingPunct="1">
              <a:buFont typeface="Wingdings" pitchFamily="2" charset="2"/>
              <a:buNone/>
            </a:pPr>
            <a:r>
              <a:rPr lang="en-US" smtClean="0"/>
              <a:t>Machine capacity :</a:t>
            </a:r>
          </a:p>
          <a:p>
            <a:pPr lvl="1" eaLnBrk="1" hangingPunct="1">
              <a:buFont typeface="Wingdings" pitchFamily="2" charset="2"/>
              <a:buNone/>
            </a:pPr>
            <a:r>
              <a:rPr lang="en-US" smtClean="0"/>
              <a:t>1 MN draw-bench</a:t>
            </a:r>
          </a:p>
          <a:p>
            <a:pPr lvl="1" eaLnBrk="1" hangingPunct="1">
              <a:buFont typeface="Wingdings" pitchFamily="2" charset="2"/>
              <a:buNone/>
            </a:pPr>
            <a:r>
              <a:rPr lang="en-US" smtClean="0"/>
              <a:t>30 m of runout</a:t>
            </a:r>
          </a:p>
          <a:p>
            <a:pPr lvl="1" eaLnBrk="1" hangingPunct="1">
              <a:buFont typeface="Wingdings" pitchFamily="2" charset="2"/>
              <a:buNone/>
            </a:pPr>
            <a:r>
              <a:rPr lang="en-US" smtClean="0"/>
              <a:t>150-1500 mm.s</a:t>
            </a:r>
            <a:r>
              <a:rPr lang="en-US" baseline="30000" smtClean="0"/>
              <a:t>-1</a:t>
            </a:r>
            <a:r>
              <a:rPr lang="en-US" smtClean="0"/>
              <a:t> draw speed</a:t>
            </a:r>
          </a:p>
        </p:txBody>
      </p:sp>
      <p:pic>
        <p:nvPicPr>
          <p:cNvPr id="284676" name="Picture 4"/>
          <p:cNvPicPr>
            <a:picLocks noChangeAspect="1" noChangeArrowheads="1"/>
          </p:cNvPicPr>
          <p:nvPr/>
        </p:nvPicPr>
        <p:blipFill>
          <a:blip r:embed="rId2" cstate="print"/>
          <a:srcRect/>
          <a:stretch>
            <a:fillRect/>
          </a:stretch>
        </p:blipFill>
        <p:spPr bwMode="auto">
          <a:xfrm>
            <a:off x="228600" y="3962400"/>
            <a:ext cx="7086600" cy="2898775"/>
          </a:xfrm>
          <a:prstGeom prst="rect">
            <a:avLst/>
          </a:prstGeom>
          <a:noFill/>
          <a:ln w="9525">
            <a:noFill/>
            <a:miter lim="800000"/>
            <a:headEnd/>
            <a:tailEnd/>
          </a:ln>
        </p:spPr>
      </p:pic>
      <p:pic>
        <p:nvPicPr>
          <p:cNvPr id="284677" name="Picture 5"/>
          <p:cNvPicPr>
            <a:picLocks noChangeAspect="1" noChangeArrowheads="1"/>
          </p:cNvPicPr>
          <p:nvPr/>
        </p:nvPicPr>
        <p:blipFill>
          <a:blip r:embed="rId3" cstate="print"/>
          <a:srcRect/>
          <a:stretch>
            <a:fillRect/>
          </a:stretch>
        </p:blipFill>
        <p:spPr bwMode="auto">
          <a:xfrm>
            <a:off x="4953000" y="1219200"/>
            <a:ext cx="4191000" cy="25860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84677"/>
                                        </p:tgtEl>
                                        <p:attrNameLst>
                                          <p:attrName>style.visibility</p:attrName>
                                        </p:attrNameLst>
                                      </p:cBhvr>
                                      <p:to>
                                        <p:strVal val="visible"/>
                                      </p:to>
                                    </p:set>
                                    <p:animEffect transition="in" filter="checkerboard(across)">
                                      <p:cBhvr>
                                        <p:cTn id="7" dur="500"/>
                                        <p:tgtEl>
                                          <p:spTgt spid="28467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84676"/>
                                        </p:tgtEl>
                                        <p:attrNameLst>
                                          <p:attrName>style.visibility</p:attrName>
                                        </p:attrNameLst>
                                      </p:cBhvr>
                                      <p:to>
                                        <p:strVal val="visible"/>
                                      </p:to>
                                    </p:set>
                                    <p:animEffect transition="in" filter="checkerboard(across)">
                                      <p:cBhvr>
                                        <p:cTn id="12" dur="500"/>
                                        <p:tgtEl>
                                          <p:spTgt spid="284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381000" y="0"/>
            <a:ext cx="5638800" cy="560388"/>
          </a:xfrm>
        </p:spPr>
        <p:txBody>
          <a:bodyPr/>
          <a:lstStyle/>
          <a:p>
            <a:pPr eaLnBrk="1" hangingPunct="1"/>
            <a:r>
              <a:rPr lang="en-US" smtClean="0"/>
              <a:t>Wire drawing die:</a:t>
            </a:r>
          </a:p>
        </p:txBody>
      </p:sp>
      <p:sp>
        <p:nvSpPr>
          <p:cNvPr id="282627" name="Rectangle 3"/>
          <p:cNvSpPr>
            <a:spLocks noGrp="1" noChangeArrowheads="1"/>
          </p:cNvSpPr>
          <p:nvPr>
            <p:ph idx="1"/>
          </p:nvPr>
        </p:nvSpPr>
        <p:spPr>
          <a:xfrm>
            <a:off x="0" y="457200"/>
            <a:ext cx="8991600" cy="6400800"/>
          </a:xfrm>
        </p:spPr>
        <p:txBody>
          <a:bodyPr/>
          <a:lstStyle/>
          <a:p>
            <a:pPr eaLnBrk="1" hangingPunct="1">
              <a:buFont typeface="Wingdings" pitchFamily="2" charset="2"/>
              <a:buNone/>
            </a:pPr>
            <a:r>
              <a:rPr lang="en-US" b="1" smtClean="0"/>
              <a:t>	Conical drawing die:</a:t>
            </a:r>
          </a:p>
          <a:p>
            <a:pPr eaLnBrk="1" hangingPunct="1"/>
            <a:r>
              <a:rPr lang="en-US" sz="2600" smtClean="0"/>
              <a:t>Shape of the bell causes hydrostatic  	                                            pressure to increase and promotes 			              the flow of lubricant into the die.</a:t>
            </a:r>
          </a:p>
          <a:p>
            <a:pPr eaLnBrk="1" hangingPunct="1"/>
            <a:r>
              <a:rPr lang="en-US" sz="2600" smtClean="0"/>
              <a:t>The approach angle – where the 		                    actual reduction in diameter occurs,			        giving the half die angle α.</a:t>
            </a:r>
          </a:p>
          <a:p>
            <a:pPr eaLnBrk="1" hangingPunct="1"/>
            <a:r>
              <a:rPr lang="en-US" sz="2600" smtClean="0"/>
              <a:t>The bearing region produces a frictional drag on the wire and also remove surface damage due to die wear, without changing dimensions.</a:t>
            </a:r>
          </a:p>
          <a:p>
            <a:pPr eaLnBrk="1" hangingPunct="1"/>
            <a:r>
              <a:rPr lang="en-US" sz="2600" smtClean="0"/>
              <a:t>The back relief allows the metal to expand slightly as the wire leaves the die and also minimizes abrasion if the drawing stops or the die is out of alignment.</a:t>
            </a:r>
          </a:p>
          <a:p>
            <a:pPr eaLnBrk="1" hangingPunct="1"/>
            <a:r>
              <a:rPr lang="en-US" sz="2600" smtClean="0"/>
              <a:t>The die nib made from cemented carbide or diamond is encased for protection in a thick steel casing.</a:t>
            </a:r>
            <a:endParaRPr lang="en-US" sz="2600" b="1" smtClean="0"/>
          </a:p>
        </p:txBody>
      </p:sp>
      <p:pic>
        <p:nvPicPr>
          <p:cNvPr id="285700" name="Picture 4"/>
          <p:cNvPicPr>
            <a:picLocks noChangeAspect="1" noChangeArrowheads="1"/>
          </p:cNvPicPr>
          <p:nvPr/>
        </p:nvPicPr>
        <p:blipFill>
          <a:blip r:embed="rId2" cstate="print"/>
          <a:srcRect/>
          <a:stretch>
            <a:fillRect/>
          </a:stretch>
        </p:blipFill>
        <p:spPr bwMode="auto">
          <a:xfrm>
            <a:off x="5410200" y="228600"/>
            <a:ext cx="3429000" cy="33924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85700"/>
                                        </p:tgtEl>
                                        <p:attrNameLst>
                                          <p:attrName>style.visibility</p:attrName>
                                        </p:attrNameLst>
                                      </p:cBhvr>
                                      <p:to>
                                        <p:strVal val="visible"/>
                                      </p:to>
                                    </p:set>
                                    <p:animEffect transition="in" filter="checkerboard(across)">
                                      <p:cBhvr>
                                        <p:cTn id="7" dur="500"/>
                                        <p:tgtEl>
                                          <p:spTgt spid="285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381000" y="0"/>
            <a:ext cx="8229600" cy="560388"/>
          </a:xfrm>
        </p:spPr>
        <p:txBody>
          <a:bodyPr/>
          <a:lstStyle/>
          <a:p>
            <a:pPr eaLnBrk="1" hangingPunct="1"/>
            <a:r>
              <a:rPr lang="en-US" smtClean="0"/>
              <a:t>Example of wiredrawing dies:</a:t>
            </a:r>
          </a:p>
        </p:txBody>
      </p:sp>
      <p:pic>
        <p:nvPicPr>
          <p:cNvPr id="286724" name="Picture 4"/>
          <p:cNvPicPr>
            <a:picLocks noChangeAspect="1" noChangeArrowheads="1"/>
          </p:cNvPicPr>
          <p:nvPr/>
        </p:nvPicPr>
        <p:blipFill>
          <a:blip r:embed="rId2" cstate="print"/>
          <a:srcRect/>
          <a:stretch>
            <a:fillRect/>
          </a:stretch>
        </p:blipFill>
        <p:spPr bwMode="auto">
          <a:xfrm>
            <a:off x="304800" y="838200"/>
            <a:ext cx="5081588" cy="4876800"/>
          </a:xfrm>
          <a:prstGeom prst="rect">
            <a:avLst/>
          </a:prstGeom>
          <a:noFill/>
          <a:ln w="9525">
            <a:noFill/>
            <a:miter lim="800000"/>
            <a:headEnd/>
            <a:tailEnd/>
          </a:ln>
        </p:spPr>
      </p:pic>
      <p:pic>
        <p:nvPicPr>
          <p:cNvPr id="286725" name="Picture 5"/>
          <p:cNvPicPr>
            <a:picLocks noChangeAspect="1" noChangeArrowheads="1"/>
          </p:cNvPicPr>
          <p:nvPr/>
        </p:nvPicPr>
        <p:blipFill>
          <a:blip r:embed="rId3" cstate="print"/>
          <a:srcRect/>
          <a:stretch>
            <a:fillRect/>
          </a:stretch>
        </p:blipFill>
        <p:spPr bwMode="auto">
          <a:xfrm>
            <a:off x="5486400" y="1676400"/>
            <a:ext cx="3505200" cy="29686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86724"/>
                                        </p:tgtEl>
                                        <p:attrNameLst>
                                          <p:attrName>style.visibility</p:attrName>
                                        </p:attrNameLst>
                                      </p:cBhvr>
                                      <p:to>
                                        <p:strVal val="visible"/>
                                      </p:to>
                                    </p:set>
                                    <p:animEffect transition="in" filter="checkerboard(across)">
                                      <p:cBhvr>
                                        <p:cTn id="7" dur="500"/>
                                        <p:tgtEl>
                                          <p:spTgt spid="286724"/>
                                        </p:tgtEl>
                                      </p:cBhvr>
                                    </p:animEffect>
                                  </p:childTnLst>
                                </p:cTn>
                              </p:par>
                              <p:par>
                                <p:cTn id="8" presetID="5" presetClass="entr" presetSubtype="10" fill="hold" nodeType="withEffect">
                                  <p:stCondLst>
                                    <p:cond delay="0"/>
                                  </p:stCondLst>
                                  <p:childTnLst>
                                    <p:set>
                                      <p:cBhvr>
                                        <p:cTn id="9" dur="1" fill="hold">
                                          <p:stCondLst>
                                            <p:cond delay="0"/>
                                          </p:stCondLst>
                                        </p:cTn>
                                        <p:tgtEl>
                                          <p:spTgt spid="286725"/>
                                        </p:tgtEl>
                                        <p:attrNameLst>
                                          <p:attrName>style.visibility</p:attrName>
                                        </p:attrNameLst>
                                      </p:cBhvr>
                                      <p:to>
                                        <p:strVal val="visible"/>
                                      </p:to>
                                    </p:set>
                                    <p:animEffect transition="in" filter="checkerboard(across)">
                                      <p:cBhvr>
                                        <p:cTn id="10" dur="500"/>
                                        <p:tgtEl>
                                          <p:spTgt spid="286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381000" y="0"/>
            <a:ext cx="8229600" cy="560388"/>
          </a:xfrm>
        </p:spPr>
        <p:txBody>
          <a:bodyPr/>
          <a:lstStyle/>
          <a:p>
            <a:pPr eaLnBrk="1" hangingPunct="1"/>
            <a:r>
              <a:rPr lang="en-US" smtClean="0"/>
              <a:t>Example of wiredrawing dies:</a:t>
            </a:r>
          </a:p>
        </p:txBody>
      </p:sp>
      <p:pic>
        <p:nvPicPr>
          <p:cNvPr id="287748" name="Picture 4"/>
          <p:cNvPicPr>
            <a:picLocks noChangeAspect="1" noChangeArrowheads="1"/>
          </p:cNvPicPr>
          <p:nvPr/>
        </p:nvPicPr>
        <p:blipFill>
          <a:blip r:embed="rId2" cstate="print"/>
          <a:srcRect/>
          <a:stretch>
            <a:fillRect/>
          </a:stretch>
        </p:blipFill>
        <p:spPr bwMode="auto">
          <a:xfrm>
            <a:off x="762000" y="685800"/>
            <a:ext cx="7499350" cy="59563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87748"/>
                                        </p:tgtEl>
                                        <p:attrNameLst>
                                          <p:attrName>style.visibility</p:attrName>
                                        </p:attrNameLst>
                                      </p:cBhvr>
                                      <p:to>
                                        <p:strVal val="visible"/>
                                      </p:to>
                                    </p:set>
                                    <p:animEffect transition="in" filter="checkerboard(across)">
                                      <p:cBhvr>
                                        <p:cTn id="7" dur="500"/>
                                        <p:tgtEl>
                                          <p:spTgt spid="287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381000" y="0"/>
            <a:ext cx="5105400" cy="560388"/>
          </a:xfrm>
        </p:spPr>
        <p:txBody>
          <a:bodyPr/>
          <a:lstStyle/>
          <a:p>
            <a:pPr eaLnBrk="1" hangingPunct="1"/>
            <a:r>
              <a:rPr lang="en-US" smtClean="0"/>
              <a:t>Drawing die materials:</a:t>
            </a:r>
          </a:p>
        </p:txBody>
      </p:sp>
      <p:sp>
        <p:nvSpPr>
          <p:cNvPr id="285699" name="Rectangle 3"/>
          <p:cNvSpPr>
            <a:spLocks noGrp="1" noChangeArrowheads="1"/>
          </p:cNvSpPr>
          <p:nvPr>
            <p:ph idx="1"/>
          </p:nvPr>
        </p:nvSpPr>
        <p:spPr>
          <a:xfrm>
            <a:off x="152400" y="533400"/>
            <a:ext cx="5410200" cy="6324600"/>
          </a:xfrm>
        </p:spPr>
        <p:txBody>
          <a:bodyPr/>
          <a:lstStyle/>
          <a:p>
            <a:pPr eaLnBrk="1" hangingPunct="1"/>
            <a:r>
              <a:rPr lang="en-US" sz="2700" smtClean="0"/>
              <a:t>Cemented carbides are the most   widely used for drawing dies due to their superior strength, toughness,  and wear resistance.</a:t>
            </a:r>
          </a:p>
          <a:p>
            <a:pPr eaLnBrk="1" hangingPunct="1"/>
            <a:r>
              <a:rPr lang="en-US" sz="2700" smtClean="0"/>
              <a:t>Most drawing dies are cemented carbide or industrial diamond (for    fine wires).</a:t>
            </a:r>
          </a:p>
          <a:p>
            <a:pPr eaLnBrk="1" hangingPunct="1"/>
            <a:r>
              <a:rPr lang="en-US" sz="2700" smtClean="0"/>
              <a:t>Polycrystalline Diamond (PCD) used for wire drawing dies – for fine wires. Longer die life, high resistance to wear, cracking or bearing. img.tradekey.com</a:t>
            </a:r>
          </a:p>
          <a:p>
            <a:pPr eaLnBrk="1" hangingPunct="1"/>
            <a:r>
              <a:rPr lang="en-US" sz="2700" smtClean="0"/>
              <a:t>Cemented carbide is composed of carbides of Ti, W, Ni, Mo, Ta, Hf.</a:t>
            </a:r>
          </a:p>
        </p:txBody>
      </p:sp>
      <p:pic>
        <p:nvPicPr>
          <p:cNvPr id="288772" name="Picture 4"/>
          <p:cNvPicPr>
            <a:picLocks noChangeAspect="1" noChangeArrowheads="1"/>
          </p:cNvPicPr>
          <p:nvPr/>
        </p:nvPicPr>
        <p:blipFill>
          <a:blip r:embed="rId2" cstate="print"/>
          <a:srcRect/>
          <a:stretch>
            <a:fillRect/>
          </a:stretch>
        </p:blipFill>
        <p:spPr bwMode="auto">
          <a:xfrm>
            <a:off x="5184775" y="0"/>
            <a:ext cx="3959225" cy="2800350"/>
          </a:xfrm>
          <a:prstGeom prst="rect">
            <a:avLst/>
          </a:prstGeom>
          <a:noFill/>
          <a:ln w="9525">
            <a:noFill/>
            <a:miter lim="800000"/>
            <a:headEnd/>
            <a:tailEnd/>
          </a:ln>
        </p:spPr>
      </p:pic>
      <p:pic>
        <p:nvPicPr>
          <p:cNvPr id="288773" name="Picture 5"/>
          <p:cNvPicPr>
            <a:picLocks noChangeAspect="1" noChangeArrowheads="1"/>
          </p:cNvPicPr>
          <p:nvPr/>
        </p:nvPicPr>
        <p:blipFill>
          <a:blip r:embed="rId3" cstate="print"/>
          <a:srcRect/>
          <a:stretch>
            <a:fillRect/>
          </a:stretch>
        </p:blipFill>
        <p:spPr bwMode="auto">
          <a:xfrm>
            <a:off x="6858000" y="4827588"/>
            <a:ext cx="2286000" cy="2030412"/>
          </a:xfrm>
          <a:prstGeom prst="rect">
            <a:avLst/>
          </a:prstGeom>
          <a:noFill/>
          <a:ln w="9525">
            <a:noFill/>
            <a:miter lim="800000"/>
            <a:headEnd/>
            <a:tailEnd/>
          </a:ln>
        </p:spPr>
      </p:pic>
      <p:pic>
        <p:nvPicPr>
          <p:cNvPr id="288774" name="Picture 6"/>
          <p:cNvPicPr>
            <a:picLocks noChangeAspect="1" noChangeArrowheads="1"/>
          </p:cNvPicPr>
          <p:nvPr/>
        </p:nvPicPr>
        <p:blipFill>
          <a:blip r:embed="rId4" cstate="print"/>
          <a:srcRect/>
          <a:stretch>
            <a:fillRect/>
          </a:stretch>
        </p:blipFill>
        <p:spPr bwMode="auto">
          <a:xfrm>
            <a:off x="6781800" y="2895600"/>
            <a:ext cx="2362200" cy="17954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88774"/>
                                        </p:tgtEl>
                                        <p:attrNameLst>
                                          <p:attrName>style.visibility</p:attrName>
                                        </p:attrNameLst>
                                      </p:cBhvr>
                                      <p:to>
                                        <p:strVal val="visible"/>
                                      </p:to>
                                    </p:set>
                                    <p:animEffect transition="in" filter="checkerboard(across)">
                                      <p:cBhvr>
                                        <p:cTn id="7" dur="500"/>
                                        <p:tgtEl>
                                          <p:spTgt spid="288774"/>
                                        </p:tgtEl>
                                      </p:cBhvr>
                                    </p:animEffect>
                                  </p:childTnLst>
                                </p:cTn>
                              </p:par>
                              <p:par>
                                <p:cTn id="8" presetID="5" presetClass="entr" presetSubtype="10" fill="hold" nodeType="withEffect">
                                  <p:stCondLst>
                                    <p:cond delay="0"/>
                                  </p:stCondLst>
                                  <p:childTnLst>
                                    <p:set>
                                      <p:cBhvr>
                                        <p:cTn id="9" dur="1" fill="hold">
                                          <p:stCondLst>
                                            <p:cond delay="0"/>
                                          </p:stCondLst>
                                        </p:cTn>
                                        <p:tgtEl>
                                          <p:spTgt spid="288772"/>
                                        </p:tgtEl>
                                        <p:attrNameLst>
                                          <p:attrName>style.visibility</p:attrName>
                                        </p:attrNameLst>
                                      </p:cBhvr>
                                      <p:to>
                                        <p:strVal val="visible"/>
                                      </p:to>
                                    </p:set>
                                    <p:animEffect transition="in" filter="checkerboard(across)">
                                      <p:cBhvr>
                                        <p:cTn id="10" dur="500"/>
                                        <p:tgtEl>
                                          <p:spTgt spid="288772"/>
                                        </p:tgtEl>
                                      </p:cBhvr>
                                    </p:animEffect>
                                  </p:childTnLst>
                                </p:cTn>
                              </p:par>
                              <p:par>
                                <p:cTn id="11" presetID="5" presetClass="entr" presetSubtype="10" fill="hold" nodeType="withEffect">
                                  <p:stCondLst>
                                    <p:cond delay="0"/>
                                  </p:stCondLst>
                                  <p:childTnLst>
                                    <p:set>
                                      <p:cBhvr>
                                        <p:cTn id="12" dur="1" fill="hold">
                                          <p:stCondLst>
                                            <p:cond delay="0"/>
                                          </p:stCondLst>
                                        </p:cTn>
                                        <p:tgtEl>
                                          <p:spTgt spid="288773"/>
                                        </p:tgtEl>
                                        <p:attrNameLst>
                                          <p:attrName>style.visibility</p:attrName>
                                        </p:attrNameLst>
                                      </p:cBhvr>
                                      <p:to>
                                        <p:strVal val="visible"/>
                                      </p:to>
                                    </p:set>
                                    <p:animEffect transition="in" filter="checkerboard(across)">
                                      <p:cBhvr>
                                        <p:cTn id="13" dur="500"/>
                                        <p:tgtEl>
                                          <p:spTgt spid="288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381000" y="0"/>
            <a:ext cx="8229600" cy="381000"/>
          </a:xfrm>
        </p:spPr>
        <p:txBody>
          <a:bodyPr/>
          <a:lstStyle/>
          <a:p>
            <a:pPr eaLnBrk="1" hangingPunct="1"/>
            <a:r>
              <a:rPr lang="en-US" smtClean="0"/>
              <a:t>Wire drawing equipment:</a:t>
            </a:r>
          </a:p>
        </p:txBody>
      </p:sp>
      <p:sp>
        <p:nvSpPr>
          <p:cNvPr id="286723" name="Rectangle 3"/>
          <p:cNvSpPr>
            <a:spLocks noGrp="1" noChangeArrowheads="1"/>
          </p:cNvSpPr>
          <p:nvPr>
            <p:ph idx="1"/>
          </p:nvPr>
        </p:nvSpPr>
        <p:spPr>
          <a:xfrm>
            <a:off x="0" y="3048000"/>
            <a:ext cx="9144000" cy="3810000"/>
          </a:xfrm>
        </p:spPr>
        <p:txBody>
          <a:bodyPr/>
          <a:lstStyle/>
          <a:p>
            <a:pPr eaLnBrk="1" hangingPunct="1"/>
            <a:r>
              <a:rPr lang="en-US" sz="2600" smtClean="0"/>
              <a:t>The wire is first passed through the overhead loop and pulley, brought down and then inserted through the die of the second drum and drawn through this die for further reduction.</a:t>
            </a:r>
          </a:p>
          <a:p>
            <a:pPr eaLnBrk="1" hangingPunct="1"/>
            <a:r>
              <a:rPr lang="en-US" sz="2600" smtClean="0"/>
              <a:t>Thus, the wire is drawn through all the wire drawing drums of the set in a continuous manner to get the required finished diameter of the wire. Speed of each draw block has to be synchronized to avoid slippage between the wire and the block.</a:t>
            </a:r>
          </a:p>
          <a:p>
            <a:pPr eaLnBrk="1" hangingPunct="1"/>
            <a:r>
              <a:rPr lang="en-US" sz="2600" smtClean="0"/>
              <a:t>The drawing speed    ~ up to 10 m.s</a:t>
            </a:r>
            <a:r>
              <a:rPr lang="en-US" sz="2600" baseline="30000" smtClean="0"/>
              <a:t>-1</a:t>
            </a:r>
            <a:r>
              <a:rPr lang="en-US" sz="2600" smtClean="0"/>
              <a:t> for ferrous drawing</a:t>
            </a:r>
          </a:p>
          <a:p>
            <a:pPr eaLnBrk="1" hangingPunct="1">
              <a:buFont typeface="Wingdings" pitchFamily="2" charset="2"/>
              <a:buNone/>
            </a:pPr>
            <a:r>
              <a:rPr lang="en-US" sz="2600" smtClean="0"/>
              <a:t>				      ~ up to 30 m.s</a:t>
            </a:r>
            <a:r>
              <a:rPr lang="en-US" sz="2600" baseline="30000" smtClean="0"/>
              <a:t>-1</a:t>
            </a:r>
            <a:r>
              <a:rPr lang="en-US" sz="2600" smtClean="0"/>
              <a:t> for nonferrous drawing.</a:t>
            </a:r>
          </a:p>
        </p:txBody>
      </p:sp>
      <p:pic>
        <p:nvPicPr>
          <p:cNvPr id="289796" name="Picture 4"/>
          <p:cNvPicPr>
            <a:picLocks noChangeAspect="1" noChangeArrowheads="1"/>
          </p:cNvPicPr>
          <p:nvPr/>
        </p:nvPicPr>
        <p:blipFill>
          <a:blip r:embed="rId2" cstate="print"/>
          <a:srcRect/>
          <a:stretch>
            <a:fillRect/>
          </a:stretch>
        </p:blipFill>
        <p:spPr bwMode="auto">
          <a:xfrm>
            <a:off x="384175" y="533400"/>
            <a:ext cx="8759825" cy="2514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89796"/>
                                        </p:tgtEl>
                                        <p:attrNameLst>
                                          <p:attrName>style.visibility</p:attrName>
                                        </p:attrNameLst>
                                      </p:cBhvr>
                                      <p:to>
                                        <p:strVal val="visible"/>
                                      </p:to>
                                    </p:set>
                                    <p:animEffect transition="in" filter="checkerboard(across)">
                                      <p:cBhvr>
                                        <p:cTn id="7" dur="500"/>
                                        <p:tgtEl>
                                          <p:spTgt spid="289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subTitle" idx="1"/>
          </p:nvPr>
        </p:nvSpPr>
        <p:spPr>
          <a:xfrm>
            <a:off x="152400" y="1143000"/>
            <a:ext cx="8839200" cy="5410200"/>
          </a:xfrm>
        </p:spPr>
        <p:txBody>
          <a:bodyPr rtlCol="0">
            <a:normAutofit/>
          </a:bodyPr>
          <a:lstStyle/>
          <a:p>
            <a:pPr algn="l" eaLnBrk="1" fontAlgn="auto" hangingPunct="1">
              <a:spcAft>
                <a:spcPts val="0"/>
              </a:spcAft>
              <a:buFont typeface="Arial" pitchFamily="34" charset="0"/>
              <a:buNone/>
              <a:defRPr/>
            </a:pPr>
            <a:r>
              <a:rPr lang="en-US" sz="1800" smtClean="0"/>
              <a:t>• The principal values of the stress deviator are the roots of the cubic equation:</a:t>
            </a:r>
          </a:p>
          <a:p>
            <a:pPr algn="l" eaLnBrk="1" fontAlgn="auto" hangingPunct="1">
              <a:spcAft>
                <a:spcPts val="0"/>
              </a:spcAft>
              <a:buFont typeface="Arial" pitchFamily="34" charset="0"/>
              <a:buNone/>
              <a:defRPr/>
            </a:pPr>
            <a:endParaRPr lang="en-US" sz="1800" smtClean="0"/>
          </a:p>
          <a:p>
            <a:pPr algn="l" eaLnBrk="1" fontAlgn="auto" hangingPunct="1">
              <a:spcAft>
                <a:spcPts val="0"/>
              </a:spcAft>
              <a:buFont typeface="Arial" pitchFamily="34" charset="0"/>
              <a:buNone/>
              <a:defRPr/>
            </a:pPr>
            <a:endParaRPr lang="en-US" sz="1800" smtClean="0"/>
          </a:p>
          <a:p>
            <a:pPr algn="l" eaLnBrk="1" fontAlgn="auto" hangingPunct="1">
              <a:spcAft>
                <a:spcPts val="0"/>
              </a:spcAft>
              <a:buFont typeface="Arial" pitchFamily="34" charset="0"/>
              <a:buNone/>
              <a:defRPr/>
            </a:pPr>
            <a:r>
              <a:rPr lang="en-US" sz="1800" smtClean="0"/>
              <a:t>Where J1 , J2 , J3 are the invariants of the deviator stress tensor.</a:t>
            </a:r>
          </a:p>
          <a:p>
            <a:pPr algn="l" eaLnBrk="1" fontAlgn="auto" hangingPunct="1">
              <a:spcAft>
                <a:spcPts val="0"/>
              </a:spcAft>
              <a:buFont typeface="Arial" pitchFamily="34" charset="0"/>
              <a:buNone/>
              <a:defRPr/>
            </a:pPr>
            <a:endParaRPr lang="en-US" sz="1800" smtClean="0"/>
          </a:p>
          <a:p>
            <a:pPr algn="l" eaLnBrk="1" fontAlgn="auto" hangingPunct="1">
              <a:spcAft>
                <a:spcPts val="0"/>
              </a:spcAft>
              <a:buFont typeface="Arial" pitchFamily="34" charset="0"/>
              <a:buNone/>
              <a:defRPr/>
            </a:pPr>
            <a:endParaRPr lang="en-US" sz="1800" smtClean="0"/>
          </a:p>
        </p:txBody>
      </p:sp>
      <p:sp>
        <p:nvSpPr>
          <p:cNvPr id="30723" name="Text Box 4"/>
          <p:cNvSpPr txBox="1">
            <a:spLocks noChangeArrowheads="1"/>
          </p:cNvSpPr>
          <p:nvPr/>
        </p:nvSpPr>
        <p:spPr bwMode="auto">
          <a:xfrm>
            <a:off x="304800" y="152400"/>
            <a:ext cx="8534400" cy="579438"/>
          </a:xfrm>
          <a:prstGeom prst="rect">
            <a:avLst/>
          </a:prstGeom>
          <a:noFill/>
          <a:ln w="9525">
            <a:noFill/>
            <a:miter lim="800000"/>
            <a:headEnd/>
            <a:tailEnd/>
          </a:ln>
        </p:spPr>
        <p:txBody>
          <a:bodyPr>
            <a:spAutoFit/>
          </a:bodyPr>
          <a:lstStyle/>
          <a:p>
            <a:pPr>
              <a:spcBef>
                <a:spcPct val="50000"/>
              </a:spcBef>
            </a:pPr>
            <a:endParaRPr lang="en-US" sz="3200"/>
          </a:p>
        </p:txBody>
      </p:sp>
      <p:sp>
        <p:nvSpPr>
          <p:cNvPr id="31749" name="Text Box 5"/>
          <p:cNvSpPr txBox="1">
            <a:spLocks noChangeArrowheads="1"/>
          </p:cNvSpPr>
          <p:nvPr/>
        </p:nvSpPr>
        <p:spPr bwMode="auto">
          <a:xfrm>
            <a:off x="228600" y="228600"/>
            <a:ext cx="8458200" cy="579438"/>
          </a:xfrm>
          <a:prstGeom prst="rect">
            <a:avLst/>
          </a:prstGeom>
          <a:noFill/>
          <a:ln w="9525">
            <a:noFill/>
            <a:miter lim="800000"/>
            <a:headEnd/>
            <a:tailEnd/>
          </a:ln>
        </p:spPr>
        <p:txBody>
          <a:bodyPr>
            <a:spAutoFit/>
          </a:bodyPr>
          <a:lstStyle/>
          <a:p>
            <a:pPr>
              <a:spcBef>
                <a:spcPct val="50000"/>
              </a:spcBef>
            </a:pPr>
            <a:r>
              <a:rPr lang="en-US" sz="3200" b="1"/>
              <a:t>DEVIATOR OF STRESS TENSOR (CONT.):</a:t>
            </a:r>
          </a:p>
        </p:txBody>
      </p:sp>
      <p:pic>
        <p:nvPicPr>
          <p:cNvPr id="31750" name="Picture 6"/>
          <p:cNvPicPr>
            <a:picLocks noChangeAspect="1" noChangeArrowheads="1"/>
          </p:cNvPicPr>
          <p:nvPr/>
        </p:nvPicPr>
        <p:blipFill>
          <a:blip r:embed="rId2" cstate="print"/>
          <a:srcRect/>
          <a:stretch>
            <a:fillRect/>
          </a:stretch>
        </p:blipFill>
        <p:spPr bwMode="auto">
          <a:xfrm>
            <a:off x="1981200" y="2590800"/>
            <a:ext cx="3733800" cy="687388"/>
          </a:xfrm>
          <a:prstGeom prst="rect">
            <a:avLst/>
          </a:prstGeom>
          <a:noFill/>
          <a:ln w="9525">
            <a:noFill/>
            <a:miter lim="800000"/>
            <a:headEnd/>
            <a:tailEnd/>
          </a:ln>
        </p:spPr>
      </p:pic>
      <p:pic>
        <p:nvPicPr>
          <p:cNvPr id="31751" name="Picture 7"/>
          <p:cNvPicPr>
            <a:picLocks noChangeAspect="1" noChangeArrowheads="1"/>
          </p:cNvPicPr>
          <p:nvPr/>
        </p:nvPicPr>
        <p:blipFill>
          <a:blip r:embed="rId3" cstate="print"/>
          <a:srcRect/>
          <a:stretch>
            <a:fillRect/>
          </a:stretch>
        </p:blipFill>
        <p:spPr bwMode="auto">
          <a:xfrm>
            <a:off x="1905000" y="3581400"/>
            <a:ext cx="4800600" cy="609600"/>
          </a:xfrm>
          <a:prstGeom prst="rect">
            <a:avLst/>
          </a:prstGeom>
          <a:noFill/>
          <a:ln w="9525">
            <a:noFill/>
            <a:miter lim="800000"/>
            <a:headEnd/>
            <a:tailEnd/>
          </a:ln>
        </p:spPr>
      </p:pic>
      <p:pic>
        <p:nvPicPr>
          <p:cNvPr id="31752" name="Picture 8"/>
          <p:cNvPicPr>
            <a:picLocks noChangeAspect="1" noChangeArrowheads="1"/>
          </p:cNvPicPr>
          <p:nvPr/>
        </p:nvPicPr>
        <p:blipFill>
          <a:blip r:embed="rId4" cstate="print"/>
          <a:srcRect/>
          <a:stretch>
            <a:fillRect/>
          </a:stretch>
        </p:blipFill>
        <p:spPr bwMode="auto">
          <a:xfrm>
            <a:off x="762000" y="4572000"/>
            <a:ext cx="7315200"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1749">
                                            <p:txEl>
                                              <p:pRg st="0" end="0"/>
                                            </p:txEl>
                                          </p:spTgt>
                                        </p:tgtEl>
                                        <p:attrNameLst>
                                          <p:attrName>style.visibility</p:attrName>
                                        </p:attrNameLst>
                                      </p:cBhvr>
                                      <p:to>
                                        <p:strVal val="visible"/>
                                      </p:to>
                                    </p:set>
                                    <p:animEffect transition="in" filter="diamond(in)">
                                      <p:cBhvr>
                                        <p:cTn id="7" dur="2000"/>
                                        <p:tgtEl>
                                          <p:spTgt spid="317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1747">
                                            <p:txEl>
                                              <p:pRg st="0" end="0"/>
                                            </p:txEl>
                                          </p:spTgt>
                                        </p:tgtEl>
                                        <p:attrNameLst>
                                          <p:attrName>style.visibility</p:attrName>
                                        </p:attrNameLst>
                                      </p:cBhvr>
                                      <p:to>
                                        <p:strVal val="visible"/>
                                      </p:to>
                                    </p:set>
                                    <p:anim calcmode="lin" valueType="num">
                                      <p:cBhvr additive="base">
                                        <p:cTn id="12"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500" fill="hold"/>
                                        <p:tgtEl>
                                          <p:spTgt spid="31750"/>
                                        </p:tgtEl>
                                        <p:attrNameLst>
                                          <p:attrName>ppt_x</p:attrName>
                                        </p:attrNameLst>
                                      </p:cBhvr>
                                      <p:tavLst>
                                        <p:tav tm="0">
                                          <p:val>
                                            <p:strVal val="#ppt_x"/>
                                          </p:val>
                                        </p:tav>
                                        <p:tav tm="100000">
                                          <p:val>
                                            <p:strVal val="#ppt_x"/>
                                          </p:val>
                                        </p:tav>
                                      </p:tavLst>
                                    </p:anim>
                                    <p:anim calcmode="lin" valueType="num">
                                      <p:cBhvr additive="base">
                                        <p:cTn id="19" dur="500" fill="hold"/>
                                        <p:tgtEl>
                                          <p:spTgt spid="3175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1747">
                                            <p:txEl>
                                              <p:pRg st="3" end="3"/>
                                            </p:txEl>
                                          </p:spTgt>
                                        </p:tgtEl>
                                        <p:attrNameLst>
                                          <p:attrName>style.visibility</p:attrName>
                                        </p:attrNameLst>
                                      </p:cBhvr>
                                      <p:to>
                                        <p:strVal val="visible"/>
                                      </p:to>
                                    </p:set>
                                    <p:anim calcmode="lin" valueType="num">
                                      <p:cBhvr additive="base">
                                        <p:cTn id="24" dur="5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17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1751"/>
                                        </p:tgtEl>
                                        <p:attrNameLst>
                                          <p:attrName>style.visibility</p:attrName>
                                        </p:attrNameLst>
                                      </p:cBhvr>
                                      <p:to>
                                        <p:strVal val="visible"/>
                                      </p:to>
                                    </p:set>
                                    <p:anim calcmode="lin" valueType="num">
                                      <p:cBhvr additive="base">
                                        <p:cTn id="30" dur="500" fill="hold"/>
                                        <p:tgtEl>
                                          <p:spTgt spid="31751"/>
                                        </p:tgtEl>
                                        <p:attrNameLst>
                                          <p:attrName>ppt_x</p:attrName>
                                        </p:attrNameLst>
                                      </p:cBhvr>
                                      <p:tavLst>
                                        <p:tav tm="0">
                                          <p:val>
                                            <p:strVal val="#ppt_x"/>
                                          </p:val>
                                        </p:tav>
                                        <p:tav tm="100000">
                                          <p:val>
                                            <p:strVal val="#ppt_x"/>
                                          </p:val>
                                        </p:tav>
                                      </p:tavLst>
                                    </p:anim>
                                    <p:anim calcmode="lin" valueType="num">
                                      <p:cBhvr additive="base">
                                        <p:cTn id="31" dur="500" fill="hold"/>
                                        <p:tgtEl>
                                          <p:spTgt spid="3175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1752"/>
                                        </p:tgtEl>
                                        <p:attrNameLst>
                                          <p:attrName>style.visibility</p:attrName>
                                        </p:attrNameLst>
                                      </p:cBhvr>
                                      <p:to>
                                        <p:strVal val="visible"/>
                                      </p:to>
                                    </p:set>
                                    <p:anim calcmode="lin" valueType="num">
                                      <p:cBhvr additive="base">
                                        <p:cTn id="36" dur="500" fill="hold"/>
                                        <p:tgtEl>
                                          <p:spTgt spid="31752"/>
                                        </p:tgtEl>
                                        <p:attrNameLst>
                                          <p:attrName>ppt_x</p:attrName>
                                        </p:attrNameLst>
                                      </p:cBhvr>
                                      <p:tavLst>
                                        <p:tav tm="0">
                                          <p:val>
                                            <p:strVal val="#ppt_x"/>
                                          </p:val>
                                        </p:tav>
                                        <p:tav tm="100000">
                                          <p:val>
                                            <p:strVal val="#ppt_x"/>
                                          </p:val>
                                        </p:tav>
                                      </p:tavLst>
                                    </p:anim>
                                    <p:anim calcmode="lin" valueType="num">
                                      <p:cBhvr additive="base">
                                        <p:cTn id="37" dur="500" fill="hold"/>
                                        <p:tgtEl>
                                          <p:spTgt spid="317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381000" y="0"/>
            <a:ext cx="8229600" cy="381000"/>
          </a:xfrm>
        </p:spPr>
        <p:txBody>
          <a:bodyPr/>
          <a:lstStyle/>
          <a:p>
            <a:pPr eaLnBrk="1" hangingPunct="1"/>
            <a:r>
              <a:rPr lang="en-US" smtClean="0"/>
              <a:t>Wire drawing process</a:t>
            </a:r>
          </a:p>
        </p:txBody>
      </p:sp>
      <p:sp>
        <p:nvSpPr>
          <p:cNvPr id="287747" name="Rectangle 3"/>
          <p:cNvSpPr>
            <a:spLocks noGrp="1" noChangeArrowheads="1"/>
          </p:cNvSpPr>
          <p:nvPr>
            <p:ph idx="1"/>
          </p:nvPr>
        </p:nvSpPr>
        <p:spPr>
          <a:xfrm>
            <a:off x="3962400" y="457200"/>
            <a:ext cx="5181600" cy="6400800"/>
          </a:xfrm>
        </p:spPr>
        <p:txBody>
          <a:bodyPr/>
          <a:lstStyle/>
          <a:p>
            <a:pPr eaLnBrk="1" hangingPunct="1"/>
            <a:r>
              <a:rPr lang="en-US" sz="2600" smtClean="0"/>
              <a:t>Wire drawing process.</a:t>
            </a:r>
          </a:p>
          <a:p>
            <a:pPr eaLnBrk="1" hangingPunct="1"/>
            <a:r>
              <a:rPr lang="en-US" sz="2600" smtClean="0"/>
              <a:t>Cu and Sn are used as lubricants for high strength materials. Or conversion</a:t>
            </a:r>
          </a:p>
          <a:p>
            <a:pPr eaLnBrk="1" hangingPunct="1"/>
            <a:r>
              <a:rPr lang="en-US" sz="2600" smtClean="0"/>
              <a:t>coating such as sulphates or oxalates.</a:t>
            </a:r>
          </a:p>
          <a:p>
            <a:pPr eaLnBrk="1" hangingPunct="1"/>
            <a:r>
              <a:rPr lang="en-US" sz="2600" smtClean="0"/>
              <a:t>Oils and greases for wire drawing</a:t>
            </a:r>
          </a:p>
          <a:p>
            <a:pPr eaLnBrk="1" hangingPunct="1"/>
            <a:r>
              <a:rPr lang="en-US" sz="2600" smtClean="0"/>
              <a:t>Mulsifiable oils for wet wire drawing.</a:t>
            </a:r>
          </a:p>
          <a:p>
            <a:pPr eaLnBrk="1" hangingPunct="1"/>
            <a:r>
              <a:rPr lang="en-US" sz="2600" smtClean="0"/>
              <a:t>Soap for dry drawing.</a:t>
            </a:r>
          </a:p>
          <a:p>
            <a:pPr eaLnBrk="1" hangingPunct="1"/>
            <a:r>
              <a:rPr lang="en-US" sz="2600" smtClean="0"/>
              <a:t>Bull block drawing allows the generation of long lengths.</a:t>
            </a:r>
          </a:p>
        </p:txBody>
      </p:sp>
      <p:pic>
        <p:nvPicPr>
          <p:cNvPr id="290820" name="Picture 4"/>
          <p:cNvPicPr>
            <a:picLocks noChangeAspect="1" noChangeArrowheads="1"/>
          </p:cNvPicPr>
          <p:nvPr/>
        </p:nvPicPr>
        <p:blipFill>
          <a:blip r:embed="rId2" cstate="print"/>
          <a:srcRect/>
          <a:stretch>
            <a:fillRect/>
          </a:stretch>
        </p:blipFill>
        <p:spPr bwMode="auto">
          <a:xfrm>
            <a:off x="457200" y="457200"/>
            <a:ext cx="3486150" cy="3578225"/>
          </a:xfrm>
          <a:prstGeom prst="rect">
            <a:avLst/>
          </a:prstGeom>
          <a:noFill/>
          <a:ln w="9525">
            <a:noFill/>
            <a:miter lim="800000"/>
            <a:headEnd/>
            <a:tailEnd/>
          </a:ln>
        </p:spPr>
      </p:pic>
      <p:pic>
        <p:nvPicPr>
          <p:cNvPr id="290821" name="Picture 5"/>
          <p:cNvPicPr>
            <a:picLocks noChangeAspect="1" noChangeArrowheads="1"/>
          </p:cNvPicPr>
          <p:nvPr/>
        </p:nvPicPr>
        <p:blipFill>
          <a:blip r:embed="rId3" cstate="print"/>
          <a:srcRect/>
          <a:stretch>
            <a:fillRect/>
          </a:stretch>
        </p:blipFill>
        <p:spPr bwMode="auto">
          <a:xfrm>
            <a:off x="228600" y="4495800"/>
            <a:ext cx="3697288" cy="2057400"/>
          </a:xfrm>
          <a:prstGeom prst="rect">
            <a:avLst/>
          </a:prstGeom>
          <a:noFill/>
          <a:ln w="9525">
            <a:noFill/>
            <a:miter lim="800000"/>
            <a:headEnd/>
            <a:tailEnd/>
          </a:ln>
        </p:spPr>
      </p:pic>
      <p:pic>
        <p:nvPicPr>
          <p:cNvPr id="290822" name="Picture 6"/>
          <p:cNvPicPr>
            <a:picLocks noChangeAspect="1" noChangeArrowheads="1"/>
          </p:cNvPicPr>
          <p:nvPr/>
        </p:nvPicPr>
        <p:blipFill>
          <a:blip r:embed="rId4" cstate="print"/>
          <a:srcRect/>
          <a:stretch>
            <a:fillRect/>
          </a:stretch>
        </p:blipFill>
        <p:spPr bwMode="auto">
          <a:xfrm>
            <a:off x="4800600" y="5791200"/>
            <a:ext cx="3046413" cy="1066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90820"/>
                                        </p:tgtEl>
                                        <p:attrNameLst>
                                          <p:attrName>style.visibility</p:attrName>
                                        </p:attrNameLst>
                                      </p:cBhvr>
                                      <p:to>
                                        <p:strVal val="visible"/>
                                      </p:to>
                                    </p:set>
                                    <p:animEffect transition="in" filter="checkerboard(across)">
                                      <p:cBhvr>
                                        <p:cTn id="7" dur="500"/>
                                        <p:tgtEl>
                                          <p:spTgt spid="290820"/>
                                        </p:tgtEl>
                                      </p:cBhvr>
                                    </p:animEffect>
                                  </p:childTnLst>
                                </p:cTn>
                              </p:par>
                              <p:par>
                                <p:cTn id="8" presetID="5" presetClass="entr" presetSubtype="10" fill="hold" nodeType="withEffect">
                                  <p:stCondLst>
                                    <p:cond delay="0"/>
                                  </p:stCondLst>
                                  <p:childTnLst>
                                    <p:set>
                                      <p:cBhvr>
                                        <p:cTn id="9" dur="1" fill="hold">
                                          <p:stCondLst>
                                            <p:cond delay="0"/>
                                          </p:stCondLst>
                                        </p:cTn>
                                        <p:tgtEl>
                                          <p:spTgt spid="290821"/>
                                        </p:tgtEl>
                                        <p:attrNameLst>
                                          <p:attrName>style.visibility</p:attrName>
                                        </p:attrNameLst>
                                      </p:cBhvr>
                                      <p:to>
                                        <p:strVal val="visible"/>
                                      </p:to>
                                    </p:set>
                                    <p:animEffect transition="in" filter="checkerboard(across)">
                                      <p:cBhvr>
                                        <p:cTn id="10" dur="500"/>
                                        <p:tgtEl>
                                          <p:spTgt spid="290821"/>
                                        </p:tgtEl>
                                      </p:cBhvr>
                                    </p:animEffect>
                                  </p:childTnLst>
                                </p:cTn>
                              </p:par>
                              <p:par>
                                <p:cTn id="11" presetID="5" presetClass="entr" presetSubtype="10" fill="hold" nodeType="withEffect">
                                  <p:stCondLst>
                                    <p:cond delay="0"/>
                                  </p:stCondLst>
                                  <p:childTnLst>
                                    <p:set>
                                      <p:cBhvr>
                                        <p:cTn id="12" dur="1" fill="hold">
                                          <p:stCondLst>
                                            <p:cond delay="0"/>
                                          </p:stCondLst>
                                        </p:cTn>
                                        <p:tgtEl>
                                          <p:spTgt spid="290822"/>
                                        </p:tgtEl>
                                        <p:attrNameLst>
                                          <p:attrName>style.visibility</p:attrName>
                                        </p:attrNameLst>
                                      </p:cBhvr>
                                      <p:to>
                                        <p:strVal val="visible"/>
                                      </p:to>
                                    </p:set>
                                    <p:animEffect transition="in" filter="checkerboard(across)">
                                      <p:cBhvr>
                                        <p:cTn id="13" dur="500"/>
                                        <p:tgtEl>
                                          <p:spTgt spid="290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381000" y="0"/>
            <a:ext cx="8229600" cy="457200"/>
          </a:xfrm>
        </p:spPr>
        <p:txBody>
          <a:bodyPr/>
          <a:lstStyle/>
          <a:p>
            <a:pPr eaLnBrk="1" hangingPunct="1"/>
            <a:r>
              <a:rPr lang="en-US" smtClean="0"/>
              <a:t>Example: Drawing of stainless wire:</a:t>
            </a:r>
          </a:p>
        </p:txBody>
      </p:sp>
      <p:sp>
        <p:nvSpPr>
          <p:cNvPr id="288771" name="Rectangle 3"/>
          <p:cNvSpPr>
            <a:spLocks noGrp="1" noChangeArrowheads="1"/>
          </p:cNvSpPr>
          <p:nvPr>
            <p:ph idx="1"/>
          </p:nvPr>
        </p:nvSpPr>
        <p:spPr>
          <a:xfrm>
            <a:off x="0" y="457200"/>
            <a:ext cx="9144000" cy="6400800"/>
          </a:xfrm>
        </p:spPr>
        <p:txBody>
          <a:bodyPr/>
          <a:lstStyle/>
          <a:p>
            <a:pPr eaLnBrk="1" hangingPunct="1"/>
            <a:r>
              <a:rPr lang="en-US" smtClean="0"/>
              <a:t>Stainless steels: 304, 304L, 316, 316L</a:t>
            </a:r>
          </a:p>
          <a:p>
            <a:pPr eaLnBrk="1" hangingPunct="1"/>
            <a:endParaRPr lang="en-US" sz="1000" smtClean="0"/>
          </a:p>
          <a:p>
            <a:pPr eaLnBrk="1" hangingPunct="1"/>
            <a:r>
              <a:rPr lang="en-US" smtClean="0"/>
              <a:t>Applications: redrawing, mesh weaving, soft pipe, steel rope, filter elements, making of spring. • Larger diameter stainless wire is first surface examined, tensile and hardness tested, diameter size measured.</a:t>
            </a:r>
          </a:p>
          <a:p>
            <a:pPr eaLnBrk="1" hangingPunct="1"/>
            <a:endParaRPr lang="en-US" sz="1000" smtClean="0"/>
          </a:p>
          <a:p>
            <a:pPr eaLnBrk="1" hangingPunct="1"/>
            <a:r>
              <a:rPr lang="en-US" smtClean="0"/>
              <a:t>Surface preparation by pickling in acid (ferrictic and martensitic steels) and basic solutions (austenitic steels).</a:t>
            </a:r>
          </a:p>
          <a:p>
            <a:pPr eaLnBrk="1" hangingPunct="1"/>
            <a:endParaRPr lang="en-US" sz="1000" smtClean="0"/>
          </a:p>
          <a:p>
            <a:pPr eaLnBrk="1" hangingPunct="1"/>
            <a:r>
              <a:rPr lang="en-US" smtClean="0"/>
              <a:t>The prepared skin is then coated with lubricant.</a:t>
            </a:r>
          </a:p>
          <a:p>
            <a:pPr eaLnBrk="1" hangingPunct="1"/>
            <a:r>
              <a:rPr lang="en-US" smtClean="0"/>
              <a:t>Cold drawing is carried out through diamond dies or tungsten carbide dies till the desired diameter is obtained.</a:t>
            </a:r>
          </a:p>
          <a:p>
            <a:pPr eaLnBrk="1" hangingPunct="1"/>
            <a:endParaRPr lang="en-US" sz="1000" smtClean="0"/>
          </a:p>
          <a:p>
            <a:pPr eaLnBrk="1" hangingPunct="1"/>
            <a:r>
              <a:rPr lang="en-US" smtClean="0"/>
              <a:t>Cleaning off oil/lubricant is then carried out and the wire is heat-treated (annealing at about 1100oC or plus skin pass).</a:t>
            </a:r>
          </a:p>
          <a:p>
            <a:pPr eaLnBrk="1" hangingPunct="1"/>
            <a:endParaRPr lang="en-US" sz="2600" smtClean="0"/>
          </a:p>
        </p:txBody>
      </p:sp>
    </p:spTree>
  </p:cSld>
  <p:clrMapOvr>
    <a:masterClrMapping/>
  </p:clrMapOvr>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381000" y="0"/>
            <a:ext cx="8229600" cy="560388"/>
          </a:xfrm>
        </p:spPr>
        <p:txBody>
          <a:bodyPr/>
          <a:lstStyle/>
          <a:p>
            <a:pPr eaLnBrk="1" hangingPunct="1"/>
            <a:r>
              <a:rPr lang="en-US" smtClean="0"/>
              <a:t>Example: Drawing of stainless wire:</a:t>
            </a:r>
          </a:p>
        </p:txBody>
      </p:sp>
      <p:pic>
        <p:nvPicPr>
          <p:cNvPr id="292868" name="Picture 4"/>
          <p:cNvPicPr>
            <a:picLocks noChangeAspect="1" noChangeArrowheads="1"/>
          </p:cNvPicPr>
          <p:nvPr/>
        </p:nvPicPr>
        <p:blipFill>
          <a:blip r:embed="rId2" cstate="print"/>
          <a:srcRect/>
          <a:stretch>
            <a:fillRect/>
          </a:stretch>
        </p:blipFill>
        <p:spPr bwMode="auto">
          <a:xfrm>
            <a:off x="304800" y="685800"/>
            <a:ext cx="4508500" cy="2895600"/>
          </a:xfrm>
          <a:prstGeom prst="rect">
            <a:avLst/>
          </a:prstGeom>
          <a:noFill/>
          <a:ln w="9525">
            <a:noFill/>
            <a:miter lim="800000"/>
            <a:headEnd/>
            <a:tailEnd/>
          </a:ln>
        </p:spPr>
      </p:pic>
      <p:pic>
        <p:nvPicPr>
          <p:cNvPr id="292869" name="Picture 5"/>
          <p:cNvPicPr>
            <a:picLocks noChangeAspect="1" noChangeArrowheads="1"/>
          </p:cNvPicPr>
          <p:nvPr/>
        </p:nvPicPr>
        <p:blipFill>
          <a:blip r:embed="rId3" cstate="print"/>
          <a:srcRect/>
          <a:stretch>
            <a:fillRect/>
          </a:stretch>
        </p:blipFill>
        <p:spPr bwMode="auto">
          <a:xfrm>
            <a:off x="5029200" y="1905000"/>
            <a:ext cx="3917950" cy="4370388"/>
          </a:xfrm>
          <a:prstGeom prst="rect">
            <a:avLst/>
          </a:prstGeom>
          <a:noFill/>
          <a:ln w="9525">
            <a:noFill/>
            <a:miter lim="800000"/>
            <a:headEnd/>
            <a:tailEnd/>
          </a:ln>
        </p:spPr>
      </p:pic>
      <p:pic>
        <p:nvPicPr>
          <p:cNvPr id="292870" name="Picture 6"/>
          <p:cNvPicPr>
            <a:picLocks noChangeAspect="1" noChangeArrowheads="1"/>
          </p:cNvPicPr>
          <p:nvPr/>
        </p:nvPicPr>
        <p:blipFill>
          <a:blip r:embed="rId4" cstate="print"/>
          <a:srcRect/>
          <a:stretch>
            <a:fillRect/>
          </a:stretch>
        </p:blipFill>
        <p:spPr bwMode="auto">
          <a:xfrm>
            <a:off x="685800" y="3810000"/>
            <a:ext cx="2819400" cy="29019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92869"/>
                                        </p:tgtEl>
                                        <p:attrNameLst>
                                          <p:attrName>style.visibility</p:attrName>
                                        </p:attrNameLst>
                                      </p:cBhvr>
                                      <p:to>
                                        <p:strVal val="visible"/>
                                      </p:to>
                                    </p:set>
                                    <p:animEffect transition="in" filter="checkerboard(across)">
                                      <p:cBhvr>
                                        <p:cTn id="7" dur="500"/>
                                        <p:tgtEl>
                                          <p:spTgt spid="292869"/>
                                        </p:tgtEl>
                                      </p:cBhvr>
                                    </p:animEffect>
                                  </p:childTnLst>
                                </p:cTn>
                              </p:par>
                              <p:par>
                                <p:cTn id="8" presetID="5" presetClass="entr" presetSubtype="10" fill="hold" nodeType="withEffect">
                                  <p:stCondLst>
                                    <p:cond delay="0"/>
                                  </p:stCondLst>
                                  <p:childTnLst>
                                    <p:set>
                                      <p:cBhvr>
                                        <p:cTn id="9" dur="1" fill="hold">
                                          <p:stCondLst>
                                            <p:cond delay="0"/>
                                          </p:stCondLst>
                                        </p:cTn>
                                        <p:tgtEl>
                                          <p:spTgt spid="292868"/>
                                        </p:tgtEl>
                                        <p:attrNameLst>
                                          <p:attrName>style.visibility</p:attrName>
                                        </p:attrNameLst>
                                      </p:cBhvr>
                                      <p:to>
                                        <p:strVal val="visible"/>
                                      </p:to>
                                    </p:set>
                                    <p:animEffect transition="in" filter="checkerboard(across)">
                                      <p:cBhvr>
                                        <p:cTn id="10" dur="500"/>
                                        <p:tgtEl>
                                          <p:spTgt spid="292868"/>
                                        </p:tgtEl>
                                      </p:cBhvr>
                                    </p:animEffect>
                                  </p:childTnLst>
                                </p:cTn>
                              </p:par>
                              <p:par>
                                <p:cTn id="11" presetID="5" presetClass="entr" presetSubtype="10" fill="hold" nodeType="withEffect">
                                  <p:stCondLst>
                                    <p:cond delay="0"/>
                                  </p:stCondLst>
                                  <p:childTnLst>
                                    <p:set>
                                      <p:cBhvr>
                                        <p:cTn id="12" dur="1" fill="hold">
                                          <p:stCondLst>
                                            <p:cond delay="0"/>
                                          </p:stCondLst>
                                        </p:cTn>
                                        <p:tgtEl>
                                          <p:spTgt spid="292870"/>
                                        </p:tgtEl>
                                        <p:attrNameLst>
                                          <p:attrName>style.visibility</p:attrName>
                                        </p:attrNameLst>
                                      </p:cBhvr>
                                      <p:to>
                                        <p:strVal val="visible"/>
                                      </p:to>
                                    </p:set>
                                    <p:animEffect transition="in" filter="checkerboard(across)">
                                      <p:cBhvr>
                                        <p:cTn id="13" dur="500"/>
                                        <p:tgtEl>
                                          <p:spTgt spid="292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381000" y="0"/>
            <a:ext cx="8229600" cy="381000"/>
          </a:xfrm>
        </p:spPr>
        <p:txBody>
          <a:bodyPr/>
          <a:lstStyle/>
          <a:p>
            <a:pPr eaLnBrk="1" hangingPunct="1"/>
            <a:r>
              <a:rPr lang="en-US" smtClean="0"/>
              <a:t>Stepped-cone multiple-pass wiredrawing:</a:t>
            </a:r>
          </a:p>
        </p:txBody>
      </p:sp>
      <p:sp>
        <p:nvSpPr>
          <p:cNvPr id="290819" name="Rectangle 3"/>
          <p:cNvSpPr>
            <a:spLocks noGrp="1" noChangeArrowheads="1"/>
          </p:cNvSpPr>
          <p:nvPr>
            <p:ph idx="1"/>
          </p:nvPr>
        </p:nvSpPr>
        <p:spPr>
          <a:xfrm>
            <a:off x="152400" y="4114800"/>
            <a:ext cx="8839200" cy="2743200"/>
          </a:xfrm>
        </p:spPr>
        <p:txBody>
          <a:bodyPr/>
          <a:lstStyle/>
          <a:p>
            <a:pPr eaLnBrk="1" hangingPunct="1"/>
            <a:r>
              <a:rPr lang="en-US" smtClean="0"/>
              <a:t>More economical design.</a:t>
            </a:r>
          </a:p>
          <a:p>
            <a:pPr eaLnBrk="1" hangingPunct="1"/>
            <a:r>
              <a:rPr lang="en-US" smtClean="0"/>
              <a:t>Use a single electrical motor to drive a series of stepped cones.</a:t>
            </a:r>
          </a:p>
          <a:p>
            <a:pPr eaLnBrk="1" hangingPunct="1"/>
            <a:r>
              <a:rPr lang="en-US" smtClean="0"/>
              <a:t>The diameter of each cone is designed to produce a peripheral speed equivalent to a certain size reduction.</a:t>
            </a:r>
          </a:p>
        </p:txBody>
      </p:sp>
      <p:pic>
        <p:nvPicPr>
          <p:cNvPr id="293892" name="Picture 4"/>
          <p:cNvPicPr>
            <a:picLocks noChangeAspect="1" noChangeArrowheads="1"/>
          </p:cNvPicPr>
          <p:nvPr/>
        </p:nvPicPr>
        <p:blipFill>
          <a:blip r:embed="rId2" cstate="print"/>
          <a:srcRect/>
          <a:stretch>
            <a:fillRect/>
          </a:stretch>
        </p:blipFill>
        <p:spPr bwMode="auto">
          <a:xfrm>
            <a:off x="1524000" y="609600"/>
            <a:ext cx="6096000" cy="35067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93892"/>
                                        </p:tgtEl>
                                        <p:attrNameLst>
                                          <p:attrName>style.visibility</p:attrName>
                                        </p:attrNameLst>
                                      </p:cBhvr>
                                      <p:to>
                                        <p:strVal val="visible"/>
                                      </p:to>
                                    </p:set>
                                    <p:animEffect transition="in" filter="checkerboard(across)">
                                      <p:cBhvr>
                                        <p:cTn id="7" dur="500"/>
                                        <p:tgtEl>
                                          <p:spTgt spid="293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381000" y="0"/>
            <a:ext cx="8229600" cy="560388"/>
          </a:xfrm>
        </p:spPr>
        <p:txBody>
          <a:bodyPr/>
          <a:lstStyle/>
          <a:p>
            <a:pPr eaLnBrk="1" hangingPunct="1"/>
            <a:r>
              <a:rPr lang="en-US" smtClean="0"/>
              <a:t>Heat treatments:</a:t>
            </a:r>
          </a:p>
        </p:txBody>
      </p:sp>
      <p:sp>
        <p:nvSpPr>
          <p:cNvPr id="291843" name="Rectangle 3"/>
          <p:cNvSpPr>
            <a:spLocks noGrp="1" noChangeArrowheads="1"/>
          </p:cNvSpPr>
          <p:nvPr>
            <p:ph idx="1"/>
          </p:nvPr>
        </p:nvSpPr>
        <p:spPr>
          <a:xfrm>
            <a:off x="152400" y="533400"/>
            <a:ext cx="8839200" cy="2743200"/>
          </a:xfrm>
        </p:spPr>
        <p:txBody>
          <a:bodyPr/>
          <a:lstStyle/>
          <a:p>
            <a:pPr eaLnBrk="1" hangingPunct="1"/>
            <a:r>
              <a:rPr lang="en-US" sz="2400" smtClean="0"/>
              <a:t>Nonferrous wire / low carbon steel wire  Tempering (ranging from dead soft to full hard). This also depends on the metal and the reduction involved.</a:t>
            </a:r>
          </a:p>
          <a:p>
            <a:pPr eaLnBrk="1" hangingPunct="1"/>
            <a:r>
              <a:rPr lang="en-US" sz="2400" smtClean="0"/>
              <a:t>Steels (C content &gt; 0.25%) normally 0.3-0.5% require Patenting heat treatment before being drawn. Patented wire have improved reduction of area up to 90% due to the formation of very fine pearlite.</a:t>
            </a:r>
            <a:endParaRPr lang="en-US" sz="2600" smtClean="0"/>
          </a:p>
        </p:txBody>
      </p:sp>
      <p:pic>
        <p:nvPicPr>
          <p:cNvPr id="294916" name="Picture 4"/>
          <p:cNvPicPr>
            <a:picLocks noChangeAspect="1" noChangeArrowheads="1"/>
          </p:cNvPicPr>
          <p:nvPr/>
        </p:nvPicPr>
        <p:blipFill>
          <a:blip r:embed="rId2" cstate="print"/>
          <a:srcRect/>
          <a:stretch>
            <a:fillRect/>
          </a:stretch>
        </p:blipFill>
        <p:spPr bwMode="auto">
          <a:xfrm>
            <a:off x="241300" y="3429000"/>
            <a:ext cx="8750300" cy="3124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94916"/>
                                        </p:tgtEl>
                                        <p:attrNameLst>
                                          <p:attrName>style.visibility</p:attrName>
                                        </p:attrNameLst>
                                      </p:cBhvr>
                                      <p:to>
                                        <p:strVal val="visible"/>
                                      </p:to>
                                    </p:set>
                                    <p:animEffect transition="in" filter="checkerboard(across)">
                                      <p:cBhvr>
                                        <p:cTn id="7" dur="500"/>
                                        <p:tgtEl>
                                          <p:spTgt spid="294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381000" y="0"/>
            <a:ext cx="8229600" cy="560388"/>
          </a:xfrm>
        </p:spPr>
        <p:txBody>
          <a:bodyPr/>
          <a:lstStyle/>
          <a:p>
            <a:pPr eaLnBrk="1" hangingPunct="1"/>
            <a:r>
              <a:rPr lang="en-US" smtClean="0"/>
              <a:t>Defects in rod and wiredrawing:</a:t>
            </a:r>
          </a:p>
        </p:txBody>
      </p:sp>
      <p:sp>
        <p:nvSpPr>
          <p:cNvPr id="292867" name="Rectangle 3"/>
          <p:cNvSpPr>
            <a:spLocks noGrp="1" noChangeArrowheads="1"/>
          </p:cNvSpPr>
          <p:nvPr>
            <p:ph idx="1"/>
          </p:nvPr>
        </p:nvSpPr>
        <p:spPr>
          <a:xfrm>
            <a:off x="152400" y="533400"/>
            <a:ext cx="8839200" cy="6324600"/>
          </a:xfrm>
        </p:spPr>
        <p:txBody>
          <a:bodyPr/>
          <a:lstStyle/>
          <a:p>
            <a:pPr eaLnBrk="1" hangingPunct="1"/>
            <a:r>
              <a:rPr lang="en-US" smtClean="0"/>
              <a:t>Defects in the starting rod (seams, slivers and pipe).</a:t>
            </a:r>
          </a:p>
          <a:p>
            <a:pPr eaLnBrk="1" hangingPunct="1"/>
            <a:r>
              <a:rPr lang="en-US" smtClean="0"/>
              <a:t>Defects from the deformation process, i.e., centre burst or chevron cracking (cupping).</a:t>
            </a:r>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r>
              <a:rPr lang="en-US" smtClean="0"/>
              <a:t>This defect will occur for low die angles at low reductions.</a:t>
            </a:r>
          </a:p>
          <a:p>
            <a:pPr eaLnBrk="1" hangingPunct="1"/>
            <a:r>
              <a:rPr lang="en-US" smtClean="0"/>
              <a:t>For a given reduction and die angle, the critical reduction to prevent fracture increases with the friction.</a:t>
            </a:r>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600" smtClean="0"/>
          </a:p>
        </p:txBody>
      </p:sp>
      <p:pic>
        <p:nvPicPr>
          <p:cNvPr id="295940" name="Picture 4"/>
          <p:cNvPicPr>
            <a:picLocks noChangeAspect="1" noChangeArrowheads="1"/>
          </p:cNvPicPr>
          <p:nvPr/>
        </p:nvPicPr>
        <p:blipFill>
          <a:blip r:embed="rId2" cstate="print"/>
          <a:srcRect/>
          <a:stretch>
            <a:fillRect/>
          </a:stretch>
        </p:blipFill>
        <p:spPr bwMode="auto">
          <a:xfrm>
            <a:off x="1139825" y="2209800"/>
            <a:ext cx="6230938" cy="2057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95940"/>
                                        </p:tgtEl>
                                        <p:attrNameLst>
                                          <p:attrName>style.visibility</p:attrName>
                                        </p:attrNameLst>
                                      </p:cBhvr>
                                      <p:to>
                                        <p:strVal val="visible"/>
                                      </p:to>
                                    </p:set>
                                    <p:animEffect transition="in" filter="checkerboard(across)">
                                      <p:cBhvr>
                                        <p:cTn id="7" dur="500"/>
                                        <p:tgtEl>
                                          <p:spTgt spid="29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381000" y="0"/>
            <a:ext cx="8229600" cy="560388"/>
          </a:xfrm>
        </p:spPr>
        <p:txBody>
          <a:bodyPr/>
          <a:lstStyle/>
          <a:p>
            <a:pPr eaLnBrk="1" hangingPunct="1"/>
            <a:r>
              <a:rPr lang="en-US" smtClean="0"/>
              <a:t>Analysis of wire drawing:</a:t>
            </a:r>
          </a:p>
        </p:txBody>
      </p:sp>
      <p:sp>
        <p:nvSpPr>
          <p:cNvPr id="293891" name="Rectangle 3"/>
          <p:cNvSpPr>
            <a:spLocks noGrp="1" noChangeArrowheads="1"/>
          </p:cNvSpPr>
          <p:nvPr>
            <p:ph idx="1"/>
          </p:nvPr>
        </p:nvSpPr>
        <p:spPr>
          <a:xfrm>
            <a:off x="152400" y="533400"/>
            <a:ext cx="8839200" cy="6324600"/>
          </a:xfrm>
        </p:spPr>
        <p:txBody>
          <a:bodyPr/>
          <a:lstStyle/>
          <a:p>
            <a:pPr eaLnBrk="1" hangingPunct="1"/>
            <a:r>
              <a:rPr lang="en-US" smtClean="0"/>
              <a:t>From the uniform-deformation energy</a:t>
            </a:r>
          </a:p>
          <a:p>
            <a:pPr eaLnBrk="1" hangingPunct="1"/>
            <a:r>
              <a:rPr lang="en-US" smtClean="0"/>
              <a:t>method, a draw stress is given by</a:t>
            </a:r>
          </a:p>
          <a:p>
            <a:pPr eaLnBrk="1" hangingPunct="1"/>
            <a:endParaRPr lang="en-US" smtClean="0"/>
          </a:p>
          <a:p>
            <a:pPr eaLnBrk="1" hangingPunct="1"/>
            <a:endParaRPr lang="en-US" smtClean="0"/>
          </a:p>
          <a:p>
            <a:pPr eaLnBrk="1" hangingPunct="1"/>
            <a:endParaRPr lang="en-US" smtClean="0"/>
          </a:p>
          <a:p>
            <a:pPr eaLnBrk="1" hangingPunct="1"/>
            <a:r>
              <a:rPr lang="en-US" smtClean="0"/>
              <a:t>(This however ignore friction, transverse stress and redundant deformation.)</a:t>
            </a:r>
          </a:p>
          <a:p>
            <a:pPr eaLnBrk="1" hangingPunct="1"/>
            <a:r>
              <a:rPr lang="en-US" smtClean="0"/>
              <a:t>Consider the problem of strip drawing of a wide sheet, (Dieter p. 509)</a:t>
            </a:r>
          </a:p>
          <a:p>
            <a:pPr eaLnBrk="1" hangingPunct="1"/>
            <a:r>
              <a:rPr lang="en-US" smtClean="0"/>
              <a:t>A wide strip is being drawn through a frictionless die with a total included angle of </a:t>
            </a:r>
            <a:r>
              <a:rPr lang="el-GR" smtClean="0"/>
              <a:t>2α.</a:t>
            </a:r>
          </a:p>
          <a:p>
            <a:pPr eaLnBrk="1" hangingPunct="1"/>
            <a:r>
              <a:rPr lang="en-US" smtClean="0"/>
              <a:t>Plane strain condition is applied (no strain in the width direction.)</a:t>
            </a:r>
          </a:p>
        </p:txBody>
      </p:sp>
      <p:pic>
        <p:nvPicPr>
          <p:cNvPr id="293892" name="Picture 4"/>
          <p:cNvPicPr>
            <a:picLocks noChangeAspect="1" noChangeArrowheads="1"/>
          </p:cNvPicPr>
          <p:nvPr/>
        </p:nvPicPr>
        <p:blipFill>
          <a:blip r:embed="rId2" cstate="print"/>
          <a:srcRect/>
          <a:stretch>
            <a:fillRect/>
          </a:stretch>
        </p:blipFill>
        <p:spPr bwMode="auto">
          <a:xfrm>
            <a:off x="990600" y="1752600"/>
            <a:ext cx="6980238" cy="1219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381000" y="0"/>
            <a:ext cx="8229600" cy="560388"/>
          </a:xfrm>
        </p:spPr>
        <p:txBody>
          <a:bodyPr/>
          <a:lstStyle/>
          <a:p>
            <a:pPr eaLnBrk="1" hangingPunct="1"/>
            <a:r>
              <a:rPr lang="en-US" smtClean="0"/>
              <a:t>Analysis of wire drawing (Cont..):</a:t>
            </a:r>
          </a:p>
        </p:txBody>
      </p:sp>
      <p:sp>
        <p:nvSpPr>
          <p:cNvPr id="294915" name="Rectangle 3"/>
          <p:cNvSpPr>
            <a:spLocks noGrp="1" noChangeArrowheads="1"/>
          </p:cNvSpPr>
          <p:nvPr>
            <p:ph idx="1"/>
          </p:nvPr>
        </p:nvSpPr>
        <p:spPr>
          <a:xfrm>
            <a:off x="0" y="533400"/>
            <a:ext cx="9144000" cy="6324600"/>
          </a:xfrm>
        </p:spPr>
        <p:txBody>
          <a:bodyPr/>
          <a:lstStyle/>
          <a:p>
            <a:pPr eaLnBrk="1" hangingPunct="1"/>
            <a:r>
              <a:rPr lang="en-US" smtClean="0"/>
              <a:t>The equilibrium of forces in the x direction is made up of two components.</a:t>
            </a:r>
          </a:p>
          <a:p>
            <a:pPr eaLnBrk="1" hangingPunct="1"/>
            <a:endParaRPr lang="en-US" smtClean="0"/>
          </a:p>
          <a:p>
            <a:pPr eaLnBrk="1" hangingPunct="1"/>
            <a:endParaRPr lang="en-US" smtClean="0"/>
          </a:p>
          <a:p>
            <a:pPr eaLnBrk="1" hangingPunct="1"/>
            <a:endParaRPr lang="en-US" smtClean="0"/>
          </a:p>
          <a:p>
            <a:pPr eaLnBrk="1" hangingPunct="1"/>
            <a:r>
              <a:rPr lang="en-US" smtClean="0"/>
              <a:t>The equilibrium of forces in the x direction is made up of two components</a:t>
            </a:r>
          </a:p>
          <a:p>
            <a:pPr eaLnBrk="1" hangingPunct="1">
              <a:buFont typeface="Wingdings" pitchFamily="2" charset="2"/>
              <a:buNone/>
            </a:pPr>
            <a:r>
              <a:rPr lang="en-US" smtClean="0"/>
              <a:t>	1) Due to the change in longitudinal stress with x increasing positively to the left.</a:t>
            </a:r>
          </a:p>
          <a:p>
            <a:pPr eaLnBrk="1" hangingPunct="1">
              <a:buFont typeface="Wingdings" pitchFamily="2" charset="2"/>
              <a:buNone/>
            </a:pPr>
            <a:r>
              <a:rPr lang="en-US" smtClean="0"/>
              <a:t>	2) Due to the die pressure at the two interfaces.</a:t>
            </a:r>
          </a:p>
          <a:p>
            <a:pPr eaLnBrk="1" hangingPunct="1"/>
            <a:r>
              <a:rPr lang="en-US" smtClean="0"/>
              <a:t>Taking the equilibrium of force in the x direction and neglect dσ</a:t>
            </a:r>
            <a:r>
              <a:rPr lang="en-US" baseline="-25000" smtClean="0"/>
              <a:t>x</a:t>
            </a:r>
            <a:r>
              <a:rPr lang="en-US" smtClean="0"/>
              <a:t>dh</a:t>
            </a:r>
          </a:p>
          <a:p>
            <a:pPr eaLnBrk="1" hangingPunct="1"/>
            <a:endParaRPr lang="en-US" smtClean="0"/>
          </a:p>
        </p:txBody>
      </p:sp>
      <p:pic>
        <p:nvPicPr>
          <p:cNvPr id="297988" name="Picture 4"/>
          <p:cNvPicPr>
            <a:picLocks noChangeAspect="1" noChangeArrowheads="1"/>
          </p:cNvPicPr>
          <p:nvPr/>
        </p:nvPicPr>
        <p:blipFill>
          <a:blip r:embed="rId2" cstate="print"/>
          <a:srcRect/>
          <a:stretch>
            <a:fillRect/>
          </a:stretch>
        </p:blipFill>
        <p:spPr bwMode="auto">
          <a:xfrm>
            <a:off x="3562350" y="1066800"/>
            <a:ext cx="4133850" cy="1846263"/>
          </a:xfrm>
          <a:prstGeom prst="rect">
            <a:avLst/>
          </a:prstGeom>
          <a:noFill/>
          <a:ln w="9525">
            <a:noFill/>
            <a:miter lim="800000"/>
            <a:headEnd/>
            <a:tailEnd/>
          </a:ln>
        </p:spPr>
      </p:pic>
      <p:pic>
        <p:nvPicPr>
          <p:cNvPr id="297989" name="Picture 5"/>
          <p:cNvPicPr>
            <a:picLocks noChangeAspect="1" noChangeArrowheads="1"/>
          </p:cNvPicPr>
          <p:nvPr/>
        </p:nvPicPr>
        <p:blipFill>
          <a:blip r:embed="rId3" cstate="print"/>
          <a:srcRect/>
          <a:stretch>
            <a:fillRect/>
          </a:stretch>
        </p:blipFill>
        <p:spPr bwMode="auto">
          <a:xfrm>
            <a:off x="3581400" y="4419600"/>
            <a:ext cx="3535363" cy="501650"/>
          </a:xfrm>
          <a:prstGeom prst="rect">
            <a:avLst/>
          </a:prstGeom>
          <a:noFill/>
          <a:ln w="9525">
            <a:noFill/>
            <a:miter lim="800000"/>
            <a:headEnd/>
            <a:tailEnd/>
          </a:ln>
        </p:spPr>
      </p:pic>
      <p:pic>
        <p:nvPicPr>
          <p:cNvPr id="297990" name="Picture 6"/>
          <p:cNvPicPr>
            <a:picLocks noChangeAspect="1" noChangeArrowheads="1"/>
          </p:cNvPicPr>
          <p:nvPr/>
        </p:nvPicPr>
        <p:blipFill>
          <a:blip r:embed="rId4" cstate="print"/>
          <a:srcRect/>
          <a:stretch>
            <a:fillRect/>
          </a:stretch>
        </p:blipFill>
        <p:spPr bwMode="auto">
          <a:xfrm>
            <a:off x="7197725" y="4724400"/>
            <a:ext cx="1876425" cy="712788"/>
          </a:xfrm>
          <a:prstGeom prst="rect">
            <a:avLst/>
          </a:prstGeom>
          <a:noFill/>
          <a:ln w="9525">
            <a:noFill/>
            <a:miter lim="800000"/>
            <a:headEnd/>
            <a:tailEnd/>
          </a:ln>
        </p:spPr>
      </p:pic>
      <p:pic>
        <p:nvPicPr>
          <p:cNvPr id="297991" name="Picture 7"/>
          <p:cNvPicPr>
            <a:picLocks noChangeAspect="1" noChangeArrowheads="1"/>
          </p:cNvPicPr>
          <p:nvPr/>
        </p:nvPicPr>
        <p:blipFill>
          <a:blip r:embed="rId5" cstate="print"/>
          <a:srcRect/>
          <a:stretch>
            <a:fillRect/>
          </a:stretch>
        </p:blipFill>
        <p:spPr bwMode="auto">
          <a:xfrm>
            <a:off x="2743200" y="6019800"/>
            <a:ext cx="6172200" cy="5699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97988"/>
                                        </p:tgtEl>
                                        <p:attrNameLst>
                                          <p:attrName>style.visibility</p:attrName>
                                        </p:attrNameLst>
                                      </p:cBhvr>
                                      <p:to>
                                        <p:strVal val="visible"/>
                                      </p:to>
                                    </p:set>
                                    <p:animEffect transition="in" filter="checkerboard(across)">
                                      <p:cBhvr>
                                        <p:cTn id="7" dur="500"/>
                                        <p:tgtEl>
                                          <p:spTgt spid="297988"/>
                                        </p:tgtEl>
                                      </p:cBhvr>
                                    </p:animEffect>
                                  </p:childTnLst>
                                </p:cTn>
                              </p:par>
                              <p:par>
                                <p:cTn id="8" presetID="5" presetClass="entr" presetSubtype="10" fill="hold" nodeType="withEffect">
                                  <p:stCondLst>
                                    <p:cond delay="0"/>
                                  </p:stCondLst>
                                  <p:childTnLst>
                                    <p:set>
                                      <p:cBhvr>
                                        <p:cTn id="9" dur="1" fill="hold">
                                          <p:stCondLst>
                                            <p:cond delay="0"/>
                                          </p:stCondLst>
                                        </p:cTn>
                                        <p:tgtEl>
                                          <p:spTgt spid="297989"/>
                                        </p:tgtEl>
                                        <p:attrNameLst>
                                          <p:attrName>style.visibility</p:attrName>
                                        </p:attrNameLst>
                                      </p:cBhvr>
                                      <p:to>
                                        <p:strVal val="visible"/>
                                      </p:to>
                                    </p:set>
                                    <p:animEffect transition="in" filter="checkerboard(across)">
                                      <p:cBhvr>
                                        <p:cTn id="10" dur="500"/>
                                        <p:tgtEl>
                                          <p:spTgt spid="297989"/>
                                        </p:tgtEl>
                                      </p:cBhvr>
                                    </p:animEffect>
                                  </p:childTnLst>
                                </p:cTn>
                              </p:par>
                              <p:par>
                                <p:cTn id="11" presetID="5" presetClass="entr" presetSubtype="10" fill="hold" nodeType="withEffect">
                                  <p:stCondLst>
                                    <p:cond delay="0"/>
                                  </p:stCondLst>
                                  <p:childTnLst>
                                    <p:set>
                                      <p:cBhvr>
                                        <p:cTn id="12" dur="1" fill="hold">
                                          <p:stCondLst>
                                            <p:cond delay="0"/>
                                          </p:stCondLst>
                                        </p:cTn>
                                        <p:tgtEl>
                                          <p:spTgt spid="297990"/>
                                        </p:tgtEl>
                                        <p:attrNameLst>
                                          <p:attrName>style.visibility</p:attrName>
                                        </p:attrNameLst>
                                      </p:cBhvr>
                                      <p:to>
                                        <p:strVal val="visible"/>
                                      </p:to>
                                    </p:set>
                                    <p:animEffect transition="in" filter="checkerboard(across)">
                                      <p:cBhvr>
                                        <p:cTn id="13" dur="500"/>
                                        <p:tgtEl>
                                          <p:spTgt spid="297990"/>
                                        </p:tgtEl>
                                      </p:cBhvr>
                                    </p:animEffect>
                                  </p:childTnLst>
                                </p:cTn>
                              </p:par>
                              <p:par>
                                <p:cTn id="14" presetID="5" presetClass="entr" presetSubtype="10" fill="hold" nodeType="withEffect">
                                  <p:stCondLst>
                                    <p:cond delay="0"/>
                                  </p:stCondLst>
                                  <p:childTnLst>
                                    <p:set>
                                      <p:cBhvr>
                                        <p:cTn id="15" dur="1" fill="hold">
                                          <p:stCondLst>
                                            <p:cond delay="0"/>
                                          </p:stCondLst>
                                        </p:cTn>
                                        <p:tgtEl>
                                          <p:spTgt spid="297991"/>
                                        </p:tgtEl>
                                        <p:attrNameLst>
                                          <p:attrName>style.visibility</p:attrName>
                                        </p:attrNameLst>
                                      </p:cBhvr>
                                      <p:to>
                                        <p:strVal val="visible"/>
                                      </p:to>
                                    </p:set>
                                    <p:animEffect transition="in" filter="checkerboard(across)">
                                      <p:cBhvr>
                                        <p:cTn id="16" dur="500"/>
                                        <p:tgtEl>
                                          <p:spTgt spid="297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381000" y="0"/>
            <a:ext cx="8229600" cy="560388"/>
          </a:xfrm>
        </p:spPr>
        <p:txBody>
          <a:bodyPr/>
          <a:lstStyle/>
          <a:p>
            <a:pPr eaLnBrk="1" hangingPunct="1"/>
            <a:r>
              <a:rPr lang="en-US" smtClean="0"/>
              <a:t>Analysis of wire drawing (Cont..):</a:t>
            </a:r>
          </a:p>
        </p:txBody>
      </p:sp>
      <p:sp>
        <p:nvSpPr>
          <p:cNvPr id="295939" name="Rectangle 3"/>
          <p:cNvSpPr>
            <a:spLocks noGrp="1" noChangeArrowheads="1"/>
          </p:cNvSpPr>
          <p:nvPr>
            <p:ph idx="1"/>
          </p:nvPr>
        </p:nvSpPr>
        <p:spPr>
          <a:xfrm>
            <a:off x="152400" y="533400"/>
            <a:ext cx="4419600" cy="6324600"/>
          </a:xfrm>
        </p:spPr>
        <p:txBody>
          <a:bodyPr/>
          <a:lstStyle/>
          <a:p>
            <a:pPr eaLnBrk="1" hangingPunct="1"/>
            <a:r>
              <a:rPr lang="en-US" sz="2400" smtClean="0"/>
              <a:t>We shall now consider the problem of strip drawing where a Coulomb friction coefficient </a:t>
            </a:r>
            <a:r>
              <a:rPr lang="el-GR" sz="2400" smtClean="0"/>
              <a:t>μ </a:t>
            </a:r>
            <a:r>
              <a:rPr lang="en-US" sz="2400" smtClean="0"/>
              <a:t>exists between the strip and the die.</a:t>
            </a:r>
          </a:p>
          <a:p>
            <a:pPr eaLnBrk="1" hangingPunct="1"/>
            <a:r>
              <a:rPr lang="en-US" sz="2400" smtClean="0"/>
              <a:t>The equilibrium now includes 2μpdx.</a:t>
            </a:r>
          </a:p>
          <a:p>
            <a:pPr eaLnBrk="1" hangingPunct="1"/>
            <a:r>
              <a:rPr lang="en-US" sz="2400" smtClean="0"/>
              <a:t>Taking equilibrium of forces  in the x direction Eq.2 then becomes.</a:t>
            </a:r>
          </a:p>
          <a:p>
            <a:pPr eaLnBrk="1" hangingPunct="1"/>
            <a:r>
              <a:rPr lang="en-US" sz="2400" smtClean="0"/>
              <a:t>Since h = 2x tan </a:t>
            </a:r>
            <a:r>
              <a:rPr lang="el-GR" sz="2400" smtClean="0"/>
              <a:t>α, </a:t>
            </a:r>
            <a:r>
              <a:rPr lang="en-US" sz="2400" smtClean="0"/>
              <a:t>and dh = 2 dx tan </a:t>
            </a:r>
            <a:r>
              <a:rPr lang="el-GR" sz="2400" smtClean="0"/>
              <a:t>α , </a:t>
            </a:r>
            <a:r>
              <a:rPr lang="en-US" sz="2400" smtClean="0"/>
              <a:t>then 2dx = dh/tan </a:t>
            </a:r>
            <a:r>
              <a:rPr lang="el-GR" sz="2400" smtClean="0"/>
              <a:t>α</a:t>
            </a:r>
            <a:endParaRPr lang="en-US" sz="2400" smtClean="0"/>
          </a:p>
          <a:p>
            <a:pPr eaLnBrk="1" hangingPunct="1"/>
            <a:endParaRPr lang="en-US" sz="2400" smtClean="0"/>
          </a:p>
          <a:p>
            <a:pPr eaLnBrk="1" hangingPunct="1"/>
            <a:r>
              <a:rPr lang="en-US" sz="2400" smtClean="0"/>
              <a:t>We now have</a:t>
            </a:r>
          </a:p>
          <a:p>
            <a:pPr eaLnBrk="1" hangingPunct="1"/>
            <a:endParaRPr lang="en-US" sz="2600" smtClean="0"/>
          </a:p>
        </p:txBody>
      </p:sp>
      <p:pic>
        <p:nvPicPr>
          <p:cNvPr id="299012" name="Picture 4"/>
          <p:cNvPicPr>
            <a:picLocks noChangeAspect="1" noChangeArrowheads="1"/>
          </p:cNvPicPr>
          <p:nvPr/>
        </p:nvPicPr>
        <p:blipFill>
          <a:blip r:embed="rId2" cstate="print"/>
          <a:srcRect/>
          <a:stretch>
            <a:fillRect/>
          </a:stretch>
        </p:blipFill>
        <p:spPr bwMode="auto">
          <a:xfrm>
            <a:off x="4724400" y="533400"/>
            <a:ext cx="3505200" cy="2425700"/>
          </a:xfrm>
          <a:prstGeom prst="rect">
            <a:avLst/>
          </a:prstGeom>
          <a:noFill/>
          <a:ln w="9525">
            <a:noFill/>
            <a:miter lim="800000"/>
            <a:headEnd/>
            <a:tailEnd/>
          </a:ln>
        </p:spPr>
      </p:pic>
      <p:pic>
        <p:nvPicPr>
          <p:cNvPr id="299013" name="Picture 5"/>
          <p:cNvPicPr>
            <a:picLocks noChangeAspect="1" noChangeArrowheads="1"/>
          </p:cNvPicPr>
          <p:nvPr/>
        </p:nvPicPr>
        <p:blipFill>
          <a:blip r:embed="rId3" cstate="print"/>
          <a:srcRect/>
          <a:stretch>
            <a:fillRect/>
          </a:stretch>
        </p:blipFill>
        <p:spPr bwMode="auto">
          <a:xfrm>
            <a:off x="4191000" y="3429000"/>
            <a:ext cx="4660900" cy="912813"/>
          </a:xfrm>
          <a:prstGeom prst="rect">
            <a:avLst/>
          </a:prstGeom>
          <a:noFill/>
          <a:ln w="9525">
            <a:noFill/>
            <a:miter lim="800000"/>
            <a:headEnd/>
            <a:tailEnd/>
          </a:ln>
        </p:spPr>
      </p:pic>
      <p:pic>
        <p:nvPicPr>
          <p:cNvPr id="299014" name="Picture 6"/>
          <p:cNvPicPr>
            <a:picLocks noChangeAspect="1" noChangeArrowheads="1"/>
          </p:cNvPicPr>
          <p:nvPr/>
        </p:nvPicPr>
        <p:blipFill>
          <a:blip r:embed="rId4" cstate="print"/>
          <a:srcRect/>
          <a:stretch>
            <a:fillRect/>
          </a:stretch>
        </p:blipFill>
        <p:spPr bwMode="auto">
          <a:xfrm>
            <a:off x="2786063" y="5638800"/>
            <a:ext cx="6270625" cy="685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99012"/>
                                        </p:tgtEl>
                                        <p:attrNameLst>
                                          <p:attrName>style.visibility</p:attrName>
                                        </p:attrNameLst>
                                      </p:cBhvr>
                                      <p:to>
                                        <p:strVal val="visible"/>
                                      </p:to>
                                    </p:set>
                                    <p:animEffect transition="in" filter="checkerboard(across)">
                                      <p:cBhvr>
                                        <p:cTn id="7" dur="500"/>
                                        <p:tgtEl>
                                          <p:spTgt spid="299012"/>
                                        </p:tgtEl>
                                      </p:cBhvr>
                                    </p:animEffect>
                                  </p:childTnLst>
                                </p:cTn>
                              </p:par>
                              <p:par>
                                <p:cTn id="8" presetID="5" presetClass="entr" presetSubtype="10" fill="hold" nodeType="withEffect">
                                  <p:stCondLst>
                                    <p:cond delay="0"/>
                                  </p:stCondLst>
                                  <p:childTnLst>
                                    <p:set>
                                      <p:cBhvr>
                                        <p:cTn id="9" dur="1" fill="hold">
                                          <p:stCondLst>
                                            <p:cond delay="0"/>
                                          </p:stCondLst>
                                        </p:cTn>
                                        <p:tgtEl>
                                          <p:spTgt spid="299013"/>
                                        </p:tgtEl>
                                        <p:attrNameLst>
                                          <p:attrName>style.visibility</p:attrName>
                                        </p:attrNameLst>
                                      </p:cBhvr>
                                      <p:to>
                                        <p:strVal val="visible"/>
                                      </p:to>
                                    </p:set>
                                    <p:animEffect transition="in" filter="checkerboard(across)">
                                      <p:cBhvr>
                                        <p:cTn id="10" dur="500"/>
                                        <p:tgtEl>
                                          <p:spTgt spid="299013"/>
                                        </p:tgtEl>
                                      </p:cBhvr>
                                    </p:animEffect>
                                  </p:childTnLst>
                                </p:cTn>
                              </p:par>
                              <p:par>
                                <p:cTn id="11" presetID="5" presetClass="entr" presetSubtype="10" fill="hold" nodeType="withEffect">
                                  <p:stCondLst>
                                    <p:cond delay="0"/>
                                  </p:stCondLst>
                                  <p:childTnLst>
                                    <p:set>
                                      <p:cBhvr>
                                        <p:cTn id="12" dur="1" fill="hold">
                                          <p:stCondLst>
                                            <p:cond delay="0"/>
                                          </p:stCondLst>
                                        </p:cTn>
                                        <p:tgtEl>
                                          <p:spTgt spid="299014"/>
                                        </p:tgtEl>
                                        <p:attrNameLst>
                                          <p:attrName>style.visibility</p:attrName>
                                        </p:attrNameLst>
                                      </p:cBhvr>
                                      <p:to>
                                        <p:strVal val="visible"/>
                                      </p:to>
                                    </p:set>
                                    <p:animEffect transition="in" filter="checkerboard(across)">
                                      <p:cBhvr>
                                        <p:cTn id="13" dur="500"/>
                                        <p:tgtEl>
                                          <p:spTgt spid="299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381000" y="0"/>
            <a:ext cx="8229600" cy="560388"/>
          </a:xfrm>
        </p:spPr>
        <p:txBody>
          <a:bodyPr/>
          <a:lstStyle/>
          <a:p>
            <a:pPr eaLnBrk="1" hangingPunct="1"/>
            <a:r>
              <a:rPr lang="en-US" smtClean="0"/>
              <a:t>Analysis of wire drawing (Cont..):</a:t>
            </a:r>
          </a:p>
        </p:txBody>
      </p:sp>
      <p:sp>
        <p:nvSpPr>
          <p:cNvPr id="296963" name="Rectangle 3"/>
          <p:cNvSpPr>
            <a:spLocks noGrp="1" noChangeArrowheads="1"/>
          </p:cNvSpPr>
          <p:nvPr>
            <p:ph idx="1"/>
          </p:nvPr>
        </p:nvSpPr>
        <p:spPr>
          <a:xfrm>
            <a:off x="0" y="533400"/>
            <a:ext cx="9144000" cy="6324600"/>
          </a:xfrm>
        </p:spPr>
        <p:txBody>
          <a:bodyPr/>
          <a:lstStyle/>
          <a:p>
            <a:pPr eaLnBrk="1" hangingPunct="1"/>
            <a:r>
              <a:rPr lang="en-US" sz="2700" smtClean="0"/>
              <a:t>Since the yield condition for plane strain is σx + p = σ’</a:t>
            </a:r>
            <a:r>
              <a:rPr lang="en-US" sz="2700" baseline="-25000" smtClean="0"/>
              <a:t>o</a:t>
            </a:r>
            <a:r>
              <a:rPr lang="en-US" sz="2700" smtClean="0"/>
              <a:t> and  B = μ cot α, the differential equation for strip drawing is </a:t>
            </a:r>
          </a:p>
          <a:p>
            <a:pPr eaLnBrk="1" hangingPunct="1"/>
            <a:endParaRPr lang="en-US" smtClean="0"/>
          </a:p>
          <a:p>
            <a:pPr eaLnBrk="1" hangingPunct="1"/>
            <a:endParaRPr lang="en-US" smtClean="0"/>
          </a:p>
          <a:p>
            <a:pPr eaLnBrk="1" hangingPunct="1"/>
            <a:r>
              <a:rPr lang="en-US" sz="2700" smtClean="0"/>
              <a:t>If B and </a:t>
            </a:r>
            <a:r>
              <a:rPr lang="el-GR" sz="2700" smtClean="0"/>
              <a:t>σ’</a:t>
            </a:r>
            <a:r>
              <a:rPr lang="en-US" sz="2700" baseline="-25000" smtClean="0"/>
              <a:t>o</a:t>
            </a:r>
            <a:r>
              <a:rPr lang="en-US" sz="2700" smtClean="0"/>
              <a:t> are both constant, Eq.4 can be integrated directly to give the draw stress σ</a:t>
            </a:r>
            <a:r>
              <a:rPr lang="en-US" sz="2700" baseline="-25000" smtClean="0"/>
              <a:t>xa</a:t>
            </a:r>
            <a:r>
              <a:rPr lang="en-US" sz="2700" smtClean="0"/>
              <a:t>.</a:t>
            </a:r>
          </a:p>
          <a:p>
            <a:pPr eaLnBrk="1" hangingPunct="1"/>
            <a:endParaRPr lang="en-US" smtClean="0"/>
          </a:p>
          <a:p>
            <a:pPr eaLnBrk="1" hangingPunct="1"/>
            <a:endParaRPr lang="en-US" smtClean="0"/>
          </a:p>
          <a:p>
            <a:pPr eaLnBrk="1" hangingPunct="1"/>
            <a:r>
              <a:rPr lang="en-US" sz="2700" smtClean="0"/>
              <a:t>For wiredrawing conducted with conical dies,</a:t>
            </a:r>
          </a:p>
        </p:txBody>
      </p:sp>
      <p:pic>
        <p:nvPicPr>
          <p:cNvPr id="300036" name="Picture 4"/>
          <p:cNvPicPr>
            <a:picLocks noChangeAspect="1" noChangeArrowheads="1"/>
          </p:cNvPicPr>
          <p:nvPr/>
        </p:nvPicPr>
        <p:blipFill>
          <a:blip r:embed="rId2" cstate="print"/>
          <a:srcRect/>
          <a:stretch>
            <a:fillRect/>
          </a:stretch>
        </p:blipFill>
        <p:spPr bwMode="auto">
          <a:xfrm>
            <a:off x="1752600" y="685800"/>
            <a:ext cx="5195888" cy="914400"/>
          </a:xfrm>
          <a:prstGeom prst="rect">
            <a:avLst/>
          </a:prstGeom>
          <a:noFill/>
          <a:ln w="9525">
            <a:noFill/>
            <a:miter lim="800000"/>
            <a:headEnd/>
            <a:tailEnd/>
          </a:ln>
        </p:spPr>
      </p:pic>
      <p:pic>
        <p:nvPicPr>
          <p:cNvPr id="300037" name="Picture 5"/>
          <p:cNvPicPr>
            <a:picLocks noChangeAspect="1" noChangeArrowheads="1"/>
          </p:cNvPicPr>
          <p:nvPr/>
        </p:nvPicPr>
        <p:blipFill>
          <a:blip r:embed="rId3" cstate="print"/>
          <a:srcRect/>
          <a:stretch>
            <a:fillRect/>
          </a:stretch>
        </p:blipFill>
        <p:spPr bwMode="auto">
          <a:xfrm>
            <a:off x="2514600" y="3352800"/>
            <a:ext cx="5654675" cy="1066800"/>
          </a:xfrm>
          <a:prstGeom prst="rect">
            <a:avLst/>
          </a:prstGeom>
          <a:noFill/>
          <a:ln w="9525">
            <a:noFill/>
            <a:miter lim="800000"/>
            <a:headEnd/>
            <a:tailEnd/>
          </a:ln>
        </p:spPr>
      </p:pic>
      <p:pic>
        <p:nvPicPr>
          <p:cNvPr id="300039" name="Picture 7"/>
          <p:cNvPicPr>
            <a:picLocks noChangeAspect="1" noChangeArrowheads="1"/>
          </p:cNvPicPr>
          <p:nvPr/>
        </p:nvPicPr>
        <p:blipFill>
          <a:blip r:embed="rId4" cstate="print"/>
          <a:srcRect/>
          <a:stretch>
            <a:fillRect/>
          </a:stretch>
        </p:blipFill>
        <p:spPr bwMode="auto">
          <a:xfrm>
            <a:off x="2667000" y="5029200"/>
            <a:ext cx="6096000" cy="1219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0039"/>
                                        </p:tgtEl>
                                        <p:attrNameLst>
                                          <p:attrName>style.visibility</p:attrName>
                                        </p:attrNameLst>
                                      </p:cBhvr>
                                      <p:to>
                                        <p:strVal val="visible"/>
                                      </p:to>
                                    </p:set>
                                    <p:animEffect transition="in" filter="checkerboard(across)">
                                      <p:cBhvr>
                                        <p:cTn id="7" dur="500"/>
                                        <p:tgtEl>
                                          <p:spTgt spid="300039"/>
                                        </p:tgtEl>
                                      </p:cBhvr>
                                    </p:animEffect>
                                  </p:childTnLst>
                                </p:cTn>
                              </p:par>
                              <p:par>
                                <p:cTn id="8" presetID="5" presetClass="entr" presetSubtype="10" fill="hold" nodeType="withEffect">
                                  <p:stCondLst>
                                    <p:cond delay="0"/>
                                  </p:stCondLst>
                                  <p:childTnLst>
                                    <p:set>
                                      <p:cBhvr>
                                        <p:cTn id="9" dur="1" fill="hold">
                                          <p:stCondLst>
                                            <p:cond delay="0"/>
                                          </p:stCondLst>
                                        </p:cTn>
                                        <p:tgtEl>
                                          <p:spTgt spid="300037"/>
                                        </p:tgtEl>
                                        <p:attrNameLst>
                                          <p:attrName>style.visibility</p:attrName>
                                        </p:attrNameLst>
                                      </p:cBhvr>
                                      <p:to>
                                        <p:strVal val="visible"/>
                                      </p:to>
                                    </p:set>
                                    <p:animEffect transition="in" filter="checkerboard(across)">
                                      <p:cBhvr>
                                        <p:cTn id="10" dur="500"/>
                                        <p:tgtEl>
                                          <p:spTgt spid="300037"/>
                                        </p:tgtEl>
                                      </p:cBhvr>
                                    </p:animEffect>
                                  </p:childTnLst>
                                </p:cTn>
                              </p:par>
                              <p:par>
                                <p:cTn id="11" presetID="5" presetClass="entr" presetSubtype="10" fill="hold" nodeType="withEffect">
                                  <p:stCondLst>
                                    <p:cond delay="0"/>
                                  </p:stCondLst>
                                  <p:childTnLst>
                                    <p:set>
                                      <p:cBhvr>
                                        <p:cTn id="12" dur="1" fill="hold">
                                          <p:stCondLst>
                                            <p:cond delay="0"/>
                                          </p:stCondLst>
                                        </p:cTn>
                                        <p:tgtEl>
                                          <p:spTgt spid="300036"/>
                                        </p:tgtEl>
                                        <p:attrNameLst>
                                          <p:attrName>style.visibility</p:attrName>
                                        </p:attrNameLst>
                                      </p:cBhvr>
                                      <p:to>
                                        <p:strVal val="visible"/>
                                      </p:to>
                                    </p:set>
                                    <p:animEffect transition="in" filter="checkerboard(across)">
                                      <p:cBhvr>
                                        <p:cTn id="13" dur="500"/>
                                        <p:tgtEl>
                                          <p:spTgt spid="300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subTitle" idx="1"/>
          </p:nvPr>
        </p:nvSpPr>
        <p:spPr>
          <a:xfrm>
            <a:off x="228600" y="914400"/>
            <a:ext cx="8763000" cy="5486400"/>
          </a:xfrm>
        </p:spPr>
        <p:txBody>
          <a:bodyPr rtlCol="0">
            <a:normAutofit fontScale="92500" lnSpcReduction="10000"/>
          </a:bodyPr>
          <a:lstStyle/>
          <a:p>
            <a:pPr marL="609600" indent="-609600" algn="l" eaLnBrk="1" fontAlgn="auto" hangingPunct="1">
              <a:spcAft>
                <a:spcPts val="0"/>
              </a:spcAft>
              <a:buFont typeface="Wingdings" pitchFamily="2" charset="2"/>
              <a:buChar char="l"/>
              <a:defRPr/>
            </a:pPr>
            <a:r>
              <a:rPr lang="en-US" smtClean="0"/>
              <a:t>Plastic yielding of the material subjected to any</a:t>
            </a:r>
          </a:p>
          <a:p>
            <a:pPr marL="609600" indent="-609600" algn="l" eaLnBrk="1" fontAlgn="auto" hangingPunct="1">
              <a:spcAft>
                <a:spcPts val="0"/>
              </a:spcAft>
              <a:buFont typeface="Arial" pitchFamily="34" charset="0"/>
              <a:buNone/>
              <a:defRPr/>
            </a:pPr>
            <a:r>
              <a:rPr lang="en-US" smtClean="0"/>
              <a:t>	external forces is of considerable importance in the field of plasticity. </a:t>
            </a:r>
          </a:p>
          <a:p>
            <a:pPr marL="609600" indent="-609600" algn="l" eaLnBrk="1" fontAlgn="auto" hangingPunct="1">
              <a:spcAft>
                <a:spcPts val="0"/>
              </a:spcAft>
              <a:buFont typeface="Arial" pitchFamily="34" charset="0"/>
              <a:buNone/>
              <a:defRPr/>
            </a:pPr>
            <a:endParaRPr lang="en-US" smtClean="0"/>
          </a:p>
          <a:p>
            <a:pPr marL="609600" indent="-609600" algn="l" eaLnBrk="1" fontAlgn="auto" hangingPunct="1">
              <a:spcAft>
                <a:spcPts val="0"/>
              </a:spcAft>
              <a:buFont typeface="Wingdings" pitchFamily="2" charset="2"/>
              <a:buChar char="l"/>
              <a:defRPr/>
            </a:pPr>
            <a:r>
              <a:rPr lang="en-US" smtClean="0"/>
              <a:t>For predicting the onset of yielding in ductile material, there are at present two generally accepted criteria,</a:t>
            </a:r>
          </a:p>
          <a:p>
            <a:pPr marL="609600" indent="-609600" algn="l" eaLnBrk="1" fontAlgn="auto" hangingPunct="1">
              <a:spcAft>
                <a:spcPts val="0"/>
              </a:spcAft>
              <a:buFont typeface="Arial" pitchFamily="34" charset="0"/>
              <a:buNone/>
              <a:defRPr/>
            </a:pPr>
            <a:endParaRPr lang="en-US" smtClean="0"/>
          </a:p>
          <a:p>
            <a:pPr marL="609600" indent="-609600" algn="l" eaLnBrk="1" fontAlgn="auto" hangingPunct="1">
              <a:spcAft>
                <a:spcPts val="0"/>
              </a:spcAft>
              <a:buFont typeface="Wingdings" pitchFamily="2" charset="2"/>
              <a:buAutoNum type="arabicParenR"/>
              <a:defRPr/>
            </a:pPr>
            <a:r>
              <a:rPr lang="en-US" smtClean="0"/>
              <a:t>Von Mises’ or Distortion-energy criterion</a:t>
            </a:r>
          </a:p>
          <a:p>
            <a:pPr marL="609600" indent="-609600" algn="l" eaLnBrk="1" fontAlgn="auto" hangingPunct="1">
              <a:spcAft>
                <a:spcPts val="0"/>
              </a:spcAft>
              <a:buFont typeface="Arial" pitchFamily="34" charset="0"/>
              <a:buNone/>
              <a:defRPr/>
            </a:pPr>
            <a:endParaRPr lang="en-US" smtClean="0"/>
          </a:p>
          <a:p>
            <a:pPr marL="609600" indent="-609600" algn="l" eaLnBrk="1" fontAlgn="auto" hangingPunct="1">
              <a:spcAft>
                <a:spcPts val="0"/>
              </a:spcAft>
              <a:buFont typeface="Arial" pitchFamily="34" charset="0"/>
              <a:buNone/>
              <a:defRPr/>
            </a:pPr>
            <a:r>
              <a:rPr lang="en-US" smtClean="0"/>
              <a:t>2) 	Tresca or Maximum shear stress criterion</a:t>
            </a:r>
          </a:p>
          <a:p>
            <a:pPr marL="609600" indent="-609600" algn="l" eaLnBrk="1" fontAlgn="auto" hangingPunct="1">
              <a:spcAft>
                <a:spcPts val="0"/>
              </a:spcAft>
              <a:buFont typeface="Arial" pitchFamily="34" charset="0"/>
              <a:buNone/>
              <a:defRPr/>
            </a:pPr>
            <a:endParaRPr lang="en-US" smtClean="0"/>
          </a:p>
        </p:txBody>
      </p:sp>
      <p:sp>
        <p:nvSpPr>
          <p:cNvPr id="32772" name="Text Box 4"/>
          <p:cNvSpPr txBox="1">
            <a:spLocks noChangeArrowheads="1"/>
          </p:cNvSpPr>
          <p:nvPr/>
        </p:nvSpPr>
        <p:spPr bwMode="auto">
          <a:xfrm>
            <a:off x="228600" y="152400"/>
            <a:ext cx="8686800" cy="549275"/>
          </a:xfrm>
          <a:prstGeom prst="rect">
            <a:avLst/>
          </a:prstGeom>
          <a:noFill/>
          <a:ln w="9525">
            <a:noFill/>
            <a:miter lim="800000"/>
            <a:headEnd/>
            <a:tailEnd/>
          </a:ln>
        </p:spPr>
        <p:txBody>
          <a:bodyPr>
            <a:spAutoFit/>
          </a:bodyPr>
          <a:lstStyle/>
          <a:p>
            <a:pPr>
              <a:spcBef>
                <a:spcPct val="50000"/>
              </a:spcBef>
            </a:pPr>
            <a:r>
              <a:rPr lang="en-US" sz="3000" b="1"/>
              <a:t>YIELDING CRITERIA FOR DUCTILE METALS: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animEffect transition="in" filter="diamond(in)">
                                      <p:cBhvr>
                                        <p:cTn id="7" dur="2000"/>
                                        <p:tgtEl>
                                          <p:spTgt spid="327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2771">
                                            <p:txEl>
                                              <p:pRg st="0" end="0"/>
                                            </p:txEl>
                                          </p:spTgt>
                                        </p:tgtEl>
                                        <p:attrNameLst>
                                          <p:attrName>style.visibility</p:attrName>
                                        </p:attrNameLst>
                                      </p:cBhvr>
                                      <p:to>
                                        <p:strVal val="visible"/>
                                      </p:to>
                                    </p:set>
                                    <p:anim calcmode="lin" valueType="num">
                                      <p:cBhvr additive="base">
                                        <p:cTn id="12"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2771">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2771">
                                            <p:txEl>
                                              <p:pRg st="1" end="1"/>
                                            </p:txEl>
                                          </p:spTgt>
                                        </p:tgtEl>
                                        <p:attrNameLst>
                                          <p:attrName>style.visibility</p:attrName>
                                        </p:attrNameLst>
                                      </p:cBhvr>
                                      <p:to>
                                        <p:strVal val="visible"/>
                                      </p:to>
                                    </p:set>
                                    <p:anim calcmode="lin" valueType="num">
                                      <p:cBhvr additive="base">
                                        <p:cTn id="16"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2771">
                                            <p:txEl>
                                              <p:pRg st="3" end="3"/>
                                            </p:txEl>
                                          </p:spTgt>
                                        </p:tgtEl>
                                        <p:attrNameLst>
                                          <p:attrName>style.visibility</p:attrName>
                                        </p:attrNameLst>
                                      </p:cBhvr>
                                      <p:to>
                                        <p:strVal val="visible"/>
                                      </p:to>
                                    </p:set>
                                    <p:anim calcmode="lin" valueType="num">
                                      <p:cBhvr additive="base">
                                        <p:cTn id="22"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27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2771">
                                            <p:txEl>
                                              <p:pRg st="5" end="5"/>
                                            </p:txEl>
                                          </p:spTgt>
                                        </p:tgtEl>
                                        <p:attrNameLst>
                                          <p:attrName>style.visibility</p:attrName>
                                        </p:attrNameLst>
                                      </p:cBhvr>
                                      <p:to>
                                        <p:strVal val="visible"/>
                                      </p:to>
                                    </p:set>
                                    <p:anim calcmode="lin" valueType="num">
                                      <p:cBhvr additive="base">
                                        <p:cTn id="28" dur="500" fill="hold"/>
                                        <p:tgtEl>
                                          <p:spTgt spid="32771">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27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2771">
                                            <p:txEl>
                                              <p:pRg st="7" end="7"/>
                                            </p:txEl>
                                          </p:spTgt>
                                        </p:tgtEl>
                                        <p:attrNameLst>
                                          <p:attrName>style.visibility</p:attrName>
                                        </p:attrNameLst>
                                      </p:cBhvr>
                                      <p:to>
                                        <p:strVal val="visible"/>
                                      </p:to>
                                    </p:set>
                                    <p:anim calcmode="lin" valueType="num">
                                      <p:cBhvr additive="base">
                                        <p:cTn id="34" dur="500" fill="hold"/>
                                        <p:tgtEl>
                                          <p:spTgt spid="32771">
                                            <p:txEl>
                                              <p:pRg st="7" end="7"/>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277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0" y="0"/>
            <a:ext cx="9144000" cy="560388"/>
          </a:xfrm>
        </p:spPr>
        <p:txBody>
          <a:bodyPr/>
          <a:lstStyle/>
          <a:p>
            <a:pPr eaLnBrk="1" hangingPunct="1"/>
            <a:r>
              <a:rPr lang="en-US" sz="2800" smtClean="0"/>
              <a:t>Analysis for wiredrawing with friction by Johnson and Rowe</a:t>
            </a:r>
          </a:p>
        </p:txBody>
      </p:sp>
      <p:sp>
        <p:nvSpPr>
          <p:cNvPr id="297987" name="Rectangle 3"/>
          <p:cNvSpPr>
            <a:spLocks noGrp="1" noChangeArrowheads="1"/>
          </p:cNvSpPr>
          <p:nvPr>
            <p:ph idx="1"/>
          </p:nvPr>
        </p:nvSpPr>
        <p:spPr>
          <a:xfrm>
            <a:off x="152400" y="533400"/>
            <a:ext cx="5105400" cy="6324600"/>
          </a:xfrm>
        </p:spPr>
        <p:txBody>
          <a:bodyPr/>
          <a:lstStyle/>
          <a:p>
            <a:pPr eaLnBrk="1" hangingPunct="1"/>
            <a:r>
              <a:rPr lang="en-US" smtClean="0"/>
              <a:t>The surface area of contact between the wire and the die is given by</a:t>
            </a:r>
          </a:p>
          <a:p>
            <a:pPr eaLnBrk="1" hangingPunct="1"/>
            <a:endParaRPr lang="en-US" smtClean="0"/>
          </a:p>
          <a:p>
            <a:pPr eaLnBrk="1" hangingPunct="1"/>
            <a:r>
              <a:rPr lang="en-US" smtClean="0"/>
              <a:t>    Is the mean normal pressure on this area.</a:t>
            </a:r>
          </a:p>
          <a:p>
            <a:pPr eaLnBrk="1" hangingPunct="1"/>
            <a:r>
              <a:rPr lang="en-US" smtClean="0"/>
              <a:t>P</a:t>
            </a:r>
            <a:r>
              <a:rPr lang="en-US" baseline="-25000" smtClean="0"/>
              <a:t>d </a:t>
            </a:r>
            <a:r>
              <a:rPr lang="en-US" smtClean="0"/>
              <a:t>is the draw force.</a:t>
            </a:r>
          </a:p>
          <a:p>
            <a:pPr eaLnBrk="1" hangingPunct="1"/>
            <a:endParaRPr lang="en-US" smtClean="0"/>
          </a:p>
          <a:p>
            <a:pPr eaLnBrk="1" hangingPunct="1"/>
            <a:r>
              <a:rPr lang="en-US" smtClean="0"/>
              <a:t>Balancing the horizontal components of the frictional force and the normal      pressure.</a:t>
            </a:r>
          </a:p>
          <a:p>
            <a:pPr eaLnBrk="1" hangingPunct="1"/>
            <a:endParaRPr lang="en-US" smtClean="0"/>
          </a:p>
          <a:p>
            <a:pPr eaLnBrk="1" hangingPunct="1"/>
            <a:endParaRPr lang="en-US" smtClean="0"/>
          </a:p>
        </p:txBody>
      </p:sp>
      <p:pic>
        <p:nvPicPr>
          <p:cNvPr id="301060" name="Picture 4"/>
          <p:cNvPicPr>
            <a:picLocks noChangeAspect="1" noChangeArrowheads="1"/>
          </p:cNvPicPr>
          <p:nvPr/>
        </p:nvPicPr>
        <p:blipFill>
          <a:blip r:embed="rId2" cstate="print"/>
          <a:srcRect/>
          <a:stretch>
            <a:fillRect/>
          </a:stretch>
        </p:blipFill>
        <p:spPr bwMode="auto">
          <a:xfrm>
            <a:off x="2057400" y="1524000"/>
            <a:ext cx="3289300" cy="762000"/>
          </a:xfrm>
          <a:prstGeom prst="rect">
            <a:avLst/>
          </a:prstGeom>
          <a:noFill/>
          <a:ln w="9525">
            <a:noFill/>
            <a:miter lim="800000"/>
            <a:headEnd/>
            <a:tailEnd/>
          </a:ln>
        </p:spPr>
      </p:pic>
      <p:pic>
        <p:nvPicPr>
          <p:cNvPr id="301061" name="Picture 5"/>
          <p:cNvPicPr>
            <a:picLocks noChangeAspect="1" noChangeArrowheads="1"/>
          </p:cNvPicPr>
          <p:nvPr/>
        </p:nvPicPr>
        <p:blipFill>
          <a:blip r:embed="rId3" cstate="print"/>
          <a:srcRect/>
          <a:stretch>
            <a:fillRect/>
          </a:stretch>
        </p:blipFill>
        <p:spPr bwMode="auto">
          <a:xfrm>
            <a:off x="5486400" y="1752600"/>
            <a:ext cx="3425825" cy="2552700"/>
          </a:xfrm>
          <a:prstGeom prst="rect">
            <a:avLst/>
          </a:prstGeom>
          <a:noFill/>
          <a:ln w="9525">
            <a:noFill/>
            <a:miter lim="800000"/>
            <a:headEnd/>
            <a:tailEnd/>
          </a:ln>
        </p:spPr>
      </p:pic>
      <p:pic>
        <p:nvPicPr>
          <p:cNvPr id="301062" name="Picture 6"/>
          <p:cNvPicPr>
            <a:picLocks noChangeAspect="1" noChangeArrowheads="1"/>
          </p:cNvPicPr>
          <p:nvPr/>
        </p:nvPicPr>
        <p:blipFill>
          <a:blip r:embed="rId4" cstate="print"/>
          <a:srcRect/>
          <a:stretch>
            <a:fillRect/>
          </a:stretch>
        </p:blipFill>
        <p:spPr bwMode="auto">
          <a:xfrm>
            <a:off x="3933825" y="5257800"/>
            <a:ext cx="5210175" cy="1400175"/>
          </a:xfrm>
          <a:prstGeom prst="rect">
            <a:avLst/>
          </a:prstGeom>
          <a:noFill/>
          <a:ln w="9525">
            <a:noFill/>
            <a:miter lim="800000"/>
            <a:headEnd/>
            <a:tailEnd/>
          </a:ln>
        </p:spPr>
      </p:pic>
      <p:pic>
        <p:nvPicPr>
          <p:cNvPr id="297991" name="Picture 7"/>
          <p:cNvPicPr>
            <a:picLocks noChangeAspect="1" noChangeArrowheads="1"/>
          </p:cNvPicPr>
          <p:nvPr/>
        </p:nvPicPr>
        <p:blipFill>
          <a:blip r:embed="rId5" cstate="print"/>
          <a:srcRect/>
          <a:stretch>
            <a:fillRect/>
          </a:stretch>
        </p:blipFill>
        <p:spPr bwMode="auto">
          <a:xfrm>
            <a:off x="457200" y="2514600"/>
            <a:ext cx="304800" cy="3413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1060"/>
                                        </p:tgtEl>
                                        <p:attrNameLst>
                                          <p:attrName>style.visibility</p:attrName>
                                        </p:attrNameLst>
                                      </p:cBhvr>
                                      <p:to>
                                        <p:strVal val="visible"/>
                                      </p:to>
                                    </p:set>
                                    <p:animEffect transition="in" filter="checkerboard(across)">
                                      <p:cBhvr>
                                        <p:cTn id="7" dur="500"/>
                                        <p:tgtEl>
                                          <p:spTgt spid="301060"/>
                                        </p:tgtEl>
                                      </p:cBhvr>
                                    </p:animEffect>
                                  </p:childTnLst>
                                </p:cTn>
                              </p:par>
                              <p:par>
                                <p:cTn id="8" presetID="5" presetClass="entr" presetSubtype="10" fill="hold" nodeType="withEffect">
                                  <p:stCondLst>
                                    <p:cond delay="0"/>
                                  </p:stCondLst>
                                  <p:childTnLst>
                                    <p:set>
                                      <p:cBhvr>
                                        <p:cTn id="9" dur="1" fill="hold">
                                          <p:stCondLst>
                                            <p:cond delay="0"/>
                                          </p:stCondLst>
                                        </p:cTn>
                                        <p:tgtEl>
                                          <p:spTgt spid="301061"/>
                                        </p:tgtEl>
                                        <p:attrNameLst>
                                          <p:attrName>style.visibility</p:attrName>
                                        </p:attrNameLst>
                                      </p:cBhvr>
                                      <p:to>
                                        <p:strVal val="visible"/>
                                      </p:to>
                                    </p:set>
                                    <p:animEffect transition="in" filter="checkerboard(across)">
                                      <p:cBhvr>
                                        <p:cTn id="10" dur="500"/>
                                        <p:tgtEl>
                                          <p:spTgt spid="301061"/>
                                        </p:tgtEl>
                                      </p:cBhvr>
                                    </p:animEffect>
                                  </p:childTnLst>
                                </p:cTn>
                              </p:par>
                              <p:par>
                                <p:cTn id="11" presetID="5" presetClass="entr" presetSubtype="10" fill="hold" nodeType="withEffect">
                                  <p:stCondLst>
                                    <p:cond delay="0"/>
                                  </p:stCondLst>
                                  <p:childTnLst>
                                    <p:set>
                                      <p:cBhvr>
                                        <p:cTn id="12" dur="1" fill="hold">
                                          <p:stCondLst>
                                            <p:cond delay="0"/>
                                          </p:stCondLst>
                                        </p:cTn>
                                        <p:tgtEl>
                                          <p:spTgt spid="301062"/>
                                        </p:tgtEl>
                                        <p:attrNameLst>
                                          <p:attrName>style.visibility</p:attrName>
                                        </p:attrNameLst>
                                      </p:cBhvr>
                                      <p:to>
                                        <p:strVal val="visible"/>
                                      </p:to>
                                    </p:set>
                                    <p:animEffect transition="in" filter="checkerboard(across)">
                                      <p:cBhvr>
                                        <p:cTn id="13" dur="500"/>
                                        <p:tgtEl>
                                          <p:spTgt spid="30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0" y="0"/>
            <a:ext cx="9144000" cy="560388"/>
          </a:xfrm>
        </p:spPr>
        <p:txBody>
          <a:bodyPr/>
          <a:lstStyle/>
          <a:p>
            <a:pPr eaLnBrk="1" hangingPunct="1"/>
            <a:r>
              <a:rPr lang="en-US" sz="2800" smtClean="0"/>
              <a:t>Analysis for wiredrawing with friction by Johnson and Rowe</a:t>
            </a:r>
          </a:p>
        </p:txBody>
      </p:sp>
      <p:sp>
        <p:nvSpPr>
          <p:cNvPr id="299011" name="Rectangle 3"/>
          <p:cNvSpPr>
            <a:spLocks noGrp="1" noChangeArrowheads="1"/>
          </p:cNvSpPr>
          <p:nvPr>
            <p:ph idx="1"/>
          </p:nvPr>
        </p:nvSpPr>
        <p:spPr>
          <a:xfrm>
            <a:off x="152400" y="533400"/>
            <a:ext cx="8839200" cy="6324600"/>
          </a:xfrm>
        </p:spPr>
        <p:txBody>
          <a:bodyPr/>
          <a:lstStyle/>
          <a:p>
            <a:pPr eaLnBrk="1" hangingPunct="1"/>
            <a:r>
              <a:rPr lang="en-US" smtClean="0"/>
              <a:t>In the absence of friction, B = 0 and</a:t>
            </a:r>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r>
              <a:rPr lang="en-US" smtClean="0"/>
              <a:t>The draw stress with friction is given by</a:t>
            </a:r>
          </a:p>
          <a:p>
            <a:pPr eaLnBrk="1" hangingPunct="1"/>
            <a:endParaRPr lang="en-US" smtClean="0"/>
          </a:p>
          <a:p>
            <a:pPr eaLnBrk="1" hangingPunct="1"/>
            <a:endParaRPr lang="en-US" smtClean="0"/>
          </a:p>
          <a:p>
            <a:pPr eaLnBrk="1" hangingPunct="1"/>
            <a:endParaRPr lang="en-US" smtClean="0"/>
          </a:p>
          <a:p>
            <a:pPr eaLnBrk="1" hangingPunct="1"/>
            <a:endParaRPr lang="en-US" smtClean="0"/>
          </a:p>
        </p:txBody>
      </p:sp>
      <p:pic>
        <p:nvPicPr>
          <p:cNvPr id="302084" name="Picture 4"/>
          <p:cNvPicPr>
            <a:picLocks noChangeAspect="1" noChangeArrowheads="1"/>
          </p:cNvPicPr>
          <p:nvPr/>
        </p:nvPicPr>
        <p:blipFill>
          <a:blip r:embed="rId2" cstate="print"/>
          <a:srcRect/>
          <a:stretch>
            <a:fillRect/>
          </a:stretch>
        </p:blipFill>
        <p:spPr bwMode="auto">
          <a:xfrm>
            <a:off x="228600" y="1447800"/>
            <a:ext cx="8662988" cy="1295400"/>
          </a:xfrm>
          <a:prstGeom prst="rect">
            <a:avLst/>
          </a:prstGeom>
          <a:noFill/>
          <a:ln w="9525">
            <a:noFill/>
            <a:miter lim="800000"/>
            <a:headEnd/>
            <a:tailEnd/>
          </a:ln>
        </p:spPr>
      </p:pic>
      <p:pic>
        <p:nvPicPr>
          <p:cNvPr id="302085" name="Picture 5"/>
          <p:cNvPicPr>
            <a:picLocks noChangeAspect="1" noChangeArrowheads="1"/>
          </p:cNvPicPr>
          <p:nvPr/>
        </p:nvPicPr>
        <p:blipFill>
          <a:blip r:embed="rId3" cstate="print"/>
          <a:srcRect/>
          <a:stretch>
            <a:fillRect/>
          </a:stretch>
        </p:blipFill>
        <p:spPr bwMode="auto">
          <a:xfrm>
            <a:off x="762000" y="4648200"/>
            <a:ext cx="8039100"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2085"/>
                                        </p:tgtEl>
                                        <p:attrNameLst>
                                          <p:attrName>style.visibility</p:attrName>
                                        </p:attrNameLst>
                                      </p:cBhvr>
                                      <p:to>
                                        <p:strVal val="visible"/>
                                      </p:to>
                                    </p:set>
                                    <p:animEffect transition="in" filter="checkerboard(across)">
                                      <p:cBhvr>
                                        <p:cTn id="7" dur="500"/>
                                        <p:tgtEl>
                                          <p:spTgt spid="302085"/>
                                        </p:tgtEl>
                                      </p:cBhvr>
                                    </p:animEffect>
                                  </p:childTnLst>
                                </p:cTn>
                              </p:par>
                              <p:par>
                                <p:cTn id="8" presetID="5" presetClass="entr" presetSubtype="10" fill="hold" nodeType="withEffect">
                                  <p:stCondLst>
                                    <p:cond delay="0"/>
                                  </p:stCondLst>
                                  <p:childTnLst>
                                    <p:set>
                                      <p:cBhvr>
                                        <p:cTn id="9" dur="1" fill="hold">
                                          <p:stCondLst>
                                            <p:cond delay="0"/>
                                          </p:stCondLst>
                                        </p:cTn>
                                        <p:tgtEl>
                                          <p:spTgt spid="302084"/>
                                        </p:tgtEl>
                                        <p:attrNameLst>
                                          <p:attrName>style.visibility</p:attrName>
                                        </p:attrNameLst>
                                      </p:cBhvr>
                                      <p:to>
                                        <p:strVal val="visible"/>
                                      </p:to>
                                    </p:set>
                                    <p:animEffect transition="in" filter="checkerboard(across)">
                                      <p:cBhvr>
                                        <p:cTn id="10" dur="500"/>
                                        <p:tgtEl>
                                          <p:spTgt spid="302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381000" y="0"/>
            <a:ext cx="8229600" cy="457200"/>
          </a:xfrm>
        </p:spPr>
        <p:txBody>
          <a:bodyPr/>
          <a:lstStyle/>
          <a:p>
            <a:pPr eaLnBrk="1" hangingPunct="1"/>
            <a:r>
              <a:rPr lang="en-US" smtClean="0"/>
              <a:t>Example:</a:t>
            </a:r>
          </a:p>
        </p:txBody>
      </p:sp>
      <p:sp>
        <p:nvSpPr>
          <p:cNvPr id="300035" name="Rectangle 3"/>
          <p:cNvSpPr>
            <a:spLocks noGrp="1" noChangeArrowheads="1"/>
          </p:cNvSpPr>
          <p:nvPr>
            <p:ph idx="1"/>
          </p:nvPr>
        </p:nvSpPr>
        <p:spPr>
          <a:xfrm>
            <a:off x="152400" y="533400"/>
            <a:ext cx="8839200" cy="6324600"/>
          </a:xfrm>
        </p:spPr>
        <p:txBody>
          <a:bodyPr/>
          <a:lstStyle/>
          <a:p>
            <a:pPr eaLnBrk="1" hangingPunct="1"/>
            <a:r>
              <a:rPr lang="en-US" smtClean="0"/>
              <a:t>Determine the draw stress to produce a 20% reduction in a 10-mm stainless steel wire. The flow stress is given by σ</a:t>
            </a:r>
            <a:r>
              <a:rPr lang="en-US" baseline="-25000" smtClean="0"/>
              <a:t>o</a:t>
            </a:r>
            <a:r>
              <a:rPr lang="en-US" smtClean="0"/>
              <a:t> = 1300ε0.30 (MPa). The die angle is 12</a:t>
            </a:r>
            <a:r>
              <a:rPr lang="en-US" baseline="30000" smtClean="0"/>
              <a:t>o</a:t>
            </a:r>
            <a:r>
              <a:rPr lang="en-US" smtClean="0"/>
              <a:t> and μ = 0.09.</a:t>
            </a:r>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r>
              <a:rPr lang="en-US" smtClean="0"/>
              <a:t>From Eq.9				~ 20% difference</a:t>
            </a:r>
          </a:p>
        </p:txBody>
      </p:sp>
      <p:pic>
        <p:nvPicPr>
          <p:cNvPr id="303108" name="Picture 4"/>
          <p:cNvPicPr>
            <a:picLocks noChangeAspect="1" noChangeArrowheads="1"/>
          </p:cNvPicPr>
          <p:nvPr/>
        </p:nvPicPr>
        <p:blipFill>
          <a:blip r:embed="rId2" cstate="print"/>
          <a:srcRect/>
          <a:stretch>
            <a:fillRect/>
          </a:stretch>
        </p:blipFill>
        <p:spPr bwMode="auto">
          <a:xfrm>
            <a:off x="685800" y="2028825"/>
            <a:ext cx="3429000" cy="1552575"/>
          </a:xfrm>
          <a:prstGeom prst="rect">
            <a:avLst/>
          </a:prstGeom>
          <a:noFill/>
          <a:ln w="9525">
            <a:noFill/>
            <a:miter lim="800000"/>
            <a:headEnd/>
            <a:tailEnd/>
          </a:ln>
        </p:spPr>
      </p:pic>
      <p:pic>
        <p:nvPicPr>
          <p:cNvPr id="303109" name="Picture 5"/>
          <p:cNvPicPr>
            <a:picLocks noChangeAspect="1" noChangeArrowheads="1"/>
          </p:cNvPicPr>
          <p:nvPr/>
        </p:nvPicPr>
        <p:blipFill>
          <a:blip r:embed="rId3" cstate="print"/>
          <a:srcRect/>
          <a:stretch>
            <a:fillRect/>
          </a:stretch>
        </p:blipFill>
        <p:spPr bwMode="auto">
          <a:xfrm>
            <a:off x="4953000" y="2133600"/>
            <a:ext cx="3565525" cy="914400"/>
          </a:xfrm>
          <a:prstGeom prst="rect">
            <a:avLst/>
          </a:prstGeom>
          <a:noFill/>
          <a:ln w="9525">
            <a:noFill/>
            <a:miter lim="800000"/>
            <a:headEnd/>
            <a:tailEnd/>
          </a:ln>
        </p:spPr>
      </p:pic>
      <p:pic>
        <p:nvPicPr>
          <p:cNvPr id="303110" name="Picture 6"/>
          <p:cNvPicPr>
            <a:picLocks noChangeAspect="1" noChangeArrowheads="1"/>
          </p:cNvPicPr>
          <p:nvPr/>
        </p:nvPicPr>
        <p:blipFill>
          <a:blip r:embed="rId4" cstate="print"/>
          <a:srcRect/>
          <a:stretch>
            <a:fillRect/>
          </a:stretch>
        </p:blipFill>
        <p:spPr bwMode="auto">
          <a:xfrm>
            <a:off x="228600" y="3810000"/>
            <a:ext cx="8580438" cy="990600"/>
          </a:xfrm>
          <a:prstGeom prst="rect">
            <a:avLst/>
          </a:prstGeom>
          <a:noFill/>
          <a:ln w="9525">
            <a:noFill/>
            <a:miter lim="800000"/>
            <a:headEnd/>
            <a:tailEnd/>
          </a:ln>
        </p:spPr>
      </p:pic>
      <p:pic>
        <p:nvPicPr>
          <p:cNvPr id="303112" name="Picture 8"/>
          <p:cNvPicPr>
            <a:picLocks noChangeAspect="1" noChangeArrowheads="1"/>
          </p:cNvPicPr>
          <p:nvPr/>
        </p:nvPicPr>
        <p:blipFill>
          <a:blip r:embed="rId5" cstate="print"/>
          <a:srcRect/>
          <a:stretch>
            <a:fillRect/>
          </a:stretch>
        </p:blipFill>
        <p:spPr bwMode="auto">
          <a:xfrm>
            <a:off x="762000" y="5562600"/>
            <a:ext cx="7146925" cy="990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3108"/>
                                        </p:tgtEl>
                                        <p:attrNameLst>
                                          <p:attrName>style.visibility</p:attrName>
                                        </p:attrNameLst>
                                      </p:cBhvr>
                                      <p:to>
                                        <p:strVal val="visible"/>
                                      </p:to>
                                    </p:set>
                                    <p:animEffect transition="in" filter="checkerboard(across)">
                                      <p:cBhvr>
                                        <p:cTn id="7" dur="500"/>
                                        <p:tgtEl>
                                          <p:spTgt spid="303108"/>
                                        </p:tgtEl>
                                      </p:cBhvr>
                                    </p:animEffect>
                                  </p:childTnLst>
                                </p:cTn>
                              </p:par>
                              <p:par>
                                <p:cTn id="8" presetID="5" presetClass="entr" presetSubtype="10" fill="hold" nodeType="withEffect">
                                  <p:stCondLst>
                                    <p:cond delay="0"/>
                                  </p:stCondLst>
                                  <p:childTnLst>
                                    <p:set>
                                      <p:cBhvr>
                                        <p:cTn id="9" dur="1" fill="hold">
                                          <p:stCondLst>
                                            <p:cond delay="0"/>
                                          </p:stCondLst>
                                        </p:cTn>
                                        <p:tgtEl>
                                          <p:spTgt spid="303109"/>
                                        </p:tgtEl>
                                        <p:attrNameLst>
                                          <p:attrName>style.visibility</p:attrName>
                                        </p:attrNameLst>
                                      </p:cBhvr>
                                      <p:to>
                                        <p:strVal val="visible"/>
                                      </p:to>
                                    </p:set>
                                    <p:animEffect transition="in" filter="checkerboard(across)">
                                      <p:cBhvr>
                                        <p:cTn id="10" dur="500"/>
                                        <p:tgtEl>
                                          <p:spTgt spid="303109"/>
                                        </p:tgtEl>
                                      </p:cBhvr>
                                    </p:animEffect>
                                  </p:childTnLst>
                                </p:cTn>
                              </p:par>
                              <p:par>
                                <p:cTn id="11" presetID="5" presetClass="entr" presetSubtype="10" fill="hold" nodeType="withEffect">
                                  <p:stCondLst>
                                    <p:cond delay="0"/>
                                  </p:stCondLst>
                                  <p:childTnLst>
                                    <p:set>
                                      <p:cBhvr>
                                        <p:cTn id="12" dur="1" fill="hold">
                                          <p:stCondLst>
                                            <p:cond delay="0"/>
                                          </p:stCondLst>
                                        </p:cTn>
                                        <p:tgtEl>
                                          <p:spTgt spid="303110"/>
                                        </p:tgtEl>
                                        <p:attrNameLst>
                                          <p:attrName>style.visibility</p:attrName>
                                        </p:attrNameLst>
                                      </p:cBhvr>
                                      <p:to>
                                        <p:strVal val="visible"/>
                                      </p:to>
                                    </p:set>
                                    <p:animEffect transition="in" filter="checkerboard(across)">
                                      <p:cBhvr>
                                        <p:cTn id="13" dur="500"/>
                                        <p:tgtEl>
                                          <p:spTgt spid="303110"/>
                                        </p:tgtEl>
                                      </p:cBhvr>
                                    </p:animEffect>
                                  </p:childTnLst>
                                </p:cTn>
                              </p:par>
                              <p:par>
                                <p:cTn id="14" presetID="5" presetClass="entr" presetSubtype="10" fill="hold" nodeType="withEffect">
                                  <p:stCondLst>
                                    <p:cond delay="0"/>
                                  </p:stCondLst>
                                  <p:childTnLst>
                                    <p:set>
                                      <p:cBhvr>
                                        <p:cTn id="15" dur="1" fill="hold">
                                          <p:stCondLst>
                                            <p:cond delay="0"/>
                                          </p:stCondLst>
                                        </p:cTn>
                                        <p:tgtEl>
                                          <p:spTgt spid="303112"/>
                                        </p:tgtEl>
                                        <p:attrNameLst>
                                          <p:attrName>style.visibility</p:attrName>
                                        </p:attrNameLst>
                                      </p:cBhvr>
                                      <p:to>
                                        <p:strVal val="visible"/>
                                      </p:to>
                                    </p:set>
                                    <p:animEffect transition="in" filter="checkerboard(across)">
                                      <p:cBhvr>
                                        <p:cTn id="16" dur="500"/>
                                        <p:tgtEl>
                                          <p:spTgt spid="303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381000" y="0"/>
            <a:ext cx="8229600" cy="560388"/>
          </a:xfrm>
        </p:spPr>
        <p:txBody>
          <a:bodyPr/>
          <a:lstStyle/>
          <a:p>
            <a:pPr eaLnBrk="1" hangingPunct="1"/>
            <a:r>
              <a:rPr lang="en-US" smtClean="0"/>
              <a:t>Example (Cont..):</a:t>
            </a:r>
          </a:p>
        </p:txBody>
      </p:sp>
      <p:sp>
        <p:nvSpPr>
          <p:cNvPr id="301059" name="Rectangle 3"/>
          <p:cNvSpPr>
            <a:spLocks noGrp="1" noChangeArrowheads="1"/>
          </p:cNvSpPr>
          <p:nvPr>
            <p:ph idx="1"/>
          </p:nvPr>
        </p:nvSpPr>
        <p:spPr>
          <a:xfrm>
            <a:off x="152400" y="533400"/>
            <a:ext cx="8839200" cy="6324600"/>
          </a:xfrm>
        </p:spPr>
        <p:txBody>
          <a:bodyPr/>
          <a:lstStyle/>
          <a:p>
            <a:pPr eaLnBrk="1" hangingPunct="1"/>
            <a:r>
              <a:rPr lang="en-US" smtClean="0"/>
              <a:t>If the wire is moving through the die at 3 m.s-1, determine the power required to produce the deformation. </a:t>
            </a:r>
          </a:p>
          <a:p>
            <a:pPr eaLnBrk="1" hangingPunct="1"/>
            <a:endParaRPr lang="en-US" smtClean="0"/>
          </a:p>
          <a:p>
            <a:pPr eaLnBrk="1" hangingPunct="1"/>
            <a:endParaRPr lang="en-US" smtClean="0"/>
          </a:p>
          <a:p>
            <a:pPr eaLnBrk="1" hangingPunct="1"/>
            <a:endParaRPr lang="en-US" smtClean="0"/>
          </a:p>
          <a:p>
            <a:pPr eaLnBrk="1" hangingPunct="1"/>
            <a:r>
              <a:rPr lang="en-US" smtClean="0"/>
              <a:t>Drawing force</a:t>
            </a:r>
          </a:p>
          <a:p>
            <a:pPr eaLnBrk="1" hangingPunct="1"/>
            <a:endParaRPr lang="en-US" smtClean="0"/>
          </a:p>
          <a:p>
            <a:pPr eaLnBrk="1" hangingPunct="1"/>
            <a:endParaRPr lang="en-US" smtClean="0"/>
          </a:p>
          <a:p>
            <a:pPr eaLnBrk="1" hangingPunct="1"/>
            <a:endParaRPr lang="en-US" smtClean="0"/>
          </a:p>
          <a:p>
            <a:pPr eaLnBrk="1" hangingPunct="1"/>
            <a:r>
              <a:rPr lang="en-US" smtClean="0"/>
              <a:t>Power</a:t>
            </a:r>
          </a:p>
        </p:txBody>
      </p:sp>
      <p:pic>
        <p:nvPicPr>
          <p:cNvPr id="304132" name="Picture 4"/>
          <p:cNvPicPr>
            <a:picLocks noChangeAspect="1" noChangeArrowheads="1"/>
          </p:cNvPicPr>
          <p:nvPr/>
        </p:nvPicPr>
        <p:blipFill>
          <a:blip r:embed="rId2" cstate="print"/>
          <a:srcRect/>
          <a:stretch>
            <a:fillRect/>
          </a:stretch>
        </p:blipFill>
        <p:spPr bwMode="auto">
          <a:xfrm>
            <a:off x="1905000" y="1828800"/>
            <a:ext cx="3071813" cy="762000"/>
          </a:xfrm>
          <a:prstGeom prst="rect">
            <a:avLst/>
          </a:prstGeom>
          <a:noFill/>
          <a:ln w="9525">
            <a:noFill/>
            <a:miter lim="800000"/>
            <a:headEnd/>
            <a:tailEnd/>
          </a:ln>
        </p:spPr>
      </p:pic>
      <p:pic>
        <p:nvPicPr>
          <p:cNvPr id="304133" name="Picture 5"/>
          <p:cNvPicPr>
            <a:picLocks noChangeAspect="1" noChangeArrowheads="1"/>
          </p:cNvPicPr>
          <p:nvPr/>
        </p:nvPicPr>
        <p:blipFill>
          <a:blip r:embed="rId3" cstate="print"/>
          <a:srcRect/>
          <a:stretch>
            <a:fillRect/>
          </a:stretch>
        </p:blipFill>
        <p:spPr bwMode="auto">
          <a:xfrm>
            <a:off x="1752600" y="3810000"/>
            <a:ext cx="5286375" cy="914400"/>
          </a:xfrm>
          <a:prstGeom prst="rect">
            <a:avLst/>
          </a:prstGeom>
          <a:noFill/>
          <a:ln w="9525">
            <a:noFill/>
            <a:miter lim="800000"/>
            <a:headEnd/>
            <a:tailEnd/>
          </a:ln>
        </p:spPr>
      </p:pic>
      <p:pic>
        <p:nvPicPr>
          <p:cNvPr id="304134" name="Picture 6"/>
          <p:cNvPicPr>
            <a:picLocks noChangeAspect="1" noChangeArrowheads="1"/>
          </p:cNvPicPr>
          <p:nvPr/>
        </p:nvPicPr>
        <p:blipFill>
          <a:blip r:embed="rId4" cstate="print"/>
          <a:srcRect/>
          <a:stretch>
            <a:fillRect/>
          </a:stretch>
        </p:blipFill>
        <p:spPr bwMode="auto">
          <a:xfrm>
            <a:off x="1676400" y="5715000"/>
            <a:ext cx="5105400" cy="5508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4134"/>
                                        </p:tgtEl>
                                        <p:attrNameLst>
                                          <p:attrName>style.visibility</p:attrName>
                                        </p:attrNameLst>
                                      </p:cBhvr>
                                      <p:to>
                                        <p:strVal val="visible"/>
                                      </p:to>
                                    </p:set>
                                    <p:animEffect transition="in" filter="checkerboard(across)">
                                      <p:cBhvr>
                                        <p:cTn id="7" dur="500"/>
                                        <p:tgtEl>
                                          <p:spTgt spid="304134"/>
                                        </p:tgtEl>
                                      </p:cBhvr>
                                    </p:animEffect>
                                  </p:childTnLst>
                                </p:cTn>
                              </p:par>
                              <p:par>
                                <p:cTn id="8" presetID="5" presetClass="entr" presetSubtype="10" fill="hold" nodeType="withEffect">
                                  <p:stCondLst>
                                    <p:cond delay="0"/>
                                  </p:stCondLst>
                                  <p:childTnLst>
                                    <p:set>
                                      <p:cBhvr>
                                        <p:cTn id="9" dur="1" fill="hold">
                                          <p:stCondLst>
                                            <p:cond delay="0"/>
                                          </p:stCondLst>
                                        </p:cTn>
                                        <p:tgtEl>
                                          <p:spTgt spid="304132"/>
                                        </p:tgtEl>
                                        <p:attrNameLst>
                                          <p:attrName>style.visibility</p:attrName>
                                        </p:attrNameLst>
                                      </p:cBhvr>
                                      <p:to>
                                        <p:strVal val="visible"/>
                                      </p:to>
                                    </p:set>
                                    <p:animEffect transition="in" filter="checkerboard(across)">
                                      <p:cBhvr>
                                        <p:cTn id="10" dur="500"/>
                                        <p:tgtEl>
                                          <p:spTgt spid="304132"/>
                                        </p:tgtEl>
                                      </p:cBhvr>
                                    </p:animEffect>
                                  </p:childTnLst>
                                </p:cTn>
                              </p:par>
                              <p:par>
                                <p:cTn id="11" presetID="5" presetClass="entr" presetSubtype="10" fill="hold" nodeType="withEffect">
                                  <p:stCondLst>
                                    <p:cond delay="0"/>
                                  </p:stCondLst>
                                  <p:childTnLst>
                                    <p:set>
                                      <p:cBhvr>
                                        <p:cTn id="12" dur="1" fill="hold">
                                          <p:stCondLst>
                                            <p:cond delay="0"/>
                                          </p:stCondLst>
                                        </p:cTn>
                                        <p:tgtEl>
                                          <p:spTgt spid="304133"/>
                                        </p:tgtEl>
                                        <p:attrNameLst>
                                          <p:attrName>style.visibility</p:attrName>
                                        </p:attrNameLst>
                                      </p:cBhvr>
                                      <p:to>
                                        <p:strVal val="visible"/>
                                      </p:to>
                                    </p:set>
                                    <p:animEffect transition="in" filter="checkerboard(across)">
                                      <p:cBhvr>
                                        <p:cTn id="13" dur="500"/>
                                        <p:tgtEl>
                                          <p:spTgt spid="304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381000" y="0"/>
            <a:ext cx="8229600" cy="560388"/>
          </a:xfrm>
        </p:spPr>
        <p:txBody>
          <a:bodyPr/>
          <a:lstStyle/>
          <a:p>
            <a:pPr eaLnBrk="1" hangingPunct="1"/>
            <a:r>
              <a:rPr lang="en-US" smtClean="0"/>
              <a:t>Example (Cont..):</a:t>
            </a:r>
          </a:p>
        </p:txBody>
      </p:sp>
      <p:sp>
        <p:nvSpPr>
          <p:cNvPr id="302083" name="Rectangle 3"/>
          <p:cNvSpPr>
            <a:spLocks noGrp="1" noChangeArrowheads="1"/>
          </p:cNvSpPr>
          <p:nvPr>
            <p:ph idx="1"/>
          </p:nvPr>
        </p:nvSpPr>
        <p:spPr>
          <a:xfrm>
            <a:off x="0" y="533400"/>
            <a:ext cx="9144000" cy="6324600"/>
          </a:xfrm>
        </p:spPr>
        <p:txBody>
          <a:bodyPr/>
          <a:lstStyle/>
          <a:p>
            <a:pPr eaLnBrk="1" hangingPunct="1"/>
            <a:r>
              <a:rPr lang="en-US" smtClean="0"/>
              <a:t>If redundant work is included in Eq.9, the expression becomes</a:t>
            </a:r>
          </a:p>
          <a:p>
            <a:pPr eaLnBrk="1" hangingPunct="1"/>
            <a:endParaRPr lang="en-US" smtClean="0"/>
          </a:p>
          <a:p>
            <a:pPr eaLnBrk="1" hangingPunct="1"/>
            <a:endParaRPr lang="en-US" smtClean="0"/>
          </a:p>
          <a:p>
            <a:pPr eaLnBrk="1" hangingPunct="1"/>
            <a:endParaRPr lang="en-US" smtClean="0"/>
          </a:p>
          <a:p>
            <a:pPr eaLnBrk="1" hangingPunct="1"/>
            <a:r>
              <a:rPr lang="en-US" smtClean="0"/>
              <a:t>Where φ is a factor for the influence of redundant work, which can be defined as</a:t>
            </a:r>
          </a:p>
          <a:p>
            <a:pPr eaLnBrk="1" hangingPunct="1"/>
            <a:endParaRPr lang="en-US" smtClean="0"/>
          </a:p>
          <a:p>
            <a:pPr eaLnBrk="1" hangingPunct="1"/>
            <a:endParaRPr lang="en-US" smtClean="0"/>
          </a:p>
          <a:p>
            <a:pPr eaLnBrk="1" hangingPunct="1">
              <a:buFont typeface="Wingdings" pitchFamily="2" charset="2"/>
              <a:buNone/>
            </a:pPr>
            <a:r>
              <a:rPr lang="en-US" smtClean="0"/>
              <a:t>	Where φ = the redundant work factor.</a:t>
            </a:r>
          </a:p>
          <a:p>
            <a:pPr eaLnBrk="1" hangingPunct="1">
              <a:buFont typeface="Wingdings" pitchFamily="2" charset="2"/>
              <a:buNone/>
            </a:pPr>
            <a:r>
              <a:rPr lang="en-US" smtClean="0"/>
              <a:t>	ε* = the ‘enhanced strain’ corresponding to the yield stress of the metal, which has been homogeneously deformed to a strain </a:t>
            </a:r>
            <a:r>
              <a:rPr lang="el-GR" smtClean="0"/>
              <a:t>ε.</a:t>
            </a:r>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p:txBody>
      </p:sp>
      <p:pic>
        <p:nvPicPr>
          <p:cNvPr id="305156" name="Picture 4"/>
          <p:cNvPicPr>
            <a:picLocks noChangeAspect="1" noChangeArrowheads="1"/>
          </p:cNvPicPr>
          <p:nvPr/>
        </p:nvPicPr>
        <p:blipFill>
          <a:blip r:embed="rId2" cstate="print"/>
          <a:srcRect/>
          <a:stretch>
            <a:fillRect/>
          </a:stretch>
        </p:blipFill>
        <p:spPr bwMode="auto">
          <a:xfrm>
            <a:off x="1066800" y="1676400"/>
            <a:ext cx="5894388" cy="963613"/>
          </a:xfrm>
          <a:prstGeom prst="rect">
            <a:avLst/>
          </a:prstGeom>
          <a:noFill/>
          <a:ln w="9525">
            <a:noFill/>
            <a:miter lim="800000"/>
            <a:headEnd/>
            <a:tailEnd/>
          </a:ln>
        </p:spPr>
      </p:pic>
      <p:pic>
        <p:nvPicPr>
          <p:cNvPr id="305157" name="Picture 5"/>
          <p:cNvPicPr>
            <a:picLocks noChangeAspect="1" noChangeArrowheads="1"/>
          </p:cNvPicPr>
          <p:nvPr/>
        </p:nvPicPr>
        <p:blipFill>
          <a:blip r:embed="rId3" cstate="print"/>
          <a:srcRect/>
          <a:stretch>
            <a:fillRect/>
          </a:stretch>
        </p:blipFill>
        <p:spPr bwMode="auto">
          <a:xfrm>
            <a:off x="1600200" y="4038600"/>
            <a:ext cx="5002213" cy="838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5157"/>
                                        </p:tgtEl>
                                        <p:attrNameLst>
                                          <p:attrName>style.visibility</p:attrName>
                                        </p:attrNameLst>
                                      </p:cBhvr>
                                      <p:to>
                                        <p:strVal val="visible"/>
                                      </p:to>
                                    </p:set>
                                    <p:animEffect transition="in" filter="checkerboard(across)">
                                      <p:cBhvr>
                                        <p:cTn id="7" dur="500"/>
                                        <p:tgtEl>
                                          <p:spTgt spid="305157"/>
                                        </p:tgtEl>
                                      </p:cBhvr>
                                    </p:animEffect>
                                  </p:childTnLst>
                                </p:cTn>
                              </p:par>
                              <p:par>
                                <p:cTn id="8" presetID="5" presetClass="entr" presetSubtype="10" fill="hold" nodeType="withEffect">
                                  <p:stCondLst>
                                    <p:cond delay="0"/>
                                  </p:stCondLst>
                                  <p:childTnLst>
                                    <p:set>
                                      <p:cBhvr>
                                        <p:cTn id="9" dur="1" fill="hold">
                                          <p:stCondLst>
                                            <p:cond delay="0"/>
                                          </p:stCondLst>
                                        </p:cTn>
                                        <p:tgtEl>
                                          <p:spTgt spid="305156"/>
                                        </p:tgtEl>
                                        <p:attrNameLst>
                                          <p:attrName>style.visibility</p:attrName>
                                        </p:attrNameLst>
                                      </p:cBhvr>
                                      <p:to>
                                        <p:strVal val="visible"/>
                                      </p:to>
                                    </p:set>
                                    <p:animEffect transition="in" filter="checkerboard(across)">
                                      <p:cBhvr>
                                        <p:cTn id="10" dur="500"/>
                                        <p:tgtEl>
                                          <p:spTgt spid="30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0" y="0"/>
            <a:ext cx="9144000" cy="560388"/>
          </a:xfrm>
        </p:spPr>
        <p:txBody>
          <a:bodyPr/>
          <a:lstStyle/>
          <a:p>
            <a:pPr eaLnBrk="1" hangingPunct="1"/>
            <a:r>
              <a:rPr lang="en-US" sz="2700" smtClean="0"/>
              <a:t>Procedure for determining redundant deformation of drawn wire</a:t>
            </a:r>
          </a:p>
        </p:txBody>
      </p:sp>
      <p:sp>
        <p:nvSpPr>
          <p:cNvPr id="303107" name="Rectangle 3"/>
          <p:cNvSpPr>
            <a:spLocks noGrp="1" noChangeArrowheads="1"/>
          </p:cNvSpPr>
          <p:nvPr>
            <p:ph idx="1"/>
          </p:nvPr>
        </p:nvSpPr>
        <p:spPr>
          <a:xfrm>
            <a:off x="228600" y="533400"/>
            <a:ext cx="8763000" cy="6324600"/>
          </a:xfrm>
        </p:spPr>
        <p:txBody>
          <a:bodyPr/>
          <a:lstStyle/>
          <a:p>
            <a:pPr eaLnBrk="1" hangingPunct="1"/>
            <a:r>
              <a:rPr lang="en-US" smtClean="0"/>
              <a:t>The flow curve of a drawn wire is superimposed on the flow curve for the annealed metal.</a:t>
            </a:r>
          </a:p>
          <a:p>
            <a:pPr eaLnBrk="1" hangingPunct="1"/>
            <a:r>
              <a:rPr lang="en-US" smtClean="0"/>
              <a:t>The origin of the curve for the drawn metal is displaced along the strain axis = drawing reduction,</a:t>
            </a:r>
          </a:p>
          <a:p>
            <a:pPr eaLnBrk="1" hangingPunct="1"/>
            <a:endParaRPr lang="en-US" smtClean="0"/>
          </a:p>
          <a:p>
            <a:pPr eaLnBrk="1" hangingPunct="1"/>
            <a:endParaRPr lang="en-US" smtClean="0"/>
          </a:p>
          <a:p>
            <a:pPr eaLnBrk="1" hangingPunct="1"/>
            <a:r>
              <a:rPr lang="en-US" smtClean="0"/>
              <a:t>Due to redundant work, the                                          yield stress of the drawn metal                                          is above the basic flow curve .</a:t>
            </a:r>
          </a:p>
          <a:p>
            <a:pPr eaLnBrk="1" hangingPunct="1"/>
            <a:endParaRPr lang="en-US" smtClean="0"/>
          </a:p>
          <a:p>
            <a:pPr eaLnBrk="1" hangingPunct="1"/>
            <a:r>
              <a:rPr lang="en-US" smtClean="0"/>
              <a:t>To determine φ, the flow  curve for the drawn metal is                                      moved to the right to ε* where  the curves coincide.</a:t>
            </a:r>
          </a:p>
        </p:txBody>
      </p:sp>
      <p:pic>
        <p:nvPicPr>
          <p:cNvPr id="306181" name="Picture 5"/>
          <p:cNvPicPr>
            <a:picLocks noChangeAspect="1" noChangeArrowheads="1"/>
          </p:cNvPicPr>
          <p:nvPr/>
        </p:nvPicPr>
        <p:blipFill>
          <a:blip r:embed="rId2" cstate="print"/>
          <a:srcRect/>
          <a:stretch>
            <a:fillRect/>
          </a:stretch>
        </p:blipFill>
        <p:spPr bwMode="auto">
          <a:xfrm>
            <a:off x="5257800" y="2438400"/>
            <a:ext cx="3603625" cy="2895600"/>
          </a:xfrm>
          <a:prstGeom prst="rect">
            <a:avLst/>
          </a:prstGeom>
          <a:noFill/>
          <a:ln w="9525">
            <a:noFill/>
            <a:miter lim="800000"/>
            <a:headEnd/>
            <a:tailEnd/>
          </a:ln>
        </p:spPr>
      </p:pic>
      <p:pic>
        <p:nvPicPr>
          <p:cNvPr id="306182" name="Picture 6"/>
          <p:cNvPicPr>
            <a:picLocks noChangeAspect="1" noChangeArrowheads="1"/>
          </p:cNvPicPr>
          <p:nvPr/>
        </p:nvPicPr>
        <p:blipFill>
          <a:blip r:embed="rId3" cstate="print"/>
          <a:srcRect/>
          <a:stretch>
            <a:fillRect/>
          </a:stretch>
        </p:blipFill>
        <p:spPr bwMode="auto">
          <a:xfrm>
            <a:off x="457200" y="2667000"/>
            <a:ext cx="4462463" cy="457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6182"/>
                                        </p:tgtEl>
                                        <p:attrNameLst>
                                          <p:attrName>style.visibility</p:attrName>
                                        </p:attrNameLst>
                                      </p:cBhvr>
                                      <p:to>
                                        <p:strVal val="visible"/>
                                      </p:to>
                                    </p:set>
                                    <p:animEffect transition="in" filter="checkerboard(across)">
                                      <p:cBhvr>
                                        <p:cTn id="7" dur="500"/>
                                        <p:tgtEl>
                                          <p:spTgt spid="306182"/>
                                        </p:tgtEl>
                                      </p:cBhvr>
                                    </p:animEffect>
                                  </p:childTnLst>
                                </p:cTn>
                              </p:par>
                              <p:par>
                                <p:cTn id="8" presetID="5" presetClass="entr" presetSubtype="10" fill="hold" nodeType="withEffect">
                                  <p:stCondLst>
                                    <p:cond delay="0"/>
                                  </p:stCondLst>
                                  <p:childTnLst>
                                    <p:set>
                                      <p:cBhvr>
                                        <p:cTn id="9" dur="1" fill="hold">
                                          <p:stCondLst>
                                            <p:cond delay="0"/>
                                          </p:stCondLst>
                                        </p:cTn>
                                        <p:tgtEl>
                                          <p:spTgt spid="306181"/>
                                        </p:tgtEl>
                                        <p:attrNameLst>
                                          <p:attrName>style.visibility</p:attrName>
                                        </p:attrNameLst>
                                      </p:cBhvr>
                                      <p:to>
                                        <p:strVal val="visible"/>
                                      </p:to>
                                    </p:set>
                                    <p:animEffect transition="in" filter="checkerboard(across)">
                                      <p:cBhvr>
                                        <p:cTn id="10" dur="500"/>
                                        <p:tgtEl>
                                          <p:spTgt spid="306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0" y="0"/>
            <a:ext cx="9144000" cy="457200"/>
          </a:xfrm>
        </p:spPr>
        <p:txBody>
          <a:bodyPr/>
          <a:lstStyle/>
          <a:p>
            <a:pPr eaLnBrk="1" hangingPunct="1"/>
            <a:r>
              <a:rPr lang="en-US" sz="2700" smtClean="0"/>
              <a:t>Procedure for determining redundant deformation of drawn wire</a:t>
            </a:r>
          </a:p>
        </p:txBody>
      </p:sp>
      <p:sp>
        <p:nvSpPr>
          <p:cNvPr id="304131" name="Rectangle 3"/>
          <p:cNvSpPr>
            <a:spLocks noGrp="1" noChangeArrowheads="1"/>
          </p:cNvSpPr>
          <p:nvPr>
            <p:ph idx="1"/>
          </p:nvPr>
        </p:nvSpPr>
        <p:spPr>
          <a:xfrm>
            <a:off x="0" y="381000"/>
            <a:ext cx="9144000" cy="6477000"/>
          </a:xfrm>
        </p:spPr>
        <p:txBody>
          <a:bodyPr/>
          <a:lstStyle/>
          <a:p>
            <a:pPr eaLnBrk="1" hangingPunct="1"/>
            <a:r>
              <a:rPr lang="en-US" smtClean="0"/>
              <a:t>Based on deformation-zone geometry                                For drawing of round wire </a:t>
            </a:r>
          </a:p>
          <a:p>
            <a:pPr eaLnBrk="1" hangingPunct="1"/>
            <a:endParaRPr lang="en-US" smtClean="0"/>
          </a:p>
          <a:p>
            <a:pPr eaLnBrk="1" hangingPunct="1"/>
            <a:endParaRPr lang="en-US" smtClean="0"/>
          </a:p>
          <a:p>
            <a:pPr eaLnBrk="1" hangingPunct="1"/>
            <a:r>
              <a:rPr lang="en-US" smtClean="0"/>
              <a:t>Where α = the approach semi-angle, in radians r = the drawing reduction. Commercially, α is in the range 6 to 10o and r of about 20%. and the redundant work φ is related to   by where </a:t>
            </a:r>
          </a:p>
          <a:p>
            <a:pPr eaLnBrk="1" hangingPunct="1"/>
            <a:endParaRPr lang="en-US" smtClean="0"/>
          </a:p>
          <a:p>
            <a:pPr eaLnBrk="1" hangingPunct="1"/>
            <a:r>
              <a:rPr lang="en-US" smtClean="0"/>
              <a:t> = h/L = mean thickness / the length of the deformation zone. For strip,  s is based on a plane-strain reduction          r</a:t>
            </a:r>
            <a:r>
              <a:rPr lang="en-US" baseline="-25000" smtClean="0"/>
              <a:t>s </a:t>
            </a:r>
            <a:r>
              <a:rPr lang="en-US" smtClean="0"/>
              <a:t>= 1-(h</a:t>
            </a:r>
            <a:r>
              <a:rPr lang="en-US" baseline="-25000" smtClean="0"/>
              <a:t>1</a:t>
            </a:r>
            <a:r>
              <a:rPr lang="en-US" smtClean="0"/>
              <a:t>/h</a:t>
            </a:r>
            <a:r>
              <a:rPr lang="en-US" baseline="-25000" smtClean="0"/>
              <a:t>0</a:t>
            </a:r>
            <a:r>
              <a:rPr lang="en-US" smtClean="0"/>
              <a:t>). </a:t>
            </a:r>
          </a:p>
          <a:p>
            <a:pPr eaLnBrk="1" hangingPunct="1">
              <a:buFont typeface="Wingdings" pitchFamily="2" charset="2"/>
              <a:buNone/>
            </a:pPr>
            <a:r>
              <a:rPr lang="en-US" smtClean="0"/>
              <a:t>	For wire or rod,  w  is based on an axi-symmeteric reduction r</a:t>
            </a:r>
            <a:r>
              <a:rPr lang="en-US" baseline="-25000" smtClean="0"/>
              <a:t>w</a:t>
            </a:r>
            <a:r>
              <a:rPr lang="en-US" smtClean="0"/>
              <a:t> = 1-(d1/d0)</a:t>
            </a:r>
          </a:p>
        </p:txBody>
      </p:sp>
      <p:pic>
        <p:nvPicPr>
          <p:cNvPr id="304132" name="Picture 4"/>
          <p:cNvPicPr>
            <a:picLocks noChangeAspect="1" noChangeArrowheads="1"/>
          </p:cNvPicPr>
          <p:nvPr/>
        </p:nvPicPr>
        <p:blipFill>
          <a:blip r:embed="rId2" cstate="print"/>
          <a:srcRect/>
          <a:stretch>
            <a:fillRect/>
          </a:stretch>
        </p:blipFill>
        <p:spPr bwMode="auto">
          <a:xfrm>
            <a:off x="3352800" y="1447800"/>
            <a:ext cx="5486400" cy="777875"/>
          </a:xfrm>
          <a:prstGeom prst="rect">
            <a:avLst/>
          </a:prstGeom>
          <a:noFill/>
          <a:ln w="9525">
            <a:noFill/>
            <a:miter lim="800000"/>
            <a:headEnd/>
            <a:tailEnd/>
          </a:ln>
        </p:spPr>
      </p:pic>
      <p:pic>
        <p:nvPicPr>
          <p:cNvPr id="304133" name="Picture 5"/>
          <p:cNvPicPr>
            <a:picLocks noChangeAspect="1" noChangeArrowheads="1"/>
          </p:cNvPicPr>
          <p:nvPr/>
        </p:nvPicPr>
        <p:blipFill>
          <a:blip r:embed="rId3" cstate="print"/>
          <a:srcRect/>
          <a:stretch>
            <a:fillRect/>
          </a:stretch>
        </p:blipFill>
        <p:spPr bwMode="auto">
          <a:xfrm>
            <a:off x="2133600" y="3810000"/>
            <a:ext cx="5983288" cy="838200"/>
          </a:xfrm>
          <a:prstGeom prst="rect">
            <a:avLst/>
          </a:prstGeom>
          <a:noFill/>
          <a:ln w="9525">
            <a:noFill/>
            <a:miter lim="800000"/>
            <a:headEnd/>
            <a:tailEnd/>
          </a:ln>
        </p:spPr>
      </p:pic>
      <p:pic>
        <p:nvPicPr>
          <p:cNvPr id="304134" name="Picture 6"/>
          <p:cNvPicPr>
            <a:picLocks noChangeAspect="1" noChangeArrowheads="1"/>
          </p:cNvPicPr>
          <p:nvPr/>
        </p:nvPicPr>
        <p:blipFill>
          <a:blip r:embed="rId4" cstate="print"/>
          <a:srcRect/>
          <a:stretch>
            <a:fillRect/>
          </a:stretch>
        </p:blipFill>
        <p:spPr bwMode="auto">
          <a:xfrm>
            <a:off x="304800" y="4800600"/>
            <a:ext cx="217488" cy="295275"/>
          </a:xfrm>
          <a:prstGeom prst="rect">
            <a:avLst/>
          </a:prstGeom>
          <a:noFill/>
          <a:ln w="9525">
            <a:noFill/>
            <a:miter lim="800000"/>
            <a:headEnd/>
            <a:tailEnd/>
          </a:ln>
        </p:spPr>
      </p:pic>
      <p:pic>
        <p:nvPicPr>
          <p:cNvPr id="304135" name="Picture 7"/>
          <p:cNvPicPr>
            <a:picLocks noChangeAspect="1" noChangeArrowheads="1"/>
          </p:cNvPicPr>
          <p:nvPr/>
        </p:nvPicPr>
        <p:blipFill>
          <a:blip r:embed="rId5" cstate="print"/>
          <a:srcRect/>
          <a:stretch>
            <a:fillRect/>
          </a:stretch>
        </p:blipFill>
        <p:spPr bwMode="auto">
          <a:xfrm>
            <a:off x="2667000" y="5181600"/>
            <a:ext cx="279400" cy="304800"/>
          </a:xfrm>
          <a:prstGeom prst="rect">
            <a:avLst/>
          </a:prstGeom>
          <a:noFill/>
          <a:ln w="9525">
            <a:noFill/>
            <a:miter lim="800000"/>
            <a:headEnd/>
            <a:tailEnd/>
          </a:ln>
        </p:spPr>
      </p:pic>
      <p:pic>
        <p:nvPicPr>
          <p:cNvPr id="304136" name="Picture 8"/>
          <p:cNvPicPr>
            <a:picLocks noChangeAspect="1" noChangeArrowheads="1"/>
          </p:cNvPicPr>
          <p:nvPr/>
        </p:nvPicPr>
        <p:blipFill>
          <a:blip r:embed="rId6" cstate="print"/>
          <a:srcRect/>
          <a:stretch>
            <a:fillRect/>
          </a:stretch>
        </p:blipFill>
        <p:spPr bwMode="auto">
          <a:xfrm>
            <a:off x="2743200" y="6096000"/>
            <a:ext cx="452438" cy="371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0" y="0"/>
            <a:ext cx="9144000" cy="560388"/>
          </a:xfrm>
        </p:spPr>
        <p:txBody>
          <a:bodyPr/>
          <a:lstStyle/>
          <a:p>
            <a:pPr eaLnBrk="1" hangingPunct="1"/>
            <a:r>
              <a:rPr lang="en-US" sz="2700" smtClean="0"/>
              <a:t>Procedure for determining redundant deformation of drawn wire</a:t>
            </a:r>
          </a:p>
        </p:txBody>
      </p:sp>
      <p:sp>
        <p:nvSpPr>
          <p:cNvPr id="308227" name="Rectangle 3"/>
          <p:cNvSpPr>
            <a:spLocks noGrp="1" noChangeArrowheads="1"/>
          </p:cNvSpPr>
          <p:nvPr>
            <p:ph idx="1"/>
          </p:nvPr>
        </p:nvSpPr>
        <p:spPr>
          <a:xfrm>
            <a:off x="0" y="533400"/>
            <a:ext cx="9144000" cy="6324600"/>
          </a:xfrm>
        </p:spPr>
        <p:txBody>
          <a:bodyPr/>
          <a:lstStyle/>
          <a:p>
            <a:pPr eaLnBrk="1" hangingPunct="1"/>
            <a:r>
              <a:rPr lang="en-US" smtClean="0"/>
              <a:t>Based on deformation-zone geometry</a:t>
            </a:r>
          </a:p>
          <a:p>
            <a:pPr eaLnBrk="1" hangingPunct="1">
              <a:buFont typeface="Wingdings" pitchFamily="2" charset="2"/>
              <a:buNone/>
            </a:pPr>
            <a:r>
              <a:rPr lang="en-US" smtClean="0"/>
              <a:t>	Where α = the approach semi-angle, in radians</a:t>
            </a:r>
          </a:p>
          <a:p>
            <a:pPr eaLnBrk="1" hangingPunct="1">
              <a:buFont typeface="Wingdings" pitchFamily="2" charset="2"/>
              <a:buNone/>
            </a:pPr>
            <a:r>
              <a:rPr lang="en-US" smtClean="0"/>
              <a:t>	r = the drawing reduction</a:t>
            </a:r>
          </a:p>
          <a:p>
            <a:pPr eaLnBrk="1" hangingPunct="1">
              <a:buFont typeface="Wingdings" pitchFamily="2" charset="2"/>
              <a:buNone/>
            </a:pPr>
            <a:r>
              <a:rPr lang="en-US" smtClean="0"/>
              <a:t>	Commercially, α is in the range 6 to 10o and r of about 20%, and the redundant work φ is related to ∆ by</a:t>
            </a:r>
          </a:p>
          <a:p>
            <a:pPr eaLnBrk="1" hangingPunct="1">
              <a:buFont typeface="Wingdings" pitchFamily="2" charset="2"/>
              <a:buNone/>
            </a:pPr>
            <a:r>
              <a:rPr lang="en-US" smtClean="0"/>
              <a:t>	where	</a:t>
            </a:r>
          </a:p>
          <a:p>
            <a:pPr eaLnBrk="1" hangingPunct="1"/>
            <a:endParaRPr lang="en-US" smtClean="0"/>
          </a:p>
          <a:p>
            <a:pPr eaLnBrk="1" hangingPunct="1">
              <a:buFont typeface="Wingdings" pitchFamily="2" charset="2"/>
              <a:buNone/>
            </a:pPr>
            <a:r>
              <a:rPr lang="en-US" smtClean="0"/>
              <a:t>∆= h/L = mean thickness / the length of the deformation zone</a:t>
            </a:r>
          </a:p>
          <a:p>
            <a:pPr eaLnBrk="1" hangingPunct="1">
              <a:buFont typeface="Wingdings" pitchFamily="2" charset="2"/>
              <a:buNone/>
            </a:pPr>
            <a:r>
              <a:rPr lang="en-US" smtClean="0"/>
              <a:t>	For strip,  ∆</a:t>
            </a:r>
            <a:r>
              <a:rPr lang="en-US" baseline="-25000" smtClean="0"/>
              <a:t>s</a:t>
            </a:r>
            <a:r>
              <a:rPr lang="en-US" smtClean="0"/>
              <a:t> is based on a plane-strain reduction             	r</a:t>
            </a:r>
            <a:r>
              <a:rPr lang="en-US" baseline="-25000" smtClean="0"/>
              <a:t>s</a:t>
            </a:r>
            <a:r>
              <a:rPr lang="en-US" smtClean="0"/>
              <a:t> = 1-(h</a:t>
            </a:r>
            <a:r>
              <a:rPr lang="en-US" baseline="-25000" smtClean="0"/>
              <a:t>1</a:t>
            </a:r>
            <a:r>
              <a:rPr lang="en-US" smtClean="0"/>
              <a:t>/h</a:t>
            </a:r>
            <a:r>
              <a:rPr lang="en-US" baseline="-25000" smtClean="0"/>
              <a:t>0</a:t>
            </a:r>
            <a:r>
              <a:rPr lang="en-US" smtClean="0"/>
              <a:t>)</a:t>
            </a:r>
          </a:p>
          <a:p>
            <a:pPr eaLnBrk="1" hangingPunct="1">
              <a:buFont typeface="Wingdings" pitchFamily="2" charset="2"/>
              <a:buNone/>
            </a:pPr>
            <a:r>
              <a:rPr lang="en-US" smtClean="0"/>
              <a:t>	For wire or rod,  ∆</a:t>
            </a:r>
            <a:r>
              <a:rPr lang="en-US" baseline="-25000" smtClean="0"/>
              <a:t>w</a:t>
            </a:r>
            <a:r>
              <a:rPr lang="en-US" smtClean="0"/>
              <a:t> is based on an axisymmeteric reduction r</a:t>
            </a:r>
            <a:r>
              <a:rPr lang="en-US" baseline="-25000" smtClean="0"/>
              <a:t>w</a:t>
            </a:r>
            <a:r>
              <a:rPr lang="en-US" smtClean="0"/>
              <a:t> = 1-(d</a:t>
            </a:r>
            <a:r>
              <a:rPr lang="en-US" baseline="-25000" smtClean="0"/>
              <a:t>1</a:t>
            </a:r>
            <a:r>
              <a:rPr lang="en-US" smtClean="0"/>
              <a:t>/d</a:t>
            </a:r>
            <a:r>
              <a:rPr lang="en-US" baseline="-25000" smtClean="0"/>
              <a:t>0</a:t>
            </a:r>
            <a:r>
              <a:rPr lang="en-US" smtClean="0"/>
              <a:t>)</a:t>
            </a:r>
          </a:p>
        </p:txBody>
      </p:sp>
      <p:pic>
        <p:nvPicPr>
          <p:cNvPr id="308228" name="Picture 4"/>
          <p:cNvPicPr>
            <a:picLocks noChangeAspect="1" noChangeArrowheads="1"/>
          </p:cNvPicPr>
          <p:nvPr/>
        </p:nvPicPr>
        <p:blipFill>
          <a:blip r:embed="rId2" cstate="print"/>
          <a:srcRect/>
          <a:stretch>
            <a:fillRect/>
          </a:stretch>
        </p:blipFill>
        <p:spPr bwMode="auto">
          <a:xfrm>
            <a:off x="6172200" y="533400"/>
            <a:ext cx="2678113" cy="685800"/>
          </a:xfrm>
          <a:prstGeom prst="rect">
            <a:avLst/>
          </a:prstGeom>
          <a:noFill/>
          <a:ln w="9525">
            <a:noFill/>
            <a:miter lim="800000"/>
            <a:headEnd/>
            <a:tailEnd/>
          </a:ln>
        </p:spPr>
      </p:pic>
      <p:pic>
        <p:nvPicPr>
          <p:cNvPr id="308229" name="Picture 5"/>
          <p:cNvPicPr>
            <a:picLocks noChangeAspect="1" noChangeArrowheads="1"/>
          </p:cNvPicPr>
          <p:nvPr/>
        </p:nvPicPr>
        <p:blipFill>
          <a:blip r:embed="rId3" cstate="print"/>
          <a:srcRect/>
          <a:stretch>
            <a:fillRect/>
          </a:stretch>
        </p:blipFill>
        <p:spPr bwMode="auto">
          <a:xfrm>
            <a:off x="2209800" y="3048000"/>
            <a:ext cx="3665538" cy="685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8227">
                                            <p:txEl>
                                              <p:pRg st="0" end="0"/>
                                            </p:txEl>
                                          </p:spTgt>
                                        </p:tgtEl>
                                        <p:attrNameLst>
                                          <p:attrName>style.visibility</p:attrName>
                                        </p:attrNameLst>
                                      </p:cBhvr>
                                      <p:to>
                                        <p:strVal val="visible"/>
                                      </p:to>
                                    </p:set>
                                    <p:animEffect transition="in" filter="checkerboard(across)">
                                      <p:cBhvr>
                                        <p:cTn id="7" dur="500"/>
                                        <p:tgtEl>
                                          <p:spTgt spid="308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08227">
                                            <p:txEl>
                                              <p:pRg st="1" end="1"/>
                                            </p:txEl>
                                          </p:spTgt>
                                        </p:tgtEl>
                                        <p:attrNameLst>
                                          <p:attrName>style.visibility</p:attrName>
                                        </p:attrNameLst>
                                      </p:cBhvr>
                                      <p:to>
                                        <p:strVal val="visible"/>
                                      </p:to>
                                    </p:set>
                                    <p:animEffect transition="in" filter="checkerboard(across)">
                                      <p:cBhvr>
                                        <p:cTn id="12" dur="500"/>
                                        <p:tgtEl>
                                          <p:spTgt spid="3082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08227">
                                            <p:txEl>
                                              <p:pRg st="2" end="2"/>
                                            </p:txEl>
                                          </p:spTgt>
                                        </p:tgtEl>
                                        <p:attrNameLst>
                                          <p:attrName>style.visibility</p:attrName>
                                        </p:attrNameLst>
                                      </p:cBhvr>
                                      <p:to>
                                        <p:strVal val="visible"/>
                                      </p:to>
                                    </p:set>
                                    <p:animEffect transition="in" filter="checkerboard(across)">
                                      <p:cBhvr>
                                        <p:cTn id="17" dur="500"/>
                                        <p:tgtEl>
                                          <p:spTgt spid="3082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08227">
                                            <p:txEl>
                                              <p:pRg st="3" end="3"/>
                                            </p:txEl>
                                          </p:spTgt>
                                        </p:tgtEl>
                                        <p:attrNameLst>
                                          <p:attrName>style.visibility</p:attrName>
                                        </p:attrNameLst>
                                      </p:cBhvr>
                                      <p:to>
                                        <p:strVal val="visible"/>
                                      </p:to>
                                    </p:set>
                                    <p:animEffect transition="in" filter="checkerboard(across)">
                                      <p:cBhvr>
                                        <p:cTn id="22" dur="500"/>
                                        <p:tgtEl>
                                          <p:spTgt spid="3082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08227">
                                            <p:txEl>
                                              <p:pRg st="4" end="4"/>
                                            </p:txEl>
                                          </p:spTgt>
                                        </p:tgtEl>
                                        <p:attrNameLst>
                                          <p:attrName>style.visibility</p:attrName>
                                        </p:attrNameLst>
                                      </p:cBhvr>
                                      <p:to>
                                        <p:strVal val="visible"/>
                                      </p:to>
                                    </p:set>
                                    <p:animEffect transition="in" filter="checkerboard(across)">
                                      <p:cBhvr>
                                        <p:cTn id="27" dur="500"/>
                                        <p:tgtEl>
                                          <p:spTgt spid="3082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08227">
                                            <p:txEl>
                                              <p:pRg st="6" end="6"/>
                                            </p:txEl>
                                          </p:spTgt>
                                        </p:tgtEl>
                                        <p:attrNameLst>
                                          <p:attrName>style.visibility</p:attrName>
                                        </p:attrNameLst>
                                      </p:cBhvr>
                                      <p:to>
                                        <p:strVal val="visible"/>
                                      </p:to>
                                    </p:set>
                                    <p:animEffect transition="in" filter="checkerboard(across)">
                                      <p:cBhvr>
                                        <p:cTn id="32" dur="500"/>
                                        <p:tgtEl>
                                          <p:spTgt spid="30822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08227">
                                            <p:txEl>
                                              <p:pRg st="7" end="7"/>
                                            </p:txEl>
                                          </p:spTgt>
                                        </p:tgtEl>
                                        <p:attrNameLst>
                                          <p:attrName>style.visibility</p:attrName>
                                        </p:attrNameLst>
                                      </p:cBhvr>
                                      <p:to>
                                        <p:strVal val="visible"/>
                                      </p:to>
                                    </p:set>
                                    <p:animEffect transition="in" filter="checkerboard(across)">
                                      <p:cBhvr>
                                        <p:cTn id="37" dur="500"/>
                                        <p:tgtEl>
                                          <p:spTgt spid="30822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08227">
                                            <p:txEl>
                                              <p:pRg st="8" end="8"/>
                                            </p:txEl>
                                          </p:spTgt>
                                        </p:tgtEl>
                                        <p:attrNameLst>
                                          <p:attrName>style.visibility</p:attrName>
                                        </p:attrNameLst>
                                      </p:cBhvr>
                                      <p:to>
                                        <p:strVal val="visible"/>
                                      </p:to>
                                    </p:set>
                                    <p:animEffect transition="in" filter="checkerboard(across)">
                                      <p:cBhvr>
                                        <p:cTn id="42" dur="500"/>
                                        <p:tgtEl>
                                          <p:spTgt spid="308227">
                                            <p:txEl>
                                              <p:pRg st="8" end="8"/>
                                            </p:txEl>
                                          </p:spTgt>
                                        </p:tgtEl>
                                      </p:cBhvr>
                                    </p:animEffect>
                                  </p:childTnLst>
                                </p:cTn>
                              </p:par>
                              <p:par>
                                <p:cTn id="43" presetID="5" presetClass="entr" presetSubtype="10" fill="hold" nodeType="withEffect">
                                  <p:stCondLst>
                                    <p:cond delay="0"/>
                                  </p:stCondLst>
                                  <p:childTnLst>
                                    <p:set>
                                      <p:cBhvr>
                                        <p:cTn id="44" dur="1" fill="hold">
                                          <p:stCondLst>
                                            <p:cond delay="0"/>
                                          </p:stCondLst>
                                        </p:cTn>
                                        <p:tgtEl>
                                          <p:spTgt spid="308228"/>
                                        </p:tgtEl>
                                        <p:attrNameLst>
                                          <p:attrName>style.visibility</p:attrName>
                                        </p:attrNameLst>
                                      </p:cBhvr>
                                      <p:to>
                                        <p:strVal val="visible"/>
                                      </p:to>
                                    </p:set>
                                    <p:animEffect transition="in" filter="checkerboard(across)">
                                      <p:cBhvr>
                                        <p:cTn id="45" dur="500"/>
                                        <p:tgtEl>
                                          <p:spTgt spid="308228"/>
                                        </p:tgtEl>
                                      </p:cBhvr>
                                    </p:animEffect>
                                  </p:childTnLst>
                                </p:cTn>
                              </p:par>
                              <p:par>
                                <p:cTn id="46" presetID="5" presetClass="entr" presetSubtype="10" fill="hold" nodeType="withEffect">
                                  <p:stCondLst>
                                    <p:cond delay="0"/>
                                  </p:stCondLst>
                                  <p:childTnLst>
                                    <p:set>
                                      <p:cBhvr>
                                        <p:cTn id="47" dur="1" fill="hold">
                                          <p:stCondLst>
                                            <p:cond delay="0"/>
                                          </p:stCondLst>
                                        </p:cTn>
                                        <p:tgtEl>
                                          <p:spTgt spid="308229"/>
                                        </p:tgtEl>
                                        <p:attrNameLst>
                                          <p:attrName>style.visibility</p:attrName>
                                        </p:attrNameLst>
                                      </p:cBhvr>
                                      <p:to>
                                        <p:strVal val="visible"/>
                                      </p:to>
                                    </p:set>
                                    <p:animEffect transition="in" filter="checkerboard(across)">
                                      <p:cBhvr>
                                        <p:cTn id="48" dur="500"/>
                                        <p:tgtEl>
                                          <p:spTgt spid="308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7" grpId="0" build="p"/>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0" y="0"/>
            <a:ext cx="9144000" cy="560388"/>
          </a:xfrm>
        </p:spPr>
        <p:txBody>
          <a:bodyPr/>
          <a:lstStyle/>
          <a:p>
            <a:pPr eaLnBrk="1" hangingPunct="1"/>
            <a:r>
              <a:rPr lang="en-US" sz="2400" smtClean="0"/>
              <a:t>The effect of die angle on the total energy required to cause deformation</a:t>
            </a:r>
          </a:p>
        </p:txBody>
      </p:sp>
      <p:sp>
        <p:nvSpPr>
          <p:cNvPr id="306179" name="Rectangle 3"/>
          <p:cNvSpPr>
            <a:spLocks noGrp="1" noChangeArrowheads="1"/>
          </p:cNvSpPr>
          <p:nvPr>
            <p:ph idx="1"/>
          </p:nvPr>
        </p:nvSpPr>
        <p:spPr>
          <a:xfrm>
            <a:off x="152400" y="533400"/>
            <a:ext cx="5181600" cy="6324600"/>
          </a:xfrm>
        </p:spPr>
        <p:txBody>
          <a:bodyPr/>
          <a:lstStyle/>
          <a:p>
            <a:pPr eaLnBrk="1" hangingPunct="1"/>
            <a:r>
              <a:rPr lang="en-US" smtClean="0"/>
              <a:t>Ideal work of plastic deformation U</a:t>
            </a:r>
            <a:r>
              <a:rPr lang="en-US" baseline="-25000" smtClean="0"/>
              <a:t>P </a:t>
            </a:r>
            <a:r>
              <a:rPr lang="en-US" smtClean="0"/>
              <a:t>independent of die angle </a:t>
            </a:r>
            <a:r>
              <a:rPr lang="el-GR" smtClean="0"/>
              <a:t>α.</a:t>
            </a:r>
          </a:p>
          <a:p>
            <a:pPr eaLnBrk="1" hangingPunct="1"/>
            <a:endParaRPr lang="en-US" smtClean="0"/>
          </a:p>
          <a:p>
            <a:pPr eaLnBrk="1" hangingPunct="1"/>
            <a:endParaRPr lang="en-US" smtClean="0"/>
          </a:p>
          <a:p>
            <a:pPr eaLnBrk="1" hangingPunct="1"/>
            <a:endParaRPr lang="en-US" smtClean="0"/>
          </a:p>
          <a:p>
            <a:pPr eaLnBrk="1" hangingPunct="1"/>
            <a:r>
              <a:rPr lang="en-US" smtClean="0"/>
              <a:t>The summation of U</a:t>
            </a:r>
            <a:r>
              <a:rPr lang="en-US" baseline="-25000" smtClean="0"/>
              <a:t>p</a:t>
            </a:r>
            <a:r>
              <a:rPr lang="en-US" smtClean="0"/>
              <a:t>, U</a:t>
            </a:r>
            <a:r>
              <a:rPr lang="en-US" baseline="-25000" smtClean="0"/>
              <a:t>f</a:t>
            </a:r>
            <a:r>
              <a:rPr lang="en-US" smtClean="0"/>
              <a:t> and U</a:t>
            </a:r>
            <a:r>
              <a:rPr lang="en-US" baseline="-25000" smtClean="0"/>
              <a:t>r</a:t>
            </a:r>
            <a:r>
              <a:rPr lang="en-US" smtClean="0"/>
              <a:t> gives the total energy U</a:t>
            </a:r>
            <a:r>
              <a:rPr lang="en-US" baseline="-25000" smtClean="0"/>
              <a:t>T</a:t>
            </a:r>
            <a:r>
              <a:rPr lang="en-US" smtClean="0"/>
              <a:t>.</a:t>
            </a:r>
          </a:p>
          <a:p>
            <a:pPr eaLnBrk="1" hangingPunct="1"/>
            <a:endParaRPr lang="en-US" sz="1000" smtClean="0"/>
          </a:p>
          <a:p>
            <a:pPr eaLnBrk="1" hangingPunct="1"/>
            <a:r>
              <a:rPr lang="en-US" smtClean="0"/>
              <a:t>This has a minimum at some optimum die angle </a:t>
            </a:r>
            <a:r>
              <a:rPr lang="el-GR" smtClean="0"/>
              <a:t>α*.</a:t>
            </a:r>
          </a:p>
        </p:txBody>
      </p:sp>
      <p:pic>
        <p:nvPicPr>
          <p:cNvPr id="309252" name="Picture 4"/>
          <p:cNvPicPr>
            <a:picLocks noChangeAspect="1" noChangeArrowheads="1"/>
          </p:cNvPicPr>
          <p:nvPr/>
        </p:nvPicPr>
        <p:blipFill>
          <a:blip r:embed="rId2" cstate="print"/>
          <a:srcRect/>
          <a:stretch>
            <a:fillRect/>
          </a:stretch>
        </p:blipFill>
        <p:spPr bwMode="auto">
          <a:xfrm>
            <a:off x="228600" y="2057400"/>
            <a:ext cx="5105400" cy="1366838"/>
          </a:xfrm>
          <a:prstGeom prst="rect">
            <a:avLst/>
          </a:prstGeom>
          <a:noFill/>
          <a:ln w="9525">
            <a:noFill/>
            <a:miter lim="800000"/>
            <a:headEnd/>
            <a:tailEnd/>
          </a:ln>
        </p:spPr>
      </p:pic>
      <p:pic>
        <p:nvPicPr>
          <p:cNvPr id="309253" name="Picture 5"/>
          <p:cNvPicPr>
            <a:picLocks noChangeAspect="1" noChangeArrowheads="1"/>
          </p:cNvPicPr>
          <p:nvPr/>
        </p:nvPicPr>
        <p:blipFill>
          <a:blip r:embed="rId3" cstate="print"/>
          <a:srcRect/>
          <a:stretch>
            <a:fillRect/>
          </a:stretch>
        </p:blipFill>
        <p:spPr bwMode="auto">
          <a:xfrm>
            <a:off x="228600" y="5943600"/>
            <a:ext cx="4267200" cy="431800"/>
          </a:xfrm>
          <a:prstGeom prst="rect">
            <a:avLst/>
          </a:prstGeom>
          <a:noFill/>
          <a:ln w="9525">
            <a:noFill/>
            <a:miter lim="800000"/>
            <a:headEnd/>
            <a:tailEnd/>
          </a:ln>
        </p:spPr>
      </p:pic>
      <p:pic>
        <p:nvPicPr>
          <p:cNvPr id="309254" name="Picture 6"/>
          <p:cNvPicPr>
            <a:picLocks noChangeAspect="1" noChangeArrowheads="1"/>
          </p:cNvPicPr>
          <p:nvPr/>
        </p:nvPicPr>
        <p:blipFill>
          <a:blip r:embed="rId4" cstate="print"/>
          <a:srcRect/>
          <a:stretch>
            <a:fillRect/>
          </a:stretch>
        </p:blipFill>
        <p:spPr bwMode="auto">
          <a:xfrm>
            <a:off x="5791200" y="609600"/>
            <a:ext cx="2590800" cy="3079750"/>
          </a:xfrm>
          <a:prstGeom prst="rect">
            <a:avLst/>
          </a:prstGeom>
          <a:noFill/>
          <a:ln w="9525">
            <a:noFill/>
            <a:miter lim="800000"/>
            <a:headEnd/>
            <a:tailEnd/>
          </a:ln>
        </p:spPr>
      </p:pic>
      <p:sp>
        <p:nvSpPr>
          <p:cNvPr id="7" name="TextBox 6"/>
          <p:cNvSpPr txBox="1">
            <a:spLocks noChangeArrowheads="1"/>
          </p:cNvSpPr>
          <p:nvPr/>
        </p:nvSpPr>
        <p:spPr bwMode="auto">
          <a:xfrm>
            <a:off x="5257800" y="3657600"/>
            <a:ext cx="3886200" cy="830263"/>
          </a:xfrm>
          <a:prstGeom prst="rect">
            <a:avLst/>
          </a:prstGeom>
          <a:noFill/>
          <a:ln w="9525">
            <a:noFill/>
            <a:miter lim="800000"/>
            <a:headEnd/>
            <a:tailEnd/>
          </a:ln>
        </p:spPr>
        <p:txBody>
          <a:bodyPr>
            <a:spAutoFit/>
          </a:bodyPr>
          <a:lstStyle/>
          <a:p>
            <a:r>
              <a:rPr lang="en-US" sz="2400"/>
              <a:t>Components of total energy of deformation</a:t>
            </a:r>
          </a:p>
        </p:txBody>
      </p:sp>
      <p:pic>
        <p:nvPicPr>
          <p:cNvPr id="309255" name="Picture 7"/>
          <p:cNvPicPr>
            <a:picLocks noChangeAspect="1" noChangeArrowheads="1"/>
          </p:cNvPicPr>
          <p:nvPr/>
        </p:nvPicPr>
        <p:blipFill>
          <a:blip r:embed="rId5" cstate="print"/>
          <a:srcRect/>
          <a:stretch>
            <a:fillRect/>
          </a:stretch>
        </p:blipFill>
        <p:spPr bwMode="auto">
          <a:xfrm>
            <a:off x="5791200" y="4419600"/>
            <a:ext cx="3073400" cy="2438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9252"/>
                                        </p:tgtEl>
                                        <p:attrNameLst>
                                          <p:attrName>style.visibility</p:attrName>
                                        </p:attrNameLst>
                                      </p:cBhvr>
                                      <p:to>
                                        <p:strVal val="visible"/>
                                      </p:to>
                                    </p:set>
                                    <p:animEffect transition="in" filter="checkerboard(across)">
                                      <p:cBhvr>
                                        <p:cTn id="7" dur="500"/>
                                        <p:tgtEl>
                                          <p:spTgt spid="309252"/>
                                        </p:tgtEl>
                                      </p:cBhvr>
                                    </p:animEffect>
                                  </p:childTnLst>
                                </p:cTn>
                              </p:par>
                              <p:par>
                                <p:cTn id="8" presetID="5" presetClass="entr" presetSubtype="10" fill="hold" nodeType="withEffect">
                                  <p:stCondLst>
                                    <p:cond delay="0"/>
                                  </p:stCondLst>
                                  <p:childTnLst>
                                    <p:set>
                                      <p:cBhvr>
                                        <p:cTn id="9" dur="1" fill="hold">
                                          <p:stCondLst>
                                            <p:cond delay="0"/>
                                          </p:stCondLst>
                                        </p:cTn>
                                        <p:tgtEl>
                                          <p:spTgt spid="309253"/>
                                        </p:tgtEl>
                                        <p:attrNameLst>
                                          <p:attrName>style.visibility</p:attrName>
                                        </p:attrNameLst>
                                      </p:cBhvr>
                                      <p:to>
                                        <p:strVal val="visible"/>
                                      </p:to>
                                    </p:set>
                                    <p:animEffect transition="in" filter="checkerboard(across)">
                                      <p:cBhvr>
                                        <p:cTn id="10" dur="500"/>
                                        <p:tgtEl>
                                          <p:spTgt spid="309253"/>
                                        </p:tgtEl>
                                      </p:cBhvr>
                                    </p:animEffect>
                                  </p:childTnLst>
                                </p:cTn>
                              </p:par>
                              <p:par>
                                <p:cTn id="11" presetID="5" presetClass="entr" presetSubtype="10" fill="hold" nodeType="withEffect">
                                  <p:stCondLst>
                                    <p:cond delay="0"/>
                                  </p:stCondLst>
                                  <p:childTnLst>
                                    <p:set>
                                      <p:cBhvr>
                                        <p:cTn id="12" dur="1" fill="hold">
                                          <p:stCondLst>
                                            <p:cond delay="0"/>
                                          </p:stCondLst>
                                        </p:cTn>
                                        <p:tgtEl>
                                          <p:spTgt spid="309254"/>
                                        </p:tgtEl>
                                        <p:attrNameLst>
                                          <p:attrName>style.visibility</p:attrName>
                                        </p:attrNameLst>
                                      </p:cBhvr>
                                      <p:to>
                                        <p:strVal val="visible"/>
                                      </p:to>
                                    </p:set>
                                    <p:animEffect transition="in" filter="checkerboard(across)">
                                      <p:cBhvr>
                                        <p:cTn id="13" dur="500"/>
                                        <p:tgtEl>
                                          <p:spTgt spid="30925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09255"/>
                                        </p:tgtEl>
                                        <p:attrNameLst>
                                          <p:attrName>style.visibility</p:attrName>
                                        </p:attrNameLst>
                                      </p:cBhvr>
                                      <p:to>
                                        <p:strVal val="visible"/>
                                      </p:to>
                                    </p:set>
                                    <p:animEffect transition="in" filter="checkerboard(across)">
                                      <p:cBhvr>
                                        <p:cTn id="21" dur="500"/>
                                        <p:tgtEl>
                                          <p:spTgt spid="309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381000" y="0"/>
            <a:ext cx="8229600" cy="457200"/>
          </a:xfrm>
        </p:spPr>
        <p:txBody>
          <a:bodyPr/>
          <a:lstStyle/>
          <a:p>
            <a:pPr eaLnBrk="1" hangingPunct="1"/>
            <a:r>
              <a:rPr lang="en-US" smtClean="0"/>
              <a:t>Development of limit on drawability:</a:t>
            </a:r>
          </a:p>
        </p:txBody>
      </p:sp>
      <p:sp>
        <p:nvSpPr>
          <p:cNvPr id="307203" name="Rectangle 3"/>
          <p:cNvSpPr>
            <a:spLocks noGrp="1" noChangeArrowheads="1"/>
          </p:cNvSpPr>
          <p:nvPr>
            <p:ph idx="1"/>
          </p:nvPr>
        </p:nvSpPr>
        <p:spPr>
          <a:xfrm>
            <a:off x="-152400" y="381000"/>
            <a:ext cx="5334000" cy="6477000"/>
          </a:xfrm>
        </p:spPr>
        <p:txBody>
          <a:bodyPr/>
          <a:lstStyle/>
          <a:p>
            <a:pPr eaLnBrk="1" hangingPunct="1"/>
            <a:r>
              <a:rPr lang="en-US" smtClean="0"/>
              <a:t>For steady-state wiredrawing </a:t>
            </a:r>
            <a:r>
              <a:rPr lang="el-GR" smtClean="0"/>
              <a:t>σ</a:t>
            </a:r>
            <a:r>
              <a:rPr lang="en-US" baseline="-25000" smtClean="0"/>
              <a:t>xa </a:t>
            </a:r>
            <a:r>
              <a:rPr lang="en-US" smtClean="0"/>
              <a:t>can be expressed most simply by</a:t>
            </a:r>
          </a:p>
          <a:p>
            <a:pPr eaLnBrk="1" hangingPunct="1"/>
            <a:r>
              <a:rPr lang="en-US" smtClean="0"/>
              <a:t>Where the efficiency of the deformation process, </a:t>
            </a:r>
            <a:r>
              <a:rPr lang="el-GR" smtClean="0"/>
              <a:t>η = </a:t>
            </a:r>
            <a:r>
              <a:rPr lang="en-US" smtClean="0"/>
              <a:t>U</a:t>
            </a:r>
            <a:r>
              <a:rPr lang="en-US" baseline="-25000" smtClean="0"/>
              <a:t>p</a:t>
            </a:r>
            <a:r>
              <a:rPr lang="en-US" smtClean="0"/>
              <a:t>/U</a:t>
            </a:r>
            <a:r>
              <a:rPr lang="en-US" baseline="-25000" smtClean="0"/>
              <a:t>T </a:t>
            </a:r>
          </a:p>
          <a:p>
            <a:pPr eaLnBrk="1" hangingPunct="1"/>
            <a:r>
              <a:rPr lang="en-US" smtClean="0"/>
              <a:t>At a given strain ε = ln (A</a:t>
            </a:r>
            <a:r>
              <a:rPr lang="en-US" baseline="-25000" smtClean="0"/>
              <a:t>b</a:t>
            </a:r>
            <a:r>
              <a:rPr lang="en-US" smtClean="0"/>
              <a:t>/A</a:t>
            </a:r>
            <a:r>
              <a:rPr lang="en-US" baseline="-25000" smtClean="0"/>
              <a:t>a</a:t>
            </a:r>
            <a:r>
              <a:rPr lang="en-US" smtClean="0"/>
              <a:t>)         draw stress σ</a:t>
            </a:r>
            <a:r>
              <a:rPr lang="en-US" baseline="-25000" smtClean="0"/>
              <a:t>xa</a:t>
            </a:r>
            <a:r>
              <a:rPr lang="en-US" smtClean="0"/>
              <a:t> and the flow stress σ</a:t>
            </a:r>
            <a:r>
              <a:rPr lang="en-US" baseline="-25000" smtClean="0"/>
              <a:t>ε</a:t>
            </a:r>
            <a:r>
              <a:rPr lang="en-US" smtClean="0"/>
              <a:t>.</a:t>
            </a:r>
          </a:p>
          <a:p>
            <a:pPr eaLnBrk="1" hangingPunct="1"/>
            <a:r>
              <a:rPr lang="en-US" smtClean="0"/>
              <a:t>As the material is being deformed through the die, strain hardening occurs and if the material is severely strain-hardened  necking  fracture.</a:t>
            </a:r>
          </a:p>
          <a:p>
            <a:pPr eaLnBrk="1" hangingPunct="1"/>
            <a:r>
              <a:rPr lang="en-US" smtClean="0"/>
              <a:t>The drawing limit is reached when σ</a:t>
            </a:r>
            <a:r>
              <a:rPr lang="en-US" baseline="-25000" smtClean="0"/>
              <a:t>d</a:t>
            </a:r>
            <a:r>
              <a:rPr lang="en-US" smtClean="0"/>
              <a:t> = σ</a:t>
            </a:r>
            <a:r>
              <a:rPr lang="en-US" baseline="-25000" smtClean="0"/>
              <a:t>ε</a:t>
            </a:r>
          </a:p>
        </p:txBody>
      </p:sp>
      <p:pic>
        <p:nvPicPr>
          <p:cNvPr id="310276" name="Picture 4"/>
          <p:cNvPicPr>
            <a:picLocks noChangeAspect="1" noChangeArrowheads="1"/>
          </p:cNvPicPr>
          <p:nvPr/>
        </p:nvPicPr>
        <p:blipFill>
          <a:blip r:embed="rId2" cstate="print"/>
          <a:srcRect/>
          <a:stretch>
            <a:fillRect/>
          </a:stretch>
        </p:blipFill>
        <p:spPr bwMode="auto">
          <a:xfrm>
            <a:off x="5486400" y="762000"/>
            <a:ext cx="3429000" cy="1103313"/>
          </a:xfrm>
          <a:prstGeom prst="rect">
            <a:avLst/>
          </a:prstGeom>
          <a:noFill/>
          <a:ln w="9525">
            <a:noFill/>
            <a:miter lim="800000"/>
            <a:headEnd/>
            <a:tailEnd/>
          </a:ln>
        </p:spPr>
      </p:pic>
      <p:pic>
        <p:nvPicPr>
          <p:cNvPr id="310277" name="Picture 5"/>
          <p:cNvPicPr>
            <a:picLocks noChangeAspect="1" noChangeArrowheads="1"/>
          </p:cNvPicPr>
          <p:nvPr/>
        </p:nvPicPr>
        <p:blipFill>
          <a:blip r:embed="rId3" cstate="print"/>
          <a:srcRect/>
          <a:stretch>
            <a:fillRect/>
          </a:stretch>
        </p:blipFill>
        <p:spPr bwMode="auto">
          <a:xfrm>
            <a:off x="5029200" y="2362200"/>
            <a:ext cx="3921125" cy="3962400"/>
          </a:xfrm>
          <a:prstGeom prst="rect">
            <a:avLst/>
          </a:prstGeom>
          <a:noFill/>
          <a:ln w="9525">
            <a:noFill/>
            <a:miter lim="800000"/>
            <a:headEnd/>
            <a:tailEnd/>
          </a:ln>
        </p:spPr>
      </p:pic>
      <p:cxnSp>
        <p:nvCxnSpPr>
          <p:cNvPr id="7" name="Straight Arrow Connector 6"/>
          <p:cNvCxnSpPr>
            <a:cxnSpLocks noChangeShapeType="1"/>
          </p:cNvCxnSpPr>
          <p:nvPr/>
        </p:nvCxnSpPr>
        <p:spPr bwMode="auto">
          <a:xfrm>
            <a:off x="5029200" y="1295400"/>
            <a:ext cx="457200" cy="17463"/>
          </a:xfrm>
          <a:prstGeom prst="straightConnector1">
            <a:avLst/>
          </a:prstGeom>
          <a:noFill/>
          <a:ln w="9525" algn="ctr">
            <a:solidFill>
              <a:schemeClr val="tx1"/>
            </a:solidFill>
            <a:round/>
            <a:headEnd/>
            <a:tailEnd type="arrow" w="med" len="med"/>
          </a:ln>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10276"/>
                                        </p:tgtEl>
                                        <p:attrNameLst>
                                          <p:attrName>style.visibility</p:attrName>
                                        </p:attrNameLst>
                                      </p:cBhvr>
                                      <p:to>
                                        <p:strVal val="visible"/>
                                      </p:to>
                                    </p:set>
                                    <p:animEffect transition="in" filter="checkerboard(across)">
                                      <p:cBhvr>
                                        <p:cTn id="7" dur="500"/>
                                        <p:tgtEl>
                                          <p:spTgt spid="31027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310277"/>
                                        </p:tgtEl>
                                        <p:attrNameLst>
                                          <p:attrName>style.visibility</p:attrName>
                                        </p:attrNameLst>
                                      </p:cBhvr>
                                      <p:to>
                                        <p:strVal val="visible"/>
                                      </p:to>
                                    </p:set>
                                    <p:animEffect transition="in" filter="checkerboard(across)">
                                      <p:cBhvr>
                                        <p:cTn id="13" dur="500"/>
                                        <p:tgtEl>
                                          <p:spTgt spid="310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52400" y="228600"/>
            <a:ext cx="8686800" cy="838200"/>
          </a:xfrm>
        </p:spPr>
        <p:txBody>
          <a:bodyPr rtlCol="0">
            <a:normAutofit fontScale="90000"/>
          </a:bodyPr>
          <a:lstStyle/>
          <a:p>
            <a:pPr eaLnBrk="1" fontAlgn="auto" hangingPunct="1">
              <a:spcAft>
                <a:spcPts val="0"/>
              </a:spcAft>
              <a:defRPr/>
            </a:pPr>
            <a:r>
              <a:rPr lang="en-US" sz="2800" smtClean="0"/>
              <a:t/>
            </a:r>
            <a:br>
              <a:rPr lang="en-US" sz="2800" smtClean="0"/>
            </a:br>
            <a:r>
              <a:rPr lang="en-US" sz="2800" smtClean="0"/>
              <a:t/>
            </a:r>
            <a:br>
              <a:rPr lang="en-US" sz="2800" smtClean="0"/>
            </a:br>
            <a:endParaRPr lang="en-US" sz="2800" smtClean="0"/>
          </a:p>
        </p:txBody>
      </p:sp>
      <p:sp>
        <p:nvSpPr>
          <p:cNvPr id="8195" name="Rectangle 3"/>
          <p:cNvSpPr>
            <a:spLocks noGrp="1" noChangeArrowheads="1"/>
          </p:cNvSpPr>
          <p:nvPr>
            <p:ph type="subTitle" idx="1"/>
          </p:nvPr>
        </p:nvSpPr>
        <p:spPr>
          <a:xfrm>
            <a:off x="228600" y="685800"/>
            <a:ext cx="8686800" cy="6019800"/>
          </a:xfrm>
        </p:spPr>
        <p:txBody>
          <a:bodyPr rtlCol="0">
            <a:normAutofit fontScale="92500" lnSpcReduction="10000"/>
          </a:bodyPr>
          <a:lstStyle/>
          <a:p>
            <a:pPr algn="l" eaLnBrk="1" fontAlgn="auto" hangingPunct="1">
              <a:spcAft>
                <a:spcPts val="0"/>
              </a:spcAft>
              <a:buFont typeface="Arial" pitchFamily="34" charset="0"/>
              <a:buNone/>
              <a:defRPr/>
            </a:pPr>
            <a:r>
              <a:rPr lang="en-US" dirty="0" smtClean="0"/>
              <a:t>(Classification Based on the type of force applied on to the work piece as it is formed into shape).</a:t>
            </a:r>
          </a:p>
          <a:p>
            <a:pPr algn="l" eaLnBrk="1" fontAlgn="auto" hangingPunct="1">
              <a:spcAft>
                <a:spcPts val="0"/>
              </a:spcAft>
              <a:buFont typeface="Arial" pitchFamily="34" charset="0"/>
              <a:buNone/>
              <a:defRPr/>
            </a:pPr>
            <a:endParaRPr lang="en-US" dirty="0" smtClean="0"/>
          </a:p>
          <a:p>
            <a:pPr algn="l" eaLnBrk="1" fontAlgn="auto" hangingPunct="1">
              <a:spcAft>
                <a:spcPts val="0"/>
              </a:spcAft>
              <a:buFont typeface="Arial" pitchFamily="34" charset="0"/>
              <a:buNone/>
              <a:defRPr/>
            </a:pPr>
            <a:r>
              <a:rPr lang="en-US" dirty="0" smtClean="0"/>
              <a:t>• Direct-compression-type processes</a:t>
            </a:r>
          </a:p>
          <a:p>
            <a:pPr algn="l" eaLnBrk="1" fontAlgn="auto" hangingPunct="1">
              <a:spcAft>
                <a:spcPts val="0"/>
              </a:spcAft>
              <a:buFont typeface="Arial" pitchFamily="34" charset="0"/>
              <a:buNone/>
              <a:defRPr/>
            </a:pPr>
            <a:endParaRPr lang="en-US" dirty="0" smtClean="0"/>
          </a:p>
          <a:p>
            <a:pPr algn="l" eaLnBrk="1" fontAlgn="auto" hangingPunct="1">
              <a:spcAft>
                <a:spcPts val="0"/>
              </a:spcAft>
              <a:buFont typeface="Arial" pitchFamily="34" charset="0"/>
              <a:buNone/>
              <a:defRPr/>
            </a:pPr>
            <a:r>
              <a:rPr lang="en-US" dirty="0" smtClean="0"/>
              <a:t>• Indirect-compression processes</a:t>
            </a:r>
          </a:p>
          <a:p>
            <a:pPr algn="l" eaLnBrk="1" fontAlgn="auto" hangingPunct="1">
              <a:spcAft>
                <a:spcPts val="0"/>
              </a:spcAft>
              <a:buFont typeface="Arial" pitchFamily="34" charset="0"/>
              <a:buNone/>
              <a:defRPr/>
            </a:pPr>
            <a:endParaRPr lang="en-US" dirty="0" smtClean="0"/>
          </a:p>
          <a:p>
            <a:pPr algn="l" eaLnBrk="1" fontAlgn="auto" hangingPunct="1">
              <a:spcAft>
                <a:spcPts val="0"/>
              </a:spcAft>
              <a:buFont typeface="Arial" pitchFamily="34" charset="0"/>
              <a:buNone/>
              <a:defRPr/>
            </a:pPr>
            <a:r>
              <a:rPr lang="en-US" dirty="0" smtClean="0"/>
              <a:t>• Tension type processes</a:t>
            </a:r>
          </a:p>
          <a:p>
            <a:pPr algn="l" eaLnBrk="1" fontAlgn="auto" hangingPunct="1">
              <a:spcAft>
                <a:spcPts val="0"/>
              </a:spcAft>
              <a:buFont typeface="Arial" pitchFamily="34" charset="0"/>
              <a:buNone/>
              <a:defRPr/>
            </a:pPr>
            <a:endParaRPr lang="en-US" dirty="0" smtClean="0"/>
          </a:p>
          <a:p>
            <a:pPr algn="l" eaLnBrk="1" fontAlgn="auto" hangingPunct="1">
              <a:spcAft>
                <a:spcPts val="0"/>
              </a:spcAft>
              <a:buFont typeface="Arial" pitchFamily="34" charset="0"/>
              <a:buNone/>
              <a:defRPr/>
            </a:pPr>
            <a:r>
              <a:rPr lang="en-US" dirty="0" smtClean="0"/>
              <a:t>• Bending processes</a:t>
            </a:r>
          </a:p>
          <a:p>
            <a:pPr algn="l" eaLnBrk="1" fontAlgn="auto" hangingPunct="1">
              <a:spcAft>
                <a:spcPts val="0"/>
              </a:spcAft>
              <a:buFont typeface="Arial" pitchFamily="34" charset="0"/>
              <a:buNone/>
              <a:defRPr/>
            </a:pPr>
            <a:endParaRPr lang="en-US" dirty="0" smtClean="0"/>
          </a:p>
          <a:p>
            <a:pPr algn="l" eaLnBrk="1" fontAlgn="auto" hangingPunct="1">
              <a:spcAft>
                <a:spcPts val="0"/>
              </a:spcAft>
              <a:buFont typeface="Arial" pitchFamily="34" charset="0"/>
              <a:buNone/>
              <a:defRPr/>
            </a:pPr>
            <a:r>
              <a:rPr lang="en-US" dirty="0" smtClean="0"/>
              <a:t>• Shearing processes</a:t>
            </a:r>
          </a:p>
        </p:txBody>
      </p:sp>
      <p:sp>
        <p:nvSpPr>
          <p:cNvPr id="5124" name="Text Box 4"/>
          <p:cNvSpPr txBox="1">
            <a:spLocks noChangeArrowheads="1"/>
          </p:cNvSpPr>
          <p:nvPr/>
        </p:nvSpPr>
        <p:spPr bwMode="auto">
          <a:xfrm>
            <a:off x="304800" y="228600"/>
            <a:ext cx="8610600" cy="579438"/>
          </a:xfrm>
          <a:prstGeom prst="rect">
            <a:avLst/>
          </a:prstGeom>
          <a:noFill/>
          <a:ln w="9525">
            <a:noFill/>
            <a:miter lim="800000"/>
            <a:headEnd/>
            <a:tailEnd/>
          </a:ln>
        </p:spPr>
        <p:txBody>
          <a:bodyPr>
            <a:spAutoFit/>
          </a:bodyPr>
          <a:lstStyle/>
          <a:p>
            <a:pPr>
              <a:spcBef>
                <a:spcPct val="50000"/>
              </a:spcBef>
            </a:pPr>
            <a:endParaRPr lang="en-US" sz="3200">
              <a:solidFill>
                <a:schemeClr val="tx2"/>
              </a:solidFill>
            </a:endParaRPr>
          </a:p>
        </p:txBody>
      </p:sp>
      <p:sp>
        <p:nvSpPr>
          <p:cNvPr id="8197" name="Text Box 5"/>
          <p:cNvSpPr txBox="1">
            <a:spLocks noChangeArrowheads="1"/>
          </p:cNvSpPr>
          <p:nvPr/>
        </p:nvSpPr>
        <p:spPr bwMode="auto">
          <a:xfrm>
            <a:off x="381000" y="0"/>
            <a:ext cx="8458200" cy="579438"/>
          </a:xfrm>
          <a:prstGeom prst="rect">
            <a:avLst/>
          </a:prstGeom>
          <a:noFill/>
          <a:ln w="9525">
            <a:noFill/>
            <a:miter lim="800000"/>
            <a:headEnd/>
            <a:tailEnd/>
          </a:ln>
        </p:spPr>
        <p:txBody>
          <a:bodyPr>
            <a:spAutoFit/>
          </a:bodyPr>
          <a:lstStyle/>
          <a:p>
            <a:pPr>
              <a:spcBef>
                <a:spcPct val="50000"/>
              </a:spcBef>
            </a:pPr>
            <a:r>
              <a:rPr lang="en-US" sz="3200" b="1"/>
              <a:t>Classification of Forming Processes: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197">
                                            <p:txEl>
                                              <p:pRg st="0" end="0"/>
                                            </p:txEl>
                                          </p:spTgt>
                                        </p:tgtEl>
                                        <p:attrNameLst>
                                          <p:attrName>style.visibility</p:attrName>
                                        </p:attrNameLst>
                                      </p:cBhvr>
                                      <p:to>
                                        <p:strVal val="visible"/>
                                      </p:to>
                                    </p:set>
                                    <p:animEffect transition="in" filter="diamond(in)">
                                      <p:cBhvr>
                                        <p:cTn id="7" dur="2000"/>
                                        <p:tgtEl>
                                          <p:spTgt spid="81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 calcmode="lin" valueType="num">
                                      <p:cBhvr additive="base">
                                        <p:cTn id="12"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195">
                                            <p:txEl>
                                              <p:pRg st="2" end="2"/>
                                            </p:txEl>
                                          </p:spTgt>
                                        </p:tgtEl>
                                        <p:attrNameLst>
                                          <p:attrName>style.visibility</p:attrName>
                                        </p:attrNameLst>
                                      </p:cBhvr>
                                      <p:to>
                                        <p:strVal val="visible"/>
                                      </p:to>
                                    </p:set>
                                    <p:anim calcmode="lin" valueType="num">
                                      <p:cBhvr additive="base">
                                        <p:cTn id="18"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195">
                                            <p:txEl>
                                              <p:pRg st="4" end="4"/>
                                            </p:txEl>
                                          </p:spTgt>
                                        </p:tgtEl>
                                        <p:attrNameLst>
                                          <p:attrName>style.visibility</p:attrName>
                                        </p:attrNameLst>
                                      </p:cBhvr>
                                      <p:to>
                                        <p:strVal val="visible"/>
                                      </p:to>
                                    </p:set>
                                    <p:anim calcmode="lin" valueType="num">
                                      <p:cBhvr additive="base">
                                        <p:cTn id="24"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195">
                                            <p:txEl>
                                              <p:pRg st="6" end="6"/>
                                            </p:txEl>
                                          </p:spTgt>
                                        </p:tgtEl>
                                        <p:attrNameLst>
                                          <p:attrName>style.visibility</p:attrName>
                                        </p:attrNameLst>
                                      </p:cBhvr>
                                      <p:to>
                                        <p:strVal val="visible"/>
                                      </p:to>
                                    </p:set>
                                    <p:anim calcmode="lin" valueType="num">
                                      <p:cBhvr additive="base">
                                        <p:cTn id="30"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195">
                                            <p:txEl>
                                              <p:pRg st="8" end="8"/>
                                            </p:txEl>
                                          </p:spTgt>
                                        </p:tgtEl>
                                        <p:attrNameLst>
                                          <p:attrName>style.visibility</p:attrName>
                                        </p:attrNameLst>
                                      </p:cBhvr>
                                      <p:to>
                                        <p:strVal val="visible"/>
                                      </p:to>
                                    </p:set>
                                    <p:anim calcmode="lin" valueType="num">
                                      <p:cBhvr additive="base">
                                        <p:cTn id="36" dur="500" fill="hold"/>
                                        <p:tgtEl>
                                          <p:spTgt spid="8195">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19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195">
                                            <p:txEl>
                                              <p:pRg st="10" end="10"/>
                                            </p:txEl>
                                          </p:spTgt>
                                        </p:tgtEl>
                                        <p:attrNameLst>
                                          <p:attrName>style.visibility</p:attrName>
                                        </p:attrNameLst>
                                      </p:cBhvr>
                                      <p:to>
                                        <p:strVal val="visible"/>
                                      </p:to>
                                    </p:set>
                                    <p:anim calcmode="lin" valueType="num">
                                      <p:cBhvr additive="base">
                                        <p:cTn id="42" dur="500" fill="hold"/>
                                        <p:tgtEl>
                                          <p:spTgt spid="8195">
                                            <p:txEl>
                                              <p:pRg st="10" end="1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19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subTitle" idx="1"/>
          </p:nvPr>
        </p:nvSpPr>
        <p:spPr>
          <a:xfrm>
            <a:off x="0" y="533400"/>
            <a:ext cx="9144000" cy="6324600"/>
          </a:xfrm>
        </p:spPr>
        <p:txBody>
          <a:bodyPr rtlCol="0">
            <a:normAutofit/>
          </a:bodyPr>
          <a:lstStyle/>
          <a:p>
            <a:pPr algn="l" eaLnBrk="1" fontAlgn="auto" hangingPunct="1">
              <a:spcAft>
                <a:spcPts val="0"/>
              </a:spcAft>
              <a:buFont typeface="Arial" pitchFamily="34" charset="0"/>
              <a:buNone/>
              <a:defRPr/>
            </a:pPr>
            <a:r>
              <a:rPr lang="en-US" smtClean="0"/>
              <a:t>Von Mises proposed that yielding occur when the second invariant of the stress deviator J</a:t>
            </a:r>
            <a:r>
              <a:rPr lang="en-US" baseline="-25000" smtClean="0"/>
              <a:t>2</a:t>
            </a:r>
            <a:r>
              <a:rPr lang="en-US" smtClean="0"/>
              <a:t> &gt; critical value k</a:t>
            </a:r>
            <a:r>
              <a:rPr lang="en-US" baseline="-25000" smtClean="0"/>
              <a:t>2</a:t>
            </a:r>
            <a:r>
              <a:rPr lang="en-US" smtClean="0"/>
              <a:t>.</a:t>
            </a:r>
          </a:p>
          <a:p>
            <a:pPr algn="l" eaLnBrk="1" fontAlgn="auto" hangingPunct="1">
              <a:spcAft>
                <a:spcPts val="0"/>
              </a:spcAft>
              <a:buFont typeface="Arial" pitchFamily="34" charset="0"/>
              <a:buNone/>
              <a:defRPr/>
            </a:pPr>
            <a:endParaRPr lang="en-US" smtClean="0"/>
          </a:p>
          <a:p>
            <a:pPr algn="l" eaLnBrk="1" fontAlgn="auto" hangingPunct="1">
              <a:spcAft>
                <a:spcPts val="0"/>
              </a:spcAft>
              <a:buFont typeface="Arial" pitchFamily="34" charset="0"/>
              <a:buNone/>
              <a:defRPr/>
            </a:pPr>
            <a:endParaRPr lang="en-US" smtClean="0"/>
          </a:p>
          <a:p>
            <a:pPr algn="l" eaLnBrk="1" fontAlgn="auto" hangingPunct="1">
              <a:spcAft>
                <a:spcPts val="0"/>
              </a:spcAft>
              <a:buFont typeface="Arial" pitchFamily="34" charset="0"/>
              <a:buNone/>
              <a:defRPr/>
            </a:pPr>
            <a:endParaRPr lang="en-US" smtClean="0"/>
          </a:p>
          <a:p>
            <a:pPr algn="l" eaLnBrk="1" fontAlgn="auto" hangingPunct="1">
              <a:spcAft>
                <a:spcPts val="0"/>
              </a:spcAft>
              <a:buFont typeface="Arial" pitchFamily="34" charset="0"/>
              <a:buNone/>
              <a:defRPr/>
            </a:pPr>
            <a:r>
              <a:rPr lang="en-US" smtClean="0"/>
              <a:t>For yielding in uniaxial tension, </a:t>
            </a:r>
          </a:p>
          <a:p>
            <a:pPr algn="l" eaLnBrk="1" fontAlgn="auto" hangingPunct="1">
              <a:spcAft>
                <a:spcPts val="0"/>
              </a:spcAft>
              <a:buFont typeface="Arial" pitchFamily="34" charset="0"/>
              <a:buNone/>
              <a:defRPr/>
            </a:pPr>
            <a:endParaRPr lang="en-US" smtClean="0"/>
          </a:p>
          <a:p>
            <a:pPr algn="l" eaLnBrk="1" fontAlgn="auto" hangingPunct="1">
              <a:spcAft>
                <a:spcPts val="0"/>
              </a:spcAft>
              <a:buFont typeface="Arial" pitchFamily="34" charset="0"/>
              <a:buNone/>
              <a:defRPr/>
            </a:pPr>
            <a:r>
              <a:rPr lang="en-US" smtClean="0"/>
              <a:t>							…Eq.14</a:t>
            </a:r>
          </a:p>
          <a:p>
            <a:pPr algn="l" eaLnBrk="1" fontAlgn="auto" hangingPunct="1">
              <a:spcAft>
                <a:spcPts val="0"/>
              </a:spcAft>
              <a:buFont typeface="Arial" pitchFamily="34" charset="0"/>
              <a:buNone/>
              <a:defRPr/>
            </a:pPr>
            <a:r>
              <a:rPr lang="en-US" smtClean="0"/>
              <a:t>	</a:t>
            </a:r>
          </a:p>
          <a:p>
            <a:pPr algn="l" eaLnBrk="1" fontAlgn="auto" hangingPunct="1">
              <a:spcAft>
                <a:spcPts val="0"/>
              </a:spcAft>
              <a:buFont typeface="Arial" pitchFamily="34" charset="0"/>
              <a:buNone/>
              <a:defRPr/>
            </a:pPr>
            <a:endParaRPr lang="en-US" smtClean="0"/>
          </a:p>
        </p:txBody>
      </p:sp>
      <p:sp>
        <p:nvSpPr>
          <p:cNvPr id="32771" name="Text Box 4"/>
          <p:cNvSpPr txBox="1">
            <a:spLocks noChangeArrowheads="1"/>
          </p:cNvSpPr>
          <p:nvPr/>
        </p:nvSpPr>
        <p:spPr bwMode="auto">
          <a:xfrm>
            <a:off x="152400" y="0"/>
            <a:ext cx="8534400" cy="579438"/>
          </a:xfrm>
          <a:prstGeom prst="rect">
            <a:avLst/>
          </a:prstGeom>
          <a:noFill/>
          <a:ln w="9525">
            <a:noFill/>
            <a:miter lim="800000"/>
            <a:headEnd/>
            <a:tailEnd/>
          </a:ln>
        </p:spPr>
        <p:txBody>
          <a:bodyPr>
            <a:spAutoFit/>
          </a:bodyPr>
          <a:lstStyle/>
          <a:p>
            <a:pPr>
              <a:spcBef>
                <a:spcPct val="50000"/>
              </a:spcBef>
            </a:pPr>
            <a:endParaRPr lang="en-US" sz="3200"/>
          </a:p>
        </p:txBody>
      </p:sp>
      <p:sp>
        <p:nvSpPr>
          <p:cNvPr id="33797" name="Text Box 5"/>
          <p:cNvSpPr txBox="1">
            <a:spLocks noChangeArrowheads="1"/>
          </p:cNvSpPr>
          <p:nvPr/>
        </p:nvSpPr>
        <p:spPr bwMode="auto">
          <a:xfrm>
            <a:off x="228600" y="0"/>
            <a:ext cx="8686800" cy="579438"/>
          </a:xfrm>
          <a:prstGeom prst="rect">
            <a:avLst/>
          </a:prstGeom>
          <a:noFill/>
          <a:ln w="9525">
            <a:noFill/>
            <a:miter lim="800000"/>
            <a:headEnd/>
            <a:tailEnd/>
          </a:ln>
        </p:spPr>
        <p:txBody>
          <a:bodyPr>
            <a:spAutoFit/>
          </a:bodyPr>
          <a:lstStyle/>
          <a:p>
            <a:pPr>
              <a:spcBef>
                <a:spcPct val="50000"/>
              </a:spcBef>
            </a:pPr>
            <a:r>
              <a:rPr lang="en-US" sz="3200" b="1"/>
              <a:t>VON MISES’ CRITERION:</a:t>
            </a:r>
          </a:p>
        </p:txBody>
      </p:sp>
      <p:pic>
        <p:nvPicPr>
          <p:cNvPr id="33798" name="Picture 6"/>
          <p:cNvPicPr>
            <a:picLocks noChangeAspect="1" noChangeArrowheads="1"/>
          </p:cNvPicPr>
          <p:nvPr/>
        </p:nvPicPr>
        <p:blipFill>
          <a:blip r:embed="rId2" cstate="print"/>
          <a:srcRect/>
          <a:stretch>
            <a:fillRect/>
          </a:stretch>
        </p:blipFill>
        <p:spPr bwMode="auto">
          <a:xfrm>
            <a:off x="1219200" y="1524000"/>
            <a:ext cx="4683125" cy="676275"/>
          </a:xfrm>
          <a:prstGeom prst="rect">
            <a:avLst/>
          </a:prstGeom>
          <a:noFill/>
          <a:ln w="9525">
            <a:noFill/>
            <a:miter lim="800000"/>
            <a:headEnd/>
            <a:tailEnd/>
          </a:ln>
        </p:spPr>
      </p:pic>
      <p:sp>
        <p:nvSpPr>
          <p:cNvPr id="33799" name="Text Box 7"/>
          <p:cNvSpPr txBox="1">
            <a:spLocks noChangeArrowheads="1"/>
          </p:cNvSpPr>
          <p:nvPr/>
        </p:nvSpPr>
        <p:spPr bwMode="auto">
          <a:xfrm>
            <a:off x="6096000" y="1447800"/>
            <a:ext cx="2514600" cy="519113"/>
          </a:xfrm>
          <a:prstGeom prst="rect">
            <a:avLst/>
          </a:prstGeom>
          <a:noFill/>
          <a:ln w="9525">
            <a:noFill/>
            <a:miter lim="800000"/>
            <a:headEnd/>
            <a:tailEnd/>
          </a:ln>
        </p:spPr>
        <p:txBody>
          <a:bodyPr>
            <a:spAutoFit/>
          </a:bodyPr>
          <a:lstStyle/>
          <a:p>
            <a:pPr>
              <a:spcBef>
                <a:spcPct val="50000"/>
              </a:spcBef>
            </a:pPr>
            <a:r>
              <a:rPr lang="en-US" sz="2800"/>
              <a:t>…Eq.13</a:t>
            </a:r>
          </a:p>
        </p:txBody>
      </p:sp>
      <p:pic>
        <p:nvPicPr>
          <p:cNvPr id="33800" name="Picture 8"/>
          <p:cNvPicPr>
            <a:picLocks noChangeAspect="1" noChangeArrowheads="1"/>
          </p:cNvPicPr>
          <p:nvPr/>
        </p:nvPicPr>
        <p:blipFill>
          <a:blip r:embed="rId3" cstate="print"/>
          <a:srcRect/>
          <a:stretch>
            <a:fillRect/>
          </a:stretch>
        </p:blipFill>
        <p:spPr bwMode="auto">
          <a:xfrm>
            <a:off x="3886200" y="2514600"/>
            <a:ext cx="2667000" cy="533400"/>
          </a:xfrm>
          <a:prstGeom prst="rect">
            <a:avLst/>
          </a:prstGeom>
          <a:noFill/>
          <a:ln w="9525">
            <a:noFill/>
            <a:miter lim="800000"/>
            <a:headEnd/>
            <a:tailEnd/>
          </a:ln>
        </p:spPr>
      </p:pic>
      <p:pic>
        <p:nvPicPr>
          <p:cNvPr id="33801" name="Picture 9"/>
          <p:cNvPicPr>
            <a:picLocks noChangeAspect="1" noChangeArrowheads="1"/>
          </p:cNvPicPr>
          <p:nvPr/>
        </p:nvPicPr>
        <p:blipFill>
          <a:blip r:embed="rId4" cstate="print"/>
          <a:srcRect/>
          <a:stretch>
            <a:fillRect/>
          </a:stretch>
        </p:blipFill>
        <p:spPr bwMode="auto">
          <a:xfrm>
            <a:off x="5181600" y="3124200"/>
            <a:ext cx="3276600" cy="685800"/>
          </a:xfrm>
          <a:prstGeom prst="rect">
            <a:avLst/>
          </a:prstGeom>
          <a:noFill/>
          <a:ln w="9525">
            <a:noFill/>
            <a:miter lim="800000"/>
            <a:headEnd/>
            <a:tailEnd/>
          </a:ln>
        </p:spPr>
      </p:pic>
      <p:sp>
        <p:nvSpPr>
          <p:cNvPr id="32777" name="Text Box 10"/>
          <p:cNvSpPr txBox="1">
            <a:spLocks noChangeArrowheads="1"/>
          </p:cNvSpPr>
          <p:nvPr/>
        </p:nvSpPr>
        <p:spPr bwMode="auto">
          <a:xfrm>
            <a:off x="6477000" y="4191000"/>
            <a:ext cx="2133600" cy="579438"/>
          </a:xfrm>
          <a:prstGeom prst="rect">
            <a:avLst/>
          </a:prstGeom>
          <a:noFill/>
          <a:ln w="9525">
            <a:noFill/>
            <a:miter lim="800000"/>
            <a:headEnd/>
            <a:tailEnd/>
          </a:ln>
        </p:spPr>
        <p:txBody>
          <a:bodyPr>
            <a:spAutoFit/>
          </a:bodyPr>
          <a:lstStyle/>
          <a:p>
            <a:pPr>
              <a:spcBef>
                <a:spcPct val="50000"/>
              </a:spcBef>
            </a:pPr>
            <a:endParaRPr lang="en-US" sz="3200"/>
          </a:p>
        </p:txBody>
      </p:sp>
      <p:sp>
        <p:nvSpPr>
          <p:cNvPr id="33803" name="Rectangle 11"/>
          <p:cNvSpPr>
            <a:spLocks noChangeArrowheads="1"/>
          </p:cNvSpPr>
          <p:nvPr/>
        </p:nvSpPr>
        <p:spPr bwMode="auto">
          <a:xfrm>
            <a:off x="152400" y="3733800"/>
            <a:ext cx="8763000" cy="822325"/>
          </a:xfrm>
          <a:prstGeom prst="rect">
            <a:avLst/>
          </a:prstGeom>
          <a:noFill/>
          <a:ln w="9525">
            <a:noFill/>
            <a:miter lim="800000"/>
            <a:headEnd/>
            <a:tailEnd/>
          </a:ln>
        </p:spPr>
        <p:txBody>
          <a:bodyPr>
            <a:spAutoFit/>
          </a:bodyPr>
          <a:lstStyle/>
          <a:p>
            <a:r>
              <a:rPr lang="en-US" sz="2400"/>
              <a:t>Substituting k from Eq.14 in Eq.13, we then have the von Mises’yield criterion</a:t>
            </a:r>
          </a:p>
        </p:txBody>
      </p:sp>
      <p:pic>
        <p:nvPicPr>
          <p:cNvPr id="33804" name="Picture 12"/>
          <p:cNvPicPr>
            <a:picLocks noChangeAspect="1" noChangeArrowheads="1"/>
          </p:cNvPicPr>
          <p:nvPr/>
        </p:nvPicPr>
        <p:blipFill>
          <a:blip r:embed="rId5" cstate="print"/>
          <a:srcRect/>
          <a:stretch>
            <a:fillRect/>
          </a:stretch>
        </p:blipFill>
        <p:spPr bwMode="auto">
          <a:xfrm>
            <a:off x="1600200" y="4114800"/>
            <a:ext cx="4800600" cy="692150"/>
          </a:xfrm>
          <a:prstGeom prst="rect">
            <a:avLst/>
          </a:prstGeom>
          <a:noFill/>
          <a:ln w="9525">
            <a:noFill/>
            <a:miter lim="800000"/>
            <a:headEnd/>
            <a:tailEnd/>
          </a:ln>
        </p:spPr>
      </p:pic>
      <p:sp>
        <p:nvSpPr>
          <p:cNvPr id="33805" name="Rectangle 13"/>
          <p:cNvSpPr>
            <a:spLocks noChangeArrowheads="1"/>
          </p:cNvSpPr>
          <p:nvPr/>
        </p:nvSpPr>
        <p:spPr bwMode="auto">
          <a:xfrm>
            <a:off x="6477000" y="4876800"/>
            <a:ext cx="1309688" cy="579438"/>
          </a:xfrm>
          <a:prstGeom prst="rect">
            <a:avLst/>
          </a:prstGeom>
          <a:noFill/>
          <a:ln w="9525">
            <a:noFill/>
            <a:miter lim="800000"/>
            <a:headEnd/>
            <a:tailEnd/>
          </a:ln>
        </p:spPr>
        <p:txBody>
          <a:bodyPr wrap="none">
            <a:spAutoFit/>
          </a:bodyPr>
          <a:lstStyle/>
          <a:p>
            <a:r>
              <a:rPr lang="en-US" sz="3200"/>
              <a:t>…</a:t>
            </a:r>
            <a:r>
              <a:rPr lang="en-US" sz="2400"/>
              <a:t>Eq.15</a:t>
            </a:r>
          </a:p>
        </p:txBody>
      </p:sp>
      <p:sp>
        <p:nvSpPr>
          <p:cNvPr id="33806" name="Rectangle 14"/>
          <p:cNvSpPr>
            <a:spLocks noChangeArrowheads="1"/>
          </p:cNvSpPr>
          <p:nvPr/>
        </p:nvSpPr>
        <p:spPr bwMode="auto">
          <a:xfrm>
            <a:off x="0" y="5334000"/>
            <a:ext cx="5943600" cy="457200"/>
          </a:xfrm>
          <a:prstGeom prst="rect">
            <a:avLst/>
          </a:prstGeom>
          <a:noFill/>
          <a:ln w="9525">
            <a:noFill/>
            <a:miter lim="800000"/>
            <a:headEnd/>
            <a:tailEnd/>
          </a:ln>
        </p:spPr>
        <p:txBody>
          <a:bodyPr>
            <a:spAutoFit/>
          </a:bodyPr>
          <a:lstStyle/>
          <a:p>
            <a:r>
              <a:rPr lang="en-US" sz="2400"/>
              <a:t>In pure shear, to evaluate the constant k, note, </a:t>
            </a:r>
          </a:p>
        </p:txBody>
      </p:sp>
      <p:sp>
        <p:nvSpPr>
          <p:cNvPr id="33807" name="Rectangle 15"/>
          <p:cNvSpPr>
            <a:spLocks noChangeArrowheads="1"/>
          </p:cNvSpPr>
          <p:nvPr/>
        </p:nvSpPr>
        <p:spPr bwMode="auto">
          <a:xfrm>
            <a:off x="228600" y="5791200"/>
            <a:ext cx="5195888" cy="457200"/>
          </a:xfrm>
          <a:prstGeom prst="rect">
            <a:avLst/>
          </a:prstGeom>
          <a:noFill/>
          <a:ln w="9525">
            <a:noFill/>
            <a:miter lim="800000"/>
            <a:headEnd/>
            <a:tailEnd/>
          </a:ln>
        </p:spPr>
        <p:txBody>
          <a:bodyPr wrap="none">
            <a:spAutoFit/>
          </a:bodyPr>
          <a:lstStyle/>
          <a:p>
            <a:r>
              <a:rPr lang="en-US" sz="2400"/>
              <a:t>where σo is the yield stress; when yields:</a:t>
            </a:r>
          </a:p>
        </p:txBody>
      </p:sp>
      <p:pic>
        <p:nvPicPr>
          <p:cNvPr id="33808" name="Picture 16"/>
          <p:cNvPicPr>
            <a:picLocks noChangeAspect="1" noChangeArrowheads="1"/>
          </p:cNvPicPr>
          <p:nvPr/>
        </p:nvPicPr>
        <p:blipFill>
          <a:blip r:embed="rId6" cstate="print"/>
          <a:srcRect/>
          <a:stretch>
            <a:fillRect/>
          </a:stretch>
        </p:blipFill>
        <p:spPr bwMode="auto">
          <a:xfrm>
            <a:off x="3352800" y="4953000"/>
            <a:ext cx="2438400" cy="381000"/>
          </a:xfrm>
          <a:prstGeom prst="rect">
            <a:avLst/>
          </a:prstGeom>
          <a:noFill/>
          <a:ln w="9525">
            <a:noFill/>
            <a:miter lim="800000"/>
            <a:headEnd/>
            <a:tailEnd/>
          </a:ln>
        </p:spPr>
      </p:pic>
      <p:pic>
        <p:nvPicPr>
          <p:cNvPr id="33809" name="Picture 17"/>
          <p:cNvPicPr>
            <a:picLocks noChangeAspect="1" noChangeArrowheads="1"/>
          </p:cNvPicPr>
          <p:nvPr/>
        </p:nvPicPr>
        <p:blipFill>
          <a:blip r:embed="rId7" cstate="print"/>
          <a:srcRect/>
          <a:stretch>
            <a:fillRect/>
          </a:stretch>
        </p:blipFill>
        <p:spPr bwMode="auto">
          <a:xfrm>
            <a:off x="5562600" y="5867400"/>
            <a:ext cx="3408363" cy="381000"/>
          </a:xfrm>
          <a:prstGeom prst="rect">
            <a:avLst/>
          </a:prstGeom>
          <a:noFill/>
          <a:ln w="9525">
            <a:noFill/>
            <a:miter lim="800000"/>
            <a:headEnd/>
            <a:tailEnd/>
          </a:ln>
        </p:spPr>
      </p:pic>
      <p:sp>
        <p:nvSpPr>
          <p:cNvPr id="33811" name="Rectangle 19"/>
          <p:cNvSpPr>
            <a:spLocks noChangeArrowheads="1"/>
          </p:cNvSpPr>
          <p:nvPr/>
        </p:nvSpPr>
        <p:spPr bwMode="auto">
          <a:xfrm>
            <a:off x="228600" y="6248400"/>
            <a:ext cx="3429000" cy="457200"/>
          </a:xfrm>
          <a:prstGeom prst="rect">
            <a:avLst/>
          </a:prstGeom>
          <a:noFill/>
          <a:ln w="9525">
            <a:noFill/>
            <a:miter lim="800000"/>
            <a:headEnd/>
            <a:tailEnd/>
          </a:ln>
        </p:spPr>
        <p:txBody>
          <a:bodyPr>
            <a:spAutoFit/>
          </a:bodyPr>
          <a:lstStyle/>
          <a:p>
            <a:r>
              <a:rPr lang="en-US" sz="2400"/>
              <a:t>By comparing with Eq 14,</a:t>
            </a:r>
          </a:p>
        </p:txBody>
      </p:sp>
      <p:pic>
        <p:nvPicPr>
          <p:cNvPr id="33812" name="Picture 20"/>
          <p:cNvPicPr>
            <a:picLocks noChangeAspect="1" noChangeArrowheads="1"/>
          </p:cNvPicPr>
          <p:nvPr/>
        </p:nvPicPr>
        <p:blipFill>
          <a:blip r:embed="rId8" cstate="print"/>
          <a:srcRect/>
          <a:stretch>
            <a:fillRect/>
          </a:stretch>
        </p:blipFill>
        <p:spPr bwMode="auto">
          <a:xfrm>
            <a:off x="4114800" y="6373813"/>
            <a:ext cx="1654175" cy="484187"/>
          </a:xfrm>
          <a:prstGeom prst="rect">
            <a:avLst/>
          </a:prstGeom>
          <a:noFill/>
          <a:ln w="9525">
            <a:noFill/>
            <a:miter lim="800000"/>
            <a:headEnd/>
            <a:tailEnd/>
          </a:ln>
        </p:spPr>
      </p:pic>
      <p:sp>
        <p:nvSpPr>
          <p:cNvPr id="33813" name="Rectangle 21"/>
          <p:cNvSpPr>
            <a:spLocks noChangeArrowheads="1"/>
          </p:cNvSpPr>
          <p:nvPr/>
        </p:nvSpPr>
        <p:spPr bwMode="auto">
          <a:xfrm>
            <a:off x="6172200" y="6278563"/>
            <a:ext cx="1309688" cy="579437"/>
          </a:xfrm>
          <a:prstGeom prst="rect">
            <a:avLst/>
          </a:prstGeom>
          <a:noFill/>
          <a:ln w="9525">
            <a:noFill/>
            <a:miter lim="800000"/>
            <a:headEnd/>
            <a:tailEnd/>
          </a:ln>
        </p:spPr>
        <p:txBody>
          <a:bodyPr wrap="none">
            <a:spAutoFit/>
          </a:bodyPr>
          <a:lstStyle/>
          <a:p>
            <a:r>
              <a:rPr lang="en-US" sz="3200"/>
              <a:t>…</a:t>
            </a:r>
            <a:r>
              <a:rPr lang="en-US" sz="2400"/>
              <a:t>Eq.16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3797">
                                            <p:txEl>
                                              <p:pRg st="0" end="0"/>
                                            </p:txEl>
                                          </p:spTgt>
                                        </p:tgtEl>
                                        <p:attrNameLst>
                                          <p:attrName>style.visibility</p:attrName>
                                        </p:attrNameLst>
                                      </p:cBhvr>
                                      <p:to>
                                        <p:strVal val="visible"/>
                                      </p:to>
                                    </p:set>
                                    <p:animEffect transition="in" filter="diamond(in)">
                                      <p:cBhvr>
                                        <p:cTn id="7" dur="2000"/>
                                        <p:tgtEl>
                                          <p:spTgt spid="337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3795">
                                            <p:txEl>
                                              <p:pRg st="0" end="0"/>
                                            </p:txEl>
                                          </p:spTgt>
                                        </p:tgtEl>
                                        <p:attrNameLst>
                                          <p:attrName>style.visibility</p:attrName>
                                        </p:attrNameLst>
                                      </p:cBhvr>
                                      <p:to>
                                        <p:strVal val="visible"/>
                                      </p:to>
                                    </p:set>
                                    <p:anim calcmode="lin" valueType="num">
                                      <p:cBhvr additive="base">
                                        <p:cTn id="12"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3798"/>
                                        </p:tgtEl>
                                        <p:attrNameLst>
                                          <p:attrName>style.visibility</p:attrName>
                                        </p:attrNameLst>
                                      </p:cBhvr>
                                      <p:to>
                                        <p:strVal val="visible"/>
                                      </p:to>
                                    </p:set>
                                    <p:anim calcmode="lin" valueType="num">
                                      <p:cBhvr additive="base">
                                        <p:cTn id="18" dur="500" fill="hold"/>
                                        <p:tgtEl>
                                          <p:spTgt spid="33798"/>
                                        </p:tgtEl>
                                        <p:attrNameLst>
                                          <p:attrName>ppt_x</p:attrName>
                                        </p:attrNameLst>
                                      </p:cBhvr>
                                      <p:tavLst>
                                        <p:tav tm="0">
                                          <p:val>
                                            <p:strVal val="#ppt_x"/>
                                          </p:val>
                                        </p:tav>
                                        <p:tav tm="100000">
                                          <p:val>
                                            <p:strVal val="#ppt_x"/>
                                          </p:val>
                                        </p:tav>
                                      </p:tavLst>
                                    </p:anim>
                                    <p:anim calcmode="lin" valueType="num">
                                      <p:cBhvr additive="base">
                                        <p:cTn id="19" dur="500" fill="hold"/>
                                        <p:tgtEl>
                                          <p:spTgt spid="3379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3799"/>
                                        </p:tgtEl>
                                        <p:attrNameLst>
                                          <p:attrName>style.visibility</p:attrName>
                                        </p:attrNameLst>
                                      </p:cBhvr>
                                      <p:to>
                                        <p:strVal val="visible"/>
                                      </p:to>
                                    </p:set>
                                    <p:anim calcmode="lin" valueType="num">
                                      <p:cBhvr additive="base">
                                        <p:cTn id="22" dur="500" fill="hold"/>
                                        <p:tgtEl>
                                          <p:spTgt spid="33799"/>
                                        </p:tgtEl>
                                        <p:attrNameLst>
                                          <p:attrName>ppt_x</p:attrName>
                                        </p:attrNameLst>
                                      </p:cBhvr>
                                      <p:tavLst>
                                        <p:tav tm="0">
                                          <p:val>
                                            <p:strVal val="#ppt_x"/>
                                          </p:val>
                                        </p:tav>
                                        <p:tav tm="100000">
                                          <p:val>
                                            <p:strVal val="#ppt_x"/>
                                          </p:val>
                                        </p:tav>
                                      </p:tavLst>
                                    </p:anim>
                                    <p:anim calcmode="lin" valueType="num">
                                      <p:cBhvr additive="base">
                                        <p:cTn id="23" dur="500" fill="hold"/>
                                        <p:tgtEl>
                                          <p:spTgt spid="3379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3795">
                                            <p:txEl>
                                              <p:pRg st="4" end="4"/>
                                            </p:txEl>
                                          </p:spTgt>
                                        </p:tgtEl>
                                        <p:attrNameLst>
                                          <p:attrName>style.visibility</p:attrName>
                                        </p:attrNameLst>
                                      </p:cBhvr>
                                      <p:to>
                                        <p:strVal val="visible"/>
                                      </p:to>
                                    </p:set>
                                    <p:anim calcmode="lin" valueType="num">
                                      <p:cBhvr additive="base">
                                        <p:cTn id="28" dur="500" fill="hold"/>
                                        <p:tgtEl>
                                          <p:spTgt spid="33795">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3795">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3795">
                                            <p:txEl>
                                              <p:pRg st="6" end="6"/>
                                            </p:txEl>
                                          </p:spTgt>
                                        </p:tgtEl>
                                        <p:attrNameLst>
                                          <p:attrName>style.visibility</p:attrName>
                                        </p:attrNameLst>
                                      </p:cBhvr>
                                      <p:to>
                                        <p:strVal val="visible"/>
                                      </p:to>
                                    </p:set>
                                    <p:anim calcmode="lin" valueType="num">
                                      <p:cBhvr additive="base">
                                        <p:cTn id="32" dur="500" fill="hold"/>
                                        <p:tgtEl>
                                          <p:spTgt spid="33795">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37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3800"/>
                                        </p:tgtEl>
                                        <p:attrNameLst>
                                          <p:attrName>style.visibility</p:attrName>
                                        </p:attrNameLst>
                                      </p:cBhvr>
                                      <p:to>
                                        <p:strVal val="visible"/>
                                      </p:to>
                                    </p:set>
                                    <p:anim calcmode="lin" valueType="num">
                                      <p:cBhvr additive="base">
                                        <p:cTn id="38" dur="500" fill="hold"/>
                                        <p:tgtEl>
                                          <p:spTgt spid="33800"/>
                                        </p:tgtEl>
                                        <p:attrNameLst>
                                          <p:attrName>ppt_x</p:attrName>
                                        </p:attrNameLst>
                                      </p:cBhvr>
                                      <p:tavLst>
                                        <p:tav tm="0">
                                          <p:val>
                                            <p:strVal val="#ppt_x"/>
                                          </p:val>
                                        </p:tav>
                                        <p:tav tm="100000">
                                          <p:val>
                                            <p:strVal val="#ppt_x"/>
                                          </p:val>
                                        </p:tav>
                                      </p:tavLst>
                                    </p:anim>
                                    <p:anim calcmode="lin" valueType="num">
                                      <p:cBhvr additive="base">
                                        <p:cTn id="39" dur="500" fill="hold"/>
                                        <p:tgtEl>
                                          <p:spTgt spid="33800"/>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3801"/>
                                        </p:tgtEl>
                                        <p:attrNameLst>
                                          <p:attrName>style.visibility</p:attrName>
                                        </p:attrNameLst>
                                      </p:cBhvr>
                                      <p:to>
                                        <p:strVal val="visible"/>
                                      </p:to>
                                    </p:set>
                                    <p:anim calcmode="lin" valueType="num">
                                      <p:cBhvr additive="base">
                                        <p:cTn id="42" dur="500" fill="hold"/>
                                        <p:tgtEl>
                                          <p:spTgt spid="33801"/>
                                        </p:tgtEl>
                                        <p:attrNameLst>
                                          <p:attrName>ppt_x</p:attrName>
                                        </p:attrNameLst>
                                      </p:cBhvr>
                                      <p:tavLst>
                                        <p:tav tm="0">
                                          <p:val>
                                            <p:strVal val="#ppt_x"/>
                                          </p:val>
                                        </p:tav>
                                        <p:tav tm="100000">
                                          <p:val>
                                            <p:strVal val="#ppt_x"/>
                                          </p:val>
                                        </p:tav>
                                      </p:tavLst>
                                    </p:anim>
                                    <p:anim calcmode="lin" valueType="num">
                                      <p:cBhvr additive="base">
                                        <p:cTn id="43" dur="500" fill="hold"/>
                                        <p:tgtEl>
                                          <p:spTgt spid="3380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3803">
                                            <p:txEl>
                                              <p:pRg st="0" end="0"/>
                                            </p:txEl>
                                          </p:spTgt>
                                        </p:tgtEl>
                                        <p:attrNameLst>
                                          <p:attrName>style.visibility</p:attrName>
                                        </p:attrNameLst>
                                      </p:cBhvr>
                                      <p:to>
                                        <p:strVal val="visible"/>
                                      </p:to>
                                    </p:set>
                                    <p:anim calcmode="lin" valueType="num">
                                      <p:cBhvr additive="base">
                                        <p:cTn id="48" dur="500" fill="hold"/>
                                        <p:tgtEl>
                                          <p:spTgt spid="33803">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38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3804"/>
                                        </p:tgtEl>
                                        <p:attrNameLst>
                                          <p:attrName>style.visibility</p:attrName>
                                        </p:attrNameLst>
                                      </p:cBhvr>
                                      <p:to>
                                        <p:strVal val="visible"/>
                                      </p:to>
                                    </p:set>
                                    <p:anim calcmode="lin" valueType="num">
                                      <p:cBhvr additive="base">
                                        <p:cTn id="54" dur="500" fill="hold"/>
                                        <p:tgtEl>
                                          <p:spTgt spid="33804"/>
                                        </p:tgtEl>
                                        <p:attrNameLst>
                                          <p:attrName>ppt_x</p:attrName>
                                        </p:attrNameLst>
                                      </p:cBhvr>
                                      <p:tavLst>
                                        <p:tav tm="0">
                                          <p:val>
                                            <p:strVal val="#ppt_x"/>
                                          </p:val>
                                        </p:tav>
                                        <p:tav tm="100000">
                                          <p:val>
                                            <p:strVal val="#ppt_x"/>
                                          </p:val>
                                        </p:tav>
                                      </p:tavLst>
                                    </p:anim>
                                    <p:anim calcmode="lin" valueType="num">
                                      <p:cBhvr additive="base">
                                        <p:cTn id="55" dur="500" fill="hold"/>
                                        <p:tgtEl>
                                          <p:spTgt spid="33804"/>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33805"/>
                                        </p:tgtEl>
                                        <p:attrNameLst>
                                          <p:attrName>style.visibility</p:attrName>
                                        </p:attrNameLst>
                                      </p:cBhvr>
                                      <p:to>
                                        <p:strVal val="visible"/>
                                      </p:to>
                                    </p:set>
                                    <p:anim calcmode="lin" valueType="num">
                                      <p:cBhvr additive="base">
                                        <p:cTn id="58" dur="500" fill="hold"/>
                                        <p:tgtEl>
                                          <p:spTgt spid="33805"/>
                                        </p:tgtEl>
                                        <p:attrNameLst>
                                          <p:attrName>ppt_x</p:attrName>
                                        </p:attrNameLst>
                                      </p:cBhvr>
                                      <p:tavLst>
                                        <p:tav tm="0">
                                          <p:val>
                                            <p:strVal val="#ppt_x"/>
                                          </p:val>
                                        </p:tav>
                                        <p:tav tm="100000">
                                          <p:val>
                                            <p:strVal val="#ppt_x"/>
                                          </p:val>
                                        </p:tav>
                                      </p:tavLst>
                                    </p:anim>
                                    <p:anim calcmode="lin" valueType="num">
                                      <p:cBhvr additive="base">
                                        <p:cTn id="59" dur="500" fill="hold"/>
                                        <p:tgtEl>
                                          <p:spTgt spid="3380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3806"/>
                                        </p:tgtEl>
                                        <p:attrNameLst>
                                          <p:attrName>style.visibility</p:attrName>
                                        </p:attrNameLst>
                                      </p:cBhvr>
                                      <p:to>
                                        <p:strVal val="visible"/>
                                      </p:to>
                                    </p:set>
                                    <p:anim calcmode="lin" valueType="num">
                                      <p:cBhvr additive="base">
                                        <p:cTn id="64" dur="500" fill="hold"/>
                                        <p:tgtEl>
                                          <p:spTgt spid="33806"/>
                                        </p:tgtEl>
                                        <p:attrNameLst>
                                          <p:attrName>ppt_x</p:attrName>
                                        </p:attrNameLst>
                                      </p:cBhvr>
                                      <p:tavLst>
                                        <p:tav tm="0">
                                          <p:val>
                                            <p:strVal val="#ppt_x"/>
                                          </p:val>
                                        </p:tav>
                                        <p:tav tm="100000">
                                          <p:val>
                                            <p:strVal val="#ppt_x"/>
                                          </p:val>
                                        </p:tav>
                                      </p:tavLst>
                                    </p:anim>
                                    <p:anim calcmode="lin" valueType="num">
                                      <p:cBhvr additive="base">
                                        <p:cTn id="65" dur="500" fill="hold"/>
                                        <p:tgtEl>
                                          <p:spTgt spid="33806"/>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33808"/>
                                        </p:tgtEl>
                                        <p:attrNameLst>
                                          <p:attrName>style.visibility</p:attrName>
                                        </p:attrNameLst>
                                      </p:cBhvr>
                                      <p:to>
                                        <p:strVal val="visible"/>
                                      </p:to>
                                    </p:set>
                                    <p:anim calcmode="lin" valueType="num">
                                      <p:cBhvr additive="base">
                                        <p:cTn id="68" dur="500" fill="hold"/>
                                        <p:tgtEl>
                                          <p:spTgt spid="33808"/>
                                        </p:tgtEl>
                                        <p:attrNameLst>
                                          <p:attrName>ppt_x</p:attrName>
                                        </p:attrNameLst>
                                      </p:cBhvr>
                                      <p:tavLst>
                                        <p:tav tm="0">
                                          <p:val>
                                            <p:strVal val="#ppt_x"/>
                                          </p:val>
                                        </p:tav>
                                        <p:tav tm="100000">
                                          <p:val>
                                            <p:strVal val="#ppt_x"/>
                                          </p:val>
                                        </p:tav>
                                      </p:tavLst>
                                    </p:anim>
                                    <p:anim calcmode="lin" valueType="num">
                                      <p:cBhvr additive="base">
                                        <p:cTn id="69" dur="500" fill="hold"/>
                                        <p:tgtEl>
                                          <p:spTgt spid="3380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3807"/>
                                        </p:tgtEl>
                                        <p:attrNameLst>
                                          <p:attrName>style.visibility</p:attrName>
                                        </p:attrNameLst>
                                      </p:cBhvr>
                                      <p:to>
                                        <p:strVal val="visible"/>
                                      </p:to>
                                    </p:set>
                                    <p:anim calcmode="lin" valueType="num">
                                      <p:cBhvr additive="base">
                                        <p:cTn id="74" dur="500" fill="hold"/>
                                        <p:tgtEl>
                                          <p:spTgt spid="33807"/>
                                        </p:tgtEl>
                                        <p:attrNameLst>
                                          <p:attrName>ppt_x</p:attrName>
                                        </p:attrNameLst>
                                      </p:cBhvr>
                                      <p:tavLst>
                                        <p:tav tm="0">
                                          <p:val>
                                            <p:strVal val="#ppt_x"/>
                                          </p:val>
                                        </p:tav>
                                        <p:tav tm="100000">
                                          <p:val>
                                            <p:strVal val="#ppt_x"/>
                                          </p:val>
                                        </p:tav>
                                      </p:tavLst>
                                    </p:anim>
                                    <p:anim calcmode="lin" valueType="num">
                                      <p:cBhvr additive="base">
                                        <p:cTn id="75" dur="500" fill="hold"/>
                                        <p:tgtEl>
                                          <p:spTgt spid="33807"/>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33809"/>
                                        </p:tgtEl>
                                        <p:attrNameLst>
                                          <p:attrName>style.visibility</p:attrName>
                                        </p:attrNameLst>
                                      </p:cBhvr>
                                      <p:to>
                                        <p:strVal val="visible"/>
                                      </p:to>
                                    </p:set>
                                    <p:anim calcmode="lin" valueType="num">
                                      <p:cBhvr additive="base">
                                        <p:cTn id="78" dur="500" fill="hold"/>
                                        <p:tgtEl>
                                          <p:spTgt spid="33809"/>
                                        </p:tgtEl>
                                        <p:attrNameLst>
                                          <p:attrName>ppt_x</p:attrName>
                                        </p:attrNameLst>
                                      </p:cBhvr>
                                      <p:tavLst>
                                        <p:tav tm="0">
                                          <p:val>
                                            <p:strVal val="#ppt_x"/>
                                          </p:val>
                                        </p:tav>
                                        <p:tav tm="100000">
                                          <p:val>
                                            <p:strVal val="#ppt_x"/>
                                          </p:val>
                                        </p:tav>
                                      </p:tavLst>
                                    </p:anim>
                                    <p:anim calcmode="lin" valueType="num">
                                      <p:cBhvr additive="base">
                                        <p:cTn id="79" dur="500" fill="hold"/>
                                        <p:tgtEl>
                                          <p:spTgt spid="33809"/>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33811"/>
                                        </p:tgtEl>
                                        <p:attrNameLst>
                                          <p:attrName>style.visibility</p:attrName>
                                        </p:attrNameLst>
                                      </p:cBhvr>
                                      <p:to>
                                        <p:strVal val="visible"/>
                                      </p:to>
                                    </p:set>
                                    <p:anim calcmode="lin" valueType="num">
                                      <p:cBhvr additive="base">
                                        <p:cTn id="84" dur="500" fill="hold"/>
                                        <p:tgtEl>
                                          <p:spTgt spid="33811"/>
                                        </p:tgtEl>
                                        <p:attrNameLst>
                                          <p:attrName>ppt_x</p:attrName>
                                        </p:attrNameLst>
                                      </p:cBhvr>
                                      <p:tavLst>
                                        <p:tav tm="0">
                                          <p:val>
                                            <p:strVal val="#ppt_x"/>
                                          </p:val>
                                        </p:tav>
                                        <p:tav tm="100000">
                                          <p:val>
                                            <p:strVal val="#ppt_x"/>
                                          </p:val>
                                        </p:tav>
                                      </p:tavLst>
                                    </p:anim>
                                    <p:anim calcmode="lin" valueType="num">
                                      <p:cBhvr additive="base">
                                        <p:cTn id="85" dur="500" fill="hold"/>
                                        <p:tgtEl>
                                          <p:spTgt spid="33811"/>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33812"/>
                                        </p:tgtEl>
                                        <p:attrNameLst>
                                          <p:attrName>style.visibility</p:attrName>
                                        </p:attrNameLst>
                                      </p:cBhvr>
                                      <p:to>
                                        <p:strVal val="visible"/>
                                      </p:to>
                                    </p:set>
                                    <p:anim calcmode="lin" valueType="num">
                                      <p:cBhvr additive="base">
                                        <p:cTn id="88" dur="500" fill="hold"/>
                                        <p:tgtEl>
                                          <p:spTgt spid="33812"/>
                                        </p:tgtEl>
                                        <p:attrNameLst>
                                          <p:attrName>ppt_x</p:attrName>
                                        </p:attrNameLst>
                                      </p:cBhvr>
                                      <p:tavLst>
                                        <p:tav tm="0">
                                          <p:val>
                                            <p:strVal val="#ppt_x"/>
                                          </p:val>
                                        </p:tav>
                                        <p:tav tm="100000">
                                          <p:val>
                                            <p:strVal val="#ppt_x"/>
                                          </p:val>
                                        </p:tav>
                                      </p:tavLst>
                                    </p:anim>
                                    <p:anim calcmode="lin" valueType="num">
                                      <p:cBhvr additive="base">
                                        <p:cTn id="89" dur="500" fill="hold"/>
                                        <p:tgtEl>
                                          <p:spTgt spid="33812"/>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33813"/>
                                        </p:tgtEl>
                                        <p:attrNameLst>
                                          <p:attrName>style.visibility</p:attrName>
                                        </p:attrNameLst>
                                      </p:cBhvr>
                                      <p:to>
                                        <p:strVal val="visible"/>
                                      </p:to>
                                    </p:set>
                                    <p:anim calcmode="lin" valueType="num">
                                      <p:cBhvr additive="base">
                                        <p:cTn id="92" dur="500" fill="hold"/>
                                        <p:tgtEl>
                                          <p:spTgt spid="33813"/>
                                        </p:tgtEl>
                                        <p:attrNameLst>
                                          <p:attrName>ppt_x</p:attrName>
                                        </p:attrNameLst>
                                      </p:cBhvr>
                                      <p:tavLst>
                                        <p:tav tm="0">
                                          <p:val>
                                            <p:strVal val="#ppt_x"/>
                                          </p:val>
                                        </p:tav>
                                        <p:tav tm="100000">
                                          <p:val>
                                            <p:strVal val="#ppt_x"/>
                                          </p:val>
                                        </p:tav>
                                      </p:tavLst>
                                    </p:anim>
                                    <p:anim calcmode="lin" valueType="num">
                                      <p:cBhvr additive="base">
                                        <p:cTn id="93" dur="500" fill="hold"/>
                                        <p:tgtEl>
                                          <p:spTgt spid="338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p:bldP spid="33805" grpId="0"/>
      <p:bldP spid="33806" grpId="0"/>
      <p:bldP spid="33807" grpId="0"/>
      <p:bldP spid="33811" grpId="0"/>
      <p:bldP spid="33813"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381000" y="0"/>
            <a:ext cx="8229600" cy="560388"/>
          </a:xfrm>
        </p:spPr>
        <p:txBody>
          <a:bodyPr/>
          <a:lstStyle/>
          <a:p>
            <a:pPr eaLnBrk="1" hangingPunct="1"/>
            <a:r>
              <a:rPr lang="en-US" smtClean="0"/>
              <a:t>Development of limit on drawability:</a:t>
            </a:r>
          </a:p>
        </p:txBody>
      </p:sp>
      <p:sp>
        <p:nvSpPr>
          <p:cNvPr id="308227" name="Rectangle 3"/>
          <p:cNvSpPr>
            <a:spLocks noGrp="1" noChangeArrowheads="1"/>
          </p:cNvSpPr>
          <p:nvPr>
            <p:ph idx="1"/>
          </p:nvPr>
        </p:nvSpPr>
        <p:spPr>
          <a:xfrm>
            <a:off x="152400" y="533400"/>
            <a:ext cx="8839200" cy="6324600"/>
          </a:xfrm>
        </p:spPr>
        <p:txBody>
          <a:bodyPr/>
          <a:lstStyle/>
          <a:p>
            <a:pPr eaLnBrk="1" hangingPunct="1"/>
            <a:r>
              <a:rPr lang="en-US" smtClean="0"/>
              <a:t>If the material follows a power-law hardening relationship σε = Kε</a:t>
            </a:r>
            <a:r>
              <a:rPr lang="en-US" baseline="30000" smtClean="0"/>
              <a:t>n</a:t>
            </a:r>
            <a:r>
              <a:rPr lang="en-US" smtClean="0"/>
              <a:t>, then</a:t>
            </a:r>
          </a:p>
          <a:p>
            <a:pPr eaLnBrk="1" hangingPunct="1"/>
            <a:endParaRPr lang="en-US" smtClean="0"/>
          </a:p>
          <a:p>
            <a:pPr eaLnBrk="1" hangingPunct="1"/>
            <a:r>
              <a:rPr lang="en-US" smtClean="0"/>
              <a:t>Substituting the criterion for the maximum drawing strain in a single pass, that is, σ</a:t>
            </a:r>
            <a:r>
              <a:rPr lang="en-US" baseline="-25000" smtClean="0"/>
              <a:t>d </a:t>
            </a:r>
            <a:r>
              <a:rPr lang="en-US" smtClean="0"/>
              <a:t>= σ</a:t>
            </a:r>
            <a:r>
              <a:rPr lang="en-US" baseline="-25000" smtClean="0"/>
              <a:t>ε</a:t>
            </a:r>
            <a:r>
              <a:rPr lang="en-US" smtClean="0"/>
              <a:t>,</a:t>
            </a:r>
          </a:p>
          <a:p>
            <a:pPr eaLnBrk="1" hangingPunct="1"/>
            <a:endParaRPr lang="en-US" smtClean="0"/>
          </a:p>
          <a:p>
            <a:pPr eaLnBrk="1" hangingPunct="1"/>
            <a:r>
              <a:rPr lang="de-DE" smtClean="0"/>
              <a:t>Since ε = ln (A</a:t>
            </a:r>
            <a:r>
              <a:rPr lang="de-DE" baseline="-25000" smtClean="0"/>
              <a:t>b</a:t>
            </a:r>
            <a:r>
              <a:rPr lang="de-DE" smtClean="0"/>
              <a:t>/A</a:t>
            </a:r>
            <a:r>
              <a:rPr lang="de-DE" baseline="-25000" smtClean="0"/>
              <a:t>a</a:t>
            </a:r>
            <a:r>
              <a:rPr lang="de-DE" smtClean="0"/>
              <a:t>), </a:t>
            </a:r>
          </a:p>
          <a:p>
            <a:pPr eaLnBrk="1" hangingPunct="1"/>
            <a:endParaRPr lang="en-US" smtClean="0"/>
          </a:p>
          <a:p>
            <a:pPr eaLnBrk="1" hangingPunct="1"/>
            <a:r>
              <a:rPr lang="en-US" smtClean="0"/>
              <a:t>And by the definition of the reduction   r = 1- (A</a:t>
            </a:r>
            <a:r>
              <a:rPr lang="en-US" baseline="-25000" smtClean="0"/>
              <a:t>a</a:t>
            </a:r>
            <a:r>
              <a:rPr lang="en-US" smtClean="0"/>
              <a:t>/A</a:t>
            </a:r>
            <a:r>
              <a:rPr lang="en-US" baseline="-25000" smtClean="0"/>
              <a:t>b</a:t>
            </a:r>
            <a:r>
              <a:rPr lang="en-US" smtClean="0"/>
              <a:t>)</a:t>
            </a:r>
          </a:p>
          <a:p>
            <a:pPr eaLnBrk="1" hangingPunct="1"/>
            <a:endParaRPr lang="en-US" smtClean="0"/>
          </a:p>
          <a:p>
            <a:pPr eaLnBrk="1" hangingPunct="1"/>
            <a:r>
              <a:rPr lang="en-US" smtClean="0"/>
              <a:t>For repeated reductions through a series of dies, n    0, r</a:t>
            </a:r>
          </a:p>
          <a:p>
            <a:pPr eaLnBrk="1" hangingPunct="1"/>
            <a:endParaRPr lang="en-US" smtClean="0"/>
          </a:p>
          <a:p>
            <a:pPr eaLnBrk="1" hangingPunct="1"/>
            <a:endParaRPr lang="en-US" sz="2600" smtClean="0"/>
          </a:p>
        </p:txBody>
      </p:sp>
      <p:pic>
        <p:nvPicPr>
          <p:cNvPr id="308228" name="Picture 5"/>
          <p:cNvPicPr>
            <a:picLocks noChangeAspect="1" noChangeArrowheads="1"/>
          </p:cNvPicPr>
          <p:nvPr/>
        </p:nvPicPr>
        <p:blipFill>
          <a:blip r:embed="rId2" cstate="print"/>
          <a:srcRect/>
          <a:stretch>
            <a:fillRect/>
          </a:stretch>
        </p:blipFill>
        <p:spPr bwMode="auto">
          <a:xfrm>
            <a:off x="3505200" y="1066800"/>
            <a:ext cx="3544888" cy="914400"/>
          </a:xfrm>
          <a:prstGeom prst="rect">
            <a:avLst/>
          </a:prstGeom>
          <a:noFill/>
          <a:ln w="9525">
            <a:noFill/>
            <a:miter lim="800000"/>
            <a:headEnd/>
            <a:tailEnd/>
          </a:ln>
        </p:spPr>
      </p:pic>
      <p:pic>
        <p:nvPicPr>
          <p:cNvPr id="308229" name="Picture 6"/>
          <p:cNvPicPr>
            <a:picLocks noChangeAspect="1" noChangeArrowheads="1"/>
          </p:cNvPicPr>
          <p:nvPr/>
        </p:nvPicPr>
        <p:blipFill>
          <a:blip r:embed="rId3" cstate="print"/>
          <a:srcRect/>
          <a:stretch>
            <a:fillRect/>
          </a:stretch>
        </p:blipFill>
        <p:spPr bwMode="auto">
          <a:xfrm>
            <a:off x="5105400" y="2590800"/>
            <a:ext cx="3270250" cy="609600"/>
          </a:xfrm>
          <a:prstGeom prst="rect">
            <a:avLst/>
          </a:prstGeom>
          <a:noFill/>
          <a:ln w="9525">
            <a:noFill/>
            <a:miter lim="800000"/>
            <a:headEnd/>
            <a:tailEnd/>
          </a:ln>
        </p:spPr>
      </p:pic>
      <p:pic>
        <p:nvPicPr>
          <p:cNvPr id="308230" name="Picture 7"/>
          <p:cNvPicPr>
            <a:picLocks noChangeAspect="1" noChangeArrowheads="1"/>
          </p:cNvPicPr>
          <p:nvPr/>
        </p:nvPicPr>
        <p:blipFill>
          <a:blip r:embed="rId4" cstate="print"/>
          <a:srcRect/>
          <a:stretch>
            <a:fillRect/>
          </a:stretch>
        </p:blipFill>
        <p:spPr bwMode="auto">
          <a:xfrm>
            <a:off x="3733800" y="3429000"/>
            <a:ext cx="3124200" cy="957263"/>
          </a:xfrm>
          <a:prstGeom prst="rect">
            <a:avLst/>
          </a:prstGeom>
          <a:noFill/>
          <a:ln w="9525">
            <a:noFill/>
            <a:miter lim="800000"/>
            <a:headEnd/>
            <a:tailEnd/>
          </a:ln>
        </p:spPr>
      </p:pic>
      <p:pic>
        <p:nvPicPr>
          <p:cNvPr id="308231" name="Picture 8"/>
          <p:cNvPicPr>
            <a:picLocks noChangeAspect="1" noChangeArrowheads="1"/>
          </p:cNvPicPr>
          <p:nvPr/>
        </p:nvPicPr>
        <p:blipFill>
          <a:blip r:embed="rId5" cstate="print"/>
          <a:srcRect/>
          <a:stretch>
            <a:fillRect/>
          </a:stretch>
        </p:blipFill>
        <p:spPr bwMode="auto">
          <a:xfrm>
            <a:off x="2895600" y="4953000"/>
            <a:ext cx="3627438" cy="609600"/>
          </a:xfrm>
          <a:prstGeom prst="rect">
            <a:avLst/>
          </a:prstGeom>
          <a:noFill/>
          <a:ln w="9525">
            <a:noFill/>
            <a:miter lim="800000"/>
            <a:headEnd/>
            <a:tailEnd/>
          </a:ln>
        </p:spPr>
      </p:pic>
      <p:pic>
        <p:nvPicPr>
          <p:cNvPr id="308232" name="Picture 9"/>
          <p:cNvPicPr>
            <a:picLocks noChangeAspect="1" noChangeArrowheads="1"/>
          </p:cNvPicPr>
          <p:nvPr/>
        </p:nvPicPr>
        <p:blipFill>
          <a:blip r:embed="rId6" cstate="print"/>
          <a:srcRect/>
          <a:stretch>
            <a:fillRect/>
          </a:stretch>
        </p:blipFill>
        <p:spPr bwMode="auto">
          <a:xfrm>
            <a:off x="7696200" y="5638800"/>
            <a:ext cx="334963" cy="304800"/>
          </a:xfrm>
          <a:prstGeom prst="rect">
            <a:avLst/>
          </a:prstGeom>
          <a:noFill/>
          <a:ln w="9525">
            <a:noFill/>
            <a:miter lim="800000"/>
            <a:headEnd/>
            <a:tailEnd/>
          </a:ln>
        </p:spPr>
      </p:pic>
      <p:pic>
        <p:nvPicPr>
          <p:cNvPr id="308233" name="Picture 10"/>
          <p:cNvPicPr>
            <a:picLocks noChangeAspect="1" noChangeArrowheads="1"/>
          </p:cNvPicPr>
          <p:nvPr/>
        </p:nvPicPr>
        <p:blipFill>
          <a:blip r:embed="rId7" cstate="print"/>
          <a:srcRect/>
          <a:stretch>
            <a:fillRect/>
          </a:stretch>
        </p:blipFill>
        <p:spPr bwMode="auto">
          <a:xfrm>
            <a:off x="8610600" y="5638800"/>
            <a:ext cx="304800" cy="304800"/>
          </a:xfrm>
          <a:prstGeom prst="rect">
            <a:avLst/>
          </a:prstGeom>
          <a:noFill/>
          <a:ln w="9525">
            <a:noFill/>
            <a:miter lim="800000"/>
            <a:headEnd/>
            <a:tailEnd/>
          </a:ln>
        </p:spPr>
      </p:pic>
      <p:pic>
        <p:nvPicPr>
          <p:cNvPr id="308234" name="Picture 11"/>
          <p:cNvPicPr>
            <a:picLocks noChangeAspect="1" noChangeArrowheads="1"/>
          </p:cNvPicPr>
          <p:nvPr/>
        </p:nvPicPr>
        <p:blipFill>
          <a:blip r:embed="rId8" cstate="print"/>
          <a:srcRect/>
          <a:stretch>
            <a:fillRect/>
          </a:stretch>
        </p:blipFill>
        <p:spPr bwMode="auto">
          <a:xfrm>
            <a:off x="3200400" y="5943600"/>
            <a:ext cx="3532188" cy="91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381000" y="0"/>
            <a:ext cx="8229600" cy="457200"/>
          </a:xfrm>
        </p:spPr>
        <p:txBody>
          <a:bodyPr/>
          <a:lstStyle/>
          <a:p>
            <a:pPr eaLnBrk="1" hangingPunct="1"/>
            <a:r>
              <a:rPr lang="en-US" smtClean="0"/>
              <a:t>Example:</a:t>
            </a:r>
          </a:p>
        </p:txBody>
      </p:sp>
      <p:sp>
        <p:nvSpPr>
          <p:cNvPr id="309251" name="Rectangle 3"/>
          <p:cNvSpPr>
            <a:spLocks noGrp="1" noChangeArrowheads="1"/>
          </p:cNvSpPr>
          <p:nvPr>
            <p:ph idx="1"/>
          </p:nvPr>
        </p:nvSpPr>
        <p:spPr>
          <a:xfrm>
            <a:off x="0" y="381000"/>
            <a:ext cx="9144000" cy="1752600"/>
          </a:xfrm>
        </p:spPr>
        <p:txBody>
          <a:bodyPr/>
          <a:lstStyle/>
          <a:p>
            <a:pPr eaLnBrk="1" hangingPunct="1"/>
            <a:r>
              <a:rPr lang="en-US" smtClean="0"/>
              <a:t>From previous example, a 10 mm stainless steel wire is</a:t>
            </a:r>
          </a:p>
          <a:p>
            <a:pPr eaLnBrk="1" hangingPunct="1"/>
            <a:r>
              <a:rPr lang="en-US" smtClean="0"/>
              <a:t>drawn using a die angle = 12o, μ = 0.09, and flow stress is given by σ</a:t>
            </a:r>
            <a:r>
              <a:rPr lang="en-US" baseline="-25000" smtClean="0"/>
              <a:t>o</a:t>
            </a:r>
            <a:r>
              <a:rPr lang="en-US" smtClean="0"/>
              <a:t>= 1300σ</a:t>
            </a:r>
            <a:r>
              <a:rPr lang="en-US" baseline="30000" smtClean="0"/>
              <a:t>0.30</a:t>
            </a:r>
            <a:r>
              <a:rPr lang="en-US" smtClean="0"/>
              <a:t>. Determine the largest possible reduction.</a:t>
            </a:r>
          </a:p>
        </p:txBody>
      </p:sp>
      <p:pic>
        <p:nvPicPr>
          <p:cNvPr id="312324" name="Picture 4"/>
          <p:cNvPicPr>
            <a:picLocks noChangeAspect="1" noChangeArrowheads="1"/>
          </p:cNvPicPr>
          <p:nvPr/>
        </p:nvPicPr>
        <p:blipFill>
          <a:blip r:embed="rId2" cstate="print"/>
          <a:srcRect/>
          <a:stretch>
            <a:fillRect/>
          </a:stretch>
        </p:blipFill>
        <p:spPr bwMode="auto">
          <a:xfrm>
            <a:off x="228600" y="3505200"/>
            <a:ext cx="4119563" cy="3124200"/>
          </a:xfrm>
          <a:prstGeom prst="rect">
            <a:avLst/>
          </a:prstGeom>
          <a:noFill/>
          <a:ln w="9525">
            <a:noFill/>
            <a:miter lim="800000"/>
            <a:headEnd/>
            <a:tailEnd/>
          </a:ln>
        </p:spPr>
      </p:pic>
      <p:sp>
        <p:nvSpPr>
          <p:cNvPr id="309253" name="TextBox 5"/>
          <p:cNvSpPr txBox="1">
            <a:spLocks noChangeArrowheads="1"/>
          </p:cNvSpPr>
          <p:nvPr/>
        </p:nvSpPr>
        <p:spPr bwMode="auto">
          <a:xfrm>
            <a:off x="228600" y="2286000"/>
            <a:ext cx="4495800" cy="1200150"/>
          </a:xfrm>
          <a:prstGeom prst="rect">
            <a:avLst/>
          </a:prstGeom>
          <a:noFill/>
          <a:ln w="9525">
            <a:noFill/>
            <a:miter lim="800000"/>
            <a:headEnd/>
            <a:tailEnd/>
          </a:ln>
        </p:spPr>
        <p:txBody>
          <a:bodyPr>
            <a:spAutoFit/>
          </a:bodyPr>
          <a:lstStyle/>
          <a:p>
            <a:r>
              <a:rPr lang="en-US" sz="2400"/>
              <a:t>To a first approximation                                                  the limit on drawing reduction                                   occurs when </a:t>
            </a:r>
            <a:r>
              <a:rPr lang="el-GR" sz="2400"/>
              <a:t>σ</a:t>
            </a:r>
            <a:r>
              <a:rPr lang="en-US" sz="2400" baseline="-25000"/>
              <a:t>xa</a:t>
            </a:r>
            <a:r>
              <a:rPr lang="en-US" sz="2400"/>
              <a:t> = </a:t>
            </a:r>
            <a:r>
              <a:rPr lang="el-GR" sz="2400"/>
              <a:t>σ.</a:t>
            </a:r>
            <a:endParaRPr lang="en-US" sz="2400"/>
          </a:p>
        </p:txBody>
      </p:sp>
      <p:sp>
        <p:nvSpPr>
          <p:cNvPr id="309254" name="TextBox 6"/>
          <p:cNvSpPr txBox="1">
            <a:spLocks noChangeArrowheads="1"/>
          </p:cNvSpPr>
          <p:nvPr/>
        </p:nvSpPr>
        <p:spPr bwMode="auto">
          <a:xfrm>
            <a:off x="4876800" y="2133600"/>
            <a:ext cx="4267200" cy="830263"/>
          </a:xfrm>
          <a:prstGeom prst="rect">
            <a:avLst/>
          </a:prstGeom>
          <a:noFill/>
          <a:ln w="9525">
            <a:noFill/>
            <a:miter lim="800000"/>
            <a:headEnd/>
            <a:tailEnd/>
          </a:ln>
        </p:spPr>
        <p:txBody>
          <a:bodyPr>
            <a:spAutoFit/>
          </a:bodyPr>
          <a:lstStyle/>
          <a:p>
            <a:r>
              <a:rPr lang="en-US" sz="2400"/>
              <a:t>A better estimate is to let σ</a:t>
            </a:r>
            <a:r>
              <a:rPr lang="en-US" sz="2400" baseline="-25000"/>
              <a:t>xa</a:t>
            </a:r>
            <a:r>
              <a:rPr lang="en-US" sz="2400"/>
              <a:t> = σ</a:t>
            </a:r>
            <a:r>
              <a:rPr lang="en-US" sz="2400" baseline="-25000"/>
              <a:t>o</a:t>
            </a:r>
            <a:r>
              <a:rPr lang="en-US" sz="2400"/>
              <a:t>  at </a:t>
            </a:r>
            <a:r>
              <a:rPr lang="el-GR" sz="2400"/>
              <a:t>ε = 0.71, </a:t>
            </a:r>
            <a:r>
              <a:rPr lang="en-US" sz="2400"/>
              <a:t>i.e. </a:t>
            </a:r>
            <a:r>
              <a:rPr lang="el-GR" sz="2400"/>
              <a:t>σ</a:t>
            </a:r>
            <a:r>
              <a:rPr lang="en-US" sz="2400" baseline="-25000"/>
              <a:t>xa</a:t>
            </a:r>
            <a:r>
              <a:rPr lang="en-US" sz="2400"/>
              <a:t> = 1173 MPa</a:t>
            </a:r>
          </a:p>
        </p:txBody>
      </p:sp>
      <p:pic>
        <p:nvPicPr>
          <p:cNvPr id="2" name="Picture 5"/>
          <p:cNvPicPr>
            <a:picLocks noChangeAspect="1" noChangeArrowheads="1"/>
          </p:cNvPicPr>
          <p:nvPr/>
        </p:nvPicPr>
        <p:blipFill>
          <a:blip r:embed="rId3" cstate="print"/>
          <a:srcRect/>
          <a:stretch>
            <a:fillRect/>
          </a:stretch>
        </p:blipFill>
        <p:spPr bwMode="auto">
          <a:xfrm>
            <a:off x="5334000" y="2971800"/>
            <a:ext cx="3448050" cy="1530350"/>
          </a:xfrm>
          <a:prstGeom prst="rect">
            <a:avLst/>
          </a:prstGeom>
          <a:noFill/>
          <a:ln w="9525">
            <a:noFill/>
            <a:miter lim="800000"/>
            <a:headEnd/>
            <a:tailEnd/>
          </a:ln>
        </p:spPr>
      </p:pic>
      <p:sp>
        <p:nvSpPr>
          <p:cNvPr id="309256" name="TextBox 8"/>
          <p:cNvSpPr txBox="1">
            <a:spLocks noChangeArrowheads="1"/>
          </p:cNvSpPr>
          <p:nvPr/>
        </p:nvSpPr>
        <p:spPr bwMode="auto">
          <a:xfrm>
            <a:off x="4648200" y="4495800"/>
            <a:ext cx="4495800" cy="1200150"/>
          </a:xfrm>
          <a:prstGeom prst="rect">
            <a:avLst/>
          </a:prstGeom>
          <a:noFill/>
          <a:ln w="9525">
            <a:noFill/>
            <a:miter lim="800000"/>
            <a:headEnd/>
            <a:tailEnd/>
          </a:ln>
        </p:spPr>
        <p:txBody>
          <a:bodyPr>
            <a:spAutoFit/>
          </a:bodyPr>
          <a:lstStyle/>
          <a:p>
            <a:r>
              <a:rPr lang="en-US" sz="2400"/>
              <a:t>Note: in the case of no friction/</a:t>
            </a:r>
          </a:p>
          <a:p>
            <a:r>
              <a:rPr lang="en-US" sz="2400"/>
              <a:t>redundant work, η = 1, no strain</a:t>
            </a:r>
          </a:p>
          <a:p>
            <a:r>
              <a:rPr lang="en-US" sz="2400"/>
              <a:t>hardening (n = 0), we have</a:t>
            </a:r>
          </a:p>
        </p:txBody>
      </p:sp>
      <p:pic>
        <p:nvPicPr>
          <p:cNvPr id="3" name="Picture 6"/>
          <p:cNvPicPr>
            <a:picLocks noChangeAspect="1" noChangeArrowheads="1"/>
          </p:cNvPicPr>
          <p:nvPr/>
        </p:nvPicPr>
        <p:blipFill>
          <a:blip r:embed="rId4" cstate="print"/>
          <a:srcRect/>
          <a:stretch>
            <a:fillRect/>
          </a:stretch>
        </p:blipFill>
        <p:spPr bwMode="auto">
          <a:xfrm>
            <a:off x="5486400" y="5791200"/>
            <a:ext cx="2803525" cy="10017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12324"/>
                                        </p:tgtEl>
                                        <p:attrNameLst>
                                          <p:attrName>style.visibility</p:attrName>
                                        </p:attrNameLst>
                                      </p:cBhvr>
                                      <p:to>
                                        <p:strVal val="visible"/>
                                      </p:to>
                                    </p:set>
                                    <p:animEffect transition="in" filter="checkerboard(across)">
                                      <p:cBhvr>
                                        <p:cTn id="10" dur="500"/>
                                        <p:tgtEl>
                                          <p:spTgt spid="312324"/>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381000" y="0"/>
            <a:ext cx="8229600" cy="560388"/>
          </a:xfrm>
        </p:spPr>
        <p:txBody>
          <a:bodyPr/>
          <a:lstStyle/>
          <a:p>
            <a:pPr eaLnBrk="1" hangingPunct="1"/>
            <a:r>
              <a:rPr lang="en-US" smtClean="0"/>
              <a:t>Tube-drawing processes:</a:t>
            </a:r>
          </a:p>
        </p:txBody>
      </p:sp>
      <p:sp>
        <p:nvSpPr>
          <p:cNvPr id="310275" name="Rectangle 3"/>
          <p:cNvSpPr>
            <a:spLocks noGrp="1" noChangeArrowheads="1"/>
          </p:cNvSpPr>
          <p:nvPr>
            <p:ph idx="1"/>
          </p:nvPr>
        </p:nvSpPr>
        <p:spPr>
          <a:xfrm>
            <a:off x="-152400" y="533400"/>
            <a:ext cx="5562600" cy="6324600"/>
          </a:xfrm>
        </p:spPr>
        <p:txBody>
          <a:bodyPr/>
          <a:lstStyle/>
          <a:p>
            <a:pPr eaLnBrk="1" hangingPunct="1">
              <a:buFont typeface="Wingdings" pitchFamily="2" charset="2"/>
              <a:buNone/>
            </a:pPr>
            <a:r>
              <a:rPr lang="en-US" sz="2400" smtClean="0"/>
              <a:t>	</a:t>
            </a:r>
            <a:r>
              <a:rPr lang="en-US" smtClean="0"/>
              <a:t>Following the hot forming process, tubes are cold drawn using dies, plugs or mandrels to the required shape, size, tolerances and mechanical strength.</a:t>
            </a:r>
          </a:p>
          <a:p>
            <a:pPr eaLnBrk="1" hangingPunct="1"/>
            <a:r>
              <a:rPr lang="en-US" smtClean="0"/>
              <a:t>Provides good surface finishes.</a:t>
            </a:r>
          </a:p>
          <a:p>
            <a:pPr eaLnBrk="1" hangingPunct="1"/>
            <a:r>
              <a:rPr lang="en-US" smtClean="0"/>
              <a:t>Increase mechanical properties by strain hardening.</a:t>
            </a:r>
          </a:p>
          <a:p>
            <a:pPr eaLnBrk="1" hangingPunct="1"/>
            <a:r>
              <a:rPr lang="en-US" smtClean="0"/>
              <a:t>Can produce tubes with thinner walls or smaller diameters than can be obtained from other hot forming methods.</a:t>
            </a:r>
          </a:p>
          <a:p>
            <a:pPr eaLnBrk="1" hangingPunct="1"/>
            <a:r>
              <a:rPr lang="en-US" smtClean="0"/>
              <a:t>Can produce more irregular  shapes.</a:t>
            </a:r>
          </a:p>
        </p:txBody>
      </p:sp>
      <p:pic>
        <p:nvPicPr>
          <p:cNvPr id="313348" name="Picture 4"/>
          <p:cNvPicPr>
            <a:picLocks noChangeAspect="1" noChangeArrowheads="1"/>
          </p:cNvPicPr>
          <p:nvPr/>
        </p:nvPicPr>
        <p:blipFill>
          <a:blip r:embed="rId2" cstate="print"/>
          <a:srcRect/>
          <a:stretch>
            <a:fillRect/>
          </a:stretch>
        </p:blipFill>
        <p:spPr bwMode="auto">
          <a:xfrm>
            <a:off x="5441950" y="533400"/>
            <a:ext cx="3503613" cy="1447800"/>
          </a:xfrm>
          <a:prstGeom prst="rect">
            <a:avLst/>
          </a:prstGeom>
          <a:noFill/>
          <a:ln w="9525">
            <a:noFill/>
            <a:miter lim="800000"/>
            <a:headEnd/>
            <a:tailEnd/>
          </a:ln>
        </p:spPr>
      </p:pic>
      <p:pic>
        <p:nvPicPr>
          <p:cNvPr id="313349" name="Picture 5"/>
          <p:cNvPicPr>
            <a:picLocks noChangeAspect="1" noChangeArrowheads="1"/>
          </p:cNvPicPr>
          <p:nvPr/>
        </p:nvPicPr>
        <p:blipFill>
          <a:blip r:embed="rId3" cstate="print"/>
          <a:srcRect/>
          <a:stretch>
            <a:fillRect/>
          </a:stretch>
        </p:blipFill>
        <p:spPr bwMode="auto">
          <a:xfrm>
            <a:off x="5464175" y="2057400"/>
            <a:ext cx="3679825" cy="2286000"/>
          </a:xfrm>
          <a:prstGeom prst="rect">
            <a:avLst/>
          </a:prstGeom>
          <a:noFill/>
          <a:ln w="9525">
            <a:noFill/>
            <a:miter lim="800000"/>
            <a:headEnd/>
            <a:tailEnd/>
          </a:ln>
        </p:spPr>
      </p:pic>
      <p:pic>
        <p:nvPicPr>
          <p:cNvPr id="313350" name="Picture 6"/>
          <p:cNvPicPr>
            <a:picLocks noChangeAspect="1" noChangeArrowheads="1"/>
          </p:cNvPicPr>
          <p:nvPr/>
        </p:nvPicPr>
        <p:blipFill>
          <a:blip r:embed="rId4" cstate="print"/>
          <a:srcRect/>
          <a:stretch>
            <a:fillRect/>
          </a:stretch>
        </p:blipFill>
        <p:spPr bwMode="auto">
          <a:xfrm>
            <a:off x="5973763" y="4703763"/>
            <a:ext cx="2971800" cy="21542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13350"/>
                                        </p:tgtEl>
                                        <p:attrNameLst>
                                          <p:attrName>style.visibility</p:attrName>
                                        </p:attrNameLst>
                                      </p:cBhvr>
                                      <p:to>
                                        <p:strVal val="visible"/>
                                      </p:to>
                                    </p:set>
                                    <p:animEffect transition="in" filter="checkerboard(across)">
                                      <p:cBhvr>
                                        <p:cTn id="7" dur="500"/>
                                        <p:tgtEl>
                                          <p:spTgt spid="313350"/>
                                        </p:tgtEl>
                                      </p:cBhvr>
                                    </p:animEffect>
                                  </p:childTnLst>
                                </p:cTn>
                              </p:par>
                              <p:par>
                                <p:cTn id="8" presetID="5" presetClass="entr" presetSubtype="10" fill="hold" nodeType="withEffect">
                                  <p:stCondLst>
                                    <p:cond delay="0"/>
                                  </p:stCondLst>
                                  <p:childTnLst>
                                    <p:set>
                                      <p:cBhvr>
                                        <p:cTn id="9" dur="1" fill="hold">
                                          <p:stCondLst>
                                            <p:cond delay="0"/>
                                          </p:stCondLst>
                                        </p:cTn>
                                        <p:tgtEl>
                                          <p:spTgt spid="313349"/>
                                        </p:tgtEl>
                                        <p:attrNameLst>
                                          <p:attrName>style.visibility</p:attrName>
                                        </p:attrNameLst>
                                      </p:cBhvr>
                                      <p:to>
                                        <p:strVal val="visible"/>
                                      </p:to>
                                    </p:set>
                                    <p:animEffect transition="in" filter="checkerboard(across)">
                                      <p:cBhvr>
                                        <p:cTn id="10" dur="500"/>
                                        <p:tgtEl>
                                          <p:spTgt spid="313349"/>
                                        </p:tgtEl>
                                      </p:cBhvr>
                                    </p:animEffect>
                                  </p:childTnLst>
                                </p:cTn>
                              </p:par>
                              <p:par>
                                <p:cTn id="11" presetID="5" presetClass="entr" presetSubtype="10" fill="hold" nodeType="withEffect">
                                  <p:stCondLst>
                                    <p:cond delay="0"/>
                                  </p:stCondLst>
                                  <p:childTnLst>
                                    <p:set>
                                      <p:cBhvr>
                                        <p:cTn id="12" dur="1" fill="hold">
                                          <p:stCondLst>
                                            <p:cond delay="0"/>
                                          </p:stCondLst>
                                        </p:cTn>
                                        <p:tgtEl>
                                          <p:spTgt spid="313348"/>
                                        </p:tgtEl>
                                        <p:attrNameLst>
                                          <p:attrName>style.visibility</p:attrName>
                                        </p:attrNameLst>
                                      </p:cBhvr>
                                      <p:to>
                                        <p:strVal val="visible"/>
                                      </p:to>
                                    </p:set>
                                    <p:animEffect transition="in" filter="checkerboard(across)">
                                      <p:cBhvr>
                                        <p:cTn id="13" dur="500"/>
                                        <p:tgtEl>
                                          <p:spTgt spid="313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a:xfrm>
            <a:off x="381000" y="0"/>
            <a:ext cx="8229600" cy="560388"/>
          </a:xfrm>
        </p:spPr>
        <p:txBody>
          <a:bodyPr/>
          <a:lstStyle/>
          <a:p>
            <a:pPr eaLnBrk="1" hangingPunct="1"/>
            <a:r>
              <a:rPr lang="en-US" smtClean="0"/>
              <a:t>Classification of tube drawing processes:</a:t>
            </a:r>
          </a:p>
        </p:txBody>
      </p:sp>
      <p:sp>
        <p:nvSpPr>
          <p:cNvPr id="311299" name="Rectangle 3"/>
          <p:cNvSpPr>
            <a:spLocks noGrp="1" noChangeArrowheads="1"/>
          </p:cNvSpPr>
          <p:nvPr>
            <p:ph idx="1"/>
          </p:nvPr>
        </p:nvSpPr>
        <p:spPr>
          <a:xfrm>
            <a:off x="152400" y="533400"/>
            <a:ext cx="5029200" cy="6324600"/>
          </a:xfrm>
        </p:spPr>
        <p:txBody>
          <a:bodyPr/>
          <a:lstStyle/>
          <a:p>
            <a:pPr eaLnBrk="1" hangingPunct="1">
              <a:buFont typeface="Wingdings" pitchFamily="2" charset="2"/>
              <a:buNone/>
            </a:pPr>
            <a:r>
              <a:rPr lang="en-US" smtClean="0"/>
              <a:t>	There are three basic types of tube-drawing processes. </a:t>
            </a:r>
          </a:p>
          <a:p>
            <a:pPr eaLnBrk="1" hangingPunct="1">
              <a:buFont typeface="Wingdings" pitchFamily="2" charset="2"/>
              <a:buNone/>
            </a:pPr>
            <a:endParaRPr lang="en-US" smtClean="0"/>
          </a:p>
          <a:p>
            <a:pPr eaLnBrk="1" hangingPunct="1"/>
            <a:r>
              <a:rPr lang="en-US" smtClean="0"/>
              <a:t>Sinking</a:t>
            </a:r>
          </a:p>
          <a:p>
            <a:pPr eaLnBrk="1" hangingPunct="1"/>
            <a:endParaRPr lang="en-US" smtClean="0"/>
          </a:p>
          <a:p>
            <a:pPr eaLnBrk="1" hangingPunct="1"/>
            <a:r>
              <a:rPr lang="en-US" smtClean="0"/>
              <a:t>Plug drawing</a:t>
            </a:r>
          </a:p>
          <a:p>
            <a:pPr eaLnBrk="1" hangingPunct="1"/>
            <a:endParaRPr lang="en-US" smtClean="0"/>
          </a:p>
          <a:p>
            <a:pPr eaLnBrk="1" hangingPunct="1">
              <a:buFont typeface="Wingdings" pitchFamily="2" charset="2"/>
              <a:buNone/>
            </a:pPr>
            <a:r>
              <a:rPr lang="en-US" smtClean="0"/>
              <a:t>	- Fixed plug</a:t>
            </a:r>
          </a:p>
          <a:p>
            <a:pPr eaLnBrk="1" hangingPunct="1">
              <a:buFont typeface="Wingdings" pitchFamily="2" charset="2"/>
              <a:buNone/>
            </a:pPr>
            <a:endParaRPr lang="en-US" smtClean="0"/>
          </a:p>
          <a:p>
            <a:pPr eaLnBrk="1" hangingPunct="1">
              <a:buFont typeface="Wingdings" pitchFamily="2" charset="2"/>
              <a:buNone/>
            </a:pPr>
            <a:r>
              <a:rPr lang="en-US" smtClean="0"/>
              <a:t>	- Floating plug</a:t>
            </a:r>
          </a:p>
          <a:p>
            <a:pPr eaLnBrk="1" hangingPunct="1">
              <a:buFont typeface="Wingdings" pitchFamily="2" charset="2"/>
              <a:buNone/>
            </a:pPr>
            <a:endParaRPr lang="en-US" smtClean="0"/>
          </a:p>
          <a:p>
            <a:pPr eaLnBrk="1" hangingPunct="1"/>
            <a:r>
              <a:rPr lang="en-US" smtClean="0"/>
              <a:t>Mandrel drawing.</a:t>
            </a:r>
          </a:p>
        </p:txBody>
      </p:sp>
      <p:pic>
        <p:nvPicPr>
          <p:cNvPr id="314372" name="Picture 4"/>
          <p:cNvPicPr>
            <a:picLocks noChangeAspect="1" noChangeArrowheads="1"/>
          </p:cNvPicPr>
          <p:nvPr/>
        </p:nvPicPr>
        <p:blipFill>
          <a:blip r:embed="rId2" cstate="print"/>
          <a:srcRect/>
          <a:stretch>
            <a:fillRect/>
          </a:stretch>
        </p:blipFill>
        <p:spPr bwMode="auto">
          <a:xfrm>
            <a:off x="5334000" y="1219200"/>
            <a:ext cx="3810000" cy="2236788"/>
          </a:xfrm>
          <a:prstGeom prst="rect">
            <a:avLst/>
          </a:prstGeom>
          <a:noFill/>
          <a:ln w="9525">
            <a:noFill/>
            <a:miter lim="800000"/>
            <a:headEnd/>
            <a:tailEnd/>
          </a:ln>
        </p:spPr>
      </p:pic>
      <p:pic>
        <p:nvPicPr>
          <p:cNvPr id="314373" name="Picture 5"/>
          <p:cNvPicPr>
            <a:picLocks noChangeAspect="1" noChangeArrowheads="1"/>
          </p:cNvPicPr>
          <p:nvPr/>
        </p:nvPicPr>
        <p:blipFill>
          <a:blip r:embed="rId3" cstate="print"/>
          <a:srcRect/>
          <a:stretch>
            <a:fillRect/>
          </a:stretch>
        </p:blipFill>
        <p:spPr bwMode="auto">
          <a:xfrm>
            <a:off x="5322888" y="3581400"/>
            <a:ext cx="3821112" cy="21002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14372"/>
                                        </p:tgtEl>
                                        <p:attrNameLst>
                                          <p:attrName>style.visibility</p:attrName>
                                        </p:attrNameLst>
                                      </p:cBhvr>
                                      <p:to>
                                        <p:strVal val="visible"/>
                                      </p:to>
                                    </p:set>
                                    <p:animEffect transition="in" filter="checkerboard(across)">
                                      <p:cBhvr>
                                        <p:cTn id="7" dur="500"/>
                                        <p:tgtEl>
                                          <p:spTgt spid="314372"/>
                                        </p:tgtEl>
                                      </p:cBhvr>
                                    </p:animEffect>
                                  </p:childTnLst>
                                </p:cTn>
                              </p:par>
                              <p:par>
                                <p:cTn id="8" presetID="5" presetClass="entr" presetSubtype="10" fill="hold" nodeType="withEffect">
                                  <p:stCondLst>
                                    <p:cond delay="0"/>
                                  </p:stCondLst>
                                  <p:childTnLst>
                                    <p:set>
                                      <p:cBhvr>
                                        <p:cTn id="9" dur="1" fill="hold">
                                          <p:stCondLst>
                                            <p:cond delay="0"/>
                                          </p:stCondLst>
                                        </p:cTn>
                                        <p:tgtEl>
                                          <p:spTgt spid="314373"/>
                                        </p:tgtEl>
                                        <p:attrNameLst>
                                          <p:attrName>style.visibility</p:attrName>
                                        </p:attrNameLst>
                                      </p:cBhvr>
                                      <p:to>
                                        <p:strVal val="visible"/>
                                      </p:to>
                                    </p:set>
                                    <p:animEffect transition="in" filter="checkerboard(across)">
                                      <p:cBhvr>
                                        <p:cTn id="10" dur="500"/>
                                        <p:tgtEl>
                                          <p:spTgt spid="314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381000" y="0"/>
            <a:ext cx="8229600" cy="560388"/>
          </a:xfrm>
        </p:spPr>
        <p:txBody>
          <a:bodyPr/>
          <a:lstStyle/>
          <a:p>
            <a:pPr eaLnBrk="1" hangingPunct="1"/>
            <a:r>
              <a:rPr lang="en-US" smtClean="0"/>
              <a:t>Tube sinking:</a:t>
            </a:r>
          </a:p>
        </p:txBody>
      </p:sp>
      <p:sp>
        <p:nvSpPr>
          <p:cNvPr id="312323" name="Rectangle 3"/>
          <p:cNvSpPr>
            <a:spLocks noGrp="1" noChangeArrowheads="1"/>
          </p:cNvSpPr>
          <p:nvPr>
            <p:ph idx="1"/>
          </p:nvPr>
        </p:nvSpPr>
        <p:spPr>
          <a:xfrm>
            <a:off x="-152400" y="533400"/>
            <a:ext cx="9296400" cy="6324600"/>
          </a:xfrm>
        </p:spPr>
        <p:txBody>
          <a:bodyPr/>
          <a:lstStyle/>
          <a:p>
            <a:pPr eaLnBrk="1" hangingPunct="1">
              <a:buFont typeface="Wingdings" pitchFamily="2" charset="2"/>
              <a:buNone/>
            </a:pPr>
            <a:r>
              <a:rPr lang="en-US" sz="2400" smtClean="0"/>
              <a:t>	</a:t>
            </a:r>
            <a:r>
              <a:rPr lang="en-US" sz="2600" smtClean="0"/>
              <a:t>The tube, while passing through the die, shrinks in outer radius from the original radius R</a:t>
            </a:r>
            <a:r>
              <a:rPr lang="en-US" sz="2600" baseline="-25000" smtClean="0"/>
              <a:t>o</a:t>
            </a:r>
            <a:r>
              <a:rPr lang="en-US" sz="2600" smtClean="0"/>
              <a:t> to a final radius R</a:t>
            </a:r>
            <a:r>
              <a:rPr lang="en-US" sz="2600" baseline="-25000" smtClean="0"/>
              <a:t>of</a:t>
            </a:r>
            <a:r>
              <a:rPr lang="en-US" sz="2600" smtClean="0"/>
              <a:t>.</a:t>
            </a:r>
          </a:p>
          <a:p>
            <a:pPr eaLnBrk="1" hangingPunct="1"/>
            <a:r>
              <a:rPr lang="en-US" sz="2600" smtClean="0"/>
              <a:t>No internal tooling (internal wall is not supported), the wall</a:t>
            </a:r>
          </a:p>
          <a:p>
            <a:pPr eaLnBrk="1" hangingPunct="1"/>
            <a:r>
              <a:rPr lang="en-US" sz="2600" smtClean="0"/>
              <a:t>then thicken slightly.</a:t>
            </a:r>
          </a:p>
          <a:p>
            <a:pPr eaLnBrk="1" hangingPunct="1"/>
            <a:r>
              <a:rPr lang="en-US" sz="2600" smtClean="0"/>
              <a:t>Uneven internal surface.</a:t>
            </a:r>
          </a:p>
          <a:p>
            <a:pPr eaLnBrk="1" hangingPunct="1"/>
            <a:r>
              <a:rPr lang="en-US" sz="2600" smtClean="0"/>
              <a:t>The final thickness of the tube depends on original diameter of the tube, the die diameter and friction between tube and die.</a:t>
            </a:r>
          </a:p>
          <a:p>
            <a:pPr eaLnBrk="1" hangingPunct="1"/>
            <a:r>
              <a:rPr lang="en-US" sz="2600" smtClean="0"/>
              <a:t>Lower limiting deformation.</a:t>
            </a:r>
          </a:p>
        </p:txBody>
      </p:sp>
      <p:pic>
        <p:nvPicPr>
          <p:cNvPr id="315396" name="Picture 4"/>
          <p:cNvPicPr>
            <a:picLocks noChangeAspect="1" noChangeArrowheads="1"/>
          </p:cNvPicPr>
          <p:nvPr/>
        </p:nvPicPr>
        <p:blipFill>
          <a:blip r:embed="rId2" cstate="print"/>
          <a:srcRect/>
          <a:stretch>
            <a:fillRect/>
          </a:stretch>
        </p:blipFill>
        <p:spPr bwMode="auto">
          <a:xfrm>
            <a:off x="4267200" y="3886200"/>
            <a:ext cx="4343400" cy="28368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15396"/>
                                        </p:tgtEl>
                                        <p:attrNameLst>
                                          <p:attrName>style.visibility</p:attrName>
                                        </p:attrNameLst>
                                      </p:cBhvr>
                                      <p:to>
                                        <p:strVal val="visible"/>
                                      </p:to>
                                    </p:set>
                                    <p:animEffect transition="in" filter="checkerboard(across)">
                                      <p:cBhvr>
                                        <p:cTn id="7" dur="500"/>
                                        <p:tgtEl>
                                          <p:spTgt spid="315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381000" y="0"/>
            <a:ext cx="8229600" cy="560388"/>
          </a:xfrm>
        </p:spPr>
        <p:txBody>
          <a:bodyPr/>
          <a:lstStyle/>
          <a:p>
            <a:pPr eaLnBrk="1" hangingPunct="1"/>
            <a:r>
              <a:rPr lang="en-US" smtClean="0"/>
              <a:t>Fixed plug drawing:</a:t>
            </a:r>
          </a:p>
        </p:txBody>
      </p:sp>
      <p:sp>
        <p:nvSpPr>
          <p:cNvPr id="313347" name="Rectangle 3"/>
          <p:cNvSpPr>
            <a:spLocks noGrp="1" noChangeArrowheads="1"/>
          </p:cNvSpPr>
          <p:nvPr>
            <p:ph idx="1"/>
          </p:nvPr>
        </p:nvSpPr>
        <p:spPr>
          <a:xfrm>
            <a:off x="152400" y="533400"/>
            <a:ext cx="8839200" cy="3505200"/>
          </a:xfrm>
        </p:spPr>
        <p:txBody>
          <a:bodyPr/>
          <a:lstStyle/>
          <a:p>
            <a:pPr eaLnBrk="1" hangingPunct="1"/>
            <a:r>
              <a:rPr lang="en-US" smtClean="0"/>
              <a:t>Use cylindrical / conical plug to control size/shape of inside diameter.</a:t>
            </a:r>
          </a:p>
          <a:p>
            <a:pPr eaLnBrk="1" hangingPunct="1"/>
            <a:r>
              <a:rPr lang="en-US" smtClean="0"/>
              <a:t>Use higher drawing loads than floating plug drawing.</a:t>
            </a:r>
          </a:p>
          <a:p>
            <a:pPr eaLnBrk="1" hangingPunct="1"/>
            <a:r>
              <a:rPr lang="en-US" smtClean="0"/>
              <a:t>Greater dimensional accuracy than tube sinking.</a:t>
            </a:r>
          </a:p>
          <a:p>
            <a:pPr eaLnBrk="1" hangingPunct="1"/>
            <a:r>
              <a:rPr lang="en-US" smtClean="0"/>
              <a:t>Increased friction from the plug limit the reduction in area (seldom &gt; 30%).</a:t>
            </a:r>
          </a:p>
          <a:p>
            <a:pPr eaLnBrk="1" hangingPunct="1"/>
            <a:r>
              <a:rPr lang="en-US" smtClean="0"/>
              <a:t>Can draw and coil long lengths of tubing.</a:t>
            </a:r>
          </a:p>
        </p:txBody>
      </p:sp>
      <p:pic>
        <p:nvPicPr>
          <p:cNvPr id="316420" name="Picture 4"/>
          <p:cNvPicPr>
            <a:picLocks noChangeAspect="1" noChangeArrowheads="1"/>
          </p:cNvPicPr>
          <p:nvPr/>
        </p:nvPicPr>
        <p:blipFill>
          <a:blip r:embed="rId2" cstate="print"/>
          <a:srcRect/>
          <a:stretch>
            <a:fillRect/>
          </a:stretch>
        </p:blipFill>
        <p:spPr bwMode="auto">
          <a:xfrm>
            <a:off x="2362200" y="3992563"/>
            <a:ext cx="4495800" cy="27606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16420"/>
                                        </p:tgtEl>
                                        <p:attrNameLst>
                                          <p:attrName>style.visibility</p:attrName>
                                        </p:attrNameLst>
                                      </p:cBhvr>
                                      <p:to>
                                        <p:strVal val="visible"/>
                                      </p:to>
                                    </p:set>
                                    <p:animEffect transition="in" filter="checkerboard(across)">
                                      <p:cBhvr>
                                        <p:cTn id="7" dur="500"/>
                                        <p:tgtEl>
                                          <p:spTgt spid="316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381000" y="0"/>
            <a:ext cx="8229600" cy="560388"/>
          </a:xfrm>
        </p:spPr>
        <p:txBody>
          <a:bodyPr/>
          <a:lstStyle/>
          <a:p>
            <a:pPr eaLnBrk="1" hangingPunct="1"/>
            <a:r>
              <a:rPr lang="en-US" smtClean="0"/>
              <a:t>Floating plug drawing:</a:t>
            </a:r>
          </a:p>
        </p:txBody>
      </p:sp>
      <p:sp>
        <p:nvSpPr>
          <p:cNvPr id="314371" name="Rectangle 3"/>
          <p:cNvSpPr>
            <a:spLocks noGrp="1" noChangeArrowheads="1"/>
          </p:cNvSpPr>
          <p:nvPr>
            <p:ph idx="1"/>
          </p:nvPr>
        </p:nvSpPr>
        <p:spPr>
          <a:xfrm>
            <a:off x="0" y="533400"/>
            <a:ext cx="9144000" cy="3581400"/>
          </a:xfrm>
        </p:spPr>
        <p:txBody>
          <a:bodyPr/>
          <a:lstStyle/>
          <a:p>
            <a:pPr eaLnBrk="1" hangingPunct="1"/>
            <a:r>
              <a:rPr lang="en-US" smtClean="0"/>
              <a:t>A tapered plug is placed inside the tube.</a:t>
            </a:r>
          </a:p>
          <a:p>
            <a:pPr eaLnBrk="1" hangingPunct="1"/>
            <a:r>
              <a:rPr lang="en-US" smtClean="0"/>
              <a:t>As the tube is drawn the plug and the die act together to reduce both the outside/inside diameters of the tube.</a:t>
            </a:r>
          </a:p>
          <a:p>
            <a:pPr eaLnBrk="1" hangingPunct="1"/>
            <a:r>
              <a:rPr lang="en-US" smtClean="0"/>
              <a:t>Improved reduction in area than tube sinking (~ 45%).</a:t>
            </a:r>
          </a:p>
          <a:p>
            <a:pPr eaLnBrk="1" hangingPunct="1"/>
            <a:r>
              <a:rPr lang="en-US" smtClean="0"/>
              <a:t>Lower drawing load than fixed plug drawing.</a:t>
            </a:r>
          </a:p>
          <a:p>
            <a:pPr eaLnBrk="1" hangingPunct="1"/>
            <a:r>
              <a:rPr lang="en-US" smtClean="0"/>
              <a:t>Long lengths of tubing is possible.</a:t>
            </a:r>
          </a:p>
          <a:p>
            <a:pPr eaLnBrk="1" hangingPunct="1"/>
            <a:r>
              <a:rPr lang="en-US" smtClean="0"/>
              <a:t>Tool design and lubrication can be very critical.</a:t>
            </a:r>
          </a:p>
        </p:txBody>
      </p:sp>
      <p:pic>
        <p:nvPicPr>
          <p:cNvPr id="317444" name="Picture 4"/>
          <p:cNvPicPr>
            <a:picLocks noChangeAspect="1" noChangeArrowheads="1"/>
          </p:cNvPicPr>
          <p:nvPr/>
        </p:nvPicPr>
        <p:blipFill>
          <a:blip r:embed="rId2" cstate="print"/>
          <a:srcRect/>
          <a:stretch>
            <a:fillRect/>
          </a:stretch>
        </p:blipFill>
        <p:spPr bwMode="auto">
          <a:xfrm>
            <a:off x="2362200" y="4038600"/>
            <a:ext cx="5975350" cy="2590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17444"/>
                                        </p:tgtEl>
                                        <p:attrNameLst>
                                          <p:attrName>style.visibility</p:attrName>
                                        </p:attrNameLst>
                                      </p:cBhvr>
                                      <p:to>
                                        <p:strVal val="visible"/>
                                      </p:to>
                                    </p:set>
                                    <p:animEffect transition="in" filter="checkerboard(across)">
                                      <p:cBhvr>
                                        <p:cTn id="7" dur="500"/>
                                        <p:tgtEl>
                                          <p:spTgt spid="317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381000" y="0"/>
            <a:ext cx="8229600" cy="457200"/>
          </a:xfrm>
        </p:spPr>
        <p:txBody>
          <a:bodyPr/>
          <a:lstStyle/>
          <a:p>
            <a:pPr eaLnBrk="1" hangingPunct="1"/>
            <a:r>
              <a:rPr lang="en-US" smtClean="0"/>
              <a:t>Moving mandrel drawing:</a:t>
            </a:r>
          </a:p>
        </p:txBody>
      </p:sp>
      <p:sp>
        <p:nvSpPr>
          <p:cNvPr id="315395" name="Rectangle 3"/>
          <p:cNvSpPr>
            <a:spLocks noGrp="1" noChangeArrowheads="1"/>
          </p:cNvSpPr>
          <p:nvPr>
            <p:ph idx="1"/>
          </p:nvPr>
        </p:nvSpPr>
        <p:spPr>
          <a:xfrm>
            <a:off x="152400" y="457200"/>
            <a:ext cx="8839200" cy="3810000"/>
          </a:xfrm>
        </p:spPr>
        <p:txBody>
          <a:bodyPr/>
          <a:lstStyle/>
          <a:p>
            <a:pPr eaLnBrk="1" hangingPunct="1"/>
            <a:r>
              <a:rPr lang="en-US" smtClean="0"/>
              <a:t>Draw force is transmitted to the metal by the pull on the exit section and by the friction forces acting along the tube –mandrel interface.</a:t>
            </a:r>
          </a:p>
          <a:p>
            <a:pPr eaLnBrk="1" hangingPunct="1"/>
            <a:r>
              <a:rPr lang="en-US" smtClean="0"/>
              <a:t>Minimised friction.</a:t>
            </a:r>
          </a:p>
          <a:p>
            <a:pPr eaLnBrk="1" hangingPunct="1"/>
            <a:r>
              <a:rPr lang="en-US" smtClean="0"/>
              <a:t>V</a:t>
            </a:r>
            <a:r>
              <a:rPr lang="en-US" baseline="-25000" smtClean="0"/>
              <a:t>mandrel</a:t>
            </a:r>
            <a:r>
              <a:rPr lang="en-US" smtClean="0"/>
              <a:t> = V</a:t>
            </a:r>
            <a:r>
              <a:rPr lang="en-US" baseline="-25000" smtClean="0"/>
              <a:t>tube</a:t>
            </a:r>
          </a:p>
          <a:p>
            <a:pPr eaLnBrk="1" hangingPunct="1"/>
            <a:r>
              <a:rPr lang="en-US" smtClean="0"/>
              <a:t>The mandrel also imparts a smooth inside finish surface of the tube.</a:t>
            </a:r>
          </a:p>
          <a:p>
            <a:pPr eaLnBrk="1" hangingPunct="1"/>
            <a:r>
              <a:rPr lang="en-US" smtClean="0"/>
              <a:t>Mandrel removal disturbs dimensional tolerance.</a:t>
            </a:r>
          </a:p>
        </p:txBody>
      </p:sp>
      <p:pic>
        <p:nvPicPr>
          <p:cNvPr id="318468" name="Picture 4"/>
          <p:cNvPicPr>
            <a:picLocks noChangeAspect="1" noChangeArrowheads="1"/>
          </p:cNvPicPr>
          <p:nvPr/>
        </p:nvPicPr>
        <p:blipFill>
          <a:blip r:embed="rId2" cstate="print"/>
          <a:srcRect/>
          <a:stretch>
            <a:fillRect/>
          </a:stretch>
        </p:blipFill>
        <p:spPr bwMode="auto">
          <a:xfrm>
            <a:off x="990600" y="4419600"/>
            <a:ext cx="2209800" cy="2209800"/>
          </a:xfrm>
          <a:prstGeom prst="rect">
            <a:avLst/>
          </a:prstGeom>
          <a:noFill/>
          <a:ln w="9525">
            <a:noFill/>
            <a:miter lim="800000"/>
            <a:headEnd/>
            <a:tailEnd/>
          </a:ln>
        </p:spPr>
      </p:pic>
      <p:pic>
        <p:nvPicPr>
          <p:cNvPr id="318469" name="Picture 5"/>
          <p:cNvPicPr>
            <a:picLocks noChangeAspect="1" noChangeArrowheads="1"/>
          </p:cNvPicPr>
          <p:nvPr/>
        </p:nvPicPr>
        <p:blipFill>
          <a:blip r:embed="rId3" cstate="print"/>
          <a:srcRect/>
          <a:stretch>
            <a:fillRect/>
          </a:stretch>
        </p:blipFill>
        <p:spPr bwMode="auto">
          <a:xfrm>
            <a:off x="4267200" y="4303713"/>
            <a:ext cx="3733800" cy="22494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18469"/>
                                        </p:tgtEl>
                                        <p:attrNameLst>
                                          <p:attrName>style.visibility</p:attrName>
                                        </p:attrNameLst>
                                      </p:cBhvr>
                                      <p:to>
                                        <p:strVal val="visible"/>
                                      </p:to>
                                    </p:set>
                                    <p:animEffect transition="in" filter="checkerboard(across)">
                                      <p:cBhvr>
                                        <p:cTn id="7" dur="500"/>
                                        <p:tgtEl>
                                          <p:spTgt spid="318469"/>
                                        </p:tgtEl>
                                      </p:cBhvr>
                                    </p:animEffect>
                                  </p:childTnLst>
                                </p:cTn>
                              </p:par>
                              <p:par>
                                <p:cTn id="8" presetID="5" presetClass="entr" presetSubtype="10" fill="hold" nodeType="withEffect">
                                  <p:stCondLst>
                                    <p:cond delay="0"/>
                                  </p:stCondLst>
                                  <p:childTnLst>
                                    <p:set>
                                      <p:cBhvr>
                                        <p:cTn id="9" dur="1" fill="hold">
                                          <p:stCondLst>
                                            <p:cond delay="0"/>
                                          </p:stCondLst>
                                        </p:cTn>
                                        <p:tgtEl>
                                          <p:spTgt spid="318468"/>
                                        </p:tgtEl>
                                        <p:attrNameLst>
                                          <p:attrName>style.visibility</p:attrName>
                                        </p:attrNameLst>
                                      </p:cBhvr>
                                      <p:to>
                                        <p:strVal val="visible"/>
                                      </p:to>
                                    </p:set>
                                    <p:animEffect transition="in" filter="checkerboard(across)">
                                      <p:cBhvr>
                                        <p:cTn id="10" dur="500"/>
                                        <p:tgtEl>
                                          <p:spTgt spid="318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0" y="0"/>
            <a:ext cx="9144000" cy="560388"/>
          </a:xfrm>
        </p:spPr>
        <p:txBody>
          <a:bodyPr/>
          <a:lstStyle/>
          <a:p>
            <a:pPr eaLnBrk="1" hangingPunct="1"/>
            <a:r>
              <a:rPr lang="en-US" sz="2400" smtClean="0"/>
              <a:t>Example: schematic alternate pass reduction schedule for tube making</a:t>
            </a:r>
          </a:p>
        </p:txBody>
      </p:sp>
      <p:pic>
        <p:nvPicPr>
          <p:cNvPr id="319492" name="Picture 4"/>
          <p:cNvPicPr>
            <a:picLocks noChangeAspect="1" noChangeArrowheads="1"/>
          </p:cNvPicPr>
          <p:nvPr/>
        </p:nvPicPr>
        <p:blipFill>
          <a:blip r:embed="rId2" cstate="print"/>
          <a:srcRect/>
          <a:stretch>
            <a:fillRect/>
          </a:stretch>
        </p:blipFill>
        <p:spPr bwMode="auto">
          <a:xfrm>
            <a:off x="2057400" y="519113"/>
            <a:ext cx="5478463" cy="63388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19492"/>
                                        </p:tgtEl>
                                        <p:attrNameLst>
                                          <p:attrName>style.visibility</p:attrName>
                                        </p:attrNameLst>
                                      </p:cBhvr>
                                      <p:to>
                                        <p:strVal val="visible"/>
                                      </p:to>
                                    </p:set>
                                    <p:animEffect transition="in" filter="checkerboard(across)">
                                      <p:cBhvr>
                                        <p:cTn id="7" dur="500"/>
                                        <p:tgtEl>
                                          <p:spTgt spid="319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381000" y="0"/>
            <a:ext cx="8229600" cy="560388"/>
          </a:xfrm>
        </p:spPr>
        <p:txBody>
          <a:bodyPr/>
          <a:lstStyle/>
          <a:p>
            <a:pPr eaLnBrk="1" hangingPunct="1"/>
            <a:r>
              <a:rPr lang="en-US" smtClean="0"/>
              <a:t>Analysis of tube-drawing:</a:t>
            </a:r>
          </a:p>
        </p:txBody>
      </p:sp>
      <p:sp>
        <p:nvSpPr>
          <p:cNvPr id="317443" name="Rectangle 3"/>
          <p:cNvSpPr>
            <a:spLocks noGrp="1" noChangeArrowheads="1"/>
          </p:cNvSpPr>
          <p:nvPr>
            <p:ph idx="1"/>
          </p:nvPr>
        </p:nvSpPr>
        <p:spPr>
          <a:xfrm>
            <a:off x="0" y="533400"/>
            <a:ext cx="9144000" cy="6324600"/>
          </a:xfrm>
        </p:spPr>
        <p:txBody>
          <a:bodyPr/>
          <a:lstStyle/>
          <a:p>
            <a:pPr eaLnBrk="1" hangingPunct="1"/>
            <a:r>
              <a:rPr lang="en-US" sz="2600" smtClean="0"/>
              <a:t>The greatest part of deformation occurs as a reduction in wall thickness.</a:t>
            </a:r>
          </a:p>
          <a:p>
            <a:pPr eaLnBrk="1" hangingPunct="1"/>
            <a:r>
              <a:rPr lang="en-US" sz="2600" smtClean="0"/>
              <a:t>The inside diameter is reduced by a small amount equal to dimensions of the plug or mandrel inserted before drawing.</a:t>
            </a:r>
          </a:p>
          <a:p>
            <a:pPr eaLnBrk="1" hangingPunct="1"/>
            <a:r>
              <a:rPr lang="en-US" sz="2600" smtClean="0"/>
              <a:t>There is no hoop strain and the analysis can be based on plane-strain conditions.</a:t>
            </a:r>
          </a:p>
          <a:p>
            <a:pPr eaLnBrk="1" hangingPunct="1">
              <a:buFont typeface="Wingdings" pitchFamily="2" charset="2"/>
              <a:buNone/>
            </a:pPr>
            <a:r>
              <a:rPr lang="en-US" sz="2500" smtClean="0"/>
              <a:t>For tube drawing with a plug, the draw stress can be expressed by</a:t>
            </a:r>
          </a:p>
          <a:p>
            <a:pPr eaLnBrk="1" hangingPunct="1">
              <a:buFont typeface="Wingdings" pitchFamily="2" charset="2"/>
              <a:buNone/>
            </a:pPr>
            <a:r>
              <a:rPr lang="en-US" sz="2600" smtClean="0"/>
              <a:t>Where, </a:t>
            </a:r>
            <a:r>
              <a:rPr lang="el-GR" sz="2600" smtClean="0"/>
              <a:t>μ1 = </a:t>
            </a:r>
            <a:r>
              <a:rPr lang="en-US" sz="2600" smtClean="0"/>
              <a:t>friction coefficient between tube and die wall.</a:t>
            </a:r>
          </a:p>
          <a:p>
            <a:pPr eaLnBrk="1" hangingPunct="1">
              <a:buFont typeface="Wingdings" pitchFamily="2" charset="2"/>
              <a:buNone/>
            </a:pPr>
            <a:r>
              <a:rPr lang="el-GR" sz="2600" smtClean="0"/>
              <a:t>μ2 = </a:t>
            </a:r>
            <a:r>
              <a:rPr lang="en-US" sz="2600" smtClean="0"/>
              <a:t>friction coefficient between tube and plug.</a:t>
            </a:r>
          </a:p>
          <a:p>
            <a:pPr eaLnBrk="1" hangingPunct="1">
              <a:buFont typeface="Wingdings" pitchFamily="2" charset="2"/>
              <a:buNone/>
            </a:pPr>
            <a:r>
              <a:rPr lang="en-US" sz="2600" smtClean="0"/>
              <a:t>α = semi die angle of the die.</a:t>
            </a:r>
          </a:p>
          <a:p>
            <a:pPr eaLnBrk="1" hangingPunct="1">
              <a:buFont typeface="Wingdings" pitchFamily="2" charset="2"/>
              <a:buNone/>
            </a:pPr>
            <a:r>
              <a:rPr lang="en-US" sz="2600" smtClean="0"/>
              <a:t>β = semi cone angle of the plug.</a:t>
            </a:r>
          </a:p>
        </p:txBody>
      </p:sp>
      <p:pic>
        <p:nvPicPr>
          <p:cNvPr id="320516" name="Picture 4"/>
          <p:cNvPicPr>
            <a:picLocks noChangeAspect="1" noChangeArrowheads="1"/>
          </p:cNvPicPr>
          <p:nvPr/>
        </p:nvPicPr>
        <p:blipFill>
          <a:blip r:embed="rId2" cstate="print"/>
          <a:srcRect/>
          <a:stretch>
            <a:fillRect/>
          </a:stretch>
        </p:blipFill>
        <p:spPr bwMode="auto">
          <a:xfrm>
            <a:off x="6019800" y="4545013"/>
            <a:ext cx="3124200" cy="23129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20516"/>
                                        </p:tgtEl>
                                        <p:attrNameLst>
                                          <p:attrName>style.visibility</p:attrName>
                                        </p:attrNameLst>
                                      </p:cBhvr>
                                      <p:to>
                                        <p:strVal val="visible"/>
                                      </p:to>
                                    </p:set>
                                    <p:animEffect transition="in" filter="checkerboard(across)">
                                      <p:cBhvr>
                                        <p:cTn id="7" dur="500"/>
                                        <p:tgtEl>
                                          <p:spTgt spid="320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xt Box 4"/>
          <p:cNvSpPr txBox="1">
            <a:spLocks noChangeArrowheads="1"/>
          </p:cNvSpPr>
          <p:nvPr/>
        </p:nvSpPr>
        <p:spPr bwMode="auto">
          <a:xfrm>
            <a:off x="152400" y="685800"/>
            <a:ext cx="8991600" cy="1144588"/>
          </a:xfrm>
          <a:prstGeom prst="rect">
            <a:avLst/>
          </a:prstGeom>
          <a:noFill/>
          <a:ln w="9525">
            <a:noFill/>
            <a:miter lim="800000"/>
            <a:headEnd/>
            <a:tailEnd/>
          </a:ln>
        </p:spPr>
        <p:txBody>
          <a:bodyPr>
            <a:spAutoFit/>
          </a:bodyPr>
          <a:lstStyle/>
          <a:p>
            <a:r>
              <a:rPr lang="en-US" sz="2300"/>
              <a:t>Stress analysis of a spacecraft structural member gives the state of stress shown below. If the part is made from 7075-T6 aluminium alloy with σo = 500 MPa, will it exhibit yielding? If not, what is the safety factor?</a:t>
            </a:r>
          </a:p>
        </p:txBody>
      </p:sp>
      <p:pic>
        <p:nvPicPr>
          <p:cNvPr id="34821" name="Picture 5"/>
          <p:cNvPicPr>
            <a:picLocks noGrp="1" noChangeAspect="1" noChangeArrowheads="1"/>
          </p:cNvPicPr>
          <p:nvPr>
            <p:ph type="subTitle" idx="1"/>
          </p:nvPr>
        </p:nvPicPr>
        <p:blipFill>
          <a:blip r:embed="rId2" cstate="print"/>
          <a:srcRect/>
          <a:stretch>
            <a:fillRect/>
          </a:stretch>
        </p:blipFill>
        <p:spPr>
          <a:xfrm>
            <a:off x="228600" y="1981200"/>
            <a:ext cx="3094038" cy="2125663"/>
          </a:xfrm>
          <a:noFill/>
        </p:spPr>
      </p:pic>
      <p:pic>
        <p:nvPicPr>
          <p:cNvPr id="34822" name="Picture 6"/>
          <p:cNvPicPr>
            <a:picLocks noChangeAspect="1" noChangeArrowheads="1"/>
          </p:cNvPicPr>
          <p:nvPr/>
        </p:nvPicPr>
        <p:blipFill>
          <a:blip r:embed="rId3" cstate="print"/>
          <a:srcRect/>
          <a:stretch>
            <a:fillRect/>
          </a:stretch>
        </p:blipFill>
        <p:spPr bwMode="auto">
          <a:xfrm>
            <a:off x="3440113" y="2438400"/>
            <a:ext cx="5703887" cy="609600"/>
          </a:xfrm>
          <a:prstGeom prst="rect">
            <a:avLst/>
          </a:prstGeom>
          <a:noFill/>
          <a:ln w="9525">
            <a:noFill/>
            <a:miter lim="800000"/>
            <a:headEnd/>
            <a:tailEnd/>
          </a:ln>
        </p:spPr>
      </p:pic>
      <p:sp>
        <p:nvSpPr>
          <p:cNvPr id="34823" name="Text Box 7"/>
          <p:cNvSpPr txBox="1">
            <a:spLocks noChangeArrowheads="1"/>
          </p:cNvSpPr>
          <p:nvPr/>
        </p:nvSpPr>
        <p:spPr bwMode="auto">
          <a:xfrm>
            <a:off x="3733800" y="1828800"/>
            <a:ext cx="3124200" cy="457200"/>
          </a:xfrm>
          <a:prstGeom prst="rect">
            <a:avLst/>
          </a:prstGeom>
          <a:noFill/>
          <a:ln w="9525">
            <a:noFill/>
            <a:miter lim="800000"/>
            <a:headEnd/>
            <a:tailEnd/>
          </a:ln>
        </p:spPr>
        <p:txBody>
          <a:bodyPr>
            <a:spAutoFit/>
          </a:bodyPr>
          <a:lstStyle/>
          <a:p>
            <a:pPr>
              <a:spcBef>
                <a:spcPct val="50000"/>
              </a:spcBef>
            </a:pPr>
            <a:r>
              <a:rPr lang="en-US" sz="2400"/>
              <a:t>From Eq. 16</a:t>
            </a:r>
          </a:p>
        </p:txBody>
      </p:sp>
      <p:pic>
        <p:nvPicPr>
          <p:cNvPr id="34824" name="Picture 8"/>
          <p:cNvPicPr>
            <a:picLocks noChangeAspect="1" noChangeArrowheads="1"/>
          </p:cNvPicPr>
          <p:nvPr/>
        </p:nvPicPr>
        <p:blipFill>
          <a:blip r:embed="rId4" cstate="print"/>
          <a:srcRect/>
          <a:stretch>
            <a:fillRect/>
          </a:stretch>
        </p:blipFill>
        <p:spPr bwMode="auto">
          <a:xfrm>
            <a:off x="3581400" y="3429000"/>
            <a:ext cx="5334000" cy="1447800"/>
          </a:xfrm>
          <a:prstGeom prst="rect">
            <a:avLst/>
          </a:prstGeom>
          <a:noFill/>
          <a:ln w="9525">
            <a:noFill/>
            <a:miter lim="800000"/>
            <a:headEnd/>
            <a:tailEnd/>
          </a:ln>
        </p:spPr>
      </p:pic>
      <p:sp>
        <p:nvSpPr>
          <p:cNvPr id="34825" name="Text Box 9"/>
          <p:cNvSpPr txBox="1">
            <a:spLocks noChangeArrowheads="1"/>
          </p:cNvSpPr>
          <p:nvPr/>
        </p:nvSpPr>
        <p:spPr bwMode="auto">
          <a:xfrm>
            <a:off x="228600" y="5029200"/>
            <a:ext cx="8763000" cy="822325"/>
          </a:xfrm>
          <a:prstGeom prst="rect">
            <a:avLst/>
          </a:prstGeom>
          <a:noFill/>
          <a:ln w="9525">
            <a:noFill/>
            <a:miter lim="800000"/>
            <a:headEnd/>
            <a:tailEnd/>
          </a:ln>
        </p:spPr>
        <p:txBody>
          <a:bodyPr>
            <a:spAutoFit/>
          </a:bodyPr>
          <a:lstStyle/>
          <a:p>
            <a:r>
              <a:rPr lang="en-US" sz="2400"/>
              <a:t>The calculated σo = 224 MPa &lt; the yield stress (500 MPa), therefore yielding will not occur. </a:t>
            </a:r>
          </a:p>
        </p:txBody>
      </p:sp>
      <p:sp>
        <p:nvSpPr>
          <p:cNvPr id="34826" name="Text Box 10"/>
          <p:cNvSpPr txBox="1">
            <a:spLocks noChangeArrowheads="1"/>
          </p:cNvSpPr>
          <p:nvPr/>
        </p:nvSpPr>
        <p:spPr bwMode="auto">
          <a:xfrm>
            <a:off x="1676400" y="6096000"/>
            <a:ext cx="4114800" cy="457200"/>
          </a:xfrm>
          <a:prstGeom prst="rect">
            <a:avLst/>
          </a:prstGeom>
          <a:noFill/>
          <a:ln w="9525">
            <a:noFill/>
            <a:miter lim="800000"/>
            <a:headEnd/>
            <a:tailEnd/>
          </a:ln>
        </p:spPr>
        <p:txBody>
          <a:bodyPr>
            <a:spAutoFit/>
          </a:bodyPr>
          <a:lstStyle/>
          <a:p>
            <a:r>
              <a:rPr lang="en-US" sz="2400"/>
              <a:t>Safety factor = 500/224 = 2.2.</a:t>
            </a:r>
          </a:p>
        </p:txBody>
      </p:sp>
      <p:sp>
        <p:nvSpPr>
          <p:cNvPr id="34827" name="Text Box 11"/>
          <p:cNvSpPr txBox="1">
            <a:spLocks noChangeArrowheads="1"/>
          </p:cNvSpPr>
          <p:nvPr/>
        </p:nvSpPr>
        <p:spPr bwMode="auto">
          <a:xfrm>
            <a:off x="304800" y="0"/>
            <a:ext cx="2057400" cy="579438"/>
          </a:xfrm>
          <a:prstGeom prst="rect">
            <a:avLst/>
          </a:prstGeom>
          <a:noFill/>
          <a:ln w="9525">
            <a:noFill/>
            <a:miter lim="800000"/>
            <a:headEnd/>
            <a:tailEnd/>
          </a:ln>
        </p:spPr>
        <p:txBody>
          <a:bodyPr>
            <a:spAutoFit/>
          </a:bodyPr>
          <a:lstStyle/>
          <a:p>
            <a:r>
              <a:rPr lang="en-US" sz="3200" b="1"/>
              <a:t>Example:</a:t>
            </a:r>
            <a:r>
              <a:rPr lang="en-US" sz="320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4827">
                                            <p:txEl>
                                              <p:pRg st="0" end="0"/>
                                            </p:txEl>
                                          </p:spTgt>
                                        </p:tgtEl>
                                        <p:attrNameLst>
                                          <p:attrName>style.visibility</p:attrName>
                                        </p:attrNameLst>
                                      </p:cBhvr>
                                      <p:to>
                                        <p:strVal val="visible"/>
                                      </p:to>
                                    </p:set>
                                    <p:animEffect transition="in" filter="diamond(in)">
                                      <p:cBhvr>
                                        <p:cTn id="7" dur="2000"/>
                                        <p:tgtEl>
                                          <p:spTgt spid="348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4820"/>
                                        </p:tgtEl>
                                        <p:attrNameLst>
                                          <p:attrName>style.visibility</p:attrName>
                                        </p:attrNameLst>
                                      </p:cBhvr>
                                      <p:to>
                                        <p:strVal val="visible"/>
                                      </p:to>
                                    </p:set>
                                    <p:anim calcmode="lin" valueType="num">
                                      <p:cBhvr additive="base">
                                        <p:cTn id="12" dur="500" fill="hold"/>
                                        <p:tgtEl>
                                          <p:spTgt spid="34820"/>
                                        </p:tgtEl>
                                        <p:attrNameLst>
                                          <p:attrName>ppt_x</p:attrName>
                                        </p:attrNameLst>
                                      </p:cBhvr>
                                      <p:tavLst>
                                        <p:tav tm="0">
                                          <p:val>
                                            <p:strVal val="#ppt_x"/>
                                          </p:val>
                                        </p:tav>
                                        <p:tav tm="100000">
                                          <p:val>
                                            <p:strVal val="#ppt_x"/>
                                          </p:val>
                                        </p:tav>
                                      </p:tavLst>
                                    </p:anim>
                                    <p:anim calcmode="lin" valueType="num">
                                      <p:cBhvr additive="base">
                                        <p:cTn id="13" dur="500" fill="hold"/>
                                        <p:tgtEl>
                                          <p:spTgt spid="348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4821"/>
                                        </p:tgtEl>
                                        <p:attrNameLst>
                                          <p:attrName>style.visibility</p:attrName>
                                        </p:attrNameLst>
                                      </p:cBhvr>
                                      <p:to>
                                        <p:strVal val="visible"/>
                                      </p:to>
                                    </p:set>
                                    <p:anim calcmode="lin" valueType="num">
                                      <p:cBhvr additive="base">
                                        <p:cTn id="16" dur="500" fill="hold"/>
                                        <p:tgtEl>
                                          <p:spTgt spid="34821"/>
                                        </p:tgtEl>
                                        <p:attrNameLst>
                                          <p:attrName>ppt_x</p:attrName>
                                        </p:attrNameLst>
                                      </p:cBhvr>
                                      <p:tavLst>
                                        <p:tav tm="0">
                                          <p:val>
                                            <p:strVal val="#ppt_x"/>
                                          </p:val>
                                        </p:tav>
                                        <p:tav tm="100000">
                                          <p:val>
                                            <p:strVal val="#ppt_x"/>
                                          </p:val>
                                        </p:tav>
                                      </p:tavLst>
                                    </p:anim>
                                    <p:anim calcmode="lin" valueType="num">
                                      <p:cBhvr additive="base">
                                        <p:cTn id="17" dur="500" fill="hold"/>
                                        <p:tgtEl>
                                          <p:spTgt spid="3482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4823"/>
                                        </p:tgtEl>
                                        <p:attrNameLst>
                                          <p:attrName>style.visibility</p:attrName>
                                        </p:attrNameLst>
                                      </p:cBhvr>
                                      <p:to>
                                        <p:strVal val="visible"/>
                                      </p:to>
                                    </p:set>
                                    <p:anim calcmode="lin" valueType="num">
                                      <p:cBhvr additive="base">
                                        <p:cTn id="22" dur="500" fill="hold"/>
                                        <p:tgtEl>
                                          <p:spTgt spid="34823"/>
                                        </p:tgtEl>
                                        <p:attrNameLst>
                                          <p:attrName>ppt_x</p:attrName>
                                        </p:attrNameLst>
                                      </p:cBhvr>
                                      <p:tavLst>
                                        <p:tav tm="0">
                                          <p:val>
                                            <p:strVal val="#ppt_x"/>
                                          </p:val>
                                        </p:tav>
                                        <p:tav tm="100000">
                                          <p:val>
                                            <p:strVal val="#ppt_x"/>
                                          </p:val>
                                        </p:tav>
                                      </p:tavLst>
                                    </p:anim>
                                    <p:anim calcmode="lin" valueType="num">
                                      <p:cBhvr additive="base">
                                        <p:cTn id="23" dur="500" fill="hold"/>
                                        <p:tgtEl>
                                          <p:spTgt spid="3482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4822"/>
                                        </p:tgtEl>
                                        <p:attrNameLst>
                                          <p:attrName>style.visibility</p:attrName>
                                        </p:attrNameLst>
                                      </p:cBhvr>
                                      <p:to>
                                        <p:strVal val="visible"/>
                                      </p:to>
                                    </p:set>
                                    <p:anim calcmode="lin" valueType="num">
                                      <p:cBhvr additive="base">
                                        <p:cTn id="26" dur="500" fill="hold"/>
                                        <p:tgtEl>
                                          <p:spTgt spid="34822"/>
                                        </p:tgtEl>
                                        <p:attrNameLst>
                                          <p:attrName>ppt_x</p:attrName>
                                        </p:attrNameLst>
                                      </p:cBhvr>
                                      <p:tavLst>
                                        <p:tav tm="0">
                                          <p:val>
                                            <p:strVal val="#ppt_x"/>
                                          </p:val>
                                        </p:tav>
                                        <p:tav tm="100000">
                                          <p:val>
                                            <p:strVal val="#ppt_x"/>
                                          </p:val>
                                        </p:tav>
                                      </p:tavLst>
                                    </p:anim>
                                    <p:anim calcmode="lin" valueType="num">
                                      <p:cBhvr additive="base">
                                        <p:cTn id="27" dur="500" fill="hold"/>
                                        <p:tgtEl>
                                          <p:spTgt spid="34822"/>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4824"/>
                                        </p:tgtEl>
                                        <p:attrNameLst>
                                          <p:attrName>style.visibility</p:attrName>
                                        </p:attrNameLst>
                                      </p:cBhvr>
                                      <p:to>
                                        <p:strVal val="visible"/>
                                      </p:to>
                                    </p:set>
                                    <p:anim calcmode="lin" valueType="num">
                                      <p:cBhvr additive="base">
                                        <p:cTn id="30" dur="500" fill="hold"/>
                                        <p:tgtEl>
                                          <p:spTgt spid="34824"/>
                                        </p:tgtEl>
                                        <p:attrNameLst>
                                          <p:attrName>ppt_x</p:attrName>
                                        </p:attrNameLst>
                                      </p:cBhvr>
                                      <p:tavLst>
                                        <p:tav tm="0">
                                          <p:val>
                                            <p:strVal val="#ppt_x"/>
                                          </p:val>
                                        </p:tav>
                                        <p:tav tm="100000">
                                          <p:val>
                                            <p:strVal val="#ppt_x"/>
                                          </p:val>
                                        </p:tav>
                                      </p:tavLst>
                                    </p:anim>
                                    <p:anim calcmode="lin" valueType="num">
                                      <p:cBhvr additive="base">
                                        <p:cTn id="31" dur="500" fill="hold"/>
                                        <p:tgtEl>
                                          <p:spTgt spid="3482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4825">
                                            <p:txEl>
                                              <p:pRg st="0" end="0"/>
                                            </p:txEl>
                                          </p:spTgt>
                                        </p:tgtEl>
                                        <p:attrNameLst>
                                          <p:attrName>style.visibility</p:attrName>
                                        </p:attrNameLst>
                                      </p:cBhvr>
                                      <p:to>
                                        <p:strVal val="visible"/>
                                      </p:to>
                                    </p:set>
                                    <p:anim calcmode="lin" valueType="num">
                                      <p:cBhvr additive="base">
                                        <p:cTn id="36" dur="500" fill="hold"/>
                                        <p:tgtEl>
                                          <p:spTgt spid="34825">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48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4826">
                                            <p:txEl>
                                              <p:pRg st="0" end="0"/>
                                            </p:txEl>
                                          </p:spTgt>
                                        </p:tgtEl>
                                        <p:attrNameLst>
                                          <p:attrName>style.visibility</p:attrName>
                                        </p:attrNameLst>
                                      </p:cBhvr>
                                      <p:to>
                                        <p:strVal val="visible"/>
                                      </p:to>
                                    </p:set>
                                    <p:anim calcmode="lin" valueType="num">
                                      <p:cBhvr additive="base">
                                        <p:cTn id="42" dur="500" fill="hold"/>
                                        <p:tgtEl>
                                          <p:spTgt spid="34826">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48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4823" grpId="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381000" y="0"/>
            <a:ext cx="8229600" cy="560388"/>
          </a:xfrm>
        </p:spPr>
        <p:txBody>
          <a:bodyPr/>
          <a:lstStyle/>
          <a:p>
            <a:pPr eaLnBrk="1" hangingPunct="1"/>
            <a:r>
              <a:rPr lang="en-US" smtClean="0"/>
              <a:t>Analysis of tube-drawing (Cont..):</a:t>
            </a:r>
          </a:p>
        </p:txBody>
      </p:sp>
      <p:sp>
        <p:nvSpPr>
          <p:cNvPr id="318467" name="Rectangle 3"/>
          <p:cNvSpPr>
            <a:spLocks noGrp="1" noChangeArrowheads="1"/>
          </p:cNvSpPr>
          <p:nvPr>
            <p:ph idx="1"/>
          </p:nvPr>
        </p:nvSpPr>
        <p:spPr>
          <a:xfrm>
            <a:off x="152400" y="533400"/>
            <a:ext cx="8839200" cy="6324600"/>
          </a:xfrm>
        </p:spPr>
        <p:txBody>
          <a:bodyPr/>
          <a:lstStyle/>
          <a:p>
            <a:pPr eaLnBrk="1" hangingPunct="1"/>
            <a:r>
              <a:rPr lang="en-US" smtClean="0"/>
              <a:t>The stresses in tube sinking have been analysed by Sachs and Baldwin.</a:t>
            </a:r>
          </a:p>
          <a:p>
            <a:pPr eaLnBrk="1" hangingPunct="1"/>
            <a:r>
              <a:rPr lang="en-US" smtClean="0"/>
              <a:t>Assumption: the wall thickness of the tube remains constant.</a:t>
            </a:r>
          </a:p>
          <a:p>
            <a:pPr eaLnBrk="1" hangingPunct="1"/>
            <a:r>
              <a:rPr lang="en-US" smtClean="0"/>
              <a:t>The draw stress at the die exit is similar to wiredrawing. </a:t>
            </a:r>
          </a:p>
          <a:p>
            <a:pPr eaLnBrk="1" hangingPunct="1"/>
            <a:r>
              <a:rPr lang="en-US" smtClean="0"/>
              <a:t>The cross sectional area of the tube is related to the mid-radius r and the wall thickness h by A ~ 2πrh.</a:t>
            </a:r>
          </a:p>
          <a:p>
            <a:pPr eaLnBrk="1" hangingPunct="1"/>
            <a:endParaRPr lang="en-US" smtClean="0"/>
          </a:p>
          <a:p>
            <a:pPr eaLnBrk="1" hangingPunct="1"/>
            <a:endParaRPr lang="en-US" smtClean="0"/>
          </a:p>
          <a:p>
            <a:pPr eaLnBrk="1" hangingPunct="1"/>
            <a:endParaRPr lang="en-US" smtClean="0"/>
          </a:p>
          <a:p>
            <a:pPr eaLnBrk="1" hangingPunct="1">
              <a:buFont typeface="Wingdings" pitchFamily="2" charset="2"/>
              <a:buNone/>
            </a:pPr>
            <a:r>
              <a:rPr lang="en-US" smtClean="0"/>
              <a:t>	Where </a:t>
            </a:r>
            <a:r>
              <a:rPr lang="el-GR" smtClean="0"/>
              <a:t>σ’’</a:t>
            </a:r>
            <a:r>
              <a:rPr lang="en-US" baseline="-25000" smtClean="0"/>
              <a:t>o</a:t>
            </a:r>
            <a:r>
              <a:rPr lang="en-US" smtClean="0"/>
              <a:t> ~ 1.1σ</a:t>
            </a:r>
            <a:r>
              <a:rPr lang="en-US" baseline="-25000" smtClean="0"/>
              <a:t>o</a:t>
            </a:r>
            <a:r>
              <a:rPr lang="en-US" smtClean="0"/>
              <a:t> to account for the complex stresses in tube sinking.</a:t>
            </a:r>
          </a:p>
        </p:txBody>
      </p:sp>
      <p:pic>
        <p:nvPicPr>
          <p:cNvPr id="321540" name="Picture 4"/>
          <p:cNvPicPr>
            <a:picLocks noChangeAspect="1" noChangeArrowheads="1"/>
          </p:cNvPicPr>
          <p:nvPr/>
        </p:nvPicPr>
        <p:blipFill>
          <a:blip r:embed="rId2" cstate="print"/>
          <a:srcRect/>
          <a:stretch>
            <a:fillRect/>
          </a:stretch>
        </p:blipFill>
        <p:spPr bwMode="auto">
          <a:xfrm>
            <a:off x="1752600" y="3810000"/>
            <a:ext cx="6289675" cy="1600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21540"/>
                                        </p:tgtEl>
                                        <p:attrNameLst>
                                          <p:attrName>style.visibility</p:attrName>
                                        </p:attrNameLst>
                                      </p:cBhvr>
                                      <p:to>
                                        <p:strVal val="visible"/>
                                      </p:to>
                                    </p:set>
                                    <p:animEffect transition="in" filter="checkerboard(across)">
                                      <p:cBhvr>
                                        <p:cTn id="7" dur="500"/>
                                        <p:tgtEl>
                                          <p:spTgt spid="32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381000" y="0"/>
            <a:ext cx="8229600" cy="560388"/>
          </a:xfrm>
        </p:spPr>
        <p:txBody>
          <a:bodyPr/>
          <a:lstStyle/>
          <a:p>
            <a:pPr eaLnBrk="1" hangingPunct="1"/>
            <a:r>
              <a:rPr lang="en-US" smtClean="0"/>
              <a:t>Residual stresses in rod, wire and tubes</a:t>
            </a:r>
          </a:p>
        </p:txBody>
      </p:sp>
      <p:sp>
        <p:nvSpPr>
          <p:cNvPr id="319491" name="Rectangle 3"/>
          <p:cNvSpPr>
            <a:spLocks noGrp="1" noChangeArrowheads="1"/>
          </p:cNvSpPr>
          <p:nvPr>
            <p:ph idx="1"/>
          </p:nvPr>
        </p:nvSpPr>
        <p:spPr>
          <a:xfrm>
            <a:off x="152400" y="533400"/>
            <a:ext cx="8839200" cy="914400"/>
          </a:xfrm>
        </p:spPr>
        <p:txBody>
          <a:bodyPr/>
          <a:lstStyle/>
          <a:p>
            <a:pPr eaLnBrk="1" hangingPunct="1"/>
            <a:r>
              <a:rPr lang="en-US" smtClean="0"/>
              <a:t>Two distinct types of residual-stress patterns in cold-drawn rod and wire:</a:t>
            </a:r>
          </a:p>
        </p:txBody>
      </p:sp>
      <p:pic>
        <p:nvPicPr>
          <p:cNvPr id="322564" name="Picture 4"/>
          <p:cNvPicPr>
            <a:picLocks noChangeAspect="1" noChangeArrowheads="1"/>
          </p:cNvPicPr>
          <p:nvPr/>
        </p:nvPicPr>
        <p:blipFill>
          <a:blip r:embed="rId2" cstate="print"/>
          <a:srcRect/>
          <a:stretch>
            <a:fillRect/>
          </a:stretch>
        </p:blipFill>
        <p:spPr bwMode="auto">
          <a:xfrm>
            <a:off x="66675" y="1676400"/>
            <a:ext cx="8926513" cy="4876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22564"/>
                                        </p:tgtEl>
                                        <p:attrNameLst>
                                          <p:attrName>style.visibility</p:attrName>
                                        </p:attrNameLst>
                                      </p:cBhvr>
                                      <p:to>
                                        <p:strVal val="visible"/>
                                      </p:to>
                                    </p:set>
                                    <p:animEffect transition="in" filter="checkerboard(across)">
                                      <p:cBhvr>
                                        <p:cTn id="7" dur="500"/>
                                        <p:tgtEl>
                                          <p:spTgt spid="322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381000" y="0"/>
            <a:ext cx="8229600" cy="560388"/>
          </a:xfrm>
        </p:spPr>
        <p:txBody>
          <a:bodyPr/>
          <a:lstStyle/>
          <a:p>
            <a:pPr eaLnBrk="1" hangingPunct="1"/>
            <a:r>
              <a:rPr lang="en-US" smtClean="0"/>
              <a:t>Residual stresses in rod, wire and tubes (Cont..)</a:t>
            </a:r>
          </a:p>
        </p:txBody>
      </p:sp>
      <p:sp>
        <p:nvSpPr>
          <p:cNvPr id="320515" name="Rectangle 3"/>
          <p:cNvSpPr>
            <a:spLocks noGrp="1" noChangeArrowheads="1"/>
          </p:cNvSpPr>
          <p:nvPr>
            <p:ph idx="1"/>
          </p:nvPr>
        </p:nvSpPr>
        <p:spPr>
          <a:xfrm>
            <a:off x="152400" y="533400"/>
            <a:ext cx="5257800" cy="6324600"/>
          </a:xfrm>
        </p:spPr>
        <p:txBody>
          <a:bodyPr/>
          <a:lstStyle/>
          <a:p>
            <a:pPr eaLnBrk="1" hangingPunct="1"/>
            <a:r>
              <a:rPr lang="en-US" smtClean="0"/>
              <a:t>Effects of semi die angle and reduction per pass on longitudinal residual stress in cold-drawn brass wire (by Linicus and Sachs)</a:t>
            </a:r>
          </a:p>
          <a:p>
            <a:pPr eaLnBrk="1" hangingPunct="1"/>
            <a:endParaRPr lang="en-US" smtClean="0"/>
          </a:p>
          <a:p>
            <a:pPr eaLnBrk="1" hangingPunct="1"/>
            <a:r>
              <a:rPr lang="en-US" smtClean="0"/>
              <a:t>At a given reduction, </a:t>
            </a:r>
            <a:r>
              <a:rPr lang="el-GR" smtClean="0"/>
              <a:t>α </a:t>
            </a:r>
            <a:r>
              <a:rPr lang="en-US" smtClean="0"/>
              <a:t>longitudinal stress </a:t>
            </a:r>
          </a:p>
          <a:p>
            <a:pPr eaLnBrk="1" hangingPunct="1"/>
            <a:endParaRPr lang="en-US" smtClean="0"/>
          </a:p>
          <a:p>
            <a:pPr eaLnBrk="1" hangingPunct="1"/>
            <a:r>
              <a:rPr lang="en-US" smtClean="0"/>
              <a:t>Maximum values of longitudinal residual stress ~ 15-35% reduction in area.</a:t>
            </a:r>
          </a:p>
        </p:txBody>
      </p:sp>
      <p:pic>
        <p:nvPicPr>
          <p:cNvPr id="323588" name="Picture 4"/>
          <p:cNvPicPr>
            <a:picLocks noChangeAspect="1" noChangeArrowheads="1"/>
          </p:cNvPicPr>
          <p:nvPr/>
        </p:nvPicPr>
        <p:blipFill>
          <a:blip r:embed="rId2" cstate="print"/>
          <a:srcRect/>
          <a:stretch>
            <a:fillRect/>
          </a:stretch>
        </p:blipFill>
        <p:spPr bwMode="auto">
          <a:xfrm>
            <a:off x="5029200" y="533400"/>
            <a:ext cx="3733800" cy="4267200"/>
          </a:xfrm>
          <a:prstGeom prst="rect">
            <a:avLst/>
          </a:prstGeom>
          <a:noFill/>
          <a:ln w="9525">
            <a:noFill/>
            <a:miter lim="800000"/>
            <a:headEnd/>
            <a:tailEnd/>
          </a:ln>
        </p:spPr>
      </p:pic>
      <p:pic>
        <p:nvPicPr>
          <p:cNvPr id="320517" name="Picture 5"/>
          <p:cNvPicPr>
            <a:picLocks noChangeAspect="1" noChangeArrowheads="1"/>
          </p:cNvPicPr>
          <p:nvPr/>
        </p:nvPicPr>
        <p:blipFill>
          <a:blip r:embed="rId3" cstate="print"/>
          <a:srcRect/>
          <a:stretch>
            <a:fillRect/>
          </a:stretch>
        </p:blipFill>
        <p:spPr bwMode="auto">
          <a:xfrm>
            <a:off x="3962400" y="3352800"/>
            <a:ext cx="450850" cy="381000"/>
          </a:xfrm>
          <a:prstGeom prst="rect">
            <a:avLst/>
          </a:prstGeom>
          <a:noFill/>
          <a:ln w="9525">
            <a:noFill/>
            <a:miter lim="800000"/>
            <a:headEnd/>
            <a:tailEnd/>
          </a:ln>
        </p:spPr>
      </p:pic>
      <p:pic>
        <p:nvPicPr>
          <p:cNvPr id="320518" name="Picture 6"/>
          <p:cNvPicPr>
            <a:picLocks noChangeAspect="1" noChangeArrowheads="1"/>
          </p:cNvPicPr>
          <p:nvPr/>
        </p:nvPicPr>
        <p:blipFill>
          <a:blip r:embed="rId3" cstate="print"/>
          <a:srcRect/>
          <a:stretch>
            <a:fillRect/>
          </a:stretch>
        </p:blipFill>
        <p:spPr bwMode="auto">
          <a:xfrm>
            <a:off x="3352800" y="3810000"/>
            <a:ext cx="360363"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23588"/>
                                        </p:tgtEl>
                                        <p:attrNameLst>
                                          <p:attrName>style.visibility</p:attrName>
                                        </p:attrNameLst>
                                      </p:cBhvr>
                                      <p:to>
                                        <p:strVal val="visible"/>
                                      </p:to>
                                    </p:set>
                                    <p:animEffect transition="in" filter="checkerboard(across)">
                                      <p:cBhvr>
                                        <p:cTn id="7" dur="500"/>
                                        <p:tgtEl>
                                          <p:spTgt spid="323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381000" y="0"/>
            <a:ext cx="8229600" cy="560388"/>
          </a:xfrm>
        </p:spPr>
        <p:txBody>
          <a:bodyPr/>
          <a:lstStyle/>
          <a:p>
            <a:pPr eaLnBrk="1" hangingPunct="1"/>
            <a:r>
              <a:rPr lang="en-US" smtClean="0"/>
              <a:t>Defects in cold drawn products:</a:t>
            </a:r>
          </a:p>
        </p:txBody>
      </p:sp>
      <p:sp>
        <p:nvSpPr>
          <p:cNvPr id="321539" name="Rectangle 3"/>
          <p:cNvSpPr>
            <a:spLocks noGrp="1" noChangeArrowheads="1"/>
          </p:cNvSpPr>
          <p:nvPr>
            <p:ph idx="1"/>
          </p:nvPr>
        </p:nvSpPr>
        <p:spPr>
          <a:xfrm>
            <a:off x="152400" y="533400"/>
            <a:ext cx="8839200" cy="6324600"/>
          </a:xfrm>
        </p:spPr>
        <p:txBody>
          <a:bodyPr/>
          <a:lstStyle/>
          <a:p>
            <a:pPr eaLnBrk="1" hangingPunct="1"/>
            <a:r>
              <a:rPr lang="en-US" smtClean="0"/>
              <a:t>Longitudinal scratches (scored die, poor lubrication , or abrasive particles) </a:t>
            </a:r>
          </a:p>
          <a:p>
            <a:pPr eaLnBrk="1" hangingPunct="1"/>
            <a:endParaRPr lang="en-US" smtClean="0"/>
          </a:p>
          <a:p>
            <a:pPr eaLnBrk="1" hangingPunct="1"/>
            <a:r>
              <a:rPr lang="en-US" smtClean="0"/>
              <a:t>Slivers (swarf drawn into the surface).</a:t>
            </a:r>
          </a:p>
          <a:p>
            <a:pPr eaLnBrk="1" hangingPunct="1"/>
            <a:endParaRPr lang="en-US" smtClean="0"/>
          </a:p>
          <a:p>
            <a:pPr eaLnBrk="1" hangingPunct="1"/>
            <a:r>
              <a:rPr lang="en-US" smtClean="0"/>
              <a:t>Long fissures (originating in ingot).</a:t>
            </a:r>
          </a:p>
          <a:p>
            <a:pPr eaLnBrk="1" hangingPunct="1"/>
            <a:endParaRPr lang="en-US" smtClean="0"/>
          </a:p>
          <a:p>
            <a:pPr eaLnBrk="1" hangingPunct="1"/>
            <a:r>
              <a:rPr lang="en-US" smtClean="0"/>
              <a:t>Internal cracks (pre-existing defects in starting material or ruptures in the centre due to overdrawing).</a:t>
            </a:r>
          </a:p>
          <a:p>
            <a:pPr eaLnBrk="1" hangingPunct="1"/>
            <a:endParaRPr lang="en-US" smtClean="0"/>
          </a:p>
          <a:p>
            <a:pPr eaLnBrk="1" hangingPunct="1"/>
            <a:r>
              <a:rPr lang="en-US" smtClean="0"/>
              <a:t>Corrosion induced cracking due to internal residual stresses.</a:t>
            </a:r>
          </a:p>
        </p:txBody>
      </p:sp>
    </p:spTree>
  </p:cSld>
  <p:clrMapOvr>
    <a:masterClrMapping/>
  </p:clrMapOvr>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0" y="2590800"/>
            <a:ext cx="9144000" cy="560388"/>
          </a:xfrm>
        </p:spPr>
        <p:txBody>
          <a:bodyPr/>
          <a:lstStyle/>
          <a:p>
            <a:pPr eaLnBrk="1" hangingPunct="1"/>
            <a:r>
              <a:rPr lang="en-US" smtClean="0"/>
              <a:t>Cold working Processes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5634"/>
                                        </p:tgtEl>
                                        <p:attrNameLst>
                                          <p:attrName>style.visibility</p:attrName>
                                        </p:attrNameLst>
                                      </p:cBhvr>
                                      <p:to>
                                        <p:strVal val="visible"/>
                                      </p:to>
                                    </p:set>
                                    <p:animEffect transition="in" filter="checkerboard(across)">
                                      <p:cBhvr>
                                        <p:cTn id="7" dur="500"/>
                                        <p:tgtEl>
                                          <p:spTgt spid="325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4" grpId="0"/>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381000" y="0"/>
            <a:ext cx="8229600" cy="560388"/>
          </a:xfrm>
        </p:spPr>
        <p:txBody>
          <a:bodyPr/>
          <a:lstStyle/>
          <a:p>
            <a:pPr eaLnBrk="1" hangingPunct="1"/>
            <a:r>
              <a:rPr lang="en-US" smtClean="0"/>
              <a:t>Cold working Processes:</a:t>
            </a:r>
          </a:p>
        </p:txBody>
      </p:sp>
      <p:sp>
        <p:nvSpPr>
          <p:cNvPr id="323587" name="Rectangle 3"/>
          <p:cNvSpPr>
            <a:spLocks noGrp="1" noChangeArrowheads="1"/>
          </p:cNvSpPr>
          <p:nvPr>
            <p:ph idx="1"/>
          </p:nvPr>
        </p:nvSpPr>
        <p:spPr>
          <a:xfrm>
            <a:off x="152400" y="762000"/>
            <a:ext cx="8839200" cy="5715000"/>
          </a:xfrm>
        </p:spPr>
        <p:txBody>
          <a:bodyPr/>
          <a:lstStyle/>
          <a:p>
            <a:pPr eaLnBrk="1" hangingPunct="1"/>
            <a:r>
              <a:rPr lang="en-US" smtClean="0"/>
              <a:t>Shearing</a:t>
            </a:r>
          </a:p>
          <a:p>
            <a:pPr eaLnBrk="1" hangingPunct="1"/>
            <a:endParaRPr lang="en-US" sz="1000" smtClean="0"/>
          </a:p>
          <a:p>
            <a:pPr eaLnBrk="1" hangingPunct="1"/>
            <a:r>
              <a:rPr lang="en-US" smtClean="0"/>
              <a:t>Cold Drawing</a:t>
            </a:r>
          </a:p>
          <a:p>
            <a:pPr eaLnBrk="1" hangingPunct="1"/>
            <a:endParaRPr lang="en-US" sz="1000" smtClean="0"/>
          </a:p>
          <a:p>
            <a:pPr eaLnBrk="1" hangingPunct="1"/>
            <a:r>
              <a:rPr lang="en-US" smtClean="0"/>
              <a:t>Squeezing</a:t>
            </a:r>
          </a:p>
          <a:p>
            <a:pPr eaLnBrk="1" hangingPunct="1"/>
            <a:endParaRPr lang="en-US" sz="1000" smtClean="0"/>
          </a:p>
          <a:p>
            <a:pPr eaLnBrk="1" hangingPunct="1"/>
            <a:r>
              <a:rPr lang="en-US" smtClean="0"/>
              <a:t>Blanking</a:t>
            </a:r>
          </a:p>
          <a:p>
            <a:pPr eaLnBrk="1" hangingPunct="1"/>
            <a:endParaRPr lang="en-US" sz="1000" smtClean="0"/>
          </a:p>
          <a:p>
            <a:pPr eaLnBrk="1" hangingPunct="1"/>
            <a:r>
              <a:rPr lang="en-US" smtClean="0"/>
              <a:t>Piercing</a:t>
            </a:r>
          </a:p>
          <a:p>
            <a:pPr eaLnBrk="1" hangingPunct="1"/>
            <a:endParaRPr lang="en-US" sz="1000" smtClean="0"/>
          </a:p>
          <a:p>
            <a:pPr eaLnBrk="1" hangingPunct="1"/>
            <a:r>
              <a:rPr lang="en-US" smtClean="0"/>
              <a:t>Deep drawing</a:t>
            </a:r>
          </a:p>
          <a:p>
            <a:pPr eaLnBrk="1" hangingPunct="1"/>
            <a:endParaRPr lang="en-US" sz="1000" smtClean="0"/>
          </a:p>
          <a:p>
            <a:pPr eaLnBrk="1" hangingPunct="1"/>
            <a:r>
              <a:rPr lang="en-US" smtClean="0"/>
              <a:t>Coining </a:t>
            </a:r>
          </a:p>
          <a:p>
            <a:pPr eaLnBrk="1" hangingPunct="1"/>
            <a:endParaRPr lang="en-US" sz="1000" smtClean="0"/>
          </a:p>
          <a:p>
            <a:pPr eaLnBrk="1" hangingPunct="1"/>
            <a:r>
              <a:rPr lang="en-US" smtClean="0"/>
              <a:t>Embossing.</a:t>
            </a:r>
          </a:p>
        </p:txBody>
      </p:sp>
    </p:spTree>
  </p:cSld>
  <p:clrMapOvr>
    <a:masterClrMapping/>
  </p:clrMapOvr>
  <p:transition/>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381000" y="0"/>
            <a:ext cx="8229600" cy="560388"/>
          </a:xfrm>
        </p:spPr>
        <p:txBody>
          <a:bodyPr/>
          <a:lstStyle/>
          <a:p>
            <a:pPr eaLnBrk="1" hangingPunct="1"/>
            <a:r>
              <a:rPr lang="en-US" b="1" smtClean="0"/>
              <a:t>Shearing:</a:t>
            </a:r>
            <a:endParaRPr lang="en-US" smtClean="0"/>
          </a:p>
        </p:txBody>
      </p:sp>
      <p:sp>
        <p:nvSpPr>
          <p:cNvPr id="324611" name="Rectangle 3"/>
          <p:cNvSpPr>
            <a:spLocks noGrp="1" noChangeArrowheads="1"/>
          </p:cNvSpPr>
          <p:nvPr>
            <p:ph idx="1"/>
          </p:nvPr>
        </p:nvSpPr>
        <p:spPr>
          <a:xfrm>
            <a:off x="152400" y="533400"/>
            <a:ext cx="8839200" cy="2971800"/>
          </a:xfrm>
        </p:spPr>
        <p:txBody>
          <a:bodyPr/>
          <a:lstStyle/>
          <a:p>
            <a:pPr eaLnBrk="1" hangingPunct="1">
              <a:buFont typeface="Wingdings" pitchFamily="2" charset="2"/>
              <a:buNone/>
            </a:pPr>
            <a:r>
              <a:rPr lang="en-US" sz="2800" b="1" smtClean="0"/>
              <a:t>Definition:</a:t>
            </a:r>
          </a:p>
          <a:p>
            <a:pPr eaLnBrk="1" hangingPunct="1">
              <a:buFont typeface="Wingdings" pitchFamily="2" charset="2"/>
              <a:buNone/>
            </a:pPr>
            <a:r>
              <a:rPr lang="en-US" sz="2800" smtClean="0"/>
              <a:t>	Shearing is cutting materials without producing chips. </a:t>
            </a:r>
          </a:p>
          <a:p>
            <a:pPr eaLnBrk="1" hangingPunct="1"/>
            <a:r>
              <a:rPr lang="en-US" sz="2400" smtClean="0"/>
              <a:t>Cold shearing methods are sorted according to the shape of the blades (Figure). </a:t>
            </a:r>
          </a:p>
          <a:p>
            <a:pPr eaLnBrk="1" hangingPunct="1"/>
            <a:r>
              <a:rPr lang="en-US" sz="2400" smtClean="0"/>
              <a:t>In the kind of shearing used predominantly in industry, the material is cut by two blades with a large edge angle </a:t>
            </a:r>
            <a:r>
              <a:rPr lang="el-GR" sz="2400" smtClean="0"/>
              <a:t>β</a:t>
            </a:r>
            <a:r>
              <a:rPr lang="en-US" sz="2400" smtClean="0"/>
              <a:t>.</a:t>
            </a:r>
          </a:p>
        </p:txBody>
      </p:sp>
      <p:pic>
        <p:nvPicPr>
          <p:cNvPr id="327684" name="Picture 4"/>
          <p:cNvPicPr>
            <a:picLocks noChangeAspect="1" noChangeArrowheads="1"/>
          </p:cNvPicPr>
          <p:nvPr/>
        </p:nvPicPr>
        <p:blipFill>
          <a:blip r:embed="rId2" cstate="print"/>
          <a:srcRect/>
          <a:stretch>
            <a:fillRect/>
          </a:stretch>
        </p:blipFill>
        <p:spPr bwMode="auto">
          <a:xfrm>
            <a:off x="457200" y="3657600"/>
            <a:ext cx="8110538" cy="2819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27684"/>
                                        </p:tgtEl>
                                        <p:attrNameLst>
                                          <p:attrName>style.visibility</p:attrName>
                                        </p:attrNameLst>
                                      </p:cBhvr>
                                      <p:to>
                                        <p:strVal val="visible"/>
                                      </p:to>
                                    </p:set>
                                    <p:animEffect transition="in" filter="checkerboard(across)">
                                      <p:cBhvr>
                                        <p:cTn id="7" dur="500"/>
                                        <p:tgtEl>
                                          <p:spTgt spid="327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381000" y="0"/>
            <a:ext cx="8229600" cy="560388"/>
          </a:xfrm>
        </p:spPr>
        <p:txBody>
          <a:bodyPr/>
          <a:lstStyle/>
          <a:p>
            <a:pPr eaLnBrk="1" hangingPunct="1"/>
            <a:r>
              <a:rPr lang="en-US" b="1" smtClean="0"/>
              <a:t>Shearing:</a:t>
            </a:r>
            <a:endParaRPr lang="en-US" smtClean="0"/>
          </a:p>
        </p:txBody>
      </p:sp>
      <p:sp>
        <p:nvSpPr>
          <p:cNvPr id="325635" name="Rectangle 3"/>
          <p:cNvSpPr>
            <a:spLocks noGrp="1" noChangeArrowheads="1"/>
          </p:cNvSpPr>
          <p:nvPr>
            <p:ph idx="1"/>
          </p:nvPr>
        </p:nvSpPr>
        <p:spPr>
          <a:xfrm>
            <a:off x="0" y="533400"/>
            <a:ext cx="9144000" cy="3276600"/>
          </a:xfrm>
        </p:spPr>
        <p:txBody>
          <a:bodyPr/>
          <a:lstStyle/>
          <a:p>
            <a:pPr algn="just" eaLnBrk="1" hangingPunct="1">
              <a:buFont typeface="Wingdings" pitchFamily="2" charset="2"/>
              <a:buNone/>
            </a:pPr>
            <a:r>
              <a:rPr lang="en-US" sz="2800" b="1" smtClean="0"/>
              <a:t>Shearing process flow (Figure)</a:t>
            </a:r>
          </a:p>
          <a:p>
            <a:pPr algn="just" eaLnBrk="1" hangingPunct="1"/>
            <a:r>
              <a:rPr lang="en-US" sz="2800" smtClean="0"/>
              <a:t>The punch touches the sheet. The blades press into the material until the pressure generated overcomes the shear resistance. Starting at the die block, a crack begins to form (known as an advancing crack). </a:t>
            </a:r>
          </a:p>
          <a:p>
            <a:pPr algn="just" eaLnBrk="1" hangingPunct="1">
              <a:buFont typeface="Wingdings" pitchFamily="2" charset="2"/>
              <a:buNone/>
            </a:pPr>
            <a:r>
              <a:rPr lang="en-US" sz="2800" smtClean="0"/>
              <a:t>	The cracking, which sets off the separation of the material, propagates through the sheet, splitting the material.</a:t>
            </a:r>
          </a:p>
        </p:txBody>
      </p:sp>
      <p:pic>
        <p:nvPicPr>
          <p:cNvPr id="328708" name="Picture 4"/>
          <p:cNvPicPr>
            <a:picLocks noChangeAspect="1" noChangeArrowheads="1"/>
          </p:cNvPicPr>
          <p:nvPr/>
        </p:nvPicPr>
        <p:blipFill>
          <a:blip r:embed="rId2" cstate="print"/>
          <a:srcRect/>
          <a:stretch>
            <a:fillRect/>
          </a:stretch>
        </p:blipFill>
        <p:spPr bwMode="auto">
          <a:xfrm>
            <a:off x="1066800" y="3886200"/>
            <a:ext cx="7405688" cy="2895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28708"/>
                                        </p:tgtEl>
                                        <p:attrNameLst>
                                          <p:attrName>style.visibility</p:attrName>
                                        </p:attrNameLst>
                                      </p:cBhvr>
                                      <p:to>
                                        <p:strVal val="visible"/>
                                      </p:to>
                                    </p:set>
                                    <p:animEffect transition="in" filter="checkerboard(across)">
                                      <p:cBhvr>
                                        <p:cTn id="7" dur="500"/>
                                        <p:tgtEl>
                                          <p:spTgt spid="328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381000" y="0"/>
            <a:ext cx="8229600" cy="381000"/>
          </a:xfrm>
        </p:spPr>
        <p:txBody>
          <a:bodyPr/>
          <a:lstStyle/>
          <a:p>
            <a:pPr eaLnBrk="1" hangingPunct="1"/>
            <a:r>
              <a:rPr lang="en-US" b="1" smtClean="0"/>
              <a:t>Shearing:</a:t>
            </a:r>
            <a:endParaRPr lang="en-US" smtClean="0"/>
          </a:p>
        </p:txBody>
      </p:sp>
      <p:sp>
        <p:nvSpPr>
          <p:cNvPr id="326659" name="Rectangle 3"/>
          <p:cNvSpPr>
            <a:spLocks noGrp="1" noChangeArrowheads="1"/>
          </p:cNvSpPr>
          <p:nvPr>
            <p:ph idx="1"/>
          </p:nvPr>
        </p:nvSpPr>
        <p:spPr>
          <a:xfrm>
            <a:off x="152400" y="381000"/>
            <a:ext cx="8839200" cy="6477000"/>
          </a:xfrm>
        </p:spPr>
        <p:txBody>
          <a:bodyPr/>
          <a:lstStyle/>
          <a:p>
            <a:pPr eaLnBrk="1" hangingPunct="1">
              <a:buFont typeface="Wingdings" pitchFamily="2" charset="2"/>
              <a:buNone/>
            </a:pPr>
            <a:r>
              <a:rPr lang="en-US" b="1" smtClean="0">
                <a:solidFill>
                  <a:srgbClr val="CCFF99"/>
                </a:solidFill>
              </a:rPr>
              <a:t>Classifications of Shearing Processes:</a:t>
            </a:r>
          </a:p>
          <a:p>
            <a:pPr eaLnBrk="1" hangingPunct="1"/>
            <a:r>
              <a:rPr lang="en-US" smtClean="0"/>
              <a:t>Slitting</a:t>
            </a:r>
          </a:p>
          <a:p>
            <a:pPr eaLnBrk="1" hangingPunct="1"/>
            <a:endParaRPr lang="en-US" sz="1000" smtClean="0"/>
          </a:p>
          <a:p>
            <a:pPr eaLnBrk="1" hangingPunct="1"/>
            <a:r>
              <a:rPr lang="en-US" smtClean="0"/>
              <a:t>Piercing</a:t>
            </a:r>
          </a:p>
          <a:p>
            <a:pPr eaLnBrk="1" hangingPunct="1"/>
            <a:endParaRPr lang="en-US" sz="1000" smtClean="0"/>
          </a:p>
          <a:p>
            <a:pPr eaLnBrk="1" hangingPunct="1"/>
            <a:r>
              <a:rPr lang="en-US" smtClean="0"/>
              <a:t>Blanking</a:t>
            </a:r>
          </a:p>
          <a:p>
            <a:pPr eaLnBrk="1" hangingPunct="1"/>
            <a:endParaRPr lang="en-US" sz="1000" smtClean="0"/>
          </a:p>
          <a:p>
            <a:pPr eaLnBrk="1" hangingPunct="1"/>
            <a:r>
              <a:rPr lang="en-US" smtClean="0"/>
              <a:t>Notching</a:t>
            </a:r>
          </a:p>
          <a:p>
            <a:pPr eaLnBrk="1" hangingPunct="1"/>
            <a:endParaRPr lang="en-US" sz="1000" smtClean="0"/>
          </a:p>
          <a:p>
            <a:pPr eaLnBrk="1" hangingPunct="1"/>
            <a:r>
              <a:rPr lang="en-US" smtClean="0"/>
              <a:t>Shaving</a:t>
            </a:r>
          </a:p>
          <a:p>
            <a:pPr eaLnBrk="1" hangingPunct="1"/>
            <a:endParaRPr lang="en-US" sz="1000" smtClean="0"/>
          </a:p>
          <a:p>
            <a:pPr eaLnBrk="1" hangingPunct="1"/>
            <a:r>
              <a:rPr lang="en-US" smtClean="0"/>
              <a:t>Trimming</a:t>
            </a:r>
          </a:p>
          <a:p>
            <a:pPr eaLnBrk="1" hangingPunct="1"/>
            <a:endParaRPr lang="en-US" sz="1000" smtClean="0"/>
          </a:p>
          <a:p>
            <a:pPr eaLnBrk="1" hangingPunct="1"/>
            <a:r>
              <a:rPr lang="en-US" smtClean="0"/>
              <a:t>Cutoff</a:t>
            </a:r>
          </a:p>
          <a:p>
            <a:pPr eaLnBrk="1" hangingPunct="1"/>
            <a:endParaRPr lang="en-US" sz="1000" smtClean="0"/>
          </a:p>
          <a:p>
            <a:pPr eaLnBrk="1" hangingPunct="1"/>
            <a:r>
              <a:rPr lang="en-US" smtClean="0"/>
              <a:t>Dinking</a:t>
            </a:r>
          </a:p>
          <a:p>
            <a:pPr eaLnBrk="1" hangingPunct="1"/>
            <a:endParaRPr lang="en-US" b="1" smtClean="0"/>
          </a:p>
        </p:txBody>
      </p:sp>
    </p:spTree>
  </p:cSld>
  <p:clrMapOvr>
    <a:masterClrMapping/>
  </p:clrMapOvr>
  <p:transition/>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381000" y="0"/>
            <a:ext cx="8229600" cy="560388"/>
          </a:xfrm>
        </p:spPr>
        <p:txBody>
          <a:bodyPr/>
          <a:lstStyle/>
          <a:p>
            <a:pPr eaLnBrk="1" hangingPunct="1"/>
            <a:r>
              <a:rPr lang="en-US" b="1" smtClean="0"/>
              <a:t>Shearing:</a:t>
            </a:r>
            <a:endParaRPr lang="en-US" smtClean="0"/>
          </a:p>
        </p:txBody>
      </p:sp>
      <p:sp>
        <p:nvSpPr>
          <p:cNvPr id="327683" name="Rectangle 3"/>
          <p:cNvSpPr>
            <a:spLocks noGrp="1" noChangeArrowheads="1"/>
          </p:cNvSpPr>
          <p:nvPr>
            <p:ph idx="1"/>
          </p:nvPr>
        </p:nvSpPr>
        <p:spPr>
          <a:xfrm>
            <a:off x="152400" y="533400"/>
            <a:ext cx="8839200" cy="3200400"/>
          </a:xfrm>
        </p:spPr>
        <p:txBody>
          <a:bodyPr/>
          <a:lstStyle/>
          <a:p>
            <a:pPr eaLnBrk="1" hangingPunct="1">
              <a:buFont typeface="Wingdings" pitchFamily="2" charset="2"/>
              <a:buNone/>
            </a:pPr>
            <a:r>
              <a:rPr lang="en-US" b="1" smtClean="0"/>
              <a:t>Shearing:</a:t>
            </a:r>
          </a:p>
          <a:p>
            <a:pPr eaLnBrk="1" hangingPunct="1"/>
            <a:r>
              <a:rPr lang="en-US" smtClean="0"/>
              <a:t>Shearing process used to cut rolls of sheet metal into several rolls of narrower width.</a:t>
            </a:r>
          </a:p>
          <a:p>
            <a:pPr eaLnBrk="1" hangingPunct="1"/>
            <a:r>
              <a:rPr lang="en-US" smtClean="0">
                <a:solidFill>
                  <a:srgbClr val="CCFF99"/>
                </a:solidFill>
              </a:rPr>
              <a:t>Used to cut a wide coil of metal into a number of narrower coils as the main coil is moved through the slitter. </a:t>
            </a:r>
          </a:p>
          <a:p>
            <a:pPr eaLnBrk="1" hangingPunct="1"/>
            <a:endParaRPr lang="en-US" smtClean="0"/>
          </a:p>
          <a:p>
            <a:pPr eaLnBrk="1" hangingPunct="1"/>
            <a:endParaRPr lang="en-US" smtClean="0"/>
          </a:p>
        </p:txBody>
      </p:sp>
      <p:pic>
        <p:nvPicPr>
          <p:cNvPr id="4" name="Picture 13" descr="Slitting process - illustration"/>
          <p:cNvPicPr>
            <a:picLocks noChangeAspect="1" noChangeArrowheads="1"/>
          </p:cNvPicPr>
          <p:nvPr/>
        </p:nvPicPr>
        <p:blipFill>
          <a:blip r:embed="rId2" cstate="print"/>
          <a:srcRect/>
          <a:stretch>
            <a:fillRect/>
          </a:stretch>
        </p:blipFill>
        <p:spPr bwMode="auto">
          <a:xfrm>
            <a:off x="4267200" y="3352800"/>
            <a:ext cx="4038600" cy="3327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subTitle" idx="1"/>
          </p:nvPr>
        </p:nvSpPr>
        <p:spPr>
          <a:xfrm>
            <a:off x="457200" y="685800"/>
            <a:ext cx="8686800" cy="838200"/>
          </a:xfrm>
        </p:spPr>
        <p:txBody>
          <a:bodyPr rtlCol="0">
            <a:normAutofit fontScale="85000" lnSpcReduction="10000"/>
          </a:bodyPr>
          <a:lstStyle/>
          <a:p>
            <a:pPr algn="l" eaLnBrk="1" fontAlgn="auto" hangingPunct="1">
              <a:spcAft>
                <a:spcPts val="0"/>
              </a:spcAft>
              <a:buFont typeface="Arial" pitchFamily="34" charset="0"/>
              <a:buNone/>
              <a:defRPr/>
            </a:pPr>
            <a:r>
              <a:rPr lang="en-US" smtClean="0"/>
              <a:t>Yielding occurs when the maximum shear stress       reaches the value of the shear stress in the uniaxial-tension test,    </a:t>
            </a:r>
          </a:p>
          <a:p>
            <a:pPr algn="l" eaLnBrk="1" fontAlgn="auto" hangingPunct="1">
              <a:spcAft>
                <a:spcPts val="0"/>
              </a:spcAft>
              <a:buFont typeface="Arial" pitchFamily="34" charset="0"/>
              <a:buNone/>
              <a:defRPr/>
            </a:pPr>
            <a:endParaRPr lang="en-US" smtClean="0"/>
          </a:p>
          <a:p>
            <a:pPr algn="l" eaLnBrk="1" fontAlgn="auto" hangingPunct="1">
              <a:spcAft>
                <a:spcPts val="0"/>
              </a:spcAft>
              <a:buFont typeface="Arial" pitchFamily="34" charset="0"/>
              <a:buNone/>
              <a:defRPr/>
            </a:pPr>
            <a:endParaRPr lang="en-US" smtClean="0"/>
          </a:p>
        </p:txBody>
      </p:sp>
      <p:sp>
        <p:nvSpPr>
          <p:cNvPr id="34819" name="Text Box 4"/>
          <p:cNvSpPr txBox="1">
            <a:spLocks noChangeArrowheads="1"/>
          </p:cNvSpPr>
          <p:nvPr/>
        </p:nvSpPr>
        <p:spPr bwMode="auto">
          <a:xfrm>
            <a:off x="381000" y="228600"/>
            <a:ext cx="8534400" cy="579438"/>
          </a:xfrm>
          <a:prstGeom prst="rect">
            <a:avLst/>
          </a:prstGeom>
          <a:noFill/>
          <a:ln w="9525">
            <a:noFill/>
            <a:miter lim="800000"/>
            <a:headEnd/>
            <a:tailEnd/>
          </a:ln>
        </p:spPr>
        <p:txBody>
          <a:bodyPr>
            <a:spAutoFit/>
          </a:bodyPr>
          <a:lstStyle/>
          <a:p>
            <a:pPr>
              <a:spcBef>
                <a:spcPct val="50000"/>
              </a:spcBef>
            </a:pPr>
            <a:endParaRPr lang="en-US" sz="3200"/>
          </a:p>
        </p:txBody>
      </p:sp>
      <p:sp>
        <p:nvSpPr>
          <p:cNvPr id="35845" name="Text Box 5"/>
          <p:cNvSpPr txBox="1">
            <a:spLocks noChangeArrowheads="1"/>
          </p:cNvSpPr>
          <p:nvPr/>
        </p:nvSpPr>
        <p:spPr bwMode="auto">
          <a:xfrm>
            <a:off x="304800" y="0"/>
            <a:ext cx="8153400" cy="579438"/>
          </a:xfrm>
          <a:prstGeom prst="rect">
            <a:avLst/>
          </a:prstGeom>
          <a:noFill/>
          <a:ln w="9525">
            <a:noFill/>
            <a:miter lim="800000"/>
            <a:headEnd/>
            <a:tailEnd/>
          </a:ln>
        </p:spPr>
        <p:txBody>
          <a:bodyPr>
            <a:spAutoFit/>
          </a:bodyPr>
          <a:lstStyle/>
          <a:p>
            <a:pPr>
              <a:spcBef>
                <a:spcPct val="50000"/>
              </a:spcBef>
            </a:pPr>
            <a:r>
              <a:rPr lang="en-US" sz="3200" b="1"/>
              <a:t>TRESCA YIELD CRITERION:</a:t>
            </a:r>
            <a:endParaRPr lang="en-US" sz="3200"/>
          </a:p>
        </p:txBody>
      </p:sp>
      <p:pic>
        <p:nvPicPr>
          <p:cNvPr id="35846" name="Picture 6"/>
          <p:cNvPicPr>
            <a:picLocks noChangeAspect="1" noChangeArrowheads="1"/>
          </p:cNvPicPr>
          <p:nvPr/>
        </p:nvPicPr>
        <p:blipFill>
          <a:blip r:embed="rId2" cstate="print"/>
          <a:srcRect/>
          <a:stretch>
            <a:fillRect/>
          </a:stretch>
        </p:blipFill>
        <p:spPr bwMode="auto">
          <a:xfrm>
            <a:off x="7086600" y="762000"/>
            <a:ext cx="484188" cy="338138"/>
          </a:xfrm>
          <a:prstGeom prst="rect">
            <a:avLst/>
          </a:prstGeom>
          <a:noFill/>
          <a:ln w="9525">
            <a:noFill/>
            <a:miter lim="800000"/>
            <a:headEnd/>
            <a:tailEnd/>
          </a:ln>
        </p:spPr>
      </p:pic>
      <p:pic>
        <p:nvPicPr>
          <p:cNvPr id="35847" name="Picture 7"/>
          <p:cNvPicPr>
            <a:picLocks noChangeAspect="1" noChangeArrowheads="1"/>
          </p:cNvPicPr>
          <p:nvPr/>
        </p:nvPicPr>
        <p:blipFill>
          <a:blip r:embed="rId3" cstate="print"/>
          <a:srcRect/>
          <a:stretch>
            <a:fillRect/>
          </a:stretch>
        </p:blipFill>
        <p:spPr bwMode="auto">
          <a:xfrm>
            <a:off x="8305800" y="1143000"/>
            <a:ext cx="304800" cy="279400"/>
          </a:xfrm>
          <a:prstGeom prst="rect">
            <a:avLst/>
          </a:prstGeom>
          <a:noFill/>
          <a:ln w="9525">
            <a:noFill/>
            <a:miter lim="800000"/>
            <a:headEnd/>
            <a:tailEnd/>
          </a:ln>
        </p:spPr>
      </p:pic>
      <p:pic>
        <p:nvPicPr>
          <p:cNvPr id="35848" name="Picture 8"/>
          <p:cNvPicPr>
            <a:picLocks noChangeAspect="1" noChangeArrowheads="1"/>
          </p:cNvPicPr>
          <p:nvPr/>
        </p:nvPicPr>
        <p:blipFill>
          <a:blip r:embed="rId4" cstate="print"/>
          <a:srcRect/>
          <a:stretch>
            <a:fillRect/>
          </a:stretch>
        </p:blipFill>
        <p:spPr bwMode="auto">
          <a:xfrm>
            <a:off x="4724400" y="1828800"/>
            <a:ext cx="381000" cy="311150"/>
          </a:xfrm>
          <a:prstGeom prst="rect">
            <a:avLst/>
          </a:prstGeom>
          <a:noFill/>
          <a:ln w="9525">
            <a:noFill/>
            <a:miter lim="800000"/>
            <a:headEnd/>
            <a:tailEnd/>
          </a:ln>
        </p:spPr>
      </p:pic>
      <p:pic>
        <p:nvPicPr>
          <p:cNvPr id="35849" name="Picture 9"/>
          <p:cNvPicPr>
            <a:picLocks noChangeAspect="1" noChangeArrowheads="1"/>
          </p:cNvPicPr>
          <p:nvPr/>
        </p:nvPicPr>
        <p:blipFill>
          <a:blip r:embed="rId5" cstate="print"/>
          <a:srcRect/>
          <a:stretch>
            <a:fillRect/>
          </a:stretch>
        </p:blipFill>
        <p:spPr bwMode="auto">
          <a:xfrm>
            <a:off x="4419600" y="2133600"/>
            <a:ext cx="381000" cy="366713"/>
          </a:xfrm>
          <a:prstGeom prst="rect">
            <a:avLst/>
          </a:prstGeom>
          <a:noFill/>
          <a:ln w="9525">
            <a:noFill/>
            <a:miter lim="800000"/>
            <a:headEnd/>
            <a:tailEnd/>
          </a:ln>
        </p:spPr>
      </p:pic>
      <p:pic>
        <p:nvPicPr>
          <p:cNvPr id="35850" name="Picture 10"/>
          <p:cNvPicPr>
            <a:picLocks noChangeAspect="1" noChangeArrowheads="1"/>
          </p:cNvPicPr>
          <p:nvPr/>
        </p:nvPicPr>
        <p:blipFill>
          <a:blip r:embed="rId6" cstate="print"/>
          <a:srcRect/>
          <a:stretch>
            <a:fillRect/>
          </a:stretch>
        </p:blipFill>
        <p:spPr bwMode="auto">
          <a:xfrm>
            <a:off x="304800" y="2057400"/>
            <a:ext cx="1828800" cy="763588"/>
          </a:xfrm>
          <a:prstGeom prst="rect">
            <a:avLst/>
          </a:prstGeom>
          <a:noFill/>
          <a:ln w="9525">
            <a:noFill/>
            <a:miter lim="800000"/>
            <a:headEnd/>
            <a:tailEnd/>
          </a:ln>
        </p:spPr>
      </p:pic>
      <p:sp>
        <p:nvSpPr>
          <p:cNvPr id="35851" name="Text Box 11"/>
          <p:cNvSpPr txBox="1">
            <a:spLocks noChangeArrowheads="1"/>
          </p:cNvSpPr>
          <p:nvPr/>
        </p:nvSpPr>
        <p:spPr bwMode="auto">
          <a:xfrm>
            <a:off x="2362200" y="2133600"/>
            <a:ext cx="1295400" cy="457200"/>
          </a:xfrm>
          <a:prstGeom prst="rect">
            <a:avLst/>
          </a:prstGeom>
          <a:noFill/>
          <a:ln w="9525">
            <a:noFill/>
            <a:miter lim="800000"/>
            <a:headEnd/>
            <a:tailEnd/>
          </a:ln>
        </p:spPr>
        <p:txBody>
          <a:bodyPr>
            <a:spAutoFit/>
          </a:bodyPr>
          <a:lstStyle/>
          <a:p>
            <a:pPr>
              <a:spcBef>
                <a:spcPct val="50000"/>
              </a:spcBef>
            </a:pPr>
            <a:r>
              <a:rPr lang="en-US" sz="2400"/>
              <a:t>…Eq.17</a:t>
            </a:r>
          </a:p>
        </p:txBody>
      </p:sp>
      <p:sp>
        <p:nvSpPr>
          <p:cNvPr id="35852" name="Text Box 12"/>
          <p:cNvSpPr txBox="1">
            <a:spLocks noChangeArrowheads="1"/>
          </p:cNvSpPr>
          <p:nvPr/>
        </p:nvSpPr>
        <p:spPr bwMode="auto">
          <a:xfrm>
            <a:off x="3733800" y="1752600"/>
            <a:ext cx="5105400" cy="1187450"/>
          </a:xfrm>
          <a:prstGeom prst="rect">
            <a:avLst/>
          </a:prstGeom>
          <a:noFill/>
          <a:ln w="9525">
            <a:noFill/>
            <a:miter lim="800000"/>
            <a:headEnd/>
            <a:tailEnd/>
          </a:ln>
        </p:spPr>
        <p:txBody>
          <a:bodyPr>
            <a:spAutoFit/>
          </a:bodyPr>
          <a:lstStyle/>
          <a:p>
            <a:pPr>
              <a:spcBef>
                <a:spcPct val="50000"/>
              </a:spcBef>
            </a:pPr>
            <a:r>
              <a:rPr lang="en-US" sz="2400"/>
              <a:t>Where       is the algebraically largest and         is the algebraically smallest principal stress</a:t>
            </a:r>
          </a:p>
        </p:txBody>
      </p:sp>
      <p:sp>
        <p:nvSpPr>
          <p:cNvPr id="35853" name="Text Box 13"/>
          <p:cNvSpPr txBox="1">
            <a:spLocks noChangeArrowheads="1"/>
          </p:cNvSpPr>
          <p:nvPr/>
        </p:nvSpPr>
        <p:spPr bwMode="auto">
          <a:xfrm>
            <a:off x="0" y="3200400"/>
            <a:ext cx="2819400" cy="1187450"/>
          </a:xfrm>
          <a:prstGeom prst="rect">
            <a:avLst/>
          </a:prstGeom>
          <a:noFill/>
          <a:ln w="9525">
            <a:noFill/>
            <a:miter lim="800000"/>
            <a:headEnd/>
            <a:tailEnd/>
          </a:ln>
        </p:spPr>
        <p:txBody>
          <a:bodyPr>
            <a:spAutoFit/>
          </a:bodyPr>
          <a:lstStyle/>
          <a:p>
            <a:r>
              <a:rPr lang="en-US" sz="2400"/>
              <a:t>For uniaxial tension, </a:t>
            </a:r>
          </a:p>
          <a:p>
            <a:r>
              <a:rPr lang="en-US" sz="2400"/>
              <a:t>and the shearing yield stress </a:t>
            </a:r>
          </a:p>
        </p:txBody>
      </p:sp>
      <p:pic>
        <p:nvPicPr>
          <p:cNvPr id="35854" name="Picture 14"/>
          <p:cNvPicPr>
            <a:picLocks noChangeAspect="1" noChangeArrowheads="1"/>
          </p:cNvPicPr>
          <p:nvPr/>
        </p:nvPicPr>
        <p:blipFill>
          <a:blip r:embed="rId7" cstate="print"/>
          <a:srcRect/>
          <a:stretch>
            <a:fillRect/>
          </a:stretch>
        </p:blipFill>
        <p:spPr bwMode="auto">
          <a:xfrm>
            <a:off x="2667000" y="3200400"/>
            <a:ext cx="2514600" cy="423863"/>
          </a:xfrm>
          <a:prstGeom prst="rect">
            <a:avLst/>
          </a:prstGeom>
          <a:noFill/>
          <a:ln w="9525">
            <a:noFill/>
            <a:miter lim="800000"/>
            <a:headEnd/>
            <a:tailEnd/>
          </a:ln>
        </p:spPr>
      </p:pic>
      <p:pic>
        <p:nvPicPr>
          <p:cNvPr id="35855" name="Picture 15"/>
          <p:cNvPicPr>
            <a:picLocks noChangeAspect="1" noChangeArrowheads="1"/>
          </p:cNvPicPr>
          <p:nvPr/>
        </p:nvPicPr>
        <p:blipFill>
          <a:blip r:embed="rId8" cstate="print"/>
          <a:srcRect/>
          <a:stretch>
            <a:fillRect/>
          </a:stretch>
        </p:blipFill>
        <p:spPr bwMode="auto">
          <a:xfrm>
            <a:off x="3581400" y="3733800"/>
            <a:ext cx="1295400" cy="381000"/>
          </a:xfrm>
          <a:prstGeom prst="rect">
            <a:avLst/>
          </a:prstGeom>
          <a:noFill/>
          <a:ln w="9525">
            <a:noFill/>
            <a:miter lim="800000"/>
            <a:headEnd/>
            <a:tailEnd/>
          </a:ln>
        </p:spPr>
      </p:pic>
      <p:pic>
        <p:nvPicPr>
          <p:cNvPr id="35856" name="Picture 16"/>
          <p:cNvPicPr>
            <a:picLocks noChangeAspect="1" noChangeArrowheads="1"/>
          </p:cNvPicPr>
          <p:nvPr/>
        </p:nvPicPr>
        <p:blipFill>
          <a:blip r:embed="rId9" cstate="print"/>
          <a:srcRect/>
          <a:stretch>
            <a:fillRect/>
          </a:stretch>
        </p:blipFill>
        <p:spPr bwMode="auto">
          <a:xfrm>
            <a:off x="5486400" y="3352800"/>
            <a:ext cx="2508250" cy="673100"/>
          </a:xfrm>
          <a:prstGeom prst="rect">
            <a:avLst/>
          </a:prstGeom>
          <a:noFill/>
          <a:ln w="9525">
            <a:noFill/>
            <a:miter lim="800000"/>
            <a:headEnd/>
            <a:tailEnd/>
          </a:ln>
        </p:spPr>
      </p:pic>
      <p:sp>
        <p:nvSpPr>
          <p:cNvPr id="35857" name="Text Box 17"/>
          <p:cNvSpPr txBox="1">
            <a:spLocks noChangeArrowheads="1"/>
          </p:cNvSpPr>
          <p:nvPr/>
        </p:nvSpPr>
        <p:spPr bwMode="auto">
          <a:xfrm>
            <a:off x="8153400" y="3505200"/>
            <a:ext cx="990600" cy="457200"/>
          </a:xfrm>
          <a:prstGeom prst="rect">
            <a:avLst/>
          </a:prstGeom>
          <a:noFill/>
          <a:ln w="9525">
            <a:noFill/>
            <a:miter lim="800000"/>
            <a:headEnd/>
            <a:tailEnd/>
          </a:ln>
        </p:spPr>
        <p:txBody>
          <a:bodyPr>
            <a:spAutoFit/>
          </a:bodyPr>
          <a:lstStyle/>
          <a:p>
            <a:pPr>
              <a:spcBef>
                <a:spcPct val="50000"/>
              </a:spcBef>
            </a:pPr>
            <a:r>
              <a:rPr lang="en-US" sz="2400"/>
              <a:t>Eq. 18</a:t>
            </a:r>
          </a:p>
        </p:txBody>
      </p:sp>
      <p:sp>
        <p:nvSpPr>
          <p:cNvPr id="35858" name="Text Box 18"/>
          <p:cNvSpPr txBox="1">
            <a:spLocks noChangeArrowheads="1"/>
          </p:cNvSpPr>
          <p:nvPr/>
        </p:nvSpPr>
        <p:spPr bwMode="auto">
          <a:xfrm>
            <a:off x="152400" y="4419600"/>
            <a:ext cx="4114800" cy="822325"/>
          </a:xfrm>
          <a:prstGeom prst="rect">
            <a:avLst/>
          </a:prstGeom>
          <a:noFill/>
          <a:ln w="9525">
            <a:noFill/>
            <a:miter lim="800000"/>
            <a:headEnd/>
            <a:tailEnd/>
          </a:ln>
        </p:spPr>
        <p:txBody>
          <a:bodyPr>
            <a:spAutoFit/>
          </a:bodyPr>
          <a:lstStyle/>
          <a:p>
            <a:r>
              <a:rPr lang="en-US" sz="2400"/>
              <a:t>Therefore the maximum – shear stress criterion is given by</a:t>
            </a:r>
          </a:p>
        </p:txBody>
      </p:sp>
      <p:pic>
        <p:nvPicPr>
          <p:cNvPr id="35859" name="Picture 19"/>
          <p:cNvPicPr>
            <a:picLocks noChangeAspect="1" noChangeArrowheads="1"/>
          </p:cNvPicPr>
          <p:nvPr/>
        </p:nvPicPr>
        <p:blipFill>
          <a:blip r:embed="rId10" cstate="print"/>
          <a:srcRect/>
          <a:stretch>
            <a:fillRect/>
          </a:stretch>
        </p:blipFill>
        <p:spPr bwMode="auto">
          <a:xfrm>
            <a:off x="5410200" y="4572000"/>
            <a:ext cx="1828800" cy="685800"/>
          </a:xfrm>
          <a:prstGeom prst="rect">
            <a:avLst/>
          </a:prstGeom>
          <a:noFill/>
          <a:ln w="9525">
            <a:noFill/>
            <a:miter lim="800000"/>
            <a:headEnd/>
            <a:tailEnd/>
          </a:ln>
        </p:spPr>
      </p:pic>
      <p:sp>
        <p:nvSpPr>
          <p:cNvPr id="35860" name="Text Box 20"/>
          <p:cNvSpPr txBox="1">
            <a:spLocks noChangeArrowheads="1"/>
          </p:cNvSpPr>
          <p:nvPr/>
        </p:nvSpPr>
        <p:spPr bwMode="auto">
          <a:xfrm>
            <a:off x="7620000" y="4800600"/>
            <a:ext cx="990600" cy="457200"/>
          </a:xfrm>
          <a:prstGeom prst="rect">
            <a:avLst/>
          </a:prstGeom>
          <a:noFill/>
          <a:ln w="9525">
            <a:noFill/>
            <a:miter lim="800000"/>
            <a:headEnd/>
            <a:tailEnd/>
          </a:ln>
        </p:spPr>
        <p:txBody>
          <a:bodyPr>
            <a:spAutoFit/>
          </a:bodyPr>
          <a:lstStyle/>
          <a:p>
            <a:pPr>
              <a:spcBef>
                <a:spcPct val="50000"/>
              </a:spcBef>
            </a:pPr>
            <a:r>
              <a:rPr lang="en-US" sz="2400"/>
              <a:t>Eq. 19</a:t>
            </a:r>
          </a:p>
        </p:txBody>
      </p:sp>
      <p:sp>
        <p:nvSpPr>
          <p:cNvPr id="35861" name="Text Box 21"/>
          <p:cNvSpPr txBox="1">
            <a:spLocks noChangeArrowheads="1"/>
          </p:cNvSpPr>
          <p:nvPr/>
        </p:nvSpPr>
        <p:spPr bwMode="auto">
          <a:xfrm>
            <a:off x="152400" y="5486400"/>
            <a:ext cx="1905000" cy="457200"/>
          </a:xfrm>
          <a:prstGeom prst="rect">
            <a:avLst/>
          </a:prstGeom>
          <a:noFill/>
          <a:ln w="9525">
            <a:noFill/>
            <a:miter lim="800000"/>
            <a:headEnd/>
            <a:tailEnd/>
          </a:ln>
        </p:spPr>
        <p:txBody>
          <a:bodyPr>
            <a:spAutoFit/>
          </a:bodyPr>
          <a:lstStyle/>
          <a:p>
            <a:pPr>
              <a:spcBef>
                <a:spcPct val="50000"/>
              </a:spcBef>
            </a:pPr>
            <a:r>
              <a:rPr lang="en-US" sz="2400"/>
              <a:t>In pure shear,</a:t>
            </a:r>
          </a:p>
        </p:txBody>
      </p:sp>
      <p:pic>
        <p:nvPicPr>
          <p:cNvPr id="35862" name="Picture 22"/>
          <p:cNvPicPr>
            <a:picLocks noChangeAspect="1" noChangeArrowheads="1"/>
          </p:cNvPicPr>
          <p:nvPr/>
        </p:nvPicPr>
        <p:blipFill>
          <a:blip r:embed="rId11" cstate="print"/>
          <a:srcRect/>
          <a:stretch>
            <a:fillRect/>
          </a:stretch>
        </p:blipFill>
        <p:spPr bwMode="auto">
          <a:xfrm>
            <a:off x="2362200" y="5715000"/>
            <a:ext cx="3124200" cy="533400"/>
          </a:xfrm>
          <a:prstGeom prst="rect">
            <a:avLst/>
          </a:prstGeom>
          <a:noFill/>
          <a:ln w="9525">
            <a:noFill/>
            <a:miter lim="800000"/>
            <a:headEnd/>
            <a:tailEnd/>
          </a:ln>
        </p:spPr>
      </p:pic>
      <p:pic>
        <p:nvPicPr>
          <p:cNvPr id="35863" name="Picture 23"/>
          <p:cNvPicPr>
            <a:picLocks noChangeAspect="1" noChangeArrowheads="1"/>
          </p:cNvPicPr>
          <p:nvPr/>
        </p:nvPicPr>
        <p:blipFill>
          <a:blip r:embed="rId12" cstate="print"/>
          <a:srcRect/>
          <a:stretch>
            <a:fillRect/>
          </a:stretch>
        </p:blipFill>
        <p:spPr bwMode="auto">
          <a:xfrm>
            <a:off x="457200" y="6248400"/>
            <a:ext cx="1023938" cy="303213"/>
          </a:xfrm>
          <a:prstGeom prst="rect">
            <a:avLst/>
          </a:prstGeom>
          <a:noFill/>
          <a:ln w="9525">
            <a:noFill/>
            <a:miter lim="800000"/>
            <a:headEnd/>
            <a:tailEnd/>
          </a:ln>
        </p:spPr>
      </p:pic>
      <p:pic>
        <p:nvPicPr>
          <p:cNvPr id="35864" name="Picture 24"/>
          <p:cNvPicPr>
            <a:picLocks noChangeAspect="1" noChangeArrowheads="1"/>
          </p:cNvPicPr>
          <p:nvPr/>
        </p:nvPicPr>
        <p:blipFill>
          <a:blip r:embed="rId13" cstate="print"/>
          <a:srcRect/>
          <a:stretch>
            <a:fillRect/>
          </a:stretch>
        </p:blipFill>
        <p:spPr bwMode="auto">
          <a:xfrm>
            <a:off x="6477000" y="5943600"/>
            <a:ext cx="1447800" cy="477838"/>
          </a:xfrm>
          <a:prstGeom prst="rect">
            <a:avLst/>
          </a:prstGeom>
          <a:noFill/>
          <a:ln w="9525">
            <a:noFill/>
            <a:miter lim="800000"/>
            <a:headEnd/>
            <a:tailEnd/>
          </a:ln>
        </p:spPr>
      </p:pic>
      <p:sp>
        <p:nvSpPr>
          <p:cNvPr id="35865" name="Text Box 25"/>
          <p:cNvSpPr txBox="1">
            <a:spLocks noChangeArrowheads="1"/>
          </p:cNvSpPr>
          <p:nvPr/>
        </p:nvSpPr>
        <p:spPr bwMode="auto">
          <a:xfrm>
            <a:off x="8153400" y="6019800"/>
            <a:ext cx="990600" cy="457200"/>
          </a:xfrm>
          <a:prstGeom prst="rect">
            <a:avLst/>
          </a:prstGeom>
          <a:noFill/>
          <a:ln w="9525">
            <a:noFill/>
            <a:miter lim="800000"/>
            <a:headEnd/>
            <a:tailEnd/>
          </a:ln>
        </p:spPr>
        <p:txBody>
          <a:bodyPr>
            <a:spAutoFit/>
          </a:bodyPr>
          <a:lstStyle/>
          <a:p>
            <a:pPr>
              <a:spcBef>
                <a:spcPct val="50000"/>
              </a:spcBef>
            </a:pPr>
            <a:r>
              <a:rPr lang="en-US" sz="2400"/>
              <a:t>Eq. 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5845">
                                            <p:txEl>
                                              <p:pRg st="0" end="0"/>
                                            </p:txEl>
                                          </p:spTgt>
                                        </p:tgtEl>
                                        <p:attrNameLst>
                                          <p:attrName>style.visibility</p:attrName>
                                        </p:attrNameLst>
                                      </p:cBhvr>
                                      <p:to>
                                        <p:strVal val="visible"/>
                                      </p:to>
                                    </p:set>
                                    <p:animEffect transition="in" filter="diamond(in)">
                                      <p:cBhvr>
                                        <p:cTn id="7" dur="2000"/>
                                        <p:tgtEl>
                                          <p:spTgt spid="358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846"/>
                                        </p:tgtEl>
                                        <p:attrNameLst>
                                          <p:attrName>style.visibility</p:attrName>
                                        </p:attrNameLst>
                                      </p:cBhvr>
                                      <p:to>
                                        <p:strVal val="visible"/>
                                      </p:to>
                                    </p:set>
                                    <p:anim calcmode="lin" valueType="num">
                                      <p:cBhvr additive="base">
                                        <p:cTn id="12" dur="500" fill="hold"/>
                                        <p:tgtEl>
                                          <p:spTgt spid="35846"/>
                                        </p:tgtEl>
                                        <p:attrNameLst>
                                          <p:attrName>ppt_x</p:attrName>
                                        </p:attrNameLst>
                                      </p:cBhvr>
                                      <p:tavLst>
                                        <p:tav tm="0">
                                          <p:val>
                                            <p:strVal val="#ppt_x"/>
                                          </p:val>
                                        </p:tav>
                                        <p:tav tm="100000">
                                          <p:val>
                                            <p:strVal val="#ppt_x"/>
                                          </p:val>
                                        </p:tav>
                                      </p:tavLst>
                                    </p:anim>
                                    <p:anim calcmode="lin" valueType="num">
                                      <p:cBhvr additive="base">
                                        <p:cTn id="13" dur="500" fill="hold"/>
                                        <p:tgtEl>
                                          <p:spTgt spid="3584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5847"/>
                                        </p:tgtEl>
                                        <p:attrNameLst>
                                          <p:attrName>style.visibility</p:attrName>
                                        </p:attrNameLst>
                                      </p:cBhvr>
                                      <p:to>
                                        <p:strVal val="visible"/>
                                      </p:to>
                                    </p:set>
                                    <p:anim calcmode="lin" valueType="num">
                                      <p:cBhvr additive="base">
                                        <p:cTn id="16" dur="500" fill="hold"/>
                                        <p:tgtEl>
                                          <p:spTgt spid="35847"/>
                                        </p:tgtEl>
                                        <p:attrNameLst>
                                          <p:attrName>ppt_x</p:attrName>
                                        </p:attrNameLst>
                                      </p:cBhvr>
                                      <p:tavLst>
                                        <p:tav tm="0">
                                          <p:val>
                                            <p:strVal val="#ppt_x"/>
                                          </p:val>
                                        </p:tav>
                                        <p:tav tm="100000">
                                          <p:val>
                                            <p:strVal val="#ppt_x"/>
                                          </p:val>
                                        </p:tav>
                                      </p:tavLst>
                                    </p:anim>
                                    <p:anim calcmode="lin" valueType="num">
                                      <p:cBhvr additive="base">
                                        <p:cTn id="17" dur="500" fill="hold"/>
                                        <p:tgtEl>
                                          <p:spTgt spid="3584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5843">
                                            <p:txEl>
                                              <p:pRg st="0" end="0"/>
                                            </p:txEl>
                                          </p:spTgt>
                                        </p:tgtEl>
                                        <p:attrNameLst>
                                          <p:attrName>style.visibility</p:attrName>
                                        </p:attrNameLst>
                                      </p:cBhvr>
                                      <p:to>
                                        <p:strVal val="visible"/>
                                      </p:to>
                                    </p:set>
                                    <p:anim calcmode="lin" valueType="num">
                                      <p:cBhvr additive="base">
                                        <p:cTn id="20"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5848"/>
                                        </p:tgtEl>
                                        <p:attrNameLst>
                                          <p:attrName>style.visibility</p:attrName>
                                        </p:attrNameLst>
                                      </p:cBhvr>
                                      <p:to>
                                        <p:strVal val="visible"/>
                                      </p:to>
                                    </p:set>
                                    <p:anim calcmode="lin" valueType="num">
                                      <p:cBhvr additive="base">
                                        <p:cTn id="26" dur="500" fill="hold"/>
                                        <p:tgtEl>
                                          <p:spTgt spid="35848"/>
                                        </p:tgtEl>
                                        <p:attrNameLst>
                                          <p:attrName>ppt_x</p:attrName>
                                        </p:attrNameLst>
                                      </p:cBhvr>
                                      <p:tavLst>
                                        <p:tav tm="0">
                                          <p:val>
                                            <p:strVal val="#ppt_x"/>
                                          </p:val>
                                        </p:tav>
                                        <p:tav tm="100000">
                                          <p:val>
                                            <p:strVal val="#ppt_x"/>
                                          </p:val>
                                        </p:tav>
                                      </p:tavLst>
                                    </p:anim>
                                    <p:anim calcmode="lin" valueType="num">
                                      <p:cBhvr additive="base">
                                        <p:cTn id="27" dur="500" fill="hold"/>
                                        <p:tgtEl>
                                          <p:spTgt spid="3584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5849"/>
                                        </p:tgtEl>
                                        <p:attrNameLst>
                                          <p:attrName>style.visibility</p:attrName>
                                        </p:attrNameLst>
                                      </p:cBhvr>
                                      <p:to>
                                        <p:strVal val="visible"/>
                                      </p:to>
                                    </p:set>
                                    <p:anim calcmode="lin" valueType="num">
                                      <p:cBhvr additive="base">
                                        <p:cTn id="30" dur="500" fill="hold"/>
                                        <p:tgtEl>
                                          <p:spTgt spid="35849"/>
                                        </p:tgtEl>
                                        <p:attrNameLst>
                                          <p:attrName>ppt_x</p:attrName>
                                        </p:attrNameLst>
                                      </p:cBhvr>
                                      <p:tavLst>
                                        <p:tav tm="0">
                                          <p:val>
                                            <p:strVal val="#ppt_x"/>
                                          </p:val>
                                        </p:tav>
                                        <p:tav tm="100000">
                                          <p:val>
                                            <p:strVal val="#ppt_x"/>
                                          </p:val>
                                        </p:tav>
                                      </p:tavLst>
                                    </p:anim>
                                    <p:anim calcmode="lin" valueType="num">
                                      <p:cBhvr additive="base">
                                        <p:cTn id="31" dur="500" fill="hold"/>
                                        <p:tgtEl>
                                          <p:spTgt spid="3584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5850"/>
                                        </p:tgtEl>
                                        <p:attrNameLst>
                                          <p:attrName>style.visibility</p:attrName>
                                        </p:attrNameLst>
                                      </p:cBhvr>
                                      <p:to>
                                        <p:strVal val="visible"/>
                                      </p:to>
                                    </p:set>
                                    <p:anim calcmode="lin" valueType="num">
                                      <p:cBhvr additive="base">
                                        <p:cTn id="34" dur="500" fill="hold"/>
                                        <p:tgtEl>
                                          <p:spTgt spid="35850"/>
                                        </p:tgtEl>
                                        <p:attrNameLst>
                                          <p:attrName>ppt_x</p:attrName>
                                        </p:attrNameLst>
                                      </p:cBhvr>
                                      <p:tavLst>
                                        <p:tav tm="0">
                                          <p:val>
                                            <p:strVal val="#ppt_x"/>
                                          </p:val>
                                        </p:tav>
                                        <p:tav tm="100000">
                                          <p:val>
                                            <p:strVal val="#ppt_x"/>
                                          </p:val>
                                        </p:tav>
                                      </p:tavLst>
                                    </p:anim>
                                    <p:anim calcmode="lin" valueType="num">
                                      <p:cBhvr additive="base">
                                        <p:cTn id="35" dur="500" fill="hold"/>
                                        <p:tgtEl>
                                          <p:spTgt spid="3585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5851"/>
                                        </p:tgtEl>
                                        <p:attrNameLst>
                                          <p:attrName>style.visibility</p:attrName>
                                        </p:attrNameLst>
                                      </p:cBhvr>
                                      <p:to>
                                        <p:strVal val="visible"/>
                                      </p:to>
                                    </p:set>
                                    <p:anim calcmode="lin" valueType="num">
                                      <p:cBhvr additive="base">
                                        <p:cTn id="38" dur="500" fill="hold"/>
                                        <p:tgtEl>
                                          <p:spTgt spid="35851"/>
                                        </p:tgtEl>
                                        <p:attrNameLst>
                                          <p:attrName>ppt_x</p:attrName>
                                        </p:attrNameLst>
                                      </p:cBhvr>
                                      <p:tavLst>
                                        <p:tav tm="0">
                                          <p:val>
                                            <p:strVal val="#ppt_x"/>
                                          </p:val>
                                        </p:tav>
                                        <p:tav tm="100000">
                                          <p:val>
                                            <p:strVal val="#ppt_x"/>
                                          </p:val>
                                        </p:tav>
                                      </p:tavLst>
                                    </p:anim>
                                    <p:anim calcmode="lin" valueType="num">
                                      <p:cBhvr additive="base">
                                        <p:cTn id="39" dur="500" fill="hold"/>
                                        <p:tgtEl>
                                          <p:spTgt spid="3585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5852"/>
                                        </p:tgtEl>
                                        <p:attrNameLst>
                                          <p:attrName>style.visibility</p:attrName>
                                        </p:attrNameLst>
                                      </p:cBhvr>
                                      <p:to>
                                        <p:strVal val="visible"/>
                                      </p:to>
                                    </p:set>
                                    <p:anim calcmode="lin" valueType="num">
                                      <p:cBhvr additive="base">
                                        <p:cTn id="42" dur="500" fill="hold"/>
                                        <p:tgtEl>
                                          <p:spTgt spid="35852"/>
                                        </p:tgtEl>
                                        <p:attrNameLst>
                                          <p:attrName>ppt_x</p:attrName>
                                        </p:attrNameLst>
                                      </p:cBhvr>
                                      <p:tavLst>
                                        <p:tav tm="0">
                                          <p:val>
                                            <p:strVal val="#ppt_x"/>
                                          </p:val>
                                        </p:tav>
                                        <p:tav tm="100000">
                                          <p:val>
                                            <p:strVal val="#ppt_x"/>
                                          </p:val>
                                        </p:tav>
                                      </p:tavLst>
                                    </p:anim>
                                    <p:anim calcmode="lin" valueType="num">
                                      <p:cBhvr additive="base">
                                        <p:cTn id="43" dur="500" fill="hold"/>
                                        <p:tgtEl>
                                          <p:spTgt spid="3585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5854"/>
                                        </p:tgtEl>
                                        <p:attrNameLst>
                                          <p:attrName>style.visibility</p:attrName>
                                        </p:attrNameLst>
                                      </p:cBhvr>
                                      <p:to>
                                        <p:strVal val="visible"/>
                                      </p:to>
                                    </p:set>
                                    <p:anim calcmode="lin" valueType="num">
                                      <p:cBhvr additive="base">
                                        <p:cTn id="48" dur="500" fill="hold"/>
                                        <p:tgtEl>
                                          <p:spTgt spid="35854"/>
                                        </p:tgtEl>
                                        <p:attrNameLst>
                                          <p:attrName>ppt_x</p:attrName>
                                        </p:attrNameLst>
                                      </p:cBhvr>
                                      <p:tavLst>
                                        <p:tav tm="0">
                                          <p:val>
                                            <p:strVal val="#ppt_x"/>
                                          </p:val>
                                        </p:tav>
                                        <p:tav tm="100000">
                                          <p:val>
                                            <p:strVal val="#ppt_x"/>
                                          </p:val>
                                        </p:tav>
                                      </p:tavLst>
                                    </p:anim>
                                    <p:anim calcmode="lin" valueType="num">
                                      <p:cBhvr additive="base">
                                        <p:cTn id="49" dur="500" fill="hold"/>
                                        <p:tgtEl>
                                          <p:spTgt spid="35854"/>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35855"/>
                                        </p:tgtEl>
                                        <p:attrNameLst>
                                          <p:attrName>style.visibility</p:attrName>
                                        </p:attrNameLst>
                                      </p:cBhvr>
                                      <p:to>
                                        <p:strVal val="visible"/>
                                      </p:to>
                                    </p:set>
                                    <p:anim calcmode="lin" valueType="num">
                                      <p:cBhvr additive="base">
                                        <p:cTn id="52" dur="500" fill="hold"/>
                                        <p:tgtEl>
                                          <p:spTgt spid="35855"/>
                                        </p:tgtEl>
                                        <p:attrNameLst>
                                          <p:attrName>ppt_x</p:attrName>
                                        </p:attrNameLst>
                                      </p:cBhvr>
                                      <p:tavLst>
                                        <p:tav tm="0">
                                          <p:val>
                                            <p:strVal val="#ppt_x"/>
                                          </p:val>
                                        </p:tav>
                                        <p:tav tm="100000">
                                          <p:val>
                                            <p:strVal val="#ppt_x"/>
                                          </p:val>
                                        </p:tav>
                                      </p:tavLst>
                                    </p:anim>
                                    <p:anim calcmode="lin" valueType="num">
                                      <p:cBhvr additive="base">
                                        <p:cTn id="53" dur="500" fill="hold"/>
                                        <p:tgtEl>
                                          <p:spTgt spid="35855"/>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35856"/>
                                        </p:tgtEl>
                                        <p:attrNameLst>
                                          <p:attrName>style.visibility</p:attrName>
                                        </p:attrNameLst>
                                      </p:cBhvr>
                                      <p:to>
                                        <p:strVal val="visible"/>
                                      </p:to>
                                    </p:set>
                                    <p:anim calcmode="lin" valueType="num">
                                      <p:cBhvr additive="base">
                                        <p:cTn id="56" dur="500" fill="hold"/>
                                        <p:tgtEl>
                                          <p:spTgt spid="35856"/>
                                        </p:tgtEl>
                                        <p:attrNameLst>
                                          <p:attrName>ppt_x</p:attrName>
                                        </p:attrNameLst>
                                      </p:cBhvr>
                                      <p:tavLst>
                                        <p:tav tm="0">
                                          <p:val>
                                            <p:strVal val="#ppt_x"/>
                                          </p:val>
                                        </p:tav>
                                        <p:tav tm="100000">
                                          <p:val>
                                            <p:strVal val="#ppt_x"/>
                                          </p:val>
                                        </p:tav>
                                      </p:tavLst>
                                    </p:anim>
                                    <p:anim calcmode="lin" valueType="num">
                                      <p:cBhvr additive="base">
                                        <p:cTn id="57" dur="500" fill="hold"/>
                                        <p:tgtEl>
                                          <p:spTgt spid="35856"/>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35857"/>
                                        </p:tgtEl>
                                        <p:attrNameLst>
                                          <p:attrName>style.visibility</p:attrName>
                                        </p:attrNameLst>
                                      </p:cBhvr>
                                      <p:to>
                                        <p:strVal val="visible"/>
                                      </p:to>
                                    </p:set>
                                    <p:anim calcmode="lin" valueType="num">
                                      <p:cBhvr additive="base">
                                        <p:cTn id="60" dur="500" fill="hold"/>
                                        <p:tgtEl>
                                          <p:spTgt spid="35857"/>
                                        </p:tgtEl>
                                        <p:attrNameLst>
                                          <p:attrName>ppt_x</p:attrName>
                                        </p:attrNameLst>
                                      </p:cBhvr>
                                      <p:tavLst>
                                        <p:tav tm="0">
                                          <p:val>
                                            <p:strVal val="#ppt_x"/>
                                          </p:val>
                                        </p:tav>
                                        <p:tav tm="100000">
                                          <p:val>
                                            <p:strVal val="#ppt_x"/>
                                          </p:val>
                                        </p:tav>
                                      </p:tavLst>
                                    </p:anim>
                                    <p:anim calcmode="lin" valueType="num">
                                      <p:cBhvr additive="base">
                                        <p:cTn id="61" dur="500" fill="hold"/>
                                        <p:tgtEl>
                                          <p:spTgt spid="3585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5853"/>
                                        </p:tgtEl>
                                        <p:attrNameLst>
                                          <p:attrName>style.visibility</p:attrName>
                                        </p:attrNameLst>
                                      </p:cBhvr>
                                      <p:to>
                                        <p:strVal val="visible"/>
                                      </p:to>
                                    </p:set>
                                    <p:anim calcmode="lin" valueType="num">
                                      <p:cBhvr additive="base">
                                        <p:cTn id="64" dur="500" fill="hold"/>
                                        <p:tgtEl>
                                          <p:spTgt spid="35853"/>
                                        </p:tgtEl>
                                        <p:attrNameLst>
                                          <p:attrName>ppt_x</p:attrName>
                                        </p:attrNameLst>
                                      </p:cBhvr>
                                      <p:tavLst>
                                        <p:tav tm="0">
                                          <p:val>
                                            <p:strVal val="#ppt_x"/>
                                          </p:val>
                                        </p:tav>
                                        <p:tav tm="100000">
                                          <p:val>
                                            <p:strVal val="#ppt_x"/>
                                          </p:val>
                                        </p:tav>
                                      </p:tavLst>
                                    </p:anim>
                                    <p:anim calcmode="lin" valueType="num">
                                      <p:cBhvr additive="base">
                                        <p:cTn id="65" dur="500" fill="hold"/>
                                        <p:tgtEl>
                                          <p:spTgt spid="35853"/>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35859"/>
                                        </p:tgtEl>
                                        <p:attrNameLst>
                                          <p:attrName>style.visibility</p:attrName>
                                        </p:attrNameLst>
                                      </p:cBhvr>
                                      <p:to>
                                        <p:strVal val="visible"/>
                                      </p:to>
                                    </p:set>
                                    <p:anim calcmode="lin" valueType="num">
                                      <p:cBhvr additive="base">
                                        <p:cTn id="70" dur="500" fill="hold"/>
                                        <p:tgtEl>
                                          <p:spTgt spid="35859"/>
                                        </p:tgtEl>
                                        <p:attrNameLst>
                                          <p:attrName>ppt_x</p:attrName>
                                        </p:attrNameLst>
                                      </p:cBhvr>
                                      <p:tavLst>
                                        <p:tav tm="0">
                                          <p:val>
                                            <p:strVal val="#ppt_x"/>
                                          </p:val>
                                        </p:tav>
                                        <p:tav tm="100000">
                                          <p:val>
                                            <p:strVal val="#ppt_x"/>
                                          </p:val>
                                        </p:tav>
                                      </p:tavLst>
                                    </p:anim>
                                    <p:anim calcmode="lin" valueType="num">
                                      <p:cBhvr additive="base">
                                        <p:cTn id="71" dur="500" fill="hold"/>
                                        <p:tgtEl>
                                          <p:spTgt spid="35859"/>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35860"/>
                                        </p:tgtEl>
                                        <p:attrNameLst>
                                          <p:attrName>style.visibility</p:attrName>
                                        </p:attrNameLst>
                                      </p:cBhvr>
                                      <p:to>
                                        <p:strVal val="visible"/>
                                      </p:to>
                                    </p:set>
                                    <p:anim calcmode="lin" valueType="num">
                                      <p:cBhvr additive="base">
                                        <p:cTn id="74" dur="500" fill="hold"/>
                                        <p:tgtEl>
                                          <p:spTgt spid="35860"/>
                                        </p:tgtEl>
                                        <p:attrNameLst>
                                          <p:attrName>ppt_x</p:attrName>
                                        </p:attrNameLst>
                                      </p:cBhvr>
                                      <p:tavLst>
                                        <p:tav tm="0">
                                          <p:val>
                                            <p:strVal val="#ppt_x"/>
                                          </p:val>
                                        </p:tav>
                                        <p:tav tm="100000">
                                          <p:val>
                                            <p:strVal val="#ppt_x"/>
                                          </p:val>
                                        </p:tav>
                                      </p:tavLst>
                                    </p:anim>
                                    <p:anim calcmode="lin" valueType="num">
                                      <p:cBhvr additive="base">
                                        <p:cTn id="75" dur="500" fill="hold"/>
                                        <p:tgtEl>
                                          <p:spTgt spid="35860"/>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35858"/>
                                        </p:tgtEl>
                                        <p:attrNameLst>
                                          <p:attrName>style.visibility</p:attrName>
                                        </p:attrNameLst>
                                      </p:cBhvr>
                                      <p:to>
                                        <p:strVal val="visible"/>
                                      </p:to>
                                    </p:set>
                                    <p:anim calcmode="lin" valueType="num">
                                      <p:cBhvr additive="base">
                                        <p:cTn id="78" dur="500" fill="hold"/>
                                        <p:tgtEl>
                                          <p:spTgt spid="35858"/>
                                        </p:tgtEl>
                                        <p:attrNameLst>
                                          <p:attrName>ppt_x</p:attrName>
                                        </p:attrNameLst>
                                      </p:cBhvr>
                                      <p:tavLst>
                                        <p:tav tm="0">
                                          <p:val>
                                            <p:strVal val="#ppt_x"/>
                                          </p:val>
                                        </p:tav>
                                        <p:tav tm="100000">
                                          <p:val>
                                            <p:strVal val="#ppt_x"/>
                                          </p:val>
                                        </p:tav>
                                      </p:tavLst>
                                    </p:anim>
                                    <p:anim calcmode="lin" valueType="num">
                                      <p:cBhvr additive="base">
                                        <p:cTn id="79" dur="500" fill="hold"/>
                                        <p:tgtEl>
                                          <p:spTgt spid="35858"/>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35861"/>
                                        </p:tgtEl>
                                        <p:attrNameLst>
                                          <p:attrName>style.visibility</p:attrName>
                                        </p:attrNameLst>
                                      </p:cBhvr>
                                      <p:to>
                                        <p:strVal val="visible"/>
                                      </p:to>
                                    </p:set>
                                    <p:anim calcmode="lin" valueType="num">
                                      <p:cBhvr additive="base">
                                        <p:cTn id="84" dur="500" fill="hold"/>
                                        <p:tgtEl>
                                          <p:spTgt spid="35861"/>
                                        </p:tgtEl>
                                        <p:attrNameLst>
                                          <p:attrName>ppt_x</p:attrName>
                                        </p:attrNameLst>
                                      </p:cBhvr>
                                      <p:tavLst>
                                        <p:tav tm="0">
                                          <p:val>
                                            <p:strVal val="#ppt_x"/>
                                          </p:val>
                                        </p:tav>
                                        <p:tav tm="100000">
                                          <p:val>
                                            <p:strVal val="#ppt_x"/>
                                          </p:val>
                                        </p:tav>
                                      </p:tavLst>
                                    </p:anim>
                                    <p:anim calcmode="lin" valueType="num">
                                      <p:cBhvr additive="base">
                                        <p:cTn id="85" dur="500" fill="hold"/>
                                        <p:tgtEl>
                                          <p:spTgt spid="35861"/>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35862"/>
                                        </p:tgtEl>
                                        <p:attrNameLst>
                                          <p:attrName>style.visibility</p:attrName>
                                        </p:attrNameLst>
                                      </p:cBhvr>
                                      <p:to>
                                        <p:strVal val="visible"/>
                                      </p:to>
                                    </p:set>
                                    <p:anim calcmode="lin" valueType="num">
                                      <p:cBhvr additive="base">
                                        <p:cTn id="88" dur="500" fill="hold"/>
                                        <p:tgtEl>
                                          <p:spTgt spid="35862"/>
                                        </p:tgtEl>
                                        <p:attrNameLst>
                                          <p:attrName>ppt_x</p:attrName>
                                        </p:attrNameLst>
                                      </p:cBhvr>
                                      <p:tavLst>
                                        <p:tav tm="0">
                                          <p:val>
                                            <p:strVal val="#ppt_x"/>
                                          </p:val>
                                        </p:tav>
                                        <p:tav tm="100000">
                                          <p:val>
                                            <p:strVal val="#ppt_x"/>
                                          </p:val>
                                        </p:tav>
                                      </p:tavLst>
                                    </p:anim>
                                    <p:anim calcmode="lin" valueType="num">
                                      <p:cBhvr additive="base">
                                        <p:cTn id="89" dur="500" fill="hold"/>
                                        <p:tgtEl>
                                          <p:spTgt spid="35862"/>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35863"/>
                                        </p:tgtEl>
                                        <p:attrNameLst>
                                          <p:attrName>style.visibility</p:attrName>
                                        </p:attrNameLst>
                                      </p:cBhvr>
                                      <p:to>
                                        <p:strVal val="visible"/>
                                      </p:to>
                                    </p:set>
                                    <p:anim calcmode="lin" valueType="num">
                                      <p:cBhvr additive="base">
                                        <p:cTn id="92" dur="500" fill="hold"/>
                                        <p:tgtEl>
                                          <p:spTgt spid="35863"/>
                                        </p:tgtEl>
                                        <p:attrNameLst>
                                          <p:attrName>ppt_x</p:attrName>
                                        </p:attrNameLst>
                                      </p:cBhvr>
                                      <p:tavLst>
                                        <p:tav tm="0">
                                          <p:val>
                                            <p:strVal val="#ppt_x"/>
                                          </p:val>
                                        </p:tav>
                                        <p:tav tm="100000">
                                          <p:val>
                                            <p:strVal val="#ppt_x"/>
                                          </p:val>
                                        </p:tav>
                                      </p:tavLst>
                                    </p:anim>
                                    <p:anim calcmode="lin" valueType="num">
                                      <p:cBhvr additive="base">
                                        <p:cTn id="93" dur="500" fill="hold"/>
                                        <p:tgtEl>
                                          <p:spTgt spid="35863"/>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35864"/>
                                        </p:tgtEl>
                                        <p:attrNameLst>
                                          <p:attrName>style.visibility</p:attrName>
                                        </p:attrNameLst>
                                      </p:cBhvr>
                                      <p:to>
                                        <p:strVal val="visible"/>
                                      </p:to>
                                    </p:set>
                                    <p:anim calcmode="lin" valueType="num">
                                      <p:cBhvr additive="base">
                                        <p:cTn id="96" dur="500" fill="hold"/>
                                        <p:tgtEl>
                                          <p:spTgt spid="35864"/>
                                        </p:tgtEl>
                                        <p:attrNameLst>
                                          <p:attrName>ppt_x</p:attrName>
                                        </p:attrNameLst>
                                      </p:cBhvr>
                                      <p:tavLst>
                                        <p:tav tm="0">
                                          <p:val>
                                            <p:strVal val="#ppt_x"/>
                                          </p:val>
                                        </p:tav>
                                        <p:tav tm="100000">
                                          <p:val>
                                            <p:strVal val="#ppt_x"/>
                                          </p:val>
                                        </p:tav>
                                      </p:tavLst>
                                    </p:anim>
                                    <p:anim calcmode="lin" valueType="num">
                                      <p:cBhvr additive="base">
                                        <p:cTn id="97" dur="500" fill="hold"/>
                                        <p:tgtEl>
                                          <p:spTgt spid="35864"/>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35865"/>
                                        </p:tgtEl>
                                        <p:attrNameLst>
                                          <p:attrName>style.visibility</p:attrName>
                                        </p:attrNameLst>
                                      </p:cBhvr>
                                      <p:to>
                                        <p:strVal val="visible"/>
                                      </p:to>
                                    </p:set>
                                    <p:anim calcmode="lin" valueType="num">
                                      <p:cBhvr additive="base">
                                        <p:cTn id="100" dur="500" fill="hold"/>
                                        <p:tgtEl>
                                          <p:spTgt spid="35865"/>
                                        </p:tgtEl>
                                        <p:attrNameLst>
                                          <p:attrName>ppt_x</p:attrName>
                                        </p:attrNameLst>
                                      </p:cBhvr>
                                      <p:tavLst>
                                        <p:tav tm="0">
                                          <p:val>
                                            <p:strVal val="#ppt_x"/>
                                          </p:val>
                                        </p:tav>
                                        <p:tav tm="100000">
                                          <p:val>
                                            <p:strVal val="#ppt_x"/>
                                          </p:val>
                                        </p:tav>
                                      </p:tavLst>
                                    </p:anim>
                                    <p:anim calcmode="lin" valueType="num">
                                      <p:cBhvr additive="base">
                                        <p:cTn id="101" dur="500" fill="hold"/>
                                        <p:tgtEl>
                                          <p:spTgt spid="358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P spid="35851" grpId="0"/>
      <p:bldP spid="35852" grpId="0"/>
      <p:bldP spid="35853" grpId="0"/>
      <p:bldP spid="35857" grpId="0"/>
      <p:bldP spid="35858" grpId="0"/>
      <p:bldP spid="35860" grpId="0"/>
      <p:bldP spid="35861" grpId="0"/>
      <p:bldP spid="35865" grpId="0"/>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a:xfrm>
            <a:off x="381000" y="0"/>
            <a:ext cx="8229600" cy="560388"/>
          </a:xfrm>
        </p:spPr>
        <p:txBody>
          <a:bodyPr/>
          <a:lstStyle/>
          <a:p>
            <a:pPr eaLnBrk="1" hangingPunct="1"/>
            <a:r>
              <a:rPr lang="en-US" b="1" smtClean="0"/>
              <a:t>Shearing:</a:t>
            </a:r>
            <a:endParaRPr lang="en-US" smtClean="0"/>
          </a:p>
        </p:txBody>
      </p:sp>
      <p:sp>
        <p:nvSpPr>
          <p:cNvPr id="331779" name="Rectangle 3"/>
          <p:cNvSpPr>
            <a:spLocks noGrp="1" noChangeArrowheads="1"/>
          </p:cNvSpPr>
          <p:nvPr>
            <p:ph idx="1"/>
          </p:nvPr>
        </p:nvSpPr>
        <p:spPr>
          <a:xfrm>
            <a:off x="152400" y="533400"/>
            <a:ext cx="3581400" cy="6324600"/>
          </a:xfrm>
        </p:spPr>
        <p:txBody>
          <a:bodyPr rtlCol="0">
            <a:normAutofit lnSpcReduction="10000"/>
          </a:bodyPr>
          <a:lstStyle/>
          <a:p>
            <a:pPr eaLnBrk="1" fontAlgn="auto" hangingPunct="1">
              <a:spcAft>
                <a:spcPts val="0"/>
              </a:spcAft>
              <a:buFont typeface="Wingdings" pitchFamily="2" charset="2"/>
              <a:buNone/>
              <a:defRPr/>
            </a:pPr>
            <a:r>
              <a:rPr lang="en-US" b="1" dirty="0" smtClean="0">
                <a:solidFill>
                  <a:srgbClr val="00CCFF"/>
                </a:solidFill>
                <a:latin typeface="+mj-lt"/>
              </a:rPr>
              <a:t>Blanking:</a:t>
            </a:r>
          </a:p>
          <a:p>
            <a:pPr eaLnBrk="1" fontAlgn="auto" hangingPunct="1">
              <a:spcAft>
                <a:spcPts val="0"/>
              </a:spcAft>
              <a:buFont typeface="Arial" pitchFamily="34" charset="0"/>
              <a:buChar char="•"/>
              <a:defRPr/>
            </a:pPr>
            <a:r>
              <a:rPr lang="en-US" dirty="0" smtClean="0"/>
              <a:t>During which a metal workpiece is removed from the primary metal strip or sheet when it is punched.</a:t>
            </a:r>
            <a:r>
              <a:rPr lang="en-US" dirty="0" smtClean="0">
                <a:solidFill>
                  <a:srgbClr val="66FFFF"/>
                </a:solidFill>
              </a:rPr>
              <a:t> </a:t>
            </a:r>
          </a:p>
          <a:p>
            <a:pPr eaLnBrk="1" fontAlgn="auto" hangingPunct="1">
              <a:spcAft>
                <a:spcPts val="0"/>
              </a:spcAft>
              <a:buFont typeface="Arial" pitchFamily="34" charset="0"/>
              <a:buChar char="•"/>
              <a:defRPr/>
            </a:pPr>
            <a:endParaRPr lang="en-US" sz="1000" dirty="0" smtClean="0">
              <a:solidFill>
                <a:srgbClr val="66FFFF"/>
              </a:solidFill>
            </a:endParaRPr>
          </a:p>
          <a:p>
            <a:pPr eaLnBrk="1" fontAlgn="auto" hangingPunct="1">
              <a:spcAft>
                <a:spcPts val="0"/>
              </a:spcAft>
              <a:buFont typeface="Arial" pitchFamily="34" charset="0"/>
              <a:buChar char="•"/>
              <a:defRPr/>
            </a:pPr>
            <a:r>
              <a:rPr lang="en-US" dirty="0" smtClean="0"/>
              <a:t>punch-out: workpiece remaining </a:t>
            </a:r>
          </a:p>
          <a:p>
            <a:pPr eaLnBrk="1" fontAlgn="auto" hangingPunct="1">
              <a:spcAft>
                <a:spcPts val="0"/>
              </a:spcAft>
              <a:buFont typeface="Arial" pitchFamily="34" charset="0"/>
              <a:buChar char="•"/>
              <a:defRPr/>
            </a:pPr>
            <a:r>
              <a:rPr lang="en-US" dirty="0" smtClean="0"/>
              <a:t>strip: scrap</a:t>
            </a:r>
          </a:p>
          <a:p>
            <a:pPr eaLnBrk="1" fontAlgn="auto" hangingPunct="1">
              <a:spcAft>
                <a:spcPts val="0"/>
              </a:spcAft>
              <a:buFont typeface="Arial" pitchFamily="34" charset="0"/>
              <a:buChar char="•"/>
              <a:defRPr/>
            </a:pPr>
            <a:endParaRPr lang="en-US" dirty="0" smtClean="0">
              <a:solidFill>
                <a:srgbClr val="66FFFF"/>
              </a:solidFill>
            </a:endParaRPr>
          </a:p>
          <a:p>
            <a:pPr eaLnBrk="1" fontAlgn="auto" hangingPunct="1">
              <a:spcAft>
                <a:spcPts val="0"/>
              </a:spcAft>
              <a:buFont typeface="Arial" pitchFamily="34" charset="0"/>
              <a:buChar char="•"/>
              <a:defRPr/>
            </a:pPr>
            <a:endParaRPr lang="en-US" dirty="0" smtClean="0"/>
          </a:p>
        </p:txBody>
      </p:sp>
      <p:pic>
        <p:nvPicPr>
          <p:cNvPr id="4" name="Picture 5" descr="notchedworkpiece"/>
          <p:cNvPicPr>
            <a:picLocks noChangeAspect="1" noChangeArrowheads="1"/>
          </p:cNvPicPr>
          <p:nvPr/>
        </p:nvPicPr>
        <p:blipFill>
          <a:blip r:embed="rId2" cstate="print"/>
          <a:srcRect/>
          <a:stretch>
            <a:fillRect/>
          </a:stretch>
        </p:blipFill>
        <p:spPr bwMode="auto">
          <a:xfrm>
            <a:off x="3581400" y="1676400"/>
            <a:ext cx="5329238" cy="3886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381000" y="0"/>
            <a:ext cx="8229600" cy="560388"/>
          </a:xfrm>
        </p:spPr>
        <p:txBody>
          <a:bodyPr/>
          <a:lstStyle/>
          <a:p>
            <a:pPr eaLnBrk="1" hangingPunct="1"/>
            <a:r>
              <a:rPr lang="en-US" b="1" smtClean="0"/>
              <a:t>Shearing:</a:t>
            </a:r>
            <a:endParaRPr lang="en-US" smtClean="0"/>
          </a:p>
        </p:txBody>
      </p:sp>
      <p:sp>
        <p:nvSpPr>
          <p:cNvPr id="332803" name="Rectangle 3"/>
          <p:cNvSpPr>
            <a:spLocks noGrp="1" noChangeArrowheads="1"/>
          </p:cNvSpPr>
          <p:nvPr>
            <p:ph idx="1"/>
          </p:nvPr>
        </p:nvSpPr>
        <p:spPr>
          <a:xfrm>
            <a:off x="152400" y="533400"/>
            <a:ext cx="8839200" cy="1752600"/>
          </a:xfrm>
        </p:spPr>
        <p:txBody>
          <a:bodyPr rtlCol="0">
            <a:normAutofit/>
          </a:bodyPr>
          <a:lstStyle/>
          <a:p>
            <a:pPr eaLnBrk="1" fontAlgn="auto" hangingPunct="1">
              <a:spcAft>
                <a:spcPts val="0"/>
              </a:spcAft>
              <a:buFont typeface="Wingdings" pitchFamily="2" charset="2"/>
              <a:buNone/>
              <a:defRPr/>
            </a:pPr>
            <a:r>
              <a:rPr lang="en-US" b="1" dirty="0" smtClean="0">
                <a:solidFill>
                  <a:srgbClr val="00CCFF"/>
                </a:solidFill>
                <a:latin typeface="+mj-lt"/>
              </a:rPr>
              <a:t>Piercing: </a:t>
            </a:r>
          </a:p>
          <a:p>
            <a:pPr eaLnBrk="1" fontAlgn="auto" hangingPunct="1">
              <a:spcAft>
                <a:spcPts val="0"/>
              </a:spcAft>
              <a:buFont typeface="Arial" pitchFamily="34" charset="0"/>
              <a:buChar char="•"/>
              <a:defRPr/>
            </a:pPr>
            <a:r>
              <a:rPr lang="en-US" dirty="0" smtClean="0"/>
              <a:t>Punch-out: scrap </a:t>
            </a:r>
          </a:p>
          <a:p>
            <a:pPr eaLnBrk="1" fontAlgn="auto" hangingPunct="1">
              <a:spcAft>
                <a:spcPts val="0"/>
              </a:spcAft>
              <a:buFont typeface="Arial" pitchFamily="34" charset="0"/>
              <a:buChar char="•"/>
              <a:defRPr/>
            </a:pPr>
            <a:r>
              <a:rPr lang="en-US" dirty="0" smtClean="0"/>
              <a:t>Remaining strip: workpiece</a:t>
            </a:r>
          </a:p>
          <a:p>
            <a:pPr eaLnBrk="1" fontAlgn="auto" hangingPunct="1">
              <a:spcAft>
                <a:spcPts val="0"/>
              </a:spcAft>
              <a:buFont typeface="Wingdings" pitchFamily="2" charset="2"/>
              <a:buNone/>
              <a:defRPr/>
            </a:pPr>
            <a:endParaRPr lang="en-US" b="1" dirty="0" smtClean="0">
              <a:solidFill>
                <a:srgbClr val="00CCFF"/>
              </a:solidFill>
              <a:latin typeface="+mj-lt"/>
            </a:endParaRPr>
          </a:p>
          <a:p>
            <a:pPr eaLnBrk="1" fontAlgn="auto" hangingPunct="1">
              <a:spcAft>
                <a:spcPts val="0"/>
              </a:spcAft>
              <a:buFont typeface="Arial" pitchFamily="34" charset="0"/>
              <a:buChar char="•"/>
              <a:defRPr/>
            </a:pPr>
            <a:endParaRPr lang="en-US" b="1" dirty="0" smtClean="0">
              <a:latin typeface="+mj-lt"/>
            </a:endParaRPr>
          </a:p>
        </p:txBody>
      </p:sp>
      <p:pic>
        <p:nvPicPr>
          <p:cNvPr id="4" name="Picture 8" descr="Typical Punching Operation">
            <a:hlinkClick r:id="rId2" tooltip="&quot;Animation of a Typical Punching Operation&quot;"/>
          </p:cNvPr>
          <p:cNvPicPr>
            <a:picLocks noChangeAspect="1" noChangeArrowheads="1"/>
          </p:cNvPicPr>
          <p:nvPr/>
        </p:nvPicPr>
        <p:blipFill>
          <a:blip r:embed="rId3" cstate="print"/>
          <a:srcRect/>
          <a:stretch>
            <a:fillRect/>
          </a:stretch>
        </p:blipFill>
        <p:spPr bwMode="auto">
          <a:xfrm>
            <a:off x="1828800" y="2514600"/>
            <a:ext cx="5410200" cy="40719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a:xfrm>
            <a:off x="381000" y="0"/>
            <a:ext cx="8229600" cy="560388"/>
          </a:xfrm>
        </p:spPr>
        <p:txBody>
          <a:bodyPr/>
          <a:lstStyle/>
          <a:p>
            <a:pPr eaLnBrk="1" hangingPunct="1"/>
            <a:r>
              <a:rPr lang="en-US" b="1" smtClean="0"/>
              <a:t>Shearing:</a:t>
            </a:r>
            <a:endParaRPr lang="en-US" smtClean="0"/>
          </a:p>
        </p:txBody>
      </p:sp>
      <p:sp>
        <p:nvSpPr>
          <p:cNvPr id="333827" name="Rectangle 3"/>
          <p:cNvSpPr>
            <a:spLocks noGrp="1" noChangeArrowheads="1"/>
          </p:cNvSpPr>
          <p:nvPr>
            <p:ph idx="1"/>
          </p:nvPr>
        </p:nvSpPr>
        <p:spPr>
          <a:xfrm>
            <a:off x="152400" y="533400"/>
            <a:ext cx="4800600" cy="6324600"/>
          </a:xfrm>
        </p:spPr>
        <p:txBody>
          <a:bodyPr rtlCol="0">
            <a:normAutofit lnSpcReduction="10000"/>
          </a:bodyPr>
          <a:lstStyle/>
          <a:p>
            <a:pPr eaLnBrk="1" fontAlgn="auto" hangingPunct="1">
              <a:spcAft>
                <a:spcPts val="0"/>
              </a:spcAft>
              <a:buFont typeface="Wingdings" pitchFamily="2" charset="2"/>
              <a:buNone/>
              <a:defRPr/>
            </a:pPr>
            <a:r>
              <a:rPr lang="en-US" b="1" dirty="0" smtClean="0"/>
              <a:t>Lancing:</a:t>
            </a:r>
          </a:p>
          <a:p>
            <a:pPr eaLnBrk="1" fontAlgn="auto" hangingPunct="1">
              <a:spcAft>
                <a:spcPts val="0"/>
              </a:spcAft>
              <a:buFont typeface="Arial" pitchFamily="34" charset="0"/>
              <a:buChar char="•"/>
              <a:defRPr/>
            </a:pPr>
            <a:r>
              <a:rPr lang="en-US" dirty="0" smtClean="0"/>
              <a:t>Partly cutting along a line whose two ends do not meet.</a:t>
            </a:r>
          </a:p>
          <a:p>
            <a:pPr eaLnBrk="1" fontAlgn="auto" hangingPunct="1">
              <a:spcAft>
                <a:spcPts val="0"/>
              </a:spcAft>
              <a:buFont typeface="Arial" pitchFamily="34" charset="0"/>
              <a:buChar char="•"/>
              <a:defRPr/>
            </a:pPr>
            <a:endParaRPr lang="en-US" sz="1000" dirty="0" smtClean="0"/>
          </a:p>
          <a:p>
            <a:pPr eaLnBrk="1" fontAlgn="auto" hangingPunct="1">
              <a:spcAft>
                <a:spcPts val="0"/>
              </a:spcAft>
              <a:buFont typeface="Wingdings" pitchFamily="2" charset="2"/>
              <a:buNone/>
              <a:defRPr/>
            </a:pPr>
            <a:r>
              <a:rPr lang="en-US" b="1" dirty="0" smtClean="0">
                <a:solidFill>
                  <a:srgbClr val="00CCFF"/>
                </a:solidFill>
              </a:rPr>
              <a:t>Perforating:</a:t>
            </a:r>
          </a:p>
          <a:p>
            <a:pPr eaLnBrk="1" fontAlgn="auto" hangingPunct="1">
              <a:spcAft>
                <a:spcPts val="0"/>
              </a:spcAft>
              <a:buFont typeface="Arial" pitchFamily="34" charset="0"/>
              <a:buChar char="•"/>
              <a:defRPr/>
            </a:pPr>
            <a:r>
              <a:rPr lang="en-US" dirty="0" smtClean="0"/>
              <a:t>Piercing a large number of closely spaced holes.</a:t>
            </a:r>
          </a:p>
          <a:p>
            <a:pPr eaLnBrk="1" fontAlgn="auto" hangingPunct="1">
              <a:spcAft>
                <a:spcPts val="0"/>
              </a:spcAft>
              <a:buFont typeface="Arial" pitchFamily="34" charset="0"/>
              <a:buChar char="•"/>
              <a:defRPr/>
            </a:pPr>
            <a:endParaRPr lang="en-US" sz="1000" dirty="0" smtClean="0"/>
          </a:p>
          <a:p>
            <a:pPr eaLnBrk="1" fontAlgn="auto" hangingPunct="1">
              <a:spcAft>
                <a:spcPts val="0"/>
              </a:spcAft>
              <a:buFont typeface="Wingdings" pitchFamily="2" charset="2"/>
              <a:buNone/>
              <a:defRPr/>
            </a:pPr>
            <a:r>
              <a:rPr lang="en-US" b="1" dirty="0" smtClean="0">
                <a:solidFill>
                  <a:srgbClr val="00CCFF"/>
                </a:solidFill>
                <a:latin typeface="+mj-lt"/>
              </a:rPr>
              <a:t>Notching:</a:t>
            </a:r>
          </a:p>
          <a:p>
            <a:pPr eaLnBrk="1" fontAlgn="auto" hangingPunct="1">
              <a:spcAft>
                <a:spcPts val="0"/>
              </a:spcAft>
              <a:buFont typeface="Arial" pitchFamily="34" charset="0"/>
              <a:buChar char="•"/>
              <a:defRPr/>
            </a:pPr>
            <a:r>
              <a:rPr lang="en-US" dirty="0" smtClean="0"/>
              <a:t>Same as piercing, edge of the strip or blank forms part of the punch-out perimeter</a:t>
            </a:r>
          </a:p>
          <a:p>
            <a:pPr eaLnBrk="1" fontAlgn="auto" hangingPunct="1">
              <a:spcAft>
                <a:spcPts val="0"/>
              </a:spcAft>
              <a:buFont typeface="Wingdings" pitchFamily="2" charset="2"/>
              <a:buNone/>
              <a:defRPr/>
            </a:pPr>
            <a:endParaRPr lang="en-US" b="1" dirty="0" smtClean="0">
              <a:solidFill>
                <a:srgbClr val="00CCFF"/>
              </a:solidFill>
              <a:latin typeface="+mj-lt"/>
            </a:endParaRP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smtClean="0"/>
          </a:p>
        </p:txBody>
      </p:sp>
      <p:pic>
        <p:nvPicPr>
          <p:cNvPr id="330756" name="Picture 4"/>
          <p:cNvPicPr>
            <a:picLocks noChangeAspect="1" noChangeArrowheads="1"/>
          </p:cNvPicPr>
          <p:nvPr/>
        </p:nvPicPr>
        <p:blipFill>
          <a:blip r:embed="rId2" cstate="print"/>
          <a:srcRect/>
          <a:stretch>
            <a:fillRect/>
          </a:stretch>
        </p:blipFill>
        <p:spPr bwMode="auto">
          <a:xfrm>
            <a:off x="4886325" y="914400"/>
            <a:ext cx="3917950" cy="1600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a:xfrm>
            <a:off x="381000" y="0"/>
            <a:ext cx="8229600" cy="560388"/>
          </a:xfrm>
        </p:spPr>
        <p:txBody>
          <a:bodyPr/>
          <a:lstStyle/>
          <a:p>
            <a:pPr eaLnBrk="1" hangingPunct="1"/>
            <a:r>
              <a:rPr lang="en-US" b="1" smtClean="0"/>
              <a:t>Shearing:</a:t>
            </a:r>
            <a:endParaRPr lang="en-US" smtClean="0"/>
          </a:p>
        </p:txBody>
      </p:sp>
      <p:sp>
        <p:nvSpPr>
          <p:cNvPr id="334851" name="Rectangle 3"/>
          <p:cNvSpPr>
            <a:spLocks noGrp="1" noChangeArrowheads="1"/>
          </p:cNvSpPr>
          <p:nvPr>
            <p:ph idx="1"/>
          </p:nvPr>
        </p:nvSpPr>
        <p:spPr>
          <a:xfrm>
            <a:off x="152400" y="533400"/>
            <a:ext cx="4191000" cy="6324600"/>
          </a:xfrm>
        </p:spPr>
        <p:txBody>
          <a:bodyPr rtlCol="0">
            <a:normAutofit fontScale="92500" lnSpcReduction="10000"/>
          </a:bodyPr>
          <a:lstStyle/>
          <a:p>
            <a:pPr eaLnBrk="1" fontAlgn="auto" hangingPunct="1">
              <a:spcAft>
                <a:spcPts val="0"/>
              </a:spcAft>
              <a:buFont typeface="Wingdings" pitchFamily="2" charset="2"/>
              <a:buNone/>
              <a:defRPr/>
            </a:pPr>
            <a:r>
              <a:rPr lang="en-US" b="1" dirty="0" smtClean="0">
                <a:solidFill>
                  <a:srgbClr val="00CCFF"/>
                </a:solidFill>
              </a:rPr>
              <a:t>Nibbling:</a:t>
            </a:r>
          </a:p>
          <a:p>
            <a:pPr eaLnBrk="1" fontAlgn="auto" hangingPunct="1">
              <a:spcAft>
                <a:spcPts val="0"/>
              </a:spcAft>
              <a:buFont typeface="Arial" pitchFamily="34" charset="0"/>
              <a:buChar char="•"/>
              <a:defRPr/>
            </a:pPr>
            <a:r>
              <a:rPr lang="en-US" dirty="0" smtClean="0"/>
              <a:t>Produces a series of overlapping slits/notches.</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Wingdings" pitchFamily="2" charset="2"/>
              <a:buNone/>
              <a:defRPr/>
            </a:pPr>
            <a:r>
              <a:rPr lang="en-US" b="1" dirty="0" smtClean="0">
                <a:solidFill>
                  <a:srgbClr val="00CCFF"/>
                </a:solidFill>
                <a:latin typeface="+mj-lt"/>
              </a:rPr>
              <a:t>Shaving:</a:t>
            </a:r>
          </a:p>
          <a:p>
            <a:pPr eaLnBrk="1" fontAlgn="auto" hangingPunct="1">
              <a:spcAft>
                <a:spcPts val="0"/>
              </a:spcAft>
              <a:buFont typeface="Arial" pitchFamily="34" charset="0"/>
              <a:buChar char="•"/>
              <a:defRPr/>
            </a:pPr>
            <a:r>
              <a:rPr lang="en-US" dirty="0" smtClean="0"/>
              <a:t> Finishing operation in which a small amount of metal is sheared away from the edge of an already blanked part.  </a:t>
            </a:r>
          </a:p>
          <a:p>
            <a:pPr eaLnBrk="1" fontAlgn="auto" hangingPunct="1">
              <a:spcAft>
                <a:spcPts val="0"/>
              </a:spcAft>
              <a:buFont typeface="Arial" pitchFamily="34" charset="0"/>
              <a:buChar char="•"/>
              <a:defRPr/>
            </a:pPr>
            <a:r>
              <a:rPr lang="en-US" dirty="0" smtClean="0"/>
              <a:t>Can be used to produce a smoother edge</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sz="2600" dirty="0" smtClean="0"/>
          </a:p>
        </p:txBody>
      </p:sp>
      <p:pic>
        <p:nvPicPr>
          <p:cNvPr id="4" name="Picture 8" descr="20011101_Using_Tools_page003img004"/>
          <p:cNvPicPr>
            <a:picLocks noChangeAspect="1" noChangeArrowheads="1"/>
          </p:cNvPicPr>
          <p:nvPr/>
        </p:nvPicPr>
        <p:blipFill>
          <a:blip r:embed="rId2" cstate="print"/>
          <a:srcRect/>
          <a:stretch>
            <a:fillRect/>
          </a:stretch>
        </p:blipFill>
        <p:spPr bwMode="auto">
          <a:xfrm>
            <a:off x="4495800" y="2881313"/>
            <a:ext cx="4468813" cy="35956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a:xfrm>
            <a:off x="381000" y="0"/>
            <a:ext cx="8229600" cy="560388"/>
          </a:xfrm>
        </p:spPr>
        <p:txBody>
          <a:bodyPr/>
          <a:lstStyle/>
          <a:p>
            <a:pPr eaLnBrk="1" hangingPunct="1"/>
            <a:r>
              <a:rPr lang="en-US" b="1" smtClean="0"/>
              <a:t>Shearing:</a:t>
            </a:r>
            <a:endParaRPr lang="en-US" smtClean="0"/>
          </a:p>
        </p:txBody>
      </p:sp>
      <p:sp>
        <p:nvSpPr>
          <p:cNvPr id="335875" name="Rectangle 3"/>
          <p:cNvSpPr>
            <a:spLocks noGrp="1" noChangeArrowheads="1"/>
          </p:cNvSpPr>
          <p:nvPr>
            <p:ph idx="1"/>
          </p:nvPr>
        </p:nvSpPr>
        <p:spPr>
          <a:xfrm>
            <a:off x="152400" y="533400"/>
            <a:ext cx="4495800" cy="6324600"/>
          </a:xfrm>
        </p:spPr>
        <p:txBody>
          <a:bodyPr rtlCol="0">
            <a:normAutofit/>
          </a:bodyPr>
          <a:lstStyle/>
          <a:p>
            <a:pPr eaLnBrk="1" fontAlgn="auto" hangingPunct="1">
              <a:spcAft>
                <a:spcPts val="0"/>
              </a:spcAft>
              <a:buFont typeface="Wingdings" pitchFamily="2" charset="2"/>
              <a:buNone/>
              <a:defRPr/>
            </a:pPr>
            <a:r>
              <a:rPr lang="en-US" b="1" dirty="0" smtClean="0">
                <a:solidFill>
                  <a:srgbClr val="00CCFF"/>
                </a:solidFill>
                <a:latin typeface="+mj-lt"/>
              </a:rPr>
              <a:t>Trimming:</a:t>
            </a:r>
          </a:p>
          <a:p>
            <a:pPr eaLnBrk="1" fontAlgn="auto" hangingPunct="1">
              <a:spcAft>
                <a:spcPts val="0"/>
              </a:spcAft>
              <a:buFont typeface="Arial" pitchFamily="34" charset="0"/>
              <a:buChar char="•"/>
              <a:defRPr/>
            </a:pPr>
            <a:r>
              <a:rPr lang="en-US" dirty="0" smtClean="0">
                <a:solidFill>
                  <a:srgbClr val="00CCFF"/>
                </a:solidFill>
                <a:latin typeface="+mj-lt"/>
              </a:rPr>
              <a:t>Cutting off of  protruding unwanted part or fins or edge.</a:t>
            </a:r>
          </a:p>
          <a:p>
            <a:pPr eaLnBrk="1" fontAlgn="auto" hangingPunct="1">
              <a:spcAft>
                <a:spcPts val="0"/>
              </a:spcAft>
              <a:buFont typeface="Arial" pitchFamily="34" charset="0"/>
              <a:buChar char="•"/>
              <a:defRPr/>
            </a:pPr>
            <a:endParaRPr lang="en-US" dirty="0" smtClean="0">
              <a:solidFill>
                <a:srgbClr val="00CCFF"/>
              </a:solidFill>
              <a:latin typeface="+mj-lt"/>
            </a:endParaRPr>
          </a:p>
          <a:p>
            <a:pPr eaLnBrk="1" fontAlgn="auto" hangingPunct="1">
              <a:spcAft>
                <a:spcPts val="0"/>
              </a:spcAft>
              <a:buFont typeface="Wingdings" pitchFamily="2" charset="2"/>
              <a:buNone/>
              <a:defRPr/>
            </a:pPr>
            <a:r>
              <a:rPr lang="en-US" b="1" dirty="0" smtClean="0">
                <a:solidFill>
                  <a:srgbClr val="00CCFF"/>
                </a:solidFill>
                <a:latin typeface="+mj-lt"/>
              </a:rPr>
              <a:t>Cutoff:</a:t>
            </a:r>
          </a:p>
          <a:p>
            <a:pPr eaLnBrk="1" fontAlgn="auto" hangingPunct="1">
              <a:spcAft>
                <a:spcPts val="0"/>
              </a:spcAft>
              <a:buFont typeface="Arial" pitchFamily="34" charset="0"/>
              <a:buChar char="•"/>
              <a:defRPr/>
            </a:pPr>
            <a:r>
              <a:rPr lang="en-US" dirty="0" smtClean="0"/>
              <a:t>Punch and die operation used to separate a stamping or other product from a strip or stock</a:t>
            </a:r>
            <a:endParaRPr lang="en-US" b="1" dirty="0" smtClean="0">
              <a:solidFill>
                <a:srgbClr val="00CCFF"/>
              </a:solidFill>
              <a:latin typeface="+mj-lt"/>
            </a:endParaRPr>
          </a:p>
          <a:p>
            <a:pPr eaLnBrk="1" fontAlgn="auto" hangingPunct="1">
              <a:spcAft>
                <a:spcPts val="0"/>
              </a:spcAft>
              <a:buFont typeface="Arial" pitchFamily="34" charset="0"/>
              <a:buChar char="•"/>
              <a:defRPr/>
            </a:pPr>
            <a:endParaRPr lang="en-US" dirty="0" smtClean="0">
              <a:solidFill>
                <a:srgbClr val="00CCFF"/>
              </a:solidFill>
              <a:latin typeface="+mj-lt"/>
            </a:endParaRPr>
          </a:p>
          <a:p>
            <a:pPr eaLnBrk="1" fontAlgn="auto" hangingPunct="1">
              <a:spcAft>
                <a:spcPts val="0"/>
              </a:spcAft>
              <a:buFont typeface="Arial" pitchFamily="34" charset="0"/>
              <a:buChar char="•"/>
              <a:defRPr/>
            </a:pPr>
            <a:endParaRPr lang="en-US" dirty="0" smtClean="0">
              <a:latin typeface="+mj-lt"/>
            </a:endParaRPr>
          </a:p>
        </p:txBody>
      </p:sp>
      <p:pic>
        <p:nvPicPr>
          <p:cNvPr id="4" name="Picture 106" descr="trimming"/>
          <p:cNvPicPr>
            <a:picLocks noChangeAspect="1" noChangeArrowheads="1"/>
          </p:cNvPicPr>
          <p:nvPr/>
        </p:nvPicPr>
        <p:blipFill>
          <a:blip r:embed="rId2" cstate="print"/>
          <a:srcRect/>
          <a:stretch>
            <a:fillRect/>
          </a:stretch>
        </p:blipFill>
        <p:spPr bwMode="auto">
          <a:xfrm>
            <a:off x="4724400" y="609600"/>
            <a:ext cx="3962400" cy="2971800"/>
          </a:xfrm>
          <a:prstGeom prst="rect">
            <a:avLst/>
          </a:prstGeom>
          <a:noFill/>
          <a:ln w="9525">
            <a:noFill/>
            <a:miter lim="800000"/>
            <a:headEnd/>
            <a:tailEnd/>
          </a:ln>
        </p:spPr>
      </p:pic>
      <p:pic>
        <p:nvPicPr>
          <p:cNvPr id="5" name="Picture 8" descr="Fig4"/>
          <p:cNvPicPr>
            <a:picLocks noChangeAspect="1" noChangeArrowheads="1"/>
          </p:cNvPicPr>
          <p:nvPr/>
        </p:nvPicPr>
        <p:blipFill>
          <a:blip r:embed="rId3" cstate="print"/>
          <a:srcRect/>
          <a:stretch>
            <a:fillRect/>
          </a:stretch>
        </p:blipFill>
        <p:spPr bwMode="auto">
          <a:xfrm>
            <a:off x="5029200" y="3667125"/>
            <a:ext cx="3276600" cy="30749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381000" y="0"/>
            <a:ext cx="8229600" cy="560388"/>
          </a:xfrm>
        </p:spPr>
        <p:txBody>
          <a:bodyPr/>
          <a:lstStyle/>
          <a:p>
            <a:pPr eaLnBrk="1" hangingPunct="1"/>
            <a:r>
              <a:rPr lang="en-US" b="1" smtClean="0"/>
              <a:t>Shearing:</a:t>
            </a:r>
            <a:endParaRPr lang="en-US" smtClean="0"/>
          </a:p>
        </p:txBody>
      </p:sp>
      <p:sp>
        <p:nvSpPr>
          <p:cNvPr id="336899" name="Rectangle 3"/>
          <p:cNvSpPr>
            <a:spLocks noGrp="1" noChangeArrowheads="1"/>
          </p:cNvSpPr>
          <p:nvPr>
            <p:ph idx="1"/>
          </p:nvPr>
        </p:nvSpPr>
        <p:spPr>
          <a:xfrm>
            <a:off x="152400" y="533400"/>
            <a:ext cx="4495800" cy="6324600"/>
          </a:xfrm>
        </p:spPr>
        <p:txBody>
          <a:bodyPr rtlCol="0">
            <a:normAutofit/>
          </a:bodyPr>
          <a:lstStyle/>
          <a:p>
            <a:pPr eaLnBrk="1" fontAlgn="auto" hangingPunct="1">
              <a:spcAft>
                <a:spcPts val="0"/>
              </a:spcAft>
              <a:buFont typeface="Wingdings" pitchFamily="2" charset="2"/>
              <a:buNone/>
              <a:defRPr/>
            </a:pPr>
            <a:r>
              <a:rPr lang="en-US" b="1" dirty="0" smtClean="0">
                <a:solidFill>
                  <a:srgbClr val="00CCFF"/>
                </a:solidFill>
                <a:latin typeface="+mj-lt"/>
              </a:rPr>
              <a:t>Dinking:</a:t>
            </a:r>
          </a:p>
          <a:p>
            <a:pPr eaLnBrk="1" fontAlgn="auto" hangingPunct="1">
              <a:spcAft>
                <a:spcPts val="0"/>
              </a:spcAft>
              <a:buFont typeface="Arial" pitchFamily="34" charset="0"/>
              <a:buChar char="•"/>
              <a:defRPr/>
            </a:pPr>
            <a:r>
              <a:rPr lang="en-US" dirty="0" smtClean="0"/>
              <a:t>Used to blank shapes from low-strength materials such as rubber, fiber and cloth</a:t>
            </a:r>
          </a:p>
          <a:p>
            <a:pPr eaLnBrk="1" fontAlgn="auto" hangingPunct="1">
              <a:spcAft>
                <a:spcPts val="0"/>
              </a:spcAft>
              <a:buFont typeface="Arial" pitchFamily="34" charset="0"/>
              <a:buChar char="•"/>
              <a:defRPr/>
            </a:pPr>
            <a:endParaRPr lang="en-US" b="1" dirty="0" smtClean="0">
              <a:solidFill>
                <a:srgbClr val="00CCFF"/>
              </a:solidFill>
              <a:latin typeface="+mj-lt"/>
            </a:endParaRPr>
          </a:p>
          <a:p>
            <a:pPr eaLnBrk="1" fontAlgn="auto" hangingPunct="1">
              <a:spcAft>
                <a:spcPts val="0"/>
              </a:spcAft>
              <a:buFont typeface="Arial" pitchFamily="34" charset="0"/>
              <a:buChar char="•"/>
              <a:defRPr/>
            </a:pPr>
            <a:endParaRPr lang="en-US" sz="2600" dirty="0" smtClean="0"/>
          </a:p>
        </p:txBody>
      </p:sp>
      <p:pic>
        <p:nvPicPr>
          <p:cNvPr id="4" name="Picture 10" descr="rubberblankdiscin"/>
          <p:cNvPicPr>
            <a:picLocks noChangeAspect="1" noChangeArrowheads="1"/>
          </p:cNvPicPr>
          <p:nvPr/>
        </p:nvPicPr>
        <p:blipFill>
          <a:blip r:embed="rId2" cstate="print"/>
          <a:srcRect/>
          <a:stretch>
            <a:fillRect/>
          </a:stretch>
        </p:blipFill>
        <p:spPr bwMode="auto">
          <a:xfrm>
            <a:off x="4724400" y="914400"/>
            <a:ext cx="4062413" cy="4876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a:xfrm>
            <a:off x="381000" y="0"/>
            <a:ext cx="8229600" cy="381000"/>
          </a:xfrm>
        </p:spPr>
        <p:txBody>
          <a:bodyPr/>
          <a:lstStyle/>
          <a:p>
            <a:pPr eaLnBrk="1" hangingPunct="1"/>
            <a:r>
              <a:rPr lang="en-US" smtClean="0"/>
              <a:t>Cold Rod or Bar Drawing:</a:t>
            </a:r>
          </a:p>
        </p:txBody>
      </p:sp>
      <p:sp>
        <p:nvSpPr>
          <p:cNvPr id="337923" name="Rectangle 3"/>
          <p:cNvSpPr>
            <a:spLocks noGrp="1" noChangeArrowheads="1"/>
          </p:cNvSpPr>
          <p:nvPr>
            <p:ph idx="1"/>
          </p:nvPr>
        </p:nvSpPr>
        <p:spPr>
          <a:xfrm>
            <a:off x="0" y="381000"/>
            <a:ext cx="9144000" cy="3733800"/>
          </a:xfrm>
        </p:spPr>
        <p:txBody>
          <a:bodyPr rtlCol="0">
            <a:normAutofit lnSpcReduction="10000"/>
          </a:bodyPr>
          <a:lstStyle/>
          <a:p>
            <a:pPr eaLnBrk="1" fontAlgn="auto" hangingPunct="1">
              <a:spcAft>
                <a:spcPts val="0"/>
              </a:spcAft>
              <a:buFont typeface="Arial" pitchFamily="34" charset="0"/>
              <a:buChar char="•"/>
              <a:defRPr/>
            </a:pPr>
            <a:r>
              <a:rPr lang="en-US" sz="2600" dirty="0" smtClean="0"/>
              <a:t>For </a:t>
            </a:r>
            <a:r>
              <a:rPr lang="en-US" sz="2600" b="1" dirty="0" smtClean="0"/>
              <a:t>sheet metal</a:t>
            </a:r>
            <a:r>
              <a:rPr lang="en-US" sz="2600" dirty="0" smtClean="0"/>
              <a:t>, it refers to the forming of parts where plastic form  occurs over a curved  axis.</a:t>
            </a:r>
          </a:p>
          <a:p>
            <a:pPr eaLnBrk="1" fontAlgn="auto" hangingPunct="1">
              <a:spcAft>
                <a:spcPts val="0"/>
              </a:spcAft>
              <a:buFont typeface="Arial" pitchFamily="34" charset="0"/>
              <a:buChar char="•"/>
              <a:defRPr/>
            </a:pPr>
            <a:r>
              <a:rPr lang="en-US" sz="2600" dirty="0" smtClean="0"/>
              <a:t>For </a:t>
            </a:r>
            <a:r>
              <a:rPr lang="en-US" sz="2600" b="1" dirty="0" smtClean="0"/>
              <a:t>wire</a:t>
            </a:r>
            <a:r>
              <a:rPr lang="en-US" sz="2600" dirty="0" smtClean="0"/>
              <a:t>, </a:t>
            </a:r>
            <a:r>
              <a:rPr lang="en-US" sz="2600" b="1" dirty="0" smtClean="0"/>
              <a:t>rod</a:t>
            </a:r>
            <a:r>
              <a:rPr lang="en-US" sz="2600" dirty="0" smtClean="0"/>
              <a:t>, or </a:t>
            </a:r>
            <a:r>
              <a:rPr lang="en-US" sz="2600" b="1" dirty="0" smtClean="0"/>
              <a:t>tubing</a:t>
            </a:r>
            <a:r>
              <a:rPr lang="en-US" sz="2600" dirty="0" smtClean="0"/>
              <a:t>, it refers to the process of reducing the cross  section of the  material by pulling it through a die.</a:t>
            </a:r>
          </a:p>
          <a:p>
            <a:pPr eaLnBrk="1" fontAlgn="auto" hangingPunct="1">
              <a:spcAft>
                <a:spcPts val="0"/>
              </a:spcAft>
              <a:buFont typeface="Arial" pitchFamily="34" charset="0"/>
              <a:buChar char="•"/>
              <a:defRPr/>
            </a:pPr>
            <a:r>
              <a:rPr lang="en-US" sz="2600" dirty="0" smtClean="0"/>
              <a:t>If the product cannot be bent or coiled conveniently, straight-pull draw benches are employed on finite-length stock.</a:t>
            </a:r>
          </a:p>
          <a:p>
            <a:pPr eaLnBrk="1" fontAlgn="auto" hangingPunct="1">
              <a:spcAft>
                <a:spcPts val="0"/>
              </a:spcAft>
              <a:buFont typeface="Arial" pitchFamily="34" charset="0"/>
              <a:buChar char="•"/>
              <a:defRPr/>
            </a:pPr>
            <a:r>
              <a:rPr lang="en-US" b="1" dirty="0" smtClean="0"/>
              <a:t>Rod, Bar and Tube Drawing:</a:t>
            </a:r>
          </a:p>
          <a:p>
            <a:pPr marL="514350" indent="-514350" eaLnBrk="1" fontAlgn="auto" hangingPunct="1">
              <a:spcAft>
                <a:spcPts val="0"/>
              </a:spcAft>
              <a:buFont typeface="Wingdings" pitchFamily="2" charset="2"/>
              <a:buNone/>
              <a:defRPr/>
            </a:pPr>
            <a:r>
              <a:rPr lang="en-US" b="1" dirty="0" smtClean="0"/>
              <a:t>	</a:t>
            </a:r>
            <a:r>
              <a:rPr lang="en-US" i="1" dirty="0" smtClean="0"/>
              <a:t>Rod or bar drawing</a:t>
            </a:r>
          </a:p>
          <a:p>
            <a:pPr eaLnBrk="1" fontAlgn="auto" hangingPunct="1">
              <a:spcAft>
                <a:spcPts val="0"/>
              </a:spcAft>
              <a:buFont typeface="Arial" pitchFamily="34" charset="0"/>
              <a:buChar char="•"/>
              <a:defRPr/>
            </a:pPr>
            <a:endParaRPr lang="en-US" dirty="0" smtClean="0"/>
          </a:p>
        </p:txBody>
      </p:sp>
      <p:pic>
        <p:nvPicPr>
          <p:cNvPr id="337925" name="Picture 5"/>
          <p:cNvPicPr>
            <a:picLocks noChangeAspect="1" noChangeArrowheads="1"/>
          </p:cNvPicPr>
          <p:nvPr/>
        </p:nvPicPr>
        <p:blipFill>
          <a:blip r:embed="rId2" cstate="print"/>
          <a:srcRect/>
          <a:stretch>
            <a:fillRect/>
          </a:stretch>
        </p:blipFill>
        <p:spPr bwMode="auto">
          <a:xfrm>
            <a:off x="2133600" y="4267200"/>
            <a:ext cx="5029200" cy="23526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37925"/>
                                        </p:tgtEl>
                                        <p:attrNameLst>
                                          <p:attrName>style.visibility</p:attrName>
                                        </p:attrNameLst>
                                      </p:cBhvr>
                                      <p:to>
                                        <p:strVal val="visible"/>
                                      </p:to>
                                    </p:set>
                                    <p:animEffect transition="in" filter="checkerboard(across)">
                                      <p:cBhvr>
                                        <p:cTn id="7" dur="500"/>
                                        <p:tgtEl>
                                          <p:spTgt spid="337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381000" y="0"/>
            <a:ext cx="8229600" cy="560388"/>
          </a:xfrm>
        </p:spPr>
        <p:txBody>
          <a:bodyPr/>
          <a:lstStyle/>
          <a:p>
            <a:pPr eaLnBrk="1" hangingPunct="1"/>
            <a:r>
              <a:rPr lang="en-US" smtClean="0"/>
              <a:t>Cold Tube Drawing:</a:t>
            </a:r>
          </a:p>
        </p:txBody>
      </p:sp>
      <p:sp>
        <p:nvSpPr>
          <p:cNvPr id="335875" name="Rectangle 3"/>
          <p:cNvSpPr>
            <a:spLocks noGrp="1" noChangeArrowheads="1"/>
          </p:cNvSpPr>
          <p:nvPr>
            <p:ph idx="1"/>
          </p:nvPr>
        </p:nvSpPr>
        <p:spPr>
          <a:xfrm>
            <a:off x="152400" y="533400"/>
            <a:ext cx="8839200" cy="2209800"/>
          </a:xfrm>
        </p:spPr>
        <p:txBody>
          <a:bodyPr/>
          <a:lstStyle/>
          <a:p>
            <a:pPr eaLnBrk="1" hangingPunct="1">
              <a:buFont typeface="Wingdings" pitchFamily="2" charset="2"/>
              <a:buNone/>
            </a:pPr>
            <a:r>
              <a:rPr lang="en-US" b="1" smtClean="0"/>
              <a:t>Tube Drawing:</a:t>
            </a:r>
          </a:p>
          <a:p>
            <a:pPr eaLnBrk="1" hangingPunct="1"/>
            <a:r>
              <a:rPr lang="en-US" smtClean="0"/>
              <a:t>Can be used to produce high quality tubing where the product requires the smooth surfaces, thin walls, accurate dimension and added strength.</a:t>
            </a:r>
          </a:p>
          <a:p>
            <a:pPr eaLnBrk="1" hangingPunct="1"/>
            <a:endParaRPr lang="en-US" b="1" smtClean="0"/>
          </a:p>
          <a:p>
            <a:pPr eaLnBrk="1" hangingPunct="1"/>
            <a:endParaRPr lang="en-US" sz="2600" smtClean="0"/>
          </a:p>
        </p:txBody>
      </p:sp>
      <p:pic>
        <p:nvPicPr>
          <p:cNvPr id="338950" name="Picture 6"/>
          <p:cNvPicPr>
            <a:picLocks noChangeAspect="1" noChangeArrowheads="1"/>
          </p:cNvPicPr>
          <p:nvPr/>
        </p:nvPicPr>
        <p:blipFill>
          <a:blip r:embed="rId2" cstate="print"/>
          <a:srcRect/>
          <a:stretch>
            <a:fillRect/>
          </a:stretch>
        </p:blipFill>
        <p:spPr bwMode="auto">
          <a:xfrm>
            <a:off x="228600" y="2819400"/>
            <a:ext cx="8534400" cy="26908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38950"/>
                                        </p:tgtEl>
                                        <p:attrNameLst>
                                          <p:attrName>style.visibility</p:attrName>
                                        </p:attrNameLst>
                                      </p:cBhvr>
                                      <p:to>
                                        <p:strVal val="visible"/>
                                      </p:to>
                                    </p:set>
                                    <p:animEffect transition="in" filter="checkerboard(across)">
                                      <p:cBhvr>
                                        <p:cTn id="7" dur="500"/>
                                        <p:tgtEl>
                                          <p:spTgt spid="338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a:xfrm>
            <a:off x="381000" y="0"/>
            <a:ext cx="8229600" cy="560388"/>
          </a:xfrm>
        </p:spPr>
        <p:txBody>
          <a:bodyPr/>
          <a:lstStyle/>
          <a:p>
            <a:pPr eaLnBrk="1" hangingPunct="1"/>
            <a:r>
              <a:rPr lang="en-US" smtClean="0"/>
              <a:t>Cold Wire Drawing:</a:t>
            </a:r>
          </a:p>
        </p:txBody>
      </p:sp>
      <p:sp>
        <p:nvSpPr>
          <p:cNvPr id="336899" name="Rectangle 3"/>
          <p:cNvSpPr>
            <a:spLocks noGrp="1" noChangeArrowheads="1"/>
          </p:cNvSpPr>
          <p:nvPr>
            <p:ph idx="1"/>
          </p:nvPr>
        </p:nvSpPr>
        <p:spPr>
          <a:xfrm>
            <a:off x="152400" y="533400"/>
            <a:ext cx="8839200" cy="1295400"/>
          </a:xfrm>
        </p:spPr>
        <p:txBody>
          <a:bodyPr/>
          <a:lstStyle/>
          <a:p>
            <a:pPr eaLnBrk="1" hangingPunct="1">
              <a:buFont typeface="Wingdings" pitchFamily="2" charset="2"/>
              <a:buNone/>
            </a:pPr>
            <a:r>
              <a:rPr lang="en-US" b="1" smtClean="0"/>
              <a:t>Wire Drawing:</a:t>
            </a:r>
          </a:p>
          <a:p>
            <a:pPr eaLnBrk="1" hangingPunct="1"/>
            <a:r>
              <a:rPr lang="en-US" smtClean="0"/>
              <a:t>Involves smaller diameter material product.</a:t>
            </a:r>
            <a:endParaRPr lang="en-US" b="1" smtClean="0"/>
          </a:p>
          <a:p>
            <a:pPr eaLnBrk="1" hangingPunct="1"/>
            <a:endParaRPr lang="en-US" smtClean="0"/>
          </a:p>
        </p:txBody>
      </p:sp>
      <p:pic>
        <p:nvPicPr>
          <p:cNvPr id="339972" name="Picture 4"/>
          <p:cNvPicPr>
            <a:picLocks noChangeAspect="1" noChangeArrowheads="1"/>
          </p:cNvPicPr>
          <p:nvPr/>
        </p:nvPicPr>
        <p:blipFill>
          <a:blip r:embed="rId3" cstate="print"/>
          <a:srcRect/>
          <a:stretch>
            <a:fillRect/>
          </a:stretch>
        </p:blipFill>
        <p:spPr bwMode="auto">
          <a:xfrm>
            <a:off x="381000" y="2286000"/>
            <a:ext cx="8353425" cy="35909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39972"/>
                                        </p:tgtEl>
                                        <p:attrNameLst>
                                          <p:attrName>style.visibility</p:attrName>
                                        </p:attrNameLst>
                                      </p:cBhvr>
                                      <p:to>
                                        <p:strVal val="visible"/>
                                      </p:to>
                                    </p:set>
                                    <p:animEffect transition="in" filter="checkerboard(across)">
                                      <p:cBhvr>
                                        <p:cTn id="7" dur="500"/>
                                        <p:tgtEl>
                                          <p:spTgt spid="339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381000" y="0"/>
            <a:ext cx="8229600" cy="560388"/>
          </a:xfrm>
        </p:spPr>
        <p:txBody>
          <a:bodyPr/>
          <a:lstStyle/>
          <a:p>
            <a:pPr eaLnBrk="1" hangingPunct="1"/>
            <a:r>
              <a:rPr lang="en-US" smtClean="0"/>
              <a:t>Cold Spinning:</a:t>
            </a:r>
          </a:p>
        </p:txBody>
      </p:sp>
      <p:sp>
        <p:nvSpPr>
          <p:cNvPr id="337923" name="Rectangle 3"/>
          <p:cNvSpPr>
            <a:spLocks noGrp="1" noChangeArrowheads="1"/>
          </p:cNvSpPr>
          <p:nvPr>
            <p:ph idx="1"/>
          </p:nvPr>
        </p:nvSpPr>
        <p:spPr>
          <a:xfrm>
            <a:off x="152400" y="533400"/>
            <a:ext cx="8839200" cy="2133600"/>
          </a:xfrm>
        </p:spPr>
        <p:txBody>
          <a:bodyPr/>
          <a:lstStyle/>
          <a:p>
            <a:pPr eaLnBrk="1" hangingPunct="1">
              <a:buFont typeface="Wingdings" pitchFamily="2" charset="2"/>
              <a:buNone/>
            </a:pPr>
            <a:r>
              <a:rPr lang="en-US" b="1" smtClean="0"/>
              <a:t>Spinning:</a:t>
            </a:r>
          </a:p>
          <a:p>
            <a:pPr eaLnBrk="1" hangingPunct="1"/>
            <a:r>
              <a:rPr lang="en-US" smtClean="0"/>
              <a:t>A cold-forming operation in which a rotating disk of sheet metal is shaped over a male form or mandrel</a:t>
            </a:r>
            <a:endParaRPr lang="en-US" b="1" smtClean="0"/>
          </a:p>
          <a:p>
            <a:pPr eaLnBrk="1" hangingPunct="1"/>
            <a:endParaRPr lang="en-US" sz="2600" smtClean="0"/>
          </a:p>
        </p:txBody>
      </p:sp>
      <p:pic>
        <p:nvPicPr>
          <p:cNvPr id="340996" name="Picture 4"/>
          <p:cNvPicPr>
            <a:picLocks noChangeAspect="1" noChangeArrowheads="1"/>
          </p:cNvPicPr>
          <p:nvPr/>
        </p:nvPicPr>
        <p:blipFill>
          <a:blip r:embed="rId2" cstate="print"/>
          <a:srcRect/>
          <a:stretch>
            <a:fillRect/>
          </a:stretch>
        </p:blipFill>
        <p:spPr bwMode="auto">
          <a:xfrm>
            <a:off x="2514600" y="2362200"/>
            <a:ext cx="5448300" cy="4495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40996"/>
                                        </p:tgtEl>
                                        <p:attrNameLst>
                                          <p:attrName>style.visibility</p:attrName>
                                        </p:attrNameLst>
                                      </p:cBhvr>
                                      <p:to>
                                        <p:strVal val="visible"/>
                                      </p:to>
                                    </p:set>
                                    <p:animEffect transition="in" filter="checkerboard(across)">
                                      <p:cBhvr>
                                        <p:cTn id="7" dur="500"/>
                                        <p:tgtEl>
                                          <p:spTgt spid="340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ext Box 4"/>
          <p:cNvSpPr txBox="1">
            <a:spLocks noChangeArrowheads="1"/>
          </p:cNvSpPr>
          <p:nvPr/>
        </p:nvSpPr>
        <p:spPr bwMode="auto">
          <a:xfrm>
            <a:off x="228600" y="228600"/>
            <a:ext cx="8686800" cy="1309688"/>
          </a:xfrm>
          <a:prstGeom prst="rect">
            <a:avLst/>
          </a:prstGeom>
          <a:noFill/>
          <a:ln w="9525">
            <a:noFill/>
            <a:miter lim="800000"/>
            <a:headEnd/>
            <a:tailEnd/>
          </a:ln>
        </p:spPr>
        <p:txBody>
          <a:bodyPr>
            <a:spAutoFit/>
          </a:bodyPr>
          <a:lstStyle/>
          <a:p>
            <a:r>
              <a:rPr lang="en-US" sz="3200" b="1"/>
              <a:t>Example: </a:t>
            </a:r>
          </a:p>
          <a:p>
            <a:r>
              <a:rPr lang="en-US" sz="2400"/>
              <a:t>Use the maximum-shear-stress criterion to establish whether yielding will occur for the stress state shown in the previous example.</a:t>
            </a:r>
          </a:p>
        </p:txBody>
      </p:sp>
      <p:pic>
        <p:nvPicPr>
          <p:cNvPr id="36871" name="Picture 7"/>
          <p:cNvPicPr>
            <a:picLocks noGrp="1" noChangeAspect="1" noChangeArrowheads="1"/>
          </p:cNvPicPr>
          <p:nvPr>
            <p:ph type="subTitle" idx="1"/>
          </p:nvPr>
        </p:nvPicPr>
        <p:blipFill>
          <a:blip r:embed="rId2" cstate="print"/>
          <a:srcRect/>
          <a:stretch>
            <a:fillRect/>
          </a:stretch>
        </p:blipFill>
        <p:spPr>
          <a:xfrm>
            <a:off x="228600" y="1828800"/>
            <a:ext cx="3094038" cy="2103438"/>
          </a:xfrm>
          <a:noFill/>
        </p:spPr>
      </p:pic>
      <p:pic>
        <p:nvPicPr>
          <p:cNvPr id="36872" name="Picture 8"/>
          <p:cNvPicPr>
            <a:picLocks noChangeAspect="1" noChangeArrowheads="1"/>
          </p:cNvPicPr>
          <p:nvPr/>
        </p:nvPicPr>
        <p:blipFill>
          <a:blip r:embed="rId3" cstate="print"/>
          <a:srcRect/>
          <a:stretch>
            <a:fillRect/>
          </a:stretch>
        </p:blipFill>
        <p:spPr bwMode="auto">
          <a:xfrm>
            <a:off x="4800600" y="1828800"/>
            <a:ext cx="3124200" cy="2057400"/>
          </a:xfrm>
          <a:prstGeom prst="rect">
            <a:avLst/>
          </a:prstGeom>
          <a:noFill/>
          <a:ln w="9525">
            <a:noFill/>
            <a:miter lim="800000"/>
            <a:headEnd/>
            <a:tailEnd/>
          </a:ln>
        </p:spPr>
      </p:pic>
      <p:sp>
        <p:nvSpPr>
          <p:cNvPr id="36873" name="Text Box 9"/>
          <p:cNvSpPr txBox="1">
            <a:spLocks noChangeArrowheads="1"/>
          </p:cNvSpPr>
          <p:nvPr/>
        </p:nvSpPr>
        <p:spPr bwMode="auto">
          <a:xfrm>
            <a:off x="304800" y="4267200"/>
            <a:ext cx="8686800" cy="822325"/>
          </a:xfrm>
          <a:prstGeom prst="rect">
            <a:avLst/>
          </a:prstGeom>
          <a:noFill/>
          <a:ln w="9525">
            <a:noFill/>
            <a:miter lim="800000"/>
            <a:headEnd/>
            <a:tailEnd/>
          </a:ln>
        </p:spPr>
        <p:txBody>
          <a:bodyPr>
            <a:spAutoFit/>
          </a:bodyPr>
          <a:lstStyle/>
          <a:p>
            <a:r>
              <a:rPr lang="en-US" sz="2400"/>
              <a:t>The calculated value of       is less then the yield stress (500 MPa), therefore yielding will not occur.</a:t>
            </a:r>
          </a:p>
        </p:txBody>
      </p:sp>
      <p:pic>
        <p:nvPicPr>
          <p:cNvPr id="36874" name="Picture 10"/>
          <p:cNvPicPr>
            <a:picLocks noChangeAspect="1" noChangeArrowheads="1"/>
          </p:cNvPicPr>
          <p:nvPr/>
        </p:nvPicPr>
        <p:blipFill>
          <a:blip r:embed="rId4" cstate="print"/>
          <a:srcRect/>
          <a:stretch>
            <a:fillRect/>
          </a:stretch>
        </p:blipFill>
        <p:spPr bwMode="auto">
          <a:xfrm>
            <a:off x="3352800" y="4343400"/>
            <a:ext cx="381000" cy="381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additive="base">
                                        <p:cTn id="7" dur="500" fill="hold"/>
                                        <p:tgtEl>
                                          <p:spTgt spid="36868"/>
                                        </p:tgtEl>
                                        <p:attrNameLst>
                                          <p:attrName>ppt_x</p:attrName>
                                        </p:attrNameLst>
                                      </p:cBhvr>
                                      <p:tavLst>
                                        <p:tav tm="0">
                                          <p:val>
                                            <p:strVal val="#ppt_x"/>
                                          </p:val>
                                        </p:tav>
                                        <p:tav tm="100000">
                                          <p:val>
                                            <p:strVal val="#ppt_x"/>
                                          </p:val>
                                        </p:tav>
                                      </p:tavLst>
                                    </p:anim>
                                    <p:anim calcmode="lin" valueType="num">
                                      <p:cBhvr additive="base">
                                        <p:cTn id="8" dur="500" fill="hold"/>
                                        <p:tgtEl>
                                          <p:spTgt spid="368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871"/>
                                        </p:tgtEl>
                                        <p:attrNameLst>
                                          <p:attrName>style.visibility</p:attrName>
                                        </p:attrNameLst>
                                      </p:cBhvr>
                                      <p:to>
                                        <p:strVal val="visible"/>
                                      </p:to>
                                    </p:set>
                                    <p:anim calcmode="lin" valueType="num">
                                      <p:cBhvr additive="base">
                                        <p:cTn id="11" dur="500" fill="hold"/>
                                        <p:tgtEl>
                                          <p:spTgt spid="36871"/>
                                        </p:tgtEl>
                                        <p:attrNameLst>
                                          <p:attrName>ppt_x</p:attrName>
                                        </p:attrNameLst>
                                      </p:cBhvr>
                                      <p:tavLst>
                                        <p:tav tm="0">
                                          <p:val>
                                            <p:strVal val="#ppt_x"/>
                                          </p:val>
                                        </p:tav>
                                        <p:tav tm="100000">
                                          <p:val>
                                            <p:strVal val="#ppt_x"/>
                                          </p:val>
                                        </p:tav>
                                      </p:tavLst>
                                    </p:anim>
                                    <p:anim calcmode="lin" valueType="num">
                                      <p:cBhvr additive="base">
                                        <p:cTn id="12" dur="500" fill="hold"/>
                                        <p:tgtEl>
                                          <p:spTgt spid="3687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6872"/>
                                        </p:tgtEl>
                                        <p:attrNameLst>
                                          <p:attrName>style.visibility</p:attrName>
                                        </p:attrNameLst>
                                      </p:cBhvr>
                                      <p:to>
                                        <p:strVal val="visible"/>
                                      </p:to>
                                    </p:set>
                                    <p:anim calcmode="lin" valueType="num">
                                      <p:cBhvr additive="base">
                                        <p:cTn id="17" dur="500" fill="hold"/>
                                        <p:tgtEl>
                                          <p:spTgt spid="36872"/>
                                        </p:tgtEl>
                                        <p:attrNameLst>
                                          <p:attrName>ppt_x</p:attrName>
                                        </p:attrNameLst>
                                      </p:cBhvr>
                                      <p:tavLst>
                                        <p:tav tm="0">
                                          <p:val>
                                            <p:strVal val="#ppt_x"/>
                                          </p:val>
                                        </p:tav>
                                        <p:tav tm="100000">
                                          <p:val>
                                            <p:strVal val="#ppt_x"/>
                                          </p:val>
                                        </p:tav>
                                      </p:tavLst>
                                    </p:anim>
                                    <p:anim calcmode="lin" valueType="num">
                                      <p:cBhvr additive="base">
                                        <p:cTn id="18" dur="500" fill="hold"/>
                                        <p:tgtEl>
                                          <p:spTgt spid="3687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6874"/>
                                        </p:tgtEl>
                                        <p:attrNameLst>
                                          <p:attrName>style.visibility</p:attrName>
                                        </p:attrNameLst>
                                      </p:cBhvr>
                                      <p:to>
                                        <p:strVal val="visible"/>
                                      </p:to>
                                    </p:set>
                                    <p:anim calcmode="lin" valueType="num">
                                      <p:cBhvr additive="base">
                                        <p:cTn id="23" dur="500" fill="hold"/>
                                        <p:tgtEl>
                                          <p:spTgt spid="36874"/>
                                        </p:tgtEl>
                                        <p:attrNameLst>
                                          <p:attrName>ppt_x</p:attrName>
                                        </p:attrNameLst>
                                      </p:cBhvr>
                                      <p:tavLst>
                                        <p:tav tm="0">
                                          <p:val>
                                            <p:strVal val="#ppt_x"/>
                                          </p:val>
                                        </p:tav>
                                        <p:tav tm="100000">
                                          <p:val>
                                            <p:strVal val="#ppt_x"/>
                                          </p:val>
                                        </p:tav>
                                      </p:tavLst>
                                    </p:anim>
                                    <p:anim calcmode="lin" valueType="num">
                                      <p:cBhvr additive="base">
                                        <p:cTn id="24" dur="500" fill="hold"/>
                                        <p:tgtEl>
                                          <p:spTgt spid="3687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6873"/>
                                        </p:tgtEl>
                                        <p:attrNameLst>
                                          <p:attrName>style.visibility</p:attrName>
                                        </p:attrNameLst>
                                      </p:cBhvr>
                                      <p:to>
                                        <p:strVal val="visible"/>
                                      </p:to>
                                    </p:set>
                                    <p:anim calcmode="lin" valueType="num">
                                      <p:cBhvr additive="base">
                                        <p:cTn id="27" dur="500" fill="hold"/>
                                        <p:tgtEl>
                                          <p:spTgt spid="36873"/>
                                        </p:tgtEl>
                                        <p:attrNameLst>
                                          <p:attrName>ppt_x</p:attrName>
                                        </p:attrNameLst>
                                      </p:cBhvr>
                                      <p:tavLst>
                                        <p:tav tm="0">
                                          <p:val>
                                            <p:strVal val="#ppt_x"/>
                                          </p:val>
                                        </p:tav>
                                        <p:tav tm="100000">
                                          <p:val>
                                            <p:strVal val="#ppt_x"/>
                                          </p:val>
                                        </p:tav>
                                      </p:tavLst>
                                    </p:anim>
                                    <p:anim calcmode="lin" valueType="num">
                                      <p:cBhvr additive="base">
                                        <p:cTn id="28" dur="500" fill="hold"/>
                                        <p:tgtEl>
                                          <p:spTgt spid="368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73" grpId="0"/>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381000" y="0"/>
            <a:ext cx="8229600" cy="381000"/>
          </a:xfrm>
        </p:spPr>
        <p:txBody>
          <a:bodyPr/>
          <a:lstStyle/>
          <a:p>
            <a:pPr eaLnBrk="1" hangingPunct="1"/>
            <a:r>
              <a:rPr lang="en-US" smtClean="0"/>
              <a:t>Squeezing:</a:t>
            </a:r>
          </a:p>
        </p:txBody>
      </p:sp>
      <p:sp>
        <p:nvSpPr>
          <p:cNvPr id="338947" name="Rectangle 3"/>
          <p:cNvSpPr>
            <a:spLocks noGrp="1" noChangeArrowheads="1"/>
          </p:cNvSpPr>
          <p:nvPr>
            <p:ph idx="1"/>
          </p:nvPr>
        </p:nvSpPr>
        <p:spPr>
          <a:xfrm>
            <a:off x="152400" y="381000"/>
            <a:ext cx="8839200" cy="6477000"/>
          </a:xfrm>
        </p:spPr>
        <p:txBody>
          <a:bodyPr/>
          <a:lstStyle/>
          <a:p>
            <a:pPr eaLnBrk="1" hangingPunct="1">
              <a:buFont typeface="Wingdings" pitchFamily="2" charset="2"/>
              <a:buNone/>
            </a:pPr>
            <a:r>
              <a:rPr lang="en-US" b="1" smtClean="0">
                <a:solidFill>
                  <a:srgbClr val="CCFF99"/>
                </a:solidFill>
              </a:rPr>
              <a:t>Classifications of Squeezing Processes:</a:t>
            </a:r>
          </a:p>
          <a:p>
            <a:pPr eaLnBrk="1" hangingPunct="1"/>
            <a:r>
              <a:rPr lang="en-US" sz="2700" smtClean="0"/>
              <a:t>Rolling</a:t>
            </a:r>
          </a:p>
          <a:p>
            <a:pPr eaLnBrk="1" hangingPunct="1"/>
            <a:r>
              <a:rPr lang="en-US" sz="2700" smtClean="0"/>
              <a:t>Cold Forging</a:t>
            </a:r>
          </a:p>
          <a:p>
            <a:pPr eaLnBrk="1" hangingPunct="1"/>
            <a:r>
              <a:rPr lang="en-US" sz="2700" smtClean="0"/>
              <a:t>Staking</a:t>
            </a:r>
          </a:p>
          <a:p>
            <a:pPr eaLnBrk="1" hangingPunct="1"/>
            <a:r>
              <a:rPr lang="en-US" sz="2700" smtClean="0"/>
              <a:t>Sizing</a:t>
            </a:r>
          </a:p>
          <a:p>
            <a:pPr eaLnBrk="1" hangingPunct="1"/>
            <a:r>
              <a:rPr lang="en-US" sz="2700" smtClean="0"/>
              <a:t>Swaging</a:t>
            </a:r>
          </a:p>
          <a:p>
            <a:pPr eaLnBrk="1" hangingPunct="1"/>
            <a:r>
              <a:rPr lang="en-US" sz="2700" smtClean="0"/>
              <a:t>Coining</a:t>
            </a:r>
          </a:p>
          <a:p>
            <a:pPr eaLnBrk="1" hangingPunct="1"/>
            <a:r>
              <a:rPr lang="en-US" sz="2700" smtClean="0"/>
              <a:t>Burnishing</a:t>
            </a:r>
          </a:p>
          <a:p>
            <a:pPr eaLnBrk="1" hangingPunct="1"/>
            <a:r>
              <a:rPr lang="en-US" sz="2700" smtClean="0"/>
              <a:t>Peening</a:t>
            </a:r>
          </a:p>
          <a:p>
            <a:pPr eaLnBrk="1" hangingPunct="1"/>
            <a:r>
              <a:rPr lang="en-US" sz="2700" smtClean="0"/>
              <a:t>Extrusion</a:t>
            </a:r>
          </a:p>
          <a:p>
            <a:pPr eaLnBrk="1" hangingPunct="1"/>
            <a:r>
              <a:rPr lang="en-US" sz="2700" smtClean="0"/>
              <a:t>Hubbing</a:t>
            </a:r>
          </a:p>
          <a:p>
            <a:pPr eaLnBrk="1" hangingPunct="1"/>
            <a:r>
              <a:rPr lang="en-US" sz="2700" smtClean="0"/>
              <a:t>Thread Rolling</a:t>
            </a:r>
          </a:p>
          <a:p>
            <a:pPr eaLnBrk="1" hangingPunct="1"/>
            <a:r>
              <a:rPr lang="en-US" sz="2700" smtClean="0"/>
              <a:t>Riveting</a:t>
            </a:r>
          </a:p>
          <a:p>
            <a:pPr eaLnBrk="1" hangingPunct="1"/>
            <a:endParaRPr lang="en-US" sz="2700" smtClean="0"/>
          </a:p>
          <a:p>
            <a:pPr eaLnBrk="1" hangingPunct="1"/>
            <a:endParaRPr lang="en-US" sz="2700" smtClean="0"/>
          </a:p>
          <a:p>
            <a:pPr eaLnBrk="1" hangingPunct="1"/>
            <a:endParaRPr lang="en-US" smtClean="0"/>
          </a:p>
          <a:p>
            <a:pPr eaLnBrk="1" hangingPunct="1"/>
            <a:endParaRPr lang="en-US" smtClean="0"/>
          </a:p>
          <a:p>
            <a:pPr eaLnBrk="1" hangingPunct="1"/>
            <a:endParaRPr lang="en-US" smtClean="0"/>
          </a:p>
          <a:p>
            <a:pPr eaLnBrk="1" hangingPunct="1"/>
            <a:endParaRPr lang="en-US" b="1" smtClean="0"/>
          </a:p>
        </p:txBody>
      </p:sp>
      <p:sp>
        <p:nvSpPr>
          <p:cNvPr id="338948" name="Rectangle 6"/>
          <p:cNvSpPr>
            <a:spLocks noChangeArrowheads="1"/>
          </p:cNvSpPr>
          <p:nvPr/>
        </p:nvSpPr>
        <p:spPr bwMode="auto">
          <a:xfrm>
            <a:off x="736600" y="2438400"/>
            <a:ext cx="1371600" cy="457200"/>
          </a:xfrm>
          <a:prstGeom prst="rect">
            <a:avLst/>
          </a:prstGeom>
          <a:noFill/>
          <a:ln w="9525">
            <a:noFill/>
            <a:miter lim="800000"/>
            <a:headEnd/>
            <a:tailEnd/>
          </a:ln>
        </p:spPr>
        <p:txBody>
          <a:bodyPr/>
          <a:lstStyle/>
          <a:p>
            <a:pPr marL="342900" indent="-342900">
              <a:spcBef>
                <a:spcPct val="20000"/>
              </a:spcBef>
              <a:buClr>
                <a:schemeClr val="accent1"/>
              </a:buClr>
              <a:buFont typeface="Wingdings" pitchFamily="2" charset="2"/>
              <a:buNone/>
            </a:pPr>
            <a:endParaRPr lang="en-US" sz="2800"/>
          </a:p>
        </p:txBody>
      </p:sp>
      <p:sp>
        <p:nvSpPr>
          <p:cNvPr id="338949" name="Rectangle 10"/>
          <p:cNvSpPr>
            <a:spLocks noChangeArrowheads="1"/>
          </p:cNvSpPr>
          <p:nvPr/>
        </p:nvSpPr>
        <p:spPr bwMode="auto">
          <a:xfrm>
            <a:off x="1524000" y="3276600"/>
            <a:ext cx="1600200" cy="457200"/>
          </a:xfrm>
          <a:prstGeom prst="rect">
            <a:avLst/>
          </a:prstGeom>
          <a:noFill/>
          <a:ln w="9525">
            <a:noFill/>
            <a:miter lim="800000"/>
            <a:headEnd/>
            <a:tailEnd/>
          </a:ln>
        </p:spPr>
        <p:txBody>
          <a:bodyPr/>
          <a:lstStyle/>
          <a:p>
            <a:pPr marL="342900" indent="-342900">
              <a:spcBef>
                <a:spcPct val="20000"/>
              </a:spcBef>
              <a:buClr>
                <a:schemeClr val="accent1"/>
              </a:buClr>
              <a:buFont typeface="Wingdings" pitchFamily="2" charset="2"/>
              <a:buNone/>
            </a:pPr>
            <a:endParaRPr lang="en-US" sz="2800"/>
          </a:p>
        </p:txBody>
      </p:sp>
      <p:sp>
        <p:nvSpPr>
          <p:cNvPr id="338950" name="Rectangle 11"/>
          <p:cNvSpPr>
            <a:spLocks noChangeArrowheads="1"/>
          </p:cNvSpPr>
          <p:nvPr/>
        </p:nvSpPr>
        <p:spPr bwMode="auto">
          <a:xfrm>
            <a:off x="2641600" y="2362200"/>
            <a:ext cx="2362200" cy="457200"/>
          </a:xfrm>
          <a:prstGeom prst="rect">
            <a:avLst/>
          </a:prstGeom>
          <a:noFill/>
          <a:ln w="9525">
            <a:noFill/>
            <a:miter lim="800000"/>
            <a:headEnd/>
            <a:tailEnd/>
          </a:ln>
        </p:spPr>
        <p:txBody>
          <a:bodyPr/>
          <a:lstStyle/>
          <a:p>
            <a:pPr marL="342900" indent="-342900">
              <a:spcBef>
                <a:spcPct val="20000"/>
              </a:spcBef>
              <a:buClr>
                <a:schemeClr val="accent1"/>
              </a:buClr>
              <a:buFont typeface="Wingdings" pitchFamily="2" charset="2"/>
              <a:buNone/>
            </a:pPr>
            <a:endParaRPr lang="en-US" sz="2800"/>
          </a:p>
        </p:txBody>
      </p:sp>
      <p:sp>
        <p:nvSpPr>
          <p:cNvPr id="338951" name="Rectangle 12"/>
          <p:cNvSpPr>
            <a:spLocks noChangeArrowheads="1"/>
          </p:cNvSpPr>
          <p:nvPr/>
        </p:nvSpPr>
        <p:spPr bwMode="auto">
          <a:xfrm>
            <a:off x="2286000" y="5943600"/>
            <a:ext cx="1778000" cy="457200"/>
          </a:xfrm>
          <a:prstGeom prst="rect">
            <a:avLst/>
          </a:prstGeom>
          <a:noFill/>
          <a:ln w="9525">
            <a:noFill/>
            <a:miter lim="800000"/>
            <a:headEnd/>
            <a:tailEnd/>
          </a:ln>
        </p:spPr>
        <p:txBody>
          <a:bodyPr/>
          <a:lstStyle/>
          <a:p>
            <a:pPr marL="342900" indent="-342900">
              <a:spcBef>
                <a:spcPct val="20000"/>
              </a:spcBef>
              <a:buClr>
                <a:schemeClr val="accent1"/>
              </a:buClr>
              <a:buFont typeface="Wingdings" pitchFamily="2" charset="2"/>
              <a:buNone/>
            </a:pPr>
            <a:endParaRPr lang="en-US" sz="2800"/>
          </a:p>
        </p:txBody>
      </p:sp>
      <p:sp>
        <p:nvSpPr>
          <p:cNvPr id="338952" name="Rectangle 13"/>
          <p:cNvSpPr>
            <a:spLocks noChangeArrowheads="1"/>
          </p:cNvSpPr>
          <p:nvPr/>
        </p:nvSpPr>
        <p:spPr bwMode="auto">
          <a:xfrm>
            <a:off x="5384800" y="2590800"/>
            <a:ext cx="1371600" cy="457200"/>
          </a:xfrm>
          <a:prstGeom prst="rect">
            <a:avLst/>
          </a:prstGeom>
          <a:noFill/>
          <a:ln w="9525">
            <a:noFill/>
            <a:miter lim="800000"/>
            <a:headEnd/>
            <a:tailEnd/>
          </a:ln>
        </p:spPr>
        <p:txBody>
          <a:bodyPr/>
          <a:lstStyle/>
          <a:p>
            <a:pPr marL="342900" indent="-342900">
              <a:spcBef>
                <a:spcPct val="20000"/>
              </a:spcBef>
              <a:buClr>
                <a:schemeClr val="accent1"/>
              </a:buClr>
              <a:buFont typeface="Wingdings" pitchFamily="2" charset="2"/>
              <a:buNone/>
            </a:pPr>
            <a:endParaRPr lang="en-US" sz="2800"/>
          </a:p>
        </p:txBody>
      </p:sp>
      <p:sp>
        <p:nvSpPr>
          <p:cNvPr id="338953" name="Rectangle 14"/>
          <p:cNvSpPr>
            <a:spLocks noChangeArrowheads="1"/>
          </p:cNvSpPr>
          <p:nvPr/>
        </p:nvSpPr>
        <p:spPr bwMode="auto">
          <a:xfrm>
            <a:off x="2743200" y="4953000"/>
            <a:ext cx="1600200" cy="457200"/>
          </a:xfrm>
          <a:prstGeom prst="rect">
            <a:avLst/>
          </a:prstGeom>
          <a:noFill/>
          <a:ln w="9525">
            <a:noFill/>
            <a:miter lim="800000"/>
            <a:headEnd/>
            <a:tailEnd/>
          </a:ln>
        </p:spPr>
        <p:txBody>
          <a:bodyPr/>
          <a:lstStyle/>
          <a:p>
            <a:pPr marL="342900" indent="-342900">
              <a:spcBef>
                <a:spcPct val="20000"/>
              </a:spcBef>
              <a:buClr>
                <a:schemeClr val="accent1"/>
              </a:buClr>
              <a:buFont typeface="Wingdings" pitchFamily="2" charset="2"/>
              <a:buNone/>
            </a:pPr>
            <a:endParaRPr lang="en-US" sz="2800"/>
          </a:p>
        </p:txBody>
      </p:sp>
      <p:sp>
        <p:nvSpPr>
          <p:cNvPr id="338954" name="Rectangle 15"/>
          <p:cNvSpPr>
            <a:spLocks noChangeArrowheads="1"/>
          </p:cNvSpPr>
          <p:nvPr/>
        </p:nvSpPr>
        <p:spPr bwMode="auto">
          <a:xfrm>
            <a:off x="6908800" y="2286000"/>
            <a:ext cx="1447800" cy="457200"/>
          </a:xfrm>
          <a:prstGeom prst="rect">
            <a:avLst/>
          </a:prstGeom>
          <a:noFill/>
          <a:ln w="9525">
            <a:noFill/>
            <a:miter lim="800000"/>
            <a:headEnd/>
            <a:tailEnd/>
          </a:ln>
        </p:spPr>
        <p:txBody>
          <a:bodyPr/>
          <a:lstStyle/>
          <a:p>
            <a:pPr marL="342900" indent="-342900">
              <a:spcBef>
                <a:spcPct val="20000"/>
              </a:spcBef>
              <a:buClr>
                <a:schemeClr val="accent1"/>
              </a:buClr>
              <a:buFont typeface="Wingdings" pitchFamily="2" charset="2"/>
              <a:buNone/>
            </a:pPr>
            <a:endParaRPr lang="en-US" sz="2800"/>
          </a:p>
        </p:txBody>
      </p:sp>
      <p:sp>
        <p:nvSpPr>
          <p:cNvPr id="338955" name="Rectangle 16"/>
          <p:cNvSpPr>
            <a:spLocks noChangeArrowheads="1"/>
          </p:cNvSpPr>
          <p:nvPr/>
        </p:nvSpPr>
        <p:spPr bwMode="auto">
          <a:xfrm>
            <a:off x="3670300" y="3429000"/>
            <a:ext cx="1511300" cy="457200"/>
          </a:xfrm>
          <a:prstGeom prst="rect">
            <a:avLst/>
          </a:prstGeom>
          <a:noFill/>
          <a:ln w="9525">
            <a:noFill/>
            <a:miter lim="800000"/>
            <a:headEnd/>
            <a:tailEnd/>
          </a:ln>
        </p:spPr>
        <p:txBody>
          <a:bodyPr/>
          <a:lstStyle/>
          <a:p>
            <a:pPr marL="342900" indent="-342900">
              <a:spcBef>
                <a:spcPct val="20000"/>
              </a:spcBef>
              <a:buClr>
                <a:schemeClr val="accent1"/>
              </a:buClr>
              <a:buFont typeface="Wingdings" pitchFamily="2" charset="2"/>
              <a:buNone/>
            </a:pPr>
            <a:endParaRPr lang="en-US" sz="2800"/>
          </a:p>
        </p:txBody>
      </p:sp>
      <p:sp>
        <p:nvSpPr>
          <p:cNvPr id="338956" name="Rectangle 17"/>
          <p:cNvSpPr>
            <a:spLocks noChangeArrowheads="1"/>
          </p:cNvSpPr>
          <p:nvPr/>
        </p:nvSpPr>
        <p:spPr bwMode="auto">
          <a:xfrm>
            <a:off x="4330700" y="4343400"/>
            <a:ext cx="1689100" cy="457200"/>
          </a:xfrm>
          <a:prstGeom prst="rect">
            <a:avLst/>
          </a:prstGeom>
          <a:noFill/>
          <a:ln w="9525">
            <a:noFill/>
            <a:miter lim="800000"/>
            <a:headEnd/>
            <a:tailEnd/>
          </a:ln>
        </p:spPr>
        <p:txBody>
          <a:bodyPr/>
          <a:lstStyle/>
          <a:p>
            <a:pPr marL="342900" indent="-342900">
              <a:spcBef>
                <a:spcPct val="20000"/>
              </a:spcBef>
              <a:buClr>
                <a:schemeClr val="accent1"/>
              </a:buClr>
              <a:buFont typeface="Wingdings" pitchFamily="2" charset="2"/>
              <a:buNone/>
            </a:pPr>
            <a:endParaRPr lang="en-US" sz="2800"/>
          </a:p>
        </p:txBody>
      </p:sp>
      <p:sp>
        <p:nvSpPr>
          <p:cNvPr id="338957" name="Rectangle 18"/>
          <p:cNvSpPr>
            <a:spLocks noChangeArrowheads="1"/>
          </p:cNvSpPr>
          <p:nvPr/>
        </p:nvSpPr>
        <p:spPr bwMode="auto">
          <a:xfrm>
            <a:off x="5867400" y="3352800"/>
            <a:ext cx="2133600" cy="457200"/>
          </a:xfrm>
          <a:prstGeom prst="rect">
            <a:avLst/>
          </a:prstGeom>
          <a:noFill/>
          <a:ln w="9525">
            <a:noFill/>
            <a:miter lim="800000"/>
            <a:headEnd/>
            <a:tailEnd/>
          </a:ln>
        </p:spPr>
        <p:txBody>
          <a:bodyPr/>
          <a:lstStyle/>
          <a:p>
            <a:pPr marL="342900" indent="-342900">
              <a:spcBef>
                <a:spcPct val="20000"/>
              </a:spcBef>
              <a:buClr>
                <a:schemeClr val="accent1"/>
              </a:buClr>
              <a:buFont typeface="Wingdings" pitchFamily="2" charset="2"/>
              <a:buNone/>
            </a:pPr>
            <a:endParaRPr lang="en-US" sz="2800"/>
          </a:p>
        </p:txBody>
      </p:sp>
      <p:sp>
        <p:nvSpPr>
          <p:cNvPr id="338958" name="Rectangle 19"/>
          <p:cNvSpPr>
            <a:spLocks noChangeArrowheads="1"/>
          </p:cNvSpPr>
          <p:nvPr/>
        </p:nvSpPr>
        <p:spPr bwMode="auto">
          <a:xfrm>
            <a:off x="7073900" y="4191000"/>
            <a:ext cx="1689100" cy="457200"/>
          </a:xfrm>
          <a:prstGeom prst="rect">
            <a:avLst/>
          </a:prstGeom>
          <a:noFill/>
          <a:ln w="9525">
            <a:noFill/>
            <a:miter lim="800000"/>
            <a:headEnd/>
            <a:tailEnd/>
          </a:ln>
        </p:spPr>
        <p:txBody>
          <a:bodyPr/>
          <a:lstStyle/>
          <a:p>
            <a:pPr marL="342900" indent="-342900">
              <a:spcBef>
                <a:spcPct val="20000"/>
              </a:spcBef>
              <a:buClr>
                <a:schemeClr val="accent1"/>
              </a:buClr>
              <a:buFont typeface="Wingdings" pitchFamily="2" charset="2"/>
              <a:buNone/>
            </a:pPr>
            <a:endParaRPr lang="en-US" sz="2800"/>
          </a:p>
        </p:txBody>
      </p:sp>
      <p:sp>
        <p:nvSpPr>
          <p:cNvPr id="338959" name="Rectangle 20"/>
          <p:cNvSpPr>
            <a:spLocks noChangeArrowheads="1"/>
          </p:cNvSpPr>
          <p:nvPr/>
        </p:nvSpPr>
        <p:spPr bwMode="auto">
          <a:xfrm>
            <a:off x="5029200" y="5181600"/>
            <a:ext cx="2667000" cy="457200"/>
          </a:xfrm>
          <a:prstGeom prst="rect">
            <a:avLst/>
          </a:prstGeom>
          <a:noFill/>
          <a:ln w="9525">
            <a:noFill/>
            <a:miter lim="800000"/>
            <a:headEnd/>
            <a:tailEnd/>
          </a:ln>
        </p:spPr>
        <p:txBody>
          <a:bodyPr/>
          <a:lstStyle/>
          <a:p>
            <a:pPr marL="342900" indent="-342900">
              <a:spcBef>
                <a:spcPct val="20000"/>
              </a:spcBef>
              <a:buClr>
                <a:schemeClr val="accent1"/>
              </a:buClr>
              <a:buFont typeface="Wingdings" pitchFamily="2" charset="2"/>
              <a:buNone/>
            </a:pPr>
            <a:endParaRPr lang="en-US" sz="2800"/>
          </a:p>
        </p:txBody>
      </p:sp>
    </p:spTree>
  </p:cSld>
  <p:clrMapOvr>
    <a:masterClrMapping/>
  </p:clrMapOvr>
  <p:transition/>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381000" y="0"/>
            <a:ext cx="8229600" cy="560388"/>
          </a:xfrm>
        </p:spPr>
        <p:txBody>
          <a:bodyPr/>
          <a:lstStyle/>
          <a:p>
            <a:pPr eaLnBrk="1" hangingPunct="1"/>
            <a:r>
              <a:rPr lang="en-US" smtClean="0"/>
              <a:t>Squeezing:</a:t>
            </a:r>
          </a:p>
        </p:txBody>
      </p:sp>
      <p:sp>
        <p:nvSpPr>
          <p:cNvPr id="339971" name="Rectangle 3"/>
          <p:cNvSpPr>
            <a:spLocks noGrp="1" noChangeArrowheads="1"/>
          </p:cNvSpPr>
          <p:nvPr>
            <p:ph idx="1"/>
          </p:nvPr>
        </p:nvSpPr>
        <p:spPr>
          <a:xfrm>
            <a:off x="152400" y="533400"/>
            <a:ext cx="4343400" cy="6324600"/>
          </a:xfrm>
        </p:spPr>
        <p:txBody>
          <a:bodyPr/>
          <a:lstStyle/>
          <a:p>
            <a:pPr eaLnBrk="1" hangingPunct="1">
              <a:buFont typeface="Wingdings" pitchFamily="2" charset="2"/>
              <a:buNone/>
            </a:pPr>
            <a:r>
              <a:rPr lang="en-US" b="1" smtClean="0"/>
              <a:t>Rolling:</a:t>
            </a:r>
          </a:p>
          <a:p>
            <a:pPr eaLnBrk="1" hangingPunct="1"/>
            <a:r>
              <a:rPr lang="en-US" smtClean="0">
                <a:solidFill>
                  <a:srgbClr val="FFFF99"/>
                </a:solidFill>
                <a:sym typeface="Wingdings 2" pitchFamily="18" charset="2"/>
              </a:rPr>
              <a:t>Process used in sheets, strips, bars, and rods to obtain products that have smooth surfaces and accurate dimensions; most cold-rolling is performed on four-high or cluster-type rolling mills</a:t>
            </a:r>
            <a:endParaRPr lang="en-US" b="1" smtClean="0"/>
          </a:p>
          <a:p>
            <a:pPr eaLnBrk="1" hangingPunct="1"/>
            <a:endParaRPr lang="en-US" sz="2600" smtClean="0"/>
          </a:p>
        </p:txBody>
      </p:sp>
      <p:pic>
        <p:nvPicPr>
          <p:cNvPr id="4" name="Picture 28" descr="Four-High Reversible Hydraulic Cold Mill (AGC Cold Mills)"/>
          <p:cNvPicPr>
            <a:picLocks noChangeAspect="1" noChangeArrowheads="1"/>
          </p:cNvPicPr>
          <p:nvPr/>
        </p:nvPicPr>
        <p:blipFill>
          <a:blip r:embed="rId2" cstate="print"/>
          <a:srcRect/>
          <a:stretch>
            <a:fillRect/>
          </a:stretch>
        </p:blipFill>
        <p:spPr bwMode="auto">
          <a:xfrm>
            <a:off x="4876800" y="685800"/>
            <a:ext cx="3627438" cy="2895600"/>
          </a:xfrm>
          <a:prstGeom prst="rect">
            <a:avLst/>
          </a:prstGeom>
          <a:noFill/>
          <a:ln w="9525">
            <a:noFill/>
            <a:miter lim="800000"/>
            <a:headEnd/>
            <a:tailEnd/>
          </a:ln>
        </p:spPr>
      </p:pic>
      <p:pic>
        <p:nvPicPr>
          <p:cNvPr id="5" name="Picture 23" descr="http://www.efunda.com/processes/metal_processing/images/rolling.gif"/>
          <p:cNvPicPr>
            <a:picLocks noChangeAspect="1" noChangeArrowheads="1"/>
          </p:cNvPicPr>
          <p:nvPr/>
        </p:nvPicPr>
        <p:blipFill>
          <a:blip r:embed="rId3" r:link="rId4" cstate="print"/>
          <a:srcRect/>
          <a:stretch>
            <a:fillRect/>
          </a:stretch>
        </p:blipFill>
        <p:spPr bwMode="auto">
          <a:xfrm>
            <a:off x="4953000" y="4267200"/>
            <a:ext cx="3876675" cy="20796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par>
                          <p:cTn id="8" fill="hold">
                            <p:stCondLst>
                              <p:cond delay="2000"/>
                            </p:stCondLst>
                            <p:childTnLst>
                              <p:par>
                                <p:cTn id="9" presetID="35"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anim calcmode="lin" valueType="num">
                                      <p:cBhvr>
                                        <p:cTn id="12" dur="2000" fill="hold"/>
                                        <p:tgtEl>
                                          <p:spTgt spid="5"/>
                                        </p:tgtEl>
                                        <p:attrNameLst>
                                          <p:attrName>style.rotation</p:attrName>
                                        </p:attrNameLst>
                                      </p:cBhvr>
                                      <p:tavLst>
                                        <p:tav tm="0">
                                          <p:val>
                                            <p:fltVal val="720"/>
                                          </p:val>
                                        </p:tav>
                                        <p:tav tm="100000">
                                          <p:val>
                                            <p:fltVal val="0"/>
                                          </p:val>
                                        </p:tav>
                                      </p:tavLst>
                                    </p:anim>
                                    <p:anim calcmode="lin" valueType="num">
                                      <p:cBhvr>
                                        <p:cTn id="13" dur="2000" fill="hold"/>
                                        <p:tgtEl>
                                          <p:spTgt spid="5"/>
                                        </p:tgtEl>
                                        <p:attrNameLst>
                                          <p:attrName>ppt_h</p:attrName>
                                        </p:attrNameLst>
                                      </p:cBhvr>
                                      <p:tavLst>
                                        <p:tav tm="0">
                                          <p:val>
                                            <p:fltVal val="0"/>
                                          </p:val>
                                        </p:tav>
                                        <p:tav tm="100000">
                                          <p:val>
                                            <p:strVal val="#ppt_h"/>
                                          </p:val>
                                        </p:tav>
                                      </p:tavLst>
                                    </p:anim>
                                    <p:anim calcmode="lin" valueType="num">
                                      <p:cBhvr>
                                        <p:cTn id="14"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381000" y="0"/>
            <a:ext cx="8229600" cy="560388"/>
          </a:xfrm>
        </p:spPr>
        <p:txBody>
          <a:bodyPr/>
          <a:lstStyle/>
          <a:p>
            <a:pPr eaLnBrk="1" hangingPunct="1"/>
            <a:r>
              <a:rPr lang="en-US" smtClean="0"/>
              <a:t>Squeezing processes:</a:t>
            </a:r>
          </a:p>
        </p:txBody>
      </p:sp>
      <p:sp>
        <p:nvSpPr>
          <p:cNvPr id="344067" name="Rectangle 3"/>
          <p:cNvSpPr>
            <a:spLocks noGrp="1" noChangeArrowheads="1"/>
          </p:cNvSpPr>
          <p:nvPr>
            <p:ph idx="1"/>
          </p:nvPr>
        </p:nvSpPr>
        <p:spPr>
          <a:xfrm>
            <a:off x="152400" y="533400"/>
            <a:ext cx="4267200" cy="6324600"/>
          </a:xfrm>
        </p:spPr>
        <p:txBody>
          <a:bodyPr rtlCol="0">
            <a:normAutofit fontScale="92500" lnSpcReduction="20000"/>
          </a:bodyPr>
          <a:lstStyle/>
          <a:p>
            <a:pPr eaLnBrk="1" fontAlgn="auto" hangingPunct="1">
              <a:spcAft>
                <a:spcPts val="0"/>
              </a:spcAft>
              <a:buFont typeface="Wingdings" pitchFamily="2" charset="2"/>
              <a:buNone/>
              <a:defRPr/>
            </a:pPr>
            <a:r>
              <a:rPr lang="en-US" b="1" dirty="0" smtClean="0">
                <a:solidFill>
                  <a:srgbClr val="CCFF99"/>
                </a:solidFill>
                <a:latin typeface="+mj-lt"/>
              </a:rPr>
              <a:t>SWAGING:</a:t>
            </a:r>
          </a:p>
          <a:p>
            <a:pPr eaLnBrk="1" fontAlgn="auto" hangingPunct="1">
              <a:spcAft>
                <a:spcPts val="0"/>
              </a:spcAft>
              <a:buFont typeface="Arial" pitchFamily="34" charset="0"/>
              <a:buChar char="•"/>
              <a:defRPr/>
            </a:pPr>
            <a:r>
              <a:rPr lang="en-US" dirty="0" smtClean="0">
                <a:solidFill>
                  <a:srgbClr val="FFFF99"/>
                </a:solidFill>
                <a:sym typeface="Wingdings 2" pitchFamily="18" charset="2"/>
              </a:rPr>
              <a:t>The forging process that reduces/increases the diameter, tapers, rods or points round bars or tubes by external hammering.  </a:t>
            </a:r>
          </a:p>
          <a:p>
            <a:pPr eaLnBrk="1" fontAlgn="auto" hangingPunct="1">
              <a:spcAft>
                <a:spcPts val="0"/>
              </a:spcAft>
              <a:buFont typeface="Wingdings" pitchFamily="2" charset="2"/>
              <a:buNone/>
              <a:defRPr/>
            </a:pPr>
            <a:r>
              <a:rPr lang="en-US" b="1" dirty="0" smtClean="0">
                <a:solidFill>
                  <a:srgbClr val="CCFF99"/>
                </a:solidFill>
                <a:latin typeface="+mj-lt"/>
              </a:rPr>
              <a:t>COLD FORGING:</a:t>
            </a:r>
          </a:p>
          <a:p>
            <a:pPr eaLnBrk="1" fontAlgn="auto" hangingPunct="1">
              <a:spcAft>
                <a:spcPts val="0"/>
              </a:spcAft>
              <a:buFont typeface="Arial" pitchFamily="34" charset="0"/>
              <a:buChar char="•"/>
              <a:defRPr/>
            </a:pPr>
            <a:r>
              <a:rPr lang="en-US" dirty="0" smtClean="0">
                <a:solidFill>
                  <a:srgbClr val="FFFF99"/>
                </a:solidFill>
                <a:sym typeface="Wingdings 2" pitchFamily="18" charset="2"/>
              </a:rPr>
              <a:t>The cold forging process </a:t>
            </a:r>
            <a:r>
              <a:rPr lang="en-US" dirty="0" smtClean="0">
                <a:solidFill>
                  <a:srgbClr val="FFFF99"/>
                </a:solidFill>
                <a:cs typeface="Times New Roman" pitchFamily="18" charset="0"/>
                <a:sym typeface="Wingdings 2" pitchFamily="18" charset="2"/>
              </a:rPr>
              <a:t>in which slugs of material are squeezed into shaped die cavities to produce finished parts of precise shape and size.</a:t>
            </a:r>
            <a:endParaRPr lang="en-US" b="1" dirty="0" smtClean="0">
              <a:solidFill>
                <a:srgbClr val="CCFF99"/>
              </a:solidFill>
            </a:endParaRPr>
          </a:p>
          <a:p>
            <a:pPr eaLnBrk="1" fontAlgn="auto" hangingPunct="1">
              <a:spcAft>
                <a:spcPts val="0"/>
              </a:spcAft>
              <a:buFont typeface="Arial" pitchFamily="34" charset="0"/>
              <a:buChar char="•"/>
              <a:defRPr/>
            </a:pPr>
            <a:endParaRPr lang="en-US" dirty="0" smtClean="0">
              <a:solidFill>
                <a:srgbClr val="FFFF99"/>
              </a:solidFill>
              <a:sym typeface="Wingdings 2" pitchFamily="18" charset="2"/>
            </a:endParaRPr>
          </a:p>
          <a:p>
            <a:pPr eaLnBrk="1" fontAlgn="auto" hangingPunct="1">
              <a:spcAft>
                <a:spcPts val="0"/>
              </a:spcAft>
              <a:buFont typeface="Arial" pitchFamily="34" charset="0"/>
              <a:buChar char="•"/>
              <a:defRPr/>
            </a:pPr>
            <a:endParaRPr lang="en-US" b="1" dirty="0" smtClean="0">
              <a:solidFill>
                <a:srgbClr val="CCFF99"/>
              </a:solidFill>
              <a:latin typeface="+mj-lt"/>
            </a:endParaRPr>
          </a:p>
          <a:p>
            <a:pPr eaLnBrk="1" fontAlgn="auto" hangingPunct="1">
              <a:spcAft>
                <a:spcPts val="0"/>
              </a:spcAft>
              <a:buFont typeface="Arial" pitchFamily="34" charset="0"/>
              <a:buChar char="•"/>
              <a:defRPr/>
            </a:pPr>
            <a:endParaRPr lang="en-US" sz="2600" dirty="0" smtClean="0"/>
          </a:p>
        </p:txBody>
      </p:sp>
      <p:pic>
        <p:nvPicPr>
          <p:cNvPr id="4" name="Picture 10" descr="http://www.efunda.com/processes/metal_processing/images/swaging.gif"/>
          <p:cNvPicPr>
            <a:picLocks noChangeAspect="1" noChangeArrowheads="1"/>
          </p:cNvPicPr>
          <p:nvPr/>
        </p:nvPicPr>
        <p:blipFill>
          <a:blip r:embed="rId3" r:link="rId4" cstate="print"/>
          <a:srcRect/>
          <a:stretch>
            <a:fillRect/>
          </a:stretch>
        </p:blipFill>
        <p:spPr bwMode="auto">
          <a:xfrm>
            <a:off x="4191000" y="762000"/>
            <a:ext cx="4724400" cy="2057400"/>
          </a:xfrm>
          <a:prstGeom prst="rect">
            <a:avLst/>
          </a:prstGeom>
          <a:noFill/>
          <a:ln w="9525">
            <a:noFill/>
            <a:miter lim="800000"/>
            <a:headEnd/>
            <a:tailEnd/>
          </a:ln>
        </p:spPr>
      </p:pic>
      <p:pic>
        <p:nvPicPr>
          <p:cNvPr id="5" name="Picture 9" descr="http://www.efunda.com/processes/metal_processing/images/heading_cold.gif"/>
          <p:cNvPicPr>
            <a:picLocks noChangeAspect="1" noChangeArrowheads="1"/>
          </p:cNvPicPr>
          <p:nvPr/>
        </p:nvPicPr>
        <p:blipFill>
          <a:blip r:embed="rId5" r:link="rId6" cstate="print"/>
          <a:srcRect/>
          <a:stretch>
            <a:fillRect/>
          </a:stretch>
        </p:blipFill>
        <p:spPr bwMode="auto">
          <a:xfrm>
            <a:off x="4419600" y="3886200"/>
            <a:ext cx="4249738" cy="2209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xfrm>
            <a:off x="381000" y="0"/>
            <a:ext cx="8229600" cy="560388"/>
          </a:xfrm>
        </p:spPr>
        <p:txBody>
          <a:bodyPr/>
          <a:lstStyle/>
          <a:p>
            <a:pPr eaLnBrk="1" hangingPunct="1"/>
            <a:r>
              <a:rPr lang="en-US" smtClean="0"/>
              <a:t>Squeezing processes:</a:t>
            </a:r>
          </a:p>
        </p:txBody>
      </p:sp>
      <p:sp>
        <p:nvSpPr>
          <p:cNvPr id="345091" name="Rectangle 3"/>
          <p:cNvSpPr>
            <a:spLocks noGrp="1" noChangeArrowheads="1"/>
          </p:cNvSpPr>
          <p:nvPr>
            <p:ph idx="1"/>
          </p:nvPr>
        </p:nvSpPr>
        <p:spPr>
          <a:xfrm>
            <a:off x="0" y="533400"/>
            <a:ext cx="4648200" cy="6324600"/>
          </a:xfrm>
        </p:spPr>
        <p:txBody>
          <a:bodyPr rtlCol="0">
            <a:normAutofit fontScale="92500"/>
          </a:bodyPr>
          <a:lstStyle/>
          <a:p>
            <a:pPr eaLnBrk="1" fontAlgn="auto" hangingPunct="1">
              <a:spcAft>
                <a:spcPts val="0"/>
              </a:spcAft>
              <a:buFont typeface="Wingdings" pitchFamily="2" charset="2"/>
              <a:buNone/>
              <a:defRPr/>
            </a:pPr>
            <a:r>
              <a:rPr lang="en-US" b="1" dirty="0" smtClean="0">
                <a:solidFill>
                  <a:srgbClr val="CCFF99"/>
                </a:solidFill>
                <a:latin typeface="+mj-lt"/>
              </a:rPr>
              <a:t>COLD EXTRUSION:</a:t>
            </a:r>
          </a:p>
          <a:p>
            <a:pPr eaLnBrk="1" fontAlgn="auto" hangingPunct="1">
              <a:spcAft>
                <a:spcPts val="0"/>
              </a:spcAft>
              <a:buFont typeface="Arial" pitchFamily="34" charset="0"/>
              <a:buChar char="•"/>
              <a:defRPr/>
            </a:pPr>
            <a:r>
              <a:rPr lang="en-US" dirty="0" smtClean="0"/>
              <a:t>The cold extrusion </a:t>
            </a:r>
            <a:r>
              <a:rPr lang="en-US" dirty="0" smtClean="0">
                <a:solidFill>
                  <a:srgbClr val="FFFF99"/>
                </a:solidFill>
                <a:sym typeface="Wingdings 2" pitchFamily="18" charset="2"/>
              </a:rPr>
              <a:t>process which is </a:t>
            </a:r>
            <a:r>
              <a:rPr lang="en-US" dirty="0" smtClean="0">
                <a:solidFill>
                  <a:srgbClr val="FFFF99"/>
                </a:solidFill>
                <a:cs typeface="Times New Roman" pitchFamily="18" charset="0"/>
                <a:sym typeface="Wingdings 2" pitchFamily="18" charset="2"/>
              </a:rPr>
              <a:t>commonly used to make collapsible tubes such as toothpaste tubes, cans usually using soft materials such as aluminum, lead, tin. Usually a small shot of solid material is placed in the die and is impacted by a ram, which causes cold flow in the material. </a:t>
            </a:r>
          </a:p>
        </p:txBody>
      </p:sp>
      <p:pic>
        <p:nvPicPr>
          <p:cNvPr id="4" name="Picture 10" descr="http://www.efunda.com/processes/metal_processing/images/impact_extrude1.gif"/>
          <p:cNvPicPr>
            <a:picLocks noChangeAspect="1" noChangeArrowheads="1"/>
          </p:cNvPicPr>
          <p:nvPr/>
        </p:nvPicPr>
        <p:blipFill>
          <a:blip r:embed="rId2" r:link="rId3" cstate="print"/>
          <a:srcRect/>
          <a:stretch>
            <a:fillRect/>
          </a:stretch>
        </p:blipFill>
        <p:spPr bwMode="auto">
          <a:xfrm>
            <a:off x="4876800" y="838200"/>
            <a:ext cx="4046538" cy="4419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381000" y="0"/>
            <a:ext cx="8229600" cy="381000"/>
          </a:xfrm>
        </p:spPr>
        <p:txBody>
          <a:bodyPr/>
          <a:lstStyle/>
          <a:p>
            <a:pPr eaLnBrk="1" hangingPunct="1"/>
            <a:r>
              <a:rPr lang="en-US" smtClean="0"/>
              <a:t>Squeezing processes:</a:t>
            </a:r>
          </a:p>
        </p:txBody>
      </p:sp>
      <p:sp>
        <p:nvSpPr>
          <p:cNvPr id="346115" name="Rectangle 3"/>
          <p:cNvSpPr>
            <a:spLocks noGrp="1" noChangeArrowheads="1"/>
          </p:cNvSpPr>
          <p:nvPr>
            <p:ph idx="1"/>
          </p:nvPr>
        </p:nvSpPr>
        <p:spPr>
          <a:xfrm>
            <a:off x="0" y="381000"/>
            <a:ext cx="9144000" cy="4343400"/>
          </a:xfrm>
        </p:spPr>
        <p:txBody>
          <a:bodyPr rtlCol="0">
            <a:normAutofit lnSpcReduction="10000"/>
          </a:bodyPr>
          <a:lstStyle/>
          <a:p>
            <a:pPr eaLnBrk="1" fontAlgn="auto" hangingPunct="1">
              <a:spcAft>
                <a:spcPts val="0"/>
              </a:spcAft>
              <a:buFont typeface="Wingdings" pitchFamily="2" charset="2"/>
              <a:buNone/>
              <a:defRPr/>
            </a:pPr>
            <a:r>
              <a:rPr lang="en-US" b="1" dirty="0" smtClean="0">
                <a:solidFill>
                  <a:srgbClr val="CCFF99"/>
                </a:solidFill>
                <a:latin typeface="+mj-lt"/>
              </a:rPr>
              <a:t>SIZING:</a:t>
            </a:r>
          </a:p>
          <a:p>
            <a:pPr eaLnBrk="1" fontAlgn="auto" hangingPunct="1">
              <a:spcAft>
                <a:spcPts val="0"/>
              </a:spcAft>
              <a:buFont typeface="Arial" pitchFamily="34" charset="0"/>
              <a:buChar char="•"/>
              <a:defRPr/>
            </a:pPr>
            <a:r>
              <a:rPr lang="en-US" dirty="0" smtClean="0">
                <a:solidFill>
                  <a:srgbClr val="FFFF99"/>
                </a:solidFill>
                <a:latin typeface="Baskerville Old Face" pitchFamily="18" charset="0"/>
                <a:sym typeface="Wingdings 2" pitchFamily="18" charset="2"/>
              </a:rPr>
              <a:t>The process of squeezing all or selected areas of forgings, ductile castings, or powder metallurgy products to achieve a desired thickness or precision.</a:t>
            </a:r>
          </a:p>
          <a:p>
            <a:pPr eaLnBrk="1" fontAlgn="auto" hangingPunct="1">
              <a:spcAft>
                <a:spcPts val="0"/>
              </a:spcAft>
              <a:buFont typeface="Arial" pitchFamily="34" charset="0"/>
              <a:buChar char="•"/>
              <a:defRPr/>
            </a:pPr>
            <a:endParaRPr lang="en-US" sz="1000" b="1" dirty="0" smtClean="0">
              <a:solidFill>
                <a:srgbClr val="CCFF99"/>
              </a:solidFill>
              <a:latin typeface="+mj-lt"/>
            </a:endParaRPr>
          </a:p>
          <a:p>
            <a:pPr eaLnBrk="1" fontAlgn="auto" hangingPunct="1">
              <a:spcAft>
                <a:spcPts val="0"/>
              </a:spcAft>
              <a:buFont typeface="Wingdings" pitchFamily="2" charset="2"/>
              <a:buNone/>
              <a:defRPr/>
            </a:pPr>
            <a:r>
              <a:rPr lang="en-US" b="1" dirty="0" smtClean="0">
                <a:solidFill>
                  <a:srgbClr val="CCFF99"/>
                </a:solidFill>
                <a:latin typeface="+mj-lt"/>
              </a:rPr>
              <a:t>RIVETING:</a:t>
            </a:r>
          </a:p>
          <a:p>
            <a:pPr eaLnBrk="1" fontAlgn="auto" hangingPunct="1">
              <a:spcAft>
                <a:spcPts val="0"/>
              </a:spcAft>
              <a:buFont typeface="Arial" pitchFamily="34" charset="0"/>
              <a:buChar char="•"/>
              <a:defRPr/>
            </a:pPr>
            <a:r>
              <a:rPr lang="en-US" dirty="0" smtClean="0">
                <a:solidFill>
                  <a:srgbClr val="FFFF99"/>
                </a:solidFill>
                <a:latin typeface="Baskerville Old Face" pitchFamily="18" charset="0"/>
                <a:sym typeface="Wingdings 2" pitchFamily="18" charset="2"/>
              </a:rPr>
              <a:t>The process where a head is formed on the shrank end of a fastener to permanently join sheets or plates of material.</a:t>
            </a:r>
          </a:p>
          <a:p>
            <a:pPr eaLnBrk="1" fontAlgn="auto" hangingPunct="1">
              <a:spcAft>
                <a:spcPts val="0"/>
              </a:spcAft>
              <a:buFont typeface="Arial" pitchFamily="34" charset="0"/>
              <a:buChar char="•"/>
              <a:defRPr/>
            </a:pPr>
            <a:endParaRPr lang="en-US" b="1" dirty="0" smtClean="0">
              <a:solidFill>
                <a:srgbClr val="CCFF99"/>
              </a:solidFill>
              <a:latin typeface="+mj-lt"/>
            </a:endParaRPr>
          </a:p>
          <a:p>
            <a:pPr eaLnBrk="1" fontAlgn="auto" hangingPunct="1">
              <a:spcAft>
                <a:spcPts val="0"/>
              </a:spcAft>
              <a:buFont typeface="Arial" pitchFamily="34" charset="0"/>
              <a:buChar char="•"/>
              <a:defRPr/>
            </a:pPr>
            <a:endParaRPr lang="en-US" b="1" dirty="0" smtClean="0">
              <a:solidFill>
                <a:srgbClr val="CCFF99"/>
              </a:solidFill>
              <a:latin typeface="+mj-lt"/>
            </a:endParaRPr>
          </a:p>
          <a:p>
            <a:pPr eaLnBrk="1" fontAlgn="auto" hangingPunct="1">
              <a:spcAft>
                <a:spcPts val="0"/>
              </a:spcAft>
              <a:buFont typeface="Arial" pitchFamily="34" charset="0"/>
              <a:buChar char="•"/>
              <a:defRPr/>
            </a:pPr>
            <a:endParaRPr lang="en-US" sz="2600" b="1" dirty="0" smtClean="0"/>
          </a:p>
        </p:txBody>
      </p:sp>
      <p:pic>
        <p:nvPicPr>
          <p:cNvPr id="4" name="Picture 10" descr="http://www.sandkuhler.com/images/workshop_riveting2.jpg"/>
          <p:cNvPicPr>
            <a:picLocks noChangeAspect="1" noChangeArrowheads="1"/>
          </p:cNvPicPr>
          <p:nvPr/>
        </p:nvPicPr>
        <p:blipFill>
          <a:blip r:embed="rId2" r:link="rId3" cstate="print"/>
          <a:srcRect/>
          <a:stretch>
            <a:fillRect/>
          </a:stretch>
        </p:blipFill>
        <p:spPr bwMode="auto">
          <a:xfrm>
            <a:off x="5638800" y="4343400"/>
            <a:ext cx="2209800" cy="2209800"/>
          </a:xfrm>
          <a:prstGeom prst="rect">
            <a:avLst/>
          </a:prstGeom>
          <a:noFill/>
          <a:ln w="9525">
            <a:noFill/>
            <a:miter lim="800000"/>
            <a:headEnd/>
            <a:tailEnd/>
          </a:ln>
        </p:spPr>
      </p:pic>
      <p:pic>
        <p:nvPicPr>
          <p:cNvPr id="5" name="Picture 12" descr="http://www.sandkuhler.com/images/workshop_riveted.jpg"/>
          <p:cNvPicPr>
            <a:picLocks noChangeAspect="1" noChangeArrowheads="1"/>
          </p:cNvPicPr>
          <p:nvPr/>
        </p:nvPicPr>
        <p:blipFill>
          <a:blip r:embed="rId4" r:link="rId5" cstate="print"/>
          <a:srcRect/>
          <a:stretch>
            <a:fillRect/>
          </a:stretch>
        </p:blipFill>
        <p:spPr bwMode="auto">
          <a:xfrm>
            <a:off x="2895600" y="4419600"/>
            <a:ext cx="2667000" cy="20002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a:xfrm>
            <a:off x="381000" y="0"/>
            <a:ext cx="8229600" cy="560388"/>
          </a:xfrm>
        </p:spPr>
        <p:txBody>
          <a:bodyPr/>
          <a:lstStyle/>
          <a:p>
            <a:pPr eaLnBrk="1" hangingPunct="1"/>
            <a:r>
              <a:rPr lang="en-US" smtClean="0"/>
              <a:t>Squeezing processes:</a:t>
            </a:r>
          </a:p>
        </p:txBody>
      </p:sp>
      <p:sp>
        <p:nvSpPr>
          <p:cNvPr id="344067" name="Rectangle 3"/>
          <p:cNvSpPr>
            <a:spLocks noGrp="1" noChangeArrowheads="1"/>
          </p:cNvSpPr>
          <p:nvPr>
            <p:ph idx="1"/>
          </p:nvPr>
        </p:nvSpPr>
        <p:spPr>
          <a:xfrm>
            <a:off x="152400" y="533400"/>
            <a:ext cx="4114800" cy="6324600"/>
          </a:xfrm>
        </p:spPr>
        <p:txBody>
          <a:bodyPr/>
          <a:lstStyle/>
          <a:p>
            <a:pPr algn="just" eaLnBrk="1" hangingPunct="1">
              <a:buFont typeface="Wingdings" pitchFamily="2" charset="2"/>
              <a:buNone/>
            </a:pPr>
            <a:r>
              <a:rPr lang="en-US" sz="2800" b="1" smtClean="0">
                <a:solidFill>
                  <a:srgbClr val="CCFF99"/>
                </a:solidFill>
              </a:rPr>
              <a:t>STAKING:</a:t>
            </a:r>
          </a:p>
          <a:p>
            <a:pPr algn="just" eaLnBrk="1" hangingPunct="1"/>
            <a:r>
              <a:rPr lang="en-US" sz="2800" smtClean="0">
                <a:solidFill>
                  <a:srgbClr val="FFFF99"/>
                </a:solidFill>
                <a:sym typeface="Wingdings 2" pitchFamily="18" charset="2"/>
              </a:rPr>
              <a:t>The process of permanently joining parts together when one part protrudes through a hole in the other; a shaped punch is driven into the end of the protruding piece where a deformation is formed causing a radial expansion, mechanically locking the two pieces together</a:t>
            </a:r>
            <a:endParaRPr lang="en-US" sz="2800" b="1" smtClean="0"/>
          </a:p>
        </p:txBody>
      </p:sp>
      <p:pic>
        <p:nvPicPr>
          <p:cNvPr id="4" name="Picture 9" descr="http://www.efunda.com/processes/metal_processing/images/staking.gif"/>
          <p:cNvPicPr>
            <a:picLocks noChangeAspect="1" noChangeArrowheads="1"/>
          </p:cNvPicPr>
          <p:nvPr/>
        </p:nvPicPr>
        <p:blipFill>
          <a:blip r:embed="rId2" r:link="rId3" cstate="print"/>
          <a:srcRect/>
          <a:stretch>
            <a:fillRect/>
          </a:stretch>
        </p:blipFill>
        <p:spPr bwMode="auto">
          <a:xfrm>
            <a:off x="4343400" y="762000"/>
            <a:ext cx="4191000" cy="558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381000" y="0"/>
            <a:ext cx="8229600" cy="560388"/>
          </a:xfrm>
        </p:spPr>
        <p:txBody>
          <a:bodyPr/>
          <a:lstStyle/>
          <a:p>
            <a:pPr eaLnBrk="1" hangingPunct="1"/>
            <a:r>
              <a:rPr lang="en-US" smtClean="0"/>
              <a:t>Squeezing processes:</a:t>
            </a:r>
          </a:p>
        </p:txBody>
      </p:sp>
      <p:sp>
        <p:nvSpPr>
          <p:cNvPr id="348163" name="Rectangle 3"/>
          <p:cNvSpPr>
            <a:spLocks noGrp="1" noChangeArrowheads="1"/>
          </p:cNvSpPr>
          <p:nvPr>
            <p:ph idx="1"/>
          </p:nvPr>
        </p:nvSpPr>
        <p:spPr>
          <a:xfrm>
            <a:off x="152400" y="533400"/>
            <a:ext cx="4953000" cy="6324600"/>
          </a:xfrm>
        </p:spPr>
        <p:txBody>
          <a:bodyPr rtlCol="0">
            <a:normAutofit/>
          </a:bodyPr>
          <a:lstStyle/>
          <a:p>
            <a:pPr eaLnBrk="1" fontAlgn="auto" hangingPunct="1">
              <a:spcAft>
                <a:spcPts val="0"/>
              </a:spcAft>
              <a:buFont typeface="Wingdings" pitchFamily="2" charset="2"/>
              <a:buNone/>
              <a:defRPr/>
            </a:pPr>
            <a:r>
              <a:rPr lang="en-US" b="1" dirty="0" smtClean="0">
                <a:solidFill>
                  <a:srgbClr val="CCFF99"/>
                </a:solidFill>
                <a:latin typeface="+mj-lt"/>
              </a:rPr>
              <a:t>COINING:</a:t>
            </a:r>
          </a:p>
          <a:p>
            <a:pPr eaLnBrk="1" fontAlgn="auto" hangingPunct="1">
              <a:spcAft>
                <a:spcPts val="0"/>
              </a:spcAft>
              <a:buFont typeface="Arial" pitchFamily="34" charset="0"/>
              <a:buChar char="•"/>
              <a:defRPr/>
            </a:pPr>
            <a:r>
              <a:rPr lang="en-US" dirty="0" smtClean="0">
                <a:solidFill>
                  <a:srgbClr val="FFFF99"/>
                </a:solidFill>
                <a:latin typeface="Baskerville Old Face" pitchFamily="18" charset="0"/>
                <a:sym typeface="Wingdings 2" pitchFamily="18" charset="2"/>
              </a:rPr>
              <a:t>process </a:t>
            </a:r>
            <a:r>
              <a:rPr lang="en-US" dirty="0" smtClean="0">
                <a:solidFill>
                  <a:srgbClr val="FFFF99"/>
                </a:solidFill>
                <a:latin typeface="Baskerville Old Face" pitchFamily="18" charset="0"/>
                <a:cs typeface="Times New Roman" pitchFamily="18" charset="0"/>
                <a:sym typeface="Wingdings 2" pitchFamily="18" charset="2"/>
              </a:rPr>
              <a:t>where metal while it is confined in a closed set of dies</a:t>
            </a:r>
            <a:r>
              <a:rPr lang="en-US" dirty="0" smtClean="0">
                <a:solidFill>
                  <a:srgbClr val="FFFF99"/>
                </a:solidFill>
                <a:latin typeface="Baskerville Old Face" pitchFamily="18" charset="0"/>
                <a:sym typeface="Wingdings 2" pitchFamily="18" charset="2"/>
              </a:rPr>
              <a:t>; used to produce coins, medals, and other products where exact size and fine details are required, and thickness varies about a 	well-defined average</a:t>
            </a:r>
            <a:endParaRPr lang="en-US" b="1" dirty="0" smtClean="0">
              <a:solidFill>
                <a:srgbClr val="CCFF99"/>
              </a:solidFill>
              <a:latin typeface="+mj-lt"/>
            </a:endParaRPr>
          </a:p>
          <a:p>
            <a:pPr eaLnBrk="1" fontAlgn="auto" hangingPunct="1">
              <a:spcAft>
                <a:spcPts val="0"/>
              </a:spcAft>
              <a:buFont typeface="Arial" pitchFamily="34" charset="0"/>
              <a:buChar char="•"/>
              <a:defRPr/>
            </a:pPr>
            <a:endParaRPr lang="en-US" b="1" dirty="0" smtClean="0">
              <a:latin typeface="+mj-lt"/>
            </a:endParaRPr>
          </a:p>
        </p:txBody>
      </p:sp>
      <p:pic>
        <p:nvPicPr>
          <p:cNvPr id="4" name="Picture 10" descr="http://www.efunda.com/processes/metal_processing/images/coining.gif"/>
          <p:cNvPicPr>
            <a:picLocks noChangeAspect="1" noChangeArrowheads="1"/>
          </p:cNvPicPr>
          <p:nvPr/>
        </p:nvPicPr>
        <p:blipFill>
          <a:blip r:embed="rId2" r:link="rId3" cstate="print"/>
          <a:srcRect/>
          <a:stretch>
            <a:fillRect/>
          </a:stretch>
        </p:blipFill>
        <p:spPr bwMode="auto">
          <a:xfrm>
            <a:off x="4800600" y="2362200"/>
            <a:ext cx="3924300" cy="20955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381000" y="0"/>
            <a:ext cx="8229600" cy="560388"/>
          </a:xfrm>
        </p:spPr>
        <p:txBody>
          <a:bodyPr/>
          <a:lstStyle/>
          <a:p>
            <a:pPr eaLnBrk="1" hangingPunct="1"/>
            <a:r>
              <a:rPr lang="en-US" smtClean="0"/>
              <a:t>Squeezing processes:</a:t>
            </a:r>
          </a:p>
        </p:txBody>
      </p:sp>
      <p:sp>
        <p:nvSpPr>
          <p:cNvPr id="349187" name="Rectangle 3"/>
          <p:cNvSpPr>
            <a:spLocks noGrp="1" noChangeArrowheads="1"/>
          </p:cNvSpPr>
          <p:nvPr>
            <p:ph idx="1"/>
          </p:nvPr>
        </p:nvSpPr>
        <p:spPr>
          <a:xfrm>
            <a:off x="0" y="533400"/>
            <a:ext cx="5334000" cy="6324600"/>
          </a:xfrm>
        </p:spPr>
        <p:txBody>
          <a:bodyPr rtlCol="0">
            <a:normAutofit fontScale="92500" lnSpcReduction="20000"/>
          </a:bodyPr>
          <a:lstStyle/>
          <a:p>
            <a:pPr eaLnBrk="1" fontAlgn="auto" hangingPunct="1">
              <a:spcAft>
                <a:spcPts val="0"/>
              </a:spcAft>
              <a:buFont typeface="Wingdings" pitchFamily="2" charset="2"/>
              <a:buNone/>
              <a:defRPr/>
            </a:pPr>
            <a:r>
              <a:rPr lang="en-US" b="1" dirty="0" smtClean="0">
                <a:solidFill>
                  <a:srgbClr val="CCFF99"/>
                </a:solidFill>
                <a:latin typeface="+mj-lt"/>
              </a:rPr>
              <a:t>PEENING:</a:t>
            </a:r>
          </a:p>
          <a:p>
            <a:pPr eaLnBrk="1" fontAlgn="auto" hangingPunct="1">
              <a:spcAft>
                <a:spcPts val="0"/>
              </a:spcAft>
              <a:buFont typeface="Arial" pitchFamily="34" charset="0"/>
              <a:buChar char="•"/>
              <a:defRPr/>
            </a:pPr>
            <a:r>
              <a:rPr lang="en-US" dirty="0" smtClean="0">
                <a:solidFill>
                  <a:srgbClr val="FFFF99"/>
                </a:solidFill>
                <a:sym typeface="Wingdings 2" pitchFamily="18" charset="2"/>
              </a:rPr>
              <a:t>The process where the surface of the metal is blasted by </a:t>
            </a:r>
            <a:r>
              <a:rPr lang="en-US" i="1" dirty="0" smtClean="0">
                <a:solidFill>
                  <a:srgbClr val="FFFF99"/>
                </a:solidFill>
                <a:sym typeface="Wingdings 2" pitchFamily="18" charset="2"/>
              </a:rPr>
              <a:t>shot pellets</a:t>
            </a:r>
            <a:r>
              <a:rPr lang="en-US" dirty="0" smtClean="0">
                <a:solidFill>
                  <a:srgbClr val="FFFF99"/>
                </a:solidFill>
                <a:sym typeface="Wingdings 2" pitchFamily="18" charset="2"/>
              </a:rPr>
              <a:t>; the mechanical working of surfaces by repeated blows of impelled shot or a round-nose tool.</a:t>
            </a:r>
          </a:p>
          <a:p>
            <a:pPr eaLnBrk="1" fontAlgn="auto" hangingPunct="1">
              <a:spcAft>
                <a:spcPts val="0"/>
              </a:spcAft>
              <a:buFont typeface="Wingdings" pitchFamily="2" charset="2"/>
              <a:buNone/>
              <a:defRPr/>
            </a:pPr>
            <a:r>
              <a:rPr lang="en-US" b="1" dirty="0" smtClean="0">
                <a:solidFill>
                  <a:srgbClr val="CCFF99"/>
                </a:solidFill>
                <a:latin typeface="+mj-lt"/>
              </a:rPr>
              <a:t>BURNISHING:</a:t>
            </a:r>
          </a:p>
          <a:p>
            <a:pPr eaLnBrk="1" fontAlgn="auto" hangingPunct="1">
              <a:spcAft>
                <a:spcPts val="0"/>
              </a:spcAft>
              <a:buFont typeface="Arial" pitchFamily="34" charset="0"/>
              <a:buChar char="•"/>
              <a:defRPr/>
            </a:pPr>
            <a:r>
              <a:rPr lang="en-US" dirty="0" smtClean="0">
                <a:solidFill>
                  <a:srgbClr val="FFFF99"/>
                </a:solidFill>
                <a:sym typeface="Wingdings 2" pitchFamily="18" charset="2"/>
              </a:rPr>
              <a:t>The process by which a smooth hard tools is rubbed on the metal surface and flattens the high spots by applying compressive force and plastically flowing the material</a:t>
            </a:r>
          </a:p>
          <a:p>
            <a:pPr eaLnBrk="1" fontAlgn="auto" hangingPunct="1">
              <a:spcAft>
                <a:spcPts val="0"/>
              </a:spcAft>
              <a:buFont typeface="Arial" pitchFamily="34" charset="0"/>
              <a:buChar char="•"/>
              <a:defRPr/>
            </a:pPr>
            <a:endParaRPr lang="en-US" b="1" dirty="0" smtClean="0">
              <a:solidFill>
                <a:srgbClr val="CCFF99"/>
              </a:solidFill>
              <a:latin typeface="+mj-lt"/>
            </a:endParaRPr>
          </a:p>
          <a:p>
            <a:pPr eaLnBrk="1" fontAlgn="auto" hangingPunct="1">
              <a:spcAft>
                <a:spcPts val="0"/>
              </a:spcAft>
              <a:buFont typeface="Arial" pitchFamily="34" charset="0"/>
              <a:buChar char="•"/>
              <a:defRPr/>
            </a:pPr>
            <a:endParaRPr lang="en-US" sz="2600" dirty="0" smtClean="0"/>
          </a:p>
        </p:txBody>
      </p:sp>
      <p:pic>
        <p:nvPicPr>
          <p:cNvPr id="4" name="Picture 10" descr="http://www.efunda.com/processes/metal_processing/images/burnishing.gif"/>
          <p:cNvPicPr>
            <a:picLocks noChangeAspect="1" noChangeArrowheads="1"/>
          </p:cNvPicPr>
          <p:nvPr/>
        </p:nvPicPr>
        <p:blipFill>
          <a:blip r:embed="rId2" r:link="rId3" cstate="print"/>
          <a:srcRect/>
          <a:stretch>
            <a:fillRect/>
          </a:stretch>
        </p:blipFill>
        <p:spPr bwMode="auto">
          <a:xfrm>
            <a:off x="5181600" y="2500313"/>
            <a:ext cx="3648075" cy="43576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990600" y="354013"/>
            <a:ext cx="4495800" cy="560387"/>
          </a:xfrm>
        </p:spPr>
        <p:txBody>
          <a:bodyPr/>
          <a:lstStyle/>
          <a:p>
            <a:pPr eaLnBrk="1" hangingPunct="1"/>
            <a:r>
              <a:rPr lang="en-US" smtClean="0"/>
              <a:t>Squeezing processes:</a:t>
            </a:r>
          </a:p>
        </p:txBody>
      </p:sp>
      <p:sp>
        <p:nvSpPr>
          <p:cNvPr id="350211" name="Rectangle 3"/>
          <p:cNvSpPr>
            <a:spLocks noGrp="1" noChangeArrowheads="1"/>
          </p:cNvSpPr>
          <p:nvPr>
            <p:ph idx="1"/>
          </p:nvPr>
        </p:nvSpPr>
        <p:spPr>
          <a:xfrm>
            <a:off x="0" y="1066800"/>
            <a:ext cx="4572000" cy="5791200"/>
          </a:xfrm>
        </p:spPr>
        <p:txBody>
          <a:bodyPr rtlCol="0">
            <a:normAutofit fontScale="92500" lnSpcReduction="10000"/>
          </a:bodyPr>
          <a:lstStyle/>
          <a:p>
            <a:pPr algn="just" eaLnBrk="1" fontAlgn="auto" hangingPunct="1">
              <a:spcAft>
                <a:spcPts val="0"/>
              </a:spcAft>
              <a:buFont typeface="Wingdings" pitchFamily="2" charset="2"/>
              <a:buNone/>
              <a:defRPr/>
            </a:pPr>
            <a:r>
              <a:rPr lang="en-US" sz="3000" b="1" dirty="0" smtClean="0">
                <a:solidFill>
                  <a:srgbClr val="CCFF99"/>
                </a:solidFill>
                <a:latin typeface="+mj-lt"/>
              </a:rPr>
              <a:t>HUBBING:</a:t>
            </a:r>
          </a:p>
          <a:p>
            <a:pPr algn="just" eaLnBrk="1" fontAlgn="auto" hangingPunct="1">
              <a:spcAft>
                <a:spcPts val="0"/>
              </a:spcAft>
              <a:buFont typeface="Arial" pitchFamily="34" charset="0"/>
              <a:buChar char="•"/>
              <a:defRPr/>
            </a:pPr>
            <a:r>
              <a:rPr lang="en-US" sz="3000" dirty="0" smtClean="0">
                <a:solidFill>
                  <a:srgbClr val="FFFF99"/>
                </a:solidFill>
              </a:rPr>
              <a:t>Process used to form recessed cavities in various types of female tooling dies. This is often used to make plastic extrusion dies in an economical manner.</a:t>
            </a:r>
          </a:p>
          <a:p>
            <a:pPr algn="just" eaLnBrk="1" fontAlgn="auto" hangingPunct="1">
              <a:spcAft>
                <a:spcPts val="0"/>
              </a:spcAft>
              <a:buFont typeface="Wingdings" pitchFamily="2" charset="2"/>
              <a:buNone/>
              <a:defRPr/>
            </a:pPr>
            <a:r>
              <a:rPr lang="en-US" sz="3000" b="1" dirty="0" smtClean="0">
                <a:solidFill>
                  <a:srgbClr val="CCFF99"/>
                </a:solidFill>
                <a:latin typeface="+mj-lt"/>
              </a:rPr>
              <a:t>THREAD ROLLING:</a:t>
            </a:r>
          </a:p>
          <a:p>
            <a:pPr algn="just" eaLnBrk="1" fontAlgn="auto" hangingPunct="1">
              <a:lnSpc>
                <a:spcPct val="90000"/>
              </a:lnSpc>
              <a:spcAft>
                <a:spcPts val="0"/>
              </a:spcAft>
              <a:buClr>
                <a:schemeClr val="accent1"/>
              </a:buClr>
              <a:buFont typeface="Arial" pitchFamily="34" charset="0"/>
              <a:buChar char="•"/>
              <a:defRPr/>
            </a:pPr>
            <a:r>
              <a:rPr lang="en-US" sz="3000" dirty="0" smtClean="0">
                <a:solidFill>
                  <a:srgbClr val="FFFF99"/>
                </a:solidFill>
                <a:latin typeface="+mj-lt"/>
              </a:rPr>
              <a:t>P</a:t>
            </a:r>
            <a:r>
              <a:rPr lang="en-US" sz="3000" dirty="0" smtClean="0">
                <a:solidFill>
                  <a:srgbClr val="FFFF99"/>
                </a:solidFill>
                <a:latin typeface="+mj-lt"/>
                <a:cs typeface="Times New Roman" pitchFamily="18" charset="0"/>
                <a:sym typeface="Wingdings 2" pitchFamily="18" charset="2"/>
              </a:rPr>
              <a:t>rocess is used for making external threads; in this process, a die, which is a hardened tool with the thread profile, is pressed on to a rotating workpiece </a:t>
            </a:r>
            <a:r>
              <a:rPr lang="en-US" sz="3000" dirty="0" smtClean="0">
                <a:solidFill>
                  <a:srgbClr val="FFFF99"/>
                </a:solidFill>
                <a:latin typeface="+mj-lt"/>
                <a:sym typeface="Wingdings 2" pitchFamily="18" charset="2"/>
              </a:rPr>
              <a:t> </a:t>
            </a:r>
          </a:p>
          <a:p>
            <a:pPr eaLnBrk="1" fontAlgn="auto" hangingPunct="1">
              <a:spcAft>
                <a:spcPts val="0"/>
              </a:spcAft>
              <a:buFont typeface="Arial" pitchFamily="34" charset="0"/>
              <a:buChar char="•"/>
              <a:defRPr/>
            </a:pPr>
            <a:endParaRPr lang="en-US" dirty="0" smtClean="0">
              <a:solidFill>
                <a:srgbClr val="FFFF99"/>
              </a:solidFill>
            </a:endParaRPr>
          </a:p>
          <a:p>
            <a:pPr eaLnBrk="1" fontAlgn="auto" hangingPunct="1">
              <a:spcAft>
                <a:spcPts val="0"/>
              </a:spcAft>
              <a:buFont typeface="Arial" pitchFamily="34" charset="0"/>
              <a:buChar char="•"/>
              <a:defRPr/>
            </a:pPr>
            <a:endParaRPr lang="en-US" b="1" dirty="0" smtClean="0">
              <a:solidFill>
                <a:srgbClr val="CCFF99"/>
              </a:solidFill>
              <a:latin typeface="+mj-lt"/>
            </a:endParaRPr>
          </a:p>
          <a:p>
            <a:pPr eaLnBrk="1" fontAlgn="auto" hangingPunct="1">
              <a:spcAft>
                <a:spcPts val="0"/>
              </a:spcAft>
              <a:buFont typeface="Arial" pitchFamily="34" charset="0"/>
              <a:buChar char="•"/>
              <a:defRPr/>
            </a:pPr>
            <a:endParaRPr lang="en-US" sz="2600" dirty="0" smtClean="0"/>
          </a:p>
        </p:txBody>
      </p:sp>
      <p:pic>
        <p:nvPicPr>
          <p:cNvPr id="350214" name="Picture 6"/>
          <p:cNvPicPr>
            <a:picLocks noChangeAspect="1" noChangeArrowheads="1"/>
          </p:cNvPicPr>
          <p:nvPr/>
        </p:nvPicPr>
        <p:blipFill>
          <a:blip r:embed="rId2" cstate="print"/>
          <a:srcRect/>
          <a:stretch>
            <a:fillRect/>
          </a:stretch>
        </p:blipFill>
        <p:spPr bwMode="auto">
          <a:xfrm>
            <a:off x="6829425" y="0"/>
            <a:ext cx="2314575" cy="2047875"/>
          </a:xfrm>
          <a:prstGeom prst="rect">
            <a:avLst/>
          </a:prstGeom>
          <a:noFill/>
          <a:ln w="9525">
            <a:noFill/>
            <a:miter lim="800000"/>
            <a:headEnd/>
            <a:tailEnd/>
          </a:ln>
        </p:spPr>
      </p:pic>
      <p:pic>
        <p:nvPicPr>
          <p:cNvPr id="9" name="Picture 4"/>
          <p:cNvPicPr>
            <a:picLocks noChangeAspect="1" noChangeArrowheads="1"/>
          </p:cNvPicPr>
          <p:nvPr/>
        </p:nvPicPr>
        <p:blipFill>
          <a:blip r:embed="rId3" cstate="print"/>
          <a:srcRect/>
          <a:stretch>
            <a:fillRect/>
          </a:stretch>
        </p:blipFill>
        <p:spPr bwMode="auto">
          <a:xfrm>
            <a:off x="6400800" y="3657600"/>
            <a:ext cx="2743200" cy="1303338"/>
          </a:xfrm>
          <a:prstGeom prst="rect">
            <a:avLst/>
          </a:prstGeom>
          <a:noFill/>
          <a:ln w="9525">
            <a:noFill/>
            <a:miter lim="800000"/>
            <a:headEnd/>
            <a:tailEnd/>
          </a:ln>
        </p:spPr>
      </p:pic>
      <p:pic>
        <p:nvPicPr>
          <p:cNvPr id="10" name="Picture 5"/>
          <p:cNvPicPr>
            <a:picLocks noChangeAspect="1" noChangeArrowheads="1"/>
          </p:cNvPicPr>
          <p:nvPr/>
        </p:nvPicPr>
        <p:blipFill>
          <a:blip r:embed="rId4" cstate="print"/>
          <a:srcRect/>
          <a:stretch>
            <a:fillRect/>
          </a:stretch>
        </p:blipFill>
        <p:spPr bwMode="auto">
          <a:xfrm>
            <a:off x="4648200" y="4953000"/>
            <a:ext cx="2211388" cy="1905000"/>
          </a:xfrm>
          <a:prstGeom prst="rect">
            <a:avLst/>
          </a:prstGeom>
          <a:noFill/>
          <a:ln w="9525">
            <a:noFill/>
            <a:miter lim="800000"/>
            <a:headEnd/>
            <a:tailEnd/>
          </a:ln>
        </p:spPr>
      </p:pic>
      <p:pic>
        <p:nvPicPr>
          <p:cNvPr id="350215" name="Picture 7"/>
          <p:cNvPicPr>
            <a:picLocks noChangeAspect="1" noChangeArrowheads="1"/>
          </p:cNvPicPr>
          <p:nvPr/>
        </p:nvPicPr>
        <p:blipFill>
          <a:blip r:embed="rId5" cstate="print"/>
          <a:srcRect/>
          <a:stretch>
            <a:fillRect/>
          </a:stretch>
        </p:blipFill>
        <p:spPr bwMode="auto">
          <a:xfrm>
            <a:off x="4572000" y="1828800"/>
            <a:ext cx="2181225" cy="16859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50214"/>
                                        </p:tgtEl>
                                        <p:attrNameLst>
                                          <p:attrName>style.visibility</p:attrName>
                                        </p:attrNameLst>
                                      </p:cBhvr>
                                      <p:to>
                                        <p:strVal val="visible"/>
                                      </p:to>
                                    </p:set>
                                    <p:animEffect transition="in" filter="checkerboard(across)">
                                      <p:cBhvr>
                                        <p:cTn id="7" dur="500"/>
                                        <p:tgtEl>
                                          <p:spTgt spid="350214"/>
                                        </p:tgtEl>
                                      </p:cBhvr>
                                    </p:animEffect>
                                  </p:childTnLst>
                                </p:cTn>
                              </p:par>
                              <p:par>
                                <p:cTn id="8" presetID="5" presetClass="entr" presetSubtype="10" fill="hold" nodeType="withEffect">
                                  <p:stCondLst>
                                    <p:cond delay="0"/>
                                  </p:stCondLst>
                                  <p:childTnLst>
                                    <p:set>
                                      <p:cBhvr>
                                        <p:cTn id="9" dur="1" fill="hold">
                                          <p:stCondLst>
                                            <p:cond delay="0"/>
                                          </p:stCondLst>
                                        </p:cTn>
                                        <p:tgtEl>
                                          <p:spTgt spid="350215"/>
                                        </p:tgtEl>
                                        <p:attrNameLst>
                                          <p:attrName>style.visibility</p:attrName>
                                        </p:attrNameLst>
                                      </p:cBhvr>
                                      <p:to>
                                        <p:strVal val="visible"/>
                                      </p:to>
                                    </p:set>
                                    <p:animEffect transition="in" filter="checkerboard(across)">
                                      <p:cBhvr>
                                        <p:cTn id="10" dur="500"/>
                                        <p:tgtEl>
                                          <p:spTgt spid="350215"/>
                                        </p:tgtEl>
                                      </p:cBhvr>
                                    </p:animEffect>
                                  </p:childTnLst>
                                </p:cTn>
                              </p:par>
                              <p:par>
                                <p:cTn id="11" presetID="5"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par>
                                <p:cTn id="14" presetID="5"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subTitle" idx="1"/>
          </p:nvPr>
        </p:nvSpPr>
        <p:spPr>
          <a:xfrm>
            <a:off x="152400" y="533400"/>
            <a:ext cx="8763000" cy="6096000"/>
          </a:xfrm>
        </p:spPr>
        <p:txBody>
          <a:bodyPr rtlCol="0">
            <a:normAutofit/>
          </a:bodyPr>
          <a:lstStyle/>
          <a:p>
            <a:pPr algn="l" eaLnBrk="1" fontAlgn="auto" hangingPunct="1">
              <a:spcAft>
                <a:spcPts val="0"/>
              </a:spcAft>
              <a:buFont typeface="Arial" pitchFamily="34" charset="0"/>
              <a:buNone/>
              <a:defRPr/>
            </a:pPr>
            <a:r>
              <a:rPr lang="en-US" b="1" smtClean="0"/>
              <a:t>1) Von Mises’ yield criterion</a:t>
            </a:r>
          </a:p>
          <a:p>
            <a:pPr algn="l" eaLnBrk="1" fontAlgn="auto" hangingPunct="1">
              <a:spcAft>
                <a:spcPts val="0"/>
              </a:spcAft>
              <a:buFont typeface="Arial" pitchFamily="34" charset="0"/>
              <a:buNone/>
              <a:defRPr/>
            </a:pPr>
            <a:r>
              <a:rPr lang="en-US" smtClean="0"/>
              <a:t>Yielding is based on differences of normal stress, but independent of hydrostatic stress.</a:t>
            </a:r>
          </a:p>
          <a:p>
            <a:pPr algn="l" eaLnBrk="1" fontAlgn="auto" hangingPunct="1">
              <a:spcAft>
                <a:spcPts val="0"/>
              </a:spcAft>
              <a:buFont typeface="Arial" pitchFamily="34" charset="0"/>
              <a:buNone/>
              <a:defRPr/>
            </a:pPr>
            <a:r>
              <a:rPr lang="en-US" smtClean="0"/>
              <a:t>• Complicated mathematical equations.</a:t>
            </a:r>
          </a:p>
          <a:p>
            <a:pPr algn="l" eaLnBrk="1" fontAlgn="auto" hangingPunct="1">
              <a:spcAft>
                <a:spcPts val="0"/>
              </a:spcAft>
              <a:buFont typeface="Arial" pitchFamily="34" charset="0"/>
              <a:buNone/>
              <a:defRPr/>
            </a:pPr>
            <a:r>
              <a:rPr lang="en-US" smtClean="0"/>
              <a:t>• Used in most theoretical work.</a:t>
            </a:r>
          </a:p>
          <a:p>
            <a:pPr algn="l" eaLnBrk="1" fontAlgn="auto" hangingPunct="1">
              <a:spcAft>
                <a:spcPts val="0"/>
              </a:spcAft>
              <a:buFont typeface="Arial" pitchFamily="34" charset="0"/>
              <a:buNone/>
              <a:defRPr/>
            </a:pPr>
            <a:endParaRPr lang="en-US" sz="1800" smtClean="0"/>
          </a:p>
          <a:p>
            <a:pPr algn="l" eaLnBrk="1" fontAlgn="auto" hangingPunct="1">
              <a:spcAft>
                <a:spcPts val="0"/>
              </a:spcAft>
              <a:buFont typeface="Arial" pitchFamily="34" charset="0"/>
              <a:buNone/>
              <a:defRPr/>
            </a:pPr>
            <a:r>
              <a:rPr lang="en-US" b="1" smtClean="0"/>
              <a:t>2) Tresca yield criterion</a:t>
            </a:r>
          </a:p>
          <a:p>
            <a:pPr algn="l" eaLnBrk="1" fontAlgn="auto" hangingPunct="1">
              <a:spcAft>
                <a:spcPts val="0"/>
              </a:spcAft>
              <a:buFont typeface="Arial" pitchFamily="34" charset="0"/>
              <a:buNone/>
              <a:defRPr/>
            </a:pPr>
            <a:r>
              <a:rPr lang="en-US" smtClean="0"/>
              <a:t>• Less complicated mathematical equation</a:t>
            </a:r>
          </a:p>
          <a:p>
            <a:pPr algn="l" eaLnBrk="1" fontAlgn="auto" hangingPunct="1">
              <a:spcAft>
                <a:spcPts val="0"/>
              </a:spcAft>
              <a:buFont typeface="Arial" pitchFamily="34" charset="0"/>
              <a:buNone/>
              <a:defRPr/>
            </a:pPr>
            <a:r>
              <a:rPr lang="en-US" smtClean="0"/>
              <a:t> used in engineering design.</a:t>
            </a:r>
          </a:p>
        </p:txBody>
      </p:sp>
      <p:sp>
        <p:nvSpPr>
          <p:cNvPr id="37892" name="Text Box 4"/>
          <p:cNvSpPr txBox="1">
            <a:spLocks noChangeArrowheads="1"/>
          </p:cNvSpPr>
          <p:nvPr/>
        </p:nvSpPr>
        <p:spPr bwMode="auto">
          <a:xfrm>
            <a:off x="304800" y="0"/>
            <a:ext cx="8610600" cy="579438"/>
          </a:xfrm>
          <a:prstGeom prst="rect">
            <a:avLst/>
          </a:prstGeom>
          <a:noFill/>
          <a:ln w="9525">
            <a:noFill/>
            <a:miter lim="800000"/>
            <a:headEnd/>
            <a:tailEnd/>
          </a:ln>
        </p:spPr>
        <p:txBody>
          <a:bodyPr>
            <a:spAutoFit/>
          </a:bodyPr>
          <a:lstStyle/>
          <a:p>
            <a:pPr>
              <a:spcBef>
                <a:spcPct val="50000"/>
              </a:spcBef>
            </a:pPr>
            <a:r>
              <a:rPr lang="en-US" sz="3200" b="1"/>
              <a:t>Summation:</a:t>
            </a:r>
          </a:p>
        </p:txBody>
      </p:sp>
      <p:pic>
        <p:nvPicPr>
          <p:cNvPr id="37893" name="Picture 5"/>
          <p:cNvPicPr>
            <a:picLocks noChangeAspect="1" noChangeArrowheads="1"/>
          </p:cNvPicPr>
          <p:nvPr/>
        </p:nvPicPr>
        <p:blipFill>
          <a:blip r:embed="rId2" cstate="print"/>
          <a:srcRect/>
          <a:stretch>
            <a:fillRect/>
          </a:stretch>
        </p:blipFill>
        <p:spPr bwMode="auto">
          <a:xfrm>
            <a:off x="5867400" y="2286000"/>
            <a:ext cx="2209800" cy="762000"/>
          </a:xfrm>
          <a:prstGeom prst="rect">
            <a:avLst/>
          </a:prstGeom>
          <a:noFill/>
          <a:ln w="9525">
            <a:noFill/>
            <a:miter lim="800000"/>
            <a:headEnd/>
            <a:tailEnd/>
          </a:ln>
        </p:spPr>
      </p:pic>
      <p:pic>
        <p:nvPicPr>
          <p:cNvPr id="37894" name="Picture 6"/>
          <p:cNvPicPr>
            <a:picLocks noChangeAspect="1" noChangeArrowheads="1"/>
          </p:cNvPicPr>
          <p:nvPr/>
        </p:nvPicPr>
        <p:blipFill>
          <a:blip r:embed="rId3" cstate="print"/>
          <a:srcRect/>
          <a:stretch>
            <a:fillRect/>
          </a:stretch>
        </p:blipFill>
        <p:spPr bwMode="auto">
          <a:xfrm>
            <a:off x="6324600" y="4114800"/>
            <a:ext cx="1828800" cy="615950"/>
          </a:xfrm>
          <a:prstGeom prst="rect">
            <a:avLst/>
          </a:prstGeom>
          <a:noFill/>
          <a:ln w="9525">
            <a:noFill/>
            <a:miter lim="800000"/>
            <a:headEnd/>
            <a:tailEnd/>
          </a:ln>
        </p:spPr>
      </p:pic>
      <p:sp>
        <p:nvSpPr>
          <p:cNvPr id="37895" name="Text Box 7"/>
          <p:cNvSpPr txBox="1">
            <a:spLocks noChangeArrowheads="1"/>
          </p:cNvSpPr>
          <p:nvPr/>
        </p:nvSpPr>
        <p:spPr bwMode="auto">
          <a:xfrm>
            <a:off x="0" y="5410200"/>
            <a:ext cx="9144000" cy="954088"/>
          </a:xfrm>
          <a:prstGeom prst="rect">
            <a:avLst/>
          </a:prstGeom>
          <a:noFill/>
          <a:ln w="9525">
            <a:noFill/>
            <a:miter lim="800000"/>
            <a:headEnd/>
            <a:tailEnd/>
          </a:ln>
        </p:spPr>
        <p:txBody>
          <a:bodyPr>
            <a:spAutoFit/>
          </a:bodyPr>
          <a:lstStyle/>
          <a:p>
            <a:pPr>
              <a:spcBef>
                <a:spcPct val="50000"/>
              </a:spcBef>
            </a:pPr>
            <a:r>
              <a:rPr lang="en-US" sz="2800"/>
              <a:t>Note: the difference between the two criteria are approximately 1-15%.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diamond(in)">
                                      <p:cBhvr>
                                        <p:cTn id="7" dur="2000"/>
                                        <p:tgtEl>
                                          <p:spTgt spid="378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7891">
                                            <p:txEl>
                                              <p:pRg st="0" end="0"/>
                                            </p:txEl>
                                          </p:spTgt>
                                        </p:tgtEl>
                                        <p:attrNameLst>
                                          <p:attrName>style.visibility</p:attrName>
                                        </p:attrNameLst>
                                      </p:cBhvr>
                                      <p:to>
                                        <p:strVal val="visible"/>
                                      </p:to>
                                    </p:set>
                                    <p:anim calcmode="lin" valueType="num">
                                      <p:cBhvr additive="base">
                                        <p:cTn id="12"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7891">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7891">
                                            <p:txEl>
                                              <p:pRg st="1" end="1"/>
                                            </p:txEl>
                                          </p:spTgt>
                                        </p:tgtEl>
                                        <p:attrNameLst>
                                          <p:attrName>style.visibility</p:attrName>
                                        </p:attrNameLst>
                                      </p:cBhvr>
                                      <p:to>
                                        <p:strVal val="visible"/>
                                      </p:to>
                                    </p:set>
                                    <p:anim calcmode="lin" valueType="num">
                                      <p:cBhvr additive="base">
                                        <p:cTn id="16"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7891">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7891">
                                            <p:txEl>
                                              <p:pRg st="2" end="2"/>
                                            </p:txEl>
                                          </p:spTgt>
                                        </p:tgtEl>
                                        <p:attrNameLst>
                                          <p:attrName>style.visibility</p:attrName>
                                        </p:attrNameLst>
                                      </p:cBhvr>
                                      <p:to>
                                        <p:strVal val="visible"/>
                                      </p:to>
                                    </p:set>
                                    <p:anim calcmode="lin" valueType="num">
                                      <p:cBhvr additive="base">
                                        <p:cTn id="20"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7891">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7891">
                                            <p:txEl>
                                              <p:pRg st="3" end="3"/>
                                            </p:txEl>
                                          </p:spTgt>
                                        </p:tgtEl>
                                        <p:attrNameLst>
                                          <p:attrName>style.visibility</p:attrName>
                                        </p:attrNameLst>
                                      </p:cBhvr>
                                      <p:to>
                                        <p:strVal val="visible"/>
                                      </p:to>
                                    </p:set>
                                    <p:anim calcmode="lin" valueType="num">
                                      <p:cBhvr additive="base">
                                        <p:cTn id="24" dur="5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78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7893"/>
                                        </p:tgtEl>
                                        <p:attrNameLst>
                                          <p:attrName>style.visibility</p:attrName>
                                        </p:attrNameLst>
                                      </p:cBhvr>
                                      <p:to>
                                        <p:strVal val="visible"/>
                                      </p:to>
                                    </p:set>
                                    <p:anim calcmode="lin" valueType="num">
                                      <p:cBhvr additive="base">
                                        <p:cTn id="30" dur="500" fill="hold"/>
                                        <p:tgtEl>
                                          <p:spTgt spid="37893"/>
                                        </p:tgtEl>
                                        <p:attrNameLst>
                                          <p:attrName>ppt_x</p:attrName>
                                        </p:attrNameLst>
                                      </p:cBhvr>
                                      <p:tavLst>
                                        <p:tav tm="0">
                                          <p:val>
                                            <p:strVal val="#ppt_x"/>
                                          </p:val>
                                        </p:tav>
                                        <p:tav tm="100000">
                                          <p:val>
                                            <p:strVal val="#ppt_x"/>
                                          </p:val>
                                        </p:tav>
                                      </p:tavLst>
                                    </p:anim>
                                    <p:anim calcmode="lin" valueType="num">
                                      <p:cBhvr additive="base">
                                        <p:cTn id="31" dur="500" fill="hold"/>
                                        <p:tgtEl>
                                          <p:spTgt spid="3789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7891">
                                            <p:txEl>
                                              <p:pRg st="5" end="5"/>
                                            </p:txEl>
                                          </p:spTgt>
                                        </p:tgtEl>
                                        <p:attrNameLst>
                                          <p:attrName>style.visibility</p:attrName>
                                        </p:attrNameLst>
                                      </p:cBhvr>
                                      <p:to>
                                        <p:strVal val="visible"/>
                                      </p:to>
                                    </p:set>
                                    <p:anim calcmode="lin" valueType="num">
                                      <p:cBhvr additive="base">
                                        <p:cTn id="36" dur="500" fill="hold"/>
                                        <p:tgtEl>
                                          <p:spTgt spid="37891">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7891">
                                            <p:txEl>
                                              <p:pRg st="5" end="5"/>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37891">
                                            <p:txEl>
                                              <p:pRg st="6" end="6"/>
                                            </p:txEl>
                                          </p:spTgt>
                                        </p:tgtEl>
                                        <p:attrNameLst>
                                          <p:attrName>style.visibility</p:attrName>
                                        </p:attrNameLst>
                                      </p:cBhvr>
                                      <p:to>
                                        <p:strVal val="visible"/>
                                      </p:to>
                                    </p:set>
                                    <p:anim calcmode="lin" valueType="num">
                                      <p:cBhvr additive="base">
                                        <p:cTn id="40" dur="500" fill="hold"/>
                                        <p:tgtEl>
                                          <p:spTgt spid="37891">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7891">
                                            <p:txEl>
                                              <p:pRg st="6" end="6"/>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7891">
                                            <p:txEl>
                                              <p:pRg st="7" end="7"/>
                                            </p:txEl>
                                          </p:spTgt>
                                        </p:tgtEl>
                                        <p:attrNameLst>
                                          <p:attrName>style.visibility</p:attrName>
                                        </p:attrNameLst>
                                      </p:cBhvr>
                                      <p:to>
                                        <p:strVal val="visible"/>
                                      </p:to>
                                    </p:set>
                                    <p:anim calcmode="lin" valueType="num">
                                      <p:cBhvr additive="base">
                                        <p:cTn id="44" dur="500" fill="hold"/>
                                        <p:tgtEl>
                                          <p:spTgt spid="37891">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789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7894"/>
                                        </p:tgtEl>
                                        <p:attrNameLst>
                                          <p:attrName>style.visibility</p:attrName>
                                        </p:attrNameLst>
                                      </p:cBhvr>
                                      <p:to>
                                        <p:strVal val="visible"/>
                                      </p:to>
                                    </p:set>
                                    <p:anim calcmode="lin" valueType="num">
                                      <p:cBhvr additive="base">
                                        <p:cTn id="50" dur="500" fill="hold"/>
                                        <p:tgtEl>
                                          <p:spTgt spid="37894"/>
                                        </p:tgtEl>
                                        <p:attrNameLst>
                                          <p:attrName>ppt_x</p:attrName>
                                        </p:attrNameLst>
                                      </p:cBhvr>
                                      <p:tavLst>
                                        <p:tav tm="0">
                                          <p:val>
                                            <p:strVal val="#ppt_x"/>
                                          </p:val>
                                        </p:tav>
                                        <p:tav tm="100000">
                                          <p:val>
                                            <p:strVal val="#ppt_x"/>
                                          </p:val>
                                        </p:tav>
                                      </p:tavLst>
                                    </p:anim>
                                    <p:anim calcmode="lin" valueType="num">
                                      <p:cBhvr additive="base">
                                        <p:cTn id="51" dur="500" fill="hold"/>
                                        <p:tgtEl>
                                          <p:spTgt spid="3789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7895">
                                            <p:txEl>
                                              <p:pRg st="0" end="0"/>
                                            </p:txEl>
                                          </p:spTgt>
                                        </p:tgtEl>
                                        <p:attrNameLst>
                                          <p:attrName>style.visibility</p:attrName>
                                        </p:attrNameLst>
                                      </p:cBhvr>
                                      <p:to>
                                        <p:strVal val="visible"/>
                                      </p:to>
                                    </p:set>
                                    <p:anim calcmode="lin" valueType="num">
                                      <p:cBhvr additive="base">
                                        <p:cTn id="56" dur="500" fill="hold"/>
                                        <p:tgtEl>
                                          <p:spTgt spid="37895">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78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p:cNvPicPr>
            <a:picLocks noGrp="1" noChangeAspect="1" noChangeArrowheads="1"/>
          </p:cNvPicPr>
          <p:nvPr>
            <p:ph type="subTitle" idx="1"/>
          </p:nvPr>
        </p:nvPicPr>
        <p:blipFill>
          <a:blip r:embed="rId2" cstate="print"/>
          <a:srcRect/>
          <a:stretch>
            <a:fillRect/>
          </a:stretch>
        </p:blipFill>
        <p:spPr>
          <a:xfrm>
            <a:off x="228600" y="152400"/>
            <a:ext cx="8610600" cy="65532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diamond(in)">
                                      <p:cBhvr>
                                        <p:cTn id="7" dur="20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p:cNvPicPr>
            <a:picLocks noChangeAspect="1" noChangeArrowheads="1"/>
          </p:cNvPicPr>
          <p:nvPr/>
        </p:nvPicPr>
        <p:blipFill>
          <a:blip r:embed="rId2" cstate="print"/>
          <a:srcRect/>
          <a:stretch>
            <a:fillRect/>
          </a:stretch>
        </p:blipFill>
        <p:spPr bwMode="auto">
          <a:xfrm>
            <a:off x="152400" y="228600"/>
            <a:ext cx="8839200" cy="640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diamond(in)">
                                      <p:cBhvr>
                                        <p:cTn id="7" dur="2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p:cNvPicPr>
            <a:picLocks noChangeAspect="1" noChangeArrowheads="1"/>
          </p:cNvPicPr>
          <p:nvPr/>
        </p:nvPicPr>
        <p:blipFill>
          <a:blip r:embed="rId2" cstate="print"/>
          <a:srcRect/>
          <a:stretch>
            <a:fillRect/>
          </a:stretch>
        </p:blipFill>
        <p:spPr bwMode="auto">
          <a:xfrm>
            <a:off x="152400" y="152400"/>
            <a:ext cx="8839200" cy="6705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diamond(in)">
                                      <p:cBhvr>
                                        <p:cTn id="7" dur="20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p:cNvPicPr>
            <a:picLocks noChangeAspect="1" noChangeArrowheads="1"/>
          </p:cNvPicPr>
          <p:nvPr/>
        </p:nvPicPr>
        <p:blipFill>
          <a:blip r:embed="rId2" cstate="print"/>
          <a:srcRect/>
          <a:stretch>
            <a:fillRect/>
          </a:stretch>
        </p:blipFill>
        <p:spPr bwMode="auto">
          <a:xfrm>
            <a:off x="152400" y="152400"/>
            <a:ext cx="8839200" cy="6705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diamond(in)">
                                      <p:cBhvr>
                                        <p:cTn id="7" dur="20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2" cstate="print"/>
          <a:srcRect/>
          <a:stretch>
            <a:fillRect/>
          </a:stretch>
        </p:blipFill>
        <p:spPr bwMode="auto">
          <a:xfrm>
            <a:off x="152400" y="228600"/>
            <a:ext cx="8839200" cy="6629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diamond(in)">
                                      <p:cBhvr>
                                        <p:cTn id="7" dur="2000"/>
                                        <p:tgtEl>
                                          <p:spTgt spid="43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subTitle" idx="1"/>
          </p:nvPr>
        </p:nvSpPr>
        <p:spPr>
          <a:xfrm>
            <a:off x="228600" y="304800"/>
            <a:ext cx="8686800" cy="6324600"/>
          </a:xfrm>
        </p:spPr>
        <p:txBody>
          <a:bodyPr rtlCol="0">
            <a:normAutofit/>
          </a:bodyPr>
          <a:lstStyle/>
          <a:p>
            <a:pPr algn="l" eaLnBrk="1" fontAlgn="auto" hangingPunct="1">
              <a:spcAft>
                <a:spcPts val="0"/>
              </a:spcAft>
              <a:buFont typeface="Arial" pitchFamily="34" charset="0"/>
              <a:buNone/>
              <a:defRPr/>
            </a:pPr>
            <a:r>
              <a:rPr lang="en-US" dirty="0" smtClean="0"/>
              <a:t>• </a:t>
            </a:r>
            <a:r>
              <a:rPr lang="en-US" b="1" dirty="0" smtClean="0"/>
              <a:t>Direct-compression type processes:</a:t>
            </a:r>
          </a:p>
          <a:p>
            <a:pPr algn="l" eaLnBrk="1" fontAlgn="auto" hangingPunct="1">
              <a:spcAft>
                <a:spcPts val="0"/>
              </a:spcAft>
              <a:buFont typeface="Arial" pitchFamily="34" charset="0"/>
              <a:buNone/>
              <a:defRPr/>
            </a:pPr>
            <a:r>
              <a:rPr lang="en-US" dirty="0" smtClean="0"/>
              <a:t>	The applied force is normal to the direction of the metal flow in compression, i.e., forging and rolling processes.</a:t>
            </a:r>
          </a:p>
          <a:p>
            <a:pPr algn="l" eaLnBrk="1" fontAlgn="auto" hangingPunct="1">
              <a:spcAft>
                <a:spcPts val="0"/>
              </a:spcAft>
              <a:buFont typeface="Arial" pitchFamily="34" charset="0"/>
              <a:buNone/>
              <a:defRPr/>
            </a:pPr>
            <a:endParaRPr lang="en-US" dirty="0" smtClean="0"/>
          </a:p>
        </p:txBody>
      </p:sp>
      <p:pic>
        <p:nvPicPr>
          <p:cNvPr id="9220" name="Picture 4"/>
          <p:cNvPicPr>
            <a:picLocks noChangeAspect="1" noChangeArrowheads="1"/>
          </p:cNvPicPr>
          <p:nvPr/>
        </p:nvPicPr>
        <p:blipFill>
          <a:blip r:embed="rId2" cstate="print"/>
          <a:srcRect/>
          <a:stretch>
            <a:fillRect/>
          </a:stretch>
        </p:blipFill>
        <p:spPr bwMode="auto">
          <a:xfrm>
            <a:off x="533400" y="2895600"/>
            <a:ext cx="7543800" cy="3505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diamond(in)">
                                      <p:cBhvr>
                                        <p:cTn id="7" dur="20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 calcmode="lin" valueType="num">
                                      <p:cBhvr additive="base">
                                        <p:cTn id="12"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220"/>
                                        </p:tgtEl>
                                        <p:attrNameLst>
                                          <p:attrName>style.visibility</p:attrName>
                                        </p:attrNameLst>
                                      </p:cBhvr>
                                      <p:to>
                                        <p:strVal val="visible"/>
                                      </p:to>
                                    </p:set>
                                    <p:anim calcmode="lin" valueType="num">
                                      <p:cBhvr additive="base">
                                        <p:cTn id="18" dur="500" fill="hold"/>
                                        <p:tgtEl>
                                          <p:spTgt spid="9220"/>
                                        </p:tgtEl>
                                        <p:attrNameLst>
                                          <p:attrName>ppt_x</p:attrName>
                                        </p:attrNameLst>
                                      </p:cBhvr>
                                      <p:tavLst>
                                        <p:tav tm="0">
                                          <p:val>
                                            <p:strVal val="#ppt_x"/>
                                          </p:val>
                                        </p:tav>
                                        <p:tav tm="100000">
                                          <p:val>
                                            <p:strVal val="#ppt_x"/>
                                          </p:val>
                                        </p:tav>
                                      </p:tavLst>
                                    </p:anim>
                                    <p:anim calcmode="lin" valueType="num">
                                      <p:cBhvr additive="base">
                                        <p:cTn id="19"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p:cNvPicPr>
            <a:picLocks noChangeAspect="1" noChangeArrowheads="1"/>
          </p:cNvPicPr>
          <p:nvPr/>
        </p:nvPicPr>
        <p:blipFill>
          <a:blip r:embed="rId2" cstate="print"/>
          <a:srcRect/>
          <a:stretch>
            <a:fillRect/>
          </a:stretch>
        </p:blipFill>
        <p:spPr bwMode="auto">
          <a:xfrm>
            <a:off x="152400" y="152400"/>
            <a:ext cx="8839200" cy="655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diamond(in)">
                                      <p:cBhvr>
                                        <p:cTn id="7" dur="20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additive="base">
                                        <p:cTn id="7" dur="500" fill="hold"/>
                                        <p:tgtEl>
                                          <p:spTgt spid="45060"/>
                                        </p:tgtEl>
                                        <p:attrNameLst>
                                          <p:attrName>ppt_x</p:attrName>
                                        </p:attrNameLst>
                                      </p:cBhvr>
                                      <p:tavLst>
                                        <p:tav tm="0">
                                          <p:val>
                                            <p:strVal val="#ppt_x"/>
                                          </p:val>
                                        </p:tav>
                                        <p:tav tm="100000">
                                          <p:val>
                                            <p:strVal val="#ppt_x"/>
                                          </p:val>
                                        </p:tav>
                                      </p:tavLst>
                                    </p:anim>
                                    <p:anim calcmode="lin" valueType="num">
                                      <p:cBhvr additive="base">
                                        <p:cTn id="8" dur="500" fill="hold"/>
                                        <p:tgtEl>
                                          <p:spTgt spid="45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diamond(in)">
                                      <p:cBhvr>
                                        <p:cTn id="7" dur="20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diamond(in)">
                                      <p:cBhvr>
                                        <p:cTn id="7" dur="20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p:cNvPicPr>
            <a:picLocks noChangeAspect="1" noChangeArrowheads="1"/>
          </p:cNvPicPr>
          <p:nvPr/>
        </p:nvPicPr>
        <p:blipFill>
          <a:blip r:embed="rId2" cstate="print"/>
          <a:srcRect/>
          <a:stretch>
            <a:fillRect/>
          </a:stretch>
        </p:blipFill>
        <p:spPr bwMode="auto">
          <a:xfrm>
            <a:off x="152400" y="0"/>
            <a:ext cx="89916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diamond(in)">
                                      <p:cBhvr>
                                        <p:cTn id="7" dur="20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4"/>
          <p:cNvSpPr txBox="1">
            <a:spLocks noChangeArrowheads="1"/>
          </p:cNvSpPr>
          <p:nvPr/>
        </p:nvSpPr>
        <p:spPr bwMode="auto">
          <a:xfrm>
            <a:off x="304800" y="152400"/>
            <a:ext cx="8458200" cy="946150"/>
          </a:xfrm>
          <a:prstGeom prst="rect">
            <a:avLst/>
          </a:prstGeom>
          <a:noFill/>
          <a:ln w="9525">
            <a:noFill/>
            <a:miter lim="800000"/>
            <a:headEnd/>
            <a:tailEnd/>
          </a:ln>
        </p:spPr>
        <p:txBody>
          <a:bodyPr>
            <a:spAutoFit/>
          </a:bodyPr>
          <a:lstStyle/>
          <a:p>
            <a:pPr>
              <a:spcBef>
                <a:spcPct val="50000"/>
              </a:spcBef>
            </a:pPr>
            <a:r>
              <a:rPr lang="en-US" sz="2800" b="1"/>
              <a:t>METAL WORKING PROCESSES BASED ON TEMPERATURES:</a:t>
            </a:r>
          </a:p>
        </p:txBody>
      </p:sp>
      <p:sp>
        <p:nvSpPr>
          <p:cNvPr id="50181" name="Text Box 5"/>
          <p:cNvSpPr txBox="1">
            <a:spLocks noChangeArrowheads="1"/>
          </p:cNvSpPr>
          <p:nvPr/>
        </p:nvSpPr>
        <p:spPr bwMode="auto">
          <a:xfrm>
            <a:off x="228600" y="1219200"/>
            <a:ext cx="8686800" cy="822325"/>
          </a:xfrm>
          <a:prstGeom prst="rect">
            <a:avLst/>
          </a:prstGeom>
          <a:noFill/>
          <a:ln w="9525">
            <a:noFill/>
            <a:miter lim="800000"/>
            <a:headEnd/>
            <a:tailEnd/>
          </a:ln>
        </p:spPr>
        <p:txBody>
          <a:bodyPr>
            <a:spAutoFit/>
          </a:bodyPr>
          <a:lstStyle/>
          <a:p>
            <a:pPr>
              <a:buFontTx/>
              <a:buChar char="•"/>
            </a:pPr>
            <a:r>
              <a:rPr lang="en-US" sz="2400"/>
              <a:t> The methods used to mechanically shape metals into other</a:t>
            </a:r>
          </a:p>
          <a:p>
            <a:r>
              <a:rPr lang="en-US" sz="2400"/>
              <a:t>product forms are called Working Processes.</a:t>
            </a:r>
          </a:p>
        </p:txBody>
      </p:sp>
      <p:pic>
        <p:nvPicPr>
          <p:cNvPr id="50182" name="Picture 6"/>
          <p:cNvPicPr>
            <a:picLocks noChangeAspect="1" noChangeArrowheads="1"/>
          </p:cNvPicPr>
          <p:nvPr/>
        </p:nvPicPr>
        <p:blipFill>
          <a:blip r:embed="rId2" cstate="print"/>
          <a:srcRect/>
          <a:stretch>
            <a:fillRect/>
          </a:stretch>
        </p:blipFill>
        <p:spPr bwMode="auto">
          <a:xfrm>
            <a:off x="609600" y="2133600"/>
            <a:ext cx="7504113" cy="914400"/>
          </a:xfrm>
          <a:prstGeom prst="rect">
            <a:avLst/>
          </a:prstGeom>
          <a:noFill/>
          <a:ln w="9525">
            <a:noFill/>
            <a:miter lim="800000"/>
            <a:headEnd/>
            <a:tailEnd/>
          </a:ln>
        </p:spPr>
      </p:pic>
      <p:sp>
        <p:nvSpPr>
          <p:cNvPr id="50183" name="Text Box 7"/>
          <p:cNvSpPr txBox="1">
            <a:spLocks noChangeArrowheads="1"/>
          </p:cNvSpPr>
          <p:nvPr/>
        </p:nvSpPr>
        <p:spPr bwMode="auto">
          <a:xfrm>
            <a:off x="228600" y="3167063"/>
            <a:ext cx="8686800" cy="3690937"/>
          </a:xfrm>
          <a:prstGeom prst="rect">
            <a:avLst/>
          </a:prstGeom>
          <a:noFill/>
          <a:ln w="9525">
            <a:noFill/>
            <a:miter lim="800000"/>
            <a:headEnd/>
            <a:tailEnd/>
          </a:ln>
        </p:spPr>
        <p:txBody>
          <a:bodyPr>
            <a:spAutoFit/>
          </a:bodyPr>
          <a:lstStyle/>
          <a:p>
            <a:r>
              <a:rPr lang="en-US" sz="2300" b="1"/>
              <a:t>Hot working (0.6-0.8Tm)</a:t>
            </a:r>
            <a:r>
              <a:rPr lang="en-US" sz="2300"/>
              <a:t> 		</a:t>
            </a:r>
            <a:r>
              <a:rPr lang="en-US" sz="2300" b="1"/>
              <a:t>Cold working (&lt; 0.3Tm)</a:t>
            </a:r>
          </a:p>
          <a:p>
            <a:endParaRPr lang="en-US" sz="1200" b="1"/>
          </a:p>
          <a:p>
            <a:r>
              <a:rPr lang="en-US" sz="2300" b="1"/>
              <a:t>Definition of Hot Working:</a:t>
            </a:r>
            <a:r>
              <a:rPr lang="en-US" sz="2300"/>
              <a:t> deformation under conditions of temperature and strain rate such that recrystallization process take place simultaneously with the deformation.</a:t>
            </a:r>
          </a:p>
          <a:p>
            <a:endParaRPr lang="en-US" sz="800"/>
          </a:p>
          <a:p>
            <a:r>
              <a:rPr lang="en-US" sz="2400" b="1"/>
              <a:t>Examples</a:t>
            </a:r>
            <a:r>
              <a:rPr lang="en-US" sz="2400"/>
              <a:t> : rolling, forging, extrusion</a:t>
            </a:r>
          </a:p>
          <a:p>
            <a:endParaRPr lang="en-US" sz="800"/>
          </a:p>
          <a:p>
            <a:r>
              <a:rPr lang="en-US" sz="2300" b="1"/>
              <a:t>Definition of Cold Working:</a:t>
            </a:r>
            <a:r>
              <a:rPr lang="en-US" sz="2300"/>
              <a:t> deformation carried out under conditions where recovery processes are not effective.</a:t>
            </a:r>
          </a:p>
          <a:p>
            <a:r>
              <a:rPr lang="en-US" sz="2300" b="1"/>
              <a:t>Examples :</a:t>
            </a:r>
            <a:r>
              <a:rPr lang="en-US" sz="2300"/>
              <a:t> rolling, forging, extrusion, wire/tube drawing, swaging, Coining.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animEffect transition="in" filter="diamond(in)">
                                      <p:cBhvr>
                                        <p:cTn id="7" dur="2000"/>
                                        <p:tgtEl>
                                          <p:spTgt spid="501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181">
                                            <p:txEl>
                                              <p:pRg st="0" end="0"/>
                                            </p:txEl>
                                          </p:spTgt>
                                        </p:tgtEl>
                                        <p:attrNameLst>
                                          <p:attrName>style.visibility</p:attrName>
                                        </p:attrNameLst>
                                      </p:cBhvr>
                                      <p:to>
                                        <p:strVal val="visible"/>
                                      </p:to>
                                    </p:set>
                                    <p:anim calcmode="lin" valueType="num">
                                      <p:cBhvr additive="base">
                                        <p:cTn id="12" dur="500" fill="hold"/>
                                        <p:tgtEl>
                                          <p:spTgt spid="5018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0181">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0181">
                                            <p:txEl>
                                              <p:pRg st="1" end="1"/>
                                            </p:txEl>
                                          </p:spTgt>
                                        </p:tgtEl>
                                        <p:attrNameLst>
                                          <p:attrName>style.visibility</p:attrName>
                                        </p:attrNameLst>
                                      </p:cBhvr>
                                      <p:to>
                                        <p:strVal val="visible"/>
                                      </p:to>
                                    </p:set>
                                    <p:anim calcmode="lin" valueType="num">
                                      <p:cBhvr additive="base">
                                        <p:cTn id="16" dur="500" fill="hold"/>
                                        <p:tgtEl>
                                          <p:spTgt spid="50181">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018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0182"/>
                                        </p:tgtEl>
                                        <p:attrNameLst>
                                          <p:attrName>style.visibility</p:attrName>
                                        </p:attrNameLst>
                                      </p:cBhvr>
                                      <p:to>
                                        <p:strVal val="visible"/>
                                      </p:to>
                                    </p:set>
                                    <p:anim calcmode="lin" valueType="num">
                                      <p:cBhvr additive="base">
                                        <p:cTn id="22" dur="500" fill="hold"/>
                                        <p:tgtEl>
                                          <p:spTgt spid="50182"/>
                                        </p:tgtEl>
                                        <p:attrNameLst>
                                          <p:attrName>ppt_x</p:attrName>
                                        </p:attrNameLst>
                                      </p:cBhvr>
                                      <p:tavLst>
                                        <p:tav tm="0">
                                          <p:val>
                                            <p:strVal val="#ppt_x"/>
                                          </p:val>
                                        </p:tav>
                                        <p:tav tm="100000">
                                          <p:val>
                                            <p:strVal val="#ppt_x"/>
                                          </p:val>
                                        </p:tav>
                                      </p:tavLst>
                                    </p:anim>
                                    <p:anim calcmode="lin" valueType="num">
                                      <p:cBhvr additive="base">
                                        <p:cTn id="23" dur="500" fill="hold"/>
                                        <p:tgtEl>
                                          <p:spTgt spid="5018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0183">
                                            <p:txEl>
                                              <p:pRg st="0" end="0"/>
                                            </p:txEl>
                                          </p:spTgt>
                                        </p:tgtEl>
                                        <p:attrNameLst>
                                          <p:attrName>style.visibility</p:attrName>
                                        </p:attrNameLst>
                                      </p:cBhvr>
                                      <p:to>
                                        <p:strVal val="visible"/>
                                      </p:to>
                                    </p:set>
                                    <p:anim calcmode="lin" valueType="num">
                                      <p:cBhvr additive="base">
                                        <p:cTn id="28" dur="500" fill="hold"/>
                                        <p:tgtEl>
                                          <p:spTgt spid="5018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01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0183">
                                            <p:txEl>
                                              <p:pRg st="2" end="2"/>
                                            </p:txEl>
                                          </p:spTgt>
                                        </p:tgtEl>
                                        <p:attrNameLst>
                                          <p:attrName>style.visibility</p:attrName>
                                        </p:attrNameLst>
                                      </p:cBhvr>
                                      <p:to>
                                        <p:strVal val="visible"/>
                                      </p:to>
                                    </p:set>
                                    <p:anim calcmode="lin" valueType="num">
                                      <p:cBhvr additive="base">
                                        <p:cTn id="34" dur="500" fill="hold"/>
                                        <p:tgtEl>
                                          <p:spTgt spid="50183">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01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0183">
                                            <p:txEl>
                                              <p:pRg st="4" end="4"/>
                                            </p:txEl>
                                          </p:spTgt>
                                        </p:tgtEl>
                                        <p:attrNameLst>
                                          <p:attrName>style.visibility</p:attrName>
                                        </p:attrNameLst>
                                      </p:cBhvr>
                                      <p:to>
                                        <p:strVal val="visible"/>
                                      </p:to>
                                    </p:set>
                                    <p:anim calcmode="lin" valueType="num">
                                      <p:cBhvr additive="base">
                                        <p:cTn id="40" dur="500" fill="hold"/>
                                        <p:tgtEl>
                                          <p:spTgt spid="50183">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01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0183">
                                            <p:txEl>
                                              <p:pRg st="6" end="6"/>
                                            </p:txEl>
                                          </p:spTgt>
                                        </p:tgtEl>
                                        <p:attrNameLst>
                                          <p:attrName>style.visibility</p:attrName>
                                        </p:attrNameLst>
                                      </p:cBhvr>
                                      <p:to>
                                        <p:strVal val="visible"/>
                                      </p:to>
                                    </p:set>
                                    <p:anim calcmode="lin" valueType="num">
                                      <p:cBhvr additive="base">
                                        <p:cTn id="46" dur="500" fill="hold"/>
                                        <p:tgtEl>
                                          <p:spTgt spid="50183">
                                            <p:txEl>
                                              <p:pRg st="6" end="6"/>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501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0183">
                                            <p:txEl>
                                              <p:pRg st="7" end="7"/>
                                            </p:txEl>
                                          </p:spTgt>
                                        </p:tgtEl>
                                        <p:attrNameLst>
                                          <p:attrName>style.visibility</p:attrName>
                                        </p:attrNameLst>
                                      </p:cBhvr>
                                      <p:to>
                                        <p:strVal val="visible"/>
                                      </p:to>
                                    </p:set>
                                    <p:anim calcmode="lin" valueType="num">
                                      <p:cBhvr additive="base">
                                        <p:cTn id="52" dur="500" fill="hold"/>
                                        <p:tgtEl>
                                          <p:spTgt spid="50183">
                                            <p:txEl>
                                              <p:pRg st="7" end="7"/>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01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152400" y="228600"/>
            <a:ext cx="8686800" cy="838200"/>
          </a:xfrm>
        </p:spPr>
        <p:txBody>
          <a:bodyPr/>
          <a:lstStyle/>
          <a:p>
            <a:pPr eaLnBrk="1" hangingPunct="1"/>
            <a:endParaRPr lang="en-US" smtClean="0"/>
          </a:p>
        </p:txBody>
      </p:sp>
      <p:sp>
        <p:nvSpPr>
          <p:cNvPr id="53251" name="Rectangle 3"/>
          <p:cNvSpPr>
            <a:spLocks noGrp="1" noChangeArrowheads="1"/>
          </p:cNvSpPr>
          <p:nvPr>
            <p:ph type="subTitle" idx="1"/>
          </p:nvPr>
        </p:nvSpPr>
        <p:spPr>
          <a:xfrm>
            <a:off x="228600" y="1447800"/>
            <a:ext cx="8534400" cy="4953000"/>
          </a:xfrm>
        </p:spPr>
        <p:txBody>
          <a:bodyPr rtlCol="0">
            <a:normAutofit/>
          </a:bodyPr>
          <a:lstStyle/>
          <a:p>
            <a:pPr eaLnBrk="1" fontAlgn="auto" hangingPunct="1">
              <a:spcAft>
                <a:spcPts val="0"/>
              </a:spcAft>
              <a:buFont typeface="Arial" pitchFamily="34" charset="0"/>
              <a:buNone/>
              <a:defRPr/>
            </a:pPr>
            <a:endParaRPr lang="en-US" smtClean="0"/>
          </a:p>
        </p:txBody>
      </p:sp>
      <p:pic>
        <p:nvPicPr>
          <p:cNvPr id="55300"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diamond(in)">
                                      <p:cBhvr>
                                        <p:cTn id="7" dur="20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subTitle" idx="1"/>
          </p:nvPr>
        </p:nvSpPr>
        <p:spPr>
          <a:xfrm>
            <a:off x="228600" y="685800"/>
            <a:ext cx="8534400" cy="5943600"/>
          </a:xfrm>
        </p:spPr>
        <p:txBody>
          <a:bodyPr rtlCol="0">
            <a:normAutofit/>
          </a:bodyPr>
          <a:lstStyle/>
          <a:p>
            <a:pPr algn="l" eaLnBrk="1" fontAlgn="auto" hangingPunct="1">
              <a:spcAft>
                <a:spcPts val="0"/>
              </a:spcAft>
              <a:buFont typeface="Wingdings" pitchFamily="2" charset="2"/>
              <a:buChar char="l"/>
              <a:defRPr/>
            </a:pPr>
            <a:r>
              <a:rPr lang="en-US" sz="1800" smtClean="0"/>
              <a:t>  	</a:t>
            </a:r>
            <a:r>
              <a:rPr lang="en-US" smtClean="0"/>
              <a:t>Hot working involves deformation at temperatures 	where  recrystallization can occur (0.6-0.8 Tm).</a:t>
            </a:r>
          </a:p>
          <a:p>
            <a:pPr algn="l" eaLnBrk="1" fontAlgn="auto" hangingPunct="1">
              <a:spcAft>
                <a:spcPts val="0"/>
              </a:spcAft>
              <a:buFont typeface="Wingdings" pitchFamily="2" charset="2"/>
              <a:buChar char="l"/>
              <a:defRPr/>
            </a:pPr>
            <a:r>
              <a:rPr lang="en-US" smtClean="0"/>
              <a:t> 	Examples of hot working temperatures for each 	metal.</a:t>
            </a:r>
          </a:p>
        </p:txBody>
      </p:sp>
      <p:sp>
        <p:nvSpPr>
          <p:cNvPr id="56324" name="Text Box 4"/>
          <p:cNvSpPr txBox="1">
            <a:spLocks noChangeArrowheads="1"/>
          </p:cNvSpPr>
          <p:nvPr/>
        </p:nvSpPr>
        <p:spPr bwMode="auto">
          <a:xfrm>
            <a:off x="152400" y="0"/>
            <a:ext cx="8839200" cy="579438"/>
          </a:xfrm>
          <a:prstGeom prst="rect">
            <a:avLst/>
          </a:prstGeom>
          <a:noFill/>
          <a:ln w="9525">
            <a:noFill/>
            <a:miter lim="800000"/>
            <a:headEnd/>
            <a:tailEnd/>
          </a:ln>
        </p:spPr>
        <p:txBody>
          <a:bodyPr>
            <a:spAutoFit/>
          </a:bodyPr>
          <a:lstStyle/>
          <a:p>
            <a:pPr>
              <a:spcBef>
                <a:spcPct val="50000"/>
              </a:spcBef>
            </a:pPr>
            <a:r>
              <a:rPr lang="en-US" sz="3200" b="1"/>
              <a:t>HOT WORKING:</a:t>
            </a:r>
            <a:endParaRPr lang="en-US" sz="3200"/>
          </a:p>
        </p:txBody>
      </p:sp>
      <p:pic>
        <p:nvPicPr>
          <p:cNvPr id="56325" name="Picture 5"/>
          <p:cNvPicPr>
            <a:picLocks noChangeAspect="1" noChangeArrowheads="1"/>
          </p:cNvPicPr>
          <p:nvPr/>
        </p:nvPicPr>
        <p:blipFill>
          <a:blip r:embed="rId2" cstate="print"/>
          <a:srcRect/>
          <a:stretch>
            <a:fillRect/>
          </a:stretch>
        </p:blipFill>
        <p:spPr bwMode="auto">
          <a:xfrm>
            <a:off x="762000" y="2489200"/>
            <a:ext cx="7924800" cy="421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6324">
                                            <p:txEl>
                                              <p:pRg st="0" end="0"/>
                                            </p:txEl>
                                          </p:spTgt>
                                        </p:tgtEl>
                                        <p:attrNameLst>
                                          <p:attrName>style.visibility</p:attrName>
                                        </p:attrNameLst>
                                      </p:cBhvr>
                                      <p:to>
                                        <p:strVal val="visible"/>
                                      </p:to>
                                    </p:set>
                                    <p:animEffect transition="in" filter="diamond(in)">
                                      <p:cBhvr>
                                        <p:cTn id="7" dur="2000"/>
                                        <p:tgtEl>
                                          <p:spTgt spid="563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6323">
                                            <p:txEl>
                                              <p:pRg st="0" end="0"/>
                                            </p:txEl>
                                          </p:spTgt>
                                        </p:tgtEl>
                                        <p:attrNameLst>
                                          <p:attrName>style.visibility</p:attrName>
                                        </p:attrNameLst>
                                      </p:cBhvr>
                                      <p:to>
                                        <p:strVal val="visible"/>
                                      </p:to>
                                    </p:set>
                                    <p:anim calcmode="lin" valueType="num">
                                      <p:cBhvr additive="base">
                                        <p:cTn id="12" dur="500" fill="hold"/>
                                        <p:tgtEl>
                                          <p:spTgt spid="5632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63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6323">
                                            <p:txEl>
                                              <p:pRg st="1" end="1"/>
                                            </p:txEl>
                                          </p:spTgt>
                                        </p:tgtEl>
                                        <p:attrNameLst>
                                          <p:attrName>style.visibility</p:attrName>
                                        </p:attrNameLst>
                                      </p:cBhvr>
                                      <p:to>
                                        <p:strVal val="visible"/>
                                      </p:to>
                                    </p:set>
                                    <p:anim calcmode="lin" valueType="num">
                                      <p:cBhvr additive="base">
                                        <p:cTn id="18" dur="500" fill="hold"/>
                                        <p:tgtEl>
                                          <p:spTgt spid="5632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6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6325"/>
                                        </p:tgtEl>
                                        <p:attrNameLst>
                                          <p:attrName>style.visibility</p:attrName>
                                        </p:attrNameLst>
                                      </p:cBhvr>
                                      <p:to>
                                        <p:strVal val="visible"/>
                                      </p:to>
                                    </p:set>
                                    <p:anim calcmode="lin" valueType="num">
                                      <p:cBhvr additive="base">
                                        <p:cTn id="24" dur="500" fill="hold"/>
                                        <p:tgtEl>
                                          <p:spTgt spid="56325"/>
                                        </p:tgtEl>
                                        <p:attrNameLst>
                                          <p:attrName>ppt_x</p:attrName>
                                        </p:attrNameLst>
                                      </p:cBhvr>
                                      <p:tavLst>
                                        <p:tav tm="0">
                                          <p:val>
                                            <p:strVal val="#ppt_x"/>
                                          </p:val>
                                        </p:tav>
                                        <p:tav tm="100000">
                                          <p:val>
                                            <p:strVal val="#ppt_x"/>
                                          </p:val>
                                        </p:tav>
                                      </p:tavLst>
                                    </p:anim>
                                    <p:anim calcmode="lin" valueType="num">
                                      <p:cBhvr additive="base">
                                        <p:cTn id="25" dur="500" fill="hold"/>
                                        <p:tgtEl>
                                          <p:spTgt spid="563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4"/>
          <p:cNvSpPr txBox="1">
            <a:spLocks noChangeArrowheads="1"/>
          </p:cNvSpPr>
          <p:nvPr/>
        </p:nvSpPr>
        <p:spPr bwMode="auto">
          <a:xfrm>
            <a:off x="0" y="0"/>
            <a:ext cx="9144000" cy="946150"/>
          </a:xfrm>
          <a:prstGeom prst="rect">
            <a:avLst/>
          </a:prstGeom>
          <a:noFill/>
          <a:ln w="9525">
            <a:noFill/>
            <a:miter lim="800000"/>
            <a:headEnd/>
            <a:tailEnd/>
          </a:ln>
        </p:spPr>
        <p:txBody>
          <a:bodyPr>
            <a:spAutoFit/>
          </a:bodyPr>
          <a:lstStyle/>
          <a:p>
            <a:r>
              <a:rPr lang="en-US" sz="2800" b="1"/>
              <a:t>EFFECTS OF TEMPERATURE ON METAL FORMING PROCESSES:</a:t>
            </a:r>
            <a:endParaRPr lang="en-US" sz="3000" b="1"/>
          </a:p>
        </p:txBody>
      </p:sp>
      <p:pic>
        <p:nvPicPr>
          <p:cNvPr id="57349" name="Picture 5"/>
          <p:cNvPicPr>
            <a:picLocks noGrp="1" noChangeAspect="1" noChangeArrowheads="1"/>
          </p:cNvPicPr>
          <p:nvPr>
            <p:ph type="subTitle" idx="1"/>
          </p:nvPr>
        </p:nvPicPr>
        <p:blipFill>
          <a:blip r:embed="rId2" cstate="print"/>
          <a:srcRect/>
          <a:stretch>
            <a:fillRect/>
          </a:stretch>
        </p:blipFill>
        <p:spPr>
          <a:xfrm>
            <a:off x="3068638" y="3886200"/>
            <a:ext cx="3006725" cy="17526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7348">
                                            <p:txEl>
                                              <p:pRg st="0" end="0"/>
                                            </p:txEl>
                                          </p:spTgt>
                                        </p:tgtEl>
                                        <p:attrNameLst>
                                          <p:attrName>style.visibility</p:attrName>
                                        </p:attrNameLst>
                                      </p:cBhvr>
                                      <p:to>
                                        <p:strVal val="visible"/>
                                      </p:to>
                                    </p:set>
                                    <p:animEffect transition="in" filter="diamond(in)">
                                      <p:cBhvr>
                                        <p:cTn id="7" dur="2000"/>
                                        <p:tgtEl>
                                          <p:spTgt spid="573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7349"/>
                                        </p:tgtEl>
                                        <p:attrNameLst>
                                          <p:attrName>style.visibility</p:attrName>
                                        </p:attrNameLst>
                                      </p:cBhvr>
                                      <p:to>
                                        <p:strVal val="visible"/>
                                      </p:to>
                                    </p:set>
                                    <p:anim calcmode="lin" valueType="num">
                                      <p:cBhvr additive="base">
                                        <p:cTn id="12" dur="500" fill="hold"/>
                                        <p:tgtEl>
                                          <p:spTgt spid="57349"/>
                                        </p:tgtEl>
                                        <p:attrNameLst>
                                          <p:attrName>ppt_x</p:attrName>
                                        </p:attrNameLst>
                                      </p:cBhvr>
                                      <p:tavLst>
                                        <p:tav tm="0">
                                          <p:val>
                                            <p:strVal val="#ppt_x"/>
                                          </p:val>
                                        </p:tav>
                                        <p:tav tm="100000">
                                          <p:val>
                                            <p:strVal val="#ppt_x"/>
                                          </p:val>
                                        </p:tav>
                                      </p:tavLst>
                                    </p:anim>
                                    <p:anim calcmode="lin" valueType="num">
                                      <p:cBhvr additive="base">
                                        <p:cTn id="13" dur="500" fill="hold"/>
                                        <p:tgtEl>
                                          <p:spTgt spid="573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subTitle" idx="1"/>
          </p:nvPr>
        </p:nvSpPr>
        <p:spPr>
          <a:xfrm>
            <a:off x="228600" y="228600"/>
            <a:ext cx="8686800" cy="3276600"/>
          </a:xfrm>
        </p:spPr>
        <p:txBody>
          <a:bodyPr rtlCol="0">
            <a:normAutofit fontScale="92500"/>
          </a:bodyPr>
          <a:lstStyle/>
          <a:p>
            <a:pPr algn="l" eaLnBrk="1" fontAlgn="auto" hangingPunct="1">
              <a:spcAft>
                <a:spcPts val="0"/>
              </a:spcAft>
              <a:buFont typeface="Arial" pitchFamily="34" charset="0"/>
              <a:buNone/>
              <a:defRPr/>
            </a:pPr>
            <a:r>
              <a:rPr lang="en-US" b="1" dirty="0" smtClean="0"/>
              <a:t>• Indirect-compression type processes:</a:t>
            </a:r>
          </a:p>
          <a:p>
            <a:pPr algn="l" eaLnBrk="1" fontAlgn="auto" hangingPunct="1">
              <a:spcAft>
                <a:spcPts val="0"/>
              </a:spcAft>
              <a:buFont typeface="Arial" pitchFamily="34" charset="0"/>
              <a:buNone/>
              <a:defRPr/>
            </a:pPr>
            <a:r>
              <a:rPr lang="en-US" dirty="0" smtClean="0"/>
              <a:t>The primary forces are frequently tensile, with indirect compressive forces developed by the reaction of the work piece. </a:t>
            </a:r>
          </a:p>
          <a:p>
            <a:pPr algn="l" eaLnBrk="1" fontAlgn="auto" hangingPunct="1">
              <a:spcAft>
                <a:spcPts val="0"/>
              </a:spcAft>
              <a:buFont typeface="Arial" pitchFamily="34" charset="0"/>
              <a:buNone/>
              <a:defRPr/>
            </a:pPr>
            <a:endParaRPr lang="en-US" sz="1000" dirty="0" smtClean="0"/>
          </a:p>
          <a:p>
            <a:pPr algn="l" eaLnBrk="1" fontAlgn="auto" hangingPunct="1">
              <a:spcAft>
                <a:spcPts val="0"/>
              </a:spcAft>
              <a:buFont typeface="Arial" pitchFamily="34" charset="0"/>
              <a:buNone/>
              <a:defRPr/>
            </a:pPr>
            <a:r>
              <a:rPr lang="en-US" dirty="0" smtClean="0"/>
              <a:t>The metal flow is therefore under the combined stress state, i.e., extrusion, wiredrawing, tube drawing. </a:t>
            </a:r>
          </a:p>
        </p:txBody>
      </p:sp>
      <p:pic>
        <p:nvPicPr>
          <p:cNvPr id="10244" name="Picture 4"/>
          <p:cNvPicPr>
            <a:picLocks noChangeAspect="1" noChangeArrowheads="1"/>
          </p:cNvPicPr>
          <p:nvPr/>
        </p:nvPicPr>
        <p:blipFill>
          <a:blip r:embed="rId2" cstate="print"/>
          <a:srcRect/>
          <a:stretch>
            <a:fillRect/>
          </a:stretch>
        </p:blipFill>
        <p:spPr bwMode="auto">
          <a:xfrm>
            <a:off x="304800" y="3581400"/>
            <a:ext cx="8382000" cy="3124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diamond(in)">
                                      <p:cBhvr>
                                        <p:cTn id="7" dur="20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 calcmode="lin" valueType="num">
                                      <p:cBhvr additive="base">
                                        <p:cTn id="12"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43">
                                            <p:txEl>
                                              <p:pRg st="3" end="3"/>
                                            </p:txEl>
                                          </p:spTgt>
                                        </p:tgtEl>
                                        <p:attrNameLst>
                                          <p:attrName>style.visibility</p:attrName>
                                        </p:attrNameLst>
                                      </p:cBhvr>
                                      <p:to>
                                        <p:strVal val="visible"/>
                                      </p:to>
                                    </p:set>
                                    <p:anim calcmode="lin" valueType="num">
                                      <p:cBhvr additive="base">
                                        <p:cTn id="18"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244"/>
                                        </p:tgtEl>
                                        <p:attrNameLst>
                                          <p:attrName>style.visibility</p:attrName>
                                        </p:attrNameLst>
                                      </p:cBhvr>
                                      <p:to>
                                        <p:strVal val="visible"/>
                                      </p:to>
                                    </p:set>
                                    <p:anim calcmode="lin" valueType="num">
                                      <p:cBhvr additive="base">
                                        <p:cTn id="24" dur="500" fill="hold"/>
                                        <p:tgtEl>
                                          <p:spTgt spid="10244"/>
                                        </p:tgtEl>
                                        <p:attrNameLst>
                                          <p:attrName>ppt_x</p:attrName>
                                        </p:attrNameLst>
                                      </p:cBhvr>
                                      <p:tavLst>
                                        <p:tav tm="0">
                                          <p:val>
                                            <p:strVal val="#ppt_x"/>
                                          </p:val>
                                        </p:tav>
                                        <p:tav tm="100000">
                                          <p:val>
                                            <p:strVal val="#ppt_x"/>
                                          </p:val>
                                        </p:tav>
                                      </p:tavLst>
                                    </p:anim>
                                    <p:anim calcmode="lin" valueType="num">
                                      <p:cBhvr additive="base">
                                        <p:cTn id="25"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Text Box 4"/>
          <p:cNvSpPr txBox="1">
            <a:spLocks noChangeArrowheads="1"/>
          </p:cNvSpPr>
          <p:nvPr/>
        </p:nvSpPr>
        <p:spPr bwMode="auto">
          <a:xfrm>
            <a:off x="0" y="0"/>
            <a:ext cx="9144000" cy="579438"/>
          </a:xfrm>
          <a:prstGeom prst="rect">
            <a:avLst/>
          </a:prstGeom>
          <a:noFill/>
          <a:ln w="9525">
            <a:noFill/>
            <a:miter lim="800000"/>
            <a:headEnd/>
            <a:tailEnd/>
          </a:ln>
        </p:spPr>
        <p:txBody>
          <a:bodyPr>
            <a:spAutoFit/>
          </a:bodyPr>
          <a:lstStyle/>
          <a:p>
            <a:pPr>
              <a:spcBef>
                <a:spcPct val="50000"/>
              </a:spcBef>
            </a:pPr>
            <a:r>
              <a:rPr lang="en-US" sz="3200" b="1"/>
              <a:t>Recrystallization during hot working:</a:t>
            </a:r>
          </a:p>
        </p:txBody>
      </p:sp>
      <p:pic>
        <p:nvPicPr>
          <p:cNvPr id="59397" name="Picture 5"/>
          <p:cNvPicPr>
            <a:picLocks noChangeAspect="1" noChangeArrowheads="1"/>
          </p:cNvPicPr>
          <p:nvPr/>
        </p:nvPicPr>
        <p:blipFill>
          <a:blip r:embed="rId2" cstate="print"/>
          <a:srcRect/>
          <a:stretch>
            <a:fillRect/>
          </a:stretch>
        </p:blipFill>
        <p:spPr bwMode="auto">
          <a:xfrm>
            <a:off x="533400" y="533400"/>
            <a:ext cx="7924800" cy="2743200"/>
          </a:xfrm>
          <a:prstGeom prst="rect">
            <a:avLst/>
          </a:prstGeom>
          <a:noFill/>
          <a:ln w="9525">
            <a:noFill/>
            <a:miter lim="800000"/>
            <a:headEnd/>
            <a:tailEnd/>
          </a:ln>
        </p:spPr>
      </p:pic>
      <p:sp>
        <p:nvSpPr>
          <p:cNvPr id="59398" name="Text Box 6"/>
          <p:cNvSpPr txBox="1">
            <a:spLocks noChangeArrowheads="1"/>
          </p:cNvSpPr>
          <p:nvPr/>
        </p:nvSpPr>
        <p:spPr bwMode="auto">
          <a:xfrm>
            <a:off x="0" y="3276600"/>
            <a:ext cx="9144000" cy="3632200"/>
          </a:xfrm>
          <a:prstGeom prst="rect">
            <a:avLst/>
          </a:prstGeom>
          <a:noFill/>
          <a:ln w="9525">
            <a:noFill/>
            <a:miter lim="800000"/>
            <a:headEnd/>
            <a:tailEnd/>
          </a:ln>
        </p:spPr>
        <p:txBody>
          <a:bodyPr>
            <a:spAutoFit/>
          </a:bodyPr>
          <a:lstStyle/>
          <a:p>
            <a:pPr>
              <a:buFont typeface="Arial" charset="0"/>
              <a:buChar char="•"/>
            </a:pPr>
            <a:r>
              <a:rPr lang="en-US" sz="2800"/>
              <a:t>The minimum temperature at which reformation of the crystals occurs is called Recrystallization Temperature.</a:t>
            </a:r>
          </a:p>
          <a:p>
            <a:endParaRPr lang="en-US" sz="300"/>
          </a:p>
          <a:p>
            <a:r>
              <a:rPr lang="en-US" sz="2800"/>
              <a:t>• Above the recrystallization temperature the kinetic energy of atoms increases and therefore they are able to attach themselves to the newly formed nuclei which in turn begin to grow into crystals. This process continues until all the distorted crystals have been transformed.</a:t>
            </a:r>
          </a:p>
          <a:p>
            <a:endParaRPr lang="en-US" sz="300"/>
          </a:p>
          <a:p>
            <a:r>
              <a:rPr lang="en-US" sz="2800"/>
              <a:t>• Hot working results in </a:t>
            </a:r>
            <a:r>
              <a:rPr lang="en-US" sz="2800" b="1"/>
              <a:t>grain refining.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9396">
                                            <p:txEl>
                                              <p:pRg st="0" end="0"/>
                                            </p:txEl>
                                          </p:spTgt>
                                        </p:tgtEl>
                                        <p:attrNameLst>
                                          <p:attrName>style.visibility</p:attrName>
                                        </p:attrNameLst>
                                      </p:cBhvr>
                                      <p:to>
                                        <p:strVal val="visible"/>
                                      </p:to>
                                    </p:set>
                                    <p:animEffect transition="in" filter="diamond(in)">
                                      <p:cBhvr>
                                        <p:cTn id="7" dur="2000"/>
                                        <p:tgtEl>
                                          <p:spTgt spid="593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9397"/>
                                        </p:tgtEl>
                                        <p:attrNameLst>
                                          <p:attrName>style.visibility</p:attrName>
                                        </p:attrNameLst>
                                      </p:cBhvr>
                                      <p:to>
                                        <p:strVal val="visible"/>
                                      </p:to>
                                    </p:set>
                                    <p:anim calcmode="lin" valueType="num">
                                      <p:cBhvr additive="base">
                                        <p:cTn id="12" dur="500" fill="hold"/>
                                        <p:tgtEl>
                                          <p:spTgt spid="59397"/>
                                        </p:tgtEl>
                                        <p:attrNameLst>
                                          <p:attrName>ppt_x</p:attrName>
                                        </p:attrNameLst>
                                      </p:cBhvr>
                                      <p:tavLst>
                                        <p:tav tm="0">
                                          <p:val>
                                            <p:strVal val="#ppt_x"/>
                                          </p:val>
                                        </p:tav>
                                        <p:tav tm="100000">
                                          <p:val>
                                            <p:strVal val="#ppt_x"/>
                                          </p:val>
                                        </p:tav>
                                      </p:tavLst>
                                    </p:anim>
                                    <p:anim calcmode="lin" valueType="num">
                                      <p:cBhvr additive="base">
                                        <p:cTn id="13" dur="500" fill="hold"/>
                                        <p:tgtEl>
                                          <p:spTgt spid="5939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9398">
                                            <p:txEl>
                                              <p:pRg st="0" end="0"/>
                                            </p:txEl>
                                          </p:spTgt>
                                        </p:tgtEl>
                                        <p:attrNameLst>
                                          <p:attrName>style.visibility</p:attrName>
                                        </p:attrNameLst>
                                      </p:cBhvr>
                                      <p:to>
                                        <p:strVal val="visible"/>
                                      </p:to>
                                    </p:set>
                                    <p:anim calcmode="lin" valueType="num">
                                      <p:cBhvr additive="base">
                                        <p:cTn id="18" dur="500" fill="hold"/>
                                        <p:tgtEl>
                                          <p:spTgt spid="5939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939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9398">
                                            <p:txEl>
                                              <p:pRg st="2" end="2"/>
                                            </p:txEl>
                                          </p:spTgt>
                                        </p:tgtEl>
                                        <p:attrNameLst>
                                          <p:attrName>style.visibility</p:attrName>
                                        </p:attrNameLst>
                                      </p:cBhvr>
                                      <p:to>
                                        <p:strVal val="visible"/>
                                      </p:to>
                                    </p:set>
                                    <p:anim calcmode="lin" valueType="num">
                                      <p:cBhvr additive="base">
                                        <p:cTn id="24" dur="500" fill="hold"/>
                                        <p:tgtEl>
                                          <p:spTgt spid="5939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939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9398">
                                            <p:txEl>
                                              <p:pRg st="4" end="4"/>
                                            </p:txEl>
                                          </p:spTgt>
                                        </p:tgtEl>
                                        <p:attrNameLst>
                                          <p:attrName>style.visibility</p:attrName>
                                        </p:attrNameLst>
                                      </p:cBhvr>
                                      <p:to>
                                        <p:strVal val="visible"/>
                                      </p:to>
                                    </p:set>
                                    <p:anim calcmode="lin" valueType="num">
                                      <p:cBhvr additive="base">
                                        <p:cTn id="30" dur="500" fill="hold"/>
                                        <p:tgtEl>
                                          <p:spTgt spid="59398">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939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228600" y="0"/>
            <a:ext cx="3429000" cy="579438"/>
          </a:xfrm>
          <a:prstGeom prst="rect">
            <a:avLst/>
          </a:prstGeom>
          <a:noFill/>
          <a:ln w="9525">
            <a:noFill/>
            <a:miter lim="800000"/>
            <a:headEnd/>
            <a:tailEnd/>
          </a:ln>
        </p:spPr>
        <p:txBody>
          <a:bodyPr>
            <a:spAutoFit/>
          </a:bodyPr>
          <a:lstStyle/>
          <a:p>
            <a:pPr>
              <a:spcBef>
                <a:spcPct val="50000"/>
              </a:spcBef>
            </a:pPr>
            <a:r>
              <a:rPr lang="en-US" sz="3200" b="1"/>
              <a:t>Recrystallization:</a:t>
            </a:r>
          </a:p>
        </p:txBody>
      </p:sp>
      <p:pic>
        <p:nvPicPr>
          <p:cNvPr id="82947" name="Picture 3"/>
          <p:cNvPicPr>
            <a:picLocks noChangeAspect="1" noChangeArrowheads="1"/>
          </p:cNvPicPr>
          <p:nvPr/>
        </p:nvPicPr>
        <p:blipFill>
          <a:blip r:embed="rId2" cstate="print"/>
          <a:srcRect/>
          <a:stretch>
            <a:fillRect/>
          </a:stretch>
        </p:blipFill>
        <p:spPr bwMode="auto">
          <a:xfrm>
            <a:off x="0" y="685800"/>
            <a:ext cx="5164138" cy="2227263"/>
          </a:xfrm>
          <a:prstGeom prst="rect">
            <a:avLst/>
          </a:prstGeom>
          <a:noFill/>
          <a:ln w="9525">
            <a:noFill/>
            <a:miter lim="800000"/>
            <a:headEnd/>
            <a:tailEnd/>
          </a:ln>
        </p:spPr>
      </p:pic>
      <p:pic>
        <p:nvPicPr>
          <p:cNvPr id="82948" name="Picture 4"/>
          <p:cNvPicPr>
            <a:picLocks noChangeAspect="1" noChangeArrowheads="1"/>
          </p:cNvPicPr>
          <p:nvPr/>
        </p:nvPicPr>
        <p:blipFill>
          <a:blip r:embed="rId3" cstate="print"/>
          <a:srcRect/>
          <a:stretch>
            <a:fillRect/>
          </a:stretch>
        </p:blipFill>
        <p:spPr bwMode="auto">
          <a:xfrm>
            <a:off x="5334000" y="228600"/>
            <a:ext cx="3589338" cy="3284538"/>
          </a:xfrm>
          <a:prstGeom prst="rect">
            <a:avLst/>
          </a:prstGeom>
          <a:noFill/>
          <a:ln w="9525">
            <a:noFill/>
            <a:miter lim="800000"/>
            <a:headEnd/>
            <a:tailEnd/>
          </a:ln>
        </p:spPr>
      </p:pic>
      <p:sp>
        <p:nvSpPr>
          <p:cNvPr id="82949" name="Text Box 5"/>
          <p:cNvSpPr txBox="1">
            <a:spLocks noChangeArrowheads="1"/>
          </p:cNvSpPr>
          <p:nvPr/>
        </p:nvSpPr>
        <p:spPr bwMode="auto">
          <a:xfrm>
            <a:off x="152400" y="3124200"/>
            <a:ext cx="4953000" cy="579438"/>
          </a:xfrm>
          <a:prstGeom prst="rect">
            <a:avLst/>
          </a:prstGeom>
          <a:noFill/>
          <a:ln w="9525">
            <a:noFill/>
            <a:miter lim="800000"/>
            <a:headEnd/>
            <a:tailEnd/>
          </a:ln>
        </p:spPr>
        <p:txBody>
          <a:bodyPr>
            <a:spAutoFit/>
          </a:bodyPr>
          <a:lstStyle/>
          <a:p>
            <a:pPr>
              <a:spcBef>
                <a:spcPct val="50000"/>
              </a:spcBef>
            </a:pPr>
            <a:r>
              <a:rPr lang="en-US" sz="3200" b="1"/>
              <a:t>Primary recrystallization:</a:t>
            </a:r>
            <a:endParaRPr lang="en-US" sz="3200"/>
          </a:p>
        </p:txBody>
      </p:sp>
      <p:pic>
        <p:nvPicPr>
          <p:cNvPr id="82950" name="Picture 6"/>
          <p:cNvPicPr>
            <a:picLocks noChangeAspect="1" noChangeArrowheads="1"/>
          </p:cNvPicPr>
          <p:nvPr/>
        </p:nvPicPr>
        <p:blipFill>
          <a:blip r:embed="rId4" cstate="print"/>
          <a:srcRect/>
          <a:stretch>
            <a:fillRect/>
          </a:stretch>
        </p:blipFill>
        <p:spPr bwMode="auto">
          <a:xfrm>
            <a:off x="304800" y="3810000"/>
            <a:ext cx="7162800" cy="304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2946">
                                            <p:txEl>
                                              <p:pRg st="0" end="0"/>
                                            </p:txEl>
                                          </p:spTgt>
                                        </p:tgtEl>
                                        <p:attrNameLst>
                                          <p:attrName>style.visibility</p:attrName>
                                        </p:attrNameLst>
                                      </p:cBhvr>
                                      <p:to>
                                        <p:strVal val="visible"/>
                                      </p:to>
                                    </p:set>
                                    <p:animEffect transition="in" filter="diamond(in)">
                                      <p:cBhvr>
                                        <p:cTn id="7" dur="2000"/>
                                        <p:tgtEl>
                                          <p:spTgt spid="829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2947"/>
                                        </p:tgtEl>
                                        <p:attrNameLst>
                                          <p:attrName>style.visibility</p:attrName>
                                        </p:attrNameLst>
                                      </p:cBhvr>
                                      <p:to>
                                        <p:strVal val="visible"/>
                                      </p:to>
                                    </p:set>
                                    <p:anim calcmode="lin" valueType="num">
                                      <p:cBhvr additive="base">
                                        <p:cTn id="12" dur="500" fill="hold"/>
                                        <p:tgtEl>
                                          <p:spTgt spid="82947"/>
                                        </p:tgtEl>
                                        <p:attrNameLst>
                                          <p:attrName>ppt_x</p:attrName>
                                        </p:attrNameLst>
                                      </p:cBhvr>
                                      <p:tavLst>
                                        <p:tav tm="0">
                                          <p:val>
                                            <p:strVal val="#ppt_x"/>
                                          </p:val>
                                        </p:tav>
                                        <p:tav tm="100000">
                                          <p:val>
                                            <p:strVal val="#ppt_x"/>
                                          </p:val>
                                        </p:tav>
                                      </p:tavLst>
                                    </p:anim>
                                    <p:anim calcmode="lin" valueType="num">
                                      <p:cBhvr additive="base">
                                        <p:cTn id="13" dur="500" fill="hold"/>
                                        <p:tgtEl>
                                          <p:spTgt spid="8294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2948"/>
                                        </p:tgtEl>
                                        <p:attrNameLst>
                                          <p:attrName>style.visibility</p:attrName>
                                        </p:attrNameLst>
                                      </p:cBhvr>
                                      <p:to>
                                        <p:strVal val="visible"/>
                                      </p:to>
                                    </p:set>
                                    <p:anim calcmode="lin" valueType="num">
                                      <p:cBhvr additive="base">
                                        <p:cTn id="18" dur="500" fill="hold"/>
                                        <p:tgtEl>
                                          <p:spTgt spid="82948"/>
                                        </p:tgtEl>
                                        <p:attrNameLst>
                                          <p:attrName>ppt_x</p:attrName>
                                        </p:attrNameLst>
                                      </p:cBhvr>
                                      <p:tavLst>
                                        <p:tav tm="0">
                                          <p:val>
                                            <p:strVal val="#ppt_x"/>
                                          </p:val>
                                        </p:tav>
                                        <p:tav tm="100000">
                                          <p:val>
                                            <p:strVal val="#ppt_x"/>
                                          </p:val>
                                        </p:tav>
                                      </p:tavLst>
                                    </p:anim>
                                    <p:anim calcmode="lin" valueType="num">
                                      <p:cBhvr additive="base">
                                        <p:cTn id="19" dur="500" fill="hold"/>
                                        <p:tgtEl>
                                          <p:spTgt spid="8294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2949">
                                            <p:txEl>
                                              <p:pRg st="0" end="0"/>
                                            </p:txEl>
                                          </p:spTgt>
                                        </p:tgtEl>
                                        <p:attrNameLst>
                                          <p:attrName>style.visibility</p:attrName>
                                        </p:attrNameLst>
                                      </p:cBhvr>
                                      <p:to>
                                        <p:strVal val="visible"/>
                                      </p:to>
                                    </p:set>
                                    <p:anim calcmode="lin" valueType="num">
                                      <p:cBhvr additive="base">
                                        <p:cTn id="24" dur="500" fill="hold"/>
                                        <p:tgtEl>
                                          <p:spTgt spid="8294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29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2950"/>
                                        </p:tgtEl>
                                        <p:attrNameLst>
                                          <p:attrName>style.visibility</p:attrName>
                                        </p:attrNameLst>
                                      </p:cBhvr>
                                      <p:to>
                                        <p:strVal val="visible"/>
                                      </p:to>
                                    </p:set>
                                    <p:anim calcmode="lin" valueType="num">
                                      <p:cBhvr additive="base">
                                        <p:cTn id="30" dur="500" fill="hold"/>
                                        <p:tgtEl>
                                          <p:spTgt spid="82950"/>
                                        </p:tgtEl>
                                        <p:attrNameLst>
                                          <p:attrName>ppt_x</p:attrName>
                                        </p:attrNameLst>
                                      </p:cBhvr>
                                      <p:tavLst>
                                        <p:tav tm="0">
                                          <p:val>
                                            <p:strVal val="#ppt_x"/>
                                          </p:val>
                                        </p:tav>
                                        <p:tav tm="100000">
                                          <p:val>
                                            <p:strVal val="#ppt_x"/>
                                          </p:val>
                                        </p:tav>
                                      </p:tavLst>
                                    </p:anim>
                                    <p:anim calcmode="lin" valueType="num">
                                      <p:cBhvr additive="base">
                                        <p:cTn id="31" dur="500" fill="hold"/>
                                        <p:tgtEl>
                                          <p:spTgt spid="829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152400" y="152400"/>
            <a:ext cx="8763000" cy="1066800"/>
          </a:xfrm>
          <a:prstGeom prst="rect">
            <a:avLst/>
          </a:prstGeom>
          <a:noFill/>
          <a:ln w="9525">
            <a:noFill/>
            <a:miter lim="800000"/>
            <a:headEnd/>
            <a:tailEnd/>
          </a:ln>
        </p:spPr>
        <p:txBody>
          <a:bodyPr>
            <a:spAutoFit/>
          </a:bodyPr>
          <a:lstStyle/>
          <a:p>
            <a:pPr>
              <a:spcBef>
                <a:spcPct val="50000"/>
              </a:spcBef>
            </a:pPr>
            <a:r>
              <a:rPr lang="en-US" sz="3200" b="1"/>
              <a:t>RECRYSTALLIZED GRAIN SIZE AND PRIOR PLASTIC STRAIN:</a:t>
            </a:r>
          </a:p>
        </p:txBody>
      </p:sp>
      <p:pic>
        <p:nvPicPr>
          <p:cNvPr id="81923" name="Picture 3"/>
          <p:cNvPicPr>
            <a:picLocks noChangeAspect="1" noChangeArrowheads="1"/>
          </p:cNvPicPr>
          <p:nvPr/>
        </p:nvPicPr>
        <p:blipFill>
          <a:blip r:embed="rId2" cstate="print"/>
          <a:srcRect/>
          <a:stretch>
            <a:fillRect/>
          </a:stretch>
        </p:blipFill>
        <p:spPr bwMode="auto">
          <a:xfrm>
            <a:off x="1600200" y="1295400"/>
            <a:ext cx="5929313" cy="3971925"/>
          </a:xfrm>
          <a:prstGeom prst="rect">
            <a:avLst/>
          </a:prstGeom>
          <a:noFill/>
          <a:ln w="9525">
            <a:noFill/>
            <a:miter lim="800000"/>
            <a:headEnd/>
            <a:tailEnd/>
          </a:ln>
        </p:spPr>
      </p:pic>
      <p:sp>
        <p:nvSpPr>
          <p:cNvPr id="81924" name="Text Box 4"/>
          <p:cNvSpPr txBox="1">
            <a:spLocks noChangeArrowheads="1"/>
          </p:cNvSpPr>
          <p:nvPr/>
        </p:nvSpPr>
        <p:spPr bwMode="auto">
          <a:xfrm>
            <a:off x="228600" y="5334000"/>
            <a:ext cx="8610600" cy="1384300"/>
          </a:xfrm>
          <a:prstGeom prst="rect">
            <a:avLst/>
          </a:prstGeom>
          <a:noFill/>
          <a:ln w="9525">
            <a:noFill/>
            <a:miter lim="800000"/>
            <a:headEnd/>
            <a:tailEnd/>
          </a:ln>
        </p:spPr>
        <p:txBody>
          <a:bodyPr>
            <a:spAutoFit/>
          </a:bodyPr>
          <a:lstStyle/>
          <a:p>
            <a:r>
              <a:rPr lang="en-US" sz="2800"/>
              <a:t>The greater the driving force (greater prior plastic deformation), the greater the number of nuclei that will form and the finer will be the final grain size.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1922">
                                            <p:txEl>
                                              <p:pRg st="0" end="0"/>
                                            </p:txEl>
                                          </p:spTgt>
                                        </p:tgtEl>
                                        <p:attrNameLst>
                                          <p:attrName>style.visibility</p:attrName>
                                        </p:attrNameLst>
                                      </p:cBhvr>
                                      <p:to>
                                        <p:strVal val="visible"/>
                                      </p:to>
                                    </p:set>
                                    <p:animEffect transition="in" filter="diamond(in)">
                                      <p:cBhvr>
                                        <p:cTn id="7" dur="2000"/>
                                        <p:tgtEl>
                                          <p:spTgt spid="819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1923"/>
                                        </p:tgtEl>
                                        <p:attrNameLst>
                                          <p:attrName>style.visibility</p:attrName>
                                        </p:attrNameLst>
                                      </p:cBhvr>
                                      <p:to>
                                        <p:strVal val="visible"/>
                                      </p:to>
                                    </p:set>
                                    <p:anim calcmode="lin" valueType="num">
                                      <p:cBhvr additive="base">
                                        <p:cTn id="12" dur="500" fill="hold"/>
                                        <p:tgtEl>
                                          <p:spTgt spid="81923"/>
                                        </p:tgtEl>
                                        <p:attrNameLst>
                                          <p:attrName>ppt_x</p:attrName>
                                        </p:attrNameLst>
                                      </p:cBhvr>
                                      <p:tavLst>
                                        <p:tav tm="0">
                                          <p:val>
                                            <p:strVal val="#ppt_x"/>
                                          </p:val>
                                        </p:tav>
                                        <p:tav tm="100000">
                                          <p:val>
                                            <p:strVal val="#ppt_x"/>
                                          </p:val>
                                        </p:tav>
                                      </p:tavLst>
                                    </p:anim>
                                    <p:anim calcmode="lin" valueType="num">
                                      <p:cBhvr additive="base">
                                        <p:cTn id="13" dur="500" fill="hold"/>
                                        <p:tgtEl>
                                          <p:spTgt spid="819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1924">
                                            <p:txEl>
                                              <p:pRg st="0" end="0"/>
                                            </p:txEl>
                                          </p:spTgt>
                                        </p:tgtEl>
                                        <p:attrNameLst>
                                          <p:attrName>style.visibility</p:attrName>
                                        </p:attrNameLst>
                                      </p:cBhvr>
                                      <p:to>
                                        <p:strVal val="visible"/>
                                      </p:to>
                                    </p:set>
                                    <p:anim calcmode="lin" valueType="num">
                                      <p:cBhvr additive="base">
                                        <p:cTn id="18" dur="500" fill="hold"/>
                                        <p:tgtEl>
                                          <p:spTgt spid="8192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19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304800" y="0"/>
            <a:ext cx="8534400" cy="1066800"/>
          </a:xfrm>
          <a:prstGeom prst="rect">
            <a:avLst/>
          </a:prstGeom>
          <a:noFill/>
          <a:ln w="9525">
            <a:noFill/>
            <a:miter lim="800000"/>
            <a:headEnd/>
            <a:tailEnd/>
          </a:ln>
        </p:spPr>
        <p:txBody>
          <a:bodyPr>
            <a:spAutoFit/>
          </a:bodyPr>
          <a:lstStyle/>
          <a:p>
            <a:r>
              <a:rPr lang="en-US" sz="3200" b="1"/>
              <a:t>Effects of grain Effects of grain size and strain on recrystallization temperature:</a:t>
            </a:r>
          </a:p>
        </p:txBody>
      </p:sp>
      <p:pic>
        <p:nvPicPr>
          <p:cNvPr id="79875" name="Picture 3"/>
          <p:cNvPicPr>
            <a:picLocks noChangeAspect="1" noChangeArrowheads="1"/>
          </p:cNvPicPr>
          <p:nvPr/>
        </p:nvPicPr>
        <p:blipFill>
          <a:blip r:embed="rId2" cstate="print"/>
          <a:srcRect/>
          <a:stretch>
            <a:fillRect/>
          </a:stretch>
        </p:blipFill>
        <p:spPr bwMode="auto">
          <a:xfrm>
            <a:off x="1143000" y="1371600"/>
            <a:ext cx="6858000" cy="4491038"/>
          </a:xfrm>
          <a:prstGeom prst="rect">
            <a:avLst/>
          </a:prstGeom>
          <a:noFill/>
          <a:ln w="9525">
            <a:noFill/>
            <a:miter lim="800000"/>
            <a:headEnd/>
            <a:tailEnd/>
          </a:ln>
        </p:spPr>
      </p:pic>
      <p:sp>
        <p:nvSpPr>
          <p:cNvPr id="79876" name="Text Box 4"/>
          <p:cNvSpPr txBox="1">
            <a:spLocks noChangeArrowheads="1"/>
          </p:cNvSpPr>
          <p:nvPr/>
        </p:nvSpPr>
        <p:spPr bwMode="auto">
          <a:xfrm>
            <a:off x="838200" y="6172200"/>
            <a:ext cx="7239000" cy="579438"/>
          </a:xfrm>
          <a:prstGeom prst="rect">
            <a:avLst/>
          </a:prstGeom>
          <a:noFill/>
          <a:ln w="9525">
            <a:noFill/>
            <a:miter lim="800000"/>
            <a:headEnd/>
            <a:tailEnd/>
          </a:ln>
        </p:spPr>
        <p:txBody>
          <a:bodyPr>
            <a:spAutoFit/>
          </a:bodyPr>
          <a:lstStyle/>
          <a:p>
            <a:pPr>
              <a:spcBef>
                <a:spcPct val="50000"/>
              </a:spcBef>
            </a:pPr>
            <a:r>
              <a:rPr lang="en-US" sz="3200"/>
              <a:t>Schematic of recrystallization diagram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animEffect transition="in" filter="diamond(in)">
                                      <p:cBhvr>
                                        <p:cTn id="7" dur="2000"/>
                                        <p:tgtEl>
                                          <p:spTgt spid="798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9875"/>
                                        </p:tgtEl>
                                        <p:attrNameLst>
                                          <p:attrName>style.visibility</p:attrName>
                                        </p:attrNameLst>
                                      </p:cBhvr>
                                      <p:to>
                                        <p:strVal val="visible"/>
                                      </p:to>
                                    </p:set>
                                    <p:anim calcmode="lin" valueType="num">
                                      <p:cBhvr additive="base">
                                        <p:cTn id="12" dur="500" fill="hold"/>
                                        <p:tgtEl>
                                          <p:spTgt spid="79875"/>
                                        </p:tgtEl>
                                        <p:attrNameLst>
                                          <p:attrName>ppt_x</p:attrName>
                                        </p:attrNameLst>
                                      </p:cBhvr>
                                      <p:tavLst>
                                        <p:tav tm="0">
                                          <p:val>
                                            <p:strVal val="#ppt_x"/>
                                          </p:val>
                                        </p:tav>
                                        <p:tav tm="100000">
                                          <p:val>
                                            <p:strVal val="#ppt_x"/>
                                          </p:val>
                                        </p:tav>
                                      </p:tavLst>
                                    </p:anim>
                                    <p:anim calcmode="lin" valueType="num">
                                      <p:cBhvr additive="base">
                                        <p:cTn id="13" dur="500" fill="hold"/>
                                        <p:tgtEl>
                                          <p:spTgt spid="7987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9876">
                                            <p:txEl>
                                              <p:pRg st="0" end="0"/>
                                            </p:txEl>
                                          </p:spTgt>
                                        </p:tgtEl>
                                        <p:attrNameLst>
                                          <p:attrName>style.visibility</p:attrName>
                                        </p:attrNameLst>
                                      </p:cBhvr>
                                      <p:to>
                                        <p:strVal val="visible"/>
                                      </p:to>
                                    </p:set>
                                    <p:anim calcmode="lin" valueType="num">
                                      <p:cBhvr additive="base">
                                        <p:cTn id="18" dur="500" fill="hold"/>
                                        <p:tgtEl>
                                          <p:spTgt spid="7987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987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457200" y="381000"/>
            <a:ext cx="8534400" cy="549275"/>
          </a:xfrm>
          <a:prstGeom prst="rect">
            <a:avLst/>
          </a:prstGeom>
          <a:noFill/>
          <a:ln w="9525">
            <a:noFill/>
            <a:miter lim="800000"/>
            <a:headEnd/>
            <a:tailEnd/>
          </a:ln>
        </p:spPr>
        <p:txBody>
          <a:bodyPr>
            <a:spAutoFit/>
          </a:bodyPr>
          <a:lstStyle/>
          <a:p>
            <a:pPr>
              <a:spcBef>
                <a:spcPct val="50000"/>
              </a:spcBef>
            </a:pPr>
            <a:r>
              <a:rPr lang="en-US" sz="3000" b="1"/>
              <a:t>Effects of grain Effects of grain size on properties:</a:t>
            </a:r>
          </a:p>
        </p:txBody>
      </p:sp>
      <p:pic>
        <p:nvPicPr>
          <p:cNvPr id="78851" name="Picture 3"/>
          <p:cNvPicPr>
            <a:picLocks noChangeAspect="1" noChangeArrowheads="1"/>
          </p:cNvPicPr>
          <p:nvPr/>
        </p:nvPicPr>
        <p:blipFill>
          <a:blip r:embed="rId2" cstate="print"/>
          <a:srcRect/>
          <a:stretch>
            <a:fillRect/>
          </a:stretch>
        </p:blipFill>
        <p:spPr bwMode="auto">
          <a:xfrm>
            <a:off x="533400" y="1219200"/>
            <a:ext cx="7772400" cy="4267200"/>
          </a:xfrm>
          <a:prstGeom prst="rect">
            <a:avLst/>
          </a:prstGeom>
          <a:noFill/>
          <a:ln w="9525">
            <a:noFill/>
            <a:miter lim="800000"/>
            <a:headEnd/>
            <a:tailEnd/>
          </a:ln>
        </p:spPr>
      </p:pic>
      <p:sp>
        <p:nvSpPr>
          <p:cNvPr id="78852" name="Text Box 4"/>
          <p:cNvSpPr txBox="1">
            <a:spLocks noChangeArrowheads="1"/>
          </p:cNvSpPr>
          <p:nvPr/>
        </p:nvSpPr>
        <p:spPr bwMode="auto">
          <a:xfrm>
            <a:off x="0" y="5715000"/>
            <a:ext cx="8915400" cy="1016000"/>
          </a:xfrm>
          <a:prstGeom prst="rect">
            <a:avLst/>
          </a:prstGeom>
          <a:noFill/>
          <a:ln w="9525">
            <a:noFill/>
            <a:miter lim="800000"/>
            <a:headEnd/>
            <a:tailEnd/>
          </a:ln>
        </p:spPr>
        <p:txBody>
          <a:bodyPr>
            <a:spAutoFit/>
          </a:bodyPr>
          <a:lstStyle/>
          <a:p>
            <a:pPr>
              <a:buFontTx/>
              <a:buChar char="•"/>
            </a:pPr>
            <a:r>
              <a:rPr lang="en-US" sz="3200"/>
              <a:t> 	</a:t>
            </a:r>
            <a:r>
              <a:rPr lang="en-US" sz="2800"/>
              <a:t>Small grains make dislocations more difficult to move </a:t>
            </a:r>
          </a:p>
          <a:p>
            <a:r>
              <a:rPr lang="en-US" sz="2800"/>
              <a:t>• 	More slip plane, therefore, greater ductility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8850">
                                            <p:txEl>
                                              <p:pRg st="0" end="0"/>
                                            </p:txEl>
                                          </p:spTgt>
                                        </p:tgtEl>
                                        <p:attrNameLst>
                                          <p:attrName>style.visibility</p:attrName>
                                        </p:attrNameLst>
                                      </p:cBhvr>
                                      <p:to>
                                        <p:strVal val="visible"/>
                                      </p:to>
                                    </p:set>
                                    <p:animEffect transition="in" filter="diamond(in)">
                                      <p:cBhvr>
                                        <p:cTn id="7" dur="2000"/>
                                        <p:tgtEl>
                                          <p:spTgt spid="788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8851"/>
                                        </p:tgtEl>
                                        <p:attrNameLst>
                                          <p:attrName>style.visibility</p:attrName>
                                        </p:attrNameLst>
                                      </p:cBhvr>
                                      <p:to>
                                        <p:strVal val="visible"/>
                                      </p:to>
                                    </p:set>
                                    <p:anim calcmode="lin" valueType="num">
                                      <p:cBhvr additive="base">
                                        <p:cTn id="12" dur="500" fill="hold"/>
                                        <p:tgtEl>
                                          <p:spTgt spid="78851"/>
                                        </p:tgtEl>
                                        <p:attrNameLst>
                                          <p:attrName>ppt_x</p:attrName>
                                        </p:attrNameLst>
                                      </p:cBhvr>
                                      <p:tavLst>
                                        <p:tav tm="0">
                                          <p:val>
                                            <p:strVal val="#ppt_x"/>
                                          </p:val>
                                        </p:tav>
                                        <p:tav tm="100000">
                                          <p:val>
                                            <p:strVal val="#ppt_x"/>
                                          </p:val>
                                        </p:tav>
                                      </p:tavLst>
                                    </p:anim>
                                    <p:anim calcmode="lin" valueType="num">
                                      <p:cBhvr additive="base">
                                        <p:cTn id="13" dur="500" fill="hold"/>
                                        <p:tgtEl>
                                          <p:spTgt spid="7885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8852">
                                            <p:txEl>
                                              <p:pRg st="0" end="0"/>
                                            </p:txEl>
                                          </p:spTgt>
                                        </p:tgtEl>
                                        <p:attrNameLst>
                                          <p:attrName>style.visibility</p:attrName>
                                        </p:attrNameLst>
                                      </p:cBhvr>
                                      <p:to>
                                        <p:strVal val="visible"/>
                                      </p:to>
                                    </p:set>
                                    <p:anim calcmode="lin" valueType="num">
                                      <p:cBhvr additive="base">
                                        <p:cTn id="18" dur="500" fill="hold"/>
                                        <p:tgtEl>
                                          <p:spTgt spid="7885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88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8852">
                                            <p:txEl>
                                              <p:pRg st="1" end="1"/>
                                            </p:txEl>
                                          </p:spTgt>
                                        </p:tgtEl>
                                        <p:attrNameLst>
                                          <p:attrName>style.visibility</p:attrName>
                                        </p:attrNameLst>
                                      </p:cBhvr>
                                      <p:to>
                                        <p:strVal val="visible"/>
                                      </p:to>
                                    </p:set>
                                    <p:anim calcmode="lin" valueType="num">
                                      <p:cBhvr additive="base">
                                        <p:cTn id="24" dur="500" fill="hold"/>
                                        <p:tgtEl>
                                          <p:spTgt spid="78852">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885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0" y="152400"/>
            <a:ext cx="9144000" cy="549275"/>
          </a:xfrm>
          <a:prstGeom prst="rect">
            <a:avLst/>
          </a:prstGeom>
          <a:noFill/>
          <a:ln w="9525">
            <a:noFill/>
            <a:miter lim="800000"/>
            <a:headEnd/>
            <a:tailEnd/>
          </a:ln>
        </p:spPr>
        <p:txBody>
          <a:bodyPr>
            <a:spAutoFit/>
          </a:bodyPr>
          <a:lstStyle/>
          <a:p>
            <a:pPr>
              <a:spcBef>
                <a:spcPct val="50000"/>
              </a:spcBef>
            </a:pPr>
            <a:r>
              <a:rPr lang="en-US" sz="3000"/>
              <a:t>Effects of strain rate and </a:t>
            </a:r>
            <a:r>
              <a:rPr lang="en-US" sz="2900"/>
              <a:t>temperature:</a:t>
            </a:r>
            <a:endParaRPr lang="en-US" sz="3000"/>
          </a:p>
        </p:txBody>
      </p:sp>
      <p:pic>
        <p:nvPicPr>
          <p:cNvPr id="58371" name="Picture 3"/>
          <p:cNvPicPr>
            <a:picLocks noChangeAspect="1" noChangeArrowheads="1"/>
          </p:cNvPicPr>
          <p:nvPr/>
        </p:nvPicPr>
        <p:blipFill>
          <a:blip r:embed="rId2" cstate="print"/>
          <a:srcRect/>
          <a:stretch>
            <a:fillRect/>
          </a:stretch>
        </p:blipFill>
        <p:spPr bwMode="auto">
          <a:xfrm>
            <a:off x="152400" y="1066800"/>
            <a:ext cx="4419600" cy="3360738"/>
          </a:xfrm>
          <a:prstGeom prst="rect">
            <a:avLst/>
          </a:prstGeom>
          <a:noFill/>
          <a:ln w="9525">
            <a:noFill/>
            <a:miter lim="800000"/>
            <a:headEnd/>
            <a:tailEnd/>
          </a:ln>
        </p:spPr>
      </p:pic>
      <p:pic>
        <p:nvPicPr>
          <p:cNvPr id="58372" name="Picture 4"/>
          <p:cNvPicPr>
            <a:picLocks noChangeAspect="1" noChangeArrowheads="1"/>
          </p:cNvPicPr>
          <p:nvPr/>
        </p:nvPicPr>
        <p:blipFill>
          <a:blip r:embed="rId3" cstate="print"/>
          <a:srcRect/>
          <a:stretch>
            <a:fillRect/>
          </a:stretch>
        </p:blipFill>
        <p:spPr bwMode="auto">
          <a:xfrm>
            <a:off x="4800600" y="1066800"/>
            <a:ext cx="4343400" cy="3346450"/>
          </a:xfrm>
          <a:prstGeom prst="rect">
            <a:avLst/>
          </a:prstGeom>
          <a:noFill/>
          <a:ln w="9525">
            <a:noFill/>
            <a:miter lim="800000"/>
            <a:headEnd/>
            <a:tailEnd/>
          </a:ln>
        </p:spPr>
      </p:pic>
      <p:sp>
        <p:nvSpPr>
          <p:cNvPr id="58373" name="Text Box 5"/>
          <p:cNvSpPr txBox="1">
            <a:spLocks noChangeArrowheads="1"/>
          </p:cNvSpPr>
          <p:nvPr/>
        </p:nvSpPr>
        <p:spPr bwMode="auto">
          <a:xfrm>
            <a:off x="228600" y="4876800"/>
            <a:ext cx="4648200" cy="1320800"/>
          </a:xfrm>
          <a:prstGeom prst="rect">
            <a:avLst/>
          </a:prstGeom>
          <a:noFill/>
          <a:ln w="9525">
            <a:noFill/>
            <a:miter lim="800000"/>
            <a:headEnd/>
            <a:tailEnd/>
          </a:ln>
        </p:spPr>
        <p:txBody>
          <a:bodyPr>
            <a:spAutoFit/>
          </a:bodyPr>
          <a:lstStyle/>
          <a:p>
            <a:r>
              <a:rPr lang="en-US" sz="2300"/>
              <a:t>Flow stress of aluminum as a function of strain at different temperature</a:t>
            </a:r>
          </a:p>
          <a:p>
            <a:pPr>
              <a:spcBef>
                <a:spcPct val="50000"/>
              </a:spcBef>
            </a:pPr>
            <a:endParaRPr lang="en-US" sz="2300"/>
          </a:p>
        </p:txBody>
      </p:sp>
      <p:sp>
        <p:nvSpPr>
          <p:cNvPr id="58374" name="Text Box 6"/>
          <p:cNvSpPr txBox="1">
            <a:spLocks noChangeArrowheads="1"/>
          </p:cNvSpPr>
          <p:nvPr/>
        </p:nvSpPr>
        <p:spPr bwMode="auto">
          <a:xfrm>
            <a:off x="5105400" y="4800600"/>
            <a:ext cx="3352800" cy="457200"/>
          </a:xfrm>
          <a:prstGeom prst="rect">
            <a:avLst/>
          </a:prstGeom>
          <a:noFill/>
          <a:ln w="9525">
            <a:noFill/>
            <a:miter lim="800000"/>
            <a:headEnd/>
            <a:tailEnd/>
          </a:ln>
        </p:spPr>
        <p:txBody>
          <a:bodyPr>
            <a:spAutoFit/>
          </a:bodyPr>
          <a:lstStyle/>
          <a:p>
            <a:pPr>
              <a:spcBef>
                <a:spcPct val="50000"/>
              </a:spcBef>
            </a:pPr>
            <a:r>
              <a:rPr lang="en-US" sz="2400"/>
              <a:t>Flow curves of Cu Zn28</a:t>
            </a:r>
          </a:p>
        </p:txBody>
      </p:sp>
      <p:pic>
        <p:nvPicPr>
          <p:cNvPr id="58375" name="Picture 7"/>
          <p:cNvPicPr>
            <a:picLocks noChangeAspect="1" noChangeArrowheads="1"/>
          </p:cNvPicPr>
          <p:nvPr/>
        </p:nvPicPr>
        <p:blipFill>
          <a:blip r:embed="rId4" cstate="print"/>
          <a:srcRect/>
          <a:stretch>
            <a:fillRect/>
          </a:stretch>
        </p:blipFill>
        <p:spPr bwMode="auto">
          <a:xfrm>
            <a:off x="381000" y="6019800"/>
            <a:ext cx="8178800" cy="46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304800" y="228600"/>
            <a:ext cx="8686800" cy="579438"/>
          </a:xfrm>
          <a:prstGeom prst="rect">
            <a:avLst/>
          </a:prstGeom>
          <a:noFill/>
          <a:ln w="9525">
            <a:noFill/>
            <a:miter lim="800000"/>
            <a:headEnd/>
            <a:tailEnd/>
          </a:ln>
        </p:spPr>
        <p:txBody>
          <a:bodyPr>
            <a:spAutoFit/>
          </a:bodyPr>
          <a:lstStyle/>
          <a:p>
            <a:pPr>
              <a:spcBef>
                <a:spcPct val="50000"/>
              </a:spcBef>
            </a:pPr>
            <a:r>
              <a:rPr lang="en-US" sz="3200" b="1"/>
              <a:t>Secondary recrystallization and grain growth:</a:t>
            </a:r>
          </a:p>
        </p:txBody>
      </p:sp>
      <p:sp>
        <p:nvSpPr>
          <p:cNvPr id="76803" name="Text Box 3"/>
          <p:cNvSpPr txBox="1">
            <a:spLocks noChangeArrowheads="1"/>
          </p:cNvSpPr>
          <p:nvPr/>
        </p:nvSpPr>
        <p:spPr bwMode="auto">
          <a:xfrm>
            <a:off x="228600" y="1143000"/>
            <a:ext cx="8686800" cy="1917700"/>
          </a:xfrm>
          <a:prstGeom prst="rect">
            <a:avLst/>
          </a:prstGeom>
          <a:noFill/>
          <a:ln w="9525">
            <a:noFill/>
            <a:miter lim="800000"/>
            <a:headEnd/>
            <a:tailEnd/>
          </a:ln>
        </p:spPr>
        <p:txBody>
          <a:bodyPr>
            <a:spAutoFit/>
          </a:bodyPr>
          <a:lstStyle/>
          <a:p>
            <a:pPr>
              <a:buFontTx/>
              <a:buChar char="•"/>
            </a:pPr>
            <a:r>
              <a:rPr lang="en-US" sz="2400"/>
              <a:t> At higher temperature and longer annealing time, further 	grain growth processes take place in the primary 	recrystallization structure.</a:t>
            </a:r>
          </a:p>
          <a:p>
            <a:r>
              <a:rPr lang="en-US" sz="2400"/>
              <a:t>• The driving force energy from the energy gained by lowering the ratio of the grain boundary area to the enclosed volume.</a:t>
            </a:r>
          </a:p>
        </p:txBody>
      </p:sp>
      <p:pic>
        <p:nvPicPr>
          <p:cNvPr id="76804" name="Picture 4"/>
          <p:cNvPicPr>
            <a:picLocks noChangeAspect="1" noChangeArrowheads="1"/>
          </p:cNvPicPr>
          <p:nvPr/>
        </p:nvPicPr>
        <p:blipFill>
          <a:blip r:embed="rId2" cstate="print"/>
          <a:srcRect/>
          <a:stretch>
            <a:fillRect/>
          </a:stretch>
        </p:blipFill>
        <p:spPr bwMode="auto">
          <a:xfrm>
            <a:off x="0" y="3429000"/>
            <a:ext cx="8718550"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6802">
                                            <p:txEl>
                                              <p:pRg st="0" end="0"/>
                                            </p:txEl>
                                          </p:spTgt>
                                        </p:tgtEl>
                                        <p:attrNameLst>
                                          <p:attrName>style.visibility</p:attrName>
                                        </p:attrNameLst>
                                      </p:cBhvr>
                                      <p:to>
                                        <p:strVal val="visible"/>
                                      </p:to>
                                    </p:set>
                                    <p:animEffect transition="in" filter="diamond(in)">
                                      <p:cBhvr>
                                        <p:cTn id="7" dur="2000"/>
                                        <p:tgtEl>
                                          <p:spTgt spid="768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6803">
                                            <p:txEl>
                                              <p:pRg st="0" end="0"/>
                                            </p:txEl>
                                          </p:spTgt>
                                        </p:tgtEl>
                                        <p:attrNameLst>
                                          <p:attrName>style.visibility</p:attrName>
                                        </p:attrNameLst>
                                      </p:cBhvr>
                                      <p:to>
                                        <p:strVal val="visible"/>
                                      </p:to>
                                    </p:set>
                                    <p:anim calcmode="lin" valueType="num">
                                      <p:cBhvr additive="base">
                                        <p:cTn id="12" dur="500" fill="hold"/>
                                        <p:tgtEl>
                                          <p:spTgt spid="7680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68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6803">
                                            <p:txEl>
                                              <p:pRg st="1" end="1"/>
                                            </p:txEl>
                                          </p:spTgt>
                                        </p:tgtEl>
                                        <p:attrNameLst>
                                          <p:attrName>style.visibility</p:attrName>
                                        </p:attrNameLst>
                                      </p:cBhvr>
                                      <p:to>
                                        <p:strVal val="visible"/>
                                      </p:to>
                                    </p:set>
                                    <p:anim calcmode="lin" valueType="num">
                                      <p:cBhvr additive="base">
                                        <p:cTn id="18" dur="500" fill="hold"/>
                                        <p:tgtEl>
                                          <p:spTgt spid="7680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68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6804"/>
                                        </p:tgtEl>
                                        <p:attrNameLst>
                                          <p:attrName>style.visibility</p:attrName>
                                        </p:attrNameLst>
                                      </p:cBhvr>
                                      <p:to>
                                        <p:strVal val="visible"/>
                                      </p:to>
                                    </p:set>
                                    <p:anim calcmode="lin" valueType="num">
                                      <p:cBhvr additive="base">
                                        <p:cTn id="24" dur="500" fill="hold"/>
                                        <p:tgtEl>
                                          <p:spTgt spid="76804"/>
                                        </p:tgtEl>
                                        <p:attrNameLst>
                                          <p:attrName>ppt_x</p:attrName>
                                        </p:attrNameLst>
                                      </p:cBhvr>
                                      <p:tavLst>
                                        <p:tav tm="0">
                                          <p:val>
                                            <p:strVal val="#ppt_x"/>
                                          </p:val>
                                        </p:tav>
                                        <p:tav tm="100000">
                                          <p:val>
                                            <p:strVal val="#ppt_x"/>
                                          </p:val>
                                        </p:tav>
                                      </p:tavLst>
                                    </p:anim>
                                    <p:anim calcmode="lin" valueType="num">
                                      <p:cBhvr additive="base">
                                        <p:cTn id="25" dur="500" fill="hold"/>
                                        <p:tgtEl>
                                          <p:spTgt spid="768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152400" y="0"/>
            <a:ext cx="3810000" cy="579438"/>
          </a:xfrm>
          <a:prstGeom prst="rect">
            <a:avLst/>
          </a:prstGeom>
          <a:noFill/>
          <a:ln w="9525">
            <a:noFill/>
            <a:miter lim="800000"/>
            <a:headEnd/>
            <a:tailEnd/>
          </a:ln>
        </p:spPr>
        <p:txBody>
          <a:bodyPr>
            <a:spAutoFit/>
          </a:bodyPr>
          <a:lstStyle/>
          <a:p>
            <a:pPr>
              <a:spcBef>
                <a:spcPct val="50000"/>
              </a:spcBef>
            </a:pPr>
            <a:r>
              <a:rPr lang="en-US" sz="3200" b="1"/>
              <a:t>Recovery:</a:t>
            </a:r>
          </a:p>
        </p:txBody>
      </p:sp>
      <p:sp>
        <p:nvSpPr>
          <p:cNvPr id="75779" name="Text Box 3"/>
          <p:cNvSpPr txBox="1">
            <a:spLocks noChangeArrowheads="1"/>
          </p:cNvSpPr>
          <p:nvPr/>
        </p:nvSpPr>
        <p:spPr bwMode="auto">
          <a:xfrm>
            <a:off x="228600" y="381000"/>
            <a:ext cx="8686800" cy="1309688"/>
          </a:xfrm>
          <a:prstGeom prst="rect">
            <a:avLst/>
          </a:prstGeom>
          <a:noFill/>
          <a:ln w="9525">
            <a:noFill/>
            <a:miter lim="800000"/>
            <a:headEnd/>
            <a:tailEnd/>
          </a:ln>
        </p:spPr>
        <p:txBody>
          <a:bodyPr>
            <a:spAutoFit/>
          </a:bodyPr>
          <a:lstStyle/>
          <a:p>
            <a:r>
              <a:rPr lang="en-US" sz="3200"/>
              <a:t>• </a:t>
            </a:r>
            <a:r>
              <a:rPr lang="en-US" sz="2400"/>
              <a:t>Recovery is a thermally activated process, which results in lower density of dislocations or rearrangement of dislocation structure (as a consequence of strain hardening during deformation process).</a:t>
            </a:r>
          </a:p>
        </p:txBody>
      </p:sp>
      <p:pic>
        <p:nvPicPr>
          <p:cNvPr id="75780" name="Picture 4"/>
          <p:cNvPicPr>
            <a:picLocks noChangeAspect="1" noChangeArrowheads="1"/>
          </p:cNvPicPr>
          <p:nvPr/>
        </p:nvPicPr>
        <p:blipFill>
          <a:blip r:embed="rId2" cstate="print"/>
          <a:srcRect/>
          <a:stretch>
            <a:fillRect/>
          </a:stretch>
        </p:blipFill>
        <p:spPr bwMode="auto">
          <a:xfrm>
            <a:off x="4724400" y="1828800"/>
            <a:ext cx="4267200" cy="3657600"/>
          </a:xfrm>
          <a:prstGeom prst="rect">
            <a:avLst/>
          </a:prstGeom>
          <a:noFill/>
          <a:ln w="9525">
            <a:noFill/>
            <a:miter lim="800000"/>
            <a:headEnd/>
            <a:tailEnd/>
          </a:ln>
        </p:spPr>
      </p:pic>
      <p:sp>
        <p:nvSpPr>
          <p:cNvPr id="75781" name="Text Box 5"/>
          <p:cNvSpPr txBox="1">
            <a:spLocks noChangeArrowheads="1"/>
          </p:cNvSpPr>
          <p:nvPr/>
        </p:nvSpPr>
        <p:spPr bwMode="auto">
          <a:xfrm>
            <a:off x="228600" y="1676400"/>
            <a:ext cx="4572000" cy="3259138"/>
          </a:xfrm>
          <a:prstGeom prst="rect">
            <a:avLst/>
          </a:prstGeom>
          <a:noFill/>
          <a:ln w="9525">
            <a:noFill/>
            <a:miter lim="800000"/>
            <a:headEnd/>
            <a:tailEnd/>
          </a:ln>
        </p:spPr>
        <p:txBody>
          <a:bodyPr>
            <a:spAutoFit/>
          </a:bodyPr>
          <a:lstStyle/>
          <a:p>
            <a:r>
              <a:rPr lang="en-US" sz="3200"/>
              <a:t>• </a:t>
            </a:r>
            <a:r>
              <a:rPr lang="en-US" b="1"/>
              <a:t>Recovery process includes annihilation of dislocation, polygonization of dislocation, dislocation climb.</a:t>
            </a:r>
          </a:p>
          <a:p>
            <a:endParaRPr lang="en-US" b="1"/>
          </a:p>
          <a:p>
            <a:r>
              <a:rPr lang="en-US"/>
              <a:t>• </a:t>
            </a:r>
            <a:r>
              <a:rPr lang="en-US" b="1"/>
              <a:t>Certain amount of stored energy is released during annealing without an obvious change in optical microstructure.</a:t>
            </a:r>
          </a:p>
        </p:txBody>
      </p:sp>
      <p:sp>
        <p:nvSpPr>
          <p:cNvPr id="75782" name="Text Box 6"/>
          <p:cNvSpPr txBox="1">
            <a:spLocks noChangeArrowheads="1"/>
          </p:cNvSpPr>
          <p:nvPr/>
        </p:nvSpPr>
        <p:spPr bwMode="auto">
          <a:xfrm>
            <a:off x="4800600" y="5670550"/>
            <a:ext cx="4191000" cy="1187450"/>
          </a:xfrm>
          <a:prstGeom prst="rect">
            <a:avLst/>
          </a:prstGeom>
          <a:noFill/>
          <a:ln w="9525">
            <a:noFill/>
            <a:miter lim="800000"/>
            <a:headEnd/>
            <a:tailEnd/>
          </a:ln>
        </p:spPr>
        <p:txBody>
          <a:bodyPr>
            <a:spAutoFit/>
          </a:bodyPr>
          <a:lstStyle/>
          <a:p>
            <a:r>
              <a:rPr lang="en-US" sz="2400"/>
              <a:t>Recovery of 38% cold-rolled aluminum showing different sizes of sub-grains.</a:t>
            </a:r>
          </a:p>
        </p:txBody>
      </p:sp>
      <p:sp>
        <p:nvSpPr>
          <p:cNvPr id="75783" name="Text Box 7"/>
          <p:cNvSpPr txBox="1">
            <a:spLocks noChangeArrowheads="1"/>
          </p:cNvSpPr>
          <p:nvPr/>
        </p:nvSpPr>
        <p:spPr bwMode="auto">
          <a:xfrm>
            <a:off x="0" y="5410200"/>
            <a:ext cx="2209800" cy="457200"/>
          </a:xfrm>
          <a:prstGeom prst="rect">
            <a:avLst/>
          </a:prstGeom>
          <a:noFill/>
          <a:ln w="9525">
            <a:noFill/>
            <a:miter lim="800000"/>
            <a:headEnd/>
            <a:tailEnd/>
          </a:ln>
        </p:spPr>
        <p:txBody>
          <a:bodyPr>
            <a:spAutoFit/>
          </a:bodyPr>
          <a:lstStyle/>
          <a:p>
            <a:pPr>
              <a:spcBef>
                <a:spcPct val="50000"/>
              </a:spcBef>
            </a:pPr>
            <a:r>
              <a:rPr lang="en-US" sz="2400"/>
              <a:t>Polygonization</a:t>
            </a:r>
          </a:p>
        </p:txBody>
      </p:sp>
      <p:pic>
        <p:nvPicPr>
          <p:cNvPr id="75784" name="Picture 8"/>
          <p:cNvPicPr>
            <a:picLocks noChangeAspect="1" noChangeArrowheads="1"/>
          </p:cNvPicPr>
          <p:nvPr/>
        </p:nvPicPr>
        <p:blipFill>
          <a:blip r:embed="rId3" cstate="print"/>
          <a:srcRect/>
          <a:stretch>
            <a:fillRect/>
          </a:stretch>
        </p:blipFill>
        <p:spPr bwMode="auto">
          <a:xfrm>
            <a:off x="2286000" y="4648200"/>
            <a:ext cx="2209800" cy="1019175"/>
          </a:xfrm>
          <a:prstGeom prst="rect">
            <a:avLst/>
          </a:prstGeom>
          <a:noFill/>
          <a:ln w="9525">
            <a:noFill/>
            <a:miter lim="800000"/>
            <a:headEnd/>
            <a:tailEnd/>
          </a:ln>
        </p:spPr>
      </p:pic>
      <p:pic>
        <p:nvPicPr>
          <p:cNvPr id="75785" name="Picture 9"/>
          <p:cNvPicPr>
            <a:picLocks noChangeAspect="1" noChangeArrowheads="1"/>
          </p:cNvPicPr>
          <p:nvPr/>
        </p:nvPicPr>
        <p:blipFill>
          <a:blip r:embed="rId4" cstate="print"/>
          <a:srcRect/>
          <a:stretch>
            <a:fillRect/>
          </a:stretch>
        </p:blipFill>
        <p:spPr bwMode="auto">
          <a:xfrm>
            <a:off x="2286000" y="5791200"/>
            <a:ext cx="2209800" cy="1066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5778">
                                            <p:txEl>
                                              <p:pRg st="0" end="0"/>
                                            </p:txEl>
                                          </p:spTgt>
                                        </p:tgtEl>
                                        <p:attrNameLst>
                                          <p:attrName>style.visibility</p:attrName>
                                        </p:attrNameLst>
                                      </p:cBhvr>
                                      <p:to>
                                        <p:strVal val="visible"/>
                                      </p:to>
                                    </p:set>
                                    <p:animEffect transition="in" filter="diamond(in)">
                                      <p:cBhvr>
                                        <p:cTn id="7" dur="2000"/>
                                        <p:tgtEl>
                                          <p:spTgt spid="757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5779">
                                            <p:txEl>
                                              <p:pRg st="0" end="0"/>
                                            </p:txEl>
                                          </p:spTgt>
                                        </p:tgtEl>
                                        <p:attrNameLst>
                                          <p:attrName>style.visibility</p:attrName>
                                        </p:attrNameLst>
                                      </p:cBhvr>
                                      <p:to>
                                        <p:strVal val="visible"/>
                                      </p:to>
                                    </p:set>
                                    <p:anim calcmode="lin" valueType="num">
                                      <p:cBhvr additive="base">
                                        <p:cTn id="12" dur="500" fill="hold"/>
                                        <p:tgtEl>
                                          <p:spTgt spid="7577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57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5781">
                                            <p:txEl>
                                              <p:pRg st="0" end="0"/>
                                            </p:txEl>
                                          </p:spTgt>
                                        </p:tgtEl>
                                        <p:attrNameLst>
                                          <p:attrName>style.visibility</p:attrName>
                                        </p:attrNameLst>
                                      </p:cBhvr>
                                      <p:to>
                                        <p:strVal val="visible"/>
                                      </p:to>
                                    </p:set>
                                    <p:anim calcmode="lin" valueType="num">
                                      <p:cBhvr additive="base">
                                        <p:cTn id="18" dur="500" fill="hold"/>
                                        <p:tgtEl>
                                          <p:spTgt spid="75781">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578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5780"/>
                                        </p:tgtEl>
                                        <p:attrNameLst>
                                          <p:attrName>style.visibility</p:attrName>
                                        </p:attrNameLst>
                                      </p:cBhvr>
                                      <p:to>
                                        <p:strVal val="visible"/>
                                      </p:to>
                                    </p:set>
                                    <p:anim calcmode="lin" valueType="num">
                                      <p:cBhvr additive="base">
                                        <p:cTn id="24" dur="500" fill="hold"/>
                                        <p:tgtEl>
                                          <p:spTgt spid="75780"/>
                                        </p:tgtEl>
                                        <p:attrNameLst>
                                          <p:attrName>ppt_x</p:attrName>
                                        </p:attrNameLst>
                                      </p:cBhvr>
                                      <p:tavLst>
                                        <p:tav tm="0">
                                          <p:val>
                                            <p:strVal val="#ppt_x"/>
                                          </p:val>
                                        </p:tav>
                                        <p:tav tm="100000">
                                          <p:val>
                                            <p:strVal val="#ppt_x"/>
                                          </p:val>
                                        </p:tav>
                                      </p:tavLst>
                                    </p:anim>
                                    <p:anim calcmode="lin" valueType="num">
                                      <p:cBhvr additive="base">
                                        <p:cTn id="25" dur="500" fill="hold"/>
                                        <p:tgtEl>
                                          <p:spTgt spid="7578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5782">
                                            <p:txEl>
                                              <p:pRg st="0" end="0"/>
                                            </p:txEl>
                                          </p:spTgt>
                                        </p:tgtEl>
                                        <p:attrNameLst>
                                          <p:attrName>style.visibility</p:attrName>
                                        </p:attrNameLst>
                                      </p:cBhvr>
                                      <p:to>
                                        <p:strVal val="visible"/>
                                      </p:to>
                                    </p:set>
                                    <p:anim calcmode="lin" valueType="num">
                                      <p:cBhvr additive="base">
                                        <p:cTn id="30" dur="500" fill="hold"/>
                                        <p:tgtEl>
                                          <p:spTgt spid="75782">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57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5781">
                                            <p:txEl>
                                              <p:pRg st="2" end="2"/>
                                            </p:txEl>
                                          </p:spTgt>
                                        </p:tgtEl>
                                        <p:attrNameLst>
                                          <p:attrName>style.visibility</p:attrName>
                                        </p:attrNameLst>
                                      </p:cBhvr>
                                      <p:to>
                                        <p:strVal val="visible"/>
                                      </p:to>
                                    </p:set>
                                    <p:anim calcmode="lin" valueType="num">
                                      <p:cBhvr additive="base">
                                        <p:cTn id="36" dur="500" fill="hold"/>
                                        <p:tgtEl>
                                          <p:spTgt spid="75781">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578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5784"/>
                                        </p:tgtEl>
                                        <p:attrNameLst>
                                          <p:attrName>style.visibility</p:attrName>
                                        </p:attrNameLst>
                                      </p:cBhvr>
                                      <p:to>
                                        <p:strVal val="visible"/>
                                      </p:to>
                                    </p:set>
                                    <p:anim calcmode="lin" valueType="num">
                                      <p:cBhvr additive="base">
                                        <p:cTn id="42" dur="500" fill="hold"/>
                                        <p:tgtEl>
                                          <p:spTgt spid="75784"/>
                                        </p:tgtEl>
                                        <p:attrNameLst>
                                          <p:attrName>ppt_x</p:attrName>
                                        </p:attrNameLst>
                                      </p:cBhvr>
                                      <p:tavLst>
                                        <p:tav tm="0">
                                          <p:val>
                                            <p:strVal val="#ppt_x"/>
                                          </p:val>
                                        </p:tav>
                                        <p:tav tm="100000">
                                          <p:val>
                                            <p:strVal val="#ppt_x"/>
                                          </p:val>
                                        </p:tav>
                                      </p:tavLst>
                                    </p:anim>
                                    <p:anim calcmode="lin" valueType="num">
                                      <p:cBhvr additive="base">
                                        <p:cTn id="43" dur="500" fill="hold"/>
                                        <p:tgtEl>
                                          <p:spTgt spid="7578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75783">
                                            <p:txEl>
                                              <p:pRg st="0" end="0"/>
                                            </p:txEl>
                                          </p:spTgt>
                                        </p:tgtEl>
                                        <p:attrNameLst>
                                          <p:attrName>style.visibility</p:attrName>
                                        </p:attrNameLst>
                                      </p:cBhvr>
                                      <p:to>
                                        <p:strVal val="visible"/>
                                      </p:to>
                                    </p:set>
                                    <p:anim calcmode="lin" valueType="num">
                                      <p:cBhvr additive="base">
                                        <p:cTn id="48" dur="500" fill="hold"/>
                                        <p:tgtEl>
                                          <p:spTgt spid="75783">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757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75785"/>
                                        </p:tgtEl>
                                        <p:attrNameLst>
                                          <p:attrName>style.visibility</p:attrName>
                                        </p:attrNameLst>
                                      </p:cBhvr>
                                      <p:to>
                                        <p:strVal val="visible"/>
                                      </p:to>
                                    </p:set>
                                    <p:anim calcmode="lin" valueType="num">
                                      <p:cBhvr additive="base">
                                        <p:cTn id="54" dur="500" fill="hold"/>
                                        <p:tgtEl>
                                          <p:spTgt spid="75785"/>
                                        </p:tgtEl>
                                        <p:attrNameLst>
                                          <p:attrName>ppt_x</p:attrName>
                                        </p:attrNameLst>
                                      </p:cBhvr>
                                      <p:tavLst>
                                        <p:tav tm="0">
                                          <p:val>
                                            <p:strVal val="#ppt_x"/>
                                          </p:val>
                                        </p:tav>
                                        <p:tav tm="100000">
                                          <p:val>
                                            <p:strVal val="#ppt_x"/>
                                          </p:val>
                                        </p:tav>
                                      </p:tavLst>
                                    </p:anim>
                                    <p:anim calcmode="lin" valueType="num">
                                      <p:cBhvr additive="base">
                                        <p:cTn id="55" dur="500" fill="hold"/>
                                        <p:tgtEl>
                                          <p:spTgt spid="7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228600" y="0"/>
            <a:ext cx="8610600" cy="1066800"/>
          </a:xfrm>
          <a:prstGeom prst="rect">
            <a:avLst/>
          </a:prstGeom>
          <a:noFill/>
          <a:ln w="9525">
            <a:noFill/>
            <a:miter lim="800000"/>
            <a:headEnd/>
            <a:tailEnd/>
          </a:ln>
        </p:spPr>
        <p:txBody>
          <a:bodyPr>
            <a:spAutoFit/>
          </a:bodyPr>
          <a:lstStyle/>
          <a:p>
            <a:r>
              <a:rPr lang="en-US" sz="3200" b="1"/>
              <a:t>Effect of recovery annealing on stress-strain diagram:</a:t>
            </a:r>
          </a:p>
        </p:txBody>
      </p:sp>
      <p:sp>
        <p:nvSpPr>
          <p:cNvPr id="74755" name="Text Box 3"/>
          <p:cNvSpPr txBox="1">
            <a:spLocks noChangeArrowheads="1"/>
          </p:cNvSpPr>
          <p:nvPr/>
        </p:nvSpPr>
        <p:spPr bwMode="auto">
          <a:xfrm>
            <a:off x="304800" y="1371600"/>
            <a:ext cx="8610600" cy="1552575"/>
          </a:xfrm>
          <a:prstGeom prst="rect">
            <a:avLst/>
          </a:prstGeom>
          <a:noFill/>
          <a:ln w="9525">
            <a:noFill/>
            <a:miter lim="800000"/>
            <a:headEnd/>
            <a:tailEnd/>
          </a:ln>
        </p:spPr>
        <p:txBody>
          <a:bodyPr>
            <a:spAutoFit/>
          </a:bodyPr>
          <a:lstStyle/>
          <a:p>
            <a:r>
              <a:rPr lang="en-US" sz="2400"/>
              <a:t>• Recovery process depends strongly on temperature.</a:t>
            </a:r>
          </a:p>
          <a:p>
            <a:r>
              <a:rPr lang="en-US" sz="2400"/>
              <a:t>• Increasing temperature (T ≥ 0.5Tm) during step tensile tests fig.</a:t>
            </a:r>
          </a:p>
          <a:p>
            <a:r>
              <a:rPr lang="en-US" sz="2400"/>
              <a:t>(b) reduces the yield stress, due to the rearrangement and reactions of dislocations during recovery.</a:t>
            </a:r>
          </a:p>
        </p:txBody>
      </p:sp>
      <p:pic>
        <p:nvPicPr>
          <p:cNvPr id="74756" name="Picture 4"/>
          <p:cNvPicPr>
            <a:picLocks noChangeAspect="1" noChangeArrowheads="1"/>
          </p:cNvPicPr>
          <p:nvPr/>
        </p:nvPicPr>
        <p:blipFill>
          <a:blip r:embed="rId2" cstate="print"/>
          <a:srcRect/>
          <a:stretch>
            <a:fillRect/>
          </a:stretch>
        </p:blipFill>
        <p:spPr bwMode="auto">
          <a:xfrm>
            <a:off x="609600" y="3048000"/>
            <a:ext cx="8077200" cy="3124200"/>
          </a:xfrm>
          <a:prstGeom prst="rect">
            <a:avLst/>
          </a:prstGeom>
          <a:noFill/>
          <a:ln w="9525">
            <a:noFill/>
            <a:miter lim="800000"/>
            <a:headEnd/>
            <a:tailEnd/>
          </a:ln>
        </p:spPr>
      </p:pic>
      <p:sp>
        <p:nvSpPr>
          <p:cNvPr id="61445" name="Text Box 5"/>
          <p:cNvSpPr txBox="1">
            <a:spLocks noChangeArrowheads="1"/>
          </p:cNvSpPr>
          <p:nvPr/>
        </p:nvSpPr>
        <p:spPr bwMode="auto">
          <a:xfrm>
            <a:off x="762000" y="6400800"/>
            <a:ext cx="7543800" cy="579438"/>
          </a:xfrm>
          <a:prstGeom prst="rect">
            <a:avLst/>
          </a:prstGeom>
          <a:noFill/>
          <a:ln w="9525">
            <a:noFill/>
            <a:miter lim="800000"/>
            <a:headEnd/>
            <a:tailEnd/>
          </a:ln>
        </p:spPr>
        <p:txBody>
          <a:bodyPr>
            <a:spAutoFit/>
          </a:bodyPr>
          <a:lstStyle/>
          <a:p>
            <a:pPr>
              <a:spcBef>
                <a:spcPct val="50000"/>
              </a:spcBef>
            </a:pPr>
            <a:endParaRPr lang="en-US" sz="3200"/>
          </a:p>
        </p:txBody>
      </p:sp>
      <p:sp>
        <p:nvSpPr>
          <p:cNvPr id="74759" name="Text Box 7"/>
          <p:cNvSpPr txBox="1">
            <a:spLocks noChangeArrowheads="1"/>
          </p:cNvSpPr>
          <p:nvPr/>
        </p:nvSpPr>
        <p:spPr bwMode="auto">
          <a:xfrm>
            <a:off x="457200" y="6324600"/>
            <a:ext cx="8382000" cy="457200"/>
          </a:xfrm>
          <a:prstGeom prst="rect">
            <a:avLst/>
          </a:prstGeom>
          <a:noFill/>
          <a:ln w="9525">
            <a:noFill/>
            <a:miter lim="800000"/>
            <a:headEnd/>
            <a:tailEnd/>
          </a:ln>
        </p:spPr>
        <p:txBody>
          <a:bodyPr>
            <a:spAutoFit/>
          </a:bodyPr>
          <a:lstStyle/>
          <a:p>
            <a:pPr>
              <a:spcBef>
                <a:spcPct val="50000"/>
              </a:spcBef>
            </a:pPr>
            <a:r>
              <a:rPr lang="en-US" sz="2400" b="1"/>
              <a:t>	Effect of recovery annealing on stress-strain diagram.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4754">
                                            <p:txEl>
                                              <p:pRg st="0" end="0"/>
                                            </p:txEl>
                                          </p:spTgt>
                                        </p:tgtEl>
                                        <p:attrNameLst>
                                          <p:attrName>style.visibility</p:attrName>
                                        </p:attrNameLst>
                                      </p:cBhvr>
                                      <p:to>
                                        <p:strVal val="visible"/>
                                      </p:to>
                                    </p:set>
                                    <p:animEffect transition="in" filter="diamond(in)">
                                      <p:cBhvr>
                                        <p:cTn id="7" dur="2000"/>
                                        <p:tgtEl>
                                          <p:spTgt spid="747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4755">
                                            <p:txEl>
                                              <p:pRg st="0" end="0"/>
                                            </p:txEl>
                                          </p:spTgt>
                                        </p:tgtEl>
                                        <p:attrNameLst>
                                          <p:attrName>style.visibility</p:attrName>
                                        </p:attrNameLst>
                                      </p:cBhvr>
                                      <p:to>
                                        <p:strVal val="visible"/>
                                      </p:to>
                                    </p:set>
                                    <p:anim calcmode="lin" valueType="num">
                                      <p:cBhvr additive="base">
                                        <p:cTn id="12" dur="500" fill="hold"/>
                                        <p:tgtEl>
                                          <p:spTgt spid="7475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47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4755">
                                            <p:txEl>
                                              <p:pRg st="1" end="1"/>
                                            </p:txEl>
                                          </p:spTgt>
                                        </p:tgtEl>
                                        <p:attrNameLst>
                                          <p:attrName>style.visibility</p:attrName>
                                        </p:attrNameLst>
                                      </p:cBhvr>
                                      <p:to>
                                        <p:strVal val="visible"/>
                                      </p:to>
                                    </p:set>
                                    <p:anim calcmode="lin" valueType="num">
                                      <p:cBhvr additive="base">
                                        <p:cTn id="18" dur="5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4755">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4755">
                                            <p:txEl>
                                              <p:pRg st="2" end="2"/>
                                            </p:txEl>
                                          </p:spTgt>
                                        </p:tgtEl>
                                        <p:attrNameLst>
                                          <p:attrName>style.visibility</p:attrName>
                                        </p:attrNameLst>
                                      </p:cBhvr>
                                      <p:to>
                                        <p:strVal val="visible"/>
                                      </p:to>
                                    </p:set>
                                    <p:anim calcmode="lin" valueType="num">
                                      <p:cBhvr additive="base">
                                        <p:cTn id="22" dur="500" fill="hold"/>
                                        <p:tgtEl>
                                          <p:spTgt spid="7475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47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4756"/>
                                        </p:tgtEl>
                                        <p:attrNameLst>
                                          <p:attrName>style.visibility</p:attrName>
                                        </p:attrNameLst>
                                      </p:cBhvr>
                                      <p:to>
                                        <p:strVal val="visible"/>
                                      </p:to>
                                    </p:set>
                                    <p:anim calcmode="lin" valueType="num">
                                      <p:cBhvr additive="base">
                                        <p:cTn id="28" dur="500" fill="hold"/>
                                        <p:tgtEl>
                                          <p:spTgt spid="74756"/>
                                        </p:tgtEl>
                                        <p:attrNameLst>
                                          <p:attrName>ppt_x</p:attrName>
                                        </p:attrNameLst>
                                      </p:cBhvr>
                                      <p:tavLst>
                                        <p:tav tm="0">
                                          <p:val>
                                            <p:strVal val="#ppt_x"/>
                                          </p:val>
                                        </p:tav>
                                        <p:tav tm="100000">
                                          <p:val>
                                            <p:strVal val="#ppt_x"/>
                                          </p:val>
                                        </p:tav>
                                      </p:tavLst>
                                    </p:anim>
                                    <p:anim calcmode="lin" valueType="num">
                                      <p:cBhvr additive="base">
                                        <p:cTn id="29" dur="500" fill="hold"/>
                                        <p:tgtEl>
                                          <p:spTgt spid="7475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4759">
                                            <p:txEl>
                                              <p:pRg st="0" end="0"/>
                                            </p:txEl>
                                          </p:spTgt>
                                        </p:tgtEl>
                                        <p:attrNameLst>
                                          <p:attrName>style.visibility</p:attrName>
                                        </p:attrNameLst>
                                      </p:cBhvr>
                                      <p:to>
                                        <p:strVal val="visible"/>
                                      </p:to>
                                    </p:set>
                                    <p:anim calcmode="lin" valueType="num">
                                      <p:cBhvr additive="base">
                                        <p:cTn id="34" dur="500" fill="hold"/>
                                        <p:tgtEl>
                                          <p:spTgt spid="74759">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475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228600" y="0"/>
            <a:ext cx="8610600" cy="946150"/>
          </a:xfrm>
          <a:prstGeom prst="rect">
            <a:avLst/>
          </a:prstGeom>
          <a:noFill/>
          <a:ln w="9525">
            <a:noFill/>
            <a:miter lim="800000"/>
            <a:headEnd/>
            <a:tailEnd/>
          </a:ln>
        </p:spPr>
        <p:txBody>
          <a:bodyPr>
            <a:spAutoFit/>
          </a:bodyPr>
          <a:lstStyle/>
          <a:p>
            <a:r>
              <a:rPr lang="en-US" sz="2800" b="1"/>
              <a:t>Static and dynamic changes of structure during hot forming:</a:t>
            </a:r>
          </a:p>
        </p:txBody>
      </p:sp>
      <p:sp>
        <p:nvSpPr>
          <p:cNvPr id="73731" name="Text Box 3"/>
          <p:cNvSpPr txBox="1">
            <a:spLocks noChangeArrowheads="1"/>
          </p:cNvSpPr>
          <p:nvPr/>
        </p:nvSpPr>
        <p:spPr bwMode="auto">
          <a:xfrm>
            <a:off x="0" y="838200"/>
            <a:ext cx="9144000" cy="2284413"/>
          </a:xfrm>
          <a:prstGeom prst="rect">
            <a:avLst/>
          </a:prstGeom>
          <a:noFill/>
          <a:ln w="9525">
            <a:noFill/>
            <a:miter lim="800000"/>
            <a:headEnd/>
            <a:tailEnd/>
          </a:ln>
        </p:spPr>
        <p:txBody>
          <a:bodyPr>
            <a:spAutoFit/>
          </a:bodyPr>
          <a:lstStyle/>
          <a:p>
            <a:r>
              <a:rPr lang="en-US" sz="3200"/>
              <a:t>• </a:t>
            </a:r>
            <a:r>
              <a:rPr lang="en-US" sz="2400"/>
              <a:t>During plastic deformation, new dislocations and vacancies are</a:t>
            </a:r>
          </a:p>
          <a:p>
            <a:r>
              <a:rPr lang="en-US" sz="2400"/>
              <a:t>produced continuously, which leads to a new state of equilibrium</a:t>
            </a:r>
          </a:p>
          <a:p>
            <a:r>
              <a:rPr lang="en-US" sz="2400"/>
              <a:t>through dynamic recrystallization and dynamic recovery.</a:t>
            </a:r>
          </a:p>
          <a:p>
            <a:endParaRPr lang="en-US" sz="800"/>
          </a:p>
          <a:p>
            <a:r>
              <a:rPr lang="en-US" sz="3200"/>
              <a:t>• </a:t>
            </a:r>
            <a:r>
              <a:rPr lang="en-US" sz="2400"/>
              <a:t>These two processes take place in the forming zone during plastic deformation at corresponding stresses and strain rates.</a:t>
            </a:r>
          </a:p>
        </p:txBody>
      </p:sp>
      <p:pic>
        <p:nvPicPr>
          <p:cNvPr id="73732" name="Picture 4"/>
          <p:cNvPicPr>
            <a:picLocks noGrp="1" noChangeAspect="1" noChangeArrowheads="1"/>
          </p:cNvPicPr>
          <p:nvPr>
            <p:ph sz="half" idx="1"/>
          </p:nvPr>
        </p:nvPicPr>
        <p:blipFill>
          <a:blip r:embed="rId2" cstate="print"/>
          <a:srcRect/>
          <a:stretch>
            <a:fillRect/>
          </a:stretch>
        </p:blipFill>
        <p:spPr>
          <a:xfrm>
            <a:off x="457200" y="3100388"/>
            <a:ext cx="4038600" cy="1525587"/>
          </a:xfrm>
          <a:noFill/>
        </p:spPr>
      </p:pic>
      <p:pic>
        <p:nvPicPr>
          <p:cNvPr id="73735" name="Picture 7"/>
          <p:cNvPicPr>
            <a:picLocks noGrp="1" noChangeAspect="1" noChangeArrowheads="1"/>
          </p:cNvPicPr>
          <p:nvPr>
            <p:ph sz="half" idx="2"/>
          </p:nvPr>
        </p:nvPicPr>
        <p:blipFill>
          <a:blip r:embed="rId3" cstate="print"/>
          <a:srcRect/>
          <a:stretch>
            <a:fillRect/>
          </a:stretch>
        </p:blipFill>
        <p:spPr>
          <a:xfrm>
            <a:off x="2133600" y="4876800"/>
            <a:ext cx="6248400" cy="1981200"/>
          </a:xfrm>
          <a:noFill/>
        </p:spPr>
      </p:pic>
      <p:sp>
        <p:nvSpPr>
          <p:cNvPr id="73734" name="Text Box 6"/>
          <p:cNvSpPr txBox="1">
            <a:spLocks noChangeArrowheads="1"/>
          </p:cNvSpPr>
          <p:nvPr/>
        </p:nvSpPr>
        <p:spPr bwMode="auto">
          <a:xfrm>
            <a:off x="228600" y="5715000"/>
            <a:ext cx="2895600" cy="579438"/>
          </a:xfrm>
          <a:prstGeom prst="rect">
            <a:avLst/>
          </a:prstGeom>
          <a:noFill/>
          <a:ln w="9525">
            <a:noFill/>
            <a:miter lim="800000"/>
            <a:headEnd/>
            <a:tailEnd/>
          </a:ln>
        </p:spPr>
        <p:txBody>
          <a:bodyPr>
            <a:spAutoFit/>
          </a:bodyPr>
          <a:lstStyle/>
          <a:p>
            <a:pPr>
              <a:spcBef>
                <a:spcPct val="50000"/>
              </a:spcBef>
            </a:pPr>
            <a:r>
              <a:rPr lang="en-US" sz="3200"/>
              <a:t>Note: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3730">
                                            <p:txEl>
                                              <p:pRg st="0" end="0"/>
                                            </p:txEl>
                                          </p:spTgt>
                                        </p:tgtEl>
                                        <p:attrNameLst>
                                          <p:attrName>style.visibility</p:attrName>
                                        </p:attrNameLst>
                                      </p:cBhvr>
                                      <p:to>
                                        <p:strVal val="visible"/>
                                      </p:to>
                                    </p:set>
                                    <p:animEffect transition="in" filter="diamond(in)">
                                      <p:cBhvr>
                                        <p:cTn id="7" dur="2000"/>
                                        <p:tgtEl>
                                          <p:spTgt spid="737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3731">
                                            <p:txEl>
                                              <p:pRg st="0" end="0"/>
                                            </p:txEl>
                                          </p:spTgt>
                                        </p:tgtEl>
                                        <p:attrNameLst>
                                          <p:attrName>style.visibility</p:attrName>
                                        </p:attrNameLst>
                                      </p:cBhvr>
                                      <p:to>
                                        <p:strVal val="visible"/>
                                      </p:to>
                                    </p:set>
                                    <p:anim calcmode="lin" valueType="num">
                                      <p:cBhvr additive="base">
                                        <p:cTn id="12" dur="5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3731">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3731">
                                            <p:txEl>
                                              <p:pRg st="1" end="1"/>
                                            </p:txEl>
                                          </p:spTgt>
                                        </p:tgtEl>
                                        <p:attrNameLst>
                                          <p:attrName>style.visibility</p:attrName>
                                        </p:attrNameLst>
                                      </p:cBhvr>
                                      <p:to>
                                        <p:strVal val="visible"/>
                                      </p:to>
                                    </p:set>
                                    <p:anim calcmode="lin" valueType="num">
                                      <p:cBhvr additive="base">
                                        <p:cTn id="16" dur="5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3731">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3731">
                                            <p:txEl>
                                              <p:pRg st="2" end="2"/>
                                            </p:txEl>
                                          </p:spTgt>
                                        </p:tgtEl>
                                        <p:attrNameLst>
                                          <p:attrName>style.visibility</p:attrName>
                                        </p:attrNameLst>
                                      </p:cBhvr>
                                      <p:to>
                                        <p:strVal val="visible"/>
                                      </p:to>
                                    </p:set>
                                    <p:anim calcmode="lin" valueType="num">
                                      <p:cBhvr additive="base">
                                        <p:cTn id="20" dur="500" fill="hold"/>
                                        <p:tgtEl>
                                          <p:spTgt spid="7373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37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3731">
                                            <p:txEl>
                                              <p:pRg st="4" end="4"/>
                                            </p:txEl>
                                          </p:spTgt>
                                        </p:tgtEl>
                                        <p:attrNameLst>
                                          <p:attrName>style.visibility</p:attrName>
                                        </p:attrNameLst>
                                      </p:cBhvr>
                                      <p:to>
                                        <p:strVal val="visible"/>
                                      </p:to>
                                    </p:set>
                                    <p:anim calcmode="lin" valueType="num">
                                      <p:cBhvr additive="base">
                                        <p:cTn id="26" dur="500" fill="hold"/>
                                        <p:tgtEl>
                                          <p:spTgt spid="73731">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37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3732"/>
                                        </p:tgtEl>
                                        <p:attrNameLst>
                                          <p:attrName>style.visibility</p:attrName>
                                        </p:attrNameLst>
                                      </p:cBhvr>
                                      <p:to>
                                        <p:strVal val="visible"/>
                                      </p:to>
                                    </p:set>
                                    <p:anim calcmode="lin" valueType="num">
                                      <p:cBhvr additive="base">
                                        <p:cTn id="32" dur="500" fill="hold"/>
                                        <p:tgtEl>
                                          <p:spTgt spid="73732"/>
                                        </p:tgtEl>
                                        <p:attrNameLst>
                                          <p:attrName>ppt_x</p:attrName>
                                        </p:attrNameLst>
                                      </p:cBhvr>
                                      <p:tavLst>
                                        <p:tav tm="0">
                                          <p:val>
                                            <p:strVal val="#ppt_x"/>
                                          </p:val>
                                        </p:tav>
                                        <p:tav tm="100000">
                                          <p:val>
                                            <p:strVal val="#ppt_x"/>
                                          </p:val>
                                        </p:tav>
                                      </p:tavLst>
                                    </p:anim>
                                    <p:anim calcmode="lin" valueType="num">
                                      <p:cBhvr additive="base">
                                        <p:cTn id="33" dur="500" fill="hold"/>
                                        <p:tgtEl>
                                          <p:spTgt spid="7373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3734">
                                            <p:txEl>
                                              <p:pRg st="0" end="0"/>
                                            </p:txEl>
                                          </p:spTgt>
                                        </p:tgtEl>
                                        <p:attrNameLst>
                                          <p:attrName>style.visibility</p:attrName>
                                        </p:attrNameLst>
                                      </p:cBhvr>
                                      <p:to>
                                        <p:strVal val="visible"/>
                                      </p:to>
                                    </p:set>
                                    <p:anim calcmode="lin" valueType="num">
                                      <p:cBhvr additive="base">
                                        <p:cTn id="38" dur="500" fill="hold"/>
                                        <p:tgtEl>
                                          <p:spTgt spid="73734">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737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73735"/>
                                        </p:tgtEl>
                                        <p:attrNameLst>
                                          <p:attrName>style.visibility</p:attrName>
                                        </p:attrNameLst>
                                      </p:cBhvr>
                                      <p:to>
                                        <p:strVal val="visible"/>
                                      </p:to>
                                    </p:set>
                                    <p:anim calcmode="lin" valueType="num">
                                      <p:cBhvr additive="base">
                                        <p:cTn id="44" dur="500" fill="hold"/>
                                        <p:tgtEl>
                                          <p:spTgt spid="73735"/>
                                        </p:tgtEl>
                                        <p:attrNameLst>
                                          <p:attrName>ppt_x</p:attrName>
                                        </p:attrNameLst>
                                      </p:cBhvr>
                                      <p:tavLst>
                                        <p:tav tm="0">
                                          <p:val>
                                            <p:strVal val="#ppt_x"/>
                                          </p:val>
                                        </p:tav>
                                        <p:tav tm="100000">
                                          <p:val>
                                            <p:strVal val="#ppt_x"/>
                                          </p:val>
                                        </p:tav>
                                      </p:tavLst>
                                    </p:anim>
                                    <p:anim calcmode="lin" valueType="num">
                                      <p:cBhvr additive="base">
                                        <p:cTn id="45" dur="500" fill="hold"/>
                                        <p:tgtEl>
                                          <p:spTgt spid="737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subTitle" idx="1"/>
          </p:nvPr>
        </p:nvSpPr>
        <p:spPr>
          <a:xfrm>
            <a:off x="152400" y="304800"/>
            <a:ext cx="8763000" cy="6096000"/>
          </a:xfrm>
        </p:spPr>
        <p:txBody>
          <a:bodyPr rtlCol="0">
            <a:normAutofit/>
          </a:bodyPr>
          <a:lstStyle/>
          <a:p>
            <a:pPr algn="l" eaLnBrk="1" fontAlgn="auto" hangingPunct="1">
              <a:spcAft>
                <a:spcPts val="0"/>
              </a:spcAft>
              <a:buFont typeface="Arial" pitchFamily="34" charset="0"/>
              <a:buNone/>
              <a:defRPr/>
            </a:pPr>
            <a:r>
              <a:rPr lang="en-US" b="1" dirty="0" smtClean="0"/>
              <a:t>• Tension type processes:</a:t>
            </a:r>
          </a:p>
          <a:p>
            <a:pPr algn="l" eaLnBrk="1" fontAlgn="auto" hangingPunct="1">
              <a:spcAft>
                <a:spcPts val="0"/>
              </a:spcAft>
              <a:buFont typeface="Arial" pitchFamily="34" charset="0"/>
              <a:buNone/>
              <a:defRPr/>
            </a:pPr>
            <a:r>
              <a:rPr lang="en-US" dirty="0" smtClean="0"/>
              <a:t>The applied force is tensile, i.e., stretch forming.</a:t>
            </a:r>
          </a:p>
          <a:p>
            <a:pPr algn="l" eaLnBrk="1" fontAlgn="auto" hangingPunct="1">
              <a:spcAft>
                <a:spcPts val="0"/>
              </a:spcAft>
              <a:buFont typeface="Arial" pitchFamily="34" charset="0"/>
              <a:buNone/>
              <a:defRPr/>
            </a:pPr>
            <a:endParaRPr lang="en-US" dirty="0" smtClean="0"/>
          </a:p>
        </p:txBody>
      </p:sp>
      <p:pic>
        <p:nvPicPr>
          <p:cNvPr id="8195" name="Picture 6"/>
          <p:cNvPicPr>
            <a:picLocks noChangeAspect="1" noChangeArrowheads="1"/>
          </p:cNvPicPr>
          <p:nvPr/>
        </p:nvPicPr>
        <p:blipFill>
          <a:blip r:embed="rId2" cstate="print"/>
          <a:srcRect/>
          <a:stretch>
            <a:fillRect/>
          </a:stretch>
        </p:blipFill>
        <p:spPr bwMode="auto">
          <a:xfrm>
            <a:off x="2895600" y="1524000"/>
            <a:ext cx="4114800" cy="2286000"/>
          </a:xfrm>
          <a:prstGeom prst="rect">
            <a:avLst/>
          </a:prstGeom>
          <a:noFill/>
          <a:ln w="9525">
            <a:noFill/>
            <a:miter lim="800000"/>
            <a:headEnd/>
            <a:tailEnd/>
          </a:ln>
        </p:spPr>
      </p:pic>
      <p:sp>
        <p:nvSpPr>
          <p:cNvPr id="11271" name="Text Box 7"/>
          <p:cNvSpPr txBox="1">
            <a:spLocks noChangeArrowheads="1"/>
          </p:cNvSpPr>
          <p:nvPr/>
        </p:nvSpPr>
        <p:spPr bwMode="auto">
          <a:xfrm>
            <a:off x="381000" y="3810000"/>
            <a:ext cx="8382000" cy="1384300"/>
          </a:xfrm>
          <a:prstGeom prst="rect">
            <a:avLst/>
          </a:prstGeom>
          <a:noFill/>
          <a:ln w="9525">
            <a:noFill/>
            <a:miter lim="800000"/>
            <a:headEnd/>
            <a:tailEnd/>
          </a:ln>
        </p:spPr>
        <p:txBody>
          <a:bodyPr>
            <a:spAutoFit/>
          </a:bodyPr>
          <a:lstStyle/>
          <a:p>
            <a:r>
              <a:rPr lang="en-US" sz="2800" b="1"/>
              <a:t>• Bending processes:</a:t>
            </a:r>
          </a:p>
          <a:p>
            <a:r>
              <a:rPr lang="en-US" sz="2800"/>
              <a:t>The applied force involves the application of bending moments to the sheet.</a:t>
            </a:r>
          </a:p>
        </p:txBody>
      </p:sp>
      <p:pic>
        <p:nvPicPr>
          <p:cNvPr id="11272" name="Picture 8"/>
          <p:cNvPicPr>
            <a:picLocks noChangeAspect="1" noChangeArrowheads="1"/>
          </p:cNvPicPr>
          <p:nvPr/>
        </p:nvPicPr>
        <p:blipFill>
          <a:blip r:embed="rId3" cstate="print"/>
          <a:srcRect/>
          <a:stretch>
            <a:fillRect/>
          </a:stretch>
        </p:blipFill>
        <p:spPr bwMode="auto">
          <a:xfrm>
            <a:off x="4038600" y="5102225"/>
            <a:ext cx="2743200" cy="1755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271">
                                            <p:txEl>
                                              <p:pRg st="0" end="0"/>
                                            </p:txEl>
                                          </p:spTgt>
                                        </p:tgtEl>
                                        <p:attrNameLst>
                                          <p:attrName>style.visibility</p:attrName>
                                        </p:attrNameLst>
                                      </p:cBhvr>
                                      <p:to>
                                        <p:strVal val="visible"/>
                                      </p:to>
                                    </p:set>
                                    <p:animEffect transition="in" filter="diamond(in)">
                                      <p:cBhvr>
                                        <p:cTn id="7" dur="2000"/>
                                        <p:tgtEl>
                                          <p:spTgt spid="112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271">
                                            <p:txEl>
                                              <p:pRg st="1" end="1"/>
                                            </p:txEl>
                                          </p:spTgt>
                                        </p:tgtEl>
                                        <p:attrNameLst>
                                          <p:attrName>style.visibility</p:attrName>
                                        </p:attrNameLst>
                                      </p:cBhvr>
                                      <p:to>
                                        <p:strVal val="visible"/>
                                      </p:to>
                                    </p:set>
                                    <p:anim calcmode="lin" valueType="num">
                                      <p:cBhvr additive="base">
                                        <p:cTn id="12" dur="500" fill="hold"/>
                                        <p:tgtEl>
                                          <p:spTgt spid="11271">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2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272"/>
                                        </p:tgtEl>
                                        <p:attrNameLst>
                                          <p:attrName>style.visibility</p:attrName>
                                        </p:attrNameLst>
                                      </p:cBhvr>
                                      <p:to>
                                        <p:strVal val="visible"/>
                                      </p:to>
                                    </p:set>
                                    <p:anim calcmode="lin" valueType="num">
                                      <p:cBhvr additive="base">
                                        <p:cTn id="18" dur="500" fill="hold"/>
                                        <p:tgtEl>
                                          <p:spTgt spid="11272"/>
                                        </p:tgtEl>
                                        <p:attrNameLst>
                                          <p:attrName>ppt_x</p:attrName>
                                        </p:attrNameLst>
                                      </p:cBhvr>
                                      <p:tavLst>
                                        <p:tav tm="0">
                                          <p:val>
                                            <p:strVal val="#ppt_x"/>
                                          </p:val>
                                        </p:tav>
                                        <p:tav tm="100000">
                                          <p:val>
                                            <p:strVal val="#ppt_x"/>
                                          </p:val>
                                        </p:tav>
                                      </p:tavLst>
                                    </p:anim>
                                    <p:anim calcmode="lin" valueType="num">
                                      <p:cBhvr additive="base">
                                        <p:cTn id="19"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228600" y="0"/>
            <a:ext cx="8686800" cy="1066800"/>
          </a:xfrm>
          <a:prstGeom prst="rect">
            <a:avLst/>
          </a:prstGeom>
          <a:noFill/>
          <a:ln w="9525">
            <a:noFill/>
            <a:miter lim="800000"/>
            <a:headEnd/>
            <a:tailEnd/>
          </a:ln>
        </p:spPr>
        <p:txBody>
          <a:bodyPr>
            <a:spAutoFit/>
          </a:bodyPr>
          <a:lstStyle/>
          <a:p>
            <a:r>
              <a:rPr lang="en-US" sz="3200"/>
              <a:t>Static and dynamic changes of structure during hot forming:</a:t>
            </a:r>
          </a:p>
        </p:txBody>
      </p:sp>
      <p:sp>
        <p:nvSpPr>
          <p:cNvPr id="72707" name="Text Box 3"/>
          <p:cNvSpPr txBox="1">
            <a:spLocks noChangeArrowheads="1"/>
          </p:cNvSpPr>
          <p:nvPr/>
        </p:nvSpPr>
        <p:spPr bwMode="auto">
          <a:xfrm>
            <a:off x="0" y="1066800"/>
            <a:ext cx="4876800" cy="5807075"/>
          </a:xfrm>
          <a:prstGeom prst="rect">
            <a:avLst/>
          </a:prstGeom>
          <a:noFill/>
          <a:ln w="9525">
            <a:noFill/>
            <a:miter lim="800000"/>
            <a:headEnd/>
            <a:tailEnd/>
          </a:ln>
        </p:spPr>
        <p:txBody>
          <a:bodyPr>
            <a:spAutoFit/>
          </a:bodyPr>
          <a:lstStyle/>
          <a:p>
            <a:r>
              <a:rPr lang="en-US" sz="2400"/>
              <a:t>• </a:t>
            </a:r>
            <a:r>
              <a:rPr lang="en-US" sz="2500" b="1"/>
              <a:t>Dynamic and static recovery</a:t>
            </a:r>
          </a:p>
          <a:p>
            <a:r>
              <a:rPr lang="en-US" sz="2500" b="1"/>
              <a:t>are strongly encouraged in metals with high stacking fault energy (easy for climb and cross slip) such as aluminum , α –Fe, ferritic alloys.</a:t>
            </a:r>
          </a:p>
          <a:p>
            <a:endParaRPr lang="en-US" sz="2500" b="1"/>
          </a:p>
          <a:p>
            <a:r>
              <a:rPr lang="en-US" sz="2500" b="1"/>
              <a:t>• Hot flow curve with a constant or slightly drop of yield stress are typical for dynamic recovery.</a:t>
            </a:r>
          </a:p>
          <a:p>
            <a:endParaRPr lang="en-US" sz="2500" b="1"/>
          </a:p>
          <a:p>
            <a:r>
              <a:rPr lang="en-US" sz="2500" b="1"/>
              <a:t>• On the contrary, the flow curves with dynamic recrystallization (after initial hardening) show a sudden drop in yield stress.</a:t>
            </a:r>
          </a:p>
        </p:txBody>
      </p:sp>
      <p:pic>
        <p:nvPicPr>
          <p:cNvPr id="72708" name="Picture 4"/>
          <p:cNvPicPr>
            <a:picLocks noGrp="1" noChangeAspect="1" noChangeArrowheads="1"/>
          </p:cNvPicPr>
          <p:nvPr>
            <p:ph/>
          </p:nvPr>
        </p:nvPicPr>
        <p:blipFill>
          <a:blip r:embed="rId2" cstate="print"/>
          <a:srcRect/>
          <a:stretch>
            <a:fillRect/>
          </a:stretch>
        </p:blipFill>
        <p:spPr>
          <a:xfrm>
            <a:off x="5105400" y="685800"/>
            <a:ext cx="4038600" cy="3810000"/>
          </a:xfrm>
          <a:noFill/>
        </p:spPr>
      </p:pic>
      <p:sp>
        <p:nvSpPr>
          <p:cNvPr id="72710" name="Text Box 6"/>
          <p:cNvSpPr txBox="1">
            <a:spLocks noChangeArrowheads="1"/>
          </p:cNvSpPr>
          <p:nvPr/>
        </p:nvSpPr>
        <p:spPr bwMode="auto">
          <a:xfrm>
            <a:off x="5029200" y="4724400"/>
            <a:ext cx="3886200" cy="1917700"/>
          </a:xfrm>
          <a:prstGeom prst="rect">
            <a:avLst/>
          </a:prstGeom>
          <a:noFill/>
          <a:ln w="9525">
            <a:noFill/>
            <a:miter lim="800000"/>
            <a:headEnd/>
            <a:tailEnd/>
          </a:ln>
        </p:spPr>
        <p:txBody>
          <a:bodyPr>
            <a:spAutoFit/>
          </a:bodyPr>
          <a:lstStyle/>
          <a:p>
            <a:r>
              <a:rPr lang="en-US" sz="2400" b="1"/>
              <a:t>Schematic form of hot flow curves by</a:t>
            </a:r>
          </a:p>
          <a:p>
            <a:r>
              <a:rPr lang="en-US" sz="2400" b="1"/>
              <a:t>(a) dynamic recovery alone</a:t>
            </a:r>
          </a:p>
          <a:p>
            <a:r>
              <a:rPr lang="en-US" sz="2400" b="1"/>
              <a:t>(b) both dynamic recovery and recrystallization.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animEffect transition="in" filter="diamond(in)">
                                      <p:cBhvr>
                                        <p:cTn id="7" dur="2000"/>
                                        <p:tgtEl>
                                          <p:spTgt spid="727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2707">
                                            <p:txEl>
                                              <p:pRg st="0" end="0"/>
                                            </p:txEl>
                                          </p:spTgt>
                                        </p:tgtEl>
                                        <p:attrNameLst>
                                          <p:attrName>style.visibility</p:attrName>
                                        </p:attrNameLst>
                                      </p:cBhvr>
                                      <p:to>
                                        <p:strVal val="visible"/>
                                      </p:to>
                                    </p:set>
                                    <p:anim calcmode="lin" valueType="num">
                                      <p:cBhvr additive="base">
                                        <p:cTn id="12"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2707">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2707">
                                            <p:txEl>
                                              <p:pRg st="1" end="1"/>
                                            </p:txEl>
                                          </p:spTgt>
                                        </p:tgtEl>
                                        <p:attrNameLst>
                                          <p:attrName>style.visibility</p:attrName>
                                        </p:attrNameLst>
                                      </p:cBhvr>
                                      <p:to>
                                        <p:strVal val="visible"/>
                                      </p:to>
                                    </p:set>
                                    <p:anim calcmode="lin" valueType="num">
                                      <p:cBhvr additive="base">
                                        <p:cTn id="16"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2708"/>
                                        </p:tgtEl>
                                        <p:attrNameLst>
                                          <p:attrName>style.visibility</p:attrName>
                                        </p:attrNameLst>
                                      </p:cBhvr>
                                      <p:to>
                                        <p:strVal val="visible"/>
                                      </p:to>
                                    </p:set>
                                    <p:anim calcmode="lin" valueType="num">
                                      <p:cBhvr additive="base">
                                        <p:cTn id="22" dur="500" fill="hold"/>
                                        <p:tgtEl>
                                          <p:spTgt spid="72708"/>
                                        </p:tgtEl>
                                        <p:attrNameLst>
                                          <p:attrName>ppt_x</p:attrName>
                                        </p:attrNameLst>
                                      </p:cBhvr>
                                      <p:tavLst>
                                        <p:tav tm="0">
                                          <p:val>
                                            <p:strVal val="#ppt_x"/>
                                          </p:val>
                                        </p:tav>
                                        <p:tav tm="100000">
                                          <p:val>
                                            <p:strVal val="#ppt_x"/>
                                          </p:val>
                                        </p:tav>
                                      </p:tavLst>
                                    </p:anim>
                                    <p:anim calcmode="lin" valueType="num">
                                      <p:cBhvr additive="base">
                                        <p:cTn id="23" dur="500" fill="hold"/>
                                        <p:tgtEl>
                                          <p:spTgt spid="7270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2710">
                                            <p:txEl>
                                              <p:pRg st="0" end="0"/>
                                            </p:txEl>
                                          </p:spTgt>
                                        </p:tgtEl>
                                        <p:attrNameLst>
                                          <p:attrName>style.visibility</p:attrName>
                                        </p:attrNameLst>
                                      </p:cBhvr>
                                      <p:to>
                                        <p:strVal val="visible"/>
                                      </p:to>
                                    </p:set>
                                    <p:anim calcmode="lin" valueType="num">
                                      <p:cBhvr additive="base">
                                        <p:cTn id="28" dur="500" fill="hold"/>
                                        <p:tgtEl>
                                          <p:spTgt spid="7271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2710">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2710">
                                            <p:txEl>
                                              <p:pRg st="1" end="1"/>
                                            </p:txEl>
                                          </p:spTgt>
                                        </p:tgtEl>
                                        <p:attrNameLst>
                                          <p:attrName>style.visibility</p:attrName>
                                        </p:attrNameLst>
                                      </p:cBhvr>
                                      <p:to>
                                        <p:strVal val="visible"/>
                                      </p:to>
                                    </p:set>
                                    <p:anim calcmode="lin" valueType="num">
                                      <p:cBhvr additive="base">
                                        <p:cTn id="32" dur="500" fill="hold"/>
                                        <p:tgtEl>
                                          <p:spTgt spid="72710">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2710">
                                            <p:txEl>
                                              <p:pRg st="1" end="1"/>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72710">
                                            <p:txEl>
                                              <p:pRg st="2" end="2"/>
                                            </p:txEl>
                                          </p:spTgt>
                                        </p:tgtEl>
                                        <p:attrNameLst>
                                          <p:attrName>style.visibility</p:attrName>
                                        </p:attrNameLst>
                                      </p:cBhvr>
                                      <p:to>
                                        <p:strVal val="visible"/>
                                      </p:to>
                                    </p:set>
                                    <p:anim calcmode="lin" valueType="num">
                                      <p:cBhvr additive="base">
                                        <p:cTn id="36" dur="500" fill="hold"/>
                                        <p:tgtEl>
                                          <p:spTgt spid="72710">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27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2707">
                                            <p:txEl>
                                              <p:pRg st="3" end="3"/>
                                            </p:txEl>
                                          </p:spTgt>
                                        </p:tgtEl>
                                        <p:attrNameLst>
                                          <p:attrName>style.visibility</p:attrName>
                                        </p:attrNameLst>
                                      </p:cBhvr>
                                      <p:to>
                                        <p:strVal val="visible"/>
                                      </p:to>
                                    </p:set>
                                    <p:anim calcmode="lin" valueType="num">
                                      <p:cBhvr additive="base">
                                        <p:cTn id="42" dur="500" fill="hold"/>
                                        <p:tgtEl>
                                          <p:spTgt spid="72707">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27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72707">
                                            <p:txEl>
                                              <p:pRg st="5" end="5"/>
                                            </p:txEl>
                                          </p:spTgt>
                                        </p:tgtEl>
                                        <p:attrNameLst>
                                          <p:attrName>style.visibility</p:attrName>
                                        </p:attrNameLst>
                                      </p:cBhvr>
                                      <p:to>
                                        <p:strVal val="visible"/>
                                      </p:to>
                                    </p:set>
                                    <p:anim calcmode="lin" valueType="num">
                                      <p:cBhvr additive="base">
                                        <p:cTn id="48" dur="500" fill="hold"/>
                                        <p:tgtEl>
                                          <p:spTgt spid="72707">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7270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0" y="0"/>
            <a:ext cx="9144000" cy="579438"/>
          </a:xfrm>
          <a:prstGeom prst="rect">
            <a:avLst/>
          </a:prstGeom>
          <a:noFill/>
          <a:ln w="9525">
            <a:noFill/>
            <a:miter lim="800000"/>
            <a:headEnd/>
            <a:tailEnd/>
          </a:ln>
        </p:spPr>
        <p:txBody>
          <a:bodyPr>
            <a:spAutoFit/>
          </a:bodyPr>
          <a:lstStyle/>
          <a:p>
            <a:r>
              <a:rPr lang="en-US" sz="3200" b="1"/>
              <a:t>Advantages of hot working:</a:t>
            </a:r>
          </a:p>
        </p:txBody>
      </p:sp>
      <p:sp>
        <p:nvSpPr>
          <p:cNvPr id="71683" name="Text Box 3"/>
          <p:cNvSpPr txBox="1">
            <a:spLocks noChangeArrowheads="1"/>
          </p:cNvSpPr>
          <p:nvPr/>
        </p:nvSpPr>
        <p:spPr bwMode="auto">
          <a:xfrm>
            <a:off x="0" y="685800"/>
            <a:ext cx="8915400" cy="5940425"/>
          </a:xfrm>
          <a:prstGeom prst="rect">
            <a:avLst/>
          </a:prstGeom>
          <a:noFill/>
          <a:ln w="9525">
            <a:noFill/>
            <a:miter lim="800000"/>
            <a:headEnd/>
            <a:tailEnd/>
          </a:ln>
        </p:spPr>
        <p:txBody>
          <a:bodyPr>
            <a:spAutoFit/>
          </a:bodyPr>
          <a:lstStyle/>
          <a:p>
            <a:r>
              <a:rPr lang="en-US" sz="3200"/>
              <a:t>• 	Higher ductility – more deformation without 	cracking.</a:t>
            </a:r>
          </a:p>
          <a:p>
            <a:r>
              <a:rPr lang="en-US" sz="3200"/>
              <a:t>• 	Lower flow stress – less mechanical energy 	required for deformation.</a:t>
            </a:r>
          </a:p>
          <a:p>
            <a:r>
              <a:rPr lang="en-US" sz="3200"/>
              <a:t>• 	Pores seal up.</a:t>
            </a:r>
          </a:p>
          <a:p>
            <a:r>
              <a:rPr lang="en-US" sz="3200"/>
              <a:t>• 	Smaller grain size.</a:t>
            </a:r>
          </a:p>
          <a:p>
            <a:r>
              <a:rPr lang="en-US" sz="3200"/>
              <a:t>• 	Micro-segregation is much reduced or removed 	due to atomic diffusion, which is higher at high 	temperatures.</a:t>
            </a:r>
          </a:p>
          <a:p>
            <a:r>
              <a:rPr lang="en-US" sz="3200"/>
              <a:t>• 	Stronger, tougher and more ductile than as-cast 	metals due to breaking down and refinement of 	coarse columnar grains in the cast ingot.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Effect transition="in" filter="diamond(in)">
                                      <p:cBhvr>
                                        <p:cTn id="7" dur="2000"/>
                                        <p:tgtEl>
                                          <p:spTgt spid="716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1683">
                                            <p:txEl>
                                              <p:pRg st="0" end="0"/>
                                            </p:txEl>
                                          </p:spTgt>
                                        </p:tgtEl>
                                        <p:attrNameLst>
                                          <p:attrName>style.visibility</p:attrName>
                                        </p:attrNameLst>
                                      </p:cBhvr>
                                      <p:to>
                                        <p:strVal val="visible"/>
                                      </p:to>
                                    </p:set>
                                    <p:anim calcmode="lin" valueType="num">
                                      <p:cBhvr additive="base">
                                        <p:cTn id="12" dur="500" fill="hold"/>
                                        <p:tgtEl>
                                          <p:spTgt spid="7168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1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1683">
                                            <p:txEl>
                                              <p:pRg st="1" end="1"/>
                                            </p:txEl>
                                          </p:spTgt>
                                        </p:tgtEl>
                                        <p:attrNameLst>
                                          <p:attrName>style.visibility</p:attrName>
                                        </p:attrNameLst>
                                      </p:cBhvr>
                                      <p:to>
                                        <p:strVal val="visible"/>
                                      </p:to>
                                    </p:set>
                                    <p:anim calcmode="lin" valueType="num">
                                      <p:cBhvr additive="base">
                                        <p:cTn id="18" dur="500" fill="hold"/>
                                        <p:tgtEl>
                                          <p:spTgt spid="7168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1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1683">
                                            <p:txEl>
                                              <p:pRg st="2" end="2"/>
                                            </p:txEl>
                                          </p:spTgt>
                                        </p:tgtEl>
                                        <p:attrNameLst>
                                          <p:attrName>style.visibility</p:attrName>
                                        </p:attrNameLst>
                                      </p:cBhvr>
                                      <p:to>
                                        <p:strVal val="visible"/>
                                      </p:to>
                                    </p:set>
                                    <p:anim calcmode="lin" valueType="num">
                                      <p:cBhvr additive="base">
                                        <p:cTn id="24" dur="500" fill="hold"/>
                                        <p:tgtEl>
                                          <p:spTgt spid="7168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1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1683">
                                            <p:txEl>
                                              <p:pRg st="3" end="3"/>
                                            </p:txEl>
                                          </p:spTgt>
                                        </p:tgtEl>
                                        <p:attrNameLst>
                                          <p:attrName>style.visibility</p:attrName>
                                        </p:attrNameLst>
                                      </p:cBhvr>
                                      <p:to>
                                        <p:strVal val="visible"/>
                                      </p:to>
                                    </p:set>
                                    <p:anim calcmode="lin" valueType="num">
                                      <p:cBhvr additive="base">
                                        <p:cTn id="30" dur="500" fill="hold"/>
                                        <p:tgtEl>
                                          <p:spTgt spid="7168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1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1683">
                                            <p:txEl>
                                              <p:pRg st="4" end="4"/>
                                            </p:txEl>
                                          </p:spTgt>
                                        </p:tgtEl>
                                        <p:attrNameLst>
                                          <p:attrName>style.visibility</p:attrName>
                                        </p:attrNameLst>
                                      </p:cBhvr>
                                      <p:to>
                                        <p:strVal val="visible"/>
                                      </p:to>
                                    </p:set>
                                    <p:anim calcmode="lin" valueType="num">
                                      <p:cBhvr additive="base">
                                        <p:cTn id="36" dur="500" fill="hold"/>
                                        <p:tgtEl>
                                          <p:spTgt spid="7168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1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1683">
                                            <p:txEl>
                                              <p:pRg st="5" end="5"/>
                                            </p:txEl>
                                          </p:spTgt>
                                        </p:tgtEl>
                                        <p:attrNameLst>
                                          <p:attrName>style.visibility</p:attrName>
                                        </p:attrNameLst>
                                      </p:cBhvr>
                                      <p:to>
                                        <p:strVal val="visible"/>
                                      </p:to>
                                    </p:set>
                                    <p:anim calcmode="lin" valueType="num">
                                      <p:cBhvr additive="base">
                                        <p:cTn id="42" dur="500" fill="hold"/>
                                        <p:tgtEl>
                                          <p:spTgt spid="7168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168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0" y="0"/>
            <a:ext cx="9144000" cy="579438"/>
          </a:xfrm>
          <a:prstGeom prst="rect">
            <a:avLst/>
          </a:prstGeom>
          <a:noFill/>
          <a:ln w="9525">
            <a:noFill/>
            <a:miter lim="800000"/>
            <a:headEnd/>
            <a:tailEnd/>
          </a:ln>
        </p:spPr>
        <p:txBody>
          <a:bodyPr>
            <a:spAutoFit/>
          </a:bodyPr>
          <a:lstStyle/>
          <a:p>
            <a:r>
              <a:rPr lang="en-US" sz="3200" b="1"/>
              <a:t>Disadvantages of hot working:</a:t>
            </a:r>
            <a:endParaRPr lang="en-US" sz="3200"/>
          </a:p>
        </p:txBody>
      </p:sp>
      <p:sp>
        <p:nvSpPr>
          <p:cNvPr id="70659" name="Text Box 3"/>
          <p:cNvSpPr txBox="1">
            <a:spLocks noChangeArrowheads="1"/>
          </p:cNvSpPr>
          <p:nvPr/>
        </p:nvSpPr>
        <p:spPr bwMode="auto">
          <a:xfrm>
            <a:off x="228600" y="609600"/>
            <a:ext cx="8686800" cy="6246813"/>
          </a:xfrm>
          <a:prstGeom prst="rect">
            <a:avLst/>
          </a:prstGeom>
          <a:noFill/>
          <a:ln w="9525">
            <a:noFill/>
            <a:miter lim="800000"/>
            <a:headEnd/>
            <a:tailEnd/>
          </a:ln>
        </p:spPr>
        <p:txBody>
          <a:bodyPr>
            <a:spAutoFit/>
          </a:bodyPr>
          <a:lstStyle/>
          <a:p>
            <a:r>
              <a:rPr lang="en-US" sz="3200"/>
              <a:t>• 	Surface reactions between the metal and the 	furnace atmosphere, i.e., oxidation (oxide 	scales), decaburisation in steels.</a:t>
            </a:r>
          </a:p>
          <a:p>
            <a:endParaRPr lang="en-US" sz="2800"/>
          </a:p>
          <a:p>
            <a:r>
              <a:rPr lang="en-US" sz="3200"/>
              <a:t>• 	Hot shortness, when the working temperature 	exceeds the melting temperature of 	constituent at grain boundaries such as FeS.</a:t>
            </a:r>
          </a:p>
          <a:p>
            <a:endParaRPr lang="en-US" sz="2800"/>
          </a:p>
          <a:p>
            <a:r>
              <a:rPr lang="en-US" sz="3200"/>
              <a:t>• 	Dimension tolerance is poor due to thermal 	expansion at high temperatures.</a:t>
            </a:r>
          </a:p>
          <a:p>
            <a:endParaRPr lang="en-US" sz="2800"/>
          </a:p>
          <a:p>
            <a:r>
              <a:rPr lang="en-US" sz="3200"/>
              <a:t>• 	Handling is more difficult (from furnace to 	machine).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0658">
                                            <p:txEl>
                                              <p:pRg st="0" end="0"/>
                                            </p:txEl>
                                          </p:spTgt>
                                        </p:tgtEl>
                                        <p:attrNameLst>
                                          <p:attrName>style.visibility</p:attrName>
                                        </p:attrNameLst>
                                      </p:cBhvr>
                                      <p:to>
                                        <p:strVal val="visible"/>
                                      </p:to>
                                    </p:set>
                                    <p:animEffect transition="in" filter="diamond(in)">
                                      <p:cBhvr>
                                        <p:cTn id="7" dur="2000"/>
                                        <p:tgtEl>
                                          <p:spTgt spid="706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0659">
                                            <p:txEl>
                                              <p:pRg st="0" end="0"/>
                                            </p:txEl>
                                          </p:spTgt>
                                        </p:tgtEl>
                                        <p:attrNameLst>
                                          <p:attrName>style.visibility</p:attrName>
                                        </p:attrNameLst>
                                      </p:cBhvr>
                                      <p:to>
                                        <p:strVal val="visible"/>
                                      </p:to>
                                    </p:set>
                                    <p:anim calcmode="lin" valueType="num">
                                      <p:cBhvr additive="base">
                                        <p:cTn id="12" dur="500" fill="hold"/>
                                        <p:tgtEl>
                                          <p:spTgt spid="7065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0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0659">
                                            <p:txEl>
                                              <p:pRg st="2" end="2"/>
                                            </p:txEl>
                                          </p:spTgt>
                                        </p:tgtEl>
                                        <p:attrNameLst>
                                          <p:attrName>style.visibility</p:attrName>
                                        </p:attrNameLst>
                                      </p:cBhvr>
                                      <p:to>
                                        <p:strVal val="visible"/>
                                      </p:to>
                                    </p:set>
                                    <p:anim calcmode="lin" valueType="num">
                                      <p:cBhvr additive="base">
                                        <p:cTn id="18" dur="500" fill="hold"/>
                                        <p:tgtEl>
                                          <p:spTgt spid="70659">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0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0659">
                                            <p:txEl>
                                              <p:pRg st="4" end="4"/>
                                            </p:txEl>
                                          </p:spTgt>
                                        </p:tgtEl>
                                        <p:attrNameLst>
                                          <p:attrName>style.visibility</p:attrName>
                                        </p:attrNameLst>
                                      </p:cBhvr>
                                      <p:to>
                                        <p:strVal val="visible"/>
                                      </p:to>
                                    </p:set>
                                    <p:anim calcmode="lin" valueType="num">
                                      <p:cBhvr additive="base">
                                        <p:cTn id="24" dur="500" fill="hold"/>
                                        <p:tgtEl>
                                          <p:spTgt spid="70659">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0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0659">
                                            <p:txEl>
                                              <p:pRg st="6" end="6"/>
                                            </p:txEl>
                                          </p:spTgt>
                                        </p:tgtEl>
                                        <p:attrNameLst>
                                          <p:attrName>style.visibility</p:attrName>
                                        </p:attrNameLst>
                                      </p:cBhvr>
                                      <p:to>
                                        <p:strVal val="visible"/>
                                      </p:to>
                                    </p:set>
                                    <p:anim calcmode="lin" valueType="num">
                                      <p:cBhvr additive="base">
                                        <p:cTn id="30" dur="500" fill="hold"/>
                                        <p:tgtEl>
                                          <p:spTgt spid="70659">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065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381000" y="0"/>
            <a:ext cx="8763000" cy="579438"/>
          </a:xfrm>
          <a:prstGeom prst="rect">
            <a:avLst/>
          </a:prstGeom>
          <a:noFill/>
          <a:ln w="9525">
            <a:noFill/>
            <a:miter lim="800000"/>
            <a:headEnd/>
            <a:tailEnd/>
          </a:ln>
        </p:spPr>
        <p:txBody>
          <a:bodyPr>
            <a:spAutoFit/>
          </a:bodyPr>
          <a:lstStyle/>
          <a:p>
            <a:pPr>
              <a:spcBef>
                <a:spcPct val="50000"/>
              </a:spcBef>
            </a:pPr>
            <a:r>
              <a:rPr lang="en-US" sz="3200"/>
              <a:t>Cold working:</a:t>
            </a:r>
          </a:p>
        </p:txBody>
      </p:sp>
      <p:sp>
        <p:nvSpPr>
          <p:cNvPr id="69635" name="Text Box 3"/>
          <p:cNvSpPr txBox="1">
            <a:spLocks noChangeArrowheads="1"/>
          </p:cNvSpPr>
          <p:nvPr/>
        </p:nvSpPr>
        <p:spPr bwMode="auto">
          <a:xfrm>
            <a:off x="381000" y="685800"/>
            <a:ext cx="8534400" cy="5853113"/>
          </a:xfrm>
          <a:prstGeom prst="rect">
            <a:avLst/>
          </a:prstGeom>
          <a:noFill/>
          <a:ln w="9525">
            <a:noFill/>
            <a:miter lim="800000"/>
            <a:headEnd/>
            <a:tailEnd/>
          </a:ln>
        </p:spPr>
        <p:txBody>
          <a:bodyPr>
            <a:spAutoFit/>
          </a:bodyPr>
          <a:lstStyle/>
          <a:p>
            <a:pPr>
              <a:buFontTx/>
              <a:buChar char="•"/>
            </a:pPr>
            <a:r>
              <a:rPr lang="en-US" sz="2800"/>
              <a:t> 	</a:t>
            </a:r>
            <a:r>
              <a:rPr lang="en-US" sz="2500"/>
              <a:t>Normally performed at room temperature but </a:t>
            </a:r>
            <a:r>
              <a:rPr lang="en-US" sz="2500" b="1"/>
              <a:t>in general 	&lt; 0.3Tm,</a:t>
            </a:r>
            <a:r>
              <a:rPr lang="en-US" sz="2500"/>
              <a:t> where recovery is limited and recrystallization 	does not occur.</a:t>
            </a:r>
          </a:p>
          <a:p>
            <a:pPr>
              <a:buFontTx/>
              <a:buChar char="•"/>
            </a:pPr>
            <a:endParaRPr lang="en-US" sz="2500"/>
          </a:p>
          <a:p>
            <a:r>
              <a:rPr lang="en-US" sz="2500"/>
              <a:t>• 	</a:t>
            </a:r>
            <a:r>
              <a:rPr lang="en-US" sz="2500" b="1"/>
              <a:t>Work hardening occurs</a:t>
            </a:r>
            <a:r>
              <a:rPr lang="en-US" sz="2500"/>
              <a:t> (strength and hardness increase 	but ductility decreases).</a:t>
            </a:r>
          </a:p>
          <a:p>
            <a:endParaRPr lang="en-US" sz="2500"/>
          </a:p>
          <a:p>
            <a:r>
              <a:rPr lang="en-US" sz="2500"/>
              <a:t>• 	The extent of deformation is rather limited if cracks are to 	be avoid, therefore intermediate anneals that enable 	recrystallization are frequently used afterwards.</a:t>
            </a:r>
          </a:p>
          <a:p>
            <a:endParaRPr lang="en-US" sz="2500"/>
          </a:p>
          <a:p>
            <a:r>
              <a:rPr lang="en-US" sz="2500"/>
              <a:t>• 	The materials suitable for cold working should have a 	</a:t>
            </a:r>
            <a:r>
              <a:rPr lang="en-US" sz="2500" b="1"/>
              <a:t>relatively low yield stress</a:t>
            </a:r>
            <a:r>
              <a:rPr lang="en-US" sz="2500"/>
              <a:t> and a relatively </a:t>
            </a:r>
            <a:r>
              <a:rPr lang="en-US" sz="2500" b="1"/>
              <a:t>high work 	hardening rate</a:t>
            </a:r>
            <a:r>
              <a:rPr lang="en-US" sz="2500"/>
              <a:t> (determined primarily by its tensile 	properties).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9634">
                                            <p:txEl>
                                              <p:pRg st="0" end="0"/>
                                            </p:txEl>
                                          </p:spTgt>
                                        </p:tgtEl>
                                        <p:attrNameLst>
                                          <p:attrName>style.visibility</p:attrName>
                                        </p:attrNameLst>
                                      </p:cBhvr>
                                      <p:to>
                                        <p:strVal val="visible"/>
                                      </p:to>
                                    </p:set>
                                    <p:animEffect transition="in" filter="diamond(in)">
                                      <p:cBhvr>
                                        <p:cTn id="7" dur="2000"/>
                                        <p:tgtEl>
                                          <p:spTgt spid="696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9635">
                                            <p:txEl>
                                              <p:pRg st="0" end="0"/>
                                            </p:txEl>
                                          </p:spTgt>
                                        </p:tgtEl>
                                        <p:attrNameLst>
                                          <p:attrName>style.visibility</p:attrName>
                                        </p:attrNameLst>
                                      </p:cBhvr>
                                      <p:to>
                                        <p:strVal val="visible"/>
                                      </p:to>
                                    </p:set>
                                    <p:anim calcmode="lin" valueType="num">
                                      <p:cBhvr additive="base">
                                        <p:cTn id="12" dur="5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96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9635">
                                            <p:txEl>
                                              <p:pRg st="2" end="2"/>
                                            </p:txEl>
                                          </p:spTgt>
                                        </p:tgtEl>
                                        <p:attrNameLst>
                                          <p:attrName>style.visibility</p:attrName>
                                        </p:attrNameLst>
                                      </p:cBhvr>
                                      <p:to>
                                        <p:strVal val="visible"/>
                                      </p:to>
                                    </p:set>
                                    <p:anim calcmode="lin" valueType="num">
                                      <p:cBhvr additive="base">
                                        <p:cTn id="18" dur="5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96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9635">
                                            <p:txEl>
                                              <p:pRg st="4" end="4"/>
                                            </p:txEl>
                                          </p:spTgt>
                                        </p:tgtEl>
                                        <p:attrNameLst>
                                          <p:attrName>style.visibility</p:attrName>
                                        </p:attrNameLst>
                                      </p:cBhvr>
                                      <p:to>
                                        <p:strVal val="visible"/>
                                      </p:to>
                                    </p:set>
                                    <p:anim calcmode="lin" valueType="num">
                                      <p:cBhvr additive="base">
                                        <p:cTn id="24" dur="500" fill="hold"/>
                                        <p:tgtEl>
                                          <p:spTgt spid="69635">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96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9635">
                                            <p:txEl>
                                              <p:pRg st="6" end="6"/>
                                            </p:txEl>
                                          </p:spTgt>
                                        </p:tgtEl>
                                        <p:attrNameLst>
                                          <p:attrName>style.visibility</p:attrName>
                                        </p:attrNameLst>
                                      </p:cBhvr>
                                      <p:to>
                                        <p:strVal val="visible"/>
                                      </p:to>
                                    </p:set>
                                    <p:anim calcmode="lin" valueType="num">
                                      <p:cBhvr additive="base">
                                        <p:cTn id="30" dur="500" fill="hold"/>
                                        <p:tgtEl>
                                          <p:spTgt spid="69635">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963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228600" y="0"/>
            <a:ext cx="8915400" cy="579438"/>
          </a:xfrm>
          <a:prstGeom prst="rect">
            <a:avLst/>
          </a:prstGeom>
          <a:noFill/>
          <a:ln w="9525">
            <a:noFill/>
            <a:miter lim="800000"/>
            <a:headEnd/>
            <a:tailEnd/>
          </a:ln>
        </p:spPr>
        <p:txBody>
          <a:bodyPr>
            <a:spAutoFit/>
          </a:bodyPr>
          <a:lstStyle/>
          <a:p>
            <a:r>
              <a:rPr lang="en-US" sz="3200" b="1"/>
              <a:t>Advantages of cold working:</a:t>
            </a:r>
          </a:p>
        </p:txBody>
      </p:sp>
      <p:sp>
        <p:nvSpPr>
          <p:cNvPr id="68611" name="Text Box 3"/>
          <p:cNvSpPr txBox="1">
            <a:spLocks noChangeArrowheads="1"/>
          </p:cNvSpPr>
          <p:nvPr/>
        </p:nvSpPr>
        <p:spPr bwMode="auto">
          <a:xfrm>
            <a:off x="228600" y="762000"/>
            <a:ext cx="8686800" cy="5908675"/>
          </a:xfrm>
          <a:prstGeom prst="rect">
            <a:avLst/>
          </a:prstGeom>
          <a:noFill/>
          <a:ln w="9525">
            <a:noFill/>
            <a:miter lim="800000"/>
            <a:headEnd/>
            <a:tailEnd/>
          </a:ln>
        </p:spPr>
        <p:txBody>
          <a:bodyPr>
            <a:spAutoFit/>
          </a:bodyPr>
          <a:lstStyle/>
          <a:p>
            <a:pPr>
              <a:buFont typeface="Arial" pitchFamily="34" charset="0"/>
              <a:buChar char="•"/>
              <a:defRPr/>
            </a:pPr>
            <a:r>
              <a:rPr lang="en-US" sz="2800" dirty="0">
                <a:solidFill>
                  <a:srgbClr val="FFFF99"/>
                </a:solidFill>
                <a:latin typeface="+mn-lt"/>
              </a:rPr>
              <a:t> No heating is required. </a:t>
            </a:r>
          </a:p>
          <a:p>
            <a:pPr>
              <a:buFont typeface="Arial" pitchFamily="34" charset="0"/>
              <a:buChar char="•"/>
              <a:defRPr/>
            </a:pPr>
            <a:endParaRPr lang="en-US" sz="1000" dirty="0">
              <a:solidFill>
                <a:srgbClr val="FFFF99"/>
              </a:solidFill>
              <a:latin typeface="+mn-lt"/>
            </a:endParaRPr>
          </a:p>
          <a:p>
            <a:pPr>
              <a:buFont typeface="Arial" pitchFamily="34" charset="0"/>
              <a:buChar char="•"/>
              <a:defRPr/>
            </a:pPr>
            <a:r>
              <a:rPr lang="en-US" sz="2800" dirty="0">
                <a:solidFill>
                  <a:srgbClr val="FFFF99"/>
                </a:solidFill>
                <a:latin typeface="+mn-lt"/>
              </a:rPr>
              <a:t> Strength, fatigue and wear properties are improved through strain hardening. </a:t>
            </a:r>
            <a:r>
              <a:rPr lang="en-US" sz="2800" dirty="0">
                <a:latin typeface="+mn-lt"/>
              </a:rPr>
              <a:t> </a:t>
            </a:r>
          </a:p>
          <a:p>
            <a:pPr>
              <a:buFont typeface="Arial" pitchFamily="34" charset="0"/>
              <a:buChar char="•"/>
              <a:defRPr/>
            </a:pPr>
            <a:endParaRPr lang="en-US" sz="1000" dirty="0">
              <a:latin typeface="+mn-lt"/>
            </a:endParaRPr>
          </a:p>
          <a:p>
            <a:pPr>
              <a:buFont typeface="Arial" pitchFamily="34" charset="0"/>
              <a:buChar char="•"/>
              <a:defRPr/>
            </a:pPr>
            <a:r>
              <a:rPr lang="en-US" sz="2800" dirty="0">
                <a:latin typeface="+mn-lt"/>
              </a:rPr>
              <a:t> Provide fine grain size and good surface finish. </a:t>
            </a:r>
          </a:p>
          <a:p>
            <a:pPr>
              <a:buFont typeface="Arial" pitchFamily="34" charset="0"/>
              <a:buChar char="•"/>
              <a:defRPr/>
            </a:pPr>
            <a:endParaRPr lang="en-US" sz="1000" dirty="0">
              <a:latin typeface="+mn-lt"/>
            </a:endParaRPr>
          </a:p>
          <a:p>
            <a:pPr>
              <a:buFont typeface="Arial" pitchFamily="34" charset="0"/>
              <a:buChar char="•"/>
              <a:defRPr/>
            </a:pPr>
            <a:r>
              <a:rPr lang="en-US" sz="2800" dirty="0">
                <a:solidFill>
                  <a:srgbClr val="FFFF99"/>
                </a:solidFill>
                <a:latin typeface="+mn-lt"/>
              </a:rPr>
              <a:t> Superior dimensional control is achieved, so little, if any, secondary machining is required. </a:t>
            </a:r>
          </a:p>
          <a:p>
            <a:pPr>
              <a:buFont typeface="Arial" pitchFamily="34" charset="0"/>
              <a:buChar char="•"/>
              <a:defRPr/>
            </a:pPr>
            <a:endParaRPr lang="en-US" sz="1000" dirty="0">
              <a:solidFill>
                <a:srgbClr val="FFFF99"/>
              </a:solidFill>
              <a:latin typeface="+mn-lt"/>
            </a:endParaRPr>
          </a:p>
          <a:p>
            <a:pPr>
              <a:buFont typeface="Arial" pitchFamily="34" charset="0"/>
              <a:buChar char="•"/>
              <a:defRPr/>
            </a:pPr>
            <a:r>
              <a:rPr lang="en-US" sz="2800" dirty="0">
                <a:solidFill>
                  <a:srgbClr val="FFFF99"/>
                </a:solidFill>
                <a:latin typeface="+mn-lt"/>
              </a:rPr>
              <a:t> </a:t>
            </a:r>
            <a:r>
              <a:rPr lang="en-US" sz="2800" dirty="0">
                <a:latin typeface="+mn-lt"/>
              </a:rPr>
              <a:t>Easier handling (low operating temperatures). </a:t>
            </a:r>
          </a:p>
          <a:p>
            <a:pPr>
              <a:buFont typeface="Arial" pitchFamily="34" charset="0"/>
              <a:buChar char="•"/>
              <a:defRPr/>
            </a:pPr>
            <a:endParaRPr lang="en-US" sz="1000" dirty="0">
              <a:latin typeface="+mn-lt"/>
            </a:endParaRPr>
          </a:p>
          <a:p>
            <a:pPr>
              <a:buFont typeface="Arial" pitchFamily="34" charset="0"/>
              <a:buChar char="•"/>
              <a:defRPr/>
            </a:pPr>
            <a:r>
              <a:rPr lang="en-US" sz="2800" dirty="0">
                <a:solidFill>
                  <a:srgbClr val="FFFF99"/>
                </a:solidFill>
                <a:latin typeface="+mn-lt"/>
              </a:rPr>
              <a:t> Products possess better reproducibility and   interchangeability.</a:t>
            </a:r>
          </a:p>
          <a:p>
            <a:pPr>
              <a:buFont typeface="Arial" pitchFamily="34" charset="0"/>
              <a:buChar char="•"/>
              <a:defRPr/>
            </a:pPr>
            <a:endParaRPr lang="en-US" sz="1000" dirty="0">
              <a:solidFill>
                <a:srgbClr val="FFFF99"/>
              </a:solidFill>
              <a:latin typeface="+mn-lt"/>
            </a:endParaRPr>
          </a:p>
          <a:p>
            <a:pPr>
              <a:buFont typeface="Arial" pitchFamily="34" charset="0"/>
              <a:buChar char="•"/>
              <a:defRPr/>
            </a:pPr>
            <a:r>
              <a:rPr lang="en-US" sz="2800" dirty="0">
                <a:solidFill>
                  <a:srgbClr val="FFFF99"/>
                </a:solidFill>
                <a:latin typeface="+mn-lt"/>
              </a:rPr>
              <a:t> Directional properties can be imparted.</a:t>
            </a:r>
          </a:p>
          <a:p>
            <a:pPr>
              <a:buFont typeface="Arial" pitchFamily="34" charset="0"/>
              <a:buChar char="•"/>
              <a:defRPr/>
            </a:pPr>
            <a:endParaRPr lang="en-US" sz="1000" dirty="0">
              <a:solidFill>
                <a:srgbClr val="FFFF99"/>
              </a:solidFill>
              <a:latin typeface="+mn-lt"/>
            </a:endParaRPr>
          </a:p>
          <a:p>
            <a:pPr>
              <a:buFont typeface="Arial" pitchFamily="34" charset="0"/>
              <a:buChar char="•"/>
              <a:defRPr/>
            </a:pPr>
            <a:r>
              <a:rPr lang="en-US" sz="2800" dirty="0">
                <a:solidFill>
                  <a:srgbClr val="FFFF99"/>
                </a:solidFill>
                <a:latin typeface="+mn-lt"/>
              </a:rPr>
              <a:t>Contamination problems are minimized.</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8610">
                                            <p:txEl>
                                              <p:pRg st="0" end="0"/>
                                            </p:txEl>
                                          </p:spTgt>
                                        </p:tgtEl>
                                        <p:attrNameLst>
                                          <p:attrName>style.visibility</p:attrName>
                                        </p:attrNameLst>
                                      </p:cBhvr>
                                      <p:to>
                                        <p:strVal val="visible"/>
                                      </p:to>
                                    </p:set>
                                    <p:animEffect transition="in" filter="diamond(in)">
                                      <p:cBhvr>
                                        <p:cTn id="7" dur="2000"/>
                                        <p:tgtEl>
                                          <p:spTgt spid="686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8611">
                                            <p:txEl>
                                              <p:pRg st="0" end="0"/>
                                            </p:txEl>
                                          </p:spTgt>
                                        </p:tgtEl>
                                        <p:attrNameLst>
                                          <p:attrName>style.visibility</p:attrName>
                                        </p:attrNameLst>
                                      </p:cBhvr>
                                      <p:to>
                                        <p:strVal val="visible"/>
                                      </p:to>
                                    </p:set>
                                    <p:anim calcmode="lin" valueType="num">
                                      <p:cBhvr additive="base">
                                        <p:cTn id="12" dur="500" fill="hold"/>
                                        <p:tgtEl>
                                          <p:spTgt spid="6861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86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8611">
                                            <p:txEl>
                                              <p:pRg st="2" end="2"/>
                                            </p:txEl>
                                          </p:spTgt>
                                        </p:tgtEl>
                                        <p:attrNameLst>
                                          <p:attrName>style.visibility</p:attrName>
                                        </p:attrNameLst>
                                      </p:cBhvr>
                                      <p:to>
                                        <p:strVal val="visible"/>
                                      </p:to>
                                    </p:set>
                                    <p:anim calcmode="lin" valueType="num">
                                      <p:cBhvr additive="base">
                                        <p:cTn id="18" dur="500" fill="hold"/>
                                        <p:tgtEl>
                                          <p:spTgt spid="68611">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86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8611">
                                            <p:txEl>
                                              <p:pRg st="4" end="4"/>
                                            </p:txEl>
                                          </p:spTgt>
                                        </p:tgtEl>
                                        <p:attrNameLst>
                                          <p:attrName>style.visibility</p:attrName>
                                        </p:attrNameLst>
                                      </p:cBhvr>
                                      <p:to>
                                        <p:strVal val="visible"/>
                                      </p:to>
                                    </p:set>
                                    <p:anim calcmode="lin" valueType="num">
                                      <p:cBhvr additive="base">
                                        <p:cTn id="24" dur="500" fill="hold"/>
                                        <p:tgtEl>
                                          <p:spTgt spid="68611">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86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8611">
                                            <p:txEl>
                                              <p:pRg st="6" end="6"/>
                                            </p:txEl>
                                          </p:spTgt>
                                        </p:tgtEl>
                                        <p:attrNameLst>
                                          <p:attrName>style.visibility</p:attrName>
                                        </p:attrNameLst>
                                      </p:cBhvr>
                                      <p:to>
                                        <p:strVal val="visible"/>
                                      </p:to>
                                    </p:set>
                                    <p:anim calcmode="lin" valueType="num">
                                      <p:cBhvr additive="base">
                                        <p:cTn id="30" dur="500" fill="hold"/>
                                        <p:tgtEl>
                                          <p:spTgt spid="68611">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86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8611">
                                            <p:txEl>
                                              <p:pRg st="8" end="8"/>
                                            </p:txEl>
                                          </p:spTgt>
                                        </p:tgtEl>
                                        <p:attrNameLst>
                                          <p:attrName>style.visibility</p:attrName>
                                        </p:attrNameLst>
                                      </p:cBhvr>
                                      <p:to>
                                        <p:strVal val="visible"/>
                                      </p:to>
                                    </p:set>
                                    <p:anim calcmode="lin" valueType="num">
                                      <p:cBhvr additive="base">
                                        <p:cTn id="36" dur="500" fill="hold"/>
                                        <p:tgtEl>
                                          <p:spTgt spid="68611">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86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8611">
                                            <p:txEl>
                                              <p:pRg st="10" end="10"/>
                                            </p:txEl>
                                          </p:spTgt>
                                        </p:tgtEl>
                                        <p:attrNameLst>
                                          <p:attrName>style.visibility</p:attrName>
                                        </p:attrNameLst>
                                      </p:cBhvr>
                                      <p:to>
                                        <p:strVal val="visible"/>
                                      </p:to>
                                    </p:set>
                                    <p:anim calcmode="lin" valueType="num">
                                      <p:cBhvr additive="base">
                                        <p:cTn id="42" dur="500" fill="hold"/>
                                        <p:tgtEl>
                                          <p:spTgt spid="68611">
                                            <p:txEl>
                                              <p:pRg st="10" end="1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8611">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8611">
                                            <p:txEl>
                                              <p:pRg st="12" end="12"/>
                                            </p:txEl>
                                          </p:spTgt>
                                        </p:tgtEl>
                                        <p:attrNameLst>
                                          <p:attrName>style.visibility</p:attrName>
                                        </p:attrNameLst>
                                      </p:cBhvr>
                                      <p:to>
                                        <p:strVal val="visible"/>
                                      </p:to>
                                    </p:set>
                                    <p:anim calcmode="lin" valueType="num">
                                      <p:cBhvr additive="base">
                                        <p:cTn id="48" dur="500" fill="hold"/>
                                        <p:tgtEl>
                                          <p:spTgt spid="68611">
                                            <p:txEl>
                                              <p:pRg st="12" end="12"/>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8611">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68611">
                                            <p:txEl>
                                              <p:pRg st="14" end="14"/>
                                            </p:txEl>
                                          </p:spTgt>
                                        </p:tgtEl>
                                        <p:attrNameLst>
                                          <p:attrName>style.visibility</p:attrName>
                                        </p:attrNameLst>
                                      </p:cBhvr>
                                      <p:to>
                                        <p:strVal val="visible"/>
                                      </p:to>
                                    </p:set>
                                    <p:anim calcmode="lin" valueType="num">
                                      <p:cBhvr additive="base">
                                        <p:cTn id="54" dur="500" fill="hold"/>
                                        <p:tgtEl>
                                          <p:spTgt spid="68611">
                                            <p:txEl>
                                              <p:pRg st="14" end="1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68611">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228600" y="304800"/>
            <a:ext cx="8915400" cy="579438"/>
          </a:xfrm>
          <a:prstGeom prst="rect">
            <a:avLst/>
          </a:prstGeom>
          <a:noFill/>
          <a:ln w="9525">
            <a:noFill/>
            <a:miter lim="800000"/>
            <a:headEnd/>
            <a:tailEnd/>
          </a:ln>
        </p:spPr>
        <p:txBody>
          <a:bodyPr>
            <a:spAutoFit/>
          </a:bodyPr>
          <a:lstStyle/>
          <a:p>
            <a:r>
              <a:rPr lang="en-US" sz="3200" b="1"/>
              <a:t>Disadvantages of cold working:</a:t>
            </a:r>
            <a:endParaRPr lang="en-US" sz="3200"/>
          </a:p>
        </p:txBody>
      </p:sp>
      <p:sp>
        <p:nvSpPr>
          <p:cNvPr id="67587" name="Text Box 3"/>
          <p:cNvSpPr txBox="1">
            <a:spLocks noChangeArrowheads="1"/>
          </p:cNvSpPr>
          <p:nvPr/>
        </p:nvSpPr>
        <p:spPr bwMode="auto">
          <a:xfrm>
            <a:off x="381000" y="1447800"/>
            <a:ext cx="7924800" cy="5210175"/>
          </a:xfrm>
          <a:prstGeom prst="rect">
            <a:avLst/>
          </a:prstGeom>
          <a:noFill/>
          <a:ln w="9525">
            <a:noFill/>
            <a:miter lim="800000"/>
            <a:headEnd/>
            <a:tailEnd/>
          </a:ln>
        </p:spPr>
        <p:txBody>
          <a:bodyPr>
            <a:spAutoFit/>
          </a:bodyPr>
          <a:lstStyle/>
          <a:p>
            <a:pPr>
              <a:buFontTx/>
              <a:buChar char="•"/>
            </a:pPr>
            <a:r>
              <a:rPr lang="en-US" sz="3200"/>
              <a:t> 	Use high amount of deformation due to 	low 	operating temperatures, therefore, 	require soft materials.</a:t>
            </a:r>
          </a:p>
          <a:p>
            <a:pPr>
              <a:buFontTx/>
              <a:buChar char="•"/>
            </a:pPr>
            <a:endParaRPr lang="en-US" sz="3200"/>
          </a:p>
          <a:p>
            <a:r>
              <a:rPr lang="en-US" sz="3200"/>
              <a:t>• 	Equipment (rolls, dies, presses) is big and 	expensive.</a:t>
            </a:r>
          </a:p>
          <a:p>
            <a:endParaRPr lang="en-US" sz="3200"/>
          </a:p>
          <a:p>
            <a:r>
              <a:rPr lang="en-US" sz="3200"/>
              <a:t>• 	Reduced ductility, therefore, require 	subsequent annealing treatments.</a:t>
            </a:r>
          </a:p>
          <a:p>
            <a:pPr>
              <a:spcBef>
                <a:spcPct val="50000"/>
              </a:spcBef>
            </a:pP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animEffect transition="in" filter="diamond(in)">
                                      <p:cBhvr>
                                        <p:cTn id="7" dur="2000"/>
                                        <p:tgtEl>
                                          <p:spTgt spid="675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7587">
                                            <p:txEl>
                                              <p:pRg st="0" end="0"/>
                                            </p:txEl>
                                          </p:spTgt>
                                        </p:tgtEl>
                                        <p:attrNameLst>
                                          <p:attrName>style.visibility</p:attrName>
                                        </p:attrNameLst>
                                      </p:cBhvr>
                                      <p:to>
                                        <p:strVal val="visible"/>
                                      </p:to>
                                    </p:set>
                                    <p:anim calcmode="lin" valueType="num">
                                      <p:cBhvr additive="base">
                                        <p:cTn id="12" dur="500" fill="hold"/>
                                        <p:tgtEl>
                                          <p:spTgt spid="6758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75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7587">
                                            <p:txEl>
                                              <p:pRg st="2" end="2"/>
                                            </p:txEl>
                                          </p:spTgt>
                                        </p:tgtEl>
                                        <p:attrNameLst>
                                          <p:attrName>style.visibility</p:attrName>
                                        </p:attrNameLst>
                                      </p:cBhvr>
                                      <p:to>
                                        <p:strVal val="visible"/>
                                      </p:to>
                                    </p:set>
                                    <p:anim calcmode="lin" valueType="num">
                                      <p:cBhvr additive="base">
                                        <p:cTn id="18" dur="500" fill="hold"/>
                                        <p:tgtEl>
                                          <p:spTgt spid="67587">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75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7587">
                                            <p:txEl>
                                              <p:pRg st="4" end="4"/>
                                            </p:txEl>
                                          </p:spTgt>
                                        </p:tgtEl>
                                        <p:attrNameLst>
                                          <p:attrName>style.visibility</p:attrName>
                                        </p:attrNameLst>
                                      </p:cBhvr>
                                      <p:to>
                                        <p:strVal val="visible"/>
                                      </p:to>
                                    </p:set>
                                    <p:anim calcmode="lin" valueType="num">
                                      <p:cBhvr additive="base">
                                        <p:cTn id="24" dur="500" fill="hold"/>
                                        <p:tgtEl>
                                          <p:spTgt spid="67587">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75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381000" y="0"/>
            <a:ext cx="8763000" cy="1066800"/>
          </a:xfrm>
          <a:prstGeom prst="rect">
            <a:avLst/>
          </a:prstGeom>
          <a:noFill/>
          <a:ln w="9525">
            <a:noFill/>
            <a:miter lim="800000"/>
            <a:headEnd/>
            <a:tailEnd/>
          </a:ln>
        </p:spPr>
        <p:txBody>
          <a:bodyPr>
            <a:spAutoFit/>
          </a:bodyPr>
          <a:lstStyle/>
          <a:p>
            <a:r>
              <a:rPr lang="en-US" sz="3200" b="1"/>
              <a:t>Effects of metallurgical structure on working processes:</a:t>
            </a:r>
          </a:p>
        </p:txBody>
      </p:sp>
      <p:pic>
        <p:nvPicPr>
          <p:cNvPr id="66563" name="Picture 3"/>
          <p:cNvPicPr>
            <a:picLocks noChangeAspect="1" noChangeArrowheads="1"/>
          </p:cNvPicPr>
          <p:nvPr/>
        </p:nvPicPr>
        <p:blipFill>
          <a:blip r:embed="rId2" cstate="print"/>
          <a:srcRect/>
          <a:stretch>
            <a:fillRect/>
          </a:stretch>
        </p:blipFill>
        <p:spPr bwMode="auto">
          <a:xfrm>
            <a:off x="228600" y="1219200"/>
            <a:ext cx="3543300" cy="2914650"/>
          </a:xfrm>
          <a:prstGeom prst="rect">
            <a:avLst/>
          </a:prstGeom>
          <a:noFill/>
          <a:ln w="9525">
            <a:noFill/>
            <a:miter lim="800000"/>
            <a:headEnd/>
            <a:tailEnd/>
          </a:ln>
        </p:spPr>
      </p:pic>
      <p:pic>
        <p:nvPicPr>
          <p:cNvPr id="66564" name="Picture 4"/>
          <p:cNvPicPr>
            <a:picLocks noChangeAspect="1" noChangeArrowheads="1"/>
          </p:cNvPicPr>
          <p:nvPr/>
        </p:nvPicPr>
        <p:blipFill>
          <a:blip r:embed="rId3" cstate="print"/>
          <a:srcRect/>
          <a:stretch>
            <a:fillRect/>
          </a:stretch>
        </p:blipFill>
        <p:spPr bwMode="auto">
          <a:xfrm>
            <a:off x="4648200" y="1219200"/>
            <a:ext cx="3810000" cy="2895600"/>
          </a:xfrm>
          <a:prstGeom prst="rect">
            <a:avLst/>
          </a:prstGeom>
          <a:noFill/>
          <a:ln w="9525">
            <a:noFill/>
            <a:miter lim="800000"/>
            <a:headEnd/>
            <a:tailEnd/>
          </a:ln>
        </p:spPr>
      </p:pic>
      <p:sp>
        <p:nvSpPr>
          <p:cNvPr id="66565" name="Text Box 5"/>
          <p:cNvSpPr txBox="1">
            <a:spLocks noChangeArrowheads="1"/>
          </p:cNvSpPr>
          <p:nvPr/>
        </p:nvSpPr>
        <p:spPr bwMode="auto">
          <a:xfrm>
            <a:off x="0" y="4191000"/>
            <a:ext cx="9144000" cy="2770188"/>
          </a:xfrm>
          <a:prstGeom prst="rect">
            <a:avLst/>
          </a:prstGeom>
          <a:noFill/>
          <a:ln w="9525">
            <a:noFill/>
            <a:miter lim="800000"/>
            <a:headEnd/>
            <a:tailEnd/>
          </a:ln>
        </p:spPr>
        <p:txBody>
          <a:bodyPr>
            <a:spAutoFit/>
          </a:bodyPr>
          <a:lstStyle/>
          <a:p>
            <a:pPr>
              <a:buFontTx/>
              <a:buChar char="•"/>
            </a:pPr>
            <a:r>
              <a:rPr lang="en-US" sz="3200"/>
              <a:t> </a:t>
            </a:r>
            <a:r>
              <a:rPr lang="en-US" sz="2400"/>
              <a:t>The presence of preferred orientation causes anisotropy of mechanical properties, especially in rolled sheets.</a:t>
            </a:r>
          </a:p>
          <a:p>
            <a:endParaRPr lang="en-US" sz="2400"/>
          </a:p>
          <a:p>
            <a:r>
              <a:rPr lang="en-US" sz="2400"/>
              <a:t>• The development of texture is the formation of deformation bands or shear bands, which are regions of distortion where a portion of grains have rotated towards another orientation to accommodate the applied strain.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Effect transition="in" filter="checkerboard(across)">
                                      <p:cBhvr>
                                        <p:cTn id="7" dur="500"/>
                                        <p:tgtEl>
                                          <p:spTgt spid="66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6563"/>
                                        </p:tgtEl>
                                        <p:attrNameLst>
                                          <p:attrName>style.visibility</p:attrName>
                                        </p:attrNameLst>
                                      </p:cBhvr>
                                      <p:to>
                                        <p:strVal val="visible"/>
                                      </p:to>
                                    </p:set>
                                    <p:anim calcmode="lin" valueType="num">
                                      <p:cBhvr additive="base">
                                        <p:cTn id="12" dur="500" fill="hold"/>
                                        <p:tgtEl>
                                          <p:spTgt spid="66563"/>
                                        </p:tgtEl>
                                        <p:attrNameLst>
                                          <p:attrName>ppt_x</p:attrName>
                                        </p:attrNameLst>
                                      </p:cBhvr>
                                      <p:tavLst>
                                        <p:tav tm="0">
                                          <p:val>
                                            <p:strVal val="#ppt_x"/>
                                          </p:val>
                                        </p:tav>
                                        <p:tav tm="100000">
                                          <p:val>
                                            <p:strVal val="#ppt_x"/>
                                          </p:val>
                                        </p:tav>
                                      </p:tavLst>
                                    </p:anim>
                                    <p:anim calcmode="lin" valueType="num">
                                      <p:cBhvr additive="base">
                                        <p:cTn id="13" dur="500" fill="hold"/>
                                        <p:tgtEl>
                                          <p:spTgt spid="6656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6564"/>
                                        </p:tgtEl>
                                        <p:attrNameLst>
                                          <p:attrName>style.visibility</p:attrName>
                                        </p:attrNameLst>
                                      </p:cBhvr>
                                      <p:to>
                                        <p:strVal val="visible"/>
                                      </p:to>
                                    </p:set>
                                    <p:anim calcmode="lin" valueType="num">
                                      <p:cBhvr additive="base">
                                        <p:cTn id="18" dur="500" fill="hold"/>
                                        <p:tgtEl>
                                          <p:spTgt spid="66564"/>
                                        </p:tgtEl>
                                        <p:attrNameLst>
                                          <p:attrName>ppt_x</p:attrName>
                                        </p:attrNameLst>
                                      </p:cBhvr>
                                      <p:tavLst>
                                        <p:tav tm="0">
                                          <p:val>
                                            <p:strVal val="#ppt_x"/>
                                          </p:val>
                                        </p:tav>
                                        <p:tav tm="100000">
                                          <p:val>
                                            <p:strVal val="#ppt_x"/>
                                          </p:val>
                                        </p:tav>
                                      </p:tavLst>
                                    </p:anim>
                                    <p:anim calcmode="lin" valueType="num">
                                      <p:cBhvr additive="base">
                                        <p:cTn id="19" dur="500" fill="hold"/>
                                        <p:tgtEl>
                                          <p:spTgt spid="6656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6565">
                                            <p:txEl>
                                              <p:pRg st="0" end="0"/>
                                            </p:txEl>
                                          </p:spTgt>
                                        </p:tgtEl>
                                        <p:attrNameLst>
                                          <p:attrName>style.visibility</p:attrName>
                                        </p:attrNameLst>
                                      </p:cBhvr>
                                      <p:to>
                                        <p:strVal val="visible"/>
                                      </p:to>
                                    </p:set>
                                    <p:anim calcmode="lin" valueType="num">
                                      <p:cBhvr additive="base">
                                        <p:cTn id="24" dur="500" fill="hold"/>
                                        <p:tgtEl>
                                          <p:spTgt spid="6656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656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6565">
                                            <p:txEl>
                                              <p:pRg st="2" end="2"/>
                                            </p:txEl>
                                          </p:spTgt>
                                        </p:tgtEl>
                                        <p:attrNameLst>
                                          <p:attrName>style.visibility</p:attrName>
                                        </p:attrNameLst>
                                      </p:cBhvr>
                                      <p:to>
                                        <p:strVal val="visible"/>
                                      </p:to>
                                    </p:set>
                                    <p:anim calcmode="lin" valueType="num">
                                      <p:cBhvr additive="base">
                                        <p:cTn id="30" dur="500" fill="hold"/>
                                        <p:tgtEl>
                                          <p:spTgt spid="6656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656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228600" y="0"/>
            <a:ext cx="8686800" cy="579438"/>
          </a:xfrm>
          <a:prstGeom prst="rect">
            <a:avLst/>
          </a:prstGeom>
          <a:noFill/>
          <a:ln w="9525">
            <a:noFill/>
            <a:miter lim="800000"/>
            <a:headEnd/>
            <a:tailEnd/>
          </a:ln>
        </p:spPr>
        <p:txBody>
          <a:bodyPr>
            <a:spAutoFit/>
          </a:bodyPr>
          <a:lstStyle/>
          <a:p>
            <a:pPr>
              <a:spcBef>
                <a:spcPct val="50000"/>
              </a:spcBef>
            </a:pPr>
            <a:r>
              <a:rPr lang="en-US" sz="3200" b="1"/>
              <a:t>Example: Plastic working in two-phase alloys:</a:t>
            </a:r>
          </a:p>
        </p:txBody>
      </p:sp>
      <p:sp>
        <p:nvSpPr>
          <p:cNvPr id="65539" name="Text Box 3"/>
          <p:cNvSpPr txBox="1">
            <a:spLocks noChangeArrowheads="1"/>
          </p:cNvSpPr>
          <p:nvPr/>
        </p:nvSpPr>
        <p:spPr bwMode="auto">
          <a:xfrm>
            <a:off x="381000" y="533400"/>
            <a:ext cx="8534400" cy="4108450"/>
          </a:xfrm>
          <a:prstGeom prst="rect">
            <a:avLst/>
          </a:prstGeom>
          <a:noFill/>
          <a:ln w="9525">
            <a:noFill/>
            <a:miter lim="800000"/>
            <a:headEnd/>
            <a:tailEnd/>
          </a:ln>
        </p:spPr>
        <p:txBody>
          <a:bodyPr>
            <a:spAutoFit/>
          </a:bodyPr>
          <a:lstStyle/>
          <a:p>
            <a:r>
              <a:rPr lang="en-US" sz="2400" b="1" i="1"/>
              <a:t>The plastic working characteristics of two-phase alloys depends on the microscopic distribution of the two phases.</a:t>
            </a:r>
          </a:p>
          <a:p>
            <a:r>
              <a:rPr lang="en-US" sz="2400"/>
              <a:t>• </a:t>
            </a:r>
            <a:r>
              <a:rPr lang="en-US" sz="2400" b="1"/>
              <a:t>A high V</a:t>
            </a:r>
            <a:r>
              <a:rPr lang="en-US" sz="1600" b="1"/>
              <a:t>f</a:t>
            </a:r>
            <a:r>
              <a:rPr lang="en-US" sz="2400" b="1"/>
              <a:t> of hard uniformly dispersed particles increases the flow stress and makes working difficult.</a:t>
            </a:r>
          </a:p>
          <a:p>
            <a:r>
              <a:rPr lang="en-US" sz="2400" b="1"/>
              <a:t>• Hard and massive particles tend to fracture on deformation with softer matrix.</a:t>
            </a:r>
          </a:p>
          <a:p>
            <a:r>
              <a:rPr lang="en-US" sz="2400" b="1"/>
              <a:t>• Second phase particles or inclusions will be distorted in the principal working direction (fibrous structure)- affect mechanical properties.</a:t>
            </a:r>
          </a:p>
          <a:p>
            <a:r>
              <a:rPr lang="en-US" sz="2400" b="1"/>
              <a:t>• </a:t>
            </a:r>
            <a:r>
              <a:rPr lang="en-US" sz="2400" b="1" i="1"/>
              <a:t>Precipitation hardening</a:t>
            </a:r>
            <a:r>
              <a:rPr lang="en-US" sz="2400" b="1"/>
              <a:t> during hot working results in high flow stress and lowered ductility.</a:t>
            </a:r>
          </a:p>
        </p:txBody>
      </p:sp>
      <p:pic>
        <p:nvPicPr>
          <p:cNvPr id="65540" name="Picture 4"/>
          <p:cNvPicPr>
            <a:picLocks noChangeAspect="1" noChangeArrowheads="1"/>
          </p:cNvPicPr>
          <p:nvPr/>
        </p:nvPicPr>
        <p:blipFill>
          <a:blip r:embed="rId2" cstate="print"/>
          <a:srcRect/>
          <a:stretch>
            <a:fillRect/>
          </a:stretch>
        </p:blipFill>
        <p:spPr bwMode="auto">
          <a:xfrm>
            <a:off x="1371600" y="4724400"/>
            <a:ext cx="5791200" cy="213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5538">
                                            <p:txEl>
                                              <p:pRg st="0" end="0"/>
                                            </p:txEl>
                                          </p:spTgt>
                                        </p:tgtEl>
                                        <p:attrNameLst>
                                          <p:attrName>style.visibility</p:attrName>
                                        </p:attrNameLst>
                                      </p:cBhvr>
                                      <p:to>
                                        <p:strVal val="visible"/>
                                      </p:to>
                                    </p:set>
                                    <p:animEffect transition="in" filter="checkerboard(across)">
                                      <p:cBhvr>
                                        <p:cTn id="7" dur="500"/>
                                        <p:tgtEl>
                                          <p:spTgt spid="655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5539">
                                            <p:txEl>
                                              <p:pRg st="0" end="0"/>
                                            </p:txEl>
                                          </p:spTgt>
                                        </p:tgtEl>
                                        <p:attrNameLst>
                                          <p:attrName>style.visibility</p:attrName>
                                        </p:attrNameLst>
                                      </p:cBhvr>
                                      <p:to>
                                        <p:strVal val="visible"/>
                                      </p:to>
                                    </p:set>
                                    <p:anim calcmode="lin" valueType="num">
                                      <p:cBhvr additive="base">
                                        <p:cTn id="12" dur="500" fill="hold"/>
                                        <p:tgtEl>
                                          <p:spTgt spid="6553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55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5539">
                                            <p:txEl>
                                              <p:pRg st="1" end="1"/>
                                            </p:txEl>
                                          </p:spTgt>
                                        </p:tgtEl>
                                        <p:attrNameLst>
                                          <p:attrName>style.visibility</p:attrName>
                                        </p:attrNameLst>
                                      </p:cBhvr>
                                      <p:to>
                                        <p:strVal val="visible"/>
                                      </p:to>
                                    </p:set>
                                    <p:anim calcmode="lin" valueType="num">
                                      <p:cBhvr additive="base">
                                        <p:cTn id="18" dur="500" fill="hold"/>
                                        <p:tgtEl>
                                          <p:spTgt spid="6553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55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5539">
                                            <p:txEl>
                                              <p:pRg st="2" end="2"/>
                                            </p:txEl>
                                          </p:spTgt>
                                        </p:tgtEl>
                                        <p:attrNameLst>
                                          <p:attrName>style.visibility</p:attrName>
                                        </p:attrNameLst>
                                      </p:cBhvr>
                                      <p:to>
                                        <p:strVal val="visible"/>
                                      </p:to>
                                    </p:set>
                                    <p:anim calcmode="lin" valueType="num">
                                      <p:cBhvr additive="base">
                                        <p:cTn id="24" dur="500" fill="hold"/>
                                        <p:tgtEl>
                                          <p:spTgt spid="6553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55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5539">
                                            <p:txEl>
                                              <p:pRg st="3" end="3"/>
                                            </p:txEl>
                                          </p:spTgt>
                                        </p:tgtEl>
                                        <p:attrNameLst>
                                          <p:attrName>style.visibility</p:attrName>
                                        </p:attrNameLst>
                                      </p:cBhvr>
                                      <p:to>
                                        <p:strVal val="visible"/>
                                      </p:to>
                                    </p:set>
                                    <p:anim calcmode="lin" valueType="num">
                                      <p:cBhvr additive="base">
                                        <p:cTn id="30" dur="500" fill="hold"/>
                                        <p:tgtEl>
                                          <p:spTgt spid="65539">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55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5539">
                                            <p:txEl>
                                              <p:pRg st="4" end="4"/>
                                            </p:txEl>
                                          </p:spTgt>
                                        </p:tgtEl>
                                        <p:attrNameLst>
                                          <p:attrName>style.visibility</p:attrName>
                                        </p:attrNameLst>
                                      </p:cBhvr>
                                      <p:to>
                                        <p:strVal val="visible"/>
                                      </p:to>
                                    </p:set>
                                    <p:anim calcmode="lin" valueType="num">
                                      <p:cBhvr additive="base">
                                        <p:cTn id="36" dur="500" fill="hold"/>
                                        <p:tgtEl>
                                          <p:spTgt spid="65539">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55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5540"/>
                                        </p:tgtEl>
                                        <p:attrNameLst>
                                          <p:attrName>style.visibility</p:attrName>
                                        </p:attrNameLst>
                                      </p:cBhvr>
                                      <p:to>
                                        <p:strVal val="visible"/>
                                      </p:to>
                                    </p:set>
                                    <p:anim calcmode="lin" valueType="num">
                                      <p:cBhvr additive="base">
                                        <p:cTn id="42" dur="500" fill="hold"/>
                                        <p:tgtEl>
                                          <p:spTgt spid="65540"/>
                                        </p:tgtEl>
                                        <p:attrNameLst>
                                          <p:attrName>ppt_x</p:attrName>
                                        </p:attrNameLst>
                                      </p:cBhvr>
                                      <p:tavLst>
                                        <p:tav tm="0">
                                          <p:val>
                                            <p:strVal val="#ppt_x"/>
                                          </p:val>
                                        </p:tav>
                                        <p:tav tm="100000">
                                          <p:val>
                                            <p:strVal val="#ppt_x"/>
                                          </p:val>
                                        </p:tav>
                                      </p:tavLst>
                                    </p:anim>
                                    <p:anim calcmode="lin" valueType="num">
                                      <p:cBhvr additive="base">
                                        <p:cTn id="43"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304800" y="0"/>
            <a:ext cx="8610600" cy="1066800"/>
          </a:xfrm>
          <a:prstGeom prst="rect">
            <a:avLst/>
          </a:prstGeom>
          <a:noFill/>
          <a:ln w="9525">
            <a:noFill/>
            <a:miter lim="800000"/>
            <a:headEnd/>
            <a:tailEnd/>
          </a:ln>
        </p:spPr>
        <p:txBody>
          <a:bodyPr>
            <a:spAutoFit/>
          </a:bodyPr>
          <a:lstStyle/>
          <a:p>
            <a:pPr>
              <a:spcBef>
                <a:spcPct val="50000"/>
              </a:spcBef>
            </a:pPr>
            <a:r>
              <a:rPr lang="en-US" sz="3200" b="1"/>
              <a:t>Effect of principal stresses Effect of principal stresses in metal working:</a:t>
            </a:r>
          </a:p>
        </p:txBody>
      </p:sp>
      <p:sp>
        <p:nvSpPr>
          <p:cNvPr id="71683" name="Text Box 3"/>
          <p:cNvSpPr txBox="1">
            <a:spLocks noChangeArrowheads="1"/>
          </p:cNvSpPr>
          <p:nvPr/>
        </p:nvSpPr>
        <p:spPr bwMode="auto">
          <a:xfrm>
            <a:off x="228600" y="1371600"/>
            <a:ext cx="4419600" cy="579438"/>
          </a:xfrm>
          <a:prstGeom prst="rect">
            <a:avLst/>
          </a:prstGeom>
          <a:noFill/>
          <a:ln w="9525">
            <a:noFill/>
            <a:miter lim="800000"/>
            <a:headEnd/>
            <a:tailEnd/>
          </a:ln>
        </p:spPr>
        <p:txBody>
          <a:bodyPr>
            <a:spAutoFit/>
          </a:bodyPr>
          <a:lstStyle/>
          <a:p>
            <a:pPr>
              <a:spcBef>
                <a:spcPct val="50000"/>
              </a:spcBef>
            </a:pPr>
            <a:endParaRPr lang="en-US" sz="3200"/>
          </a:p>
        </p:txBody>
      </p:sp>
      <p:sp>
        <p:nvSpPr>
          <p:cNvPr id="71684" name="Text Box 4"/>
          <p:cNvSpPr txBox="1">
            <a:spLocks noChangeArrowheads="1"/>
          </p:cNvSpPr>
          <p:nvPr/>
        </p:nvSpPr>
        <p:spPr bwMode="auto">
          <a:xfrm>
            <a:off x="381000" y="1524000"/>
            <a:ext cx="4419600" cy="579438"/>
          </a:xfrm>
          <a:prstGeom prst="rect">
            <a:avLst/>
          </a:prstGeom>
          <a:noFill/>
          <a:ln w="9525">
            <a:noFill/>
            <a:miter lim="800000"/>
            <a:headEnd/>
            <a:tailEnd/>
          </a:ln>
        </p:spPr>
        <p:txBody>
          <a:bodyPr>
            <a:spAutoFit/>
          </a:bodyPr>
          <a:lstStyle/>
          <a:p>
            <a:pPr>
              <a:spcBef>
                <a:spcPct val="50000"/>
              </a:spcBef>
            </a:pPr>
            <a:endParaRPr lang="en-US" sz="3200"/>
          </a:p>
        </p:txBody>
      </p:sp>
      <p:sp>
        <p:nvSpPr>
          <p:cNvPr id="64517" name="Text Box 5"/>
          <p:cNvSpPr txBox="1">
            <a:spLocks noChangeArrowheads="1"/>
          </p:cNvSpPr>
          <p:nvPr/>
        </p:nvSpPr>
        <p:spPr bwMode="auto">
          <a:xfrm>
            <a:off x="228600" y="1219200"/>
            <a:ext cx="5867400" cy="2771775"/>
          </a:xfrm>
          <a:prstGeom prst="rect">
            <a:avLst/>
          </a:prstGeom>
          <a:noFill/>
          <a:ln w="9525">
            <a:noFill/>
            <a:miter lim="800000"/>
            <a:headEnd/>
            <a:tailEnd/>
          </a:ln>
        </p:spPr>
        <p:txBody>
          <a:bodyPr>
            <a:spAutoFit/>
          </a:bodyPr>
          <a:lstStyle/>
          <a:p>
            <a:r>
              <a:rPr lang="en-US"/>
              <a:t>When there is no shear stresses acting on the planes  giving the maximum normal stress acting on the planes.</a:t>
            </a:r>
          </a:p>
          <a:p>
            <a:r>
              <a:rPr lang="en-US"/>
              <a:t>• These planes are called the principal planes, and stresses normal to these planes are the principal stresses σ1, σ2 and σ3 which in general do not coincide with the Cartesian coordinate axes x, y, z. Directions of principal stresses are 1, 2 and 3.</a:t>
            </a:r>
          </a:p>
        </p:txBody>
      </p:sp>
      <p:sp>
        <p:nvSpPr>
          <p:cNvPr id="64518" name="Text Box 6"/>
          <p:cNvSpPr txBox="1">
            <a:spLocks noChangeArrowheads="1"/>
          </p:cNvSpPr>
          <p:nvPr/>
        </p:nvSpPr>
        <p:spPr bwMode="auto">
          <a:xfrm>
            <a:off x="152400" y="4038600"/>
            <a:ext cx="4114800" cy="2162175"/>
          </a:xfrm>
          <a:prstGeom prst="rect">
            <a:avLst/>
          </a:prstGeom>
          <a:noFill/>
          <a:ln w="9525">
            <a:noFill/>
            <a:miter lim="800000"/>
            <a:headEnd/>
            <a:tailEnd/>
          </a:ln>
        </p:spPr>
        <p:txBody>
          <a:bodyPr>
            <a:spAutoFit/>
          </a:bodyPr>
          <a:lstStyle/>
          <a:p>
            <a:pPr>
              <a:spcBef>
                <a:spcPct val="50000"/>
              </a:spcBef>
            </a:pPr>
            <a:r>
              <a:rPr lang="en-US" sz="2400" b="1" u="sng"/>
              <a:t>Biaxial-plane stress condition</a:t>
            </a:r>
          </a:p>
          <a:p>
            <a:pPr>
              <a:buFontTx/>
              <a:buChar char="•"/>
            </a:pPr>
            <a:r>
              <a:rPr lang="en-US"/>
              <a:t>Two principal stresses, σ1 and σ2.</a:t>
            </a:r>
          </a:p>
          <a:p>
            <a:pPr>
              <a:buFontTx/>
              <a:buChar char="•"/>
            </a:pPr>
            <a:endParaRPr lang="en-US"/>
          </a:p>
          <a:p>
            <a:r>
              <a:rPr lang="en-US" sz="2400" u="sng"/>
              <a:t>Triaxial-plane strain condition</a:t>
            </a:r>
          </a:p>
          <a:p>
            <a:pPr>
              <a:buFontTx/>
              <a:buChar char="•"/>
            </a:pPr>
            <a:r>
              <a:rPr lang="en-US"/>
              <a:t> Three principal stresses, σ1 , σ2 and σ3 , where σ1 &gt; σ2 &gt; σ3.</a:t>
            </a:r>
          </a:p>
        </p:txBody>
      </p:sp>
      <p:pic>
        <p:nvPicPr>
          <p:cNvPr id="64519" name="Picture 7"/>
          <p:cNvPicPr>
            <a:picLocks noChangeAspect="1" noChangeArrowheads="1"/>
          </p:cNvPicPr>
          <p:nvPr/>
        </p:nvPicPr>
        <p:blipFill>
          <a:blip r:embed="rId2" cstate="print"/>
          <a:srcRect/>
          <a:stretch>
            <a:fillRect/>
          </a:stretch>
        </p:blipFill>
        <p:spPr bwMode="auto">
          <a:xfrm>
            <a:off x="6096000" y="1295400"/>
            <a:ext cx="2868613" cy="2665413"/>
          </a:xfrm>
          <a:prstGeom prst="rect">
            <a:avLst/>
          </a:prstGeom>
          <a:noFill/>
          <a:ln w="9525">
            <a:noFill/>
            <a:miter lim="800000"/>
            <a:headEnd/>
            <a:tailEnd/>
          </a:ln>
        </p:spPr>
      </p:pic>
      <p:pic>
        <p:nvPicPr>
          <p:cNvPr id="64520" name="Picture 8"/>
          <p:cNvPicPr>
            <a:picLocks noChangeAspect="1" noChangeArrowheads="1"/>
          </p:cNvPicPr>
          <p:nvPr/>
        </p:nvPicPr>
        <p:blipFill>
          <a:blip r:embed="rId3" cstate="print"/>
          <a:srcRect/>
          <a:stretch>
            <a:fillRect/>
          </a:stretch>
        </p:blipFill>
        <p:spPr bwMode="auto">
          <a:xfrm>
            <a:off x="4419600" y="4267200"/>
            <a:ext cx="2238375" cy="2362200"/>
          </a:xfrm>
          <a:prstGeom prst="rect">
            <a:avLst/>
          </a:prstGeom>
          <a:noFill/>
          <a:ln w="9525">
            <a:noFill/>
            <a:miter lim="800000"/>
            <a:headEnd/>
            <a:tailEnd/>
          </a:ln>
        </p:spPr>
      </p:pic>
      <p:pic>
        <p:nvPicPr>
          <p:cNvPr id="64521" name="Picture 9"/>
          <p:cNvPicPr>
            <a:picLocks noChangeAspect="1" noChangeArrowheads="1"/>
          </p:cNvPicPr>
          <p:nvPr/>
        </p:nvPicPr>
        <p:blipFill>
          <a:blip r:embed="rId4" cstate="print"/>
          <a:srcRect/>
          <a:stretch>
            <a:fillRect/>
          </a:stretch>
        </p:blipFill>
        <p:spPr bwMode="auto">
          <a:xfrm>
            <a:off x="7010400" y="4267200"/>
            <a:ext cx="1879600" cy="2373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animEffect transition="in" filter="checkerboard(across)">
                                      <p:cBhvr>
                                        <p:cTn id="7" dur="500"/>
                                        <p:tgtEl>
                                          <p:spTgt spid="645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4517">
                                            <p:txEl>
                                              <p:pRg st="0" end="0"/>
                                            </p:txEl>
                                          </p:spTgt>
                                        </p:tgtEl>
                                        <p:attrNameLst>
                                          <p:attrName>style.visibility</p:attrName>
                                        </p:attrNameLst>
                                      </p:cBhvr>
                                      <p:to>
                                        <p:strVal val="visible"/>
                                      </p:to>
                                    </p:set>
                                    <p:anim calcmode="lin" valueType="num">
                                      <p:cBhvr additive="base">
                                        <p:cTn id="12" dur="500" fill="hold"/>
                                        <p:tgtEl>
                                          <p:spTgt spid="6451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4517">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4517">
                                            <p:txEl>
                                              <p:pRg st="1" end="1"/>
                                            </p:txEl>
                                          </p:spTgt>
                                        </p:tgtEl>
                                        <p:attrNameLst>
                                          <p:attrName>style.visibility</p:attrName>
                                        </p:attrNameLst>
                                      </p:cBhvr>
                                      <p:to>
                                        <p:strVal val="visible"/>
                                      </p:to>
                                    </p:set>
                                    <p:anim calcmode="lin" valueType="num">
                                      <p:cBhvr additive="base">
                                        <p:cTn id="16" dur="500" fill="hold"/>
                                        <p:tgtEl>
                                          <p:spTgt spid="64517">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45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4519"/>
                                        </p:tgtEl>
                                        <p:attrNameLst>
                                          <p:attrName>style.visibility</p:attrName>
                                        </p:attrNameLst>
                                      </p:cBhvr>
                                      <p:to>
                                        <p:strVal val="visible"/>
                                      </p:to>
                                    </p:set>
                                    <p:anim calcmode="lin" valueType="num">
                                      <p:cBhvr additive="base">
                                        <p:cTn id="22" dur="500" fill="hold"/>
                                        <p:tgtEl>
                                          <p:spTgt spid="64519"/>
                                        </p:tgtEl>
                                        <p:attrNameLst>
                                          <p:attrName>ppt_x</p:attrName>
                                        </p:attrNameLst>
                                      </p:cBhvr>
                                      <p:tavLst>
                                        <p:tav tm="0">
                                          <p:val>
                                            <p:strVal val="#ppt_x"/>
                                          </p:val>
                                        </p:tav>
                                        <p:tav tm="100000">
                                          <p:val>
                                            <p:strVal val="#ppt_x"/>
                                          </p:val>
                                        </p:tav>
                                      </p:tavLst>
                                    </p:anim>
                                    <p:anim calcmode="lin" valueType="num">
                                      <p:cBhvr additive="base">
                                        <p:cTn id="23" dur="500" fill="hold"/>
                                        <p:tgtEl>
                                          <p:spTgt spid="6451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4518">
                                            <p:txEl>
                                              <p:pRg st="0" end="0"/>
                                            </p:txEl>
                                          </p:spTgt>
                                        </p:tgtEl>
                                        <p:attrNameLst>
                                          <p:attrName>style.visibility</p:attrName>
                                        </p:attrNameLst>
                                      </p:cBhvr>
                                      <p:to>
                                        <p:strVal val="visible"/>
                                      </p:to>
                                    </p:set>
                                    <p:anim calcmode="lin" valueType="num">
                                      <p:cBhvr additive="base">
                                        <p:cTn id="28" dur="500" fill="hold"/>
                                        <p:tgtEl>
                                          <p:spTgt spid="64518">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4518">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4518">
                                            <p:txEl>
                                              <p:pRg st="1" end="1"/>
                                            </p:txEl>
                                          </p:spTgt>
                                        </p:tgtEl>
                                        <p:attrNameLst>
                                          <p:attrName>style.visibility</p:attrName>
                                        </p:attrNameLst>
                                      </p:cBhvr>
                                      <p:to>
                                        <p:strVal val="visible"/>
                                      </p:to>
                                    </p:set>
                                    <p:anim calcmode="lin" valueType="num">
                                      <p:cBhvr additive="base">
                                        <p:cTn id="32" dur="500" fill="hold"/>
                                        <p:tgtEl>
                                          <p:spTgt spid="64518">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4518">
                                            <p:txEl>
                                              <p:pRg st="1" end="1"/>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64518">
                                            <p:txEl>
                                              <p:pRg st="3" end="3"/>
                                            </p:txEl>
                                          </p:spTgt>
                                        </p:tgtEl>
                                        <p:attrNameLst>
                                          <p:attrName>style.visibility</p:attrName>
                                        </p:attrNameLst>
                                      </p:cBhvr>
                                      <p:to>
                                        <p:strVal val="visible"/>
                                      </p:to>
                                    </p:set>
                                    <p:anim calcmode="lin" valueType="num">
                                      <p:cBhvr additive="base">
                                        <p:cTn id="36" dur="500" fill="hold"/>
                                        <p:tgtEl>
                                          <p:spTgt spid="64518">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4518">
                                            <p:txEl>
                                              <p:pRg st="3" end="3"/>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64518">
                                            <p:txEl>
                                              <p:pRg st="4" end="4"/>
                                            </p:txEl>
                                          </p:spTgt>
                                        </p:tgtEl>
                                        <p:attrNameLst>
                                          <p:attrName>style.visibility</p:attrName>
                                        </p:attrNameLst>
                                      </p:cBhvr>
                                      <p:to>
                                        <p:strVal val="visible"/>
                                      </p:to>
                                    </p:set>
                                    <p:anim calcmode="lin" valueType="num">
                                      <p:cBhvr additive="base">
                                        <p:cTn id="40" dur="500" fill="hold"/>
                                        <p:tgtEl>
                                          <p:spTgt spid="64518">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451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64520"/>
                                        </p:tgtEl>
                                        <p:attrNameLst>
                                          <p:attrName>style.visibility</p:attrName>
                                        </p:attrNameLst>
                                      </p:cBhvr>
                                      <p:to>
                                        <p:strVal val="visible"/>
                                      </p:to>
                                    </p:set>
                                    <p:anim calcmode="lin" valueType="num">
                                      <p:cBhvr additive="base">
                                        <p:cTn id="46" dur="500" fill="hold"/>
                                        <p:tgtEl>
                                          <p:spTgt spid="64520"/>
                                        </p:tgtEl>
                                        <p:attrNameLst>
                                          <p:attrName>ppt_x</p:attrName>
                                        </p:attrNameLst>
                                      </p:cBhvr>
                                      <p:tavLst>
                                        <p:tav tm="0">
                                          <p:val>
                                            <p:strVal val="#ppt_x"/>
                                          </p:val>
                                        </p:tav>
                                        <p:tav tm="100000">
                                          <p:val>
                                            <p:strVal val="#ppt_x"/>
                                          </p:val>
                                        </p:tav>
                                      </p:tavLst>
                                    </p:anim>
                                    <p:anim calcmode="lin" valueType="num">
                                      <p:cBhvr additive="base">
                                        <p:cTn id="47" dur="500" fill="hold"/>
                                        <p:tgtEl>
                                          <p:spTgt spid="6452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64521"/>
                                        </p:tgtEl>
                                        <p:attrNameLst>
                                          <p:attrName>style.visibility</p:attrName>
                                        </p:attrNameLst>
                                      </p:cBhvr>
                                      <p:to>
                                        <p:strVal val="visible"/>
                                      </p:to>
                                    </p:set>
                                    <p:anim calcmode="lin" valueType="num">
                                      <p:cBhvr additive="base">
                                        <p:cTn id="52" dur="500" fill="hold"/>
                                        <p:tgtEl>
                                          <p:spTgt spid="64521"/>
                                        </p:tgtEl>
                                        <p:attrNameLst>
                                          <p:attrName>ppt_x</p:attrName>
                                        </p:attrNameLst>
                                      </p:cBhvr>
                                      <p:tavLst>
                                        <p:tav tm="0">
                                          <p:val>
                                            <p:strVal val="#ppt_x"/>
                                          </p:val>
                                        </p:tav>
                                        <p:tav tm="100000">
                                          <p:val>
                                            <p:strVal val="#ppt_x"/>
                                          </p:val>
                                        </p:tav>
                                      </p:tavLst>
                                    </p:anim>
                                    <p:anim calcmode="lin" valueType="num">
                                      <p:cBhvr additive="base">
                                        <p:cTn id="53" dur="500" fill="hold"/>
                                        <p:tgtEl>
                                          <p:spTgt spid="645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0" y="0"/>
            <a:ext cx="8763000" cy="579438"/>
          </a:xfrm>
          <a:prstGeom prst="rect">
            <a:avLst/>
          </a:prstGeom>
          <a:noFill/>
          <a:ln w="9525">
            <a:noFill/>
            <a:miter lim="800000"/>
            <a:headEnd/>
            <a:tailEnd/>
          </a:ln>
        </p:spPr>
        <p:txBody>
          <a:bodyPr>
            <a:spAutoFit/>
          </a:bodyPr>
          <a:lstStyle/>
          <a:p>
            <a:pPr>
              <a:spcBef>
                <a:spcPct val="50000"/>
              </a:spcBef>
            </a:pPr>
            <a:r>
              <a:rPr lang="en-US" sz="3200" b="1"/>
              <a:t>Effects of speed of deformation:</a:t>
            </a:r>
          </a:p>
        </p:txBody>
      </p:sp>
      <p:sp>
        <p:nvSpPr>
          <p:cNvPr id="72707" name="Text Box 3"/>
          <p:cNvSpPr txBox="1">
            <a:spLocks noChangeArrowheads="1"/>
          </p:cNvSpPr>
          <p:nvPr/>
        </p:nvSpPr>
        <p:spPr bwMode="auto">
          <a:xfrm>
            <a:off x="98425" y="754063"/>
            <a:ext cx="184150" cy="579437"/>
          </a:xfrm>
          <a:prstGeom prst="rect">
            <a:avLst/>
          </a:prstGeom>
          <a:noFill/>
          <a:ln w="9525">
            <a:noFill/>
            <a:miter lim="800000"/>
            <a:headEnd/>
            <a:tailEnd/>
          </a:ln>
        </p:spPr>
        <p:txBody>
          <a:bodyPr>
            <a:spAutoFit/>
          </a:bodyPr>
          <a:lstStyle/>
          <a:p>
            <a:pPr>
              <a:spcBef>
                <a:spcPct val="50000"/>
              </a:spcBef>
            </a:pPr>
            <a:endParaRPr lang="en-US" sz="3200"/>
          </a:p>
        </p:txBody>
      </p:sp>
      <p:pic>
        <p:nvPicPr>
          <p:cNvPr id="63492" name="Picture 4"/>
          <p:cNvPicPr>
            <a:picLocks noChangeAspect="1" noChangeArrowheads="1"/>
          </p:cNvPicPr>
          <p:nvPr/>
        </p:nvPicPr>
        <p:blipFill>
          <a:blip r:embed="rId2" cstate="print"/>
          <a:srcRect/>
          <a:stretch>
            <a:fillRect/>
          </a:stretch>
        </p:blipFill>
        <p:spPr bwMode="auto">
          <a:xfrm>
            <a:off x="0" y="762000"/>
            <a:ext cx="3352800" cy="1066800"/>
          </a:xfrm>
          <a:prstGeom prst="rect">
            <a:avLst/>
          </a:prstGeom>
          <a:noFill/>
          <a:ln w="9525">
            <a:noFill/>
            <a:miter lim="800000"/>
            <a:headEnd/>
            <a:tailEnd/>
          </a:ln>
        </p:spPr>
      </p:pic>
      <p:sp>
        <p:nvSpPr>
          <p:cNvPr id="63493" name="Text Box 5"/>
          <p:cNvSpPr txBox="1">
            <a:spLocks noChangeArrowheads="1"/>
          </p:cNvSpPr>
          <p:nvPr/>
        </p:nvSpPr>
        <p:spPr bwMode="auto">
          <a:xfrm>
            <a:off x="3581400" y="609600"/>
            <a:ext cx="5562600" cy="1462088"/>
          </a:xfrm>
          <a:prstGeom prst="rect">
            <a:avLst/>
          </a:prstGeom>
          <a:noFill/>
          <a:ln w="9525">
            <a:noFill/>
            <a:miter lim="800000"/>
            <a:headEnd/>
            <a:tailEnd/>
          </a:ln>
        </p:spPr>
        <p:txBody>
          <a:bodyPr>
            <a:spAutoFit/>
          </a:bodyPr>
          <a:lstStyle/>
          <a:p>
            <a:r>
              <a:rPr lang="en-US" sz="2400"/>
              <a:t>• </a:t>
            </a:r>
            <a:r>
              <a:rPr lang="en-US"/>
              <a:t>High flow stress.</a:t>
            </a:r>
          </a:p>
          <a:p>
            <a:r>
              <a:rPr lang="en-US"/>
              <a:t>• Increased the temperature of the workpiece.</a:t>
            </a:r>
          </a:p>
          <a:p>
            <a:r>
              <a:rPr lang="en-US"/>
              <a:t>• improved lubrication at the tool-metal </a:t>
            </a:r>
          </a:p>
          <a:p>
            <a:r>
              <a:rPr lang="en-US"/>
              <a:t>  interface.</a:t>
            </a:r>
          </a:p>
        </p:txBody>
      </p:sp>
      <p:pic>
        <p:nvPicPr>
          <p:cNvPr id="63494" name="Picture 6"/>
          <p:cNvPicPr>
            <a:picLocks noChangeAspect="1" noChangeArrowheads="1"/>
          </p:cNvPicPr>
          <p:nvPr/>
        </p:nvPicPr>
        <p:blipFill>
          <a:blip r:embed="rId3" cstate="print"/>
          <a:srcRect/>
          <a:stretch>
            <a:fillRect/>
          </a:stretch>
        </p:blipFill>
        <p:spPr bwMode="auto">
          <a:xfrm>
            <a:off x="0" y="2057400"/>
            <a:ext cx="4495800" cy="3048000"/>
          </a:xfrm>
          <a:prstGeom prst="rect">
            <a:avLst/>
          </a:prstGeom>
          <a:noFill/>
          <a:ln w="9525">
            <a:noFill/>
            <a:miter lim="800000"/>
            <a:headEnd/>
            <a:tailEnd/>
          </a:ln>
        </p:spPr>
      </p:pic>
      <p:pic>
        <p:nvPicPr>
          <p:cNvPr id="63495" name="Picture 7"/>
          <p:cNvPicPr>
            <a:picLocks noChangeAspect="1" noChangeArrowheads="1"/>
          </p:cNvPicPr>
          <p:nvPr/>
        </p:nvPicPr>
        <p:blipFill>
          <a:blip r:embed="rId4" cstate="print"/>
          <a:srcRect/>
          <a:stretch>
            <a:fillRect/>
          </a:stretch>
        </p:blipFill>
        <p:spPr bwMode="auto">
          <a:xfrm>
            <a:off x="5060950" y="2133600"/>
            <a:ext cx="4083050" cy="2852738"/>
          </a:xfrm>
          <a:prstGeom prst="rect">
            <a:avLst/>
          </a:prstGeom>
          <a:noFill/>
          <a:ln w="9525">
            <a:noFill/>
            <a:miter lim="800000"/>
            <a:headEnd/>
            <a:tailEnd/>
          </a:ln>
        </p:spPr>
      </p:pic>
      <p:sp>
        <p:nvSpPr>
          <p:cNvPr id="63496" name="Text Box 8"/>
          <p:cNvSpPr txBox="1">
            <a:spLocks noChangeArrowheads="1"/>
          </p:cNvSpPr>
          <p:nvPr/>
        </p:nvSpPr>
        <p:spPr bwMode="auto">
          <a:xfrm>
            <a:off x="0" y="5105400"/>
            <a:ext cx="7467600" cy="1004888"/>
          </a:xfrm>
          <a:prstGeom prst="rect">
            <a:avLst/>
          </a:prstGeom>
          <a:noFill/>
          <a:ln w="9525">
            <a:noFill/>
            <a:miter lim="800000"/>
            <a:headEnd/>
            <a:tailEnd/>
          </a:ln>
        </p:spPr>
        <p:txBody>
          <a:bodyPr>
            <a:spAutoFit/>
          </a:bodyPr>
          <a:lstStyle/>
          <a:p>
            <a:pPr>
              <a:spcBef>
                <a:spcPct val="50000"/>
              </a:spcBef>
            </a:pPr>
            <a:r>
              <a:rPr lang="en-US" sz="2400" b="1"/>
              <a:t>Flow stress dependence on strain rate and temperature</a:t>
            </a:r>
          </a:p>
          <a:p>
            <a:pPr>
              <a:spcBef>
                <a:spcPct val="50000"/>
              </a:spcBef>
            </a:pPr>
            <a:r>
              <a:rPr lang="en-US" sz="2400" b="1" i="1"/>
              <a:t>Note:</a:t>
            </a:r>
          </a:p>
        </p:txBody>
      </p:sp>
      <p:sp>
        <p:nvSpPr>
          <p:cNvPr id="63497" name="Text Box 9"/>
          <p:cNvSpPr txBox="1">
            <a:spLocks noChangeArrowheads="1"/>
          </p:cNvSpPr>
          <p:nvPr/>
        </p:nvSpPr>
        <p:spPr bwMode="auto">
          <a:xfrm>
            <a:off x="0" y="5791200"/>
            <a:ext cx="9144000" cy="1096963"/>
          </a:xfrm>
          <a:prstGeom prst="rect">
            <a:avLst/>
          </a:prstGeom>
          <a:noFill/>
          <a:ln w="9525">
            <a:noFill/>
            <a:miter lim="800000"/>
            <a:headEnd/>
            <a:tailEnd/>
          </a:ln>
        </p:spPr>
        <p:txBody>
          <a:bodyPr>
            <a:spAutoFit/>
          </a:bodyPr>
          <a:lstStyle/>
          <a:p>
            <a:pPr lvl="2">
              <a:buFontTx/>
              <a:buChar char="•"/>
            </a:pPr>
            <a:r>
              <a:rPr lang="en-US"/>
              <a:t> If the speed of deformation is too high, metal cracking is possible.</a:t>
            </a:r>
          </a:p>
          <a:p>
            <a:pPr lvl="2">
              <a:buFontTx/>
              <a:buChar char="•"/>
            </a:pPr>
            <a:r>
              <a:rPr lang="en-US"/>
              <a:t> Can cause plastic instability in cold working</a:t>
            </a:r>
          </a:p>
          <a:p>
            <a:pPr lvl="2">
              <a:buFontTx/>
              <a:buChar char="•"/>
            </a:pPr>
            <a:r>
              <a:rPr lang="en-US"/>
              <a:t> Can cause hot shortness in hot working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3490">
                                            <p:txEl>
                                              <p:pRg st="0" end="0"/>
                                            </p:txEl>
                                          </p:spTgt>
                                        </p:tgtEl>
                                        <p:attrNameLst>
                                          <p:attrName>style.visibility</p:attrName>
                                        </p:attrNameLst>
                                      </p:cBhvr>
                                      <p:to>
                                        <p:strVal val="visible"/>
                                      </p:to>
                                    </p:set>
                                    <p:animEffect transition="in" filter="checkerboard(across)">
                                      <p:cBhvr>
                                        <p:cTn id="7" dur="500"/>
                                        <p:tgtEl>
                                          <p:spTgt spid="634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3492"/>
                                        </p:tgtEl>
                                        <p:attrNameLst>
                                          <p:attrName>style.visibility</p:attrName>
                                        </p:attrNameLst>
                                      </p:cBhvr>
                                      <p:to>
                                        <p:strVal val="visible"/>
                                      </p:to>
                                    </p:set>
                                    <p:anim calcmode="lin" valueType="num">
                                      <p:cBhvr additive="base">
                                        <p:cTn id="12" dur="500" fill="hold"/>
                                        <p:tgtEl>
                                          <p:spTgt spid="63492"/>
                                        </p:tgtEl>
                                        <p:attrNameLst>
                                          <p:attrName>ppt_x</p:attrName>
                                        </p:attrNameLst>
                                      </p:cBhvr>
                                      <p:tavLst>
                                        <p:tav tm="0">
                                          <p:val>
                                            <p:strVal val="#ppt_x"/>
                                          </p:val>
                                        </p:tav>
                                        <p:tav tm="100000">
                                          <p:val>
                                            <p:strVal val="#ppt_x"/>
                                          </p:val>
                                        </p:tav>
                                      </p:tavLst>
                                    </p:anim>
                                    <p:anim calcmode="lin" valueType="num">
                                      <p:cBhvr additive="base">
                                        <p:cTn id="13" dur="500" fill="hold"/>
                                        <p:tgtEl>
                                          <p:spTgt spid="6349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3493"/>
                                        </p:tgtEl>
                                        <p:attrNameLst>
                                          <p:attrName>style.visibility</p:attrName>
                                        </p:attrNameLst>
                                      </p:cBhvr>
                                      <p:to>
                                        <p:strVal val="visible"/>
                                      </p:to>
                                    </p:set>
                                    <p:anim calcmode="lin" valueType="num">
                                      <p:cBhvr additive="base">
                                        <p:cTn id="18" dur="500" fill="hold"/>
                                        <p:tgtEl>
                                          <p:spTgt spid="63493"/>
                                        </p:tgtEl>
                                        <p:attrNameLst>
                                          <p:attrName>ppt_x</p:attrName>
                                        </p:attrNameLst>
                                      </p:cBhvr>
                                      <p:tavLst>
                                        <p:tav tm="0">
                                          <p:val>
                                            <p:strVal val="#ppt_x"/>
                                          </p:val>
                                        </p:tav>
                                        <p:tav tm="100000">
                                          <p:val>
                                            <p:strVal val="#ppt_x"/>
                                          </p:val>
                                        </p:tav>
                                      </p:tavLst>
                                    </p:anim>
                                    <p:anim calcmode="lin" valueType="num">
                                      <p:cBhvr additive="base">
                                        <p:cTn id="19" dur="500" fill="hold"/>
                                        <p:tgtEl>
                                          <p:spTgt spid="6349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3494"/>
                                        </p:tgtEl>
                                        <p:attrNameLst>
                                          <p:attrName>style.visibility</p:attrName>
                                        </p:attrNameLst>
                                      </p:cBhvr>
                                      <p:to>
                                        <p:strVal val="visible"/>
                                      </p:to>
                                    </p:set>
                                    <p:anim calcmode="lin" valueType="num">
                                      <p:cBhvr additive="base">
                                        <p:cTn id="24" dur="500" fill="hold"/>
                                        <p:tgtEl>
                                          <p:spTgt spid="63494"/>
                                        </p:tgtEl>
                                        <p:attrNameLst>
                                          <p:attrName>ppt_x</p:attrName>
                                        </p:attrNameLst>
                                      </p:cBhvr>
                                      <p:tavLst>
                                        <p:tav tm="0">
                                          <p:val>
                                            <p:strVal val="#ppt_x"/>
                                          </p:val>
                                        </p:tav>
                                        <p:tav tm="100000">
                                          <p:val>
                                            <p:strVal val="#ppt_x"/>
                                          </p:val>
                                        </p:tav>
                                      </p:tavLst>
                                    </p:anim>
                                    <p:anim calcmode="lin" valueType="num">
                                      <p:cBhvr additive="base">
                                        <p:cTn id="25" dur="500" fill="hold"/>
                                        <p:tgtEl>
                                          <p:spTgt spid="6349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3496">
                                            <p:txEl>
                                              <p:pRg st="0" end="0"/>
                                            </p:txEl>
                                          </p:spTgt>
                                        </p:tgtEl>
                                        <p:attrNameLst>
                                          <p:attrName>style.visibility</p:attrName>
                                        </p:attrNameLst>
                                      </p:cBhvr>
                                      <p:to>
                                        <p:strVal val="visible"/>
                                      </p:to>
                                    </p:set>
                                    <p:anim calcmode="lin" valueType="num">
                                      <p:cBhvr additive="base">
                                        <p:cTn id="30" dur="500" fill="hold"/>
                                        <p:tgtEl>
                                          <p:spTgt spid="63496">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34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3495"/>
                                        </p:tgtEl>
                                        <p:attrNameLst>
                                          <p:attrName>style.visibility</p:attrName>
                                        </p:attrNameLst>
                                      </p:cBhvr>
                                      <p:to>
                                        <p:strVal val="visible"/>
                                      </p:to>
                                    </p:set>
                                    <p:anim calcmode="lin" valueType="num">
                                      <p:cBhvr additive="base">
                                        <p:cTn id="36" dur="500" fill="hold"/>
                                        <p:tgtEl>
                                          <p:spTgt spid="63495"/>
                                        </p:tgtEl>
                                        <p:attrNameLst>
                                          <p:attrName>ppt_x</p:attrName>
                                        </p:attrNameLst>
                                      </p:cBhvr>
                                      <p:tavLst>
                                        <p:tav tm="0">
                                          <p:val>
                                            <p:strVal val="#ppt_x"/>
                                          </p:val>
                                        </p:tav>
                                        <p:tav tm="100000">
                                          <p:val>
                                            <p:strVal val="#ppt_x"/>
                                          </p:val>
                                        </p:tav>
                                      </p:tavLst>
                                    </p:anim>
                                    <p:anim calcmode="lin" valueType="num">
                                      <p:cBhvr additive="base">
                                        <p:cTn id="37" dur="500" fill="hold"/>
                                        <p:tgtEl>
                                          <p:spTgt spid="6349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3496">
                                            <p:txEl>
                                              <p:pRg st="1" end="1"/>
                                            </p:txEl>
                                          </p:spTgt>
                                        </p:tgtEl>
                                        <p:attrNameLst>
                                          <p:attrName>style.visibility</p:attrName>
                                        </p:attrNameLst>
                                      </p:cBhvr>
                                      <p:to>
                                        <p:strVal val="visible"/>
                                      </p:to>
                                    </p:set>
                                    <p:anim calcmode="lin" valueType="num">
                                      <p:cBhvr additive="base">
                                        <p:cTn id="42" dur="500" fill="hold"/>
                                        <p:tgtEl>
                                          <p:spTgt spid="63496">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34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3497">
                                            <p:txEl>
                                              <p:pRg st="0" end="0"/>
                                            </p:txEl>
                                          </p:spTgt>
                                        </p:tgtEl>
                                        <p:attrNameLst>
                                          <p:attrName>style.visibility</p:attrName>
                                        </p:attrNameLst>
                                      </p:cBhvr>
                                      <p:to>
                                        <p:strVal val="visible"/>
                                      </p:to>
                                    </p:set>
                                    <p:anim calcmode="lin" valueType="num">
                                      <p:cBhvr additive="base">
                                        <p:cTn id="48" dur="500" fill="hold"/>
                                        <p:tgtEl>
                                          <p:spTgt spid="63497">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3497">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63497">
                                            <p:txEl>
                                              <p:pRg st="1" end="1"/>
                                            </p:txEl>
                                          </p:spTgt>
                                        </p:tgtEl>
                                        <p:attrNameLst>
                                          <p:attrName>style.visibility</p:attrName>
                                        </p:attrNameLst>
                                      </p:cBhvr>
                                      <p:to>
                                        <p:strVal val="visible"/>
                                      </p:to>
                                    </p:set>
                                    <p:anim calcmode="lin" valueType="num">
                                      <p:cBhvr additive="base">
                                        <p:cTn id="52" dur="500" fill="hold"/>
                                        <p:tgtEl>
                                          <p:spTgt spid="63497">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63497">
                                            <p:txEl>
                                              <p:pRg st="1" end="1"/>
                                            </p:txEl>
                                          </p:spTgt>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63497">
                                            <p:txEl>
                                              <p:pRg st="2" end="2"/>
                                            </p:txEl>
                                          </p:spTgt>
                                        </p:tgtEl>
                                        <p:attrNameLst>
                                          <p:attrName>style.visibility</p:attrName>
                                        </p:attrNameLst>
                                      </p:cBhvr>
                                      <p:to>
                                        <p:strVal val="visible"/>
                                      </p:to>
                                    </p:set>
                                    <p:anim calcmode="lin" valueType="num">
                                      <p:cBhvr additive="base">
                                        <p:cTn id="56" dur="500" fill="hold"/>
                                        <p:tgtEl>
                                          <p:spTgt spid="63497">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6349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subTitle" idx="1"/>
          </p:nvPr>
        </p:nvSpPr>
        <p:spPr>
          <a:xfrm>
            <a:off x="152400" y="228600"/>
            <a:ext cx="8534400" cy="2057400"/>
          </a:xfrm>
        </p:spPr>
        <p:txBody>
          <a:bodyPr rtlCol="0">
            <a:normAutofit lnSpcReduction="10000"/>
          </a:bodyPr>
          <a:lstStyle/>
          <a:p>
            <a:pPr algn="l" eaLnBrk="1" fontAlgn="auto" hangingPunct="1">
              <a:spcAft>
                <a:spcPts val="0"/>
              </a:spcAft>
              <a:buFont typeface="Arial" pitchFamily="34" charset="0"/>
              <a:buNone/>
              <a:defRPr/>
            </a:pPr>
            <a:r>
              <a:rPr lang="en-US" b="1" dirty="0" smtClean="0"/>
              <a:t>• Shearing processes:</a:t>
            </a:r>
          </a:p>
          <a:p>
            <a:pPr algn="l" eaLnBrk="1" fontAlgn="auto" hangingPunct="1">
              <a:spcAft>
                <a:spcPts val="0"/>
              </a:spcAft>
              <a:buFont typeface="Arial" pitchFamily="34" charset="0"/>
              <a:buNone/>
              <a:defRPr/>
            </a:pPr>
            <a:r>
              <a:rPr lang="en-US" dirty="0" smtClean="0"/>
              <a:t>The applied force involves the application of shearing forces of sufficient magnitude to rupture the metal in the plane of shear.</a:t>
            </a:r>
          </a:p>
        </p:txBody>
      </p:sp>
      <p:pic>
        <p:nvPicPr>
          <p:cNvPr id="12292" name="Picture 4"/>
          <p:cNvPicPr>
            <a:picLocks noChangeAspect="1" noChangeArrowheads="1"/>
          </p:cNvPicPr>
          <p:nvPr/>
        </p:nvPicPr>
        <p:blipFill>
          <a:blip r:embed="rId2" cstate="print"/>
          <a:srcRect/>
          <a:stretch>
            <a:fillRect/>
          </a:stretch>
        </p:blipFill>
        <p:spPr bwMode="auto">
          <a:xfrm>
            <a:off x="1371600" y="2684463"/>
            <a:ext cx="6553200" cy="35639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diamond(in)">
                                      <p:cBhvr>
                                        <p:cTn id="7" dur="2000"/>
                                        <p:tgtEl>
                                          <p:spTgt spid="12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 calcmode="lin" valueType="num">
                                      <p:cBhvr additive="base">
                                        <p:cTn id="12"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292"/>
                                        </p:tgtEl>
                                        <p:attrNameLst>
                                          <p:attrName>style.visibility</p:attrName>
                                        </p:attrNameLst>
                                      </p:cBhvr>
                                      <p:to>
                                        <p:strVal val="visible"/>
                                      </p:to>
                                    </p:set>
                                    <p:anim calcmode="lin" valueType="num">
                                      <p:cBhvr additive="base">
                                        <p:cTn id="18" dur="500" fill="hold"/>
                                        <p:tgtEl>
                                          <p:spTgt spid="12292"/>
                                        </p:tgtEl>
                                        <p:attrNameLst>
                                          <p:attrName>ppt_x</p:attrName>
                                        </p:attrNameLst>
                                      </p:cBhvr>
                                      <p:tavLst>
                                        <p:tav tm="0">
                                          <p:val>
                                            <p:strVal val="#ppt_x"/>
                                          </p:val>
                                        </p:tav>
                                        <p:tav tm="100000">
                                          <p:val>
                                            <p:strVal val="#ppt_x"/>
                                          </p:val>
                                        </p:tav>
                                      </p:tavLst>
                                    </p:anim>
                                    <p:anim calcmode="lin" valueType="num">
                                      <p:cBhvr additive="base">
                                        <p:cTn id="19"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0" y="0"/>
            <a:ext cx="9144000" cy="565150"/>
          </a:xfrm>
          <a:prstGeom prst="rect">
            <a:avLst/>
          </a:prstGeom>
          <a:noFill/>
          <a:ln w="9525">
            <a:noFill/>
            <a:miter lim="800000"/>
            <a:headEnd/>
            <a:tailEnd/>
          </a:ln>
        </p:spPr>
        <p:txBody>
          <a:bodyPr>
            <a:spAutoFit/>
          </a:bodyPr>
          <a:lstStyle/>
          <a:p>
            <a:pPr>
              <a:spcBef>
                <a:spcPct val="50000"/>
              </a:spcBef>
            </a:pPr>
            <a:r>
              <a:rPr lang="en-US" sz="3100" b="1"/>
              <a:t>Effects of friction Effects of friction and lubrication:</a:t>
            </a:r>
            <a:endParaRPr lang="en-US" sz="3100"/>
          </a:p>
        </p:txBody>
      </p:sp>
      <p:sp>
        <p:nvSpPr>
          <p:cNvPr id="62467" name="Text Box 3"/>
          <p:cNvSpPr txBox="1">
            <a:spLocks noChangeArrowheads="1"/>
          </p:cNvSpPr>
          <p:nvPr/>
        </p:nvSpPr>
        <p:spPr bwMode="auto">
          <a:xfrm>
            <a:off x="152400" y="609600"/>
            <a:ext cx="8686800" cy="1187450"/>
          </a:xfrm>
          <a:prstGeom prst="rect">
            <a:avLst/>
          </a:prstGeom>
          <a:noFill/>
          <a:ln w="9525">
            <a:noFill/>
            <a:miter lim="800000"/>
            <a:headEnd/>
            <a:tailEnd/>
          </a:ln>
        </p:spPr>
        <p:txBody>
          <a:bodyPr>
            <a:spAutoFit/>
          </a:bodyPr>
          <a:lstStyle/>
          <a:p>
            <a:r>
              <a:rPr lang="en-US" sz="2400" b="1"/>
              <a:t>Friction at tool-workpiece interface depends on geometry of the tooling and the geometry of the deformation, temperature, nature of metal, speed of deformation.</a:t>
            </a:r>
          </a:p>
        </p:txBody>
      </p:sp>
      <p:pic>
        <p:nvPicPr>
          <p:cNvPr id="62468" name="Picture 4"/>
          <p:cNvPicPr>
            <a:picLocks noChangeAspect="1" noChangeArrowheads="1"/>
          </p:cNvPicPr>
          <p:nvPr/>
        </p:nvPicPr>
        <p:blipFill>
          <a:blip r:embed="rId2" cstate="print"/>
          <a:srcRect/>
          <a:stretch>
            <a:fillRect/>
          </a:stretch>
        </p:blipFill>
        <p:spPr bwMode="auto">
          <a:xfrm>
            <a:off x="762000" y="1981200"/>
            <a:ext cx="7924800" cy="4114800"/>
          </a:xfrm>
          <a:prstGeom prst="rect">
            <a:avLst/>
          </a:prstGeom>
          <a:noFill/>
          <a:ln w="9525">
            <a:noFill/>
            <a:miter lim="800000"/>
            <a:headEnd/>
            <a:tailEnd/>
          </a:ln>
        </p:spPr>
      </p:pic>
      <p:sp>
        <p:nvSpPr>
          <p:cNvPr id="62469" name="Text Box 5"/>
          <p:cNvSpPr txBox="1">
            <a:spLocks noChangeArrowheads="1"/>
          </p:cNvSpPr>
          <p:nvPr/>
        </p:nvSpPr>
        <p:spPr bwMode="auto">
          <a:xfrm>
            <a:off x="228600" y="6324600"/>
            <a:ext cx="8915400" cy="442913"/>
          </a:xfrm>
          <a:prstGeom prst="rect">
            <a:avLst/>
          </a:prstGeom>
          <a:noFill/>
          <a:ln w="9525">
            <a:noFill/>
            <a:miter lim="800000"/>
            <a:headEnd/>
            <a:tailEnd/>
          </a:ln>
        </p:spPr>
        <p:txBody>
          <a:bodyPr>
            <a:spAutoFit/>
          </a:bodyPr>
          <a:lstStyle/>
          <a:p>
            <a:pPr>
              <a:spcBef>
                <a:spcPct val="50000"/>
              </a:spcBef>
            </a:pPr>
            <a:r>
              <a:rPr lang="en-US" sz="2300" b="1"/>
              <a:t>Die-workpiece interface (a) on the macroscale, (b) on the microscale.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2466">
                                            <p:txEl>
                                              <p:pRg st="0" end="0"/>
                                            </p:txEl>
                                          </p:spTgt>
                                        </p:tgtEl>
                                        <p:attrNameLst>
                                          <p:attrName>style.visibility</p:attrName>
                                        </p:attrNameLst>
                                      </p:cBhvr>
                                      <p:to>
                                        <p:strVal val="visible"/>
                                      </p:to>
                                    </p:set>
                                    <p:animEffect transition="in" filter="checkerboard(across)">
                                      <p:cBhvr>
                                        <p:cTn id="7" dur="500"/>
                                        <p:tgtEl>
                                          <p:spTgt spid="624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2467">
                                            <p:txEl>
                                              <p:pRg st="0" end="0"/>
                                            </p:txEl>
                                          </p:spTgt>
                                        </p:tgtEl>
                                        <p:attrNameLst>
                                          <p:attrName>style.visibility</p:attrName>
                                        </p:attrNameLst>
                                      </p:cBhvr>
                                      <p:to>
                                        <p:strVal val="visible"/>
                                      </p:to>
                                    </p:set>
                                    <p:anim calcmode="lin" valueType="num">
                                      <p:cBhvr additive="base">
                                        <p:cTn id="12" dur="500" fill="hold"/>
                                        <p:tgtEl>
                                          <p:spTgt spid="6246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24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2468"/>
                                        </p:tgtEl>
                                        <p:attrNameLst>
                                          <p:attrName>style.visibility</p:attrName>
                                        </p:attrNameLst>
                                      </p:cBhvr>
                                      <p:to>
                                        <p:strVal val="visible"/>
                                      </p:to>
                                    </p:set>
                                    <p:anim calcmode="lin" valueType="num">
                                      <p:cBhvr additive="base">
                                        <p:cTn id="18" dur="500" fill="hold"/>
                                        <p:tgtEl>
                                          <p:spTgt spid="62468"/>
                                        </p:tgtEl>
                                        <p:attrNameLst>
                                          <p:attrName>ppt_x</p:attrName>
                                        </p:attrNameLst>
                                      </p:cBhvr>
                                      <p:tavLst>
                                        <p:tav tm="0">
                                          <p:val>
                                            <p:strVal val="#ppt_x"/>
                                          </p:val>
                                        </p:tav>
                                        <p:tav tm="100000">
                                          <p:val>
                                            <p:strVal val="#ppt_x"/>
                                          </p:val>
                                        </p:tav>
                                      </p:tavLst>
                                    </p:anim>
                                    <p:anim calcmode="lin" valueType="num">
                                      <p:cBhvr additive="base">
                                        <p:cTn id="19" dur="500" fill="hold"/>
                                        <p:tgtEl>
                                          <p:spTgt spid="6246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2469">
                                            <p:txEl>
                                              <p:pRg st="0" end="0"/>
                                            </p:txEl>
                                          </p:spTgt>
                                        </p:tgtEl>
                                        <p:attrNameLst>
                                          <p:attrName>style.visibility</p:attrName>
                                        </p:attrNameLst>
                                      </p:cBhvr>
                                      <p:to>
                                        <p:strVal val="visible"/>
                                      </p:to>
                                    </p:set>
                                    <p:anim calcmode="lin" valueType="num">
                                      <p:cBhvr additive="base">
                                        <p:cTn id="24" dur="500" fill="hold"/>
                                        <p:tgtEl>
                                          <p:spTgt spid="6246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246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52400" y="0"/>
            <a:ext cx="8991600" cy="579438"/>
          </a:xfrm>
          <a:prstGeom prst="rect">
            <a:avLst/>
          </a:prstGeom>
          <a:noFill/>
          <a:ln w="9525">
            <a:noFill/>
            <a:miter lim="800000"/>
            <a:headEnd/>
            <a:tailEnd/>
          </a:ln>
        </p:spPr>
        <p:txBody>
          <a:bodyPr>
            <a:spAutoFit/>
          </a:bodyPr>
          <a:lstStyle/>
          <a:p>
            <a:pPr>
              <a:spcBef>
                <a:spcPct val="50000"/>
              </a:spcBef>
            </a:pPr>
            <a:r>
              <a:rPr lang="en-US" sz="3200" b="1"/>
              <a:t>Effects of friction and lubrication:</a:t>
            </a:r>
            <a:endParaRPr lang="en-US" sz="3200"/>
          </a:p>
        </p:txBody>
      </p:sp>
      <p:sp>
        <p:nvSpPr>
          <p:cNvPr id="61443" name="Text Box 3"/>
          <p:cNvSpPr txBox="1">
            <a:spLocks noChangeArrowheads="1"/>
          </p:cNvSpPr>
          <p:nvPr/>
        </p:nvSpPr>
        <p:spPr bwMode="auto">
          <a:xfrm>
            <a:off x="0" y="838200"/>
            <a:ext cx="9144000" cy="793750"/>
          </a:xfrm>
          <a:prstGeom prst="rect">
            <a:avLst/>
          </a:prstGeom>
          <a:noFill/>
          <a:ln w="9525">
            <a:noFill/>
            <a:miter lim="800000"/>
            <a:headEnd/>
            <a:tailEnd/>
          </a:ln>
        </p:spPr>
        <p:txBody>
          <a:bodyPr>
            <a:spAutoFit/>
          </a:bodyPr>
          <a:lstStyle/>
          <a:p>
            <a:r>
              <a:rPr lang="en-US" sz="2300" b="1"/>
              <a:t>When two surfaces are brought into contact, the high spot (asperities) will come into contact.</a:t>
            </a:r>
          </a:p>
        </p:txBody>
      </p:sp>
      <p:pic>
        <p:nvPicPr>
          <p:cNvPr id="61444" name="Picture 4"/>
          <p:cNvPicPr>
            <a:picLocks noChangeAspect="1" noChangeArrowheads="1"/>
          </p:cNvPicPr>
          <p:nvPr/>
        </p:nvPicPr>
        <p:blipFill>
          <a:blip r:embed="rId2" cstate="print"/>
          <a:srcRect/>
          <a:stretch>
            <a:fillRect/>
          </a:stretch>
        </p:blipFill>
        <p:spPr bwMode="auto">
          <a:xfrm>
            <a:off x="228600" y="1828800"/>
            <a:ext cx="4083050" cy="3622675"/>
          </a:xfrm>
          <a:prstGeom prst="rect">
            <a:avLst/>
          </a:prstGeom>
          <a:noFill/>
          <a:ln w="9525">
            <a:noFill/>
            <a:miter lim="800000"/>
            <a:headEnd/>
            <a:tailEnd/>
          </a:ln>
        </p:spPr>
      </p:pic>
      <p:pic>
        <p:nvPicPr>
          <p:cNvPr id="61445" name="Picture 5"/>
          <p:cNvPicPr>
            <a:picLocks noChangeAspect="1" noChangeArrowheads="1"/>
          </p:cNvPicPr>
          <p:nvPr/>
        </p:nvPicPr>
        <p:blipFill>
          <a:blip r:embed="rId3" cstate="print"/>
          <a:srcRect/>
          <a:stretch>
            <a:fillRect/>
          </a:stretch>
        </p:blipFill>
        <p:spPr bwMode="auto">
          <a:xfrm>
            <a:off x="5638800" y="2971800"/>
            <a:ext cx="3273425" cy="754063"/>
          </a:xfrm>
          <a:prstGeom prst="rect">
            <a:avLst/>
          </a:prstGeom>
          <a:noFill/>
          <a:ln w="9525">
            <a:noFill/>
            <a:miter lim="800000"/>
            <a:headEnd/>
            <a:tailEnd/>
          </a:ln>
        </p:spPr>
      </p:pic>
      <p:sp>
        <p:nvSpPr>
          <p:cNvPr id="61446" name="Text Box 6"/>
          <p:cNvSpPr txBox="1">
            <a:spLocks noChangeArrowheads="1"/>
          </p:cNvSpPr>
          <p:nvPr/>
        </p:nvSpPr>
        <p:spPr bwMode="auto">
          <a:xfrm>
            <a:off x="4572000" y="1371600"/>
            <a:ext cx="4572000" cy="1846263"/>
          </a:xfrm>
          <a:prstGeom prst="rect">
            <a:avLst/>
          </a:prstGeom>
          <a:noFill/>
          <a:ln w="9525">
            <a:noFill/>
            <a:miter lim="800000"/>
            <a:headEnd/>
            <a:tailEnd/>
          </a:ln>
        </p:spPr>
        <p:txBody>
          <a:bodyPr>
            <a:spAutoFit/>
          </a:bodyPr>
          <a:lstStyle/>
          <a:p>
            <a:r>
              <a:rPr lang="en-US" sz="2300"/>
              <a:t>• As we increase the load, the metal </a:t>
            </a:r>
          </a:p>
          <a:p>
            <a:r>
              <a:rPr lang="en-US" sz="2300"/>
              <a:t>  at the asperities deform plastically </a:t>
            </a:r>
          </a:p>
          <a:p>
            <a:r>
              <a:rPr lang="en-US" sz="2300"/>
              <a:t>  and produce sub-shear zone.</a:t>
            </a:r>
          </a:p>
          <a:p>
            <a:r>
              <a:rPr lang="en-US" sz="2300"/>
              <a:t>• The coefficient of friction is given </a:t>
            </a:r>
          </a:p>
          <a:p>
            <a:r>
              <a:rPr lang="en-US" sz="2300"/>
              <a:t>   by</a:t>
            </a:r>
          </a:p>
        </p:txBody>
      </p:sp>
      <p:sp>
        <p:nvSpPr>
          <p:cNvPr id="61447" name="Text Box 7"/>
          <p:cNvSpPr txBox="1">
            <a:spLocks noChangeArrowheads="1"/>
          </p:cNvSpPr>
          <p:nvPr/>
        </p:nvSpPr>
        <p:spPr bwMode="auto">
          <a:xfrm>
            <a:off x="4419600" y="3810000"/>
            <a:ext cx="4724400" cy="2898775"/>
          </a:xfrm>
          <a:prstGeom prst="rect">
            <a:avLst/>
          </a:prstGeom>
          <a:noFill/>
          <a:ln w="9525">
            <a:noFill/>
            <a:miter lim="800000"/>
            <a:headEnd/>
            <a:tailEnd/>
          </a:ln>
        </p:spPr>
        <p:txBody>
          <a:bodyPr>
            <a:spAutoFit/>
          </a:bodyPr>
          <a:lstStyle/>
          <a:p>
            <a:r>
              <a:rPr lang="en-US" sz="2300"/>
              <a:t>Where</a:t>
            </a:r>
          </a:p>
          <a:p>
            <a:r>
              <a:rPr lang="en-US" sz="2300"/>
              <a:t>μ = frictional coefficient</a:t>
            </a:r>
          </a:p>
          <a:p>
            <a:r>
              <a:rPr lang="en-US" sz="2300"/>
              <a:t>τ = the shearing stress at the interface</a:t>
            </a:r>
          </a:p>
          <a:p>
            <a:r>
              <a:rPr lang="en-US" sz="2300"/>
              <a:t>P = the load normal to the interface</a:t>
            </a:r>
          </a:p>
          <a:p>
            <a:r>
              <a:rPr lang="en-US" sz="2300"/>
              <a:t>F = the shearing force</a:t>
            </a:r>
          </a:p>
          <a:p>
            <a:r>
              <a:rPr lang="en-US" sz="2300"/>
              <a:t>Ar= summation of asperity areas in contact</a:t>
            </a:r>
          </a:p>
          <a:p>
            <a:r>
              <a:rPr lang="en-US" sz="2300"/>
              <a:t>p = the stress normal to the interface</a:t>
            </a:r>
          </a:p>
        </p:txBody>
      </p:sp>
      <p:sp>
        <p:nvSpPr>
          <p:cNvPr id="61448" name="Text Box 8"/>
          <p:cNvSpPr txBox="1">
            <a:spLocks noChangeArrowheads="1"/>
          </p:cNvSpPr>
          <p:nvPr/>
        </p:nvSpPr>
        <p:spPr bwMode="auto">
          <a:xfrm>
            <a:off x="0" y="5638800"/>
            <a:ext cx="4343400" cy="1144588"/>
          </a:xfrm>
          <a:prstGeom prst="rect">
            <a:avLst/>
          </a:prstGeom>
          <a:noFill/>
          <a:ln w="9525">
            <a:noFill/>
            <a:miter lim="800000"/>
            <a:headEnd/>
            <a:tailEnd/>
          </a:ln>
        </p:spPr>
        <p:txBody>
          <a:bodyPr>
            <a:spAutoFit/>
          </a:bodyPr>
          <a:lstStyle/>
          <a:p>
            <a:pPr marL="342900" indent="-342900">
              <a:buFontTx/>
              <a:buAutoNum type="alphaLcParenBoth"/>
            </a:pPr>
            <a:r>
              <a:rPr lang="en-US" sz="2300"/>
              <a:t>Contact at asperities </a:t>
            </a:r>
          </a:p>
          <a:p>
            <a:pPr marL="342900" indent="-342900">
              <a:buFontTx/>
              <a:buAutoNum type="alphaLcParenBoth"/>
            </a:pPr>
            <a:r>
              <a:rPr lang="en-US" sz="2300"/>
              <a:t> overlap of deformation zones to produce subsurface shear zone.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42">
                                            <p:txEl>
                                              <p:pRg st="0" end="0"/>
                                            </p:txEl>
                                          </p:spTgt>
                                        </p:tgtEl>
                                        <p:attrNameLst>
                                          <p:attrName>style.visibility</p:attrName>
                                        </p:attrNameLst>
                                      </p:cBhvr>
                                      <p:to>
                                        <p:strVal val="visible"/>
                                      </p:to>
                                    </p:set>
                                    <p:animEffect transition="in" filter="checkerboard(across)">
                                      <p:cBhvr>
                                        <p:cTn id="7" dur="500"/>
                                        <p:tgtEl>
                                          <p:spTgt spid="614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443">
                                            <p:txEl>
                                              <p:pRg st="0" end="0"/>
                                            </p:txEl>
                                          </p:spTgt>
                                        </p:tgtEl>
                                        <p:attrNameLst>
                                          <p:attrName>style.visibility</p:attrName>
                                        </p:attrNameLst>
                                      </p:cBhvr>
                                      <p:to>
                                        <p:strVal val="visible"/>
                                      </p:to>
                                    </p:set>
                                    <p:anim calcmode="lin" valueType="num">
                                      <p:cBhvr additive="base">
                                        <p:cTn id="12" dur="500" fill="hold"/>
                                        <p:tgtEl>
                                          <p:spTgt spid="6144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1444"/>
                                        </p:tgtEl>
                                        <p:attrNameLst>
                                          <p:attrName>style.visibility</p:attrName>
                                        </p:attrNameLst>
                                      </p:cBhvr>
                                      <p:to>
                                        <p:strVal val="visible"/>
                                      </p:to>
                                    </p:set>
                                    <p:anim calcmode="lin" valueType="num">
                                      <p:cBhvr additive="base">
                                        <p:cTn id="18" dur="500" fill="hold"/>
                                        <p:tgtEl>
                                          <p:spTgt spid="61444"/>
                                        </p:tgtEl>
                                        <p:attrNameLst>
                                          <p:attrName>ppt_x</p:attrName>
                                        </p:attrNameLst>
                                      </p:cBhvr>
                                      <p:tavLst>
                                        <p:tav tm="0">
                                          <p:val>
                                            <p:strVal val="#ppt_x"/>
                                          </p:val>
                                        </p:tav>
                                        <p:tav tm="100000">
                                          <p:val>
                                            <p:strVal val="#ppt_x"/>
                                          </p:val>
                                        </p:tav>
                                      </p:tavLst>
                                    </p:anim>
                                    <p:anim calcmode="lin" valueType="num">
                                      <p:cBhvr additive="base">
                                        <p:cTn id="19" dur="500" fill="hold"/>
                                        <p:tgtEl>
                                          <p:spTgt spid="6144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1446">
                                            <p:txEl>
                                              <p:pRg st="0" end="0"/>
                                            </p:txEl>
                                          </p:spTgt>
                                        </p:tgtEl>
                                        <p:attrNameLst>
                                          <p:attrName>style.visibility</p:attrName>
                                        </p:attrNameLst>
                                      </p:cBhvr>
                                      <p:to>
                                        <p:strVal val="visible"/>
                                      </p:to>
                                    </p:set>
                                    <p:anim calcmode="lin" valueType="num">
                                      <p:cBhvr additive="base">
                                        <p:cTn id="24" dur="500" fill="hold"/>
                                        <p:tgtEl>
                                          <p:spTgt spid="6144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1446">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61446">
                                            <p:txEl>
                                              <p:pRg st="1" end="1"/>
                                            </p:txEl>
                                          </p:spTgt>
                                        </p:tgtEl>
                                        <p:attrNameLst>
                                          <p:attrName>style.visibility</p:attrName>
                                        </p:attrNameLst>
                                      </p:cBhvr>
                                      <p:to>
                                        <p:strVal val="visible"/>
                                      </p:to>
                                    </p:set>
                                    <p:anim calcmode="lin" valueType="num">
                                      <p:cBhvr additive="base">
                                        <p:cTn id="28" dur="500" fill="hold"/>
                                        <p:tgtEl>
                                          <p:spTgt spid="61446">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1446">
                                            <p:txEl>
                                              <p:pRg st="1" end="1"/>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1446">
                                            <p:txEl>
                                              <p:pRg st="2" end="2"/>
                                            </p:txEl>
                                          </p:spTgt>
                                        </p:tgtEl>
                                        <p:attrNameLst>
                                          <p:attrName>style.visibility</p:attrName>
                                        </p:attrNameLst>
                                      </p:cBhvr>
                                      <p:to>
                                        <p:strVal val="visible"/>
                                      </p:to>
                                    </p:set>
                                    <p:anim calcmode="lin" valueType="num">
                                      <p:cBhvr additive="base">
                                        <p:cTn id="32" dur="500" fill="hold"/>
                                        <p:tgtEl>
                                          <p:spTgt spid="61446">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1446">
                                            <p:txEl>
                                              <p:pRg st="2" end="2"/>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61446">
                                            <p:txEl>
                                              <p:pRg st="3" end="3"/>
                                            </p:txEl>
                                          </p:spTgt>
                                        </p:tgtEl>
                                        <p:attrNameLst>
                                          <p:attrName>style.visibility</p:attrName>
                                        </p:attrNameLst>
                                      </p:cBhvr>
                                      <p:to>
                                        <p:strVal val="visible"/>
                                      </p:to>
                                    </p:set>
                                    <p:anim calcmode="lin" valueType="num">
                                      <p:cBhvr additive="base">
                                        <p:cTn id="36" dur="500" fill="hold"/>
                                        <p:tgtEl>
                                          <p:spTgt spid="61446">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1446">
                                            <p:txEl>
                                              <p:pRg st="3" end="3"/>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61446">
                                            <p:txEl>
                                              <p:pRg st="4" end="4"/>
                                            </p:txEl>
                                          </p:spTgt>
                                        </p:tgtEl>
                                        <p:attrNameLst>
                                          <p:attrName>style.visibility</p:attrName>
                                        </p:attrNameLst>
                                      </p:cBhvr>
                                      <p:to>
                                        <p:strVal val="visible"/>
                                      </p:to>
                                    </p:set>
                                    <p:anim calcmode="lin" valueType="num">
                                      <p:cBhvr additive="base">
                                        <p:cTn id="40" dur="500" fill="hold"/>
                                        <p:tgtEl>
                                          <p:spTgt spid="61446">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144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61445"/>
                                        </p:tgtEl>
                                        <p:attrNameLst>
                                          <p:attrName>style.visibility</p:attrName>
                                        </p:attrNameLst>
                                      </p:cBhvr>
                                      <p:to>
                                        <p:strVal val="visible"/>
                                      </p:to>
                                    </p:set>
                                    <p:anim calcmode="lin" valueType="num">
                                      <p:cBhvr additive="base">
                                        <p:cTn id="46" dur="500" fill="hold"/>
                                        <p:tgtEl>
                                          <p:spTgt spid="61445"/>
                                        </p:tgtEl>
                                        <p:attrNameLst>
                                          <p:attrName>ppt_x</p:attrName>
                                        </p:attrNameLst>
                                      </p:cBhvr>
                                      <p:tavLst>
                                        <p:tav tm="0">
                                          <p:val>
                                            <p:strVal val="#ppt_x"/>
                                          </p:val>
                                        </p:tav>
                                        <p:tav tm="100000">
                                          <p:val>
                                            <p:strVal val="#ppt_x"/>
                                          </p:val>
                                        </p:tav>
                                      </p:tavLst>
                                    </p:anim>
                                    <p:anim calcmode="lin" valueType="num">
                                      <p:cBhvr additive="base">
                                        <p:cTn id="47" dur="500" fill="hold"/>
                                        <p:tgtEl>
                                          <p:spTgt spid="6144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61447">
                                            <p:txEl>
                                              <p:pRg st="0" end="0"/>
                                            </p:txEl>
                                          </p:spTgt>
                                        </p:tgtEl>
                                        <p:attrNameLst>
                                          <p:attrName>style.visibility</p:attrName>
                                        </p:attrNameLst>
                                      </p:cBhvr>
                                      <p:to>
                                        <p:strVal val="visible"/>
                                      </p:to>
                                    </p:set>
                                    <p:anim calcmode="lin" valueType="num">
                                      <p:cBhvr additive="base">
                                        <p:cTn id="52" dur="500" fill="hold"/>
                                        <p:tgtEl>
                                          <p:spTgt spid="61447">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61447">
                                            <p:txEl>
                                              <p:pRg st="0" end="0"/>
                                            </p:txEl>
                                          </p:spTgt>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61447">
                                            <p:txEl>
                                              <p:pRg st="1" end="1"/>
                                            </p:txEl>
                                          </p:spTgt>
                                        </p:tgtEl>
                                        <p:attrNameLst>
                                          <p:attrName>style.visibility</p:attrName>
                                        </p:attrNameLst>
                                      </p:cBhvr>
                                      <p:to>
                                        <p:strVal val="visible"/>
                                      </p:to>
                                    </p:set>
                                    <p:anim calcmode="lin" valueType="num">
                                      <p:cBhvr additive="base">
                                        <p:cTn id="56" dur="500" fill="hold"/>
                                        <p:tgtEl>
                                          <p:spTgt spid="61447">
                                            <p:txEl>
                                              <p:pRg st="1" end="1"/>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61447">
                                            <p:txEl>
                                              <p:pRg st="1" end="1"/>
                                            </p:txEl>
                                          </p:spTgt>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61447">
                                            <p:txEl>
                                              <p:pRg st="2" end="2"/>
                                            </p:txEl>
                                          </p:spTgt>
                                        </p:tgtEl>
                                        <p:attrNameLst>
                                          <p:attrName>style.visibility</p:attrName>
                                        </p:attrNameLst>
                                      </p:cBhvr>
                                      <p:to>
                                        <p:strVal val="visible"/>
                                      </p:to>
                                    </p:set>
                                    <p:anim calcmode="lin" valueType="num">
                                      <p:cBhvr additive="base">
                                        <p:cTn id="60" dur="500" fill="hold"/>
                                        <p:tgtEl>
                                          <p:spTgt spid="61447">
                                            <p:txEl>
                                              <p:pRg st="2" end="2"/>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61447">
                                            <p:txEl>
                                              <p:pRg st="2" end="2"/>
                                            </p:txEl>
                                          </p:spTgt>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61447">
                                            <p:txEl>
                                              <p:pRg st="3" end="3"/>
                                            </p:txEl>
                                          </p:spTgt>
                                        </p:tgtEl>
                                        <p:attrNameLst>
                                          <p:attrName>style.visibility</p:attrName>
                                        </p:attrNameLst>
                                      </p:cBhvr>
                                      <p:to>
                                        <p:strVal val="visible"/>
                                      </p:to>
                                    </p:set>
                                    <p:anim calcmode="lin" valueType="num">
                                      <p:cBhvr additive="base">
                                        <p:cTn id="64" dur="500" fill="hold"/>
                                        <p:tgtEl>
                                          <p:spTgt spid="61447">
                                            <p:txEl>
                                              <p:pRg st="3" end="3"/>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61447">
                                            <p:txEl>
                                              <p:pRg st="3" end="3"/>
                                            </p:txEl>
                                          </p:spTgt>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61447">
                                            <p:txEl>
                                              <p:pRg st="4" end="4"/>
                                            </p:txEl>
                                          </p:spTgt>
                                        </p:tgtEl>
                                        <p:attrNameLst>
                                          <p:attrName>style.visibility</p:attrName>
                                        </p:attrNameLst>
                                      </p:cBhvr>
                                      <p:to>
                                        <p:strVal val="visible"/>
                                      </p:to>
                                    </p:set>
                                    <p:anim calcmode="lin" valueType="num">
                                      <p:cBhvr additive="base">
                                        <p:cTn id="68" dur="500" fill="hold"/>
                                        <p:tgtEl>
                                          <p:spTgt spid="61447">
                                            <p:txEl>
                                              <p:pRg st="4" end="4"/>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61447">
                                            <p:txEl>
                                              <p:pRg st="4" end="4"/>
                                            </p:txEl>
                                          </p:spTgt>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61447">
                                            <p:txEl>
                                              <p:pRg st="5" end="5"/>
                                            </p:txEl>
                                          </p:spTgt>
                                        </p:tgtEl>
                                        <p:attrNameLst>
                                          <p:attrName>style.visibility</p:attrName>
                                        </p:attrNameLst>
                                      </p:cBhvr>
                                      <p:to>
                                        <p:strVal val="visible"/>
                                      </p:to>
                                    </p:set>
                                    <p:anim calcmode="lin" valueType="num">
                                      <p:cBhvr additive="base">
                                        <p:cTn id="72" dur="500" fill="hold"/>
                                        <p:tgtEl>
                                          <p:spTgt spid="61447">
                                            <p:txEl>
                                              <p:pRg st="5" end="5"/>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61447">
                                            <p:txEl>
                                              <p:pRg st="5" end="5"/>
                                            </p:txEl>
                                          </p:spTgt>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61447">
                                            <p:txEl>
                                              <p:pRg st="6" end="6"/>
                                            </p:txEl>
                                          </p:spTgt>
                                        </p:tgtEl>
                                        <p:attrNameLst>
                                          <p:attrName>style.visibility</p:attrName>
                                        </p:attrNameLst>
                                      </p:cBhvr>
                                      <p:to>
                                        <p:strVal val="visible"/>
                                      </p:to>
                                    </p:set>
                                    <p:anim calcmode="lin" valueType="num">
                                      <p:cBhvr additive="base">
                                        <p:cTn id="76" dur="500" fill="hold"/>
                                        <p:tgtEl>
                                          <p:spTgt spid="61447">
                                            <p:txEl>
                                              <p:pRg st="6" end="6"/>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614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61448">
                                            <p:txEl>
                                              <p:pRg st="0" end="0"/>
                                            </p:txEl>
                                          </p:spTgt>
                                        </p:tgtEl>
                                        <p:attrNameLst>
                                          <p:attrName>style.visibility</p:attrName>
                                        </p:attrNameLst>
                                      </p:cBhvr>
                                      <p:to>
                                        <p:strVal val="visible"/>
                                      </p:to>
                                    </p:set>
                                    <p:anim calcmode="lin" valueType="num">
                                      <p:cBhvr additive="base">
                                        <p:cTn id="82" dur="500" fill="hold"/>
                                        <p:tgtEl>
                                          <p:spTgt spid="61448">
                                            <p:txEl>
                                              <p:pRg st="0" end="0"/>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61448">
                                            <p:txEl>
                                              <p:pRg st="0" end="0"/>
                                            </p:txEl>
                                          </p:spTgt>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61448">
                                            <p:txEl>
                                              <p:pRg st="1" end="1"/>
                                            </p:txEl>
                                          </p:spTgt>
                                        </p:tgtEl>
                                        <p:attrNameLst>
                                          <p:attrName>style.visibility</p:attrName>
                                        </p:attrNameLst>
                                      </p:cBhvr>
                                      <p:to>
                                        <p:strVal val="visible"/>
                                      </p:to>
                                    </p:set>
                                    <p:anim calcmode="lin" valueType="num">
                                      <p:cBhvr additive="base">
                                        <p:cTn id="86" dur="500" fill="hold"/>
                                        <p:tgtEl>
                                          <p:spTgt spid="61448">
                                            <p:txEl>
                                              <p:pRg st="1" end="1"/>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6144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28600" y="0"/>
            <a:ext cx="8686800" cy="1006475"/>
          </a:xfrm>
          <a:prstGeom prst="rect">
            <a:avLst/>
          </a:prstGeom>
          <a:noFill/>
          <a:ln w="9525">
            <a:noFill/>
            <a:miter lim="800000"/>
            <a:headEnd/>
            <a:tailEnd/>
          </a:ln>
        </p:spPr>
        <p:txBody>
          <a:bodyPr>
            <a:spAutoFit/>
          </a:bodyPr>
          <a:lstStyle/>
          <a:p>
            <a:pPr>
              <a:spcBef>
                <a:spcPct val="50000"/>
              </a:spcBef>
            </a:pPr>
            <a:r>
              <a:rPr lang="en-US" sz="3000" b="1"/>
              <a:t>Example : homogeneous compression of a flat circular disk:</a:t>
            </a:r>
          </a:p>
        </p:txBody>
      </p:sp>
      <p:sp>
        <p:nvSpPr>
          <p:cNvPr id="60419" name="Text Box 3"/>
          <p:cNvSpPr txBox="1">
            <a:spLocks noChangeArrowheads="1"/>
          </p:cNvSpPr>
          <p:nvPr/>
        </p:nvSpPr>
        <p:spPr bwMode="auto">
          <a:xfrm>
            <a:off x="457200" y="1143000"/>
            <a:ext cx="8686800" cy="1187450"/>
          </a:xfrm>
          <a:prstGeom prst="rect">
            <a:avLst/>
          </a:prstGeom>
          <a:noFill/>
          <a:ln w="9525">
            <a:noFill/>
            <a:miter lim="800000"/>
            <a:headEnd/>
            <a:tailEnd/>
          </a:ln>
        </p:spPr>
        <p:txBody>
          <a:bodyPr>
            <a:spAutoFit/>
          </a:bodyPr>
          <a:lstStyle/>
          <a:p>
            <a:r>
              <a:rPr lang="en-US" sz="2400"/>
              <a:t>Assumption: no barreling and small thickness, then the frictional conditions on the top and bottom faces of the disk are described by a constant coefficient of Coulomb friction;</a:t>
            </a:r>
          </a:p>
        </p:txBody>
      </p:sp>
      <p:pic>
        <p:nvPicPr>
          <p:cNvPr id="60420" name="Picture 4"/>
          <p:cNvPicPr>
            <a:picLocks noChangeAspect="1" noChangeArrowheads="1"/>
          </p:cNvPicPr>
          <p:nvPr/>
        </p:nvPicPr>
        <p:blipFill>
          <a:blip r:embed="rId2" cstate="print"/>
          <a:srcRect/>
          <a:stretch>
            <a:fillRect/>
          </a:stretch>
        </p:blipFill>
        <p:spPr bwMode="auto">
          <a:xfrm>
            <a:off x="228600" y="2438400"/>
            <a:ext cx="3543300" cy="1784350"/>
          </a:xfrm>
          <a:prstGeom prst="rect">
            <a:avLst/>
          </a:prstGeom>
          <a:noFill/>
          <a:ln w="9525">
            <a:noFill/>
            <a:miter lim="800000"/>
            <a:headEnd/>
            <a:tailEnd/>
          </a:ln>
        </p:spPr>
      </p:pic>
      <p:pic>
        <p:nvPicPr>
          <p:cNvPr id="60421" name="Picture 5"/>
          <p:cNvPicPr>
            <a:picLocks noChangeAspect="1" noChangeArrowheads="1"/>
          </p:cNvPicPr>
          <p:nvPr/>
        </p:nvPicPr>
        <p:blipFill>
          <a:blip r:embed="rId3" cstate="print"/>
          <a:srcRect/>
          <a:stretch>
            <a:fillRect/>
          </a:stretch>
        </p:blipFill>
        <p:spPr bwMode="auto">
          <a:xfrm>
            <a:off x="3962400" y="2362200"/>
            <a:ext cx="4953000" cy="3429000"/>
          </a:xfrm>
          <a:prstGeom prst="rect">
            <a:avLst/>
          </a:prstGeom>
          <a:noFill/>
          <a:ln w="9525">
            <a:noFill/>
            <a:miter lim="800000"/>
            <a:headEnd/>
            <a:tailEnd/>
          </a:ln>
        </p:spPr>
      </p:pic>
      <p:sp>
        <p:nvSpPr>
          <p:cNvPr id="60422" name="Text Box 6"/>
          <p:cNvSpPr txBox="1">
            <a:spLocks noChangeArrowheads="1"/>
          </p:cNvSpPr>
          <p:nvPr/>
        </p:nvSpPr>
        <p:spPr bwMode="auto">
          <a:xfrm>
            <a:off x="228600" y="4343400"/>
            <a:ext cx="3429000" cy="1920875"/>
          </a:xfrm>
          <a:prstGeom prst="rect">
            <a:avLst/>
          </a:prstGeom>
          <a:noFill/>
          <a:ln w="9525">
            <a:noFill/>
            <a:miter lim="800000"/>
            <a:headEnd/>
            <a:tailEnd/>
          </a:ln>
        </p:spPr>
        <p:txBody>
          <a:bodyPr>
            <a:spAutoFit/>
          </a:bodyPr>
          <a:lstStyle/>
          <a:p>
            <a:r>
              <a:rPr lang="en-US" sz="2000" b="1"/>
              <a:t>Where</a:t>
            </a:r>
          </a:p>
          <a:p>
            <a:r>
              <a:rPr lang="en-US" sz="2000" b="1"/>
              <a:t>μ = frictional coefficient</a:t>
            </a:r>
          </a:p>
          <a:p>
            <a:r>
              <a:rPr lang="en-US" sz="2000" b="1"/>
              <a:t>τ = the shearing stress at the interface</a:t>
            </a:r>
          </a:p>
          <a:p>
            <a:r>
              <a:rPr lang="en-US" sz="2000" b="1"/>
              <a:t>p = the stress normal to the interface</a:t>
            </a:r>
          </a:p>
        </p:txBody>
      </p:sp>
      <p:sp>
        <p:nvSpPr>
          <p:cNvPr id="60423" name="Text Box 7"/>
          <p:cNvSpPr txBox="1">
            <a:spLocks noChangeArrowheads="1"/>
          </p:cNvSpPr>
          <p:nvPr/>
        </p:nvSpPr>
        <p:spPr bwMode="auto">
          <a:xfrm>
            <a:off x="4114800" y="5867400"/>
            <a:ext cx="4876800" cy="822325"/>
          </a:xfrm>
          <a:prstGeom prst="rect">
            <a:avLst/>
          </a:prstGeom>
          <a:noFill/>
          <a:ln w="9525">
            <a:noFill/>
            <a:miter lim="800000"/>
            <a:headEnd/>
            <a:tailEnd/>
          </a:ln>
        </p:spPr>
        <p:txBody>
          <a:bodyPr>
            <a:spAutoFit/>
          </a:bodyPr>
          <a:lstStyle/>
          <a:p>
            <a:r>
              <a:rPr lang="en-US" sz="2400"/>
              <a:t>Deformation pressure in compression as a function of u and a/h.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animEffect transition="in" filter="checkerboard(across)">
                                      <p:cBhvr>
                                        <p:cTn id="7" dur="500"/>
                                        <p:tgtEl>
                                          <p:spTgt spid="604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0419">
                                            <p:txEl>
                                              <p:pRg st="0" end="0"/>
                                            </p:txEl>
                                          </p:spTgt>
                                        </p:tgtEl>
                                        <p:attrNameLst>
                                          <p:attrName>style.visibility</p:attrName>
                                        </p:attrNameLst>
                                      </p:cBhvr>
                                      <p:to>
                                        <p:strVal val="visible"/>
                                      </p:to>
                                    </p:set>
                                    <p:anim calcmode="lin" valueType="num">
                                      <p:cBhvr additive="base">
                                        <p:cTn id="12" dur="500" fill="hold"/>
                                        <p:tgtEl>
                                          <p:spTgt spid="6041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04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0420"/>
                                        </p:tgtEl>
                                        <p:attrNameLst>
                                          <p:attrName>style.visibility</p:attrName>
                                        </p:attrNameLst>
                                      </p:cBhvr>
                                      <p:to>
                                        <p:strVal val="visible"/>
                                      </p:to>
                                    </p:set>
                                    <p:anim calcmode="lin" valueType="num">
                                      <p:cBhvr additive="base">
                                        <p:cTn id="18" dur="500" fill="hold"/>
                                        <p:tgtEl>
                                          <p:spTgt spid="60420"/>
                                        </p:tgtEl>
                                        <p:attrNameLst>
                                          <p:attrName>ppt_x</p:attrName>
                                        </p:attrNameLst>
                                      </p:cBhvr>
                                      <p:tavLst>
                                        <p:tav tm="0">
                                          <p:val>
                                            <p:strVal val="#ppt_x"/>
                                          </p:val>
                                        </p:tav>
                                        <p:tav tm="100000">
                                          <p:val>
                                            <p:strVal val="#ppt_x"/>
                                          </p:val>
                                        </p:tav>
                                      </p:tavLst>
                                    </p:anim>
                                    <p:anim calcmode="lin" valueType="num">
                                      <p:cBhvr additive="base">
                                        <p:cTn id="19" dur="500" fill="hold"/>
                                        <p:tgtEl>
                                          <p:spTgt spid="604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0422"/>
                                        </p:tgtEl>
                                        <p:attrNameLst>
                                          <p:attrName>style.visibility</p:attrName>
                                        </p:attrNameLst>
                                      </p:cBhvr>
                                      <p:to>
                                        <p:strVal val="visible"/>
                                      </p:to>
                                    </p:set>
                                    <p:anim calcmode="lin" valueType="num">
                                      <p:cBhvr additive="base">
                                        <p:cTn id="24" dur="500" fill="hold"/>
                                        <p:tgtEl>
                                          <p:spTgt spid="60422"/>
                                        </p:tgtEl>
                                        <p:attrNameLst>
                                          <p:attrName>ppt_x</p:attrName>
                                        </p:attrNameLst>
                                      </p:cBhvr>
                                      <p:tavLst>
                                        <p:tav tm="0">
                                          <p:val>
                                            <p:strVal val="#ppt_x"/>
                                          </p:val>
                                        </p:tav>
                                        <p:tav tm="100000">
                                          <p:val>
                                            <p:strVal val="#ppt_x"/>
                                          </p:val>
                                        </p:tav>
                                      </p:tavLst>
                                    </p:anim>
                                    <p:anim calcmode="lin" valueType="num">
                                      <p:cBhvr additive="base">
                                        <p:cTn id="25" dur="500" fill="hold"/>
                                        <p:tgtEl>
                                          <p:spTgt spid="6042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0421"/>
                                        </p:tgtEl>
                                        <p:attrNameLst>
                                          <p:attrName>style.visibility</p:attrName>
                                        </p:attrNameLst>
                                      </p:cBhvr>
                                      <p:to>
                                        <p:strVal val="visible"/>
                                      </p:to>
                                    </p:set>
                                    <p:anim calcmode="lin" valueType="num">
                                      <p:cBhvr additive="base">
                                        <p:cTn id="30" dur="500" fill="hold"/>
                                        <p:tgtEl>
                                          <p:spTgt spid="60421"/>
                                        </p:tgtEl>
                                        <p:attrNameLst>
                                          <p:attrName>ppt_x</p:attrName>
                                        </p:attrNameLst>
                                      </p:cBhvr>
                                      <p:tavLst>
                                        <p:tav tm="0">
                                          <p:val>
                                            <p:strVal val="#ppt_x"/>
                                          </p:val>
                                        </p:tav>
                                        <p:tav tm="100000">
                                          <p:val>
                                            <p:strVal val="#ppt_x"/>
                                          </p:val>
                                        </p:tav>
                                      </p:tavLst>
                                    </p:anim>
                                    <p:anim calcmode="lin" valueType="num">
                                      <p:cBhvr additive="base">
                                        <p:cTn id="31" dur="500" fill="hold"/>
                                        <p:tgtEl>
                                          <p:spTgt spid="6042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0423"/>
                                        </p:tgtEl>
                                        <p:attrNameLst>
                                          <p:attrName>style.visibility</p:attrName>
                                        </p:attrNameLst>
                                      </p:cBhvr>
                                      <p:to>
                                        <p:strVal val="visible"/>
                                      </p:to>
                                    </p:set>
                                    <p:anim calcmode="lin" valueType="num">
                                      <p:cBhvr additive="base">
                                        <p:cTn id="36" dur="500" fill="hold"/>
                                        <p:tgtEl>
                                          <p:spTgt spid="60423"/>
                                        </p:tgtEl>
                                        <p:attrNameLst>
                                          <p:attrName>ppt_x</p:attrName>
                                        </p:attrNameLst>
                                      </p:cBhvr>
                                      <p:tavLst>
                                        <p:tav tm="0">
                                          <p:val>
                                            <p:strVal val="#ppt_x"/>
                                          </p:val>
                                        </p:tav>
                                        <p:tav tm="100000">
                                          <p:val>
                                            <p:strVal val="#ppt_x"/>
                                          </p:val>
                                        </p:tav>
                                      </p:tavLst>
                                    </p:anim>
                                    <p:anim calcmode="lin" valueType="num">
                                      <p:cBhvr additive="base">
                                        <p:cTn id="37" dur="500" fill="hold"/>
                                        <p:tgtEl>
                                          <p:spTgt spid="604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2" grpId="0"/>
      <p:bldP spid="6042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0" y="152400"/>
            <a:ext cx="8839200" cy="579438"/>
          </a:xfrm>
          <a:prstGeom prst="rect">
            <a:avLst/>
          </a:prstGeom>
          <a:noFill/>
          <a:ln w="9525">
            <a:noFill/>
            <a:miter lim="800000"/>
            <a:headEnd/>
            <a:tailEnd/>
          </a:ln>
        </p:spPr>
        <p:txBody>
          <a:bodyPr>
            <a:spAutoFit/>
          </a:bodyPr>
          <a:lstStyle/>
          <a:p>
            <a:pPr>
              <a:spcBef>
                <a:spcPct val="50000"/>
              </a:spcBef>
            </a:pPr>
            <a:r>
              <a:rPr lang="en-US" sz="3200" b="1"/>
              <a:t>Example: friction in forging:</a:t>
            </a:r>
          </a:p>
        </p:txBody>
      </p:sp>
      <p:pic>
        <p:nvPicPr>
          <p:cNvPr id="112643" name="Picture 3"/>
          <p:cNvPicPr>
            <a:picLocks noChangeAspect="1" noChangeArrowheads="1"/>
          </p:cNvPicPr>
          <p:nvPr/>
        </p:nvPicPr>
        <p:blipFill>
          <a:blip r:embed="rId2" cstate="print"/>
          <a:srcRect/>
          <a:stretch>
            <a:fillRect/>
          </a:stretch>
        </p:blipFill>
        <p:spPr bwMode="auto">
          <a:xfrm>
            <a:off x="228600" y="838200"/>
            <a:ext cx="2463800" cy="2590800"/>
          </a:xfrm>
          <a:prstGeom prst="rect">
            <a:avLst/>
          </a:prstGeom>
          <a:noFill/>
          <a:ln w="9525">
            <a:noFill/>
            <a:miter lim="800000"/>
            <a:headEnd/>
            <a:tailEnd/>
          </a:ln>
        </p:spPr>
      </p:pic>
      <p:pic>
        <p:nvPicPr>
          <p:cNvPr id="112644" name="Picture 4"/>
          <p:cNvPicPr>
            <a:picLocks noChangeAspect="1" noChangeArrowheads="1"/>
          </p:cNvPicPr>
          <p:nvPr/>
        </p:nvPicPr>
        <p:blipFill>
          <a:blip r:embed="rId3" cstate="print"/>
          <a:srcRect/>
          <a:stretch>
            <a:fillRect/>
          </a:stretch>
        </p:blipFill>
        <p:spPr bwMode="auto">
          <a:xfrm>
            <a:off x="3657600" y="762000"/>
            <a:ext cx="4343400" cy="2819400"/>
          </a:xfrm>
          <a:prstGeom prst="rect">
            <a:avLst/>
          </a:prstGeom>
          <a:noFill/>
          <a:ln w="9525">
            <a:noFill/>
            <a:miter lim="800000"/>
            <a:headEnd/>
            <a:tailEnd/>
          </a:ln>
        </p:spPr>
      </p:pic>
      <p:sp>
        <p:nvSpPr>
          <p:cNvPr id="112645" name="Text Box 5"/>
          <p:cNvSpPr txBox="1">
            <a:spLocks noChangeArrowheads="1"/>
          </p:cNvSpPr>
          <p:nvPr/>
        </p:nvSpPr>
        <p:spPr bwMode="auto">
          <a:xfrm>
            <a:off x="1600200" y="3600450"/>
            <a:ext cx="7010400" cy="3257550"/>
          </a:xfrm>
          <a:prstGeom prst="rect">
            <a:avLst/>
          </a:prstGeom>
          <a:noFill/>
          <a:ln w="9525">
            <a:noFill/>
            <a:miter lim="800000"/>
            <a:headEnd/>
            <a:tailEnd/>
          </a:ln>
        </p:spPr>
        <p:txBody>
          <a:bodyPr>
            <a:spAutoFit/>
          </a:bodyPr>
          <a:lstStyle/>
          <a:p>
            <a:r>
              <a:rPr lang="en-US" sz="3200" b="1"/>
              <a:t>Functions of a metal working lubricant</a:t>
            </a:r>
          </a:p>
          <a:p>
            <a:r>
              <a:rPr lang="en-US" sz="3200"/>
              <a:t>- </a:t>
            </a:r>
            <a:r>
              <a:rPr lang="en-US" sz="2400"/>
              <a:t>Reduces deformation load</a:t>
            </a:r>
          </a:p>
          <a:p>
            <a:r>
              <a:rPr lang="en-US" sz="2400"/>
              <a:t>- Increases limit of deformation before fracture</a:t>
            </a:r>
          </a:p>
          <a:p>
            <a:r>
              <a:rPr lang="en-US" sz="2400"/>
              <a:t>- Controls surface finish</a:t>
            </a:r>
          </a:p>
          <a:p>
            <a:r>
              <a:rPr lang="en-US" sz="2400"/>
              <a:t>- Minimizes metal pickup on tools</a:t>
            </a:r>
          </a:p>
          <a:p>
            <a:r>
              <a:rPr lang="en-US" sz="2400"/>
              <a:t>- Minimizes tool wear</a:t>
            </a:r>
          </a:p>
          <a:p>
            <a:r>
              <a:rPr lang="en-US" sz="2400"/>
              <a:t>- Thermally insulates the workpiece and the tools</a:t>
            </a:r>
          </a:p>
          <a:p>
            <a:r>
              <a:rPr lang="en-US" sz="2400"/>
              <a:t>- Cools the workpiece and/or tools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2642">
                                            <p:txEl>
                                              <p:pRg st="0" end="0"/>
                                            </p:txEl>
                                          </p:spTgt>
                                        </p:tgtEl>
                                        <p:attrNameLst>
                                          <p:attrName>style.visibility</p:attrName>
                                        </p:attrNameLst>
                                      </p:cBhvr>
                                      <p:to>
                                        <p:strVal val="visible"/>
                                      </p:to>
                                    </p:set>
                                    <p:animEffect transition="in" filter="checkerboard(across)">
                                      <p:cBhvr>
                                        <p:cTn id="7" dur="500"/>
                                        <p:tgtEl>
                                          <p:spTgt spid="1126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2643"/>
                                        </p:tgtEl>
                                        <p:attrNameLst>
                                          <p:attrName>style.visibility</p:attrName>
                                        </p:attrNameLst>
                                      </p:cBhvr>
                                      <p:to>
                                        <p:strVal val="visible"/>
                                      </p:to>
                                    </p:set>
                                    <p:anim calcmode="lin" valueType="num">
                                      <p:cBhvr additive="base">
                                        <p:cTn id="12" dur="500" fill="hold"/>
                                        <p:tgtEl>
                                          <p:spTgt spid="112643"/>
                                        </p:tgtEl>
                                        <p:attrNameLst>
                                          <p:attrName>ppt_x</p:attrName>
                                        </p:attrNameLst>
                                      </p:cBhvr>
                                      <p:tavLst>
                                        <p:tav tm="0">
                                          <p:val>
                                            <p:strVal val="#ppt_x"/>
                                          </p:val>
                                        </p:tav>
                                        <p:tav tm="100000">
                                          <p:val>
                                            <p:strVal val="#ppt_x"/>
                                          </p:val>
                                        </p:tav>
                                      </p:tavLst>
                                    </p:anim>
                                    <p:anim calcmode="lin" valueType="num">
                                      <p:cBhvr additive="base">
                                        <p:cTn id="13" dur="500" fill="hold"/>
                                        <p:tgtEl>
                                          <p:spTgt spid="11264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2644"/>
                                        </p:tgtEl>
                                        <p:attrNameLst>
                                          <p:attrName>style.visibility</p:attrName>
                                        </p:attrNameLst>
                                      </p:cBhvr>
                                      <p:to>
                                        <p:strVal val="visible"/>
                                      </p:to>
                                    </p:set>
                                    <p:anim calcmode="lin" valueType="num">
                                      <p:cBhvr additive="base">
                                        <p:cTn id="18" dur="500" fill="hold"/>
                                        <p:tgtEl>
                                          <p:spTgt spid="112644"/>
                                        </p:tgtEl>
                                        <p:attrNameLst>
                                          <p:attrName>ppt_x</p:attrName>
                                        </p:attrNameLst>
                                      </p:cBhvr>
                                      <p:tavLst>
                                        <p:tav tm="0">
                                          <p:val>
                                            <p:strVal val="#ppt_x"/>
                                          </p:val>
                                        </p:tav>
                                        <p:tav tm="100000">
                                          <p:val>
                                            <p:strVal val="#ppt_x"/>
                                          </p:val>
                                        </p:tav>
                                      </p:tavLst>
                                    </p:anim>
                                    <p:anim calcmode="lin" valueType="num">
                                      <p:cBhvr additive="base">
                                        <p:cTn id="19" dur="500" fill="hold"/>
                                        <p:tgtEl>
                                          <p:spTgt spid="11264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2645"/>
                                        </p:tgtEl>
                                        <p:attrNameLst>
                                          <p:attrName>style.visibility</p:attrName>
                                        </p:attrNameLst>
                                      </p:cBhvr>
                                      <p:to>
                                        <p:strVal val="visible"/>
                                      </p:to>
                                    </p:set>
                                    <p:anim calcmode="lin" valueType="num">
                                      <p:cBhvr additive="base">
                                        <p:cTn id="24" dur="500" fill="hold"/>
                                        <p:tgtEl>
                                          <p:spTgt spid="112645"/>
                                        </p:tgtEl>
                                        <p:attrNameLst>
                                          <p:attrName>ppt_x</p:attrName>
                                        </p:attrNameLst>
                                      </p:cBhvr>
                                      <p:tavLst>
                                        <p:tav tm="0">
                                          <p:val>
                                            <p:strVal val="#ppt_x"/>
                                          </p:val>
                                        </p:tav>
                                        <p:tav tm="100000">
                                          <p:val>
                                            <p:strVal val="#ppt_x"/>
                                          </p:val>
                                        </p:tav>
                                      </p:tavLst>
                                    </p:anim>
                                    <p:anim calcmode="lin" valueType="num">
                                      <p:cBhvr additive="base">
                                        <p:cTn id="25" dur="500" fill="hold"/>
                                        <p:tgtEl>
                                          <p:spTgt spid="1126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304800" y="0"/>
            <a:ext cx="8382000" cy="579438"/>
          </a:xfrm>
          <a:prstGeom prst="rect">
            <a:avLst/>
          </a:prstGeom>
          <a:noFill/>
          <a:ln w="9525">
            <a:noFill/>
            <a:miter lim="800000"/>
            <a:headEnd/>
            <a:tailEnd/>
          </a:ln>
        </p:spPr>
        <p:txBody>
          <a:bodyPr>
            <a:spAutoFit/>
          </a:bodyPr>
          <a:lstStyle/>
          <a:p>
            <a:pPr>
              <a:spcBef>
                <a:spcPct val="50000"/>
              </a:spcBef>
            </a:pPr>
            <a:r>
              <a:rPr lang="en-US" sz="3200" b="1"/>
              <a:t>Workability or Formability:</a:t>
            </a:r>
          </a:p>
        </p:txBody>
      </p:sp>
      <p:sp>
        <p:nvSpPr>
          <p:cNvPr id="109571" name="Text Box 3"/>
          <p:cNvSpPr txBox="1">
            <a:spLocks noChangeArrowheads="1"/>
          </p:cNvSpPr>
          <p:nvPr/>
        </p:nvSpPr>
        <p:spPr bwMode="auto">
          <a:xfrm>
            <a:off x="0" y="533400"/>
            <a:ext cx="8839200" cy="1144588"/>
          </a:xfrm>
          <a:prstGeom prst="rect">
            <a:avLst/>
          </a:prstGeom>
          <a:noFill/>
          <a:ln w="9525">
            <a:noFill/>
            <a:miter lim="800000"/>
            <a:headEnd/>
            <a:tailEnd/>
          </a:ln>
        </p:spPr>
        <p:txBody>
          <a:bodyPr>
            <a:spAutoFit/>
          </a:bodyPr>
          <a:lstStyle/>
          <a:p>
            <a:r>
              <a:rPr lang="en-US" sz="2300" b="1"/>
              <a:t>Workability is concerned with the extent to which a material can be deformed in a specific metal working process without the formation of cracks (Surface or Internal).</a:t>
            </a:r>
            <a:endParaRPr lang="en-US" sz="2300"/>
          </a:p>
        </p:txBody>
      </p:sp>
      <p:pic>
        <p:nvPicPr>
          <p:cNvPr id="109572" name="Picture 4"/>
          <p:cNvPicPr>
            <a:picLocks noChangeAspect="1" noChangeArrowheads="1"/>
          </p:cNvPicPr>
          <p:nvPr/>
        </p:nvPicPr>
        <p:blipFill>
          <a:blip r:embed="rId2" cstate="print"/>
          <a:srcRect/>
          <a:stretch>
            <a:fillRect/>
          </a:stretch>
        </p:blipFill>
        <p:spPr bwMode="auto">
          <a:xfrm>
            <a:off x="457200" y="4114800"/>
            <a:ext cx="3505200" cy="1981200"/>
          </a:xfrm>
          <a:prstGeom prst="rect">
            <a:avLst/>
          </a:prstGeom>
          <a:noFill/>
          <a:ln w="9525">
            <a:noFill/>
            <a:miter lim="800000"/>
            <a:headEnd/>
            <a:tailEnd/>
          </a:ln>
        </p:spPr>
      </p:pic>
      <p:pic>
        <p:nvPicPr>
          <p:cNvPr id="109573" name="Picture 5"/>
          <p:cNvPicPr>
            <a:picLocks noChangeAspect="1" noChangeArrowheads="1"/>
          </p:cNvPicPr>
          <p:nvPr/>
        </p:nvPicPr>
        <p:blipFill>
          <a:blip r:embed="rId3" cstate="print"/>
          <a:srcRect/>
          <a:stretch>
            <a:fillRect/>
          </a:stretch>
        </p:blipFill>
        <p:spPr bwMode="auto">
          <a:xfrm>
            <a:off x="5562600" y="1600200"/>
            <a:ext cx="3581400" cy="2174875"/>
          </a:xfrm>
          <a:prstGeom prst="rect">
            <a:avLst/>
          </a:prstGeom>
          <a:noFill/>
          <a:ln w="9525">
            <a:noFill/>
            <a:miter lim="800000"/>
            <a:headEnd/>
            <a:tailEnd/>
          </a:ln>
        </p:spPr>
      </p:pic>
      <p:sp>
        <p:nvSpPr>
          <p:cNvPr id="109574" name="Text Box 6"/>
          <p:cNvSpPr txBox="1">
            <a:spLocks noChangeArrowheads="1"/>
          </p:cNvSpPr>
          <p:nvPr/>
        </p:nvSpPr>
        <p:spPr bwMode="auto">
          <a:xfrm>
            <a:off x="0" y="6035675"/>
            <a:ext cx="3733800" cy="822325"/>
          </a:xfrm>
          <a:prstGeom prst="rect">
            <a:avLst/>
          </a:prstGeom>
          <a:noFill/>
          <a:ln w="9525">
            <a:noFill/>
            <a:miter lim="800000"/>
            <a:headEnd/>
            <a:tailEnd/>
          </a:ln>
        </p:spPr>
        <p:txBody>
          <a:bodyPr>
            <a:spAutoFit/>
          </a:bodyPr>
          <a:lstStyle/>
          <a:p>
            <a:r>
              <a:rPr lang="en-US" sz="2400"/>
              <a:t>Dependence of forming limit </a:t>
            </a:r>
          </a:p>
          <a:p>
            <a:r>
              <a:rPr lang="en-US" sz="2400"/>
              <a:t>Of mean normal stress σ</a:t>
            </a:r>
            <a:r>
              <a:rPr lang="en-US" sz="1400"/>
              <a:t>m</a:t>
            </a:r>
            <a:r>
              <a:rPr lang="en-US" sz="2400"/>
              <a:t>.</a:t>
            </a:r>
          </a:p>
        </p:txBody>
      </p:sp>
      <p:sp>
        <p:nvSpPr>
          <p:cNvPr id="109575" name="Text Box 7"/>
          <p:cNvSpPr txBox="1">
            <a:spLocks noChangeArrowheads="1"/>
          </p:cNvSpPr>
          <p:nvPr/>
        </p:nvSpPr>
        <p:spPr bwMode="auto">
          <a:xfrm>
            <a:off x="4343400" y="3962400"/>
            <a:ext cx="4800600" cy="2282825"/>
          </a:xfrm>
          <a:prstGeom prst="rect">
            <a:avLst/>
          </a:prstGeom>
          <a:noFill/>
          <a:ln w="9525">
            <a:noFill/>
            <a:miter lim="800000"/>
            <a:headEnd/>
            <a:tailEnd/>
          </a:ln>
        </p:spPr>
        <p:txBody>
          <a:bodyPr>
            <a:spAutoFit/>
          </a:bodyPr>
          <a:lstStyle/>
          <a:p>
            <a:pPr marL="342900" indent="-342900"/>
            <a:r>
              <a:rPr lang="en-US" sz="2400"/>
              <a:t>Examples of cracks in metalworking </a:t>
            </a:r>
          </a:p>
          <a:p>
            <a:pPr marL="342900" indent="-342900">
              <a:buFontTx/>
              <a:buAutoNum type="alphaLcParenBoth"/>
            </a:pPr>
            <a:r>
              <a:rPr lang="en-US" sz="2400"/>
              <a:t>free surface crack </a:t>
            </a:r>
          </a:p>
          <a:p>
            <a:pPr marL="342900" indent="-342900">
              <a:buFontTx/>
              <a:buAutoNum type="alphaLcParenBoth"/>
            </a:pPr>
            <a:r>
              <a:rPr lang="en-US" sz="2400"/>
              <a:t>surface crack from heavy die friction in extrusion, </a:t>
            </a:r>
          </a:p>
          <a:p>
            <a:pPr marL="342900" indent="-342900"/>
            <a:r>
              <a:rPr lang="en-US" sz="2400"/>
              <a:t>(c) centre burst or chevron cracks in a drawn rod.</a:t>
            </a:r>
          </a:p>
        </p:txBody>
      </p:sp>
      <p:sp>
        <p:nvSpPr>
          <p:cNvPr id="109576" name="Text Box 8"/>
          <p:cNvSpPr txBox="1">
            <a:spLocks noChangeArrowheads="1"/>
          </p:cNvSpPr>
          <p:nvPr/>
        </p:nvSpPr>
        <p:spPr bwMode="auto">
          <a:xfrm>
            <a:off x="0" y="1676400"/>
            <a:ext cx="5334000" cy="2436813"/>
          </a:xfrm>
          <a:prstGeom prst="rect">
            <a:avLst/>
          </a:prstGeom>
          <a:noFill/>
          <a:ln w="9525">
            <a:noFill/>
            <a:miter lim="800000"/>
            <a:headEnd/>
            <a:tailEnd/>
          </a:ln>
        </p:spPr>
        <p:txBody>
          <a:bodyPr>
            <a:spAutoFit/>
          </a:bodyPr>
          <a:lstStyle/>
          <a:p>
            <a:r>
              <a:rPr lang="en-US" b="1"/>
              <a:t>Cracks which occur in metal working processes can be grouped into three broad categories:</a:t>
            </a:r>
          </a:p>
          <a:p>
            <a:r>
              <a:rPr lang="en-US" b="1"/>
              <a:t>1. Cracks at a free surface</a:t>
            </a:r>
          </a:p>
          <a:p>
            <a:r>
              <a:rPr lang="en-US" b="1"/>
              <a:t>2. Cracks that develop in a surface </a:t>
            </a:r>
          </a:p>
          <a:p>
            <a:r>
              <a:rPr lang="en-US" b="1"/>
              <a:t>    where interface friction is high</a:t>
            </a:r>
          </a:p>
          <a:p>
            <a:r>
              <a:rPr lang="en-US" b="1"/>
              <a:t>3. Internal cracks.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9570">
                                            <p:txEl>
                                              <p:pRg st="0" end="0"/>
                                            </p:txEl>
                                          </p:spTgt>
                                        </p:tgtEl>
                                        <p:attrNameLst>
                                          <p:attrName>style.visibility</p:attrName>
                                        </p:attrNameLst>
                                      </p:cBhvr>
                                      <p:to>
                                        <p:strVal val="visible"/>
                                      </p:to>
                                    </p:set>
                                    <p:animEffect transition="in" filter="checkerboard(across)">
                                      <p:cBhvr>
                                        <p:cTn id="7" dur="500"/>
                                        <p:tgtEl>
                                          <p:spTgt spid="1095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9571"/>
                                        </p:tgtEl>
                                        <p:attrNameLst>
                                          <p:attrName>style.visibility</p:attrName>
                                        </p:attrNameLst>
                                      </p:cBhvr>
                                      <p:to>
                                        <p:strVal val="visible"/>
                                      </p:to>
                                    </p:set>
                                    <p:anim calcmode="lin" valueType="num">
                                      <p:cBhvr additive="base">
                                        <p:cTn id="12" dur="500" fill="hold"/>
                                        <p:tgtEl>
                                          <p:spTgt spid="109571"/>
                                        </p:tgtEl>
                                        <p:attrNameLst>
                                          <p:attrName>ppt_x</p:attrName>
                                        </p:attrNameLst>
                                      </p:cBhvr>
                                      <p:tavLst>
                                        <p:tav tm="0">
                                          <p:val>
                                            <p:strVal val="#ppt_x"/>
                                          </p:val>
                                        </p:tav>
                                        <p:tav tm="100000">
                                          <p:val>
                                            <p:strVal val="#ppt_x"/>
                                          </p:val>
                                        </p:tav>
                                      </p:tavLst>
                                    </p:anim>
                                    <p:anim calcmode="lin" valueType="num">
                                      <p:cBhvr additive="base">
                                        <p:cTn id="13" dur="500" fill="hold"/>
                                        <p:tgtEl>
                                          <p:spTgt spid="10957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9576">
                                            <p:txEl>
                                              <p:pRg st="0" end="0"/>
                                            </p:txEl>
                                          </p:spTgt>
                                        </p:tgtEl>
                                        <p:attrNameLst>
                                          <p:attrName>style.visibility</p:attrName>
                                        </p:attrNameLst>
                                      </p:cBhvr>
                                      <p:to>
                                        <p:strVal val="visible"/>
                                      </p:to>
                                    </p:set>
                                    <p:anim calcmode="lin" valueType="num">
                                      <p:cBhvr additive="base">
                                        <p:cTn id="18" dur="500" fill="hold"/>
                                        <p:tgtEl>
                                          <p:spTgt spid="10957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9576">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09576">
                                            <p:txEl>
                                              <p:pRg st="1" end="1"/>
                                            </p:txEl>
                                          </p:spTgt>
                                        </p:tgtEl>
                                        <p:attrNameLst>
                                          <p:attrName>style.visibility</p:attrName>
                                        </p:attrNameLst>
                                      </p:cBhvr>
                                      <p:to>
                                        <p:strVal val="visible"/>
                                      </p:to>
                                    </p:set>
                                    <p:anim calcmode="lin" valueType="num">
                                      <p:cBhvr additive="base">
                                        <p:cTn id="22" dur="500" fill="hold"/>
                                        <p:tgtEl>
                                          <p:spTgt spid="109576">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09576">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9576">
                                            <p:txEl>
                                              <p:pRg st="2" end="2"/>
                                            </p:txEl>
                                          </p:spTgt>
                                        </p:tgtEl>
                                        <p:attrNameLst>
                                          <p:attrName>style.visibility</p:attrName>
                                        </p:attrNameLst>
                                      </p:cBhvr>
                                      <p:to>
                                        <p:strVal val="visible"/>
                                      </p:to>
                                    </p:set>
                                    <p:anim calcmode="lin" valueType="num">
                                      <p:cBhvr additive="base">
                                        <p:cTn id="26" dur="500" fill="hold"/>
                                        <p:tgtEl>
                                          <p:spTgt spid="109576">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9576">
                                            <p:txEl>
                                              <p:pRg st="2" end="2"/>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09576">
                                            <p:txEl>
                                              <p:pRg st="3" end="3"/>
                                            </p:txEl>
                                          </p:spTgt>
                                        </p:tgtEl>
                                        <p:attrNameLst>
                                          <p:attrName>style.visibility</p:attrName>
                                        </p:attrNameLst>
                                      </p:cBhvr>
                                      <p:to>
                                        <p:strVal val="visible"/>
                                      </p:to>
                                    </p:set>
                                    <p:anim calcmode="lin" valueType="num">
                                      <p:cBhvr additive="base">
                                        <p:cTn id="30" dur="500" fill="hold"/>
                                        <p:tgtEl>
                                          <p:spTgt spid="109576">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9576">
                                            <p:txEl>
                                              <p:pRg st="3" end="3"/>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09576">
                                            <p:txEl>
                                              <p:pRg st="4" end="4"/>
                                            </p:txEl>
                                          </p:spTgt>
                                        </p:tgtEl>
                                        <p:attrNameLst>
                                          <p:attrName>style.visibility</p:attrName>
                                        </p:attrNameLst>
                                      </p:cBhvr>
                                      <p:to>
                                        <p:strVal val="visible"/>
                                      </p:to>
                                    </p:set>
                                    <p:anim calcmode="lin" valueType="num">
                                      <p:cBhvr additive="base">
                                        <p:cTn id="34" dur="500" fill="hold"/>
                                        <p:tgtEl>
                                          <p:spTgt spid="109576">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0957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09572"/>
                                        </p:tgtEl>
                                        <p:attrNameLst>
                                          <p:attrName>style.visibility</p:attrName>
                                        </p:attrNameLst>
                                      </p:cBhvr>
                                      <p:to>
                                        <p:strVal val="visible"/>
                                      </p:to>
                                    </p:set>
                                    <p:anim calcmode="lin" valueType="num">
                                      <p:cBhvr additive="base">
                                        <p:cTn id="40" dur="500" fill="hold"/>
                                        <p:tgtEl>
                                          <p:spTgt spid="109572"/>
                                        </p:tgtEl>
                                        <p:attrNameLst>
                                          <p:attrName>ppt_x</p:attrName>
                                        </p:attrNameLst>
                                      </p:cBhvr>
                                      <p:tavLst>
                                        <p:tav tm="0">
                                          <p:val>
                                            <p:strVal val="#ppt_x"/>
                                          </p:val>
                                        </p:tav>
                                        <p:tav tm="100000">
                                          <p:val>
                                            <p:strVal val="#ppt_x"/>
                                          </p:val>
                                        </p:tav>
                                      </p:tavLst>
                                    </p:anim>
                                    <p:anim calcmode="lin" valueType="num">
                                      <p:cBhvr additive="base">
                                        <p:cTn id="41" dur="500" fill="hold"/>
                                        <p:tgtEl>
                                          <p:spTgt spid="10957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9574">
                                            <p:txEl>
                                              <p:pRg st="0" end="0"/>
                                            </p:txEl>
                                          </p:spTgt>
                                        </p:tgtEl>
                                        <p:attrNameLst>
                                          <p:attrName>style.visibility</p:attrName>
                                        </p:attrNameLst>
                                      </p:cBhvr>
                                      <p:to>
                                        <p:strVal val="visible"/>
                                      </p:to>
                                    </p:set>
                                    <p:anim calcmode="lin" valueType="num">
                                      <p:cBhvr additive="base">
                                        <p:cTn id="46" dur="500" fill="hold"/>
                                        <p:tgtEl>
                                          <p:spTgt spid="109574">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09574">
                                            <p:txEl>
                                              <p:pRg st="0" end="0"/>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09574">
                                            <p:txEl>
                                              <p:pRg st="1" end="1"/>
                                            </p:txEl>
                                          </p:spTgt>
                                        </p:tgtEl>
                                        <p:attrNameLst>
                                          <p:attrName>style.visibility</p:attrName>
                                        </p:attrNameLst>
                                      </p:cBhvr>
                                      <p:to>
                                        <p:strVal val="visible"/>
                                      </p:to>
                                    </p:set>
                                    <p:anim calcmode="lin" valueType="num">
                                      <p:cBhvr additive="base">
                                        <p:cTn id="50" dur="500" fill="hold"/>
                                        <p:tgtEl>
                                          <p:spTgt spid="109574">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0957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09573"/>
                                        </p:tgtEl>
                                        <p:attrNameLst>
                                          <p:attrName>style.visibility</p:attrName>
                                        </p:attrNameLst>
                                      </p:cBhvr>
                                      <p:to>
                                        <p:strVal val="visible"/>
                                      </p:to>
                                    </p:set>
                                    <p:anim calcmode="lin" valueType="num">
                                      <p:cBhvr additive="base">
                                        <p:cTn id="56" dur="500" fill="hold"/>
                                        <p:tgtEl>
                                          <p:spTgt spid="109573"/>
                                        </p:tgtEl>
                                        <p:attrNameLst>
                                          <p:attrName>ppt_x</p:attrName>
                                        </p:attrNameLst>
                                      </p:cBhvr>
                                      <p:tavLst>
                                        <p:tav tm="0">
                                          <p:val>
                                            <p:strVal val="#ppt_x"/>
                                          </p:val>
                                        </p:tav>
                                        <p:tav tm="100000">
                                          <p:val>
                                            <p:strVal val="#ppt_x"/>
                                          </p:val>
                                        </p:tav>
                                      </p:tavLst>
                                    </p:anim>
                                    <p:anim calcmode="lin" valueType="num">
                                      <p:cBhvr additive="base">
                                        <p:cTn id="57" dur="500" fill="hold"/>
                                        <p:tgtEl>
                                          <p:spTgt spid="10957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09575"/>
                                        </p:tgtEl>
                                        <p:attrNameLst>
                                          <p:attrName>style.visibility</p:attrName>
                                        </p:attrNameLst>
                                      </p:cBhvr>
                                      <p:to>
                                        <p:strVal val="visible"/>
                                      </p:to>
                                    </p:set>
                                    <p:anim calcmode="lin" valueType="num">
                                      <p:cBhvr additive="base">
                                        <p:cTn id="62" dur="500" fill="hold"/>
                                        <p:tgtEl>
                                          <p:spTgt spid="109575"/>
                                        </p:tgtEl>
                                        <p:attrNameLst>
                                          <p:attrName>ppt_x</p:attrName>
                                        </p:attrNameLst>
                                      </p:cBhvr>
                                      <p:tavLst>
                                        <p:tav tm="0">
                                          <p:val>
                                            <p:strVal val="#ppt_x"/>
                                          </p:val>
                                        </p:tav>
                                        <p:tav tm="100000">
                                          <p:val>
                                            <p:strVal val="#ppt_x"/>
                                          </p:val>
                                        </p:tav>
                                      </p:tavLst>
                                    </p:anim>
                                    <p:anim calcmode="lin" valueType="num">
                                      <p:cBhvr additive="base">
                                        <p:cTn id="63" dur="500" fill="hold"/>
                                        <p:tgtEl>
                                          <p:spTgt spid="1095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p:bldP spid="10957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228600" y="152400"/>
            <a:ext cx="8305800" cy="579438"/>
          </a:xfrm>
          <a:prstGeom prst="rect">
            <a:avLst/>
          </a:prstGeom>
          <a:noFill/>
          <a:ln w="9525">
            <a:noFill/>
            <a:miter lim="800000"/>
            <a:headEnd/>
            <a:tailEnd/>
          </a:ln>
        </p:spPr>
        <p:txBody>
          <a:bodyPr>
            <a:spAutoFit/>
          </a:bodyPr>
          <a:lstStyle/>
          <a:p>
            <a:pPr>
              <a:spcBef>
                <a:spcPct val="50000"/>
              </a:spcBef>
            </a:pPr>
            <a:r>
              <a:rPr lang="en-US" sz="3200" b="1"/>
              <a:t>Cold Formability:</a:t>
            </a:r>
          </a:p>
        </p:txBody>
      </p:sp>
      <p:sp>
        <p:nvSpPr>
          <p:cNvPr id="78851" name="Text Box 3"/>
          <p:cNvSpPr txBox="1">
            <a:spLocks noChangeArrowheads="1"/>
          </p:cNvSpPr>
          <p:nvPr/>
        </p:nvSpPr>
        <p:spPr bwMode="auto">
          <a:xfrm>
            <a:off x="304800" y="762000"/>
            <a:ext cx="8458200" cy="366713"/>
          </a:xfrm>
          <a:prstGeom prst="rect">
            <a:avLst/>
          </a:prstGeom>
          <a:noFill/>
          <a:ln w="9525">
            <a:noFill/>
            <a:miter lim="800000"/>
            <a:headEnd/>
            <a:tailEnd/>
          </a:ln>
        </p:spPr>
        <p:txBody>
          <a:bodyPr>
            <a:spAutoFit/>
          </a:bodyPr>
          <a:lstStyle/>
          <a:p>
            <a:pPr>
              <a:spcBef>
                <a:spcPct val="50000"/>
              </a:spcBef>
            </a:pPr>
            <a:endParaRPr lang="en-US" sz="1800">
              <a:latin typeface="Arial" charset="0"/>
            </a:endParaRPr>
          </a:p>
        </p:txBody>
      </p:sp>
      <p:sp>
        <p:nvSpPr>
          <p:cNvPr id="108548" name="Text Box 4"/>
          <p:cNvSpPr txBox="1">
            <a:spLocks noChangeArrowheads="1"/>
          </p:cNvSpPr>
          <p:nvPr/>
        </p:nvSpPr>
        <p:spPr bwMode="auto">
          <a:xfrm>
            <a:off x="457200" y="838200"/>
            <a:ext cx="8382000" cy="5524500"/>
          </a:xfrm>
          <a:prstGeom prst="rect">
            <a:avLst/>
          </a:prstGeom>
          <a:noFill/>
          <a:ln w="9525">
            <a:noFill/>
            <a:miter lim="800000"/>
            <a:headEnd/>
            <a:tailEnd/>
          </a:ln>
        </p:spPr>
        <p:txBody>
          <a:bodyPr>
            <a:spAutoFit/>
          </a:bodyPr>
          <a:lstStyle/>
          <a:p>
            <a:pPr>
              <a:spcBef>
                <a:spcPct val="50000"/>
              </a:spcBef>
            </a:pPr>
            <a:r>
              <a:rPr lang="en-US" sz="2800"/>
              <a:t>Cold formability  is a measure of the ability of a metal to endure deformation for T</a:t>
            </a:r>
            <a:r>
              <a:rPr lang="en-US" sz="1600"/>
              <a:t>h </a:t>
            </a:r>
            <a:r>
              <a:rPr lang="en-US" sz="2800"/>
              <a:t> </a:t>
            </a:r>
            <a:r>
              <a:rPr lang="en-US" sz="2800">
                <a:cs typeface="Times New Roman" pitchFamily="18" charset="0"/>
              </a:rPr>
              <a:t>&lt; 0.2.</a:t>
            </a:r>
          </a:p>
          <a:p>
            <a:pPr>
              <a:spcBef>
                <a:spcPct val="50000"/>
              </a:spcBef>
            </a:pPr>
            <a:r>
              <a:rPr lang="en-US" sz="2800">
                <a:cs typeface="Times New Roman" pitchFamily="18" charset="0"/>
              </a:rPr>
              <a:t>Greater the cold formability of a material, higher deformation &amp; more complex shapes can be produced.</a:t>
            </a:r>
          </a:p>
          <a:p>
            <a:pPr>
              <a:spcBef>
                <a:spcPct val="50000"/>
              </a:spcBef>
            </a:pPr>
            <a:r>
              <a:rPr lang="en-US" sz="3200">
                <a:cs typeface="Times New Roman" pitchFamily="18" charset="0"/>
              </a:rPr>
              <a:t>Factors affecting cold formability:</a:t>
            </a:r>
          </a:p>
          <a:p>
            <a:pPr>
              <a:spcBef>
                <a:spcPct val="50000"/>
              </a:spcBef>
              <a:buFontTx/>
              <a:buChar char="•"/>
            </a:pPr>
            <a:r>
              <a:rPr lang="en-US" sz="2800">
                <a:cs typeface="Times New Roman" pitchFamily="18" charset="0"/>
              </a:rPr>
              <a:t> Material Properties: Strength, elastic modulus, ductility, cleanliness, microstructure &amp; chemical composition, yield point,  strain hardening, &amp; grain size</a:t>
            </a:r>
          </a:p>
          <a:p>
            <a:pPr>
              <a:spcBef>
                <a:spcPct val="50000"/>
              </a:spcBef>
              <a:buFontTx/>
              <a:buChar char="•"/>
            </a:pPr>
            <a:r>
              <a:rPr lang="en-US" sz="2800">
                <a:cs typeface="Times New Roman" pitchFamily="18" charset="0"/>
              </a:rPr>
              <a:t> Die properties</a:t>
            </a:r>
          </a:p>
          <a:p>
            <a:pPr>
              <a:spcBef>
                <a:spcPct val="50000"/>
              </a:spcBef>
              <a:buFontTx/>
              <a:buChar char="•"/>
            </a:pPr>
            <a:r>
              <a:rPr lang="en-US" sz="2800">
                <a:cs typeface="Times New Roman" pitchFamily="18" charset="0"/>
              </a:rPr>
              <a:t> Shape of the part 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8546">
                                            <p:txEl>
                                              <p:pRg st="0" end="0"/>
                                            </p:txEl>
                                          </p:spTgt>
                                        </p:tgtEl>
                                        <p:attrNameLst>
                                          <p:attrName>style.visibility</p:attrName>
                                        </p:attrNameLst>
                                      </p:cBhvr>
                                      <p:to>
                                        <p:strVal val="visible"/>
                                      </p:to>
                                    </p:set>
                                    <p:animEffect transition="in" filter="checkerboard(across)">
                                      <p:cBhvr>
                                        <p:cTn id="7" dur="500"/>
                                        <p:tgtEl>
                                          <p:spTgt spid="1085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8548">
                                            <p:txEl>
                                              <p:pRg st="0" end="0"/>
                                            </p:txEl>
                                          </p:spTgt>
                                        </p:tgtEl>
                                        <p:attrNameLst>
                                          <p:attrName>style.visibility</p:attrName>
                                        </p:attrNameLst>
                                      </p:cBhvr>
                                      <p:to>
                                        <p:strVal val="visible"/>
                                      </p:to>
                                    </p:set>
                                    <p:anim calcmode="lin" valueType="num">
                                      <p:cBhvr additive="base">
                                        <p:cTn id="12" dur="500" fill="hold"/>
                                        <p:tgtEl>
                                          <p:spTgt spid="10854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85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8548">
                                            <p:txEl>
                                              <p:pRg st="1" end="1"/>
                                            </p:txEl>
                                          </p:spTgt>
                                        </p:tgtEl>
                                        <p:attrNameLst>
                                          <p:attrName>style.visibility</p:attrName>
                                        </p:attrNameLst>
                                      </p:cBhvr>
                                      <p:to>
                                        <p:strVal val="visible"/>
                                      </p:to>
                                    </p:set>
                                    <p:anim calcmode="lin" valueType="num">
                                      <p:cBhvr additive="base">
                                        <p:cTn id="18" dur="500" fill="hold"/>
                                        <p:tgtEl>
                                          <p:spTgt spid="10854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85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8548">
                                            <p:txEl>
                                              <p:pRg st="2" end="2"/>
                                            </p:txEl>
                                          </p:spTgt>
                                        </p:tgtEl>
                                        <p:attrNameLst>
                                          <p:attrName>style.visibility</p:attrName>
                                        </p:attrNameLst>
                                      </p:cBhvr>
                                      <p:to>
                                        <p:strVal val="visible"/>
                                      </p:to>
                                    </p:set>
                                    <p:anim calcmode="lin" valueType="num">
                                      <p:cBhvr additive="base">
                                        <p:cTn id="24" dur="500" fill="hold"/>
                                        <p:tgtEl>
                                          <p:spTgt spid="10854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85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8548">
                                            <p:txEl>
                                              <p:pRg st="3" end="3"/>
                                            </p:txEl>
                                          </p:spTgt>
                                        </p:tgtEl>
                                        <p:attrNameLst>
                                          <p:attrName>style.visibility</p:attrName>
                                        </p:attrNameLst>
                                      </p:cBhvr>
                                      <p:to>
                                        <p:strVal val="visible"/>
                                      </p:to>
                                    </p:set>
                                    <p:anim calcmode="lin" valueType="num">
                                      <p:cBhvr additive="base">
                                        <p:cTn id="30" dur="500" fill="hold"/>
                                        <p:tgtEl>
                                          <p:spTgt spid="10854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85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8548">
                                            <p:txEl>
                                              <p:pRg st="4" end="4"/>
                                            </p:txEl>
                                          </p:spTgt>
                                        </p:tgtEl>
                                        <p:attrNameLst>
                                          <p:attrName>style.visibility</p:attrName>
                                        </p:attrNameLst>
                                      </p:cBhvr>
                                      <p:to>
                                        <p:strVal val="visible"/>
                                      </p:to>
                                    </p:set>
                                    <p:anim calcmode="lin" valueType="num">
                                      <p:cBhvr additive="base">
                                        <p:cTn id="36" dur="500" fill="hold"/>
                                        <p:tgtEl>
                                          <p:spTgt spid="10854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85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08548">
                                            <p:txEl>
                                              <p:pRg st="5" end="5"/>
                                            </p:txEl>
                                          </p:spTgt>
                                        </p:tgtEl>
                                        <p:attrNameLst>
                                          <p:attrName>style.visibility</p:attrName>
                                        </p:attrNameLst>
                                      </p:cBhvr>
                                      <p:to>
                                        <p:strVal val="visible"/>
                                      </p:to>
                                    </p:set>
                                    <p:anim calcmode="lin" valueType="num">
                                      <p:cBhvr additive="base">
                                        <p:cTn id="42" dur="500" fill="hold"/>
                                        <p:tgtEl>
                                          <p:spTgt spid="108548">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085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108546">
                                            <p:txEl>
                                              <p:pRg st="0" end="0"/>
                                            </p:txEl>
                                          </p:spTgt>
                                        </p:tgtEl>
                                        <p:attrNameLst>
                                          <p:attrName>style.visibility</p:attrName>
                                        </p:attrNameLst>
                                      </p:cBhvr>
                                      <p:to>
                                        <p:strVal val="visible"/>
                                      </p:to>
                                    </p:set>
                                    <p:animEffect transition="in" filter="checkerboard(across)">
                                      <p:cBhvr>
                                        <p:cTn id="48" dur="500"/>
                                        <p:tgtEl>
                                          <p:spTgt spid="1085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304800" y="0"/>
            <a:ext cx="8229600" cy="579438"/>
          </a:xfrm>
          <a:prstGeom prst="rect">
            <a:avLst/>
          </a:prstGeom>
          <a:noFill/>
          <a:ln w="9525">
            <a:noFill/>
            <a:miter lim="800000"/>
            <a:headEnd/>
            <a:tailEnd/>
          </a:ln>
        </p:spPr>
        <p:txBody>
          <a:bodyPr>
            <a:spAutoFit/>
          </a:bodyPr>
          <a:lstStyle/>
          <a:p>
            <a:pPr>
              <a:spcBef>
                <a:spcPct val="50000"/>
              </a:spcBef>
            </a:pPr>
            <a:r>
              <a:rPr lang="en-US" sz="3200" b="1"/>
              <a:t>Hot Formability:</a:t>
            </a:r>
          </a:p>
        </p:txBody>
      </p:sp>
      <p:sp>
        <p:nvSpPr>
          <p:cNvPr id="107523" name="Text Box 3"/>
          <p:cNvSpPr txBox="1">
            <a:spLocks noChangeArrowheads="1"/>
          </p:cNvSpPr>
          <p:nvPr/>
        </p:nvSpPr>
        <p:spPr bwMode="auto">
          <a:xfrm>
            <a:off x="0" y="762000"/>
            <a:ext cx="8915400" cy="5738813"/>
          </a:xfrm>
          <a:prstGeom prst="rect">
            <a:avLst/>
          </a:prstGeom>
          <a:noFill/>
          <a:ln w="9525">
            <a:noFill/>
            <a:miter lim="800000"/>
            <a:headEnd/>
            <a:tailEnd/>
          </a:ln>
        </p:spPr>
        <p:txBody>
          <a:bodyPr>
            <a:spAutoFit/>
          </a:bodyPr>
          <a:lstStyle/>
          <a:p>
            <a:pPr marL="371475" indent="-371475">
              <a:spcBef>
                <a:spcPct val="50000"/>
              </a:spcBef>
            </a:pPr>
            <a:r>
              <a:rPr lang="en-US" sz="2800" b="1"/>
              <a:t>	Hot formability is the measure of the ability of a metal to endure deformation without failure for Th  </a:t>
            </a:r>
            <a:r>
              <a:rPr lang="en-US" sz="2800" b="1">
                <a:cs typeface="Times New Roman" pitchFamily="18" charset="0"/>
              </a:rPr>
              <a:t>&gt; 0.5.</a:t>
            </a:r>
          </a:p>
          <a:p>
            <a:pPr marL="371475" indent="-371475">
              <a:spcBef>
                <a:spcPct val="50000"/>
              </a:spcBef>
            </a:pPr>
            <a:r>
              <a:rPr lang="en-US" sz="2800" b="1">
                <a:cs typeface="Times New Roman" pitchFamily="18" charset="0"/>
              </a:rPr>
              <a:t>	During hot working, the metal is dynamically recrystalized. The material properties in this region are temperature &amp; rate dependent.</a:t>
            </a:r>
          </a:p>
          <a:p>
            <a:pPr marL="371475" indent="-371475">
              <a:spcBef>
                <a:spcPct val="50000"/>
              </a:spcBef>
            </a:pPr>
            <a:r>
              <a:rPr lang="en-US" sz="3200" b="1">
                <a:cs typeface="Times New Roman" pitchFamily="18" charset="0"/>
              </a:rPr>
              <a:t>Material Properties that effect Hot Formability:</a:t>
            </a:r>
          </a:p>
          <a:p>
            <a:pPr marL="371475" indent="-371475">
              <a:spcBef>
                <a:spcPct val="50000"/>
              </a:spcBef>
              <a:buFontTx/>
              <a:buAutoNum type="romanLcParenBoth"/>
            </a:pPr>
            <a:r>
              <a:rPr lang="en-US" sz="2800" b="1">
                <a:cs typeface="Times New Roman" pitchFamily="18" charset="0"/>
              </a:rPr>
              <a:t>Yield strength, 			(ii) ductility, 	</a:t>
            </a:r>
          </a:p>
          <a:p>
            <a:pPr marL="371475" indent="-371475">
              <a:spcBef>
                <a:spcPct val="50000"/>
              </a:spcBef>
              <a:buFontTx/>
              <a:buAutoNum type="romanLcParenBoth"/>
            </a:pPr>
            <a:r>
              <a:rPr lang="en-US" sz="2800" b="1">
                <a:cs typeface="Times New Roman" pitchFamily="18" charset="0"/>
              </a:rPr>
              <a:t> modulus of elasticity, 	(iv) strain rate sensitivity, </a:t>
            </a:r>
          </a:p>
          <a:p>
            <a:pPr marL="371475" indent="-371475">
              <a:spcBef>
                <a:spcPct val="50000"/>
              </a:spcBef>
            </a:pPr>
            <a:r>
              <a:rPr lang="en-US" sz="2800" b="1">
                <a:cs typeface="Times New Roman" pitchFamily="18" charset="0"/>
              </a:rPr>
              <a:t>(V) thermal expansion coefficient, </a:t>
            </a:r>
          </a:p>
          <a:p>
            <a:pPr marL="371475" indent="-371475">
              <a:spcBef>
                <a:spcPct val="50000"/>
              </a:spcBef>
            </a:pPr>
            <a:r>
              <a:rPr lang="en-US" sz="2800" b="1">
                <a:cs typeface="Times New Roman" pitchFamily="18" charset="0"/>
              </a:rPr>
              <a:t>(vi) thermal conductivity &amp; 	(vii) chemical composition.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7522">
                                            <p:txEl>
                                              <p:pRg st="0" end="0"/>
                                            </p:txEl>
                                          </p:spTgt>
                                        </p:tgtEl>
                                        <p:attrNameLst>
                                          <p:attrName>style.visibility</p:attrName>
                                        </p:attrNameLst>
                                      </p:cBhvr>
                                      <p:to>
                                        <p:strVal val="visible"/>
                                      </p:to>
                                    </p:set>
                                    <p:animEffect transition="in" filter="checkerboard(across)">
                                      <p:cBhvr>
                                        <p:cTn id="7" dur="500"/>
                                        <p:tgtEl>
                                          <p:spTgt spid="1075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7523">
                                            <p:txEl>
                                              <p:pRg st="0" end="0"/>
                                            </p:txEl>
                                          </p:spTgt>
                                        </p:tgtEl>
                                        <p:attrNameLst>
                                          <p:attrName>style.visibility</p:attrName>
                                        </p:attrNameLst>
                                      </p:cBhvr>
                                      <p:to>
                                        <p:strVal val="visible"/>
                                      </p:to>
                                    </p:set>
                                    <p:anim calcmode="lin" valueType="num">
                                      <p:cBhvr additive="base">
                                        <p:cTn id="12" dur="500" fill="hold"/>
                                        <p:tgtEl>
                                          <p:spTgt spid="10752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75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7523">
                                            <p:txEl>
                                              <p:pRg st="1" end="1"/>
                                            </p:txEl>
                                          </p:spTgt>
                                        </p:tgtEl>
                                        <p:attrNameLst>
                                          <p:attrName>style.visibility</p:attrName>
                                        </p:attrNameLst>
                                      </p:cBhvr>
                                      <p:to>
                                        <p:strVal val="visible"/>
                                      </p:to>
                                    </p:set>
                                    <p:anim calcmode="lin" valueType="num">
                                      <p:cBhvr additive="base">
                                        <p:cTn id="18" dur="500" fill="hold"/>
                                        <p:tgtEl>
                                          <p:spTgt spid="10752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75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7523">
                                            <p:txEl>
                                              <p:pRg st="2" end="2"/>
                                            </p:txEl>
                                          </p:spTgt>
                                        </p:tgtEl>
                                        <p:attrNameLst>
                                          <p:attrName>style.visibility</p:attrName>
                                        </p:attrNameLst>
                                      </p:cBhvr>
                                      <p:to>
                                        <p:strVal val="visible"/>
                                      </p:to>
                                    </p:set>
                                    <p:anim calcmode="lin" valueType="num">
                                      <p:cBhvr additive="base">
                                        <p:cTn id="24" dur="500" fill="hold"/>
                                        <p:tgtEl>
                                          <p:spTgt spid="10752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75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7523">
                                            <p:txEl>
                                              <p:pRg st="3" end="3"/>
                                            </p:txEl>
                                          </p:spTgt>
                                        </p:tgtEl>
                                        <p:attrNameLst>
                                          <p:attrName>style.visibility</p:attrName>
                                        </p:attrNameLst>
                                      </p:cBhvr>
                                      <p:to>
                                        <p:strVal val="visible"/>
                                      </p:to>
                                    </p:set>
                                    <p:anim calcmode="lin" valueType="num">
                                      <p:cBhvr additive="base">
                                        <p:cTn id="30" dur="500" fill="hold"/>
                                        <p:tgtEl>
                                          <p:spTgt spid="10752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75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7523">
                                            <p:txEl>
                                              <p:pRg st="4" end="4"/>
                                            </p:txEl>
                                          </p:spTgt>
                                        </p:tgtEl>
                                        <p:attrNameLst>
                                          <p:attrName>style.visibility</p:attrName>
                                        </p:attrNameLst>
                                      </p:cBhvr>
                                      <p:to>
                                        <p:strVal val="visible"/>
                                      </p:to>
                                    </p:set>
                                    <p:anim calcmode="lin" valueType="num">
                                      <p:cBhvr additive="base">
                                        <p:cTn id="36" dur="500" fill="hold"/>
                                        <p:tgtEl>
                                          <p:spTgt spid="10752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75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07523">
                                            <p:txEl>
                                              <p:pRg st="5" end="5"/>
                                            </p:txEl>
                                          </p:spTgt>
                                        </p:tgtEl>
                                        <p:attrNameLst>
                                          <p:attrName>style.visibility</p:attrName>
                                        </p:attrNameLst>
                                      </p:cBhvr>
                                      <p:to>
                                        <p:strVal val="visible"/>
                                      </p:to>
                                    </p:set>
                                    <p:anim calcmode="lin" valueType="num">
                                      <p:cBhvr additive="base">
                                        <p:cTn id="42" dur="500" fill="hold"/>
                                        <p:tgtEl>
                                          <p:spTgt spid="10752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075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07523">
                                            <p:txEl>
                                              <p:pRg st="6" end="6"/>
                                            </p:txEl>
                                          </p:spTgt>
                                        </p:tgtEl>
                                        <p:attrNameLst>
                                          <p:attrName>style.visibility</p:attrName>
                                        </p:attrNameLst>
                                      </p:cBhvr>
                                      <p:to>
                                        <p:strVal val="visible"/>
                                      </p:to>
                                    </p:set>
                                    <p:anim calcmode="lin" valueType="num">
                                      <p:cBhvr additive="base">
                                        <p:cTn id="48" dur="500" fill="hold"/>
                                        <p:tgtEl>
                                          <p:spTgt spid="10752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0752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228600" y="228600"/>
            <a:ext cx="8610600" cy="579438"/>
          </a:xfrm>
          <a:prstGeom prst="rect">
            <a:avLst/>
          </a:prstGeom>
          <a:noFill/>
          <a:ln w="9525">
            <a:noFill/>
            <a:miter lim="800000"/>
            <a:headEnd/>
            <a:tailEnd/>
          </a:ln>
        </p:spPr>
        <p:txBody>
          <a:bodyPr>
            <a:spAutoFit/>
          </a:bodyPr>
          <a:lstStyle/>
          <a:p>
            <a:pPr>
              <a:spcBef>
                <a:spcPct val="50000"/>
              </a:spcBef>
            </a:pPr>
            <a:r>
              <a:rPr lang="en-US" sz="3200" b="1"/>
              <a:t>Sheet Metal Formability:</a:t>
            </a:r>
          </a:p>
        </p:txBody>
      </p:sp>
      <p:sp>
        <p:nvSpPr>
          <p:cNvPr id="111619" name="Text Box 3"/>
          <p:cNvSpPr txBox="1">
            <a:spLocks noChangeArrowheads="1"/>
          </p:cNvSpPr>
          <p:nvPr/>
        </p:nvSpPr>
        <p:spPr bwMode="auto">
          <a:xfrm>
            <a:off x="228600" y="990600"/>
            <a:ext cx="8915400" cy="5081588"/>
          </a:xfrm>
          <a:prstGeom prst="rect">
            <a:avLst/>
          </a:prstGeom>
          <a:noFill/>
          <a:ln w="9525">
            <a:noFill/>
            <a:miter lim="800000"/>
            <a:headEnd/>
            <a:tailEnd/>
          </a:ln>
        </p:spPr>
        <p:txBody>
          <a:bodyPr>
            <a:spAutoFit/>
          </a:bodyPr>
          <a:lstStyle/>
          <a:p>
            <a:pPr marL="371475" indent="-371475">
              <a:spcBef>
                <a:spcPct val="50000"/>
              </a:spcBef>
            </a:pPr>
            <a:r>
              <a:rPr lang="en-US" sz="2800"/>
              <a:t>	Use of formability is to evaluate the capacity of a material to withstand the stretch / draw stresses of forming before splitting or failure occur.</a:t>
            </a:r>
          </a:p>
          <a:p>
            <a:pPr marL="371475" indent="-371475">
              <a:spcBef>
                <a:spcPct val="50000"/>
              </a:spcBef>
            </a:pPr>
            <a:r>
              <a:rPr lang="en-US" sz="3000" b="1"/>
              <a:t>	Material properties that affect Sheet Metal Formability:</a:t>
            </a:r>
            <a:endParaRPr lang="en-US" sz="2400" b="1"/>
          </a:p>
          <a:p>
            <a:pPr marL="371475" indent="-371475">
              <a:spcBef>
                <a:spcPct val="50000"/>
              </a:spcBef>
              <a:buFontTx/>
              <a:buAutoNum type="romanLcParenBoth"/>
            </a:pPr>
            <a:r>
              <a:rPr lang="en-US" sz="2800" b="1"/>
              <a:t>Ductility 				(ii) Yield strength</a:t>
            </a:r>
          </a:p>
          <a:p>
            <a:pPr marL="371475" indent="-371475">
              <a:spcBef>
                <a:spcPct val="50000"/>
              </a:spcBef>
            </a:pPr>
            <a:r>
              <a:rPr lang="en-US" sz="2800" b="1"/>
              <a:t>(iii) Elastic Modulus		(iv) Discontinuous yielding</a:t>
            </a:r>
          </a:p>
          <a:p>
            <a:pPr marL="371475" indent="-371475">
              <a:spcBef>
                <a:spcPct val="50000"/>
              </a:spcBef>
            </a:pPr>
            <a:r>
              <a:rPr lang="en-US" sz="2800" b="1"/>
              <a:t>(v) Work hardening Rate	(vi) Anisotropy</a:t>
            </a:r>
          </a:p>
          <a:p>
            <a:pPr marL="371475" indent="-371475">
              <a:spcBef>
                <a:spcPct val="50000"/>
              </a:spcBef>
            </a:pPr>
            <a:r>
              <a:rPr lang="en-US" sz="2800" b="1"/>
              <a:t>(vii) Grain Size			(viii) Surface Finish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1618">
                                            <p:txEl>
                                              <p:pRg st="0" end="0"/>
                                            </p:txEl>
                                          </p:spTgt>
                                        </p:tgtEl>
                                        <p:attrNameLst>
                                          <p:attrName>style.visibility</p:attrName>
                                        </p:attrNameLst>
                                      </p:cBhvr>
                                      <p:to>
                                        <p:strVal val="visible"/>
                                      </p:to>
                                    </p:set>
                                    <p:animEffect transition="in" filter="checkerboard(across)">
                                      <p:cBhvr>
                                        <p:cTn id="7" dur="500"/>
                                        <p:tgtEl>
                                          <p:spTgt spid="1116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1619">
                                            <p:txEl>
                                              <p:pRg st="0" end="0"/>
                                            </p:txEl>
                                          </p:spTgt>
                                        </p:tgtEl>
                                        <p:attrNameLst>
                                          <p:attrName>style.visibility</p:attrName>
                                        </p:attrNameLst>
                                      </p:cBhvr>
                                      <p:to>
                                        <p:strVal val="visible"/>
                                      </p:to>
                                    </p:set>
                                    <p:anim calcmode="lin" valueType="num">
                                      <p:cBhvr additive="base">
                                        <p:cTn id="12" dur="500" fill="hold"/>
                                        <p:tgtEl>
                                          <p:spTgt spid="11161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16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1619">
                                            <p:txEl>
                                              <p:pRg st="1" end="1"/>
                                            </p:txEl>
                                          </p:spTgt>
                                        </p:tgtEl>
                                        <p:attrNameLst>
                                          <p:attrName>style.visibility</p:attrName>
                                        </p:attrNameLst>
                                      </p:cBhvr>
                                      <p:to>
                                        <p:strVal val="visible"/>
                                      </p:to>
                                    </p:set>
                                    <p:anim calcmode="lin" valueType="num">
                                      <p:cBhvr additive="base">
                                        <p:cTn id="18" dur="500" fill="hold"/>
                                        <p:tgtEl>
                                          <p:spTgt spid="11161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16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1619">
                                            <p:txEl>
                                              <p:pRg st="2" end="2"/>
                                            </p:txEl>
                                          </p:spTgt>
                                        </p:tgtEl>
                                        <p:attrNameLst>
                                          <p:attrName>style.visibility</p:attrName>
                                        </p:attrNameLst>
                                      </p:cBhvr>
                                      <p:to>
                                        <p:strVal val="visible"/>
                                      </p:to>
                                    </p:set>
                                    <p:anim calcmode="lin" valueType="num">
                                      <p:cBhvr additive="base">
                                        <p:cTn id="24" dur="500" fill="hold"/>
                                        <p:tgtEl>
                                          <p:spTgt spid="11161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116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1619">
                                            <p:txEl>
                                              <p:pRg st="3" end="3"/>
                                            </p:txEl>
                                          </p:spTgt>
                                        </p:tgtEl>
                                        <p:attrNameLst>
                                          <p:attrName>style.visibility</p:attrName>
                                        </p:attrNameLst>
                                      </p:cBhvr>
                                      <p:to>
                                        <p:strVal val="visible"/>
                                      </p:to>
                                    </p:set>
                                    <p:anim calcmode="lin" valueType="num">
                                      <p:cBhvr additive="base">
                                        <p:cTn id="30" dur="500" fill="hold"/>
                                        <p:tgtEl>
                                          <p:spTgt spid="111619">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116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11619">
                                            <p:txEl>
                                              <p:pRg st="4" end="4"/>
                                            </p:txEl>
                                          </p:spTgt>
                                        </p:tgtEl>
                                        <p:attrNameLst>
                                          <p:attrName>style.visibility</p:attrName>
                                        </p:attrNameLst>
                                      </p:cBhvr>
                                      <p:to>
                                        <p:strVal val="visible"/>
                                      </p:to>
                                    </p:set>
                                    <p:anim calcmode="lin" valueType="num">
                                      <p:cBhvr additive="base">
                                        <p:cTn id="36" dur="500" fill="hold"/>
                                        <p:tgtEl>
                                          <p:spTgt spid="111619">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116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11619">
                                            <p:txEl>
                                              <p:pRg st="5" end="5"/>
                                            </p:txEl>
                                          </p:spTgt>
                                        </p:tgtEl>
                                        <p:attrNameLst>
                                          <p:attrName>style.visibility</p:attrName>
                                        </p:attrNameLst>
                                      </p:cBhvr>
                                      <p:to>
                                        <p:strVal val="visible"/>
                                      </p:to>
                                    </p:set>
                                    <p:anim calcmode="lin" valueType="num">
                                      <p:cBhvr additive="base">
                                        <p:cTn id="42" dur="500" fill="hold"/>
                                        <p:tgtEl>
                                          <p:spTgt spid="111619">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116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228600" y="0"/>
            <a:ext cx="8915400" cy="579438"/>
          </a:xfrm>
          <a:prstGeom prst="rect">
            <a:avLst/>
          </a:prstGeom>
          <a:noFill/>
          <a:ln w="9525">
            <a:noFill/>
            <a:miter lim="800000"/>
            <a:headEnd/>
            <a:tailEnd/>
          </a:ln>
        </p:spPr>
        <p:txBody>
          <a:bodyPr>
            <a:spAutoFit/>
          </a:bodyPr>
          <a:lstStyle/>
          <a:p>
            <a:pPr>
              <a:spcBef>
                <a:spcPct val="50000"/>
              </a:spcBef>
            </a:pPr>
            <a:r>
              <a:rPr lang="en-US" sz="3200" b="1"/>
              <a:t>Effect of residual stresses:</a:t>
            </a:r>
          </a:p>
        </p:txBody>
      </p:sp>
      <p:sp>
        <p:nvSpPr>
          <p:cNvPr id="81923" name="Text Box 3"/>
          <p:cNvSpPr txBox="1">
            <a:spLocks noChangeArrowheads="1"/>
          </p:cNvSpPr>
          <p:nvPr/>
        </p:nvSpPr>
        <p:spPr bwMode="auto">
          <a:xfrm>
            <a:off x="0" y="609600"/>
            <a:ext cx="8686800" cy="2282825"/>
          </a:xfrm>
          <a:prstGeom prst="rect">
            <a:avLst/>
          </a:prstGeom>
          <a:noFill/>
          <a:ln w="9525">
            <a:noFill/>
            <a:miter lim="800000"/>
            <a:headEnd/>
            <a:tailEnd/>
          </a:ln>
        </p:spPr>
        <p:txBody>
          <a:bodyPr>
            <a:spAutoFit/>
          </a:bodyPr>
          <a:lstStyle/>
          <a:p>
            <a:pPr>
              <a:buFontTx/>
              <a:buChar char="•"/>
            </a:pPr>
            <a:r>
              <a:rPr lang="en-US" sz="2400" b="1"/>
              <a:t>Residual stresses is generated by non-uniform plastic deformation when external stresses are removed.</a:t>
            </a:r>
          </a:p>
          <a:p>
            <a:pPr>
              <a:buFontTx/>
              <a:buChar char="•"/>
            </a:pPr>
            <a:endParaRPr lang="en-US" sz="2400" b="1"/>
          </a:p>
          <a:p>
            <a:r>
              <a:rPr lang="en-US" sz="2400" b="1"/>
              <a:t>Ex: in rolling process, the surface grains in the sheet are</a:t>
            </a:r>
          </a:p>
          <a:p>
            <a:r>
              <a:rPr lang="en-US" sz="2400" b="1"/>
              <a:t>deformed and tend to elongate, while the grain in the centre</a:t>
            </a:r>
          </a:p>
          <a:p>
            <a:r>
              <a:rPr lang="en-US" sz="2400" b="1"/>
              <a:t>are unaffected</a:t>
            </a:r>
            <a:r>
              <a:rPr lang="en-US" sz="2400"/>
              <a:t>.</a:t>
            </a:r>
            <a:endParaRPr lang="en-US" sz="2400" b="1"/>
          </a:p>
        </p:txBody>
      </p:sp>
      <p:pic>
        <p:nvPicPr>
          <p:cNvPr id="81924" name="Picture 4"/>
          <p:cNvPicPr>
            <a:picLocks noGrp="1" noChangeAspect="1" noChangeArrowheads="1"/>
          </p:cNvPicPr>
          <p:nvPr>
            <p:ph sz="half" idx="1"/>
          </p:nvPr>
        </p:nvPicPr>
        <p:blipFill>
          <a:blip r:embed="rId2" cstate="print"/>
          <a:srcRect/>
          <a:stretch>
            <a:fillRect/>
          </a:stretch>
        </p:blipFill>
        <p:spPr>
          <a:xfrm>
            <a:off x="0" y="2895600"/>
            <a:ext cx="4419600" cy="2106613"/>
          </a:xfrm>
          <a:noFill/>
        </p:spPr>
      </p:pic>
      <p:pic>
        <p:nvPicPr>
          <p:cNvPr id="81925" name="Picture 9"/>
          <p:cNvPicPr>
            <a:picLocks noGrp="1" noChangeAspect="1" noChangeArrowheads="1"/>
          </p:cNvPicPr>
          <p:nvPr>
            <p:ph sz="half" idx="2"/>
          </p:nvPr>
        </p:nvPicPr>
        <p:blipFill>
          <a:blip r:embed="rId3" cstate="print"/>
          <a:srcRect/>
          <a:stretch>
            <a:fillRect/>
          </a:stretch>
        </p:blipFill>
        <p:spPr>
          <a:xfrm>
            <a:off x="6184900" y="3697288"/>
            <a:ext cx="965200" cy="331787"/>
          </a:xfrm>
          <a:noFill/>
        </p:spPr>
      </p:pic>
      <p:sp>
        <p:nvSpPr>
          <p:cNvPr id="81926" name="Text Box 7"/>
          <p:cNvSpPr txBox="1">
            <a:spLocks noChangeArrowheads="1"/>
          </p:cNvSpPr>
          <p:nvPr/>
        </p:nvSpPr>
        <p:spPr bwMode="auto">
          <a:xfrm>
            <a:off x="0" y="5091113"/>
            <a:ext cx="4191000" cy="1766887"/>
          </a:xfrm>
          <a:prstGeom prst="rect">
            <a:avLst/>
          </a:prstGeom>
          <a:noFill/>
          <a:ln w="9525">
            <a:noFill/>
            <a:miter lim="800000"/>
            <a:headEnd/>
            <a:tailEnd/>
          </a:ln>
        </p:spPr>
        <p:txBody>
          <a:bodyPr>
            <a:spAutoFit/>
          </a:bodyPr>
          <a:lstStyle/>
          <a:p>
            <a:pPr marL="342900" indent="-342900">
              <a:buFontTx/>
              <a:buAutoNum type="alphaLcParenBoth"/>
            </a:pPr>
            <a:r>
              <a:rPr lang="en-US" b="1"/>
              <a:t>Inhomogeneous deformation in rolling of sheet, </a:t>
            </a:r>
          </a:p>
          <a:p>
            <a:pPr marL="342900" indent="-342900">
              <a:buFontTx/>
              <a:buAutoNum type="alphaLcParenBoth"/>
            </a:pPr>
            <a:r>
              <a:rPr lang="en-US" b="1"/>
              <a:t>resulting distribution of longitudinal residual stress over thickness of sheet.</a:t>
            </a:r>
          </a:p>
        </p:txBody>
      </p:sp>
      <p:sp>
        <p:nvSpPr>
          <p:cNvPr id="81927" name="Text Box 8"/>
          <p:cNvSpPr txBox="1">
            <a:spLocks noChangeArrowheads="1"/>
          </p:cNvSpPr>
          <p:nvPr/>
        </p:nvSpPr>
        <p:spPr bwMode="auto">
          <a:xfrm>
            <a:off x="4648200" y="2590800"/>
            <a:ext cx="4495800" cy="2282825"/>
          </a:xfrm>
          <a:prstGeom prst="rect">
            <a:avLst/>
          </a:prstGeom>
          <a:noFill/>
          <a:ln w="9525">
            <a:noFill/>
            <a:miter lim="800000"/>
            <a:headEnd/>
            <a:tailEnd/>
          </a:ln>
        </p:spPr>
        <p:txBody>
          <a:bodyPr>
            <a:spAutoFit/>
          </a:bodyPr>
          <a:lstStyle/>
          <a:p>
            <a:r>
              <a:rPr lang="en-US" sz="2400" b="1"/>
              <a:t>Due to continuity of the sheet, the central fibres tend to restrain the surface fibres from elongating while the surface fibres tend to stretch the central fibres. </a:t>
            </a:r>
          </a:p>
        </p:txBody>
      </p:sp>
      <p:sp>
        <p:nvSpPr>
          <p:cNvPr id="81928" name="Text Box 12"/>
          <p:cNvSpPr txBox="1">
            <a:spLocks noChangeArrowheads="1"/>
          </p:cNvSpPr>
          <p:nvPr/>
        </p:nvSpPr>
        <p:spPr bwMode="auto">
          <a:xfrm>
            <a:off x="4343400" y="5410200"/>
            <a:ext cx="4572000" cy="1552575"/>
          </a:xfrm>
          <a:prstGeom prst="rect">
            <a:avLst/>
          </a:prstGeom>
          <a:noFill/>
          <a:ln w="9525">
            <a:noFill/>
            <a:miter lim="800000"/>
            <a:headEnd/>
            <a:tailEnd/>
          </a:ln>
        </p:spPr>
        <p:txBody>
          <a:bodyPr>
            <a:spAutoFit/>
          </a:bodyPr>
          <a:lstStyle/>
          <a:p>
            <a:r>
              <a:rPr lang="en-US" sz="2400" b="1"/>
              <a:t>Residual stress pattern consisting of high compressive stress at the surface and tensile stress in the centre.</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304800" y="0"/>
            <a:ext cx="8534400" cy="579438"/>
          </a:xfrm>
          <a:prstGeom prst="rect">
            <a:avLst/>
          </a:prstGeom>
          <a:noFill/>
          <a:ln w="9525">
            <a:noFill/>
            <a:miter lim="800000"/>
            <a:headEnd/>
            <a:tailEnd/>
          </a:ln>
        </p:spPr>
        <p:txBody>
          <a:bodyPr>
            <a:spAutoFit/>
          </a:bodyPr>
          <a:lstStyle/>
          <a:p>
            <a:pPr>
              <a:spcBef>
                <a:spcPct val="50000"/>
              </a:spcBef>
            </a:pPr>
            <a:r>
              <a:rPr lang="en-US" sz="3200" b="1"/>
              <a:t>Residual Stresses (Cont..):</a:t>
            </a:r>
          </a:p>
        </p:txBody>
      </p:sp>
      <p:sp>
        <p:nvSpPr>
          <p:cNvPr id="110595" name="Text Box 3"/>
          <p:cNvSpPr txBox="1">
            <a:spLocks noChangeArrowheads="1"/>
          </p:cNvSpPr>
          <p:nvPr/>
        </p:nvSpPr>
        <p:spPr bwMode="auto">
          <a:xfrm>
            <a:off x="228600" y="685800"/>
            <a:ext cx="8763000" cy="1698625"/>
          </a:xfrm>
          <a:prstGeom prst="rect">
            <a:avLst/>
          </a:prstGeom>
          <a:noFill/>
          <a:ln w="9525">
            <a:noFill/>
            <a:miter lim="800000"/>
            <a:headEnd/>
            <a:tailEnd/>
          </a:ln>
        </p:spPr>
        <p:txBody>
          <a:bodyPr>
            <a:spAutoFit/>
          </a:bodyPr>
          <a:lstStyle/>
          <a:p>
            <a:pPr lvl="1">
              <a:spcBef>
                <a:spcPct val="20000"/>
              </a:spcBef>
            </a:pPr>
            <a:r>
              <a:rPr kumimoji="1" lang="en-US" sz="2400" b="1">
                <a:sym typeface="Wingdings" pitchFamily="2" charset="2"/>
              </a:rPr>
              <a:t>Small-diameter rolls tend to deform the metal more at its  </a:t>
            </a:r>
          </a:p>
          <a:p>
            <a:pPr lvl="1">
              <a:spcBef>
                <a:spcPct val="20000"/>
              </a:spcBef>
            </a:pPr>
            <a:r>
              <a:rPr kumimoji="1" lang="en-US" sz="2400" b="1">
                <a:sym typeface="Wingdings" pitchFamily="2" charset="2"/>
              </a:rPr>
              <a:t>surface than in its bulk</a:t>
            </a:r>
          </a:p>
          <a:p>
            <a:pPr lvl="1">
              <a:spcBef>
                <a:spcPct val="20000"/>
              </a:spcBef>
            </a:pPr>
            <a:r>
              <a:rPr kumimoji="1" lang="en-US" sz="2400" b="1">
                <a:sym typeface="Wingdings" pitchFamily="2" charset="2"/>
              </a:rPr>
              <a:t>Large-diameter rolls tend to deform the metal more in its bulk than at its surface </a:t>
            </a:r>
          </a:p>
        </p:txBody>
      </p:sp>
      <p:graphicFrame>
        <p:nvGraphicFramePr>
          <p:cNvPr id="110596" name="Object 4"/>
          <p:cNvGraphicFramePr>
            <a:graphicFrameLocks noChangeAspect="1"/>
          </p:cNvGraphicFramePr>
          <p:nvPr>
            <p:ph/>
          </p:nvPr>
        </p:nvGraphicFramePr>
        <p:xfrm>
          <a:off x="685800" y="2520950"/>
          <a:ext cx="7620000" cy="4176713"/>
        </p:xfrm>
        <a:graphic>
          <a:graphicData uri="http://schemas.openxmlformats.org/presentationml/2006/ole">
            <p:oleObj spid="_x0000_s1026" name="Bitmap Image" r:id="rId3" imgW="5838095" imgH="3200000" progId="Paint.Picture">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0594">
                                            <p:txEl>
                                              <p:pRg st="0" end="0"/>
                                            </p:txEl>
                                          </p:spTgt>
                                        </p:tgtEl>
                                        <p:attrNameLst>
                                          <p:attrName>style.visibility</p:attrName>
                                        </p:attrNameLst>
                                      </p:cBhvr>
                                      <p:to>
                                        <p:strVal val="visible"/>
                                      </p:to>
                                    </p:set>
                                    <p:animEffect transition="in" filter="checkerboard(across)">
                                      <p:cBhvr>
                                        <p:cTn id="7" dur="500"/>
                                        <p:tgtEl>
                                          <p:spTgt spid="1105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0596"/>
                                        </p:tgtEl>
                                        <p:attrNameLst>
                                          <p:attrName>style.visibility</p:attrName>
                                        </p:attrNameLst>
                                      </p:cBhvr>
                                      <p:to>
                                        <p:strVal val="visible"/>
                                      </p:to>
                                    </p:set>
                                    <p:anim calcmode="lin" valueType="num">
                                      <p:cBhvr additive="base">
                                        <p:cTn id="12" dur="500" fill="hold"/>
                                        <p:tgtEl>
                                          <p:spTgt spid="110596"/>
                                        </p:tgtEl>
                                        <p:attrNameLst>
                                          <p:attrName>ppt_x</p:attrName>
                                        </p:attrNameLst>
                                      </p:cBhvr>
                                      <p:tavLst>
                                        <p:tav tm="0">
                                          <p:val>
                                            <p:strVal val="#ppt_x"/>
                                          </p:val>
                                        </p:tav>
                                        <p:tav tm="100000">
                                          <p:val>
                                            <p:strVal val="#ppt_x"/>
                                          </p:val>
                                        </p:tav>
                                      </p:tavLst>
                                    </p:anim>
                                    <p:anim calcmode="lin" valueType="num">
                                      <p:cBhvr additive="base">
                                        <p:cTn id="13" dur="500" fill="hold"/>
                                        <p:tgtEl>
                                          <p:spTgt spid="11059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0595">
                                            <p:txEl>
                                              <p:pRg st="0" end="0"/>
                                            </p:txEl>
                                          </p:spTgt>
                                        </p:tgtEl>
                                        <p:attrNameLst>
                                          <p:attrName>style.visibility</p:attrName>
                                        </p:attrNameLst>
                                      </p:cBhvr>
                                      <p:to>
                                        <p:strVal val="visible"/>
                                      </p:to>
                                    </p:set>
                                    <p:anim calcmode="lin" valueType="num">
                                      <p:cBhvr additive="base">
                                        <p:cTn id="18" dur="500" fill="hold"/>
                                        <p:tgtEl>
                                          <p:spTgt spid="11059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0595">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0595">
                                            <p:txEl>
                                              <p:pRg st="1" end="1"/>
                                            </p:txEl>
                                          </p:spTgt>
                                        </p:tgtEl>
                                        <p:attrNameLst>
                                          <p:attrName>style.visibility</p:attrName>
                                        </p:attrNameLst>
                                      </p:cBhvr>
                                      <p:to>
                                        <p:strVal val="visible"/>
                                      </p:to>
                                    </p:set>
                                    <p:anim calcmode="lin" valueType="num">
                                      <p:cBhvr additive="base">
                                        <p:cTn id="22" dur="500" fill="hold"/>
                                        <p:tgtEl>
                                          <p:spTgt spid="110595">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0595">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0595">
                                            <p:txEl>
                                              <p:pRg st="2" end="2"/>
                                            </p:txEl>
                                          </p:spTgt>
                                        </p:tgtEl>
                                        <p:attrNameLst>
                                          <p:attrName>style.visibility</p:attrName>
                                        </p:attrNameLst>
                                      </p:cBhvr>
                                      <p:to>
                                        <p:strVal val="visible"/>
                                      </p:to>
                                    </p:set>
                                    <p:anim calcmode="lin" valueType="num">
                                      <p:cBhvr additive="base">
                                        <p:cTn id="26" dur="500" fill="hold"/>
                                        <p:tgtEl>
                                          <p:spTgt spid="110595">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05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228600" y="304800"/>
            <a:ext cx="8686800" cy="579438"/>
          </a:xfrm>
          <a:prstGeom prst="rect">
            <a:avLst/>
          </a:prstGeom>
          <a:noFill/>
          <a:ln w="9525">
            <a:noFill/>
            <a:miter lim="800000"/>
            <a:headEnd/>
            <a:tailEnd/>
          </a:ln>
        </p:spPr>
        <p:txBody>
          <a:bodyPr>
            <a:spAutoFit/>
          </a:bodyPr>
          <a:lstStyle/>
          <a:p>
            <a:pPr>
              <a:spcBef>
                <a:spcPct val="50000"/>
              </a:spcBef>
            </a:pPr>
            <a:r>
              <a:rPr lang="en-US" sz="3200" b="1"/>
              <a:t>Classification of metal forming by subgroups:</a:t>
            </a:r>
          </a:p>
        </p:txBody>
      </p:sp>
      <p:pic>
        <p:nvPicPr>
          <p:cNvPr id="13317" name="Picture 5"/>
          <p:cNvPicPr>
            <a:picLocks noGrp="1" noChangeAspect="1" noChangeArrowheads="1"/>
          </p:cNvPicPr>
          <p:nvPr>
            <p:ph type="subTitle" idx="1"/>
          </p:nvPr>
        </p:nvPicPr>
        <p:blipFill>
          <a:blip r:embed="rId2" cstate="print"/>
          <a:srcRect/>
          <a:stretch>
            <a:fillRect/>
          </a:stretch>
        </p:blipFill>
        <p:spPr>
          <a:xfrm>
            <a:off x="381000" y="1219200"/>
            <a:ext cx="8486775" cy="53340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animEffect transition="in" filter="diamond(in)">
                                      <p:cBhvr>
                                        <p:cTn id="7" dur="2000"/>
                                        <p:tgtEl>
                                          <p:spTgt spid="133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317"/>
                                        </p:tgtEl>
                                        <p:attrNameLst>
                                          <p:attrName>style.visibility</p:attrName>
                                        </p:attrNameLst>
                                      </p:cBhvr>
                                      <p:to>
                                        <p:strVal val="visible"/>
                                      </p:to>
                                    </p:set>
                                    <p:anim calcmode="lin" valueType="num">
                                      <p:cBhvr additive="base">
                                        <p:cTn id="12" dur="500" fill="hold"/>
                                        <p:tgtEl>
                                          <p:spTgt spid="13317"/>
                                        </p:tgtEl>
                                        <p:attrNameLst>
                                          <p:attrName>ppt_x</p:attrName>
                                        </p:attrNameLst>
                                      </p:cBhvr>
                                      <p:tavLst>
                                        <p:tav tm="0">
                                          <p:val>
                                            <p:strVal val="#ppt_x"/>
                                          </p:val>
                                        </p:tav>
                                        <p:tav tm="100000">
                                          <p:val>
                                            <p:strVal val="#ppt_x"/>
                                          </p:val>
                                        </p:tav>
                                      </p:tavLst>
                                    </p:anim>
                                    <p:anim calcmode="lin" valueType="num">
                                      <p:cBhvr additive="base">
                                        <p:cTn id="13"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0" y="0"/>
            <a:ext cx="9144000" cy="579438"/>
          </a:xfrm>
          <a:prstGeom prst="rect">
            <a:avLst/>
          </a:prstGeom>
          <a:noFill/>
          <a:ln w="9525">
            <a:noFill/>
            <a:miter lim="800000"/>
            <a:headEnd/>
            <a:tailEnd/>
          </a:ln>
        </p:spPr>
        <p:txBody>
          <a:bodyPr>
            <a:spAutoFit/>
          </a:bodyPr>
          <a:lstStyle/>
          <a:p>
            <a:pPr>
              <a:spcBef>
                <a:spcPct val="50000"/>
              </a:spcBef>
            </a:pPr>
            <a:r>
              <a:rPr lang="en-US" sz="3200" b="1"/>
              <a:t>Residual Stresses (Cont..):</a:t>
            </a:r>
            <a:endParaRPr lang="en-US" sz="3200"/>
          </a:p>
        </p:txBody>
      </p:sp>
      <p:sp>
        <p:nvSpPr>
          <p:cNvPr id="105475" name="Text Box 3"/>
          <p:cNvSpPr txBox="1">
            <a:spLocks noChangeArrowheads="1"/>
          </p:cNvSpPr>
          <p:nvPr/>
        </p:nvSpPr>
        <p:spPr bwMode="auto">
          <a:xfrm>
            <a:off x="0" y="685800"/>
            <a:ext cx="9144000" cy="5934075"/>
          </a:xfrm>
          <a:prstGeom prst="rect">
            <a:avLst/>
          </a:prstGeom>
          <a:noFill/>
          <a:ln w="9525">
            <a:noFill/>
            <a:miter lim="800000"/>
            <a:headEnd/>
            <a:tailEnd/>
          </a:ln>
        </p:spPr>
        <p:txBody>
          <a:bodyPr>
            <a:spAutoFit/>
          </a:bodyPr>
          <a:lstStyle/>
          <a:p>
            <a:pPr>
              <a:buFontTx/>
              <a:buChar char="•"/>
            </a:pPr>
            <a:r>
              <a:rPr lang="en-US" sz="2400" b="1"/>
              <a:t>Residual stresses are only elastic stresses. The maximum value which a residual stress can reach is the yield stress of the material.</a:t>
            </a:r>
          </a:p>
          <a:p>
            <a:pPr>
              <a:buFontTx/>
              <a:buChar char="•"/>
            </a:pPr>
            <a:endParaRPr lang="en-US" sz="2400" b="1"/>
          </a:p>
          <a:p>
            <a:r>
              <a:rPr lang="en-US" sz="2400" b="1"/>
              <a:t>• Residual stresses can be considered the same as ordinary applied stresses.</a:t>
            </a:r>
          </a:p>
          <a:p>
            <a:endParaRPr lang="en-US" sz="2400" b="1"/>
          </a:p>
          <a:p>
            <a:r>
              <a:rPr lang="en-US" sz="2400" b="1"/>
              <a:t>• Compressive residual stress can effectively subtracts from the applied tensile stresses.</a:t>
            </a:r>
          </a:p>
          <a:p>
            <a:endParaRPr lang="en-US" sz="2400" b="1"/>
          </a:p>
          <a:p>
            <a:r>
              <a:rPr lang="en-US" sz="2400" b="1"/>
              <a:t>• Metals containing residual stresses can be stress relieved by heating to a temperature where the yield strength of the material is the same or lower than the value of the residual stress such that the material can deform and release stress.</a:t>
            </a:r>
          </a:p>
          <a:p>
            <a:endParaRPr lang="en-US" sz="2400" b="1"/>
          </a:p>
          <a:p>
            <a:r>
              <a:rPr lang="en-US" sz="2400" b="1"/>
              <a:t>• However slow cooling is required otherwise residual stress can again develop during cooling.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5474">
                                            <p:txEl>
                                              <p:pRg st="0" end="0"/>
                                            </p:txEl>
                                          </p:spTgt>
                                        </p:tgtEl>
                                        <p:attrNameLst>
                                          <p:attrName>style.visibility</p:attrName>
                                        </p:attrNameLst>
                                      </p:cBhvr>
                                      <p:to>
                                        <p:strVal val="visible"/>
                                      </p:to>
                                    </p:set>
                                    <p:animEffect transition="in" filter="checkerboard(across)">
                                      <p:cBhvr>
                                        <p:cTn id="7" dur="500"/>
                                        <p:tgtEl>
                                          <p:spTgt spid="1054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5475">
                                            <p:txEl>
                                              <p:pRg st="0" end="0"/>
                                            </p:txEl>
                                          </p:spTgt>
                                        </p:tgtEl>
                                        <p:attrNameLst>
                                          <p:attrName>style.visibility</p:attrName>
                                        </p:attrNameLst>
                                      </p:cBhvr>
                                      <p:to>
                                        <p:strVal val="visible"/>
                                      </p:to>
                                    </p:set>
                                    <p:anim calcmode="lin" valueType="num">
                                      <p:cBhvr additive="base">
                                        <p:cTn id="12" dur="500" fill="hold"/>
                                        <p:tgtEl>
                                          <p:spTgt spid="10547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5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5475">
                                            <p:txEl>
                                              <p:pRg st="2" end="2"/>
                                            </p:txEl>
                                          </p:spTgt>
                                        </p:tgtEl>
                                        <p:attrNameLst>
                                          <p:attrName>style.visibility</p:attrName>
                                        </p:attrNameLst>
                                      </p:cBhvr>
                                      <p:to>
                                        <p:strVal val="visible"/>
                                      </p:to>
                                    </p:set>
                                    <p:anim calcmode="lin" valueType="num">
                                      <p:cBhvr additive="base">
                                        <p:cTn id="18" dur="500" fill="hold"/>
                                        <p:tgtEl>
                                          <p:spTgt spid="10547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54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5475">
                                            <p:txEl>
                                              <p:pRg st="4" end="4"/>
                                            </p:txEl>
                                          </p:spTgt>
                                        </p:tgtEl>
                                        <p:attrNameLst>
                                          <p:attrName>style.visibility</p:attrName>
                                        </p:attrNameLst>
                                      </p:cBhvr>
                                      <p:to>
                                        <p:strVal val="visible"/>
                                      </p:to>
                                    </p:set>
                                    <p:anim calcmode="lin" valueType="num">
                                      <p:cBhvr additive="base">
                                        <p:cTn id="24" dur="500" fill="hold"/>
                                        <p:tgtEl>
                                          <p:spTgt spid="105475">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54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5475">
                                            <p:txEl>
                                              <p:pRg st="6" end="6"/>
                                            </p:txEl>
                                          </p:spTgt>
                                        </p:tgtEl>
                                        <p:attrNameLst>
                                          <p:attrName>style.visibility</p:attrName>
                                        </p:attrNameLst>
                                      </p:cBhvr>
                                      <p:to>
                                        <p:strVal val="visible"/>
                                      </p:to>
                                    </p:set>
                                    <p:anim calcmode="lin" valueType="num">
                                      <p:cBhvr additive="base">
                                        <p:cTn id="30" dur="500" fill="hold"/>
                                        <p:tgtEl>
                                          <p:spTgt spid="105475">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54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5475">
                                            <p:txEl>
                                              <p:pRg st="8" end="8"/>
                                            </p:txEl>
                                          </p:spTgt>
                                        </p:tgtEl>
                                        <p:attrNameLst>
                                          <p:attrName>style.visibility</p:attrName>
                                        </p:attrNameLst>
                                      </p:cBhvr>
                                      <p:to>
                                        <p:strVal val="visible"/>
                                      </p:to>
                                    </p:set>
                                    <p:anim calcmode="lin" valueType="num">
                                      <p:cBhvr additive="base">
                                        <p:cTn id="36" dur="500" fill="hold"/>
                                        <p:tgtEl>
                                          <p:spTgt spid="105475">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54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304800" y="0"/>
            <a:ext cx="8534400" cy="579438"/>
          </a:xfrm>
          <a:prstGeom prst="rect">
            <a:avLst/>
          </a:prstGeom>
          <a:noFill/>
          <a:ln w="9525">
            <a:noFill/>
            <a:miter lim="800000"/>
            <a:headEnd/>
            <a:tailEnd/>
          </a:ln>
        </p:spPr>
        <p:txBody>
          <a:bodyPr>
            <a:spAutoFit/>
          </a:bodyPr>
          <a:lstStyle/>
          <a:p>
            <a:pPr>
              <a:spcBef>
                <a:spcPct val="50000"/>
              </a:spcBef>
            </a:pPr>
            <a:r>
              <a:rPr lang="en-US" sz="3200" b="1"/>
              <a:t>Hydrostatic Pressure in Metal Working:</a:t>
            </a:r>
          </a:p>
        </p:txBody>
      </p:sp>
      <p:sp>
        <p:nvSpPr>
          <p:cNvPr id="104451" name="Text Box 3"/>
          <p:cNvSpPr txBox="1">
            <a:spLocks noChangeArrowheads="1"/>
          </p:cNvSpPr>
          <p:nvPr/>
        </p:nvSpPr>
        <p:spPr bwMode="auto">
          <a:xfrm>
            <a:off x="228600" y="609600"/>
            <a:ext cx="8763000" cy="6292850"/>
          </a:xfrm>
          <a:prstGeom prst="rect">
            <a:avLst/>
          </a:prstGeom>
          <a:noFill/>
          <a:ln w="9525">
            <a:noFill/>
            <a:miter lim="800000"/>
            <a:headEnd/>
            <a:tailEnd/>
          </a:ln>
        </p:spPr>
        <p:txBody>
          <a:bodyPr>
            <a:spAutoFit/>
          </a:bodyPr>
          <a:lstStyle/>
          <a:p>
            <a:pPr>
              <a:spcBef>
                <a:spcPct val="50000"/>
              </a:spcBef>
            </a:pPr>
            <a:r>
              <a:rPr lang="en-US" b="1"/>
              <a:t>In metal working large plastic deformation without cracks or fracture is envisaged.</a:t>
            </a:r>
          </a:p>
          <a:p>
            <a:pPr>
              <a:spcBef>
                <a:spcPct val="50000"/>
              </a:spcBef>
            </a:pPr>
            <a:r>
              <a:rPr lang="en-US" b="1"/>
              <a:t>In metal testing it is observed that hydrostatic pressure or triaxial compressive stress resist fractureand increase the ductility, which prime requirement for metal working.</a:t>
            </a:r>
          </a:p>
          <a:p>
            <a:pPr>
              <a:spcBef>
                <a:spcPct val="50000"/>
              </a:spcBef>
            </a:pPr>
            <a:r>
              <a:rPr lang="en-US" b="1"/>
              <a:t>Hydrostatic pressure is utilized in many metal working operations, like wire drawing and extrusion, to produce very large plastic deformation which would not be possible in absence of high component of hydrostatic pressure.</a:t>
            </a:r>
          </a:p>
          <a:p>
            <a:pPr>
              <a:spcBef>
                <a:spcPct val="50000"/>
              </a:spcBef>
            </a:pPr>
            <a:r>
              <a:rPr lang="en-US" b="1"/>
              <a:t>Hydrostatic component of stress exert no shear stress, it cannot increase dislocation density in pile-up or squeeze them closer to gather, but close pores, if any.</a:t>
            </a:r>
          </a:p>
          <a:p>
            <a:pPr>
              <a:spcBef>
                <a:spcPct val="50000"/>
              </a:spcBef>
            </a:pPr>
            <a:r>
              <a:rPr lang="en-US" b="1"/>
              <a:t>It can influence crack propagation but not crack initiation.</a:t>
            </a:r>
          </a:p>
          <a:p>
            <a:pPr>
              <a:spcBef>
                <a:spcPct val="50000"/>
              </a:spcBef>
            </a:pPr>
            <a:r>
              <a:rPr lang="en-US" b="1"/>
              <a:t>Hydrostatic pressure at elevated temperature, hot isostatic pressing (HIP), is used commercially to close porosity in casting &amp; powder metallurgy parts and improve the ductility &amp; toughness.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4450">
                                            <p:txEl>
                                              <p:pRg st="0" end="0"/>
                                            </p:txEl>
                                          </p:spTgt>
                                        </p:tgtEl>
                                        <p:attrNameLst>
                                          <p:attrName>style.visibility</p:attrName>
                                        </p:attrNameLst>
                                      </p:cBhvr>
                                      <p:to>
                                        <p:strVal val="visible"/>
                                      </p:to>
                                    </p:set>
                                    <p:animEffect transition="in" filter="checkerboard(across)">
                                      <p:cBhvr>
                                        <p:cTn id="7" dur="500"/>
                                        <p:tgtEl>
                                          <p:spTgt spid="1044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4451">
                                            <p:txEl>
                                              <p:pRg st="0" end="0"/>
                                            </p:txEl>
                                          </p:spTgt>
                                        </p:tgtEl>
                                        <p:attrNameLst>
                                          <p:attrName>style.visibility</p:attrName>
                                        </p:attrNameLst>
                                      </p:cBhvr>
                                      <p:to>
                                        <p:strVal val="visible"/>
                                      </p:to>
                                    </p:set>
                                    <p:anim calcmode="lin" valueType="num">
                                      <p:cBhvr additive="base">
                                        <p:cTn id="12" dur="500" fill="hold"/>
                                        <p:tgtEl>
                                          <p:spTgt spid="10445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44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4451">
                                            <p:txEl>
                                              <p:pRg st="1" end="1"/>
                                            </p:txEl>
                                          </p:spTgt>
                                        </p:tgtEl>
                                        <p:attrNameLst>
                                          <p:attrName>style.visibility</p:attrName>
                                        </p:attrNameLst>
                                      </p:cBhvr>
                                      <p:to>
                                        <p:strVal val="visible"/>
                                      </p:to>
                                    </p:set>
                                    <p:anim calcmode="lin" valueType="num">
                                      <p:cBhvr additive="base">
                                        <p:cTn id="18" dur="500" fill="hold"/>
                                        <p:tgtEl>
                                          <p:spTgt spid="10445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44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4451">
                                            <p:txEl>
                                              <p:pRg st="2" end="2"/>
                                            </p:txEl>
                                          </p:spTgt>
                                        </p:tgtEl>
                                        <p:attrNameLst>
                                          <p:attrName>style.visibility</p:attrName>
                                        </p:attrNameLst>
                                      </p:cBhvr>
                                      <p:to>
                                        <p:strVal val="visible"/>
                                      </p:to>
                                    </p:set>
                                    <p:anim calcmode="lin" valueType="num">
                                      <p:cBhvr additive="base">
                                        <p:cTn id="24" dur="500" fill="hold"/>
                                        <p:tgtEl>
                                          <p:spTgt spid="104451">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44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4451">
                                            <p:txEl>
                                              <p:pRg st="3" end="3"/>
                                            </p:txEl>
                                          </p:spTgt>
                                        </p:tgtEl>
                                        <p:attrNameLst>
                                          <p:attrName>style.visibility</p:attrName>
                                        </p:attrNameLst>
                                      </p:cBhvr>
                                      <p:to>
                                        <p:strVal val="visible"/>
                                      </p:to>
                                    </p:set>
                                    <p:anim calcmode="lin" valueType="num">
                                      <p:cBhvr additive="base">
                                        <p:cTn id="30" dur="500" fill="hold"/>
                                        <p:tgtEl>
                                          <p:spTgt spid="104451">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44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4451">
                                            <p:txEl>
                                              <p:pRg st="4" end="4"/>
                                            </p:txEl>
                                          </p:spTgt>
                                        </p:tgtEl>
                                        <p:attrNameLst>
                                          <p:attrName>style.visibility</p:attrName>
                                        </p:attrNameLst>
                                      </p:cBhvr>
                                      <p:to>
                                        <p:strVal val="visible"/>
                                      </p:to>
                                    </p:set>
                                    <p:anim calcmode="lin" valueType="num">
                                      <p:cBhvr additive="base">
                                        <p:cTn id="36" dur="500" fill="hold"/>
                                        <p:tgtEl>
                                          <p:spTgt spid="104451">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44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04451">
                                            <p:txEl>
                                              <p:pRg st="5" end="5"/>
                                            </p:txEl>
                                          </p:spTgt>
                                        </p:tgtEl>
                                        <p:attrNameLst>
                                          <p:attrName>style.visibility</p:attrName>
                                        </p:attrNameLst>
                                      </p:cBhvr>
                                      <p:to>
                                        <p:strVal val="visible"/>
                                      </p:to>
                                    </p:set>
                                    <p:anim calcmode="lin" valueType="num">
                                      <p:cBhvr additive="base">
                                        <p:cTn id="42" dur="500" fill="hold"/>
                                        <p:tgtEl>
                                          <p:spTgt spid="104451">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0445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228600" y="152400"/>
            <a:ext cx="8763000" cy="427038"/>
          </a:xfrm>
          <a:prstGeom prst="rect">
            <a:avLst/>
          </a:prstGeom>
          <a:noFill/>
          <a:ln w="9525">
            <a:noFill/>
            <a:miter lim="800000"/>
            <a:headEnd/>
            <a:tailEnd/>
          </a:ln>
        </p:spPr>
        <p:txBody>
          <a:bodyPr>
            <a:spAutoFit/>
          </a:bodyPr>
          <a:lstStyle/>
          <a:p>
            <a:pPr>
              <a:spcBef>
                <a:spcPct val="50000"/>
              </a:spcBef>
            </a:pPr>
            <a:endParaRPr lang="en-US"/>
          </a:p>
        </p:txBody>
      </p:sp>
      <p:sp>
        <p:nvSpPr>
          <p:cNvPr id="103427" name="Text Box 3"/>
          <p:cNvSpPr txBox="1">
            <a:spLocks noChangeArrowheads="1"/>
          </p:cNvSpPr>
          <p:nvPr/>
        </p:nvSpPr>
        <p:spPr bwMode="auto">
          <a:xfrm>
            <a:off x="0" y="0"/>
            <a:ext cx="8839200" cy="579438"/>
          </a:xfrm>
          <a:prstGeom prst="rect">
            <a:avLst/>
          </a:prstGeom>
          <a:noFill/>
          <a:ln w="9525">
            <a:noFill/>
            <a:miter lim="800000"/>
            <a:headEnd/>
            <a:tailEnd/>
          </a:ln>
        </p:spPr>
        <p:txBody>
          <a:bodyPr>
            <a:spAutoFit/>
          </a:bodyPr>
          <a:lstStyle/>
          <a:p>
            <a:pPr>
              <a:spcBef>
                <a:spcPct val="50000"/>
              </a:spcBef>
            </a:pPr>
            <a:r>
              <a:rPr lang="en-US" sz="3200" b="1"/>
              <a:t>Hydrostatic Pressure in Metal Working (Cont..):</a:t>
            </a:r>
            <a:endParaRPr lang="en-US" sz="3200"/>
          </a:p>
        </p:txBody>
      </p:sp>
      <p:sp>
        <p:nvSpPr>
          <p:cNvPr id="103428" name="Text Box 4"/>
          <p:cNvSpPr txBox="1">
            <a:spLocks noChangeArrowheads="1"/>
          </p:cNvSpPr>
          <p:nvPr/>
        </p:nvSpPr>
        <p:spPr bwMode="auto">
          <a:xfrm>
            <a:off x="152400" y="609600"/>
            <a:ext cx="8610600" cy="1096963"/>
          </a:xfrm>
          <a:prstGeom prst="rect">
            <a:avLst/>
          </a:prstGeom>
          <a:noFill/>
          <a:ln w="9525">
            <a:noFill/>
            <a:miter lim="800000"/>
            <a:headEnd/>
            <a:tailEnd/>
          </a:ln>
        </p:spPr>
        <p:txBody>
          <a:bodyPr>
            <a:spAutoFit/>
          </a:bodyPr>
          <a:lstStyle/>
          <a:p>
            <a:pPr>
              <a:spcBef>
                <a:spcPct val="50000"/>
              </a:spcBef>
            </a:pPr>
            <a:r>
              <a:rPr lang="en-US" b="1"/>
              <a:t>The presence of high hydrostatic pressure reduces the tensile stresses below the critical value for cracking, while at the same time the flow stress is is unaffected.</a:t>
            </a:r>
          </a:p>
        </p:txBody>
      </p:sp>
      <p:pic>
        <p:nvPicPr>
          <p:cNvPr id="103430" name="Picture 6"/>
          <p:cNvPicPr>
            <a:picLocks noChangeAspect="1" noChangeArrowheads="1"/>
          </p:cNvPicPr>
          <p:nvPr/>
        </p:nvPicPr>
        <p:blipFill>
          <a:blip r:embed="rId2" cstate="print"/>
          <a:srcRect/>
          <a:stretch>
            <a:fillRect/>
          </a:stretch>
        </p:blipFill>
        <p:spPr bwMode="auto">
          <a:xfrm>
            <a:off x="304800" y="1676400"/>
            <a:ext cx="8534400" cy="2667000"/>
          </a:xfrm>
          <a:prstGeom prst="rect">
            <a:avLst/>
          </a:prstGeom>
          <a:noFill/>
          <a:ln w="9525">
            <a:noFill/>
            <a:miter lim="800000"/>
            <a:headEnd/>
            <a:tailEnd/>
          </a:ln>
        </p:spPr>
      </p:pic>
      <p:sp>
        <p:nvSpPr>
          <p:cNvPr id="103431" name="Text Box 7"/>
          <p:cNvSpPr txBox="1">
            <a:spLocks noChangeArrowheads="1"/>
          </p:cNvSpPr>
          <p:nvPr/>
        </p:nvSpPr>
        <p:spPr bwMode="auto">
          <a:xfrm>
            <a:off x="228600" y="4327525"/>
            <a:ext cx="8915400" cy="2530475"/>
          </a:xfrm>
          <a:prstGeom prst="rect">
            <a:avLst/>
          </a:prstGeom>
          <a:noFill/>
          <a:ln w="9525">
            <a:noFill/>
            <a:miter lim="800000"/>
            <a:headEnd/>
            <a:tailEnd/>
          </a:ln>
        </p:spPr>
        <p:txBody>
          <a:bodyPr>
            <a:spAutoFit/>
          </a:bodyPr>
          <a:lstStyle/>
          <a:p>
            <a:pPr marL="371475" indent="-371475">
              <a:spcBef>
                <a:spcPct val="50000"/>
              </a:spcBef>
            </a:pPr>
            <a:r>
              <a:rPr lang="en-US" sz="2000" b="1"/>
              <a:t>The figure shows elements of Hydrostatic Extrusion Process, in which the billet </a:t>
            </a:r>
          </a:p>
          <a:p>
            <a:pPr marL="371475" indent="-371475">
              <a:spcBef>
                <a:spcPct val="50000"/>
              </a:spcBef>
            </a:pPr>
            <a:r>
              <a:rPr lang="en-US" sz="2000" b="1"/>
              <a:t>is forced through the die by a high hydrostatic fluid pressure. The advantage of </a:t>
            </a:r>
          </a:p>
          <a:p>
            <a:pPr marL="371475" indent="-371475">
              <a:spcBef>
                <a:spcPct val="50000"/>
              </a:spcBef>
            </a:pPr>
            <a:r>
              <a:rPr lang="en-US" sz="2000" b="1"/>
              <a:t>this process are:</a:t>
            </a:r>
          </a:p>
          <a:p>
            <a:pPr marL="371475" indent="-371475">
              <a:spcBef>
                <a:spcPct val="50000"/>
              </a:spcBef>
              <a:buFontTx/>
              <a:buAutoNum type="romanLcParenBoth"/>
            </a:pPr>
            <a:r>
              <a:rPr lang="en-US" sz="2000" b="1"/>
              <a:t>the elimination of the large drag friction force between the billet and the die or container wall and </a:t>
            </a:r>
          </a:p>
          <a:p>
            <a:pPr marL="371475" indent="-371475">
              <a:spcBef>
                <a:spcPct val="50000"/>
              </a:spcBef>
              <a:buFontTx/>
              <a:buAutoNum type="romanLcParenBoth"/>
            </a:pPr>
            <a:r>
              <a:rPr lang="en-US" sz="2000" b="1"/>
              <a:t> achievement of  of hydrodynamic lubrication in die.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Effect transition="in" filter="checkerboard(across)">
                                      <p:cBhvr>
                                        <p:cTn id="7" dur="500"/>
                                        <p:tgtEl>
                                          <p:spTgt spid="1034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3428">
                                            <p:txEl>
                                              <p:pRg st="0" end="0"/>
                                            </p:txEl>
                                          </p:spTgt>
                                        </p:tgtEl>
                                        <p:attrNameLst>
                                          <p:attrName>style.visibility</p:attrName>
                                        </p:attrNameLst>
                                      </p:cBhvr>
                                      <p:to>
                                        <p:strVal val="visible"/>
                                      </p:to>
                                    </p:set>
                                    <p:anim calcmode="lin" valueType="num">
                                      <p:cBhvr additive="base">
                                        <p:cTn id="12" dur="500" fill="hold"/>
                                        <p:tgtEl>
                                          <p:spTgt spid="10342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34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3430"/>
                                        </p:tgtEl>
                                        <p:attrNameLst>
                                          <p:attrName>style.visibility</p:attrName>
                                        </p:attrNameLst>
                                      </p:cBhvr>
                                      <p:to>
                                        <p:strVal val="visible"/>
                                      </p:to>
                                    </p:set>
                                    <p:anim calcmode="lin" valueType="num">
                                      <p:cBhvr additive="base">
                                        <p:cTn id="18" dur="500" fill="hold"/>
                                        <p:tgtEl>
                                          <p:spTgt spid="103430"/>
                                        </p:tgtEl>
                                        <p:attrNameLst>
                                          <p:attrName>ppt_x</p:attrName>
                                        </p:attrNameLst>
                                      </p:cBhvr>
                                      <p:tavLst>
                                        <p:tav tm="0">
                                          <p:val>
                                            <p:strVal val="#ppt_x"/>
                                          </p:val>
                                        </p:tav>
                                        <p:tav tm="100000">
                                          <p:val>
                                            <p:strVal val="#ppt_x"/>
                                          </p:val>
                                        </p:tav>
                                      </p:tavLst>
                                    </p:anim>
                                    <p:anim calcmode="lin" valueType="num">
                                      <p:cBhvr additive="base">
                                        <p:cTn id="19" dur="500" fill="hold"/>
                                        <p:tgtEl>
                                          <p:spTgt spid="1034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3431">
                                            <p:txEl>
                                              <p:pRg st="0" end="0"/>
                                            </p:txEl>
                                          </p:spTgt>
                                        </p:tgtEl>
                                        <p:attrNameLst>
                                          <p:attrName>style.visibility</p:attrName>
                                        </p:attrNameLst>
                                      </p:cBhvr>
                                      <p:to>
                                        <p:strVal val="visible"/>
                                      </p:to>
                                    </p:set>
                                    <p:anim calcmode="lin" valueType="num">
                                      <p:cBhvr additive="base">
                                        <p:cTn id="24" dur="500" fill="hold"/>
                                        <p:tgtEl>
                                          <p:spTgt spid="103431">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3431">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3431">
                                            <p:txEl>
                                              <p:pRg st="1" end="1"/>
                                            </p:txEl>
                                          </p:spTgt>
                                        </p:tgtEl>
                                        <p:attrNameLst>
                                          <p:attrName>style.visibility</p:attrName>
                                        </p:attrNameLst>
                                      </p:cBhvr>
                                      <p:to>
                                        <p:strVal val="visible"/>
                                      </p:to>
                                    </p:set>
                                    <p:anim calcmode="lin" valueType="num">
                                      <p:cBhvr additive="base">
                                        <p:cTn id="28" dur="500" fill="hold"/>
                                        <p:tgtEl>
                                          <p:spTgt spid="103431">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03431">
                                            <p:txEl>
                                              <p:pRg st="1" end="1"/>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3431">
                                            <p:txEl>
                                              <p:pRg st="2" end="2"/>
                                            </p:txEl>
                                          </p:spTgt>
                                        </p:tgtEl>
                                        <p:attrNameLst>
                                          <p:attrName>style.visibility</p:attrName>
                                        </p:attrNameLst>
                                      </p:cBhvr>
                                      <p:to>
                                        <p:strVal val="visible"/>
                                      </p:to>
                                    </p:set>
                                    <p:anim calcmode="lin" valueType="num">
                                      <p:cBhvr additive="base">
                                        <p:cTn id="32" dur="500" fill="hold"/>
                                        <p:tgtEl>
                                          <p:spTgt spid="103431">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3431">
                                            <p:txEl>
                                              <p:pRg st="2" end="2"/>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03431">
                                            <p:txEl>
                                              <p:pRg st="3" end="3"/>
                                            </p:txEl>
                                          </p:spTgt>
                                        </p:tgtEl>
                                        <p:attrNameLst>
                                          <p:attrName>style.visibility</p:attrName>
                                        </p:attrNameLst>
                                      </p:cBhvr>
                                      <p:to>
                                        <p:strVal val="visible"/>
                                      </p:to>
                                    </p:set>
                                    <p:anim calcmode="lin" valueType="num">
                                      <p:cBhvr additive="base">
                                        <p:cTn id="36" dur="500" fill="hold"/>
                                        <p:tgtEl>
                                          <p:spTgt spid="103431">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3431">
                                            <p:txEl>
                                              <p:pRg st="3" end="3"/>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03431">
                                            <p:txEl>
                                              <p:pRg st="4" end="4"/>
                                            </p:txEl>
                                          </p:spTgt>
                                        </p:tgtEl>
                                        <p:attrNameLst>
                                          <p:attrName>style.visibility</p:attrName>
                                        </p:attrNameLst>
                                      </p:cBhvr>
                                      <p:to>
                                        <p:strVal val="visible"/>
                                      </p:to>
                                    </p:set>
                                    <p:anim calcmode="lin" valueType="num">
                                      <p:cBhvr additive="base">
                                        <p:cTn id="40" dur="500" fill="hold"/>
                                        <p:tgtEl>
                                          <p:spTgt spid="103431">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034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0" y="0"/>
            <a:ext cx="8763000" cy="579438"/>
          </a:xfrm>
          <a:prstGeom prst="rect">
            <a:avLst/>
          </a:prstGeom>
          <a:noFill/>
          <a:ln w="9525">
            <a:noFill/>
            <a:miter lim="800000"/>
            <a:headEnd/>
            <a:tailEnd/>
          </a:ln>
        </p:spPr>
        <p:txBody>
          <a:bodyPr>
            <a:spAutoFit/>
          </a:bodyPr>
          <a:lstStyle/>
          <a:p>
            <a:pPr>
              <a:spcBef>
                <a:spcPct val="50000"/>
              </a:spcBef>
            </a:pPr>
            <a:r>
              <a:rPr lang="en-US" sz="3200" b="1"/>
              <a:t>Hydrostatic Pressure in Metal Working (Cont..):</a:t>
            </a:r>
          </a:p>
        </p:txBody>
      </p:sp>
      <p:sp>
        <p:nvSpPr>
          <p:cNvPr id="86019" name="Text Box 3"/>
          <p:cNvSpPr txBox="1">
            <a:spLocks noChangeArrowheads="1"/>
          </p:cNvSpPr>
          <p:nvPr/>
        </p:nvSpPr>
        <p:spPr bwMode="auto">
          <a:xfrm>
            <a:off x="152400" y="762000"/>
            <a:ext cx="8839200" cy="2892425"/>
          </a:xfrm>
          <a:prstGeom prst="rect">
            <a:avLst/>
          </a:prstGeom>
          <a:noFill/>
          <a:ln w="9525">
            <a:noFill/>
            <a:miter lim="800000"/>
            <a:headEnd/>
            <a:tailEnd/>
          </a:ln>
        </p:spPr>
        <p:txBody>
          <a:bodyPr>
            <a:spAutoFit/>
          </a:bodyPr>
          <a:lstStyle/>
          <a:p>
            <a:pPr>
              <a:spcBef>
                <a:spcPct val="50000"/>
              </a:spcBef>
            </a:pPr>
            <a:r>
              <a:rPr lang="en-US" sz="2800"/>
              <a:t>Hydrostatic pressure may be used to advantage in working brittle materials such as bismuth or cast iron.</a:t>
            </a:r>
          </a:p>
          <a:p>
            <a:pPr>
              <a:spcBef>
                <a:spcPct val="50000"/>
              </a:spcBef>
            </a:pPr>
            <a:r>
              <a:rPr lang="en-US" sz="2800"/>
              <a:t>The beneficial effect of hydrostatic pressure may be achieved without the difficulty of employing high pressure equipment if the workpiece is encased with a metal of low flow stress compared with work piece.</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Box 1"/>
          <p:cNvSpPr txBox="1">
            <a:spLocks noChangeArrowheads="1"/>
          </p:cNvSpPr>
          <p:nvPr/>
        </p:nvSpPr>
        <p:spPr bwMode="auto">
          <a:xfrm>
            <a:off x="228600" y="0"/>
            <a:ext cx="8610600" cy="584200"/>
          </a:xfrm>
          <a:prstGeom prst="rect">
            <a:avLst/>
          </a:prstGeom>
          <a:noFill/>
          <a:ln w="9525">
            <a:noFill/>
            <a:miter lim="800000"/>
            <a:headEnd/>
            <a:tailEnd/>
          </a:ln>
        </p:spPr>
        <p:txBody>
          <a:bodyPr>
            <a:spAutoFit/>
          </a:bodyPr>
          <a:lstStyle/>
          <a:p>
            <a:r>
              <a:rPr lang="en-US" sz="3200" b="1"/>
              <a:t>Work hardening or Strain hardening:</a:t>
            </a:r>
            <a:endParaRPr lang="en-US"/>
          </a:p>
        </p:txBody>
      </p:sp>
      <p:sp>
        <p:nvSpPr>
          <p:cNvPr id="87043" name="TextBox 3"/>
          <p:cNvSpPr txBox="1">
            <a:spLocks noChangeArrowheads="1"/>
          </p:cNvSpPr>
          <p:nvPr/>
        </p:nvSpPr>
        <p:spPr bwMode="auto">
          <a:xfrm>
            <a:off x="228600" y="533400"/>
            <a:ext cx="8686800" cy="6094413"/>
          </a:xfrm>
          <a:prstGeom prst="rect">
            <a:avLst/>
          </a:prstGeom>
          <a:noFill/>
          <a:ln w="9525">
            <a:noFill/>
            <a:miter lim="800000"/>
            <a:headEnd/>
            <a:tailEnd/>
          </a:ln>
        </p:spPr>
        <p:txBody>
          <a:bodyPr>
            <a:spAutoFit/>
          </a:bodyPr>
          <a:lstStyle/>
          <a:p>
            <a:pPr>
              <a:buFont typeface="Arial" charset="0"/>
              <a:buChar char="•"/>
            </a:pPr>
            <a:r>
              <a:rPr lang="en-US" b="1"/>
              <a:t> </a:t>
            </a:r>
            <a:r>
              <a:rPr lang="en-US" sz="2800" b="1"/>
              <a:t>Work hardening</a:t>
            </a:r>
            <a:r>
              <a:rPr lang="en-US" sz="2800"/>
              <a:t>, also known as </a:t>
            </a:r>
            <a:r>
              <a:rPr lang="en-US" sz="2800" b="1"/>
              <a:t>strain hardening</a:t>
            </a:r>
            <a:r>
              <a:rPr lang="en-US" sz="2800"/>
              <a:t>, is the strengthening of a metal by plastic deformation. </a:t>
            </a:r>
          </a:p>
          <a:p>
            <a:pPr>
              <a:buFont typeface="Arial" charset="0"/>
              <a:buChar char="•"/>
            </a:pPr>
            <a:endParaRPr lang="en-US" sz="800"/>
          </a:p>
          <a:p>
            <a:pPr>
              <a:buFont typeface="Arial" charset="0"/>
              <a:buChar char="•"/>
            </a:pPr>
            <a:r>
              <a:rPr lang="en-US" sz="2800"/>
              <a:t> This strengthening occurs because of dislocation movements within the crystal structure of the material. </a:t>
            </a:r>
          </a:p>
          <a:p>
            <a:pPr>
              <a:buFont typeface="Arial" charset="0"/>
              <a:buChar char="•"/>
            </a:pPr>
            <a:endParaRPr lang="en-US" sz="800"/>
          </a:p>
          <a:p>
            <a:pPr>
              <a:buFont typeface="Arial" charset="0"/>
              <a:buChar char="•"/>
            </a:pPr>
            <a:r>
              <a:rPr lang="en-US" sz="2800"/>
              <a:t> Any material with a reasonably high melting point such as metals and alloys can be strengthened in this fashion. </a:t>
            </a:r>
          </a:p>
          <a:p>
            <a:pPr>
              <a:buFont typeface="Arial" charset="0"/>
              <a:buChar char="•"/>
            </a:pPr>
            <a:endParaRPr lang="en-US" sz="800"/>
          </a:p>
          <a:p>
            <a:pPr>
              <a:buFont typeface="Arial" charset="0"/>
              <a:buChar char="•"/>
            </a:pPr>
            <a:r>
              <a:rPr lang="en-US" sz="2800"/>
              <a:t> Alloys not amenable to heat treatment, including low-carbon steel, are often work-hardened. </a:t>
            </a:r>
          </a:p>
          <a:p>
            <a:pPr>
              <a:buFont typeface="Arial" charset="0"/>
              <a:buChar char="•"/>
            </a:pPr>
            <a:endParaRPr lang="en-US" sz="800"/>
          </a:p>
          <a:p>
            <a:pPr>
              <a:buFont typeface="Arial" charset="0"/>
              <a:buChar char="•"/>
            </a:pPr>
            <a:r>
              <a:rPr lang="en-US" sz="2800"/>
              <a:t> Some materials cannot be work-hardened at normal ambient temperatures, such as indium, however others can only be strengthened via work hardening, such as pure copper and aluminum. </a:t>
            </a:r>
          </a:p>
          <a:p>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1"/>
          <p:cNvSpPr txBox="1">
            <a:spLocks noChangeArrowheads="1"/>
          </p:cNvSpPr>
          <p:nvPr/>
        </p:nvSpPr>
        <p:spPr bwMode="auto">
          <a:xfrm>
            <a:off x="0" y="457200"/>
            <a:ext cx="9144000" cy="6524625"/>
          </a:xfrm>
          <a:prstGeom prst="rect">
            <a:avLst/>
          </a:prstGeom>
          <a:noFill/>
          <a:ln w="9525">
            <a:noFill/>
            <a:miter lim="800000"/>
            <a:headEnd/>
            <a:tailEnd/>
          </a:ln>
        </p:spPr>
        <p:txBody>
          <a:bodyPr>
            <a:spAutoFit/>
          </a:bodyPr>
          <a:lstStyle/>
          <a:p>
            <a:pPr>
              <a:buFont typeface="Arial" charset="0"/>
              <a:buChar char="•"/>
            </a:pPr>
            <a:r>
              <a:rPr lang="en-US"/>
              <a:t> </a:t>
            </a:r>
            <a:r>
              <a:rPr lang="en-US" sz="2700"/>
              <a:t>Work hardening may be desirable or undesirable depending on the context.</a:t>
            </a:r>
          </a:p>
          <a:p>
            <a:pPr>
              <a:buFont typeface="Arial" charset="0"/>
              <a:buChar char="•"/>
            </a:pPr>
            <a:endParaRPr lang="en-US" sz="300"/>
          </a:p>
          <a:p>
            <a:pPr>
              <a:buFont typeface="Arial" charset="0"/>
              <a:buChar char="•"/>
            </a:pPr>
            <a:r>
              <a:rPr lang="en-US" sz="2700"/>
              <a:t>  An example of undesirable work hardening is during machining when early passes of a cutter inadvertently work-harden the workpiece surface, causing damage to the cutter during the later passes. </a:t>
            </a:r>
          </a:p>
          <a:p>
            <a:pPr>
              <a:buFont typeface="Arial" charset="0"/>
              <a:buChar char="•"/>
            </a:pPr>
            <a:endParaRPr lang="en-US" sz="300"/>
          </a:p>
          <a:p>
            <a:pPr>
              <a:buFont typeface="Arial" charset="0"/>
              <a:buChar char="•"/>
            </a:pPr>
            <a:r>
              <a:rPr lang="en-US" sz="2700"/>
              <a:t> An example of desirable work hardening is that which occurs in metalworking processes that intentionally induce plastic deformation to exact a shape change. </a:t>
            </a:r>
          </a:p>
          <a:p>
            <a:pPr>
              <a:buFont typeface="Arial" charset="0"/>
              <a:buChar char="•"/>
            </a:pPr>
            <a:endParaRPr lang="en-US" sz="300"/>
          </a:p>
          <a:p>
            <a:pPr>
              <a:buFont typeface="Arial" charset="0"/>
              <a:buChar char="•"/>
            </a:pPr>
            <a:r>
              <a:rPr lang="en-US" sz="2700"/>
              <a:t> Metal in annealed state  may be hammered, stretched and otherwise formed, progressing toward the desired final shape, but becoming harder and less ductile as work progresses. </a:t>
            </a:r>
          </a:p>
          <a:p>
            <a:pPr>
              <a:buFont typeface="Arial" charset="0"/>
              <a:buChar char="•"/>
            </a:pPr>
            <a:endParaRPr lang="en-US" sz="300"/>
          </a:p>
          <a:p>
            <a:pPr>
              <a:buFont typeface="Arial" charset="0"/>
              <a:buChar char="•"/>
            </a:pPr>
            <a:r>
              <a:rPr lang="en-US" sz="2700"/>
              <a:t> If work continues beyond a certain hardness the metal will tend to fracture when worked and so it may be re-annealed </a:t>
            </a:r>
            <a:r>
              <a:rPr lang="en-US" sz="2800"/>
              <a:t>periodically as the shape progresses. </a:t>
            </a:r>
          </a:p>
        </p:txBody>
      </p:sp>
      <p:sp>
        <p:nvSpPr>
          <p:cNvPr id="88067" name="TextBox 3"/>
          <p:cNvSpPr txBox="1">
            <a:spLocks noChangeArrowheads="1"/>
          </p:cNvSpPr>
          <p:nvPr/>
        </p:nvSpPr>
        <p:spPr bwMode="auto">
          <a:xfrm>
            <a:off x="228600" y="0"/>
            <a:ext cx="8534400" cy="584200"/>
          </a:xfrm>
          <a:prstGeom prst="rect">
            <a:avLst/>
          </a:prstGeom>
          <a:noFill/>
          <a:ln w="9525">
            <a:noFill/>
            <a:miter lim="800000"/>
            <a:headEnd/>
            <a:tailEnd/>
          </a:ln>
        </p:spPr>
        <p:txBody>
          <a:bodyPr>
            <a:spAutoFit/>
          </a:bodyPr>
          <a:lstStyle/>
          <a:p>
            <a:r>
              <a:rPr lang="en-US" sz="3200" b="1"/>
              <a:t>Work hardening or Strain hardening (Cont..):</a:t>
            </a:r>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Box 1"/>
          <p:cNvSpPr txBox="1">
            <a:spLocks noChangeArrowheads="1"/>
          </p:cNvSpPr>
          <p:nvPr/>
        </p:nvSpPr>
        <p:spPr bwMode="auto">
          <a:xfrm>
            <a:off x="304800" y="0"/>
            <a:ext cx="8610600" cy="584200"/>
          </a:xfrm>
          <a:prstGeom prst="rect">
            <a:avLst/>
          </a:prstGeom>
          <a:noFill/>
          <a:ln w="9525">
            <a:noFill/>
            <a:miter lim="800000"/>
            <a:headEnd/>
            <a:tailEnd/>
          </a:ln>
        </p:spPr>
        <p:txBody>
          <a:bodyPr>
            <a:spAutoFit/>
          </a:bodyPr>
          <a:lstStyle/>
          <a:p>
            <a:r>
              <a:rPr lang="en-US" sz="3200" b="1"/>
              <a:t>Theory of strain hardening:</a:t>
            </a:r>
            <a:endParaRPr lang="en-US" sz="3200"/>
          </a:p>
        </p:txBody>
      </p:sp>
      <p:sp>
        <p:nvSpPr>
          <p:cNvPr id="89091" name="TextBox 2"/>
          <p:cNvSpPr txBox="1">
            <a:spLocks noChangeArrowheads="1"/>
          </p:cNvSpPr>
          <p:nvPr/>
        </p:nvSpPr>
        <p:spPr bwMode="auto">
          <a:xfrm>
            <a:off x="152400" y="533400"/>
            <a:ext cx="8839200" cy="6462713"/>
          </a:xfrm>
          <a:prstGeom prst="rect">
            <a:avLst/>
          </a:prstGeom>
          <a:noFill/>
          <a:ln w="9525">
            <a:noFill/>
            <a:miter lim="800000"/>
            <a:headEnd/>
            <a:tailEnd/>
          </a:ln>
        </p:spPr>
        <p:txBody>
          <a:bodyPr>
            <a:spAutoFit/>
          </a:bodyPr>
          <a:lstStyle/>
          <a:p>
            <a:pPr>
              <a:buFont typeface="Arial" charset="0"/>
              <a:buChar char="•"/>
            </a:pPr>
            <a:r>
              <a:rPr lang="en-US" sz="2800"/>
              <a:t> Before work hardening, the lattice of the material exhibits a regular, defect-free (no dislocations) pattern. </a:t>
            </a:r>
          </a:p>
          <a:p>
            <a:pPr>
              <a:buFont typeface="Arial" charset="0"/>
              <a:buChar char="•"/>
            </a:pPr>
            <a:endParaRPr lang="en-US" sz="2800"/>
          </a:p>
          <a:p>
            <a:pPr>
              <a:buFont typeface="Arial" charset="0"/>
              <a:buChar char="•"/>
            </a:pPr>
            <a:r>
              <a:rPr lang="en-US" sz="2800"/>
              <a:t> The defect-free lattice can be created or restored at any time by annealing. </a:t>
            </a:r>
          </a:p>
          <a:p>
            <a:pPr>
              <a:buFont typeface="Arial" charset="0"/>
              <a:buChar char="•"/>
            </a:pPr>
            <a:endParaRPr lang="en-US" sz="2800"/>
          </a:p>
          <a:p>
            <a:pPr>
              <a:buFont typeface="Arial" charset="0"/>
              <a:buChar char="•"/>
            </a:pPr>
            <a:r>
              <a:rPr lang="en-US" sz="2800"/>
              <a:t> As the material is work hardened it becomes increasingly saturated with new dislocations, and more dislocations are prevented from nucleating (a resistance to dislocation-formation develops). </a:t>
            </a:r>
          </a:p>
          <a:p>
            <a:pPr>
              <a:buFont typeface="Arial" charset="0"/>
              <a:buChar char="•"/>
            </a:pPr>
            <a:endParaRPr lang="en-US" sz="2800"/>
          </a:p>
          <a:p>
            <a:pPr>
              <a:buFont typeface="Arial" charset="0"/>
              <a:buChar char="•"/>
            </a:pPr>
            <a:r>
              <a:rPr lang="en-US" sz="2800"/>
              <a:t> This resistance to dislocation-formation manifests itself as a resistance to plastic deformation; hence, the observed strengthening.</a:t>
            </a:r>
          </a:p>
          <a:p>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8600" y="609600"/>
            <a:ext cx="8458200" cy="6062663"/>
          </a:xfrm>
          <a:prstGeom prst="rect">
            <a:avLst/>
          </a:prstGeom>
          <a:noFill/>
          <a:ln w="9525">
            <a:noFill/>
            <a:miter lim="800000"/>
            <a:headEnd/>
            <a:tailEnd/>
          </a:ln>
        </p:spPr>
        <p:txBody>
          <a:bodyPr>
            <a:spAutoFit/>
          </a:bodyPr>
          <a:lstStyle/>
          <a:p>
            <a:pPr>
              <a:buFont typeface="Arial" charset="0"/>
              <a:buChar char="•"/>
            </a:pPr>
            <a:r>
              <a:rPr lang="en-US" sz="2800"/>
              <a:t> In metallic crystals, irreversible deformation is usually carried out on a microscopic scale by defects called dislocations, which are created by fluctuations in local stress fields within the material culminating in a lattice rearrangement as the dislocations propagate through the lattice. </a:t>
            </a:r>
          </a:p>
          <a:p>
            <a:pPr>
              <a:buFont typeface="Arial" charset="0"/>
              <a:buChar char="•"/>
            </a:pPr>
            <a:endParaRPr lang="en-US" sz="800"/>
          </a:p>
          <a:p>
            <a:pPr>
              <a:buFont typeface="Arial" charset="0"/>
              <a:buChar char="•"/>
            </a:pPr>
            <a:r>
              <a:rPr lang="en-US" sz="2800"/>
              <a:t> At normal temperatures the dislocations are not annihilated by annealing. </a:t>
            </a:r>
          </a:p>
          <a:p>
            <a:pPr>
              <a:buFont typeface="Arial" charset="0"/>
              <a:buChar char="•"/>
            </a:pPr>
            <a:endParaRPr lang="en-US" sz="800"/>
          </a:p>
          <a:p>
            <a:pPr>
              <a:buFont typeface="Arial" charset="0"/>
              <a:buChar char="•"/>
            </a:pPr>
            <a:r>
              <a:rPr lang="en-US" sz="2800"/>
              <a:t> Instead, the dislocations accumulate, interact with one another, and serve as pinning points or obstacles that significantly impede their motion. </a:t>
            </a:r>
          </a:p>
          <a:p>
            <a:pPr>
              <a:buFont typeface="Arial" charset="0"/>
              <a:buChar char="•"/>
            </a:pPr>
            <a:endParaRPr lang="en-US" sz="800"/>
          </a:p>
          <a:p>
            <a:pPr>
              <a:buFont typeface="Arial" charset="0"/>
              <a:buChar char="•"/>
            </a:pPr>
            <a:r>
              <a:rPr lang="en-US" sz="2800"/>
              <a:t> This leads to an increase in the yield strength of the material and a subsequent decrease in ductility.</a:t>
            </a:r>
            <a:endParaRPr lang="en-US"/>
          </a:p>
        </p:txBody>
      </p:sp>
      <p:sp>
        <p:nvSpPr>
          <p:cNvPr id="4" name="TextBox 3"/>
          <p:cNvSpPr txBox="1">
            <a:spLocks noChangeArrowheads="1"/>
          </p:cNvSpPr>
          <p:nvPr/>
        </p:nvSpPr>
        <p:spPr bwMode="auto">
          <a:xfrm>
            <a:off x="304800" y="0"/>
            <a:ext cx="8458200" cy="584200"/>
          </a:xfrm>
          <a:prstGeom prst="rect">
            <a:avLst/>
          </a:prstGeom>
          <a:noFill/>
          <a:ln w="9525">
            <a:noFill/>
            <a:miter lim="800000"/>
            <a:headEnd/>
            <a:tailEnd/>
          </a:ln>
        </p:spPr>
        <p:txBody>
          <a:bodyPr>
            <a:spAutoFit/>
          </a:bodyPr>
          <a:lstStyle/>
          <a:p>
            <a:r>
              <a:rPr lang="en-US" sz="3200" b="1"/>
              <a:t>Theory of strain hardening (Cont..):</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additive="base">
                                        <p:cTn id="1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additive="base">
                                        <p:cTn id="24"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 calcmode="lin" valueType="num">
                                      <p:cBhvr additive="base">
                                        <p:cTn id="30"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81000" y="0"/>
            <a:ext cx="8229600" cy="560388"/>
          </a:xfrm>
        </p:spPr>
        <p:txBody>
          <a:bodyPr/>
          <a:lstStyle/>
          <a:p>
            <a:pPr eaLnBrk="1" hangingPunct="1"/>
            <a:r>
              <a:rPr lang="en-US" b="1" smtClean="0"/>
              <a:t>Theory of strain hardening (Cont..):</a:t>
            </a:r>
            <a:endParaRPr lang="en-US" smtClean="0"/>
          </a:p>
        </p:txBody>
      </p:sp>
      <p:sp>
        <p:nvSpPr>
          <p:cNvPr id="91139" name="Rectangle 3"/>
          <p:cNvSpPr>
            <a:spLocks noGrp="1" noChangeArrowheads="1"/>
          </p:cNvSpPr>
          <p:nvPr>
            <p:ph idx="1"/>
          </p:nvPr>
        </p:nvSpPr>
        <p:spPr>
          <a:xfrm>
            <a:off x="0" y="457200"/>
            <a:ext cx="9144000" cy="6400800"/>
          </a:xfrm>
        </p:spPr>
        <p:txBody>
          <a:bodyPr/>
          <a:lstStyle/>
          <a:p>
            <a:pPr eaLnBrk="1" hangingPunct="1"/>
            <a:r>
              <a:rPr lang="en-US" smtClean="0"/>
              <a:t>Such deformation increases the concentration of dislocations which may subsequently form low-angle grain boundaries surrounding sub-grains. </a:t>
            </a:r>
          </a:p>
          <a:p>
            <a:pPr eaLnBrk="1" hangingPunct="1"/>
            <a:endParaRPr lang="en-US" sz="1000" smtClean="0"/>
          </a:p>
          <a:p>
            <a:pPr eaLnBrk="1" hangingPunct="1"/>
            <a:r>
              <a:rPr lang="en-US" smtClean="0"/>
              <a:t>Cold working generally results in a higher yield strength as a result of the increased number of dislocations and the Hall-Petch effect of the sub-grains, and a decrease in ductility. </a:t>
            </a:r>
          </a:p>
          <a:p>
            <a:pPr eaLnBrk="1" hangingPunct="1"/>
            <a:endParaRPr lang="en-US" sz="1000" smtClean="0"/>
          </a:p>
          <a:p>
            <a:pPr eaLnBrk="1" hangingPunct="1"/>
            <a:r>
              <a:rPr lang="en-US" smtClean="0"/>
              <a:t>The effects of cold working may be reversed by annealing the material at high temperatures where recovery and recrystallization reduce the dislocation density. </a:t>
            </a:r>
          </a:p>
          <a:p>
            <a:pPr eaLnBrk="1" hangingPunct="1"/>
            <a:endParaRPr lang="en-US" sz="1000" smtClean="0"/>
          </a:p>
          <a:p>
            <a:pPr eaLnBrk="1" hangingPunct="1"/>
            <a:r>
              <a:rPr lang="en-US" smtClean="0"/>
              <a:t>A material's work hardenability can be predicted by analyzing a stress-strain curve, or studied in context by performing hardness tests before and after a process.</a:t>
            </a:r>
          </a:p>
          <a:p>
            <a:pPr eaLnBrk="1" hangingPunct="1"/>
            <a:endParaRPr lang="en-US" smtClean="0"/>
          </a:p>
          <a:p>
            <a:pPr eaLnBrk="1" hangingPunct="1"/>
            <a:endParaRPr lang="en-US" sz="2600" smtClean="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381000" y="0"/>
            <a:ext cx="8229600" cy="560388"/>
          </a:xfrm>
        </p:spPr>
        <p:txBody>
          <a:bodyPr/>
          <a:lstStyle/>
          <a:p>
            <a:pPr eaLnBrk="1" hangingPunct="1"/>
            <a:r>
              <a:rPr lang="en-US" b="1" smtClean="0"/>
              <a:t>Theory of strain hardening (Cont..):</a:t>
            </a:r>
            <a:endParaRPr lang="en-US" smtClean="0"/>
          </a:p>
        </p:txBody>
      </p:sp>
      <p:sp>
        <p:nvSpPr>
          <p:cNvPr id="92163" name="Rectangle 3"/>
          <p:cNvSpPr>
            <a:spLocks noGrp="1" noChangeArrowheads="1"/>
          </p:cNvSpPr>
          <p:nvPr>
            <p:ph idx="1"/>
          </p:nvPr>
        </p:nvSpPr>
        <p:spPr>
          <a:xfrm>
            <a:off x="152400" y="533400"/>
            <a:ext cx="8839200" cy="6324600"/>
          </a:xfrm>
        </p:spPr>
        <p:txBody>
          <a:bodyPr/>
          <a:lstStyle/>
          <a:p>
            <a:pPr eaLnBrk="1" hangingPunct="1"/>
            <a:r>
              <a:rPr lang="en-US" sz="2400" smtClean="0"/>
              <a:t>Work hardening is a consequence of plastic deformation, a permanent change in shape. This is distinct from elastic deformation, which is reversible. </a:t>
            </a:r>
          </a:p>
          <a:p>
            <a:pPr eaLnBrk="1" hangingPunct="1"/>
            <a:endParaRPr lang="en-US" sz="2400" smtClean="0"/>
          </a:p>
          <a:p>
            <a:pPr eaLnBrk="1" hangingPunct="1"/>
            <a:r>
              <a:rPr lang="en-US" sz="2400" smtClean="0"/>
              <a:t>Most materials do not exhibit only one or the other, but rather a combination of the two, especially steels, which are well studied.</a:t>
            </a:r>
          </a:p>
          <a:p>
            <a:pPr eaLnBrk="1" hangingPunct="1">
              <a:buFont typeface="Wingdings" pitchFamily="2" charset="2"/>
              <a:buNone/>
            </a:pPr>
            <a:endParaRPr lang="en-US" sz="2400" smtClean="0"/>
          </a:p>
          <a:p>
            <a:pPr eaLnBrk="1" hangingPunct="1"/>
            <a:r>
              <a:rPr lang="en-US" sz="2400" smtClean="0"/>
              <a:t>Work hardening occurs most notably for ductile materials such as metals. </a:t>
            </a:r>
          </a:p>
          <a:p>
            <a:pPr eaLnBrk="1" hangingPunct="1"/>
            <a:endParaRPr lang="en-US" sz="2400" smtClean="0"/>
          </a:p>
          <a:p>
            <a:pPr eaLnBrk="1" hangingPunct="1"/>
            <a:r>
              <a:rPr lang="en-US" sz="2400" smtClean="0"/>
              <a:t>Ductility is the ability of a material to undergo large plastic deformations before fracture (for example, bending a steel rod until it finally breaks).</a:t>
            </a:r>
          </a:p>
          <a:p>
            <a:pPr eaLnBrk="1" hangingPunct="1"/>
            <a:endParaRPr lang="en-US" sz="2600" smtClean="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subTitle" idx="1"/>
          </p:nvPr>
        </p:nvSpPr>
        <p:spPr>
          <a:xfrm>
            <a:off x="228600" y="533400"/>
            <a:ext cx="8686800" cy="6172200"/>
          </a:xfrm>
        </p:spPr>
        <p:txBody>
          <a:bodyPr rtlCol="0">
            <a:normAutofit/>
          </a:bodyPr>
          <a:lstStyle/>
          <a:p>
            <a:pPr algn="just" eaLnBrk="1" fontAlgn="auto" hangingPunct="1">
              <a:spcAft>
                <a:spcPts val="0"/>
              </a:spcAft>
              <a:buFont typeface="Arial" pitchFamily="34" charset="0"/>
              <a:buNone/>
              <a:defRPr/>
            </a:pPr>
            <a:r>
              <a:rPr lang="en-US" sz="2600" dirty="0" smtClean="0"/>
              <a:t>• Metal working occurs due to plastic deformation which is</a:t>
            </a:r>
          </a:p>
          <a:p>
            <a:pPr algn="just" eaLnBrk="1" fontAlgn="auto" hangingPunct="1">
              <a:spcAft>
                <a:spcPts val="0"/>
              </a:spcAft>
              <a:buFont typeface="Arial" pitchFamily="34" charset="0"/>
              <a:buNone/>
              <a:defRPr/>
            </a:pPr>
            <a:r>
              <a:rPr lang="en-US" sz="2600" dirty="0" smtClean="0"/>
              <a:t>associated with analysis of complex stress distribution require </a:t>
            </a:r>
          </a:p>
          <a:p>
            <a:pPr algn="just" eaLnBrk="1" fontAlgn="auto" hangingPunct="1">
              <a:spcAft>
                <a:spcPts val="0"/>
              </a:spcAft>
              <a:buFont typeface="Arial" pitchFamily="34" charset="0"/>
              <a:buNone/>
              <a:defRPr/>
            </a:pPr>
            <a:r>
              <a:rPr lang="en-US" sz="2600" dirty="0" smtClean="0"/>
              <a:t>simplification.</a:t>
            </a:r>
          </a:p>
          <a:p>
            <a:pPr algn="just" eaLnBrk="1" fontAlgn="auto" hangingPunct="1">
              <a:spcAft>
                <a:spcPts val="0"/>
              </a:spcAft>
              <a:buFont typeface="Arial" pitchFamily="34" charset="0"/>
              <a:buChar char="•"/>
              <a:defRPr/>
            </a:pPr>
            <a:r>
              <a:rPr lang="en-US" sz="2600" dirty="0" smtClean="0"/>
              <a:t> Only (large) plastic strain is considered while elastic strain is   very small and can be neglected. Strain hardening is often neglected. Metal is considered to be isotropic and homogeneous.</a:t>
            </a:r>
          </a:p>
          <a:p>
            <a:pPr lvl="1" eaLnBrk="1" fontAlgn="auto" hangingPunct="1">
              <a:spcAft>
                <a:spcPts val="0"/>
              </a:spcAft>
              <a:buFont typeface="Wingdings" pitchFamily="2" charset="2"/>
              <a:buNone/>
              <a:defRPr/>
            </a:pPr>
            <a:endParaRPr lang="en-US" sz="2000" dirty="0" smtClean="0"/>
          </a:p>
          <a:p>
            <a:pPr algn="l" eaLnBrk="1" fontAlgn="auto" hangingPunct="1">
              <a:spcAft>
                <a:spcPts val="0"/>
              </a:spcAft>
              <a:buFont typeface="Arial" pitchFamily="34" charset="0"/>
              <a:buNone/>
              <a:defRPr/>
            </a:pPr>
            <a:endParaRPr lang="en-US" sz="2000" dirty="0" smtClean="0"/>
          </a:p>
        </p:txBody>
      </p:sp>
      <p:sp>
        <p:nvSpPr>
          <p:cNvPr id="14340" name="Text Box 4"/>
          <p:cNvSpPr txBox="1">
            <a:spLocks noChangeArrowheads="1"/>
          </p:cNvSpPr>
          <p:nvPr/>
        </p:nvSpPr>
        <p:spPr bwMode="auto">
          <a:xfrm>
            <a:off x="228600" y="0"/>
            <a:ext cx="8610600" cy="584200"/>
          </a:xfrm>
          <a:prstGeom prst="rect">
            <a:avLst/>
          </a:prstGeom>
          <a:noFill/>
          <a:ln w="9525">
            <a:noFill/>
            <a:miter lim="800000"/>
            <a:headEnd/>
            <a:tailEnd/>
          </a:ln>
        </p:spPr>
        <p:txBody>
          <a:bodyPr>
            <a:spAutoFit/>
          </a:bodyPr>
          <a:lstStyle/>
          <a:p>
            <a:pPr>
              <a:spcBef>
                <a:spcPct val="50000"/>
              </a:spcBef>
            </a:pPr>
            <a:r>
              <a:rPr lang="en-US" sz="3200" b="1"/>
              <a:t>Mechanics of metal working:</a:t>
            </a:r>
          </a:p>
        </p:txBody>
      </p:sp>
      <p:sp>
        <p:nvSpPr>
          <p:cNvPr id="14343" name="Rectangle 7"/>
          <p:cNvSpPr>
            <a:spLocks noChangeArrowheads="1"/>
          </p:cNvSpPr>
          <p:nvPr/>
        </p:nvSpPr>
        <p:spPr bwMode="auto">
          <a:xfrm>
            <a:off x="838200" y="3657600"/>
            <a:ext cx="7543800" cy="1905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4344" name="Text Box 8"/>
          <p:cNvSpPr txBox="1">
            <a:spLocks noChangeArrowheads="1"/>
          </p:cNvSpPr>
          <p:nvPr/>
        </p:nvSpPr>
        <p:spPr bwMode="auto">
          <a:xfrm>
            <a:off x="838200" y="3657600"/>
            <a:ext cx="7467600" cy="1846263"/>
          </a:xfrm>
          <a:prstGeom prst="rect">
            <a:avLst/>
          </a:prstGeom>
          <a:noFill/>
          <a:ln w="9525">
            <a:noFill/>
            <a:miter lim="800000"/>
            <a:headEnd/>
            <a:tailEnd/>
          </a:ln>
        </p:spPr>
        <p:txBody>
          <a:bodyPr>
            <a:spAutoFit/>
          </a:bodyPr>
          <a:lstStyle/>
          <a:p>
            <a:r>
              <a:rPr lang="en-US" sz="2300" b="1"/>
              <a:t>Normally plastic deformation is not uniform and also have frictions, but we need to simplify the stress analysis in order to determine the force required to produce a given amount of deformation to obtain a product in a required geometry. </a:t>
            </a:r>
          </a:p>
        </p:txBody>
      </p:sp>
      <p:sp>
        <p:nvSpPr>
          <p:cNvPr id="14346" name="Text Box 10"/>
          <p:cNvSpPr txBox="1">
            <a:spLocks noChangeArrowheads="1"/>
          </p:cNvSpPr>
          <p:nvPr/>
        </p:nvSpPr>
        <p:spPr bwMode="auto">
          <a:xfrm>
            <a:off x="152400" y="5911850"/>
            <a:ext cx="8991600" cy="954088"/>
          </a:xfrm>
          <a:prstGeom prst="rect">
            <a:avLst/>
          </a:prstGeom>
          <a:noFill/>
          <a:ln w="9525">
            <a:noFill/>
            <a:miter lim="800000"/>
            <a:headEnd/>
            <a:tailEnd/>
          </a:ln>
        </p:spPr>
        <p:txBody>
          <a:bodyPr>
            <a:spAutoFit/>
          </a:bodyPr>
          <a:lstStyle/>
          <a:p>
            <a:pPr>
              <a:spcBef>
                <a:spcPct val="50000"/>
              </a:spcBef>
            </a:pPr>
            <a:r>
              <a:rPr lang="en-US" sz="2800" b="1"/>
              <a:t>For under standing of metal working and simple analysis, theory of plasticity be understood.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Effect transition="in" filter="diamond(in)">
                                      <p:cBhvr>
                                        <p:cTn id="7" dur="2000"/>
                                        <p:tgtEl>
                                          <p:spTgt spid="143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 calcmode="lin" valueType="num">
                                      <p:cBhvr additive="base">
                                        <p:cTn id="12"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339">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339">
                                            <p:txEl>
                                              <p:pRg st="1" end="1"/>
                                            </p:txEl>
                                          </p:spTgt>
                                        </p:tgtEl>
                                        <p:attrNameLst>
                                          <p:attrName>style.visibility</p:attrName>
                                        </p:attrNameLst>
                                      </p:cBhvr>
                                      <p:to>
                                        <p:strVal val="visible"/>
                                      </p:to>
                                    </p:set>
                                    <p:anim calcmode="lin" valueType="num">
                                      <p:cBhvr additive="base">
                                        <p:cTn id="16"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4339">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4339">
                                            <p:txEl>
                                              <p:pRg st="2" end="2"/>
                                            </p:txEl>
                                          </p:spTgt>
                                        </p:tgtEl>
                                        <p:attrNameLst>
                                          <p:attrName>style.visibility</p:attrName>
                                        </p:attrNameLst>
                                      </p:cBhvr>
                                      <p:to>
                                        <p:strVal val="visible"/>
                                      </p:to>
                                    </p:set>
                                    <p:anim calcmode="lin" valueType="num">
                                      <p:cBhvr additive="base">
                                        <p:cTn id="20"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4339">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4339">
                                            <p:txEl>
                                              <p:pRg st="3" end="3"/>
                                            </p:txEl>
                                          </p:spTgt>
                                        </p:tgtEl>
                                        <p:attrNameLst>
                                          <p:attrName>style.visibility</p:attrName>
                                        </p:attrNameLst>
                                      </p:cBhvr>
                                      <p:to>
                                        <p:strVal val="visible"/>
                                      </p:to>
                                    </p:set>
                                    <p:anim calcmode="lin" valueType="num">
                                      <p:cBhvr additive="base">
                                        <p:cTn id="24"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343"/>
                                        </p:tgtEl>
                                        <p:attrNameLst>
                                          <p:attrName>style.visibility</p:attrName>
                                        </p:attrNameLst>
                                      </p:cBhvr>
                                      <p:to>
                                        <p:strVal val="visible"/>
                                      </p:to>
                                    </p:set>
                                    <p:anim calcmode="lin" valueType="num">
                                      <p:cBhvr additive="base">
                                        <p:cTn id="30" dur="500" fill="hold"/>
                                        <p:tgtEl>
                                          <p:spTgt spid="14343"/>
                                        </p:tgtEl>
                                        <p:attrNameLst>
                                          <p:attrName>ppt_x</p:attrName>
                                        </p:attrNameLst>
                                      </p:cBhvr>
                                      <p:tavLst>
                                        <p:tav tm="0">
                                          <p:val>
                                            <p:strVal val="#ppt_x"/>
                                          </p:val>
                                        </p:tav>
                                        <p:tav tm="100000">
                                          <p:val>
                                            <p:strVal val="#ppt_x"/>
                                          </p:val>
                                        </p:tav>
                                      </p:tavLst>
                                    </p:anim>
                                    <p:anim calcmode="lin" valueType="num">
                                      <p:cBhvr additive="base">
                                        <p:cTn id="31" dur="500" fill="hold"/>
                                        <p:tgtEl>
                                          <p:spTgt spid="1434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344"/>
                                        </p:tgtEl>
                                        <p:attrNameLst>
                                          <p:attrName>style.visibility</p:attrName>
                                        </p:attrNameLst>
                                      </p:cBhvr>
                                      <p:to>
                                        <p:strVal val="visible"/>
                                      </p:to>
                                    </p:set>
                                    <p:anim calcmode="lin" valueType="num">
                                      <p:cBhvr additive="base">
                                        <p:cTn id="34" dur="500" fill="hold"/>
                                        <p:tgtEl>
                                          <p:spTgt spid="14344"/>
                                        </p:tgtEl>
                                        <p:attrNameLst>
                                          <p:attrName>ppt_x</p:attrName>
                                        </p:attrNameLst>
                                      </p:cBhvr>
                                      <p:tavLst>
                                        <p:tav tm="0">
                                          <p:val>
                                            <p:strVal val="#ppt_x"/>
                                          </p:val>
                                        </p:tav>
                                        <p:tav tm="100000">
                                          <p:val>
                                            <p:strVal val="#ppt_x"/>
                                          </p:val>
                                        </p:tav>
                                      </p:tavLst>
                                    </p:anim>
                                    <p:anim calcmode="lin" valueType="num">
                                      <p:cBhvr additive="base">
                                        <p:cTn id="35" dur="500" fill="hold"/>
                                        <p:tgtEl>
                                          <p:spTgt spid="1434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4346">
                                            <p:txEl>
                                              <p:pRg st="0" end="0"/>
                                            </p:txEl>
                                          </p:spTgt>
                                        </p:tgtEl>
                                        <p:attrNameLst>
                                          <p:attrName>style.visibility</p:attrName>
                                        </p:attrNameLst>
                                      </p:cBhvr>
                                      <p:to>
                                        <p:strVal val="visible"/>
                                      </p:to>
                                    </p:set>
                                    <p:anim calcmode="lin" valueType="num">
                                      <p:cBhvr additive="base">
                                        <p:cTn id="40" dur="500" fill="hold"/>
                                        <p:tgtEl>
                                          <p:spTgt spid="14346">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434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animBg="1"/>
      <p:bldP spid="1434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381000" y="0"/>
            <a:ext cx="8229600" cy="381000"/>
          </a:xfrm>
        </p:spPr>
        <p:txBody>
          <a:bodyPr/>
          <a:lstStyle/>
          <a:p>
            <a:pPr eaLnBrk="1" hangingPunct="1"/>
            <a:r>
              <a:rPr lang="en-US" b="1" smtClean="0"/>
              <a:t>Dislocations and lattice strain fields:</a:t>
            </a:r>
            <a:endParaRPr lang="en-US" smtClean="0"/>
          </a:p>
        </p:txBody>
      </p:sp>
      <p:sp>
        <p:nvSpPr>
          <p:cNvPr id="93187" name="Rectangle 3"/>
          <p:cNvSpPr>
            <a:spLocks noGrp="1" noChangeArrowheads="1"/>
          </p:cNvSpPr>
          <p:nvPr>
            <p:ph idx="1"/>
          </p:nvPr>
        </p:nvSpPr>
        <p:spPr>
          <a:xfrm>
            <a:off x="152400" y="457200"/>
            <a:ext cx="8763000" cy="6400800"/>
          </a:xfrm>
        </p:spPr>
        <p:txBody>
          <a:bodyPr/>
          <a:lstStyle/>
          <a:p>
            <a:pPr eaLnBrk="1" hangingPunct="1"/>
            <a:r>
              <a:rPr lang="en-US" sz="2400" smtClean="0"/>
              <a:t>In materials science, dislocations are defined as line defects in a material's crystal structure. </a:t>
            </a:r>
          </a:p>
          <a:p>
            <a:pPr eaLnBrk="1" hangingPunct="1"/>
            <a:endParaRPr lang="en-US" sz="300" smtClean="0"/>
          </a:p>
          <a:p>
            <a:pPr eaLnBrk="1" hangingPunct="1"/>
            <a:r>
              <a:rPr lang="en-US" sz="2400" smtClean="0"/>
              <a:t>They are surrounded by relatively strained (and weaker) bonds than the bonds between the constituents of the regular crystal lattice. This explains why these bonds break first during plastic deformation. </a:t>
            </a:r>
          </a:p>
          <a:p>
            <a:pPr eaLnBrk="1" hangingPunct="1"/>
            <a:endParaRPr lang="en-US" sz="300" smtClean="0"/>
          </a:p>
          <a:p>
            <a:pPr eaLnBrk="1" hangingPunct="1"/>
            <a:r>
              <a:rPr lang="en-US" sz="2400" smtClean="0"/>
              <a:t>Like any thermodynamic system, the crystals tend to lower their energy through bond formation between constituents of the crystal.</a:t>
            </a:r>
          </a:p>
          <a:p>
            <a:pPr eaLnBrk="1" hangingPunct="1"/>
            <a:endParaRPr lang="en-US" sz="300" smtClean="0"/>
          </a:p>
          <a:p>
            <a:pPr eaLnBrk="1" hangingPunct="1"/>
            <a:r>
              <a:rPr lang="en-US" sz="2400" smtClean="0"/>
              <a:t>Thus the dislocations interact with one another and the atoms of the crystal. This results in a lower but energetically favorable energy conformation of the crystal. </a:t>
            </a:r>
          </a:p>
          <a:p>
            <a:pPr eaLnBrk="1" hangingPunct="1"/>
            <a:endParaRPr lang="en-US" sz="300" smtClean="0"/>
          </a:p>
          <a:p>
            <a:pPr eaLnBrk="1" hangingPunct="1"/>
            <a:r>
              <a:rPr lang="en-US" sz="2400" smtClean="0"/>
              <a:t>Dislocations are a "negative-entity" in that they do not exist: they are merely vacancies in the host medium which does exist. As such, the material itself does not move much. To a much greater extent visible "motion" is movement in a bonding pattern of largely stationary atoms.</a:t>
            </a:r>
          </a:p>
          <a:p>
            <a:pPr eaLnBrk="1" hangingPunct="1"/>
            <a:endParaRPr lang="en-US" sz="2500" smtClean="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81000" y="0"/>
            <a:ext cx="8229600" cy="560388"/>
          </a:xfrm>
        </p:spPr>
        <p:txBody>
          <a:bodyPr/>
          <a:lstStyle/>
          <a:p>
            <a:pPr eaLnBrk="1" hangingPunct="1"/>
            <a:r>
              <a:rPr lang="en-US" b="1" smtClean="0"/>
              <a:t>Dislocations and lattice strain fields (Cont..):</a:t>
            </a:r>
            <a:endParaRPr lang="en-US" smtClean="0"/>
          </a:p>
        </p:txBody>
      </p:sp>
      <p:sp>
        <p:nvSpPr>
          <p:cNvPr id="94211" name="Rectangle 3"/>
          <p:cNvSpPr>
            <a:spLocks noGrp="1" noChangeArrowheads="1"/>
          </p:cNvSpPr>
          <p:nvPr>
            <p:ph idx="1"/>
          </p:nvPr>
        </p:nvSpPr>
        <p:spPr>
          <a:xfrm>
            <a:off x="152400" y="533400"/>
            <a:ext cx="8839200" cy="6324600"/>
          </a:xfrm>
        </p:spPr>
        <p:txBody>
          <a:bodyPr/>
          <a:lstStyle/>
          <a:p>
            <a:pPr eaLnBrk="1" hangingPunct="1"/>
            <a:r>
              <a:rPr lang="en-US" sz="2400" smtClean="0"/>
              <a:t>The strained bonds around a dislocation are characterized by lattice strain fields. For example, there are compressively strained bonds directly next to an edge dislocation and tensilely strained bonds beyond the end of an edge dislocation. </a:t>
            </a:r>
          </a:p>
          <a:p>
            <a:pPr eaLnBrk="1" hangingPunct="1"/>
            <a:endParaRPr lang="en-US" sz="2400" smtClean="0"/>
          </a:p>
          <a:p>
            <a:pPr eaLnBrk="1" hangingPunct="1"/>
            <a:r>
              <a:rPr lang="en-US" sz="2400" smtClean="0"/>
              <a:t>These form compressive strain fields and tensile strain fields, respectively. Strain fields are analogous to electric fields in certain ways. Additionally, the strain fields of dislocations, obey the laws of attraction and repulsion.</a:t>
            </a:r>
          </a:p>
          <a:p>
            <a:pPr eaLnBrk="1" hangingPunct="1"/>
            <a:endParaRPr lang="en-US" sz="2400" smtClean="0"/>
          </a:p>
          <a:p>
            <a:pPr eaLnBrk="1" hangingPunct="1"/>
            <a:r>
              <a:rPr lang="en-US" sz="2400" smtClean="0"/>
              <a:t>The visible (macroscopic) results of plastic deformation are the result of microscopic dislocation motion. For example, the stretching of a steel rod in a tensile tester is accommodated through dislocation motion on the atomic scale.</a:t>
            </a:r>
          </a:p>
          <a:p>
            <a:pPr eaLnBrk="1" hangingPunct="1"/>
            <a:endParaRPr lang="en-US" sz="2600" smtClean="0"/>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381000" y="0"/>
            <a:ext cx="8229600" cy="560388"/>
          </a:xfrm>
        </p:spPr>
        <p:txBody>
          <a:bodyPr/>
          <a:lstStyle/>
          <a:p>
            <a:pPr eaLnBrk="1" hangingPunct="1"/>
            <a:r>
              <a:rPr lang="en-US" b="1" smtClean="0"/>
              <a:t>Dislocations and lattice strain fields (Cont..):</a:t>
            </a:r>
            <a:endParaRPr lang="en-US" smtClean="0"/>
          </a:p>
        </p:txBody>
      </p:sp>
      <p:sp>
        <p:nvSpPr>
          <p:cNvPr id="95235" name="Rectangle 3"/>
          <p:cNvSpPr>
            <a:spLocks noGrp="1" noChangeArrowheads="1"/>
          </p:cNvSpPr>
          <p:nvPr>
            <p:ph idx="1"/>
          </p:nvPr>
        </p:nvSpPr>
        <p:spPr>
          <a:xfrm>
            <a:off x="0" y="533400"/>
            <a:ext cx="9144000" cy="3810000"/>
          </a:xfrm>
        </p:spPr>
        <p:txBody>
          <a:bodyPr/>
          <a:lstStyle/>
          <a:p>
            <a:pPr eaLnBrk="1" hangingPunct="1">
              <a:buFont typeface="Wingdings" pitchFamily="2" charset="2"/>
              <a:buNone/>
            </a:pPr>
            <a:r>
              <a:rPr lang="en-US" sz="2400" b="1" smtClean="0"/>
              <a:t>	</a:t>
            </a:r>
            <a:r>
              <a:rPr lang="en-US" b="1" smtClean="0"/>
              <a:t>Increase of dislocations and work hardening:</a:t>
            </a:r>
            <a:r>
              <a:rPr lang="en-US" smtClean="0"/>
              <a:t> </a:t>
            </a:r>
          </a:p>
          <a:p>
            <a:pPr eaLnBrk="1" hangingPunct="1"/>
            <a:r>
              <a:rPr lang="en-US" sz="2600" smtClean="0"/>
              <a:t>Increase in the number of dislocations is a quantification of work hardening. Plastic deformation occurs as a consequence of work being done on a material; energy is added to the material. </a:t>
            </a:r>
          </a:p>
          <a:p>
            <a:pPr eaLnBrk="1" hangingPunct="1"/>
            <a:r>
              <a:rPr lang="en-US" sz="2600" smtClean="0"/>
              <a:t>In addition, the energy is almost always applied fast enough and in large enough magnitude to not only move existing dislocations, but also to </a:t>
            </a:r>
            <a:r>
              <a:rPr lang="en-US" sz="2600" i="1" smtClean="0"/>
              <a:t>produce</a:t>
            </a:r>
            <a:r>
              <a:rPr lang="en-US" sz="2600" smtClean="0"/>
              <a:t> a great number of new dislocations by jarring or working the material sufficiently enough. New dislocations are generated by Frank-Read source.</a:t>
            </a:r>
          </a:p>
          <a:p>
            <a:pPr eaLnBrk="1" hangingPunct="1"/>
            <a:endParaRPr lang="en-US" sz="2600" smtClean="0"/>
          </a:p>
        </p:txBody>
      </p:sp>
      <p:pic>
        <p:nvPicPr>
          <p:cNvPr id="117762" name="Picture 2" descr="200px-Work_HArd">
            <a:hlinkClick r:id="rId2"/>
          </p:cNvPr>
          <p:cNvPicPr>
            <a:picLocks noChangeAspect="1" noChangeArrowheads="1"/>
          </p:cNvPicPr>
          <p:nvPr/>
        </p:nvPicPr>
        <p:blipFill>
          <a:blip r:embed="rId3" cstate="print"/>
          <a:srcRect/>
          <a:stretch>
            <a:fillRect/>
          </a:stretch>
        </p:blipFill>
        <p:spPr bwMode="auto">
          <a:xfrm>
            <a:off x="228600" y="4391025"/>
            <a:ext cx="2466975" cy="2466975"/>
          </a:xfrm>
          <a:prstGeom prst="rect">
            <a:avLst/>
          </a:prstGeom>
          <a:noFill/>
          <a:ln w="9525">
            <a:noFill/>
            <a:miter lim="800000"/>
            <a:headEnd/>
            <a:tailEnd/>
          </a:ln>
        </p:spPr>
      </p:pic>
      <p:sp>
        <p:nvSpPr>
          <p:cNvPr id="6" name="TextBox 5"/>
          <p:cNvSpPr txBox="1">
            <a:spLocks noChangeArrowheads="1"/>
          </p:cNvSpPr>
          <p:nvPr/>
        </p:nvSpPr>
        <p:spPr bwMode="auto">
          <a:xfrm>
            <a:off x="3124200" y="4800600"/>
            <a:ext cx="6019800" cy="1724025"/>
          </a:xfrm>
          <a:prstGeom prst="rect">
            <a:avLst/>
          </a:prstGeom>
          <a:noFill/>
          <a:ln w="9525">
            <a:noFill/>
            <a:miter lim="800000"/>
            <a:headEnd/>
            <a:tailEnd/>
          </a:ln>
        </p:spPr>
        <p:txBody>
          <a:bodyPr>
            <a:spAutoFit/>
          </a:bodyPr>
          <a:lstStyle/>
          <a:p>
            <a:r>
              <a:rPr lang="en-US" sz="2800" b="1"/>
              <a:t>Figure :</a:t>
            </a:r>
            <a:r>
              <a:rPr lang="en-US" sz="2800"/>
              <a:t> The yield stress of an ordered material has a half-root dependency on the number of dislocations present.</a:t>
            </a:r>
          </a:p>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animEffect transition="in" filter="checkerboard(across)">
                                      <p:cBhvr>
                                        <p:cTn id="7" dur="500"/>
                                        <p:tgtEl>
                                          <p:spTgt spid="11776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381000" y="0"/>
            <a:ext cx="8229600" cy="560388"/>
          </a:xfrm>
        </p:spPr>
        <p:txBody>
          <a:bodyPr/>
          <a:lstStyle/>
          <a:p>
            <a:pPr eaLnBrk="1" hangingPunct="1"/>
            <a:r>
              <a:rPr lang="en-US" b="1" smtClean="0"/>
              <a:t>Dislocations and lattice strain fields (Cont..):</a:t>
            </a:r>
            <a:endParaRPr lang="en-US" smtClean="0"/>
          </a:p>
        </p:txBody>
      </p:sp>
      <p:sp>
        <p:nvSpPr>
          <p:cNvPr id="96259" name="Rectangle 3"/>
          <p:cNvSpPr>
            <a:spLocks noGrp="1" noChangeArrowheads="1"/>
          </p:cNvSpPr>
          <p:nvPr>
            <p:ph idx="1"/>
          </p:nvPr>
        </p:nvSpPr>
        <p:spPr>
          <a:xfrm>
            <a:off x="0" y="533400"/>
            <a:ext cx="9144000" cy="6324600"/>
          </a:xfrm>
        </p:spPr>
        <p:txBody>
          <a:bodyPr/>
          <a:lstStyle/>
          <a:p>
            <a:pPr eaLnBrk="1" hangingPunct="1"/>
            <a:r>
              <a:rPr lang="en-US" sz="2600" smtClean="0"/>
              <a:t>Yield strength is increased in a cold-worked material. </a:t>
            </a:r>
          </a:p>
          <a:p>
            <a:pPr eaLnBrk="1" hangingPunct="1"/>
            <a:r>
              <a:rPr lang="en-US" sz="2600" smtClean="0"/>
              <a:t>Using lattice strain fields, it can be shown that an environment filled with dislocations will hinder the movement of any one dislocation. </a:t>
            </a:r>
          </a:p>
          <a:p>
            <a:pPr eaLnBrk="1" hangingPunct="1"/>
            <a:r>
              <a:rPr lang="en-US" sz="2600" smtClean="0"/>
              <a:t>Because dislocation motion is hindered, plastic deformation cannot occur at normal stresses. </a:t>
            </a:r>
          </a:p>
          <a:p>
            <a:pPr eaLnBrk="1" hangingPunct="1"/>
            <a:r>
              <a:rPr lang="en-US" sz="2600" smtClean="0"/>
              <a:t>Upon application of stresses just beyond the yield strength of the non-cold-worked material, a cold-worked material will continue to deform using the only mechanism available: elastic deformation. </a:t>
            </a:r>
          </a:p>
          <a:p>
            <a:pPr eaLnBrk="1" hangingPunct="1"/>
            <a:r>
              <a:rPr lang="en-US" sz="2600" smtClean="0"/>
              <a:t>The regular scheme of stretching or compressing of electrical bonds (without dislocation motion) continues to occur, and the modulus of elasticity is unchanged. </a:t>
            </a:r>
          </a:p>
          <a:p>
            <a:pPr eaLnBrk="1" hangingPunct="1"/>
            <a:r>
              <a:rPr lang="en-US" sz="2600" smtClean="0"/>
              <a:t>Eventually the stress is great enough to overcome the strain-field interactions and plastic deformation resumes.</a:t>
            </a:r>
          </a:p>
          <a:p>
            <a:pPr eaLnBrk="1" hangingPunct="1"/>
            <a:endParaRPr lang="en-US" sz="2600" smtClean="0"/>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381000" y="0"/>
            <a:ext cx="8229600" cy="560388"/>
          </a:xfrm>
        </p:spPr>
        <p:txBody>
          <a:bodyPr/>
          <a:lstStyle/>
          <a:p>
            <a:pPr eaLnBrk="1" hangingPunct="1"/>
            <a:r>
              <a:rPr lang="en-US" b="1" smtClean="0"/>
              <a:t>Dislocations and lattice strain fields (Cont..):</a:t>
            </a:r>
            <a:endParaRPr lang="en-US" smtClean="0"/>
          </a:p>
        </p:txBody>
      </p:sp>
      <p:sp>
        <p:nvSpPr>
          <p:cNvPr id="97283" name="Rectangle 3"/>
          <p:cNvSpPr>
            <a:spLocks noGrp="1" noChangeArrowheads="1"/>
          </p:cNvSpPr>
          <p:nvPr>
            <p:ph idx="1"/>
          </p:nvPr>
        </p:nvSpPr>
        <p:spPr>
          <a:xfrm>
            <a:off x="152400" y="533400"/>
            <a:ext cx="8839200" cy="6324600"/>
          </a:xfrm>
        </p:spPr>
        <p:txBody>
          <a:bodyPr/>
          <a:lstStyle/>
          <a:p>
            <a:pPr eaLnBrk="1" hangingPunct="1"/>
            <a:r>
              <a:rPr lang="en-US" sz="2400" smtClean="0"/>
              <a:t>Due to strain hardening ductility of a work-hardened material is decreased. </a:t>
            </a:r>
          </a:p>
          <a:p>
            <a:pPr eaLnBrk="1" hangingPunct="1"/>
            <a:endParaRPr lang="en-US" sz="2400" smtClean="0"/>
          </a:p>
          <a:p>
            <a:pPr eaLnBrk="1" hangingPunct="1"/>
            <a:r>
              <a:rPr lang="en-US" sz="2400" smtClean="0"/>
              <a:t>Ductility is the extent to which a material can undergo plastic deformation, that is, it is how far a material can be plastically deformed before fracture. </a:t>
            </a:r>
          </a:p>
          <a:p>
            <a:pPr eaLnBrk="1" hangingPunct="1"/>
            <a:endParaRPr lang="en-US" sz="2400" smtClean="0"/>
          </a:p>
          <a:p>
            <a:pPr eaLnBrk="1" hangingPunct="1"/>
            <a:r>
              <a:rPr lang="en-US" sz="2400" smtClean="0"/>
              <a:t>A cold-worked material is, in effect, a normal material that has already been extended through part of its allowed plastic deformation. </a:t>
            </a:r>
          </a:p>
          <a:p>
            <a:pPr eaLnBrk="1" hangingPunct="1"/>
            <a:endParaRPr lang="en-US" sz="2400" smtClean="0"/>
          </a:p>
          <a:p>
            <a:pPr eaLnBrk="1" hangingPunct="1"/>
            <a:r>
              <a:rPr lang="en-US" sz="2400" smtClean="0"/>
              <a:t>If dislocation motion and plastic deformation have been hindered enough by dislocation accumulation, and stretching of electronic bonds and elastic deformation have reached their limit, a third mode of deformation occurs: fracture.</a:t>
            </a:r>
          </a:p>
          <a:p>
            <a:pPr eaLnBrk="1" hangingPunct="1"/>
            <a:endParaRPr lang="en-US" sz="2600" smtClean="0"/>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81000" y="0"/>
            <a:ext cx="8229600" cy="560388"/>
          </a:xfrm>
        </p:spPr>
        <p:txBody>
          <a:bodyPr/>
          <a:lstStyle/>
          <a:p>
            <a:pPr eaLnBrk="1" hangingPunct="1"/>
            <a:r>
              <a:rPr lang="en-US" b="1" smtClean="0"/>
              <a:t>Quantification of work hardening:</a:t>
            </a:r>
            <a:endParaRPr lang="en-US" smtClean="0"/>
          </a:p>
        </p:txBody>
      </p:sp>
      <p:sp>
        <p:nvSpPr>
          <p:cNvPr id="98307" name="Rectangle 3"/>
          <p:cNvSpPr>
            <a:spLocks noGrp="1" noChangeArrowheads="1"/>
          </p:cNvSpPr>
          <p:nvPr>
            <p:ph idx="1"/>
          </p:nvPr>
        </p:nvSpPr>
        <p:spPr>
          <a:xfrm>
            <a:off x="152400" y="457200"/>
            <a:ext cx="8839200" cy="6400800"/>
          </a:xfrm>
        </p:spPr>
        <p:txBody>
          <a:bodyPr/>
          <a:lstStyle/>
          <a:p>
            <a:pPr eaLnBrk="1" hangingPunct="1"/>
            <a:r>
              <a:rPr lang="en-US" sz="2400" smtClean="0"/>
              <a:t>The stress, τ, of dislocation is dependent on the shear modulus, G, the lattice constant, b, and the dislocation density,  </a:t>
            </a:r>
          </a:p>
          <a:p>
            <a:pPr eaLnBrk="1" hangingPunct="1"/>
            <a:endParaRPr lang="en-US" sz="2400" smtClean="0"/>
          </a:p>
          <a:p>
            <a:pPr eaLnBrk="1" hangingPunct="1">
              <a:buFont typeface="Wingdings" pitchFamily="2" charset="2"/>
              <a:buNone/>
            </a:pPr>
            <a:endParaRPr lang="en-US" sz="2400" smtClean="0"/>
          </a:p>
          <a:p>
            <a:pPr eaLnBrk="1" hangingPunct="1"/>
            <a:r>
              <a:rPr lang="en-US" sz="2400" smtClean="0"/>
              <a:t>where τ</a:t>
            </a:r>
            <a:r>
              <a:rPr lang="en-US" sz="2400" baseline="-25000" smtClean="0"/>
              <a:t>0</a:t>
            </a:r>
            <a:r>
              <a:rPr lang="en-US" sz="2400" smtClean="0"/>
              <a:t> is the intrinsic strength of the material with low dislocation density and α is a correction factor specific to the material.</a:t>
            </a:r>
          </a:p>
          <a:p>
            <a:pPr eaLnBrk="1" hangingPunct="1"/>
            <a:endParaRPr lang="en-US" sz="2400" smtClean="0"/>
          </a:p>
          <a:p>
            <a:pPr eaLnBrk="1" hangingPunct="1"/>
            <a:r>
              <a:rPr lang="en-US" sz="2400" smtClean="0"/>
              <a:t>As shown in Figure on earlier slide and the equation above, work hardening has a half root dependency on the number of dislocations. </a:t>
            </a:r>
          </a:p>
          <a:p>
            <a:pPr eaLnBrk="1" hangingPunct="1"/>
            <a:endParaRPr lang="en-US" sz="2400" smtClean="0"/>
          </a:p>
          <a:p>
            <a:pPr eaLnBrk="1" hangingPunct="1"/>
            <a:r>
              <a:rPr lang="en-US" sz="2400" smtClean="0"/>
              <a:t>The material exhibits high strength if there are either high levels of dislocations (greater than 10</a:t>
            </a:r>
            <a:r>
              <a:rPr lang="en-US" sz="2400" baseline="30000" smtClean="0"/>
              <a:t>14</a:t>
            </a:r>
            <a:r>
              <a:rPr lang="en-US" sz="2400" smtClean="0"/>
              <a:t> dislocations per m</a:t>
            </a:r>
            <a:r>
              <a:rPr lang="en-US" sz="2400" baseline="30000" smtClean="0"/>
              <a:t>2</a:t>
            </a:r>
            <a:r>
              <a:rPr lang="en-US" sz="2400" smtClean="0"/>
              <a:t>) or no dislocations. A moderate number of dislocations (between 10</a:t>
            </a:r>
            <a:r>
              <a:rPr lang="en-US" sz="2400" baseline="30000" smtClean="0"/>
              <a:t>7</a:t>
            </a:r>
            <a:r>
              <a:rPr lang="en-US" sz="2400" smtClean="0"/>
              <a:t> and 10</a:t>
            </a:r>
            <a:r>
              <a:rPr lang="en-US" sz="2400" baseline="30000" smtClean="0"/>
              <a:t>9</a:t>
            </a:r>
            <a:r>
              <a:rPr lang="en-US" sz="2400" smtClean="0"/>
              <a:t> dislocations per m</a:t>
            </a:r>
            <a:r>
              <a:rPr lang="en-US" sz="2400" baseline="30000" smtClean="0"/>
              <a:t>2</a:t>
            </a:r>
            <a:r>
              <a:rPr lang="en-US" sz="2400" smtClean="0"/>
              <a:t>) typically results in low strength.</a:t>
            </a:r>
          </a:p>
          <a:p>
            <a:pPr eaLnBrk="1" hangingPunct="1"/>
            <a:endParaRPr lang="en-US" sz="2600" smtClean="0"/>
          </a:p>
        </p:txBody>
      </p:sp>
      <p:pic>
        <p:nvPicPr>
          <p:cNvPr id="118786" name="Picture 2"/>
          <p:cNvPicPr>
            <a:picLocks noChangeAspect="1" noChangeArrowheads="1"/>
          </p:cNvPicPr>
          <p:nvPr/>
        </p:nvPicPr>
        <p:blipFill>
          <a:blip r:embed="rId2" cstate="print"/>
          <a:srcRect/>
          <a:stretch>
            <a:fillRect/>
          </a:stretch>
        </p:blipFill>
        <p:spPr bwMode="auto">
          <a:xfrm>
            <a:off x="2790825" y="1447800"/>
            <a:ext cx="3273425" cy="609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8786"/>
                                        </p:tgtEl>
                                        <p:attrNameLst>
                                          <p:attrName>style.visibility</p:attrName>
                                        </p:attrNameLst>
                                      </p:cBhvr>
                                      <p:to>
                                        <p:strVal val="visible"/>
                                      </p:to>
                                    </p:set>
                                    <p:animEffect transition="in" filter="checkerboard(across)">
                                      <p:cBhvr>
                                        <p:cTn id="7" dur="500"/>
                                        <p:tgtEl>
                                          <p:spTgt spid="118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381000" y="0"/>
            <a:ext cx="8229600" cy="560388"/>
          </a:xfrm>
        </p:spPr>
        <p:txBody>
          <a:bodyPr/>
          <a:lstStyle/>
          <a:p>
            <a:pPr eaLnBrk="1" hangingPunct="1"/>
            <a:r>
              <a:rPr lang="en-US" b="1" smtClean="0"/>
              <a:t>Example:</a:t>
            </a:r>
            <a:endParaRPr lang="en-US" smtClean="0"/>
          </a:p>
        </p:txBody>
      </p:sp>
      <p:sp>
        <p:nvSpPr>
          <p:cNvPr id="99331" name="Rectangle 3"/>
          <p:cNvSpPr>
            <a:spLocks noGrp="1" noChangeArrowheads="1"/>
          </p:cNvSpPr>
          <p:nvPr>
            <p:ph idx="1"/>
          </p:nvPr>
        </p:nvSpPr>
        <p:spPr>
          <a:xfrm>
            <a:off x="152400" y="609600"/>
            <a:ext cx="8839200" cy="6096000"/>
          </a:xfrm>
        </p:spPr>
        <p:txBody>
          <a:bodyPr/>
          <a:lstStyle/>
          <a:p>
            <a:pPr eaLnBrk="1" hangingPunct="1"/>
            <a:r>
              <a:rPr lang="en-US" sz="2400" smtClean="0"/>
              <a:t>For an extreme example, in a tensile test a bar of steel is strained to just before the distance at which it usually fractures. </a:t>
            </a:r>
          </a:p>
          <a:p>
            <a:pPr eaLnBrk="1" hangingPunct="1"/>
            <a:endParaRPr lang="en-US" sz="1000" smtClean="0"/>
          </a:p>
          <a:p>
            <a:pPr eaLnBrk="1" hangingPunct="1"/>
            <a:r>
              <a:rPr lang="en-US" sz="2400" smtClean="0"/>
              <a:t>The load is released smoothly and the material relieves some of its strain by decreasing in length. </a:t>
            </a:r>
          </a:p>
          <a:p>
            <a:pPr eaLnBrk="1" hangingPunct="1"/>
            <a:endParaRPr lang="en-US" sz="1000" smtClean="0"/>
          </a:p>
          <a:p>
            <a:pPr eaLnBrk="1" hangingPunct="1"/>
            <a:r>
              <a:rPr lang="en-US" sz="2400" smtClean="0"/>
              <a:t>The decrease in length is called the elastic recovery, and the end result is a work-hardened steel bar. </a:t>
            </a:r>
          </a:p>
          <a:p>
            <a:pPr eaLnBrk="1" hangingPunct="1"/>
            <a:endParaRPr lang="en-US" sz="1000" smtClean="0"/>
          </a:p>
          <a:p>
            <a:pPr eaLnBrk="1" hangingPunct="1"/>
            <a:r>
              <a:rPr lang="en-US" sz="2400" smtClean="0"/>
              <a:t>The fraction of length recovered (length recovered/original length) is equal to the yield-stress divided by the modulus of elasticity. (Here we discuss true stress in order to account for the drastic decrease in diameter in this tensile test.) </a:t>
            </a:r>
          </a:p>
          <a:p>
            <a:pPr eaLnBrk="1" hangingPunct="1"/>
            <a:endParaRPr lang="en-US" sz="1000" smtClean="0"/>
          </a:p>
          <a:p>
            <a:pPr eaLnBrk="1" hangingPunct="1"/>
            <a:r>
              <a:rPr lang="en-US" sz="2400" smtClean="0"/>
              <a:t>The length recovered after removing a load from a material just before it breaks is equal to the length recovered after removing a load just before it enters plastic deformation.</a:t>
            </a:r>
          </a:p>
          <a:p>
            <a:pPr eaLnBrk="1" hangingPunct="1"/>
            <a:endParaRPr lang="en-US" sz="2600" smtClean="0"/>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381000" y="0"/>
            <a:ext cx="8229600" cy="560388"/>
          </a:xfrm>
        </p:spPr>
        <p:txBody>
          <a:bodyPr/>
          <a:lstStyle/>
          <a:p>
            <a:pPr eaLnBrk="1" hangingPunct="1"/>
            <a:r>
              <a:rPr lang="en-US" b="1" smtClean="0"/>
              <a:t>Example (Con..):</a:t>
            </a:r>
            <a:endParaRPr lang="en-US" smtClean="0"/>
          </a:p>
        </p:txBody>
      </p:sp>
      <p:sp>
        <p:nvSpPr>
          <p:cNvPr id="100355" name="Rectangle 3"/>
          <p:cNvSpPr>
            <a:spLocks noGrp="1" noChangeArrowheads="1"/>
          </p:cNvSpPr>
          <p:nvPr>
            <p:ph idx="1"/>
          </p:nvPr>
        </p:nvSpPr>
        <p:spPr>
          <a:xfrm>
            <a:off x="152400" y="533400"/>
            <a:ext cx="8839200" cy="6324600"/>
          </a:xfrm>
        </p:spPr>
        <p:txBody>
          <a:bodyPr/>
          <a:lstStyle/>
          <a:p>
            <a:pPr eaLnBrk="1" hangingPunct="1"/>
            <a:r>
              <a:rPr lang="en-US" sz="2400" smtClean="0"/>
              <a:t>The work-hardened steel bar has a large enough number of dislocations that the strain field interaction prevents all plastic deformation. </a:t>
            </a:r>
          </a:p>
          <a:p>
            <a:pPr eaLnBrk="1" hangingPunct="1"/>
            <a:endParaRPr lang="en-US" sz="2400" smtClean="0"/>
          </a:p>
          <a:p>
            <a:pPr eaLnBrk="1" hangingPunct="1"/>
            <a:r>
              <a:rPr lang="en-US" sz="2400" smtClean="0"/>
              <a:t>Subsequent deformation requires a stress that varies linearly with the strain observed, the slope of the graph of stress vs. strain is the modulus of elasticity, as usual.</a:t>
            </a:r>
          </a:p>
          <a:p>
            <a:pPr eaLnBrk="1" hangingPunct="1"/>
            <a:endParaRPr lang="en-US" sz="2400" smtClean="0"/>
          </a:p>
          <a:p>
            <a:pPr eaLnBrk="1" hangingPunct="1"/>
            <a:r>
              <a:rPr lang="en-US" sz="2400" smtClean="0"/>
              <a:t>The work-hardened steel bar fractures when the applied stress exceeds the usual fracture stress and the strain exceeds usual fracture strain. </a:t>
            </a:r>
          </a:p>
          <a:p>
            <a:pPr eaLnBrk="1" hangingPunct="1"/>
            <a:endParaRPr lang="en-US" sz="2400" smtClean="0"/>
          </a:p>
          <a:p>
            <a:pPr eaLnBrk="1" hangingPunct="1"/>
            <a:r>
              <a:rPr lang="en-US" sz="2400" smtClean="0"/>
              <a:t>This may be considered to be the elastic limit and the yield stress is now equal to the fracture toughness, which is of course, much higher than a non-work-hardened-steel yield stress.</a:t>
            </a:r>
          </a:p>
          <a:p>
            <a:pPr eaLnBrk="1" hangingPunct="1"/>
            <a:endParaRPr lang="en-US" sz="2600" smtClean="0"/>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81000" y="0"/>
            <a:ext cx="8229600" cy="560388"/>
          </a:xfrm>
        </p:spPr>
        <p:txBody>
          <a:bodyPr/>
          <a:lstStyle/>
          <a:p>
            <a:pPr eaLnBrk="1" hangingPunct="1"/>
            <a:r>
              <a:rPr lang="en-US" b="1" smtClean="0"/>
              <a:t>Example (Con..):</a:t>
            </a:r>
            <a:endParaRPr lang="en-US" smtClean="0"/>
          </a:p>
        </p:txBody>
      </p:sp>
      <p:sp>
        <p:nvSpPr>
          <p:cNvPr id="101379" name="Rectangle 3"/>
          <p:cNvSpPr>
            <a:spLocks noGrp="1" noChangeArrowheads="1"/>
          </p:cNvSpPr>
          <p:nvPr>
            <p:ph idx="1"/>
          </p:nvPr>
        </p:nvSpPr>
        <p:spPr>
          <a:xfrm>
            <a:off x="0" y="533400"/>
            <a:ext cx="9144000" cy="6324600"/>
          </a:xfrm>
        </p:spPr>
        <p:txBody>
          <a:bodyPr/>
          <a:lstStyle/>
          <a:p>
            <a:pPr eaLnBrk="1" hangingPunct="1"/>
            <a:r>
              <a:rPr lang="en-US" sz="2600" smtClean="0"/>
              <a:t>The amount of plastic deformation possible is zero, which is obviously less than the amount of plastic deformation possible for a non-work-hardened material. </a:t>
            </a:r>
          </a:p>
          <a:p>
            <a:pPr eaLnBrk="1" hangingPunct="1"/>
            <a:r>
              <a:rPr lang="en-US" sz="2600" smtClean="0"/>
              <a:t>Thus, the ductility of the cold-worked bar is reduced.</a:t>
            </a:r>
          </a:p>
          <a:p>
            <a:pPr eaLnBrk="1" hangingPunct="1"/>
            <a:r>
              <a:rPr lang="en-US" sz="2600" smtClean="0"/>
              <a:t>Substantial and prolonged cavitation can also produce strain hardening. </a:t>
            </a:r>
          </a:p>
          <a:p>
            <a:pPr eaLnBrk="1" hangingPunct="1"/>
            <a:r>
              <a:rPr lang="en-US" sz="2600" smtClean="0"/>
              <a:t>Additionally, jewelers will construct structurally sound rings and other wearable objects (especially those worn on the hands) that require much more durability (than earrings for example) by utilizing a material's ability to be work hardened. </a:t>
            </a:r>
          </a:p>
          <a:p>
            <a:pPr eaLnBrk="1" hangingPunct="1"/>
            <a:r>
              <a:rPr lang="en-US" sz="2600" smtClean="0"/>
              <a:t>While casting rings is done for a number of economical reasons (saving a great deal of time and cost of labor), a master jeweler may utilize the ability of a material to be work hardened and apply some combination of cold forming techniques during the production of a piece.</a:t>
            </a:r>
          </a:p>
          <a:p>
            <a:pPr eaLnBrk="1" hangingPunct="1"/>
            <a:endParaRPr lang="en-US" sz="2600" smtClean="0"/>
          </a:p>
          <a:p>
            <a:pPr eaLnBrk="1" hangingPunct="1"/>
            <a:endParaRPr lang="en-US" sz="2600" smtClean="0"/>
          </a:p>
          <a:p>
            <a:pPr eaLnBrk="1" hangingPunct="1"/>
            <a:endParaRPr lang="en-US" sz="2600" smtClean="0"/>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381000" y="0"/>
            <a:ext cx="8229600" cy="381000"/>
          </a:xfrm>
        </p:spPr>
        <p:txBody>
          <a:bodyPr/>
          <a:lstStyle/>
          <a:p>
            <a:pPr eaLnBrk="1" hangingPunct="1"/>
            <a:r>
              <a:rPr lang="en-US" b="1" smtClean="0"/>
              <a:t>Empirical relations for strain hardening:</a:t>
            </a:r>
            <a:endParaRPr lang="en-US" smtClean="0"/>
          </a:p>
        </p:txBody>
      </p:sp>
      <p:sp>
        <p:nvSpPr>
          <p:cNvPr id="102403" name="Rectangle 3"/>
          <p:cNvSpPr>
            <a:spLocks noGrp="1" noChangeArrowheads="1"/>
          </p:cNvSpPr>
          <p:nvPr>
            <p:ph idx="1"/>
          </p:nvPr>
        </p:nvSpPr>
        <p:spPr>
          <a:xfrm>
            <a:off x="152400" y="381000"/>
            <a:ext cx="8839200" cy="6477000"/>
          </a:xfrm>
        </p:spPr>
        <p:txBody>
          <a:bodyPr/>
          <a:lstStyle/>
          <a:p>
            <a:pPr eaLnBrk="1" hangingPunct="1"/>
            <a:r>
              <a:rPr lang="en-US" sz="2400" smtClean="0"/>
              <a:t>There are two common mathematical descriptions of the work hardening  phenomenon. </a:t>
            </a:r>
          </a:p>
          <a:p>
            <a:pPr eaLnBrk="1" hangingPunct="1"/>
            <a:r>
              <a:rPr lang="en-US" sz="2400" smtClean="0"/>
              <a:t>Hollomon's equation is a power law relationship between the stress and the amount of plastic strain:</a:t>
            </a:r>
          </a:p>
          <a:p>
            <a:pPr eaLnBrk="1" hangingPunct="1"/>
            <a:endParaRPr lang="en-US" sz="2400" smtClean="0"/>
          </a:p>
          <a:p>
            <a:pPr eaLnBrk="1" hangingPunct="1"/>
            <a:r>
              <a:rPr lang="en-US" sz="2400" smtClean="0"/>
              <a:t>where </a:t>
            </a:r>
            <a:r>
              <a:rPr lang="en-US" sz="2400" i="1" smtClean="0"/>
              <a:t>σ</a:t>
            </a:r>
            <a:r>
              <a:rPr lang="en-US" sz="2400" smtClean="0"/>
              <a:t> is the stress, </a:t>
            </a:r>
            <a:r>
              <a:rPr lang="en-US" sz="2400" i="1" smtClean="0"/>
              <a:t>K</a:t>
            </a:r>
            <a:r>
              <a:rPr lang="en-US" sz="2400" smtClean="0"/>
              <a:t> is the strength index, </a:t>
            </a:r>
            <a:r>
              <a:rPr lang="en-US" sz="2400" i="1" smtClean="0"/>
              <a:t>ε</a:t>
            </a:r>
            <a:r>
              <a:rPr lang="en-US" sz="2400" i="1" baseline="-25000" smtClean="0"/>
              <a:t>p</a:t>
            </a:r>
            <a:r>
              <a:rPr lang="en-US" sz="2400" smtClean="0"/>
              <a:t> is the plastic strain and </a:t>
            </a:r>
            <a:r>
              <a:rPr lang="en-US" sz="2400" i="1" smtClean="0"/>
              <a:t>n</a:t>
            </a:r>
            <a:r>
              <a:rPr lang="en-US" sz="2400" smtClean="0"/>
              <a:t> is the strain hardening index. </a:t>
            </a:r>
          </a:p>
          <a:p>
            <a:pPr eaLnBrk="1" hangingPunct="1"/>
            <a:r>
              <a:rPr lang="en-US" sz="2400" smtClean="0"/>
              <a:t>Ludwik's equation is similar but includes the yield stress:</a:t>
            </a:r>
          </a:p>
          <a:p>
            <a:pPr eaLnBrk="1" hangingPunct="1"/>
            <a:endParaRPr lang="en-US" sz="2400" smtClean="0"/>
          </a:p>
          <a:p>
            <a:pPr eaLnBrk="1" hangingPunct="1"/>
            <a:r>
              <a:rPr lang="en-US" sz="2400" smtClean="0"/>
              <a:t>If a material has been subjected to prior deformation (at low temperature) then the yield stress will be increased by a factor depending on the amount of prior plastic strain </a:t>
            </a:r>
            <a:r>
              <a:rPr lang="en-US" sz="2400" i="1" smtClean="0"/>
              <a:t>ε</a:t>
            </a:r>
            <a:r>
              <a:rPr lang="en-US" sz="2400" i="1" baseline="-25000" smtClean="0"/>
              <a:t>0</a:t>
            </a:r>
            <a:r>
              <a:rPr lang="en-US" sz="2400" smtClean="0"/>
              <a:t>:</a:t>
            </a:r>
          </a:p>
          <a:p>
            <a:pPr eaLnBrk="1" hangingPunct="1"/>
            <a:endParaRPr lang="en-US" sz="2400" smtClean="0"/>
          </a:p>
          <a:p>
            <a:pPr eaLnBrk="1" hangingPunct="1"/>
            <a:r>
              <a:rPr lang="en-US" sz="2400" smtClean="0"/>
              <a:t>The constant K is structure dependent and is influenced by processing while n is a material property normally lying in the range 0.2–0.5. </a:t>
            </a:r>
            <a:endParaRPr lang="en-US" sz="2600" smtClean="0"/>
          </a:p>
        </p:txBody>
      </p:sp>
      <p:pic>
        <p:nvPicPr>
          <p:cNvPr id="119810" name="Picture 2"/>
          <p:cNvPicPr>
            <a:picLocks noChangeAspect="1" noChangeArrowheads="1"/>
          </p:cNvPicPr>
          <p:nvPr/>
        </p:nvPicPr>
        <p:blipFill>
          <a:blip r:embed="rId2" cstate="print"/>
          <a:srcRect/>
          <a:stretch>
            <a:fillRect/>
          </a:stretch>
        </p:blipFill>
        <p:spPr bwMode="auto">
          <a:xfrm>
            <a:off x="5410200" y="1752600"/>
            <a:ext cx="1692275" cy="533400"/>
          </a:xfrm>
          <a:prstGeom prst="rect">
            <a:avLst/>
          </a:prstGeom>
          <a:noFill/>
          <a:ln w="9525">
            <a:noFill/>
            <a:miter lim="800000"/>
            <a:headEnd/>
            <a:tailEnd/>
          </a:ln>
        </p:spPr>
      </p:pic>
      <p:pic>
        <p:nvPicPr>
          <p:cNvPr id="119811" name="Picture 3"/>
          <p:cNvPicPr>
            <a:picLocks noChangeAspect="1" noChangeArrowheads="1"/>
          </p:cNvPicPr>
          <p:nvPr/>
        </p:nvPicPr>
        <p:blipFill>
          <a:blip r:embed="rId3" cstate="print"/>
          <a:srcRect/>
          <a:stretch>
            <a:fillRect/>
          </a:stretch>
        </p:blipFill>
        <p:spPr bwMode="auto">
          <a:xfrm>
            <a:off x="3124200" y="3657600"/>
            <a:ext cx="2713038" cy="533400"/>
          </a:xfrm>
          <a:prstGeom prst="rect">
            <a:avLst/>
          </a:prstGeom>
          <a:noFill/>
          <a:ln w="9525">
            <a:noFill/>
            <a:miter lim="800000"/>
            <a:headEnd/>
            <a:tailEnd/>
          </a:ln>
        </p:spPr>
      </p:pic>
      <p:pic>
        <p:nvPicPr>
          <p:cNvPr id="119812" name="Picture 4"/>
          <p:cNvPicPr>
            <a:picLocks noChangeAspect="1" noChangeArrowheads="1"/>
          </p:cNvPicPr>
          <p:nvPr/>
        </p:nvPicPr>
        <p:blipFill>
          <a:blip r:embed="rId4" cstate="print"/>
          <a:srcRect/>
          <a:stretch>
            <a:fillRect/>
          </a:stretch>
        </p:blipFill>
        <p:spPr bwMode="auto">
          <a:xfrm>
            <a:off x="2438400" y="5257800"/>
            <a:ext cx="3719513" cy="457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checkerboard(across)">
                                      <p:cBhvr>
                                        <p:cTn id="7" dur="500"/>
                                        <p:tgtEl>
                                          <p:spTgt spid="119810"/>
                                        </p:tgtEl>
                                      </p:cBhvr>
                                    </p:animEffect>
                                  </p:childTnLst>
                                </p:cTn>
                              </p:par>
                              <p:par>
                                <p:cTn id="8" presetID="5" presetClass="entr" presetSubtype="10" fill="hold" nodeType="withEffect">
                                  <p:stCondLst>
                                    <p:cond delay="0"/>
                                  </p:stCondLst>
                                  <p:childTnLst>
                                    <p:set>
                                      <p:cBhvr>
                                        <p:cTn id="9" dur="1" fill="hold">
                                          <p:stCondLst>
                                            <p:cond delay="0"/>
                                          </p:stCondLst>
                                        </p:cTn>
                                        <p:tgtEl>
                                          <p:spTgt spid="119811"/>
                                        </p:tgtEl>
                                        <p:attrNameLst>
                                          <p:attrName>style.visibility</p:attrName>
                                        </p:attrNameLst>
                                      </p:cBhvr>
                                      <p:to>
                                        <p:strVal val="visible"/>
                                      </p:to>
                                    </p:set>
                                    <p:animEffect transition="in" filter="checkerboard(across)">
                                      <p:cBhvr>
                                        <p:cTn id="10" dur="500"/>
                                        <p:tgtEl>
                                          <p:spTgt spid="119811"/>
                                        </p:tgtEl>
                                      </p:cBhvr>
                                    </p:animEffect>
                                  </p:childTnLst>
                                </p:cTn>
                              </p:par>
                              <p:par>
                                <p:cTn id="11" presetID="5" presetClass="entr" presetSubtype="10" fill="hold" nodeType="withEffect">
                                  <p:stCondLst>
                                    <p:cond delay="0"/>
                                  </p:stCondLst>
                                  <p:childTnLst>
                                    <p:set>
                                      <p:cBhvr>
                                        <p:cTn id="12" dur="1" fill="hold">
                                          <p:stCondLst>
                                            <p:cond delay="0"/>
                                          </p:stCondLst>
                                        </p:cTn>
                                        <p:tgtEl>
                                          <p:spTgt spid="119812"/>
                                        </p:tgtEl>
                                        <p:attrNameLst>
                                          <p:attrName>style.visibility</p:attrName>
                                        </p:attrNameLst>
                                      </p:cBhvr>
                                      <p:to>
                                        <p:strVal val="visible"/>
                                      </p:to>
                                    </p:set>
                                    <p:animEffect transition="in" filter="checkerboard(across)">
                                      <p:cBhvr>
                                        <p:cTn id="13" dur="500"/>
                                        <p:tgtEl>
                                          <p:spTgt spid="119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10735</TotalTime>
  <Words>15726</Words>
  <Application>Microsoft Office PowerPoint</Application>
  <PresentationFormat>On-screen Show (4:3)</PresentationFormat>
  <Paragraphs>2074</Paragraphs>
  <Slides>338</Slides>
  <Notes>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338</vt:i4>
      </vt:variant>
    </vt:vector>
  </HeadingPairs>
  <TitlesOfParts>
    <vt:vector size="346" baseType="lpstr">
      <vt:lpstr>Times New Roman</vt:lpstr>
      <vt:lpstr>Arial</vt:lpstr>
      <vt:lpstr>Calibri</vt:lpstr>
      <vt:lpstr>Wingdings</vt:lpstr>
      <vt:lpstr>Wingdings 2</vt:lpstr>
      <vt:lpstr>Baskerville Old Face</vt:lpstr>
      <vt:lpstr>Office Theme</vt:lpstr>
      <vt:lpstr>Bitmap Image</vt:lpstr>
      <vt:lpstr>Forming &amp; Shaping Processes</vt:lpstr>
      <vt:lpstr>Slide 2</vt:lpstr>
      <vt:lpstr>  </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Theory of strain hardening (Cont..):</vt:lpstr>
      <vt:lpstr>Theory of strain hardening (Cont..):</vt:lpstr>
      <vt:lpstr>Dislocations and lattice strain fields:</vt:lpstr>
      <vt:lpstr>Dislocations and lattice strain fields (Cont..):</vt:lpstr>
      <vt:lpstr>Dislocations and lattice strain fields (Cont..):</vt:lpstr>
      <vt:lpstr>Dislocations and lattice strain fields (Cont..):</vt:lpstr>
      <vt:lpstr>Dislocations and lattice strain fields (Cont..):</vt:lpstr>
      <vt:lpstr>Quantification of work hardening:</vt:lpstr>
      <vt:lpstr>Example:</vt:lpstr>
      <vt:lpstr>Example (Con..):</vt:lpstr>
      <vt:lpstr>Example (Con..):</vt:lpstr>
      <vt:lpstr>Empirical relations for strain hardening:</vt:lpstr>
      <vt:lpstr>Empirical relations for strain hardening (Cont..):</vt:lpstr>
      <vt:lpstr>Empirical relations for strain hardening (Cont..):</vt:lpstr>
      <vt:lpstr>Rolling of metals</vt:lpstr>
      <vt:lpstr>Introduction- Definition of rolling process:</vt:lpstr>
      <vt:lpstr>Introduction- Hot and cold rolling processes:</vt:lpstr>
      <vt:lpstr>Slide 105</vt:lpstr>
      <vt:lpstr>Slide 106</vt:lpstr>
      <vt:lpstr>Slide 107</vt:lpstr>
      <vt:lpstr>Slide 108</vt:lpstr>
      <vt:lpstr>Slide 109</vt:lpstr>
      <vt:lpstr>Slide 110</vt:lpstr>
      <vt:lpstr>Slide 111</vt:lpstr>
      <vt:lpstr>Slide 112</vt:lpstr>
      <vt:lpstr>Different types of rolling processes:</vt:lpstr>
      <vt:lpstr>Conventional hot or cold-rolling:</vt:lpstr>
      <vt:lpstr>Transverse rolling:</vt:lpstr>
      <vt:lpstr>Shaped rolling or section rolling:</vt:lpstr>
      <vt:lpstr>Shaped rolling or section rolling (Cont..):</vt:lpstr>
      <vt:lpstr>Roll pass sequence:</vt:lpstr>
      <vt:lpstr>Roll pass sequence:</vt:lpstr>
      <vt:lpstr>Roll pass sequence (Cont..):</vt:lpstr>
      <vt:lpstr>Roll pass sequence (Cont..):</vt:lpstr>
      <vt:lpstr>Roll pass sequence (Cont..):</vt:lpstr>
      <vt:lpstr>Roll pass sequence (Cont..):</vt:lpstr>
      <vt:lpstr>Number of passes required:</vt:lpstr>
      <vt:lpstr>Laws of Rolling:</vt:lpstr>
      <vt:lpstr>Action &amp; Reactions:</vt:lpstr>
      <vt:lpstr>Reduction and Elongation:</vt:lpstr>
      <vt:lpstr>Bar Dimensions &amp; Formulae:</vt:lpstr>
      <vt:lpstr>Important Formulae:</vt:lpstr>
      <vt:lpstr>Roll Pass Sequence:</vt:lpstr>
      <vt:lpstr>Roll Pass Sequence(Cont..):</vt:lpstr>
      <vt:lpstr>Roll Pass Sequence(Cont..):</vt:lpstr>
      <vt:lpstr>Roll Pass Sequence(Cont..):</vt:lpstr>
      <vt:lpstr>Roll Pass Sequence(Cont..):</vt:lpstr>
      <vt:lpstr>Roll Pass Sequence(Cont..):</vt:lpstr>
      <vt:lpstr>Roll Pass Sequence(Cont..):</vt:lpstr>
      <vt:lpstr>Roll Pass Sequence(Cont..):</vt:lpstr>
      <vt:lpstr>Roll Pass Sequence(Cont..):</vt:lpstr>
      <vt:lpstr>Roll Pass Sequence(Cont..):</vt:lpstr>
      <vt:lpstr>Roll Pass Sequence(Cont..):</vt:lpstr>
      <vt:lpstr>Roll Pass Sequence(Cont..):</vt:lpstr>
      <vt:lpstr>Roll Pass Sequence(Cont..):</vt:lpstr>
      <vt:lpstr>Roll Pass Sequence(Cont..):</vt:lpstr>
      <vt:lpstr>Roll Pass Sequence(Cont..):</vt:lpstr>
      <vt:lpstr>Roll Pass Sequence(Cont..):</vt:lpstr>
      <vt:lpstr>Roll Pass Sequence(Cont..):</vt:lpstr>
      <vt:lpstr>Roll Pass Sequence(Cont..):</vt:lpstr>
      <vt:lpstr>Roll Pass Sequence(Cont..):</vt:lpstr>
      <vt:lpstr>Roll Pass Sequence(Cont..):</vt:lpstr>
      <vt:lpstr>Roll Pass Sequence(Cont..):</vt:lpstr>
      <vt:lpstr>Roll Pass Sequence(Cont..):</vt:lpstr>
      <vt:lpstr>Roll Pass Sequence(Cont..):</vt:lpstr>
      <vt:lpstr>Roll Pass Sequence(Cont..):</vt:lpstr>
      <vt:lpstr>Roll Pass Sequence(Cont..):</vt:lpstr>
      <vt:lpstr>Slide 155</vt:lpstr>
      <vt:lpstr>Roll Pass Sequence(Cont..):</vt:lpstr>
      <vt:lpstr>Roll Pass Sequence(Cont..):</vt:lpstr>
      <vt:lpstr>Forging</vt:lpstr>
      <vt:lpstr>Forging: Introduction</vt:lpstr>
      <vt:lpstr>Forging: Operations</vt:lpstr>
      <vt:lpstr>Forging: Operations (Cont..)</vt:lpstr>
      <vt:lpstr>Forging: Operations (Cont..)</vt:lpstr>
      <vt:lpstr>Forging: Classification of forging processes</vt:lpstr>
      <vt:lpstr>Forging: Forming machines</vt:lpstr>
      <vt:lpstr>Forging: Hammer and press forging processes</vt:lpstr>
      <vt:lpstr>Forging: Board hammer –forging hammer</vt:lpstr>
      <vt:lpstr>Forging: Forging hammer or drop hammer</vt:lpstr>
      <vt:lpstr>Forging: Example: Forging hammer or drop hammer</vt:lpstr>
      <vt:lpstr>Power hammer Forging: Power hammer •</vt:lpstr>
      <vt:lpstr>Forging: Hydraulic press forging</vt:lpstr>
      <vt:lpstr>Forging: Example: Hydraulic Press forging</vt:lpstr>
      <vt:lpstr>Forging: Mechanical press forging</vt:lpstr>
      <vt:lpstr>Forging: Typical values of velocity for different forging equipment</vt:lpstr>
      <vt:lpstr>Forging:  Closed and open die forging processes</vt:lpstr>
      <vt:lpstr>Forging: Open-die forging</vt:lpstr>
      <vt:lpstr>Forging: Closed-die forging (or impression-die forging)</vt:lpstr>
      <vt:lpstr>Forging: Closed-die forging operation</vt:lpstr>
      <vt:lpstr>Forging: Functions of flash</vt:lpstr>
      <vt:lpstr>Forging: Example: Die set and forging steps for the manufacturing of an automobile engine connecting rod</vt:lpstr>
      <vt:lpstr>Forging: Closed-die design</vt:lpstr>
      <vt:lpstr>Forging: Shape classification</vt:lpstr>
      <vt:lpstr>Forging: Shape classification</vt:lpstr>
      <vt:lpstr>Forging: Preform design</vt:lpstr>
      <vt:lpstr>Forging: Metal flow in forging</vt:lpstr>
      <vt:lpstr>Forging: General considerations for preform design</vt:lpstr>
      <vt:lpstr>Forging: General rules of closed-die design</vt:lpstr>
      <vt:lpstr>Forging: Die materials</vt:lpstr>
      <vt:lpstr>Forging: Die materials</vt:lpstr>
      <vt:lpstr>Forging: Die materials</vt:lpstr>
      <vt:lpstr>Forging: Die materials</vt:lpstr>
      <vt:lpstr>Forging: Die failures</vt:lpstr>
      <vt:lpstr>Forging: Die failures (Cont..)</vt:lpstr>
      <vt:lpstr>Forging: Calculation of forging loads</vt:lpstr>
      <vt:lpstr>Forging: Calculation of forging loads</vt:lpstr>
      <vt:lpstr>Forging: Calculation of forging loads</vt:lpstr>
      <vt:lpstr>Forging: Low friction condition (Lower bound analysis)</vt:lpstr>
      <vt:lpstr>Forging: Low friction condition (Lower bound analysis)</vt:lpstr>
      <vt:lpstr>Forging: Low friction condition (Lower bound analysis)</vt:lpstr>
      <vt:lpstr>Forging: Low friction condition (Lower bound analysis)</vt:lpstr>
      <vt:lpstr>Forging: Low friction condition (Lower bound analysis)</vt:lpstr>
      <vt:lpstr>Forging: Low friction condition (Lower bound analysis)</vt:lpstr>
      <vt:lpstr>Forging: Low friction condition (Lower bound analysis)</vt:lpstr>
      <vt:lpstr>Example:</vt:lpstr>
      <vt:lpstr>Forging: High friction condition (sticky friction)</vt:lpstr>
      <vt:lpstr>Forging: High friction condition (sticky friction)</vt:lpstr>
      <vt:lpstr>Forging: High friction condition (sticky friction)</vt:lpstr>
      <vt:lpstr>Forging: High friction condition (sticky friction)</vt:lpstr>
      <vt:lpstr>Effect of forging on microstructure:</vt:lpstr>
      <vt:lpstr>Forming textures:</vt:lpstr>
      <vt:lpstr>Forming textures:</vt:lpstr>
      <vt:lpstr>Residual stresses in forging:</vt:lpstr>
      <vt:lpstr>Typical forging defects:</vt:lpstr>
      <vt:lpstr>Typical forging defects:</vt:lpstr>
      <vt:lpstr>Typical forging defects:</vt:lpstr>
      <vt:lpstr>Extrusion</vt:lpstr>
      <vt:lpstr>Introduction to extrusion:</vt:lpstr>
      <vt:lpstr>Introduction to extrusion (Cont..):</vt:lpstr>
      <vt:lpstr>Extrusion products:</vt:lpstr>
      <vt:lpstr>Classification of extrusion processes:</vt:lpstr>
      <vt:lpstr>Direct and indirect extrusions:</vt:lpstr>
      <vt:lpstr>Forward and backward extrusion:</vt:lpstr>
      <vt:lpstr>Cold extrusion:</vt:lpstr>
      <vt:lpstr>Hot extrusion:</vt:lpstr>
      <vt:lpstr>Tube extrusion:</vt:lpstr>
      <vt:lpstr>Impact extrusion:</vt:lpstr>
      <vt:lpstr>Extrusion of Wire Sheathing:</vt:lpstr>
      <vt:lpstr>Extrusion equipments (Presses,, dies and tools)</vt:lpstr>
      <vt:lpstr>Horizontal extrusion presses:</vt:lpstr>
      <vt:lpstr>Vertical extrusion presses (3- 20 MN capacity)</vt:lpstr>
      <vt:lpstr>Ram speed:</vt:lpstr>
      <vt:lpstr>Die design:</vt:lpstr>
      <vt:lpstr>Die materials:</vt:lpstr>
      <vt:lpstr>Types of Dies:</vt:lpstr>
      <vt:lpstr>Typical arrangement of extrusion tooling:</vt:lpstr>
      <vt:lpstr>Hot extrusion:</vt:lpstr>
      <vt:lpstr>The force required to cause extrusion:</vt:lpstr>
      <vt:lpstr>Extrusion ratio:</vt:lpstr>
      <vt:lpstr>The velocity of the extruded product &amp; Extrusion force</vt:lpstr>
      <vt:lpstr>Effects of temperature on hot extrusion:</vt:lpstr>
      <vt:lpstr>Effects of temperature on hot extrusion (Cont..):</vt:lpstr>
      <vt:lpstr>Effects of temperature on hot extrusion (Cont..):</vt:lpstr>
      <vt:lpstr>Ram speed, extrusion ratio and temperature:</vt:lpstr>
      <vt:lpstr>Relationships between extrusion ratio, temperature and pressure</vt:lpstr>
      <vt:lpstr>Deformation in extrusion, lubrication and defects:</vt:lpstr>
      <vt:lpstr>Hot extrusion lubricants:</vt:lpstr>
      <vt:lpstr>Extrusion defects:</vt:lpstr>
      <vt:lpstr>Extrusion defects (Cont..):</vt:lpstr>
      <vt:lpstr>Extrusion defects (Cont..):</vt:lpstr>
      <vt:lpstr>Extrusion defects (Cont..):</vt:lpstr>
      <vt:lpstr>Extrusion defects (Cont..):</vt:lpstr>
      <vt:lpstr>Analysis of the extrusion process:</vt:lpstr>
      <vt:lpstr>Analysis of the extrusion process (Cont..):</vt:lpstr>
      <vt:lpstr>Analysis of the extrusion process (Cont..):</vt:lpstr>
      <vt:lpstr>Analysis of the extrusion process (Cont..):</vt:lpstr>
      <vt:lpstr>Variation of local strain rate:</vt:lpstr>
      <vt:lpstr>Variation of local strain rate (Cont..):</vt:lpstr>
      <vt:lpstr>Variation of local strain rate (Cont..):</vt:lpstr>
      <vt:lpstr>Example:</vt:lpstr>
      <vt:lpstr>Example (Cont..):</vt:lpstr>
      <vt:lpstr>Cold extrusion and cold forming:</vt:lpstr>
      <vt:lpstr>Cold extrusion and cold forming (Cont..):</vt:lpstr>
      <vt:lpstr>Hydrostatic extrusion:</vt:lpstr>
      <vt:lpstr>Advantages and disadvantages in hydrostatic extrusion:</vt:lpstr>
      <vt:lpstr>Augmented hydrostatic extrusion:</vt:lpstr>
      <vt:lpstr>Extrusion of tubing</vt:lpstr>
      <vt:lpstr>Extrusion tubing with a porthole die:</vt:lpstr>
      <vt:lpstr>Production of seamless pipe and tubing:</vt:lpstr>
      <vt:lpstr>Production of seamless pipe and tubing (Cont..):</vt:lpstr>
      <vt:lpstr>Wire  &amp; Tube Drawing Processes</vt:lpstr>
      <vt:lpstr>Introduction  to  wire drawing:</vt:lpstr>
      <vt:lpstr>Introduction  to  Tube drawing:</vt:lpstr>
      <vt:lpstr>Introduction to Drawing:</vt:lpstr>
      <vt:lpstr>Rod and wire drawing:</vt:lpstr>
      <vt:lpstr>Rod drawing:</vt:lpstr>
      <vt:lpstr>Wire drawing die:</vt:lpstr>
      <vt:lpstr>Example of wiredrawing dies:</vt:lpstr>
      <vt:lpstr>Example of wiredrawing dies:</vt:lpstr>
      <vt:lpstr>Drawing die materials:</vt:lpstr>
      <vt:lpstr>Wire drawing equipment:</vt:lpstr>
      <vt:lpstr>Wire drawing process</vt:lpstr>
      <vt:lpstr>Example: Drawing of stainless wire:</vt:lpstr>
      <vt:lpstr>Example: Drawing of stainless wire:</vt:lpstr>
      <vt:lpstr>Stepped-cone multiple-pass wiredrawing:</vt:lpstr>
      <vt:lpstr>Heat treatments:</vt:lpstr>
      <vt:lpstr>Defects in rod and wiredrawing:</vt:lpstr>
      <vt:lpstr>Analysis of wire drawing:</vt:lpstr>
      <vt:lpstr>Analysis of wire drawing (Cont..):</vt:lpstr>
      <vt:lpstr>Analysis of wire drawing (Cont..):</vt:lpstr>
      <vt:lpstr>Analysis of wire drawing (Cont..):</vt:lpstr>
      <vt:lpstr>Analysis for wiredrawing with friction by Johnson and Rowe</vt:lpstr>
      <vt:lpstr>Analysis for wiredrawing with friction by Johnson and Rowe</vt:lpstr>
      <vt:lpstr>Example:</vt:lpstr>
      <vt:lpstr>Example (Cont..):</vt:lpstr>
      <vt:lpstr>Example (Cont..):</vt:lpstr>
      <vt:lpstr>Procedure for determining redundant deformation of drawn wire</vt:lpstr>
      <vt:lpstr>Procedure for determining redundant deformation of drawn wire</vt:lpstr>
      <vt:lpstr>Procedure for determining redundant deformation of drawn wire</vt:lpstr>
      <vt:lpstr>The effect of die angle on the total energy required to cause deformation</vt:lpstr>
      <vt:lpstr>Development of limit on drawability:</vt:lpstr>
      <vt:lpstr>Development of limit on drawability:</vt:lpstr>
      <vt:lpstr>Example:</vt:lpstr>
      <vt:lpstr>Tube-drawing processes:</vt:lpstr>
      <vt:lpstr>Classification of tube drawing processes:</vt:lpstr>
      <vt:lpstr>Tube sinking:</vt:lpstr>
      <vt:lpstr>Fixed plug drawing:</vt:lpstr>
      <vt:lpstr>Floating plug drawing:</vt:lpstr>
      <vt:lpstr>Moving mandrel drawing:</vt:lpstr>
      <vt:lpstr>Example: schematic alternate pass reduction schedule for tube making</vt:lpstr>
      <vt:lpstr>Analysis of tube-drawing:</vt:lpstr>
      <vt:lpstr>Analysis of tube-drawing (Cont..):</vt:lpstr>
      <vt:lpstr>Residual stresses in rod, wire and tubes</vt:lpstr>
      <vt:lpstr>Residual stresses in rod, wire and tubes (Cont..)</vt:lpstr>
      <vt:lpstr>Defects in cold drawn products:</vt:lpstr>
      <vt:lpstr>Cold working Processes</vt:lpstr>
      <vt:lpstr>Cold working Processes:</vt:lpstr>
      <vt:lpstr>Shearing:</vt:lpstr>
      <vt:lpstr>Shearing:</vt:lpstr>
      <vt:lpstr>Shearing:</vt:lpstr>
      <vt:lpstr>Shearing:</vt:lpstr>
      <vt:lpstr>Shearing:</vt:lpstr>
      <vt:lpstr>Shearing:</vt:lpstr>
      <vt:lpstr>Shearing:</vt:lpstr>
      <vt:lpstr>Shearing:</vt:lpstr>
      <vt:lpstr>Shearing:</vt:lpstr>
      <vt:lpstr>Shearing:</vt:lpstr>
      <vt:lpstr>Cold Rod or Bar Drawing:</vt:lpstr>
      <vt:lpstr>Cold Tube Drawing:</vt:lpstr>
      <vt:lpstr>Cold Wire Drawing:</vt:lpstr>
      <vt:lpstr>Cold Spinning:</vt:lpstr>
      <vt:lpstr>Squeezing:</vt:lpstr>
      <vt:lpstr>Squeezing:</vt:lpstr>
      <vt:lpstr>Squeezing processes:</vt:lpstr>
      <vt:lpstr>Squeezing processes:</vt:lpstr>
      <vt:lpstr>Squeezing processes:</vt:lpstr>
      <vt:lpstr>Squeezing processes:</vt:lpstr>
      <vt:lpstr>Squeezing processes:</vt:lpstr>
      <vt:lpstr>Squeezing processes:</vt:lpstr>
      <vt:lpstr>Squeezing processes: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ceo</dc:creator>
  <cp:lastModifiedBy>hardikmehta</cp:lastModifiedBy>
  <cp:revision>709</cp:revision>
  <dcterms:created xsi:type="dcterms:W3CDTF">2008-06-30T05:10:32Z</dcterms:created>
  <dcterms:modified xsi:type="dcterms:W3CDTF">2017-12-29T06:49:45Z</dcterms:modified>
</cp:coreProperties>
</file>