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0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71" r:id="rId12"/>
    <p:sldId id="272" r:id="rId13"/>
    <p:sldId id="273" r:id="rId14"/>
    <p:sldId id="266" r:id="rId15"/>
    <p:sldId id="267" r:id="rId16"/>
    <p:sldId id="268" r:id="rId17"/>
    <p:sldId id="269" r:id="rId18"/>
    <p:sldId id="270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11" r:id="rId35"/>
    <p:sldId id="289" r:id="rId36"/>
    <p:sldId id="294" r:id="rId37"/>
    <p:sldId id="295" r:id="rId38"/>
    <p:sldId id="296" r:id="rId39"/>
    <p:sldId id="290" r:id="rId40"/>
    <p:sldId id="292" r:id="rId41"/>
    <p:sldId id="293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9" r:id="rId51"/>
    <p:sldId id="306" r:id="rId52"/>
    <p:sldId id="305" r:id="rId53"/>
    <p:sldId id="307" r:id="rId54"/>
    <p:sldId id="308" r:id="rId55"/>
    <p:sldId id="322" r:id="rId56"/>
    <p:sldId id="318" r:id="rId57"/>
    <p:sldId id="320" r:id="rId58"/>
    <p:sldId id="323" r:id="rId59"/>
    <p:sldId id="310" r:id="rId60"/>
    <p:sldId id="312" r:id="rId61"/>
    <p:sldId id="313" r:id="rId62"/>
    <p:sldId id="324" r:id="rId63"/>
    <p:sldId id="314" r:id="rId64"/>
    <p:sldId id="315" r:id="rId65"/>
    <p:sldId id="316" r:id="rId66"/>
    <p:sldId id="317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5" r:id="rId77"/>
    <p:sldId id="334" r:id="rId78"/>
    <p:sldId id="34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4CD86-201E-41C7-9276-7FB1B58B37CB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CB1EC-9FEE-4AB7-9CB1-0ED60F4C8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B1EC-9FEE-4AB7-9CB1-0ED60F4C8E0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B1EC-9FEE-4AB7-9CB1-0ED60F4C8E08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Manufacturing_process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6477000" cy="1828800"/>
          </a:xfrm>
        </p:spPr>
        <p:txBody>
          <a:bodyPr/>
          <a:lstStyle/>
          <a:p>
            <a:r>
              <a:rPr lang="en-US" dirty="0" smtClean="0"/>
              <a:t>FORMING AND SHAPING PROCESS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41148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DARSHAN K BHATT 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" y="6019800"/>
            <a:ext cx="1905000" cy="685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Prepared by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Mechanics of metal 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5105400"/>
          </a:xfrm>
        </p:spPr>
        <p:txBody>
          <a:bodyPr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 smtClean="0"/>
              <a:t>• Metal working occurs due to plastic deformation which is associated with analysis of complex stress distribution require simplification.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 Only (large) plastic strain is considered while elastic strain is   very small and can be neglected. Strain hardening is often neglected. Metal is considered to be isotropic and homogeneous.</a:t>
            </a:r>
          </a:p>
          <a:p>
            <a:pPr algn="just"/>
            <a:r>
              <a:rPr lang="en-US" sz="3200" b="1" dirty="0" smtClean="0"/>
              <a:t>For under standing of metal working and simple analysis, theory of plasticity be understood.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90600"/>
          </a:xfrm>
        </p:spPr>
        <p:txBody>
          <a:bodyPr>
            <a:normAutofit/>
          </a:bodyPr>
          <a:lstStyle/>
          <a:p>
            <a:r>
              <a:rPr lang="en-US" b="1" dirty="0" smtClean="0"/>
              <a:t>Material Properties in Metal Forming 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833075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Independent variables in Metal Forming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8229600" cy="494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Dependent variables in Metal Forming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7772400" cy="48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Elements of the theory of elasticity &amp; plasticity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8610600" cy="49530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Introduction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• The flow curve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• True stress and true strain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• Yielding criteria for ductile materials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• Combined stress tests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• Anisotropy in yielding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10600" cy="640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" y="152400"/>
            <a:ext cx="8769350" cy="655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763000" cy="3200400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US" sz="2400" dirty="0" smtClean="0"/>
              <a:t>Plastic deformation is a non reversible process where Hooke’s  law is no longer valid.</a:t>
            </a:r>
          </a:p>
          <a:p>
            <a:pPr algn="just">
              <a:defRPr/>
            </a:pPr>
            <a:r>
              <a:rPr lang="en-US" sz="2400" dirty="0" smtClean="0"/>
              <a:t>One aspect of plasticity in the viewpoint of structural design is that it is concerned with predicting the maximum load, 	which can be applied to a body without causing excessive yielding.</a:t>
            </a:r>
          </a:p>
          <a:p>
            <a:pPr algn="just">
              <a:defRPr/>
            </a:pPr>
            <a:r>
              <a:rPr lang="en-US" sz="2400" dirty="0" smtClean="0"/>
              <a:t>Another aspect of plasticity is about the plastic forming of metals where large plastic deformation is required to change metals into desired shapes.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4572000"/>
            <a:ext cx="2895600" cy="214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Material Behavior in Metal Forming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8305800" cy="48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Flow Stress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8305800" cy="502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Introduction to Metal Forming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  <a:defRPr/>
            </a:pPr>
            <a:r>
              <a:rPr lang="en-US" sz="2600" b="1" dirty="0" smtClean="0"/>
              <a:t>Definition of Metal Forming:</a:t>
            </a:r>
          </a:p>
          <a:p>
            <a:pPr>
              <a:buNone/>
              <a:defRPr/>
            </a:pPr>
            <a:r>
              <a:rPr lang="en-US" sz="2600" b="1" dirty="0" smtClean="0"/>
              <a:t>	</a:t>
            </a:r>
            <a:r>
              <a:rPr lang="en-US" sz="2600" dirty="0" smtClean="0"/>
              <a:t>Forming can be defined as the process in which the desired size and shape of the object are obtained through plastic deformation of material. </a:t>
            </a:r>
          </a:p>
          <a:p>
            <a:pPr>
              <a:buNone/>
              <a:defRPr/>
            </a:pPr>
            <a:r>
              <a:rPr lang="en-US" sz="2600" dirty="0" smtClean="0"/>
              <a:t>	The stresses induced during the process are greater than yield strength but should be less than the fracture strength.</a:t>
            </a:r>
          </a:p>
          <a:p>
            <a:pPr>
              <a:buNone/>
              <a:defRPr/>
            </a:pPr>
            <a:endParaRPr lang="en-US" sz="2600" dirty="0" smtClean="0"/>
          </a:p>
          <a:p>
            <a:pPr>
              <a:buNone/>
              <a:defRPr/>
            </a:pPr>
            <a:r>
              <a:rPr lang="en-US" sz="2600" dirty="0" smtClean="0"/>
              <a:t>Different types of loading may be used depending on the process.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dirty="0" smtClean="0"/>
              <a:t> Tensile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dirty="0" smtClean="0"/>
              <a:t> Compressive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dirty="0" smtClean="0"/>
              <a:t> Shear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dirty="0" smtClean="0"/>
              <a:t> Bending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True stress and true strain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2438400"/>
          </a:xfrm>
        </p:spPr>
        <p:txBody>
          <a:bodyPr/>
          <a:lstStyle/>
          <a:p>
            <a:pPr algn="just">
              <a:buNone/>
              <a:defRPr/>
            </a:pPr>
            <a:r>
              <a:rPr lang="en-US" sz="2800" dirty="0" smtClean="0"/>
              <a:t>The engineering stress – strain curve is based entirely on the original dimensions of the specimen  This cannot represent true deformation characteristic of the material.</a:t>
            </a:r>
          </a:p>
          <a:p>
            <a:pPr algn="just">
              <a:buNone/>
              <a:defRPr/>
            </a:pPr>
            <a:r>
              <a:rPr lang="en-US" sz="2800" dirty="0" smtClean="0"/>
              <a:t>• The true stress – strain curve is based on the instantaneous specimen dimensions.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038600"/>
            <a:ext cx="3431476" cy="2667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States of Stress</a:t>
            </a:r>
            <a:endParaRPr lang="en-US" b="1" dirty="0"/>
          </a:p>
        </p:txBody>
      </p:sp>
      <p:pic>
        <p:nvPicPr>
          <p:cNvPr id="4" name="Picture 8" descr="tb15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" y="1696002"/>
            <a:ext cx="8496300" cy="4933398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Temperature in Metal Forming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8458200" cy="4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Temperature ranges in Metal Forming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8305800" cy="45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Cold Working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881235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Advantages of cold working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862872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Disadvantages of cold working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8305800" cy="480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Worm working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799"/>
            <a:ext cx="8458200" cy="363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Advantages of worm working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8458200" cy="480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Hot working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733208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114800"/>
            <a:ext cx="57277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Metal Forming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Metal Forming Processes</a:t>
            </a:r>
          </a:p>
          <a:p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895600" y="2133600"/>
            <a:ext cx="3756025" cy="228600"/>
            <a:chOff x="1950" y="700"/>
            <a:chExt cx="1848" cy="466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950" y="934"/>
              <a:ext cx="18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1952" y="928"/>
              <a:ext cx="0" cy="2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792" y="936"/>
              <a:ext cx="0" cy="2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876" y="700"/>
              <a:ext cx="0" cy="2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228600" y="2438400"/>
            <a:ext cx="4197350" cy="420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9875" indent="-269875"/>
            <a:r>
              <a:rPr lang="en-US" sz="3000" b="1" dirty="0">
                <a:solidFill>
                  <a:srgbClr val="FF0000"/>
                </a:solidFill>
              </a:rPr>
              <a:t>Sheet Metal-working:</a:t>
            </a:r>
          </a:p>
          <a:p>
            <a:pPr marL="269875" indent="-269875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000" dirty="0"/>
              <a:t>Also called “</a:t>
            </a:r>
            <a:r>
              <a:rPr lang="en-US" sz="2000" b="1" dirty="0"/>
              <a:t>Press-working</a:t>
            </a:r>
            <a:r>
              <a:rPr lang="en-US" sz="2000" dirty="0"/>
              <a:t>”.</a:t>
            </a:r>
          </a:p>
          <a:p>
            <a:pPr marL="269875" indent="-269875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000" dirty="0"/>
              <a:t>Cold working processes.</a:t>
            </a:r>
          </a:p>
          <a:p>
            <a:pPr marL="269875" indent="-269875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000" dirty="0"/>
              <a:t>Use set of punch and die.</a:t>
            </a:r>
          </a:p>
          <a:p>
            <a:pPr marL="269875" indent="-269875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000" dirty="0"/>
              <a:t>Performed on metal sheets, strips and coils.</a:t>
            </a:r>
          </a:p>
          <a:p>
            <a:pPr marL="269875" indent="-269875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000" b="1" dirty="0"/>
              <a:t>Surface area / volume is large.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4724400" y="2498725"/>
            <a:ext cx="4302125" cy="420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9875" indent="-269875" algn="ctr"/>
            <a:r>
              <a:rPr lang="en-US" sz="3000" b="1" dirty="0">
                <a:solidFill>
                  <a:srgbClr val="FF0000"/>
                </a:solidFill>
              </a:rPr>
              <a:t>Bulk Deformation:</a:t>
            </a:r>
          </a:p>
          <a:p>
            <a:pPr marL="269875" indent="-269875">
              <a:lnSpc>
                <a:spcPct val="200000"/>
              </a:lnSpc>
              <a:buSzPct val="120000"/>
              <a:buFont typeface="Wingdings" pitchFamily="2" charset="2"/>
              <a:buChar char="§"/>
            </a:pPr>
            <a:r>
              <a:rPr lang="en-US" sz="2000" dirty="0"/>
              <a:t>Compressive deformation force.</a:t>
            </a:r>
          </a:p>
          <a:p>
            <a:pPr marL="269875" indent="-269875">
              <a:lnSpc>
                <a:spcPct val="200000"/>
              </a:lnSpc>
              <a:buSzPct val="120000"/>
              <a:buFont typeface="Wingdings" pitchFamily="2" charset="2"/>
              <a:buChar char="§"/>
            </a:pPr>
            <a:r>
              <a:rPr lang="en-US" sz="2000" dirty="0"/>
              <a:t>Significant deformations.</a:t>
            </a:r>
          </a:p>
          <a:p>
            <a:pPr marL="269875" indent="-269875">
              <a:lnSpc>
                <a:spcPct val="200000"/>
              </a:lnSpc>
              <a:buSzPct val="120000"/>
              <a:buFont typeface="Wingdings" pitchFamily="2" charset="2"/>
              <a:buChar char="§"/>
            </a:pPr>
            <a:r>
              <a:rPr lang="en-US" sz="2000" dirty="0"/>
              <a:t>Massive shape changes.</a:t>
            </a:r>
          </a:p>
          <a:p>
            <a:pPr marL="269875" indent="-269875">
              <a:lnSpc>
                <a:spcPct val="200000"/>
              </a:lnSpc>
              <a:buSzPct val="120000"/>
              <a:buFont typeface="Wingdings" pitchFamily="2" charset="2"/>
              <a:buChar char="§"/>
            </a:pPr>
            <a:r>
              <a:rPr lang="en-US" sz="2000" dirty="0"/>
              <a:t>Starting work shapes include billets and rectangular bars.</a:t>
            </a:r>
          </a:p>
          <a:p>
            <a:pPr marL="269875" indent="-269875">
              <a:lnSpc>
                <a:spcPct val="200000"/>
              </a:lnSpc>
              <a:buSzPct val="120000"/>
              <a:buFont typeface="Wingdings" pitchFamily="2" charset="2"/>
              <a:buChar char="§"/>
            </a:pPr>
            <a:r>
              <a:rPr lang="en-US" sz="2000" b="1" dirty="0"/>
              <a:t>Surface area / volume is small.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Advantages of hot working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799"/>
            <a:ext cx="8610600" cy="460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Disadvantages of hot working</a:t>
            </a: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8458200" cy="299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Friction in Metal working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6858000" cy="340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029200"/>
            <a:ext cx="6781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Lubrication in metal forming</a:t>
            </a:r>
            <a:endParaRPr lang="en-US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800"/>
            <a:ext cx="8534400" cy="380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3528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ROLLING PROCESS</a:t>
            </a:r>
            <a:endParaRPr lang="en-US" sz="54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Rolling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50292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“The process of plastically deforming metals by pressing it between rolls”</a:t>
            </a:r>
          </a:p>
          <a:p>
            <a:pPr algn="just"/>
            <a:r>
              <a:rPr lang="en-US" dirty="0" smtClean="0">
                <a:solidFill>
                  <a:srgbClr val="C00000"/>
                </a:solidFill>
              </a:rPr>
              <a:t>“The process of reducing the thickness or The process of reducing the thickness or changing the cross section of a long Work piece by compressive forces applied work piece by compressive forces applied through a set of rolls” </a:t>
            </a:r>
          </a:p>
          <a:p>
            <a:pPr algn="just"/>
            <a:r>
              <a:rPr lang="en-US" dirty="0" smtClean="0"/>
              <a:t>Rolling is the most widely used forming process, which provides high production and closed control of final product.</a:t>
            </a:r>
          </a:p>
          <a:p>
            <a:pPr algn="just"/>
            <a:r>
              <a:rPr lang="en-US" dirty="0" smtClean="0"/>
              <a:t>The metal is subjected to high compressive stress as a result of the friction between rolls and the metal surface.  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Principle of Rolling Process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226" y="3962400"/>
            <a:ext cx="783997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24000"/>
            <a:ext cx="4800600" cy="215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Principle of Rolling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3962400"/>
            <a:ext cx="8686800" cy="28956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/>
              <a:t>The gap between the rotating rolls is less than the thickness of the entering bar therefore a friction force is necessary in order to bite the bar and to pull it through the rolls.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A metal bar passing through the rotating rolls is squeezed, and it elongates while its cross section area decreases.</a:t>
            </a:r>
            <a:endParaRPr lang="en-US" sz="2400" dirty="0"/>
          </a:p>
        </p:txBody>
      </p:sp>
      <p:pic>
        <p:nvPicPr>
          <p:cNvPr id="4098" name="Picture 2" descr="D:\2014-2015\SUBJECTS\MP-2\Forming\Rollin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543050"/>
            <a:ext cx="3429000" cy="257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Principle of Rolling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8763000" cy="502920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/>
              <a:t>A machine used for rolling metal is called rolling mill. </a:t>
            </a:r>
          </a:p>
          <a:p>
            <a:pPr algn="just">
              <a:lnSpc>
                <a:spcPct val="150000"/>
              </a:lnSpc>
            </a:pPr>
            <a:r>
              <a:rPr lang="en-US" sz="2600" dirty="0" smtClean="0"/>
              <a:t>A typical rolling mill consists of a pair of rolls driven by an electric motor transmitting a torque through a gear and pair of </a:t>
            </a:r>
            <a:r>
              <a:rPr lang="en-US" sz="2600" dirty="0" err="1" smtClean="0"/>
              <a:t>cardans</a:t>
            </a:r>
            <a:r>
              <a:rPr lang="en-US" sz="2600" dirty="0" smtClean="0"/>
              <a:t>. The rolls are equipped with bearings and mounted in a stand with a screw-down mechanism.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600" b="1" u="sng" dirty="0" smtClean="0">
                <a:solidFill>
                  <a:srgbClr val="C00000"/>
                </a:solidFill>
              </a:rPr>
              <a:t>Rotating rolls perform two main functions:</a:t>
            </a:r>
          </a:p>
          <a:p>
            <a:pPr algn="just">
              <a:lnSpc>
                <a:spcPct val="150000"/>
              </a:lnSpc>
            </a:pPr>
            <a:r>
              <a:rPr lang="en-US" sz="2600" dirty="0" smtClean="0"/>
              <a:t>Pull the work into the gap between them by friction Pull the work into the gap between them by friction between work part and rolls between work part and rolls</a:t>
            </a:r>
          </a:p>
          <a:p>
            <a:pPr algn="just">
              <a:lnSpc>
                <a:spcPct val="150000"/>
              </a:lnSpc>
            </a:pPr>
            <a:r>
              <a:rPr lang="en-US" sz="2600" dirty="0" smtClean="0"/>
              <a:t>Simultaneously squeeze the work to reduce its cross section section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Product terminology in rolling</a:t>
            </a:r>
            <a:endParaRPr lang="en-US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Classification of Forming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  <a:defRPr/>
            </a:pPr>
            <a:r>
              <a:rPr lang="en-US" dirty="0" smtClean="0"/>
              <a:t>(Classification Based on the type of force applied on to the work piece as it is formed into shape).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• Direct-compression-type processes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• Indirect-compression processes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• Tension type processes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• Bending processes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• Shearing processes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 rot="16200000">
            <a:off x="77724" y="4646676"/>
            <a:ext cx="2359152" cy="685800"/>
          </a:xfrm>
        </p:spPr>
        <p:txBody>
          <a:bodyPr/>
          <a:lstStyle/>
          <a:p>
            <a:r>
              <a:rPr lang="en-US" dirty="0" smtClean="0"/>
              <a:t>Cold Rolling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0" y="4572000"/>
            <a:ext cx="2359152" cy="68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900" dirty="0" smtClean="0"/>
              <a:t>Hot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Rolling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676400"/>
            <a:ext cx="3886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342592"/>
            <a:ext cx="3200400" cy="32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Types of Rolling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Based on work piece geometry: </a:t>
            </a:r>
          </a:p>
          <a:p>
            <a:r>
              <a:rPr lang="en-US" dirty="0" smtClean="0"/>
              <a:t>Flat rolling -- used to reduce thickness of a rectangular cross section </a:t>
            </a:r>
          </a:p>
          <a:p>
            <a:r>
              <a:rPr lang="en-US" dirty="0" smtClean="0"/>
              <a:t>Shape rolling -- square cross section is formed into a shape. </a:t>
            </a: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Based on work temperature : </a:t>
            </a:r>
          </a:p>
          <a:p>
            <a:r>
              <a:rPr lang="en-US" dirty="0" smtClean="0"/>
              <a:t>Hot Rolling – most common due to the large amount of deformation required</a:t>
            </a:r>
          </a:p>
          <a:p>
            <a:r>
              <a:rPr lang="en-US" dirty="0" smtClean="0"/>
              <a:t>Cold rolling – produces finished sheet and plate stock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Rolled Products Made of Steel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09600" y="1752599"/>
            <a:ext cx="7696200" cy="494755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Diagram of Flat rolling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819400" y="1600200"/>
            <a:ext cx="3200400" cy="30719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2400" y="4800600"/>
            <a:ext cx="4038600" cy="190821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Draft = Amount of thickness reduction</a:t>
            </a:r>
          </a:p>
          <a:p>
            <a:endParaRPr lang="en-US" sz="2000" dirty="0" smtClean="0"/>
          </a:p>
          <a:p>
            <a:r>
              <a:rPr lang="en-US" sz="2000" dirty="0" smtClean="0"/>
              <a:t>Where, d = draft;</a:t>
            </a:r>
          </a:p>
          <a:p>
            <a:r>
              <a:rPr lang="en-US" sz="2000" dirty="0" smtClean="0"/>
              <a:t>            to = starting thickness;</a:t>
            </a:r>
          </a:p>
          <a:p>
            <a:r>
              <a:rPr lang="en-US" sz="2000" dirty="0" smtClean="0"/>
              <a:t>            </a:t>
            </a:r>
            <a:r>
              <a:rPr lang="en-US" sz="2000" dirty="0" err="1" smtClean="0"/>
              <a:t>tf</a:t>
            </a:r>
            <a:r>
              <a:rPr lang="en-US" sz="2000" dirty="0" smtClean="0"/>
              <a:t> = final thickness</a:t>
            </a:r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419600" y="4848761"/>
            <a:ext cx="4495800" cy="132343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Reduction = Draft expressed as a fraction of starting stock thickness: </a:t>
            </a:r>
          </a:p>
          <a:p>
            <a:endParaRPr lang="en-US" sz="2000" dirty="0" smtClean="0"/>
          </a:p>
          <a:p>
            <a:r>
              <a:rPr lang="en-US" sz="2000" dirty="0" smtClean="0"/>
              <a:t>where r = reduction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Shape Rolling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08848" cy="48768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Accomplished by passing work through rolls that have the reveres of desired shape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Products include: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Construction shapes such as I -beams, L--beams, and U- channels.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Rails for railroad tracks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Round and square bars and rods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Rolling Mills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44958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Equipment is massive and expensive.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Rolling mill configurations: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0070C0"/>
                </a:solidFill>
              </a:rPr>
              <a:t>Two- high: </a:t>
            </a:r>
            <a:r>
              <a:rPr lang="en-US" dirty="0" smtClean="0"/>
              <a:t>two opposing rolls 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0070C0"/>
                </a:solidFill>
              </a:rPr>
              <a:t>Three- high: </a:t>
            </a:r>
            <a:r>
              <a:rPr lang="en-US" dirty="0" smtClean="0"/>
              <a:t>work passes through rolls in both directions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0070C0"/>
                </a:solidFill>
              </a:rPr>
              <a:t>Four -high: </a:t>
            </a:r>
            <a:r>
              <a:rPr lang="en-US" dirty="0" smtClean="0"/>
              <a:t>backing rolls support smaller work rolls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0070C0"/>
                </a:solidFill>
              </a:rPr>
              <a:t>Cluster mill: </a:t>
            </a:r>
            <a:r>
              <a:rPr lang="en-US" dirty="0" smtClean="0"/>
              <a:t>multiple backing rolls on smaller rolls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0070C0"/>
                </a:solidFill>
              </a:rPr>
              <a:t>Tandem rolling mill: </a:t>
            </a:r>
            <a:r>
              <a:rPr lang="en-US" dirty="0" smtClean="0"/>
              <a:t>sequence of two--high mills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Two -High Rolling Mill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905000"/>
            <a:ext cx="672360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Three -High Rolling Mill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402552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Four -High Rolling Mill</a:t>
            </a:r>
            <a:endParaRPr lang="en-US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5867400" cy="50150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Cluster Rolling Mill</a:t>
            </a:r>
            <a:endParaRPr lang="en-US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85217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Direct-compression type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461248" cy="1600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Bulk Deformation process</a:t>
            </a:r>
          </a:p>
          <a:p>
            <a:r>
              <a:rPr lang="en-US" dirty="0" smtClean="0"/>
              <a:t>The applied force is normal to the direction of the metal flow in compression, i.e., forging and rolling processes.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124200"/>
            <a:ext cx="2571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76600"/>
            <a:ext cx="3657600" cy="296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905000" y="6400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Rolling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63201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Forging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Tandem Rolling Mill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981200"/>
            <a:ext cx="891539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00400"/>
            <a:ext cx="7391400" cy="9906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Shape Rolling operations 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Ring Rolling 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305050"/>
            <a:ext cx="4191000" cy="3562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233" y="2362200"/>
            <a:ext cx="4493267" cy="3505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Three Roller Bending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600200"/>
            <a:ext cx="2963333" cy="1981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733800"/>
            <a:ext cx="8686800" cy="300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I-Beam Rolling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41" y="2609255"/>
            <a:ext cx="3539844" cy="287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6306" y="2133600"/>
            <a:ext cx="5211494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Laws of Rolling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0"/>
            <a:ext cx="8686800" cy="5105400"/>
          </a:xfrm>
        </p:spPr>
        <p:txBody>
          <a:bodyPr>
            <a:noAutofit/>
          </a:bodyPr>
          <a:lstStyle/>
          <a:p>
            <a:pPr algn="just">
              <a:lnSpc>
                <a:spcPct val="160000"/>
              </a:lnSpc>
            </a:pPr>
            <a:r>
              <a:rPr lang="en-US" sz="2250" dirty="0" smtClean="0"/>
              <a:t>The purpose of the rolling process is to start from a relatively short bar with a large section area, aiming to obtain a very long product with a small section area. </a:t>
            </a:r>
          </a:p>
          <a:p>
            <a:pPr algn="just">
              <a:lnSpc>
                <a:spcPct val="160000"/>
              </a:lnSpc>
            </a:pPr>
            <a:r>
              <a:rPr lang="en-US" sz="2250" dirty="0" smtClean="0"/>
              <a:t>Then, the first law to remember is that the </a:t>
            </a:r>
            <a:r>
              <a:rPr lang="en-US" sz="2250" b="1" i="1" u="sng" dirty="0" smtClean="0"/>
              <a:t>volume (or the weight) is a constant</a:t>
            </a:r>
            <a:r>
              <a:rPr lang="en-US" sz="2250" dirty="0" smtClean="0"/>
              <a:t>: </a:t>
            </a:r>
          </a:p>
          <a:p>
            <a:pPr algn="just">
              <a:lnSpc>
                <a:spcPct val="160000"/>
              </a:lnSpc>
            </a:pPr>
            <a:r>
              <a:rPr lang="en-US" sz="2250" dirty="0" smtClean="0"/>
              <a:t>From a 1/2-ton billet you will obtain a 1/2-ton coil. </a:t>
            </a:r>
          </a:p>
          <a:p>
            <a:pPr algn="just">
              <a:lnSpc>
                <a:spcPct val="160000"/>
              </a:lnSpc>
            </a:pPr>
            <a:r>
              <a:rPr lang="en-US" sz="2250" dirty="0" smtClean="0"/>
              <a:t>Cross sectional area times bar length is a constant (this is not strictly true for </a:t>
            </a:r>
            <a:r>
              <a:rPr lang="en-US" sz="2250" dirty="0" err="1" smtClean="0"/>
              <a:t>CBMs</a:t>
            </a:r>
            <a:r>
              <a:rPr lang="en-US" sz="2250" dirty="0" smtClean="0"/>
              <a:t>: some weight will be lost with scale and crop ends; but we can afford to neglect that loss.)</a:t>
            </a:r>
            <a:endParaRPr lang="en-US" sz="22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Roll Pass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4953000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70000"/>
              </a:lnSpc>
            </a:pPr>
            <a:r>
              <a:rPr lang="en-US" sz="3200" dirty="0" smtClean="0"/>
              <a:t>For  commercial sections, grooved rolls are used. </a:t>
            </a:r>
          </a:p>
          <a:p>
            <a:pPr algn="just">
              <a:lnSpc>
                <a:spcPct val="170000"/>
              </a:lnSpc>
            </a:pPr>
            <a:r>
              <a:rPr lang="en-US" sz="3200" dirty="0" smtClean="0"/>
              <a:t>The type of grooving done is decided by the final section desired.</a:t>
            </a:r>
            <a:endParaRPr lang="en-US" sz="2800" dirty="0" smtClean="0"/>
          </a:p>
          <a:p>
            <a:pPr algn="just">
              <a:lnSpc>
                <a:spcPct val="170000"/>
              </a:lnSpc>
              <a:buFont typeface="Wingdings" pitchFamily="2" charset="2"/>
              <a:buNone/>
            </a:pPr>
            <a:r>
              <a:rPr lang="en-US" sz="3200" b="1" u="sng" dirty="0" smtClean="0"/>
              <a:t>The</a:t>
            </a:r>
            <a:r>
              <a:rPr lang="en-US" sz="3200" b="1" i="1" u="sng" dirty="0" smtClean="0"/>
              <a:t> roll-pa</a:t>
            </a:r>
            <a:r>
              <a:rPr lang="en-US" sz="3200" b="1" u="sng" dirty="0" smtClean="0"/>
              <a:t>ss</a:t>
            </a:r>
            <a:r>
              <a:rPr lang="en-US" sz="3200" b="1" i="1" u="sng" dirty="0" smtClean="0"/>
              <a:t> sequence</a:t>
            </a:r>
            <a:r>
              <a:rPr lang="en-US" sz="3200" b="1" u="sng" dirty="0" smtClean="0"/>
              <a:t> can be broadly categorized into three types:</a:t>
            </a:r>
            <a:endParaRPr lang="en-US" sz="2800" b="1" u="sng" dirty="0" smtClean="0"/>
          </a:p>
          <a:p>
            <a:pPr algn="just">
              <a:lnSpc>
                <a:spcPct val="170000"/>
              </a:lnSpc>
            </a:pPr>
            <a:r>
              <a:rPr lang="en-US" sz="3200" b="1" i="1" u="sng" dirty="0" smtClean="0">
                <a:solidFill>
                  <a:srgbClr val="C00000"/>
                </a:solidFill>
              </a:rPr>
              <a:t>Break down passes: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/>
              <a:t>These are used for reducing the cross-sectional area nearer to what is desired. These would be the first to be present in the sequence.</a:t>
            </a:r>
          </a:p>
          <a:p>
            <a:pPr algn="just">
              <a:lnSpc>
                <a:spcPct val="170000"/>
              </a:lnSpc>
            </a:pPr>
            <a:r>
              <a:rPr lang="en-US" sz="3200" b="1" u="sng" dirty="0" smtClean="0">
                <a:solidFill>
                  <a:srgbClr val="C00000"/>
                </a:solidFill>
              </a:rPr>
              <a:t>Roughing passes: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/>
              <a:t>In these passes also, the cross-section gets reduced, but along with it, the shape of the rolled material comes nearer to the final shape.</a:t>
            </a:r>
            <a:endParaRPr lang="en-US" sz="2800" dirty="0" smtClean="0"/>
          </a:p>
          <a:p>
            <a:pPr algn="just">
              <a:lnSpc>
                <a:spcPct val="170000"/>
              </a:lnSpc>
            </a:pPr>
            <a:r>
              <a:rPr lang="en-US" sz="3200" b="1" i="1" u="sng" dirty="0" smtClean="0">
                <a:solidFill>
                  <a:srgbClr val="C00000"/>
                </a:solidFill>
              </a:rPr>
              <a:t>Finishing passe</a:t>
            </a:r>
            <a:r>
              <a:rPr lang="en-US" sz="3200" b="1" i="1" dirty="0" smtClean="0">
                <a:solidFill>
                  <a:srgbClr val="C00000"/>
                </a:solidFill>
              </a:rPr>
              <a:t>s: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/>
              <a:t>These arc the final passes, which give the required shape of the rolled section. Generally, the finishing pass follows a leader pass.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Roll Pass Sequence</a:t>
            </a:r>
            <a:endParaRPr lang="en-US" dirty="0"/>
          </a:p>
        </p:txBody>
      </p:sp>
      <p:pic>
        <p:nvPicPr>
          <p:cNvPr id="4" name="Content Placeholder 4" descr="ROLLSEQ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943" y="2362200"/>
            <a:ext cx="3523657" cy="3352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8888" y="1631950"/>
            <a:ext cx="5268912" cy="5149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Rolling of 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609600"/>
          </a:xfrm>
        </p:spPr>
        <p:txBody>
          <a:bodyPr/>
          <a:lstStyle/>
          <a:p>
            <a:r>
              <a:rPr lang="en-US" sz="3200" dirty="0" smtClean="0"/>
              <a:t>Various pass sequences for rolling round sections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6934200" cy="4546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528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FORGING PROCESS</a:t>
            </a:r>
            <a:endParaRPr lang="en-US" sz="5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Indirect-compression type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2743200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q"/>
              <a:defRPr/>
            </a:pPr>
            <a:r>
              <a:rPr lang="en-US" sz="2800" dirty="0" smtClean="0"/>
              <a:t>Bulk Deformation process</a:t>
            </a:r>
          </a:p>
          <a:p>
            <a:pPr algn="just">
              <a:defRPr/>
            </a:pPr>
            <a:r>
              <a:rPr lang="en-US" sz="2800" dirty="0" smtClean="0"/>
              <a:t>The primary forces are frequently tensile, with indirect compressive forces developed by the reaction of the work piece. </a:t>
            </a:r>
            <a:endParaRPr lang="en-US" sz="800" dirty="0" smtClean="0"/>
          </a:p>
          <a:p>
            <a:pPr algn="just">
              <a:defRPr/>
            </a:pPr>
            <a:r>
              <a:rPr lang="en-US" sz="2800" dirty="0" smtClean="0"/>
              <a:t>The metal flow is therefore under the combined stress state, i.e., extrusion, wiredrawing, tube drawing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91000"/>
            <a:ext cx="4105275" cy="224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1702" y="4076700"/>
            <a:ext cx="381749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905000" y="6400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Extrusion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63963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Drawing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600200"/>
            <a:ext cx="8915400" cy="51054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/>
              <a:t>Forging</a:t>
            </a:r>
            <a:r>
              <a:rPr lang="en-US" sz="2800" dirty="0" smtClean="0"/>
              <a:t> is a </a:t>
            </a:r>
            <a:r>
              <a:rPr lang="en-US" sz="2800" dirty="0" smtClean="0">
                <a:hlinkClick r:id="rId2" tooltip="Manufacturing process"/>
              </a:rPr>
              <a:t>manufacturing process</a:t>
            </a:r>
            <a:r>
              <a:rPr lang="en-US" sz="2800" dirty="0" smtClean="0"/>
              <a:t> involving the shaping of metal using localized compressive forces.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Forging is often classified according to the temperature at which it is performed: "cold", "warm", or "hot" forging.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Forged parts can range in weight from less than a kilogram to 580 metric tons.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Forged parts usually require further processing to achieve a finished part. </a:t>
            </a:r>
          </a:p>
          <a:p>
            <a:pPr algn="just">
              <a:lnSpc>
                <a:spcPct val="150000"/>
              </a:lnSpc>
            </a:pPr>
            <a:endParaRPr lang="en-US" sz="2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49530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sz="3200" dirty="0" smtClean="0"/>
              <a:t>There are many different kinds of forging processes available, however they can be grouped into three main classes;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Drawn out: </a:t>
            </a:r>
            <a:r>
              <a:rPr lang="en-US" sz="3200" dirty="0" smtClean="0"/>
              <a:t>length increases, cross-section decreases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Upset: </a:t>
            </a:r>
            <a:r>
              <a:rPr lang="en-US" sz="3200" dirty="0" smtClean="0"/>
              <a:t>length decreases, cross-section increases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Squeezed in closed compression dies: </a:t>
            </a:r>
            <a:r>
              <a:rPr lang="en-US" sz="3200" dirty="0" smtClean="0"/>
              <a:t>produces multidirectional flow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FORGEABILITY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49530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Forgeability is generally defined as the capacity of a material to undergo deformation without cracking.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greater the deformation prior to cracking, greater will be the Forgeability.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metals are classified in order of their Forgeability.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limit up to which the material can be forged is cracking.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Al and Mg can be forged easily than Ti.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Classification of Forging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u="sng" dirty="0" smtClean="0">
                <a:solidFill>
                  <a:srgbClr val="C00000"/>
                </a:solidFill>
              </a:rPr>
              <a:t>By Equipment: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Forging Hammer or Drop Hammer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Press Forging</a:t>
            </a:r>
          </a:p>
          <a:p>
            <a:pPr>
              <a:lnSpc>
                <a:spcPct val="150000"/>
              </a:lnSpc>
            </a:pPr>
            <a:r>
              <a:rPr lang="en-US" u="sng" dirty="0" smtClean="0">
                <a:solidFill>
                  <a:srgbClr val="C00000"/>
                </a:solidFill>
              </a:rPr>
              <a:t>By Process: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Open Die Forging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Closed Die Forging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FORGING MACHINES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r>
              <a:rPr lang="en-US" dirty="0" smtClean="0"/>
              <a:t>There are four basic types of forging machines;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438400"/>
            <a:ext cx="8824856" cy="411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/>
          <a:lstStyle/>
          <a:p>
            <a:r>
              <a:rPr lang="en-US" b="1" dirty="0" smtClean="0"/>
              <a:t>Forging hammer or Drop hammer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24200" y="1600200"/>
            <a:ext cx="5791200" cy="510540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400" dirty="0" smtClean="0"/>
              <a:t>Provide rapid impact blows to the surface of the metals.</a:t>
            </a:r>
          </a:p>
          <a:p>
            <a:pPr algn="just"/>
            <a:r>
              <a:rPr lang="en-US" sz="2400" dirty="0" smtClean="0"/>
              <a:t>Dies are in two halves;</a:t>
            </a:r>
          </a:p>
          <a:p>
            <a:pPr algn="just">
              <a:buNone/>
            </a:pPr>
            <a:r>
              <a:rPr lang="en-US" sz="2400" dirty="0" smtClean="0"/>
              <a:t>	</a:t>
            </a:r>
            <a:r>
              <a:rPr lang="en-US" sz="2400" b="1" dirty="0" smtClean="0">
                <a:solidFill>
                  <a:srgbClr val="C00000"/>
                </a:solidFill>
              </a:rPr>
              <a:t>Lower :</a:t>
            </a:r>
            <a:r>
              <a:rPr lang="en-US" sz="2400" dirty="0" smtClean="0"/>
              <a:t> Fixed to anvil</a:t>
            </a:r>
          </a:p>
          <a:p>
            <a:pPr algn="just">
              <a:buNone/>
            </a:pPr>
            <a:r>
              <a:rPr lang="en-US" sz="2400" dirty="0" smtClean="0"/>
              <a:t>	</a:t>
            </a:r>
            <a:r>
              <a:rPr lang="en-US" sz="2400" b="1" dirty="0" smtClean="0">
                <a:solidFill>
                  <a:srgbClr val="C00000"/>
                </a:solidFill>
              </a:rPr>
              <a:t>Upper :</a:t>
            </a:r>
            <a:r>
              <a:rPr lang="en-US" sz="2400" dirty="0" smtClean="0"/>
              <a:t> moves up and down with </a:t>
            </a:r>
            <a:r>
              <a:rPr lang="en-US" sz="2400" dirty="0" err="1" smtClean="0"/>
              <a:t>TUP</a:t>
            </a:r>
            <a:endParaRPr lang="en-US" sz="2400" dirty="0" smtClean="0"/>
          </a:p>
          <a:p>
            <a:pPr algn="just"/>
            <a:r>
              <a:rPr lang="en-US" sz="2400" dirty="0" smtClean="0"/>
              <a:t>The Drop hammer is energy restricted machine.</a:t>
            </a:r>
          </a:p>
          <a:p>
            <a:pPr algn="just"/>
            <a:r>
              <a:rPr lang="en-US" sz="2400" dirty="0" smtClean="0"/>
              <a:t>The blow energy supplied equal to the potential energy due to the weight and height of the fall</a:t>
            </a:r>
          </a:p>
          <a:p>
            <a:pPr algn="just">
              <a:buNone/>
            </a:pPr>
            <a:endParaRPr lang="en-US" sz="2400" dirty="0" smtClean="0"/>
          </a:p>
          <a:p>
            <a:pPr algn="just"/>
            <a:r>
              <a:rPr lang="en-US" sz="2400" dirty="0" smtClean="0"/>
              <a:t>The hammer can strike between 60-150 blows per minute depending upon the size and capacity. </a:t>
            </a:r>
          </a:p>
          <a:p>
            <a:pPr algn="just"/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199"/>
            <a:ext cx="2895600" cy="51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181600"/>
            <a:ext cx="299544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HYDRAULIC PRESS FORGING</a:t>
            </a:r>
            <a:endParaRPr lang="en-US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595437"/>
            <a:ext cx="4038600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OPEN DIE FORGING 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00200"/>
            <a:ext cx="6781800" cy="514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4373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Open-die forging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3733800" cy="50292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3200" dirty="0" smtClean="0"/>
              <a:t>Open-die forging is carried out between flat dies or dies of very simple shape.</a:t>
            </a:r>
          </a:p>
          <a:p>
            <a:pPr algn="just"/>
            <a:endParaRPr lang="en-US" sz="3200" dirty="0" smtClean="0"/>
          </a:p>
          <a:p>
            <a:pPr algn="just"/>
            <a:r>
              <a:rPr lang="en-US" sz="3200" dirty="0" smtClean="0"/>
              <a:t>The process is used for mostly large objects or when the number of parts produced is small.</a:t>
            </a:r>
          </a:p>
          <a:p>
            <a:pPr algn="just"/>
            <a:endParaRPr lang="en-US" sz="3200" dirty="0" smtClean="0"/>
          </a:p>
          <a:p>
            <a:pPr algn="just"/>
            <a:r>
              <a:rPr lang="en-US" sz="3200" dirty="0" smtClean="0"/>
              <a:t>Open-die forging is often used to pre-form the work piece for closed-die forging.</a:t>
            </a:r>
            <a:endParaRPr lang="en-US" sz="3600" dirty="0" smtClean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599" y="1676400"/>
            <a:ext cx="490289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Tension type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9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Sheet metal forming</a:t>
            </a:r>
          </a:p>
          <a:p>
            <a:r>
              <a:rPr lang="en-US" dirty="0" smtClean="0"/>
              <a:t>The applied force is tensile, i.e., stretch forming.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124200"/>
            <a:ext cx="4114800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Closed-die forging (or impression-die forging)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572000" cy="50292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 smtClean="0"/>
              <a:t>The work piece is deformed between two die halves which carry the impressions of the desired final shape.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dirty="0" smtClean="0"/>
              <a:t>The work piece is deformed under high pressure in a closed cavity.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dirty="0" smtClean="0"/>
              <a:t>Normally used for smaller components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dirty="0" smtClean="0"/>
              <a:t>The process provide precision forging with close dimensional tolerance.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dirty="0" smtClean="0"/>
              <a:t>Closed dies are expensive.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887537"/>
            <a:ext cx="3962400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Forging: Closed-die forging operation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8229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57600"/>
            <a:ext cx="822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Forging: Functions of flash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600200"/>
            <a:ext cx="5638800" cy="50292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n-US" b="1" dirty="0" smtClean="0"/>
              <a:t>The flash serves two purposes:</a:t>
            </a:r>
          </a:p>
          <a:p>
            <a:pPr algn="just"/>
            <a:r>
              <a:rPr lang="en-US" dirty="0" smtClean="0"/>
              <a:t>Acts as a ‘safety value’ for excess metal.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dirty="0" smtClean="0"/>
              <a:t>Builds up high pressure to ensure that the metal fills all recesses of the die cavity.</a:t>
            </a:r>
          </a:p>
          <a:p>
            <a:pPr algn="just">
              <a:buNone/>
            </a:pPr>
            <a:r>
              <a:rPr lang="en-US" dirty="0" smtClean="0"/>
              <a:t>	</a:t>
            </a:r>
            <a:r>
              <a:rPr lang="en-US" u="sng" dirty="0" smtClean="0">
                <a:solidFill>
                  <a:srgbClr val="FF0000"/>
                </a:solidFill>
              </a:rPr>
              <a:t>Remark: </a:t>
            </a:r>
            <a:r>
              <a:rPr lang="en-US" dirty="0" smtClean="0"/>
              <a:t>It is necessary to achieve complete filling of the forging cavity without generating excessive pressures against the die that may cause it to fracture.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3723" y="2743200"/>
            <a:ext cx="3137877" cy="2438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forging defects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5635752" cy="5029200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Incomplete die filling.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dirty="0" smtClean="0"/>
              <a:t>Die misalignment.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dirty="0" smtClean="0"/>
              <a:t>Forging laps.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dirty="0" smtClean="0"/>
              <a:t>Incomplete forging penetration- should forge on the press.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dirty="0" smtClean="0"/>
              <a:t>Micro-structural differences resulting in pronounced property variation.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dirty="0" smtClean="0"/>
              <a:t>Hot shortness, due to high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676400"/>
            <a:ext cx="3124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forging defects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600200"/>
            <a:ext cx="5943600" cy="5029200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Pitted surface, due to oxide scales occurring at high temperature stick on the dies.</a:t>
            </a:r>
          </a:p>
          <a:p>
            <a:pPr algn="just"/>
            <a:r>
              <a:rPr lang="en-US" dirty="0" smtClean="0"/>
              <a:t>Buckling, in upsetting forging. Subject to high compressive stress.</a:t>
            </a:r>
          </a:p>
          <a:p>
            <a:pPr algn="just"/>
            <a:r>
              <a:rPr lang="en-US" dirty="0" smtClean="0"/>
              <a:t>Surface cracking, due to temperature differential between surface and centre, or excessive working of the surface at too low temperature.</a:t>
            </a:r>
          </a:p>
          <a:p>
            <a:pPr algn="just"/>
            <a:r>
              <a:rPr lang="en-US" dirty="0" smtClean="0"/>
              <a:t>Micro-cracking, due to residual stress.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676400"/>
            <a:ext cx="2590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forging defects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3048000"/>
          </a:xfrm>
        </p:spPr>
        <p:txBody>
          <a:bodyPr/>
          <a:lstStyle/>
          <a:p>
            <a:pPr algn="just"/>
            <a:r>
              <a:rPr lang="en-US" dirty="0" smtClean="0"/>
              <a:t>Flash line crack, after trimming-occurs more often in thin work pieces. Therefore should increase the thickness of the flash.</a:t>
            </a:r>
            <a:endParaRPr lang="en-US" sz="900" dirty="0" smtClean="0"/>
          </a:p>
          <a:p>
            <a:pPr algn="just"/>
            <a:r>
              <a:rPr lang="en-US" dirty="0" smtClean="0"/>
              <a:t>Cold shut or fold , due to flash or fin from prior forging steps is forced into the work piece.</a:t>
            </a:r>
            <a:endParaRPr lang="en-US" sz="900" dirty="0" smtClean="0"/>
          </a:p>
          <a:p>
            <a:pPr algn="just"/>
            <a:r>
              <a:rPr lang="en-US" dirty="0" smtClean="0"/>
              <a:t>• Internal cracking, due to secondary tensile stress.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4572000"/>
            <a:ext cx="3200400" cy="2131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Extrusion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05000"/>
            <a:ext cx="722422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76400"/>
            <a:ext cx="8610600" cy="5105400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/>
              <a:t>Extrusion is the process by which a block/billet of metal is reduced in cross section by forcing it to flow through a die orifice under high pressure.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In general, extrusion is used to produce cylindrical bars or hollow tubes or for the starting stock for drawn rod, cold extrusion or forged products.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Most metals are hot extruded due to large amount of forces required in extrusion. Complex shape can be extruded from the more readily </a:t>
            </a:r>
            <a:r>
              <a:rPr lang="en-US" sz="2800" dirty="0" err="1" smtClean="0"/>
              <a:t>extrudable</a:t>
            </a:r>
            <a:r>
              <a:rPr lang="en-US" sz="2800" dirty="0" smtClean="0"/>
              <a:t> metals such as aluminum.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800" dirty="0" smtClean="0"/>
              <a:t>	* The products obtained are also called extrusion.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Extrusion products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86868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extrusion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385048" cy="5029200"/>
          </a:xfrm>
        </p:spPr>
        <p:txBody>
          <a:bodyPr>
            <a:normAutofit fontScale="85000" lnSpcReduction="20000"/>
          </a:bodyPr>
          <a:lstStyle/>
          <a:p>
            <a:r>
              <a:rPr lang="en-US" sz="2700" dirty="0" smtClean="0"/>
              <a:t>There are several ways to classify metal extrusion processes;</a:t>
            </a:r>
          </a:p>
          <a:p>
            <a:endParaRPr lang="en-US" sz="1600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By direction </a:t>
            </a:r>
          </a:p>
          <a:p>
            <a:pPr>
              <a:buFont typeface="Wingdings" pitchFamily="2" charset="2"/>
              <a:buChar char="Ø"/>
            </a:pPr>
            <a:endParaRPr lang="en-US" sz="800" dirty="0" smtClean="0"/>
          </a:p>
          <a:p>
            <a:pPr lvl="1"/>
            <a:r>
              <a:rPr lang="en-US" dirty="0" smtClean="0"/>
              <a:t>Direct / Indirect extrusion</a:t>
            </a:r>
          </a:p>
          <a:p>
            <a:pPr lvl="1"/>
            <a:endParaRPr lang="en-US" sz="800" dirty="0" smtClean="0"/>
          </a:p>
          <a:p>
            <a:pPr lvl="1"/>
            <a:r>
              <a:rPr lang="en-US" dirty="0" smtClean="0"/>
              <a:t>Forward / backward extrusion</a:t>
            </a:r>
          </a:p>
          <a:p>
            <a:pPr lvl="1"/>
            <a:endParaRPr lang="en-US" sz="1600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By operating temperature</a:t>
            </a:r>
          </a:p>
          <a:p>
            <a:pPr>
              <a:buFont typeface="Wingdings" pitchFamily="2" charset="2"/>
              <a:buChar char="Ø"/>
            </a:pPr>
            <a:endParaRPr lang="en-US" sz="800" dirty="0" smtClean="0"/>
          </a:p>
          <a:p>
            <a:pPr lvl="1"/>
            <a:r>
              <a:rPr lang="en-US" dirty="0" smtClean="0"/>
              <a:t>Hot / cold extrusion</a:t>
            </a:r>
          </a:p>
          <a:p>
            <a:pPr lvl="1"/>
            <a:endParaRPr lang="en-US" sz="1600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By equipment </a:t>
            </a:r>
          </a:p>
          <a:p>
            <a:pPr>
              <a:buFont typeface="Wingdings" pitchFamily="2" charset="2"/>
              <a:buChar char="Ø"/>
            </a:pPr>
            <a:endParaRPr lang="en-US" sz="800" dirty="0" smtClean="0"/>
          </a:p>
          <a:p>
            <a:pPr lvl="1"/>
            <a:r>
              <a:rPr lang="en-US" dirty="0" smtClean="0"/>
              <a:t>Horizontal and </a:t>
            </a:r>
          </a:p>
          <a:p>
            <a:pPr lvl="1"/>
            <a:endParaRPr lang="en-US" sz="800" dirty="0" smtClean="0"/>
          </a:p>
          <a:p>
            <a:pPr lvl="1"/>
            <a:r>
              <a:rPr lang="en-US" dirty="0" smtClean="0"/>
              <a:t>vertical extrusion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Bending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461248" cy="1752600"/>
          </a:xfrm>
        </p:spPr>
        <p:txBody>
          <a:bodyPr/>
          <a:lstStyle/>
          <a:p>
            <a:r>
              <a:rPr lang="en-US" sz="3200" dirty="0" smtClean="0"/>
              <a:t>Sheet metal forming</a:t>
            </a:r>
          </a:p>
          <a:p>
            <a:pPr algn="just"/>
            <a:r>
              <a:rPr lang="en-US" sz="3200" dirty="0" smtClean="0"/>
              <a:t>The applied force involves the application of bending moments to the sheet.</a:t>
            </a:r>
          </a:p>
          <a:p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86200"/>
            <a:ext cx="3733800" cy="238980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extrusions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686800" cy="3124200"/>
          </a:xfrm>
        </p:spPr>
        <p:txBody>
          <a:bodyPr>
            <a:normAutofit fontScale="55000" lnSpcReduction="20000"/>
          </a:bodyPr>
          <a:lstStyle/>
          <a:p>
            <a:pPr marL="514350" indent="-514350" algn="just">
              <a:lnSpc>
                <a:spcPct val="120000"/>
              </a:lnSpc>
              <a:buNone/>
              <a:defRPr/>
            </a:pPr>
            <a:r>
              <a:rPr lang="en-US" sz="4300" b="1" dirty="0" smtClean="0"/>
              <a:t>1) </a:t>
            </a:r>
            <a:r>
              <a:rPr lang="en-US" sz="4500" b="1" dirty="0" smtClean="0"/>
              <a:t>Direct extrusion: </a:t>
            </a:r>
          </a:p>
          <a:p>
            <a:pPr marL="457200" indent="-457200" algn="just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4500" b="1" dirty="0" smtClean="0"/>
              <a:t>The metal billet is placed in a container and driven through the die by the ram.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4500" b="1" dirty="0" smtClean="0"/>
              <a:t>The dummy block or pressure plate, is placed at the end of the ram in contact with the billet.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4500" b="1" dirty="0" smtClean="0"/>
              <a:t>Friction is at the die and container wall requires higher pressure than indirect extrusion.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191000"/>
            <a:ext cx="3276600" cy="2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Indirect Extrusion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461248" cy="3200400"/>
          </a:xfrm>
        </p:spPr>
        <p:txBody>
          <a:bodyPr>
            <a:normAutofit fontScale="85000" lnSpcReduction="10000"/>
          </a:bodyPr>
          <a:lstStyle/>
          <a:p>
            <a:pPr marL="514350" indent="-514350" algn="just">
              <a:lnSpc>
                <a:spcPct val="120000"/>
              </a:lnSpc>
              <a:buNone/>
              <a:defRPr/>
            </a:pPr>
            <a:r>
              <a:rPr lang="en-US" sz="3200" b="1" dirty="0" smtClean="0"/>
              <a:t>2) Indirect Extrusion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3200" b="1" dirty="0" smtClean="0"/>
              <a:t>The hollow ram containing the die is kept stationary and the container with the billet is caused to move.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3200" b="1" dirty="0" smtClean="0"/>
              <a:t>Friction at the die only (no relative movement at the container wall)  requires roughly constant pressure.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3200" b="1" dirty="0" smtClean="0"/>
              <a:t>Hollow ram limits the applied load.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343400"/>
            <a:ext cx="30257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and backward extrusion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5715000" cy="5257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b="1" dirty="0" smtClean="0"/>
              <a:t>Extrusion can also be divided to:</a:t>
            </a:r>
          </a:p>
          <a:p>
            <a:pPr algn="just">
              <a:buNone/>
            </a:pPr>
            <a:r>
              <a:rPr lang="en-US" sz="2400" dirty="0" smtClean="0"/>
              <a:t>	</a:t>
            </a:r>
            <a:r>
              <a:rPr lang="en-US" sz="2400" u="sng" dirty="0" smtClean="0"/>
              <a:t>1) Forward extrusion</a:t>
            </a:r>
          </a:p>
          <a:p>
            <a:pPr algn="just"/>
            <a:r>
              <a:rPr lang="en-US" sz="2400" dirty="0" smtClean="0"/>
              <a:t>Metal is forced to flow in the same direction as the punch.</a:t>
            </a:r>
          </a:p>
          <a:p>
            <a:pPr algn="just"/>
            <a:r>
              <a:rPr lang="en-US" sz="2400" dirty="0" smtClean="0"/>
              <a:t>The punch closely fits the die cavity to prevent backward flow of the material.</a:t>
            </a:r>
          </a:p>
          <a:p>
            <a:pPr algn="just">
              <a:buNone/>
            </a:pPr>
            <a:r>
              <a:rPr lang="en-US" sz="2400" dirty="0" smtClean="0"/>
              <a:t>	</a:t>
            </a:r>
            <a:r>
              <a:rPr lang="en-US" sz="2400" u="sng" dirty="0" smtClean="0"/>
              <a:t>2) Backward extrusion</a:t>
            </a:r>
          </a:p>
          <a:p>
            <a:pPr algn="just"/>
            <a:r>
              <a:rPr lang="en-US" sz="2400" dirty="0" smtClean="0"/>
              <a:t>Metal is forced to flow in the direction opposite to the punch movement.</a:t>
            </a:r>
          </a:p>
          <a:p>
            <a:pPr algn="just"/>
            <a:r>
              <a:rPr lang="en-US" sz="2400" dirty="0" smtClean="0"/>
              <a:t>Metal can also be forced to flow  into recesses in the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600200"/>
            <a:ext cx="34289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extrusion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648200" cy="5029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3200" dirty="0" smtClean="0"/>
              <a:t>Cold extrusion is the process done at room temperature or slightly elevated temperatures. </a:t>
            </a:r>
          </a:p>
          <a:p>
            <a:pPr algn="just"/>
            <a:r>
              <a:rPr lang="en-US" sz="3200" dirty="0" smtClean="0"/>
              <a:t>This process can be used for most materials-subject to designing robust enough tooling that can withstand the stresses created by extrusion.</a:t>
            </a:r>
          </a:p>
          <a:p>
            <a:pPr algn="just"/>
            <a:r>
              <a:rPr lang="en-US" sz="3200" dirty="0" smtClean="0"/>
              <a:t>No oxidation takes place.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2213" y="1524000"/>
            <a:ext cx="39893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2213" y="4038600"/>
            <a:ext cx="39893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extrusion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600200"/>
            <a:ext cx="6324600" cy="5029200"/>
          </a:xfrm>
        </p:spPr>
        <p:txBody>
          <a:bodyPr/>
          <a:lstStyle/>
          <a:p>
            <a:pPr algn="just"/>
            <a:r>
              <a:rPr lang="en-US" dirty="0" smtClean="0"/>
              <a:t>Hot extrusion is done at fairly high temperatures, approximately 50 to 75 % of the melting point of the metal. The pressures can range from 35-700 </a:t>
            </a:r>
            <a:r>
              <a:rPr lang="en-US" dirty="0" err="1" smtClean="0"/>
              <a:t>Mpa</a:t>
            </a:r>
            <a:r>
              <a:rPr lang="en-US" dirty="0" smtClean="0"/>
              <a:t> (5076 - 101,525 psi).</a:t>
            </a:r>
          </a:p>
          <a:p>
            <a:pPr algn="just"/>
            <a:r>
              <a:rPr lang="en-US" dirty="0" smtClean="0"/>
              <a:t>The most commonly used extrusion process is the hot direct process. The cross-sectional shape of the extrusion is defined by the shape of the die.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600200"/>
            <a:ext cx="22860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657600"/>
            <a:ext cx="2286000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extrusion presses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2971800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(15- 50 MN capacity or up to 140 MN)</a:t>
            </a:r>
          </a:p>
          <a:p>
            <a:r>
              <a:rPr lang="en-US" sz="3200" dirty="0" smtClean="0"/>
              <a:t>Used for most commercial extrusion of bars and shapes.</a:t>
            </a:r>
          </a:p>
          <a:p>
            <a:endParaRPr lang="en-US" sz="1050" dirty="0" smtClean="0"/>
          </a:p>
          <a:p>
            <a:pPr>
              <a:buNone/>
            </a:pPr>
            <a:r>
              <a:rPr lang="en-US" sz="3200" b="1" dirty="0" smtClean="0"/>
              <a:t>Disadvantages:</a:t>
            </a:r>
          </a:p>
          <a:p>
            <a:r>
              <a:rPr lang="en-US" sz="3200" dirty="0" smtClean="0"/>
              <a:t>Deformation is non-uniform due to different temperatures between top and</a:t>
            </a:r>
          </a:p>
          <a:p>
            <a:r>
              <a:rPr lang="en-US" sz="3200" dirty="0" smtClean="0"/>
              <a:t>Bottom parts of the billet.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495800"/>
            <a:ext cx="30019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10000"/>
            <a:ext cx="4572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Vertical extrusion presses (3- 20 MN capacity)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600200"/>
            <a:ext cx="54102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Chiefly used in the production of thin-wall tubing.</a:t>
            </a:r>
          </a:p>
          <a:p>
            <a:pPr>
              <a:buNone/>
            </a:pPr>
            <a:r>
              <a:rPr lang="en-US" sz="3200" b="1" dirty="0" smtClean="0"/>
              <a:t>Advantages:</a:t>
            </a:r>
          </a:p>
          <a:p>
            <a:r>
              <a:rPr lang="en-US" sz="3200" dirty="0" smtClean="0"/>
              <a:t>Easier alignment between the press ram and tools.</a:t>
            </a:r>
          </a:p>
          <a:p>
            <a:r>
              <a:rPr lang="en-US" sz="3200" dirty="0" smtClean="0"/>
              <a:t>Higher rate of production.</a:t>
            </a:r>
          </a:p>
          <a:p>
            <a:r>
              <a:rPr lang="en-US" sz="3200" dirty="0" smtClean="0"/>
              <a:t>Require less floor space than horizontal presses.</a:t>
            </a:r>
          </a:p>
          <a:p>
            <a:r>
              <a:rPr lang="en-US" sz="3200" dirty="0" smtClean="0"/>
              <a:t>Uniform deformation, due to uniform cooling of the billet in the container.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286000"/>
            <a:ext cx="38592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Production of seamless pipe and tubing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537448" cy="5257800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Extrusion is suited for producing                                 seamless pipe and tubing, especially                                     for metals which are difficult to                                       work.</a:t>
            </a:r>
          </a:p>
          <a:p>
            <a:endParaRPr lang="en-US" sz="1050" dirty="0" smtClean="0"/>
          </a:p>
          <a:p>
            <a:r>
              <a:rPr lang="en-US" sz="3200" dirty="0" smtClean="0"/>
              <a:t>The red-hot billet is rotated and                                         drawn by rolls over a piercing rod,                                            or mandrel. The action of the rolls                                      causes the metal to flow over and                                      about the mandrel to create a hollow pipe shell.</a:t>
            </a:r>
          </a:p>
          <a:p>
            <a:endParaRPr lang="en-US" sz="1050" dirty="0" smtClean="0"/>
          </a:p>
          <a:p>
            <a:r>
              <a:rPr lang="en-US" sz="3200" dirty="0" smtClean="0"/>
              <a:t>After reheating, the shell is moved forward over a support bar and is hot rolled in several reducing/sizing stands to the desired wall thickness and diameter.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5374" y="1676400"/>
            <a:ext cx="3076226" cy="270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Production of seamless pipe and tubing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599"/>
            <a:ext cx="6248400" cy="490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304800"/>
            <a:ext cx="8153400" cy="685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400" b="1" dirty="0" smtClean="0">
                <a:solidFill>
                  <a:srgbClr val="C00000"/>
                </a:solidFill>
              </a:rPr>
              <a:t>Wire  &amp; Tube Drawing Processes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566912"/>
            <a:ext cx="2667001" cy="2090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3657600"/>
            <a:ext cx="8686800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Drawing operations involve pulling metal through a die by means of a tensile force applied to the exit side of the die.</a:t>
            </a:r>
          </a:p>
          <a:p>
            <a:pPr algn="just">
              <a:buFont typeface="Wingdings" pitchFamily="2" charset="2"/>
              <a:buChar char="q"/>
            </a:pPr>
            <a:endParaRPr lang="en-US" sz="7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The plastic flow is caused by compression force, arising from the reaction of the metal with the die.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Material should have high ductility and good tensile strength. 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Bar wire and tube drawing are usually carried out at room temperature, except for large deformation, which leads to considerable rise in temperature during drawing.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Shearing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461248" cy="1524000"/>
          </a:xfrm>
        </p:spPr>
        <p:txBody>
          <a:bodyPr/>
          <a:lstStyle/>
          <a:p>
            <a:pPr algn="just"/>
            <a:r>
              <a:rPr lang="en-US" dirty="0" smtClean="0"/>
              <a:t>The applied force involves the application of shearing forces of sufficient magnitude to rupture the metal in the plane of shear.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334157"/>
            <a:ext cx="5638800" cy="306664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 to  wire drawing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Wire drawing involves reducing the diameter of a rod or wire by passing through a series of drawing dies or plates.</a:t>
            </a:r>
          </a:p>
          <a:p>
            <a:r>
              <a:rPr lang="en-US" dirty="0" smtClean="0"/>
              <a:t>The subsequent drawing die must have smaller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2" y="3733800"/>
            <a:ext cx="29733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4237" y="4686300"/>
            <a:ext cx="5643563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 to  Tube drawing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2057400"/>
          </a:xfrm>
        </p:spPr>
        <p:txBody>
          <a:bodyPr/>
          <a:lstStyle/>
          <a:p>
            <a:r>
              <a:rPr lang="en-US" dirty="0" smtClean="0"/>
              <a:t>Tube drawing involves reducing the cross section and wall thickness through a draw die.</a:t>
            </a:r>
          </a:p>
          <a:p>
            <a:r>
              <a:rPr lang="en-US" dirty="0" smtClean="0"/>
              <a:t>The cross section can be circular, square hexagonal or in any shapes.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124200"/>
            <a:ext cx="600551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200400"/>
            <a:ext cx="26876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Rod drawing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537448" cy="25146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Rods which can not be coiled, are produced on draw benches. </a:t>
            </a:r>
          </a:p>
          <a:p>
            <a:pPr lvl="1">
              <a:buNone/>
            </a:pPr>
            <a:r>
              <a:rPr lang="en-US" sz="2200" dirty="0" smtClean="0"/>
              <a:t>Machine capacity :</a:t>
            </a:r>
          </a:p>
          <a:p>
            <a:pPr lvl="1">
              <a:buNone/>
            </a:pPr>
            <a:r>
              <a:rPr lang="en-US" sz="2200" dirty="0" smtClean="0"/>
              <a:t>1 MN draw-bench</a:t>
            </a:r>
          </a:p>
          <a:p>
            <a:pPr lvl="1">
              <a:buNone/>
            </a:pPr>
            <a:r>
              <a:rPr lang="en-US" sz="2200" dirty="0" smtClean="0"/>
              <a:t>30 m of run out</a:t>
            </a:r>
          </a:p>
          <a:p>
            <a:pPr lvl="1">
              <a:buNone/>
            </a:pPr>
            <a:r>
              <a:rPr lang="en-US" sz="2200" dirty="0" smtClean="0"/>
              <a:t>150-1500 </a:t>
            </a:r>
            <a:r>
              <a:rPr lang="en-US" sz="2200" dirty="0" err="1" smtClean="0"/>
              <a:t>mm.s</a:t>
            </a:r>
            <a:r>
              <a:rPr lang="en-US" sz="2200" baseline="30000" dirty="0" smtClean="0"/>
              <a:t>-1</a:t>
            </a:r>
            <a:r>
              <a:rPr lang="en-US" sz="2200" dirty="0" smtClean="0"/>
              <a:t> draw speed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057400"/>
            <a:ext cx="3505200" cy="216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242927"/>
            <a:ext cx="6400800" cy="261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drawing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5105400" cy="50292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3200" dirty="0" smtClean="0"/>
              <a:t>Cu and </a:t>
            </a:r>
            <a:r>
              <a:rPr lang="en-US" sz="3200" dirty="0" err="1" smtClean="0"/>
              <a:t>Sn</a:t>
            </a:r>
            <a:r>
              <a:rPr lang="en-US" sz="3200" dirty="0" smtClean="0"/>
              <a:t> are used as lubricants for high strength materials. Or conversion</a:t>
            </a:r>
          </a:p>
          <a:p>
            <a:pPr algn="just"/>
            <a:r>
              <a:rPr lang="en-US" sz="3200" dirty="0" smtClean="0"/>
              <a:t>coating such as sulphates or oxalates.</a:t>
            </a:r>
          </a:p>
          <a:p>
            <a:pPr algn="just"/>
            <a:r>
              <a:rPr lang="en-US" sz="3200" dirty="0" smtClean="0"/>
              <a:t>Oils and greases for wire drawing</a:t>
            </a:r>
          </a:p>
          <a:p>
            <a:pPr algn="just"/>
            <a:r>
              <a:rPr lang="en-US" sz="3200" dirty="0" smtClean="0"/>
              <a:t>Mulsifiable oils for wet wire drawing.</a:t>
            </a:r>
          </a:p>
          <a:p>
            <a:pPr algn="just"/>
            <a:r>
              <a:rPr lang="en-US" sz="3200" dirty="0" smtClean="0"/>
              <a:t>Soap for dry drawing.</a:t>
            </a:r>
          </a:p>
          <a:p>
            <a:pPr algn="just"/>
            <a:r>
              <a:rPr lang="en-US" sz="3200" dirty="0" smtClean="0"/>
              <a:t>Bull block drawing allows the generation of long lengths.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4050" y="1524001"/>
            <a:ext cx="3105150" cy="318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0512" y="4724400"/>
            <a:ext cx="3697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Stepped-cone multiple-pass wiredrawing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648200"/>
            <a:ext cx="8153400" cy="2133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/>
              <a:t>More economical design.</a:t>
            </a:r>
          </a:p>
          <a:p>
            <a:pPr algn="just"/>
            <a:r>
              <a:rPr lang="en-US" dirty="0" smtClean="0"/>
              <a:t>Use a single electrical motor to drive a series of stepped cones.</a:t>
            </a:r>
          </a:p>
          <a:p>
            <a:pPr algn="just"/>
            <a:r>
              <a:rPr lang="en-US" dirty="0" smtClean="0"/>
              <a:t>The diameter of each cone is designed to produce a peripheral speed equivalent to a certain size reduction.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524000"/>
            <a:ext cx="5334000" cy="30684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3352800"/>
            <a:ext cx="8153400" cy="762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</a:rPr>
              <a:t>Cold working Processes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working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6448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Shearing</a:t>
            </a:r>
          </a:p>
          <a:p>
            <a:endParaRPr lang="en-US" sz="900" dirty="0" smtClean="0"/>
          </a:p>
          <a:p>
            <a:r>
              <a:rPr lang="en-US" dirty="0" smtClean="0"/>
              <a:t>Cold Drawing</a:t>
            </a:r>
          </a:p>
          <a:p>
            <a:endParaRPr lang="en-US" sz="900" dirty="0" smtClean="0"/>
          </a:p>
          <a:p>
            <a:r>
              <a:rPr lang="en-US" dirty="0" smtClean="0"/>
              <a:t>Squeezing</a:t>
            </a:r>
          </a:p>
          <a:p>
            <a:endParaRPr lang="en-US" sz="900" dirty="0" smtClean="0"/>
          </a:p>
          <a:p>
            <a:r>
              <a:rPr lang="en-US" dirty="0" smtClean="0"/>
              <a:t>Blanking</a:t>
            </a:r>
          </a:p>
          <a:p>
            <a:endParaRPr lang="en-US" sz="900" dirty="0" smtClean="0"/>
          </a:p>
          <a:p>
            <a:r>
              <a:rPr lang="en-US" dirty="0" smtClean="0"/>
              <a:t>Piercing</a:t>
            </a:r>
          </a:p>
          <a:p>
            <a:endParaRPr lang="en-US" sz="900" dirty="0" smtClean="0"/>
          </a:p>
          <a:p>
            <a:r>
              <a:rPr lang="en-US" dirty="0" smtClean="0"/>
              <a:t>Deep drawing</a:t>
            </a:r>
          </a:p>
          <a:p>
            <a:endParaRPr lang="en-US" sz="900" dirty="0" smtClean="0"/>
          </a:p>
          <a:p>
            <a:r>
              <a:rPr lang="en-US" dirty="0" smtClean="0"/>
              <a:t>Coining </a:t>
            </a:r>
          </a:p>
          <a:p>
            <a:endParaRPr lang="en-US" sz="900" dirty="0" smtClean="0"/>
          </a:p>
          <a:p>
            <a:r>
              <a:rPr lang="en-US" dirty="0" smtClean="0"/>
              <a:t>Embossing.</a:t>
            </a:r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Shearing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22860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2200" b="1" dirty="0" smtClean="0"/>
              <a:t>Definition:</a:t>
            </a:r>
          </a:p>
          <a:p>
            <a:pPr algn="just">
              <a:buNone/>
            </a:pPr>
            <a:r>
              <a:rPr lang="en-US" sz="2200" dirty="0" smtClean="0"/>
              <a:t>	Shearing is cutting materials without producing chips. </a:t>
            </a:r>
          </a:p>
          <a:p>
            <a:pPr algn="just"/>
            <a:r>
              <a:rPr lang="en-US" sz="2200" dirty="0" smtClean="0"/>
              <a:t>Cold shearing methods are sorted according to the shape of the blades (Figure). </a:t>
            </a:r>
          </a:p>
          <a:p>
            <a:pPr algn="just"/>
            <a:r>
              <a:rPr lang="en-US" sz="2200" dirty="0" smtClean="0"/>
              <a:t>In the kind of shearing used predominantly in industry, the</a:t>
            </a:r>
          </a:p>
          <a:p>
            <a:pPr algn="just"/>
            <a:r>
              <a:rPr lang="en-US" sz="2200" dirty="0" smtClean="0"/>
              <a:t>material is cut by two blades with a large edge angle </a:t>
            </a:r>
            <a:r>
              <a:rPr lang="el-GR" sz="2200" dirty="0" smtClean="0"/>
              <a:t>β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343400"/>
            <a:ext cx="81105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3082</TotalTime>
  <Words>2616</Words>
  <Application>Microsoft Office PowerPoint</Application>
  <PresentationFormat>On-screen Show (4:3)</PresentationFormat>
  <Paragraphs>380</Paragraphs>
  <Slides>98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Median</vt:lpstr>
      <vt:lpstr>FORMING AND SHAPING PROCESS</vt:lpstr>
      <vt:lpstr>Introduction to Metal Forming</vt:lpstr>
      <vt:lpstr>Metal Forming Processes</vt:lpstr>
      <vt:lpstr>Classification of Forming Processes</vt:lpstr>
      <vt:lpstr>Direct-compression type processes</vt:lpstr>
      <vt:lpstr>Indirect-compression type processes</vt:lpstr>
      <vt:lpstr>Tension type processes</vt:lpstr>
      <vt:lpstr>Bending processes</vt:lpstr>
      <vt:lpstr>Shearing processes</vt:lpstr>
      <vt:lpstr>Mechanics of metal working</vt:lpstr>
      <vt:lpstr>Material Properties in Metal Forming </vt:lpstr>
      <vt:lpstr>Independent variables in Metal Forming</vt:lpstr>
      <vt:lpstr>Dependent variables in Metal Forming</vt:lpstr>
      <vt:lpstr>Elements of the theory of elasticity &amp; plasticity</vt:lpstr>
      <vt:lpstr>Slide 15</vt:lpstr>
      <vt:lpstr>Slide 16</vt:lpstr>
      <vt:lpstr>Introduction</vt:lpstr>
      <vt:lpstr>Material Behavior in Metal Forming</vt:lpstr>
      <vt:lpstr>Flow Stress</vt:lpstr>
      <vt:lpstr>True stress and true strain</vt:lpstr>
      <vt:lpstr>States of Stress</vt:lpstr>
      <vt:lpstr>Temperature in Metal Forming</vt:lpstr>
      <vt:lpstr>Temperature ranges in Metal Forming</vt:lpstr>
      <vt:lpstr>Cold Working</vt:lpstr>
      <vt:lpstr>Advantages of cold working</vt:lpstr>
      <vt:lpstr>Disadvantages of cold working</vt:lpstr>
      <vt:lpstr>Worm working</vt:lpstr>
      <vt:lpstr>Advantages of worm working</vt:lpstr>
      <vt:lpstr>Hot working</vt:lpstr>
      <vt:lpstr>Advantages of hot working</vt:lpstr>
      <vt:lpstr>Disadvantages of hot working</vt:lpstr>
      <vt:lpstr>Friction in Metal working</vt:lpstr>
      <vt:lpstr>Lubrication in metal forming</vt:lpstr>
      <vt:lpstr>ROLLING PROCESS</vt:lpstr>
      <vt:lpstr>Rolling Process</vt:lpstr>
      <vt:lpstr>Principle of Rolling Process</vt:lpstr>
      <vt:lpstr>Principle of Rolling Process</vt:lpstr>
      <vt:lpstr>Principle of Rolling Process</vt:lpstr>
      <vt:lpstr>Product terminology in rolling</vt:lpstr>
      <vt:lpstr>Forms </vt:lpstr>
      <vt:lpstr>Types of Rolling</vt:lpstr>
      <vt:lpstr>Rolled Products Made of Steel</vt:lpstr>
      <vt:lpstr>Diagram of Flat rolling</vt:lpstr>
      <vt:lpstr>Shape Rolling</vt:lpstr>
      <vt:lpstr>Rolling Mills</vt:lpstr>
      <vt:lpstr>Two -High Rolling Mill</vt:lpstr>
      <vt:lpstr>Three -High Rolling Mill</vt:lpstr>
      <vt:lpstr>Four -High Rolling Mill</vt:lpstr>
      <vt:lpstr>Cluster Rolling Mill</vt:lpstr>
      <vt:lpstr>Tandem Rolling Mill</vt:lpstr>
      <vt:lpstr>Shape Rolling operations </vt:lpstr>
      <vt:lpstr>Ring Rolling </vt:lpstr>
      <vt:lpstr>Three Roller Bending</vt:lpstr>
      <vt:lpstr>I-Beam Rolling</vt:lpstr>
      <vt:lpstr>Laws of Rolling</vt:lpstr>
      <vt:lpstr>Roll Pass Sequence</vt:lpstr>
      <vt:lpstr>Roll Pass Sequence</vt:lpstr>
      <vt:lpstr>Rolling of Rounds</vt:lpstr>
      <vt:lpstr>FORGING PROCESS</vt:lpstr>
      <vt:lpstr>FORGING </vt:lpstr>
      <vt:lpstr>FORGING </vt:lpstr>
      <vt:lpstr>FORGEABILITY </vt:lpstr>
      <vt:lpstr>Classification of Forging Process</vt:lpstr>
      <vt:lpstr>FORGING MACHINES</vt:lpstr>
      <vt:lpstr>Forging hammer or Drop hammer</vt:lpstr>
      <vt:lpstr>HYDRAULIC PRESS FORGING</vt:lpstr>
      <vt:lpstr>OPEN DIE FORGING </vt:lpstr>
      <vt:lpstr>Slide 68</vt:lpstr>
      <vt:lpstr>Open-die forging</vt:lpstr>
      <vt:lpstr>Closed-die forging (or impression-die forging)</vt:lpstr>
      <vt:lpstr>Forging: Closed-die forging operation</vt:lpstr>
      <vt:lpstr>Forging: Functions of flash</vt:lpstr>
      <vt:lpstr>Typical forging defects</vt:lpstr>
      <vt:lpstr>Typical forging defects</vt:lpstr>
      <vt:lpstr>Typical forging defects</vt:lpstr>
      <vt:lpstr>Extrusion</vt:lpstr>
      <vt:lpstr>Extrusion</vt:lpstr>
      <vt:lpstr>Extrusion products</vt:lpstr>
      <vt:lpstr>Classification of extrusion processes</vt:lpstr>
      <vt:lpstr>Direct extrusions</vt:lpstr>
      <vt:lpstr>Indirect Extrusion</vt:lpstr>
      <vt:lpstr>Forward and backward extrusion</vt:lpstr>
      <vt:lpstr>Cold extrusion</vt:lpstr>
      <vt:lpstr>Hot extrusion</vt:lpstr>
      <vt:lpstr>Horizontal extrusion presses</vt:lpstr>
      <vt:lpstr>Vertical extrusion presses (3- 20 MN capacity)</vt:lpstr>
      <vt:lpstr>Production of seamless pipe and tubing</vt:lpstr>
      <vt:lpstr>Production of seamless pipe and tubing</vt:lpstr>
      <vt:lpstr>Slide 89</vt:lpstr>
      <vt:lpstr>Introduction  to  wire drawing</vt:lpstr>
      <vt:lpstr>Introduction  to  Tube drawing</vt:lpstr>
      <vt:lpstr>Rod drawing</vt:lpstr>
      <vt:lpstr>Wire drawing process</vt:lpstr>
      <vt:lpstr>Stepped-cone multiple-pass wiredrawing</vt:lpstr>
      <vt:lpstr>Slide 95</vt:lpstr>
      <vt:lpstr>Cold working Processes</vt:lpstr>
      <vt:lpstr>Shearing</vt:lpstr>
      <vt:lpstr>Slide 98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FORMING AND SHAPING PROCESS</dc:title>
  <dc:creator/>
  <cp:lastModifiedBy>hardikmehta</cp:lastModifiedBy>
  <cp:revision>246</cp:revision>
  <dcterms:created xsi:type="dcterms:W3CDTF">2006-08-16T00:00:00Z</dcterms:created>
  <dcterms:modified xsi:type="dcterms:W3CDTF">2017-12-29T06:38:31Z</dcterms:modified>
</cp:coreProperties>
</file>