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9" r:id="rId5"/>
    <p:sldId id="283" r:id="rId6"/>
    <p:sldId id="284" r:id="rId7"/>
    <p:sldId id="285" r:id="rId8"/>
    <p:sldId id="286" r:id="rId9"/>
    <p:sldId id="258" r:id="rId10"/>
    <p:sldId id="287" r:id="rId11"/>
    <p:sldId id="260" r:id="rId12"/>
    <p:sldId id="261" r:id="rId13"/>
    <p:sldId id="288" r:id="rId14"/>
    <p:sldId id="290" r:id="rId15"/>
    <p:sldId id="291" r:id="rId16"/>
    <p:sldId id="262" r:id="rId17"/>
    <p:sldId id="263" r:id="rId18"/>
    <p:sldId id="264" r:id="rId19"/>
    <p:sldId id="265" r:id="rId20"/>
    <p:sldId id="266" r:id="rId21"/>
    <p:sldId id="292" r:id="rId22"/>
    <p:sldId id="301" r:id="rId23"/>
    <p:sldId id="293" r:id="rId24"/>
    <p:sldId id="302" r:id="rId25"/>
    <p:sldId id="295" r:id="rId26"/>
    <p:sldId id="303" r:id="rId27"/>
    <p:sldId id="267" r:id="rId28"/>
    <p:sldId id="300" r:id="rId29"/>
    <p:sldId id="296" r:id="rId30"/>
    <p:sldId id="297" r:id="rId31"/>
    <p:sldId id="298" r:id="rId32"/>
    <p:sldId id="304" r:id="rId33"/>
    <p:sldId id="305" r:id="rId34"/>
    <p:sldId id="268" r:id="rId35"/>
    <p:sldId id="307" r:id="rId36"/>
    <p:sldId id="308" r:id="rId37"/>
    <p:sldId id="309" r:id="rId38"/>
    <p:sldId id="310" r:id="rId39"/>
    <p:sldId id="311" r:id="rId40"/>
    <p:sldId id="312" r:id="rId41"/>
    <p:sldId id="313" r:id="rId42"/>
    <p:sldId id="314" r:id="rId43"/>
    <p:sldId id="315" r:id="rId44"/>
    <p:sldId id="316" r:id="rId45"/>
    <p:sldId id="317" r:id="rId46"/>
    <p:sldId id="319" r:id="rId47"/>
    <p:sldId id="318" r:id="rId48"/>
    <p:sldId id="273" r:id="rId49"/>
    <p:sldId id="270" r:id="rId50"/>
    <p:sldId id="272" r:id="rId51"/>
    <p:sldId id="321" r:id="rId52"/>
    <p:sldId id="322" r:id="rId53"/>
    <p:sldId id="323" r:id="rId54"/>
    <p:sldId id="324" r:id="rId55"/>
    <p:sldId id="325" r:id="rId56"/>
    <p:sldId id="327" r:id="rId57"/>
    <p:sldId id="328" r:id="rId58"/>
    <p:sldId id="271" r:id="rId59"/>
    <p:sldId id="274" r:id="rId60"/>
    <p:sldId id="276" r:id="rId61"/>
    <p:sldId id="275" r:id="rId62"/>
    <p:sldId id="277" r:id="rId63"/>
    <p:sldId id="281" r:id="rId64"/>
    <p:sldId id="282" r:id="rId65"/>
    <p:sldId id="278" r:id="rId66"/>
    <p:sldId id="279" r:id="rId67"/>
    <p:sldId id="280" r:id="rId68"/>
    <p:sldId id="320" r:id="rId69"/>
    <p:sldId id="329" r:id="rId70"/>
    <p:sldId id="330" r:id="rId71"/>
    <p:sldId id="331" r:id="rId72"/>
    <p:sldId id="332" r:id="rId73"/>
    <p:sldId id="333" r:id="rId74"/>
    <p:sldId id="334" r:id="rId75"/>
    <p:sldId id="335" r:id="rId76"/>
    <p:sldId id="336" r:id="rId77"/>
    <p:sldId id="337" r:id="rId78"/>
    <p:sldId id="340" r:id="rId79"/>
    <p:sldId id="338" r:id="rId80"/>
    <p:sldId id="339" r:id="rId81"/>
    <p:sldId id="341" r:id="rId8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1224"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9.xml"/><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CCFF"/>
            </a:gs>
            <a:gs pos="100000">
              <a:srgbClr val="00CCFF">
                <a:gamma/>
                <a:shade val="46275"/>
                <a:invGamma/>
              </a:srgbClr>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solidFill>
            <a:srgbClr val="FFFFFF"/>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solidFill>
            <a:srgbClr val="FFFFFF"/>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hlink"/>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Coalescence_(chemistry)" TargetMode="External"/><Relationship Id="rId2" Type="http://schemas.openxmlformats.org/officeDocument/2006/relationships/hyperlink" Target="http://en.wikipedia.org/wiki/Welding" TargetMode="External"/><Relationship Id="rId1" Type="http://schemas.openxmlformats.org/officeDocument/2006/relationships/slideLayout" Target="../slideLayouts/slideLayout2.xml"/><Relationship Id="rId4" Type="http://schemas.openxmlformats.org/officeDocument/2006/relationships/hyperlink" Target="http://en.wikipedia.org/wiki/Faying_surfac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Electrodes" TargetMode="External"/><Relationship Id="rId2" Type="http://schemas.openxmlformats.org/officeDocument/2006/relationships/hyperlink" Target="http://en.wikipedia.org/wiki/Copper"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Butt_weld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AET%20Business\Aet-Integration\Shipyard%20Welding%20Panel%20Meeting\projection%20welding\Large%20Spud%20test%20weld.avi" TargetMode="Externa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audio" Target="../media/audio1.wav"/><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audio1.wav"/><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audio" Target="../media/audio3.wav"/><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7772400" cy="1143000"/>
          </a:xfrm>
          <a:ln/>
        </p:spPr>
        <p:txBody>
          <a:bodyPr/>
          <a:lstStyle/>
          <a:p>
            <a:r>
              <a:rPr lang="en-US" dirty="0" smtClean="0">
                <a:latin typeface="Albertus Medium" pitchFamily="34" charset="0"/>
              </a:rPr>
              <a:t>Metal Joining Process</a:t>
            </a:r>
            <a:endParaRPr lang="en-US" dirty="0">
              <a:latin typeface="Albertus Medium" pitchFamily="34" charset="0"/>
            </a:endParaRPr>
          </a:p>
        </p:txBody>
      </p:sp>
      <p:sp>
        <p:nvSpPr>
          <p:cNvPr id="2051" name="Rectangle 3"/>
          <p:cNvSpPr>
            <a:spLocks noGrp="1" noChangeArrowheads="1"/>
          </p:cNvSpPr>
          <p:nvPr>
            <p:ph type="subTitle" idx="1"/>
          </p:nvPr>
        </p:nvSpPr>
        <p:spPr>
          <a:xfrm>
            <a:off x="304800" y="5943600"/>
            <a:ext cx="2286000" cy="685800"/>
          </a:xfrm>
          <a:ln/>
        </p:spPr>
        <p:txBody>
          <a:bodyPr/>
          <a:lstStyle/>
          <a:p>
            <a:pPr algn="l"/>
            <a:r>
              <a:rPr lang="en-US" sz="1800" b="1" dirty="0" smtClean="0"/>
              <a:t>Prepared by,</a:t>
            </a:r>
          </a:p>
          <a:p>
            <a:pPr algn="l"/>
            <a:r>
              <a:rPr lang="en-US" sz="1800" b="1" dirty="0" smtClean="0"/>
              <a:t>Darshan K Bhatt</a:t>
            </a:r>
          </a:p>
          <a:p>
            <a:endParaRPr lang="en-US" b="1" dirty="0"/>
          </a:p>
        </p:txBody>
      </p:sp>
      <p:pic>
        <p:nvPicPr>
          <p:cNvPr id="2052" name="Picture 4" descr="steel fab"/>
          <p:cNvPicPr>
            <a:picLocks noChangeAspect="1" noChangeArrowheads="1"/>
          </p:cNvPicPr>
          <p:nvPr/>
        </p:nvPicPr>
        <p:blipFill>
          <a:blip r:embed="rId2" cstate="print"/>
          <a:srcRect/>
          <a:stretch>
            <a:fillRect/>
          </a:stretch>
        </p:blipFill>
        <p:spPr bwMode="auto">
          <a:xfrm>
            <a:off x="1411288" y="1600200"/>
            <a:ext cx="6321425" cy="39258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affecting weldability</a:t>
            </a:r>
            <a:endParaRPr lang="en-US" dirty="0"/>
          </a:p>
        </p:txBody>
      </p:sp>
      <p:sp>
        <p:nvSpPr>
          <p:cNvPr id="3" name="Content Placeholder 2"/>
          <p:cNvSpPr>
            <a:spLocks noGrp="1"/>
          </p:cNvSpPr>
          <p:nvPr>
            <p:ph idx="1"/>
          </p:nvPr>
        </p:nvSpPr>
        <p:spPr/>
        <p:txBody>
          <a:bodyPr/>
          <a:lstStyle/>
          <a:p>
            <a:r>
              <a:rPr lang="en-US" sz="2400" dirty="0" smtClean="0"/>
              <a:t>Design </a:t>
            </a:r>
          </a:p>
          <a:p>
            <a:r>
              <a:rPr lang="en-US" sz="2400" dirty="0" smtClean="0"/>
              <a:t>Physical properties</a:t>
            </a:r>
          </a:p>
          <a:p>
            <a:r>
              <a:rPr lang="en-US" sz="2400" dirty="0" smtClean="0"/>
              <a:t>Solidification of weld metal</a:t>
            </a:r>
          </a:p>
          <a:p>
            <a:r>
              <a:rPr lang="en-US" sz="2400" dirty="0" smtClean="0"/>
              <a:t>Dilution </a:t>
            </a:r>
          </a:p>
          <a:p>
            <a:r>
              <a:rPr lang="en-US" sz="2400" dirty="0" smtClean="0"/>
              <a:t>Chemical properties</a:t>
            </a:r>
          </a:p>
          <a:p>
            <a:r>
              <a:rPr lang="en-US" sz="2400" dirty="0" smtClean="0"/>
              <a:t>Contaminant gases</a:t>
            </a:r>
          </a:p>
          <a:p>
            <a:r>
              <a:rPr lang="en-US" sz="2400" dirty="0" smtClean="0"/>
              <a:t>Gas metal reaction</a:t>
            </a:r>
          </a:p>
          <a:p>
            <a:r>
              <a:rPr lang="en-US" sz="2400" dirty="0" smtClean="0"/>
              <a:t>Metallurgical properties</a:t>
            </a:r>
          </a:p>
          <a:p>
            <a:r>
              <a:rPr lang="en-US" sz="2400" dirty="0" smtClean="0"/>
              <a:t>Service environment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txBody>
          <a:bodyPr/>
          <a:lstStyle/>
          <a:p>
            <a:r>
              <a:rPr lang="en-US"/>
              <a:t>Fusion Welding Principles</a:t>
            </a:r>
          </a:p>
        </p:txBody>
      </p:sp>
      <p:sp>
        <p:nvSpPr>
          <p:cNvPr id="6147" name="Rectangle 3"/>
          <p:cNvSpPr>
            <a:spLocks noGrp="1" noChangeArrowheads="1"/>
          </p:cNvSpPr>
          <p:nvPr>
            <p:ph type="body" idx="1"/>
          </p:nvPr>
        </p:nvSpPr>
        <p:spPr>
          <a:ln/>
        </p:spPr>
        <p:txBody>
          <a:bodyPr/>
          <a:lstStyle/>
          <a:p>
            <a:r>
              <a:rPr lang="en-US"/>
              <a:t>Base metal is melted</a:t>
            </a:r>
          </a:p>
          <a:p>
            <a:r>
              <a:rPr lang="en-US"/>
              <a:t>Filler metal may be added</a:t>
            </a:r>
          </a:p>
          <a:p>
            <a:r>
              <a:rPr lang="en-US"/>
              <a:t>Heat is supplied by various means</a:t>
            </a:r>
          </a:p>
          <a:p>
            <a:pPr lvl="1"/>
            <a:r>
              <a:rPr lang="en-US"/>
              <a:t>Oxyacetylene gas</a:t>
            </a:r>
          </a:p>
          <a:p>
            <a:pPr lvl="1"/>
            <a:r>
              <a:rPr lang="en-US"/>
              <a:t>Electric Arc</a:t>
            </a:r>
          </a:p>
          <a:p>
            <a:pPr lvl="1"/>
            <a:r>
              <a:rPr lang="en-US"/>
              <a:t>Plasma Arc</a:t>
            </a:r>
          </a:p>
          <a:p>
            <a:pPr lvl="1"/>
            <a:r>
              <a:rPr lang="en-US"/>
              <a:t>Laser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p:spPr>
        <p:txBody>
          <a:bodyPr/>
          <a:lstStyle/>
          <a:p>
            <a:r>
              <a:rPr lang="en-US" dirty="0"/>
              <a:t>Fusion </a:t>
            </a:r>
            <a:r>
              <a:rPr lang="en-US" dirty="0" smtClean="0"/>
              <a:t>Welding principle </a:t>
            </a:r>
            <a:endParaRPr lang="en-US" dirty="0"/>
          </a:p>
        </p:txBody>
      </p:sp>
      <p:sp>
        <p:nvSpPr>
          <p:cNvPr id="7172" name="Rectangle 4"/>
          <p:cNvSpPr>
            <a:spLocks noChangeArrowheads="1"/>
          </p:cNvSpPr>
          <p:nvPr/>
        </p:nvSpPr>
        <p:spPr bwMode="auto">
          <a:xfrm>
            <a:off x="685800" y="2057400"/>
            <a:ext cx="7848600" cy="41148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7173" name="Rectangle 5"/>
          <p:cNvSpPr>
            <a:spLocks noChangeArrowheads="1"/>
          </p:cNvSpPr>
          <p:nvPr/>
        </p:nvSpPr>
        <p:spPr bwMode="auto">
          <a:xfrm>
            <a:off x="2362200" y="5105400"/>
            <a:ext cx="3886200" cy="609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7175" name="AutoShape 7" descr="White marble"/>
          <p:cNvSpPr>
            <a:spLocks noChangeArrowheads="1"/>
          </p:cNvSpPr>
          <p:nvPr/>
        </p:nvSpPr>
        <p:spPr bwMode="auto">
          <a:xfrm flipH="1">
            <a:off x="2362200" y="4800600"/>
            <a:ext cx="2514600" cy="304800"/>
          </a:xfrm>
          <a:prstGeom prst="flowChartPunchedCard">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7176" name="AutoShape 8" descr="Dark downward diagonal"/>
          <p:cNvSpPr>
            <a:spLocks noChangeArrowheads="1"/>
          </p:cNvSpPr>
          <p:nvPr/>
        </p:nvSpPr>
        <p:spPr bwMode="auto">
          <a:xfrm>
            <a:off x="5105400" y="2743200"/>
            <a:ext cx="1752600" cy="1905000"/>
          </a:xfrm>
          <a:prstGeom prst="parallelogram">
            <a:avLst>
              <a:gd name="adj" fmla="val 73810"/>
            </a:avLst>
          </a:prstGeom>
          <a:pattFill prst="dkDnDiag">
            <a:fgClr>
              <a:schemeClr val="bg2"/>
            </a:fgClr>
            <a:bgClr>
              <a:schemeClr val="folHlink"/>
            </a:bgClr>
          </a:patt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5257800" y="2743200"/>
            <a:ext cx="1447800" cy="1905000"/>
          </a:xfrm>
          <a:prstGeom prst="parallelogram">
            <a:avLst>
              <a:gd name="adj" fmla="val 88375"/>
            </a:avLst>
          </a:prstGeom>
          <a:solidFill>
            <a:srgbClr val="FFFFFF"/>
          </a:solidFill>
          <a:ln w="9525">
            <a:solidFill>
              <a:schemeClr val="tx1"/>
            </a:solidFill>
            <a:miter lim="800000"/>
            <a:headEnd/>
            <a:tailEnd/>
          </a:ln>
          <a:effectLst/>
        </p:spPr>
        <p:txBody>
          <a:bodyPr wrap="none" anchor="ctr"/>
          <a:lstStyle/>
          <a:p>
            <a:endParaRPr lang="en-US"/>
          </a:p>
        </p:txBody>
      </p:sp>
      <p:sp>
        <p:nvSpPr>
          <p:cNvPr id="7178" name="Rectangle 10"/>
          <p:cNvSpPr>
            <a:spLocks noChangeArrowheads="1"/>
          </p:cNvSpPr>
          <p:nvPr/>
        </p:nvSpPr>
        <p:spPr bwMode="auto">
          <a:xfrm>
            <a:off x="5257800" y="4953000"/>
            <a:ext cx="990600" cy="152400"/>
          </a:xfrm>
          <a:prstGeom prst="rect">
            <a:avLst/>
          </a:prstGeom>
          <a:solidFill>
            <a:srgbClr val="C0C0C0"/>
          </a:solidFill>
          <a:ln w="9525">
            <a:noFill/>
            <a:miter lim="800000"/>
            <a:headEnd/>
            <a:tailEnd/>
          </a:ln>
          <a:effectLst/>
        </p:spPr>
        <p:txBody>
          <a:bodyPr wrap="none" anchor="ctr"/>
          <a:lstStyle/>
          <a:p>
            <a:endParaRPr lang="en-US"/>
          </a:p>
        </p:txBody>
      </p:sp>
      <p:sp>
        <p:nvSpPr>
          <p:cNvPr id="7179" name="Line 11"/>
          <p:cNvSpPr>
            <a:spLocks noChangeShapeType="1"/>
          </p:cNvSpPr>
          <p:nvPr/>
        </p:nvSpPr>
        <p:spPr bwMode="auto">
          <a:xfrm>
            <a:off x="5257800" y="5105400"/>
            <a:ext cx="990600" cy="0"/>
          </a:xfrm>
          <a:prstGeom prst="line">
            <a:avLst/>
          </a:prstGeom>
          <a:noFill/>
          <a:ln w="31750" cap="rnd">
            <a:solidFill>
              <a:schemeClr val="tx1"/>
            </a:solidFill>
            <a:prstDash val="sysDot"/>
            <a:round/>
            <a:headEnd/>
            <a:tailEnd/>
          </a:ln>
          <a:effectLst/>
        </p:spPr>
        <p:txBody>
          <a:bodyPr/>
          <a:lstStyle/>
          <a:p>
            <a:endParaRPr lang="en-US"/>
          </a:p>
        </p:txBody>
      </p:sp>
      <p:sp>
        <p:nvSpPr>
          <p:cNvPr id="7182" name="Arc 14"/>
          <p:cNvSpPr>
            <a:spLocks/>
          </p:cNvSpPr>
          <p:nvPr/>
        </p:nvSpPr>
        <p:spPr bwMode="auto">
          <a:xfrm flipH="1">
            <a:off x="4572000" y="4267200"/>
            <a:ext cx="6858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9900"/>
            </a:solidFill>
            <a:round/>
            <a:headEnd/>
            <a:tailEnd/>
          </a:ln>
          <a:effectLst/>
        </p:spPr>
        <p:txBody>
          <a:bodyPr wrap="none" anchor="ctr"/>
          <a:lstStyle/>
          <a:p>
            <a:endParaRPr lang="en-US"/>
          </a:p>
        </p:txBody>
      </p:sp>
      <p:sp>
        <p:nvSpPr>
          <p:cNvPr id="7183" name="Arc 15"/>
          <p:cNvSpPr>
            <a:spLocks/>
          </p:cNvSpPr>
          <p:nvPr/>
        </p:nvSpPr>
        <p:spPr bwMode="auto">
          <a:xfrm flipH="1">
            <a:off x="4724400" y="4419600"/>
            <a:ext cx="5334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9900"/>
            </a:solidFill>
            <a:round/>
            <a:headEnd/>
            <a:tailEnd/>
          </a:ln>
          <a:effectLst/>
        </p:spPr>
        <p:txBody>
          <a:bodyPr wrap="none" anchor="ctr"/>
          <a:lstStyle/>
          <a:p>
            <a:endParaRPr lang="en-US"/>
          </a:p>
        </p:txBody>
      </p:sp>
      <p:sp>
        <p:nvSpPr>
          <p:cNvPr id="7184" name="Arc 16"/>
          <p:cNvSpPr>
            <a:spLocks/>
          </p:cNvSpPr>
          <p:nvPr/>
        </p:nvSpPr>
        <p:spPr bwMode="auto">
          <a:xfrm flipH="1">
            <a:off x="4876800" y="4648200"/>
            <a:ext cx="152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9900"/>
            </a:solidFill>
            <a:round/>
            <a:headEnd/>
            <a:tailEnd/>
          </a:ln>
          <a:effectLst/>
        </p:spPr>
        <p:txBody>
          <a:bodyPr wrap="none" anchor="ctr"/>
          <a:lstStyle/>
          <a:p>
            <a:endParaRPr lang="en-US"/>
          </a:p>
        </p:txBody>
      </p:sp>
      <p:sp>
        <p:nvSpPr>
          <p:cNvPr id="7186" name="Arc 18"/>
          <p:cNvSpPr>
            <a:spLocks/>
          </p:cNvSpPr>
          <p:nvPr/>
        </p:nvSpPr>
        <p:spPr bwMode="auto">
          <a:xfrm>
            <a:off x="5562600" y="47244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9900"/>
            </a:solidFill>
            <a:round/>
            <a:headEnd/>
            <a:tailEnd/>
          </a:ln>
          <a:effectLst/>
        </p:spPr>
        <p:txBody>
          <a:bodyPr wrap="none" anchor="ctr"/>
          <a:lstStyle/>
          <a:p>
            <a:endParaRPr lang="en-US"/>
          </a:p>
        </p:txBody>
      </p:sp>
      <p:sp>
        <p:nvSpPr>
          <p:cNvPr id="7187" name="Arc 19"/>
          <p:cNvSpPr>
            <a:spLocks/>
          </p:cNvSpPr>
          <p:nvPr/>
        </p:nvSpPr>
        <p:spPr bwMode="auto">
          <a:xfrm>
            <a:off x="5638800" y="4572000"/>
            <a:ext cx="2286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9900"/>
            </a:solidFill>
            <a:round/>
            <a:headEnd/>
            <a:tailEnd/>
          </a:ln>
          <a:effectLst/>
        </p:spPr>
        <p:txBody>
          <a:bodyPr wrap="none" anchor="ctr"/>
          <a:lstStyle/>
          <a:p>
            <a:endParaRPr lang="en-US"/>
          </a:p>
        </p:txBody>
      </p:sp>
      <p:sp>
        <p:nvSpPr>
          <p:cNvPr id="7188" name="Arc 20"/>
          <p:cNvSpPr>
            <a:spLocks/>
          </p:cNvSpPr>
          <p:nvPr/>
        </p:nvSpPr>
        <p:spPr bwMode="auto">
          <a:xfrm>
            <a:off x="5791200" y="4419600"/>
            <a:ext cx="304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9900"/>
            </a:solidFill>
            <a:round/>
            <a:headEnd/>
            <a:tailEnd/>
          </a:ln>
          <a:effectLst/>
        </p:spPr>
        <p:txBody>
          <a:bodyPr wrap="none" anchor="ctr"/>
          <a:lstStyle/>
          <a:p>
            <a:endParaRPr lang="en-US"/>
          </a:p>
        </p:txBody>
      </p:sp>
      <p:sp>
        <p:nvSpPr>
          <p:cNvPr id="7189" name="Freeform 21" descr="White marble"/>
          <p:cNvSpPr>
            <a:spLocks/>
          </p:cNvSpPr>
          <p:nvPr/>
        </p:nvSpPr>
        <p:spPr bwMode="auto">
          <a:xfrm>
            <a:off x="4876800" y="4876800"/>
            <a:ext cx="381000" cy="228600"/>
          </a:xfrm>
          <a:custGeom>
            <a:avLst/>
            <a:gdLst/>
            <a:ahLst/>
            <a:cxnLst>
              <a:cxn ang="0">
                <a:pos x="240" y="48"/>
              </a:cxn>
              <a:cxn ang="0">
                <a:pos x="240" y="144"/>
              </a:cxn>
              <a:cxn ang="0">
                <a:pos x="0" y="144"/>
              </a:cxn>
              <a:cxn ang="0">
                <a:pos x="0" y="0"/>
              </a:cxn>
              <a:cxn ang="0">
                <a:pos x="96" y="96"/>
              </a:cxn>
              <a:cxn ang="0">
                <a:pos x="144" y="96"/>
              </a:cxn>
              <a:cxn ang="0">
                <a:pos x="240" y="48"/>
              </a:cxn>
            </a:cxnLst>
            <a:rect l="0" t="0" r="r" b="b"/>
            <a:pathLst>
              <a:path w="240" h="144">
                <a:moveTo>
                  <a:pt x="240" y="48"/>
                </a:moveTo>
                <a:lnTo>
                  <a:pt x="240" y="144"/>
                </a:lnTo>
                <a:lnTo>
                  <a:pt x="0" y="144"/>
                </a:lnTo>
                <a:lnTo>
                  <a:pt x="0" y="0"/>
                </a:lnTo>
                <a:lnTo>
                  <a:pt x="96" y="96"/>
                </a:lnTo>
                <a:lnTo>
                  <a:pt x="144" y="96"/>
                </a:lnTo>
                <a:lnTo>
                  <a:pt x="240" y="48"/>
                </a:lnTo>
                <a:close/>
              </a:path>
            </a:pathLst>
          </a:custGeom>
          <a:blipFill dpi="0" rotWithShape="0">
            <a:blip r:embed="rId2" cstate="print"/>
            <a:srcRect/>
            <a:tile tx="0" ty="0" sx="100000" sy="100000" flip="none" algn="tl"/>
          </a:blipFill>
          <a:ln w="9525">
            <a:noFill/>
            <a:round/>
            <a:headEnd/>
            <a:tailEnd/>
          </a:ln>
          <a:effectLst/>
        </p:spPr>
        <p:txBody>
          <a:bodyPr/>
          <a:lstStyle/>
          <a:p>
            <a:endParaRPr lang="en-US"/>
          </a:p>
        </p:txBody>
      </p:sp>
      <p:sp>
        <p:nvSpPr>
          <p:cNvPr id="7190" name="Rectangle 22" descr="Dark upward diagonal"/>
          <p:cNvSpPr>
            <a:spLocks noChangeArrowheads="1"/>
          </p:cNvSpPr>
          <p:nvPr/>
        </p:nvSpPr>
        <p:spPr bwMode="auto">
          <a:xfrm>
            <a:off x="2362200" y="4724400"/>
            <a:ext cx="2133600" cy="76200"/>
          </a:xfrm>
          <a:prstGeom prst="rect">
            <a:avLst/>
          </a:prstGeom>
          <a:pattFill prst="dkUpDiag">
            <a:fgClr>
              <a:srgbClr val="C0C0C0"/>
            </a:fgClr>
            <a:bgClr>
              <a:schemeClr val="tx1"/>
            </a:bgClr>
          </a:pattFill>
          <a:ln w="9525">
            <a:solidFill>
              <a:schemeClr val="tx1"/>
            </a:solidFill>
            <a:miter lim="800000"/>
            <a:headEnd/>
            <a:tailEnd/>
          </a:ln>
          <a:effectLst/>
        </p:spPr>
        <p:txBody>
          <a:bodyPr wrap="none" anchor="ctr"/>
          <a:lstStyle/>
          <a:p>
            <a:endParaRPr lang="en-US"/>
          </a:p>
        </p:txBody>
      </p:sp>
      <p:sp>
        <p:nvSpPr>
          <p:cNvPr id="7191" name="Text Box 23"/>
          <p:cNvSpPr txBox="1">
            <a:spLocks noChangeArrowheads="1"/>
          </p:cNvSpPr>
          <p:nvPr/>
        </p:nvSpPr>
        <p:spPr bwMode="auto">
          <a:xfrm>
            <a:off x="3733800" y="5334000"/>
            <a:ext cx="2209800" cy="244475"/>
          </a:xfrm>
          <a:prstGeom prst="rect">
            <a:avLst/>
          </a:prstGeom>
          <a:noFill/>
          <a:ln w="9525">
            <a:noFill/>
            <a:miter lim="800000"/>
            <a:headEnd/>
            <a:tailEnd/>
          </a:ln>
          <a:effectLst/>
        </p:spPr>
        <p:txBody>
          <a:bodyPr>
            <a:spAutoFit/>
          </a:bodyPr>
          <a:lstStyle/>
          <a:p>
            <a:pPr>
              <a:spcBef>
                <a:spcPct val="50000"/>
              </a:spcBef>
            </a:pPr>
            <a:r>
              <a:rPr lang="en-US" sz="1000"/>
              <a:t>BASE METAL</a:t>
            </a:r>
          </a:p>
        </p:txBody>
      </p:sp>
      <p:sp>
        <p:nvSpPr>
          <p:cNvPr id="7192" name="Text Box 24"/>
          <p:cNvSpPr txBox="1">
            <a:spLocks noChangeArrowheads="1"/>
          </p:cNvSpPr>
          <p:nvPr/>
        </p:nvSpPr>
        <p:spPr bwMode="auto">
          <a:xfrm>
            <a:off x="3124200" y="4800600"/>
            <a:ext cx="1371600" cy="244475"/>
          </a:xfrm>
          <a:prstGeom prst="rect">
            <a:avLst/>
          </a:prstGeom>
          <a:noFill/>
          <a:ln w="9525">
            <a:noFill/>
            <a:miter lim="800000"/>
            <a:headEnd/>
            <a:tailEnd/>
          </a:ln>
          <a:effectLst/>
        </p:spPr>
        <p:txBody>
          <a:bodyPr>
            <a:spAutoFit/>
          </a:bodyPr>
          <a:lstStyle/>
          <a:p>
            <a:pPr>
              <a:spcBef>
                <a:spcPct val="50000"/>
              </a:spcBef>
            </a:pPr>
            <a:r>
              <a:rPr lang="en-US" sz="1000"/>
              <a:t>WELD</a:t>
            </a:r>
          </a:p>
        </p:txBody>
      </p:sp>
      <p:sp>
        <p:nvSpPr>
          <p:cNvPr id="7193" name="Text Box 25"/>
          <p:cNvSpPr txBox="1">
            <a:spLocks noChangeArrowheads="1"/>
          </p:cNvSpPr>
          <p:nvPr/>
        </p:nvSpPr>
        <p:spPr bwMode="auto">
          <a:xfrm>
            <a:off x="2057400" y="4114800"/>
            <a:ext cx="1371600" cy="244475"/>
          </a:xfrm>
          <a:prstGeom prst="rect">
            <a:avLst/>
          </a:prstGeom>
          <a:noFill/>
          <a:ln w="9525">
            <a:noFill/>
            <a:miter lim="800000"/>
            <a:headEnd/>
            <a:tailEnd/>
          </a:ln>
          <a:effectLst/>
        </p:spPr>
        <p:txBody>
          <a:bodyPr>
            <a:spAutoFit/>
          </a:bodyPr>
          <a:lstStyle/>
          <a:p>
            <a:pPr>
              <a:spcBef>
                <a:spcPct val="50000"/>
              </a:spcBef>
            </a:pPr>
            <a:r>
              <a:rPr lang="en-US" sz="1000"/>
              <a:t>SOLIDIFIED SLAG</a:t>
            </a:r>
          </a:p>
        </p:txBody>
      </p:sp>
      <p:sp>
        <p:nvSpPr>
          <p:cNvPr id="7194" name="Text Box 26"/>
          <p:cNvSpPr txBox="1">
            <a:spLocks noChangeArrowheads="1"/>
          </p:cNvSpPr>
          <p:nvPr/>
        </p:nvSpPr>
        <p:spPr bwMode="auto">
          <a:xfrm>
            <a:off x="3124200" y="3886200"/>
            <a:ext cx="990600" cy="244475"/>
          </a:xfrm>
          <a:prstGeom prst="rect">
            <a:avLst/>
          </a:prstGeom>
          <a:noFill/>
          <a:ln w="9525">
            <a:noFill/>
            <a:miter lim="800000"/>
            <a:headEnd/>
            <a:tailEnd/>
          </a:ln>
          <a:effectLst/>
        </p:spPr>
        <p:txBody>
          <a:bodyPr>
            <a:spAutoFit/>
          </a:bodyPr>
          <a:lstStyle/>
          <a:p>
            <a:pPr>
              <a:spcBef>
                <a:spcPct val="50000"/>
              </a:spcBef>
            </a:pPr>
            <a:r>
              <a:rPr lang="en-US" sz="1000"/>
              <a:t>ARC POOL</a:t>
            </a:r>
          </a:p>
        </p:txBody>
      </p:sp>
      <p:sp>
        <p:nvSpPr>
          <p:cNvPr id="7195" name="Text Box 27"/>
          <p:cNvSpPr txBox="1">
            <a:spLocks noChangeArrowheads="1"/>
          </p:cNvSpPr>
          <p:nvPr/>
        </p:nvSpPr>
        <p:spPr bwMode="auto">
          <a:xfrm>
            <a:off x="2819400" y="3505200"/>
            <a:ext cx="1828800" cy="244475"/>
          </a:xfrm>
          <a:prstGeom prst="rect">
            <a:avLst/>
          </a:prstGeom>
          <a:noFill/>
          <a:ln w="9525">
            <a:noFill/>
            <a:miter lim="800000"/>
            <a:headEnd/>
            <a:tailEnd/>
          </a:ln>
          <a:effectLst/>
        </p:spPr>
        <p:txBody>
          <a:bodyPr>
            <a:spAutoFit/>
          </a:bodyPr>
          <a:lstStyle/>
          <a:p>
            <a:pPr>
              <a:spcBef>
                <a:spcPct val="50000"/>
              </a:spcBef>
            </a:pPr>
            <a:r>
              <a:rPr lang="en-US" sz="1000"/>
              <a:t>WELDING ATMOSPHERE</a:t>
            </a:r>
          </a:p>
        </p:txBody>
      </p:sp>
      <p:sp>
        <p:nvSpPr>
          <p:cNvPr id="7196" name="Text Box 28"/>
          <p:cNvSpPr txBox="1">
            <a:spLocks noChangeArrowheads="1"/>
          </p:cNvSpPr>
          <p:nvPr/>
        </p:nvSpPr>
        <p:spPr bwMode="auto">
          <a:xfrm>
            <a:off x="3048000" y="3124200"/>
            <a:ext cx="1295400" cy="244475"/>
          </a:xfrm>
          <a:prstGeom prst="rect">
            <a:avLst/>
          </a:prstGeom>
          <a:noFill/>
          <a:ln w="9525">
            <a:noFill/>
            <a:miter lim="800000"/>
            <a:headEnd/>
            <a:tailEnd/>
          </a:ln>
          <a:effectLst/>
        </p:spPr>
        <p:txBody>
          <a:bodyPr>
            <a:spAutoFit/>
          </a:bodyPr>
          <a:lstStyle/>
          <a:p>
            <a:pPr>
              <a:spcBef>
                <a:spcPct val="50000"/>
              </a:spcBef>
            </a:pPr>
            <a:r>
              <a:rPr lang="en-US" sz="1000"/>
              <a:t>CORE WIRE</a:t>
            </a:r>
          </a:p>
        </p:txBody>
      </p:sp>
      <p:sp>
        <p:nvSpPr>
          <p:cNvPr id="7197" name="Text Box 29"/>
          <p:cNvSpPr txBox="1">
            <a:spLocks noChangeArrowheads="1"/>
          </p:cNvSpPr>
          <p:nvPr/>
        </p:nvSpPr>
        <p:spPr bwMode="auto">
          <a:xfrm>
            <a:off x="2819400" y="2819400"/>
            <a:ext cx="1905000" cy="244475"/>
          </a:xfrm>
          <a:prstGeom prst="rect">
            <a:avLst/>
          </a:prstGeom>
          <a:noFill/>
          <a:ln w="9525">
            <a:noFill/>
            <a:miter lim="800000"/>
            <a:headEnd/>
            <a:tailEnd/>
          </a:ln>
          <a:effectLst/>
        </p:spPr>
        <p:txBody>
          <a:bodyPr>
            <a:spAutoFit/>
          </a:bodyPr>
          <a:lstStyle/>
          <a:p>
            <a:pPr>
              <a:spcBef>
                <a:spcPct val="50000"/>
              </a:spcBef>
            </a:pPr>
            <a:r>
              <a:rPr lang="en-US" sz="1000"/>
              <a:t>ELECTRODE COATING</a:t>
            </a:r>
          </a:p>
        </p:txBody>
      </p:sp>
      <p:sp>
        <p:nvSpPr>
          <p:cNvPr id="7198" name="Text Box 30"/>
          <p:cNvSpPr txBox="1">
            <a:spLocks noChangeArrowheads="1"/>
          </p:cNvSpPr>
          <p:nvPr/>
        </p:nvSpPr>
        <p:spPr bwMode="auto">
          <a:xfrm>
            <a:off x="6400800" y="3733800"/>
            <a:ext cx="1371600" cy="244475"/>
          </a:xfrm>
          <a:prstGeom prst="rect">
            <a:avLst/>
          </a:prstGeom>
          <a:noFill/>
          <a:ln w="9525">
            <a:noFill/>
            <a:miter lim="800000"/>
            <a:headEnd/>
            <a:tailEnd/>
          </a:ln>
          <a:effectLst/>
        </p:spPr>
        <p:txBody>
          <a:bodyPr>
            <a:spAutoFit/>
          </a:bodyPr>
          <a:lstStyle/>
          <a:p>
            <a:pPr>
              <a:spcBef>
                <a:spcPct val="50000"/>
              </a:spcBef>
            </a:pPr>
            <a:r>
              <a:rPr lang="en-US" sz="1000"/>
              <a:t>ARC STREAM</a:t>
            </a:r>
          </a:p>
        </p:txBody>
      </p:sp>
      <p:sp>
        <p:nvSpPr>
          <p:cNvPr id="7199" name="Text Box 31"/>
          <p:cNvSpPr txBox="1">
            <a:spLocks noChangeArrowheads="1"/>
          </p:cNvSpPr>
          <p:nvPr/>
        </p:nvSpPr>
        <p:spPr bwMode="auto">
          <a:xfrm>
            <a:off x="6248400" y="4267200"/>
            <a:ext cx="1447800" cy="396875"/>
          </a:xfrm>
          <a:prstGeom prst="rect">
            <a:avLst/>
          </a:prstGeom>
          <a:noFill/>
          <a:ln w="9525">
            <a:noFill/>
            <a:miter lim="800000"/>
            <a:headEnd/>
            <a:tailEnd/>
          </a:ln>
          <a:effectLst/>
        </p:spPr>
        <p:txBody>
          <a:bodyPr>
            <a:spAutoFit/>
          </a:bodyPr>
          <a:lstStyle/>
          <a:p>
            <a:pPr>
              <a:spcBef>
                <a:spcPct val="50000"/>
              </a:spcBef>
            </a:pPr>
            <a:r>
              <a:rPr lang="en-US" sz="1000"/>
              <a:t>PENETRATION DEPTH</a:t>
            </a:r>
          </a:p>
        </p:txBody>
      </p:sp>
      <p:sp>
        <p:nvSpPr>
          <p:cNvPr id="7200" name="Line 32"/>
          <p:cNvSpPr>
            <a:spLocks noChangeShapeType="1"/>
          </p:cNvSpPr>
          <p:nvPr/>
        </p:nvSpPr>
        <p:spPr bwMode="auto">
          <a:xfrm flipH="1">
            <a:off x="5181600" y="4724400"/>
            <a:ext cx="228600" cy="228600"/>
          </a:xfrm>
          <a:prstGeom prst="line">
            <a:avLst/>
          </a:prstGeom>
          <a:noFill/>
          <a:ln w="28575">
            <a:solidFill>
              <a:schemeClr val="hlink"/>
            </a:solidFill>
            <a:prstDash val="dashDot"/>
            <a:round/>
            <a:headEnd/>
            <a:tailEnd/>
          </a:ln>
          <a:effectLst/>
        </p:spPr>
        <p:txBody>
          <a:bodyPr/>
          <a:lstStyle/>
          <a:p>
            <a:endParaRPr lang="en-US"/>
          </a:p>
        </p:txBody>
      </p:sp>
      <p:sp>
        <p:nvSpPr>
          <p:cNvPr id="7201" name="Line 33"/>
          <p:cNvSpPr>
            <a:spLocks noChangeShapeType="1"/>
          </p:cNvSpPr>
          <p:nvPr/>
        </p:nvSpPr>
        <p:spPr bwMode="auto">
          <a:xfrm flipH="1">
            <a:off x="5029200" y="4724400"/>
            <a:ext cx="228600" cy="228600"/>
          </a:xfrm>
          <a:prstGeom prst="line">
            <a:avLst/>
          </a:prstGeom>
          <a:noFill/>
          <a:ln w="28575">
            <a:solidFill>
              <a:schemeClr val="hlink"/>
            </a:solidFill>
            <a:prstDash val="dashDot"/>
            <a:round/>
            <a:headEnd/>
            <a:tailEnd/>
          </a:ln>
          <a:effectLst/>
        </p:spPr>
        <p:txBody>
          <a:bodyPr/>
          <a:lstStyle/>
          <a:p>
            <a:endParaRPr lang="en-US"/>
          </a:p>
        </p:txBody>
      </p:sp>
      <p:sp>
        <p:nvSpPr>
          <p:cNvPr id="7202" name="Line 34"/>
          <p:cNvSpPr>
            <a:spLocks noChangeShapeType="1"/>
          </p:cNvSpPr>
          <p:nvPr/>
        </p:nvSpPr>
        <p:spPr bwMode="auto">
          <a:xfrm flipH="1">
            <a:off x="4876800" y="4724400"/>
            <a:ext cx="228600" cy="228600"/>
          </a:xfrm>
          <a:prstGeom prst="line">
            <a:avLst/>
          </a:prstGeom>
          <a:noFill/>
          <a:ln w="28575">
            <a:solidFill>
              <a:schemeClr val="hlink"/>
            </a:solidFill>
            <a:prstDash val="dashDot"/>
            <a:round/>
            <a:headEnd/>
            <a:tailEnd/>
          </a:ln>
          <a:effectLst/>
        </p:spPr>
        <p:txBody>
          <a:bodyPr/>
          <a:lstStyle/>
          <a:p>
            <a:endParaRPr lang="en-US"/>
          </a:p>
        </p:txBody>
      </p:sp>
      <p:sp>
        <p:nvSpPr>
          <p:cNvPr id="7204" name="Line 36"/>
          <p:cNvSpPr>
            <a:spLocks noChangeShapeType="1"/>
          </p:cNvSpPr>
          <p:nvPr/>
        </p:nvSpPr>
        <p:spPr bwMode="auto">
          <a:xfrm>
            <a:off x="4267200" y="2895600"/>
            <a:ext cx="1905000" cy="0"/>
          </a:xfrm>
          <a:prstGeom prst="line">
            <a:avLst/>
          </a:prstGeom>
          <a:noFill/>
          <a:ln w="9525">
            <a:solidFill>
              <a:schemeClr val="tx1"/>
            </a:solidFill>
            <a:round/>
            <a:headEnd/>
            <a:tailEnd type="triangle" w="med" len="med"/>
          </a:ln>
          <a:effectLst/>
        </p:spPr>
        <p:txBody>
          <a:bodyPr/>
          <a:lstStyle/>
          <a:p>
            <a:endParaRPr lang="en-US"/>
          </a:p>
        </p:txBody>
      </p:sp>
      <p:sp>
        <p:nvSpPr>
          <p:cNvPr id="7205" name="Line 37"/>
          <p:cNvSpPr>
            <a:spLocks noChangeShapeType="1"/>
          </p:cNvSpPr>
          <p:nvPr/>
        </p:nvSpPr>
        <p:spPr bwMode="auto">
          <a:xfrm>
            <a:off x="3810000" y="3276600"/>
            <a:ext cx="2133600" cy="457200"/>
          </a:xfrm>
          <a:prstGeom prst="line">
            <a:avLst/>
          </a:prstGeom>
          <a:noFill/>
          <a:ln w="9525">
            <a:solidFill>
              <a:schemeClr val="tx1"/>
            </a:solidFill>
            <a:round/>
            <a:headEnd/>
            <a:tailEnd type="triangle" w="med" len="med"/>
          </a:ln>
          <a:effectLst/>
        </p:spPr>
        <p:txBody>
          <a:bodyPr/>
          <a:lstStyle/>
          <a:p>
            <a:endParaRPr lang="en-US"/>
          </a:p>
        </p:txBody>
      </p:sp>
      <p:sp>
        <p:nvSpPr>
          <p:cNvPr id="7207" name="Line 39"/>
          <p:cNvSpPr>
            <a:spLocks noChangeShapeType="1"/>
          </p:cNvSpPr>
          <p:nvPr/>
        </p:nvSpPr>
        <p:spPr bwMode="auto">
          <a:xfrm>
            <a:off x="4267200" y="3657600"/>
            <a:ext cx="609600" cy="838200"/>
          </a:xfrm>
          <a:prstGeom prst="line">
            <a:avLst/>
          </a:prstGeom>
          <a:noFill/>
          <a:ln w="9525">
            <a:solidFill>
              <a:schemeClr val="tx1"/>
            </a:solidFill>
            <a:round/>
            <a:headEnd/>
            <a:tailEnd type="triangle" w="med" len="med"/>
          </a:ln>
          <a:effectLst/>
        </p:spPr>
        <p:txBody>
          <a:bodyPr/>
          <a:lstStyle/>
          <a:p>
            <a:endParaRPr lang="en-US"/>
          </a:p>
        </p:txBody>
      </p:sp>
      <p:sp>
        <p:nvSpPr>
          <p:cNvPr id="7208" name="Line 40"/>
          <p:cNvSpPr>
            <a:spLocks noChangeShapeType="1"/>
          </p:cNvSpPr>
          <p:nvPr/>
        </p:nvSpPr>
        <p:spPr bwMode="auto">
          <a:xfrm>
            <a:off x="3810000" y="40386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7209" name="Line 41"/>
          <p:cNvSpPr>
            <a:spLocks noChangeShapeType="1"/>
          </p:cNvSpPr>
          <p:nvPr/>
        </p:nvSpPr>
        <p:spPr bwMode="auto">
          <a:xfrm>
            <a:off x="2971800" y="4343400"/>
            <a:ext cx="76200" cy="381000"/>
          </a:xfrm>
          <a:prstGeom prst="line">
            <a:avLst/>
          </a:prstGeom>
          <a:noFill/>
          <a:ln w="9525">
            <a:solidFill>
              <a:schemeClr val="tx1"/>
            </a:solidFill>
            <a:round/>
            <a:headEnd/>
            <a:tailEnd type="triangle" w="med" len="med"/>
          </a:ln>
          <a:effectLst/>
        </p:spPr>
        <p:txBody>
          <a:bodyPr/>
          <a:lstStyle/>
          <a:p>
            <a:endParaRPr lang="en-US"/>
          </a:p>
        </p:txBody>
      </p:sp>
      <p:sp>
        <p:nvSpPr>
          <p:cNvPr id="7210" name="Line 42"/>
          <p:cNvSpPr>
            <a:spLocks noChangeShapeType="1"/>
          </p:cNvSpPr>
          <p:nvPr/>
        </p:nvSpPr>
        <p:spPr bwMode="auto">
          <a:xfrm flipH="1">
            <a:off x="6096000" y="4419600"/>
            <a:ext cx="533400" cy="609600"/>
          </a:xfrm>
          <a:prstGeom prst="line">
            <a:avLst/>
          </a:prstGeom>
          <a:noFill/>
          <a:ln w="9525">
            <a:solidFill>
              <a:schemeClr val="tx1"/>
            </a:solidFill>
            <a:round/>
            <a:headEnd/>
            <a:tailEnd type="triangle" w="med" len="med"/>
          </a:ln>
          <a:effectLst/>
        </p:spPr>
        <p:txBody>
          <a:bodyPr/>
          <a:lstStyle/>
          <a:p>
            <a:endParaRPr lang="en-US"/>
          </a:p>
        </p:txBody>
      </p:sp>
      <p:sp>
        <p:nvSpPr>
          <p:cNvPr id="7211" name="Line 43"/>
          <p:cNvSpPr>
            <a:spLocks noChangeShapeType="1"/>
          </p:cNvSpPr>
          <p:nvPr/>
        </p:nvSpPr>
        <p:spPr bwMode="auto">
          <a:xfrm flipH="1">
            <a:off x="5334000" y="3962400"/>
            <a:ext cx="1143000" cy="838200"/>
          </a:xfrm>
          <a:prstGeom prst="line">
            <a:avLst/>
          </a:prstGeom>
          <a:noFill/>
          <a:ln w="9525">
            <a:solidFill>
              <a:schemeClr val="tx1"/>
            </a:solidFill>
            <a:round/>
            <a:headEnd/>
            <a:tailEnd type="triangle" w="med" len="med"/>
          </a:ln>
          <a:effectLst/>
        </p:spPr>
        <p:txBody>
          <a:bodyPr/>
          <a:lstStyle/>
          <a:p>
            <a:endParaRPr lang="en-US"/>
          </a:p>
        </p:txBody>
      </p:sp>
      <p:sp>
        <p:nvSpPr>
          <p:cNvPr id="7212" name="AutoShape 44"/>
          <p:cNvSpPr>
            <a:spLocks noChangeArrowheads="1"/>
          </p:cNvSpPr>
          <p:nvPr/>
        </p:nvSpPr>
        <p:spPr bwMode="auto">
          <a:xfrm>
            <a:off x="5257800" y="3505200"/>
            <a:ext cx="914400" cy="1143000"/>
          </a:xfrm>
          <a:prstGeom prst="parallelogram">
            <a:avLst>
              <a:gd name="adj" fmla="val 83681"/>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weld structure</a:t>
            </a:r>
            <a:endParaRPr lang="en-US"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1013297" y="2514600"/>
            <a:ext cx="7140103"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HAZ region</a:t>
            </a:r>
            <a:endParaRPr lang="en-US" dirty="0"/>
          </a:p>
        </p:txBody>
      </p:sp>
      <p:pic>
        <p:nvPicPr>
          <p:cNvPr id="74754" name="Picture 2"/>
          <p:cNvPicPr>
            <a:picLocks noGrp="1" noChangeAspect="1" noChangeArrowheads="1"/>
          </p:cNvPicPr>
          <p:nvPr>
            <p:ph idx="1"/>
          </p:nvPr>
        </p:nvPicPr>
        <p:blipFill>
          <a:blip r:embed="rId2" cstate="print"/>
          <a:srcRect/>
          <a:stretch>
            <a:fillRect/>
          </a:stretch>
        </p:blipFill>
        <p:spPr bwMode="auto">
          <a:xfrm>
            <a:off x="2057400" y="2367197"/>
            <a:ext cx="4876800" cy="39574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 structure</a:t>
            </a:r>
            <a:endParaRPr lang="en-US" dirty="0"/>
          </a:p>
        </p:txBody>
      </p:sp>
      <p:pic>
        <p:nvPicPr>
          <p:cNvPr id="75778" name="Picture 2"/>
          <p:cNvPicPr>
            <a:picLocks noGrp="1" noChangeAspect="1" noChangeArrowheads="1"/>
          </p:cNvPicPr>
          <p:nvPr>
            <p:ph idx="1"/>
          </p:nvPr>
        </p:nvPicPr>
        <p:blipFill>
          <a:blip r:embed="rId2" cstate="print"/>
          <a:srcRect/>
          <a:stretch>
            <a:fillRect/>
          </a:stretch>
        </p:blipFill>
        <p:spPr bwMode="auto">
          <a:xfrm>
            <a:off x="1066800" y="2514600"/>
            <a:ext cx="7010400" cy="3635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r>
              <a:rPr lang="en-US"/>
              <a:t>Weld Metal Protection</a:t>
            </a:r>
          </a:p>
        </p:txBody>
      </p:sp>
      <p:sp>
        <p:nvSpPr>
          <p:cNvPr id="8195" name="Rectangle 3"/>
          <p:cNvSpPr>
            <a:spLocks noGrp="1" noChangeArrowheads="1"/>
          </p:cNvSpPr>
          <p:nvPr>
            <p:ph type="body" idx="1"/>
          </p:nvPr>
        </p:nvSpPr>
        <p:spPr>
          <a:ln/>
        </p:spPr>
        <p:txBody>
          <a:bodyPr/>
          <a:lstStyle/>
          <a:p>
            <a:r>
              <a:rPr lang="en-US" sz="2800"/>
              <a:t>During fusion welding, the molten metal in the weld “puddle” is susceptible to oxidation</a:t>
            </a:r>
          </a:p>
          <a:p>
            <a:r>
              <a:rPr lang="en-US" sz="2800"/>
              <a:t>Must protect weld puddle (arc pool) from the atmosphere</a:t>
            </a:r>
          </a:p>
          <a:p>
            <a:r>
              <a:rPr lang="en-US" sz="2800"/>
              <a:t>Methods</a:t>
            </a:r>
          </a:p>
          <a:p>
            <a:pPr lvl="1"/>
            <a:r>
              <a:rPr lang="en-US" sz="2400"/>
              <a:t>Weld Fluxes</a:t>
            </a:r>
          </a:p>
          <a:p>
            <a:pPr lvl="1"/>
            <a:r>
              <a:rPr lang="en-US" sz="2400"/>
              <a:t>Inert Gases</a:t>
            </a:r>
          </a:p>
          <a:p>
            <a:pPr lvl="1"/>
            <a:r>
              <a:rPr lang="en-US" sz="2400"/>
              <a:t>Vacuum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p:spPr>
        <p:txBody>
          <a:bodyPr/>
          <a:lstStyle/>
          <a:p>
            <a:r>
              <a:rPr lang="en-US"/>
              <a:t>Weld Fluxes</a:t>
            </a:r>
          </a:p>
        </p:txBody>
      </p:sp>
      <p:sp>
        <p:nvSpPr>
          <p:cNvPr id="9219" name="Rectangle 3"/>
          <p:cNvSpPr>
            <a:spLocks noGrp="1" noChangeArrowheads="1"/>
          </p:cNvSpPr>
          <p:nvPr>
            <p:ph type="body" idx="1"/>
          </p:nvPr>
        </p:nvSpPr>
        <p:spPr>
          <a:ln/>
        </p:spPr>
        <p:txBody>
          <a:bodyPr/>
          <a:lstStyle/>
          <a:p>
            <a:r>
              <a:rPr lang="en-US"/>
              <a:t>Typical fluxes</a:t>
            </a:r>
          </a:p>
          <a:p>
            <a:pPr lvl="1"/>
            <a:r>
              <a:rPr lang="en-US"/>
              <a:t>SiO</a:t>
            </a:r>
            <a:r>
              <a:rPr lang="en-US" baseline="-25000"/>
              <a:t>2</a:t>
            </a:r>
            <a:r>
              <a:rPr lang="en-US"/>
              <a:t>, TiO</a:t>
            </a:r>
            <a:r>
              <a:rPr lang="en-US" baseline="-25000"/>
              <a:t>2</a:t>
            </a:r>
            <a:r>
              <a:rPr lang="en-US"/>
              <a:t>, FeO, MgO, Al</a:t>
            </a:r>
            <a:r>
              <a:rPr lang="en-US" baseline="-25000"/>
              <a:t>2</a:t>
            </a:r>
            <a:r>
              <a:rPr lang="en-US"/>
              <a:t>O</a:t>
            </a:r>
            <a:r>
              <a:rPr lang="en-US" baseline="-25000"/>
              <a:t>3</a:t>
            </a:r>
          </a:p>
          <a:p>
            <a:pPr lvl="1"/>
            <a:r>
              <a:rPr lang="en-US"/>
              <a:t>Produces a gaseous shield to prevent contamination</a:t>
            </a:r>
          </a:p>
          <a:p>
            <a:pPr lvl="1"/>
            <a:r>
              <a:rPr lang="en-US"/>
              <a:t>Act as scavengers to reduce oxides</a:t>
            </a:r>
          </a:p>
          <a:p>
            <a:pPr lvl="1"/>
            <a:r>
              <a:rPr lang="en-US"/>
              <a:t>Add alloying elements to the weld</a:t>
            </a:r>
          </a:p>
          <a:p>
            <a:pPr lvl="1"/>
            <a:r>
              <a:rPr lang="en-US"/>
              <a:t>Influence shape of weld bead during solidification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p:spPr>
        <p:txBody>
          <a:bodyPr/>
          <a:lstStyle/>
          <a:p>
            <a:r>
              <a:rPr lang="en-US"/>
              <a:t>Inert Gases</a:t>
            </a:r>
          </a:p>
        </p:txBody>
      </p:sp>
      <p:sp>
        <p:nvSpPr>
          <p:cNvPr id="10243" name="Rectangle 3"/>
          <p:cNvSpPr>
            <a:spLocks noGrp="1" noChangeArrowheads="1"/>
          </p:cNvSpPr>
          <p:nvPr>
            <p:ph type="body" idx="1"/>
          </p:nvPr>
        </p:nvSpPr>
        <p:spPr>
          <a:ln/>
        </p:spPr>
        <p:txBody>
          <a:bodyPr/>
          <a:lstStyle/>
          <a:p>
            <a:pPr>
              <a:lnSpc>
                <a:spcPct val="90000"/>
              </a:lnSpc>
            </a:pPr>
            <a:r>
              <a:rPr lang="en-US"/>
              <a:t>Argon, helium, nitrogen, and carbon dioxide</a:t>
            </a:r>
          </a:p>
          <a:p>
            <a:pPr>
              <a:lnSpc>
                <a:spcPct val="90000"/>
              </a:lnSpc>
            </a:pPr>
            <a:r>
              <a:rPr lang="en-US"/>
              <a:t>Form a protective envelope around the weld area</a:t>
            </a:r>
          </a:p>
          <a:p>
            <a:pPr>
              <a:lnSpc>
                <a:spcPct val="90000"/>
              </a:lnSpc>
            </a:pPr>
            <a:r>
              <a:rPr lang="en-US"/>
              <a:t>Used in</a:t>
            </a:r>
          </a:p>
          <a:p>
            <a:pPr lvl="1">
              <a:lnSpc>
                <a:spcPct val="90000"/>
              </a:lnSpc>
            </a:pPr>
            <a:r>
              <a:rPr lang="en-US"/>
              <a:t>MIG</a:t>
            </a:r>
          </a:p>
          <a:p>
            <a:pPr lvl="1">
              <a:lnSpc>
                <a:spcPct val="90000"/>
              </a:lnSpc>
            </a:pPr>
            <a:r>
              <a:rPr lang="en-US"/>
              <a:t>TIG</a:t>
            </a:r>
          </a:p>
          <a:p>
            <a:pPr lvl="1">
              <a:lnSpc>
                <a:spcPct val="90000"/>
              </a:lnSpc>
            </a:pPr>
            <a:r>
              <a:rPr lang="en-US"/>
              <a:t>Shield Metal Arc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p:spPr>
        <p:txBody>
          <a:bodyPr/>
          <a:lstStyle/>
          <a:p>
            <a:r>
              <a:rPr lang="en-US"/>
              <a:t>Vacuum </a:t>
            </a:r>
          </a:p>
        </p:txBody>
      </p:sp>
      <p:sp>
        <p:nvSpPr>
          <p:cNvPr id="11267" name="Rectangle 3"/>
          <p:cNvSpPr>
            <a:spLocks noGrp="1" noChangeArrowheads="1"/>
          </p:cNvSpPr>
          <p:nvPr>
            <p:ph type="body" idx="1"/>
          </p:nvPr>
        </p:nvSpPr>
        <p:spPr>
          <a:ln/>
        </p:spPr>
        <p:txBody>
          <a:bodyPr/>
          <a:lstStyle/>
          <a:p>
            <a:r>
              <a:rPr lang="en-US"/>
              <a:t>Produce high-quality welds</a:t>
            </a:r>
          </a:p>
          <a:p>
            <a:r>
              <a:rPr lang="en-US"/>
              <a:t>Used in electron beam welding</a:t>
            </a:r>
          </a:p>
          <a:p>
            <a:r>
              <a:rPr lang="en-US"/>
              <a:t>Nuclear/special metal applications</a:t>
            </a:r>
          </a:p>
          <a:p>
            <a:pPr lvl="1"/>
            <a:r>
              <a:rPr lang="en-US"/>
              <a:t>Zr, Hf, Ti</a:t>
            </a:r>
          </a:p>
          <a:p>
            <a:r>
              <a:rPr lang="en-US"/>
              <a:t>Reduces impurities by a factor of 20 versus other methods</a:t>
            </a:r>
          </a:p>
          <a:p>
            <a:r>
              <a:rPr lang="en-US"/>
              <a:t>Expensive and time-consuming</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rgbClr val="003366"/>
            </a:solidFill>
          </a:ln>
        </p:spPr>
        <p:txBody>
          <a:bodyPr/>
          <a:lstStyle/>
          <a:p>
            <a:r>
              <a:rPr lang="en-US"/>
              <a:t>A Brief History of Welding</a:t>
            </a:r>
          </a:p>
        </p:txBody>
      </p:sp>
      <p:sp>
        <p:nvSpPr>
          <p:cNvPr id="3075" name="Rectangle 3"/>
          <p:cNvSpPr>
            <a:spLocks noGrp="1" noChangeArrowheads="1"/>
          </p:cNvSpPr>
          <p:nvPr>
            <p:ph type="body" idx="1"/>
          </p:nvPr>
        </p:nvSpPr>
        <p:spPr>
          <a:xfrm>
            <a:off x="685800" y="1981200"/>
            <a:ext cx="7772400" cy="4572000"/>
          </a:xfrm>
          <a:ln w="12700">
            <a:solidFill>
              <a:srgbClr val="000080"/>
            </a:solidFill>
          </a:ln>
        </p:spPr>
        <p:txBody>
          <a:bodyPr/>
          <a:lstStyle/>
          <a:p>
            <a:r>
              <a:rPr lang="en-US" sz="2000"/>
              <a:t>Late 19</a:t>
            </a:r>
            <a:r>
              <a:rPr lang="en-US" sz="2000" baseline="30000"/>
              <a:t>th</a:t>
            </a:r>
            <a:r>
              <a:rPr lang="en-US" sz="2000"/>
              <a:t> Century</a:t>
            </a:r>
          </a:p>
          <a:p>
            <a:pPr lvl="1"/>
            <a:r>
              <a:rPr lang="en-US" sz="2000"/>
              <a:t>Scientists/engineers apply advances in electricity to heat and/or join metals (Le Chatelier, Joule, etc.)</a:t>
            </a:r>
          </a:p>
          <a:p>
            <a:r>
              <a:rPr lang="en-US" sz="2000"/>
              <a:t>Early 20</a:t>
            </a:r>
            <a:r>
              <a:rPr lang="en-US" sz="2000" baseline="30000"/>
              <a:t>th</a:t>
            </a:r>
            <a:r>
              <a:rPr lang="en-US" sz="2000"/>
              <a:t> Century</a:t>
            </a:r>
          </a:p>
          <a:p>
            <a:pPr lvl="1"/>
            <a:r>
              <a:rPr lang="en-US" sz="2000"/>
              <a:t>Prior to WWI welding was not trusted as a method to join two metals due to crack issues</a:t>
            </a:r>
          </a:p>
          <a:p>
            <a:r>
              <a:rPr lang="en-US" sz="2000"/>
              <a:t>1930’s and 40’s</a:t>
            </a:r>
          </a:p>
          <a:p>
            <a:pPr lvl="1"/>
            <a:r>
              <a:rPr lang="en-US" sz="2000"/>
              <a:t>Industrial welding gains acceptance and is used extensively in the war effort to build tanks, aircraft, ships, etc.</a:t>
            </a:r>
          </a:p>
          <a:p>
            <a:r>
              <a:rPr lang="en-US" sz="2000"/>
              <a:t>Modern Welding</a:t>
            </a:r>
          </a:p>
          <a:p>
            <a:pPr lvl="1"/>
            <a:r>
              <a:rPr lang="en-US" sz="2000"/>
              <a:t>the nuclear/space age helps bring welding from an art to a science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p:spPr>
        <p:txBody>
          <a:bodyPr/>
          <a:lstStyle/>
          <a:p>
            <a:r>
              <a:rPr lang="en-US"/>
              <a:t>Types of Fusion Welding</a:t>
            </a:r>
          </a:p>
        </p:txBody>
      </p:sp>
      <p:sp>
        <p:nvSpPr>
          <p:cNvPr id="12291" name="Rectangle 3"/>
          <p:cNvSpPr>
            <a:spLocks noGrp="1" noChangeArrowheads="1"/>
          </p:cNvSpPr>
          <p:nvPr>
            <p:ph type="body" idx="1"/>
          </p:nvPr>
        </p:nvSpPr>
        <p:spPr>
          <a:ln/>
        </p:spPr>
        <p:txBody>
          <a:bodyPr/>
          <a:lstStyle/>
          <a:p>
            <a:r>
              <a:rPr lang="en-US" dirty="0"/>
              <a:t>Oxyacetylene </a:t>
            </a:r>
            <a:r>
              <a:rPr lang="en-US" dirty="0" smtClean="0"/>
              <a:t>Cutting/Welding (Gas cutting / welding)</a:t>
            </a:r>
            <a:endParaRPr lang="en-US" dirty="0"/>
          </a:p>
          <a:p>
            <a:r>
              <a:rPr lang="en-US" dirty="0"/>
              <a:t>Shielded Metal Arc (“</a:t>
            </a:r>
            <a:r>
              <a:rPr lang="en-US" dirty="0" smtClean="0"/>
              <a:t>SMAW”)</a:t>
            </a:r>
            <a:endParaRPr lang="en-US" dirty="0"/>
          </a:p>
          <a:p>
            <a:r>
              <a:rPr lang="en-US" dirty="0"/>
              <a:t>Metal Inert Gas (MIG) </a:t>
            </a:r>
          </a:p>
          <a:p>
            <a:r>
              <a:rPr lang="en-US" dirty="0"/>
              <a:t>Tungsten Inert Gas (TIG)</a:t>
            </a:r>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Welding</a:t>
            </a:r>
            <a:endParaRPr lang="en-US" dirty="0"/>
          </a:p>
        </p:txBody>
      </p:sp>
      <p:sp>
        <p:nvSpPr>
          <p:cNvPr id="3" name="Content Placeholder 2"/>
          <p:cNvSpPr>
            <a:spLocks noGrp="1"/>
          </p:cNvSpPr>
          <p:nvPr>
            <p:ph idx="1"/>
          </p:nvPr>
        </p:nvSpPr>
        <p:spPr>
          <a:xfrm>
            <a:off x="685800" y="1981200"/>
            <a:ext cx="7772400" cy="4572000"/>
          </a:xfrm>
        </p:spPr>
        <p:txBody>
          <a:bodyPr/>
          <a:lstStyle/>
          <a:p>
            <a:pPr algn="just">
              <a:lnSpc>
                <a:spcPct val="80000"/>
              </a:lnSpc>
            </a:pPr>
            <a:endParaRPr lang="en-US" sz="1800" dirty="0" smtClean="0"/>
          </a:p>
          <a:p>
            <a:pPr algn="just">
              <a:lnSpc>
                <a:spcPct val="150000"/>
              </a:lnSpc>
            </a:pPr>
            <a:r>
              <a:rPr lang="en-US" sz="1800" dirty="0" smtClean="0"/>
              <a:t>Sound weld is obtained by selecting proper size of flame, filler material and method of moving torch</a:t>
            </a:r>
          </a:p>
          <a:p>
            <a:pPr algn="just">
              <a:lnSpc>
                <a:spcPct val="150000"/>
              </a:lnSpc>
            </a:pPr>
            <a:r>
              <a:rPr lang="en-US" sz="1800" dirty="0" smtClean="0"/>
              <a:t>The temperature generated during the process is 3300</a:t>
            </a:r>
            <a:r>
              <a:rPr lang="en-US" sz="1800" baseline="30000" dirty="0" smtClean="0"/>
              <a:t>0</a:t>
            </a:r>
            <a:r>
              <a:rPr lang="en-US" sz="1800" dirty="0" smtClean="0"/>
              <a:t>c</a:t>
            </a:r>
          </a:p>
          <a:p>
            <a:pPr algn="just">
              <a:lnSpc>
                <a:spcPct val="150000"/>
              </a:lnSpc>
            </a:pPr>
            <a:r>
              <a:rPr lang="en-US" sz="1800" dirty="0" smtClean="0"/>
              <a:t>When the metal is fused, oxygen from the atmosphere and the torch combines with molten metal and forms oxides, results defective weld</a:t>
            </a:r>
          </a:p>
          <a:p>
            <a:pPr algn="just">
              <a:lnSpc>
                <a:spcPct val="150000"/>
              </a:lnSpc>
            </a:pPr>
            <a:r>
              <a:rPr lang="en-US" sz="1800" dirty="0" smtClean="0"/>
              <a:t>Fluxes are added to the welded metal to remove oxides</a:t>
            </a:r>
          </a:p>
          <a:p>
            <a:pPr algn="just">
              <a:lnSpc>
                <a:spcPct val="150000"/>
              </a:lnSpc>
            </a:pPr>
            <a:r>
              <a:rPr lang="en-US" sz="1800" dirty="0" smtClean="0"/>
              <a:t>Common fluxes used are made of sodium, potassium. Lithium and borax. </a:t>
            </a:r>
          </a:p>
          <a:p>
            <a:pPr algn="just">
              <a:lnSpc>
                <a:spcPct val="150000"/>
              </a:lnSpc>
            </a:pPr>
            <a:r>
              <a:rPr lang="en-US" sz="1800" dirty="0" smtClean="0"/>
              <a:t>Flux can be applied as paste, powder, liquid, solid coating or gas.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GAS WELDING EQUIPMENT...</a:t>
            </a:r>
            <a:endParaRPr lang="en-US" sz="4000" dirty="0"/>
          </a:p>
        </p:txBody>
      </p:sp>
      <p:pic>
        <p:nvPicPr>
          <p:cNvPr id="76802" name="Picture 2"/>
          <p:cNvPicPr>
            <a:picLocks noGrp="1" noChangeAspect="1" noChangeArrowheads="1"/>
          </p:cNvPicPr>
          <p:nvPr>
            <p:ph idx="1"/>
          </p:nvPr>
        </p:nvPicPr>
        <p:blipFill>
          <a:blip r:embed="rId2" cstate="print"/>
          <a:srcRect/>
          <a:stretch>
            <a:fillRect/>
          </a:stretch>
        </p:blipFill>
        <p:spPr bwMode="auto">
          <a:xfrm>
            <a:off x="1447800" y="1752599"/>
            <a:ext cx="6248400" cy="43427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GAS WELDING EQUIPMENT...</a:t>
            </a:r>
            <a:endParaRPr lang="en-US" sz="4000" dirty="0"/>
          </a:p>
        </p:txBody>
      </p:sp>
      <p:sp>
        <p:nvSpPr>
          <p:cNvPr id="3" name="Content Placeholder 2"/>
          <p:cNvSpPr>
            <a:spLocks noGrp="1"/>
          </p:cNvSpPr>
          <p:nvPr>
            <p:ph idx="1"/>
          </p:nvPr>
        </p:nvSpPr>
        <p:spPr>
          <a:xfrm>
            <a:off x="685800" y="1676400"/>
            <a:ext cx="7772400" cy="5029200"/>
          </a:xfrm>
        </p:spPr>
        <p:txBody>
          <a:bodyPr/>
          <a:lstStyle/>
          <a:p>
            <a:pPr>
              <a:lnSpc>
                <a:spcPct val="80000"/>
              </a:lnSpc>
              <a:buFontTx/>
              <a:buNone/>
            </a:pPr>
            <a:r>
              <a:rPr lang="en-US" sz="3600" dirty="0" smtClean="0"/>
              <a:t>1</a:t>
            </a:r>
            <a:r>
              <a:rPr lang="en-US" sz="2000" dirty="0" smtClean="0"/>
              <a:t>. </a:t>
            </a:r>
            <a:r>
              <a:rPr lang="en-US" sz="2400" dirty="0" smtClean="0"/>
              <a:t>Gas Cylinders</a:t>
            </a:r>
          </a:p>
          <a:p>
            <a:pPr>
              <a:lnSpc>
                <a:spcPct val="80000"/>
              </a:lnSpc>
              <a:buFontTx/>
              <a:buNone/>
            </a:pPr>
            <a:r>
              <a:rPr lang="en-US" sz="2000" dirty="0" smtClean="0"/>
              <a:t>	Pressure</a:t>
            </a:r>
          </a:p>
          <a:p>
            <a:pPr>
              <a:lnSpc>
                <a:spcPct val="80000"/>
              </a:lnSpc>
              <a:buFontTx/>
              <a:buNone/>
            </a:pPr>
            <a:r>
              <a:rPr lang="en-US" sz="2000" dirty="0" smtClean="0"/>
              <a:t>		Oxygen – 125 kg/cm2</a:t>
            </a:r>
          </a:p>
          <a:p>
            <a:pPr>
              <a:lnSpc>
                <a:spcPct val="80000"/>
              </a:lnSpc>
              <a:buFontTx/>
              <a:buNone/>
            </a:pPr>
            <a:r>
              <a:rPr lang="en-US" sz="2000" dirty="0" smtClean="0"/>
              <a:t>		Acetylene – 16 kg/cm2        </a:t>
            </a:r>
          </a:p>
          <a:p>
            <a:pPr>
              <a:lnSpc>
                <a:spcPct val="80000"/>
              </a:lnSpc>
              <a:buFontTx/>
              <a:buNone/>
            </a:pPr>
            <a:r>
              <a:rPr lang="en-US" sz="2000" dirty="0" smtClean="0"/>
              <a:t>2. </a:t>
            </a:r>
            <a:r>
              <a:rPr lang="en-US" sz="2400" dirty="0" smtClean="0"/>
              <a:t>Regulators</a:t>
            </a:r>
          </a:p>
          <a:p>
            <a:pPr>
              <a:lnSpc>
                <a:spcPct val="80000"/>
              </a:lnSpc>
              <a:buFontTx/>
              <a:buNone/>
            </a:pPr>
            <a:r>
              <a:rPr lang="en-US" sz="2000" dirty="0" smtClean="0"/>
              <a:t>		Working pressure of oxygen 1 kg/cm2</a:t>
            </a:r>
          </a:p>
          <a:p>
            <a:pPr>
              <a:lnSpc>
                <a:spcPct val="80000"/>
              </a:lnSpc>
              <a:buFontTx/>
              <a:buNone/>
            </a:pPr>
            <a:r>
              <a:rPr lang="en-US" sz="2000" dirty="0" smtClean="0"/>
              <a:t>		Working pressure of acetylene 0.15 kg/cm2          </a:t>
            </a:r>
          </a:p>
          <a:p>
            <a:pPr>
              <a:lnSpc>
                <a:spcPct val="80000"/>
              </a:lnSpc>
              <a:buFontTx/>
              <a:buNone/>
            </a:pPr>
            <a:r>
              <a:rPr lang="en-US" sz="2000" dirty="0" smtClean="0"/>
              <a:t>		Working pressure varies depends upon the thickness of the 	work pieces welded.</a:t>
            </a:r>
          </a:p>
          <a:p>
            <a:pPr>
              <a:lnSpc>
                <a:spcPct val="80000"/>
              </a:lnSpc>
              <a:buFontTx/>
              <a:buNone/>
            </a:pPr>
            <a:r>
              <a:rPr lang="en-US" sz="2000" dirty="0" smtClean="0"/>
              <a:t>3. </a:t>
            </a:r>
            <a:r>
              <a:rPr lang="en-US" sz="2400" dirty="0" smtClean="0"/>
              <a:t>Pressure Gauges</a:t>
            </a:r>
          </a:p>
          <a:p>
            <a:pPr>
              <a:lnSpc>
                <a:spcPct val="80000"/>
              </a:lnSpc>
              <a:buFontTx/>
              <a:buNone/>
            </a:pPr>
            <a:r>
              <a:rPr lang="en-US" sz="2400" dirty="0" smtClean="0"/>
              <a:t>4. Hoses</a:t>
            </a:r>
          </a:p>
          <a:p>
            <a:pPr>
              <a:lnSpc>
                <a:spcPct val="80000"/>
              </a:lnSpc>
              <a:buFontTx/>
              <a:buNone/>
            </a:pPr>
            <a:r>
              <a:rPr lang="en-US" sz="2400" dirty="0" smtClean="0"/>
              <a:t>5. Welding torch </a:t>
            </a:r>
          </a:p>
          <a:p>
            <a:pPr>
              <a:lnSpc>
                <a:spcPct val="80000"/>
              </a:lnSpc>
              <a:buFontTx/>
              <a:buNone/>
            </a:pPr>
            <a:r>
              <a:rPr lang="en-US" sz="2400" dirty="0" smtClean="0"/>
              <a:t>6. Check valve</a:t>
            </a:r>
          </a:p>
          <a:p>
            <a:pPr>
              <a:lnSpc>
                <a:spcPct val="80000"/>
              </a:lnSpc>
              <a:buFontTx/>
              <a:buNone/>
            </a:pPr>
            <a:r>
              <a:rPr lang="en-US" sz="2400" dirty="0" smtClean="0"/>
              <a:t>7. Non return valve</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Gas Cylinders</a:t>
            </a:r>
            <a:endParaRPr lang="en-US" dirty="0"/>
          </a:p>
        </p:txBody>
      </p:sp>
      <p:sp>
        <p:nvSpPr>
          <p:cNvPr id="3" name="Content Placeholder 2"/>
          <p:cNvSpPr>
            <a:spLocks noGrp="1"/>
          </p:cNvSpPr>
          <p:nvPr>
            <p:ph idx="1"/>
          </p:nvPr>
        </p:nvSpPr>
        <p:spPr>
          <a:xfrm>
            <a:off x="685800" y="1600200"/>
            <a:ext cx="7772400" cy="4800600"/>
          </a:xfrm>
        </p:spPr>
        <p:txBody>
          <a:bodyPr/>
          <a:lstStyle/>
          <a:p>
            <a:pPr>
              <a:lnSpc>
                <a:spcPct val="150000"/>
              </a:lnSpc>
            </a:pPr>
            <a:r>
              <a:rPr lang="en-US" sz="2000" dirty="0" smtClean="0"/>
              <a:t>Two large steel cylinders, capable to withstand high pressure are needed to keep oxygen and acetylene separately. </a:t>
            </a:r>
          </a:p>
          <a:p>
            <a:pPr>
              <a:lnSpc>
                <a:spcPct val="150000"/>
              </a:lnSpc>
            </a:pPr>
            <a:r>
              <a:rPr lang="en-US" sz="2000" dirty="0" smtClean="0"/>
              <a:t>Cylinders are painted with different colors : oxygen cylinder in black color and acetylene cylinder in maroon or red color. </a:t>
            </a:r>
          </a:p>
          <a:p>
            <a:pPr>
              <a:lnSpc>
                <a:spcPct val="150000"/>
              </a:lnSpc>
            </a:pPr>
            <a:r>
              <a:rPr lang="en-US" sz="2000" dirty="0" smtClean="0"/>
              <a:t>Oxygen is filled at pressure to 2000 pound per square inch (PSI). </a:t>
            </a:r>
          </a:p>
          <a:p>
            <a:pPr>
              <a:lnSpc>
                <a:spcPct val="150000"/>
              </a:lnSpc>
            </a:pPr>
            <a:r>
              <a:rPr lang="en-US" sz="2000" dirty="0" smtClean="0"/>
              <a:t>Large weight of acetylene is kept dissolved in acetone. </a:t>
            </a:r>
          </a:p>
          <a:p>
            <a:pPr>
              <a:lnSpc>
                <a:spcPct val="150000"/>
              </a:lnSpc>
            </a:pPr>
            <a:r>
              <a:rPr lang="en-US" sz="2000" dirty="0" smtClean="0"/>
              <a:t>Acetylene cylinder should not be exposed to higher temperature for safety reasons.</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Welding Torch</a:t>
            </a:r>
            <a:endParaRPr lang="en-US" dirty="0"/>
          </a:p>
        </p:txBody>
      </p:sp>
      <p:pic>
        <p:nvPicPr>
          <p:cNvPr id="77826" name="Picture 2"/>
          <p:cNvPicPr>
            <a:picLocks noGrp="1" noChangeAspect="1" noChangeArrowheads="1"/>
          </p:cNvPicPr>
          <p:nvPr>
            <p:ph idx="1"/>
          </p:nvPr>
        </p:nvPicPr>
        <p:blipFill>
          <a:blip r:embed="rId2" cstate="print"/>
          <a:srcRect/>
          <a:stretch>
            <a:fillRect/>
          </a:stretch>
        </p:blipFill>
        <p:spPr bwMode="auto">
          <a:xfrm>
            <a:off x="228600" y="2228850"/>
            <a:ext cx="3714750" cy="3638550"/>
          </a:xfrm>
          <a:prstGeom prst="rect">
            <a:avLst/>
          </a:prstGeom>
          <a:noFill/>
          <a:ln w="9525">
            <a:noFill/>
            <a:miter lim="800000"/>
            <a:headEnd/>
            <a:tailEnd/>
          </a:ln>
          <a:effectLst/>
        </p:spPr>
      </p:pic>
      <p:pic>
        <p:nvPicPr>
          <p:cNvPr id="77827" name="Picture 3"/>
          <p:cNvPicPr>
            <a:picLocks noChangeAspect="1" noChangeArrowheads="1"/>
          </p:cNvPicPr>
          <p:nvPr/>
        </p:nvPicPr>
        <p:blipFill>
          <a:blip r:embed="rId3" cstate="print"/>
          <a:srcRect/>
          <a:stretch>
            <a:fillRect/>
          </a:stretch>
        </p:blipFill>
        <p:spPr bwMode="auto">
          <a:xfrm>
            <a:off x="4114800" y="2438400"/>
            <a:ext cx="490728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Welding Rods</a:t>
            </a:r>
            <a:endParaRPr lang="en-US" dirty="0"/>
          </a:p>
        </p:txBody>
      </p:sp>
      <p:sp>
        <p:nvSpPr>
          <p:cNvPr id="3" name="Content Placeholder 2"/>
          <p:cNvSpPr>
            <a:spLocks noGrp="1"/>
          </p:cNvSpPr>
          <p:nvPr>
            <p:ph idx="1"/>
          </p:nvPr>
        </p:nvSpPr>
        <p:spPr>
          <a:xfrm>
            <a:off x="685800" y="1981200"/>
            <a:ext cx="7772400" cy="4572000"/>
          </a:xfrm>
        </p:spPr>
        <p:txBody>
          <a:bodyPr/>
          <a:lstStyle/>
          <a:p>
            <a:pPr>
              <a:lnSpc>
                <a:spcPct val="150000"/>
              </a:lnSpc>
            </a:pPr>
            <a:r>
              <a:rPr lang="en-US" sz="2000" dirty="0" smtClean="0"/>
              <a:t>These are also called filler metals. Filler metal is typically in the form of rod, 90 mm long and diameter ranging from 1.6 mm to 9.5 mm. </a:t>
            </a:r>
          </a:p>
          <a:p>
            <a:pPr>
              <a:lnSpc>
                <a:spcPct val="150000"/>
              </a:lnSpc>
            </a:pPr>
            <a:r>
              <a:rPr lang="en-US" sz="2000" dirty="0" smtClean="0"/>
              <a:t>Composition of filler metal must be same as that of base metal. Two types of welding rods are generally available. </a:t>
            </a:r>
          </a:p>
          <a:p>
            <a:pPr>
              <a:lnSpc>
                <a:spcPct val="150000"/>
              </a:lnSpc>
            </a:pPr>
            <a:r>
              <a:rPr lang="en-US" sz="2000" dirty="0" smtClean="0"/>
              <a:t>One is coated welding rods, which have coating of flux. </a:t>
            </a:r>
          </a:p>
          <a:p>
            <a:pPr>
              <a:lnSpc>
                <a:spcPct val="150000"/>
              </a:lnSpc>
            </a:pPr>
            <a:r>
              <a:rPr lang="en-US" sz="2000" dirty="0" smtClean="0"/>
              <a:t>Others are bare welding rods having no coating of flux.</a:t>
            </a:r>
          </a:p>
          <a:p>
            <a:pPr>
              <a:lnSpc>
                <a:spcPct val="150000"/>
              </a:lnSpc>
            </a:pPr>
            <a:r>
              <a:rPr lang="en-US" sz="2000" dirty="0" smtClean="0"/>
              <a:t> Different types of welding rods are used for welding of different metals. Some examples are given below.</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p:spPr>
        <p:txBody>
          <a:bodyPr/>
          <a:lstStyle/>
          <a:p>
            <a:r>
              <a:rPr lang="en-US" dirty="0" smtClean="0"/>
              <a:t>Gas (Oxyacetylene) </a:t>
            </a:r>
            <a:r>
              <a:rPr lang="en-US" dirty="0"/>
              <a:t>Welding</a:t>
            </a:r>
          </a:p>
        </p:txBody>
      </p:sp>
      <p:sp>
        <p:nvSpPr>
          <p:cNvPr id="13315" name="Rectangle 3"/>
          <p:cNvSpPr>
            <a:spLocks noGrp="1" noChangeArrowheads="1"/>
          </p:cNvSpPr>
          <p:nvPr>
            <p:ph type="body" idx="1"/>
          </p:nvPr>
        </p:nvSpPr>
        <p:spPr>
          <a:xfrm>
            <a:off x="685800" y="1981200"/>
            <a:ext cx="7848600" cy="4572000"/>
          </a:xfrm>
          <a:ln/>
        </p:spPr>
        <p:txBody>
          <a:bodyPr/>
          <a:lstStyle/>
          <a:p>
            <a:pPr>
              <a:lnSpc>
                <a:spcPct val="90000"/>
              </a:lnSpc>
            </a:pPr>
            <a:r>
              <a:rPr lang="en-US" sz="2800"/>
              <a:t>Flame formed by burning a mix of acetylene (C</a:t>
            </a:r>
            <a:r>
              <a:rPr lang="en-US" sz="2800" baseline="-25000"/>
              <a:t>2</a:t>
            </a:r>
            <a:r>
              <a:rPr lang="en-US" sz="2800"/>
              <a:t>H</a:t>
            </a:r>
            <a:r>
              <a:rPr lang="en-US" sz="2800" baseline="-25000"/>
              <a:t>2</a:t>
            </a:r>
            <a:r>
              <a:rPr lang="en-US" sz="2800"/>
              <a:t>) and oxygen</a:t>
            </a:r>
          </a:p>
          <a:p>
            <a:pPr>
              <a:lnSpc>
                <a:spcPct val="90000"/>
              </a:lnSpc>
              <a:buFontTx/>
              <a:buNone/>
            </a:pPr>
            <a:endParaRPr lang="en-US" sz="2800"/>
          </a:p>
          <a:p>
            <a:pPr>
              <a:lnSpc>
                <a:spcPct val="90000"/>
              </a:lnSpc>
              <a:buFontTx/>
              <a:buNone/>
            </a:pPr>
            <a:endParaRPr lang="en-US" sz="2800"/>
          </a:p>
          <a:p>
            <a:pPr>
              <a:lnSpc>
                <a:spcPct val="90000"/>
              </a:lnSpc>
              <a:buFontTx/>
              <a:buNone/>
            </a:pPr>
            <a:endParaRPr lang="en-US" sz="2800"/>
          </a:p>
          <a:p>
            <a:pPr>
              <a:lnSpc>
                <a:spcPct val="90000"/>
              </a:lnSpc>
            </a:pPr>
            <a:endParaRPr lang="en-US" sz="2800"/>
          </a:p>
          <a:p>
            <a:pPr>
              <a:lnSpc>
                <a:spcPct val="90000"/>
              </a:lnSpc>
            </a:pPr>
            <a:r>
              <a:rPr lang="en-US" sz="2800"/>
              <a:t>Fusion of metal is achieved by passing the inner cone of the flame over the metal</a:t>
            </a:r>
          </a:p>
          <a:p>
            <a:pPr>
              <a:lnSpc>
                <a:spcPct val="90000"/>
              </a:lnSpc>
            </a:pPr>
            <a:r>
              <a:rPr lang="en-US" sz="2800"/>
              <a:t>Oxyacetylene can also be used for cutting metals</a:t>
            </a:r>
          </a:p>
        </p:txBody>
      </p:sp>
      <p:sp>
        <p:nvSpPr>
          <p:cNvPr id="13316" name="AutoShape 4"/>
          <p:cNvSpPr>
            <a:spLocks noChangeArrowheads="1"/>
          </p:cNvSpPr>
          <p:nvPr/>
        </p:nvSpPr>
        <p:spPr bwMode="auto">
          <a:xfrm rot="-5400000">
            <a:off x="1943100" y="3162300"/>
            <a:ext cx="5334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sp>
        <p:nvSpPr>
          <p:cNvPr id="13318" name="Freeform 6"/>
          <p:cNvSpPr>
            <a:spLocks/>
          </p:cNvSpPr>
          <p:nvPr/>
        </p:nvSpPr>
        <p:spPr bwMode="auto">
          <a:xfrm>
            <a:off x="2667000" y="3352800"/>
            <a:ext cx="1600200" cy="457200"/>
          </a:xfrm>
          <a:custGeom>
            <a:avLst/>
            <a:gdLst/>
            <a:ahLst/>
            <a:cxnLst>
              <a:cxn ang="0">
                <a:pos x="0" y="96"/>
              </a:cxn>
              <a:cxn ang="0">
                <a:pos x="240" y="48"/>
              </a:cxn>
              <a:cxn ang="0">
                <a:pos x="528" y="0"/>
              </a:cxn>
              <a:cxn ang="0">
                <a:pos x="720" y="48"/>
              </a:cxn>
              <a:cxn ang="0">
                <a:pos x="1008" y="144"/>
              </a:cxn>
              <a:cxn ang="0">
                <a:pos x="528" y="288"/>
              </a:cxn>
              <a:cxn ang="0">
                <a:pos x="192" y="240"/>
              </a:cxn>
              <a:cxn ang="0">
                <a:pos x="0" y="240"/>
              </a:cxn>
            </a:cxnLst>
            <a:rect l="0" t="0" r="r" b="b"/>
            <a:pathLst>
              <a:path w="1008" h="288">
                <a:moveTo>
                  <a:pt x="0" y="96"/>
                </a:moveTo>
                <a:lnTo>
                  <a:pt x="240" y="48"/>
                </a:lnTo>
                <a:lnTo>
                  <a:pt x="528" y="0"/>
                </a:lnTo>
                <a:lnTo>
                  <a:pt x="720" y="48"/>
                </a:lnTo>
                <a:lnTo>
                  <a:pt x="1008" y="144"/>
                </a:lnTo>
                <a:lnTo>
                  <a:pt x="528" y="288"/>
                </a:lnTo>
                <a:lnTo>
                  <a:pt x="192" y="240"/>
                </a:lnTo>
                <a:lnTo>
                  <a:pt x="0" y="240"/>
                </a:lnTo>
              </a:path>
            </a:pathLst>
          </a:custGeom>
          <a:solidFill>
            <a:srgbClr val="CCFFFF"/>
          </a:solidFill>
          <a:ln w="9525">
            <a:solidFill>
              <a:schemeClr val="tx1"/>
            </a:solidFill>
            <a:round/>
            <a:headEnd/>
            <a:tailEnd/>
          </a:ln>
          <a:effectLst/>
        </p:spPr>
        <p:txBody>
          <a:bodyPr/>
          <a:lstStyle/>
          <a:p>
            <a:endParaRPr lang="en-US"/>
          </a:p>
        </p:txBody>
      </p:sp>
      <p:sp>
        <p:nvSpPr>
          <p:cNvPr id="13321" name="Freeform 9"/>
          <p:cNvSpPr>
            <a:spLocks/>
          </p:cNvSpPr>
          <p:nvPr/>
        </p:nvSpPr>
        <p:spPr bwMode="auto">
          <a:xfrm>
            <a:off x="2667000" y="3505200"/>
            <a:ext cx="457200" cy="152400"/>
          </a:xfrm>
          <a:custGeom>
            <a:avLst/>
            <a:gdLst/>
            <a:ahLst/>
            <a:cxnLst>
              <a:cxn ang="0">
                <a:pos x="0" y="0"/>
              </a:cxn>
              <a:cxn ang="0">
                <a:pos x="192" y="0"/>
              </a:cxn>
              <a:cxn ang="0">
                <a:pos x="288" y="48"/>
              </a:cxn>
              <a:cxn ang="0">
                <a:pos x="240" y="96"/>
              </a:cxn>
              <a:cxn ang="0">
                <a:pos x="144" y="96"/>
              </a:cxn>
              <a:cxn ang="0">
                <a:pos x="0" y="96"/>
              </a:cxn>
              <a:cxn ang="0">
                <a:pos x="0" y="0"/>
              </a:cxn>
            </a:cxnLst>
            <a:rect l="0" t="0" r="r" b="b"/>
            <a:pathLst>
              <a:path w="288" h="96">
                <a:moveTo>
                  <a:pt x="0" y="0"/>
                </a:moveTo>
                <a:lnTo>
                  <a:pt x="192" y="0"/>
                </a:lnTo>
                <a:lnTo>
                  <a:pt x="288" y="48"/>
                </a:lnTo>
                <a:lnTo>
                  <a:pt x="240" y="96"/>
                </a:lnTo>
                <a:lnTo>
                  <a:pt x="144" y="96"/>
                </a:lnTo>
                <a:lnTo>
                  <a:pt x="0" y="96"/>
                </a:lnTo>
                <a:lnTo>
                  <a:pt x="0" y="0"/>
                </a:lnTo>
                <a:close/>
              </a:path>
            </a:pathLst>
          </a:custGeom>
          <a:solidFill>
            <a:srgbClr val="0000FF"/>
          </a:solidFill>
          <a:ln w="9525">
            <a:solidFill>
              <a:schemeClr val="tx1"/>
            </a:solidFill>
            <a:round/>
            <a:headEnd/>
            <a:tailEnd/>
          </a:ln>
          <a:effectLst/>
        </p:spPr>
        <p:txBody>
          <a:bodyPr/>
          <a:lstStyle/>
          <a:p>
            <a:endParaRPr lang="en-US"/>
          </a:p>
        </p:txBody>
      </p:sp>
      <p:sp>
        <p:nvSpPr>
          <p:cNvPr id="13322" name="Line 10"/>
          <p:cNvSpPr>
            <a:spLocks noChangeShapeType="1"/>
          </p:cNvSpPr>
          <p:nvPr/>
        </p:nvSpPr>
        <p:spPr bwMode="auto">
          <a:xfrm flipH="1" flipV="1">
            <a:off x="2819400" y="3657600"/>
            <a:ext cx="76200" cy="304800"/>
          </a:xfrm>
          <a:prstGeom prst="line">
            <a:avLst/>
          </a:prstGeom>
          <a:noFill/>
          <a:ln w="9525">
            <a:solidFill>
              <a:schemeClr val="tx1"/>
            </a:solidFill>
            <a:round/>
            <a:headEnd/>
            <a:tailEnd type="triangle" w="med" len="med"/>
          </a:ln>
          <a:effectLst/>
        </p:spPr>
        <p:txBody>
          <a:bodyPr/>
          <a:lstStyle/>
          <a:p>
            <a:endParaRPr lang="en-US"/>
          </a:p>
        </p:txBody>
      </p:sp>
      <p:sp>
        <p:nvSpPr>
          <p:cNvPr id="13323" name="Line 11"/>
          <p:cNvSpPr>
            <a:spLocks noChangeShapeType="1"/>
          </p:cNvSpPr>
          <p:nvPr/>
        </p:nvSpPr>
        <p:spPr bwMode="auto">
          <a:xfrm flipH="1" flipV="1">
            <a:off x="3581400" y="3657600"/>
            <a:ext cx="152400" cy="381000"/>
          </a:xfrm>
          <a:prstGeom prst="line">
            <a:avLst/>
          </a:prstGeom>
          <a:noFill/>
          <a:ln w="9525">
            <a:solidFill>
              <a:schemeClr val="tx1"/>
            </a:solidFill>
            <a:round/>
            <a:headEnd/>
            <a:tailEnd type="triangle" w="med" len="med"/>
          </a:ln>
          <a:effectLst/>
        </p:spPr>
        <p:txBody>
          <a:bodyPr/>
          <a:lstStyle/>
          <a:p>
            <a:endParaRPr lang="en-US"/>
          </a:p>
        </p:txBody>
      </p:sp>
      <p:sp>
        <p:nvSpPr>
          <p:cNvPr id="13324" name="Line 12"/>
          <p:cNvSpPr>
            <a:spLocks noChangeShapeType="1"/>
          </p:cNvSpPr>
          <p:nvPr/>
        </p:nvSpPr>
        <p:spPr bwMode="auto">
          <a:xfrm flipH="1">
            <a:off x="4267200" y="3581400"/>
            <a:ext cx="457200" cy="0"/>
          </a:xfrm>
          <a:prstGeom prst="line">
            <a:avLst/>
          </a:prstGeom>
          <a:noFill/>
          <a:ln w="9525">
            <a:solidFill>
              <a:schemeClr val="tx1"/>
            </a:solidFill>
            <a:round/>
            <a:headEnd/>
            <a:tailEnd type="triangle" w="med" len="med"/>
          </a:ln>
          <a:effectLst/>
        </p:spPr>
        <p:txBody>
          <a:bodyPr/>
          <a:lstStyle/>
          <a:p>
            <a:endParaRPr lang="en-US"/>
          </a:p>
        </p:txBody>
      </p:sp>
      <p:sp>
        <p:nvSpPr>
          <p:cNvPr id="13325" name="Text Box 13"/>
          <p:cNvSpPr txBox="1">
            <a:spLocks noChangeArrowheads="1"/>
          </p:cNvSpPr>
          <p:nvPr/>
        </p:nvSpPr>
        <p:spPr bwMode="auto">
          <a:xfrm>
            <a:off x="1295400" y="4038600"/>
            <a:ext cx="2057400" cy="274638"/>
          </a:xfrm>
          <a:prstGeom prst="rect">
            <a:avLst/>
          </a:prstGeom>
          <a:noFill/>
          <a:ln w="9525">
            <a:noFill/>
            <a:miter lim="800000"/>
            <a:headEnd/>
            <a:tailEnd/>
          </a:ln>
          <a:effectLst/>
        </p:spPr>
        <p:txBody>
          <a:bodyPr>
            <a:spAutoFit/>
          </a:bodyPr>
          <a:lstStyle/>
          <a:p>
            <a:pPr>
              <a:spcBef>
                <a:spcPct val="50000"/>
              </a:spcBef>
            </a:pPr>
            <a:r>
              <a:rPr lang="en-US" sz="1200"/>
              <a:t>Inner Cone: 5000-6300 deg F</a:t>
            </a:r>
          </a:p>
        </p:txBody>
      </p:sp>
      <p:sp>
        <p:nvSpPr>
          <p:cNvPr id="13326" name="Text Box 14"/>
          <p:cNvSpPr txBox="1">
            <a:spLocks noChangeArrowheads="1"/>
          </p:cNvSpPr>
          <p:nvPr/>
        </p:nvSpPr>
        <p:spPr bwMode="auto">
          <a:xfrm>
            <a:off x="3581400" y="3962400"/>
            <a:ext cx="2286000" cy="457200"/>
          </a:xfrm>
          <a:prstGeom prst="rect">
            <a:avLst/>
          </a:prstGeom>
          <a:noFill/>
          <a:ln w="9525">
            <a:noFill/>
            <a:miter lim="800000"/>
            <a:headEnd/>
            <a:tailEnd/>
          </a:ln>
          <a:effectLst/>
        </p:spPr>
        <p:txBody>
          <a:bodyPr>
            <a:spAutoFit/>
          </a:bodyPr>
          <a:lstStyle/>
          <a:p>
            <a:endParaRPr lang="en-US"/>
          </a:p>
        </p:txBody>
      </p:sp>
      <p:sp>
        <p:nvSpPr>
          <p:cNvPr id="13327" name="Text Box 15"/>
          <p:cNvSpPr txBox="1">
            <a:spLocks noChangeArrowheads="1"/>
          </p:cNvSpPr>
          <p:nvPr/>
        </p:nvSpPr>
        <p:spPr bwMode="auto">
          <a:xfrm>
            <a:off x="3429000" y="4038600"/>
            <a:ext cx="2286000" cy="274638"/>
          </a:xfrm>
          <a:prstGeom prst="rect">
            <a:avLst/>
          </a:prstGeom>
          <a:noFill/>
          <a:ln w="9525">
            <a:noFill/>
            <a:miter lim="800000"/>
            <a:headEnd/>
            <a:tailEnd/>
          </a:ln>
          <a:effectLst/>
        </p:spPr>
        <p:txBody>
          <a:bodyPr>
            <a:spAutoFit/>
          </a:bodyPr>
          <a:lstStyle/>
          <a:p>
            <a:pPr>
              <a:spcBef>
                <a:spcPct val="50000"/>
              </a:spcBef>
            </a:pPr>
            <a:r>
              <a:rPr lang="en-US" sz="1200"/>
              <a:t>Combustion Envelope 3800 deg F</a:t>
            </a:r>
          </a:p>
        </p:txBody>
      </p:sp>
      <p:sp>
        <p:nvSpPr>
          <p:cNvPr id="13328" name="Text Box 16"/>
          <p:cNvSpPr txBox="1">
            <a:spLocks noChangeArrowheads="1"/>
          </p:cNvSpPr>
          <p:nvPr/>
        </p:nvSpPr>
        <p:spPr bwMode="auto">
          <a:xfrm>
            <a:off x="4800600" y="3505200"/>
            <a:ext cx="1752600" cy="274638"/>
          </a:xfrm>
          <a:prstGeom prst="rect">
            <a:avLst/>
          </a:prstGeom>
          <a:noFill/>
          <a:ln w="9525">
            <a:noFill/>
            <a:miter lim="800000"/>
            <a:headEnd/>
            <a:tailEnd/>
          </a:ln>
          <a:effectLst/>
        </p:spPr>
        <p:txBody>
          <a:bodyPr>
            <a:spAutoFit/>
          </a:bodyPr>
          <a:lstStyle/>
          <a:p>
            <a:pPr>
              <a:spcBef>
                <a:spcPct val="50000"/>
              </a:spcBef>
            </a:pPr>
            <a:r>
              <a:rPr lang="en-US" sz="1200"/>
              <a:t>2300 deg F</a:t>
            </a:r>
          </a:p>
        </p:txBody>
      </p:sp>
      <p:sp>
        <p:nvSpPr>
          <p:cNvPr id="13329" name="Text Box 17"/>
          <p:cNvSpPr txBox="1">
            <a:spLocks noChangeArrowheads="1"/>
          </p:cNvSpPr>
          <p:nvPr/>
        </p:nvSpPr>
        <p:spPr bwMode="auto">
          <a:xfrm>
            <a:off x="1143000" y="3505200"/>
            <a:ext cx="1066800" cy="274638"/>
          </a:xfrm>
          <a:prstGeom prst="rect">
            <a:avLst/>
          </a:prstGeom>
          <a:solidFill>
            <a:srgbClr val="FFFFFF"/>
          </a:solidFill>
          <a:ln w="9525">
            <a:noFill/>
            <a:miter lim="800000"/>
            <a:headEnd/>
            <a:tailEnd/>
          </a:ln>
          <a:effectLst/>
        </p:spPr>
        <p:txBody>
          <a:bodyPr>
            <a:spAutoFit/>
          </a:bodyPr>
          <a:lstStyle/>
          <a:p>
            <a:pPr>
              <a:spcBef>
                <a:spcPct val="50000"/>
              </a:spcBef>
            </a:pPr>
            <a:r>
              <a:rPr lang="en-US" sz="1200"/>
              <a:t>TORCH TIP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Flames </a:t>
            </a:r>
            <a:endParaRPr lang="en-US" dirty="0"/>
          </a:p>
        </p:txBody>
      </p:sp>
      <p:sp>
        <p:nvSpPr>
          <p:cNvPr id="3" name="Content Placeholder 2"/>
          <p:cNvSpPr>
            <a:spLocks noGrp="1"/>
          </p:cNvSpPr>
          <p:nvPr>
            <p:ph idx="1"/>
          </p:nvPr>
        </p:nvSpPr>
        <p:spPr>
          <a:xfrm>
            <a:off x="762000" y="3429000"/>
            <a:ext cx="7772400" cy="3276600"/>
          </a:xfrm>
        </p:spPr>
        <p:txBody>
          <a:bodyPr/>
          <a:lstStyle/>
          <a:p>
            <a:pPr algn="just">
              <a:lnSpc>
                <a:spcPct val="150000"/>
              </a:lnSpc>
            </a:pPr>
            <a:r>
              <a:rPr lang="en-US" sz="1600" dirty="0" smtClean="0"/>
              <a:t> The flame can be divided in to three zones. Zone ‘1’ is very near to the outlet of torch, where oxygen reacts with acetylene and burning of two gases takes place.</a:t>
            </a:r>
          </a:p>
          <a:p>
            <a:pPr algn="just">
              <a:lnSpc>
                <a:spcPct val="150000"/>
              </a:lnSpc>
            </a:pPr>
            <a:r>
              <a:rPr lang="en-US" sz="1600" dirty="0" smtClean="0"/>
              <a:t> Zone ‘2’ produces carbon monoxide and hydrogen in ratio 2 : 1 by  volume.</a:t>
            </a:r>
          </a:p>
          <a:p>
            <a:pPr algn="just">
              <a:lnSpc>
                <a:spcPct val="150000"/>
              </a:lnSpc>
            </a:pPr>
            <a:r>
              <a:rPr lang="en-US" sz="1600" dirty="0" smtClean="0"/>
              <a:t>This zone gives the highest temperature of Welding the flame</a:t>
            </a:r>
          </a:p>
          <a:p>
            <a:pPr algn="just">
              <a:lnSpc>
                <a:spcPct val="150000"/>
              </a:lnSpc>
            </a:pPr>
            <a:r>
              <a:rPr lang="en-US" sz="1600" dirty="0" smtClean="0"/>
              <a:t>Zone ‘3’ is the outermost zone of the flame.</a:t>
            </a:r>
          </a:p>
          <a:p>
            <a:pPr algn="just">
              <a:lnSpc>
                <a:spcPct val="150000"/>
              </a:lnSpc>
            </a:pPr>
            <a:r>
              <a:rPr lang="en-US" sz="1600" dirty="0" smtClean="0"/>
              <a:t>Temperature of this zone is comparatively low. </a:t>
            </a:r>
          </a:p>
          <a:p>
            <a:pPr algn="just">
              <a:lnSpc>
                <a:spcPct val="150000"/>
              </a:lnSpc>
            </a:pPr>
            <a:r>
              <a:rPr lang="en-US" sz="1600" dirty="0" smtClean="0"/>
              <a:t>This zone converts CO to CO2 and </a:t>
            </a:r>
            <a:r>
              <a:rPr lang="en-US" sz="1600" dirty="0" err="1" smtClean="0"/>
              <a:t>H2O</a:t>
            </a:r>
            <a:r>
              <a:rPr lang="en-US" sz="1600" dirty="0" smtClean="0"/>
              <a:t> </a:t>
            </a:r>
            <a:r>
              <a:rPr lang="en-US" sz="1600" dirty="0" err="1" smtClean="0"/>
              <a:t>vapours</a:t>
            </a:r>
            <a:r>
              <a:rPr lang="en-US" sz="1600" dirty="0" smtClean="0"/>
              <a:t>. </a:t>
            </a: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1981200" y="1447800"/>
            <a:ext cx="5128592" cy="18288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Types of Flames </a:t>
            </a:r>
            <a:endParaRPr lang="en-US" dirty="0"/>
          </a:p>
        </p:txBody>
      </p:sp>
      <p:sp>
        <p:nvSpPr>
          <p:cNvPr id="3" name="Content Placeholder 2"/>
          <p:cNvSpPr>
            <a:spLocks noGrp="1"/>
          </p:cNvSpPr>
          <p:nvPr>
            <p:ph idx="1"/>
          </p:nvPr>
        </p:nvSpPr>
        <p:spPr>
          <a:xfrm>
            <a:off x="685800" y="1371600"/>
            <a:ext cx="7772400" cy="5257800"/>
          </a:xfrm>
        </p:spPr>
        <p:txBody>
          <a:bodyPr/>
          <a:lstStyle/>
          <a:p>
            <a:pPr>
              <a:lnSpc>
                <a:spcPct val="150000"/>
              </a:lnSpc>
            </a:pPr>
            <a:r>
              <a:rPr lang="en-US" sz="1800" dirty="0" smtClean="0"/>
              <a:t>Oxygen is turned on, flame immediately changes into a long white inner area (Feather) surrounded by a transparent blue envelope is called </a:t>
            </a:r>
            <a:r>
              <a:rPr lang="en-US" sz="1800" b="1" dirty="0" smtClean="0"/>
              <a:t>Carburizing flame </a:t>
            </a:r>
            <a:r>
              <a:rPr lang="en-US" sz="1800" dirty="0" smtClean="0"/>
              <a:t>(</a:t>
            </a:r>
            <a:r>
              <a:rPr lang="en-US" sz="1800" dirty="0" err="1" smtClean="0"/>
              <a:t>3000</a:t>
            </a:r>
            <a:r>
              <a:rPr lang="en-US" sz="1800" baseline="30000" dirty="0" err="1" smtClean="0"/>
              <a:t>0</a:t>
            </a:r>
            <a:r>
              <a:rPr lang="en-US" sz="1800" dirty="0" err="1" smtClean="0"/>
              <a:t>c</a:t>
            </a:r>
            <a:r>
              <a:rPr lang="en-US" sz="1800" dirty="0" smtClean="0"/>
              <a:t>)</a:t>
            </a:r>
          </a:p>
          <a:p>
            <a:pPr>
              <a:lnSpc>
                <a:spcPct val="150000"/>
              </a:lnSpc>
            </a:pPr>
            <a:r>
              <a:rPr lang="en-US" sz="1800" dirty="0" smtClean="0"/>
              <a:t>Addition of little more oxygen give a bright whitish cone surrounded by the transparent blue envelope is called </a:t>
            </a:r>
            <a:r>
              <a:rPr lang="en-US" sz="1800" b="1" dirty="0" smtClean="0"/>
              <a:t>Neutral flame </a:t>
            </a:r>
            <a:r>
              <a:rPr lang="en-US" sz="1800" dirty="0" smtClean="0"/>
              <a:t>(It has a balance of fuel gas and oxygen) (</a:t>
            </a:r>
            <a:r>
              <a:rPr lang="en-US" sz="1800" dirty="0" err="1" smtClean="0"/>
              <a:t>3200</a:t>
            </a:r>
            <a:r>
              <a:rPr lang="en-US" sz="1800" baseline="30000" dirty="0" err="1" smtClean="0"/>
              <a:t>0</a:t>
            </a:r>
            <a:r>
              <a:rPr lang="en-US" sz="1800" dirty="0" err="1" smtClean="0"/>
              <a:t>c</a:t>
            </a:r>
            <a:r>
              <a:rPr lang="en-US" sz="1800" dirty="0" smtClean="0"/>
              <a:t>)</a:t>
            </a:r>
          </a:p>
          <a:p>
            <a:pPr>
              <a:lnSpc>
                <a:spcPct val="150000"/>
              </a:lnSpc>
            </a:pPr>
            <a:r>
              <a:rPr lang="en-US" sz="1800" dirty="0" smtClean="0"/>
              <a:t>Used for welding steels, aluminium, copper and cast iron</a:t>
            </a:r>
          </a:p>
          <a:p>
            <a:pPr>
              <a:lnSpc>
                <a:spcPct val="150000"/>
              </a:lnSpc>
            </a:pPr>
            <a:r>
              <a:rPr lang="en-US" sz="1800" dirty="0" smtClean="0"/>
              <a:t>If more oxygen is added, the cone becomes darker and more pointed, while the envelope becomes shorter and more fierce is called </a:t>
            </a:r>
            <a:r>
              <a:rPr lang="en-US" sz="1800" b="1" dirty="0" smtClean="0"/>
              <a:t>Oxidizing flame </a:t>
            </a:r>
            <a:r>
              <a:rPr lang="en-US" sz="1800" dirty="0" smtClean="0"/>
              <a:t>Has the highest temperature about </a:t>
            </a:r>
            <a:r>
              <a:rPr lang="en-US" sz="1800" dirty="0" err="1" smtClean="0"/>
              <a:t>3400</a:t>
            </a:r>
            <a:r>
              <a:rPr lang="en-US" sz="1800" baseline="30000" dirty="0" err="1" smtClean="0"/>
              <a:t>0</a:t>
            </a:r>
            <a:r>
              <a:rPr lang="en-US" sz="1800" dirty="0" err="1" smtClean="0"/>
              <a:t>c</a:t>
            </a:r>
            <a:endParaRPr lang="en-US" sz="1800" dirty="0" smtClean="0"/>
          </a:p>
          <a:p>
            <a:pPr>
              <a:lnSpc>
                <a:spcPct val="150000"/>
              </a:lnSpc>
            </a:pPr>
            <a:r>
              <a:rPr lang="en-US" sz="1800" dirty="0" smtClean="0"/>
              <a:t>Used for welding brass and brazing operation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lstStyle/>
          <a:p>
            <a:r>
              <a:rPr lang="en-US"/>
              <a:t>Types of Welding</a:t>
            </a:r>
          </a:p>
        </p:txBody>
      </p:sp>
      <p:sp>
        <p:nvSpPr>
          <p:cNvPr id="5124" name="Line 4"/>
          <p:cNvSpPr>
            <a:spLocks noChangeShapeType="1"/>
          </p:cNvSpPr>
          <p:nvPr/>
        </p:nvSpPr>
        <p:spPr bwMode="auto">
          <a:xfrm>
            <a:off x="4343400" y="1752600"/>
            <a:ext cx="0" cy="914400"/>
          </a:xfrm>
          <a:prstGeom prst="line">
            <a:avLst/>
          </a:prstGeom>
          <a:noFill/>
          <a:ln w="19050">
            <a:solidFill>
              <a:schemeClr val="tx1"/>
            </a:solidFill>
            <a:round/>
            <a:headEnd/>
            <a:tailEnd/>
          </a:ln>
          <a:effectLst/>
        </p:spPr>
        <p:txBody>
          <a:bodyPr/>
          <a:lstStyle/>
          <a:p>
            <a:endParaRPr lang="en-US"/>
          </a:p>
        </p:txBody>
      </p:sp>
      <p:sp>
        <p:nvSpPr>
          <p:cNvPr id="5125" name="Text Box 5"/>
          <p:cNvSpPr txBox="1">
            <a:spLocks noChangeArrowheads="1"/>
          </p:cNvSpPr>
          <p:nvPr/>
        </p:nvSpPr>
        <p:spPr bwMode="auto">
          <a:xfrm>
            <a:off x="1371600" y="2514600"/>
            <a:ext cx="22098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Fusion Welding</a:t>
            </a:r>
          </a:p>
        </p:txBody>
      </p:sp>
      <p:sp>
        <p:nvSpPr>
          <p:cNvPr id="5126" name="Text Box 6"/>
          <p:cNvSpPr txBox="1">
            <a:spLocks noChangeArrowheads="1"/>
          </p:cNvSpPr>
          <p:nvPr/>
        </p:nvSpPr>
        <p:spPr bwMode="auto">
          <a:xfrm>
            <a:off x="5181600" y="2514600"/>
            <a:ext cx="23622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Pressure Welding</a:t>
            </a:r>
          </a:p>
        </p:txBody>
      </p:sp>
      <p:sp>
        <p:nvSpPr>
          <p:cNvPr id="5127" name="Line 7"/>
          <p:cNvSpPr>
            <a:spLocks noChangeShapeType="1"/>
          </p:cNvSpPr>
          <p:nvPr/>
        </p:nvSpPr>
        <p:spPr bwMode="auto">
          <a:xfrm>
            <a:off x="3581400" y="2667000"/>
            <a:ext cx="1600200" cy="0"/>
          </a:xfrm>
          <a:prstGeom prst="line">
            <a:avLst/>
          </a:prstGeom>
          <a:noFill/>
          <a:ln w="9525">
            <a:solidFill>
              <a:schemeClr val="tx1"/>
            </a:solidFill>
            <a:round/>
            <a:headEnd/>
            <a:tailEnd/>
          </a:ln>
          <a:effectLst/>
        </p:spPr>
        <p:txBody>
          <a:bodyPr/>
          <a:lstStyle/>
          <a:p>
            <a:endParaRPr lang="en-US"/>
          </a:p>
        </p:txBody>
      </p:sp>
      <p:sp>
        <p:nvSpPr>
          <p:cNvPr id="5128" name="Text Box 8"/>
          <p:cNvSpPr txBox="1">
            <a:spLocks noChangeArrowheads="1"/>
          </p:cNvSpPr>
          <p:nvPr/>
        </p:nvSpPr>
        <p:spPr bwMode="auto">
          <a:xfrm>
            <a:off x="381000" y="3352800"/>
            <a:ext cx="20574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Homogeneous</a:t>
            </a:r>
          </a:p>
        </p:txBody>
      </p:sp>
      <p:sp>
        <p:nvSpPr>
          <p:cNvPr id="5129" name="Text Box 9"/>
          <p:cNvSpPr txBox="1">
            <a:spLocks noChangeArrowheads="1"/>
          </p:cNvSpPr>
          <p:nvPr/>
        </p:nvSpPr>
        <p:spPr bwMode="auto">
          <a:xfrm>
            <a:off x="2819400" y="3352800"/>
            <a:ext cx="20574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Heterogeneous</a:t>
            </a:r>
          </a:p>
        </p:txBody>
      </p:sp>
      <p:sp>
        <p:nvSpPr>
          <p:cNvPr id="5130" name="Line 10"/>
          <p:cNvSpPr>
            <a:spLocks noChangeShapeType="1"/>
          </p:cNvSpPr>
          <p:nvPr/>
        </p:nvSpPr>
        <p:spPr bwMode="auto">
          <a:xfrm>
            <a:off x="2590800" y="2971800"/>
            <a:ext cx="0" cy="609600"/>
          </a:xfrm>
          <a:prstGeom prst="line">
            <a:avLst/>
          </a:prstGeom>
          <a:noFill/>
          <a:ln w="9525">
            <a:solidFill>
              <a:schemeClr val="tx1"/>
            </a:solidFill>
            <a:round/>
            <a:headEnd/>
            <a:tailEnd/>
          </a:ln>
          <a:effectLst/>
        </p:spPr>
        <p:txBody>
          <a:bodyPr/>
          <a:lstStyle/>
          <a:p>
            <a:endParaRPr lang="en-US"/>
          </a:p>
        </p:txBody>
      </p:sp>
      <p:sp>
        <p:nvSpPr>
          <p:cNvPr id="5131" name="Line 11"/>
          <p:cNvSpPr>
            <a:spLocks noChangeShapeType="1"/>
          </p:cNvSpPr>
          <p:nvPr/>
        </p:nvSpPr>
        <p:spPr bwMode="auto">
          <a:xfrm>
            <a:off x="2438400" y="3581400"/>
            <a:ext cx="381000" cy="0"/>
          </a:xfrm>
          <a:prstGeom prst="line">
            <a:avLst/>
          </a:prstGeom>
          <a:noFill/>
          <a:ln w="9525">
            <a:solidFill>
              <a:schemeClr val="tx1"/>
            </a:solidFill>
            <a:round/>
            <a:headEnd/>
            <a:tailEnd/>
          </a:ln>
          <a:effectLst/>
        </p:spPr>
        <p:txBody>
          <a:bodyPr/>
          <a:lstStyle/>
          <a:p>
            <a:endParaRPr lang="en-US"/>
          </a:p>
        </p:txBody>
      </p:sp>
      <p:sp>
        <p:nvSpPr>
          <p:cNvPr id="5132" name="Text Box 12"/>
          <p:cNvSpPr txBox="1">
            <a:spLocks noChangeArrowheads="1"/>
          </p:cNvSpPr>
          <p:nvPr/>
        </p:nvSpPr>
        <p:spPr bwMode="auto">
          <a:xfrm>
            <a:off x="2819400" y="4114800"/>
            <a:ext cx="12954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Brazing</a:t>
            </a:r>
          </a:p>
        </p:txBody>
      </p:sp>
      <p:sp>
        <p:nvSpPr>
          <p:cNvPr id="5133" name="Text Box 13"/>
          <p:cNvSpPr txBox="1">
            <a:spLocks noChangeArrowheads="1"/>
          </p:cNvSpPr>
          <p:nvPr/>
        </p:nvSpPr>
        <p:spPr bwMode="auto">
          <a:xfrm>
            <a:off x="4572000" y="4114800"/>
            <a:ext cx="15240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Soldering</a:t>
            </a:r>
          </a:p>
        </p:txBody>
      </p:sp>
      <p:sp>
        <p:nvSpPr>
          <p:cNvPr id="5134" name="Text Box 14"/>
          <p:cNvSpPr txBox="1">
            <a:spLocks noChangeArrowheads="1"/>
          </p:cNvSpPr>
          <p:nvPr/>
        </p:nvSpPr>
        <p:spPr bwMode="auto">
          <a:xfrm>
            <a:off x="76200" y="4191000"/>
            <a:ext cx="20574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b="1" i="1">
                <a:solidFill>
                  <a:schemeClr val="hlink"/>
                </a:solidFill>
                <a:latin typeface="Arial" charset="0"/>
              </a:rPr>
              <a:t>Gas Welding</a:t>
            </a:r>
          </a:p>
        </p:txBody>
      </p:sp>
      <p:sp>
        <p:nvSpPr>
          <p:cNvPr id="5136" name="Text Box 16"/>
          <p:cNvSpPr txBox="1">
            <a:spLocks noChangeArrowheads="1"/>
          </p:cNvSpPr>
          <p:nvPr/>
        </p:nvSpPr>
        <p:spPr bwMode="auto">
          <a:xfrm>
            <a:off x="609600" y="4876800"/>
            <a:ext cx="16002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Electroslag</a:t>
            </a:r>
          </a:p>
        </p:txBody>
      </p:sp>
      <p:sp>
        <p:nvSpPr>
          <p:cNvPr id="5137" name="Text Box 17"/>
          <p:cNvSpPr txBox="1">
            <a:spLocks noChangeArrowheads="1"/>
          </p:cNvSpPr>
          <p:nvPr/>
        </p:nvSpPr>
        <p:spPr bwMode="auto">
          <a:xfrm>
            <a:off x="0" y="5562600"/>
            <a:ext cx="25908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High Energy Beam</a:t>
            </a:r>
          </a:p>
        </p:txBody>
      </p:sp>
      <p:sp>
        <p:nvSpPr>
          <p:cNvPr id="5138" name="Text Box 18"/>
          <p:cNvSpPr txBox="1">
            <a:spLocks noChangeArrowheads="1"/>
          </p:cNvSpPr>
          <p:nvPr/>
        </p:nvSpPr>
        <p:spPr bwMode="auto">
          <a:xfrm>
            <a:off x="1295400" y="6248400"/>
            <a:ext cx="17526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Electric Arc</a:t>
            </a:r>
          </a:p>
        </p:txBody>
      </p:sp>
      <p:sp>
        <p:nvSpPr>
          <p:cNvPr id="5139" name="Text Box 19"/>
          <p:cNvSpPr txBox="1">
            <a:spLocks noChangeArrowheads="1"/>
          </p:cNvSpPr>
          <p:nvPr/>
        </p:nvSpPr>
        <p:spPr bwMode="auto">
          <a:xfrm>
            <a:off x="3962400" y="4953000"/>
            <a:ext cx="8382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b="1" i="1">
                <a:solidFill>
                  <a:schemeClr val="hlink"/>
                </a:solidFill>
                <a:latin typeface="Arial" charset="0"/>
              </a:rPr>
              <a:t>MIG</a:t>
            </a:r>
          </a:p>
        </p:txBody>
      </p:sp>
      <p:sp>
        <p:nvSpPr>
          <p:cNvPr id="5141" name="Text Box 21"/>
          <p:cNvSpPr txBox="1">
            <a:spLocks noChangeArrowheads="1"/>
          </p:cNvSpPr>
          <p:nvPr/>
        </p:nvSpPr>
        <p:spPr bwMode="auto">
          <a:xfrm>
            <a:off x="3962400" y="5486400"/>
            <a:ext cx="8382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b="1" i="1">
                <a:solidFill>
                  <a:schemeClr val="hlink"/>
                </a:solidFill>
                <a:latin typeface="Arial" charset="0"/>
              </a:rPr>
              <a:t>TIG</a:t>
            </a:r>
          </a:p>
        </p:txBody>
      </p:sp>
      <p:sp>
        <p:nvSpPr>
          <p:cNvPr id="5142" name="Text Box 22"/>
          <p:cNvSpPr txBox="1">
            <a:spLocks noChangeArrowheads="1"/>
          </p:cNvSpPr>
          <p:nvPr/>
        </p:nvSpPr>
        <p:spPr bwMode="auto">
          <a:xfrm>
            <a:off x="3962400" y="6096000"/>
            <a:ext cx="45720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b="1" i="1">
                <a:solidFill>
                  <a:schemeClr val="hlink"/>
                </a:solidFill>
                <a:latin typeface="Arial" charset="0"/>
              </a:rPr>
              <a:t>Shielded Metal Arc – “Stick”</a:t>
            </a:r>
          </a:p>
        </p:txBody>
      </p:sp>
      <p:sp>
        <p:nvSpPr>
          <p:cNvPr id="5143" name="Line 23"/>
          <p:cNvSpPr>
            <a:spLocks noChangeShapeType="1"/>
          </p:cNvSpPr>
          <p:nvPr/>
        </p:nvSpPr>
        <p:spPr bwMode="auto">
          <a:xfrm>
            <a:off x="1219200" y="3810000"/>
            <a:ext cx="0" cy="381000"/>
          </a:xfrm>
          <a:prstGeom prst="line">
            <a:avLst/>
          </a:prstGeom>
          <a:noFill/>
          <a:ln w="9525">
            <a:solidFill>
              <a:schemeClr val="tx1"/>
            </a:solidFill>
            <a:round/>
            <a:headEnd/>
            <a:tailEnd/>
          </a:ln>
          <a:effectLst/>
        </p:spPr>
        <p:txBody>
          <a:bodyPr/>
          <a:lstStyle/>
          <a:p>
            <a:endParaRPr lang="en-US"/>
          </a:p>
        </p:txBody>
      </p:sp>
      <p:sp>
        <p:nvSpPr>
          <p:cNvPr id="5145" name="Line 25"/>
          <p:cNvSpPr>
            <a:spLocks noChangeShapeType="1"/>
          </p:cNvSpPr>
          <p:nvPr/>
        </p:nvSpPr>
        <p:spPr bwMode="auto">
          <a:xfrm>
            <a:off x="2057400" y="3810000"/>
            <a:ext cx="0" cy="1066800"/>
          </a:xfrm>
          <a:prstGeom prst="line">
            <a:avLst/>
          </a:prstGeom>
          <a:noFill/>
          <a:ln w="9525">
            <a:solidFill>
              <a:schemeClr val="tx1"/>
            </a:solidFill>
            <a:round/>
            <a:headEnd/>
            <a:tailEnd/>
          </a:ln>
          <a:effectLst/>
        </p:spPr>
        <p:txBody>
          <a:bodyPr/>
          <a:lstStyle/>
          <a:p>
            <a:endParaRPr lang="en-US"/>
          </a:p>
        </p:txBody>
      </p:sp>
      <p:sp>
        <p:nvSpPr>
          <p:cNvPr id="5146" name="Line 26"/>
          <p:cNvSpPr>
            <a:spLocks noChangeShapeType="1"/>
          </p:cNvSpPr>
          <p:nvPr/>
        </p:nvSpPr>
        <p:spPr bwMode="auto">
          <a:xfrm>
            <a:off x="2286000" y="3810000"/>
            <a:ext cx="0" cy="1752600"/>
          </a:xfrm>
          <a:prstGeom prst="line">
            <a:avLst/>
          </a:prstGeom>
          <a:noFill/>
          <a:ln w="9525">
            <a:solidFill>
              <a:schemeClr val="tx1"/>
            </a:solidFill>
            <a:round/>
            <a:headEnd/>
            <a:tailEnd/>
          </a:ln>
          <a:effectLst/>
        </p:spPr>
        <p:txBody>
          <a:bodyPr/>
          <a:lstStyle/>
          <a:p>
            <a:endParaRPr lang="en-US"/>
          </a:p>
        </p:txBody>
      </p:sp>
      <p:sp>
        <p:nvSpPr>
          <p:cNvPr id="5147" name="Line 27"/>
          <p:cNvSpPr>
            <a:spLocks noChangeShapeType="1"/>
          </p:cNvSpPr>
          <p:nvPr/>
        </p:nvSpPr>
        <p:spPr bwMode="auto">
          <a:xfrm>
            <a:off x="2438400" y="3810000"/>
            <a:ext cx="381000" cy="2438400"/>
          </a:xfrm>
          <a:prstGeom prst="line">
            <a:avLst/>
          </a:prstGeom>
          <a:noFill/>
          <a:ln w="9525">
            <a:solidFill>
              <a:schemeClr val="tx1"/>
            </a:solidFill>
            <a:round/>
            <a:headEnd/>
            <a:tailEnd/>
          </a:ln>
          <a:effectLst/>
        </p:spPr>
        <p:txBody>
          <a:bodyPr/>
          <a:lstStyle/>
          <a:p>
            <a:endParaRPr lang="en-US"/>
          </a:p>
        </p:txBody>
      </p:sp>
      <p:sp>
        <p:nvSpPr>
          <p:cNvPr id="5148" name="Line 28"/>
          <p:cNvSpPr>
            <a:spLocks noChangeShapeType="1"/>
          </p:cNvSpPr>
          <p:nvPr/>
        </p:nvSpPr>
        <p:spPr bwMode="auto">
          <a:xfrm>
            <a:off x="4343400" y="3810000"/>
            <a:ext cx="0" cy="533400"/>
          </a:xfrm>
          <a:prstGeom prst="line">
            <a:avLst/>
          </a:prstGeom>
          <a:noFill/>
          <a:ln w="9525">
            <a:solidFill>
              <a:schemeClr val="tx1"/>
            </a:solidFill>
            <a:round/>
            <a:headEnd/>
            <a:tailEnd/>
          </a:ln>
          <a:effectLst/>
        </p:spPr>
        <p:txBody>
          <a:bodyPr/>
          <a:lstStyle/>
          <a:p>
            <a:endParaRPr lang="en-US"/>
          </a:p>
        </p:txBody>
      </p:sp>
      <p:sp>
        <p:nvSpPr>
          <p:cNvPr id="5149" name="Line 29"/>
          <p:cNvSpPr>
            <a:spLocks noChangeShapeType="1"/>
          </p:cNvSpPr>
          <p:nvPr/>
        </p:nvSpPr>
        <p:spPr bwMode="auto">
          <a:xfrm flipH="1">
            <a:off x="4114800" y="4343400"/>
            <a:ext cx="457200" cy="0"/>
          </a:xfrm>
          <a:prstGeom prst="line">
            <a:avLst/>
          </a:prstGeom>
          <a:noFill/>
          <a:ln w="9525">
            <a:solidFill>
              <a:schemeClr val="tx1"/>
            </a:solidFill>
            <a:round/>
            <a:headEnd/>
            <a:tailEnd/>
          </a:ln>
          <a:effectLst/>
        </p:spPr>
        <p:txBody>
          <a:bodyPr/>
          <a:lstStyle/>
          <a:p>
            <a:endParaRPr lang="en-US"/>
          </a:p>
        </p:txBody>
      </p:sp>
      <p:sp>
        <p:nvSpPr>
          <p:cNvPr id="5150" name="Line 30"/>
          <p:cNvSpPr>
            <a:spLocks noChangeShapeType="1"/>
          </p:cNvSpPr>
          <p:nvPr/>
        </p:nvSpPr>
        <p:spPr bwMode="auto">
          <a:xfrm flipV="1">
            <a:off x="3048000" y="5181600"/>
            <a:ext cx="914400" cy="1143000"/>
          </a:xfrm>
          <a:prstGeom prst="line">
            <a:avLst/>
          </a:prstGeom>
          <a:noFill/>
          <a:ln w="9525">
            <a:solidFill>
              <a:schemeClr val="tx1"/>
            </a:solidFill>
            <a:round/>
            <a:headEnd/>
            <a:tailEnd/>
          </a:ln>
          <a:effectLst/>
        </p:spPr>
        <p:txBody>
          <a:bodyPr/>
          <a:lstStyle/>
          <a:p>
            <a:endParaRPr lang="en-US"/>
          </a:p>
        </p:txBody>
      </p:sp>
      <p:sp>
        <p:nvSpPr>
          <p:cNvPr id="5151" name="Line 31"/>
          <p:cNvSpPr>
            <a:spLocks noChangeShapeType="1"/>
          </p:cNvSpPr>
          <p:nvPr/>
        </p:nvSpPr>
        <p:spPr bwMode="auto">
          <a:xfrm flipV="1">
            <a:off x="3048000" y="5715000"/>
            <a:ext cx="914400" cy="609600"/>
          </a:xfrm>
          <a:prstGeom prst="line">
            <a:avLst/>
          </a:prstGeom>
          <a:noFill/>
          <a:ln w="9525">
            <a:solidFill>
              <a:schemeClr val="tx1"/>
            </a:solidFill>
            <a:round/>
            <a:headEnd/>
            <a:tailEnd/>
          </a:ln>
          <a:effectLst/>
        </p:spPr>
        <p:txBody>
          <a:bodyPr/>
          <a:lstStyle/>
          <a:p>
            <a:endParaRPr lang="en-US"/>
          </a:p>
        </p:txBody>
      </p:sp>
      <p:sp>
        <p:nvSpPr>
          <p:cNvPr id="5152" name="Line 32"/>
          <p:cNvSpPr>
            <a:spLocks noChangeShapeType="1"/>
          </p:cNvSpPr>
          <p:nvPr/>
        </p:nvSpPr>
        <p:spPr bwMode="auto">
          <a:xfrm>
            <a:off x="3048000" y="6324600"/>
            <a:ext cx="914400" cy="0"/>
          </a:xfrm>
          <a:prstGeom prst="line">
            <a:avLst/>
          </a:prstGeom>
          <a:noFill/>
          <a:ln w="9525">
            <a:solidFill>
              <a:schemeClr val="tx1"/>
            </a:solidFill>
            <a:round/>
            <a:headEnd/>
            <a:tailEnd/>
          </a:ln>
          <a:effectLst/>
        </p:spPr>
        <p:txBody>
          <a:bodyPr/>
          <a:lstStyle/>
          <a:p>
            <a:endParaRPr lang="en-US"/>
          </a:p>
        </p:txBody>
      </p:sp>
      <p:sp>
        <p:nvSpPr>
          <p:cNvPr id="5153" name="Text Box 33"/>
          <p:cNvSpPr txBox="1">
            <a:spLocks noChangeArrowheads="1"/>
          </p:cNvSpPr>
          <p:nvPr/>
        </p:nvSpPr>
        <p:spPr bwMode="auto">
          <a:xfrm>
            <a:off x="5410200" y="3276600"/>
            <a:ext cx="2362200" cy="466725"/>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US"/>
              <a:t>Friction Welding</a:t>
            </a:r>
          </a:p>
        </p:txBody>
      </p:sp>
      <p:sp>
        <p:nvSpPr>
          <p:cNvPr id="5154" name="Line 34"/>
          <p:cNvSpPr>
            <a:spLocks noChangeShapeType="1"/>
          </p:cNvSpPr>
          <p:nvPr/>
        </p:nvSpPr>
        <p:spPr bwMode="auto">
          <a:xfrm flipH="1" flipV="1">
            <a:off x="4343400" y="2667000"/>
            <a:ext cx="1066800" cy="838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1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12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12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512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5130"/>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51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132"/>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5133"/>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5148"/>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0"/>
                                  </p:stCondLst>
                                  <p:childTnLst>
                                    <p:set>
                                      <p:cBhvr>
                                        <p:cTn id="41" dur="1" fill="hold">
                                          <p:stCondLst>
                                            <p:cond delay="499"/>
                                          </p:stCondLst>
                                        </p:cTn>
                                        <p:tgtEl>
                                          <p:spTgt spid="51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5134"/>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51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13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5138"/>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499"/>
                                          </p:stCondLst>
                                        </p:cTn>
                                        <p:tgtEl>
                                          <p:spTgt spid="5143"/>
                                        </p:tgtEl>
                                        <p:attrNameLst>
                                          <p:attrName>style.visibility</p:attrName>
                                        </p:attrNameLst>
                                      </p:cBhvr>
                                      <p:to>
                                        <p:strVal val="visible"/>
                                      </p:to>
                                    </p:set>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499"/>
                                          </p:stCondLst>
                                        </p:cTn>
                                        <p:tgtEl>
                                          <p:spTgt spid="5145"/>
                                        </p:tgtEl>
                                        <p:attrNameLst>
                                          <p:attrName>style.visibility</p:attrName>
                                        </p:attrNameLst>
                                      </p:cBhvr>
                                      <p:to>
                                        <p:strVal val="visible"/>
                                      </p:to>
                                    </p:set>
                                  </p:childTnLst>
                                </p:cTn>
                              </p:par>
                            </p:childTnLst>
                          </p:cTn>
                        </p:par>
                        <p:par>
                          <p:cTn id="62" fill="hold">
                            <p:stCondLst>
                              <p:cond delay="2000"/>
                            </p:stCondLst>
                            <p:childTnLst>
                              <p:par>
                                <p:cTn id="63" presetID="1" presetClass="entr" presetSubtype="0" fill="hold" grpId="0" nodeType="afterEffect">
                                  <p:stCondLst>
                                    <p:cond delay="0"/>
                                  </p:stCondLst>
                                  <p:childTnLst>
                                    <p:set>
                                      <p:cBhvr>
                                        <p:cTn id="64" dur="1" fill="hold">
                                          <p:stCondLst>
                                            <p:cond delay="499"/>
                                          </p:stCondLst>
                                        </p:cTn>
                                        <p:tgtEl>
                                          <p:spTgt spid="5146"/>
                                        </p:tgtEl>
                                        <p:attrNameLst>
                                          <p:attrName>style.visibility</p:attrName>
                                        </p:attrNameLst>
                                      </p:cBhvr>
                                      <p:to>
                                        <p:strVal val="visible"/>
                                      </p:to>
                                    </p:set>
                                  </p:childTnLst>
                                </p:cTn>
                              </p:par>
                            </p:childTnLst>
                          </p:cTn>
                        </p:par>
                        <p:par>
                          <p:cTn id="65" fill="hold">
                            <p:stCondLst>
                              <p:cond delay="2500"/>
                            </p:stCondLst>
                            <p:childTnLst>
                              <p:par>
                                <p:cTn id="66" presetID="1" presetClass="entr" presetSubtype="0" fill="hold" grpId="0" nodeType="afterEffect">
                                  <p:stCondLst>
                                    <p:cond delay="0"/>
                                  </p:stCondLst>
                                  <p:childTnLst>
                                    <p:set>
                                      <p:cBhvr>
                                        <p:cTn id="67" dur="1" fill="hold">
                                          <p:stCondLst>
                                            <p:cond delay="499"/>
                                          </p:stCondLst>
                                        </p:cTn>
                                        <p:tgtEl>
                                          <p:spTgt spid="514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5139"/>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499"/>
                                          </p:stCondLst>
                                        </p:cTn>
                                        <p:tgtEl>
                                          <p:spTgt spid="5141"/>
                                        </p:tgtEl>
                                        <p:attrNameLst>
                                          <p:attrName>style.visibility</p:attrName>
                                        </p:attrNameLst>
                                      </p:cBhvr>
                                      <p:to>
                                        <p:strVal val="visible"/>
                                      </p:to>
                                    </p:set>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499"/>
                                          </p:stCondLst>
                                        </p:cTn>
                                        <p:tgtEl>
                                          <p:spTgt spid="5142"/>
                                        </p:tgtEl>
                                        <p:attrNameLst>
                                          <p:attrName>style.visibility</p:attrName>
                                        </p:attrNameLst>
                                      </p:cBhvr>
                                      <p:to>
                                        <p:strVal val="visible"/>
                                      </p:to>
                                    </p:set>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499"/>
                                          </p:stCondLst>
                                        </p:cTn>
                                        <p:tgtEl>
                                          <p:spTgt spid="5150"/>
                                        </p:tgtEl>
                                        <p:attrNameLst>
                                          <p:attrName>style.visibility</p:attrName>
                                        </p:attrNameLst>
                                      </p:cBhvr>
                                      <p:to>
                                        <p:strVal val="visible"/>
                                      </p:to>
                                    </p:set>
                                  </p:childTnLst>
                                </p:cTn>
                              </p:par>
                            </p:childTnLst>
                          </p:cTn>
                        </p:par>
                        <p:par>
                          <p:cTn id="81" fill="hold">
                            <p:stCondLst>
                              <p:cond delay="2000"/>
                            </p:stCondLst>
                            <p:childTnLst>
                              <p:par>
                                <p:cTn id="82" presetID="1" presetClass="entr" presetSubtype="0" fill="hold" grpId="0" nodeType="afterEffect">
                                  <p:stCondLst>
                                    <p:cond delay="0"/>
                                  </p:stCondLst>
                                  <p:childTnLst>
                                    <p:set>
                                      <p:cBhvr>
                                        <p:cTn id="83" dur="1" fill="hold">
                                          <p:stCondLst>
                                            <p:cond delay="499"/>
                                          </p:stCondLst>
                                        </p:cTn>
                                        <p:tgtEl>
                                          <p:spTgt spid="5151"/>
                                        </p:tgtEl>
                                        <p:attrNameLst>
                                          <p:attrName>style.visibility</p:attrName>
                                        </p:attrNameLst>
                                      </p:cBhvr>
                                      <p:to>
                                        <p:strVal val="visible"/>
                                      </p:to>
                                    </p:set>
                                  </p:childTnLst>
                                </p:cTn>
                              </p:par>
                            </p:childTnLst>
                          </p:cTn>
                        </p:par>
                        <p:par>
                          <p:cTn id="84" fill="hold">
                            <p:stCondLst>
                              <p:cond delay="2500"/>
                            </p:stCondLst>
                            <p:childTnLst>
                              <p:par>
                                <p:cTn id="85" presetID="1" presetClass="entr" presetSubtype="0" fill="hold" grpId="0" nodeType="afterEffect">
                                  <p:stCondLst>
                                    <p:cond delay="0"/>
                                  </p:stCondLst>
                                  <p:childTnLst>
                                    <p:set>
                                      <p:cBhvr>
                                        <p:cTn id="86" dur="1" fill="hold">
                                          <p:stCondLst>
                                            <p:cond delay="499"/>
                                          </p:stCondLst>
                                        </p:cTn>
                                        <p:tgtEl>
                                          <p:spTgt spid="5152"/>
                                        </p:tgtEl>
                                        <p:attrNameLst>
                                          <p:attrName>style.visibility</p:attrName>
                                        </p:attrNameLst>
                                      </p:cBhvr>
                                      <p:to>
                                        <p:strVal val="visible"/>
                                      </p:to>
                                    </p:set>
                                  </p:childTnLst>
                                </p:cTn>
                              </p:par>
                            </p:childTnLst>
                          </p:cTn>
                        </p:par>
                        <p:par>
                          <p:cTn id="87" fill="hold">
                            <p:stCondLst>
                              <p:cond delay="3000"/>
                            </p:stCondLst>
                            <p:childTnLst>
                              <p:par>
                                <p:cTn id="88" presetID="1" presetClass="entr" presetSubtype="0" fill="hold" grpId="0" nodeType="afterEffect">
                                  <p:stCondLst>
                                    <p:cond delay="0"/>
                                  </p:stCondLst>
                                  <p:childTnLst>
                                    <p:set>
                                      <p:cBhvr>
                                        <p:cTn id="89" dur="1" fill="hold">
                                          <p:stCondLst>
                                            <p:cond delay="499"/>
                                          </p:stCondLst>
                                        </p:cTn>
                                        <p:tgtEl>
                                          <p:spTgt spid="5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autoUpdateAnimBg="0"/>
      <p:bldP spid="5126" grpId="0" animBg="1" autoUpdateAnimBg="0"/>
      <p:bldP spid="5127" grpId="0" animBg="1"/>
      <p:bldP spid="5128" grpId="0" animBg="1" autoUpdateAnimBg="0"/>
      <p:bldP spid="5129" grpId="0" animBg="1" autoUpdateAnimBg="0"/>
      <p:bldP spid="5130" grpId="0" animBg="1"/>
      <p:bldP spid="5131" grpId="0" animBg="1"/>
      <p:bldP spid="5132" grpId="0" animBg="1" autoUpdateAnimBg="0"/>
      <p:bldP spid="5133" grpId="0" animBg="1" autoUpdateAnimBg="0"/>
      <p:bldP spid="5134" grpId="0" animBg="1" autoUpdateAnimBg="0"/>
      <p:bldP spid="5136" grpId="0" animBg="1" autoUpdateAnimBg="0"/>
      <p:bldP spid="5137" grpId="0" animBg="1" autoUpdateAnimBg="0"/>
      <p:bldP spid="5138" grpId="0" animBg="1" autoUpdateAnimBg="0"/>
      <p:bldP spid="5139" grpId="0" animBg="1" autoUpdateAnimBg="0"/>
      <p:bldP spid="5141" grpId="0" animBg="1" autoUpdateAnimBg="0"/>
      <p:bldP spid="5142" grpId="0" animBg="1" autoUpdateAnimBg="0"/>
      <p:bldP spid="5143" grpId="0" animBg="1"/>
      <p:bldP spid="5145" grpId="0" animBg="1"/>
      <p:bldP spid="5146" grpId="0" animBg="1"/>
      <p:bldP spid="5147" grpId="0" animBg="1"/>
      <p:bldP spid="5148" grpId="0" animBg="1"/>
      <p:bldP spid="5149" grpId="0" animBg="1"/>
      <p:bldP spid="5150" grpId="0" animBg="1"/>
      <p:bldP spid="5151" grpId="0" animBg="1"/>
      <p:bldP spid="5152" grpId="0" animBg="1"/>
      <p:bldP spid="515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Types of Flames </a:t>
            </a:r>
            <a:endParaRPr lang="en-US" dirty="0"/>
          </a:p>
        </p:txBody>
      </p:sp>
      <p:pic>
        <p:nvPicPr>
          <p:cNvPr id="80898" name="Picture 2"/>
          <p:cNvPicPr>
            <a:picLocks noGrp="1" noChangeAspect="1" noChangeArrowheads="1"/>
          </p:cNvPicPr>
          <p:nvPr>
            <p:ph idx="1"/>
          </p:nvPr>
        </p:nvPicPr>
        <p:blipFill>
          <a:blip r:embed="rId2" cstate="print"/>
          <a:srcRect/>
          <a:stretch>
            <a:fillRect/>
          </a:stretch>
        </p:blipFill>
        <p:spPr bwMode="auto">
          <a:xfrm>
            <a:off x="762000" y="1676400"/>
            <a:ext cx="7696200" cy="472678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GAS CUTTING</a:t>
            </a:r>
            <a:endParaRPr lang="en-US" dirty="0"/>
          </a:p>
        </p:txBody>
      </p:sp>
      <p:sp>
        <p:nvSpPr>
          <p:cNvPr id="3" name="Content Placeholder 2"/>
          <p:cNvSpPr>
            <a:spLocks noGrp="1"/>
          </p:cNvSpPr>
          <p:nvPr>
            <p:ph idx="1"/>
          </p:nvPr>
        </p:nvSpPr>
        <p:spPr>
          <a:xfrm>
            <a:off x="685800" y="1371600"/>
            <a:ext cx="7772400" cy="5334000"/>
          </a:xfrm>
        </p:spPr>
        <p:txBody>
          <a:bodyPr/>
          <a:lstStyle/>
          <a:p>
            <a:pPr algn="just">
              <a:lnSpc>
                <a:spcPct val="150000"/>
              </a:lnSpc>
            </a:pPr>
            <a:r>
              <a:rPr lang="en-US" sz="1800" dirty="0" smtClean="0"/>
              <a:t>Ferrous metal is heated in to red hot condition and a jet of pure oxygen is projected onto the surface, which rapidly oxidizes</a:t>
            </a:r>
          </a:p>
          <a:p>
            <a:pPr algn="just">
              <a:lnSpc>
                <a:spcPct val="150000"/>
              </a:lnSpc>
            </a:pPr>
            <a:r>
              <a:rPr lang="en-US" sz="1800" dirty="0" smtClean="0"/>
              <a:t>Oxides having lower melting point than the metal, melt and are blown away by the force of the jet, to make a cut</a:t>
            </a:r>
          </a:p>
          <a:p>
            <a:pPr algn="just">
              <a:lnSpc>
                <a:spcPct val="150000"/>
              </a:lnSpc>
            </a:pPr>
            <a:r>
              <a:rPr lang="en-US" sz="1800" dirty="0" smtClean="0"/>
              <a:t>Fast and efficient method of cutting steel to a high degree of accuracy</a:t>
            </a:r>
          </a:p>
          <a:p>
            <a:pPr algn="just">
              <a:lnSpc>
                <a:spcPct val="150000"/>
              </a:lnSpc>
            </a:pPr>
            <a:r>
              <a:rPr lang="en-US" sz="1800" dirty="0" smtClean="0"/>
              <a:t>Torch is different from welding</a:t>
            </a:r>
          </a:p>
          <a:p>
            <a:pPr algn="just">
              <a:lnSpc>
                <a:spcPct val="150000"/>
              </a:lnSpc>
            </a:pPr>
            <a:r>
              <a:rPr lang="en-US" sz="1800" dirty="0" smtClean="0"/>
              <a:t>Cutting torch has preheat orifice and one central orifice for oxygen jet</a:t>
            </a:r>
          </a:p>
          <a:p>
            <a:pPr algn="just">
              <a:lnSpc>
                <a:spcPct val="150000"/>
              </a:lnSpc>
            </a:pPr>
            <a:r>
              <a:rPr lang="en-US" sz="1800" b="1" dirty="0" smtClean="0"/>
              <a:t>PIERCING </a:t>
            </a:r>
            <a:r>
              <a:rPr lang="en-US" sz="1800" dirty="0" smtClean="0"/>
              <a:t>and </a:t>
            </a:r>
            <a:r>
              <a:rPr lang="en-US" sz="1800" b="1" dirty="0" smtClean="0"/>
              <a:t>GOUGING </a:t>
            </a:r>
            <a:r>
              <a:rPr lang="en-US" sz="1800" dirty="0" smtClean="0"/>
              <a:t>are two important operations</a:t>
            </a:r>
          </a:p>
          <a:p>
            <a:pPr algn="just">
              <a:lnSpc>
                <a:spcPct val="150000"/>
              </a:lnSpc>
            </a:pPr>
            <a:r>
              <a:rPr lang="en-US" sz="1800" b="1" dirty="0" smtClean="0"/>
              <a:t>Piercing</a:t>
            </a:r>
            <a:r>
              <a:rPr lang="en-US" sz="1800" dirty="0" smtClean="0"/>
              <a:t>, used to cut a hole at the centre of the plate or away from the edge of the plate</a:t>
            </a:r>
          </a:p>
          <a:p>
            <a:pPr algn="just">
              <a:lnSpc>
                <a:spcPct val="150000"/>
              </a:lnSpc>
            </a:pPr>
            <a:r>
              <a:rPr lang="en-US" sz="1800" b="1" dirty="0" smtClean="0"/>
              <a:t>Gouging</a:t>
            </a:r>
            <a:r>
              <a:rPr lang="en-US" sz="1800" dirty="0" smtClean="0"/>
              <a:t>, to cut a groove into the steel surface</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Arc welding </a:t>
            </a:r>
            <a:endParaRPr lang="en-US" dirty="0"/>
          </a:p>
        </p:txBody>
      </p:sp>
      <p:sp>
        <p:nvSpPr>
          <p:cNvPr id="3" name="Content Placeholder 2"/>
          <p:cNvSpPr>
            <a:spLocks noGrp="1"/>
          </p:cNvSpPr>
          <p:nvPr>
            <p:ph idx="1"/>
          </p:nvPr>
        </p:nvSpPr>
        <p:spPr>
          <a:xfrm>
            <a:off x="685800" y="1447800"/>
            <a:ext cx="7772400" cy="5257800"/>
          </a:xfrm>
        </p:spPr>
        <p:txBody>
          <a:bodyPr/>
          <a:lstStyle/>
          <a:p>
            <a:pPr algn="just">
              <a:lnSpc>
                <a:spcPct val="150000"/>
              </a:lnSpc>
            </a:pPr>
            <a:r>
              <a:rPr lang="en-US" sz="2000" dirty="0" smtClean="0"/>
              <a:t>Electric arc welding is one of the fusion welding processes in which coalescence of the metal is achieved by the heat from an electric arc between an electrode and work piece.</a:t>
            </a:r>
          </a:p>
          <a:p>
            <a:pPr algn="just">
              <a:lnSpc>
                <a:spcPct val="150000"/>
              </a:lnSpc>
            </a:pPr>
            <a:r>
              <a:rPr lang="en-US" sz="2000" dirty="0" smtClean="0"/>
              <a:t>Electric arc is generated when electrode is brought into contact with the work and is then quickly separated by a short distance approximately 2 mm. </a:t>
            </a:r>
          </a:p>
          <a:p>
            <a:pPr algn="just">
              <a:lnSpc>
                <a:spcPct val="150000"/>
              </a:lnSpc>
            </a:pPr>
            <a:r>
              <a:rPr lang="en-US" sz="2000" dirty="0" smtClean="0"/>
              <a:t>The circuit operates at low voltage and high current so arc is established in the gap due to thermoionic emission from electrode (Cathode) to work piece (Anode).</a:t>
            </a:r>
          </a:p>
          <a:p>
            <a:pPr>
              <a:lnSpc>
                <a:spcPct val="150000"/>
              </a:lnSpc>
            </a:pPr>
            <a:r>
              <a:rPr lang="en-US" sz="2000" dirty="0" smtClean="0"/>
              <a:t>This arc produces at temperature of the order of </a:t>
            </a:r>
            <a:r>
              <a:rPr lang="en-US" sz="2000" dirty="0" err="1" smtClean="0"/>
              <a:t>5500°C</a:t>
            </a:r>
            <a:r>
              <a:rPr lang="en-US" sz="2000" dirty="0" smtClean="0"/>
              <a:t> or higher.</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 welding </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a:xfrm>
            <a:off x="1523999" y="2057399"/>
            <a:ext cx="6082069" cy="4038601"/>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p:spPr>
        <p:txBody>
          <a:bodyPr/>
          <a:lstStyle/>
          <a:p>
            <a:r>
              <a:rPr lang="en-US"/>
              <a:t>Shielded Metal Arc (Stick)</a:t>
            </a:r>
          </a:p>
        </p:txBody>
      </p:sp>
      <p:sp>
        <p:nvSpPr>
          <p:cNvPr id="14339" name="Rectangle 3"/>
          <p:cNvSpPr>
            <a:spLocks noGrp="1" noChangeArrowheads="1"/>
          </p:cNvSpPr>
          <p:nvPr>
            <p:ph type="body" idx="1"/>
          </p:nvPr>
        </p:nvSpPr>
        <p:spPr>
          <a:ln/>
        </p:spPr>
        <p:txBody>
          <a:bodyPr/>
          <a:lstStyle/>
          <a:p>
            <a:pPr>
              <a:lnSpc>
                <a:spcPct val="90000"/>
              </a:lnSpc>
            </a:pPr>
            <a:r>
              <a:rPr lang="en-US" sz="2800"/>
              <a:t>An electric arc is generated between a coated electrode and the parent metal</a:t>
            </a:r>
          </a:p>
          <a:p>
            <a:pPr>
              <a:lnSpc>
                <a:spcPct val="90000"/>
              </a:lnSpc>
            </a:pPr>
            <a:r>
              <a:rPr lang="en-US" sz="2800"/>
              <a:t>The coated electrode carries the electric current to form the arc, produces a gas to control the atmosphere and provides filler metal for the weld bead</a:t>
            </a:r>
          </a:p>
          <a:p>
            <a:pPr>
              <a:lnSpc>
                <a:spcPct val="90000"/>
              </a:lnSpc>
            </a:pPr>
            <a:r>
              <a:rPr lang="en-US" sz="2800"/>
              <a:t>Electric current may be AC or DC.  If the current is DC, the polarity will affect the weld size and application</a:t>
            </a:r>
          </a:p>
          <a:p>
            <a:pPr>
              <a:lnSpc>
                <a:spcPct val="90000"/>
              </a:lnSpc>
            </a:pPr>
            <a:endParaRPr lang="en-US"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Metal arc welding </a:t>
            </a:r>
            <a:endParaRPr lang="en-US" dirty="0"/>
          </a:p>
        </p:txBody>
      </p:sp>
      <p:pic>
        <p:nvPicPr>
          <p:cNvPr id="4" name="Picture 4" descr="smaw"/>
          <p:cNvPicPr>
            <a:picLocks noGrp="1" noChangeAspect="1" noChangeArrowheads="1"/>
          </p:cNvPicPr>
          <p:nvPr>
            <p:ph idx="1"/>
          </p:nvPr>
        </p:nvPicPr>
        <p:blipFill>
          <a:blip r:embed="rId2" cstate="print"/>
          <a:srcRect/>
          <a:stretch>
            <a:fillRect/>
          </a:stretch>
        </p:blipFill>
        <p:spPr>
          <a:xfrm>
            <a:off x="2286000" y="1524000"/>
            <a:ext cx="4267200" cy="5174864"/>
          </a:xfrm>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Arc Welding Equipments</a:t>
            </a:r>
            <a:endParaRPr lang="en-US" dirty="0"/>
          </a:p>
        </p:txBody>
      </p:sp>
      <p:sp>
        <p:nvSpPr>
          <p:cNvPr id="3" name="Content Placeholder 2"/>
          <p:cNvSpPr>
            <a:spLocks noGrp="1"/>
          </p:cNvSpPr>
          <p:nvPr>
            <p:ph idx="1"/>
          </p:nvPr>
        </p:nvSpPr>
        <p:spPr>
          <a:xfrm>
            <a:off x="762000" y="1066800"/>
            <a:ext cx="7772400" cy="5638800"/>
          </a:xfrm>
        </p:spPr>
        <p:txBody>
          <a:bodyPr/>
          <a:lstStyle/>
          <a:p>
            <a:pPr>
              <a:lnSpc>
                <a:spcPct val="150000"/>
              </a:lnSpc>
              <a:buNone/>
            </a:pPr>
            <a:r>
              <a:rPr lang="en-US" sz="1400" b="1" dirty="0" smtClean="0"/>
              <a:t>Facilitator Equipment Welding </a:t>
            </a:r>
          </a:p>
          <a:p>
            <a:pPr>
              <a:lnSpc>
                <a:spcPct val="150000"/>
              </a:lnSpc>
            </a:pPr>
            <a:r>
              <a:rPr lang="en-US" sz="1200" dirty="0" smtClean="0"/>
              <a:t>(a) Power source (welding machine) </a:t>
            </a:r>
          </a:p>
          <a:p>
            <a:pPr>
              <a:lnSpc>
                <a:spcPct val="150000"/>
              </a:lnSpc>
            </a:pPr>
            <a:r>
              <a:rPr lang="en-US" sz="1200" dirty="0" smtClean="0"/>
              <a:t>(b) Electrode holder </a:t>
            </a:r>
          </a:p>
          <a:p>
            <a:pPr>
              <a:lnSpc>
                <a:spcPct val="150000"/>
              </a:lnSpc>
            </a:pPr>
            <a:r>
              <a:rPr lang="en-US" sz="1200" dirty="0" smtClean="0"/>
              <a:t>(c) Work table </a:t>
            </a:r>
          </a:p>
          <a:p>
            <a:pPr>
              <a:lnSpc>
                <a:spcPct val="150000"/>
              </a:lnSpc>
            </a:pPr>
            <a:r>
              <a:rPr lang="en-US" sz="1200" dirty="0" smtClean="0"/>
              <a:t>(d) Cables (for connection) </a:t>
            </a:r>
          </a:p>
          <a:p>
            <a:pPr>
              <a:lnSpc>
                <a:spcPct val="150000"/>
              </a:lnSpc>
            </a:pPr>
            <a:r>
              <a:rPr lang="en-US" sz="1200" dirty="0" smtClean="0"/>
              <a:t>(e) Finishing devices like chipping, hammer, wire brush, etc. </a:t>
            </a:r>
          </a:p>
          <a:p>
            <a:pPr>
              <a:lnSpc>
                <a:spcPct val="150000"/>
              </a:lnSpc>
              <a:buNone/>
            </a:pPr>
            <a:r>
              <a:rPr lang="en-US" sz="1400" b="1" dirty="0" smtClean="0"/>
              <a:t>Consumable Equipment </a:t>
            </a:r>
          </a:p>
          <a:p>
            <a:pPr>
              <a:lnSpc>
                <a:spcPct val="150000"/>
              </a:lnSpc>
            </a:pPr>
            <a:r>
              <a:rPr lang="en-US" sz="1200" dirty="0" smtClean="0"/>
              <a:t>(a) Electrode </a:t>
            </a:r>
          </a:p>
          <a:p>
            <a:pPr>
              <a:lnSpc>
                <a:spcPct val="150000"/>
              </a:lnSpc>
            </a:pPr>
            <a:r>
              <a:rPr lang="en-US" sz="1200" dirty="0" smtClean="0"/>
              <a:t>(b) Flux </a:t>
            </a:r>
          </a:p>
          <a:p>
            <a:pPr>
              <a:lnSpc>
                <a:spcPct val="150000"/>
              </a:lnSpc>
            </a:pPr>
            <a:r>
              <a:rPr lang="en-US" sz="1200" dirty="0" smtClean="0"/>
              <a:t>(c) </a:t>
            </a:r>
            <a:r>
              <a:rPr lang="en-US" sz="1200" dirty="0" err="1" smtClean="0"/>
              <a:t>Workpiece</a:t>
            </a:r>
            <a:r>
              <a:rPr lang="en-US" sz="1200" dirty="0" smtClean="0"/>
              <a:t> </a:t>
            </a:r>
          </a:p>
          <a:p>
            <a:pPr>
              <a:lnSpc>
                <a:spcPct val="150000"/>
              </a:lnSpc>
            </a:pPr>
            <a:r>
              <a:rPr lang="en-US" sz="1200" dirty="0" smtClean="0"/>
              <a:t>(d) Filler metal </a:t>
            </a:r>
          </a:p>
          <a:p>
            <a:pPr>
              <a:lnSpc>
                <a:spcPct val="150000"/>
              </a:lnSpc>
              <a:buNone/>
            </a:pPr>
            <a:r>
              <a:rPr lang="en-US" sz="1400" b="1" dirty="0" smtClean="0"/>
              <a:t>Protecting Equipment </a:t>
            </a:r>
          </a:p>
          <a:p>
            <a:pPr>
              <a:lnSpc>
                <a:spcPct val="150000"/>
              </a:lnSpc>
            </a:pPr>
            <a:r>
              <a:rPr lang="en-US" sz="1200" dirty="0" smtClean="0"/>
              <a:t>(a) Welding shields </a:t>
            </a:r>
          </a:p>
          <a:p>
            <a:pPr>
              <a:lnSpc>
                <a:spcPct val="150000"/>
              </a:lnSpc>
            </a:pPr>
            <a:r>
              <a:rPr lang="en-US" sz="1200" dirty="0" smtClean="0"/>
              <a:t>(b) Goggles </a:t>
            </a:r>
          </a:p>
          <a:p>
            <a:pPr>
              <a:lnSpc>
                <a:spcPct val="150000"/>
              </a:lnSpc>
            </a:pPr>
            <a:r>
              <a:rPr lang="en-US" sz="1200" dirty="0" smtClean="0"/>
              <a:t>(c) Screens </a:t>
            </a:r>
          </a:p>
          <a:p>
            <a:pPr>
              <a:lnSpc>
                <a:spcPct val="150000"/>
              </a:lnSpc>
            </a:pPr>
            <a:r>
              <a:rPr lang="en-US" sz="1200" dirty="0" smtClean="0"/>
              <a:t>(d) Gloves </a:t>
            </a:r>
          </a:p>
          <a:p>
            <a:pPr>
              <a:lnSpc>
                <a:spcPct val="150000"/>
              </a:lnSpc>
            </a:pPr>
            <a:r>
              <a:rPr lang="en-US" sz="1200" dirty="0" smtClean="0"/>
              <a:t>(e) Apron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Welding Power Sources</a:t>
            </a:r>
            <a:endParaRPr lang="en-US" dirty="0"/>
          </a:p>
        </p:txBody>
      </p:sp>
      <p:sp>
        <p:nvSpPr>
          <p:cNvPr id="3" name="Content Placeholder 2"/>
          <p:cNvSpPr>
            <a:spLocks noGrp="1"/>
          </p:cNvSpPr>
          <p:nvPr>
            <p:ph idx="1"/>
          </p:nvPr>
        </p:nvSpPr>
        <p:spPr/>
        <p:txBody>
          <a:bodyPr/>
          <a:lstStyle/>
          <a:p>
            <a:r>
              <a:rPr lang="en-US" dirty="0" smtClean="0"/>
              <a:t>Shielded metal arc welding may utilize either alternating current (AC) or direct current (DC).</a:t>
            </a:r>
          </a:p>
          <a:p>
            <a:r>
              <a:rPr lang="en-US" dirty="0" smtClean="0"/>
              <a:t>Whether to use an AC, DC, or AC/DC power source depends on the type of welding to be done and the electrodes used.</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Factors affecting power source</a:t>
            </a:r>
            <a:endParaRPr lang="en-US" sz="4000" dirty="0"/>
          </a:p>
        </p:txBody>
      </p:sp>
      <p:sp>
        <p:nvSpPr>
          <p:cNvPr id="3" name="Content Placeholder 2"/>
          <p:cNvSpPr>
            <a:spLocks noGrp="1"/>
          </p:cNvSpPr>
          <p:nvPr>
            <p:ph idx="1"/>
          </p:nvPr>
        </p:nvSpPr>
        <p:spPr>
          <a:xfrm>
            <a:off x="381000" y="1447800"/>
            <a:ext cx="8382000" cy="5257800"/>
          </a:xfrm>
        </p:spPr>
        <p:txBody>
          <a:bodyPr/>
          <a:lstStyle/>
          <a:p>
            <a:pPr algn="just">
              <a:lnSpc>
                <a:spcPct val="150000"/>
              </a:lnSpc>
              <a:buNone/>
            </a:pPr>
            <a:r>
              <a:rPr lang="en-US" sz="1800" dirty="0" smtClean="0"/>
              <a:t>1.   </a:t>
            </a:r>
            <a:r>
              <a:rPr lang="en-US" sz="1800" b="1" u="sng" dirty="0" smtClean="0"/>
              <a:t>Electrode Selection</a:t>
            </a:r>
            <a:r>
              <a:rPr lang="en-US" sz="1800" dirty="0" smtClean="0"/>
              <a:t> - Using a DC power source allows the use of a greater range of electrode types.  While most of the electrodes are designed to be used on AC or DC, some will work properly only on DC.</a:t>
            </a:r>
          </a:p>
          <a:p>
            <a:pPr algn="just">
              <a:lnSpc>
                <a:spcPct val="150000"/>
              </a:lnSpc>
              <a:buNone/>
            </a:pPr>
            <a:r>
              <a:rPr lang="en-US" sz="1800" dirty="0" smtClean="0"/>
              <a:t>2.   </a:t>
            </a:r>
            <a:r>
              <a:rPr lang="en-US" sz="1800" b="1" u="sng" dirty="0" smtClean="0"/>
              <a:t>Metal Thickness</a:t>
            </a:r>
            <a:r>
              <a:rPr lang="en-US" sz="1800" dirty="0" smtClean="0"/>
              <a:t> - DC power sources may be used for welding both heavy sections and light gauge work.  Sheet metal is more easily welded with DC because it is easier to strike and maintain the DC arc at low currents.</a:t>
            </a:r>
          </a:p>
          <a:p>
            <a:pPr algn="just">
              <a:lnSpc>
                <a:spcPct val="150000"/>
              </a:lnSpc>
              <a:buNone/>
            </a:pPr>
            <a:r>
              <a:rPr lang="en-US" sz="1800" dirty="0" smtClean="0"/>
              <a:t>5.   </a:t>
            </a:r>
            <a:r>
              <a:rPr lang="en-US" sz="1800" b="1" u="sng" dirty="0" smtClean="0"/>
              <a:t>Arc Blow</a:t>
            </a:r>
            <a:r>
              <a:rPr lang="en-US" sz="1800" dirty="0" smtClean="0"/>
              <a:t> - When welding with DC, magnetic fields are set up throughout the weldment.  In weldments that have varying thickness and protrusions, this magnetic field can affect the arc by making it stray or fluctuate in direction.  This condition is especially troublesome when welding in corners.  AC seldom causes this problem because of the rapidly reversing magnetic field produced.</a:t>
            </a:r>
          </a:p>
          <a:p>
            <a:pPr algn="just">
              <a:lnSpc>
                <a:spcPct val="150000"/>
              </a:lnSpc>
              <a:buNone/>
            </a:pP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Factors affecting power source</a:t>
            </a:r>
            <a:endParaRPr lang="en-US" sz="4000" dirty="0"/>
          </a:p>
        </p:txBody>
      </p:sp>
      <p:sp>
        <p:nvSpPr>
          <p:cNvPr id="3" name="Content Placeholder 2"/>
          <p:cNvSpPr>
            <a:spLocks noGrp="1"/>
          </p:cNvSpPr>
          <p:nvPr>
            <p:ph idx="1"/>
          </p:nvPr>
        </p:nvSpPr>
        <p:spPr>
          <a:xfrm>
            <a:off x="685800" y="1981200"/>
            <a:ext cx="7772400" cy="4495800"/>
          </a:xfrm>
        </p:spPr>
        <p:txBody>
          <a:bodyPr/>
          <a:lstStyle/>
          <a:p>
            <a:pPr algn="just"/>
            <a:r>
              <a:rPr lang="en-US" sz="2400" dirty="0" smtClean="0"/>
              <a:t>3.   </a:t>
            </a:r>
            <a:r>
              <a:rPr lang="en-US" sz="2400" b="1" u="sng" dirty="0" smtClean="0"/>
              <a:t>Distance from Work</a:t>
            </a:r>
            <a:r>
              <a:rPr lang="en-US" sz="2400" dirty="0" smtClean="0"/>
              <a:t> - If the distance from the work to the power source is great, AC is the best choice since the voltage drop through the cables is lower than with DC.  Even though welding cables are made of copper or aluminum (both good conductors), the resistance in the cables becomes greater as the cable length increases.  In other words, a voltage reading taken between the electrode </a:t>
            </a:r>
            <a:r>
              <a:rPr lang="en-US" sz="2400" smtClean="0"/>
              <a:t>and the work </a:t>
            </a:r>
            <a:r>
              <a:rPr lang="en-US" sz="2400" dirty="0" smtClean="0"/>
              <a:t>will be somewhat lower than a reading taken at the output terminals of the power source.  This is known as voltage drop.</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600" dirty="0" smtClean="0"/>
              <a:t>Classification of welding process</a:t>
            </a:r>
            <a:endParaRPr lang="en-US" sz="3600" dirty="0"/>
          </a:p>
        </p:txBody>
      </p:sp>
      <p:pic>
        <p:nvPicPr>
          <p:cNvPr id="73730" name="Picture 2"/>
          <p:cNvPicPr>
            <a:picLocks noGrp="1" noChangeAspect="1" noChangeArrowheads="1"/>
          </p:cNvPicPr>
          <p:nvPr>
            <p:ph idx="1"/>
          </p:nvPr>
        </p:nvPicPr>
        <p:blipFill>
          <a:blip r:embed="rId2" cstate="print"/>
          <a:srcRect/>
          <a:stretch>
            <a:fillRect/>
          </a:stretch>
        </p:blipFill>
        <p:spPr bwMode="auto">
          <a:xfrm>
            <a:off x="1219200" y="1524000"/>
            <a:ext cx="6781800" cy="5167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Factors affecting power source</a:t>
            </a:r>
            <a:endParaRPr lang="en-US" sz="4000" dirty="0"/>
          </a:p>
        </p:txBody>
      </p:sp>
      <p:sp>
        <p:nvSpPr>
          <p:cNvPr id="3" name="Content Placeholder 2"/>
          <p:cNvSpPr>
            <a:spLocks noGrp="1"/>
          </p:cNvSpPr>
          <p:nvPr>
            <p:ph idx="1"/>
          </p:nvPr>
        </p:nvSpPr>
        <p:spPr>
          <a:xfrm>
            <a:off x="685800" y="1600200"/>
            <a:ext cx="7772400" cy="2057400"/>
          </a:xfrm>
        </p:spPr>
        <p:txBody>
          <a:bodyPr/>
          <a:lstStyle/>
          <a:p>
            <a:pPr algn="just"/>
            <a:r>
              <a:rPr lang="en-US" sz="2400" dirty="0" smtClean="0"/>
              <a:t>Electrode negative (-) produces welds with shallow penetration; however, the electrode melt-off rate is high.</a:t>
            </a:r>
          </a:p>
          <a:p>
            <a:pPr algn="just"/>
            <a:r>
              <a:rPr lang="en-US" sz="2400" dirty="0" smtClean="0"/>
              <a:t>Electrode positive (+)produces welds with deep penetration and a narrower weld bead.</a:t>
            </a:r>
            <a:endParaRPr lang="en-US" sz="2400" dirty="0"/>
          </a:p>
        </p:txBody>
      </p:sp>
      <p:pic>
        <p:nvPicPr>
          <p:cNvPr id="93187" name="Picture 3"/>
          <p:cNvPicPr>
            <a:picLocks noChangeAspect="1" noChangeArrowheads="1"/>
          </p:cNvPicPr>
          <p:nvPr/>
        </p:nvPicPr>
        <p:blipFill>
          <a:blip r:embed="rId2" cstate="print"/>
          <a:srcRect/>
          <a:stretch>
            <a:fillRect/>
          </a:stretch>
        </p:blipFill>
        <p:spPr bwMode="auto">
          <a:xfrm>
            <a:off x="1600200" y="3733800"/>
            <a:ext cx="5926997"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Electrode </a:t>
            </a:r>
            <a:endParaRPr lang="en-US" dirty="0"/>
          </a:p>
        </p:txBody>
      </p:sp>
      <p:sp>
        <p:nvSpPr>
          <p:cNvPr id="3" name="Content Placeholder 2"/>
          <p:cNvSpPr>
            <a:spLocks noGrp="1"/>
          </p:cNvSpPr>
          <p:nvPr>
            <p:ph idx="1"/>
          </p:nvPr>
        </p:nvSpPr>
        <p:spPr>
          <a:xfrm>
            <a:off x="685800" y="1447800"/>
            <a:ext cx="7772400" cy="2209800"/>
          </a:xfrm>
        </p:spPr>
        <p:txBody>
          <a:bodyPr/>
          <a:lstStyle/>
          <a:p>
            <a:pPr algn="just">
              <a:lnSpc>
                <a:spcPct val="150000"/>
              </a:lnSpc>
            </a:pPr>
            <a:r>
              <a:rPr lang="en-US" sz="1900" dirty="0" smtClean="0"/>
              <a:t>The electrode rod is made of a material that is compatible with the base material being welded and is covered with a flux that gives off vapors that serve as a shielding gas and provide a layer of slag, both of which protect the weld area from atmospheric contamination.</a:t>
            </a:r>
          </a:p>
          <a:p>
            <a:pPr algn="just">
              <a:lnSpc>
                <a:spcPct val="150000"/>
              </a:lnSpc>
            </a:pPr>
            <a:endParaRPr lang="en-US" sz="1800" dirty="0" smtClean="0"/>
          </a:p>
          <a:p>
            <a:pPr>
              <a:buNone/>
            </a:pPr>
            <a:endParaRPr lang="en-US" dirty="0"/>
          </a:p>
        </p:txBody>
      </p:sp>
      <p:pic>
        <p:nvPicPr>
          <p:cNvPr id="94210" name="Picture 2"/>
          <p:cNvPicPr>
            <a:picLocks noChangeAspect="1" noChangeArrowheads="1"/>
          </p:cNvPicPr>
          <p:nvPr/>
        </p:nvPicPr>
        <p:blipFill>
          <a:blip r:embed="rId2" cstate="print"/>
          <a:srcRect/>
          <a:stretch>
            <a:fillRect/>
          </a:stretch>
        </p:blipFill>
        <p:spPr bwMode="auto">
          <a:xfrm>
            <a:off x="2438400" y="3815508"/>
            <a:ext cx="3810000" cy="2871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Electrode Designation</a:t>
            </a:r>
            <a:endParaRPr lang="en-US" dirty="0"/>
          </a:p>
        </p:txBody>
      </p:sp>
      <p:sp>
        <p:nvSpPr>
          <p:cNvPr id="3" name="Content Placeholder 2"/>
          <p:cNvSpPr>
            <a:spLocks noGrp="1"/>
          </p:cNvSpPr>
          <p:nvPr>
            <p:ph idx="1"/>
          </p:nvPr>
        </p:nvSpPr>
        <p:spPr>
          <a:xfrm>
            <a:off x="685800" y="1447800"/>
            <a:ext cx="7772400" cy="5257800"/>
          </a:xfrm>
        </p:spPr>
        <p:txBody>
          <a:bodyPr/>
          <a:lstStyle/>
          <a:p>
            <a:pPr algn="just">
              <a:lnSpc>
                <a:spcPct val="150000"/>
              </a:lnSpc>
            </a:pPr>
            <a:r>
              <a:rPr lang="en-US" sz="2200" dirty="0" smtClean="0"/>
              <a:t>To designate the electrode two basic standards are used,</a:t>
            </a:r>
          </a:p>
          <a:p>
            <a:pPr marL="514350" indent="-514350" algn="just">
              <a:lnSpc>
                <a:spcPct val="150000"/>
              </a:lnSpc>
              <a:buFont typeface="+mj-lt"/>
              <a:buAutoNum type="arabicParenR"/>
            </a:pPr>
            <a:r>
              <a:rPr lang="en-US" sz="2200" b="1" u="sng" dirty="0" smtClean="0">
                <a:solidFill>
                  <a:srgbClr val="0070C0"/>
                </a:solidFill>
              </a:rPr>
              <a:t>AWS standard: </a:t>
            </a:r>
            <a:r>
              <a:rPr lang="en-US" sz="2200" dirty="0" smtClean="0"/>
              <a:t>Rods are commonly known by their AWS (American Welding Society) name, so it's a useful standard to decode. We'll use </a:t>
            </a:r>
            <a:r>
              <a:rPr lang="en-US" sz="2200" b="1" dirty="0" smtClean="0"/>
              <a:t>E7018</a:t>
            </a:r>
            <a:r>
              <a:rPr lang="en-US" sz="2200" dirty="0" smtClean="0"/>
              <a:t> rods as an example:</a:t>
            </a:r>
          </a:p>
          <a:p>
            <a:pPr marL="514350" indent="-514350" algn="just">
              <a:lnSpc>
                <a:spcPct val="150000"/>
              </a:lnSpc>
              <a:buFont typeface="+mj-lt"/>
              <a:buAutoNum type="arabicParenR"/>
            </a:pPr>
            <a:r>
              <a:rPr lang="en-US" sz="2200" b="1" u="sng" dirty="0" smtClean="0">
                <a:solidFill>
                  <a:srgbClr val="0070C0"/>
                </a:solidFill>
              </a:rPr>
              <a:t>ISO standard:</a:t>
            </a:r>
            <a:r>
              <a:rPr lang="en-US" sz="2200" dirty="0" smtClean="0"/>
              <a:t> The European coding system has recently been amended and is now an International Standard ISO 2560 which is basically the same as EN499.</a:t>
            </a:r>
          </a:p>
          <a:p>
            <a:pPr marL="514350" indent="-514350">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AWS standard</a:t>
            </a:r>
            <a:endParaRPr lang="en-US" dirty="0"/>
          </a:p>
        </p:txBody>
      </p:sp>
      <p:sp>
        <p:nvSpPr>
          <p:cNvPr id="3" name="Content Placeholder 2"/>
          <p:cNvSpPr>
            <a:spLocks noGrp="1"/>
          </p:cNvSpPr>
          <p:nvPr>
            <p:ph idx="1"/>
          </p:nvPr>
        </p:nvSpPr>
        <p:spPr>
          <a:xfrm>
            <a:off x="685800" y="914400"/>
            <a:ext cx="7772400" cy="5791200"/>
          </a:xfrm>
        </p:spPr>
        <p:txBody>
          <a:bodyPr/>
          <a:lstStyle/>
          <a:p>
            <a:r>
              <a:rPr lang="en-US" b="1" u="sng" dirty="0" smtClean="0">
                <a:solidFill>
                  <a:srgbClr val="0070C0"/>
                </a:solidFill>
              </a:rPr>
              <a:t>E7018:</a:t>
            </a:r>
          </a:p>
          <a:p>
            <a:pPr>
              <a:buNone/>
            </a:pPr>
            <a:endParaRPr lang="en-US" u="sng" dirty="0">
              <a:solidFill>
                <a:srgbClr val="0070C0"/>
              </a:solidFill>
            </a:endParaRPr>
          </a:p>
        </p:txBody>
      </p:sp>
      <p:graphicFrame>
        <p:nvGraphicFramePr>
          <p:cNvPr id="4" name="Table 3"/>
          <p:cNvGraphicFramePr>
            <a:graphicFrameLocks noGrp="1"/>
          </p:cNvGraphicFramePr>
          <p:nvPr/>
        </p:nvGraphicFramePr>
        <p:xfrm>
          <a:off x="990600" y="1676400"/>
          <a:ext cx="7315200" cy="4831080"/>
        </p:xfrm>
        <a:graphic>
          <a:graphicData uri="http://schemas.openxmlformats.org/drawingml/2006/table">
            <a:tbl>
              <a:tblPr firstRow="1" bandRow="1">
                <a:tableStyleId>{5C22544A-7EE6-4342-B048-85BDC9FD1C3A}</a:tableStyleId>
              </a:tblPr>
              <a:tblGrid>
                <a:gridCol w="533400"/>
                <a:gridCol w="6781800"/>
              </a:tblGrid>
              <a:tr h="655320">
                <a:tc>
                  <a:txBody>
                    <a:bodyPr/>
                    <a:lstStyle/>
                    <a:p>
                      <a:pPr algn="ctr"/>
                      <a:r>
                        <a:rPr lang="en-US" sz="1800" b="1" i="0" kern="1200" dirty="0" smtClean="0">
                          <a:solidFill>
                            <a:schemeClr val="lt1"/>
                          </a:solidFill>
                          <a:latin typeface="+mn-lt"/>
                          <a:ea typeface="+mn-ea"/>
                          <a:cs typeface="+mn-cs"/>
                        </a:rPr>
                        <a:t>E</a:t>
                      </a:r>
                      <a:endParaRPr lang="en-US" dirty="0"/>
                    </a:p>
                  </a:txBody>
                  <a:tcPr/>
                </a:tc>
                <a:tc>
                  <a:txBody>
                    <a:bodyPr/>
                    <a:lstStyle/>
                    <a:p>
                      <a:pPr algn="just"/>
                      <a:r>
                        <a:rPr lang="en-US" sz="1600" b="1" i="0" kern="1200" dirty="0" smtClean="0">
                          <a:solidFill>
                            <a:schemeClr val="lt1"/>
                          </a:solidFill>
                          <a:latin typeface="+mn-lt"/>
                          <a:ea typeface="+mn-ea"/>
                          <a:cs typeface="+mn-cs"/>
                        </a:rPr>
                        <a:t>Electrode:</a:t>
                      </a:r>
                    </a:p>
                    <a:p>
                      <a:pPr algn="just"/>
                      <a:r>
                        <a:rPr lang="en-US" sz="1600" b="1" i="0" kern="1200" dirty="0" smtClean="0">
                          <a:solidFill>
                            <a:schemeClr val="lt1"/>
                          </a:solidFill>
                          <a:latin typeface="+mn-lt"/>
                          <a:ea typeface="+mn-ea"/>
                          <a:cs typeface="+mn-cs"/>
                        </a:rPr>
                        <a:t>E</a:t>
                      </a:r>
                      <a:r>
                        <a:rPr lang="en-US" sz="1600" b="0" i="0" kern="1200" dirty="0" smtClean="0">
                          <a:solidFill>
                            <a:schemeClr val="lt1"/>
                          </a:solidFill>
                          <a:latin typeface="+mn-lt"/>
                          <a:ea typeface="+mn-ea"/>
                          <a:cs typeface="+mn-cs"/>
                        </a:rPr>
                        <a:t> just means the electrode is for </a:t>
                      </a:r>
                      <a:r>
                        <a:rPr lang="en-US" sz="1600" b="0" i="0" kern="1200" dirty="0" err="1" smtClean="0">
                          <a:solidFill>
                            <a:schemeClr val="lt1"/>
                          </a:solidFill>
                          <a:latin typeface="+mn-lt"/>
                          <a:ea typeface="+mn-ea"/>
                          <a:cs typeface="+mn-cs"/>
                        </a:rPr>
                        <a:t>MMA</a:t>
                      </a:r>
                      <a:r>
                        <a:rPr lang="en-US" sz="1600" b="0" i="0" kern="1200" dirty="0" smtClean="0">
                          <a:solidFill>
                            <a:schemeClr val="lt1"/>
                          </a:solidFill>
                          <a:latin typeface="+mn-lt"/>
                          <a:ea typeface="+mn-ea"/>
                          <a:cs typeface="+mn-cs"/>
                        </a:rPr>
                        <a:t> welding and has a flux coating.</a:t>
                      </a:r>
                    </a:p>
                  </a:txBody>
                  <a:tcPr/>
                </a:tc>
              </a:tr>
              <a:tr h="1066800">
                <a:tc>
                  <a:txBody>
                    <a:bodyPr/>
                    <a:lstStyle/>
                    <a:p>
                      <a:pPr algn="ctr"/>
                      <a:r>
                        <a:rPr lang="en-US" sz="1800" b="1" i="0" kern="1200" dirty="0" smtClean="0">
                          <a:solidFill>
                            <a:schemeClr val="dk1"/>
                          </a:solidFill>
                          <a:latin typeface="+mn-lt"/>
                          <a:ea typeface="+mn-ea"/>
                          <a:cs typeface="+mn-cs"/>
                        </a:rPr>
                        <a:t>70</a:t>
                      </a:r>
                      <a:endParaRPr lang="en-US" dirty="0"/>
                    </a:p>
                  </a:txBody>
                  <a:tcPr/>
                </a:tc>
                <a:tc>
                  <a:txBody>
                    <a:bodyPr/>
                    <a:lstStyle/>
                    <a:p>
                      <a:pPr algn="just"/>
                      <a:r>
                        <a:rPr lang="en-US" sz="1600" b="1" i="0" kern="1200" dirty="0" smtClean="0">
                          <a:solidFill>
                            <a:schemeClr val="dk1"/>
                          </a:solidFill>
                          <a:latin typeface="+mn-lt"/>
                          <a:ea typeface="+mn-ea"/>
                          <a:cs typeface="+mn-cs"/>
                        </a:rPr>
                        <a:t>Tensile Strength (in </a:t>
                      </a:r>
                      <a:r>
                        <a:rPr lang="en-US" sz="1600" b="1" i="0" kern="1200" dirty="0" err="1" smtClean="0">
                          <a:solidFill>
                            <a:schemeClr val="dk1"/>
                          </a:solidFill>
                          <a:latin typeface="+mn-lt"/>
                          <a:ea typeface="+mn-ea"/>
                          <a:cs typeface="+mn-cs"/>
                        </a:rPr>
                        <a:t>ksi</a:t>
                      </a:r>
                      <a:r>
                        <a:rPr lang="en-US" sz="1600" b="1" i="0" kern="1200" dirty="0" smtClean="0">
                          <a:solidFill>
                            <a:schemeClr val="dk1"/>
                          </a:solidFill>
                          <a:latin typeface="+mn-lt"/>
                          <a:ea typeface="+mn-ea"/>
                          <a:cs typeface="+mn-cs"/>
                        </a:rPr>
                        <a:t>):</a:t>
                      </a:r>
                    </a:p>
                    <a:p>
                      <a:pPr algn="just"/>
                      <a:r>
                        <a:rPr lang="en-US" sz="1600" b="0" i="0" kern="1200" dirty="0" smtClean="0">
                          <a:solidFill>
                            <a:schemeClr val="dk1"/>
                          </a:solidFill>
                          <a:latin typeface="+mn-lt"/>
                          <a:ea typeface="+mn-ea"/>
                          <a:cs typeface="+mn-cs"/>
                        </a:rPr>
                        <a:t>The minimum tensile strength measured in kilo-pounds(force) per square inch. In our example </a:t>
                      </a:r>
                      <a:r>
                        <a:rPr lang="en-US" sz="1600" b="1" i="0" kern="1200" dirty="0" smtClean="0">
                          <a:solidFill>
                            <a:schemeClr val="dk1"/>
                          </a:solidFill>
                          <a:latin typeface="+mn-lt"/>
                          <a:ea typeface="+mn-ea"/>
                          <a:cs typeface="+mn-cs"/>
                        </a:rPr>
                        <a:t>70 </a:t>
                      </a:r>
                      <a:r>
                        <a:rPr lang="en-US" sz="1600" b="1" i="0" kern="1200" dirty="0" err="1" smtClean="0">
                          <a:solidFill>
                            <a:schemeClr val="dk1"/>
                          </a:solidFill>
                          <a:latin typeface="+mn-lt"/>
                          <a:ea typeface="+mn-ea"/>
                          <a:cs typeface="+mn-cs"/>
                        </a:rPr>
                        <a:t>ksi</a:t>
                      </a:r>
                      <a:r>
                        <a:rPr lang="en-US" sz="1600" b="0" i="0" kern="1200" dirty="0" smtClean="0">
                          <a:solidFill>
                            <a:schemeClr val="dk1"/>
                          </a:solidFill>
                          <a:latin typeface="+mn-lt"/>
                          <a:ea typeface="+mn-ea"/>
                          <a:cs typeface="+mn-cs"/>
                        </a:rPr>
                        <a:t> would be 70,000 psi pounds(force) per square inch, or 480 N/</a:t>
                      </a:r>
                      <a:r>
                        <a:rPr lang="en-US" sz="1600" b="0" i="0" kern="1200" dirty="0" err="1" smtClean="0">
                          <a:solidFill>
                            <a:schemeClr val="dk1"/>
                          </a:solidFill>
                          <a:latin typeface="+mn-lt"/>
                          <a:ea typeface="+mn-ea"/>
                          <a:cs typeface="+mn-cs"/>
                        </a:rPr>
                        <a:t>mm</a:t>
                      </a:r>
                      <a:r>
                        <a:rPr lang="en-US" sz="1600" b="0" i="0" kern="1200" baseline="30000" dirty="0" err="1" smtClean="0">
                          <a:solidFill>
                            <a:schemeClr val="dk1"/>
                          </a:solidFill>
                          <a:latin typeface="+mn-lt"/>
                          <a:ea typeface="+mn-ea"/>
                          <a:cs typeface="+mn-cs"/>
                        </a:rPr>
                        <a:t>2</a:t>
                      </a:r>
                      <a:r>
                        <a:rPr lang="en-US" sz="1600" b="0" i="0" kern="1200" dirty="0" smtClean="0">
                          <a:solidFill>
                            <a:schemeClr val="dk1"/>
                          </a:solidFill>
                          <a:latin typeface="+mn-lt"/>
                          <a:ea typeface="+mn-ea"/>
                          <a:cs typeface="+mn-cs"/>
                        </a:rPr>
                        <a:t>.</a:t>
                      </a:r>
                    </a:p>
                  </a:txBody>
                  <a:tcPr/>
                </a:tc>
              </a:tr>
              <a:tr h="370840">
                <a:tc>
                  <a:txBody>
                    <a:bodyPr/>
                    <a:lstStyle/>
                    <a:p>
                      <a:pPr algn="ctr"/>
                      <a:r>
                        <a:rPr lang="en-US" sz="1800" b="1" i="0" kern="1200" dirty="0" smtClean="0">
                          <a:solidFill>
                            <a:schemeClr val="dk1"/>
                          </a:solidFill>
                          <a:latin typeface="+mn-lt"/>
                          <a:ea typeface="+mn-ea"/>
                          <a:cs typeface="+mn-cs"/>
                        </a:rPr>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latin typeface="+mn-lt"/>
                          <a:ea typeface="+mn-ea"/>
                          <a:cs typeface="+mn-cs"/>
                        </a:rPr>
                        <a:t>Welding Positions:</a:t>
                      </a:r>
                    </a:p>
                    <a:p>
                      <a:pPr marL="342900" indent="-342900">
                        <a:buAutoNum type="arabicPeriod"/>
                      </a:pPr>
                      <a:r>
                        <a:rPr lang="en-US" sz="1600" dirty="0" smtClean="0"/>
                        <a:t>All position</a:t>
                      </a:r>
                    </a:p>
                    <a:p>
                      <a:pPr marL="342900" indent="-342900">
                        <a:buAutoNum type="arabicPeriod"/>
                      </a:pPr>
                      <a:r>
                        <a:rPr lang="en-US" sz="1600" dirty="0" smtClean="0"/>
                        <a:t>Flat and horizontal position</a:t>
                      </a:r>
                      <a:endParaRPr lang="en-US" sz="1600" dirty="0"/>
                    </a:p>
                  </a:txBody>
                  <a:tcPr/>
                </a:tc>
              </a:tr>
              <a:tr h="370840">
                <a:tc>
                  <a:txBody>
                    <a:bodyPr/>
                    <a:lstStyle/>
                    <a:p>
                      <a:pPr algn="ctr"/>
                      <a:r>
                        <a:rPr lang="en-US" sz="1800" b="1" i="0" kern="1200" dirty="0" smtClean="0">
                          <a:solidFill>
                            <a:schemeClr val="dk1"/>
                          </a:solidFill>
                          <a:latin typeface="+mn-lt"/>
                          <a:ea typeface="+mn-ea"/>
                          <a:cs typeface="+mn-cs"/>
                        </a:rPr>
                        <a:t>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latin typeface="+mn-lt"/>
                          <a:ea typeface="+mn-ea"/>
                          <a:cs typeface="+mn-cs"/>
                        </a:rPr>
                        <a:t>Flux Coating and Current:</a:t>
                      </a:r>
                    </a:p>
                    <a:p>
                      <a:r>
                        <a:rPr lang="en-US" dirty="0" smtClean="0"/>
                        <a:t>0 - </a:t>
                      </a:r>
                      <a:r>
                        <a:rPr lang="en-US" sz="1800" b="0" i="0" kern="1200" dirty="0" smtClean="0">
                          <a:solidFill>
                            <a:schemeClr val="dk1"/>
                          </a:solidFill>
                          <a:latin typeface="+mn-lt"/>
                          <a:ea typeface="+mn-ea"/>
                          <a:cs typeface="+mn-cs"/>
                        </a:rPr>
                        <a:t>High cellulose sodium (Cellulosic)- DC+</a:t>
                      </a:r>
                    </a:p>
                    <a:p>
                      <a:r>
                        <a:rPr lang="en-US" sz="1800" b="0" i="0" kern="1200" dirty="0" smtClean="0">
                          <a:solidFill>
                            <a:schemeClr val="dk1"/>
                          </a:solidFill>
                          <a:latin typeface="+mn-lt"/>
                          <a:ea typeface="+mn-ea"/>
                          <a:cs typeface="+mn-cs"/>
                        </a:rPr>
                        <a:t>1 - High cellulose potassium - AC or DC+ or DC-</a:t>
                      </a:r>
                    </a:p>
                    <a:p>
                      <a:r>
                        <a:rPr lang="en-US" sz="1800" b="0" i="0" kern="1200" dirty="0" smtClean="0">
                          <a:solidFill>
                            <a:schemeClr val="dk1"/>
                          </a:solidFill>
                          <a:latin typeface="+mn-lt"/>
                          <a:ea typeface="+mn-ea"/>
                          <a:cs typeface="+mn-cs"/>
                        </a:rPr>
                        <a:t>2 - High </a:t>
                      </a:r>
                      <a:r>
                        <a:rPr lang="en-US" sz="1800" b="0" i="0" kern="1200" dirty="0" err="1" smtClean="0">
                          <a:solidFill>
                            <a:schemeClr val="dk1"/>
                          </a:solidFill>
                          <a:latin typeface="+mn-lt"/>
                          <a:ea typeface="+mn-ea"/>
                          <a:cs typeface="+mn-cs"/>
                        </a:rPr>
                        <a:t>titania</a:t>
                      </a:r>
                      <a:r>
                        <a:rPr lang="en-US" sz="1800" b="0" i="0" kern="1200" dirty="0" smtClean="0">
                          <a:solidFill>
                            <a:schemeClr val="dk1"/>
                          </a:solidFill>
                          <a:latin typeface="+mn-lt"/>
                          <a:ea typeface="+mn-ea"/>
                          <a:cs typeface="+mn-cs"/>
                        </a:rPr>
                        <a:t> sodium (</a:t>
                      </a:r>
                      <a:r>
                        <a:rPr lang="en-US" sz="1800" b="0" i="0" kern="1200" dirty="0" err="1" smtClean="0">
                          <a:solidFill>
                            <a:schemeClr val="dk1"/>
                          </a:solidFill>
                          <a:latin typeface="+mn-lt"/>
                          <a:ea typeface="+mn-ea"/>
                          <a:cs typeface="+mn-cs"/>
                        </a:rPr>
                        <a:t>Rutile</a:t>
                      </a:r>
                      <a:r>
                        <a:rPr lang="en-US" sz="1800" b="0" i="0" kern="1200" dirty="0" smtClean="0">
                          <a:solidFill>
                            <a:schemeClr val="dk1"/>
                          </a:solidFill>
                          <a:latin typeface="+mn-lt"/>
                          <a:ea typeface="+mn-ea"/>
                          <a:cs typeface="+mn-cs"/>
                        </a:rPr>
                        <a:t>) - AC or DC-</a:t>
                      </a:r>
                    </a:p>
                    <a:p>
                      <a:r>
                        <a:rPr lang="en-US" sz="1800" b="0" i="0" kern="1200" dirty="0" smtClean="0">
                          <a:solidFill>
                            <a:schemeClr val="dk1"/>
                          </a:solidFill>
                          <a:latin typeface="+mn-lt"/>
                          <a:ea typeface="+mn-ea"/>
                          <a:cs typeface="+mn-cs"/>
                        </a:rPr>
                        <a:t>3 - High </a:t>
                      </a:r>
                      <a:r>
                        <a:rPr lang="en-US" sz="1800" b="0" i="0" kern="1200" dirty="0" err="1" smtClean="0">
                          <a:solidFill>
                            <a:schemeClr val="dk1"/>
                          </a:solidFill>
                          <a:latin typeface="+mn-lt"/>
                          <a:ea typeface="+mn-ea"/>
                          <a:cs typeface="+mn-cs"/>
                        </a:rPr>
                        <a:t>titania</a:t>
                      </a:r>
                      <a:r>
                        <a:rPr lang="en-US" sz="1800" b="0" i="0" kern="1200" dirty="0" smtClean="0">
                          <a:solidFill>
                            <a:schemeClr val="dk1"/>
                          </a:solidFill>
                          <a:latin typeface="+mn-lt"/>
                          <a:ea typeface="+mn-ea"/>
                          <a:cs typeface="+mn-cs"/>
                        </a:rPr>
                        <a:t> potassium (</a:t>
                      </a:r>
                      <a:r>
                        <a:rPr lang="en-US" sz="1800" b="0" i="0" kern="1200" dirty="0" err="1" smtClean="0">
                          <a:solidFill>
                            <a:schemeClr val="dk1"/>
                          </a:solidFill>
                          <a:latin typeface="+mn-lt"/>
                          <a:ea typeface="+mn-ea"/>
                          <a:cs typeface="+mn-cs"/>
                        </a:rPr>
                        <a:t>Rutile</a:t>
                      </a:r>
                      <a:r>
                        <a:rPr lang="en-US" sz="1800" b="0" i="0" kern="1200" dirty="0" smtClean="0">
                          <a:solidFill>
                            <a:schemeClr val="dk1"/>
                          </a:solidFill>
                          <a:latin typeface="+mn-lt"/>
                          <a:ea typeface="+mn-ea"/>
                          <a:cs typeface="+mn-cs"/>
                        </a:rPr>
                        <a:t>) - AC or DC+</a:t>
                      </a:r>
                    </a:p>
                    <a:p>
                      <a:r>
                        <a:rPr lang="en-US" sz="1800" b="0" i="0" kern="1200" dirty="0" smtClean="0">
                          <a:solidFill>
                            <a:schemeClr val="dk1"/>
                          </a:solidFill>
                          <a:latin typeface="+mn-lt"/>
                          <a:ea typeface="+mn-ea"/>
                          <a:cs typeface="+mn-cs"/>
                        </a:rPr>
                        <a:t>4 - Iron powder </a:t>
                      </a:r>
                      <a:r>
                        <a:rPr lang="en-US" sz="1800" b="0" i="0" kern="1200" dirty="0" err="1" smtClean="0">
                          <a:solidFill>
                            <a:schemeClr val="dk1"/>
                          </a:solidFill>
                          <a:latin typeface="+mn-lt"/>
                          <a:ea typeface="+mn-ea"/>
                          <a:cs typeface="+mn-cs"/>
                        </a:rPr>
                        <a:t>titania</a:t>
                      </a:r>
                      <a:r>
                        <a:rPr lang="en-US" sz="1800" b="0" i="0" kern="120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Rutile</a:t>
                      </a:r>
                      <a:r>
                        <a:rPr lang="en-US" sz="1800" b="0" i="0" kern="1200" dirty="0" smtClean="0">
                          <a:solidFill>
                            <a:schemeClr val="dk1"/>
                          </a:solidFill>
                          <a:latin typeface="+mn-lt"/>
                          <a:ea typeface="+mn-ea"/>
                          <a:cs typeface="+mn-cs"/>
                        </a:rPr>
                        <a:t>) - AC or DC- or DC+</a:t>
                      </a:r>
                    </a:p>
                    <a:p>
                      <a:r>
                        <a:rPr lang="en-US" sz="1800" b="0" i="0" kern="1200" dirty="0" smtClean="0">
                          <a:solidFill>
                            <a:schemeClr val="dk1"/>
                          </a:solidFill>
                          <a:latin typeface="+mn-lt"/>
                          <a:ea typeface="+mn-ea"/>
                          <a:cs typeface="+mn-cs"/>
                        </a:rPr>
                        <a:t>--------</a:t>
                      </a:r>
                    </a:p>
                    <a:p>
                      <a:r>
                        <a:rPr lang="en-US" sz="1800" b="0" i="0" kern="1200" dirty="0" smtClean="0">
                          <a:solidFill>
                            <a:schemeClr val="dk1"/>
                          </a:solidFill>
                          <a:latin typeface="+mn-lt"/>
                          <a:ea typeface="+mn-ea"/>
                          <a:cs typeface="+mn-cs"/>
                        </a:rPr>
                        <a:t>8</a:t>
                      </a:r>
                      <a:r>
                        <a:rPr lang="en-US" sz="1800" b="0" i="0" kern="1200" baseline="0" dirty="0" smtClean="0">
                          <a:solidFill>
                            <a:schemeClr val="dk1"/>
                          </a:solidFill>
                          <a:latin typeface="+mn-lt"/>
                          <a:ea typeface="+mn-ea"/>
                          <a:cs typeface="+mn-cs"/>
                        </a:rPr>
                        <a:t> - </a:t>
                      </a:r>
                      <a:r>
                        <a:rPr lang="en-US" sz="1800" b="0" i="0" kern="1200" dirty="0" smtClean="0">
                          <a:solidFill>
                            <a:schemeClr val="dk1"/>
                          </a:solidFill>
                          <a:latin typeface="+mn-lt"/>
                          <a:ea typeface="+mn-ea"/>
                          <a:cs typeface="+mn-cs"/>
                        </a:rPr>
                        <a:t>Iron powder low hydrogen (Basic) - AC or DC+</a:t>
                      </a:r>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ISO standard</a:t>
            </a:r>
            <a:endParaRPr lang="en-US" dirty="0"/>
          </a:p>
        </p:txBody>
      </p:sp>
      <p:sp>
        <p:nvSpPr>
          <p:cNvPr id="3" name="Content Placeholder 2"/>
          <p:cNvSpPr>
            <a:spLocks noGrp="1"/>
          </p:cNvSpPr>
          <p:nvPr>
            <p:ph idx="1"/>
          </p:nvPr>
        </p:nvSpPr>
        <p:spPr>
          <a:xfrm>
            <a:off x="685800" y="914400"/>
            <a:ext cx="7772400" cy="5791200"/>
          </a:xfrm>
        </p:spPr>
        <p:txBody>
          <a:bodyPr/>
          <a:lstStyle/>
          <a:p>
            <a:endParaRPr lang="en-US" b="1" u="sng" dirty="0" smtClean="0">
              <a:solidFill>
                <a:srgbClr val="0070C0"/>
              </a:solidFill>
            </a:endParaRPr>
          </a:p>
          <a:p>
            <a:pPr>
              <a:buNone/>
            </a:pPr>
            <a:endParaRPr lang="en-US" u="sng" dirty="0">
              <a:solidFill>
                <a:srgbClr val="0070C0"/>
              </a:solidFill>
            </a:endParaRPr>
          </a:p>
        </p:txBody>
      </p:sp>
      <p:graphicFrame>
        <p:nvGraphicFramePr>
          <p:cNvPr id="4" name="Table 3"/>
          <p:cNvGraphicFramePr>
            <a:graphicFrameLocks noGrp="1"/>
          </p:cNvGraphicFramePr>
          <p:nvPr/>
        </p:nvGraphicFramePr>
        <p:xfrm>
          <a:off x="838200" y="2057400"/>
          <a:ext cx="7315200" cy="4648200"/>
        </p:xfrm>
        <a:graphic>
          <a:graphicData uri="http://schemas.openxmlformats.org/drawingml/2006/table">
            <a:tbl>
              <a:tblPr firstRow="1" bandRow="1">
                <a:tableStyleId>{5C22544A-7EE6-4342-B048-85BDC9FD1C3A}</a:tableStyleId>
              </a:tblPr>
              <a:tblGrid>
                <a:gridCol w="533400"/>
                <a:gridCol w="6781800"/>
              </a:tblGrid>
              <a:tr h="1057359">
                <a:tc>
                  <a:txBody>
                    <a:bodyPr/>
                    <a:lstStyle/>
                    <a:p>
                      <a:pPr algn="ctr"/>
                      <a:r>
                        <a:rPr lang="en-US" dirty="0" smtClean="0"/>
                        <a:t>E</a:t>
                      </a:r>
                      <a:endParaRPr lang="en-US" dirty="0"/>
                    </a:p>
                  </a:txBody>
                  <a:tcPr/>
                </a:tc>
                <a:tc>
                  <a:txBody>
                    <a:bodyPr/>
                    <a:lstStyle/>
                    <a:p>
                      <a:r>
                        <a:rPr lang="en-US" sz="1800" b="1" i="0" kern="1200" dirty="0" smtClean="0">
                          <a:solidFill>
                            <a:schemeClr val="lt1"/>
                          </a:solidFill>
                          <a:latin typeface="+mn-lt"/>
                          <a:ea typeface="+mn-ea"/>
                          <a:cs typeface="+mn-cs"/>
                        </a:rPr>
                        <a:t>Electrode</a:t>
                      </a:r>
                    </a:p>
                    <a:p>
                      <a:r>
                        <a:rPr lang="en-US" sz="1800" b="1" i="0" kern="1200" dirty="0" smtClean="0">
                          <a:solidFill>
                            <a:schemeClr val="lt1"/>
                          </a:solidFill>
                          <a:latin typeface="+mn-lt"/>
                          <a:ea typeface="+mn-ea"/>
                          <a:cs typeface="+mn-cs"/>
                        </a:rPr>
                        <a:t>E</a:t>
                      </a:r>
                      <a:r>
                        <a:rPr lang="en-US" sz="1800" b="0" i="0" kern="1200" dirty="0" smtClean="0">
                          <a:solidFill>
                            <a:schemeClr val="lt1"/>
                          </a:solidFill>
                          <a:latin typeface="+mn-lt"/>
                          <a:ea typeface="+mn-ea"/>
                          <a:cs typeface="+mn-cs"/>
                        </a:rPr>
                        <a:t> just means the electrode is for </a:t>
                      </a:r>
                      <a:r>
                        <a:rPr lang="en-US" sz="1800" b="0" i="0" kern="1200" dirty="0" err="1" smtClean="0">
                          <a:solidFill>
                            <a:schemeClr val="lt1"/>
                          </a:solidFill>
                          <a:latin typeface="+mn-lt"/>
                          <a:ea typeface="+mn-ea"/>
                          <a:cs typeface="+mn-cs"/>
                        </a:rPr>
                        <a:t>MMA</a:t>
                      </a:r>
                      <a:r>
                        <a:rPr lang="en-US" sz="1800" b="0" i="0" kern="1200" dirty="0" smtClean="0">
                          <a:solidFill>
                            <a:schemeClr val="lt1"/>
                          </a:solidFill>
                          <a:latin typeface="+mn-lt"/>
                          <a:ea typeface="+mn-ea"/>
                          <a:cs typeface="+mn-cs"/>
                        </a:rPr>
                        <a:t> welding and has a flux coating.</a:t>
                      </a:r>
                    </a:p>
                  </a:txBody>
                  <a:tcPr/>
                </a:tc>
              </a:tr>
              <a:tr h="3590841">
                <a:tc>
                  <a:txBody>
                    <a:bodyPr/>
                    <a:lstStyle/>
                    <a:p>
                      <a:pPr algn="ctr"/>
                      <a:r>
                        <a:rPr lang="en-US" sz="1800" b="1" i="0" kern="1200" dirty="0" smtClean="0">
                          <a:solidFill>
                            <a:schemeClr val="dk1"/>
                          </a:solidFill>
                          <a:latin typeface="+mn-lt"/>
                          <a:ea typeface="+mn-ea"/>
                          <a:cs typeface="+mn-cs"/>
                        </a:rPr>
                        <a:t>46</a:t>
                      </a:r>
                      <a:endParaRPr lang="en-US" dirty="0"/>
                    </a:p>
                  </a:txBody>
                  <a:tcPr/>
                </a:tc>
                <a:tc>
                  <a:txBody>
                    <a:bodyPr/>
                    <a:lstStyle/>
                    <a:p>
                      <a:r>
                        <a:rPr lang="en-US" sz="1800" b="1" i="0" kern="1200" dirty="0" smtClean="0">
                          <a:solidFill>
                            <a:schemeClr val="dk1"/>
                          </a:solidFill>
                          <a:latin typeface="+mn-lt"/>
                          <a:ea typeface="+mn-ea"/>
                          <a:cs typeface="+mn-cs"/>
                        </a:rPr>
                        <a:t>Yield Strength (in N/</a:t>
                      </a:r>
                      <a:r>
                        <a:rPr lang="en-US" sz="1800" b="1" i="0" kern="1200" dirty="0" err="1" smtClean="0">
                          <a:solidFill>
                            <a:schemeClr val="dk1"/>
                          </a:solidFill>
                          <a:latin typeface="+mn-lt"/>
                          <a:ea typeface="+mn-ea"/>
                          <a:cs typeface="+mn-cs"/>
                        </a:rPr>
                        <a:t>mm</a:t>
                      </a:r>
                      <a:r>
                        <a:rPr lang="en-US" sz="1800" b="1" i="0" kern="1200" baseline="30000" dirty="0" err="1" smtClean="0">
                          <a:solidFill>
                            <a:schemeClr val="dk1"/>
                          </a:solidFill>
                          <a:latin typeface="+mn-lt"/>
                          <a:ea typeface="+mn-ea"/>
                          <a:cs typeface="+mn-cs"/>
                        </a:rPr>
                        <a:t>2</a:t>
                      </a:r>
                      <a:r>
                        <a:rPr lang="en-US" sz="1800" b="1" i="0" kern="1200" dirty="0" smtClean="0">
                          <a:solidFill>
                            <a:schemeClr val="dk1"/>
                          </a:solidFill>
                          <a:latin typeface="+mn-lt"/>
                          <a:ea typeface="+mn-ea"/>
                          <a:cs typeface="+mn-cs"/>
                        </a:rPr>
                        <a:t>)</a:t>
                      </a:r>
                    </a:p>
                    <a:p>
                      <a:pPr algn="just"/>
                      <a:r>
                        <a:rPr lang="en-US" sz="1600" b="0" i="0" kern="1200" dirty="0" smtClean="0">
                          <a:solidFill>
                            <a:schemeClr val="dk1"/>
                          </a:solidFill>
                          <a:latin typeface="+mn-lt"/>
                          <a:ea typeface="+mn-ea"/>
                          <a:cs typeface="+mn-cs"/>
                        </a:rPr>
                        <a:t>Multiply this number by 10 for the minimum yield strength in N/</a:t>
                      </a:r>
                      <a:r>
                        <a:rPr lang="en-US" sz="1600" b="0" i="0" kern="1200" dirty="0" err="1" smtClean="0">
                          <a:solidFill>
                            <a:schemeClr val="dk1"/>
                          </a:solidFill>
                          <a:latin typeface="+mn-lt"/>
                          <a:ea typeface="+mn-ea"/>
                          <a:cs typeface="+mn-cs"/>
                        </a:rPr>
                        <a:t>mm</a:t>
                      </a:r>
                      <a:r>
                        <a:rPr lang="en-US" sz="1600" b="0" i="0" kern="1200" baseline="30000" dirty="0" err="1" smtClean="0">
                          <a:solidFill>
                            <a:schemeClr val="dk1"/>
                          </a:solidFill>
                          <a:latin typeface="+mn-lt"/>
                          <a:ea typeface="+mn-ea"/>
                          <a:cs typeface="+mn-cs"/>
                        </a:rPr>
                        <a:t>2</a:t>
                      </a:r>
                      <a:r>
                        <a:rPr lang="en-US" sz="1600" b="0" i="0" kern="1200" dirty="0" smtClean="0">
                          <a:solidFill>
                            <a:schemeClr val="dk1"/>
                          </a:solidFill>
                          <a:latin typeface="+mn-lt"/>
                          <a:ea typeface="+mn-ea"/>
                          <a:cs typeface="+mn-cs"/>
                        </a:rPr>
                        <a:t>. In our example </a:t>
                      </a:r>
                      <a:r>
                        <a:rPr lang="en-US" sz="1600" b="1" i="0" kern="1200" dirty="0" smtClean="0">
                          <a:solidFill>
                            <a:schemeClr val="dk1"/>
                          </a:solidFill>
                          <a:latin typeface="+mn-lt"/>
                          <a:ea typeface="+mn-ea"/>
                          <a:cs typeface="+mn-cs"/>
                        </a:rPr>
                        <a:t>46</a:t>
                      </a:r>
                      <a:r>
                        <a:rPr lang="en-US" sz="1600" b="0" i="0" kern="1200" dirty="0" smtClean="0">
                          <a:solidFill>
                            <a:schemeClr val="dk1"/>
                          </a:solidFill>
                          <a:latin typeface="+mn-lt"/>
                          <a:ea typeface="+mn-ea"/>
                          <a:cs typeface="+mn-cs"/>
                        </a:rPr>
                        <a:t> will represent a minimum yield strength of </a:t>
                      </a:r>
                      <a:r>
                        <a:rPr lang="en-US" sz="1600" b="0" i="0" kern="1200" dirty="0" err="1" smtClean="0">
                          <a:solidFill>
                            <a:schemeClr val="dk1"/>
                          </a:solidFill>
                          <a:latin typeface="+mn-lt"/>
                          <a:ea typeface="+mn-ea"/>
                          <a:cs typeface="+mn-cs"/>
                        </a:rPr>
                        <a:t>460N</a:t>
                      </a:r>
                      <a:r>
                        <a:rPr lang="en-US" sz="1600" b="0" i="0" kern="1200" dirty="0" smtClean="0">
                          <a:solidFill>
                            <a:schemeClr val="dk1"/>
                          </a:solidFill>
                          <a:latin typeface="+mn-lt"/>
                          <a:ea typeface="+mn-ea"/>
                          <a:cs typeface="+mn-cs"/>
                        </a:rPr>
                        <a:t>/</a:t>
                      </a:r>
                      <a:r>
                        <a:rPr lang="en-US" sz="1600" b="0" i="0" kern="1200" dirty="0" err="1" smtClean="0">
                          <a:solidFill>
                            <a:schemeClr val="dk1"/>
                          </a:solidFill>
                          <a:latin typeface="+mn-lt"/>
                          <a:ea typeface="+mn-ea"/>
                          <a:cs typeface="+mn-cs"/>
                        </a:rPr>
                        <a:t>mm</a:t>
                      </a:r>
                      <a:r>
                        <a:rPr lang="en-US" sz="1600" b="0" i="0" kern="1200" baseline="30000" dirty="0" err="1" smtClean="0">
                          <a:solidFill>
                            <a:schemeClr val="dk1"/>
                          </a:solidFill>
                          <a:latin typeface="+mn-lt"/>
                          <a:ea typeface="+mn-ea"/>
                          <a:cs typeface="+mn-cs"/>
                        </a:rPr>
                        <a:t>2</a:t>
                      </a:r>
                      <a:endParaRPr lang="en-US" sz="1600" b="0" i="0" kern="1200" dirty="0" smtClean="0">
                        <a:solidFill>
                          <a:schemeClr val="dk1"/>
                        </a:solidFill>
                        <a:latin typeface="+mn-lt"/>
                        <a:ea typeface="+mn-ea"/>
                        <a:cs typeface="+mn-cs"/>
                      </a:endParaRPr>
                    </a:p>
                    <a:p>
                      <a:pPr algn="just"/>
                      <a:r>
                        <a:rPr lang="en-US" sz="1600" b="0" i="0" kern="1200" dirty="0" smtClean="0">
                          <a:solidFill>
                            <a:schemeClr val="dk1"/>
                          </a:solidFill>
                          <a:latin typeface="+mn-lt"/>
                          <a:ea typeface="+mn-ea"/>
                          <a:cs typeface="+mn-cs"/>
                        </a:rPr>
                        <a:t>This is not directly equivalent to the tensile strength in the AWS standard. Yield Strength is where the metal starts to deform plastically (when it doesn't spring back to it's original form after the load is released). Tensile Strength is when the metal breaks.</a:t>
                      </a:r>
                    </a:p>
                    <a:p>
                      <a:pPr algn="just"/>
                      <a:endParaRPr lang="en-US" sz="1400" b="0" i="0" kern="1200" dirty="0" smtClean="0">
                        <a:solidFill>
                          <a:schemeClr val="dk1"/>
                        </a:solidFill>
                        <a:latin typeface="+mn-lt"/>
                        <a:ea typeface="+mn-ea"/>
                        <a:cs typeface="+mn-cs"/>
                      </a:endParaRPr>
                    </a:p>
                  </a:txBody>
                  <a:tcPr/>
                </a:tc>
              </a:tr>
            </a:tbl>
          </a:graphicData>
        </a:graphic>
      </p:graphicFrame>
      <p:sp>
        <p:nvSpPr>
          <p:cNvPr id="5" name="Rectangle 4"/>
          <p:cNvSpPr/>
          <p:nvPr/>
        </p:nvSpPr>
        <p:spPr>
          <a:xfrm>
            <a:off x="838200" y="1066800"/>
            <a:ext cx="7467600" cy="830997"/>
          </a:xfrm>
          <a:prstGeom prst="rect">
            <a:avLst/>
          </a:prstGeom>
        </p:spPr>
        <p:txBody>
          <a:bodyPr wrap="square">
            <a:spAutoFit/>
          </a:bodyPr>
          <a:lstStyle/>
          <a:p>
            <a:pPr>
              <a:buFont typeface="Arial" pitchFamily="34" charset="0"/>
              <a:buChar char="•"/>
            </a:pPr>
            <a:r>
              <a:rPr lang="en-US" dirty="0" smtClean="0"/>
              <a:t> In the ISO standard </a:t>
            </a:r>
            <a:r>
              <a:rPr lang="en-US" b="1" dirty="0" smtClean="0"/>
              <a:t>E7018</a:t>
            </a:r>
            <a:r>
              <a:rPr lang="en-US" dirty="0" smtClean="0"/>
              <a:t> rods are known as </a:t>
            </a:r>
            <a:r>
              <a:rPr lang="en-US" b="1" dirty="0" err="1" smtClean="0"/>
              <a:t>E46</a:t>
            </a:r>
            <a:r>
              <a:rPr lang="en-US" b="1" dirty="0" smtClean="0"/>
              <a:t> 4 B 32 </a:t>
            </a:r>
            <a:r>
              <a:rPr lang="en-US" b="1" dirty="0" err="1" smtClean="0"/>
              <a:t>H5</a:t>
            </a:r>
            <a:r>
              <a:rPr lang="en-US" b="1" dirty="0" smtClean="0"/>
              <a:t>.</a:t>
            </a:r>
            <a:endParaRPr lang="en-US" dirty="0"/>
          </a:p>
        </p:txBody>
      </p:sp>
      <p:pic>
        <p:nvPicPr>
          <p:cNvPr id="97285" name="Picture 5"/>
          <p:cNvPicPr>
            <a:picLocks noChangeAspect="1" noChangeArrowheads="1"/>
          </p:cNvPicPr>
          <p:nvPr/>
        </p:nvPicPr>
        <p:blipFill>
          <a:blip r:embed="rId2" cstate="print"/>
          <a:srcRect/>
          <a:stretch>
            <a:fillRect/>
          </a:stretch>
        </p:blipFill>
        <p:spPr bwMode="auto">
          <a:xfrm>
            <a:off x="2562225" y="4953000"/>
            <a:ext cx="4219575" cy="16383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ISO standard</a:t>
            </a:r>
            <a:endParaRPr lang="en-US" dirty="0"/>
          </a:p>
        </p:txBody>
      </p:sp>
      <p:sp>
        <p:nvSpPr>
          <p:cNvPr id="3" name="Content Placeholder 2"/>
          <p:cNvSpPr>
            <a:spLocks noGrp="1"/>
          </p:cNvSpPr>
          <p:nvPr>
            <p:ph idx="1"/>
          </p:nvPr>
        </p:nvSpPr>
        <p:spPr>
          <a:xfrm>
            <a:off x="762000" y="1066800"/>
            <a:ext cx="7772400" cy="2286000"/>
          </a:xfrm>
        </p:spPr>
        <p:txBody>
          <a:bodyPr/>
          <a:lstStyle/>
          <a:p>
            <a:r>
              <a:rPr lang="en-US" dirty="0" smtClean="0"/>
              <a:t>4 - </a:t>
            </a:r>
            <a:r>
              <a:rPr lang="en-US" b="1" dirty="0" smtClean="0"/>
              <a:t>Minimum Impact Temperature at </a:t>
            </a:r>
            <a:r>
              <a:rPr lang="en-US" b="1" dirty="0" err="1" smtClean="0"/>
              <a:t>46J</a:t>
            </a:r>
            <a:endParaRPr lang="en-US" b="1" dirty="0" smtClean="0"/>
          </a:p>
          <a:p>
            <a:pPr>
              <a:buNone/>
            </a:pPr>
            <a:r>
              <a:rPr lang="en-US" dirty="0" smtClean="0"/>
              <a:t>This represents the temperature at which the weld material becomes brittle.</a:t>
            </a:r>
          </a:p>
          <a:p>
            <a:pPr>
              <a:buNone/>
            </a:pPr>
            <a:endParaRPr lang="en-US" dirty="0"/>
          </a:p>
        </p:txBody>
      </p:sp>
      <p:pic>
        <p:nvPicPr>
          <p:cNvPr id="98308" name="Picture 4"/>
          <p:cNvPicPr>
            <a:picLocks noChangeAspect="1" noChangeArrowheads="1"/>
          </p:cNvPicPr>
          <p:nvPr/>
        </p:nvPicPr>
        <p:blipFill>
          <a:blip r:embed="rId2" cstate="print"/>
          <a:srcRect/>
          <a:stretch>
            <a:fillRect/>
          </a:stretch>
        </p:blipFill>
        <p:spPr bwMode="auto">
          <a:xfrm>
            <a:off x="2547492" y="3429000"/>
            <a:ext cx="3624708" cy="22098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ISO standard</a:t>
            </a:r>
            <a:endParaRPr lang="en-US" dirty="0"/>
          </a:p>
        </p:txBody>
      </p:sp>
      <p:sp>
        <p:nvSpPr>
          <p:cNvPr id="3" name="Content Placeholder 2"/>
          <p:cNvSpPr>
            <a:spLocks noGrp="1"/>
          </p:cNvSpPr>
          <p:nvPr>
            <p:ph idx="1"/>
          </p:nvPr>
        </p:nvSpPr>
        <p:spPr>
          <a:xfrm>
            <a:off x="685800" y="1371600"/>
            <a:ext cx="7772400" cy="5257800"/>
          </a:xfrm>
        </p:spPr>
        <p:txBody>
          <a:bodyPr/>
          <a:lstStyle/>
          <a:p>
            <a:r>
              <a:rPr lang="en-US" dirty="0" smtClean="0"/>
              <a:t>3 - </a:t>
            </a:r>
            <a:r>
              <a:rPr lang="en-US" b="1" dirty="0" smtClean="0"/>
              <a:t>Current Type and Recovery</a:t>
            </a:r>
          </a:p>
          <a:p>
            <a:pPr algn="just">
              <a:buNone/>
            </a:pPr>
            <a:r>
              <a:rPr lang="en-US" sz="1800" dirty="0" smtClean="0"/>
              <a:t>	'Recovery' is the weight of weld metal deposited in the weld relative to the weight of the core wire. Over 100% means that the weld will weigh more than the weight of the core wire. In other words the coating contains iron powder (or in some rods other alloys).</a:t>
            </a:r>
          </a:p>
          <a:p>
            <a:pPr algn="just">
              <a:buNone/>
            </a:pPr>
            <a:r>
              <a:rPr lang="en-US" sz="1800" dirty="0" smtClean="0"/>
              <a:t>2 - </a:t>
            </a:r>
            <a:r>
              <a:rPr lang="en-US" sz="1800" b="1" dirty="0" smtClean="0"/>
              <a:t>Welding Positions</a:t>
            </a:r>
          </a:p>
          <a:p>
            <a:pPr algn="just">
              <a:buNone/>
            </a:pPr>
            <a:endParaRPr lang="en-US" sz="1800" dirty="0" smtClean="0"/>
          </a:p>
          <a:p>
            <a:pPr algn="just">
              <a:buNone/>
            </a:pPr>
            <a:r>
              <a:rPr lang="en-US" sz="1800" dirty="0" smtClean="0"/>
              <a:t>H - </a:t>
            </a:r>
            <a:r>
              <a:rPr lang="en-US" sz="1800" b="1" dirty="0" smtClean="0"/>
              <a:t>Hydrogen content</a:t>
            </a:r>
          </a:p>
          <a:p>
            <a:pPr algn="just">
              <a:buNone/>
            </a:pPr>
            <a:endParaRPr lang="en-US"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endParaRPr lang="en-US" dirty="0"/>
          </a:p>
        </p:txBody>
      </p:sp>
      <p:sp>
        <p:nvSpPr>
          <p:cNvPr id="3" name="Content Placeholder 2"/>
          <p:cNvSpPr>
            <a:spLocks noGrp="1"/>
          </p:cNvSpPr>
          <p:nvPr>
            <p:ph idx="1"/>
          </p:nvPr>
        </p:nvSpPr>
        <p:spPr>
          <a:xfrm>
            <a:off x="685800" y="1143000"/>
            <a:ext cx="7772400" cy="5486400"/>
          </a:xfrm>
        </p:spPr>
        <p:txBody>
          <a:bodyPr/>
          <a:lstStyle/>
          <a:p>
            <a:r>
              <a:rPr lang="en-US" sz="2000" b="1" u="sng" dirty="0" smtClean="0">
                <a:solidFill>
                  <a:srgbClr val="FF0000"/>
                </a:solidFill>
              </a:rPr>
              <a:t>B - Rod Flux Coating</a:t>
            </a:r>
          </a:p>
          <a:p>
            <a:r>
              <a:rPr lang="en-US" sz="1800" b="1" dirty="0" err="1" smtClean="0"/>
              <a:t>AAcid</a:t>
            </a:r>
            <a:r>
              <a:rPr lang="en-US" sz="1800" b="1" dirty="0" smtClean="0"/>
              <a:t> </a:t>
            </a:r>
            <a:r>
              <a:rPr lang="en-US" sz="1800" dirty="0" smtClean="0"/>
              <a:t/>
            </a:r>
            <a:br>
              <a:rPr lang="en-US" sz="1800" dirty="0" smtClean="0"/>
            </a:br>
            <a:r>
              <a:rPr lang="en-US" sz="1800" dirty="0" smtClean="0"/>
              <a:t>A type of </a:t>
            </a:r>
            <a:r>
              <a:rPr lang="en-US" sz="1800" dirty="0" err="1" smtClean="0"/>
              <a:t>rutile</a:t>
            </a:r>
            <a:r>
              <a:rPr lang="en-US" sz="1800" dirty="0" smtClean="0"/>
              <a:t> </a:t>
            </a:r>
            <a:r>
              <a:rPr lang="en-US" sz="1800" dirty="0" err="1" smtClean="0"/>
              <a:t>characterised</a:t>
            </a:r>
            <a:r>
              <a:rPr lang="en-US" sz="1800" dirty="0" smtClean="0"/>
              <a:t> by very smooth arc but with minimal penetration and prone to moisture pick up. good on very thin sheet.</a:t>
            </a:r>
          </a:p>
          <a:p>
            <a:pPr algn="just"/>
            <a:r>
              <a:rPr lang="en-US" sz="1800" b="1" dirty="0" err="1" smtClean="0"/>
              <a:t>CCellulosic</a:t>
            </a:r>
            <a:r>
              <a:rPr lang="en-US" sz="1800" dirty="0" smtClean="0"/>
              <a:t> (</a:t>
            </a:r>
            <a:r>
              <a:rPr lang="en-US" sz="1800" dirty="0" err="1" smtClean="0"/>
              <a:t>E6010</a:t>
            </a:r>
            <a:r>
              <a:rPr lang="en-US" sz="1800" dirty="0" smtClean="0"/>
              <a:t>)</a:t>
            </a:r>
            <a:br>
              <a:rPr lang="en-US" sz="1800" dirty="0" smtClean="0"/>
            </a:br>
            <a:r>
              <a:rPr lang="en-US" sz="1800" dirty="0" smtClean="0"/>
              <a:t>An organic coating containing Cellulose with good penetration, high deposition, and easily removed slag, but high hydrogen content</a:t>
            </a:r>
            <a:r>
              <a:rPr lang="en-US" dirty="0" smtClean="0"/>
              <a:t>.</a:t>
            </a:r>
          </a:p>
          <a:p>
            <a:pPr algn="just"/>
            <a:r>
              <a:rPr lang="en-US" sz="1800" b="1" dirty="0" err="1" smtClean="0"/>
              <a:t>BBasic</a:t>
            </a:r>
            <a:r>
              <a:rPr lang="en-US" sz="1800" dirty="0" smtClean="0"/>
              <a:t> (E7018 or </a:t>
            </a:r>
            <a:r>
              <a:rPr lang="en-US" sz="1800" dirty="0" err="1" smtClean="0"/>
              <a:t>E7016</a:t>
            </a:r>
            <a:r>
              <a:rPr lang="en-US" sz="1800" dirty="0" smtClean="0"/>
              <a:t>)</a:t>
            </a:r>
            <a:br>
              <a:rPr lang="en-US" sz="1800" dirty="0" smtClean="0"/>
            </a:br>
            <a:r>
              <a:rPr lang="en-US" sz="1800" dirty="0" smtClean="0"/>
              <a:t>These chemically basic (alkali) coatings contain calcium carbonate or calcium fluoride. They are normally used for Low Hydrogen rods.</a:t>
            </a:r>
          </a:p>
          <a:p>
            <a:pPr algn="just"/>
            <a:r>
              <a:rPr lang="en-US" sz="1800" b="1" dirty="0" err="1" smtClean="0"/>
              <a:t>RRutile</a:t>
            </a:r>
            <a:r>
              <a:rPr lang="en-US" sz="1800" b="1" dirty="0" smtClean="0"/>
              <a:t> </a:t>
            </a:r>
            <a:r>
              <a:rPr lang="en-US" sz="1800" dirty="0" smtClean="0"/>
              <a:t>(</a:t>
            </a:r>
            <a:r>
              <a:rPr lang="en-US" sz="1800" dirty="0" err="1" smtClean="0"/>
              <a:t>E6013</a:t>
            </a:r>
            <a:r>
              <a:rPr lang="en-US" sz="1800" dirty="0" smtClean="0"/>
              <a:t>)</a:t>
            </a:r>
            <a:r>
              <a:rPr lang="en-US" sz="1800" b="1" dirty="0" smtClean="0"/>
              <a:t/>
            </a:r>
            <a:br>
              <a:rPr lang="en-US" sz="1800" b="1" dirty="0" smtClean="0"/>
            </a:br>
            <a:r>
              <a:rPr lang="en-US" sz="1800" dirty="0" smtClean="0"/>
              <a:t>In welding rod coatings it provides slag cover, arc stability (it ionizes easily) and helps the fast freeze ability of positional rods.</a:t>
            </a:r>
          </a:p>
          <a:p>
            <a:pPr algn="just"/>
            <a:r>
              <a:rPr lang="en-US" sz="1800" b="1" dirty="0" err="1" smtClean="0"/>
              <a:t>RCRutile</a:t>
            </a:r>
            <a:r>
              <a:rPr lang="en-US" sz="1800" b="1" dirty="0" smtClean="0"/>
              <a:t> Cellulosic </a:t>
            </a:r>
            <a:r>
              <a:rPr lang="en-US" sz="1800" dirty="0" smtClean="0"/>
              <a:t>(</a:t>
            </a:r>
            <a:r>
              <a:rPr lang="en-US" sz="1800" dirty="0" err="1" smtClean="0"/>
              <a:t>E6013</a:t>
            </a:r>
            <a:r>
              <a:rPr lang="en-US" sz="1800" dirty="0" smtClean="0"/>
              <a:t>)</a:t>
            </a:r>
            <a:br>
              <a:rPr lang="en-US" sz="1800" dirty="0" smtClean="0"/>
            </a:br>
            <a:r>
              <a:rPr lang="en-US" sz="1800" dirty="0" smtClean="0"/>
              <a:t>Most </a:t>
            </a:r>
            <a:r>
              <a:rPr lang="en-US" sz="1800" dirty="0" err="1" smtClean="0"/>
              <a:t>rutiles</a:t>
            </a:r>
            <a:r>
              <a:rPr lang="en-US" sz="1800" dirty="0" smtClean="0"/>
              <a:t> contain some cellulose to improve the penetration, otherwise the same as R.</a:t>
            </a:r>
            <a:endParaRPr lang="en-US"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p:spPr>
        <p:txBody>
          <a:bodyPr/>
          <a:lstStyle/>
          <a:p>
            <a:r>
              <a:rPr lang="en-US"/>
              <a:t>Inert Gas Welding</a:t>
            </a:r>
          </a:p>
        </p:txBody>
      </p:sp>
      <p:sp>
        <p:nvSpPr>
          <p:cNvPr id="19459" name="Rectangle 3"/>
          <p:cNvSpPr>
            <a:spLocks noGrp="1" noChangeArrowheads="1"/>
          </p:cNvSpPr>
          <p:nvPr>
            <p:ph type="body" idx="1"/>
          </p:nvPr>
        </p:nvSpPr>
        <p:spPr>
          <a:ln/>
        </p:spPr>
        <p:txBody>
          <a:bodyPr/>
          <a:lstStyle/>
          <a:p>
            <a:r>
              <a:rPr lang="en-US"/>
              <a:t>For materials such as Al or Ti which quickly form oxide layers, a method to place an inert atmosphere around the weld puddle had to be developed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ln>
            <a:solidFill>
              <a:schemeClr val="hlink"/>
            </a:solidFill>
          </a:ln>
        </p:spPr>
        <p:txBody>
          <a:bodyPr/>
          <a:lstStyle/>
          <a:p>
            <a:r>
              <a:rPr lang="en-US" sz="2400"/>
              <a:t>Uses a consumable electrode (filler wire made of the base metal)</a:t>
            </a:r>
          </a:p>
          <a:p>
            <a:r>
              <a:rPr lang="en-US" sz="2400"/>
              <a:t>Inert gas is typically Argon</a:t>
            </a:r>
          </a:p>
          <a:p>
            <a:pPr>
              <a:buFontTx/>
              <a:buNone/>
            </a:pPr>
            <a:endParaRPr lang="en-US"/>
          </a:p>
        </p:txBody>
      </p:sp>
      <p:sp>
        <p:nvSpPr>
          <p:cNvPr id="16386" name="Rectangle 2"/>
          <p:cNvSpPr>
            <a:spLocks noGrp="1" noChangeArrowheads="1"/>
          </p:cNvSpPr>
          <p:nvPr>
            <p:ph type="title"/>
          </p:nvPr>
        </p:nvSpPr>
        <p:spPr>
          <a:ln/>
        </p:spPr>
        <p:txBody>
          <a:bodyPr/>
          <a:lstStyle/>
          <a:p>
            <a:r>
              <a:rPr lang="en-US"/>
              <a:t>Metal Inert Gas (MIG)</a:t>
            </a:r>
          </a:p>
        </p:txBody>
      </p:sp>
      <p:sp>
        <p:nvSpPr>
          <p:cNvPr id="16388" name="Rectangle 4"/>
          <p:cNvSpPr>
            <a:spLocks noChangeArrowheads="1"/>
          </p:cNvSpPr>
          <p:nvPr/>
        </p:nvSpPr>
        <p:spPr bwMode="auto">
          <a:xfrm>
            <a:off x="3200400" y="5334000"/>
            <a:ext cx="3124200" cy="381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6389" name="AutoShape 5" descr="Wide downward diagonal"/>
          <p:cNvSpPr>
            <a:spLocks noChangeArrowheads="1"/>
          </p:cNvSpPr>
          <p:nvPr/>
        </p:nvSpPr>
        <p:spPr bwMode="auto">
          <a:xfrm flipV="1">
            <a:off x="4191000" y="4114800"/>
            <a:ext cx="228600" cy="914400"/>
          </a:xfrm>
          <a:prstGeom prst="flowChartManualInput">
            <a:avLst/>
          </a:prstGeom>
          <a:pattFill prst="wdDnDiag">
            <a:fgClr>
              <a:srgbClr val="333333"/>
            </a:fgClr>
            <a:bgClr>
              <a:srgbClr val="FFFFFF"/>
            </a:bgClr>
          </a:pattFill>
          <a:ln w="9525">
            <a:solidFill>
              <a:schemeClr val="tx1"/>
            </a:solidFill>
            <a:miter lim="800000"/>
            <a:headEnd/>
            <a:tailEnd/>
          </a:ln>
          <a:effectLst/>
        </p:spPr>
        <p:txBody>
          <a:bodyPr wrap="none" anchor="ctr"/>
          <a:lstStyle/>
          <a:p>
            <a:endParaRPr lang="en-US"/>
          </a:p>
        </p:txBody>
      </p:sp>
      <p:sp>
        <p:nvSpPr>
          <p:cNvPr id="16390" name="AutoShape 6" descr="Wide downward diagonal"/>
          <p:cNvSpPr>
            <a:spLocks noChangeArrowheads="1"/>
          </p:cNvSpPr>
          <p:nvPr/>
        </p:nvSpPr>
        <p:spPr bwMode="auto">
          <a:xfrm flipH="1" flipV="1">
            <a:off x="4876800" y="4114800"/>
            <a:ext cx="228600" cy="914400"/>
          </a:xfrm>
          <a:prstGeom prst="flowChartManualInput">
            <a:avLst/>
          </a:prstGeom>
          <a:pattFill prst="wdDnDiag">
            <a:fgClr>
              <a:srgbClr val="333333"/>
            </a:fgClr>
            <a:bgClr>
              <a:srgbClr val="FFFFFF"/>
            </a:bgClr>
          </a:pattFill>
          <a:ln w="9525">
            <a:solidFill>
              <a:schemeClr val="tx1"/>
            </a:solidFill>
            <a:miter lim="800000"/>
            <a:headEnd/>
            <a:tailEnd/>
          </a:ln>
          <a:effectLst/>
        </p:spPr>
        <p:txBody>
          <a:bodyPr wrap="none" anchor="ctr"/>
          <a:lstStyle/>
          <a:p>
            <a:endParaRPr lang="en-US"/>
          </a:p>
        </p:txBody>
      </p:sp>
      <p:sp>
        <p:nvSpPr>
          <p:cNvPr id="16391" name="AutoShape 7" descr="Dark upward diagonal"/>
          <p:cNvSpPr>
            <a:spLocks noChangeArrowheads="1"/>
          </p:cNvSpPr>
          <p:nvPr/>
        </p:nvSpPr>
        <p:spPr bwMode="auto">
          <a:xfrm>
            <a:off x="4572000" y="3429000"/>
            <a:ext cx="152400" cy="1752600"/>
          </a:xfrm>
          <a:prstGeom prst="can">
            <a:avLst>
              <a:gd name="adj" fmla="val 287500"/>
            </a:avLst>
          </a:prstGeom>
          <a:pattFill prst="dkUpDiag">
            <a:fgClr>
              <a:schemeClr val="folHlink"/>
            </a:fgClr>
            <a:bgClr>
              <a:schemeClr val="tx1"/>
            </a:bgClr>
          </a:pattFill>
          <a:ln w="9525">
            <a:solidFill>
              <a:schemeClr val="tx1"/>
            </a:solidFill>
            <a:round/>
            <a:headEnd/>
            <a:tailEnd/>
          </a:ln>
          <a:effectLst/>
        </p:spPr>
        <p:txBody>
          <a:bodyPr wrap="none" anchor="ctr"/>
          <a:lstStyle/>
          <a:p>
            <a:endParaRPr lang="en-US"/>
          </a:p>
        </p:txBody>
      </p:sp>
      <p:sp>
        <p:nvSpPr>
          <p:cNvPr id="16392" name="Rectangle 8" descr="Wide downward diagonal"/>
          <p:cNvSpPr>
            <a:spLocks noChangeArrowheads="1"/>
          </p:cNvSpPr>
          <p:nvPr/>
        </p:nvSpPr>
        <p:spPr bwMode="auto">
          <a:xfrm>
            <a:off x="4343400" y="3886200"/>
            <a:ext cx="228600" cy="152400"/>
          </a:xfrm>
          <a:prstGeom prst="rect">
            <a:avLst/>
          </a:prstGeom>
          <a:pattFill prst="wdDnDiag">
            <a:fgClr>
              <a:schemeClr val="tx1"/>
            </a:fgClr>
            <a:bgClr>
              <a:srgbClr val="FFFFFF"/>
            </a:bgClr>
          </a:pattFill>
          <a:ln w="9525">
            <a:solidFill>
              <a:schemeClr val="tx1"/>
            </a:solidFill>
            <a:miter lim="800000"/>
            <a:headEnd/>
            <a:tailEnd/>
          </a:ln>
          <a:effectLst/>
        </p:spPr>
        <p:txBody>
          <a:bodyPr wrap="none" anchor="ctr"/>
          <a:lstStyle/>
          <a:p>
            <a:endParaRPr lang="en-US"/>
          </a:p>
        </p:txBody>
      </p:sp>
      <p:sp>
        <p:nvSpPr>
          <p:cNvPr id="16393" name="Rectangle 9" descr="Wide downward diagonal"/>
          <p:cNvSpPr>
            <a:spLocks noChangeArrowheads="1"/>
          </p:cNvSpPr>
          <p:nvPr/>
        </p:nvSpPr>
        <p:spPr bwMode="auto">
          <a:xfrm>
            <a:off x="4724400" y="3886200"/>
            <a:ext cx="228600" cy="152400"/>
          </a:xfrm>
          <a:prstGeom prst="rect">
            <a:avLst/>
          </a:prstGeom>
          <a:pattFill prst="wdDnDiag">
            <a:fgClr>
              <a:schemeClr val="tx1"/>
            </a:fgClr>
            <a:bgClr>
              <a:srgbClr val="FFFFFF"/>
            </a:bgClr>
          </a:pattFill>
          <a:ln w="9525">
            <a:solidFill>
              <a:schemeClr val="tx1"/>
            </a:solidFill>
            <a:miter lim="800000"/>
            <a:headEnd/>
            <a:tailEnd/>
          </a:ln>
          <a:effectLst/>
        </p:spPr>
        <p:txBody>
          <a:bodyPr wrap="none" anchor="ctr"/>
          <a:lstStyle/>
          <a:p>
            <a:endParaRPr lang="en-US"/>
          </a:p>
        </p:txBody>
      </p:sp>
      <p:sp>
        <p:nvSpPr>
          <p:cNvPr id="16394" name="Oval 10"/>
          <p:cNvSpPr>
            <a:spLocks noChangeArrowheads="1"/>
          </p:cNvSpPr>
          <p:nvPr/>
        </p:nvSpPr>
        <p:spPr bwMode="auto">
          <a:xfrm>
            <a:off x="4343400" y="35814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16395" name="Oval 11"/>
          <p:cNvSpPr>
            <a:spLocks noChangeArrowheads="1"/>
          </p:cNvSpPr>
          <p:nvPr/>
        </p:nvSpPr>
        <p:spPr bwMode="auto">
          <a:xfrm>
            <a:off x="4724400" y="35814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16396" name="Oval 12"/>
          <p:cNvSpPr>
            <a:spLocks noChangeArrowheads="1"/>
          </p:cNvSpPr>
          <p:nvPr/>
        </p:nvSpPr>
        <p:spPr bwMode="auto">
          <a:xfrm>
            <a:off x="4419600" y="365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6397" name="Oval 13"/>
          <p:cNvSpPr>
            <a:spLocks noChangeArrowheads="1"/>
          </p:cNvSpPr>
          <p:nvPr/>
        </p:nvSpPr>
        <p:spPr bwMode="auto">
          <a:xfrm>
            <a:off x="4800600" y="365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6398" name="Oval 14"/>
          <p:cNvSpPr>
            <a:spLocks noChangeArrowheads="1"/>
          </p:cNvSpPr>
          <p:nvPr/>
        </p:nvSpPr>
        <p:spPr bwMode="auto">
          <a:xfrm>
            <a:off x="5486400" y="3733800"/>
            <a:ext cx="838200" cy="838200"/>
          </a:xfrm>
          <a:prstGeom prst="ellipse">
            <a:avLst/>
          </a:prstGeom>
          <a:noFill/>
          <a:ln w="9525">
            <a:solidFill>
              <a:schemeClr val="tx1"/>
            </a:solidFill>
            <a:round/>
            <a:headEnd/>
            <a:tailEnd/>
          </a:ln>
          <a:effectLst/>
        </p:spPr>
        <p:txBody>
          <a:bodyPr wrap="none" anchor="ctr"/>
          <a:lstStyle/>
          <a:p>
            <a:endParaRPr lang="en-US"/>
          </a:p>
        </p:txBody>
      </p:sp>
      <p:sp>
        <p:nvSpPr>
          <p:cNvPr id="16399" name="Freeform 15"/>
          <p:cNvSpPr>
            <a:spLocks/>
          </p:cNvSpPr>
          <p:nvPr/>
        </p:nvSpPr>
        <p:spPr bwMode="auto">
          <a:xfrm>
            <a:off x="4038600" y="5029200"/>
            <a:ext cx="381000" cy="241300"/>
          </a:xfrm>
          <a:custGeom>
            <a:avLst/>
            <a:gdLst/>
            <a:ahLst/>
            <a:cxnLst>
              <a:cxn ang="0">
                <a:pos x="240" y="0"/>
              </a:cxn>
              <a:cxn ang="0">
                <a:pos x="192" y="96"/>
              </a:cxn>
              <a:cxn ang="0">
                <a:pos x="96" y="144"/>
              </a:cxn>
              <a:cxn ang="0">
                <a:pos x="0" y="48"/>
              </a:cxn>
            </a:cxnLst>
            <a:rect l="0" t="0" r="r" b="b"/>
            <a:pathLst>
              <a:path w="240" h="152">
                <a:moveTo>
                  <a:pt x="240" y="0"/>
                </a:moveTo>
                <a:cubicBezTo>
                  <a:pt x="228" y="36"/>
                  <a:pt x="216" y="72"/>
                  <a:pt x="192" y="96"/>
                </a:cubicBezTo>
                <a:cubicBezTo>
                  <a:pt x="168" y="120"/>
                  <a:pt x="128" y="152"/>
                  <a:pt x="96" y="144"/>
                </a:cubicBezTo>
                <a:cubicBezTo>
                  <a:pt x="64" y="136"/>
                  <a:pt x="16" y="64"/>
                  <a:pt x="0" y="48"/>
                </a:cubicBezTo>
              </a:path>
            </a:pathLst>
          </a:custGeom>
          <a:noFill/>
          <a:ln w="9525">
            <a:solidFill>
              <a:schemeClr val="tx2"/>
            </a:solidFill>
            <a:round/>
            <a:headEnd/>
            <a:tailEnd/>
          </a:ln>
          <a:effectLst/>
        </p:spPr>
        <p:txBody>
          <a:bodyPr/>
          <a:lstStyle/>
          <a:p>
            <a:endParaRPr lang="en-US"/>
          </a:p>
        </p:txBody>
      </p:sp>
      <p:sp>
        <p:nvSpPr>
          <p:cNvPr id="16400" name="Freeform 16"/>
          <p:cNvSpPr>
            <a:spLocks/>
          </p:cNvSpPr>
          <p:nvPr/>
        </p:nvSpPr>
        <p:spPr bwMode="auto">
          <a:xfrm flipH="1">
            <a:off x="4876800" y="5029200"/>
            <a:ext cx="381000" cy="228600"/>
          </a:xfrm>
          <a:custGeom>
            <a:avLst/>
            <a:gdLst/>
            <a:ahLst/>
            <a:cxnLst>
              <a:cxn ang="0">
                <a:pos x="240" y="0"/>
              </a:cxn>
              <a:cxn ang="0">
                <a:pos x="192" y="96"/>
              </a:cxn>
              <a:cxn ang="0">
                <a:pos x="96" y="144"/>
              </a:cxn>
              <a:cxn ang="0">
                <a:pos x="0" y="48"/>
              </a:cxn>
            </a:cxnLst>
            <a:rect l="0" t="0" r="r" b="b"/>
            <a:pathLst>
              <a:path w="240" h="152">
                <a:moveTo>
                  <a:pt x="240" y="0"/>
                </a:moveTo>
                <a:cubicBezTo>
                  <a:pt x="228" y="36"/>
                  <a:pt x="216" y="72"/>
                  <a:pt x="192" y="96"/>
                </a:cubicBezTo>
                <a:cubicBezTo>
                  <a:pt x="168" y="120"/>
                  <a:pt x="128" y="152"/>
                  <a:pt x="96" y="144"/>
                </a:cubicBezTo>
                <a:cubicBezTo>
                  <a:pt x="64" y="136"/>
                  <a:pt x="16" y="64"/>
                  <a:pt x="0" y="48"/>
                </a:cubicBezTo>
              </a:path>
            </a:pathLst>
          </a:custGeom>
          <a:noFill/>
          <a:ln w="9525">
            <a:solidFill>
              <a:schemeClr val="hlink"/>
            </a:solidFill>
            <a:round/>
            <a:headEnd/>
            <a:tailEnd/>
          </a:ln>
          <a:effectLst/>
        </p:spPr>
        <p:txBody>
          <a:bodyPr/>
          <a:lstStyle/>
          <a:p>
            <a:endParaRPr lang="en-US"/>
          </a:p>
        </p:txBody>
      </p:sp>
      <p:sp>
        <p:nvSpPr>
          <p:cNvPr id="16401" name="Freeform 17"/>
          <p:cNvSpPr>
            <a:spLocks/>
          </p:cNvSpPr>
          <p:nvPr/>
        </p:nvSpPr>
        <p:spPr bwMode="auto">
          <a:xfrm>
            <a:off x="4419600" y="5029200"/>
            <a:ext cx="88900" cy="228600"/>
          </a:xfrm>
          <a:custGeom>
            <a:avLst/>
            <a:gdLst/>
            <a:ahLst/>
            <a:cxnLst>
              <a:cxn ang="0">
                <a:pos x="48" y="0"/>
              </a:cxn>
              <a:cxn ang="0">
                <a:pos x="48" y="96"/>
              </a:cxn>
              <a:cxn ang="0">
                <a:pos x="0" y="144"/>
              </a:cxn>
            </a:cxnLst>
            <a:rect l="0" t="0" r="r" b="b"/>
            <a:pathLst>
              <a:path w="56" h="144">
                <a:moveTo>
                  <a:pt x="48" y="0"/>
                </a:moveTo>
                <a:cubicBezTo>
                  <a:pt x="52" y="36"/>
                  <a:pt x="56" y="72"/>
                  <a:pt x="48" y="96"/>
                </a:cubicBezTo>
                <a:cubicBezTo>
                  <a:pt x="40" y="120"/>
                  <a:pt x="20" y="132"/>
                  <a:pt x="0" y="144"/>
                </a:cubicBezTo>
              </a:path>
            </a:pathLst>
          </a:custGeom>
          <a:noFill/>
          <a:ln w="9525">
            <a:solidFill>
              <a:schemeClr val="tx2"/>
            </a:solidFill>
            <a:round/>
            <a:headEnd/>
            <a:tailEnd/>
          </a:ln>
          <a:effectLst/>
        </p:spPr>
        <p:txBody>
          <a:bodyPr/>
          <a:lstStyle/>
          <a:p>
            <a:endParaRPr lang="en-US"/>
          </a:p>
        </p:txBody>
      </p:sp>
      <p:sp>
        <p:nvSpPr>
          <p:cNvPr id="16402" name="Freeform 18"/>
          <p:cNvSpPr>
            <a:spLocks/>
          </p:cNvSpPr>
          <p:nvPr/>
        </p:nvSpPr>
        <p:spPr bwMode="auto">
          <a:xfrm flipH="1">
            <a:off x="4800600" y="5029200"/>
            <a:ext cx="88900" cy="228600"/>
          </a:xfrm>
          <a:custGeom>
            <a:avLst/>
            <a:gdLst/>
            <a:ahLst/>
            <a:cxnLst>
              <a:cxn ang="0">
                <a:pos x="48" y="0"/>
              </a:cxn>
              <a:cxn ang="0">
                <a:pos x="48" y="96"/>
              </a:cxn>
              <a:cxn ang="0">
                <a:pos x="0" y="144"/>
              </a:cxn>
            </a:cxnLst>
            <a:rect l="0" t="0" r="r" b="b"/>
            <a:pathLst>
              <a:path w="56" h="144">
                <a:moveTo>
                  <a:pt x="48" y="0"/>
                </a:moveTo>
                <a:cubicBezTo>
                  <a:pt x="52" y="36"/>
                  <a:pt x="56" y="72"/>
                  <a:pt x="48" y="96"/>
                </a:cubicBezTo>
                <a:cubicBezTo>
                  <a:pt x="40" y="120"/>
                  <a:pt x="20" y="132"/>
                  <a:pt x="0" y="144"/>
                </a:cubicBezTo>
              </a:path>
            </a:pathLst>
          </a:custGeom>
          <a:noFill/>
          <a:ln w="9525">
            <a:solidFill>
              <a:schemeClr val="hlink"/>
            </a:solidFill>
            <a:round/>
            <a:headEnd/>
            <a:tailEnd/>
          </a:ln>
          <a:effectLst/>
        </p:spPr>
        <p:txBody>
          <a:bodyPr/>
          <a:lstStyle/>
          <a:p>
            <a:endParaRPr lang="en-US"/>
          </a:p>
        </p:txBody>
      </p:sp>
      <p:sp>
        <p:nvSpPr>
          <p:cNvPr id="16403" name="Freeform 19"/>
          <p:cNvSpPr>
            <a:spLocks/>
          </p:cNvSpPr>
          <p:nvPr/>
        </p:nvSpPr>
        <p:spPr bwMode="auto">
          <a:xfrm>
            <a:off x="4402138" y="5316538"/>
            <a:ext cx="431800" cy="117475"/>
          </a:xfrm>
          <a:custGeom>
            <a:avLst/>
            <a:gdLst/>
            <a:ahLst/>
            <a:cxnLst>
              <a:cxn ang="0">
                <a:pos x="0" y="8"/>
              </a:cxn>
              <a:cxn ang="0">
                <a:pos x="58" y="41"/>
              </a:cxn>
              <a:cxn ang="0">
                <a:pos x="74" y="58"/>
              </a:cxn>
              <a:cxn ang="0">
                <a:pos x="123" y="74"/>
              </a:cxn>
              <a:cxn ang="0">
                <a:pos x="189" y="66"/>
              </a:cxn>
              <a:cxn ang="0">
                <a:pos x="255" y="16"/>
              </a:cxn>
              <a:cxn ang="0">
                <a:pos x="272" y="0"/>
              </a:cxn>
              <a:cxn ang="0">
                <a:pos x="0" y="8"/>
              </a:cxn>
            </a:cxnLst>
            <a:rect l="0" t="0" r="r" b="b"/>
            <a:pathLst>
              <a:path w="272" h="74">
                <a:moveTo>
                  <a:pt x="0" y="8"/>
                </a:moveTo>
                <a:cubicBezTo>
                  <a:pt x="17" y="17"/>
                  <a:pt x="43" y="29"/>
                  <a:pt x="58" y="41"/>
                </a:cubicBezTo>
                <a:cubicBezTo>
                  <a:pt x="64" y="46"/>
                  <a:pt x="67" y="54"/>
                  <a:pt x="74" y="58"/>
                </a:cubicBezTo>
                <a:cubicBezTo>
                  <a:pt x="89" y="66"/>
                  <a:pt x="123" y="74"/>
                  <a:pt x="123" y="74"/>
                </a:cubicBezTo>
                <a:cubicBezTo>
                  <a:pt x="145" y="71"/>
                  <a:pt x="168" y="72"/>
                  <a:pt x="189" y="66"/>
                </a:cubicBezTo>
                <a:cubicBezTo>
                  <a:pt x="221" y="57"/>
                  <a:pt x="219" y="29"/>
                  <a:pt x="255" y="16"/>
                </a:cubicBezTo>
                <a:cubicBezTo>
                  <a:pt x="261" y="11"/>
                  <a:pt x="272" y="0"/>
                  <a:pt x="272" y="0"/>
                </a:cubicBezTo>
                <a:lnTo>
                  <a:pt x="0" y="8"/>
                </a:lnTo>
                <a:close/>
              </a:path>
            </a:pathLst>
          </a:custGeom>
          <a:solidFill>
            <a:schemeClr val="tx1"/>
          </a:solidFill>
          <a:ln w="9525">
            <a:solidFill>
              <a:schemeClr val="tx1"/>
            </a:solidFill>
            <a:round/>
            <a:headEnd/>
            <a:tailEnd/>
          </a:ln>
          <a:effectLst/>
        </p:spPr>
        <p:txBody>
          <a:bodyPr/>
          <a:lstStyle/>
          <a:p>
            <a:endParaRPr lang="en-US"/>
          </a:p>
        </p:txBody>
      </p:sp>
      <p:sp>
        <p:nvSpPr>
          <p:cNvPr id="16404" name="Line 20"/>
          <p:cNvSpPr>
            <a:spLocks noChangeShapeType="1"/>
          </p:cNvSpPr>
          <p:nvPr/>
        </p:nvSpPr>
        <p:spPr bwMode="auto">
          <a:xfrm>
            <a:off x="6324600" y="4114800"/>
            <a:ext cx="228600" cy="0"/>
          </a:xfrm>
          <a:prstGeom prst="line">
            <a:avLst/>
          </a:prstGeom>
          <a:noFill/>
          <a:ln w="9525">
            <a:solidFill>
              <a:schemeClr val="tx1"/>
            </a:solidFill>
            <a:round/>
            <a:headEnd/>
            <a:tailEnd/>
          </a:ln>
          <a:effectLst/>
        </p:spPr>
        <p:txBody>
          <a:bodyPr/>
          <a:lstStyle/>
          <a:p>
            <a:endParaRPr lang="en-US"/>
          </a:p>
        </p:txBody>
      </p:sp>
      <p:sp>
        <p:nvSpPr>
          <p:cNvPr id="16405" name="Line 21"/>
          <p:cNvSpPr>
            <a:spLocks noChangeShapeType="1"/>
          </p:cNvSpPr>
          <p:nvPr/>
        </p:nvSpPr>
        <p:spPr bwMode="auto">
          <a:xfrm>
            <a:off x="6553200" y="4114800"/>
            <a:ext cx="0" cy="1371600"/>
          </a:xfrm>
          <a:prstGeom prst="line">
            <a:avLst/>
          </a:prstGeom>
          <a:noFill/>
          <a:ln w="9525">
            <a:solidFill>
              <a:schemeClr val="tx1"/>
            </a:solidFill>
            <a:round/>
            <a:headEnd/>
            <a:tailEnd/>
          </a:ln>
          <a:effectLst/>
        </p:spPr>
        <p:txBody>
          <a:bodyPr/>
          <a:lstStyle/>
          <a:p>
            <a:endParaRPr lang="en-US"/>
          </a:p>
        </p:txBody>
      </p:sp>
      <p:sp>
        <p:nvSpPr>
          <p:cNvPr id="16406" name="Line 22"/>
          <p:cNvSpPr>
            <a:spLocks noChangeShapeType="1"/>
          </p:cNvSpPr>
          <p:nvPr/>
        </p:nvSpPr>
        <p:spPr bwMode="auto">
          <a:xfrm flipH="1">
            <a:off x="6324600" y="5486400"/>
            <a:ext cx="228600" cy="0"/>
          </a:xfrm>
          <a:prstGeom prst="line">
            <a:avLst/>
          </a:prstGeom>
          <a:noFill/>
          <a:ln w="9525">
            <a:solidFill>
              <a:schemeClr val="tx1"/>
            </a:solidFill>
            <a:round/>
            <a:headEnd/>
            <a:tailEnd/>
          </a:ln>
          <a:effectLst/>
        </p:spPr>
        <p:txBody>
          <a:bodyPr/>
          <a:lstStyle/>
          <a:p>
            <a:endParaRPr lang="en-US"/>
          </a:p>
        </p:txBody>
      </p:sp>
      <p:sp>
        <p:nvSpPr>
          <p:cNvPr id="16407" name="Line 23"/>
          <p:cNvSpPr>
            <a:spLocks noChangeShapeType="1"/>
          </p:cNvSpPr>
          <p:nvPr/>
        </p:nvSpPr>
        <p:spPr bwMode="auto">
          <a:xfrm flipH="1">
            <a:off x="5257800" y="4191000"/>
            <a:ext cx="228600" cy="0"/>
          </a:xfrm>
          <a:prstGeom prst="line">
            <a:avLst/>
          </a:prstGeom>
          <a:noFill/>
          <a:ln w="9525">
            <a:solidFill>
              <a:schemeClr val="tx1"/>
            </a:solidFill>
            <a:round/>
            <a:headEnd/>
            <a:tailEnd/>
          </a:ln>
          <a:effectLst/>
        </p:spPr>
        <p:txBody>
          <a:bodyPr/>
          <a:lstStyle/>
          <a:p>
            <a:endParaRPr lang="en-US"/>
          </a:p>
        </p:txBody>
      </p:sp>
      <p:sp>
        <p:nvSpPr>
          <p:cNvPr id="16408" name="Line 24"/>
          <p:cNvSpPr>
            <a:spLocks noChangeShapeType="1"/>
          </p:cNvSpPr>
          <p:nvPr/>
        </p:nvSpPr>
        <p:spPr bwMode="auto">
          <a:xfrm flipV="1">
            <a:off x="5257800" y="3962400"/>
            <a:ext cx="0" cy="228600"/>
          </a:xfrm>
          <a:prstGeom prst="line">
            <a:avLst/>
          </a:prstGeom>
          <a:noFill/>
          <a:ln w="9525">
            <a:solidFill>
              <a:schemeClr val="tx1"/>
            </a:solidFill>
            <a:round/>
            <a:headEnd/>
            <a:tailEnd/>
          </a:ln>
          <a:effectLst/>
        </p:spPr>
        <p:txBody>
          <a:bodyPr/>
          <a:lstStyle/>
          <a:p>
            <a:endParaRPr lang="en-US"/>
          </a:p>
        </p:txBody>
      </p:sp>
      <p:sp>
        <p:nvSpPr>
          <p:cNvPr id="16409" name="Line 25"/>
          <p:cNvSpPr>
            <a:spLocks noChangeShapeType="1"/>
          </p:cNvSpPr>
          <p:nvPr/>
        </p:nvSpPr>
        <p:spPr bwMode="auto">
          <a:xfrm flipH="1">
            <a:off x="4953000" y="3962400"/>
            <a:ext cx="304800" cy="0"/>
          </a:xfrm>
          <a:prstGeom prst="line">
            <a:avLst/>
          </a:prstGeom>
          <a:noFill/>
          <a:ln w="9525">
            <a:solidFill>
              <a:schemeClr val="tx1"/>
            </a:solidFill>
            <a:round/>
            <a:headEnd/>
            <a:tailEnd/>
          </a:ln>
          <a:effectLst/>
        </p:spPr>
        <p:txBody>
          <a:bodyPr/>
          <a:lstStyle/>
          <a:p>
            <a:endParaRPr lang="en-US"/>
          </a:p>
        </p:txBody>
      </p:sp>
      <p:sp>
        <p:nvSpPr>
          <p:cNvPr id="16410" name="Text Box 26"/>
          <p:cNvSpPr txBox="1">
            <a:spLocks noChangeArrowheads="1"/>
          </p:cNvSpPr>
          <p:nvPr/>
        </p:nvSpPr>
        <p:spPr bwMode="auto">
          <a:xfrm>
            <a:off x="3352800" y="5410200"/>
            <a:ext cx="1371600" cy="244475"/>
          </a:xfrm>
          <a:prstGeom prst="rect">
            <a:avLst/>
          </a:prstGeom>
          <a:noFill/>
          <a:ln w="9525">
            <a:noFill/>
            <a:miter lim="800000"/>
            <a:headEnd/>
            <a:tailEnd/>
          </a:ln>
          <a:effectLst/>
        </p:spPr>
        <p:txBody>
          <a:bodyPr>
            <a:spAutoFit/>
          </a:bodyPr>
          <a:lstStyle/>
          <a:p>
            <a:pPr>
              <a:spcBef>
                <a:spcPct val="50000"/>
              </a:spcBef>
            </a:pPr>
            <a:r>
              <a:rPr lang="en-US" sz="1000"/>
              <a:t>BASE METAL</a:t>
            </a:r>
          </a:p>
        </p:txBody>
      </p:sp>
      <p:sp>
        <p:nvSpPr>
          <p:cNvPr id="16411" name="Text Box 27"/>
          <p:cNvSpPr txBox="1">
            <a:spLocks noChangeArrowheads="1"/>
          </p:cNvSpPr>
          <p:nvPr/>
        </p:nvSpPr>
        <p:spPr bwMode="auto">
          <a:xfrm>
            <a:off x="4953000" y="5410200"/>
            <a:ext cx="1066800" cy="244475"/>
          </a:xfrm>
          <a:prstGeom prst="rect">
            <a:avLst/>
          </a:prstGeom>
          <a:noFill/>
          <a:ln w="9525">
            <a:noFill/>
            <a:miter lim="800000"/>
            <a:headEnd/>
            <a:tailEnd/>
          </a:ln>
          <a:effectLst/>
        </p:spPr>
        <p:txBody>
          <a:bodyPr>
            <a:spAutoFit/>
          </a:bodyPr>
          <a:lstStyle/>
          <a:p>
            <a:pPr>
              <a:spcBef>
                <a:spcPct val="50000"/>
              </a:spcBef>
            </a:pPr>
            <a:r>
              <a:rPr lang="en-US" sz="1000"/>
              <a:t>PUDDLE</a:t>
            </a:r>
          </a:p>
        </p:txBody>
      </p:sp>
      <p:sp>
        <p:nvSpPr>
          <p:cNvPr id="16412" name="Text Box 28"/>
          <p:cNvSpPr txBox="1">
            <a:spLocks noChangeArrowheads="1"/>
          </p:cNvSpPr>
          <p:nvPr/>
        </p:nvSpPr>
        <p:spPr bwMode="auto">
          <a:xfrm>
            <a:off x="5562600" y="3886200"/>
            <a:ext cx="685800" cy="396875"/>
          </a:xfrm>
          <a:prstGeom prst="rect">
            <a:avLst/>
          </a:prstGeom>
          <a:noFill/>
          <a:ln w="9525">
            <a:noFill/>
            <a:miter lim="800000"/>
            <a:headEnd/>
            <a:tailEnd/>
          </a:ln>
          <a:effectLst/>
        </p:spPr>
        <p:txBody>
          <a:bodyPr>
            <a:spAutoFit/>
          </a:bodyPr>
          <a:lstStyle/>
          <a:p>
            <a:pPr>
              <a:spcBef>
                <a:spcPct val="50000"/>
              </a:spcBef>
            </a:pPr>
            <a:r>
              <a:rPr lang="en-US" sz="1000"/>
              <a:t>POWER SOURCE</a:t>
            </a:r>
          </a:p>
        </p:txBody>
      </p:sp>
      <p:sp>
        <p:nvSpPr>
          <p:cNvPr id="16413" name="Text Box 29"/>
          <p:cNvSpPr txBox="1">
            <a:spLocks noChangeArrowheads="1"/>
          </p:cNvSpPr>
          <p:nvPr/>
        </p:nvSpPr>
        <p:spPr bwMode="auto">
          <a:xfrm>
            <a:off x="5181600" y="3352800"/>
            <a:ext cx="1371600" cy="244475"/>
          </a:xfrm>
          <a:prstGeom prst="rect">
            <a:avLst/>
          </a:prstGeom>
          <a:noFill/>
          <a:ln w="9525">
            <a:noFill/>
            <a:miter lim="800000"/>
            <a:headEnd/>
            <a:tailEnd/>
          </a:ln>
          <a:effectLst/>
        </p:spPr>
        <p:txBody>
          <a:bodyPr>
            <a:spAutoFit/>
          </a:bodyPr>
          <a:lstStyle/>
          <a:p>
            <a:pPr>
              <a:spcBef>
                <a:spcPct val="50000"/>
              </a:spcBef>
            </a:pPr>
            <a:r>
              <a:rPr lang="en-US" sz="1000"/>
              <a:t>DRIVE WHEELS</a:t>
            </a:r>
          </a:p>
        </p:txBody>
      </p:sp>
      <p:sp>
        <p:nvSpPr>
          <p:cNvPr id="16414" name="Text Box 30"/>
          <p:cNvSpPr txBox="1">
            <a:spLocks noChangeArrowheads="1"/>
          </p:cNvSpPr>
          <p:nvPr/>
        </p:nvSpPr>
        <p:spPr bwMode="auto">
          <a:xfrm>
            <a:off x="3124200" y="3429000"/>
            <a:ext cx="1066800" cy="396875"/>
          </a:xfrm>
          <a:prstGeom prst="rect">
            <a:avLst/>
          </a:prstGeom>
          <a:noFill/>
          <a:ln w="9525">
            <a:noFill/>
            <a:miter lim="800000"/>
            <a:headEnd/>
            <a:tailEnd/>
          </a:ln>
          <a:effectLst/>
        </p:spPr>
        <p:txBody>
          <a:bodyPr>
            <a:spAutoFit/>
          </a:bodyPr>
          <a:lstStyle/>
          <a:p>
            <a:pPr>
              <a:spcBef>
                <a:spcPct val="50000"/>
              </a:spcBef>
            </a:pPr>
            <a:r>
              <a:rPr lang="en-US" sz="1000"/>
              <a:t>CONSUMABLE ELECTRODE</a:t>
            </a:r>
          </a:p>
        </p:txBody>
      </p:sp>
      <p:sp>
        <p:nvSpPr>
          <p:cNvPr id="16415" name="Line 31"/>
          <p:cNvSpPr>
            <a:spLocks noChangeShapeType="1"/>
          </p:cNvSpPr>
          <p:nvPr/>
        </p:nvSpPr>
        <p:spPr bwMode="auto">
          <a:xfrm flipH="1">
            <a:off x="4495800" y="5181600"/>
            <a:ext cx="120650" cy="152400"/>
          </a:xfrm>
          <a:prstGeom prst="line">
            <a:avLst/>
          </a:prstGeom>
          <a:noFill/>
          <a:ln w="9525">
            <a:solidFill>
              <a:schemeClr val="tx1"/>
            </a:solidFill>
            <a:round/>
            <a:headEnd/>
            <a:tailEnd/>
          </a:ln>
          <a:effectLst/>
        </p:spPr>
        <p:txBody>
          <a:bodyPr/>
          <a:lstStyle/>
          <a:p>
            <a:endParaRPr lang="en-US"/>
          </a:p>
        </p:txBody>
      </p:sp>
      <p:sp>
        <p:nvSpPr>
          <p:cNvPr id="16416" name="Line 32"/>
          <p:cNvSpPr>
            <a:spLocks noChangeShapeType="1"/>
          </p:cNvSpPr>
          <p:nvPr/>
        </p:nvSpPr>
        <p:spPr bwMode="auto">
          <a:xfrm>
            <a:off x="4724400" y="5181600"/>
            <a:ext cx="76200" cy="152400"/>
          </a:xfrm>
          <a:prstGeom prst="line">
            <a:avLst/>
          </a:prstGeom>
          <a:noFill/>
          <a:ln w="9525">
            <a:solidFill>
              <a:schemeClr val="tx1"/>
            </a:solidFill>
            <a:round/>
            <a:headEnd/>
            <a:tailEnd/>
          </a:ln>
          <a:effectLst/>
        </p:spPr>
        <p:txBody>
          <a:bodyPr/>
          <a:lstStyle/>
          <a:p>
            <a:endParaRPr lang="en-US"/>
          </a:p>
        </p:txBody>
      </p:sp>
      <p:sp>
        <p:nvSpPr>
          <p:cNvPr id="16417" name="Text Box 33"/>
          <p:cNvSpPr txBox="1">
            <a:spLocks noChangeArrowheads="1"/>
          </p:cNvSpPr>
          <p:nvPr/>
        </p:nvSpPr>
        <p:spPr bwMode="auto">
          <a:xfrm>
            <a:off x="5334000" y="4876800"/>
            <a:ext cx="1066800" cy="244475"/>
          </a:xfrm>
          <a:prstGeom prst="rect">
            <a:avLst/>
          </a:prstGeom>
          <a:noFill/>
          <a:ln w="9525">
            <a:noFill/>
            <a:miter lim="800000"/>
            <a:headEnd/>
            <a:tailEnd/>
          </a:ln>
          <a:effectLst/>
        </p:spPr>
        <p:txBody>
          <a:bodyPr>
            <a:spAutoFit/>
          </a:bodyPr>
          <a:lstStyle/>
          <a:p>
            <a:pPr>
              <a:spcBef>
                <a:spcPct val="50000"/>
              </a:spcBef>
            </a:pPr>
            <a:r>
              <a:rPr lang="en-US" sz="1000"/>
              <a:t>ARC COLUMN</a:t>
            </a:r>
          </a:p>
        </p:txBody>
      </p:sp>
      <p:sp>
        <p:nvSpPr>
          <p:cNvPr id="16418" name="Text Box 34"/>
          <p:cNvSpPr txBox="1">
            <a:spLocks noChangeArrowheads="1"/>
          </p:cNvSpPr>
          <p:nvPr/>
        </p:nvSpPr>
        <p:spPr bwMode="auto">
          <a:xfrm>
            <a:off x="2590800" y="4876800"/>
            <a:ext cx="1447800" cy="244475"/>
          </a:xfrm>
          <a:prstGeom prst="rect">
            <a:avLst/>
          </a:prstGeom>
          <a:noFill/>
          <a:ln w="9525">
            <a:noFill/>
            <a:miter lim="800000"/>
            <a:headEnd/>
            <a:tailEnd/>
          </a:ln>
          <a:effectLst/>
        </p:spPr>
        <p:txBody>
          <a:bodyPr>
            <a:spAutoFit/>
          </a:bodyPr>
          <a:lstStyle/>
          <a:p>
            <a:pPr algn="ctr">
              <a:spcBef>
                <a:spcPct val="50000"/>
              </a:spcBef>
            </a:pPr>
            <a:r>
              <a:rPr lang="en-US" sz="1000"/>
              <a:t>SHIELDING GAS</a:t>
            </a:r>
          </a:p>
        </p:txBody>
      </p:sp>
      <p:sp>
        <p:nvSpPr>
          <p:cNvPr id="16419" name="Line 35"/>
          <p:cNvSpPr>
            <a:spLocks noChangeShapeType="1"/>
          </p:cNvSpPr>
          <p:nvPr/>
        </p:nvSpPr>
        <p:spPr bwMode="auto">
          <a:xfrm>
            <a:off x="4114800" y="3505200"/>
            <a:ext cx="457200" cy="0"/>
          </a:xfrm>
          <a:prstGeom prst="line">
            <a:avLst/>
          </a:prstGeom>
          <a:noFill/>
          <a:ln w="9525">
            <a:solidFill>
              <a:schemeClr val="tx1"/>
            </a:solidFill>
            <a:round/>
            <a:headEnd/>
            <a:tailEnd type="triangle" w="med" len="med"/>
          </a:ln>
          <a:effectLst/>
        </p:spPr>
        <p:txBody>
          <a:bodyPr/>
          <a:lstStyle/>
          <a:p>
            <a:endParaRPr lang="en-US"/>
          </a:p>
        </p:txBody>
      </p:sp>
      <p:sp>
        <p:nvSpPr>
          <p:cNvPr id="16420" name="Line 36"/>
          <p:cNvSpPr>
            <a:spLocks noChangeShapeType="1"/>
          </p:cNvSpPr>
          <p:nvPr/>
        </p:nvSpPr>
        <p:spPr bwMode="auto">
          <a:xfrm flipH="1">
            <a:off x="4953000" y="3505200"/>
            <a:ext cx="304800" cy="152400"/>
          </a:xfrm>
          <a:prstGeom prst="line">
            <a:avLst/>
          </a:prstGeom>
          <a:noFill/>
          <a:ln w="9525">
            <a:solidFill>
              <a:schemeClr val="tx1"/>
            </a:solidFill>
            <a:round/>
            <a:headEnd/>
            <a:tailEnd type="triangle" w="med" len="med"/>
          </a:ln>
          <a:effectLst/>
        </p:spPr>
        <p:txBody>
          <a:bodyPr/>
          <a:lstStyle/>
          <a:p>
            <a:endParaRPr lang="en-US"/>
          </a:p>
        </p:txBody>
      </p:sp>
      <p:sp>
        <p:nvSpPr>
          <p:cNvPr id="16421" name="Line 37"/>
          <p:cNvSpPr>
            <a:spLocks noChangeShapeType="1"/>
          </p:cNvSpPr>
          <p:nvPr/>
        </p:nvSpPr>
        <p:spPr bwMode="auto">
          <a:xfrm flipH="1">
            <a:off x="4800600" y="5029200"/>
            <a:ext cx="609600" cy="228600"/>
          </a:xfrm>
          <a:prstGeom prst="line">
            <a:avLst/>
          </a:prstGeom>
          <a:noFill/>
          <a:ln w="9525">
            <a:solidFill>
              <a:schemeClr val="tx1"/>
            </a:solidFill>
            <a:round/>
            <a:headEnd/>
            <a:tailEnd type="triangle" w="med" len="med"/>
          </a:ln>
          <a:effectLst/>
        </p:spPr>
        <p:txBody>
          <a:bodyPr/>
          <a:lstStyle/>
          <a:p>
            <a:endParaRPr lang="en-US"/>
          </a:p>
        </p:txBody>
      </p:sp>
      <p:sp>
        <p:nvSpPr>
          <p:cNvPr id="16422" name="Line 38"/>
          <p:cNvSpPr>
            <a:spLocks noChangeShapeType="1"/>
          </p:cNvSpPr>
          <p:nvPr/>
        </p:nvSpPr>
        <p:spPr bwMode="auto">
          <a:xfrm>
            <a:off x="3810000" y="5029200"/>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16423" name="Line 39"/>
          <p:cNvSpPr>
            <a:spLocks noChangeShapeType="1"/>
          </p:cNvSpPr>
          <p:nvPr/>
        </p:nvSpPr>
        <p:spPr bwMode="auto">
          <a:xfrm flipH="1" flipV="1">
            <a:off x="4724400" y="5410200"/>
            <a:ext cx="304800" cy="152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Welding Processes</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 Fusion Welding</a:t>
            </a:r>
          </a:p>
          <a:p>
            <a:pPr>
              <a:buNone/>
            </a:pPr>
            <a:r>
              <a:rPr lang="en-US" dirty="0" smtClean="0"/>
              <a:t>	</a:t>
            </a:r>
            <a:r>
              <a:rPr lang="en-US" sz="2800" dirty="0" smtClean="0"/>
              <a:t>Involves melting and solidification</a:t>
            </a:r>
            <a:endParaRPr lang="en-US" dirty="0" smtClean="0"/>
          </a:p>
          <a:p>
            <a:pPr>
              <a:buFont typeface="Wingdings" pitchFamily="2" charset="2"/>
              <a:buChar char="v"/>
            </a:pPr>
            <a:r>
              <a:rPr lang="en-US" dirty="0"/>
              <a:t> S</a:t>
            </a:r>
            <a:r>
              <a:rPr lang="en-US" dirty="0" smtClean="0"/>
              <a:t>olid phase welding</a:t>
            </a:r>
          </a:p>
          <a:p>
            <a:pPr>
              <a:buNone/>
            </a:pPr>
            <a:r>
              <a:rPr lang="en-US" dirty="0" smtClean="0"/>
              <a:t>	</a:t>
            </a:r>
            <a:r>
              <a:rPr lang="en-US" sz="2800" dirty="0" smtClean="0"/>
              <a:t>Explosive welding</a:t>
            </a:r>
          </a:p>
          <a:p>
            <a:pPr>
              <a:buNone/>
            </a:pPr>
            <a:r>
              <a:rPr lang="en-US" sz="2800" dirty="0"/>
              <a:t>	</a:t>
            </a:r>
            <a:r>
              <a:rPr lang="en-US" sz="2800" dirty="0" smtClean="0"/>
              <a:t>Diffusion welding </a:t>
            </a:r>
          </a:p>
          <a:p>
            <a:pPr>
              <a:buNone/>
            </a:pPr>
            <a:r>
              <a:rPr lang="en-US" sz="2800" dirty="0"/>
              <a:t>	</a:t>
            </a:r>
            <a:r>
              <a:rPr lang="en-US" sz="2800" dirty="0" smtClean="0"/>
              <a:t>Friction welding</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85800" y="2209800"/>
            <a:ext cx="7772400" cy="4114800"/>
          </a:xfrm>
          <a:ln>
            <a:solidFill>
              <a:schemeClr val="hlink"/>
            </a:solidFill>
          </a:ln>
        </p:spPr>
        <p:txBody>
          <a:bodyPr/>
          <a:lstStyle/>
          <a:p>
            <a:r>
              <a:rPr lang="en-US" sz="2000"/>
              <a:t>Tungsten electrode acts as a cathode</a:t>
            </a:r>
          </a:p>
          <a:p>
            <a:r>
              <a:rPr lang="en-US" sz="2000"/>
              <a:t>A plasma is produced between the tungsten cathode and the base metal which heats the base metal to its melting point</a:t>
            </a:r>
          </a:p>
          <a:p>
            <a:r>
              <a:rPr lang="en-US" sz="2000"/>
              <a:t>Filler metal can be added to the weld pool</a:t>
            </a:r>
          </a:p>
        </p:txBody>
      </p:sp>
      <p:sp>
        <p:nvSpPr>
          <p:cNvPr id="18435" name="Rectangle 3"/>
          <p:cNvSpPr>
            <a:spLocks noGrp="1" noChangeArrowheads="1"/>
          </p:cNvSpPr>
          <p:nvPr>
            <p:ph type="title"/>
          </p:nvPr>
        </p:nvSpPr>
        <p:spPr>
          <a:xfrm>
            <a:off x="685800" y="685800"/>
            <a:ext cx="7772400" cy="1143000"/>
          </a:xfrm>
          <a:ln/>
        </p:spPr>
        <p:txBody>
          <a:bodyPr/>
          <a:lstStyle/>
          <a:p>
            <a:r>
              <a:rPr lang="en-US"/>
              <a:t>Tungsten Inert Gas (MIG)</a:t>
            </a:r>
          </a:p>
        </p:txBody>
      </p:sp>
      <p:sp>
        <p:nvSpPr>
          <p:cNvPr id="18436" name="Rectangle 4"/>
          <p:cNvSpPr>
            <a:spLocks noChangeArrowheads="1"/>
          </p:cNvSpPr>
          <p:nvPr/>
        </p:nvSpPr>
        <p:spPr bwMode="auto">
          <a:xfrm>
            <a:off x="1752600" y="5638800"/>
            <a:ext cx="3124200" cy="381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8437" name="AutoShape 5" descr="Wide downward diagonal"/>
          <p:cNvSpPr>
            <a:spLocks noChangeArrowheads="1"/>
          </p:cNvSpPr>
          <p:nvPr/>
        </p:nvSpPr>
        <p:spPr bwMode="auto">
          <a:xfrm flipV="1">
            <a:off x="2743200" y="4419600"/>
            <a:ext cx="228600" cy="914400"/>
          </a:xfrm>
          <a:prstGeom prst="flowChartManualInput">
            <a:avLst/>
          </a:prstGeom>
          <a:pattFill prst="wdDnDiag">
            <a:fgClr>
              <a:srgbClr val="333333"/>
            </a:fgClr>
            <a:bgClr>
              <a:srgbClr val="FFFFFF"/>
            </a:bgClr>
          </a:pattFill>
          <a:ln w="9525">
            <a:solidFill>
              <a:schemeClr val="tx1"/>
            </a:solidFill>
            <a:miter lim="800000"/>
            <a:headEnd/>
            <a:tailEnd/>
          </a:ln>
          <a:effectLst/>
        </p:spPr>
        <p:txBody>
          <a:bodyPr wrap="none" anchor="ctr"/>
          <a:lstStyle/>
          <a:p>
            <a:endParaRPr lang="en-US"/>
          </a:p>
        </p:txBody>
      </p:sp>
      <p:sp>
        <p:nvSpPr>
          <p:cNvPr id="18438" name="AutoShape 6" descr="Wide downward diagonal"/>
          <p:cNvSpPr>
            <a:spLocks noChangeArrowheads="1"/>
          </p:cNvSpPr>
          <p:nvPr/>
        </p:nvSpPr>
        <p:spPr bwMode="auto">
          <a:xfrm flipH="1" flipV="1">
            <a:off x="3429000" y="4419600"/>
            <a:ext cx="228600" cy="914400"/>
          </a:xfrm>
          <a:prstGeom prst="flowChartManualInput">
            <a:avLst/>
          </a:prstGeom>
          <a:pattFill prst="wdDnDiag">
            <a:fgClr>
              <a:srgbClr val="333333"/>
            </a:fgClr>
            <a:bgClr>
              <a:srgbClr val="FFFFFF"/>
            </a:bgClr>
          </a:pattFill>
          <a:ln w="9525">
            <a:solidFill>
              <a:schemeClr val="tx1"/>
            </a:solidFill>
            <a:miter lim="800000"/>
            <a:headEnd/>
            <a:tailEnd/>
          </a:ln>
          <a:effectLst/>
        </p:spPr>
        <p:txBody>
          <a:bodyPr wrap="none" anchor="ctr"/>
          <a:lstStyle/>
          <a:p>
            <a:endParaRPr lang="en-US"/>
          </a:p>
        </p:txBody>
      </p:sp>
      <p:sp>
        <p:nvSpPr>
          <p:cNvPr id="18439" name="AutoShape 7" descr="Dark upward diagonal"/>
          <p:cNvSpPr>
            <a:spLocks noChangeArrowheads="1"/>
          </p:cNvSpPr>
          <p:nvPr/>
        </p:nvSpPr>
        <p:spPr bwMode="auto">
          <a:xfrm>
            <a:off x="3124200" y="4191000"/>
            <a:ext cx="152400" cy="1371600"/>
          </a:xfrm>
          <a:prstGeom prst="can">
            <a:avLst>
              <a:gd name="adj" fmla="val 225000"/>
            </a:avLst>
          </a:prstGeom>
          <a:pattFill prst="dkUpDiag">
            <a:fgClr>
              <a:schemeClr val="folHlink"/>
            </a:fgClr>
            <a:bgClr>
              <a:schemeClr val="tx1"/>
            </a:bgClr>
          </a:pattFill>
          <a:ln w="9525">
            <a:solidFill>
              <a:schemeClr val="tx1"/>
            </a:solidFill>
            <a:round/>
            <a:headEnd/>
            <a:tailEnd/>
          </a:ln>
          <a:effectLst/>
        </p:spPr>
        <p:txBody>
          <a:bodyPr wrap="none" anchor="ctr"/>
          <a:lstStyle/>
          <a:p>
            <a:endParaRPr lang="en-US"/>
          </a:p>
        </p:txBody>
      </p:sp>
      <p:sp>
        <p:nvSpPr>
          <p:cNvPr id="18446" name="Oval 14"/>
          <p:cNvSpPr>
            <a:spLocks noChangeArrowheads="1"/>
          </p:cNvSpPr>
          <p:nvPr/>
        </p:nvSpPr>
        <p:spPr bwMode="auto">
          <a:xfrm>
            <a:off x="4038600" y="4038600"/>
            <a:ext cx="838200" cy="838200"/>
          </a:xfrm>
          <a:prstGeom prst="ellipse">
            <a:avLst/>
          </a:prstGeom>
          <a:noFill/>
          <a:ln w="9525">
            <a:solidFill>
              <a:schemeClr val="tx1"/>
            </a:solidFill>
            <a:round/>
            <a:headEnd/>
            <a:tailEnd/>
          </a:ln>
          <a:effectLst/>
        </p:spPr>
        <p:txBody>
          <a:bodyPr wrap="none" anchor="ctr"/>
          <a:lstStyle/>
          <a:p>
            <a:endParaRPr lang="en-US"/>
          </a:p>
        </p:txBody>
      </p:sp>
      <p:sp>
        <p:nvSpPr>
          <p:cNvPr id="18447" name="Freeform 15"/>
          <p:cNvSpPr>
            <a:spLocks/>
          </p:cNvSpPr>
          <p:nvPr/>
        </p:nvSpPr>
        <p:spPr bwMode="auto">
          <a:xfrm>
            <a:off x="2590800" y="5334000"/>
            <a:ext cx="381000" cy="241300"/>
          </a:xfrm>
          <a:custGeom>
            <a:avLst/>
            <a:gdLst/>
            <a:ahLst/>
            <a:cxnLst>
              <a:cxn ang="0">
                <a:pos x="240" y="0"/>
              </a:cxn>
              <a:cxn ang="0">
                <a:pos x="192" y="96"/>
              </a:cxn>
              <a:cxn ang="0">
                <a:pos x="96" y="144"/>
              </a:cxn>
              <a:cxn ang="0">
                <a:pos x="0" y="48"/>
              </a:cxn>
            </a:cxnLst>
            <a:rect l="0" t="0" r="r" b="b"/>
            <a:pathLst>
              <a:path w="240" h="152">
                <a:moveTo>
                  <a:pt x="240" y="0"/>
                </a:moveTo>
                <a:cubicBezTo>
                  <a:pt x="228" y="36"/>
                  <a:pt x="216" y="72"/>
                  <a:pt x="192" y="96"/>
                </a:cubicBezTo>
                <a:cubicBezTo>
                  <a:pt x="168" y="120"/>
                  <a:pt x="128" y="152"/>
                  <a:pt x="96" y="144"/>
                </a:cubicBezTo>
                <a:cubicBezTo>
                  <a:pt x="64" y="136"/>
                  <a:pt x="16" y="64"/>
                  <a:pt x="0" y="48"/>
                </a:cubicBezTo>
              </a:path>
            </a:pathLst>
          </a:custGeom>
          <a:noFill/>
          <a:ln w="9525">
            <a:solidFill>
              <a:schemeClr val="tx2"/>
            </a:solidFill>
            <a:round/>
            <a:headEnd/>
            <a:tailEnd/>
          </a:ln>
          <a:effectLst/>
        </p:spPr>
        <p:txBody>
          <a:bodyPr/>
          <a:lstStyle/>
          <a:p>
            <a:endParaRPr lang="en-US"/>
          </a:p>
        </p:txBody>
      </p:sp>
      <p:sp>
        <p:nvSpPr>
          <p:cNvPr id="18448" name="Freeform 16"/>
          <p:cNvSpPr>
            <a:spLocks/>
          </p:cNvSpPr>
          <p:nvPr/>
        </p:nvSpPr>
        <p:spPr bwMode="auto">
          <a:xfrm flipH="1">
            <a:off x="3429000" y="5334000"/>
            <a:ext cx="381000" cy="228600"/>
          </a:xfrm>
          <a:custGeom>
            <a:avLst/>
            <a:gdLst/>
            <a:ahLst/>
            <a:cxnLst>
              <a:cxn ang="0">
                <a:pos x="240" y="0"/>
              </a:cxn>
              <a:cxn ang="0">
                <a:pos x="192" y="96"/>
              </a:cxn>
              <a:cxn ang="0">
                <a:pos x="96" y="144"/>
              </a:cxn>
              <a:cxn ang="0">
                <a:pos x="0" y="48"/>
              </a:cxn>
            </a:cxnLst>
            <a:rect l="0" t="0" r="r" b="b"/>
            <a:pathLst>
              <a:path w="240" h="152">
                <a:moveTo>
                  <a:pt x="240" y="0"/>
                </a:moveTo>
                <a:cubicBezTo>
                  <a:pt x="228" y="36"/>
                  <a:pt x="216" y="72"/>
                  <a:pt x="192" y="96"/>
                </a:cubicBezTo>
                <a:cubicBezTo>
                  <a:pt x="168" y="120"/>
                  <a:pt x="128" y="152"/>
                  <a:pt x="96" y="144"/>
                </a:cubicBezTo>
                <a:cubicBezTo>
                  <a:pt x="64" y="136"/>
                  <a:pt x="16" y="64"/>
                  <a:pt x="0" y="48"/>
                </a:cubicBezTo>
              </a:path>
            </a:pathLst>
          </a:custGeom>
          <a:noFill/>
          <a:ln w="9525">
            <a:solidFill>
              <a:schemeClr val="hlink"/>
            </a:solidFill>
            <a:round/>
            <a:headEnd/>
            <a:tailEnd/>
          </a:ln>
          <a:effectLst/>
        </p:spPr>
        <p:txBody>
          <a:bodyPr/>
          <a:lstStyle/>
          <a:p>
            <a:endParaRPr lang="en-US"/>
          </a:p>
        </p:txBody>
      </p:sp>
      <p:sp>
        <p:nvSpPr>
          <p:cNvPr id="18449" name="Freeform 17"/>
          <p:cNvSpPr>
            <a:spLocks/>
          </p:cNvSpPr>
          <p:nvPr/>
        </p:nvSpPr>
        <p:spPr bwMode="auto">
          <a:xfrm>
            <a:off x="2971800" y="5334000"/>
            <a:ext cx="88900" cy="228600"/>
          </a:xfrm>
          <a:custGeom>
            <a:avLst/>
            <a:gdLst/>
            <a:ahLst/>
            <a:cxnLst>
              <a:cxn ang="0">
                <a:pos x="48" y="0"/>
              </a:cxn>
              <a:cxn ang="0">
                <a:pos x="48" y="96"/>
              </a:cxn>
              <a:cxn ang="0">
                <a:pos x="0" y="144"/>
              </a:cxn>
            </a:cxnLst>
            <a:rect l="0" t="0" r="r" b="b"/>
            <a:pathLst>
              <a:path w="56" h="144">
                <a:moveTo>
                  <a:pt x="48" y="0"/>
                </a:moveTo>
                <a:cubicBezTo>
                  <a:pt x="52" y="36"/>
                  <a:pt x="56" y="72"/>
                  <a:pt x="48" y="96"/>
                </a:cubicBezTo>
                <a:cubicBezTo>
                  <a:pt x="40" y="120"/>
                  <a:pt x="20" y="132"/>
                  <a:pt x="0" y="144"/>
                </a:cubicBezTo>
              </a:path>
            </a:pathLst>
          </a:custGeom>
          <a:noFill/>
          <a:ln w="9525">
            <a:solidFill>
              <a:schemeClr val="tx2"/>
            </a:solidFill>
            <a:round/>
            <a:headEnd/>
            <a:tailEnd/>
          </a:ln>
          <a:effectLst/>
        </p:spPr>
        <p:txBody>
          <a:bodyPr/>
          <a:lstStyle/>
          <a:p>
            <a:endParaRPr lang="en-US"/>
          </a:p>
        </p:txBody>
      </p:sp>
      <p:sp>
        <p:nvSpPr>
          <p:cNvPr id="18450" name="Freeform 18"/>
          <p:cNvSpPr>
            <a:spLocks/>
          </p:cNvSpPr>
          <p:nvPr/>
        </p:nvSpPr>
        <p:spPr bwMode="auto">
          <a:xfrm flipH="1">
            <a:off x="3352800" y="5334000"/>
            <a:ext cx="88900" cy="228600"/>
          </a:xfrm>
          <a:custGeom>
            <a:avLst/>
            <a:gdLst/>
            <a:ahLst/>
            <a:cxnLst>
              <a:cxn ang="0">
                <a:pos x="48" y="0"/>
              </a:cxn>
              <a:cxn ang="0">
                <a:pos x="48" y="96"/>
              </a:cxn>
              <a:cxn ang="0">
                <a:pos x="0" y="144"/>
              </a:cxn>
            </a:cxnLst>
            <a:rect l="0" t="0" r="r" b="b"/>
            <a:pathLst>
              <a:path w="56" h="144">
                <a:moveTo>
                  <a:pt x="48" y="0"/>
                </a:moveTo>
                <a:cubicBezTo>
                  <a:pt x="52" y="36"/>
                  <a:pt x="56" y="72"/>
                  <a:pt x="48" y="96"/>
                </a:cubicBezTo>
                <a:cubicBezTo>
                  <a:pt x="40" y="120"/>
                  <a:pt x="20" y="132"/>
                  <a:pt x="0" y="144"/>
                </a:cubicBezTo>
              </a:path>
            </a:pathLst>
          </a:custGeom>
          <a:noFill/>
          <a:ln w="9525">
            <a:solidFill>
              <a:schemeClr val="hlink"/>
            </a:solidFill>
            <a:round/>
            <a:headEnd/>
            <a:tailEnd/>
          </a:ln>
          <a:effectLst/>
        </p:spPr>
        <p:txBody>
          <a:bodyPr/>
          <a:lstStyle/>
          <a:p>
            <a:endParaRPr lang="en-US"/>
          </a:p>
        </p:txBody>
      </p:sp>
      <p:sp>
        <p:nvSpPr>
          <p:cNvPr id="18451" name="Freeform 19"/>
          <p:cNvSpPr>
            <a:spLocks/>
          </p:cNvSpPr>
          <p:nvPr/>
        </p:nvSpPr>
        <p:spPr bwMode="auto">
          <a:xfrm>
            <a:off x="2954338" y="5621338"/>
            <a:ext cx="431800" cy="117475"/>
          </a:xfrm>
          <a:custGeom>
            <a:avLst/>
            <a:gdLst/>
            <a:ahLst/>
            <a:cxnLst>
              <a:cxn ang="0">
                <a:pos x="0" y="8"/>
              </a:cxn>
              <a:cxn ang="0">
                <a:pos x="58" y="41"/>
              </a:cxn>
              <a:cxn ang="0">
                <a:pos x="74" y="58"/>
              </a:cxn>
              <a:cxn ang="0">
                <a:pos x="123" y="74"/>
              </a:cxn>
              <a:cxn ang="0">
                <a:pos x="189" y="66"/>
              </a:cxn>
              <a:cxn ang="0">
                <a:pos x="255" y="16"/>
              </a:cxn>
              <a:cxn ang="0">
                <a:pos x="272" y="0"/>
              </a:cxn>
              <a:cxn ang="0">
                <a:pos x="0" y="8"/>
              </a:cxn>
            </a:cxnLst>
            <a:rect l="0" t="0" r="r" b="b"/>
            <a:pathLst>
              <a:path w="272" h="74">
                <a:moveTo>
                  <a:pt x="0" y="8"/>
                </a:moveTo>
                <a:cubicBezTo>
                  <a:pt x="17" y="17"/>
                  <a:pt x="43" y="29"/>
                  <a:pt x="58" y="41"/>
                </a:cubicBezTo>
                <a:cubicBezTo>
                  <a:pt x="64" y="46"/>
                  <a:pt x="67" y="54"/>
                  <a:pt x="74" y="58"/>
                </a:cubicBezTo>
                <a:cubicBezTo>
                  <a:pt x="89" y="66"/>
                  <a:pt x="123" y="74"/>
                  <a:pt x="123" y="74"/>
                </a:cubicBezTo>
                <a:cubicBezTo>
                  <a:pt x="145" y="71"/>
                  <a:pt x="168" y="72"/>
                  <a:pt x="189" y="66"/>
                </a:cubicBezTo>
                <a:cubicBezTo>
                  <a:pt x="221" y="57"/>
                  <a:pt x="219" y="29"/>
                  <a:pt x="255" y="16"/>
                </a:cubicBezTo>
                <a:cubicBezTo>
                  <a:pt x="261" y="11"/>
                  <a:pt x="272" y="0"/>
                  <a:pt x="272" y="0"/>
                </a:cubicBezTo>
                <a:lnTo>
                  <a:pt x="0" y="8"/>
                </a:lnTo>
                <a:close/>
              </a:path>
            </a:pathLst>
          </a:custGeom>
          <a:solidFill>
            <a:schemeClr val="tx1"/>
          </a:solidFill>
          <a:ln w="9525">
            <a:solidFill>
              <a:schemeClr val="tx1"/>
            </a:solidFill>
            <a:round/>
            <a:headEnd/>
            <a:tailEnd/>
          </a:ln>
          <a:effectLst/>
        </p:spPr>
        <p:txBody>
          <a:bodyPr/>
          <a:lstStyle/>
          <a:p>
            <a:endParaRPr lang="en-US"/>
          </a:p>
        </p:txBody>
      </p:sp>
      <p:sp>
        <p:nvSpPr>
          <p:cNvPr id="18452" name="Line 20"/>
          <p:cNvSpPr>
            <a:spLocks noChangeShapeType="1"/>
          </p:cNvSpPr>
          <p:nvPr/>
        </p:nvSpPr>
        <p:spPr bwMode="auto">
          <a:xfrm>
            <a:off x="4876800" y="4419600"/>
            <a:ext cx="228600" cy="0"/>
          </a:xfrm>
          <a:prstGeom prst="line">
            <a:avLst/>
          </a:prstGeom>
          <a:noFill/>
          <a:ln w="9525">
            <a:solidFill>
              <a:schemeClr val="tx1"/>
            </a:solidFill>
            <a:round/>
            <a:headEnd/>
            <a:tailEnd/>
          </a:ln>
          <a:effectLst/>
        </p:spPr>
        <p:txBody>
          <a:bodyPr/>
          <a:lstStyle/>
          <a:p>
            <a:endParaRPr lang="en-US"/>
          </a:p>
        </p:txBody>
      </p:sp>
      <p:sp>
        <p:nvSpPr>
          <p:cNvPr id="18453" name="Line 21"/>
          <p:cNvSpPr>
            <a:spLocks noChangeShapeType="1"/>
          </p:cNvSpPr>
          <p:nvPr/>
        </p:nvSpPr>
        <p:spPr bwMode="auto">
          <a:xfrm>
            <a:off x="5105400" y="4419600"/>
            <a:ext cx="0" cy="1371600"/>
          </a:xfrm>
          <a:prstGeom prst="line">
            <a:avLst/>
          </a:prstGeom>
          <a:noFill/>
          <a:ln w="9525">
            <a:solidFill>
              <a:schemeClr val="tx1"/>
            </a:solidFill>
            <a:round/>
            <a:headEnd/>
            <a:tailEnd/>
          </a:ln>
          <a:effectLst/>
        </p:spPr>
        <p:txBody>
          <a:bodyPr/>
          <a:lstStyle/>
          <a:p>
            <a:endParaRPr lang="en-US"/>
          </a:p>
        </p:txBody>
      </p:sp>
      <p:sp>
        <p:nvSpPr>
          <p:cNvPr id="18454" name="Line 22"/>
          <p:cNvSpPr>
            <a:spLocks noChangeShapeType="1"/>
          </p:cNvSpPr>
          <p:nvPr/>
        </p:nvSpPr>
        <p:spPr bwMode="auto">
          <a:xfrm flipH="1">
            <a:off x="4876800" y="5791200"/>
            <a:ext cx="228600" cy="0"/>
          </a:xfrm>
          <a:prstGeom prst="line">
            <a:avLst/>
          </a:prstGeom>
          <a:noFill/>
          <a:ln w="9525">
            <a:solidFill>
              <a:schemeClr val="tx1"/>
            </a:solidFill>
            <a:round/>
            <a:headEnd/>
            <a:tailEnd/>
          </a:ln>
          <a:effectLst/>
        </p:spPr>
        <p:txBody>
          <a:bodyPr/>
          <a:lstStyle/>
          <a:p>
            <a:endParaRPr lang="en-US"/>
          </a:p>
        </p:txBody>
      </p:sp>
      <p:sp>
        <p:nvSpPr>
          <p:cNvPr id="18455" name="Line 23"/>
          <p:cNvSpPr>
            <a:spLocks noChangeShapeType="1"/>
          </p:cNvSpPr>
          <p:nvPr/>
        </p:nvSpPr>
        <p:spPr bwMode="auto">
          <a:xfrm flipH="1">
            <a:off x="3810000" y="4495800"/>
            <a:ext cx="228600" cy="0"/>
          </a:xfrm>
          <a:prstGeom prst="line">
            <a:avLst/>
          </a:prstGeom>
          <a:noFill/>
          <a:ln w="9525">
            <a:solidFill>
              <a:schemeClr val="tx1"/>
            </a:solidFill>
            <a:round/>
            <a:headEnd/>
            <a:tailEnd/>
          </a:ln>
          <a:effectLst/>
        </p:spPr>
        <p:txBody>
          <a:bodyPr/>
          <a:lstStyle/>
          <a:p>
            <a:endParaRPr lang="en-US"/>
          </a:p>
        </p:txBody>
      </p:sp>
      <p:sp>
        <p:nvSpPr>
          <p:cNvPr id="18456" name="Line 24"/>
          <p:cNvSpPr>
            <a:spLocks noChangeShapeType="1"/>
          </p:cNvSpPr>
          <p:nvPr/>
        </p:nvSpPr>
        <p:spPr bwMode="auto">
          <a:xfrm flipV="1">
            <a:off x="3810000" y="4267200"/>
            <a:ext cx="0" cy="228600"/>
          </a:xfrm>
          <a:prstGeom prst="line">
            <a:avLst/>
          </a:prstGeom>
          <a:noFill/>
          <a:ln w="9525">
            <a:solidFill>
              <a:schemeClr val="tx1"/>
            </a:solidFill>
            <a:round/>
            <a:headEnd/>
            <a:tailEnd/>
          </a:ln>
          <a:effectLst/>
        </p:spPr>
        <p:txBody>
          <a:bodyPr/>
          <a:lstStyle/>
          <a:p>
            <a:endParaRPr lang="en-US"/>
          </a:p>
        </p:txBody>
      </p:sp>
      <p:sp>
        <p:nvSpPr>
          <p:cNvPr id="18457" name="Line 25"/>
          <p:cNvSpPr>
            <a:spLocks noChangeShapeType="1"/>
          </p:cNvSpPr>
          <p:nvPr/>
        </p:nvSpPr>
        <p:spPr bwMode="auto">
          <a:xfrm flipH="1">
            <a:off x="3276600" y="4267200"/>
            <a:ext cx="533400" cy="0"/>
          </a:xfrm>
          <a:prstGeom prst="line">
            <a:avLst/>
          </a:prstGeom>
          <a:noFill/>
          <a:ln w="9525">
            <a:solidFill>
              <a:schemeClr val="tx1"/>
            </a:solidFill>
            <a:round/>
            <a:headEnd/>
            <a:tailEnd/>
          </a:ln>
          <a:effectLst/>
        </p:spPr>
        <p:txBody>
          <a:bodyPr/>
          <a:lstStyle/>
          <a:p>
            <a:endParaRPr lang="en-US"/>
          </a:p>
        </p:txBody>
      </p:sp>
      <p:sp>
        <p:nvSpPr>
          <p:cNvPr id="18458" name="Text Box 26"/>
          <p:cNvSpPr txBox="1">
            <a:spLocks noChangeArrowheads="1"/>
          </p:cNvSpPr>
          <p:nvPr/>
        </p:nvSpPr>
        <p:spPr bwMode="auto">
          <a:xfrm>
            <a:off x="1905000" y="5715000"/>
            <a:ext cx="1371600" cy="244475"/>
          </a:xfrm>
          <a:prstGeom prst="rect">
            <a:avLst/>
          </a:prstGeom>
          <a:noFill/>
          <a:ln w="9525">
            <a:noFill/>
            <a:miter lim="800000"/>
            <a:headEnd/>
            <a:tailEnd/>
          </a:ln>
          <a:effectLst/>
        </p:spPr>
        <p:txBody>
          <a:bodyPr>
            <a:spAutoFit/>
          </a:bodyPr>
          <a:lstStyle/>
          <a:p>
            <a:pPr>
              <a:spcBef>
                <a:spcPct val="50000"/>
              </a:spcBef>
            </a:pPr>
            <a:r>
              <a:rPr lang="en-US" sz="1000"/>
              <a:t>BASE METAL</a:t>
            </a:r>
          </a:p>
        </p:txBody>
      </p:sp>
      <p:sp>
        <p:nvSpPr>
          <p:cNvPr id="18459" name="Text Box 27"/>
          <p:cNvSpPr txBox="1">
            <a:spLocks noChangeArrowheads="1"/>
          </p:cNvSpPr>
          <p:nvPr/>
        </p:nvSpPr>
        <p:spPr bwMode="auto">
          <a:xfrm>
            <a:off x="3505200" y="5715000"/>
            <a:ext cx="1066800" cy="244475"/>
          </a:xfrm>
          <a:prstGeom prst="rect">
            <a:avLst/>
          </a:prstGeom>
          <a:noFill/>
          <a:ln w="9525">
            <a:noFill/>
            <a:miter lim="800000"/>
            <a:headEnd/>
            <a:tailEnd/>
          </a:ln>
          <a:effectLst/>
        </p:spPr>
        <p:txBody>
          <a:bodyPr>
            <a:spAutoFit/>
          </a:bodyPr>
          <a:lstStyle/>
          <a:p>
            <a:pPr>
              <a:spcBef>
                <a:spcPct val="50000"/>
              </a:spcBef>
            </a:pPr>
            <a:r>
              <a:rPr lang="en-US" sz="1000"/>
              <a:t>PUDDLE</a:t>
            </a:r>
          </a:p>
        </p:txBody>
      </p:sp>
      <p:sp>
        <p:nvSpPr>
          <p:cNvPr id="18460" name="Text Box 28"/>
          <p:cNvSpPr txBox="1">
            <a:spLocks noChangeArrowheads="1"/>
          </p:cNvSpPr>
          <p:nvPr/>
        </p:nvSpPr>
        <p:spPr bwMode="auto">
          <a:xfrm>
            <a:off x="4114800" y="4191000"/>
            <a:ext cx="685800" cy="396875"/>
          </a:xfrm>
          <a:prstGeom prst="rect">
            <a:avLst/>
          </a:prstGeom>
          <a:noFill/>
          <a:ln w="9525">
            <a:noFill/>
            <a:miter lim="800000"/>
            <a:headEnd/>
            <a:tailEnd/>
          </a:ln>
          <a:effectLst/>
        </p:spPr>
        <p:txBody>
          <a:bodyPr>
            <a:spAutoFit/>
          </a:bodyPr>
          <a:lstStyle/>
          <a:p>
            <a:pPr>
              <a:spcBef>
                <a:spcPct val="50000"/>
              </a:spcBef>
            </a:pPr>
            <a:r>
              <a:rPr lang="en-US" sz="1000"/>
              <a:t>POWER SOURCE</a:t>
            </a:r>
          </a:p>
        </p:txBody>
      </p:sp>
      <p:sp>
        <p:nvSpPr>
          <p:cNvPr id="18463" name="Line 31"/>
          <p:cNvSpPr>
            <a:spLocks noChangeShapeType="1"/>
          </p:cNvSpPr>
          <p:nvPr/>
        </p:nvSpPr>
        <p:spPr bwMode="auto">
          <a:xfrm flipH="1">
            <a:off x="3048000" y="5486400"/>
            <a:ext cx="120650" cy="152400"/>
          </a:xfrm>
          <a:prstGeom prst="line">
            <a:avLst/>
          </a:prstGeom>
          <a:noFill/>
          <a:ln w="9525">
            <a:solidFill>
              <a:schemeClr val="tx1"/>
            </a:solidFill>
            <a:round/>
            <a:headEnd/>
            <a:tailEnd/>
          </a:ln>
          <a:effectLst/>
        </p:spPr>
        <p:txBody>
          <a:bodyPr/>
          <a:lstStyle/>
          <a:p>
            <a:endParaRPr lang="en-US"/>
          </a:p>
        </p:txBody>
      </p:sp>
      <p:sp>
        <p:nvSpPr>
          <p:cNvPr id="18464" name="Line 32"/>
          <p:cNvSpPr>
            <a:spLocks noChangeShapeType="1"/>
          </p:cNvSpPr>
          <p:nvPr/>
        </p:nvSpPr>
        <p:spPr bwMode="auto">
          <a:xfrm>
            <a:off x="3276600" y="5486400"/>
            <a:ext cx="76200" cy="152400"/>
          </a:xfrm>
          <a:prstGeom prst="line">
            <a:avLst/>
          </a:prstGeom>
          <a:noFill/>
          <a:ln w="9525">
            <a:solidFill>
              <a:schemeClr val="tx1"/>
            </a:solidFill>
            <a:round/>
            <a:headEnd/>
            <a:tailEnd/>
          </a:ln>
          <a:effectLst/>
        </p:spPr>
        <p:txBody>
          <a:bodyPr/>
          <a:lstStyle/>
          <a:p>
            <a:endParaRPr lang="en-US"/>
          </a:p>
        </p:txBody>
      </p:sp>
      <p:sp>
        <p:nvSpPr>
          <p:cNvPr id="18465" name="Text Box 33"/>
          <p:cNvSpPr txBox="1">
            <a:spLocks noChangeArrowheads="1"/>
          </p:cNvSpPr>
          <p:nvPr/>
        </p:nvSpPr>
        <p:spPr bwMode="auto">
          <a:xfrm>
            <a:off x="3886200" y="5181600"/>
            <a:ext cx="1066800" cy="244475"/>
          </a:xfrm>
          <a:prstGeom prst="rect">
            <a:avLst/>
          </a:prstGeom>
          <a:noFill/>
          <a:ln w="9525">
            <a:noFill/>
            <a:miter lim="800000"/>
            <a:headEnd/>
            <a:tailEnd/>
          </a:ln>
          <a:effectLst/>
        </p:spPr>
        <p:txBody>
          <a:bodyPr>
            <a:spAutoFit/>
          </a:bodyPr>
          <a:lstStyle/>
          <a:p>
            <a:pPr>
              <a:spcBef>
                <a:spcPct val="50000"/>
              </a:spcBef>
            </a:pPr>
            <a:r>
              <a:rPr lang="en-US" sz="1000"/>
              <a:t>ARC COLUMN</a:t>
            </a:r>
          </a:p>
        </p:txBody>
      </p:sp>
      <p:sp>
        <p:nvSpPr>
          <p:cNvPr id="18466" name="Text Box 34"/>
          <p:cNvSpPr txBox="1">
            <a:spLocks noChangeArrowheads="1"/>
          </p:cNvSpPr>
          <p:nvPr/>
        </p:nvSpPr>
        <p:spPr bwMode="auto">
          <a:xfrm>
            <a:off x="1143000" y="5181600"/>
            <a:ext cx="1447800" cy="244475"/>
          </a:xfrm>
          <a:prstGeom prst="rect">
            <a:avLst/>
          </a:prstGeom>
          <a:noFill/>
          <a:ln w="9525">
            <a:noFill/>
            <a:miter lim="800000"/>
            <a:headEnd/>
            <a:tailEnd/>
          </a:ln>
          <a:effectLst/>
        </p:spPr>
        <p:txBody>
          <a:bodyPr>
            <a:spAutoFit/>
          </a:bodyPr>
          <a:lstStyle/>
          <a:p>
            <a:pPr algn="ctr">
              <a:spcBef>
                <a:spcPct val="50000"/>
              </a:spcBef>
            </a:pPr>
            <a:r>
              <a:rPr lang="en-US" sz="1000"/>
              <a:t>SHIELDING GAS</a:t>
            </a:r>
          </a:p>
        </p:txBody>
      </p:sp>
      <p:sp>
        <p:nvSpPr>
          <p:cNvPr id="18469" name="Line 37"/>
          <p:cNvSpPr>
            <a:spLocks noChangeShapeType="1"/>
          </p:cNvSpPr>
          <p:nvPr/>
        </p:nvSpPr>
        <p:spPr bwMode="auto">
          <a:xfrm flipH="1">
            <a:off x="3352800" y="5334000"/>
            <a:ext cx="609600" cy="228600"/>
          </a:xfrm>
          <a:prstGeom prst="line">
            <a:avLst/>
          </a:prstGeom>
          <a:noFill/>
          <a:ln w="9525">
            <a:solidFill>
              <a:schemeClr val="tx1"/>
            </a:solidFill>
            <a:round/>
            <a:headEnd/>
            <a:tailEnd type="triangle" w="med" len="med"/>
          </a:ln>
          <a:effectLst/>
        </p:spPr>
        <p:txBody>
          <a:bodyPr/>
          <a:lstStyle/>
          <a:p>
            <a:endParaRPr lang="en-US"/>
          </a:p>
        </p:txBody>
      </p:sp>
      <p:sp>
        <p:nvSpPr>
          <p:cNvPr id="18470" name="Line 38"/>
          <p:cNvSpPr>
            <a:spLocks noChangeShapeType="1"/>
          </p:cNvSpPr>
          <p:nvPr/>
        </p:nvSpPr>
        <p:spPr bwMode="auto">
          <a:xfrm>
            <a:off x="2362200" y="5334000"/>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18471" name="Line 39"/>
          <p:cNvSpPr>
            <a:spLocks noChangeShapeType="1"/>
          </p:cNvSpPr>
          <p:nvPr/>
        </p:nvSpPr>
        <p:spPr bwMode="auto">
          <a:xfrm flipH="1" flipV="1">
            <a:off x="3276600" y="5715000"/>
            <a:ext cx="304800" cy="152400"/>
          </a:xfrm>
          <a:prstGeom prst="line">
            <a:avLst/>
          </a:prstGeom>
          <a:noFill/>
          <a:ln w="9525">
            <a:solidFill>
              <a:schemeClr val="tx1"/>
            </a:solidFill>
            <a:round/>
            <a:headEnd/>
            <a:tailEnd type="triangle" w="med" len="med"/>
          </a:ln>
          <a:effectLst/>
        </p:spPr>
        <p:txBody>
          <a:bodyPr/>
          <a:lstStyle/>
          <a:p>
            <a:endParaRPr lang="en-US"/>
          </a:p>
        </p:txBody>
      </p:sp>
      <p:sp>
        <p:nvSpPr>
          <p:cNvPr id="18473" name="Text Box 41"/>
          <p:cNvSpPr txBox="1">
            <a:spLocks noChangeArrowheads="1"/>
          </p:cNvSpPr>
          <p:nvPr/>
        </p:nvSpPr>
        <p:spPr bwMode="auto">
          <a:xfrm>
            <a:off x="1524000" y="4267200"/>
            <a:ext cx="1143000" cy="396875"/>
          </a:xfrm>
          <a:prstGeom prst="rect">
            <a:avLst/>
          </a:prstGeom>
          <a:noFill/>
          <a:ln w="9525">
            <a:noFill/>
            <a:miter lim="800000"/>
            <a:headEnd/>
            <a:tailEnd/>
          </a:ln>
          <a:effectLst/>
        </p:spPr>
        <p:txBody>
          <a:bodyPr>
            <a:spAutoFit/>
          </a:bodyPr>
          <a:lstStyle/>
          <a:p>
            <a:pPr>
              <a:spcBef>
                <a:spcPct val="50000"/>
              </a:spcBef>
            </a:pPr>
            <a:r>
              <a:rPr lang="en-US" sz="1000"/>
              <a:t>TUNGSTEN ELECTRODE</a:t>
            </a:r>
          </a:p>
        </p:txBody>
      </p:sp>
      <p:sp>
        <p:nvSpPr>
          <p:cNvPr id="18474" name="Line 42"/>
          <p:cNvSpPr>
            <a:spLocks noChangeShapeType="1"/>
          </p:cNvSpPr>
          <p:nvPr/>
        </p:nvSpPr>
        <p:spPr bwMode="auto">
          <a:xfrm>
            <a:off x="2362200" y="4343400"/>
            <a:ext cx="762000" cy="0"/>
          </a:xfrm>
          <a:prstGeom prst="line">
            <a:avLst/>
          </a:prstGeom>
          <a:noFill/>
          <a:ln w="9525">
            <a:solidFill>
              <a:schemeClr val="tx1"/>
            </a:solidFill>
            <a:round/>
            <a:headEnd/>
            <a:tailEnd type="triangle" w="med" len="med"/>
          </a:ln>
          <a:effectLst/>
        </p:spPr>
        <p:txBody>
          <a:bodyPr/>
          <a:lstStyle/>
          <a:p>
            <a:endParaRPr lang="en-US"/>
          </a:p>
        </p:txBody>
      </p:sp>
      <p:sp>
        <p:nvSpPr>
          <p:cNvPr id="18475" name="AutoShape 43" descr="Dark upward diagonal"/>
          <p:cNvSpPr>
            <a:spLocks noChangeArrowheads="1"/>
          </p:cNvSpPr>
          <p:nvPr/>
        </p:nvSpPr>
        <p:spPr bwMode="auto">
          <a:xfrm>
            <a:off x="6553200" y="3505200"/>
            <a:ext cx="457200" cy="1371600"/>
          </a:xfrm>
          <a:prstGeom prst="can">
            <a:avLst>
              <a:gd name="adj" fmla="val 75000"/>
            </a:avLst>
          </a:prstGeom>
          <a:pattFill prst="dkUpDiag">
            <a:fgClr>
              <a:schemeClr val="folHlink"/>
            </a:fgClr>
            <a:bgClr>
              <a:schemeClr val="tx1"/>
            </a:bgClr>
          </a:pattFill>
          <a:ln w="9525">
            <a:solidFill>
              <a:schemeClr val="tx1"/>
            </a:solidFill>
            <a:round/>
            <a:headEnd/>
            <a:tailEnd/>
          </a:ln>
          <a:effectLst/>
        </p:spPr>
        <p:txBody>
          <a:bodyPr wrap="none" anchor="ctr"/>
          <a:lstStyle/>
          <a:p>
            <a:endParaRPr lang="en-US"/>
          </a:p>
        </p:txBody>
      </p:sp>
      <p:sp>
        <p:nvSpPr>
          <p:cNvPr id="18476" name="Rectangle 44"/>
          <p:cNvSpPr>
            <a:spLocks noChangeArrowheads="1"/>
          </p:cNvSpPr>
          <p:nvPr/>
        </p:nvSpPr>
        <p:spPr bwMode="auto">
          <a:xfrm>
            <a:off x="5791200" y="5486400"/>
            <a:ext cx="1905000" cy="5334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8477" name="Freeform 45"/>
          <p:cNvSpPr>
            <a:spLocks/>
          </p:cNvSpPr>
          <p:nvPr/>
        </p:nvSpPr>
        <p:spPr bwMode="auto">
          <a:xfrm>
            <a:off x="7086600" y="5105400"/>
            <a:ext cx="88900" cy="304800"/>
          </a:xfrm>
          <a:custGeom>
            <a:avLst/>
            <a:gdLst/>
            <a:ahLst/>
            <a:cxnLst>
              <a:cxn ang="0">
                <a:pos x="0" y="192"/>
              </a:cxn>
              <a:cxn ang="0">
                <a:pos x="48" y="144"/>
              </a:cxn>
              <a:cxn ang="0">
                <a:pos x="48" y="48"/>
              </a:cxn>
              <a:cxn ang="0">
                <a:pos x="0" y="0"/>
              </a:cxn>
            </a:cxnLst>
            <a:rect l="0" t="0" r="r" b="b"/>
            <a:pathLst>
              <a:path w="56" h="192">
                <a:moveTo>
                  <a:pt x="0" y="192"/>
                </a:moveTo>
                <a:cubicBezTo>
                  <a:pt x="20" y="180"/>
                  <a:pt x="40" y="168"/>
                  <a:pt x="48" y="144"/>
                </a:cubicBezTo>
                <a:cubicBezTo>
                  <a:pt x="56" y="120"/>
                  <a:pt x="56" y="72"/>
                  <a:pt x="48" y="48"/>
                </a:cubicBezTo>
                <a:cubicBezTo>
                  <a:pt x="40" y="24"/>
                  <a:pt x="8" y="8"/>
                  <a:pt x="0" y="0"/>
                </a:cubicBezTo>
              </a:path>
            </a:pathLst>
          </a:custGeom>
          <a:noFill/>
          <a:ln w="9525">
            <a:solidFill>
              <a:schemeClr val="tx1"/>
            </a:solidFill>
            <a:round/>
            <a:headEnd/>
            <a:tailEnd type="arrow" w="med" len="med"/>
          </a:ln>
          <a:effectLst/>
        </p:spPr>
        <p:txBody>
          <a:bodyPr/>
          <a:lstStyle/>
          <a:p>
            <a:endParaRPr lang="en-US"/>
          </a:p>
        </p:txBody>
      </p:sp>
      <p:sp>
        <p:nvSpPr>
          <p:cNvPr id="18478" name="Freeform 46"/>
          <p:cNvSpPr>
            <a:spLocks/>
          </p:cNvSpPr>
          <p:nvPr/>
        </p:nvSpPr>
        <p:spPr bwMode="auto">
          <a:xfrm flipH="1">
            <a:off x="6400800" y="5105400"/>
            <a:ext cx="88900" cy="304800"/>
          </a:xfrm>
          <a:custGeom>
            <a:avLst/>
            <a:gdLst/>
            <a:ahLst/>
            <a:cxnLst>
              <a:cxn ang="0">
                <a:pos x="0" y="192"/>
              </a:cxn>
              <a:cxn ang="0">
                <a:pos x="48" y="144"/>
              </a:cxn>
              <a:cxn ang="0">
                <a:pos x="48" y="48"/>
              </a:cxn>
              <a:cxn ang="0">
                <a:pos x="0" y="0"/>
              </a:cxn>
            </a:cxnLst>
            <a:rect l="0" t="0" r="r" b="b"/>
            <a:pathLst>
              <a:path w="56" h="192">
                <a:moveTo>
                  <a:pt x="0" y="192"/>
                </a:moveTo>
                <a:cubicBezTo>
                  <a:pt x="20" y="180"/>
                  <a:pt x="40" y="168"/>
                  <a:pt x="48" y="144"/>
                </a:cubicBezTo>
                <a:cubicBezTo>
                  <a:pt x="56" y="120"/>
                  <a:pt x="56" y="72"/>
                  <a:pt x="48" y="48"/>
                </a:cubicBezTo>
                <a:cubicBezTo>
                  <a:pt x="40" y="24"/>
                  <a:pt x="8" y="8"/>
                  <a:pt x="0" y="0"/>
                </a:cubicBezTo>
              </a:path>
            </a:pathLst>
          </a:custGeom>
          <a:noFill/>
          <a:ln w="9525">
            <a:solidFill>
              <a:schemeClr val="tx1"/>
            </a:solidFill>
            <a:round/>
            <a:headEnd/>
            <a:tailEnd type="arrow" w="med" len="med"/>
          </a:ln>
          <a:effectLst/>
        </p:spPr>
        <p:txBody>
          <a:bodyPr/>
          <a:lstStyle/>
          <a:p>
            <a:endParaRPr lang="en-US"/>
          </a:p>
        </p:txBody>
      </p:sp>
      <p:sp>
        <p:nvSpPr>
          <p:cNvPr id="18479" name="Line 47"/>
          <p:cNvSpPr>
            <a:spLocks noChangeShapeType="1"/>
          </p:cNvSpPr>
          <p:nvPr/>
        </p:nvSpPr>
        <p:spPr bwMode="auto">
          <a:xfrm>
            <a:off x="6705600" y="4876800"/>
            <a:ext cx="0" cy="381000"/>
          </a:xfrm>
          <a:prstGeom prst="line">
            <a:avLst/>
          </a:prstGeom>
          <a:noFill/>
          <a:ln w="9525">
            <a:solidFill>
              <a:schemeClr val="tx1"/>
            </a:solidFill>
            <a:round/>
            <a:headEnd/>
            <a:tailEnd type="arrow" w="med" len="med"/>
          </a:ln>
          <a:effectLst/>
        </p:spPr>
        <p:txBody>
          <a:bodyPr/>
          <a:lstStyle/>
          <a:p>
            <a:endParaRPr lang="en-US"/>
          </a:p>
        </p:txBody>
      </p:sp>
      <p:sp>
        <p:nvSpPr>
          <p:cNvPr id="18480" name="Line 48"/>
          <p:cNvSpPr>
            <a:spLocks noChangeShapeType="1"/>
          </p:cNvSpPr>
          <p:nvPr/>
        </p:nvSpPr>
        <p:spPr bwMode="auto">
          <a:xfrm>
            <a:off x="6858000" y="4876800"/>
            <a:ext cx="0" cy="381000"/>
          </a:xfrm>
          <a:prstGeom prst="line">
            <a:avLst/>
          </a:prstGeom>
          <a:noFill/>
          <a:ln w="9525">
            <a:solidFill>
              <a:schemeClr val="tx1"/>
            </a:solidFill>
            <a:round/>
            <a:headEnd/>
            <a:tailEnd type="arrow" w="med" len="med"/>
          </a:ln>
          <a:effectLst/>
        </p:spPr>
        <p:txBody>
          <a:bodyPr/>
          <a:lstStyle/>
          <a:p>
            <a:endParaRPr lang="en-US"/>
          </a:p>
        </p:txBody>
      </p:sp>
      <p:sp>
        <p:nvSpPr>
          <p:cNvPr id="18482" name="Text Box 50"/>
          <p:cNvSpPr txBox="1">
            <a:spLocks noChangeArrowheads="1"/>
          </p:cNvSpPr>
          <p:nvPr/>
        </p:nvSpPr>
        <p:spPr bwMode="auto">
          <a:xfrm>
            <a:off x="6858000" y="4800600"/>
            <a:ext cx="914400" cy="336550"/>
          </a:xfrm>
          <a:prstGeom prst="rect">
            <a:avLst/>
          </a:prstGeom>
          <a:noFill/>
          <a:ln w="9525">
            <a:noFill/>
            <a:miter lim="800000"/>
            <a:headEnd/>
            <a:tailEnd/>
          </a:ln>
          <a:effectLst/>
        </p:spPr>
        <p:txBody>
          <a:bodyPr>
            <a:spAutoFit/>
          </a:bodyPr>
          <a:lstStyle/>
          <a:p>
            <a:pPr>
              <a:spcBef>
                <a:spcPct val="50000"/>
              </a:spcBef>
            </a:pPr>
            <a:r>
              <a:rPr lang="en-US" sz="1600" b="1"/>
              <a:t>+ +</a:t>
            </a:r>
          </a:p>
        </p:txBody>
      </p:sp>
      <p:sp>
        <p:nvSpPr>
          <p:cNvPr id="18483" name="Text Box 51"/>
          <p:cNvSpPr txBox="1">
            <a:spLocks noChangeArrowheads="1"/>
          </p:cNvSpPr>
          <p:nvPr/>
        </p:nvSpPr>
        <p:spPr bwMode="auto">
          <a:xfrm>
            <a:off x="5791200" y="5715000"/>
            <a:ext cx="1676400" cy="244475"/>
          </a:xfrm>
          <a:prstGeom prst="rect">
            <a:avLst/>
          </a:prstGeom>
          <a:noFill/>
          <a:ln w="9525">
            <a:noFill/>
            <a:miter lim="800000"/>
            <a:headEnd/>
            <a:tailEnd/>
          </a:ln>
          <a:effectLst/>
        </p:spPr>
        <p:txBody>
          <a:bodyPr>
            <a:spAutoFit/>
          </a:bodyPr>
          <a:lstStyle/>
          <a:p>
            <a:pPr>
              <a:spcBef>
                <a:spcPct val="50000"/>
              </a:spcBef>
            </a:pPr>
            <a:r>
              <a:rPr lang="en-US" sz="1000"/>
              <a:t>BASE METAL (ANODE)</a:t>
            </a:r>
          </a:p>
        </p:txBody>
      </p:sp>
      <p:sp>
        <p:nvSpPr>
          <p:cNvPr id="18485" name="Text Box 53"/>
          <p:cNvSpPr txBox="1">
            <a:spLocks noChangeArrowheads="1"/>
          </p:cNvSpPr>
          <p:nvPr/>
        </p:nvSpPr>
        <p:spPr bwMode="auto">
          <a:xfrm>
            <a:off x="5486400" y="3810000"/>
            <a:ext cx="1143000" cy="625475"/>
          </a:xfrm>
          <a:prstGeom prst="rect">
            <a:avLst/>
          </a:prstGeom>
          <a:noFill/>
          <a:ln w="9525">
            <a:noFill/>
            <a:miter lim="800000"/>
            <a:headEnd/>
            <a:tailEnd/>
          </a:ln>
          <a:effectLst/>
        </p:spPr>
        <p:txBody>
          <a:bodyPr>
            <a:spAutoFit/>
          </a:bodyPr>
          <a:lstStyle/>
          <a:p>
            <a:pPr>
              <a:spcBef>
                <a:spcPct val="50000"/>
              </a:spcBef>
            </a:pPr>
            <a:r>
              <a:rPr lang="en-US" sz="1000"/>
              <a:t>TUNGSTEN ELECTRODE</a:t>
            </a:r>
          </a:p>
          <a:p>
            <a:pPr>
              <a:spcBef>
                <a:spcPct val="50000"/>
              </a:spcBef>
            </a:pPr>
            <a:r>
              <a:rPr lang="en-US" sz="1000"/>
              <a:t>(CATHODE)</a:t>
            </a:r>
          </a:p>
        </p:txBody>
      </p:sp>
      <p:sp>
        <p:nvSpPr>
          <p:cNvPr id="18486" name="Text Box 54"/>
          <p:cNvSpPr txBox="1">
            <a:spLocks noChangeArrowheads="1"/>
          </p:cNvSpPr>
          <p:nvPr/>
        </p:nvSpPr>
        <p:spPr bwMode="auto">
          <a:xfrm>
            <a:off x="6553200" y="5105400"/>
            <a:ext cx="685800" cy="366713"/>
          </a:xfrm>
          <a:prstGeom prst="rect">
            <a:avLst/>
          </a:prstGeom>
          <a:noFill/>
          <a:ln w="9525">
            <a:noFill/>
            <a:miter lim="800000"/>
            <a:headEnd/>
            <a:tailEnd/>
          </a:ln>
          <a:effectLst/>
        </p:spPr>
        <p:txBody>
          <a:bodyPr>
            <a:spAutoFit/>
          </a:bodyPr>
          <a:lstStyle/>
          <a:p>
            <a:pPr>
              <a:spcBef>
                <a:spcPct val="50000"/>
              </a:spcBef>
            </a:pPr>
            <a:r>
              <a:rPr lang="en-US" sz="1800"/>
              <a:t>- - -</a:t>
            </a:r>
          </a:p>
        </p:txBody>
      </p:sp>
      <p:sp>
        <p:nvSpPr>
          <p:cNvPr id="18487" name="Text Box 55"/>
          <p:cNvSpPr txBox="1">
            <a:spLocks noChangeArrowheads="1"/>
          </p:cNvSpPr>
          <p:nvPr/>
        </p:nvSpPr>
        <p:spPr bwMode="auto">
          <a:xfrm>
            <a:off x="6248400" y="4800600"/>
            <a:ext cx="914400" cy="336550"/>
          </a:xfrm>
          <a:prstGeom prst="rect">
            <a:avLst/>
          </a:prstGeom>
          <a:noFill/>
          <a:ln w="9525">
            <a:noFill/>
            <a:miter lim="800000"/>
            <a:headEnd/>
            <a:tailEnd/>
          </a:ln>
          <a:effectLst/>
        </p:spPr>
        <p:txBody>
          <a:bodyPr>
            <a:spAutoFit/>
          </a:bodyPr>
          <a:lstStyle/>
          <a:p>
            <a:pPr>
              <a:spcBef>
                <a:spcPct val="50000"/>
              </a:spcBef>
            </a:pPr>
            <a:r>
              <a:rPr lang="en-US" sz="1600" b="1"/>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Welding process</a:t>
            </a:r>
            <a:endParaRPr lang="en-US" dirty="0"/>
          </a:p>
        </p:txBody>
      </p:sp>
      <p:sp>
        <p:nvSpPr>
          <p:cNvPr id="3" name="Content Placeholder 2"/>
          <p:cNvSpPr>
            <a:spLocks noGrp="1"/>
          </p:cNvSpPr>
          <p:nvPr>
            <p:ph idx="1"/>
          </p:nvPr>
        </p:nvSpPr>
        <p:spPr/>
        <p:txBody>
          <a:bodyPr/>
          <a:lstStyle/>
          <a:p>
            <a:pPr algn="just">
              <a:lnSpc>
                <a:spcPct val="150000"/>
              </a:lnSpc>
            </a:pPr>
            <a:r>
              <a:rPr lang="en-US" sz="2000" b="1" dirty="0" smtClean="0"/>
              <a:t>Electric resistance welding</a:t>
            </a:r>
            <a:r>
              <a:rPr lang="en-US" sz="2000" dirty="0" smtClean="0"/>
              <a:t> (</a:t>
            </a:r>
            <a:r>
              <a:rPr lang="en-US" sz="2000" b="1" dirty="0" smtClean="0"/>
              <a:t>ERW</a:t>
            </a:r>
            <a:r>
              <a:rPr lang="en-US" sz="2000" dirty="0" smtClean="0"/>
              <a:t>) refers to a group of </a:t>
            </a:r>
            <a:r>
              <a:rPr lang="en-US" sz="2000" dirty="0" smtClean="0">
                <a:hlinkClick r:id="rId2" tooltip="Welding"/>
              </a:rPr>
              <a:t>welding</a:t>
            </a:r>
            <a:r>
              <a:rPr lang="en-US" sz="2000" dirty="0" smtClean="0"/>
              <a:t> processes that produce </a:t>
            </a:r>
            <a:r>
              <a:rPr lang="en-US" sz="2000" dirty="0" smtClean="0">
                <a:hlinkClick r:id="rId3" tooltip="Coalescence (chemistry)"/>
              </a:rPr>
              <a:t>coalescence</a:t>
            </a:r>
            <a:r>
              <a:rPr lang="en-US" sz="2000" dirty="0" smtClean="0"/>
              <a:t> of </a:t>
            </a:r>
            <a:r>
              <a:rPr lang="en-US" sz="2000" dirty="0" smtClean="0">
                <a:hlinkClick r:id="rId4" tooltip="Faying surface"/>
              </a:rPr>
              <a:t>faying surfaces</a:t>
            </a:r>
            <a:r>
              <a:rPr lang="en-US" sz="2000" dirty="0" smtClean="0"/>
              <a:t> where heat to form the weld is generated by the electrical resistance of material combined with the time and the force used to hold the materials together during welding.</a:t>
            </a:r>
            <a:endParaRPr lang="en-US" dirty="0" smtClean="0"/>
          </a:p>
          <a:p>
            <a:pPr marL="514350" indent="-514350" algn="just">
              <a:lnSpc>
                <a:spcPct val="150000"/>
              </a:lnSpc>
              <a:buFont typeface="+mj-lt"/>
              <a:buAutoNum type="arabicPeriod"/>
            </a:pPr>
            <a:r>
              <a:rPr lang="en-US" dirty="0" smtClean="0"/>
              <a:t>Spot welding </a:t>
            </a:r>
          </a:p>
          <a:p>
            <a:pPr marL="514350" indent="-514350" algn="just">
              <a:lnSpc>
                <a:spcPct val="150000"/>
              </a:lnSpc>
              <a:buFont typeface="+mj-lt"/>
              <a:buAutoNum type="arabicPeriod"/>
            </a:pPr>
            <a:r>
              <a:rPr lang="en-US" dirty="0" smtClean="0"/>
              <a:t>Seam welding</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Spot Welding</a:t>
            </a:r>
            <a:endParaRPr lang="en-US" dirty="0"/>
          </a:p>
        </p:txBody>
      </p:sp>
      <p:sp>
        <p:nvSpPr>
          <p:cNvPr id="3" name="Content Placeholder 2"/>
          <p:cNvSpPr>
            <a:spLocks noGrp="1"/>
          </p:cNvSpPr>
          <p:nvPr>
            <p:ph idx="1"/>
          </p:nvPr>
        </p:nvSpPr>
        <p:spPr>
          <a:xfrm>
            <a:off x="685800" y="1066800"/>
            <a:ext cx="7772400" cy="5562600"/>
          </a:xfrm>
        </p:spPr>
        <p:txBody>
          <a:bodyPr/>
          <a:lstStyle/>
          <a:p>
            <a:pPr algn="just">
              <a:lnSpc>
                <a:spcPct val="150000"/>
              </a:lnSpc>
            </a:pPr>
            <a:r>
              <a:rPr lang="en-US" sz="2000" dirty="0" smtClean="0"/>
              <a:t>Spot welding is a resistance welding method used to join two or more overlapping metal sheets, studs, projections, electrical wiring hangers, some heat exchanger fins, and some tubing.</a:t>
            </a:r>
          </a:p>
          <a:p>
            <a:pPr algn="just">
              <a:lnSpc>
                <a:spcPct val="150000"/>
              </a:lnSpc>
            </a:pPr>
            <a:r>
              <a:rPr lang="en-US" sz="2000" dirty="0" smtClean="0"/>
              <a:t>Usually power sources and welding equipment are sized to the specific thickness and material being welded together.</a:t>
            </a:r>
          </a:p>
          <a:p>
            <a:pPr algn="just">
              <a:lnSpc>
                <a:spcPct val="150000"/>
              </a:lnSpc>
            </a:pPr>
            <a:r>
              <a:rPr lang="en-US" sz="2000" dirty="0" smtClean="0"/>
              <a:t>The thickness is limited by the output of the welding power source and thus the equipment range due to the current required for each application.</a:t>
            </a:r>
          </a:p>
          <a:p>
            <a:pPr algn="just">
              <a:lnSpc>
                <a:spcPct val="150000"/>
              </a:lnSpc>
            </a:pPr>
            <a:r>
              <a:rPr lang="en-US" sz="2000" dirty="0" smtClean="0"/>
              <a:t>Usually, two </a:t>
            </a:r>
            <a:r>
              <a:rPr lang="en-US" sz="2000" dirty="0" smtClean="0">
                <a:hlinkClick r:id="rId2" tooltip="Copper"/>
              </a:rPr>
              <a:t>copper</a:t>
            </a:r>
            <a:r>
              <a:rPr lang="en-US" sz="2000" dirty="0" smtClean="0"/>
              <a:t> </a:t>
            </a:r>
            <a:r>
              <a:rPr lang="en-US" sz="2000" dirty="0" smtClean="0">
                <a:hlinkClick r:id="rId3" tooltip="Electrodes"/>
              </a:rPr>
              <a:t>electrodes</a:t>
            </a:r>
            <a:r>
              <a:rPr lang="en-US" sz="2000" dirty="0" smtClean="0"/>
              <a:t> are simultaneously used to clamp the metal sheets together and to pass current through the sheets.</a:t>
            </a:r>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smtClean="0"/>
              <a:t>Spot Welding</a:t>
            </a:r>
            <a:endParaRPr lang="en-US" dirty="0"/>
          </a:p>
        </p:txBody>
      </p:sp>
      <p:sp>
        <p:nvSpPr>
          <p:cNvPr id="101378" name="AutoShape 2" descr="https://encrypted-tbn3.gstatic.com/images?q=tbn:ANd9GcRJed9LxqSrUtKVTjShO0ZO_qv74pgSW9SPpdstuoM0d6MUMX4I"/>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1380" name="AutoShape 4" descr="https://encrypted-tbn3.gstatic.com/images?q=tbn:ANd9GcRJed9LxqSrUtKVTjShO0ZO_qv74pgSW9SPpdstuoM0d6MUMX4I"/>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1383" name="AutoShape 7" descr="https://encrypted-tbn3.gstatic.com/images?q=tbn:ANd9GcTbXjQaS5gcZ-jPylGXyvwMk9EKl3zU4XB01YBLeBAYRkmpWzUrj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1384" name="Picture 8"/>
          <p:cNvPicPr>
            <a:picLocks noChangeAspect="1" noChangeArrowheads="1"/>
          </p:cNvPicPr>
          <p:nvPr/>
        </p:nvPicPr>
        <p:blipFill>
          <a:blip r:embed="rId2" cstate="print"/>
          <a:srcRect/>
          <a:stretch>
            <a:fillRect/>
          </a:stretch>
        </p:blipFill>
        <p:spPr bwMode="auto">
          <a:xfrm>
            <a:off x="4419599" y="1371600"/>
            <a:ext cx="4599129" cy="5105400"/>
          </a:xfrm>
          <a:prstGeom prst="rect">
            <a:avLst/>
          </a:prstGeom>
          <a:noFill/>
          <a:ln w="9525">
            <a:noFill/>
            <a:miter lim="800000"/>
            <a:headEnd/>
            <a:tailEnd/>
          </a:ln>
          <a:effectLst/>
        </p:spPr>
      </p:pic>
      <p:pic>
        <p:nvPicPr>
          <p:cNvPr id="101385" name="Picture 9"/>
          <p:cNvPicPr>
            <a:picLocks noChangeAspect="1" noChangeArrowheads="1"/>
          </p:cNvPicPr>
          <p:nvPr/>
        </p:nvPicPr>
        <p:blipFill>
          <a:blip r:embed="rId3" cstate="print"/>
          <a:srcRect/>
          <a:stretch>
            <a:fillRect/>
          </a:stretch>
        </p:blipFill>
        <p:spPr bwMode="auto">
          <a:xfrm>
            <a:off x="152400" y="1905000"/>
            <a:ext cx="4135315" cy="38862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Seam Welding</a:t>
            </a:r>
            <a:endParaRPr lang="en-US" dirty="0"/>
          </a:p>
        </p:txBody>
      </p:sp>
      <p:sp>
        <p:nvSpPr>
          <p:cNvPr id="3" name="Content Placeholder 2"/>
          <p:cNvSpPr>
            <a:spLocks noGrp="1"/>
          </p:cNvSpPr>
          <p:nvPr>
            <p:ph idx="1"/>
          </p:nvPr>
        </p:nvSpPr>
        <p:spPr>
          <a:xfrm>
            <a:off x="685800" y="1143000"/>
            <a:ext cx="7772400" cy="5486400"/>
          </a:xfrm>
        </p:spPr>
        <p:txBody>
          <a:bodyPr/>
          <a:lstStyle/>
          <a:p>
            <a:pPr algn="just">
              <a:lnSpc>
                <a:spcPct val="150000"/>
              </a:lnSpc>
            </a:pPr>
            <a:r>
              <a:rPr lang="en-US" sz="2000" dirty="0" smtClean="0"/>
              <a:t>Resistance seam welding is a process that produces a weld at the faying surfaces of two similar metals.</a:t>
            </a:r>
          </a:p>
          <a:p>
            <a:pPr algn="just">
              <a:lnSpc>
                <a:spcPct val="150000"/>
              </a:lnSpc>
            </a:pPr>
            <a:r>
              <a:rPr lang="en-US" sz="2000" dirty="0" smtClean="0"/>
              <a:t>The seam may be a butt joint or an overlap joint and is usually an automated process.</a:t>
            </a:r>
          </a:p>
          <a:p>
            <a:pPr algn="just">
              <a:lnSpc>
                <a:spcPct val="150000"/>
              </a:lnSpc>
            </a:pPr>
            <a:r>
              <a:rPr lang="en-US" sz="2000" dirty="0" smtClean="0"/>
              <a:t>It differs from </a:t>
            </a:r>
            <a:r>
              <a:rPr lang="en-US" sz="2000" dirty="0" smtClean="0">
                <a:hlinkClick r:id="rId2" tooltip="Butt welding"/>
              </a:rPr>
              <a:t>butt welding</a:t>
            </a:r>
            <a:r>
              <a:rPr lang="en-US" sz="2000" dirty="0" smtClean="0"/>
              <a:t> in that butt welding typically welds the entire joint at once and seam welding forms the weld progressively, starting at one end.</a:t>
            </a:r>
          </a:p>
          <a:p>
            <a:pPr algn="just">
              <a:lnSpc>
                <a:spcPct val="150000"/>
              </a:lnSpc>
            </a:pPr>
            <a:r>
              <a:rPr lang="en-US" sz="2000" dirty="0" smtClean="0"/>
              <a:t>Like spot welding, seam welding relies on two electrodes, usually made from copper, to apply pressure and current.</a:t>
            </a:r>
          </a:p>
          <a:p>
            <a:pPr algn="just">
              <a:lnSpc>
                <a:spcPct val="150000"/>
              </a:lnSpc>
            </a:pPr>
            <a:r>
              <a:rPr lang="en-US" sz="2000" dirty="0" smtClean="0"/>
              <a:t>The electrodes are disc shaped and rotate as the material passes between them.</a:t>
            </a: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smtClean="0"/>
              <a:t>Seam Welding</a:t>
            </a:r>
            <a:endParaRPr lang="en-US" dirty="0"/>
          </a:p>
        </p:txBody>
      </p:sp>
      <p:pic>
        <p:nvPicPr>
          <p:cNvPr id="105475" name="Picture 3"/>
          <p:cNvPicPr>
            <a:picLocks noChangeAspect="1" noChangeArrowheads="1"/>
          </p:cNvPicPr>
          <p:nvPr/>
        </p:nvPicPr>
        <p:blipFill>
          <a:blip r:embed="rId2" cstate="print"/>
          <a:srcRect/>
          <a:stretch>
            <a:fillRect/>
          </a:stretch>
        </p:blipFill>
        <p:spPr bwMode="auto">
          <a:xfrm>
            <a:off x="304800" y="1447800"/>
            <a:ext cx="5105400" cy="5105400"/>
          </a:xfrm>
          <a:prstGeom prst="rect">
            <a:avLst/>
          </a:prstGeom>
          <a:noFill/>
          <a:ln w="9525">
            <a:noFill/>
            <a:miter lim="800000"/>
            <a:headEnd/>
            <a:tailEnd/>
          </a:ln>
          <a:effectLst/>
        </p:spPr>
      </p:pic>
      <p:pic>
        <p:nvPicPr>
          <p:cNvPr id="105476" name="Picture 4"/>
          <p:cNvPicPr>
            <a:picLocks noChangeAspect="1" noChangeArrowheads="1"/>
          </p:cNvPicPr>
          <p:nvPr/>
        </p:nvPicPr>
        <p:blipFill>
          <a:blip r:embed="rId3" cstate="print"/>
          <a:srcRect/>
          <a:stretch>
            <a:fillRect/>
          </a:stretch>
        </p:blipFill>
        <p:spPr bwMode="auto">
          <a:xfrm>
            <a:off x="5486400" y="2286000"/>
            <a:ext cx="3561790" cy="3505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Projection Welding Process</a:t>
            </a:r>
            <a:endParaRPr lang="en-US" dirty="0"/>
          </a:p>
        </p:txBody>
      </p:sp>
      <p:sp>
        <p:nvSpPr>
          <p:cNvPr id="3" name="Content Placeholder 2"/>
          <p:cNvSpPr>
            <a:spLocks noGrp="1"/>
          </p:cNvSpPr>
          <p:nvPr>
            <p:ph idx="1"/>
          </p:nvPr>
        </p:nvSpPr>
        <p:spPr>
          <a:xfrm>
            <a:off x="685800" y="1066800"/>
            <a:ext cx="7772400" cy="1752600"/>
          </a:xfrm>
        </p:spPr>
        <p:txBody>
          <a:bodyPr/>
          <a:lstStyle/>
          <a:p>
            <a:pPr algn="just">
              <a:lnSpc>
                <a:spcPct val="150000"/>
              </a:lnSpc>
            </a:pPr>
            <a:r>
              <a:rPr lang="en-US" sz="1800" dirty="0" smtClean="0"/>
              <a:t>“Projection welding is an electric resistance welding process that produces welds by the heat obtained from the </a:t>
            </a:r>
            <a:r>
              <a:rPr lang="en-US" sz="2000" dirty="0" smtClean="0"/>
              <a:t>resistance </a:t>
            </a:r>
            <a:r>
              <a:rPr lang="en-US" sz="1800" dirty="0" smtClean="0"/>
              <a:t>to the flow of the welding current. The resulting welds are localized at predetermined points by projections, embossments, or intersections”.</a:t>
            </a:r>
          </a:p>
          <a:p>
            <a:pPr algn="just">
              <a:lnSpc>
                <a:spcPct val="150000"/>
              </a:lnSpc>
            </a:pPr>
            <a:endParaRPr lang="en-US" sz="1800" dirty="0"/>
          </a:p>
        </p:txBody>
      </p:sp>
      <p:pic>
        <p:nvPicPr>
          <p:cNvPr id="4" name="Picture 9" descr="Example of projection welding configurations"/>
          <p:cNvPicPr>
            <a:picLocks noChangeAspect="1" noChangeArrowheads="1"/>
          </p:cNvPicPr>
          <p:nvPr/>
        </p:nvPicPr>
        <p:blipFill>
          <a:blip r:embed="rId2" cstate="print"/>
          <a:srcRect t="16510"/>
          <a:stretch>
            <a:fillRect/>
          </a:stretch>
        </p:blipFill>
        <p:spPr bwMode="auto">
          <a:xfrm>
            <a:off x="1143000" y="4859337"/>
            <a:ext cx="6934200" cy="1541463"/>
          </a:xfrm>
          <a:prstGeom prst="rect">
            <a:avLst/>
          </a:prstGeom>
          <a:noFill/>
        </p:spPr>
      </p:pic>
      <p:sp>
        <p:nvSpPr>
          <p:cNvPr id="5" name="Text Box 10"/>
          <p:cNvSpPr txBox="1">
            <a:spLocks noChangeArrowheads="1"/>
          </p:cNvSpPr>
          <p:nvPr/>
        </p:nvSpPr>
        <p:spPr bwMode="auto">
          <a:xfrm>
            <a:off x="1495972" y="6381690"/>
            <a:ext cx="1552028" cy="400110"/>
          </a:xfrm>
          <a:prstGeom prst="rect">
            <a:avLst/>
          </a:prstGeom>
          <a:noFill/>
          <a:ln w="9525">
            <a:noFill/>
            <a:miter lim="800000"/>
            <a:headEnd/>
            <a:tailEnd/>
          </a:ln>
          <a:effectLst/>
        </p:spPr>
        <p:txBody>
          <a:bodyPr wrap="none">
            <a:spAutoFit/>
          </a:bodyPr>
          <a:lstStyle/>
          <a:p>
            <a:r>
              <a:rPr lang="en-US" sz="2000" b="1" dirty="0">
                <a:solidFill>
                  <a:schemeClr val="accent3">
                    <a:lumMod val="20000"/>
                    <a:lumOff val="80000"/>
                  </a:schemeClr>
                </a:solidFill>
              </a:rPr>
              <a:t>a. Embossed</a:t>
            </a:r>
          </a:p>
        </p:txBody>
      </p:sp>
      <p:sp>
        <p:nvSpPr>
          <p:cNvPr id="6" name="Text Box 11"/>
          <p:cNvSpPr txBox="1">
            <a:spLocks noChangeArrowheads="1"/>
          </p:cNvSpPr>
          <p:nvPr/>
        </p:nvSpPr>
        <p:spPr bwMode="auto">
          <a:xfrm>
            <a:off x="3657600" y="6381690"/>
            <a:ext cx="1906291" cy="400110"/>
          </a:xfrm>
          <a:prstGeom prst="rect">
            <a:avLst/>
          </a:prstGeom>
          <a:noFill/>
          <a:ln w="9525">
            <a:noFill/>
            <a:miter lim="800000"/>
            <a:headEnd/>
            <a:tailEnd/>
          </a:ln>
          <a:effectLst/>
        </p:spPr>
        <p:txBody>
          <a:bodyPr wrap="none">
            <a:spAutoFit/>
          </a:bodyPr>
          <a:lstStyle/>
          <a:p>
            <a:r>
              <a:rPr lang="en-US" sz="2000" b="1" dirty="0">
                <a:solidFill>
                  <a:schemeClr val="accent3">
                    <a:lumMod val="20000"/>
                    <a:lumOff val="80000"/>
                  </a:schemeClr>
                </a:solidFill>
              </a:rPr>
              <a:t>b. Stud-to-Plate</a:t>
            </a:r>
          </a:p>
        </p:txBody>
      </p:sp>
      <p:sp>
        <p:nvSpPr>
          <p:cNvPr id="7" name="Text Box 12"/>
          <p:cNvSpPr txBox="1">
            <a:spLocks noChangeArrowheads="1"/>
          </p:cNvSpPr>
          <p:nvPr/>
        </p:nvSpPr>
        <p:spPr bwMode="auto">
          <a:xfrm>
            <a:off x="6324600" y="6381690"/>
            <a:ext cx="1339085" cy="400110"/>
          </a:xfrm>
          <a:prstGeom prst="rect">
            <a:avLst/>
          </a:prstGeom>
          <a:noFill/>
          <a:ln w="9525">
            <a:noFill/>
            <a:miter lim="800000"/>
            <a:headEnd/>
            <a:tailEnd/>
          </a:ln>
          <a:effectLst/>
        </p:spPr>
        <p:txBody>
          <a:bodyPr wrap="none">
            <a:spAutoFit/>
          </a:bodyPr>
          <a:lstStyle/>
          <a:p>
            <a:r>
              <a:rPr lang="en-US" sz="2000" b="1" dirty="0">
                <a:solidFill>
                  <a:schemeClr val="accent3">
                    <a:lumMod val="20000"/>
                    <a:lumOff val="80000"/>
                  </a:schemeClr>
                </a:solidFill>
              </a:rPr>
              <a:t>c. Annular</a:t>
            </a:r>
          </a:p>
        </p:txBody>
      </p:sp>
      <p:pic>
        <p:nvPicPr>
          <p:cNvPr id="106498" name="Picture 2"/>
          <p:cNvPicPr>
            <a:picLocks noChangeAspect="1" noChangeArrowheads="1"/>
          </p:cNvPicPr>
          <p:nvPr/>
        </p:nvPicPr>
        <p:blipFill>
          <a:blip r:embed="rId3" cstate="print"/>
          <a:srcRect/>
          <a:stretch>
            <a:fillRect/>
          </a:stretch>
        </p:blipFill>
        <p:spPr bwMode="auto">
          <a:xfrm>
            <a:off x="2667000" y="2895600"/>
            <a:ext cx="3581400" cy="1858433"/>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Projection Welding Process</a:t>
            </a:r>
            <a:endParaRPr lang="en-US" dirty="0"/>
          </a:p>
        </p:txBody>
      </p:sp>
      <p:pic>
        <p:nvPicPr>
          <p:cNvPr id="4" name="Large Spud test weld.avi">
            <a:hlinkClick r:id="" action="ppaction://media"/>
          </p:cNvPr>
          <p:cNvPicPr>
            <a:picLocks noRot="1" noChangeAspect="1" noChangeArrowheads="1"/>
          </p:cNvPicPr>
          <p:nvPr>
            <a:videoFile r:link="rId1"/>
          </p:nvPr>
        </p:nvPicPr>
        <p:blipFill>
          <a:blip r:embed="rId3" cstate="print"/>
          <a:srcRect/>
          <a:stretch>
            <a:fillRect/>
          </a:stretch>
        </p:blipFill>
        <p:spPr bwMode="auto">
          <a:xfrm>
            <a:off x="228600" y="2209800"/>
            <a:ext cx="4775200" cy="3581400"/>
          </a:xfrm>
          <a:prstGeom prst="rect">
            <a:avLst/>
          </a:prstGeom>
          <a:solidFill>
            <a:srgbClr val="FFFFFF"/>
          </a:solidFill>
          <a:ln w="9525">
            <a:solidFill>
              <a:schemeClr val="tx1"/>
            </a:solidFill>
            <a:miter lim="800000"/>
            <a:headEnd/>
            <a:tailEnd/>
          </a:ln>
          <a:effectLst/>
        </p:spPr>
      </p:pic>
      <p:pic>
        <p:nvPicPr>
          <p:cNvPr id="5" name="Picture 4" descr="12-27-07-JRS; CD test welder pics 002"/>
          <p:cNvPicPr>
            <a:picLocks noChangeAspect="1" noChangeArrowheads="1"/>
          </p:cNvPicPr>
          <p:nvPr/>
        </p:nvPicPr>
        <p:blipFill>
          <a:blip r:embed="rId4" cstate="print"/>
          <a:srcRect l="20677"/>
          <a:stretch>
            <a:fillRect/>
          </a:stretch>
        </p:blipFill>
        <p:spPr bwMode="auto">
          <a:xfrm>
            <a:off x="5181600" y="2209800"/>
            <a:ext cx="3826472" cy="35814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p:spPr>
        <p:txBody>
          <a:bodyPr/>
          <a:lstStyle/>
          <a:p>
            <a:r>
              <a:rPr lang="en-US"/>
              <a:t>Welding Positions</a:t>
            </a:r>
          </a:p>
        </p:txBody>
      </p:sp>
      <p:grpSp>
        <p:nvGrpSpPr>
          <p:cNvPr id="17456" name="Group 48"/>
          <p:cNvGrpSpPr>
            <a:grpSpLocks/>
          </p:cNvGrpSpPr>
          <p:nvPr/>
        </p:nvGrpSpPr>
        <p:grpSpPr bwMode="auto">
          <a:xfrm>
            <a:off x="381000" y="2286000"/>
            <a:ext cx="2286000" cy="914400"/>
            <a:chOff x="624" y="1248"/>
            <a:chExt cx="1440" cy="576"/>
          </a:xfrm>
        </p:grpSpPr>
        <p:sp>
          <p:nvSpPr>
            <p:cNvPr id="17416" name="Freeform 8"/>
            <p:cNvSpPr>
              <a:spLocks/>
            </p:cNvSpPr>
            <p:nvPr/>
          </p:nvSpPr>
          <p:spPr bwMode="auto">
            <a:xfrm>
              <a:off x="624" y="1632"/>
              <a:ext cx="528" cy="192"/>
            </a:xfrm>
            <a:custGeom>
              <a:avLst/>
              <a:gdLst/>
              <a:ahLst/>
              <a:cxnLst>
                <a:cxn ang="0">
                  <a:pos x="0" y="0"/>
                </a:cxn>
                <a:cxn ang="0">
                  <a:pos x="432" y="0"/>
                </a:cxn>
                <a:cxn ang="0">
                  <a:pos x="528" y="192"/>
                </a:cxn>
                <a:cxn ang="0">
                  <a:pos x="0" y="192"/>
                </a:cxn>
                <a:cxn ang="0">
                  <a:pos x="0" y="0"/>
                </a:cxn>
              </a:cxnLst>
              <a:rect l="0" t="0" r="r" b="b"/>
              <a:pathLst>
                <a:path w="528" h="192">
                  <a:moveTo>
                    <a:pt x="0" y="0"/>
                  </a:moveTo>
                  <a:lnTo>
                    <a:pt x="432" y="0"/>
                  </a:lnTo>
                  <a:lnTo>
                    <a:pt x="528" y="192"/>
                  </a:lnTo>
                  <a:lnTo>
                    <a:pt x="0" y="192"/>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17417" name="Freeform 9"/>
            <p:cNvSpPr>
              <a:spLocks/>
            </p:cNvSpPr>
            <p:nvPr/>
          </p:nvSpPr>
          <p:spPr bwMode="auto">
            <a:xfrm flipH="1">
              <a:off x="1200" y="1632"/>
              <a:ext cx="528" cy="192"/>
            </a:xfrm>
            <a:custGeom>
              <a:avLst/>
              <a:gdLst/>
              <a:ahLst/>
              <a:cxnLst>
                <a:cxn ang="0">
                  <a:pos x="0" y="0"/>
                </a:cxn>
                <a:cxn ang="0">
                  <a:pos x="432" y="0"/>
                </a:cxn>
                <a:cxn ang="0">
                  <a:pos x="528" y="192"/>
                </a:cxn>
                <a:cxn ang="0">
                  <a:pos x="0" y="192"/>
                </a:cxn>
                <a:cxn ang="0">
                  <a:pos x="0" y="0"/>
                </a:cxn>
              </a:cxnLst>
              <a:rect l="0" t="0" r="r" b="b"/>
              <a:pathLst>
                <a:path w="528" h="192">
                  <a:moveTo>
                    <a:pt x="0" y="0"/>
                  </a:moveTo>
                  <a:lnTo>
                    <a:pt x="432" y="0"/>
                  </a:lnTo>
                  <a:lnTo>
                    <a:pt x="528" y="192"/>
                  </a:lnTo>
                  <a:lnTo>
                    <a:pt x="0" y="192"/>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17420" name="Freeform 12"/>
            <p:cNvSpPr>
              <a:spLocks/>
            </p:cNvSpPr>
            <p:nvPr/>
          </p:nvSpPr>
          <p:spPr bwMode="auto">
            <a:xfrm>
              <a:off x="1728" y="1248"/>
              <a:ext cx="336" cy="576"/>
            </a:xfrm>
            <a:custGeom>
              <a:avLst/>
              <a:gdLst/>
              <a:ahLst/>
              <a:cxnLst>
                <a:cxn ang="0">
                  <a:pos x="0" y="576"/>
                </a:cxn>
                <a:cxn ang="0">
                  <a:pos x="336" y="192"/>
                </a:cxn>
                <a:cxn ang="0">
                  <a:pos x="336" y="0"/>
                </a:cxn>
                <a:cxn ang="0">
                  <a:pos x="0" y="384"/>
                </a:cxn>
                <a:cxn ang="0">
                  <a:pos x="0" y="576"/>
                </a:cxn>
              </a:cxnLst>
              <a:rect l="0" t="0" r="r" b="b"/>
              <a:pathLst>
                <a:path w="336" h="576">
                  <a:moveTo>
                    <a:pt x="0" y="576"/>
                  </a:moveTo>
                  <a:lnTo>
                    <a:pt x="336" y="192"/>
                  </a:lnTo>
                  <a:lnTo>
                    <a:pt x="336" y="0"/>
                  </a:lnTo>
                  <a:lnTo>
                    <a:pt x="0" y="384"/>
                  </a:lnTo>
                  <a:lnTo>
                    <a:pt x="0" y="576"/>
                  </a:lnTo>
                  <a:close/>
                </a:path>
              </a:pathLst>
            </a:custGeom>
            <a:solidFill>
              <a:schemeClr val="accent1"/>
            </a:solidFill>
            <a:ln w="9525">
              <a:solidFill>
                <a:schemeClr val="tx1"/>
              </a:solidFill>
              <a:round/>
              <a:headEnd/>
              <a:tailEnd/>
            </a:ln>
            <a:effectLst/>
          </p:spPr>
          <p:txBody>
            <a:bodyPr/>
            <a:lstStyle/>
            <a:p>
              <a:endParaRPr lang="en-US"/>
            </a:p>
          </p:txBody>
        </p:sp>
        <p:sp>
          <p:nvSpPr>
            <p:cNvPr id="17421" name="Freeform 13"/>
            <p:cNvSpPr>
              <a:spLocks/>
            </p:cNvSpPr>
            <p:nvPr/>
          </p:nvSpPr>
          <p:spPr bwMode="auto">
            <a:xfrm>
              <a:off x="1296" y="1248"/>
              <a:ext cx="768" cy="384"/>
            </a:xfrm>
            <a:custGeom>
              <a:avLst/>
              <a:gdLst/>
              <a:ahLst/>
              <a:cxnLst>
                <a:cxn ang="0">
                  <a:pos x="768" y="0"/>
                </a:cxn>
                <a:cxn ang="0">
                  <a:pos x="432" y="384"/>
                </a:cxn>
                <a:cxn ang="0">
                  <a:pos x="0" y="384"/>
                </a:cxn>
                <a:cxn ang="0">
                  <a:pos x="384" y="0"/>
                </a:cxn>
                <a:cxn ang="0">
                  <a:pos x="768" y="0"/>
                </a:cxn>
              </a:cxnLst>
              <a:rect l="0" t="0" r="r" b="b"/>
              <a:pathLst>
                <a:path w="768" h="384">
                  <a:moveTo>
                    <a:pt x="768" y="0"/>
                  </a:moveTo>
                  <a:lnTo>
                    <a:pt x="432" y="384"/>
                  </a:lnTo>
                  <a:lnTo>
                    <a:pt x="0" y="384"/>
                  </a:lnTo>
                  <a:lnTo>
                    <a:pt x="384" y="0"/>
                  </a:lnTo>
                  <a:lnTo>
                    <a:pt x="768" y="0"/>
                  </a:lnTo>
                  <a:close/>
                </a:path>
              </a:pathLst>
            </a:custGeom>
            <a:solidFill>
              <a:schemeClr val="accent1"/>
            </a:solidFill>
            <a:ln w="9525">
              <a:solidFill>
                <a:schemeClr val="tx1"/>
              </a:solidFill>
              <a:round/>
              <a:headEnd/>
              <a:tailEnd/>
            </a:ln>
            <a:effectLst/>
          </p:spPr>
          <p:txBody>
            <a:bodyPr/>
            <a:lstStyle/>
            <a:p>
              <a:endParaRPr lang="en-US"/>
            </a:p>
          </p:txBody>
        </p:sp>
        <p:sp>
          <p:nvSpPr>
            <p:cNvPr id="17422" name="Freeform 14"/>
            <p:cNvSpPr>
              <a:spLocks/>
            </p:cNvSpPr>
            <p:nvPr/>
          </p:nvSpPr>
          <p:spPr bwMode="auto">
            <a:xfrm>
              <a:off x="1056" y="1248"/>
              <a:ext cx="480" cy="576"/>
            </a:xfrm>
            <a:custGeom>
              <a:avLst/>
              <a:gdLst/>
              <a:ahLst/>
              <a:cxnLst>
                <a:cxn ang="0">
                  <a:pos x="96" y="576"/>
                </a:cxn>
                <a:cxn ang="0">
                  <a:pos x="0" y="384"/>
                </a:cxn>
                <a:cxn ang="0">
                  <a:pos x="384" y="0"/>
                </a:cxn>
                <a:cxn ang="0">
                  <a:pos x="480" y="144"/>
                </a:cxn>
                <a:cxn ang="0">
                  <a:pos x="240" y="384"/>
                </a:cxn>
                <a:cxn ang="0">
                  <a:pos x="144" y="576"/>
                </a:cxn>
                <a:cxn ang="0">
                  <a:pos x="96" y="576"/>
                </a:cxn>
              </a:cxnLst>
              <a:rect l="0" t="0" r="r" b="b"/>
              <a:pathLst>
                <a:path w="480" h="576">
                  <a:moveTo>
                    <a:pt x="96" y="576"/>
                  </a:moveTo>
                  <a:lnTo>
                    <a:pt x="0" y="384"/>
                  </a:lnTo>
                  <a:lnTo>
                    <a:pt x="384" y="0"/>
                  </a:lnTo>
                  <a:lnTo>
                    <a:pt x="480" y="144"/>
                  </a:lnTo>
                  <a:lnTo>
                    <a:pt x="240" y="384"/>
                  </a:lnTo>
                  <a:lnTo>
                    <a:pt x="144" y="576"/>
                  </a:lnTo>
                  <a:lnTo>
                    <a:pt x="96" y="576"/>
                  </a:lnTo>
                  <a:close/>
                </a:path>
              </a:pathLst>
            </a:custGeom>
            <a:solidFill>
              <a:schemeClr val="accent1"/>
            </a:solidFill>
            <a:ln w="9525">
              <a:solidFill>
                <a:schemeClr val="tx1"/>
              </a:solidFill>
              <a:round/>
              <a:headEnd/>
              <a:tailEnd/>
            </a:ln>
            <a:effectLst/>
          </p:spPr>
          <p:txBody>
            <a:bodyPr/>
            <a:lstStyle/>
            <a:p>
              <a:endParaRPr lang="en-US"/>
            </a:p>
          </p:txBody>
        </p:sp>
        <p:sp>
          <p:nvSpPr>
            <p:cNvPr id="17423" name="Freeform 15"/>
            <p:cNvSpPr>
              <a:spLocks/>
            </p:cNvSpPr>
            <p:nvPr/>
          </p:nvSpPr>
          <p:spPr bwMode="auto">
            <a:xfrm>
              <a:off x="624" y="1248"/>
              <a:ext cx="816" cy="384"/>
            </a:xfrm>
            <a:custGeom>
              <a:avLst/>
              <a:gdLst/>
              <a:ahLst/>
              <a:cxnLst>
                <a:cxn ang="0">
                  <a:pos x="816" y="0"/>
                </a:cxn>
                <a:cxn ang="0">
                  <a:pos x="384" y="0"/>
                </a:cxn>
                <a:cxn ang="0">
                  <a:pos x="0" y="384"/>
                </a:cxn>
                <a:cxn ang="0">
                  <a:pos x="432" y="384"/>
                </a:cxn>
                <a:cxn ang="0">
                  <a:pos x="816" y="0"/>
                </a:cxn>
              </a:cxnLst>
              <a:rect l="0" t="0" r="r" b="b"/>
              <a:pathLst>
                <a:path w="816" h="384">
                  <a:moveTo>
                    <a:pt x="816" y="0"/>
                  </a:moveTo>
                  <a:lnTo>
                    <a:pt x="384" y="0"/>
                  </a:lnTo>
                  <a:lnTo>
                    <a:pt x="0" y="384"/>
                  </a:lnTo>
                  <a:lnTo>
                    <a:pt x="432" y="384"/>
                  </a:lnTo>
                  <a:lnTo>
                    <a:pt x="816" y="0"/>
                  </a:lnTo>
                  <a:close/>
                </a:path>
              </a:pathLst>
            </a:custGeom>
            <a:solidFill>
              <a:schemeClr val="accent1"/>
            </a:solidFill>
            <a:ln w="9525">
              <a:solidFill>
                <a:schemeClr val="tx1"/>
              </a:solidFill>
              <a:round/>
              <a:headEnd/>
              <a:tailEnd/>
            </a:ln>
            <a:effectLst/>
          </p:spPr>
          <p:txBody>
            <a:bodyPr/>
            <a:lstStyle/>
            <a:p>
              <a:endParaRPr lang="en-US"/>
            </a:p>
          </p:txBody>
        </p:sp>
      </p:grpSp>
      <p:grpSp>
        <p:nvGrpSpPr>
          <p:cNvPr id="17430" name="Group 22"/>
          <p:cNvGrpSpPr>
            <a:grpSpLocks/>
          </p:cNvGrpSpPr>
          <p:nvPr/>
        </p:nvGrpSpPr>
        <p:grpSpPr bwMode="auto">
          <a:xfrm>
            <a:off x="2438400" y="3048000"/>
            <a:ext cx="1676400" cy="1371600"/>
            <a:chOff x="1872" y="2016"/>
            <a:chExt cx="1056" cy="864"/>
          </a:xfrm>
        </p:grpSpPr>
        <p:grpSp>
          <p:nvGrpSpPr>
            <p:cNvPr id="17426" name="Group 18"/>
            <p:cNvGrpSpPr>
              <a:grpSpLocks/>
            </p:cNvGrpSpPr>
            <p:nvPr/>
          </p:nvGrpSpPr>
          <p:grpSpPr bwMode="auto">
            <a:xfrm>
              <a:off x="1872" y="2016"/>
              <a:ext cx="1056" cy="432"/>
              <a:chOff x="1872" y="2016"/>
              <a:chExt cx="1056" cy="432"/>
            </a:xfrm>
          </p:grpSpPr>
          <p:sp>
            <p:nvSpPr>
              <p:cNvPr id="17424" name="Freeform 16"/>
              <p:cNvSpPr>
                <a:spLocks/>
              </p:cNvSpPr>
              <p:nvPr/>
            </p:nvSpPr>
            <p:spPr bwMode="auto">
              <a:xfrm>
                <a:off x="1872" y="2016"/>
                <a:ext cx="1056" cy="432"/>
              </a:xfrm>
              <a:custGeom>
                <a:avLst/>
                <a:gdLst/>
                <a:ahLst/>
                <a:cxnLst>
                  <a:cxn ang="0">
                    <a:pos x="48" y="0"/>
                  </a:cxn>
                  <a:cxn ang="0">
                    <a:pos x="912" y="0"/>
                  </a:cxn>
                  <a:cxn ang="0">
                    <a:pos x="912" y="288"/>
                  </a:cxn>
                  <a:cxn ang="0">
                    <a:pos x="1056" y="432"/>
                  </a:cxn>
                  <a:cxn ang="0">
                    <a:pos x="1056" y="0"/>
                  </a:cxn>
                  <a:cxn ang="0">
                    <a:pos x="0" y="0"/>
                  </a:cxn>
                  <a:cxn ang="0">
                    <a:pos x="0" y="288"/>
                  </a:cxn>
                  <a:cxn ang="0">
                    <a:pos x="912" y="288"/>
                  </a:cxn>
                  <a:cxn ang="0">
                    <a:pos x="1056" y="432"/>
                  </a:cxn>
                  <a:cxn ang="0">
                    <a:pos x="96" y="432"/>
                  </a:cxn>
                  <a:cxn ang="0">
                    <a:pos x="0" y="288"/>
                  </a:cxn>
                  <a:cxn ang="0">
                    <a:pos x="0" y="0"/>
                  </a:cxn>
                </a:cxnLst>
                <a:rect l="0" t="0" r="r" b="b"/>
                <a:pathLst>
                  <a:path w="1056" h="432">
                    <a:moveTo>
                      <a:pt x="48" y="0"/>
                    </a:moveTo>
                    <a:lnTo>
                      <a:pt x="912" y="0"/>
                    </a:lnTo>
                    <a:lnTo>
                      <a:pt x="912" y="288"/>
                    </a:lnTo>
                    <a:lnTo>
                      <a:pt x="1056" y="432"/>
                    </a:lnTo>
                    <a:lnTo>
                      <a:pt x="1056" y="0"/>
                    </a:lnTo>
                    <a:lnTo>
                      <a:pt x="0" y="0"/>
                    </a:lnTo>
                    <a:lnTo>
                      <a:pt x="0" y="288"/>
                    </a:lnTo>
                    <a:lnTo>
                      <a:pt x="912" y="288"/>
                    </a:lnTo>
                    <a:lnTo>
                      <a:pt x="1056" y="432"/>
                    </a:lnTo>
                    <a:lnTo>
                      <a:pt x="96" y="432"/>
                    </a:lnTo>
                    <a:lnTo>
                      <a:pt x="0" y="288"/>
                    </a:lnTo>
                    <a:lnTo>
                      <a:pt x="0" y="0"/>
                    </a:lnTo>
                  </a:path>
                </a:pathLst>
              </a:custGeom>
              <a:solidFill>
                <a:schemeClr val="accent1"/>
              </a:solidFill>
              <a:ln w="9525">
                <a:solidFill>
                  <a:schemeClr val="tx1"/>
                </a:solidFill>
                <a:round/>
                <a:headEnd/>
                <a:tailEnd/>
              </a:ln>
              <a:effectLst/>
            </p:spPr>
            <p:txBody>
              <a:bodyPr/>
              <a:lstStyle/>
              <a:p>
                <a:endParaRPr lang="en-US"/>
              </a:p>
            </p:txBody>
          </p:sp>
          <p:sp>
            <p:nvSpPr>
              <p:cNvPr id="17425" name="Rectangle 17"/>
              <p:cNvSpPr>
                <a:spLocks noChangeArrowheads="1"/>
              </p:cNvSpPr>
              <p:nvPr/>
            </p:nvSpPr>
            <p:spPr bwMode="auto">
              <a:xfrm>
                <a:off x="1872" y="2016"/>
                <a:ext cx="912"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7427" name="Group 19"/>
            <p:cNvGrpSpPr>
              <a:grpSpLocks/>
            </p:cNvGrpSpPr>
            <p:nvPr/>
          </p:nvGrpSpPr>
          <p:grpSpPr bwMode="auto">
            <a:xfrm flipV="1">
              <a:off x="1872" y="2448"/>
              <a:ext cx="1056" cy="432"/>
              <a:chOff x="1872" y="2016"/>
              <a:chExt cx="1056" cy="432"/>
            </a:xfrm>
          </p:grpSpPr>
          <p:sp>
            <p:nvSpPr>
              <p:cNvPr id="17428" name="Freeform 20"/>
              <p:cNvSpPr>
                <a:spLocks/>
              </p:cNvSpPr>
              <p:nvPr/>
            </p:nvSpPr>
            <p:spPr bwMode="auto">
              <a:xfrm>
                <a:off x="1872" y="2016"/>
                <a:ext cx="1056" cy="432"/>
              </a:xfrm>
              <a:custGeom>
                <a:avLst/>
                <a:gdLst/>
                <a:ahLst/>
                <a:cxnLst>
                  <a:cxn ang="0">
                    <a:pos x="48" y="0"/>
                  </a:cxn>
                  <a:cxn ang="0">
                    <a:pos x="912" y="0"/>
                  </a:cxn>
                  <a:cxn ang="0">
                    <a:pos x="912" y="288"/>
                  </a:cxn>
                  <a:cxn ang="0">
                    <a:pos x="1056" y="432"/>
                  </a:cxn>
                  <a:cxn ang="0">
                    <a:pos x="1056" y="0"/>
                  </a:cxn>
                  <a:cxn ang="0">
                    <a:pos x="0" y="0"/>
                  </a:cxn>
                  <a:cxn ang="0">
                    <a:pos x="0" y="288"/>
                  </a:cxn>
                  <a:cxn ang="0">
                    <a:pos x="912" y="288"/>
                  </a:cxn>
                  <a:cxn ang="0">
                    <a:pos x="1056" y="432"/>
                  </a:cxn>
                  <a:cxn ang="0">
                    <a:pos x="96" y="432"/>
                  </a:cxn>
                  <a:cxn ang="0">
                    <a:pos x="0" y="288"/>
                  </a:cxn>
                  <a:cxn ang="0">
                    <a:pos x="0" y="0"/>
                  </a:cxn>
                </a:cxnLst>
                <a:rect l="0" t="0" r="r" b="b"/>
                <a:pathLst>
                  <a:path w="1056" h="432">
                    <a:moveTo>
                      <a:pt x="48" y="0"/>
                    </a:moveTo>
                    <a:lnTo>
                      <a:pt x="912" y="0"/>
                    </a:lnTo>
                    <a:lnTo>
                      <a:pt x="912" y="288"/>
                    </a:lnTo>
                    <a:lnTo>
                      <a:pt x="1056" y="432"/>
                    </a:lnTo>
                    <a:lnTo>
                      <a:pt x="1056" y="0"/>
                    </a:lnTo>
                    <a:lnTo>
                      <a:pt x="0" y="0"/>
                    </a:lnTo>
                    <a:lnTo>
                      <a:pt x="0" y="288"/>
                    </a:lnTo>
                    <a:lnTo>
                      <a:pt x="912" y="288"/>
                    </a:lnTo>
                    <a:lnTo>
                      <a:pt x="1056" y="432"/>
                    </a:lnTo>
                    <a:lnTo>
                      <a:pt x="96" y="432"/>
                    </a:lnTo>
                    <a:lnTo>
                      <a:pt x="0" y="288"/>
                    </a:lnTo>
                    <a:lnTo>
                      <a:pt x="0" y="0"/>
                    </a:lnTo>
                  </a:path>
                </a:pathLst>
              </a:custGeom>
              <a:solidFill>
                <a:schemeClr val="accent1"/>
              </a:solidFill>
              <a:ln w="9525">
                <a:solidFill>
                  <a:schemeClr val="tx1"/>
                </a:solidFill>
                <a:round/>
                <a:headEnd/>
                <a:tailEnd/>
              </a:ln>
              <a:effectLst/>
            </p:spPr>
            <p:txBody>
              <a:bodyPr/>
              <a:lstStyle/>
              <a:p>
                <a:endParaRPr lang="en-US"/>
              </a:p>
            </p:txBody>
          </p:sp>
          <p:sp>
            <p:nvSpPr>
              <p:cNvPr id="17429" name="Rectangle 21"/>
              <p:cNvSpPr>
                <a:spLocks noChangeArrowheads="1"/>
              </p:cNvSpPr>
              <p:nvPr/>
            </p:nvSpPr>
            <p:spPr bwMode="auto">
              <a:xfrm>
                <a:off x="1872" y="2016"/>
                <a:ext cx="912"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grpSp>
        <p:nvGrpSpPr>
          <p:cNvPr id="17431" name="Group 23"/>
          <p:cNvGrpSpPr>
            <a:grpSpLocks/>
          </p:cNvGrpSpPr>
          <p:nvPr/>
        </p:nvGrpSpPr>
        <p:grpSpPr bwMode="auto">
          <a:xfrm>
            <a:off x="2438400" y="3048000"/>
            <a:ext cx="1676400" cy="685800"/>
            <a:chOff x="1872" y="2016"/>
            <a:chExt cx="1056" cy="432"/>
          </a:xfrm>
        </p:grpSpPr>
        <p:sp>
          <p:nvSpPr>
            <p:cNvPr id="17432" name="Freeform 24"/>
            <p:cNvSpPr>
              <a:spLocks/>
            </p:cNvSpPr>
            <p:nvPr/>
          </p:nvSpPr>
          <p:spPr bwMode="auto">
            <a:xfrm>
              <a:off x="1872" y="2016"/>
              <a:ext cx="1056" cy="432"/>
            </a:xfrm>
            <a:custGeom>
              <a:avLst/>
              <a:gdLst/>
              <a:ahLst/>
              <a:cxnLst>
                <a:cxn ang="0">
                  <a:pos x="48" y="0"/>
                </a:cxn>
                <a:cxn ang="0">
                  <a:pos x="912" y="0"/>
                </a:cxn>
                <a:cxn ang="0">
                  <a:pos x="912" y="288"/>
                </a:cxn>
                <a:cxn ang="0">
                  <a:pos x="1056" y="432"/>
                </a:cxn>
                <a:cxn ang="0">
                  <a:pos x="1056" y="0"/>
                </a:cxn>
                <a:cxn ang="0">
                  <a:pos x="0" y="0"/>
                </a:cxn>
                <a:cxn ang="0">
                  <a:pos x="0" y="288"/>
                </a:cxn>
                <a:cxn ang="0">
                  <a:pos x="912" y="288"/>
                </a:cxn>
                <a:cxn ang="0">
                  <a:pos x="1056" y="432"/>
                </a:cxn>
                <a:cxn ang="0">
                  <a:pos x="96" y="432"/>
                </a:cxn>
                <a:cxn ang="0">
                  <a:pos x="0" y="288"/>
                </a:cxn>
                <a:cxn ang="0">
                  <a:pos x="0" y="0"/>
                </a:cxn>
              </a:cxnLst>
              <a:rect l="0" t="0" r="r" b="b"/>
              <a:pathLst>
                <a:path w="1056" h="432">
                  <a:moveTo>
                    <a:pt x="48" y="0"/>
                  </a:moveTo>
                  <a:lnTo>
                    <a:pt x="912" y="0"/>
                  </a:lnTo>
                  <a:lnTo>
                    <a:pt x="912" y="288"/>
                  </a:lnTo>
                  <a:lnTo>
                    <a:pt x="1056" y="432"/>
                  </a:lnTo>
                  <a:lnTo>
                    <a:pt x="1056" y="0"/>
                  </a:lnTo>
                  <a:lnTo>
                    <a:pt x="0" y="0"/>
                  </a:lnTo>
                  <a:lnTo>
                    <a:pt x="0" y="288"/>
                  </a:lnTo>
                  <a:lnTo>
                    <a:pt x="912" y="288"/>
                  </a:lnTo>
                  <a:lnTo>
                    <a:pt x="1056" y="432"/>
                  </a:lnTo>
                  <a:lnTo>
                    <a:pt x="96" y="432"/>
                  </a:lnTo>
                  <a:lnTo>
                    <a:pt x="0" y="288"/>
                  </a:lnTo>
                  <a:lnTo>
                    <a:pt x="0" y="0"/>
                  </a:lnTo>
                </a:path>
              </a:pathLst>
            </a:custGeom>
            <a:solidFill>
              <a:schemeClr val="accent1"/>
            </a:solidFill>
            <a:ln w="9525">
              <a:solidFill>
                <a:schemeClr val="tx1"/>
              </a:solidFill>
              <a:round/>
              <a:headEnd/>
              <a:tailEnd/>
            </a:ln>
            <a:effectLst/>
          </p:spPr>
          <p:txBody>
            <a:bodyPr/>
            <a:lstStyle/>
            <a:p>
              <a:endParaRPr lang="en-US"/>
            </a:p>
          </p:txBody>
        </p:sp>
        <p:sp>
          <p:nvSpPr>
            <p:cNvPr id="17433" name="Rectangle 25"/>
            <p:cNvSpPr>
              <a:spLocks noChangeArrowheads="1"/>
            </p:cNvSpPr>
            <p:nvPr/>
          </p:nvSpPr>
          <p:spPr bwMode="auto">
            <a:xfrm>
              <a:off x="1872" y="2016"/>
              <a:ext cx="912"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7444" name="Group 36"/>
          <p:cNvGrpSpPr>
            <a:grpSpLocks/>
          </p:cNvGrpSpPr>
          <p:nvPr/>
        </p:nvGrpSpPr>
        <p:grpSpPr bwMode="auto">
          <a:xfrm rot="16200000" flipV="1">
            <a:off x="4343400" y="4191000"/>
            <a:ext cx="1676400" cy="1371600"/>
            <a:chOff x="1968" y="2112"/>
            <a:chExt cx="1056" cy="864"/>
          </a:xfrm>
        </p:grpSpPr>
        <p:grpSp>
          <p:nvGrpSpPr>
            <p:cNvPr id="17434" name="Group 26"/>
            <p:cNvGrpSpPr>
              <a:grpSpLocks/>
            </p:cNvGrpSpPr>
            <p:nvPr/>
          </p:nvGrpSpPr>
          <p:grpSpPr bwMode="auto">
            <a:xfrm>
              <a:off x="1968" y="2112"/>
              <a:ext cx="1056" cy="864"/>
              <a:chOff x="1872" y="2016"/>
              <a:chExt cx="1056" cy="864"/>
            </a:xfrm>
          </p:grpSpPr>
          <p:grpSp>
            <p:nvGrpSpPr>
              <p:cNvPr id="17435" name="Group 27"/>
              <p:cNvGrpSpPr>
                <a:grpSpLocks/>
              </p:cNvGrpSpPr>
              <p:nvPr/>
            </p:nvGrpSpPr>
            <p:grpSpPr bwMode="auto">
              <a:xfrm>
                <a:off x="1872" y="2016"/>
                <a:ext cx="1056" cy="432"/>
                <a:chOff x="1872" y="2016"/>
                <a:chExt cx="1056" cy="432"/>
              </a:xfrm>
            </p:grpSpPr>
            <p:sp>
              <p:nvSpPr>
                <p:cNvPr id="17436" name="Freeform 28"/>
                <p:cNvSpPr>
                  <a:spLocks/>
                </p:cNvSpPr>
                <p:nvPr/>
              </p:nvSpPr>
              <p:spPr bwMode="auto">
                <a:xfrm>
                  <a:off x="1872" y="2016"/>
                  <a:ext cx="1056" cy="432"/>
                </a:xfrm>
                <a:custGeom>
                  <a:avLst/>
                  <a:gdLst/>
                  <a:ahLst/>
                  <a:cxnLst>
                    <a:cxn ang="0">
                      <a:pos x="48" y="0"/>
                    </a:cxn>
                    <a:cxn ang="0">
                      <a:pos x="912" y="0"/>
                    </a:cxn>
                    <a:cxn ang="0">
                      <a:pos x="912" y="288"/>
                    </a:cxn>
                    <a:cxn ang="0">
                      <a:pos x="1056" y="432"/>
                    </a:cxn>
                    <a:cxn ang="0">
                      <a:pos x="1056" y="0"/>
                    </a:cxn>
                    <a:cxn ang="0">
                      <a:pos x="0" y="0"/>
                    </a:cxn>
                    <a:cxn ang="0">
                      <a:pos x="0" y="288"/>
                    </a:cxn>
                    <a:cxn ang="0">
                      <a:pos x="912" y="288"/>
                    </a:cxn>
                    <a:cxn ang="0">
                      <a:pos x="1056" y="432"/>
                    </a:cxn>
                    <a:cxn ang="0">
                      <a:pos x="96" y="432"/>
                    </a:cxn>
                    <a:cxn ang="0">
                      <a:pos x="0" y="288"/>
                    </a:cxn>
                    <a:cxn ang="0">
                      <a:pos x="0" y="0"/>
                    </a:cxn>
                  </a:cxnLst>
                  <a:rect l="0" t="0" r="r" b="b"/>
                  <a:pathLst>
                    <a:path w="1056" h="432">
                      <a:moveTo>
                        <a:pt x="48" y="0"/>
                      </a:moveTo>
                      <a:lnTo>
                        <a:pt x="912" y="0"/>
                      </a:lnTo>
                      <a:lnTo>
                        <a:pt x="912" y="288"/>
                      </a:lnTo>
                      <a:lnTo>
                        <a:pt x="1056" y="432"/>
                      </a:lnTo>
                      <a:lnTo>
                        <a:pt x="1056" y="0"/>
                      </a:lnTo>
                      <a:lnTo>
                        <a:pt x="0" y="0"/>
                      </a:lnTo>
                      <a:lnTo>
                        <a:pt x="0" y="288"/>
                      </a:lnTo>
                      <a:lnTo>
                        <a:pt x="912" y="288"/>
                      </a:lnTo>
                      <a:lnTo>
                        <a:pt x="1056" y="432"/>
                      </a:lnTo>
                      <a:lnTo>
                        <a:pt x="96" y="432"/>
                      </a:lnTo>
                      <a:lnTo>
                        <a:pt x="0" y="288"/>
                      </a:lnTo>
                      <a:lnTo>
                        <a:pt x="0" y="0"/>
                      </a:lnTo>
                    </a:path>
                  </a:pathLst>
                </a:custGeom>
                <a:solidFill>
                  <a:schemeClr val="accent1"/>
                </a:solidFill>
                <a:ln w="9525">
                  <a:solidFill>
                    <a:schemeClr val="tx1"/>
                  </a:solidFill>
                  <a:round/>
                  <a:headEnd/>
                  <a:tailEnd/>
                </a:ln>
                <a:effectLst/>
              </p:spPr>
              <p:txBody>
                <a:bodyPr/>
                <a:lstStyle/>
                <a:p>
                  <a:endParaRPr lang="en-US"/>
                </a:p>
              </p:txBody>
            </p:sp>
            <p:sp>
              <p:nvSpPr>
                <p:cNvPr id="17437" name="Rectangle 29"/>
                <p:cNvSpPr>
                  <a:spLocks noChangeArrowheads="1"/>
                </p:cNvSpPr>
                <p:nvPr/>
              </p:nvSpPr>
              <p:spPr bwMode="auto">
                <a:xfrm>
                  <a:off x="1872" y="2016"/>
                  <a:ext cx="912"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7438" name="Group 30"/>
              <p:cNvGrpSpPr>
                <a:grpSpLocks/>
              </p:cNvGrpSpPr>
              <p:nvPr/>
            </p:nvGrpSpPr>
            <p:grpSpPr bwMode="auto">
              <a:xfrm flipV="1">
                <a:off x="1872" y="2448"/>
                <a:ext cx="1056" cy="432"/>
                <a:chOff x="1872" y="2016"/>
                <a:chExt cx="1056" cy="432"/>
              </a:xfrm>
            </p:grpSpPr>
            <p:sp>
              <p:nvSpPr>
                <p:cNvPr id="17439" name="Freeform 31"/>
                <p:cNvSpPr>
                  <a:spLocks/>
                </p:cNvSpPr>
                <p:nvPr/>
              </p:nvSpPr>
              <p:spPr bwMode="auto">
                <a:xfrm>
                  <a:off x="1872" y="2016"/>
                  <a:ext cx="1056" cy="432"/>
                </a:xfrm>
                <a:custGeom>
                  <a:avLst/>
                  <a:gdLst/>
                  <a:ahLst/>
                  <a:cxnLst>
                    <a:cxn ang="0">
                      <a:pos x="48" y="0"/>
                    </a:cxn>
                    <a:cxn ang="0">
                      <a:pos x="912" y="0"/>
                    </a:cxn>
                    <a:cxn ang="0">
                      <a:pos x="912" y="288"/>
                    </a:cxn>
                    <a:cxn ang="0">
                      <a:pos x="1056" y="432"/>
                    </a:cxn>
                    <a:cxn ang="0">
                      <a:pos x="1056" y="0"/>
                    </a:cxn>
                    <a:cxn ang="0">
                      <a:pos x="0" y="0"/>
                    </a:cxn>
                    <a:cxn ang="0">
                      <a:pos x="0" y="288"/>
                    </a:cxn>
                    <a:cxn ang="0">
                      <a:pos x="912" y="288"/>
                    </a:cxn>
                    <a:cxn ang="0">
                      <a:pos x="1056" y="432"/>
                    </a:cxn>
                    <a:cxn ang="0">
                      <a:pos x="96" y="432"/>
                    </a:cxn>
                    <a:cxn ang="0">
                      <a:pos x="0" y="288"/>
                    </a:cxn>
                    <a:cxn ang="0">
                      <a:pos x="0" y="0"/>
                    </a:cxn>
                  </a:cxnLst>
                  <a:rect l="0" t="0" r="r" b="b"/>
                  <a:pathLst>
                    <a:path w="1056" h="432">
                      <a:moveTo>
                        <a:pt x="48" y="0"/>
                      </a:moveTo>
                      <a:lnTo>
                        <a:pt x="912" y="0"/>
                      </a:lnTo>
                      <a:lnTo>
                        <a:pt x="912" y="288"/>
                      </a:lnTo>
                      <a:lnTo>
                        <a:pt x="1056" y="432"/>
                      </a:lnTo>
                      <a:lnTo>
                        <a:pt x="1056" y="0"/>
                      </a:lnTo>
                      <a:lnTo>
                        <a:pt x="0" y="0"/>
                      </a:lnTo>
                      <a:lnTo>
                        <a:pt x="0" y="288"/>
                      </a:lnTo>
                      <a:lnTo>
                        <a:pt x="912" y="288"/>
                      </a:lnTo>
                      <a:lnTo>
                        <a:pt x="1056" y="432"/>
                      </a:lnTo>
                      <a:lnTo>
                        <a:pt x="96" y="432"/>
                      </a:lnTo>
                      <a:lnTo>
                        <a:pt x="0" y="288"/>
                      </a:lnTo>
                      <a:lnTo>
                        <a:pt x="0" y="0"/>
                      </a:lnTo>
                    </a:path>
                  </a:pathLst>
                </a:custGeom>
                <a:solidFill>
                  <a:schemeClr val="accent1"/>
                </a:solidFill>
                <a:ln w="9525">
                  <a:solidFill>
                    <a:schemeClr val="tx1"/>
                  </a:solidFill>
                  <a:round/>
                  <a:headEnd/>
                  <a:tailEnd/>
                </a:ln>
                <a:effectLst/>
              </p:spPr>
              <p:txBody>
                <a:bodyPr/>
                <a:lstStyle/>
                <a:p>
                  <a:endParaRPr lang="en-US"/>
                </a:p>
              </p:txBody>
            </p:sp>
            <p:sp>
              <p:nvSpPr>
                <p:cNvPr id="17440" name="Rectangle 32"/>
                <p:cNvSpPr>
                  <a:spLocks noChangeArrowheads="1"/>
                </p:cNvSpPr>
                <p:nvPr/>
              </p:nvSpPr>
              <p:spPr bwMode="auto">
                <a:xfrm>
                  <a:off x="1872" y="2016"/>
                  <a:ext cx="912"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grpSp>
          <p:nvGrpSpPr>
            <p:cNvPr id="17441" name="Group 33"/>
            <p:cNvGrpSpPr>
              <a:grpSpLocks/>
            </p:cNvGrpSpPr>
            <p:nvPr/>
          </p:nvGrpSpPr>
          <p:grpSpPr bwMode="auto">
            <a:xfrm>
              <a:off x="1968" y="2112"/>
              <a:ext cx="1056" cy="432"/>
              <a:chOff x="1872" y="2016"/>
              <a:chExt cx="1056" cy="432"/>
            </a:xfrm>
          </p:grpSpPr>
          <p:sp>
            <p:nvSpPr>
              <p:cNvPr id="17442" name="Freeform 34"/>
              <p:cNvSpPr>
                <a:spLocks/>
              </p:cNvSpPr>
              <p:nvPr/>
            </p:nvSpPr>
            <p:spPr bwMode="auto">
              <a:xfrm>
                <a:off x="1872" y="2016"/>
                <a:ext cx="1056" cy="432"/>
              </a:xfrm>
              <a:custGeom>
                <a:avLst/>
                <a:gdLst/>
                <a:ahLst/>
                <a:cxnLst>
                  <a:cxn ang="0">
                    <a:pos x="48" y="0"/>
                  </a:cxn>
                  <a:cxn ang="0">
                    <a:pos x="912" y="0"/>
                  </a:cxn>
                  <a:cxn ang="0">
                    <a:pos x="912" y="288"/>
                  </a:cxn>
                  <a:cxn ang="0">
                    <a:pos x="1056" y="432"/>
                  </a:cxn>
                  <a:cxn ang="0">
                    <a:pos x="1056" y="0"/>
                  </a:cxn>
                  <a:cxn ang="0">
                    <a:pos x="0" y="0"/>
                  </a:cxn>
                  <a:cxn ang="0">
                    <a:pos x="0" y="288"/>
                  </a:cxn>
                  <a:cxn ang="0">
                    <a:pos x="912" y="288"/>
                  </a:cxn>
                  <a:cxn ang="0">
                    <a:pos x="1056" y="432"/>
                  </a:cxn>
                  <a:cxn ang="0">
                    <a:pos x="96" y="432"/>
                  </a:cxn>
                  <a:cxn ang="0">
                    <a:pos x="0" y="288"/>
                  </a:cxn>
                  <a:cxn ang="0">
                    <a:pos x="0" y="0"/>
                  </a:cxn>
                </a:cxnLst>
                <a:rect l="0" t="0" r="r" b="b"/>
                <a:pathLst>
                  <a:path w="1056" h="432">
                    <a:moveTo>
                      <a:pt x="48" y="0"/>
                    </a:moveTo>
                    <a:lnTo>
                      <a:pt x="912" y="0"/>
                    </a:lnTo>
                    <a:lnTo>
                      <a:pt x="912" y="288"/>
                    </a:lnTo>
                    <a:lnTo>
                      <a:pt x="1056" y="432"/>
                    </a:lnTo>
                    <a:lnTo>
                      <a:pt x="1056" y="0"/>
                    </a:lnTo>
                    <a:lnTo>
                      <a:pt x="0" y="0"/>
                    </a:lnTo>
                    <a:lnTo>
                      <a:pt x="0" y="288"/>
                    </a:lnTo>
                    <a:lnTo>
                      <a:pt x="912" y="288"/>
                    </a:lnTo>
                    <a:lnTo>
                      <a:pt x="1056" y="432"/>
                    </a:lnTo>
                    <a:lnTo>
                      <a:pt x="96" y="432"/>
                    </a:lnTo>
                    <a:lnTo>
                      <a:pt x="0" y="288"/>
                    </a:lnTo>
                    <a:lnTo>
                      <a:pt x="0" y="0"/>
                    </a:lnTo>
                  </a:path>
                </a:pathLst>
              </a:custGeom>
              <a:solidFill>
                <a:schemeClr val="accent1"/>
              </a:solidFill>
              <a:ln w="9525">
                <a:solidFill>
                  <a:schemeClr val="tx1"/>
                </a:solidFill>
                <a:round/>
                <a:headEnd/>
                <a:tailEnd/>
              </a:ln>
              <a:effectLst/>
            </p:spPr>
            <p:txBody>
              <a:bodyPr/>
              <a:lstStyle/>
              <a:p>
                <a:endParaRPr lang="en-US"/>
              </a:p>
            </p:txBody>
          </p:sp>
          <p:sp>
            <p:nvSpPr>
              <p:cNvPr id="17443" name="Rectangle 35"/>
              <p:cNvSpPr>
                <a:spLocks noChangeArrowheads="1"/>
              </p:cNvSpPr>
              <p:nvPr/>
            </p:nvSpPr>
            <p:spPr bwMode="auto">
              <a:xfrm>
                <a:off x="1872" y="2016"/>
                <a:ext cx="912"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grpSp>
        <p:nvGrpSpPr>
          <p:cNvPr id="17451" name="Group 43"/>
          <p:cNvGrpSpPr>
            <a:grpSpLocks/>
          </p:cNvGrpSpPr>
          <p:nvPr/>
        </p:nvGrpSpPr>
        <p:grpSpPr bwMode="auto">
          <a:xfrm>
            <a:off x="6172200" y="5257800"/>
            <a:ext cx="1981200" cy="762000"/>
            <a:chOff x="4032" y="3072"/>
            <a:chExt cx="1248" cy="480"/>
          </a:xfrm>
        </p:grpSpPr>
        <p:sp>
          <p:nvSpPr>
            <p:cNvPr id="17445" name="Freeform 37"/>
            <p:cNvSpPr>
              <a:spLocks/>
            </p:cNvSpPr>
            <p:nvPr/>
          </p:nvSpPr>
          <p:spPr bwMode="auto">
            <a:xfrm>
              <a:off x="4032" y="3072"/>
              <a:ext cx="912" cy="336"/>
            </a:xfrm>
            <a:custGeom>
              <a:avLst/>
              <a:gdLst/>
              <a:ahLst/>
              <a:cxnLst>
                <a:cxn ang="0">
                  <a:pos x="0" y="336"/>
                </a:cxn>
                <a:cxn ang="0">
                  <a:pos x="528" y="0"/>
                </a:cxn>
                <a:cxn ang="0">
                  <a:pos x="912" y="0"/>
                </a:cxn>
                <a:cxn ang="0">
                  <a:pos x="384" y="336"/>
                </a:cxn>
                <a:cxn ang="0">
                  <a:pos x="0" y="336"/>
                </a:cxn>
              </a:cxnLst>
              <a:rect l="0" t="0" r="r" b="b"/>
              <a:pathLst>
                <a:path w="912" h="336">
                  <a:moveTo>
                    <a:pt x="0" y="336"/>
                  </a:moveTo>
                  <a:lnTo>
                    <a:pt x="528" y="0"/>
                  </a:lnTo>
                  <a:lnTo>
                    <a:pt x="912" y="0"/>
                  </a:lnTo>
                  <a:lnTo>
                    <a:pt x="384" y="336"/>
                  </a:lnTo>
                  <a:lnTo>
                    <a:pt x="0" y="336"/>
                  </a:lnTo>
                  <a:close/>
                </a:path>
              </a:pathLst>
            </a:custGeom>
            <a:solidFill>
              <a:schemeClr val="accent1"/>
            </a:solidFill>
            <a:ln w="9525">
              <a:solidFill>
                <a:schemeClr val="tx1"/>
              </a:solidFill>
              <a:round/>
              <a:headEnd/>
              <a:tailEnd/>
            </a:ln>
            <a:effectLst/>
          </p:spPr>
          <p:txBody>
            <a:bodyPr/>
            <a:lstStyle/>
            <a:p>
              <a:endParaRPr lang="en-US"/>
            </a:p>
          </p:txBody>
        </p:sp>
        <p:sp>
          <p:nvSpPr>
            <p:cNvPr id="17446" name="Freeform 38"/>
            <p:cNvSpPr>
              <a:spLocks/>
            </p:cNvSpPr>
            <p:nvPr/>
          </p:nvSpPr>
          <p:spPr bwMode="auto">
            <a:xfrm>
              <a:off x="4032" y="3408"/>
              <a:ext cx="384" cy="144"/>
            </a:xfrm>
            <a:custGeom>
              <a:avLst/>
              <a:gdLst/>
              <a:ahLst/>
              <a:cxnLst>
                <a:cxn ang="0">
                  <a:pos x="0" y="0"/>
                </a:cxn>
                <a:cxn ang="0">
                  <a:pos x="0" y="144"/>
                </a:cxn>
                <a:cxn ang="0">
                  <a:pos x="288" y="144"/>
                </a:cxn>
                <a:cxn ang="0">
                  <a:pos x="384" y="0"/>
                </a:cxn>
                <a:cxn ang="0">
                  <a:pos x="0" y="0"/>
                </a:cxn>
              </a:cxnLst>
              <a:rect l="0" t="0" r="r" b="b"/>
              <a:pathLst>
                <a:path w="384" h="144">
                  <a:moveTo>
                    <a:pt x="0" y="0"/>
                  </a:moveTo>
                  <a:lnTo>
                    <a:pt x="0" y="144"/>
                  </a:lnTo>
                  <a:lnTo>
                    <a:pt x="288" y="144"/>
                  </a:lnTo>
                  <a:lnTo>
                    <a:pt x="384" y="0"/>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17448" name="Freeform 40"/>
            <p:cNvSpPr>
              <a:spLocks/>
            </p:cNvSpPr>
            <p:nvPr/>
          </p:nvSpPr>
          <p:spPr bwMode="auto">
            <a:xfrm>
              <a:off x="4464" y="3072"/>
              <a:ext cx="528" cy="480"/>
            </a:xfrm>
            <a:custGeom>
              <a:avLst/>
              <a:gdLst/>
              <a:ahLst/>
              <a:cxnLst>
                <a:cxn ang="0">
                  <a:pos x="528" y="0"/>
                </a:cxn>
                <a:cxn ang="0">
                  <a:pos x="0" y="336"/>
                </a:cxn>
                <a:cxn ang="0">
                  <a:pos x="96" y="480"/>
                </a:cxn>
                <a:cxn ang="0">
                  <a:pos x="336" y="480"/>
                </a:cxn>
                <a:cxn ang="0">
                  <a:pos x="336" y="336"/>
                </a:cxn>
                <a:cxn ang="0">
                  <a:pos x="0" y="336"/>
                </a:cxn>
                <a:cxn ang="0">
                  <a:pos x="528" y="0"/>
                </a:cxn>
              </a:cxnLst>
              <a:rect l="0" t="0" r="r" b="b"/>
              <a:pathLst>
                <a:path w="528" h="480">
                  <a:moveTo>
                    <a:pt x="528" y="0"/>
                  </a:moveTo>
                  <a:lnTo>
                    <a:pt x="0" y="336"/>
                  </a:lnTo>
                  <a:lnTo>
                    <a:pt x="96" y="480"/>
                  </a:lnTo>
                  <a:lnTo>
                    <a:pt x="336" y="480"/>
                  </a:lnTo>
                  <a:lnTo>
                    <a:pt x="336" y="336"/>
                  </a:lnTo>
                  <a:lnTo>
                    <a:pt x="0" y="336"/>
                  </a:lnTo>
                  <a:lnTo>
                    <a:pt x="528" y="0"/>
                  </a:lnTo>
                  <a:close/>
                </a:path>
              </a:pathLst>
            </a:custGeom>
            <a:solidFill>
              <a:schemeClr val="accent1"/>
            </a:solidFill>
            <a:ln w="9525">
              <a:solidFill>
                <a:schemeClr val="tx1"/>
              </a:solidFill>
              <a:round/>
              <a:headEnd/>
              <a:tailEnd/>
            </a:ln>
            <a:effectLst/>
          </p:spPr>
          <p:txBody>
            <a:bodyPr/>
            <a:lstStyle/>
            <a:p>
              <a:endParaRPr lang="en-US"/>
            </a:p>
          </p:txBody>
        </p:sp>
        <p:sp>
          <p:nvSpPr>
            <p:cNvPr id="17449" name="Freeform 41"/>
            <p:cNvSpPr>
              <a:spLocks/>
            </p:cNvSpPr>
            <p:nvPr/>
          </p:nvSpPr>
          <p:spPr bwMode="auto">
            <a:xfrm>
              <a:off x="4464" y="3072"/>
              <a:ext cx="816" cy="336"/>
            </a:xfrm>
            <a:custGeom>
              <a:avLst/>
              <a:gdLst/>
              <a:ahLst/>
              <a:cxnLst>
                <a:cxn ang="0">
                  <a:pos x="0" y="336"/>
                </a:cxn>
                <a:cxn ang="0">
                  <a:pos x="528" y="0"/>
                </a:cxn>
                <a:cxn ang="0">
                  <a:pos x="816" y="0"/>
                </a:cxn>
                <a:cxn ang="0">
                  <a:pos x="336" y="336"/>
                </a:cxn>
                <a:cxn ang="0">
                  <a:pos x="0" y="336"/>
                </a:cxn>
              </a:cxnLst>
              <a:rect l="0" t="0" r="r" b="b"/>
              <a:pathLst>
                <a:path w="816" h="336">
                  <a:moveTo>
                    <a:pt x="0" y="336"/>
                  </a:moveTo>
                  <a:lnTo>
                    <a:pt x="528" y="0"/>
                  </a:lnTo>
                  <a:lnTo>
                    <a:pt x="816" y="0"/>
                  </a:lnTo>
                  <a:lnTo>
                    <a:pt x="336" y="336"/>
                  </a:lnTo>
                  <a:lnTo>
                    <a:pt x="0" y="336"/>
                  </a:lnTo>
                  <a:close/>
                </a:path>
              </a:pathLst>
            </a:custGeom>
            <a:solidFill>
              <a:schemeClr val="accent1"/>
            </a:solidFill>
            <a:ln w="9525">
              <a:solidFill>
                <a:schemeClr val="tx1"/>
              </a:solidFill>
              <a:round/>
              <a:headEnd/>
              <a:tailEnd/>
            </a:ln>
            <a:effectLst/>
          </p:spPr>
          <p:txBody>
            <a:bodyPr/>
            <a:lstStyle/>
            <a:p>
              <a:endParaRPr lang="en-US"/>
            </a:p>
          </p:txBody>
        </p:sp>
        <p:sp>
          <p:nvSpPr>
            <p:cNvPr id="17450" name="Freeform 42"/>
            <p:cNvSpPr>
              <a:spLocks/>
            </p:cNvSpPr>
            <p:nvPr/>
          </p:nvSpPr>
          <p:spPr bwMode="auto">
            <a:xfrm>
              <a:off x="4800" y="3072"/>
              <a:ext cx="480" cy="480"/>
            </a:xfrm>
            <a:custGeom>
              <a:avLst/>
              <a:gdLst/>
              <a:ahLst/>
              <a:cxnLst>
                <a:cxn ang="0">
                  <a:pos x="0" y="480"/>
                </a:cxn>
                <a:cxn ang="0">
                  <a:pos x="480" y="144"/>
                </a:cxn>
                <a:cxn ang="0">
                  <a:pos x="480" y="0"/>
                </a:cxn>
                <a:cxn ang="0">
                  <a:pos x="0" y="336"/>
                </a:cxn>
                <a:cxn ang="0">
                  <a:pos x="0" y="480"/>
                </a:cxn>
              </a:cxnLst>
              <a:rect l="0" t="0" r="r" b="b"/>
              <a:pathLst>
                <a:path w="480" h="480">
                  <a:moveTo>
                    <a:pt x="0" y="480"/>
                  </a:moveTo>
                  <a:lnTo>
                    <a:pt x="480" y="144"/>
                  </a:lnTo>
                  <a:lnTo>
                    <a:pt x="480" y="0"/>
                  </a:lnTo>
                  <a:lnTo>
                    <a:pt x="0" y="336"/>
                  </a:lnTo>
                  <a:lnTo>
                    <a:pt x="0" y="480"/>
                  </a:lnTo>
                  <a:close/>
                </a:path>
              </a:pathLst>
            </a:custGeom>
            <a:solidFill>
              <a:schemeClr val="accent1"/>
            </a:solidFill>
            <a:ln w="9525">
              <a:solidFill>
                <a:schemeClr val="tx1"/>
              </a:solidFill>
              <a:round/>
              <a:headEnd/>
              <a:tailEnd/>
            </a:ln>
            <a:effectLst/>
          </p:spPr>
          <p:txBody>
            <a:bodyPr/>
            <a:lstStyle/>
            <a:p>
              <a:endParaRPr lang="en-US"/>
            </a:p>
          </p:txBody>
        </p:sp>
      </p:grpSp>
      <p:sp>
        <p:nvSpPr>
          <p:cNvPr id="17452" name="AutoShape 44"/>
          <p:cNvSpPr>
            <a:spLocks noChangeArrowheads="1"/>
          </p:cNvSpPr>
          <p:nvPr/>
        </p:nvSpPr>
        <p:spPr bwMode="auto">
          <a:xfrm>
            <a:off x="1295400" y="1905000"/>
            <a:ext cx="762000" cy="990600"/>
          </a:xfrm>
          <a:prstGeom prst="parallelogram">
            <a:avLst>
              <a:gd name="adj" fmla="val 81458"/>
            </a:avLst>
          </a:prstGeom>
          <a:solidFill>
            <a:srgbClr val="333333"/>
          </a:solidFill>
          <a:ln w="9525">
            <a:solidFill>
              <a:schemeClr val="tx1"/>
            </a:solidFill>
            <a:miter lim="800000"/>
            <a:headEnd/>
            <a:tailEnd/>
          </a:ln>
          <a:effectLst/>
        </p:spPr>
        <p:txBody>
          <a:bodyPr wrap="none" anchor="ctr"/>
          <a:lstStyle/>
          <a:p>
            <a:endParaRPr lang="en-US"/>
          </a:p>
        </p:txBody>
      </p:sp>
      <p:sp>
        <p:nvSpPr>
          <p:cNvPr id="17453" name="AutoShape 45"/>
          <p:cNvSpPr>
            <a:spLocks noChangeArrowheads="1"/>
          </p:cNvSpPr>
          <p:nvPr/>
        </p:nvSpPr>
        <p:spPr bwMode="auto">
          <a:xfrm>
            <a:off x="3657600" y="2743200"/>
            <a:ext cx="762000" cy="990600"/>
          </a:xfrm>
          <a:prstGeom prst="parallelogram">
            <a:avLst>
              <a:gd name="adj" fmla="val 81458"/>
            </a:avLst>
          </a:prstGeom>
          <a:solidFill>
            <a:srgbClr val="333333"/>
          </a:solidFill>
          <a:ln w="9525">
            <a:solidFill>
              <a:schemeClr val="tx1"/>
            </a:solidFill>
            <a:miter lim="800000"/>
            <a:headEnd/>
            <a:tailEnd/>
          </a:ln>
          <a:effectLst/>
        </p:spPr>
        <p:txBody>
          <a:bodyPr wrap="none" anchor="ctr"/>
          <a:lstStyle/>
          <a:p>
            <a:endParaRPr lang="en-US"/>
          </a:p>
        </p:txBody>
      </p:sp>
      <p:sp>
        <p:nvSpPr>
          <p:cNvPr id="17454" name="AutoShape 46"/>
          <p:cNvSpPr>
            <a:spLocks noChangeArrowheads="1"/>
          </p:cNvSpPr>
          <p:nvPr/>
        </p:nvSpPr>
        <p:spPr bwMode="auto">
          <a:xfrm>
            <a:off x="5105400" y="4419600"/>
            <a:ext cx="762000" cy="990600"/>
          </a:xfrm>
          <a:prstGeom prst="parallelogram">
            <a:avLst>
              <a:gd name="adj" fmla="val 81458"/>
            </a:avLst>
          </a:prstGeom>
          <a:solidFill>
            <a:srgbClr val="333333"/>
          </a:solidFill>
          <a:ln w="9525">
            <a:solidFill>
              <a:schemeClr val="tx1"/>
            </a:solidFill>
            <a:miter lim="800000"/>
            <a:headEnd/>
            <a:tailEnd/>
          </a:ln>
          <a:effectLst/>
        </p:spPr>
        <p:txBody>
          <a:bodyPr wrap="none" anchor="ctr"/>
          <a:lstStyle/>
          <a:p>
            <a:endParaRPr lang="en-US"/>
          </a:p>
        </p:txBody>
      </p:sp>
      <p:sp>
        <p:nvSpPr>
          <p:cNvPr id="17455" name="AutoShape 47"/>
          <p:cNvSpPr>
            <a:spLocks noChangeArrowheads="1"/>
          </p:cNvSpPr>
          <p:nvPr/>
        </p:nvSpPr>
        <p:spPr bwMode="auto">
          <a:xfrm>
            <a:off x="6172200" y="5867400"/>
            <a:ext cx="762000" cy="990600"/>
          </a:xfrm>
          <a:prstGeom prst="parallelogram">
            <a:avLst>
              <a:gd name="adj" fmla="val 81458"/>
            </a:avLst>
          </a:prstGeom>
          <a:solidFill>
            <a:srgbClr val="333333"/>
          </a:solidFill>
          <a:ln w="9525">
            <a:solidFill>
              <a:schemeClr val="tx1"/>
            </a:solidFill>
            <a:miter lim="800000"/>
            <a:headEnd/>
            <a:tailEnd/>
          </a:ln>
          <a:effectLst/>
        </p:spPr>
        <p:txBody>
          <a:bodyPr wrap="none" anchor="ctr"/>
          <a:lstStyle/>
          <a:p>
            <a:endParaRPr lang="en-US"/>
          </a:p>
        </p:txBody>
      </p:sp>
      <p:sp>
        <p:nvSpPr>
          <p:cNvPr id="17461" name="Freeform 53"/>
          <p:cNvSpPr>
            <a:spLocks/>
          </p:cNvSpPr>
          <p:nvPr/>
        </p:nvSpPr>
        <p:spPr bwMode="auto">
          <a:xfrm>
            <a:off x="1201738" y="2884488"/>
            <a:ext cx="223837" cy="322262"/>
          </a:xfrm>
          <a:custGeom>
            <a:avLst/>
            <a:gdLst/>
            <a:ahLst/>
            <a:cxnLst>
              <a:cxn ang="0">
                <a:pos x="25" y="150"/>
              </a:cxn>
              <a:cxn ang="0">
                <a:pos x="123" y="117"/>
              </a:cxn>
              <a:cxn ang="0">
                <a:pos x="49" y="108"/>
              </a:cxn>
              <a:cxn ang="0">
                <a:pos x="66" y="92"/>
              </a:cxn>
              <a:cxn ang="0">
                <a:pos x="49" y="76"/>
              </a:cxn>
              <a:cxn ang="0">
                <a:pos x="107" y="67"/>
              </a:cxn>
              <a:cxn ang="0">
                <a:pos x="132" y="59"/>
              </a:cxn>
              <a:cxn ang="0">
                <a:pos x="99" y="67"/>
              </a:cxn>
              <a:cxn ang="0">
                <a:pos x="74" y="141"/>
              </a:cxn>
              <a:cxn ang="0">
                <a:pos x="49" y="158"/>
              </a:cxn>
              <a:cxn ang="0">
                <a:pos x="58" y="133"/>
              </a:cxn>
              <a:cxn ang="0">
                <a:pos x="33" y="125"/>
              </a:cxn>
              <a:cxn ang="0">
                <a:pos x="25" y="158"/>
              </a:cxn>
              <a:cxn ang="0">
                <a:pos x="16" y="125"/>
              </a:cxn>
              <a:cxn ang="0">
                <a:pos x="0" y="108"/>
              </a:cxn>
              <a:cxn ang="0">
                <a:pos x="0" y="59"/>
              </a:cxn>
              <a:cxn ang="0">
                <a:pos x="8" y="92"/>
              </a:cxn>
              <a:cxn ang="0">
                <a:pos x="33" y="100"/>
              </a:cxn>
              <a:cxn ang="0">
                <a:pos x="41" y="92"/>
              </a:cxn>
              <a:cxn ang="0">
                <a:pos x="49" y="166"/>
              </a:cxn>
              <a:cxn ang="0">
                <a:pos x="58" y="141"/>
              </a:cxn>
              <a:cxn ang="0">
                <a:pos x="25" y="150"/>
              </a:cxn>
            </a:cxnLst>
            <a:rect l="0" t="0" r="r" b="b"/>
            <a:pathLst>
              <a:path w="141" h="203">
                <a:moveTo>
                  <a:pt x="25" y="150"/>
                </a:moveTo>
                <a:cubicBezTo>
                  <a:pt x="51" y="122"/>
                  <a:pt x="87" y="126"/>
                  <a:pt x="123" y="117"/>
                </a:cubicBezTo>
                <a:cubicBezTo>
                  <a:pt x="98" y="114"/>
                  <a:pt x="72" y="118"/>
                  <a:pt x="49" y="108"/>
                </a:cubicBezTo>
                <a:cubicBezTo>
                  <a:pt x="42" y="105"/>
                  <a:pt x="66" y="100"/>
                  <a:pt x="66" y="92"/>
                </a:cubicBezTo>
                <a:cubicBezTo>
                  <a:pt x="66" y="84"/>
                  <a:pt x="55" y="81"/>
                  <a:pt x="49" y="76"/>
                </a:cubicBezTo>
                <a:cubicBezTo>
                  <a:pt x="68" y="73"/>
                  <a:pt x="88" y="71"/>
                  <a:pt x="107" y="67"/>
                </a:cubicBezTo>
                <a:cubicBezTo>
                  <a:pt x="116" y="65"/>
                  <a:pt x="141" y="59"/>
                  <a:pt x="132" y="59"/>
                </a:cubicBezTo>
                <a:cubicBezTo>
                  <a:pt x="121" y="59"/>
                  <a:pt x="110" y="64"/>
                  <a:pt x="99" y="67"/>
                </a:cubicBezTo>
                <a:cubicBezTo>
                  <a:pt x="91" y="92"/>
                  <a:pt x="87" y="118"/>
                  <a:pt x="74" y="141"/>
                </a:cubicBezTo>
                <a:cubicBezTo>
                  <a:pt x="69" y="150"/>
                  <a:pt x="58" y="163"/>
                  <a:pt x="49" y="158"/>
                </a:cubicBezTo>
                <a:cubicBezTo>
                  <a:pt x="41" y="154"/>
                  <a:pt x="55" y="141"/>
                  <a:pt x="58" y="133"/>
                </a:cubicBezTo>
                <a:cubicBezTo>
                  <a:pt x="50" y="130"/>
                  <a:pt x="40" y="120"/>
                  <a:pt x="33" y="125"/>
                </a:cubicBezTo>
                <a:cubicBezTo>
                  <a:pt x="24" y="132"/>
                  <a:pt x="36" y="158"/>
                  <a:pt x="25" y="158"/>
                </a:cubicBezTo>
                <a:cubicBezTo>
                  <a:pt x="14" y="158"/>
                  <a:pt x="21" y="135"/>
                  <a:pt x="16" y="125"/>
                </a:cubicBezTo>
                <a:cubicBezTo>
                  <a:pt x="13" y="118"/>
                  <a:pt x="5" y="114"/>
                  <a:pt x="0" y="108"/>
                </a:cubicBezTo>
                <a:cubicBezTo>
                  <a:pt x="18" y="203"/>
                  <a:pt x="0" y="116"/>
                  <a:pt x="0" y="59"/>
                </a:cubicBezTo>
                <a:cubicBezTo>
                  <a:pt x="0" y="48"/>
                  <a:pt x="1" y="83"/>
                  <a:pt x="8" y="92"/>
                </a:cubicBezTo>
                <a:cubicBezTo>
                  <a:pt x="13" y="99"/>
                  <a:pt x="25" y="97"/>
                  <a:pt x="33" y="100"/>
                </a:cubicBezTo>
                <a:cubicBezTo>
                  <a:pt x="38" y="79"/>
                  <a:pt x="79" y="0"/>
                  <a:pt x="41" y="92"/>
                </a:cubicBezTo>
                <a:cubicBezTo>
                  <a:pt x="44" y="117"/>
                  <a:pt x="41" y="143"/>
                  <a:pt x="49" y="166"/>
                </a:cubicBezTo>
                <a:cubicBezTo>
                  <a:pt x="52" y="174"/>
                  <a:pt x="65" y="146"/>
                  <a:pt x="58" y="141"/>
                </a:cubicBezTo>
                <a:cubicBezTo>
                  <a:pt x="49" y="135"/>
                  <a:pt x="36" y="147"/>
                  <a:pt x="25" y="150"/>
                </a:cubicBezTo>
                <a:close/>
              </a:path>
            </a:pathLst>
          </a:custGeom>
          <a:solidFill>
            <a:schemeClr val="accent1"/>
          </a:solidFill>
          <a:ln w="9525">
            <a:solidFill>
              <a:schemeClr val="tx1"/>
            </a:solidFill>
            <a:round/>
            <a:headEnd/>
            <a:tailEnd/>
          </a:ln>
          <a:effectLst/>
        </p:spPr>
        <p:txBody>
          <a:bodyPr/>
          <a:lstStyle/>
          <a:p>
            <a:endParaRPr lang="en-US"/>
          </a:p>
        </p:txBody>
      </p:sp>
      <p:sp>
        <p:nvSpPr>
          <p:cNvPr id="17462" name="Freeform 54"/>
          <p:cNvSpPr>
            <a:spLocks/>
          </p:cNvSpPr>
          <p:nvPr/>
        </p:nvSpPr>
        <p:spPr bwMode="auto">
          <a:xfrm>
            <a:off x="3505200" y="3581400"/>
            <a:ext cx="223838" cy="322263"/>
          </a:xfrm>
          <a:custGeom>
            <a:avLst/>
            <a:gdLst/>
            <a:ahLst/>
            <a:cxnLst>
              <a:cxn ang="0">
                <a:pos x="25" y="150"/>
              </a:cxn>
              <a:cxn ang="0">
                <a:pos x="123" y="117"/>
              </a:cxn>
              <a:cxn ang="0">
                <a:pos x="49" y="108"/>
              </a:cxn>
              <a:cxn ang="0">
                <a:pos x="66" y="92"/>
              </a:cxn>
              <a:cxn ang="0">
                <a:pos x="49" y="76"/>
              </a:cxn>
              <a:cxn ang="0">
                <a:pos x="107" y="67"/>
              </a:cxn>
              <a:cxn ang="0">
                <a:pos x="132" y="59"/>
              </a:cxn>
              <a:cxn ang="0">
                <a:pos x="99" y="67"/>
              </a:cxn>
              <a:cxn ang="0">
                <a:pos x="74" y="141"/>
              </a:cxn>
              <a:cxn ang="0">
                <a:pos x="49" y="158"/>
              </a:cxn>
              <a:cxn ang="0">
                <a:pos x="58" y="133"/>
              </a:cxn>
              <a:cxn ang="0">
                <a:pos x="33" y="125"/>
              </a:cxn>
              <a:cxn ang="0">
                <a:pos x="25" y="158"/>
              </a:cxn>
              <a:cxn ang="0">
                <a:pos x="16" y="125"/>
              </a:cxn>
              <a:cxn ang="0">
                <a:pos x="0" y="108"/>
              </a:cxn>
              <a:cxn ang="0">
                <a:pos x="0" y="59"/>
              </a:cxn>
              <a:cxn ang="0">
                <a:pos x="8" y="92"/>
              </a:cxn>
              <a:cxn ang="0">
                <a:pos x="33" y="100"/>
              </a:cxn>
              <a:cxn ang="0">
                <a:pos x="41" y="92"/>
              </a:cxn>
              <a:cxn ang="0">
                <a:pos x="49" y="166"/>
              </a:cxn>
              <a:cxn ang="0">
                <a:pos x="58" y="141"/>
              </a:cxn>
              <a:cxn ang="0">
                <a:pos x="25" y="150"/>
              </a:cxn>
            </a:cxnLst>
            <a:rect l="0" t="0" r="r" b="b"/>
            <a:pathLst>
              <a:path w="141" h="203">
                <a:moveTo>
                  <a:pt x="25" y="150"/>
                </a:moveTo>
                <a:cubicBezTo>
                  <a:pt x="51" y="122"/>
                  <a:pt x="87" y="126"/>
                  <a:pt x="123" y="117"/>
                </a:cubicBezTo>
                <a:cubicBezTo>
                  <a:pt x="98" y="114"/>
                  <a:pt x="72" y="118"/>
                  <a:pt x="49" y="108"/>
                </a:cubicBezTo>
                <a:cubicBezTo>
                  <a:pt x="42" y="105"/>
                  <a:pt x="66" y="100"/>
                  <a:pt x="66" y="92"/>
                </a:cubicBezTo>
                <a:cubicBezTo>
                  <a:pt x="66" y="84"/>
                  <a:pt x="55" y="81"/>
                  <a:pt x="49" y="76"/>
                </a:cubicBezTo>
                <a:cubicBezTo>
                  <a:pt x="68" y="73"/>
                  <a:pt x="88" y="71"/>
                  <a:pt x="107" y="67"/>
                </a:cubicBezTo>
                <a:cubicBezTo>
                  <a:pt x="116" y="65"/>
                  <a:pt x="141" y="59"/>
                  <a:pt x="132" y="59"/>
                </a:cubicBezTo>
                <a:cubicBezTo>
                  <a:pt x="121" y="59"/>
                  <a:pt x="110" y="64"/>
                  <a:pt x="99" y="67"/>
                </a:cubicBezTo>
                <a:cubicBezTo>
                  <a:pt x="91" y="92"/>
                  <a:pt x="87" y="118"/>
                  <a:pt x="74" y="141"/>
                </a:cubicBezTo>
                <a:cubicBezTo>
                  <a:pt x="69" y="150"/>
                  <a:pt x="58" y="163"/>
                  <a:pt x="49" y="158"/>
                </a:cubicBezTo>
                <a:cubicBezTo>
                  <a:pt x="41" y="154"/>
                  <a:pt x="55" y="141"/>
                  <a:pt x="58" y="133"/>
                </a:cubicBezTo>
                <a:cubicBezTo>
                  <a:pt x="50" y="130"/>
                  <a:pt x="40" y="120"/>
                  <a:pt x="33" y="125"/>
                </a:cubicBezTo>
                <a:cubicBezTo>
                  <a:pt x="24" y="132"/>
                  <a:pt x="36" y="158"/>
                  <a:pt x="25" y="158"/>
                </a:cubicBezTo>
                <a:cubicBezTo>
                  <a:pt x="14" y="158"/>
                  <a:pt x="21" y="135"/>
                  <a:pt x="16" y="125"/>
                </a:cubicBezTo>
                <a:cubicBezTo>
                  <a:pt x="13" y="118"/>
                  <a:pt x="5" y="114"/>
                  <a:pt x="0" y="108"/>
                </a:cubicBezTo>
                <a:cubicBezTo>
                  <a:pt x="18" y="203"/>
                  <a:pt x="0" y="116"/>
                  <a:pt x="0" y="59"/>
                </a:cubicBezTo>
                <a:cubicBezTo>
                  <a:pt x="0" y="48"/>
                  <a:pt x="1" y="83"/>
                  <a:pt x="8" y="92"/>
                </a:cubicBezTo>
                <a:cubicBezTo>
                  <a:pt x="13" y="99"/>
                  <a:pt x="25" y="97"/>
                  <a:pt x="33" y="100"/>
                </a:cubicBezTo>
                <a:cubicBezTo>
                  <a:pt x="38" y="79"/>
                  <a:pt x="79" y="0"/>
                  <a:pt x="41" y="92"/>
                </a:cubicBezTo>
                <a:cubicBezTo>
                  <a:pt x="44" y="117"/>
                  <a:pt x="41" y="143"/>
                  <a:pt x="49" y="166"/>
                </a:cubicBezTo>
                <a:cubicBezTo>
                  <a:pt x="52" y="174"/>
                  <a:pt x="65" y="146"/>
                  <a:pt x="58" y="141"/>
                </a:cubicBezTo>
                <a:cubicBezTo>
                  <a:pt x="49" y="135"/>
                  <a:pt x="36" y="147"/>
                  <a:pt x="25" y="150"/>
                </a:cubicBezTo>
                <a:close/>
              </a:path>
            </a:pathLst>
          </a:custGeom>
          <a:solidFill>
            <a:schemeClr val="accent1"/>
          </a:solidFill>
          <a:ln w="9525">
            <a:solidFill>
              <a:schemeClr val="tx1"/>
            </a:solidFill>
            <a:round/>
            <a:headEnd/>
            <a:tailEnd/>
          </a:ln>
          <a:effectLst/>
        </p:spPr>
        <p:txBody>
          <a:bodyPr/>
          <a:lstStyle/>
          <a:p>
            <a:endParaRPr lang="en-US"/>
          </a:p>
        </p:txBody>
      </p:sp>
      <p:sp>
        <p:nvSpPr>
          <p:cNvPr id="17463" name="Freeform 55"/>
          <p:cNvSpPr>
            <a:spLocks/>
          </p:cNvSpPr>
          <p:nvPr/>
        </p:nvSpPr>
        <p:spPr bwMode="auto">
          <a:xfrm>
            <a:off x="5105400" y="5334000"/>
            <a:ext cx="223838" cy="322263"/>
          </a:xfrm>
          <a:custGeom>
            <a:avLst/>
            <a:gdLst/>
            <a:ahLst/>
            <a:cxnLst>
              <a:cxn ang="0">
                <a:pos x="25" y="150"/>
              </a:cxn>
              <a:cxn ang="0">
                <a:pos x="123" y="117"/>
              </a:cxn>
              <a:cxn ang="0">
                <a:pos x="49" y="108"/>
              </a:cxn>
              <a:cxn ang="0">
                <a:pos x="66" y="92"/>
              </a:cxn>
              <a:cxn ang="0">
                <a:pos x="49" y="76"/>
              </a:cxn>
              <a:cxn ang="0">
                <a:pos x="107" y="67"/>
              </a:cxn>
              <a:cxn ang="0">
                <a:pos x="132" y="59"/>
              </a:cxn>
              <a:cxn ang="0">
                <a:pos x="99" y="67"/>
              </a:cxn>
              <a:cxn ang="0">
                <a:pos x="74" y="141"/>
              </a:cxn>
              <a:cxn ang="0">
                <a:pos x="49" y="158"/>
              </a:cxn>
              <a:cxn ang="0">
                <a:pos x="58" y="133"/>
              </a:cxn>
              <a:cxn ang="0">
                <a:pos x="33" y="125"/>
              </a:cxn>
              <a:cxn ang="0">
                <a:pos x="25" y="158"/>
              </a:cxn>
              <a:cxn ang="0">
                <a:pos x="16" y="125"/>
              </a:cxn>
              <a:cxn ang="0">
                <a:pos x="0" y="108"/>
              </a:cxn>
              <a:cxn ang="0">
                <a:pos x="0" y="59"/>
              </a:cxn>
              <a:cxn ang="0">
                <a:pos x="8" y="92"/>
              </a:cxn>
              <a:cxn ang="0">
                <a:pos x="33" y="100"/>
              </a:cxn>
              <a:cxn ang="0">
                <a:pos x="41" y="92"/>
              </a:cxn>
              <a:cxn ang="0">
                <a:pos x="49" y="166"/>
              </a:cxn>
              <a:cxn ang="0">
                <a:pos x="58" y="141"/>
              </a:cxn>
              <a:cxn ang="0">
                <a:pos x="25" y="150"/>
              </a:cxn>
            </a:cxnLst>
            <a:rect l="0" t="0" r="r" b="b"/>
            <a:pathLst>
              <a:path w="141" h="203">
                <a:moveTo>
                  <a:pt x="25" y="150"/>
                </a:moveTo>
                <a:cubicBezTo>
                  <a:pt x="51" y="122"/>
                  <a:pt x="87" y="126"/>
                  <a:pt x="123" y="117"/>
                </a:cubicBezTo>
                <a:cubicBezTo>
                  <a:pt x="98" y="114"/>
                  <a:pt x="72" y="118"/>
                  <a:pt x="49" y="108"/>
                </a:cubicBezTo>
                <a:cubicBezTo>
                  <a:pt x="42" y="105"/>
                  <a:pt x="66" y="100"/>
                  <a:pt x="66" y="92"/>
                </a:cubicBezTo>
                <a:cubicBezTo>
                  <a:pt x="66" y="84"/>
                  <a:pt x="55" y="81"/>
                  <a:pt x="49" y="76"/>
                </a:cubicBezTo>
                <a:cubicBezTo>
                  <a:pt x="68" y="73"/>
                  <a:pt x="88" y="71"/>
                  <a:pt x="107" y="67"/>
                </a:cubicBezTo>
                <a:cubicBezTo>
                  <a:pt x="116" y="65"/>
                  <a:pt x="141" y="59"/>
                  <a:pt x="132" y="59"/>
                </a:cubicBezTo>
                <a:cubicBezTo>
                  <a:pt x="121" y="59"/>
                  <a:pt x="110" y="64"/>
                  <a:pt x="99" y="67"/>
                </a:cubicBezTo>
                <a:cubicBezTo>
                  <a:pt x="91" y="92"/>
                  <a:pt x="87" y="118"/>
                  <a:pt x="74" y="141"/>
                </a:cubicBezTo>
                <a:cubicBezTo>
                  <a:pt x="69" y="150"/>
                  <a:pt x="58" y="163"/>
                  <a:pt x="49" y="158"/>
                </a:cubicBezTo>
                <a:cubicBezTo>
                  <a:pt x="41" y="154"/>
                  <a:pt x="55" y="141"/>
                  <a:pt x="58" y="133"/>
                </a:cubicBezTo>
                <a:cubicBezTo>
                  <a:pt x="50" y="130"/>
                  <a:pt x="40" y="120"/>
                  <a:pt x="33" y="125"/>
                </a:cubicBezTo>
                <a:cubicBezTo>
                  <a:pt x="24" y="132"/>
                  <a:pt x="36" y="158"/>
                  <a:pt x="25" y="158"/>
                </a:cubicBezTo>
                <a:cubicBezTo>
                  <a:pt x="14" y="158"/>
                  <a:pt x="21" y="135"/>
                  <a:pt x="16" y="125"/>
                </a:cubicBezTo>
                <a:cubicBezTo>
                  <a:pt x="13" y="118"/>
                  <a:pt x="5" y="114"/>
                  <a:pt x="0" y="108"/>
                </a:cubicBezTo>
                <a:cubicBezTo>
                  <a:pt x="18" y="203"/>
                  <a:pt x="0" y="116"/>
                  <a:pt x="0" y="59"/>
                </a:cubicBezTo>
                <a:cubicBezTo>
                  <a:pt x="0" y="48"/>
                  <a:pt x="1" y="83"/>
                  <a:pt x="8" y="92"/>
                </a:cubicBezTo>
                <a:cubicBezTo>
                  <a:pt x="13" y="99"/>
                  <a:pt x="25" y="97"/>
                  <a:pt x="33" y="100"/>
                </a:cubicBezTo>
                <a:cubicBezTo>
                  <a:pt x="38" y="79"/>
                  <a:pt x="79" y="0"/>
                  <a:pt x="41" y="92"/>
                </a:cubicBezTo>
                <a:cubicBezTo>
                  <a:pt x="44" y="117"/>
                  <a:pt x="41" y="143"/>
                  <a:pt x="49" y="166"/>
                </a:cubicBezTo>
                <a:cubicBezTo>
                  <a:pt x="52" y="174"/>
                  <a:pt x="65" y="146"/>
                  <a:pt x="58" y="141"/>
                </a:cubicBezTo>
                <a:cubicBezTo>
                  <a:pt x="49" y="135"/>
                  <a:pt x="36" y="147"/>
                  <a:pt x="25" y="150"/>
                </a:cubicBezTo>
                <a:close/>
              </a:path>
            </a:pathLst>
          </a:custGeom>
          <a:solidFill>
            <a:schemeClr val="accent1"/>
          </a:solidFill>
          <a:ln w="9525">
            <a:solidFill>
              <a:schemeClr val="tx1"/>
            </a:solidFill>
            <a:round/>
            <a:headEnd/>
            <a:tailEnd/>
          </a:ln>
          <a:effectLst/>
        </p:spPr>
        <p:txBody>
          <a:bodyPr/>
          <a:lstStyle/>
          <a:p>
            <a:endParaRPr lang="en-US"/>
          </a:p>
        </p:txBody>
      </p:sp>
      <p:sp>
        <p:nvSpPr>
          <p:cNvPr id="17464" name="Freeform 56"/>
          <p:cNvSpPr>
            <a:spLocks/>
          </p:cNvSpPr>
          <p:nvPr/>
        </p:nvSpPr>
        <p:spPr bwMode="auto">
          <a:xfrm>
            <a:off x="6705600" y="5715000"/>
            <a:ext cx="223838" cy="322263"/>
          </a:xfrm>
          <a:custGeom>
            <a:avLst/>
            <a:gdLst/>
            <a:ahLst/>
            <a:cxnLst>
              <a:cxn ang="0">
                <a:pos x="25" y="150"/>
              </a:cxn>
              <a:cxn ang="0">
                <a:pos x="123" y="117"/>
              </a:cxn>
              <a:cxn ang="0">
                <a:pos x="49" y="108"/>
              </a:cxn>
              <a:cxn ang="0">
                <a:pos x="66" y="92"/>
              </a:cxn>
              <a:cxn ang="0">
                <a:pos x="49" y="76"/>
              </a:cxn>
              <a:cxn ang="0">
                <a:pos x="107" y="67"/>
              </a:cxn>
              <a:cxn ang="0">
                <a:pos x="132" y="59"/>
              </a:cxn>
              <a:cxn ang="0">
                <a:pos x="99" y="67"/>
              </a:cxn>
              <a:cxn ang="0">
                <a:pos x="74" y="141"/>
              </a:cxn>
              <a:cxn ang="0">
                <a:pos x="49" y="158"/>
              </a:cxn>
              <a:cxn ang="0">
                <a:pos x="58" y="133"/>
              </a:cxn>
              <a:cxn ang="0">
                <a:pos x="33" y="125"/>
              </a:cxn>
              <a:cxn ang="0">
                <a:pos x="25" y="158"/>
              </a:cxn>
              <a:cxn ang="0">
                <a:pos x="16" y="125"/>
              </a:cxn>
              <a:cxn ang="0">
                <a:pos x="0" y="108"/>
              </a:cxn>
              <a:cxn ang="0">
                <a:pos x="0" y="59"/>
              </a:cxn>
              <a:cxn ang="0">
                <a:pos x="8" y="92"/>
              </a:cxn>
              <a:cxn ang="0">
                <a:pos x="33" y="100"/>
              </a:cxn>
              <a:cxn ang="0">
                <a:pos x="41" y="92"/>
              </a:cxn>
              <a:cxn ang="0">
                <a:pos x="49" y="166"/>
              </a:cxn>
              <a:cxn ang="0">
                <a:pos x="58" y="141"/>
              </a:cxn>
              <a:cxn ang="0">
                <a:pos x="25" y="150"/>
              </a:cxn>
            </a:cxnLst>
            <a:rect l="0" t="0" r="r" b="b"/>
            <a:pathLst>
              <a:path w="141" h="203">
                <a:moveTo>
                  <a:pt x="25" y="150"/>
                </a:moveTo>
                <a:cubicBezTo>
                  <a:pt x="51" y="122"/>
                  <a:pt x="87" y="126"/>
                  <a:pt x="123" y="117"/>
                </a:cubicBezTo>
                <a:cubicBezTo>
                  <a:pt x="98" y="114"/>
                  <a:pt x="72" y="118"/>
                  <a:pt x="49" y="108"/>
                </a:cubicBezTo>
                <a:cubicBezTo>
                  <a:pt x="42" y="105"/>
                  <a:pt x="66" y="100"/>
                  <a:pt x="66" y="92"/>
                </a:cubicBezTo>
                <a:cubicBezTo>
                  <a:pt x="66" y="84"/>
                  <a:pt x="55" y="81"/>
                  <a:pt x="49" y="76"/>
                </a:cubicBezTo>
                <a:cubicBezTo>
                  <a:pt x="68" y="73"/>
                  <a:pt x="88" y="71"/>
                  <a:pt x="107" y="67"/>
                </a:cubicBezTo>
                <a:cubicBezTo>
                  <a:pt x="116" y="65"/>
                  <a:pt x="141" y="59"/>
                  <a:pt x="132" y="59"/>
                </a:cubicBezTo>
                <a:cubicBezTo>
                  <a:pt x="121" y="59"/>
                  <a:pt x="110" y="64"/>
                  <a:pt x="99" y="67"/>
                </a:cubicBezTo>
                <a:cubicBezTo>
                  <a:pt x="91" y="92"/>
                  <a:pt x="87" y="118"/>
                  <a:pt x="74" y="141"/>
                </a:cubicBezTo>
                <a:cubicBezTo>
                  <a:pt x="69" y="150"/>
                  <a:pt x="58" y="163"/>
                  <a:pt x="49" y="158"/>
                </a:cubicBezTo>
                <a:cubicBezTo>
                  <a:pt x="41" y="154"/>
                  <a:pt x="55" y="141"/>
                  <a:pt x="58" y="133"/>
                </a:cubicBezTo>
                <a:cubicBezTo>
                  <a:pt x="50" y="130"/>
                  <a:pt x="40" y="120"/>
                  <a:pt x="33" y="125"/>
                </a:cubicBezTo>
                <a:cubicBezTo>
                  <a:pt x="24" y="132"/>
                  <a:pt x="36" y="158"/>
                  <a:pt x="25" y="158"/>
                </a:cubicBezTo>
                <a:cubicBezTo>
                  <a:pt x="14" y="158"/>
                  <a:pt x="21" y="135"/>
                  <a:pt x="16" y="125"/>
                </a:cubicBezTo>
                <a:cubicBezTo>
                  <a:pt x="13" y="118"/>
                  <a:pt x="5" y="114"/>
                  <a:pt x="0" y="108"/>
                </a:cubicBezTo>
                <a:cubicBezTo>
                  <a:pt x="18" y="203"/>
                  <a:pt x="0" y="116"/>
                  <a:pt x="0" y="59"/>
                </a:cubicBezTo>
                <a:cubicBezTo>
                  <a:pt x="0" y="48"/>
                  <a:pt x="1" y="83"/>
                  <a:pt x="8" y="92"/>
                </a:cubicBezTo>
                <a:cubicBezTo>
                  <a:pt x="13" y="99"/>
                  <a:pt x="25" y="97"/>
                  <a:pt x="33" y="100"/>
                </a:cubicBezTo>
                <a:cubicBezTo>
                  <a:pt x="38" y="79"/>
                  <a:pt x="79" y="0"/>
                  <a:pt x="41" y="92"/>
                </a:cubicBezTo>
                <a:cubicBezTo>
                  <a:pt x="44" y="117"/>
                  <a:pt x="41" y="143"/>
                  <a:pt x="49" y="166"/>
                </a:cubicBezTo>
                <a:cubicBezTo>
                  <a:pt x="52" y="174"/>
                  <a:pt x="65" y="146"/>
                  <a:pt x="58" y="141"/>
                </a:cubicBezTo>
                <a:cubicBezTo>
                  <a:pt x="49" y="135"/>
                  <a:pt x="36" y="147"/>
                  <a:pt x="25" y="150"/>
                </a:cubicBezTo>
                <a:close/>
              </a:path>
            </a:pathLst>
          </a:custGeom>
          <a:solidFill>
            <a:schemeClr val="accent1"/>
          </a:solidFill>
          <a:ln w="9525">
            <a:solidFill>
              <a:schemeClr val="tx1"/>
            </a:solidFill>
            <a:round/>
            <a:headEnd/>
            <a:tailEnd/>
          </a:ln>
          <a:effectLst/>
        </p:spPr>
        <p:txBody>
          <a:bodyPr/>
          <a:lstStyle/>
          <a:p>
            <a:endParaRPr lang="en-US"/>
          </a:p>
        </p:txBody>
      </p:sp>
      <p:sp>
        <p:nvSpPr>
          <p:cNvPr id="17465" name="Text Box 57"/>
          <p:cNvSpPr txBox="1">
            <a:spLocks noChangeArrowheads="1"/>
          </p:cNvSpPr>
          <p:nvPr/>
        </p:nvSpPr>
        <p:spPr bwMode="auto">
          <a:xfrm>
            <a:off x="685800" y="3276600"/>
            <a:ext cx="1524000" cy="519113"/>
          </a:xfrm>
          <a:prstGeom prst="rect">
            <a:avLst/>
          </a:prstGeom>
          <a:noFill/>
          <a:ln w="9525">
            <a:noFill/>
            <a:miter lim="800000"/>
            <a:headEnd/>
            <a:tailEnd/>
          </a:ln>
          <a:effectLst/>
        </p:spPr>
        <p:txBody>
          <a:bodyPr>
            <a:spAutoFit/>
          </a:bodyPr>
          <a:lstStyle/>
          <a:p>
            <a:pPr>
              <a:spcBef>
                <a:spcPct val="50000"/>
              </a:spcBef>
            </a:pPr>
            <a:r>
              <a:rPr lang="en-US" sz="2800">
                <a:effectLst>
                  <a:outerShdw blurRad="38100" dist="38100" dir="2700000" algn="tl">
                    <a:srgbClr val="FFFFFF"/>
                  </a:outerShdw>
                </a:effectLst>
              </a:rPr>
              <a:t>FLAT</a:t>
            </a:r>
          </a:p>
        </p:txBody>
      </p:sp>
      <p:sp>
        <p:nvSpPr>
          <p:cNvPr id="17466" name="Text Box 58"/>
          <p:cNvSpPr txBox="1">
            <a:spLocks noChangeArrowheads="1"/>
          </p:cNvSpPr>
          <p:nvPr/>
        </p:nvSpPr>
        <p:spPr bwMode="auto">
          <a:xfrm>
            <a:off x="1905000" y="4419600"/>
            <a:ext cx="2590800" cy="519113"/>
          </a:xfrm>
          <a:prstGeom prst="rect">
            <a:avLst/>
          </a:prstGeom>
          <a:noFill/>
          <a:ln w="9525">
            <a:noFill/>
            <a:miter lim="800000"/>
            <a:headEnd/>
            <a:tailEnd/>
          </a:ln>
          <a:effectLst/>
        </p:spPr>
        <p:txBody>
          <a:bodyPr>
            <a:spAutoFit/>
          </a:bodyPr>
          <a:lstStyle/>
          <a:p>
            <a:pPr>
              <a:spcBef>
                <a:spcPct val="50000"/>
              </a:spcBef>
            </a:pPr>
            <a:r>
              <a:rPr lang="en-US" sz="2800">
                <a:effectLst>
                  <a:outerShdw blurRad="38100" dist="38100" dir="2700000" algn="tl">
                    <a:srgbClr val="FFFFFF"/>
                  </a:outerShdw>
                </a:effectLst>
              </a:rPr>
              <a:t>HORIZONTAL</a:t>
            </a:r>
          </a:p>
        </p:txBody>
      </p:sp>
      <p:sp>
        <p:nvSpPr>
          <p:cNvPr id="17467" name="Text Box 59"/>
          <p:cNvSpPr txBox="1">
            <a:spLocks noChangeArrowheads="1"/>
          </p:cNvSpPr>
          <p:nvPr/>
        </p:nvSpPr>
        <p:spPr bwMode="auto">
          <a:xfrm>
            <a:off x="4114800" y="5715000"/>
            <a:ext cx="2590800" cy="519113"/>
          </a:xfrm>
          <a:prstGeom prst="rect">
            <a:avLst/>
          </a:prstGeom>
          <a:noFill/>
          <a:ln w="9525">
            <a:noFill/>
            <a:miter lim="800000"/>
            <a:headEnd/>
            <a:tailEnd/>
          </a:ln>
          <a:effectLst/>
        </p:spPr>
        <p:txBody>
          <a:bodyPr>
            <a:spAutoFit/>
          </a:bodyPr>
          <a:lstStyle/>
          <a:p>
            <a:pPr>
              <a:spcBef>
                <a:spcPct val="50000"/>
              </a:spcBef>
            </a:pPr>
            <a:r>
              <a:rPr lang="en-US" sz="2800">
                <a:effectLst>
                  <a:outerShdw blurRad="38100" dist="38100" dir="2700000" algn="tl">
                    <a:srgbClr val="FFFFFF"/>
                  </a:outerShdw>
                </a:effectLst>
              </a:rPr>
              <a:t>VERTICAL</a:t>
            </a:r>
          </a:p>
        </p:txBody>
      </p:sp>
      <p:sp>
        <p:nvSpPr>
          <p:cNvPr id="17468" name="Text Box 60"/>
          <p:cNvSpPr txBox="1">
            <a:spLocks noChangeArrowheads="1"/>
          </p:cNvSpPr>
          <p:nvPr/>
        </p:nvSpPr>
        <p:spPr bwMode="auto">
          <a:xfrm>
            <a:off x="6172200" y="4648200"/>
            <a:ext cx="2590800" cy="519113"/>
          </a:xfrm>
          <a:prstGeom prst="rect">
            <a:avLst/>
          </a:prstGeom>
          <a:noFill/>
          <a:ln w="9525">
            <a:noFill/>
            <a:miter lim="800000"/>
            <a:headEnd/>
            <a:tailEnd/>
          </a:ln>
          <a:effectLst/>
        </p:spPr>
        <p:txBody>
          <a:bodyPr>
            <a:spAutoFit/>
          </a:bodyPr>
          <a:lstStyle/>
          <a:p>
            <a:pPr>
              <a:spcBef>
                <a:spcPct val="50000"/>
              </a:spcBef>
            </a:pPr>
            <a:r>
              <a:rPr lang="en-US" sz="2800">
                <a:effectLst>
                  <a:outerShdw blurRad="38100" dist="38100" dir="2700000" algn="tl">
                    <a:srgbClr val="FFFFFF"/>
                  </a:outerShdw>
                </a:effectLst>
              </a:rPr>
              <a:t>OVERHEAD</a:t>
            </a:r>
          </a:p>
        </p:txBody>
      </p:sp>
      <p:sp>
        <p:nvSpPr>
          <p:cNvPr id="17469" name="Line 61"/>
          <p:cNvSpPr>
            <a:spLocks noChangeShapeType="1"/>
          </p:cNvSpPr>
          <p:nvPr/>
        </p:nvSpPr>
        <p:spPr bwMode="auto">
          <a:xfrm>
            <a:off x="4648200" y="2362200"/>
            <a:ext cx="3505200" cy="1981200"/>
          </a:xfrm>
          <a:prstGeom prst="line">
            <a:avLst/>
          </a:prstGeom>
          <a:noFill/>
          <a:ln w="76200">
            <a:solidFill>
              <a:schemeClr val="tx1"/>
            </a:solidFill>
            <a:round/>
            <a:headEnd/>
            <a:tailEnd type="triangle" w="med" len="med"/>
          </a:ln>
          <a:effectLst/>
        </p:spPr>
        <p:txBody>
          <a:bodyPr/>
          <a:lstStyle/>
          <a:p>
            <a:endParaRPr lang="en-US"/>
          </a:p>
        </p:txBody>
      </p:sp>
      <p:sp>
        <p:nvSpPr>
          <p:cNvPr id="17470" name="Text Box 62"/>
          <p:cNvSpPr txBox="1">
            <a:spLocks noChangeArrowheads="1"/>
          </p:cNvSpPr>
          <p:nvPr/>
        </p:nvSpPr>
        <p:spPr bwMode="auto">
          <a:xfrm>
            <a:off x="2971800" y="1905000"/>
            <a:ext cx="4114800" cy="457200"/>
          </a:xfrm>
          <a:prstGeom prst="rect">
            <a:avLst/>
          </a:prstGeom>
          <a:noFill/>
          <a:ln w="9525">
            <a:noFill/>
            <a:miter lim="800000"/>
            <a:headEnd/>
            <a:tailEnd/>
          </a:ln>
          <a:effectLst/>
        </p:spPr>
        <p:txBody>
          <a:bodyPr>
            <a:spAutoFit/>
          </a:bodyPr>
          <a:lstStyle/>
          <a:p>
            <a:pPr>
              <a:spcBef>
                <a:spcPct val="50000"/>
              </a:spcBef>
            </a:pPr>
            <a:r>
              <a:rPr lang="en-US"/>
              <a:t>INCREASING DIFFICULTY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Rectangle 11"/>
          <p:cNvSpPr>
            <a:spLocks noChangeArrowheads="1"/>
          </p:cNvSpPr>
          <p:nvPr/>
        </p:nvSpPr>
        <p:spPr bwMode="auto">
          <a:xfrm>
            <a:off x="2819400" y="2819400"/>
            <a:ext cx="914400" cy="228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2530" name="Rectangle 2"/>
          <p:cNvSpPr>
            <a:spLocks noGrp="1" noChangeArrowheads="1"/>
          </p:cNvSpPr>
          <p:nvPr>
            <p:ph type="title"/>
          </p:nvPr>
        </p:nvSpPr>
        <p:spPr>
          <a:ln/>
        </p:spPr>
        <p:txBody>
          <a:bodyPr/>
          <a:lstStyle/>
          <a:p>
            <a:r>
              <a:rPr lang="en-US"/>
              <a:t>Weld Defects</a:t>
            </a:r>
          </a:p>
        </p:txBody>
      </p:sp>
      <p:sp>
        <p:nvSpPr>
          <p:cNvPr id="22531" name="Rectangle 3"/>
          <p:cNvSpPr>
            <a:spLocks noGrp="1" noChangeArrowheads="1"/>
          </p:cNvSpPr>
          <p:nvPr>
            <p:ph type="body" idx="1"/>
          </p:nvPr>
        </p:nvSpPr>
        <p:spPr>
          <a:ln/>
        </p:spPr>
        <p:txBody>
          <a:bodyPr/>
          <a:lstStyle/>
          <a:p>
            <a:pPr>
              <a:lnSpc>
                <a:spcPct val="90000"/>
              </a:lnSpc>
            </a:pPr>
            <a:r>
              <a:rPr lang="en-US" sz="2800"/>
              <a:t>Undercuts/Overlaps</a:t>
            </a:r>
          </a:p>
          <a:p>
            <a:pPr>
              <a:lnSpc>
                <a:spcPct val="90000"/>
              </a:lnSpc>
            </a:pPr>
            <a:endParaRPr lang="en-US" sz="2800"/>
          </a:p>
          <a:p>
            <a:pPr>
              <a:lnSpc>
                <a:spcPct val="90000"/>
              </a:lnSpc>
            </a:pPr>
            <a:endParaRPr lang="en-US" sz="2800"/>
          </a:p>
          <a:p>
            <a:pPr>
              <a:lnSpc>
                <a:spcPct val="90000"/>
              </a:lnSpc>
            </a:pPr>
            <a:r>
              <a:rPr lang="en-US" sz="2800"/>
              <a:t>Grain Growth</a:t>
            </a:r>
          </a:p>
          <a:p>
            <a:pPr lvl="1">
              <a:lnSpc>
                <a:spcPct val="90000"/>
              </a:lnSpc>
            </a:pPr>
            <a:r>
              <a:rPr lang="en-US" sz="2000"/>
              <a:t>A wide </a:t>
            </a:r>
            <a:r>
              <a:rPr lang="en-US" sz="2000">
                <a:sym typeface="Symbol" pitchFamily="18" charset="2"/>
              </a:rPr>
              <a:t></a:t>
            </a:r>
            <a:r>
              <a:rPr lang="en-US" sz="2000">
                <a:sym typeface="WP Greek Century" pitchFamily="2" charset="2"/>
              </a:rPr>
              <a:t>T will exist between base metal and HAZ.  Preheating and cooling methods will affect the brittleness of the metal in this region</a:t>
            </a:r>
            <a:endParaRPr lang="en-US" sz="2000"/>
          </a:p>
          <a:p>
            <a:pPr>
              <a:lnSpc>
                <a:spcPct val="90000"/>
              </a:lnSpc>
            </a:pPr>
            <a:r>
              <a:rPr lang="en-US" sz="2800"/>
              <a:t>Blowholes</a:t>
            </a:r>
          </a:p>
          <a:p>
            <a:pPr lvl="1">
              <a:lnSpc>
                <a:spcPct val="90000"/>
              </a:lnSpc>
            </a:pPr>
            <a:r>
              <a:rPr lang="en-US" sz="2000"/>
              <a:t>Are cavities caused by gas entrapment during the solidification of the weld puddle.  Prevented by proper weld technique (even temperature and speed)</a:t>
            </a:r>
          </a:p>
          <a:p>
            <a:pPr>
              <a:lnSpc>
                <a:spcPct val="90000"/>
              </a:lnSpc>
              <a:buFontTx/>
              <a:buNone/>
            </a:pPr>
            <a:endParaRPr lang="en-US" sz="2000"/>
          </a:p>
        </p:txBody>
      </p:sp>
      <p:sp>
        <p:nvSpPr>
          <p:cNvPr id="22532" name="Rectangle 4"/>
          <p:cNvSpPr>
            <a:spLocks noChangeArrowheads="1"/>
          </p:cNvSpPr>
          <p:nvPr/>
        </p:nvSpPr>
        <p:spPr bwMode="auto">
          <a:xfrm>
            <a:off x="1905000" y="2819400"/>
            <a:ext cx="914400" cy="228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2533" name="Rectangle 5"/>
          <p:cNvSpPr>
            <a:spLocks noChangeArrowheads="1"/>
          </p:cNvSpPr>
          <p:nvPr/>
        </p:nvSpPr>
        <p:spPr bwMode="auto">
          <a:xfrm>
            <a:off x="2819400" y="2819400"/>
            <a:ext cx="762000" cy="228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2534" name="Oval 6"/>
          <p:cNvSpPr>
            <a:spLocks noChangeArrowheads="1"/>
          </p:cNvSpPr>
          <p:nvPr/>
        </p:nvSpPr>
        <p:spPr bwMode="auto">
          <a:xfrm>
            <a:off x="2667000" y="2743200"/>
            <a:ext cx="304800" cy="2286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22535" name="Oval 7"/>
          <p:cNvSpPr>
            <a:spLocks noChangeArrowheads="1"/>
          </p:cNvSpPr>
          <p:nvPr/>
        </p:nvSpPr>
        <p:spPr bwMode="auto">
          <a:xfrm>
            <a:off x="2362200" y="2743200"/>
            <a:ext cx="304800" cy="152400"/>
          </a:xfrm>
          <a:prstGeom prst="ellipse">
            <a:avLst/>
          </a:prstGeom>
          <a:solidFill>
            <a:srgbClr val="FFFFFF"/>
          </a:solidFill>
          <a:ln w="9525">
            <a:solidFill>
              <a:srgbClr val="FFFFFF"/>
            </a:solidFill>
            <a:round/>
            <a:headEnd/>
            <a:tailEnd/>
          </a:ln>
          <a:effectLst/>
        </p:spPr>
        <p:txBody>
          <a:bodyPr wrap="none" anchor="ctr"/>
          <a:lstStyle/>
          <a:p>
            <a:endParaRPr lang="en-US"/>
          </a:p>
        </p:txBody>
      </p:sp>
      <p:sp>
        <p:nvSpPr>
          <p:cNvPr id="22536" name="Oval 8"/>
          <p:cNvSpPr>
            <a:spLocks noChangeArrowheads="1"/>
          </p:cNvSpPr>
          <p:nvPr/>
        </p:nvSpPr>
        <p:spPr bwMode="auto">
          <a:xfrm>
            <a:off x="2971800" y="2743200"/>
            <a:ext cx="304800" cy="152400"/>
          </a:xfrm>
          <a:prstGeom prst="ellipse">
            <a:avLst/>
          </a:prstGeom>
          <a:solidFill>
            <a:srgbClr val="FFFFFF"/>
          </a:solidFill>
          <a:ln w="9525">
            <a:solidFill>
              <a:srgbClr val="FFFFFF"/>
            </a:solidFill>
            <a:round/>
            <a:headEnd/>
            <a:tailEnd/>
          </a:ln>
          <a:effectLst/>
        </p:spPr>
        <p:txBody>
          <a:bodyPr wrap="none" anchor="ctr"/>
          <a:lstStyle/>
          <a:p>
            <a:endParaRPr lang="en-US"/>
          </a:p>
        </p:txBody>
      </p:sp>
      <p:sp>
        <p:nvSpPr>
          <p:cNvPr id="22537" name="Rectangle 9"/>
          <p:cNvSpPr>
            <a:spLocks noChangeArrowheads="1"/>
          </p:cNvSpPr>
          <p:nvPr/>
        </p:nvSpPr>
        <p:spPr bwMode="auto">
          <a:xfrm>
            <a:off x="4343400" y="2819400"/>
            <a:ext cx="914400" cy="228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2538" name="Rectangle 10"/>
          <p:cNvSpPr>
            <a:spLocks noChangeArrowheads="1"/>
          </p:cNvSpPr>
          <p:nvPr/>
        </p:nvSpPr>
        <p:spPr bwMode="auto">
          <a:xfrm>
            <a:off x="5257800" y="2819400"/>
            <a:ext cx="914400" cy="228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2540" name="Oval 12"/>
          <p:cNvSpPr>
            <a:spLocks noChangeArrowheads="1"/>
          </p:cNvSpPr>
          <p:nvPr/>
        </p:nvSpPr>
        <p:spPr bwMode="auto">
          <a:xfrm>
            <a:off x="4876800" y="2590800"/>
            <a:ext cx="685800" cy="304800"/>
          </a:xfrm>
          <a:prstGeom prst="ellipse">
            <a:avLst/>
          </a:prstGeom>
          <a:solidFill>
            <a:srgbClr val="C0C0C0"/>
          </a:solidFill>
          <a:ln w="9525">
            <a:solidFill>
              <a:schemeClr val="tx1"/>
            </a:solidFill>
            <a:round/>
            <a:headEnd/>
            <a:tailEnd/>
          </a:ln>
          <a:effec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welding</a:t>
            </a:r>
            <a:endParaRPr lang="en-US" dirty="0"/>
          </a:p>
        </p:txBody>
      </p:sp>
      <p:sp>
        <p:nvSpPr>
          <p:cNvPr id="3" name="Content Placeholder 2"/>
          <p:cNvSpPr>
            <a:spLocks noGrp="1"/>
          </p:cNvSpPr>
          <p:nvPr>
            <p:ph idx="1"/>
          </p:nvPr>
        </p:nvSpPr>
        <p:spPr/>
        <p:txBody>
          <a:bodyPr/>
          <a:lstStyle/>
          <a:p>
            <a:pPr algn="just"/>
            <a:r>
              <a:rPr lang="en-US" dirty="0" smtClean="0"/>
              <a:t>Most commonly used process</a:t>
            </a:r>
          </a:p>
          <a:p>
            <a:pPr algn="just"/>
            <a:r>
              <a:rPr lang="en-US" dirty="0" smtClean="0"/>
              <a:t>Heat source: </a:t>
            </a:r>
            <a:r>
              <a:rPr lang="en-US" sz="2800" dirty="0" smtClean="0"/>
              <a:t>electric arc, gas flame, laser</a:t>
            </a:r>
            <a:endParaRPr lang="en-US" dirty="0" smtClean="0"/>
          </a:p>
          <a:p>
            <a:pPr algn="just"/>
            <a:r>
              <a:rPr lang="en-US" dirty="0" smtClean="0"/>
              <a:t>Filler metal</a:t>
            </a:r>
          </a:p>
          <a:p>
            <a:pPr algn="just">
              <a:buNone/>
            </a:pPr>
            <a:r>
              <a:rPr lang="en-US" dirty="0"/>
              <a:t>	</a:t>
            </a:r>
            <a:r>
              <a:rPr lang="en-US" sz="2800" dirty="0" smtClean="0"/>
              <a:t>From electrode, rod, wire, powder, flux</a:t>
            </a:r>
          </a:p>
          <a:p>
            <a:pPr algn="just">
              <a:buNone/>
            </a:pPr>
            <a:r>
              <a:rPr lang="en-US" sz="2800" dirty="0"/>
              <a:t>	I</a:t>
            </a:r>
            <a:r>
              <a:rPr lang="en-US" sz="2800" dirty="0" smtClean="0"/>
              <a:t>ndependently added filler</a:t>
            </a:r>
          </a:p>
          <a:p>
            <a:pPr algn="just">
              <a:buNone/>
            </a:pPr>
            <a:r>
              <a:rPr lang="en-US" sz="2800" dirty="0"/>
              <a:t>	</a:t>
            </a:r>
            <a:r>
              <a:rPr lang="en-US" sz="2800" dirty="0" smtClean="0"/>
              <a:t>No filler (Autogenous welding) </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r>
              <a:rPr lang="en-US"/>
              <a:t>Weld Defects</a:t>
            </a:r>
          </a:p>
        </p:txBody>
      </p:sp>
      <p:sp>
        <p:nvSpPr>
          <p:cNvPr id="24579" name="Rectangle 3"/>
          <p:cNvSpPr>
            <a:spLocks noGrp="1" noChangeArrowheads="1"/>
          </p:cNvSpPr>
          <p:nvPr>
            <p:ph type="body" idx="1"/>
          </p:nvPr>
        </p:nvSpPr>
        <p:spPr>
          <a:ln/>
        </p:spPr>
        <p:txBody>
          <a:bodyPr/>
          <a:lstStyle/>
          <a:p>
            <a:pPr>
              <a:lnSpc>
                <a:spcPct val="90000"/>
              </a:lnSpc>
            </a:pPr>
            <a:r>
              <a:rPr lang="en-US" sz="2800"/>
              <a:t>Inclusions</a:t>
            </a:r>
          </a:p>
          <a:p>
            <a:pPr lvl="1">
              <a:lnSpc>
                <a:spcPct val="90000"/>
              </a:lnSpc>
            </a:pPr>
            <a:r>
              <a:rPr lang="en-US" sz="1800"/>
              <a:t>Impurities or foreign substances which are forced into the weld puddle during the welding process.  Has the same effect as a crack. Prevented by proper technique/cleanliness</a:t>
            </a:r>
            <a:r>
              <a:rPr lang="en-US" sz="2400"/>
              <a:t>.</a:t>
            </a:r>
          </a:p>
          <a:p>
            <a:pPr>
              <a:lnSpc>
                <a:spcPct val="90000"/>
              </a:lnSpc>
            </a:pPr>
            <a:r>
              <a:rPr lang="en-US" sz="2800"/>
              <a:t>Segregation</a:t>
            </a:r>
          </a:p>
          <a:p>
            <a:pPr lvl="1">
              <a:lnSpc>
                <a:spcPct val="90000"/>
              </a:lnSpc>
            </a:pPr>
            <a:r>
              <a:rPr lang="en-US" sz="1800"/>
              <a:t>Condition where some regions of the metal are enriched with an alloy ingredient and others aren’t.  Can be prevented by proper heat treatment and cooling.</a:t>
            </a:r>
          </a:p>
          <a:p>
            <a:pPr>
              <a:lnSpc>
                <a:spcPct val="90000"/>
              </a:lnSpc>
            </a:pPr>
            <a:r>
              <a:rPr lang="en-US" sz="2800"/>
              <a:t>Porosity</a:t>
            </a:r>
          </a:p>
          <a:p>
            <a:pPr lvl="1">
              <a:lnSpc>
                <a:spcPct val="90000"/>
              </a:lnSpc>
            </a:pPr>
            <a:r>
              <a:rPr lang="en-US" sz="1800"/>
              <a:t>The formation of tiny pinholes generated by atmospheric contamination.  Prevented by keeping a protective shield over the molten weld puddle.</a:t>
            </a:r>
          </a:p>
          <a:p>
            <a:pPr>
              <a:lnSpc>
                <a:spcPct val="90000"/>
              </a:lnSpc>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p:spPr>
        <p:txBody>
          <a:bodyPr/>
          <a:lstStyle/>
          <a:p>
            <a:r>
              <a:rPr lang="en-US"/>
              <a:t>Residual Stresses</a:t>
            </a:r>
          </a:p>
        </p:txBody>
      </p:sp>
      <p:sp>
        <p:nvSpPr>
          <p:cNvPr id="23555" name="Rectangle 3"/>
          <p:cNvSpPr>
            <a:spLocks noGrp="1" noChangeArrowheads="1"/>
          </p:cNvSpPr>
          <p:nvPr>
            <p:ph type="body" idx="1"/>
          </p:nvPr>
        </p:nvSpPr>
        <p:spPr>
          <a:xfrm>
            <a:off x="685800" y="1981200"/>
            <a:ext cx="7772400" cy="4419600"/>
          </a:xfrm>
          <a:ln/>
        </p:spPr>
        <p:txBody>
          <a:bodyPr/>
          <a:lstStyle/>
          <a:p>
            <a:pPr>
              <a:lnSpc>
                <a:spcPct val="80000"/>
              </a:lnSpc>
            </a:pPr>
            <a:r>
              <a:rPr lang="en-US" sz="2400"/>
              <a:t>Rapid heating and cooling results in thermal stresses detrimental to joint strength</a:t>
            </a:r>
            <a:r>
              <a:rPr lang="en-US" sz="2800"/>
              <a:t>.</a:t>
            </a:r>
          </a:p>
          <a:p>
            <a:pPr>
              <a:lnSpc>
                <a:spcPct val="80000"/>
              </a:lnSpc>
            </a:pPr>
            <a:r>
              <a:rPr lang="en-US" sz="2400"/>
              <a:t>Prevention</a:t>
            </a:r>
          </a:p>
          <a:p>
            <a:pPr lvl="1">
              <a:lnSpc>
                <a:spcPct val="80000"/>
              </a:lnSpc>
            </a:pPr>
            <a:r>
              <a:rPr lang="en-US" sz="2000"/>
              <a:t>Edge Preparation/Alignment – beveled edges and space between components to allow movement</a:t>
            </a:r>
          </a:p>
          <a:p>
            <a:pPr lvl="1">
              <a:lnSpc>
                <a:spcPct val="80000"/>
              </a:lnSpc>
            </a:pPr>
            <a:r>
              <a:rPr lang="en-US" sz="2000"/>
              <a:t>Control of heat input – skip or intermittent weld technique</a:t>
            </a:r>
          </a:p>
          <a:p>
            <a:pPr lvl="1">
              <a:lnSpc>
                <a:spcPct val="80000"/>
              </a:lnSpc>
            </a:pPr>
            <a:r>
              <a:rPr lang="en-US" sz="2000"/>
              <a:t>Preheating – reduces expansion/contraction forces (alloys) and removes moisture from the surface</a:t>
            </a:r>
          </a:p>
          <a:p>
            <a:pPr lvl="1">
              <a:lnSpc>
                <a:spcPct val="80000"/>
              </a:lnSpc>
            </a:pPr>
            <a:r>
              <a:rPr lang="en-US" sz="2000"/>
              <a:t>Peening – help metal stretch as it cools by hitting with a hammer.  Use with care since it may work harden the metal</a:t>
            </a:r>
          </a:p>
          <a:p>
            <a:pPr lvl="1">
              <a:lnSpc>
                <a:spcPct val="80000"/>
              </a:lnSpc>
            </a:pPr>
            <a:r>
              <a:rPr lang="en-US" sz="2000"/>
              <a:t>Heat Treatment – “soak” the metal at a high temperature to relieve stresses</a:t>
            </a:r>
          </a:p>
          <a:p>
            <a:pPr lvl="1">
              <a:lnSpc>
                <a:spcPct val="80000"/>
              </a:lnSpc>
            </a:pPr>
            <a:r>
              <a:rPr lang="en-US" sz="2000"/>
              <a:t>Jigs and Fixtures – prevent distortion by holding metal fixed</a:t>
            </a:r>
          </a:p>
          <a:p>
            <a:pPr lvl="1">
              <a:lnSpc>
                <a:spcPct val="80000"/>
              </a:lnSpc>
            </a:pPr>
            <a:r>
              <a:rPr lang="en-US" sz="2000"/>
              <a:t>Number of Passes – the fewer the better.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r>
              <a:rPr lang="en-US"/>
              <a:t>Joint Design</a:t>
            </a:r>
          </a:p>
        </p:txBody>
      </p:sp>
      <p:grpSp>
        <p:nvGrpSpPr>
          <p:cNvPr id="25655" name="Group 55"/>
          <p:cNvGrpSpPr>
            <a:grpSpLocks/>
          </p:cNvGrpSpPr>
          <p:nvPr/>
        </p:nvGrpSpPr>
        <p:grpSpPr bwMode="auto">
          <a:xfrm>
            <a:off x="1066800" y="2057400"/>
            <a:ext cx="2133600" cy="838200"/>
            <a:chOff x="672" y="1296"/>
            <a:chExt cx="1344" cy="528"/>
          </a:xfrm>
        </p:grpSpPr>
        <p:sp>
          <p:nvSpPr>
            <p:cNvPr id="25605" name="Freeform 5"/>
            <p:cNvSpPr>
              <a:spLocks/>
            </p:cNvSpPr>
            <p:nvPr/>
          </p:nvSpPr>
          <p:spPr bwMode="auto">
            <a:xfrm>
              <a:off x="672" y="1488"/>
              <a:ext cx="432" cy="240"/>
            </a:xfrm>
            <a:custGeom>
              <a:avLst/>
              <a:gdLst/>
              <a:ahLst/>
              <a:cxnLst>
                <a:cxn ang="0">
                  <a:pos x="0" y="0"/>
                </a:cxn>
                <a:cxn ang="0">
                  <a:pos x="384" y="96"/>
                </a:cxn>
                <a:cxn ang="0">
                  <a:pos x="432" y="192"/>
                </a:cxn>
                <a:cxn ang="0">
                  <a:pos x="336" y="240"/>
                </a:cxn>
                <a:cxn ang="0">
                  <a:pos x="0" y="144"/>
                </a:cxn>
                <a:cxn ang="0">
                  <a:pos x="0" y="0"/>
                </a:cxn>
              </a:cxnLst>
              <a:rect l="0" t="0" r="r" b="b"/>
              <a:pathLst>
                <a:path w="432" h="240">
                  <a:moveTo>
                    <a:pt x="0" y="0"/>
                  </a:moveTo>
                  <a:lnTo>
                    <a:pt x="384" y="96"/>
                  </a:lnTo>
                  <a:lnTo>
                    <a:pt x="432" y="192"/>
                  </a:lnTo>
                  <a:lnTo>
                    <a:pt x="336" y="240"/>
                  </a:lnTo>
                  <a:lnTo>
                    <a:pt x="0" y="144"/>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06" name="Freeform 6"/>
            <p:cNvSpPr>
              <a:spLocks/>
            </p:cNvSpPr>
            <p:nvPr/>
          </p:nvSpPr>
          <p:spPr bwMode="auto">
            <a:xfrm>
              <a:off x="672" y="1296"/>
              <a:ext cx="960" cy="288"/>
            </a:xfrm>
            <a:custGeom>
              <a:avLst/>
              <a:gdLst/>
              <a:ahLst/>
              <a:cxnLst>
                <a:cxn ang="0">
                  <a:pos x="0" y="192"/>
                </a:cxn>
                <a:cxn ang="0">
                  <a:pos x="624" y="0"/>
                </a:cxn>
                <a:cxn ang="0">
                  <a:pos x="960" y="96"/>
                </a:cxn>
                <a:cxn ang="0">
                  <a:pos x="384" y="288"/>
                </a:cxn>
                <a:cxn ang="0">
                  <a:pos x="0" y="192"/>
                </a:cxn>
              </a:cxnLst>
              <a:rect l="0" t="0" r="r" b="b"/>
              <a:pathLst>
                <a:path w="960" h="288">
                  <a:moveTo>
                    <a:pt x="0" y="192"/>
                  </a:moveTo>
                  <a:lnTo>
                    <a:pt x="624" y="0"/>
                  </a:lnTo>
                  <a:lnTo>
                    <a:pt x="960" y="96"/>
                  </a:lnTo>
                  <a:lnTo>
                    <a:pt x="384" y="288"/>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08" name="Freeform 8"/>
            <p:cNvSpPr>
              <a:spLocks/>
            </p:cNvSpPr>
            <p:nvPr/>
          </p:nvSpPr>
          <p:spPr bwMode="auto">
            <a:xfrm>
              <a:off x="1104" y="1440"/>
              <a:ext cx="576" cy="384"/>
            </a:xfrm>
            <a:custGeom>
              <a:avLst/>
              <a:gdLst/>
              <a:ahLst/>
              <a:cxnLst>
                <a:cxn ang="0">
                  <a:pos x="576" y="0"/>
                </a:cxn>
                <a:cxn ang="0">
                  <a:pos x="48" y="192"/>
                </a:cxn>
                <a:cxn ang="0">
                  <a:pos x="0" y="240"/>
                </a:cxn>
                <a:cxn ang="0">
                  <a:pos x="48" y="336"/>
                </a:cxn>
                <a:cxn ang="0">
                  <a:pos x="288" y="384"/>
                </a:cxn>
                <a:cxn ang="0">
                  <a:pos x="288" y="240"/>
                </a:cxn>
                <a:cxn ang="0">
                  <a:pos x="48" y="192"/>
                </a:cxn>
                <a:cxn ang="0">
                  <a:pos x="576" y="0"/>
                </a:cxn>
              </a:cxnLst>
              <a:rect l="0" t="0" r="r" b="b"/>
              <a:pathLst>
                <a:path w="576" h="384">
                  <a:moveTo>
                    <a:pt x="576" y="0"/>
                  </a:moveTo>
                  <a:lnTo>
                    <a:pt x="48" y="192"/>
                  </a:lnTo>
                  <a:lnTo>
                    <a:pt x="0" y="240"/>
                  </a:lnTo>
                  <a:lnTo>
                    <a:pt x="48" y="336"/>
                  </a:lnTo>
                  <a:lnTo>
                    <a:pt x="288" y="384"/>
                  </a:lnTo>
                  <a:lnTo>
                    <a:pt x="288" y="240"/>
                  </a:lnTo>
                  <a:lnTo>
                    <a:pt x="48" y="192"/>
                  </a:lnTo>
                  <a:lnTo>
                    <a:pt x="576" y="0"/>
                  </a:lnTo>
                  <a:close/>
                </a:path>
              </a:pathLst>
            </a:custGeom>
            <a:solidFill>
              <a:schemeClr val="accent1"/>
            </a:solidFill>
            <a:ln w="9525">
              <a:solidFill>
                <a:schemeClr val="tx1"/>
              </a:solidFill>
              <a:round/>
              <a:headEnd/>
              <a:tailEnd/>
            </a:ln>
            <a:effectLst/>
          </p:spPr>
          <p:txBody>
            <a:bodyPr/>
            <a:lstStyle/>
            <a:p>
              <a:endParaRPr lang="en-US"/>
            </a:p>
          </p:txBody>
        </p:sp>
        <p:sp>
          <p:nvSpPr>
            <p:cNvPr id="25610" name="Freeform 10"/>
            <p:cNvSpPr>
              <a:spLocks/>
            </p:cNvSpPr>
            <p:nvPr/>
          </p:nvSpPr>
          <p:spPr bwMode="auto">
            <a:xfrm>
              <a:off x="1152" y="1440"/>
              <a:ext cx="816" cy="240"/>
            </a:xfrm>
            <a:custGeom>
              <a:avLst/>
              <a:gdLst/>
              <a:ahLst/>
              <a:cxnLst>
                <a:cxn ang="0">
                  <a:pos x="528" y="0"/>
                </a:cxn>
                <a:cxn ang="0">
                  <a:pos x="0" y="192"/>
                </a:cxn>
                <a:cxn ang="0">
                  <a:pos x="240" y="240"/>
                </a:cxn>
                <a:cxn ang="0">
                  <a:pos x="672" y="96"/>
                </a:cxn>
                <a:cxn ang="0">
                  <a:pos x="816" y="48"/>
                </a:cxn>
                <a:cxn ang="0">
                  <a:pos x="528" y="0"/>
                </a:cxn>
              </a:cxnLst>
              <a:rect l="0" t="0" r="r" b="b"/>
              <a:pathLst>
                <a:path w="816" h="240">
                  <a:moveTo>
                    <a:pt x="528" y="0"/>
                  </a:moveTo>
                  <a:lnTo>
                    <a:pt x="0" y="192"/>
                  </a:lnTo>
                  <a:lnTo>
                    <a:pt x="240" y="240"/>
                  </a:lnTo>
                  <a:lnTo>
                    <a:pt x="672" y="96"/>
                  </a:lnTo>
                  <a:lnTo>
                    <a:pt x="816" y="48"/>
                  </a:lnTo>
                  <a:lnTo>
                    <a:pt x="528" y="0"/>
                  </a:lnTo>
                  <a:close/>
                </a:path>
              </a:pathLst>
            </a:custGeom>
            <a:solidFill>
              <a:schemeClr val="accent1"/>
            </a:solidFill>
            <a:ln w="9525">
              <a:solidFill>
                <a:schemeClr val="tx1"/>
              </a:solidFill>
              <a:round/>
              <a:headEnd/>
              <a:tailEnd/>
            </a:ln>
            <a:effectLst/>
          </p:spPr>
          <p:txBody>
            <a:bodyPr/>
            <a:lstStyle/>
            <a:p>
              <a:endParaRPr lang="en-US"/>
            </a:p>
          </p:txBody>
        </p:sp>
        <p:sp>
          <p:nvSpPr>
            <p:cNvPr id="25611" name="Freeform 11"/>
            <p:cNvSpPr>
              <a:spLocks/>
            </p:cNvSpPr>
            <p:nvPr/>
          </p:nvSpPr>
          <p:spPr bwMode="auto">
            <a:xfrm>
              <a:off x="1392" y="1488"/>
              <a:ext cx="624" cy="336"/>
            </a:xfrm>
            <a:custGeom>
              <a:avLst/>
              <a:gdLst/>
              <a:ahLst/>
              <a:cxnLst>
                <a:cxn ang="0">
                  <a:pos x="0" y="336"/>
                </a:cxn>
                <a:cxn ang="0">
                  <a:pos x="624" y="144"/>
                </a:cxn>
                <a:cxn ang="0">
                  <a:pos x="576" y="0"/>
                </a:cxn>
                <a:cxn ang="0">
                  <a:pos x="0" y="192"/>
                </a:cxn>
                <a:cxn ang="0">
                  <a:pos x="0" y="336"/>
                </a:cxn>
              </a:cxnLst>
              <a:rect l="0" t="0" r="r" b="b"/>
              <a:pathLst>
                <a:path w="624" h="336">
                  <a:moveTo>
                    <a:pt x="0" y="336"/>
                  </a:moveTo>
                  <a:lnTo>
                    <a:pt x="624" y="144"/>
                  </a:lnTo>
                  <a:lnTo>
                    <a:pt x="576"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sp>
          <p:nvSpPr>
            <p:cNvPr id="25612" name="Freeform 12"/>
            <p:cNvSpPr>
              <a:spLocks/>
            </p:cNvSpPr>
            <p:nvPr/>
          </p:nvSpPr>
          <p:spPr bwMode="auto">
            <a:xfrm>
              <a:off x="1056" y="1391"/>
              <a:ext cx="581" cy="289"/>
            </a:xfrm>
            <a:custGeom>
              <a:avLst/>
              <a:gdLst/>
              <a:ahLst/>
              <a:cxnLst>
                <a:cxn ang="0">
                  <a:pos x="557" y="0"/>
                </a:cxn>
                <a:cxn ang="0">
                  <a:pos x="581" y="57"/>
                </a:cxn>
                <a:cxn ang="0">
                  <a:pos x="96" y="241"/>
                </a:cxn>
                <a:cxn ang="0">
                  <a:pos x="48" y="289"/>
                </a:cxn>
                <a:cxn ang="0">
                  <a:pos x="0" y="193"/>
                </a:cxn>
                <a:cxn ang="0">
                  <a:pos x="557" y="0"/>
                </a:cxn>
              </a:cxnLst>
              <a:rect l="0" t="0" r="r" b="b"/>
              <a:pathLst>
                <a:path w="581" h="289">
                  <a:moveTo>
                    <a:pt x="557" y="0"/>
                  </a:moveTo>
                  <a:cubicBezTo>
                    <a:pt x="574" y="53"/>
                    <a:pt x="561" y="37"/>
                    <a:pt x="581" y="57"/>
                  </a:cubicBezTo>
                  <a:lnTo>
                    <a:pt x="96" y="241"/>
                  </a:lnTo>
                  <a:lnTo>
                    <a:pt x="48" y="289"/>
                  </a:lnTo>
                  <a:lnTo>
                    <a:pt x="0" y="193"/>
                  </a:lnTo>
                  <a:lnTo>
                    <a:pt x="557" y="0"/>
                  </a:lnTo>
                  <a:close/>
                </a:path>
              </a:pathLst>
            </a:custGeom>
            <a:solidFill>
              <a:schemeClr val="accent1"/>
            </a:solidFill>
            <a:ln w="9525">
              <a:solidFill>
                <a:schemeClr val="tx1"/>
              </a:solidFill>
              <a:round/>
              <a:headEnd/>
              <a:tailEnd/>
            </a:ln>
            <a:effectLst/>
          </p:spPr>
          <p:txBody>
            <a:bodyPr/>
            <a:lstStyle/>
            <a:p>
              <a:endParaRPr lang="en-US"/>
            </a:p>
          </p:txBody>
        </p:sp>
      </p:grpSp>
      <p:sp>
        <p:nvSpPr>
          <p:cNvPr id="25613" name="Freeform 13"/>
          <p:cNvSpPr>
            <a:spLocks/>
          </p:cNvSpPr>
          <p:nvPr/>
        </p:nvSpPr>
        <p:spPr bwMode="auto">
          <a:xfrm>
            <a:off x="1066800" y="5334000"/>
            <a:ext cx="1066800" cy="457200"/>
          </a:xfrm>
          <a:custGeom>
            <a:avLst/>
            <a:gdLst/>
            <a:ahLst/>
            <a:cxnLst>
              <a:cxn ang="0">
                <a:pos x="0" y="0"/>
              </a:cxn>
              <a:cxn ang="0">
                <a:pos x="672" y="144"/>
              </a:cxn>
              <a:cxn ang="0">
                <a:pos x="672" y="288"/>
              </a:cxn>
              <a:cxn ang="0">
                <a:pos x="0" y="144"/>
              </a:cxn>
              <a:cxn ang="0">
                <a:pos x="0" y="0"/>
              </a:cxn>
            </a:cxnLst>
            <a:rect l="0" t="0" r="r" b="b"/>
            <a:pathLst>
              <a:path w="672" h="288">
                <a:moveTo>
                  <a:pt x="0" y="0"/>
                </a:moveTo>
                <a:lnTo>
                  <a:pt x="672" y="144"/>
                </a:lnTo>
                <a:lnTo>
                  <a:pt x="672" y="288"/>
                </a:lnTo>
                <a:lnTo>
                  <a:pt x="0" y="144"/>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14" name="Freeform 14"/>
          <p:cNvSpPr>
            <a:spLocks/>
          </p:cNvSpPr>
          <p:nvPr/>
        </p:nvSpPr>
        <p:spPr bwMode="auto">
          <a:xfrm>
            <a:off x="1066800" y="5029200"/>
            <a:ext cx="2133600" cy="533400"/>
          </a:xfrm>
          <a:custGeom>
            <a:avLst/>
            <a:gdLst/>
            <a:ahLst/>
            <a:cxnLst>
              <a:cxn ang="0">
                <a:pos x="0" y="192"/>
              </a:cxn>
              <a:cxn ang="0">
                <a:pos x="720" y="0"/>
              </a:cxn>
              <a:cxn ang="0">
                <a:pos x="1200" y="96"/>
              </a:cxn>
              <a:cxn ang="0">
                <a:pos x="1344" y="144"/>
              </a:cxn>
              <a:cxn ang="0">
                <a:pos x="672" y="336"/>
              </a:cxn>
              <a:cxn ang="0">
                <a:pos x="0" y="192"/>
              </a:cxn>
            </a:cxnLst>
            <a:rect l="0" t="0" r="r" b="b"/>
            <a:pathLst>
              <a:path w="1344" h="336">
                <a:moveTo>
                  <a:pt x="0" y="192"/>
                </a:moveTo>
                <a:lnTo>
                  <a:pt x="720" y="0"/>
                </a:lnTo>
                <a:lnTo>
                  <a:pt x="1200" y="96"/>
                </a:lnTo>
                <a:lnTo>
                  <a:pt x="1344" y="144"/>
                </a:lnTo>
                <a:lnTo>
                  <a:pt x="672" y="336"/>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15" name="Freeform 15"/>
          <p:cNvSpPr>
            <a:spLocks/>
          </p:cNvSpPr>
          <p:nvPr/>
        </p:nvSpPr>
        <p:spPr bwMode="auto">
          <a:xfrm>
            <a:off x="2133600" y="5257800"/>
            <a:ext cx="1066800" cy="533400"/>
          </a:xfrm>
          <a:custGeom>
            <a:avLst/>
            <a:gdLst/>
            <a:ahLst/>
            <a:cxnLst>
              <a:cxn ang="0">
                <a:pos x="0" y="336"/>
              </a:cxn>
              <a:cxn ang="0">
                <a:pos x="672" y="144"/>
              </a:cxn>
              <a:cxn ang="0">
                <a:pos x="672" y="0"/>
              </a:cxn>
              <a:cxn ang="0">
                <a:pos x="0" y="192"/>
              </a:cxn>
              <a:cxn ang="0">
                <a:pos x="0" y="336"/>
              </a:cxn>
            </a:cxnLst>
            <a:rect l="0" t="0" r="r" b="b"/>
            <a:pathLst>
              <a:path w="672" h="336">
                <a:moveTo>
                  <a:pt x="0" y="336"/>
                </a:moveTo>
                <a:lnTo>
                  <a:pt x="672" y="144"/>
                </a:lnTo>
                <a:lnTo>
                  <a:pt x="672"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sp>
        <p:nvSpPr>
          <p:cNvPr id="25621" name="Freeform 21"/>
          <p:cNvSpPr>
            <a:spLocks/>
          </p:cNvSpPr>
          <p:nvPr/>
        </p:nvSpPr>
        <p:spPr bwMode="auto">
          <a:xfrm>
            <a:off x="1524000" y="5638800"/>
            <a:ext cx="1295400" cy="533400"/>
          </a:xfrm>
          <a:custGeom>
            <a:avLst/>
            <a:gdLst/>
            <a:ahLst/>
            <a:cxnLst>
              <a:cxn ang="0">
                <a:pos x="0" y="0"/>
              </a:cxn>
              <a:cxn ang="0">
                <a:pos x="0" y="144"/>
              </a:cxn>
              <a:cxn ang="0">
                <a:pos x="816" y="336"/>
              </a:cxn>
              <a:cxn ang="0">
                <a:pos x="816" y="192"/>
              </a:cxn>
              <a:cxn ang="0">
                <a:pos x="0" y="0"/>
              </a:cxn>
            </a:cxnLst>
            <a:rect l="0" t="0" r="r" b="b"/>
            <a:pathLst>
              <a:path w="816" h="336">
                <a:moveTo>
                  <a:pt x="0" y="0"/>
                </a:moveTo>
                <a:lnTo>
                  <a:pt x="0" y="144"/>
                </a:lnTo>
                <a:lnTo>
                  <a:pt x="816" y="336"/>
                </a:lnTo>
                <a:lnTo>
                  <a:pt x="816" y="192"/>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22" name="Freeform 22"/>
          <p:cNvSpPr>
            <a:spLocks/>
          </p:cNvSpPr>
          <p:nvPr/>
        </p:nvSpPr>
        <p:spPr bwMode="auto">
          <a:xfrm>
            <a:off x="2133600" y="5486400"/>
            <a:ext cx="1676400" cy="457200"/>
          </a:xfrm>
          <a:custGeom>
            <a:avLst/>
            <a:gdLst/>
            <a:ahLst/>
            <a:cxnLst>
              <a:cxn ang="0">
                <a:pos x="0" y="192"/>
              </a:cxn>
              <a:cxn ang="0">
                <a:pos x="672" y="0"/>
              </a:cxn>
              <a:cxn ang="0">
                <a:pos x="1056" y="96"/>
              </a:cxn>
              <a:cxn ang="0">
                <a:pos x="432" y="288"/>
              </a:cxn>
              <a:cxn ang="0">
                <a:pos x="0" y="192"/>
              </a:cxn>
            </a:cxnLst>
            <a:rect l="0" t="0" r="r" b="b"/>
            <a:pathLst>
              <a:path w="1056" h="288">
                <a:moveTo>
                  <a:pt x="0" y="192"/>
                </a:moveTo>
                <a:lnTo>
                  <a:pt x="672" y="0"/>
                </a:lnTo>
                <a:lnTo>
                  <a:pt x="1056" y="96"/>
                </a:lnTo>
                <a:lnTo>
                  <a:pt x="432" y="288"/>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23" name="Freeform 23"/>
          <p:cNvSpPr>
            <a:spLocks/>
          </p:cNvSpPr>
          <p:nvPr/>
        </p:nvSpPr>
        <p:spPr bwMode="auto">
          <a:xfrm>
            <a:off x="2819400" y="5638800"/>
            <a:ext cx="990600" cy="533400"/>
          </a:xfrm>
          <a:custGeom>
            <a:avLst/>
            <a:gdLst/>
            <a:ahLst/>
            <a:cxnLst>
              <a:cxn ang="0">
                <a:pos x="0" y="336"/>
              </a:cxn>
              <a:cxn ang="0">
                <a:pos x="624" y="144"/>
              </a:cxn>
              <a:cxn ang="0">
                <a:pos x="624" y="0"/>
              </a:cxn>
              <a:cxn ang="0">
                <a:pos x="0" y="192"/>
              </a:cxn>
              <a:cxn ang="0">
                <a:pos x="0" y="336"/>
              </a:cxn>
            </a:cxnLst>
            <a:rect l="0" t="0" r="r" b="b"/>
            <a:pathLst>
              <a:path w="624" h="336">
                <a:moveTo>
                  <a:pt x="0" y="336"/>
                </a:moveTo>
                <a:lnTo>
                  <a:pt x="624" y="144"/>
                </a:lnTo>
                <a:lnTo>
                  <a:pt x="624"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grpSp>
        <p:nvGrpSpPr>
          <p:cNvPr id="25624" name="Group 24"/>
          <p:cNvGrpSpPr>
            <a:grpSpLocks/>
          </p:cNvGrpSpPr>
          <p:nvPr/>
        </p:nvGrpSpPr>
        <p:grpSpPr bwMode="auto">
          <a:xfrm>
            <a:off x="2590800" y="3429000"/>
            <a:ext cx="2133600" cy="762000"/>
            <a:chOff x="672" y="2736"/>
            <a:chExt cx="1344" cy="480"/>
          </a:xfrm>
        </p:grpSpPr>
        <p:sp>
          <p:nvSpPr>
            <p:cNvPr id="25625" name="Freeform 25"/>
            <p:cNvSpPr>
              <a:spLocks/>
            </p:cNvSpPr>
            <p:nvPr/>
          </p:nvSpPr>
          <p:spPr bwMode="auto">
            <a:xfrm>
              <a:off x="672" y="2928"/>
              <a:ext cx="672" cy="288"/>
            </a:xfrm>
            <a:custGeom>
              <a:avLst/>
              <a:gdLst/>
              <a:ahLst/>
              <a:cxnLst>
                <a:cxn ang="0">
                  <a:pos x="0" y="0"/>
                </a:cxn>
                <a:cxn ang="0">
                  <a:pos x="672" y="144"/>
                </a:cxn>
                <a:cxn ang="0">
                  <a:pos x="672" y="288"/>
                </a:cxn>
                <a:cxn ang="0">
                  <a:pos x="0" y="144"/>
                </a:cxn>
                <a:cxn ang="0">
                  <a:pos x="0" y="0"/>
                </a:cxn>
              </a:cxnLst>
              <a:rect l="0" t="0" r="r" b="b"/>
              <a:pathLst>
                <a:path w="672" h="288">
                  <a:moveTo>
                    <a:pt x="0" y="0"/>
                  </a:moveTo>
                  <a:lnTo>
                    <a:pt x="672" y="144"/>
                  </a:lnTo>
                  <a:lnTo>
                    <a:pt x="672" y="288"/>
                  </a:lnTo>
                  <a:lnTo>
                    <a:pt x="0" y="144"/>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26" name="Freeform 26"/>
            <p:cNvSpPr>
              <a:spLocks/>
            </p:cNvSpPr>
            <p:nvPr/>
          </p:nvSpPr>
          <p:spPr bwMode="auto">
            <a:xfrm>
              <a:off x="672" y="2736"/>
              <a:ext cx="1344" cy="336"/>
            </a:xfrm>
            <a:custGeom>
              <a:avLst/>
              <a:gdLst/>
              <a:ahLst/>
              <a:cxnLst>
                <a:cxn ang="0">
                  <a:pos x="0" y="192"/>
                </a:cxn>
                <a:cxn ang="0">
                  <a:pos x="720" y="0"/>
                </a:cxn>
                <a:cxn ang="0">
                  <a:pos x="1200" y="96"/>
                </a:cxn>
                <a:cxn ang="0">
                  <a:pos x="1344" y="144"/>
                </a:cxn>
                <a:cxn ang="0">
                  <a:pos x="672" y="336"/>
                </a:cxn>
                <a:cxn ang="0">
                  <a:pos x="0" y="192"/>
                </a:cxn>
              </a:cxnLst>
              <a:rect l="0" t="0" r="r" b="b"/>
              <a:pathLst>
                <a:path w="1344" h="336">
                  <a:moveTo>
                    <a:pt x="0" y="192"/>
                  </a:moveTo>
                  <a:lnTo>
                    <a:pt x="720" y="0"/>
                  </a:lnTo>
                  <a:lnTo>
                    <a:pt x="1200" y="96"/>
                  </a:lnTo>
                  <a:lnTo>
                    <a:pt x="1344" y="144"/>
                  </a:lnTo>
                  <a:lnTo>
                    <a:pt x="672" y="336"/>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27" name="Freeform 27"/>
            <p:cNvSpPr>
              <a:spLocks/>
            </p:cNvSpPr>
            <p:nvPr/>
          </p:nvSpPr>
          <p:spPr bwMode="auto">
            <a:xfrm>
              <a:off x="1344" y="2880"/>
              <a:ext cx="672" cy="336"/>
            </a:xfrm>
            <a:custGeom>
              <a:avLst/>
              <a:gdLst/>
              <a:ahLst/>
              <a:cxnLst>
                <a:cxn ang="0">
                  <a:pos x="0" y="336"/>
                </a:cxn>
                <a:cxn ang="0">
                  <a:pos x="672" y="144"/>
                </a:cxn>
                <a:cxn ang="0">
                  <a:pos x="672" y="0"/>
                </a:cxn>
                <a:cxn ang="0">
                  <a:pos x="0" y="192"/>
                </a:cxn>
                <a:cxn ang="0">
                  <a:pos x="0" y="336"/>
                </a:cxn>
              </a:cxnLst>
              <a:rect l="0" t="0" r="r" b="b"/>
              <a:pathLst>
                <a:path w="672" h="336">
                  <a:moveTo>
                    <a:pt x="0" y="336"/>
                  </a:moveTo>
                  <a:lnTo>
                    <a:pt x="672" y="144"/>
                  </a:lnTo>
                  <a:lnTo>
                    <a:pt x="672"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grpSp>
      <p:grpSp>
        <p:nvGrpSpPr>
          <p:cNvPr id="25628" name="Group 28"/>
          <p:cNvGrpSpPr>
            <a:grpSpLocks/>
          </p:cNvGrpSpPr>
          <p:nvPr/>
        </p:nvGrpSpPr>
        <p:grpSpPr bwMode="auto">
          <a:xfrm>
            <a:off x="3733800" y="3657600"/>
            <a:ext cx="2133600" cy="762000"/>
            <a:chOff x="672" y="2736"/>
            <a:chExt cx="1344" cy="480"/>
          </a:xfrm>
        </p:grpSpPr>
        <p:sp>
          <p:nvSpPr>
            <p:cNvPr id="25629" name="Freeform 29"/>
            <p:cNvSpPr>
              <a:spLocks/>
            </p:cNvSpPr>
            <p:nvPr/>
          </p:nvSpPr>
          <p:spPr bwMode="auto">
            <a:xfrm>
              <a:off x="672" y="2928"/>
              <a:ext cx="672" cy="288"/>
            </a:xfrm>
            <a:custGeom>
              <a:avLst/>
              <a:gdLst/>
              <a:ahLst/>
              <a:cxnLst>
                <a:cxn ang="0">
                  <a:pos x="0" y="0"/>
                </a:cxn>
                <a:cxn ang="0">
                  <a:pos x="672" y="144"/>
                </a:cxn>
                <a:cxn ang="0">
                  <a:pos x="672" y="288"/>
                </a:cxn>
                <a:cxn ang="0">
                  <a:pos x="0" y="144"/>
                </a:cxn>
                <a:cxn ang="0">
                  <a:pos x="0" y="0"/>
                </a:cxn>
              </a:cxnLst>
              <a:rect l="0" t="0" r="r" b="b"/>
              <a:pathLst>
                <a:path w="672" h="288">
                  <a:moveTo>
                    <a:pt x="0" y="0"/>
                  </a:moveTo>
                  <a:lnTo>
                    <a:pt x="672" y="144"/>
                  </a:lnTo>
                  <a:lnTo>
                    <a:pt x="672" y="288"/>
                  </a:lnTo>
                  <a:lnTo>
                    <a:pt x="0" y="144"/>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30" name="Freeform 30"/>
            <p:cNvSpPr>
              <a:spLocks/>
            </p:cNvSpPr>
            <p:nvPr/>
          </p:nvSpPr>
          <p:spPr bwMode="auto">
            <a:xfrm>
              <a:off x="672" y="2736"/>
              <a:ext cx="1344" cy="336"/>
            </a:xfrm>
            <a:custGeom>
              <a:avLst/>
              <a:gdLst/>
              <a:ahLst/>
              <a:cxnLst>
                <a:cxn ang="0">
                  <a:pos x="0" y="192"/>
                </a:cxn>
                <a:cxn ang="0">
                  <a:pos x="720" y="0"/>
                </a:cxn>
                <a:cxn ang="0">
                  <a:pos x="1200" y="96"/>
                </a:cxn>
                <a:cxn ang="0">
                  <a:pos x="1344" y="144"/>
                </a:cxn>
                <a:cxn ang="0">
                  <a:pos x="672" y="336"/>
                </a:cxn>
                <a:cxn ang="0">
                  <a:pos x="0" y="192"/>
                </a:cxn>
              </a:cxnLst>
              <a:rect l="0" t="0" r="r" b="b"/>
              <a:pathLst>
                <a:path w="1344" h="336">
                  <a:moveTo>
                    <a:pt x="0" y="192"/>
                  </a:moveTo>
                  <a:lnTo>
                    <a:pt x="720" y="0"/>
                  </a:lnTo>
                  <a:lnTo>
                    <a:pt x="1200" y="96"/>
                  </a:lnTo>
                  <a:lnTo>
                    <a:pt x="1344" y="144"/>
                  </a:lnTo>
                  <a:lnTo>
                    <a:pt x="672" y="336"/>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31" name="Freeform 31"/>
            <p:cNvSpPr>
              <a:spLocks/>
            </p:cNvSpPr>
            <p:nvPr/>
          </p:nvSpPr>
          <p:spPr bwMode="auto">
            <a:xfrm>
              <a:off x="1344" y="2880"/>
              <a:ext cx="672" cy="336"/>
            </a:xfrm>
            <a:custGeom>
              <a:avLst/>
              <a:gdLst/>
              <a:ahLst/>
              <a:cxnLst>
                <a:cxn ang="0">
                  <a:pos x="0" y="336"/>
                </a:cxn>
                <a:cxn ang="0">
                  <a:pos x="672" y="144"/>
                </a:cxn>
                <a:cxn ang="0">
                  <a:pos x="672" y="0"/>
                </a:cxn>
                <a:cxn ang="0">
                  <a:pos x="0" y="192"/>
                </a:cxn>
                <a:cxn ang="0">
                  <a:pos x="0" y="336"/>
                </a:cxn>
              </a:cxnLst>
              <a:rect l="0" t="0" r="r" b="b"/>
              <a:pathLst>
                <a:path w="672" h="336">
                  <a:moveTo>
                    <a:pt x="0" y="336"/>
                  </a:moveTo>
                  <a:lnTo>
                    <a:pt x="672" y="144"/>
                  </a:lnTo>
                  <a:lnTo>
                    <a:pt x="672"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grpSp>
      <p:sp>
        <p:nvSpPr>
          <p:cNvPr id="25633" name="Freeform 33"/>
          <p:cNvSpPr>
            <a:spLocks/>
          </p:cNvSpPr>
          <p:nvPr/>
        </p:nvSpPr>
        <p:spPr bwMode="auto">
          <a:xfrm>
            <a:off x="3124200" y="3581400"/>
            <a:ext cx="1066800" cy="457200"/>
          </a:xfrm>
          <a:custGeom>
            <a:avLst/>
            <a:gdLst/>
            <a:ahLst/>
            <a:cxnLst>
              <a:cxn ang="0">
                <a:pos x="0" y="0"/>
              </a:cxn>
              <a:cxn ang="0">
                <a:pos x="672" y="144"/>
              </a:cxn>
              <a:cxn ang="0">
                <a:pos x="672" y="288"/>
              </a:cxn>
              <a:cxn ang="0">
                <a:pos x="0" y="144"/>
              </a:cxn>
              <a:cxn ang="0">
                <a:pos x="0" y="0"/>
              </a:cxn>
            </a:cxnLst>
            <a:rect l="0" t="0" r="r" b="b"/>
            <a:pathLst>
              <a:path w="672" h="288">
                <a:moveTo>
                  <a:pt x="0" y="0"/>
                </a:moveTo>
                <a:lnTo>
                  <a:pt x="672" y="144"/>
                </a:lnTo>
                <a:lnTo>
                  <a:pt x="672" y="288"/>
                </a:lnTo>
                <a:lnTo>
                  <a:pt x="0" y="144"/>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34" name="Freeform 34"/>
          <p:cNvSpPr>
            <a:spLocks/>
          </p:cNvSpPr>
          <p:nvPr/>
        </p:nvSpPr>
        <p:spPr bwMode="auto">
          <a:xfrm>
            <a:off x="3124200" y="3276600"/>
            <a:ext cx="2133600" cy="533400"/>
          </a:xfrm>
          <a:custGeom>
            <a:avLst/>
            <a:gdLst/>
            <a:ahLst/>
            <a:cxnLst>
              <a:cxn ang="0">
                <a:pos x="0" y="192"/>
              </a:cxn>
              <a:cxn ang="0">
                <a:pos x="720" y="0"/>
              </a:cxn>
              <a:cxn ang="0">
                <a:pos x="1200" y="96"/>
              </a:cxn>
              <a:cxn ang="0">
                <a:pos x="1344" y="144"/>
              </a:cxn>
              <a:cxn ang="0">
                <a:pos x="672" y="336"/>
              </a:cxn>
              <a:cxn ang="0">
                <a:pos x="0" y="192"/>
              </a:cxn>
            </a:cxnLst>
            <a:rect l="0" t="0" r="r" b="b"/>
            <a:pathLst>
              <a:path w="1344" h="336">
                <a:moveTo>
                  <a:pt x="0" y="192"/>
                </a:moveTo>
                <a:lnTo>
                  <a:pt x="720" y="0"/>
                </a:lnTo>
                <a:lnTo>
                  <a:pt x="1200" y="96"/>
                </a:lnTo>
                <a:lnTo>
                  <a:pt x="1344" y="144"/>
                </a:lnTo>
                <a:lnTo>
                  <a:pt x="672" y="336"/>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35" name="Freeform 35"/>
          <p:cNvSpPr>
            <a:spLocks/>
          </p:cNvSpPr>
          <p:nvPr/>
        </p:nvSpPr>
        <p:spPr bwMode="auto">
          <a:xfrm>
            <a:off x="4191000" y="3505200"/>
            <a:ext cx="1066800" cy="533400"/>
          </a:xfrm>
          <a:custGeom>
            <a:avLst/>
            <a:gdLst/>
            <a:ahLst/>
            <a:cxnLst>
              <a:cxn ang="0">
                <a:pos x="0" y="336"/>
              </a:cxn>
              <a:cxn ang="0">
                <a:pos x="672" y="144"/>
              </a:cxn>
              <a:cxn ang="0">
                <a:pos x="672" y="0"/>
              </a:cxn>
              <a:cxn ang="0">
                <a:pos x="0" y="192"/>
              </a:cxn>
              <a:cxn ang="0">
                <a:pos x="0" y="336"/>
              </a:cxn>
            </a:cxnLst>
            <a:rect l="0" t="0" r="r" b="b"/>
            <a:pathLst>
              <a:path w="672" h="336">
                <a:moveTo>
                  <a:pt x="0" y="336"/>
                </a:moveTo>
                <a:lnTo>
                  <a:pt x="672" y="144"/>
                </a:lnTo>
                <a:lnTo>
                  <a:pt x="672"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sp>
        <p:nvSpPr>
          <p:cNvPr id="25636" name="Freeform 36"/>
          <p:cNvSpPr>
            <a:spLocks/>
          </p:cNvSpPr>
          <p:nvPr/>
        </p:nvSpPr>
        <p:spPr bwMode="auto">
          <a:xfrm>
            <a:off x="6248400" y="3124200"/>
            <a:ext cx="1066800" cy="457200"/>
          </a:xfrm>
          <a:custGeom>
            <a:avLst/>
            <a:gdLst/>
            <a:ahLst/>
            <a:cxnLst>
              <a:cxn ang="0">
                <a:pos x="0" y="0"/>
              </a:cxn>
              <a:cxn ang="0">
                <a:pos x="672" y="144"/>
              </a:cxn>
              <a:cxn ang="0">
                <a:pos x="672" y="288"/>
              </a:cxn>
              <a:cxn ang="0">
                <a:pos x="0" y="144"/>
              </a:cxn>
              <a:cxn ang="0">
                <a:pos x="0" y="0"/>
              </a:cxn>
            </a:cxnLst>
            <a:rect l="0" t="0" r="r" b="b"/>
            <a:pathLst>
              <a:path w="672" h="288">
                <a:moveTo>
                  <a:pt x="0" y="0"/>
                </a:moveTo>
                <a:lnTo>
                  <a:pt x="672" y="144"/>
                </a:lnTo>
                <a:lnTo>
                  <a:pt x="672" y="288"/>
                </a:lnTo>
                <a:lnTo>
                  <a:pt x="0" y="144"/>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25637" name="Freeform 37"/>
          <p:cNvSpPr>
            <a:spLocks/>
          </p:cNvSpPr>
          <p:nvPr/>
        </p:nvSpPr>
        <p:spPr bwMode="auto">
          <a:xfrm>
            <a:off x="6248400" y="2819400"/>
            <a:ext cx="2133600" cy="533400"/>
          </a:xfrm>
          <a:custGeom>
            <a:avLst/>
            <a:gdLst/>
            <a:ahLst/>
            <a:cxnLst>
              <a:cxn ang="0">
                <a:pos x="0" y="192"/>
              </a:cxn>
              <a:cxn ang="0">
                <a:pos x="720" y="0"/>
              </a:cxn>
              <a:cxn ang="0">
                <a:pos x="1200" y="96"/>
              </a:cxn>
              <a:cxn ang="0">
                <a:pos x="1344" y="144"/>
              </a:cxn>
              <a:cxn ang="0">
                <a:pos x="672" y="336"/>
              </a:cxn>
              <a:cxn ang="0">
                <a:pos x="0" y="192"/>
              </a:cxn>
            </a:cxnLst>
            <a:rect l="0" t="0" r="r" b="b"/>
            <a:pathLst>
              <a:path w="1344" h="336">
                <a:moveTo>
                  <a:pt x="0" y="192"/>
                </a:moveTo>
                <a:lnTo>
                  <a:pt x="720" y="0"/>
                </a:lnTo>
                <a:lnTo>
                  <a:pt x="1200" y="96"/>
                </a:lnTo>
                <a:lnTo>
                  <a:pt x="1344" y="144"/>
                </a:lnTo>
                <a:lnTo>
                  <a:pt x="672" y="336"/>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25638" name="Freeform 38"/>
          <p:cNvSpPr>
            <a:spLocks/>
          </p:cNvSpPr>
          <p:nvPr/>
        </p:nvSpPr>
        <p:spPr bwMode="auto">
          <a:xfrm>
            <a:off x="7315200" y="3048000"/>
            <a:ext cx="1066800" cy="533400"/>
          </a:xfrm>
          <a:custGeom>
            <a:avLst/>
            <a:gdLst/>
            <a:ahLst/>
            <a:cxnLst>
              <a:cxn ang="0">
                <a:pos x="0" y="336"/>
              </a:cxn>
              <a:cxn ang="0">
                <a:pos x="672" y="144"/>
              </a:cxn>
              <a:cxn ang="0">
                <a:pos x="672" y="0"/>
              </a:cxn>
              <a:cxn ang="0">
                <a:pos x="0" y="192"/>
              </a:cxn>
              <a:cxn ang="0">
                <a:pos x="0" y="336"/>
              </a:cxn>
            </a:cxnLst>
            <a:rect l="0" t="0" r="r" b="b"/>
            <a:pathLst>
              <a:path w="672" h="336">
                <a:moveTo>
                  <a:pt x="0" y="336"/>
                </a:moveTo>
                <a:lnTo>
                  <a:pt x="672" y="144"/>
                </a:lnTo>
                <a:lnTo>
                  <a:pt x="672" y="0"/>
                </a:lnTo>
                <a:lnTo>
                  <a:pt x="0" y="192"/>
                </a:lnTo>
                <a:lnTo>
                  <a:pt x="0" y="336"/>
                </a:lnTo>
                <a:close/>
              </a:path>
            </a:pathLst>
          </a:custGeom>
          <a:solidFill>
            <a:schemeClr val="accent1"/>
          </a:solidFill>
          <a:ln w="9525">
            <a:solidFill>
              <a:schemeClr val="tx1"/>
            </a:solidFill>
            <a:round/>
            <a:headEnd/>
            <a:tailEnd/>
          </a:ln>
          <a:effectLst/>
        </p:spPr>
        <p:txBody>
          <a:bodyPr/>
          <a:lstStyle/>
          <a:p>
            <a:endParaRPr lang="en-US"/>
          </a:p>
        </p:txBody>
      </p:sp>
      <p:sp>
        <p:nvSpPr>
          <p:cNvPr id="25640" name="Freeform 40"/>
          <p:cNvSpPr>
            <a:spLocks/>
          </p:cNvSpPr>
          <p:nvPr/>
        </p:nvSpPr>
        <p:spPr bwMode="auto">
          <a:xfrm>
            <a:off x="7010400" y="2209800"/>
            <a:ext cx="1066800" cy="1066800"/>
          </a:xfrm>
          <a:custGeom>
            <a:avLst/>
            <a:gdLst/>
            <a:ahLst/>
            <a:cxnLst>
              <a:cxn ang="0">
                <a:pos x="0" y="672"/>
              </a:cxn>
              <a:cxn ang="0">
                <a:pos x="672" y="480"/>
              </a:cxn>
              <a:cxn ang="0">
                <a:pos x="672" y="0"/>
              </a:cxn>
              <a:cxn ang="0">
                <a:pos x="0" y="144"/>
              </a:cxn>
              <a:cxn ang="0">
                <a:pos x="0" y="672"/>
              </a:cxn>
            </a:cxnLst>
            <a:rect l="0" t="0" r="r" b="b"/>
            <a:pathLst>
              <a:path w="672" h="672">
                <a:moveTo>
                  <a:pt x="0" y="672"/>
                </a:moveTo>
                <a:lnTo>
                  <a:pt x="672" y="480"/>
                </a:lnTo>
                <a:lnTo>
                  <a:pt x="672" y="0"/>
                </a:lnTo>
                <a:lnTo>
                  <a:pt x="0" y="144"/>
                </a:lnTo>
                <a:lnTo>
                  <a:pt x="0" y="672"/>
                </a:lnTo>
                <a:close/>
              </a:path>
            </a:pathLst>
          </a:custGeom>
          <a:solidFill>
            <a:schemeClr val="accent1"/>
          </a:solidFill>
          <a:ln w="9525">
            <a:solidFill>
              <a:schemeClr val="tx1"/>
            </a:solidFill>
            <a:round/>
            <a:headEnd/>
            <a:tailEnd/>
          </a:ln>
          <a:effectLst/>
        </p:spPr>
        <p:txBody>
          <a:bodyPr/>
          <a:lstStyle/>
          <a:p>
            <a:endParaRPr lang="en-US"/>
          </a:p>
        </p:txBody>
      </p:sp>
      <p:sp>
        <p:nvSpPr>
          <p:cNvPr id="25641" name="Freeform 41"/>
          <p:cNvSpPr>
            <a:spLocks/>
          </p:cNvSpPr>
          <p:nvPr/>
        </p:nvSpPr>
        <p:spPr bwMode="auto">
          <a:xfrm>
            <a:off x="6705600" y="2438400"/>
            <a:ext cx="304800" cy="838200"/>
          </a:xfrm>
          <a:custGeom>
            <a:avLst/>
            <a:gdLst/>
            <a:ahLst/>
            <a:cxnLst>
              <a:cxn ang="0">
                <a:pos x="192" y="528"/>
              </a:cxn>
              <a:cxn ang="0">
                <a:pos x="0" y="480"/>
              </a:cxn>
              <a:cxn ang="0">
                <a:pos x="0" y="0"/>
              </a:cxn>
              <a:cxn ang="0">
                <a:pos x="192" y="0"/>
              </a:cxn>
              <a:cxn ang="0">
                <a:pos x="192" y="528"/>
              </a:cxn>
            </a:cxnLst>
            <a:rect l="0" t="0" r="r" b="b"/>
            <a:pathLst>
              <a:path w="192" h="528">
                <a:moveTo>
                  <a:pt x="192" y="528"/>
                </a:moveTo>
                <a:lnTo>
                  <a:pt x="0" y="480"/>
                </a:lnTo>
                <a:lnTo>
                  <a:pt x="0" y="0"/>
                </a:lnTo>
                <a:lnTo>
                  <a:pt x="192" y="0"/>
                </a:lnTo>
                <a:lnTo>
                  <a:pt x="192" y="528"/>
                </a:lnTo>
                <a:close/>
              </a:path>
            </a:pathLst>
          </a:custGeom>
          <a:solidFill>
            <a:schemeClr val="accent1"/>
          </a:solidFill>
          <a:ln w="9525">
            <a:solidFill>
              <a:schemeClr val="tx1"/>
            </a:solidFill>
            <a:round/>
            <a:headEnd/>
            <a:tailEnd/>
          </a:ln>
          <a:effectLst/>
        </p:spPr>
        <p:txBody>
          <a:bodyPr/>
          <a:lstStyle/>
          <a:p>
            <a:endParaRPr lang="en-US"/>
          </a:p>
        </p:txBody>
      </p:sp>
      <p:sp>
        <p:nvSpPr>
          <p:cNvPr id="25642" name="Freeform 42"/>
          <p:cNvSpPr>
            <a:spLocks/>
          </p:cNvSpPr>
          <p:nvPr/>
        </p:nvSpPr>
        <p:spPr bwMode="auto">
          <a:xfrm>
            <a:off x="6705600" y="2209800"/>
            <a:ext cx="1371600" cy="228600"/>
          </a:xfrm>
          <a:custGeom>
            <a:avLst/>
            <a:gdLst/>
            <a:ahLst/>
            <a:cxnLst>
              <a:cxn ang="0">
                <a:pos x="0" y="144"/>
              </a:cxn>
              <a:cxn ang="0">
                <a:pos x="384" y="48"/>
              </a:cxn>
              <a:cxn ang="0">
                <a:pos x="864" y="0"/>
              </a:cxn>
              <a:cxn ang="0">
                <a:pos x="192" y="144"/>
              </a:cxn>
              <a:cxn ang="0">
                <a:pos x="0" y="144"/>
              </a:cxn>
            </a:cxnLst>
            <a:rect l="0" t="0" r="r" b="b"/>
            <a:pathLst>
              <a:path w="864" h="144">
                <a:moveTo>
                  <a:pt x="0" y="144"/>
                </a:moveTo>
                <a:lnTo>
                  <a:pt x="384" y="48"/>
                </a:lnTo>
                <a:lnTo>
                  <a:pt x="864" y="0"/>
                </a:lnTo>
                <a:lnTo>
                  <a:pt x="192" y="144"/>
                </a:lnTo>
                <a:lnTo>
                  <a:pt x="0" y="144"/>
                </a:lnTo>
                <a:close/>
              </a:path>
            </a:pathLst>
          </a:custGeom>
          <a:solidFill>
            <a:schemeClr val="accent1"/>
          </a:solidFill>
          <a:ln w="9525">
            <a:solidFill>
              <a:schemeClr val="tx1"/>
            </a:solidFill>
            <a:round/>
            <a:headEnd/>
            <a:tailEnd/>
          </a:ln>
          <a:effectLst/>
        </p:spPr>
        <p:txBody>
          <a:bodyPr/>
          <a:lstStyle/>
          <a:p>
            <a:endParaRPr lang="en-US"/>
          </a:p>
        </p:txBody>
      </p:sp>
      <p:sp>
        <p:nvSpPr>
          <p:cNvPr id="25644" name="Text Box 44"/>
          <p:cNvSpPr txBox="1">
            <a:spLocks noChangeArrowheads="1"/>
          </p:cNvSpPr>
          <p:nvPr/>
        </p:nvSpPr>
        <p:spPr bwMode="auto">
          <a:xfrm>
            <a:off x="609600" y="3124200"/>
            <a:ext cx="2590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FFFFFF"/>
                  </a:outerShdw>
                </a:effectLst>
              </a:rPr>
              <a:t>BUTT JOINT</a:t>
            </a:r>
          </a:p>
        </p:txBody>
      </p:sp>
      <p:sp>
        <p:nvSpPr>
          <p:cNvPr id="25645" name="Text Box 45"/>
          <p:cNvSpPr txBox="1">
            <a:spLocks noChangeArrowheads="1"/>
          </p:cNvSpPr>
          <p:nvPr/>
        </p:nvSpPr>
        <p:spPr bwMode="auto">
          <a:xfrm>
            <a:off x="3200400" y="4495800"/>
            <a:ext cx="2743200" cy="457200"/>
          </a:xfrm>
          <a:prstGeom prst="rect">
            <a:avLst/>
          </a:prstGeom>
          <a:noFill/>
          <a:ln w="9525">
            <a:noFill/>
            <a:miter lim="800000"/>
            <a:headEnd/>
            <a:tailEnd/>
          </a:ln>
          <a:effectLst/>
        </p:spPr>
        <p:txBody>
          <a:bodyPr>
            <a:spAutoFit/>
          </a:bodyPr>
          <a:lstStyle/>
          <a:p>
            <a:pPr>
              <a:spcBef>
                <a:spcPct val="50000"/>
              </a:spcBef>
            </a:pPr>
            <a:r>
              <a:rPr lang="en-US"/>
              <a:t>STRAP JOINT</a:t>
            </a:r>
          </a:p>
        </p:txBody>
      </p:sp>
      <p:sp>
        <p:nvSpPr>
          <p:cNvPr id="25646" name="Text Box 46"/>
          <p:cNvSpPr txBox="1">
            <a:spLocks noChangeArrowheads="1"/>
          </p:cNvSpPr>
          <p:nvPr/>
        </p:nvSpPr>
        <p:spPr bwMode="auto">
          <a:xfrm>
            <a:off x="2133600" y="6324600"/>
            <a:ext cx="2743200" cy="457200"/>
          </a:xfrm>
          <a:prstGeom prst="rect">
            <a:avLst/>
          </a:prstGeom>
          <a:noFill/>
          <a:ln w="9525">
            <a:noFill/>
            <a:miter lim="800000"/>
            <a:headEnd/>
            <a:tailEnd/>
          </a:ln>
          <a:effectLst/>
        </p:spPr>
        <p:txBody>
          <a:bodyPr>
            <a:spAutoFit/>
          </a:bodyPr>
          <a:lstStyle/>
          <a:p>
            <a:pPr>
              <a:spcBef>
                <a:spcPct val="50000"/>
              </a:spcBef>
            </a:pPr>
            <a:r>
              <a:rPr lang="en-US"/>
              <a:t>LAP JOINT</a:t>
            </a:r>
          </a:p>
        </p:txBody>
      </p:sp>
      <p:sp>
        <p:nvSpPr>
          <p:cNvPr id="25647" name="Text Box 47"/>
          <p:cNvSpPr txBox="1">
            <a:spLocks noChangeArrowheads="1"/>
          </p:cNvSpPr>
          <p:nvPr/>
        </p:nvSpPr>
        <p:spPr bwMode="auto">
          <a:xfrm>
            <a:off x="6400800" y="3810000"/>
            <a:ext cx="2362200" cy="457200"/>
          </a:xfrm>
          <a:prstGeom prst="rect">
            <a:avLst/>
          </a:prstGeom>
          <a:noFill/>
          <a:ln w="9525">
            <a:noFill/>
            <a:miter lim="800000"/>
            <a:headEnd/>
            <a:tailEnd/>
          </a:ln>
          <a:effectLst/>
        </p:spPr>
        <p:txBody>
          <a:bodyPr>
            <a:spAutoFit/>
          </a:bodyPr>
          <a:lstStyle/>
          <a:p>
            <a:pPr>
              <a:spcBef>
                <a:spcPct val="50000"/>
              </a:spcBef>
            </a:pPr>
            <a:r>
              <a:rPr lang="en-US"/>
              <a:t>FILLET JOINT</a:t>
            </a:r>
          </a:p>
        </p:txBody>
      </p:sp>
      <p:sp>
        <p:nvSpPr>
          <p:cNvPr id="25648" name="Freeform 48"/>
          <p:cNvSpPr>
            <a:spLocks/>
          </p:cNvSpPr>
          <p:nvPr/>
        </p:nvSpPr>
        <p:spPr bwMode="auto">
          <a:xfrm>
            <a:off x="6248400" y="5334000"/>
            <a:ext cx="228600" cy="1066800"/>
          </a:xfrm>
          <a:custGeom>
            <a:avLst/>
            <a:gdLst/>
            <a:ahLst/>
            <a:cxnLst>
              <a:cxn ang="0">
                <a:pos x="0" y="672"/>
              </a:cxn>
              <a:cxn ang="0">
                <a:pos x="0" y="0"/>
              </a:cxn>
              <a:cxn ang="0">
                <a:pos x="192" y="0"/>
              </a:cxn>
              <a:cxn ang="0">
                <a:pos x="192" y="672"/>
              </a:cxn>
              <a:cxn ang="0">
                <a:pos x="0" y="672"/>
              </a:cxn>
            </a:cxnLst>
            <a:rect l="0" t="0" r="r" b="b"/>
            <a:pathLst>
              <a:path w="192" h="672">
                <a:moveTo>
                  <a:pt x="0" y="672"/>
                </a:moveTo>
                <a:lnTo>
                  <a:pt x="0" y="0"/>
                </a:lnTo>
                <a:lnTo>
                  <a:pt x="192" y="0"/>
                </a:lnTo>
                <a:lnTo>
                  <a:pt x="192" y="672"/>
                </a:lnTo>
                <a:lnTo>
                  <a:pt x="0" y="672"/>
                </a:lnTo>
                <a:close/>
              </a:path>
            </a:pathLst>
          </a:custGeom>
          <a:solidFill>
            <a:schemeClr val="accent1"/>
          </a:solidFill>
          <a:ln w="9525">
            <a:solidFill>
              <a:schemeClr val="tx1"/>
            </a:solidFill>
            <a:round/>
            <a:headEnd/>
            <a:tailEnd/>
          </a:ln>
          <a:effectLst/>
        </p:spPr>
        <p:txBody>
          <a:bodyPr/>
          <a:lstStyle/>
          <a:p>
            <a:endParaRPr lang="en-US"/>
          </a:p>
        </p:txBody>
      </p:sp>
      <p:sp>
        <p:nvSpPr>
          <p:cNvPr id="25650" name="Rectangle 50"/>
          <p:cNvSpPr>
            <a:spLocks noChangeArrowheads="1"/>
          </p:cNvSpPr>
          <p:nvPr/>
        </p:nvSpPr>
        <p:spPr bwMode="auto">
          <a:xfrm>
            <a:off x="6248400" y="5105400"/>
            <a:ext cx="11430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651" name="Freeform 51"/>
          <p:cNvSpPr>
            <a:spLocks/>
          </p:cNvSpPr>
          <p:nvPr/>
        </p:nvSpPr>
        <p:spPr bwMode="auto">
          <a:xfrm>
            <a:off x="6248400" y="4648200"/>
            <a:ext cx="1676400" cy="457200"/>
          </a:xfrm>
          <a:custGeom>
            <a:avLst/>
            <a:gdLst/>
            <a:ahLst/>
            <a:cxnLst>
              <a:cxn ang="0">
                <a:pos x="0" y="288"/>
              </a:cxn>
              <a:cxn ang="0">
                <a:pos x="432" y="0"/>
              </a:cxn>
              <a:cxn ang="0">
                <a:pos x="1056" y="0"/>
              </a:cxn>
              <a:cxn ang="0">
                <a:pos x="720" y="288"/>
              </a:cxn>
              <a:cxn ang="0">
                <a:pos x="0" y="288"/>
              </a:cxn>
            </a:cxnLst>
            <a:rect l="0" t="0" r="r" b="b"/>
            <a:pathLst>
              <a:path w="1056" h="288">
                <a:moveTo>
                  <a:pt x="0" y="288"/>
                </a:moveTo>
                <a:lnTo>
                  <a:pt x="432" y="0"/>
                </a:lnTo>
                <a:lnTo>
                  <a:pt x="1056" y="0"/>
                </a:lnTo>
                <a:lnTo>
                  <a:pt x="720" y="288"/>
                </a:lnTo>
                <a:lnTo>
                  <a:pt x="0" y="288"/>
                </a:lnTo>
                <a:close/>
              </a:path>
            </a:pathLst>
          </a:custGeom>
          <a:solidFill>
            <a:schemeClr val="accent1"/>
          </a:solidFill>
          <a:ln w="9525">
            <a:solidFill>
              <a:schemeClr val="tx1"/>
            </a:solidFill>
            <a:round/>
            <a:headEnd/>
            <a:tailEnd/>
          </a:ln>
          <a:effectLst/>
        </p:spPr>
        <p:txBody>
          <a:bodyPr/>
          <a:lstStyle/>
          <a:p>
            <a:endParaRPr lang="en-US"/>
          </a:p>
        </p:txBody>
      </p:sp>
      <p:sp>
        <p:nvSpPr>
          <p:cNvPr id="25652" name="Freeform 52"/>
          <p:cNvSpPr>
            <a:spLocks/>
          </p:cNvSpPr>
          <p:nvPr/>
        </p:nvSpPr>
        <p:spPr bwMode="auto">
          <a:xfrm>
            <a:off x="7391400" y="4648200"/>
            <a:ext cx="533400" cy="685800"/>
          </a:xfrm>
          <a:custGeom>
            <a:avLst/>
            <a:gdLst/>
            <a:ahLst/>
            <a:cxnLst>
              <a:cxn ang="0">
                <a:pos x="0" y="432"/>
              </a:cxn>
              <a:cxn ang="0">
                <a:pos x="336" y="144"/>
              </a:cxn>
              <a:cxn ang="0">
                <a:pos x="336" y="0"/>
              </a:cxn>
              <a:cxn ang="0">
                <a:pos x="0" y="288"/>
              </a:cxn>
              <a:cxn ang="0">
                <a:pos x="0" y="432"/>
              </a:cxn>
            </a:cxnLst>
            <a:rect l="0" t="0" r="r" b="b"/>
            <a:pathLst>
              <a:path w="336" h="432">
                <a:moveTo>
                  <a:pt x="0" y="432"/>
                </a:moveTo>
                <a:lnTo>
                  <a:pt x="336" y="144"/>
                </a:lnTo>
                <a:lnTo>
                  <a:pt x="336" y="0"/>
                </a:lnTo>
                <a:lnTo>
                  <a:pt x="0" y="288"/>
                </a:lnTo>
                <a:lnTo>
                  <a:pt x="0" y="432"/>
                </a:lnTo>
                <a:close/>
              </a:path>
            </a:pathLst>
          </a:custGeom>
          <a:solidFill>
            <a:schemeClr val="accent1"/>
          </a:solidFill>
          <a:ln w="9525">
            <a:solidFill>
              <a:schemeClr val="tx1"/>
            </a:solidFill>
            <a:round/>
            <a:headEnd/>
            <a:tailEnd/>
          </a:ln>
          <a:effectLst/>
        </p:spPr>
        <p:txBody>
          <a:bodyPr/>
          <a:lstStyle/>
          <a:p>
            <a:endParaRPr lang="en-US"/>
          </a:p>
        </p:txBody>
      </p:sp>
      <p:sp>
        <p:nvSpPr>
          <p:cNvPr id="25653" name="Freeform 53"/>
          <p:cNvSpPr>
            <a:spLocks/>
          </p:cNvSpPr>
          <p:nvPr/>
        </p:nvSpPr>
        <p:spPr bwMode="auto">
          <a:xfrm>
            <a:off x="6477000" y="5334000"/>
            <a:ext cx="762000" cy="1066800"/>
          </a:xfrm>
          <a:custGeom>
            <a:avLst/>
            <a:gdLst/>
            <a:ahLst/>
            <a:cxnLst>
              <a:cxn ang="0">
                <a:pos x="0" y="672"/>
              </a:cxn>
              <a:cxn ang="0">
                <a:pos x="480" y="384"/>
              </a:cxn>
              <a:cxn ang="0">
                <a:pos x="480" y="0"/>
              </a:cxn>
              <a:cxn ang="0">
                <a:pos x="0" y="0"/>
              </a:cxn>
              <a:cxn ang="0">
                <a:pos x="0" y="672"/>
              </a:cxn>
            </a:cxnLst>
            <a:rect l="0" t="0" r="r" b="b"/>
            <a:pathLst>
              <a:path w="480" h="672">
                <a:moveTo>
                  <a:pt x="0" y="672"/>
                </a:moveTo>
                <a:lnTo>
                  <a:pt x="480" y="384"/>
                </a:lnTo>
                <a:lnTo>
                  <a:pt x="480" y="0"/>
                </a:lnTo>
                <a:lnTo>
                  <a:pt x="0" y="0"/>
                </a:lnTo>
                <a:lnTo>
                  <a:pt x="0" y="672"/>
                </a:lnTo>
                <a:close/>
              </a:path>
            </a:pathLst>
          </a:custGeom>
          <a:solidFill>
            <a:schemeClr val="accent1"/>
          </a:solidFill>
          <a:ln w="9525">
            <a:solidFill>
              <a:schemeClr val="tx1"/>
            </a:solidFill>
            <a:round/>
            <a:headEnd/>
            <a:tailEnd/>
          </a:ln>
          <a:effectLst/>
        </p:spPr>
        <p:txBody>
          <a:bodyPr/>
          <a:lstStyle/>
          <a:p>
            <a:endParaRPr lang="en-US"/>
          </a:p>
        </p:txBody>
      </p:sp>
      <p:sp>
        <p:nvSpPr>
          <p:cNvPr id="25654" name="Text Box 54"/>
          <p:cNvSpPr txBox="1">
            <a:spLocks noChangeArrowheads="1"/>
          </p:cNvSpPr>
          <p:nvPr/>
        </p:nvSpPr>
        <p:spPr bwMode="auto">
          <a:xfrm>
            <a:off x="6705600" y="6172200"/>
            <a:ext cx="2667000" cy="457200"/>
          </a:xfrm>
          <a:prstGeom prst="rect">
            <a:avLst/>
          </a:prstGeom>
          <a:noFill/>
          <a:ln w="9525">
            <a:noFill/>
            <a:miter lim="800000"/>
            <a:headEnd/>
            <a:tailEnd/>
          </a:ln>
          <a:effectLst/>
        </p:spPr>
        <p:txBody>
          <a:bodyPr>
            <a:spAutoFit/>
          </a:bodyPr>
          <a:lstStyle/>
          <a:p>
            <a:pPr>
              <a:spcBef>
                <a:spcPct val="50000"/>
              </a:spcBef>
            </a:pPr>
            <a:r>
              <a:rPr lang="en-US"/>
              <a:t>CORNER JOINT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609600"/>
            <a:ext cx="8534400" cy="1143000"/>
          </a:xfrm>
          <a:ln/>
        </p:spPr>
        <p:txBody>
          <a:bodyPr/>
          <a:lstStyle/>
          <a:p>
            <a:r>
              <a:rPr lang="en-US"/>
              <a:t>Generalized Welding Symbol</a:t>
            </a:r>
          </a:p>
        </p:txBody>
      </p:sp>
      <p:sp>
        <p:nvSpPr>
          <p:cNvPr id="29699" name="Line 3"/>
          <p:cNvSpPr>
            <a:spLocks noChangeShapeType="1"/>
          </p:cNvSpPr>
          <p:nvPr/>
        </p:nvSpPr>
        <p:spPr bwMode="auto">
          <a:xfrm>
            <a:off x="1676400" y="3962400"/>
            <a:ext cx="4572000" cy="0"/>
          </a:xfrm>
          <a:prstGeom prst="line">
            <a:avLst/>
          </a:prstGeom>
          <a:noFill/>
          <a:ln w="38100">
            <a:solidFill>
              <a:schemeClr val="tx1"/>
            </a:solidFill>
            <a:round/>
            <a:headEnd/>
            <a:tailEnd/>
          </a:ln>
          <a:effectLst/>
        </p:spPr>
        <p:txBody>
          <a:bodyPr/>
          <a:lstStyle/>
          <a:p>
            <a:endParaRPr lang="en-US"/>
          </a:p>
        </p:txBody>
      </p:sp>
      <p:sp>
        <p:nvSpPr>
          <p:cNvPr id="29700" name="Line 4"/>
          <p:cNvSpPr>
            <a:spLocks noChangeShapeType="1"/>
          </p:cNvSpPr>
          <p:nvPr/>
        </p:nvSpPr>
        <p:spPr bwMode="auto">
          <a:xfrm>
            <a:off x="6248400" y="3962400"/>
            <a:ext cx="1143000" cy="838200"/>
          </a:xfrm>
          <a:prstGeom prst="line">
            <a:avLst/>
          </a:prstGeom>
          <a:noFill/>
          <a:ln w="28575">
            <a:solidFill>
              <a:schemeClr val="tx1"/>
            </a:solidFill>
            <a:round/>
            <a:headEnd/>
            <a:tailEnd type="triangle" w="med" len="med"/>
          </a:ln>
          <a:effectLst/>
        </p:spPr>
        <p:txBody>
          <a:bodyPr/>
          <a:lstStyle/>
          <a:p>
            <a:endParaRPr lang="en-US"/>
          </a:p>
        </p:txBody>
      </p:sp>
      <p:sp>
        <p:nvSpPr>
          <p:cNvPr id="29701" name="Oval 5"/>
          <p:cNvSpPr>
            <a:spLocks noChangeArrowheads="1"/>
          </p:cNvSpPr>
          <p:nvPr/>
        </p:nvSpPr>
        <p:spPr bwMode="auto">
          <a:xfrm>
            <a:off x="5867400" y="3581400"/>
            <a:ext cx="838200" cy="838200"/>
          </a:xfrm>
          <a:prstGeom prst="ellipse">
            <a:avLst/>
          </a:prstGeom>
          <a:noFill/>
          <a:ln w="28575">
            <a:solidFill>
              <a:schemeClr val="tx1"/>
            </a:solidFill>
            <a:round/>
            <a:headEnd/>
            <a:tailEnd/>
          </a:ln>
          <a:effectLst/>
        </p:spPr>
        <p:txBody>
          <a:bodyPr wrap="none" anchor="ctr"/>
          <a:lstStyle/>
          <a:p>
            <a:endParaRPr lang="en-US"/>
          </a:p>
        </p:txBody>
      </p:sp>
      <p:sp>
        <p:nvSpPr>
          <p:cNvPr id="29702" name="Line 6"/>
          <p:cNvSpPr>
            <a:spLocks noChangeShapeType="1"/>
          </p:cNvSpPr>
          <p:nvPr/>
        </p:nvSpPr>
        <p:spPr bwMode="auto">
          <a:xfrm flipV="1">
            <a:off x="6248400" y="2743200"/>
            <a:ext cx="0" cy="1219200"/>
          </a:xfrm>
          <a:prstGeom prst="line">
            <a:avLst/>
          </a:prstGeom>
          <a:noFill/>
          <a:ln w="28575">
            <a:solidFill>
              <a:schemeClr val="tx1"/>
            </a:solidFill>
            <a:round/>
            <a:headEnd/>
            <a:tailEnd/>
          </a:ln>
          <a:effectLst/>
        </p:spPr>
        <p:txBody>
          <a:bodyPr/>
          <a:lstStyle/>
          <a:p>
            <a:endParaRPr lang="en-US"/>
          </a:p>
        </p:txBody>
      </p:sp>
      <p:sp>
        <p:nvSpPr>
          <p:cNvPr id="29703" name="AutoShape 7"/>
          <p:cNvSpPr>
            <a:spLocks noChangeArrowheads="1"/>
          </p:cNvSpPr>
          <p:nvPr/>
        </p:nvSpPr>
        <p:spPr bwMode="auto">
          <a:xfrm rot="-5400000">
            <a:off x="5829300" y="2705100"/>
            <a:ext cx="381000" cy="457200"/>
          </a:xfrm>
          <a:prstGeom prst="triangle">
            <a:avLst>
              <a:gd name="adj" fmla="val 50000"/>
            </a:avLst>
          </a:prstGeom>
          <a:solidFill>
            <a:srgbClr val="333333"/>
          </a:solidFill>
          <a:ln w="9525">
            <a:solidFill>
              <a:schemeClr val="tx1"/>
            </a:solidFill>
            <a:miter lim="800000"/>
            <a:headEnd/>
            <a:tailEnd/>
          </a:ln>
          <a:effectLst/>
        </p:spPr>
        <p:txBody>
          <a:bodyPr wrap="none" anchor="ctr"/>
          <a:lstStyle/>
          <a:p>
            <a:endParaRPr lang="en-US"/>
          </a:p>
        </p:txBody>
      </p:sp>
      <p:sp>
        <p:nvSpPr>
          <p:cNvPr id="29704" name="Text Box 8"/>
          <p:cNvSpPr txBox="1">
            <a:spLocks noChangeArrowheads="1"/>
          </p:cNvSpPr>
          <p:nvPr/>
        </p:nvSpPr>
        <p:spPr bwMode="auto">
          <a:xfrm>
            <a:off x="609600" y="2667000"/>
            <a:ext cx="3048000" cy="457200"/>
          </a:xfrm>
          <a:prstGeom prst="rect">
            <a:avLst/>
          </a:prstGeom>
          <a:noFill/>
          <a:ln w="9525">
            <a:noFill/>
            <a:miter lim="800000"/>
            <a:headEnd/>
            <a:tailEnd/>
          </a:ln>
          <a:effectLst/>
        </p:spPr>
        <p:txBody>
          <a:bodyPr>
            <a:spAutoFit/>
          </a:bodyPr>
          <a:lstStyle/>
          <a:p>
            <a:pPr>
              <a:spcBef>
                <a:spcPct val="50000"/>
              </a:spcBef>
            </a:pPr>
            <a:r>
              <a:rPr lang="en-US" b="1"/>
              <a:t>FAR SIDE DETAILS</a:t>
            </a:r>
          </a:p>
        </p:txBody>
      </p:sp>
      <p:sp>
        <p:nvSpPr>
          <p:cNvPr id="29705" name="Text Box 9"/>
          <p:cNvSpPr txBox="1">
            <a:spLocks noChangeArrowheads="1"/>
          </p:cNvSpPr>
          <p:nvPr/>
        </p:nvSpPr>
        <p:spPr bwMode="auto">
          <a:xfrm>
            <a:off x="533400" y="4648200"/>
            <a:ext cx="3657600" cy="457200"/>
          </a:xfrm>
          <a:prstGeom prst="rect">
            <a:avLst/>
          </a:prstGeom>
          <a:noFill/>
          <a:ln w="9525">
            <a:noFill/>
            <a:miter lim="800000"/>
            <a:headEnd/>
            <a:tailEnd/>
          </a:ln>
          <a:effectLst/>
        </p:spPr>
        <p:txBody>
          <a:bodyPr>
            <a:spAutoFit/>
          </a:bodyPr>
          <a:lstStyle/>
          <a:p>
            <a:pPr>
              <a:spcBef>
                <a:spcPct val="50000"/>
              </a:spcBef>
            </a:pPr>
            <a:r>
              <a:rPr lang="en-US" b="1"/>
              <a:t>ARROW SIDE DETAILS</a:t>
            </a:r>
          </a:p>
        </p:txBody>
      </p:sp>
      <p:sp>
        <p:nvSpPr>
          <p:cNvPr id="29706" name="Line 10"/>
          <p:cNvSpPr>
            <a:spLocks noChangeShapeType="1"/>
          </p:cNvSpPr>
          <p:nvPr/>
        </p:nvSpPr>
        <p:spPr bwMode="auto">
          <a:xfrm flipH="1">
            <a:off x="6324600" y="3048000"/>
            <a:ext cx="990600" cy="76200"/>
          </a:xfrm>
          <a:prstGeom prst="line">
            <a:avLst/>
          </a:prstGeom>
          <a:noFill/>
          <a:ln w="9525">
            <a:solidFill>
              <a:schemeClr val="tx1"/>
            </a:solidFill>
            <a:round/>
            <a:headEnd/>
            <a:tailEnd type="triangle" w="med" len="med"/>
          </a:ln>
          <a:effectLst/>
        </p:spPr>
        <p:txBody>
          <a:bodyPr/>
          <a:lstStyle/>
          <a:p>
            <a:endParaRPr lang="en-US"/>
          </a:p>
        </p:txBody>
      </p:sp>
      <p:sp>
        <p:nvSpPr>
          <p:cNvPr id="29707" name="Text Box 11"/>
          <p:cNvSpPr txBox="1">
            <a:spLocks noChangeArrowheads="1"/>
          </p:cNvSpPr>
          <p:nvPr/>
        </p:nvSpPr>
        <p:spPr bwMode="auto">
          <a:xfrm>
            <a:off x="7315200" y="2863850"/>
            <a:ext cx="1828800" cy="336550"/>
          </a:xfrm>
          <a:prstGeom prst="rect">
            <a:avLst/>
          </a:prstGeom>
          <a:noFill/>
          <a:ln w="9525">
            <a:noFill/>
            <a:miter lim="800000"/>
            <a:headEnd/>
            <a:tailEnd/>
          </a:ln>
          <a:effectLst/>
        </p:spPr>
        <p:txBody>
          <a:bodyPr>
            <a:spAutoFit/>
          </a:bodyPr>
          <a:lstStyle/>
          <a:p>
            <a:pPr>
              <a:spcBef>
                <a:spcPct val="50000"/>
              </a:spcBef>
            </a:pPr>
            <a:r>
              <a:rPr lang="en-US" sz="1600"/>
              <a:t>Field weld symbol</a:t>
            </a:r>
          </a:p>
        </p:txBody>
      </p:sp>
      <p:sp>
        <p:nvSpPr>
          <p:cNvPr id="29708" name="Line 12"/>
          <p:cNvSpPr>
            <a:spLocks noChangeShapeType="1"/>
          </p:cNvSpPr>
          <p:nvPr/>
        </p:nvSpPr>
        <p:spPr bwMode="auto">
          <a:xfrm flipH="1">
            <a:off x="6705600" y="3810000"/>
            <a:ext cx="685800" cy="0"/>
          </a:xfrm>
          <a:prstGeom prst="line">
            <a:avLst/>
          </a:prstGeom>
          <a:noFill/>
          <a:ln w="9525">
            <a:solidFill>
              <a:schemeClr val="tx1"/>
            </a:solidFill>
            <a:round/>
            <a:headEnd/>
            <a:tailEnd type="triangle" w="med" len="med"/>
          </a:ln>
          <a:effectLst/>
        </p:spPr>
        <p:txBody>
          <a:bodyPr/>
          <a:lstStyle/>
          <a:p>
            <a:endParaRPr lang="en-US"/>
          </a:p>
        </p:txBody>
      </p:sp>
      <p:sp>
        <p:nvSpPr>
          <p:cNvPr id="29709" name="Text Box 13"/>
          <p:cNvSpPr txBox="1">
            <a:spLocks noChangeArrowheads="1"/>
          </p:cNvSpPr>
          <p:nvPr/>
        </p:nvSpPr>
        <p:spPr bwMode="auto">
          <a:xfrm>
            <a:off x="7315200" y="3657600"/>
            <a:ext cx="1828800" cy="581025"/>
          </a:xfrm>
          <a:prstGeom prst="rect">
            <a:avLst/>
          </a:prstGeom>
          <a:noFill/>
          <a:ln w="9525">
            <a:noFill/>
            <a:miter lim="800000"/>
            <a:headEnd/>
            <a:tailEnd/>
          </a:ln>
          <a:effectLst/>
        </p:spPr>
        <p:txBody>
          <a:bodyPr>
            <a:spAutoFit/>
          </a:bodyPr>
          <a:lstStyle/>
          <a:p>
            <a:pPr>
              <a:spcBef>
                <a:spcPct val="50000"/>
              </a:spcBef>
            </a:pPr>
            <a:r>
              <a:rPr lang="en-US" sz="1600"/>
              <a:t>Weld all-around for pipes, etc.</a:t>
            </a:r>
          </a:p>
        </p:txBody>
      </p:sp>
      <p:sp>
        <p:nvSpPr>
          <p:cNvPr id="29713" name="Text Box 17"/>
          <p:cNvSpPr txBox="1">
            <a:spLocks noChangeArrowheads="1"/>
          </p:cNvSpPr>
          <p:nvPr/>
        </p:nvSpPr>
        <p:spPr bwMode="auto">
          <a:xfrm>
            <a:off x="4648200" y="3429000"/>
            <a:ext cx="1066800" cy="457200"/>
          </a:xfrm>
          <a:prstGeom prst="rect">
            <a:avLst/>
          </a:prstGeom>
          <a:noFill/>
          <a:ln w="9525">
            <a:noFill/>
            <a:miter lim="800000"/>
            <a:headEnd/>
            <a:tailEnd/>
          </a:ln>
          <a:effectLst/>
        </p:spPr>
        <p:txBody>
          <a:bodyPr>
            <a:spAutoFit/>
          </a:bodyPr>
          <a:lstStyle/>
          <a:p>
            <a:pPr>
              <a:spcBef>
                <a:spcPct val="50000"/>
              </a:spcBef>
            </a:pPr>
            <a:r>
              <a:rPr lang="en-US" b="1"/>
              <a:t>L1-L2</a:t>
            </a:r>
          </a:p>
        </p:txBody>
      </p:sp>
      <p:sp>
        <p:nvSpPr>
          <p:cNvPr id="29714" name="Text Box 18"/>
          <p:cNvSpPr txBox="1">
            <a:spLocks noChangeArrowheads="1"/>
          </p:cNvSpPr>
          <p:nvPr/>
        </p:nvSpPr>
        <p:spPr bwMode="auto">
          <a:xfrm>
            <a:off x="4648200" y="3962400"/>
            <a:ext cx="1066800" cy="457200"/>
          </a:xfrm>
          <a:prstGeom prst="rect">
            <a:avLst/>
          </a:prstGeom>
          <a:noFill/>
          <a:ln w="9525">
            <a:noFill/>
            <a:miter lim="800000"/>
            <a:headEnd/>
            <a:tailEnd/>
          </a:ln>
          <a:effectLst/>
        </p:spPr>
        <p:txBody>
          <a:bodyPr>
            <a:spAutoFit/>
          </a:bodyPr>
          <a:lstStyle/>
          <a:p>
            <a:pPr>
              <a:spcBef>
                <a:spcPct val="50000"/>
              </a:spcBef>
            </a:pPr>
            <a:r>
              <a:rPr lang="en-US" b="1"/>
              <a:t>L1-L2</a:t>
            </a:r>
          </a:p>
        </p:txBody>
      </p:sp>
      <p:sp>
        <p:nvSpPr>
          <p:cNvPr id="29715" name="Text Box 19"/>
          <p:cNvSpPr txBox="1">
            <a:spLocks noChangeArrowheads="1"/>
          </p:cNvSpPr>
          <p:nvPr/>
        </p:nvSpPr>
        <p:spPr bwMode="auto">
          <a:xfrm>
            <a:off x="4191000" y="4724400"/>
            <a:ext cx="4572000" cy="977900"/>
          </a:xfrm>
          <a:prstGeom prst="rect">
            <a:avLst/>
          </a:prstGeom>
          <a:noFill/>
          <a:ln w="9525">
            <a:noFill/>
            <a:miter lim="800000"/>
            <a:headEnd/>
            <a:tailEnd/>
          </a:ln>
          <a:effectLst/>
        </p:spPr>
        <p:txBody>
          <a:bodyPr tIns="0" bIns="0">
            <a:spAutoFit/>
          </a:bodyPr>
          <a:lstStyle/>
          <a:p>
            <a:pPr>
              <a:spcBef>
                <a:spcPct val="50000"/>
              </a:spcBef>
            </a:pPr>
            <a:r>
              <a:rPr lang="en-US" sz="1600"/>
              <a:t>D = Weld Depth (usually equal to plate thickness)</a:t>
            </a:r>
          </a:p>
          <a:p>
            <a:pPr>
              <a:spcBef>
                <a:spcPct val="50000"/>
              </a:spcBef>
            </a:pPr>
            <a:r>
              <a:rPr lang="en-US" sz="1600"/>
              <a:t>L1 = Weld Length</a:t>
            </a:r>
          </a:p>
          <a:p>
            <a:pPr>
              <a:spcBef>
                <a:spcPct val="50000"/>
              </a:spcBef>
            </a:pPr>
            <a:r>
              <a:rPr lang="en-US" sz="1600"/>
              <a:t>L2 = Distance between centers for stitched welds</a:t>
            </a:r>
          </a:p>
        </p:txBody>
      </p:sp>
      <p:sp>
        <p:nvSpPr>
          <p:cNvPr id="29718" name="Text Box 22"/>
          <p:cNvSpPr txBox="1">
            <a:spLocks noChangeArrowheads="1"/>
          </p:cNvSpPr>
          <p:nvPr/>
        </p:nvSpPr>
        <p:spPr bwMode="auto">
          <a:xfrm>
            <a:off x="838200" y="5969000"/>
            <a:ext cx="6203950" cy="641350"/>
          </a:xfrm>
          <a:prstGeom prst="rect">
            <a:avLst/>
          </a:prstGeom>
          <a:solidFill>
            <a:srgbClr val="FFFFFF"/>
          </a:solidFill>
          <a:ln w="9525">
            <a:noFill/>
            <a:miter lim="800000"/>
            <a:headEnd/>
            <a:tailEnd/>
          </a:ln>
          <a:effectLst/>
        </p:spPr>
        <p:txBody>
          <a:bodyPr wrap="none">
            <a:spAutoFit/>
          </a:bodyPr>
          <a:lstStyle/>
          <a:p>
            <a:r>
              <a:rPr lang="en-US" sz="1800">
                <a:latin typeface="Arial" charset="0"/>
              </a:rPr>
              <a:t>The Field Weld Symbol is a guide for installation. Shipyards</a:t>
            </a:r>
          </a:p>
          <a:p>
            <a:r>
              <a:rPr lang="en-US" sz="1800">
                <a:latin typeface="Arial" charset="0"/>
              </a:rPr>
              <a:t>normally do not use it, except in modular construction. </a:t>
            </a:r>
          </a:p>
        </p:txBody>
      </p:sp>
      <p:sp>
        <p:nvSpPr>
          <p:cNvPr id="29719" name="Line 23"/>
          <p:cNvSpPr>
            <a:spLocks noChangeShapeType="1"/>
          </p:cNvSpPr>
          <p:nvPr/>
        </p:nvSpPr>
        <p:spPr bwMode="auto">
          <a:xfrm flipH="1" flipV="1">
            <a:off x="1295400" y="3505200"/>
            <a:ext cx="381000" cy="457200"/>
          </a:xfrm>
          <a:prstGeom prst="line">
            <a:avLst/>
          </a:prstGeom>
          <a:noFill/>
          <a:ln w="38100">
            <a:solidFill>
              <a:schemeClr val="tx1"/>
            </a:solidFill>
            <a:round/>
            <a:headEnd/>
            <a:tailEnd/>
          </a:ln>
          <a:effectLst/>
        </p:spPr>
        <p:txBody>
          <a:bodyPr/>
          <a:lstStyle/>
          <a:p>
            <a:endParaRPr lang="en-US"/>
          </a:p>
        </p:txBody>
      </p:sp>
      <p:sp>
        <p:nvSpPr>
          <p:cNvPr id="29720" name="Line 24"/>
          <p:cNvSpPr>
            <a:spLocks noChangeShapeType="1"/>
          </p:cNvSpPr>
          <p:nvPr/>
        </p:nvSpPr>
        <p:spPr bwMode="auto">
          <a:xfrm flipH="1">
            <a:off x="1295400" y="3962400"/>
            <a:ext cx="381000" cy="381000"/>
          </a:xfrm>
          <a:prstGeom prst="line">
            <a:avLst/>
          </a:prstGeom>
          <a:noFill/>
          <a:ln w="28575">
            <a:solidFill>
              <a:schemeClr val="tx1"/>
            </a:solidFill>
            <a:round/>
            <a:headEnd/>
            <a:tailEnd/>
          </a:ln>
          <a:effectLst/>
        </p:spPr>
        <p:txBody>
          <a:bodyPr/>
          <a:lstStyle/>
          <a:p>
            <a:endParaRPr lang="en-US"/>
          </a:p>
        </p:txBody>
      </p:sp>
      <p:sp>
        <p:nvSpPr>
          <p:cNvPr id="29721" name="Text Box 25"/>
          <p:cNvSpPr txBox="1">
            <a:spLocks noChangeArrowheads="1"/>
          </p:cNvSpPr>
          <p:nvPr/>
        </p:nvSpPr>
        <p:spPr bwMode="auto">
          <a:xfrm>
            <a:off x="0" y="3581400"/>
            <a:ext cx="1349375" cy="822325"/>
          </a:xfrm>
          <a:prstGeom prst="rect">
            <a:avLst/>
          </a:prstGeom>
          <a:noFill/>
          <a:ln w="9525">
            <a:noFill/>
            <a:miter lim="800000"/>
            <a:headEnd/>
            <a:tailEnd/>
          </a:ln>
          <a:effectLst/>
        </p:spPr>
        <p:txBody>
          <a:bodyPr wrap="none">
            <a:spAutoFit/>
          </a:bodyPr>
          <a:lstStyle/>
          <a:p>
            <a:r>
              <a:rPr lang="en-US"/>
              <a:t>Electrode</a:t>
            </a:r>
          </a:p>
          <a:p>
            <a:r>
              <a:rPr lang="en-US"/>
              <a:t>Material</a:t>
            </a:r>
          </a:p>
        </p:txBody>
      </p:sp>
      <p:sp>
        <p:nvSpPr>
          <p:cNvPr id="29722" name="Text Box 26"/>
          <p:cNvSpPr txBox="1">
            <a:spLocks noChangeArrowheads="1"/>
          </p:cNvSpPr>
          <p:nvPr/>
        </p:nvSpPr>
        <p:spPr bwMode="auto">
          <a:xfrm>
            <a:off x="1905000" y="3429000"/>
            <a:ext cx="1066800" cy="457200"/>
          </a:xfrm>
          <a:prstGeom prst="rect">
            <a:avLst/>
          </a:prstGeom>
          <a:noFill/>
          <a:ln w="9525">
            <a:noFill/>
            <a:miter lim="800000"/>
            <a:headEnd/>
            <a:tailEnd/>
          </a:ln>
          <a:effectLst/>
        </p:spPr>
        <p:txBody>
          <a:bodyPr>
            <a:spAutoFit/>
          </a:bodyPr>
          <a:lstStyle/>
          <a:p>
            <a:pPr>
              <a:spcBef>
                <a:spcPct val="50000"/>
              </a:spcBef>
            </a:pPr>
            <a:r>
              <a:rPr lang="en-US" b="1"/>
              <a:t>D</a:t>
            </a:r>
          </a:p>
        </p:txBody>
      </p:sp>
      <p:sp>
        <p:nvSpPr>
          <p:cNvPr id="29723" name="Text Box 27"/>
          <p:cNvSpPr txBox="1">
            <a:spLocks noChangeArrowheads="1"/>
          </p:cNvSpPr>
          <p:nvPr/>
        </p:nvSpPr>
        <p:spPr bwMode="auto">
          <a:xfrm>
            <a:off x="1905000" y="4038600"/>
            <a:ext cx="1066800" cy="457200"/>
          </a:xfrm>
          <a:prstGeom prst="rect">
            <a:avLst/>
          </a:prstGeom>
          <a:noFill/>
          <a:ln w="9525">
            <a:noFill/>
            <a:miter lim="800000"/>
            <a:headEnd/>
            <a:tailEnd/>
          </a:ln>
          <a:effectLst/>
        </p:spPr>
        <p:txBody>
          <a:bodyPr>
            <a:spAutoFit/>
          </a:bodyPr>
          <a:lstStyle/>
          <a:p>
            <a:pPr>
              <a:spcBef>
                <a:spcPct val="50000"/>
              </a:spcBef>
            </a:pPr>
            <a:r>
              <a:rPr lang="en-US" b="1"/>
              <a:t>D</a:t>
            </a:r>
          </a:p>
        </p:txBody>
      </p:sp>
      <p:sp>
        <p:nvSpPr>
          <p:cNvPr id="29724" name="Rectangle 28"/>
          <p:cNvSpPr>
            <a:spLocks noChangeArrowheads="1"/>
          </p:cNvSpPr>
          <p:nvPr/>
        </p:nvSpPr>
        <p:spPr bwMode="auto">
          <a:xfrm>
            <a:off x="2895600" y="3505200"/>
            <a:ext cx="1219200" cy="9144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29725" name="Text Box 29"/>
          <p:cNvSpPr txBox="1">
            <a:spLocks noChangeArrowheads="1"/>
          </p:cNvSpPr>
          <p:nvPr/>
        </p:nvSpPr>
        <p:spPr bwMode="auto">
          <a:xfrm>
            <a:off x="3733800" y="3048000"/>
            <a:ext cx="1811338" cy="396875"/>
          </a:xfrm>
          <a:prstGeom prst="rect">
            <a:avLst/>
          </a:prstGeom>
          <a:noFill/>
          <a:ln w="9525">
            <a:noFill/>
            <a:miter lim="800000"/>
            <a:headEnd/>
            <a:tailEnd/>
          </a:ln>
          <a:effectLst/>
        </p:spPr>
        <p:txBody>
          <a:bodyPr wrap="none">
            <a:spAutoFit/>
          </a:bodyPr>
          <a:lstStyle/>
          <a:p>
            <a:r>
              <a:rPr lang="en-US" sz="2000"/>
              <a:t>Weld Geometry</a:t>
            </a:r>
          </a:p>
        </p:txBody>
      </p:sp>
      <p:sp>
        <p:nvSpPr>
          <p:cNvPr id="29726" name="Line 30"/>
          <p:cNvSpPr>
            <a:spLocks noChangeShapeType="1"/>
          </p:cNvSpPr>
          <p:nvPr/>
        </p:nvSpPr>
        <p:spPr bwMode="auto">
          <a:xfrm flipH="1">
            <a:off x="3581400" y="3276600"/>
            <a:ext cx="228600" cy="228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5" name="Freeform 55"/>
          <p:cNvSpPr>
            <a:spLocks/>
          </p:cNvSpPr>
          <p:nvPr/>
        </p:nvSpPr>
        <p:spPr bwMode="auto">
          <a:xfrm>
            <a:off x="3733800" y="4876800"/>
            <a:ext cx="381000" cy="990600"/>
          </a:xfrm>
          <a:custGeom>
            <a:avLst/>
            <a:gdLst/>
            <a:ahLst/>
            <a:cxnLst>
              <a:cxn ang="0">
                <a:pos x="0" y="624"/>
              </a:cxn>
              <a:cxn ang="0">
                <a:pos x="240" y="384"/>
              </a:cxn>
              <a:cxn ang="0">
                <a:pos x="240" y="0"/>
              </a:cxn>
              <a:cxn ang="0">
                <a:pos x="0" y="96"/>
              </a:cxn>
              <a:cxn ang="0">
                <a:pos x="0" y="624"/>
              </a:cxn>
            </a:cxnLst>
            <a:rect l="0" t="0" r="r" b="b"/>
            <a:pathLst>
              <a:path w="240" h="624">
                <a:moveTo>
                  <a:pt x="0" y="624"/>
                </a:moveTo>
                <a:lnTo>
                  <a:pt x="240" y="384"/>
                </a:lnTo>
                <a:lnTo>
                  <a:pt x="240" y="0"/>
                </a:lnTo>
                <a:lnTo>
                  <a:pt x="0" y="96"/>
                </a:lnTo>
                <a:lnTo>
                  <a:pt x="0" y="624"/>
                </a:lnTo>
                <a:close/>
              </a:path>
            </a:pathLst>
          </a:custGeom>
          <a:solidFill>
            <a:schemeClr val="accent1"/>
          </a:solidFill>
          <a:ln w="9525">
            <a:solidFill>
              <a:schemeClr val="tx1"/>
            </a:solidFill>
            <a:round/>
            <a:headEnd/>
            <a:tailEnd/>
          </a:ln>
          <a:effectLst/>
        </p:spPr>
        <p:txBody>
          <a:bodyPr/>
          <a:lstStyle/>
          <a:p>
            <a:endParaRPr lang="en-US"/>
          </a:p>
        </p:txBody>
      </p:sp>
      <p:sp>
        <p:nvSpPr>
          <p:cNvPr id="30774" name="Freeform 54"/>
          <p:cNvSpPr>
            <a:spLocks/>
          </p:cNvSpPr>
          <p:nvPr/>
        </p:nvSpPr>
        <p:spPr bwMode="auto">
          <a:xfrm>
            <a:off x="3733800" y="5486400"/>
            <a:ext cx="838200" cy="381000"/>
          </a:xfrm>
          <a:custGeom>
            <a:avLst/>
            <a:gdLst/>
            <a:ahLst/>
            <a:cxnLst>
              <a:cxn ang="0">
                <a:pos x="0" y="240"/>
              </a:cxn>
              <a:cxn ang="0">
                <a:pos x="240" y="0"/>
              </a:cxn>
              <a:cxn ang="0">
                <a:pos x="528" y="0"/>
              </a:cxn>
              <a:cxn ang="0">
                <a:pos x="336" y="240"/>
              </a:cxn>
              <a:cxn ang="0">
                <a:pos x="0" y="240"/>
              </a:cxn>
            </a:cxnLst>
            <a:rect l="0" t="0" r="r" b="b"/>
            <a:pathLst>
              <a:path w="528" h="240">
                <a:moveTo>
                  <a:pt x="0" y="240"/>
                </a:moveTo>
                <a:lnTo>
                  <a:pt x="240" y="0"/>
                </a:lnTo>
                <a:lnTo>
                  <a:pt x="528" y="0"/>
                </a:lnTo>
                <a:lnTo>
                  <a:pt x="336" y="240"/>
                </a:lnTo>
                <a:lnTo>
                  <a:pt x="0" y="240"/>
                </a:lnTo>
                <a:close/>
              </a:path>
            </a:pathLst>
          </a:custGeom>
          <a:solidFill>
            <a:schemeClr val="accent1"/>
          </a:solidFill>
          <a:ln w="9525">
            <a:solidFill>
              <a:schemeClr val="tx1"/>
            </a:solidFill>
            <a:round/>
            <a:headEnd/>
            <a:tailEnd/>
          </a:ln>
          <a:effectLst/>
        </p:spPr>
        <p:txBody>
          <a:bodyPr/>
          <a:lstStyle/>
          <a:p>
            <a:endParaRPr lang="en-US"/>
          </a:p>
        </p:txBody>
      </p:sp>
      <p:sp>
        <p:nvSpPr>
          <p:cNvPr id="30736" name="Freeform 16"/>
          <p:cNvSpPr>
            <a:spLocks/>
          </p:cNvSpPr>
          <p:nvPr/>
        </p:nvSpPr>
        <p:spPr bwMode="auto">
          <a:xfrm>
            <a:off x="1524000" y="1981200"/>
            <a:ext cx="609600" cy="1066800"/>
          </a:xfrm>
          <a:custGeom>
            <a:avLst/>
            <a:gdLst/>
            <a:ahLst/>
            <a:cxnLst>
              <a:cxn ang="0">
                <a:pos x="0" y="624"/>
              </a:cxn>
              <a:cxn ang="0">
                <a:pos x="0" y="240"/>
              </a:cxn>
              <a:cxn ang="0">
                <a:pos x="384" y="0"/>
              </a:cxn>
              <a:cxn ang="0">
                <a:pos x="384" y="336"/>
              </a:cxn>
              <a:cxn ang="0">
                <a:pos x="0" y="624"/>
              </a:cxn>
            </a:cxnLst>
            <a:rect l="0" t="0" r="r" b="b"/>
            <a:pathLst>
              <a:path w="384" h="624">
                <a:moveTo>
                  <a:pt x="0" y="624"/>
                </a:moveTo>
                <a:lnTo>
                  <a:pt x="0" y="240"/>
                </a:lnTo>
                <a:lnTo>
                  <a:pt x="384" y="0"/>
                </a:lnTo>
                <a:lnTo>
                  <a:pt x="384" y="336"/>
                </a:lnTo>
                <a:lnTo>
                  <a:pt x="0" y="624"/>
                </a:lnTo>
                <a:close/>
              </a:path>
            </a:pathLst>
          </a:custGeom>
          <a:solidFill>
            <a:schemeClr val="accent1"/>
          </a:solidFill>
          <a:ln w="9525">
            <a:solidFill>
              <a:schemeClr val="tx1"/>
            </a:solidFill>
            <a:round/>
            <a:headEnd/>
            <a:tailEnd/>
          </a:ln>
          <a:effectLst/>
        </p:spPr>
        <p:txBody>
          <a:bodyPr/>
          <a:lstStyle/>
          <a:p>
            <a:endParaRPr lang="en-US"/>
          </a:p>
        </p:txBody>
      </p:sp>
      <p:sp>
        <p:nvSpPr>
          <p:cNvPr id="30737" name="Freeform 17"/>
          <p:cNvSpPr>
            <a:spLocks/>
          </p:cNvSpPr>
          <p:nvPr/>
        </p:nvSpPr>
        <p:spPr bwMode="auto">
          <a:xfrm>
            <a:off x="1524000" y="2743200"/>
            <a:ext cx="609600" cy="1219200"/>
          </a:xfrm>
          <a:custGeom>
            <a:avLst/>
            <a:gdLst/>
            <a:ahLst/>
            <a:cxnLst>
              <a:cxn ang="0">
                <a:pos x="0" y="720"/>
              </a:cxn>
              <a:cxn ang="0">
                <a:pos x="0" y="288"/>
              </a:cxn>
              <a:cxn ang="0">
                <a:pos x="336" y="0"/>
              </a:cxn>
              <a:cxn ang="0">
                <a:pos x="336" y="384"/>
              </a:cxn>
              <a:cxn ang="0">
                <a:pos x="0" y="720"/>
              </a:cxn>
            </a:cxnLst>
            <a:rect l="0" t="0" r="r" b="b"/>
            <a:pathLst>
              <a:path w="336" h="720">
                <a:moveTo>
                  <a:pt x="0" y="720"/>
                </a:moveTo>
                <a:lnTo>
                  <a:pt x="0" y="288"/>
                </a:lnTo>
                <a:lnTo>
                  <a:pt x="336" y="0"/>
                </a:lnTo>
                <a:lnTo>
                  <a:pt x="336" y="384"/>
                </a:lnTo>
                <a:lnTo>
                  <a:pt x="0" y="720"/>
                </a:lnTo>
                <a:close/>
              </a:path>
            </a:pathLst>
          </a:custGeom>
          <a:solidFill>
            <a:schemeClr val="accent1"/>
          </a:solidFill>
          <a:ln w="9525">
            <a:solidFill>
              <a:schemeClr val="tx1"/>
            </a:solidFill>
            <a:round/>
            <a:headEnd/>
            <a:tailEnd/>
          </a:ln>
          <a:effectLst/>
        </p:spPr>
        <p:txBody>
          <a:bodyPr/>
          <a:lstStyle/>
          <a:p>
            <a:endParaRPr lang="en-US"/>
          </a:p>
        </p:txBody>
      </p:sp>
      <p:sp>
        <p:nvSpPr>
          <p:cNvPr id="30722" name="Rectangle 2"/>
          <p:cNvSpPr>
            <a:spLocks noGrp="1" noChangeArrowheads="1"/>
          </p:cNvSpPr>
          <p:nvPr>
            <p:ph type="title"/>
          </p:nvPr>
        </p:nvSpPr>
        <p:spPr>
          <a:ln/>
        </p:spPr>
        <p:txBody>
          <a:bodyPr/>
          <a:lstStyle/>
          <a:p>
            <a:r>
              <a:rPr lang="en-US"/>
              <a:t>Example Welding Symbol</a:t>
            </a:r>
          </a:p>
        </p:txBody>
      </p:sp>
      <p:sp>
        <p:nvSpPr>
          <p:cNvPr id="30746" name="Freeform 26"/>
          <p:cNvSpPr>
            <a:spLocks/>
          </p:cNvSpPr>
          <p:nvPr/>
        </p:nvSpPr>
        <p:spPr bwMode="auto">
          <a:xfrm>
            <a:off x="1219200" y="2362200"/>
            <a:ext cx="304800" cy="1600200"/>
          </a:xfrm>
          <a:custGeom>
            <a:avLst/>
            <a:gdLst/>
            <a:ahLst/>
            <a:cxnLst>
              <a:cxn ang="0">
                <a:pos x="192" y="0"/>
              </a:cxn>
              <a:cxn ang="0">
                <a:pos x="192" y="432"/>
              </a:cxn>
              <a:cxn ang="0">
                <a:pos x="48" y="528"/>
              </a:cxn>
              <a:cxn ang="0">
                <a:pos x="192" y="576"/>
              </a:cxn>
              <a:cxn ang="0">
                <a:pos x="192" y="1008"/>
              </a:cxn>
              <a:cxn ang="0">
                <a:pos x="0" y="1008"/>
              </a:cxn>
              <a:cxn ang="0">
                <a:pos x="0" y="0"/>
              </a:cxn>
              <a:cxn ang="0">
                <a:pos x="192" y="0"/>
              </a:cxn>
            </a:cxnLst>
            <a:rect l="0" t="0" r="r" b="b"/>
            <a:pathLst>
              <a:path w="192" h="1008">
                <a:moveTo>
                  <a:pt x="192" y="0"/>
                </a:moveTo>
                <a:lnTo>
                  <a:pt x="192" y="432"/>
                </a:lnTo>
                <a:lnTo>
                  <a:pt x="48" y="528"/>
                </a:lnTo>
                <a:lnTo>
                  <a:pt x="192" y="576"/>
                </a:lnTo>
                <a:lnTo>
                  <a:pt x="192" y="1008"/>
                </a:lnTo>
                <a:lnTo>
                  <a:pt x="0" y="1008"/>
                </a:lnTo>
                <a:lnTo>
                  <a:pt x="0" y="0"/>
                </a:lnTo>
                <a:lnTo>
                  <a:pt x="192" y="0"/>
                </a:lnTo>
                <a:close/>
              </a:path>
            </a:pathLst>
          </a:custGeom>
          <a:solidFill>
            <a:schemeClr val="accent1"/>
          </a:solidFill>
          <a:ln w="9525">
            <a:solidFill>
              <a:schemeClr val="tx1"/>
            </a:solidFill>
            <a:round/>
            <a:headEnd/>
            <a:tailEnd/>
          </a:ln>
          <a:effectLst/>
        </p:spPr>
        <p:txBody>
          <a:bodyPr/>
          <a:lstStyle/>
          <a:p>
            <a:endParaRPr lang="en-US"/>
          </a:p>
        </p:txBody>
      </p:sp>
      <p:sp>
        <p:nvSpPr>
          <p:cNvPr id="30747" name="Freeform 27"/>
          <p:cNvSpPr>
            <a:spLocks/>
          </p:cNvSpPr>
          <p:nvPr/>
        </p:nvSpPr>
        <p:spPr bwMode="auto">
          <a:xfrm>
            <a:off x="1219200" y="1981200"/>
            <a:ext cx="914400" cy="381000"/>
          </a:xfrm>
          <a:custGeom>
            <a:avLst/>
            <a:gdLst/>
            <a:ahLst/>
            <a:cxnLst>
              <a:cxn ang="0">
                <a:pos x="0" y="240"/>
              </a:cxn>
              <a:cxn ang="0">
                <a:pos x="336" y="0"/>
              </a:cxn>
              <a:cxn ang="0">
                <a:pos x="576" y="0"/>
              </a:cxn>
              <a:cxn ang="0">
                <a:pos x="240" y="240"/>
              </a:cxn>
              <a:cxn ang="0">
                <a:pos x="48" y="240"/>
              </a:cxn>
              <a:cxn ang="0">
                <a:pos x="0" y="240"/>
              </a:cxn>
            </a:cxnLst>
            <a:rect l="0" t="0" r="r" b="b"/>
            <a:pathLst>
              <a:path w="576" h="240">
                <a:moveTo>
                  <a:pt x="0" y="240"/>
                </a:moveTo>
                <a:lnTo>
                  <a:pt x="336" y="0"/>
                </a:lnTo>
                <a:lnTo>
                  <a:pt x="576" y="0"/>
                </a:lnTo>
                <a:lnTo>
                  <a:pt x="240" y="240"/>
                </a:lnTo>
                <a:lnTo>
                  <a:pt x="48" y="240"/>
                </a:lnTo>
                <a:lnTo>
                  <a:pt x="0" y="240"/>
                </a:lnTo>
                <a:close/>
              </a:path>
            </a:pathLst>
          </a:custGeom>
          <a:solidFill>
            <a:schemeClr val="accent1"/>
          </a:solidFill>
          <a:ln w="9525">
            <a:solidFill>
              <a:schemeClr val="tx1"/>
            </a:solidFill>
            <a:round/>
            <a:headEnd/>
            <a:tailEnd/>
          </a:ln>
          <a:effectLst/>
        </p:spPr>
        <p:txBody>
          <a:bodyPr/>
          <a:lstStyle/>
          <a:p>
            <a:endParaRPr lang="en-US"/>
          </a:p>
        </p:txBody>
      </p:sp>
      <p:sp>
        <p:nvSpPr>
          <p:cNvPr id="30754" name="Freeform 34"/>
          <p:cNvSpPr>
            <a:spLocks/>
          </p:cNvSpPr>
          <p:nvPr/>
        </p:nvSpPr>
        <p:spPr bwMode="auto">
          <a:xfrm>
            <a:off x="1905000" y="2574925"/>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53" name="Freeform 33"/>
          <p:cNvSpPr>
            <a:spLocks/>
          </p:cNvSpPr>
          <p:nvPr/>
        </p:nvSpPr>
        <p:spPr bwMode="auto">
          <a:xfrm>
            <a:off x="1771650" y="2667000"/>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52" name="Freeform 32"/>
          <p:cNvSpPr>
            <a:spLocks/>
          </p:cNvSpPr>
          <p:nvPr/>
        </p:nvSpPr>
        <p:spPr bwMode="auto">
          <a:xfrm>
            <a:off x="1676400" y="2743200"/>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51" name="Freeform 31"/>
          <p:cNvSpPr>
            <a:spLocks/>
          </p:cNvSpPr>
          <p:nvPr/>
        </p:nvSpPr>
        <p:spPr bwMode="auto">
          <a:xfrm>
            <a:off x="1600200" y="2819400"/>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50" name="Freeform 30"/>
          <p:cNvSpPr>
            <a:spLocks/>
          </p:cNvSpPr>
          <p:nvPr/>
        </p:nvSpPr>
        <p:spPr bwMode="auto">
          <a:xfrm>
            <a:off x="1524000" y="2879725"/>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49" name="Freeform 29"/>
          <p:cNvSpPr>
            <a:spLocks/>
          </p:cNvSpPr>
          <p:nvPr/>
        </p:nvSpPr>
        <p:spPr bwMode="auto">
          <a:xfrm>
            <a:off x="1447800" y="2971800"/>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55" name="Freeform 35"/>
          <p:cNvSpPr>
            <a:spLocks/>
          </p:cNvSpPr>
          <p:nvPr/>
        </p:nvSpPr>
        <p:spPr bwMode="auto">
          <a:xfrm>
            <a:off x="1390650" y="2971800"/>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48" name="Freeform 28"/>
          <p:cNvSpPr>
            <a:spLocks/>
          </p:cNvSpPr>
          <p:nvPr/>
        </p:nvSpPr>
        <p:spPr bwMode="auto">
          <a:xfrm>
            <a:off x="1295400" y="3048000"/>
            <a:ext cx="285750" cy="244475"/>
          </a:xfrm>
          <a:custGeom>
            <a:avLst/>
            <a:gdLst/>
            <a:ahLst/>
            <a:cxnLst>
              <a:cxn ang="0">
                <a:pos x="0" y="96"/>
              </a:cxn>
              <a:cxn ang="0">
                <a:pos x="144" y="0"/>
              </a:cxn>
              <a:cxn ang="0">
                <a:pos x="180" y="80"/>
              </a:cxn>
              <a:cxn ang="0">
                <a:pos x="147" y="154"/>
              </a:cxn>
              <a:cxn ang="0">
                <a:pos x="0" y="96"/>
              </a:cxn>
            </a:cxnLst>
            <a:rect l="0" t="0" r="r" b="b"/>
            <a:pathLst>
              <a:path w="180" h="154">
                <a:moveTo>
                  <a:pt x="0" y="96"/>
                </a:moveTo>
                <a:lnTo>
                  <a:pt x="144" y="0"/>
                </a:lnTo>
                <a:cubicBezTo>
                  <a:pt x="161" y="27"/>
                  <a:pt x="169" y="50"/>
                  <a:pt x="180" y="80"/>
                </a:cubicBezTo>
                <a:cubicBezTo>
                  <a:pt x="177" y="94"/>
                  <a:pt x="176" y="154"/>
                  <a:pt x="147" y="154"/>
                </a:cubicBezTo>
                <a:lnTo>
                  <a:pt x="0" y="96"/>
                </a:lnTo>
                <a:close/>
              </a:path>
            </a:pathLst>
          </a:custGeom>
          <a:solidFill>
            <a:schemeClr val="accent1"/>
          </a:solidFill>
          <a:ln w="9525">
            <a:solidFill>
              <a:schemeClr val="tx1"/>
            </a:solidFill>
            <a:round/>
            <a:headEnd/>
            <a:tailEnd/>
          </a:ln>
          <a:effectLst/>
        </p:spPr>
        <p:txBody>
          <a:bodyPr/>
          <a:lstStyle/>
          <a:p>
            <a:endParaRPr lang="en-US"/>
          </a:p>
        </p:txBody>
      </p:sp>
      <p:sp>
        <p:nvSpPr>
          <p:cNvPr id="30756" name="Line 36"/>
          <p:cNvSpPr>
            <a:spLocks noChangeShapeType="1"/>
          </p:cNvSpPr>
          <p:nvPr/>
        </p:nvSpPr>
        <p:spPr bwMode="auto">
          <a:xfrm flipH="1">
            <a:off x="1219200" y="3200400"/>
            <a:ext cx="76200" cy="0"/>
          </a:xfrm>
          <a:prstGeom prst="line">
            <a:avLst/>
          </a:prstGeom>
          <a:noFill/>
          <a:ln w="9525">
            <a:solidFill>
              <a:schemeClr val="tx1"/>
            </a:solidFill>
            <a:round/>
            <a:headEnd/>
            <a:tailEnd/>
          </a:ln>
          <a:effectLst/>
        </p:spPr>
        <p:txBody>
          <a:bodyPr/>
          <a:lstStyle/>
          <a:p>
            <a:endParaRPr lang="en-US"/>
          </a:p>
        </p:txBody>
      </p:sp>
      <p:sp>
        <p:nvSpPr>
          <p:cNvPr id="30757" name="Rectangle 37"/>
          <p:cNvSpPr>
            <a:spLocks noChangeArrowheads="1"/>
          </p:cNvSpPr>
          <p:nvPr/>
        </p:nvSpPr>
        <p:spPr bwMode="auto">
          <a:xfrm>
            <a:off x="2819400" y="2133600"/>
            <a:ext cx="1524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758" name="Rectangle 38"/>
          <p:cNvSpPr>
            <a:spLocks noChangeArrowheads="1"/>
          </p:cNvSpPr>
          <p:nvPr/>
        </p:nvSpPr>
        <p:spPr bwMode="auto">
          <a:xfrm>
            <a:off x="2819400" y="2895600"/>
            <a:ext cx="152400" cy="990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759" name="Line 39"/>
          <p:cNvSpPr>
            <a:spLocks noChangeShapeType="1"/>
          </p:cNvSpPr>
          <p:nvPr/>
        </p:nvSpPr>
        <p:spPr bwMode="auto">
          <a:xfrm flipH="1">
            <a:off x="3505200" y="2514600"/>
            <a:ext cx="1600200" cy="0"/>
          </a:xfrm>
          <a:prstGeom prst="line">
            <a:avLst/>
          </a:prstGeom>
          <a:noFill/>
          <a:ln w="9525">
            <a:solidFill>
              <a:schemeClr val="tx1"/>
            </a:solidFill>
            <a:round/>
            <a:headEnd/>
            <a:tailEnd/>
          </a:ln>
          <a:effectLst/>
        </p:spPr>
        <p:txBody>
          <a:bodyPr/>
          <a:lstStyle/>
          <a:p>
            <a:endParaRPr lang="en-US"/>
          </a:p>
        </p:txBody>
      </p:sp>
      <p:sp>
        <p:nvSpPr>
          <p:cNvPr id="30760" name="Line 40"/>
          <p:cNvSpPr>
            <a:spLocks noChangeShapeType="1"/>
          </p:cNvSpPr>
          <p:nvPr/>
        </p:nvSpPr>
        <p:spPr bwMode="auto">
          <a:xfrm flipH="1">
            <a:off x="2971800" y="2514600"/>
            <a:ext cx="533400" cy="381000"/>
          </a:xfrm>
          <a:prstGeom prst="line">
            <a:avLst/>
          </a:prstGeom>
          <a:noFill/>
          <a:ln w="9525">
            <a:solidFill>
              <a:schemeClr val="tx1"/>
            </a:solidFill>
            <a:round/>
            <a:headEnd/>
            <a:tailEnd type="triangle" w="med" len="med"/>
          </a:ln>
          <a:effectLst/>
        </p:spPr>
        <p:txBody>
          <a:bodyPr/>
          <a:lstStyle/>
          <a:p>
            <a:endParaRPr lang="en-US"/>
          </a:p>
        </p:txBody>
      </p:sp>
      <p:sp>
        <p:nvSpPr>
          <p:cNvPr id="30762" name="Freeform 42"/>
          <p:cNvSpPr>
            <a:spLocks/>
          </p:cNvSpPr>
          <p:nvPr/>
        </p:nvSpPr>
        <p:spPr bwMode="auto">
          <a:xfrm>
            <a:off x="3886200" y="2514600"/>
            <a:ext cx="304800" cy="228600"/>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noFill/>
          <a:ln w="9525">
            <a:solidFill>
              <a:schemeClr val="tx1"/>
            </a:solidFill>
            <a:round/>
            <a:headEnd/>
            <a:tailEnd/>
          </a:ln>
          <a:effectLst/>
        </p:spPr>
        <p:txBody>
          <a:bodyPr/>
          <a:lstStyle/>
          <a:p>
            <a:endParaRPr lang="en-US"/>
          </a:p>
        </p:txBody>
      </p:sp>
      <p:sp>
        <p:nvSpPr>
          <p:cNvPr id="30767" name="Rectangle 47"/>
          <p:cNvSpPr>
            <a:spLocks noChangeArrowheads="1"/>
          </p:cNvSpPr>
          <p:nvPr/>
        </p:nvSpPr>
        <p:spPr bwMode="auto">
          <a:xfrm>
            <a:off x="3505200" y="5029200"/>
            <a:ext cx="2286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768" name="Rectangle 48"/>
          <p:cNvSpPr>
            <a:spLocks noChangeArrowheads="1"/>
          </p:cNvSpPr>
          <p:nvPr/>
        </p:nvSpPr>
        <p:spPr bwMode="auto">
          <a:xfrm>
            <a:off x="2895600" y="5867400"/>
            <a:ext cx="13716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776" name="Freeform 56"/>
          <p:cNvSpPr>
            <a:spLocks/>
          </p:cNvSpPr>
          <p:nvPr/>
        </p:nvSpPr>
        <p:spPr bwMode="auto">
          <a:xfrm>
            <a:off x="2895600" y="5486400"/>
            <a:ext cx="609600" cy="381000"/>
          </a:xfrm>
          <a:custGeom>
            <a:avLst/>
            <a:gdLst/>
            <a:ahLst/>
            <a:cxnLst>
              <a:cxn ang="0">
                <a:pos x="0" y="192"/>
              </a:cxn>
              <a:cxn ang="0">
                <a:pos x="192" y="0"/>
              </a:cxn>
              <a:cxn ang="0">
                <a:pos x="384" y="0"/>
              </a:cxn>
              <a:cxn ang="0">
                <a:pos x="384" y="192"/>
              </a:cxn>
              <a:cxn ang="0">
                <a:pos x="0" y="192"/>
              </a:cxn>
            </a:cxnLst>
            <a:rect l="0" t="0" r="r" b="b"/>
            <a:pathLst>
              <a:path w="384" h="192">
                <a:moveTo>
                  <a:pt x="0" y="192"/>
                </a:moveTo>
                <a:lnTo>
                  <a:pt x="192" y="0"/>
                </a:lnTo>
                <a:lnTo>
                  <a:pt x="384" y="0"/>
                </a:lnTo>
                <a:lnTo>
                  <a:pt x="384" y="192"/>
                </a:lnTo>
                <a:lnTo>
                  <a:pt x="0" y="192"/>
                </a:lnTo>
                <a:close/>
              </a:path>
            </a:pathLst>
          </a:custGeom>
          <a:solidFill>
            <a:schemeClr val="accent1"/>
          </a:solidFill>
          <a:ln w="9525">
            <a:solidFill>
              <a:schemeClr val="tx1"/>
            </a:solidFill>
            <a:round/>
            <a:headEnd/>
            <a:tailEnd/>
          </a:ln>
          <a:effectLst/>
        </p:spPr>
        <p:txBody>
          <a:bodyPr/>
          <a:lstStyle/>
          <a:p>
            <a:endParaRPr lang="en-US"/>
          </a:p>
        </p:txBody>
      </p:sp>
      <p:sp>
        <p:nvSpPr>
          <p:cNvPr id="30777" name="Freeform 57"/>
          <p:cNvSpPr>
            <a:spLocks/>
          </p:cNvSpPr>
          <p:nvPr/>
        </p:nvSpPr>
        <p:spPr bwMode="auto">
          <a:xfrm>
            <a:off x="3733800" y="5638800"/>
            <a:ext cx="228600" cy="228600"/>
          </a:xfrm>
          <a:custGeom>
            <a:avLst/>
            <a:gdLst/>
            <a:ahLst/>
            <a:cxnLst>
              <a:cxn ang="0">
                <a:pos x="0" y="144"/>
              </a:cxn>
              <a:cxn ang="0">
                <a:pos x="144" y="144"/>
              </a:cxn>
              <a:cxn ang="0">
                <a:pos x="96" y="48"/>
              </a:cxn>
              <a:cxn ang="0">
                <a:pos x="0" y="0"/>
              </a:cxn>
              <a:cxn ang="0">
                <a:pos x="0" y="144"/>
              </a:cxn>
            </a:cxnLst>
            <a:rect l="0" t="0" r="r" b="b"/>
            <a:pathLst>
              <a:path w="144" h="144">
                <a:moveTo>
                  <a:pt x="0" y="144"/>
                </a:moveTo>
                <a:lnTo>
                  <a:pt x="144" y="144"/>
                </a:lnTo>
                <a:lnTo>
                  <a:pt x="96" y="48"/>
                </a:lnTo>
                <a:lnTo>
                  <a:pt x="0" y="0"/>
                </a:lnTo>
                <a:lnTo>
                  <a:pt x="0" y="144"/>
                </a:lnTo>
                <a:close/>
              </a:path>
            </a:pathLst>
          </a:custGeom>
          <a:solidFill>
            <a:schemeClr val="accent1"/>
          </a:solidFill>
          <a:ln w="9525">
            <a:solidFill>
              <a:schemeClr val="tx1"/>
            </a:solidFill>
            <a:round/>
            <a:headEnd/>
            <a:tailEnd/>
          </a:ln>
          <a:effectLst/>
        </p:spPr>
        <p:txBody>
          <a:bodyPr/>
          <a:lstStyle/>
          <a:p>
            <a:endParaRPr lang="en-US"/>
          </a:p>
        </p:txBody>
      </p:sp>
      <p:sp>
        <p:nvSpPr>
          <p:cNvPr id="30778" name="Freeform 58"/>
          <p:cNvSpPr>
            <a:spLocks/>
          </p:cNvSpPr>
          <p:nvPr/>
        </p:nvSpPr>
        <p:spPr bwMode="auto">
          <a:xfrm>
            <a:off x="3733800" y="5334000"/>
            <a:ext cx="533400" cy="533400"/>
          </a:xfrm>
          <a:custGeom>
            <a:avLst/>
            <a:gdLst/>
            <a:ahLst/>
            <a:cxnLst>
              <a:cxn ang="0">
                <a:pos x="144" y="336"/>
              </a:cxn>
              <a:cxn ang="0">
                <a:pos x="336" y="96"/>
              </a:cxn>
              <a:cxn ang="0">
                <a:pos x="336" y="48"/>
              </a:cxn>
              <a:cxn ang="0">
                <a:pos x="288" y="0"/>
              </a:cxn>
              <a:cxn ang="0">
                <a:pos x="240" y="0"/>
              </a:cxn>
              <a:cxn ang="0">
                <a:pos x="0" y="192"/>
              </a:cxn>
              <a:cxn ang="0">
                <a:pos x="96" y="240"/>
              </a:cxn>
              <a:cxn ang="0">
                <a:pos x="144" y="336"/>
              </a:cxn>
            </a:cxnLst>
            <a:rect l="0" t="0" r="r" b="b"/>
            <a:pathLst>
              <a:path w="336" h="336">
                <a:moveTo>
                  <a:pt x="144" y="336"/>
                </a:moveTo>
                <a:lnTo>
                  <a:pt x="336" y="96"/>
                </a:lnTo>
                <a:lnTo>
                  <a:pt x="336" y="48"/>
                </a:lnTo>
                <a:lnTo>
                  <a:pt x="288" y="0"/>
                </a:lnTo>
                <a:lnTo>
                  <a:pt x="240" y="0"/>
                </a:lnTo>
                <a:lnTo>
                  <a:pt x="0" y="192"/>
                </a:lnTo>
                <a:lnTo>
                  <a:pt x="96" y="240"/>
                </a:lnTo>
                <a:lnTo>
                  <a:pt x="144" y="336"/>
                </a:lnTo>
                <a:close/>
              </a:path>
            </a:pathLst>
          </a:custGeom>
          <a:solidFill>
            <a:schemeClr val="accent1"/>
          </a:solidFill>
          <a:ln w="9525">
            <a:solidFill>
              <a:schemeClr val="tx1"/>
            </a:solidFill>
            <a:round/>
            <a:headEnd/>
            <a:tailEnd/>
          </a:ln>
          <a:effectLst/>
        </p:spPr>
        <p:txBody>
          <a:bodyPr/>
          <a:lstStyle/>
          <a:p>
            <a:endParaRPr lang="en-US"/>
          </a:p>
        </p:txBody>
      </p:sp>
      <p:sp>
        <p:nvSpPr>
          <p:cNvPr id="30779" name="Freeform 59"/>
          <p:cNvSpPr>
            <a:spLocks/>
          </p:cNvSpPr>
          <p:nvPr/>
        </p:nvSpPr>
        <p:spPr bwMode="auto">
          <a:xfrm>
            <a:off x="3810000" y="5562600"/>
            <a:ext cx="228600" cy="228600"/>
          </a:xfrm>
          <a:custGeom>
            <a:avLst/>
            <a:gdLst/>
            <a:ahLst/>
            <a:cxnLst>
              <a:cxn ang="0">
                <a:pos x="0" y="0"/>
              </a:cxn>
              <a:cxn ang="0">
                <a:pos x="96" y="48"/>
              </a:cxn>
              <a:cxn ang="0">
                <a:pos x="144" y="144"/>
              </a:cxn>
            </a:cxnLst>
            <a:rect l="0" t="0" r="r" b="b"/>
            <a:pathLst>
              <a:path w="144" h="144">
                <a:moveTo>
                  <a:pt x="0" y="0"/>
                </a:moveTo>
                <a:cubicBezTo>
                  <a:pt x="36" y="12"/>
                  <a:pt x="72" y="24"/>
                  <a:pt x="96" y="48"/>
                </a:cubicBezTo>
                <a:cubicBezTo>
                  <a:pt x="120" y="72"/>
                  <a:pt x="136" y="128"/>
                  <a:pt x="144" y="144"/>
                </a:cubicBezTo>
              </a:path>
            </a:pathLst>
          </a:custGeom>
          <a:noFill/>
          <a:ln w="9525">
            <a:solidFill>
              <a:schemeClr val="tx1"/>
            </a:solidFill>
            <a:round/>
            <a:headEnd/>
            <a:tailEnd/>
          </a:ln>
          <a:effectLst/>
        </p:spPr>
        <p:txBody>
          <a:bodyPr/>
          <a:lstStyle/>
          <a:p>
            <a:endParaRPr lang="en-US"/>
          </a:p>
        </p:txBody>
      </p:sp>
      <p:sp>
        <p:nvSpPr>
          <p:cNvPr id="30780" name="Freeform 60"/>
          <p:cNvSpPr>
            <a:spLocks/>
          </p:cNvSpPr>
          <p:nvPr/>
        </p:nvSpPr>
        <p:spPr bwMode="auto">
          <a:xfrm>
            <a:off x="4038600" y="5410200"/>
            <a:ext cx="152400" cy="152400"/>
          </a:xfrm>
          <a:custGeom>
            <a:avLst/>
            <a:gdLst/>
            <a:ahLst/>
            <a:cxnLst>
              <a:cxn ang="0">
                <a:pos x="0" y="0"/>
              </a:cxn>
              <a:cxn ang="0">
                <a:pos x="96" y="48"/>
              </a:cxn>
              <a:cxn ang="0">
                <a:pos x="144" y="144"/>
              </a:cxn>
            </a:cxnLst>
            <a:rect l="0" t="0" r="r" b="b"/>
            <a:pathLst>
              <a:path w="144" h="144">
                <a:moveTo>
                  <a:pt x="0" y="0"/>
                </a:moveTo>
                <a:cubicBezTo>
                  <a:pt x="36" y="12"/>
                  <a:pt x="72" y="24"/>
                  <a:pt x="96" y="48"/>
                </a:cubicBezTo>
                <a:cubicBezTo>
                  <a:pt x="120" y="72"/>
                  <a:pt x="136" y="128"/>
                  <a:pt x="144" y="144"/>
                </a:cubicBezTo>
              </a:path>
            </a:pathLst>
          </a:custGeom>
          <a:noFill/>
          <a:ln w="9525">
            <a:solidFill>
              <a:schemeClr val="tx1"/>
            </a:solidFill>
            <a:round/>
            <a:headEnd/>
            <a:tailEnd/>
          </a:ln>
          <a:effectLst/>
        </p:spPr>
        <p:txBody>
          <a:bodyPr/>
          <a:lstStyle/>
          <a:p>
            <a:endParaRPr lang="en-US"/>
          </a:p>
        </p:txBody>
      </p:sp>
      <p:sp>
        <p:nvSpPr>
          <p:cNvPr id="30781" name="Freeform 61"/>
          <p:cNvSpPr>
            <a:spLocks/>
          </p:cNvSpPr>
          <p:nvPr/>
        </p:nvSpPr>
        <p:spPr bwMode="auto">
          <a:xfrm>
            <a:off x="3962400" y="5486400"/>
            <a:ext cx="152400" cy="228600"/>
          </a:xfrm>
          <a:custGeom>
            <a:avLst/>
            <a:gdLst/>
            <a:ahLst/>
            <a:cxnLst>
              <a:cxn ang="0">
                <a:pos x="0" y="0"/>
              </a:cxn>
              <a:cxn ang="0">
                <a:pos x="96" y="48"/>
              </a:cxn>
              <a:cxn ang="0">
                <a:pos x="144" y="144"/>
              </a:cxn>
            </a:cxnLst>
            <a:rect l="0" t="0" r="r" b="b"/>
            <a:pathLst>
              <a:path w="144" h="144">
                <a:moveTo>
                  <a:pt x="0" y="0"/>
                </a:moveTo>
                <a:cubicBezTo>
                  <a:pt x="36" y="12"/>
                  <a:pt x="72" y="24"/>
                  <a:pt x="96" y="48"/>
                </a:cubicBezTo>
                <a:cubicBezTo>
                  <a:pt x="120" y="72"/>
                  <a:pt x="136" y="128"/>
                  <a:pt x="144" y="144"/>
                </a:cubicBezTo>
              </a:path>
            </a:pathLst>
          </a:custGeom>
          <a:noFill/>
          <a:ln w="9525">
            <a:solidFill>
              <a:schemeClr val="tx1"/>
            </a:solidFill>
            <a:round/>
            <a:headEnd/>
            <a:tailEnd/>
          </a:ln>
          <a:effectLst/>
        </p:spPr>
        <p:txBody>
          <a:bodyPr/>
          <a:lstStyle/>
          <a:p>
            <a:endParaRPr lang="en-US"/>
          </a:p>
        </p:txBody>
      </p:sp>
      <p:sp>
        <p:nvSpPr>
          <p:cNvPr id="30782" name="Freeform 62"/>
          <p:cNvSpPr>
            <a:spLocks/>
          </p:cNvSpPr>
          <p:nvPr/>
        </p:nvSpPr>
        <p:spPr bwMode="auto">
          <a:xfrm flipH="1">
            <a:off x="3276600" y="5638800"/>
            <a:ext cx="228600" cy="228600"/>
          </a:xfrm>
          <a:custGeom>
            <a:avLst/>
            <a:gdLst/>
            <a:ahLst/>
            <a:cxnLst>
              <a:cxn ang="0">
                <a:pos x="0" y="144"/>
              </a:cxn>
              <a:cxn ang="0">
                <a:pos x="144" y="144"/>
              </a:cxn>
              <a:cxn ang="0">
                <a:pos x="96" y="48"/>
              </a:cxn>
              <a:cxn ang="0">
                <a:pos x="0" y="0"/>
              </a:cxn>
              <a:cxn ang="0">
                <a:pos x="0" y="144"/>
              </a:cxn>
            </a:cxnLst>
            <a:rect l="0" t="0" r="r" b="b"/>
            <a:pathLst>
              <a:path w="144" h="144">
                <a:moveTo>
                  <a:pt x="0" y="144"/>
                </a:moveTo>
                <a:lnTo>
                  <a:pt x="144" y="144"/>
                </a:lnTo>
                <a:lnTo>
                  <a:pt x="96" y="48"/>
                </a:lnTo>
                <a:lnTo>
                  <a:pt x="0" y="0"/>
                </a:lnTo>
                <a:lnTo>
                  <a:pt x="0" y="144"/>
                </a:lnTo>
                <a:close/>
              </a:path>
            </a:pathLst>
          </a:custGeom>
          <a:solidFill>
            <a:schemeClr val="accent1"/>
          </a:solidFill>
          <a:ln w="9525">
            <a:solidFill>
              <a:schemeClr val="tx1"/>
            </a:solidFill>
            <a:round/>
            <a:headEnd/>
            <a:tailEnd/>
          </a:ln>
          <a:effectLst/>
        </p:spPr>
        <p:txBody>
          <a:bodyPr/>
          <a:lstStyle/>
          <a:p>
            <a:endParaRPr lang="en-US"/>
          </a:p>
        </p:txBody>
      </p:sp>
      <p:sp>
        <p:nvSpPr>
          <p:cNvPr id="30783" name="Rectangle 63"/>
          <p:cNvSpPr>
            <a:spLocks noChangeArrowheads="1"/>
          </p:cNvSpPr>
          <p:nvPr/>
        </p:nvSpPr>
        <p:spPr bwMode="auto">
          <a:xfrm>
            <a:off x="5638800" y="4800600"/>
            <a:ext cx="1524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784" name="Rectangle 64"/>
          <p:cNvSpPr>
            <a:spLocks noChangeArrowheads="1"/>
          </p:cNvSpPr>
          <p:nvPr/>
        </p:nvSpPr>
        <p:spPr bwMode="auto">
          <a:xfrm>
            <a:off x="5105400" y="5562600"/>
            <a:ext cx="12192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785" name="Line 65"/>
          <p:cNvSpPr>
            <a:spLocks noChangeShapeType="1"/>
          </p:cNvSpPr>
          <p:nvPr/>
        </p:nvSpPr>
        <p:spPr bwMode="auto">
          <a:xfrm flipH="1">
            <a:off x="6629400" y="4953000"/>
            <a:ext cx="1295400" cy="0"/>
          </a:xfrm>
          <a:prstGeom prst="line">
            <a:avLst/>
          </a:prstGeom>
          <a:noFill/>
          <a:ln w="9525">
            <a:solidFill>
              <a:schemeClr val="tx1"/>
            </a:solidFill>
            <a:round/>
            <a:headEnd/>
            <a:tailEnd/>
          </a:ln>
          <a:effectLst/>
        </p:spPr>
        <p:txBody>
          <a:bodyPr/>
          <a:lstStyle/>
          <a:p>
            <a:endParaRPr lang="en-US"/>
          </a:p>
        </p:txBody>
      </p:sp>
      <p:sp>
        <p:nvSpPr>
          <p:cNvPr id="30786" name="Line 66"/>
          <p:cNvSpPr>
            <a:spLocks noChangeShapeType="1"/>
          </p:cNvSpPr>
          <p:nvPr/>
        </p:nvSpPr>
        <p:spPr bwMode="auto">
          <a:xfrm flipH="1">
            <a:off x="5867400" y="4953000"/>
            <a:ext cx="762000" cy="533400"/>
          </a:xfrm>
          <a:prstGeom prst="line">
            <a:avLst/>
          </a:prstGeom>
          <a:noFill/>
          <a:ln w="9525">
            <a:solidFill>
              <a:schemeClr val="tx1"/>
            </a:solidFill>
            <a:round/>
            <a:headEnd/>
            <a:tailEnd type="triangle" w="med" len="med"/>
          </a:ln>
          <a:effectLst/>
        </p:spPr>
        <p:txBody>
          <a:bodyPr/>
          <a:lstStyle/>
          <a:p>
            <a:endParaRPr lang="en-US"/>
          </a:p>
        </p:txBody>
      </p:sp>
      <p:sp>
        <p:nvSpPr>
          <p:cNvPr id="30787" name="AutoShape 67"/>
          <p:cNvSpPr>
            <a:spLocks noChangeArrowheads="1"/>
          </p:cNvSpPr>
          <p:nvPr/>
        </p:nvSpPr>
        <p:spPr bwMode="auto">
          <a:xfrm>
            <a:off x="6934200" y="4648200"/>
            <a:ext cx="228600" cy="304800"/>
          </a:xfrm>
          <a:prstGeom prst="rtTriangle">
            <a:avLst/>
          </a:prstGeom>
          <a:noFill/>
          <a:ln w="9525">
            <a:solidFill>
              <a:schemeClr val="tx1"/>
            </a:solidFill>
            <a:miter lim="800000"/>
            <a:headEnd/>
            <a:tailEnd/>
          </a:ln>
          <a:effectLst/>
        </p:spPr>
        <p:txBody>
          <a:bodyPr wrap="none" anchor="ctr"/>
          <a:lstStyle/>
          <a:p>
            <a:endParaRPr lang="en-US"/>
          </a:p>
        </p:txBody>
      </p:sp>
      <p:sp>
        <p:nvSpPr>
          <p:cNvPr id="30788" name="AutoShape 68"/>
          <p:cNvSpPr>
            <a:spLocks noChangeArrowheads="1"/>
          </p:cNvSpPr>
          <p:nvPr/>
        </p:nvSpPr>
        <p:spPr bwMode="auto">
          <a:xfrm flipV="1">
            <a:off x="6934200" y="4953000"/>
            <a:ext cx="228600" cy="304800"/>
          </a:xfrm>
          <a:prstGeom prst="rtTriangle">
            <a:avLst/>
          </a:prstGeom>
          <a:noFill/>
          <a:ln w="9525">
            <a:solidFill>
              <a:schemeClr val="tx1"/>
            </a:solidFill>
            <a:miter lim="800000"/>
            <a:headEnd/>
            <a:tailEnd/>
          </a:ln>
          <a:effectLst/>
        </p:spPr>
        <p:txBody>
          <a:bodyPr wrap="none" anchor="ctr"/>
          <a:lstStyle/>
          <a:p>
            <a:endParaRPr lang="en-US"/>
          </a:p>
        </p:txBody>
      </p:sp>
      <p:sp>
        <p:nvSpPr>
          <p:cNvPr id="30789" name="Line 69"/>
          <p:cNvSpPr>
            <a:spLocks noChangeShapeType="1"/>
          </p:cNvSpPr>
          <p:nvPr/>
        </p:nvSpPr>
        <p:spPr bwMode="auto">
          <a:xfrm>
            <a:off x="3733800" y="6248400"/>
            <a:ext cx="0" cy="228600"/>
          </a:xfrm>
          <a:prstGeom prst="line">
            <a:avLst/>
          </a:prstGeom>
          <a:noFill/>
          <a:ln w="9525">
            <a:solidFill>
              <a:schemeClr val="tx1"/>
            </a:solidFill>
            <a:round/>
            <a:headEnd/>
            <a:tailEnd/>
          </a:ln>
          <a:effectLst/>
        </p:spPr>
        <p:txBody>
          <a:bodyPr/>
          <a:lstStyle/>
          <a:p>
            <a:endParaRPr lang="en-US"/>
          </a:p>
        </p:txBody>
      </p:sp>
      <p:sp>
        <p:nvSpPr>
          <p:cNvPr id="30790" name="Line 70"/>
          <p:cNvSpPr>
            <a:spLocks noChangeShapeType="1"/>
          </p:cNvSpPr>
          <p:nvPr/>
        </p:nvSpPr>
        <p:spPr bwMode="auto">
          <a:xfrm>
            <a:off x="3962400" y="6248400"/>
            <a:ext cx="0" cy="228600"/>
          </a:xfrm>
          <a:prstGeom prst="line">
            <a:avLst/>
          </a:prstGeom>
          <a:noFill/>
          <a:ln w="9525">
            <a:solidFill>
              <a:schemeClr val="tx1"/>
            </a:solidFill>
            <a:round/>
            <a:headEnd/>
            <a:tailEnd/>
          </a:ln>
          <a:effectLst/>
        </p:spPr>
        <p:txBody>
          <a:bodyPr/>
          <a:lstStyle/>
          <a:p>
            <a:endParaRPr lang="en-US"/>
          </a:p>
        </p:txBody>
      </p:sp>
      <p:sp>
        <p:nvSpPr>
          <p:cNvPr id="30791" name="Line 71"/>
          <p:cNvSpPr>
            <a:spLocks noChangeShapeType="1"/>
          </p:cNvSpPr>
          <p:nvPr/>
        </p:nvSpPr>
        <p:spPr bwMode="auto">
          <a:xfrm>
            <a:off x="3505200" y="6248400"/>
            <a:ext cx="0" cy="228600"/>
          </a:xfrm>
          <a:prstGeom prst="line">
            <a:avLst/>
          </a:prstGeom>
          <a:noFill/>
          <a:ln w="9525">
            <a:solidFill>
              <a:schemeClr val="tx1"/>
            </a:solidFill>
            <a:round/>
            <a:headEnd/>
            <a:tailEnd/>
          </a:ln>
          <a:effectLst/>
        </p:spPr>
        <p:txBody>
          <a:bodyPr/>
          <a:lstStyle/>
          <a:p>
            <a:endParaRPr lang="en-US"/>
          </a:p>
        </p:txBody>
      </p:sp>
      <p:sp>
        <p:nvSpPr>
          <p:cNvPr id="30792" name="Line 72"/>
          <p:cNvSpPr>
            <a:spLocks noChangeShapeType="1"/>
          </p:cNvSpPr>
          <p:nvPr/>
        </p:nvSpPr>
        <p:spPr bwMode="auto">
          <a:xfrm>
            <a:off x="3276600" y="6248400"/>
            <a:ext cx="0" cy="228600"/>
          </a:xfrm>
          <a:prstGeom prst="line">
            <a:avLst/>
          </a:prstGeom>
          <a:noFill/>
          <a:ln w="9525">
            <a:solidFill>
              <a:schemeClr val="tx1"/>
            </a:solidFill>
            <a:round/>
            <a:headEnd/>
            <a:tailEnd/>
          </a:ln>
          <a:effectLst/>
        </p:spPr>
        <p:txBody>
          <a:bodyPr/>
          <a:lstStyle/>
          <a:p>
            <a:endParaRPr lang="en-US"/>
          </a:p>
        </p:txBody>
      </p:sp>
      <p:sp>
        <p:nvSpPr>
          <p:cNvPr id="30793" name="Line 73"/>
          <p:cNvSpPr>
            <a:spLocks noChangeShapeType="1"/>
          </p:cNvSpPr>
          <p:nvPr/>
        </p:nvSpPr>
        <p:spPr bwMode="auto">
          <a:xfrm flipV="1">
            <a:off x="2971800" y="6324600"/>
            <a:ext cx="304800" cy="0"/>
          </a:xfrm>
          <a:prstGeom prst="line">
            <a:avLst/>
          </a:prstGeom>
          <a:noFill/>
          <a:ln w="9525">
            <a:solidFill>
              <a:schemeClr val="tx1"/>
            </a:solidFill>
            <a:round/>
            <a:headEnd/>
            <a:tailEnd type="triangle" w="med" len="med"/>
          </a:ln>
          <a:effectLst/>
        </p:spPr>
        <p:txBody>
          <a:bodyPr/>
          <a:lstStyle/>
          <a:p>
            <a:endParaRPr lang="en-US"/>
          </a:p>
        </p:txBody>
      </p:sp>
      <p:sp>
        <p:nvSpPr>
          <p:cNvPr id="30794" name="Line 74"/>
          <p:cNvSpPr>
            <a:spLocks noChangeShapeType="1"/>
          </p:cNvSpPr>
          <p:nvPr/>
        </p:nvSpPr>
        <p:spPr bwMode="auto">
          <a:xfrm flipH="1">
            <a:off x="3962400" y="6324600"/>
            <a:ext cx="228600" cy="0"/>
          </a:xfrm>
          <a:prstGeom prst="line">
            <a:avLst/>
          </a:prstGeom>
          <a:noFill/>
          <a:ln w="9525">
            <a:solidFill>
              <a:schemeClr val="tx1"/>
            </a:solidFill>
            <a:round/>
            <a:headEnd/>
            <a:tailEnd type="triangle" w="med" len="med"/>
          </a:ln>
          <a:effectLst/>
        </p:spPr>
        <p:txBody>
          <a:bodyPr/>
          <a:lstStyle/>
          <a:p>
            <a:endParaRPr lang="en-US"/>
          </a:p>
        </p:txBody>
      </p:sp>
      <p:sp>
        <p:nvSpPr>
          <p:cNvPr id="30795" name="Line 75"/>
          <p:cNvSpPr>
            <a:spLocks noChangeShapeType="1"/>
          </p:cNvSpPr>
          <p:nvPr/>
        </p:nvSpPr>
        <p:spPr bwMode="auto">
          <a:xfrm>
            <a:off x="3505200" y="63246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0796" name="Text Box 76"/>
          <p:cNvSpPr txBox="1">
            <a:spLocks noChangeArrowheads="1"/>
          </p:cNvSpPr>
          <p:nvPr/>
        </p:nvSpPr>
        <p:spPr bwMode="auto">
          <a:xfrm>
            <a:off x="3200400" y="6477000"/>
            <a:ext cx="914400" cy="228600"/>
          </a:xfrm>
          <a:prstGeom prst="rect">
            <a:avLst/>
          </a:prstGeom>
          <a:noFill/>
          <a:ln w="9525">
            <a:noFill/>
            <a:miter lim="800000"/>
            <a:headEnd/>
            <a:tailEnd/>
          </a:ln>
          <a:effectLst/>
        </p:spPr>
        <p:txBody>
          <a:bodyPr>
            <a:spAutoFit/>
          </a:bodyPr>
          <a:lstStyle/>
          <a:p>
            <a:pPr>
              <a:spcBef>
                <a:spcPct val="50000"/>
              </a:spcBef>
            </a:pPr>
            <a:r>
              <a:rPr lang="en-US" sz="900"/>
              <a:t>1/2”         1/2”</a:t>
            </a:r>
          </a:p>
        </p:txBody>
      </p:sp>
      <p:sp>
        <p:nvSpPr>
          <p:cNvPr id="30797" name="Text Box 77"/>
          <p:cNvSpPr txBox="1">
            <a:spLocks noChangeArrowheads="1"/>
          </p:cNvSpPr>
          <p:nvPr/>
        </p:nvSpPr>
        <p:spPr bwMode="auto">
          <a:xfrm>
            <a:off x="6477000" y="4419600"/>
            <a:ext cx="533400" cy="1069975"/>
          </a:xfrm>
          <a:prstGeom prst="rect">
            <a:avLst/>
          </a:prstGeom>
          <a:noFill/>
          <a:ln w="9525">
            <a:noFill/>
            <a:miter lim="800000"/>
            <a:headEnd/>
            <a:tailEnd/>
          </a:ln>
          <a:effectLst/>
        </p:spPr>
        <p:txBody>
          <a:bodyPr>
            <a:spAutoFit/>
          </a:bodyPr>
          <a:lstStyle/>
          <a:p>
            <a:pPr>
              <a:spcBef>
                <a:spcPct val="50000"/>
              </a:spcBef>
            </a:pPr>
            <a:r>
              <a:rPr lang="en-US" sz="1600"/>
              <a:t>1/2</a:t>
            </a:r>
          </a:p>
          <a:p>
            <a:pPr>
              <a:spcBef>
                <a:spcPct val="50000"/>
              </a:spcBef>
            </a:pPr>
            <a:endParaRPr lang="en-US" sz="1600"/>
          </a:p>
          <a:p>
            <a:pPr>
              <a:spcBef>
                <a:spcPct val="50000"/>
              </a:spcBef>
            </a:pPr>
            <a:r>
              <a:rPr lang="en-US" sz="1600"/>
              <a:t>1/2</a:t>
            </a:r>
          </a:p>
        </p:txBody>
      </p:sp>
      <p:sp>
        <p:nvSpPr>
          <p:cNvPr id="30798" name="Text Box 78"/>
          <p:cNvSpPr txBox="1">
            <a:spLocks noChangeArrowheads="1"/>
          </p:cNvSpPr>
          <p:nvPr/>
        </p:nvSpPr>
        <p:spPr bwMode="auto">
          <a:xfrm>
            <a:off x="3670300" y="3429000"/>
            <a:ext cx="5473700" cy="822325"/>
          </a:xfrm>
          <a:prstGeom prst="rect">
            <a:avLst/>
          </a:prstGeom>
          <a:solidFill>
            <a:srgbClr val="FFFFFF"/>
          </a:solidFill>
          <a:ln w="9525">
            <a:noFill/>
            <a:miter lim="800000"/>
            <a:headEnd/>
            <a:tailEnd/>
          </a:ln>
          <a:effectLst/>
        </p:spPr>
        <p:txBody>
          <a:bodyPr wrap="none">
            <a:spAutoFit/>
          </a:bodyPr>
          <a:lstStyle/>
          <a:p>
            <a:r>
              <a:rPr lang="en-US">
                <a:latin typeface="Arial" charset="0"/>
              </a:rPr>
              <a:t>One-sided welds are max 80% efficient</a:t>
            </a:r>
          </a:p>
          <a:p>
            <a:r>
              <a:rPr lang="en-US">
                <a:latin typeface="Arial" charset="0"/>
              </a:rPr>
              <a:t>Two sided are 100% efficient</a:t>
            </a:r>
          </a:p>
        </p:txBody>
      </p:sp>
      <p:sp>
        <p:nvSpPr>
          <p:cNvPr id="30799" name="Line 79"/>
          <p:cNvSpPr>
            <a:spLocks noChangeShapeType="1"/>
          </p:cNvSpPr>
          <p:nvPr/>
        </p:nvSpPr>
        <p:spPr bwMode="auto">
          <a:xfrm flipH="1" flipV="1">
            <a:off x="3124200" y="3048000"/>
            <a:ext cx="381000" cy="533400"/>
          </a:xfrm>
          <a:prstGeom prst="line">
            <a:avLst/>
          </a:prstGeom>
          <a:noFill/>
          <a:ln w="9525">
            <a:solidFill>
              <a:schemeClr val="tx1"/>
            </a:solidFill>
            <a:round/>
            <a:headEnd/>
            <a:tailEnd type="triangle" w="med" len="med"/>
          </a:ln>
          <a:effectLst/>
        </p:spPr>
        <p:txBody>
          <a:bodyPr/>
          <a:lstStyle/>
          <a:p>
            <a:endParaRPr lang="en-US"/>
          </a:p>
        </p:txBody>
      </p:sp>
      <p:sp>
        <p:nvSpPr>
          <p:cNvPr id="30800" name="Line 80"/>
          <p:cNvSpPr>
            <a:spLocks noChangeShapeType="1"/>
          </p:cNvSpPr>
          <p:nvPr/>
        </p:nvSpPr>
        <p:spPr bwMode="auto">
          <a:xfrm flipH="1">
            <a:off x="3810000" y="4343400"/>
            <a:ext cx="152400" cy="457200"/>
          </a:xfrm>
          <a:prstGeom prst="line">
            <a:avLst/>
          </a:prstGeom>
          <a:noFill/>
          <a:ln w="9525">
            <a:solidFill>
              <a:schemeClr val="tx1"/>
            </a:solidFill>
            <a:round/>
            <a:headEnd/>
            <a:tailEnd type="triangle" w="med" len="med"/>
          </a:ln>
          <a:effectLst/>
        </p:spPr>
        <p:txBody>
          <a:bodyPr/>
          <a:lstStyle/>
          <a:p>
            <a:endParaRPr lang="en-US"/>
          </a:p>
        </p:txBody>
      </p:sp>
      <p:sp>
        <p:nvSpPr>
          <p:cNvPr id="30802" name="Text Box 82"/>
          <p:cNvSpPr txBox="1">
            <a:spLocks noChangeArrowheads="1"/>
          </p:cNvSpPr>
          <p:nvPr/>
        </p:nvSpPr>
        <p:spPr bwMode="auto">
          <a:xfrm>
            <a:off x="4876800" y="2590800"/>
            <a:ext cx="4051300" cy="457200"/>
          </a:xfrm>
          <a:prstGeom prst="rect">
            <a:avLst/>
          </a:prstGeom>
          <a:solidFill>
            <a:srgbClr val="FFFFFF"/>
          </a:solidFill>
          <a:ln w="9525">
            <a:noFill/>
            <a:miter lim="800000"/>
            <a:headEnd/>
            <a:tailEnd/>
          </a:ln>
          <a:effectLst/>
        </p:spPr>
        <p:txBody>
          <a:bodyPr wrap="none">
            <a:spAutoFit/>
          </a:bodyPr>
          <a:lstStyle/>
          <a:p>
            <a:r>
              <a:rPr lang="en-US"/>
              <a:t>Geometry symbol for V-groove</a:t>
            </a:r>
          </a:p>
        </p:txBody>
      </p:sp>
      <p:sp>
        <p:nvSpPr>
          <p:cNvPr id="30803" name="Line 83"/>
          <p:cNvSpPr>
            <a:spLocks noChangeShapeType="1"/>
          </p:cNvSpPr>
          <p:nvPr/>
        </p:nvSpPr>
        <p:spPr bwMode="auto">
          <a:xfrm flipH="1" flipV="1">
            <a:off x="4267200" y="2743200"/>
            <a:ext cx="6096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p:spPr>
        <p:txBody>
          <a:bodyPr/>
          <a:lstStyle/>
          <a:p>
            <a:r>
              <a:rPr lang="en-US"/>
              <a:t>Weld Symbols (Butt Joints)</a:t>
            </a:r>
          </a:p>
        </p:txBody>
      </p:sp>
      <p:graphicFrame>
        <p:nvGraphicFramePr>
          <p:cNvPr id="26627" name="Object 3"/>
          <p:cNvGraphicFramePr>
            <a:graphicFrameLocks noChangeAspect="1"/>
          </p:cNvGraphicFramePr>
          <p:nvPr/>
        </p:nvGraphicFramePr>
        <p:xfrm>
          <a:off x="685800" y="2057400"/>
          <a:ext cx="3124200" cy="1981200"/>
        </p:xfrm>
        <a:graphic>
          <a:graphicData uri="http://schemas.openxmlformats.org/presentationml/2006/ole">
            <p:oleObj spid="_x0000_s26627" name="Scanned Photo" r:id="rId5" imgW="10523810" imgH="6676190" progId="">
              <p:embed/>
            </p:oleObj>
          </a:graphicData>
        </a:graphic>
      </p:graphicFrame>
      <p:graphicFrame>
        <p:nvGraphicFramePr>
          <p:cNvPr id="26628" name="Object 4"/>
          <p:cNvGraphicFramePr>
            <a:graphicFrameLocks noChangeAspect="1"/>
          </p:cNvGraphicFramePr>
          <p:nvPr/>
        </p:nvGraphicFramePr>
        <p:xfrm>
          <a:off x="609600" y="4191000"/>
          <a:ext cx="3200400" cy="2259013"/>
        </p:xfrm>
        <a:graphic>
          <a:graphicData uri="http://schemas.openxmlformats.org/presentationml/2006/ole">
            <p:oleObj spid="_x0000_s26628" name="Scanned Photo" r:id="rId6" imgW="10104762" imgH="7133333" progId="">
              <p:embed/>
            </p:oleObj>
          </a:graphicData>
        </a:graphic>
      </p:graphicFrame>
      <p:graphicFrame>
        <p:nvGraphicFramePr>
          <p:cNvPr id="26629" name="Object 5"/>
          <p:cNvGraphicFramePr>
            <a:graphicFrameLocks noChangeAspect="1"/>
          </p:cNvGraphicFramePr>
          <p:nvPr/>
        </p:nvGraphicFramePr>
        <p:xfrm>
          <a:off x="5638800" y="1981200"/>
          <a:ext cx="3124200" cy="2071688"/>
        </p:xfrm>
        <a:graphic>
          <a:graphicData uri="http://schemas.openxmlformats.org/presentationml/2006/ole">
            <p:oleObj spid="_x0000_s26629" name="Scanned Photo" r:id="rId7" imgW="10523810" imgH="6980952" progId="">
              <p:embed/>
            </p:oleObj>
          </a:graphicData>
        </a:graphic>
      </p:graphicFrame>
      <p:graphicFrame>
        <p:nvGraphicFramePr>
          <p:cNvPr id="26630" name="Object 6"/>
          <p:cNvGraphicFramePr>
            <a:graphicFrameLocks noChangeAspect="1"/>
          </p:cNvGraphicFramePr>
          <p:nvPr/>
        </p:nvGraphicFramePr>
        <p:xfrm>
          <a:off x="5715000" y="4343400"/>
          <a:ext cx="3200400" cy="2028825"/>
        </p:xfrm>
        <a:graphic>
          <a:graphicData uri="http://schemas.openxmlformats.org/presentationml/2006/ole">
            <p:oleObj spid="_x0000_s26630" name="Scanned Photo" r:id="rId8" imgW="10523810" imgH="6676190" progId="">
              <p:embed/>
            </p:oleObj>
          </a:graphicData>
        </a:graphic>
      </p:graphicFrame>
      <p:sp>
        <p:nvSpPr>
          <p:cNvPr id="26631" name="Text Box 7"/>
          <p:cNvSpPr txBox="1">
            <a:spLocks noChangeArrowheads="1"/>
          </p:cNvSpPr>
          <p:nvPr/>
        </p:nvSpPr>
        <p:spPr bwMode="auto">
          <a:xfrm>
            <a:off x="6629400" y="6324600"/>
            <a:ext cx="1447800" cy="304800"/>
          </a:xfrm>
          <a:prstGeom prst="rect">
            <a:avLst/>
          </a:prstGeom>
          <a:solidFill>
            <a:srgbClr val="FFFFFF"/>
          </a:solidFill>
          <a:ln w="9525">
            <a:noFill/>
            <a:miter lim="800000"/>
            <a:headEnd/>
            <a:tailEnd/>
          </a:ln>
          <a:effectLst/>
        </p:spPr>
        <p:txBody>
          <a:bodyPr>
            <a:spAutoFit/>
          </a:bodyPr>
          <a:lstStyle/>
          <a:p>
            <a:pPr algn="ctr">
              <a:spcBef>
                <a:spcPct val="50000"/>
              </a:spcBef>
            </a:pPr>
            <a:r>
              <a:rPr lang="en-US" sz="1400" b="1"/>
              <a:t>Backing</a:t>
            </a:r>
          </a:p>
        </p:txBody>
      </p:sp>
      <p:sp>
        <p:nvSpPr>
          <p:cNvPr id="26632" name="AutoShape 8"/>
          <p:cNvSpPr>
            <a:spLocks noChangeArrowheads="1"/>
          </p:cNvSpPr>
          <p:nvPr/>
        </p:nvSpPr>
        <p:spPr bwMode="auto">
          <a:xfrm>
            <a:off x="7086600" y="4572000"/>
            <a:ext cx="381000" cy="381000"/>
          </a:xfrm>
          <a:prstGeom prst="octagon">
            <a:avLst>
              <a:gd name="adj" fmla="val 29287"/>
            </a:avLst>
          </a:prstGeom>
          <a:solidFill>
            <a:srgbClr val="FFFFFF"/>
          </a:solidFill>
          <a:ln w="9525">
            <a:solidFill>
              <a:srgbClr val="FFFFFF"/>
            </a:solidFill>
            <a:miter lim="800000"/>
            <a:headEnd/>
            <a:tailEnd/>
          </a:ln>
          <a:effectLst/>
        </p:spPr>
        <p:txBody>
          <a:bodyPr wrap="none" anchor="ctr"/>
          <a:lstStyle/>
          <a:p>
            <a:endParaRPr lang="en-US"/>
          </a:p>
        </p:txBody>
      </p:sp>
      <p:sp>
        <p:nvSpPr>
          <p:cNvPr id="26636" name="Line 12"/>
          <p:cNvSpPr>
            <a:spLocks noChangeShapeType="1"/>
          </p:cNvSpPr>
          <p:nvPr/>
        </p:nvSpPr>
        <p:spPr bwMode="auto">
          <a:xfrm flipH="1">
            <a:off x="7086600" y="4648200"/>
            <a:ext cx="381000" cy="0"/>
          </a:xfrm>
          <a:prstGeom prst="line">
            <a:avLst/>
          </a:prstGeom>
          <a:noFill/>
          <a:ln w="9525">
            <a:solidFill>
              <a:schemeClr val="tx1"/>
            </a:solidFill>
            <a:round/>
            <a:headEnd/>
            <a:tailEnd/>
          </a:ln>
          <a:effectLst/>
        </p:spPr>
        <p:txBody>
          <a:bodyPr/>
          <a:lstStyle/>
          <a:p>
            <a:endParaRPr lang="en-US"/>
          </a:p>
        </p:txBody>
      </p:sp>
      <p:sp>
        <p:nvSpPr>
          <p:cNvPr id="26641" name="Freeform 17"/>
          <p:cNvSpPr>
            <a:spLocks/>
          </p:cNvSpPr>
          <p:nvPr/>
        </p:nvSpPr>
        <p:spPr bwMode="auto">
          <a:xfrm>
            <a:off x="7086600" y="4648200"/>
            <a:ext cx="381000" cy="177800"/>
          </a:xfrm>
          <a:custGeom>
            <a:avLst/>
            <a:gdLst/>
            <a:ahLst/>
            <a:cxnLst>
              <a:cxn ang="0">
                <a:pos x="0" y="0"/>
              </a:cxn>
              <a:cxn ang="0">
                <a:pos x="48" y="96"/>
              </a:cxn>
              <a:cxn ang="0">
                <a:pos x="192" y="96"/>
              </a:cxn>
              <a:cxn ang="0">
                <a:pos x="240" y="0"/>
              </a:cxn>
            </a:cxnLst>
            <a:rect l="0" t="0" r="r" b="b"/>
            <a:pathLst>
              <a:path w="240" h="112">
                <a:moveTo>
                  <a:pt x="0" y="0"/>
                </a:moveTo>
                <a:cubicBezTo>
                  <a:pt x="8" y="40"/>
                  <a:pt x="16" y="80"/>
                  <a:pt x="48" y="96"/>
                </a:cubicBezTo>
                <a:cubicBezTo>
                  <a:pt x="80" y="112"/>
                  <a:pt x="160" y="112"/>
                  <a:pt x="192" y="96"/>
                </a:cubicBezTo>
                <a:cubicBezTo>
                  <a:pt x="224" y="80"/>
                  <a:pt x="232" y="40"/>
                  <a:pt x="240" y="0"/>
                </a:cubicBezTo>
              </a:path>
            </a:pathLst>
          </a:custGeom>
          <a:noFill/>
          <a:ln w="9525">
            <a:solidFill>
              <a:schemeClr val="tx1"/>
            </a:solidFill>
            <a:round/>
            <a:headEnd/>
            <a:tailEnd/>
          </a:ln>
          <a:effectLst/>
        </p:spPr>
        <p:txBody>
          <a:bodyPr/>
          <a:lstStyle/>
          <a:p>
            <a:endParaRPr lang="en-US"/>
          </a:p>
        </p:txBody>
      </p:sp>
      <p:sp>
        <p:nvSpPr>
          <p:cNvPr id="26642" name="Rectangle 18"/>
          <p:cNvSpPr>
            <a:spLocks noChangeArrowheads="1"/>
          </p:cNvSpPr>
          <p:nvPr/>
        </p:nvSpPr>
        <p:spPr bwMode="auto">
          <a:xfrm>
            <a:off x="6705600" y="6096000"/>
            <a:ext cx="1295400" cy="228600"/>
          </a:xfrm>
          <a:prstGeom prst="rect">
            <a:avLst/>
          </a:prstGeom>
          <a:solidFill>
            <a:srgbClr val="FFFFFF"/>
          </a:solidFill>
          <a:ln w="2857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out)">
                                      <p:cBhvr>
                                        <p:cTn id="7" dur="500"/>
                                        <p:tgtEl>
                                          <p:spTgt spid="2662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ox(out)">
                                      <p:cBhvr>
                                        <p:cTn id="12" dur="500"/>
                                        <p:tgtEl>
                                          <p:spTgt spid="26630"/>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 calcmode="lin" valueType="num">
                                      <p:cBhvr additive="base">
                                        <p:cTn id="17" dur="500" fill="hold"/>
                                        <p:tgtEl>
                                          <p:spTgt spid="26628"/>
                                        </p:tgtEl>
                                        <p:attrNameLst>
                                          <p:attrName>ppt_x</p:attrName>
                                        </p:attrNameLst>
                                      </p:cBhvr>
                                      <p:tavLst>
                                        <p:tav tm="0">
                                          <p:val>
                                            <p:strVal val="0-#ppt_w/2"/>
                                          </p:val>
                                        </p:tav>
                                        <p:tav tm="100000">
                                          <p:val>
                                            <p:strVal val="#ppt_x"/>
                                          </p:val>
                                        </p:tav>
                                      </p:tavLst>
                                    </p:anim>
                                    <p:anim calcmode="lin" valueType="num">
                                      <p:cBhvr additive="base">
                                        <p:cTn id="18" dur="500" fill="hold"/>
                                        <p:tgtEl>
                                          <p:spTgt spid="26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26629"/>
                                        </p:tgtEl>
                                        <p:attrNameLst>
                                          <p:attrName>style.visibility</p:attrName>
                                        </p:attrNameLst>
                                      </p:cBhvr>
                                      <p:to>
                                        <p:strVal val="visible"/>
                                      </p:to>
                                    </p:set>
                                    <p:animEffect transition="in" filter="box(out)">
                                      <p:cBhvr>
                                        <p:cTn id="23" dur="500"/>
                                        <p:tgtEl>
                                          <p:spTgt spid="26629"/>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p:spPr>
        <p:txBody>
          <a:bodyPr/>
          <a:lstStyle/>
          <a:p>
            <a:r>
              <a:rPr lang="en-US"/>
              <a:t>Weld Symbol (Fillet Joints)</a:t>
            </a:r>
          </a:p>
        </p:txBody>
      </p:sp>
      <p:graphicFrame>
        <p:nvGraphicFramePr>
          <p:cNvPr id="27654" name="Object 6"/>
          <p:cNvGraphicFramePr>
            <a:graphicFrameLocks noChangeAspect="1"/>
          </p:cNvGraphicFramePr>
          <p:nvPr/>
        </p:nvGraphicFramePr>
        <p:xfrm>
          <a:off x="381000" y="2286000"/>
          <a:ext cx="2697163" cy="4038600"/>
        </p:xfrm>
        <a:graphic>
          <a:graphicData uri="http://schemas.openxmlformats.org/presentationml/2006/ole">
            <p:oleObj spid="_x0000_s27654" name="Scanned Photo" r:id="rId6" imgW="6980952" imgH="10447619" progId="">
              <p:embed/>
            </p:oleObj>
          </a:graphicData>
        </a:graphic>
      </p:graphicFrame>
      <p:graphicFrame>
        <p:nvGraphicFramePr>
          <p:cNvPr id="27655" name="Object 7"/>
          <p:cNvGraphicFramePr>
            <a:graphicFrameLocks noChangeAspect="1"/>
          </p:cNvGraphicFramePr>
          <p:nvPr/>
        </p:nvGraphicFramePr>
        <p:xfrm>
          <a:off x="3048000" y="2286000"/>
          <a:ext cx="2970213" cy="4064000"/>
        </p:xfrm>
        <a:graphic>
          <a:graphicData uri="http://schemas.openxmlformats.org/presentationml/2006/ole">
            <p:oleObj spid="_x0000_s27655" name="Photo Editor Photo" r:id="rId7" imgW="8276190" imgH="11323810" progId="">
              <p:embed/>
            </p:oleObj>
          </a:graphicData>
        </a:graphic>
      </p:graphicFrame>
      <p:graphicFrame>
        <p:nvGraphicFramePr>
          <p:cNvPr id="27656" name="Object 8"/>
          <p:cNvGraphicFramePr>
            <a:graphicFrameLocks noChangeAspect="1"/>
          </p:cNvGraphicFramePr>
          <p:nvPr/>
        </p:nvGraphicFramePr>
        <p:xfrm>
          <a:off x="6019800" y="2286000"/>
          <a:ext cx="2724150" cy="4064000"/>
        </p:xfrm>
        <a:graphic>
          <a:graphicData uri="http://schemas.openxmlformats.org/presentationml/2006/ole">
            <p:oleObj spid="_x0000_s27656" name="Photo Editor Photo" r:id="rId8" imgW="7361905" imgH="10980952" progId="">
              <p:embed/>
            </p:oleObj>
          </a:graphicData>
        </a:graphic>
      </p:graphicFrame>
      <p:sp>
        <p:nvSpPr>
          <p:cNvPr id="27657" name="Line 9"/>
          <p:cNvSpPr>
            <a:spLocks noChangeShapeType="1"/>
          </p:cNvSpPr>
          <p:nvPr/>
        </p:nvSpPr>
        <p:spPr bwMode="auto">
          <a:xfrm flipH="1">
            <a:off x="7315200" y="3048000"/>
            <a:ext cx="381000" cy="0"/>
          </a:xfrm>
          <a:prstGeom prst="line">
            <a:avLst/>
          </a:prstGeom>
          <a:noFill/>
          <a:ln w="2857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ox(out)">
                                      <p:cBhvr>
                                        <p:cTn id="7" dur="500"/>
                                        <p:tgtEl>
                                          <p:spTgt spid="2765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 calcmode="lin" valueType="num">
                                      <p:cBhvr additive="base">
                                        <p:cTn id="12" dur="500" fill="hold"/>
                                        <p:tgtEl>
                                          <p:spTgt spid="27655"/>
                                        </p:tgtEl>
                                        <p:attrNameLst>
                                          <p:attrName>ppt_x</p:attrName>
                                        </p:attrNameLst>
                                      </p:cBhvr>
                                      <p:tavLst>
                                        <p:tav tm="0">
                                          <p:val>
                                            <p:strVal val="0-#ppt_w/2"/>
                                          </p:val>
                                        </p:tav>
                                        <p:tav tm="100000">
                                          <p:val>
                                            <p:strVal val="#ppt_x"/>
                                          </p:val>
                                        </p:tav>
                                      </p:tavLst>
                                    </p:anim>
                                    <p:anim calcmode="lin" valueType="num">
                                      <p:cBhvr additive="base">
                                        <p:cTn id="13" dur="500" fill="hold"/>
                                        <p:tgtEl>
                                          <p:spTgt spid="276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7656"/>
                                        </p:tgtEl>
                                        <p:attrNameLst>
                                          <p:attrName>style.visibility</p:attrName>
                                        </p:attrNameLst>
                                      </p:cBhvr>
                                      <p:to>
                                        <p:strVal val="visible"/>
                                      </p:to>
                                    </p:set>
                                    <p:anim calcmode="lin" valueType="num">
                                      <p:cBhvr additive="base">
                                        <p:cTn id="18" dur="500" fill="hold"/>
                                        <p:tgtEl>
                                          <p:spTgt spid="27656"/>
                                        </p:tgtEl>
                                        <p:attrNameLst>
                                          <p:attrName>ppt_x</p:attrName>
                                        </p:attrNameLst>
                                      </p:cBhvr>
                                      <p:tavLst>
                                        <p:tav tm="0">
                                          <p:val>
                                            <p:strVal val="1+#ppt_w/2"/>
                                          </p:val>
                                        </p:tav>
                                        <p:tav tm="100000">
                                          <p:val>
                                            <p:strVal val="#ppt_x"/>
                                          </p:val>
                                        </p:tav>
                                      </p:tavLst>
                                    </p:anim>
                                    <p:anim calcmode="lin" valueType="num">
                                      <p:cBhvr additive="base">
                                        <p:cTn id="19" dur="500" fill="hold"/>
                                        <p:tgtEl>
                                          <p:spTgt spid="276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924800" cy="1143000"/>
          </a:xfrm>
          <a:ln/>
        </p:spPr>
        <p:txBody>
          <a:bodyPr/>
          <a:lstStyle/>
          <a:p>
            <a:r>
              <a:rPr lang="en-US"/>
              <a:t>Weld Symbol (Corner Joints)</a:t>
            </a:r>
          </a:p>
        </p:txBody>
      </p:sp>
      <p:grpSp>
        <p:nvGrpSpPr>
          <p:cNvPr id="28675" name="Group 3"/>
          <p:cNvGrpSpPr>
            <a:grpSpLocks/>
          </p:cNvGrpSpPr>
          <p:nvPr/>
        </p:nvGrpSpPr>
        <p:grpSpPr bwMode="auto">
          <a:xfrm>
            <a:off x="685800" y="2133600"/>
            <a:ext cx="7924800" cy="3505200"/>
            <a:chOff x="576" y="1296"/>
            <a:chExt cx="4992" cy="2208"/>
          </a:xfrm>
        </p:grpSpPr>
        <p:graphicFrame>
          <p:nvGraphicFramePr>
            <p:cNvPr id="28676" name="Object 4"/>
            <p:cNvGraphicFramePr>
              <a:graphicFrameLocks noChangeAspect="1"/>
            </p:cNvGraphicFramePr>
            <p:nvPr/>
          </p:nvGraphicFramePr>
          <p:xfrm>
            <a:off x="576" y="1296"/>
            <a:ext cx="1760" cy="2208"/>
          </p:xfrm>
          <a:graphic>
            <a:graphicData uri="http://schemas.openxmlformats.org/presentationml/2006/ole">
              <p:oleObj spid="_x0000_s28676" name="Photo Editor Photo" r:id="rId4" imgW="6792273" imgH="9116698" progId="">
                <p:embed/>
              </p:oleObj>
            </a:graphicData>
          </a:graphic>
        </p:graphicFrame>
        <p:graphicFrame>
          <p:nvGraphicFramePr>
            <p:cNvPr id="28677" name="Object 5"/>
            <p:cNvGraphicFramePr>
              <a:graphicFrameLocks noChangeAspect="1"/>
            </p:cNvGraphicFramePr>
            <p:nvPr/>
          </p:nvGraphicFramePr>
          <p:xfrm>
            <a:off x="2256" y="1296"/>
            <a:ext cx="3312" cy="2208"/>
          </p:xfrm>
          <a:graphic>
            <a:graphicData uri="http://schemas.openxmlformats.org/presentationml/2006/ole">
              <p:oleObj spid="_x0000_s28677" name="Photo Editor Photo" r:id="rId5" imgW="12847619" imgH="8733333"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8001000" cy="1981200"/>
          </a:xfrm>
        </p:spPr>
        <p:txBody>
          <a:bodyPr/>
          <a:lstStyle/>
          <a:p>
            <a:r>
              <a:rPr lang="en-US" sz="5400" dirty="0" smtClean="0"/>
              <a:t>Non - Conventional Welding Process</a:t>
            </a:r>
            <a:endParaRPr lang="en-US" sz="5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p:spPr>
        <p:txBody>
          <a:bodyPr/>
          <a:lstStyle/>
          <a:p>
            <a:r>
              <a:rPr lang="en-US" dirty="0" smtClean="0"/>
              <a:t>Thermit Welding (TW)</a:t>
            </a:r>
            <a:endParaRPr lang="en-US" dirty="0"/>
          </a:p>
        </p:txBody>
      </p:sp>
      <p:sp>
        <p:nvSpPr>
          <p:cNvPr id="23555" name="Rectangle 3"/>
          <p:cNvSpPr>
            <a:spLocks noGrp="1" noChangeArrowheads="1"/>
          </p:cNvSpPr>
          <p:nvPr>
            <p:ph type="body" idx="1"/>
          </p:nvPr>
        </p:nvSpPr>
        <p:spPr>
          <a:xfrm>
            <a:off x="685800" y="1981200"/>
            <a:ext cx="7772400" cy="4419600"/>
          </a:xfrm>
          <a:ln/>
        </p:spPr>
        <p:txBody>
          <a:bodyPr/>
          <a:lstStyle/>
          <a:p>
            <a:pPr eaLnBrk="1" hangingPunct="1">
              <a:lnSpc>
                <a:spcPct val="150000"/>
              </a:lnSpc>
              <a:buFont typeface="Wingdings" pitchFamily="2" charset="2"/>
              <a:buNone/>
            </a:pPr>
            <a:r>
              <a:rPr lang="en-US" sz="2000" dirty="0" smtClean="0"/>
              <a:t>FW process in which heat for coalescence is produced by superheated molten metal from the chemical reaction of thermit</a:t>
            </a:r>
          </a:p>
          <a:p>
            <a:pPr eaLnBrk="1" hangingPunct="1">
              <a:lnSpc>
                <a:spcPct val="150000"/>
              </a:lnSpc>
            </a:pPr>
            <a:r>
              <a:rPr lang="en-US" sz="2000" i="1" dirty="0" smtClean="0"/>
              <a:t>Thermit</a:t>
            </a:r>
            <a:r>
              <a:rPr lang="en-US" sz="2000" dirty="0" smtClean="0"/>
              <a:t> </a:t>
            </a:r>
            <a:r>
              <a:rPr lang="en-US" sz="2000" i="1" dirty="0" smtClean="0"/>
              <a:t>=</a:t>
            </a:r>
            <a:r>
              <a:rPr lang="en-US" sz="2000" dirty="0" smtClean="0"/>
              <a:t> mixture of Al and Fe</a:t>
            </a:r>
            <a:r>
              <a:rPr lang="en-US" sz="2000" baseline="-25000" dirty="0" smtClean="0"/>
              <a:t>3</a:t>
            </a:r>
            <a:r>
              <a:rPr lang="en-US" sz="2000" dirty="0" smtClean="0"/>
              <a:t>O</a:t>
            </a:r>
            <a:r>
              <a:rPr lang="en-US" sz="2000" baseline="-25000" dirty="0" smtClean="0"/>
              <a:t>4</a:t>
            </a:r>
            <a:r>
              <a:rPr lang="en-US" sz="2000" dirty="0" smtClean="0"/>
              <a:t> fine powders that produce an exothermic reaction when ignited </a:t>
            </a:r>
          </a:p>
          <a:p>
            <a:pPr eaLnBrk="1" hangingPunct="1">
              <a:lnSpc>
                <a:spcPct val="150000"/>
              </a:lnSpc>
            </a:pPr>
            <a:r>
              <a:rPr lang="en-US" sz="2000" dirty="0" smtClean="0"/>
              <a:t>Also used for incendiary bombs </a:t>
            </a:r>
          </a:p>
          <a:p>
            <a:pPr eaLnBrk="1" hangingPunct="1">
              <a:lnSpc>
                <a:spcPct val="150000"/>
              </a:lnSpc>
            </a:pPr>
            <a:r>
              <a:rPr lang="en-US" sz="2000" dirty="0" smtClean="0"/>
              <a:t>Filler metal obtained from liquid metal</a:t>
            </a:r>
          </a:p>
          <a:p>
            <a:pPr eaLnBrk="1" hangingPunct="1">
              <a:lnSpc>
                <a:spcPct val="150000"/>
              </a:lnSpc>
            </a:pPr>
            <a:r>
              <a:rPr lang="en-US" sz="2000" dirty="0" smtClean="0"/>
              <a:t>Process used for joining, but has more in common with casting than welding </a:t>
            </a:r>
          </a:p>
          <a:p>
            <a:pPr>
              <a:lnSpc>
                <a:spcPct val="80000"/>
              </a:lnSpc>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 </a:t>
            </a:r>
            <a:endParaRPr lang="en-US" dirty="0"/>
          </a:p>
        </p:txBody>
      </p:sp>
      <p:sp>
        <p:nvSpPr>
          <p:cNvPr id="3" name="Content Placeholder 2"/>
          <p:cNvSpPr>
            <a:spLocks noGrp="1"/>
          </p:cNvSpPr>
          <p:nvPr>
            <p:ph idx="1"/>
          </p:nvPr>
        </p:nvSpPr>
        <p:spPr/>
        <p:txBody>
          <a:bodyPr/>
          <a:lstStyle/>
          <a:p>
            <a:pPr algn="just"/>
            <a:r>
              <a:rPr lang="en-US" dirty="0" smtClean="0"/>
              <a:t>The AWS definition for welding process is </a:t>
            </a:r>
            <a:r>
              <a:rPr lang="en-US" sz="2400" dirty="0" smtClean="0">
                <a:solidFill>
                  <a:schemeClr val="bg1"/>
                </a:solidFill>
              </a:rPr>
              <a:t>“ A materials joining process which produce coalescence of materials by heating them to suitable temperature with or without he application of pressure or by the application of pressure alone and with or without use of filler metal”.</a:t>
            </a:r>
          </a:p>
          <a:p>
            <a:pPr algn="just"/>
            <a:r>
              <a:rPr lang="en-US" dirty="0" smtClean="0"/>
              <a:t>Filler (if used) has a melting temperature similar to the parts being joint.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Thermit Welding (TW)</a:t>
            </a:r>
            <a:endParaRPr lang="en-US" dirty="0"/>
          </a:p>
        </p:txBody>
      </p:sp>
      <p:sp>
        <p:nvSpPr>
          <p:cNvPr id="3" name="Content Placeholder 2"/>
          <p:cNvSpPr>
            <a:spLocks noGrp="1"/>
          </p:cNvSpPr>
          <p:nvPr>
            <p:ph idx="1"/>
          </p:nvPr>
        </p:nvSpPr>
        <p:spPr>
          <a:xfrm>
            <a:off x="762000" y="5029200"/>
            <a:ext cx="7772400" cy="1447800"/>
          </a:xfrm>
        </p:spPr>
        <p:txBody>
          <a:bodyPr/>
          <a:lstStyle/>
          <a:p>
            <a:pPr>
              <a:buNone/>
            </a:pPr>
            <a:r>
              <a:rPr lang="en-US" sz="2400" u="sng" dirty="0" smtClean="0"/>
              <a:t>Thermit welding: </a:t>
            </a:r>
            <a:r>
              <a:rPr lang="en-US" sz="2400" dirty="0" smtClean="0"/>
              <a:t>(1) Thermit ignited; (2) crucible tapped, superheated metal flows into mold; (3) metal solidifies to produce weld joint.</a:t>
            </a:r>
          </a:p>
          <a:p>
            <a:endParaRPr lang="en-US" dirty="0"/>
          </a:p>
        </p:txBody>
      </p:sp>
      <p:pic>
        <p:nvPicPr>
          <p:cNvPr id="4" name="Picture 6" descr="w0447c"/>
          <p:cNvPicPr>
            <a:picLocks noChangeAspect="1" noChangeArrowheads="1"/>
          </p:cNvPicPr>
          <p:nvPr/>
        </p:nvPicPr>
        <p:blipFill>
          <a:blip r:embed="rId2" cstate="print"/>
          <a:srcRect/>
          <a:stretch>
            <a:fillRect/>
          </a:stretch>
        </p:blipFill>
        <p:spPr bwMode="auto">
          <a:xfrm>
            <a:off x="381000" y="1524000"/>
            <a:ext cx="8363932" cy="32766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 Applications</a:t>
            </a:r>
            <a:endParaRPr lang="en-US" dirty="0"/>
          </a:p>
        </p:txBody>
      </p:sp>
      <p:sp>
        <p:nvSpPr>
          <p:cNvPr id="3" name="Content Placeholder 2"/>
          <p:cNvSpPr>
            <a:spLocks noGrp="1"/>
          </p:cNvSpPr>
          <p:nvPr>
            <p:ph idx="1"/>
          </p:nvPr>
        </p:nvSpPr>
        <p:spPr/>
        <p:txBody>
          <a:bodyPr/>
          <a:lstStyle/>
          <a:p>
            <a:pPr eaLnBrk="1" hangingPunct="1"/>
            <a:r>
              <a:rPr lang="en-US" dirty="0" smtClean="0"/>
              <a:t>Joining of railroad rails</a:t>
            </a:r>
          </a:p>
          <a:p>
            <a:pPr eaLnBrk="1" hangingPunct="1"/>
            <a:r>
              <a:rPr lang="en-US" dirty="0" smtClean="0"/>
              <a:t>Repair of cracks in large steel castings and forgings</a:t>
            </a:r>
          </a:p>
          <a:p>
            <a:pPr eaLnBrk="1" hangingPunct="1"/>
            <a:r>
              <a:rPr lang="en-US" dirty="0" smtClean="0"/>
              <a:t>Weld surface is often smooth enough that no finishing is required</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051"/>
          <p:cNvPicPr>
            <a:picLocks noChangeAspect="1" noChangeArrowheads="1"/>
          </p:cNvPicPr>
          <p:nvPr/>
        </p:nvPicPr>
        <p:blipFill>
          <a:blip r:embed="rId2" cstate="print"/>
          <a:srcRect/>
          <a:stretch>
            <a:fillRect/>
          </a:stretch>
        </p:blipFill>
        <p:spPr bwMode="auto">
          <a:xfrm>
            <a:off x="228600" y="228600"/>
            <a:ext cx="8742556" cy="6400800"/>
          </a:xfrm>
          <a:prstGeom prst="rect">
            <a:avLst/>
          </a:prstGeom>
          <a:noFill/>
          <a:ln w="12700">
            <a:noFill/>
            <a:miter lim="800000"/>
            <a:headEnd type="none" w="sm" len="sm"/>
            <a:tailEnd type="none" w="sm" len="sm"/>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Welding</a:t>
            </a:r>
          </a:p>
        </p:txBody>
      </p:sp>
      <p:sp>
        <p:nvSpPr>
          <p:cNvPr id="3" name="Content Placeholder 2"/>
          <p:cNvSpPr>
            <a:spLocks noGrp="1"/>
          </p:cNvSpPr>
          <p:nvPr>
            <p:ph idx="1"/>
          </p:nvPr>
        </p:nvSpPr>
        <p:spPr/>
        <p:txBody>
          <a:bodyPr/>
          <a:lstStyle/>
          <a:p>
            <a:pPr lvl="2">
              <a:spcBef>
                <a:spcPct val="50000"/>
              </a:spcBef>
            </a:pPr>
            <a:r>
              <a:rPr lang="en-US" dirty="0" smtClean="0">
                <a:latin typeface="Arial" charset="0"/>
              </a:rPr>
              <a:t>• Photons transmit energy and heat</a:t>
            </a:r>
          </a:p>
          <a:p>
            <a:pPr lvl="2">
              <a:spcBef>
                <a:spcPct val="50000"/>
              </a:spcBef>
            </a:pPr>
            <a:r>
              <a:rPr lang="en-US" dirty="0" smtClean="0">
                <a:latin typeface="Arial" charset="0"/>
              </a:rPr>
              <a:t>• Energy intensity up to 10</a:t>
            </a:r>
            <a:r>
              <a:rPr lang="en-US" sz="2000" dirty="0" smtClean="0">
                <a:latin typeface="Arial" charset="0"/>
              </a:rPr>
              <a:t>9</a:t>
            </a:r>
            <a:r>
              <a:rPr lang="en-US" dirty="0" smtClean="0">
                <a:latin typeface="Arial" charset="0"/>
              </a:rPr>
              <a:t> Watts/</a:t>
            </a:r>
            <a:r>
              <a:rPr lang="en-US" dirty="0" err="1" smtClean="0">
                <a:latin typeface="Arial" charset="0"/>
              </a:rPr>
              <a:t>cm2</a:t>
            </a:r>
            <a:endParaRPr lang="en-US" dirty="0" smtClean="0">
              <a:latin typeface="Arial" charset="0"/>
            </a:endParaRPr>
          </a:p>
          <a:p>
            <a:pPr lvl="2">
              <a:spcBef>
                <a:spcPct val="50000"/>
              </a:spcBef>
            </a:pPr>
            <a:r>
              <a:rPr lang="en-US" dirty="0" smtClean="0">
                <a:latin typeface="Arial" charset="0"/>
              </a:rPr>
              <a:t>• Depth to width of hole up to </a:t>
            </a:r>
            <a:r>
              <a:rPr lang="en-US" dirty="0" err="1" smtClean="0">
                <a:latin typeface="Arial" charset="0"/>
              </a:rPr>
              <a:t>50x</a:t>
            </a:r>
            <a:endParaRPr lang="en-US" dirty="0" smtClean="0">
              <a:latin typeface="Arial" charset="0"/>
            </a:endParaRPr>
          </a:p>
          <a:p>
            <a:pPr lvl="2">
              <a:spcBef>
                <a:spcPct val="50000"/>
              </a:spcBef>
            </a:pPr>
            <a:r>
              <a:rPr lang="en-US" dirty="0" smtClean="0">
                <a:latin typeface="Arial" charset="0"/>
              </a:rPr>
              <a:t>• Automatic controllers needed</a:t>
            </a:r>
          </a:p>
          <a:p>
            <a:pPr lvl="2">
              <a:spcBef>
                <a:spcPct val="50000"/>
              </a:spcBef>
            </a:pPr>
            <a:r>
              <a:rPr lang="en-US" dirty="0" smtClean="0">
                <a:latin typeface="Arial" charset="0"/>
              </a:rPr>
              <a:t>• 90% efficiency</a:t>
            </a:r>
          </a:p>
          <a:p>
            <a:pPr lvl="2">
              <a:spcBef>
                <a:spcPct val="50000"/>
              </a:spcBef>
            </a:pPr>
            <a:r>
              <a:rPr lang="en-US" dirty="0" smtClean="0">
                <a:latin typeface="Arial" charset="0"/>
              </a:rPr>
              <a:t>• Reflectors don’t weld easily</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Laser  Welding</a:t>
            </a:r>
          </a:p>
        </p:txBody>
      </p:sp>
      <p:pic>
        <p:nvPicPr>
          <p:cNvPr id="4" name="Picture 4"/>
          <p:cNvPicPr>
            <a:picLocks noChangeAspect="1" noChangeArrowheads="1"/>
          </p:cNvPicPr>
          <p:nvPr/>
        </p:nvPicPr>
        <p:blipFill>
          <a:blip r:embed="rId2" cstate="print"/>
          <a:srcRect/>
          <a:stretch>
            <a:fillRect/>
          </a:stretch>
        </p:blipFill>
        <p:spPr bwMode="auto">
          <a:xfrm>
            <a:off x="2390775" y="1524000"/>
            <a:ext cx="4467225" cy="5105400"/>
          </a:xfrm>
          <a:prstGeom prst="rect">
            <a:avLst/>
          </a:prstGeom>
          <a:noFill/>
          <a:ln w="12700">
            <a:noFill/>
            <a:miter lim="800000"/>
            <a:headEnd type="none" w="sm" len="sm"/>
            <a:tailEnd type="none" w="sm" len="sm"/>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Beam Welding</a:t>
            </a:r>
          </a:p>
        </p:txBody>
      </p:sp>
      <p:sp>
        <p:nvSpPr>
          <p:cNvPr id="3" name="Content Placeholder 2"/>
          <p:cNvSpPr>
            <a:spLocks noGrp="1"/>
          </p:cNvSpPr>
          <p:nvPr>
            <p:ph idx="1"/>
          </p:nvPr>
        </p:nvSpPr>
        <p:spPr/>
        <p:txBody>
          <a:bodyPr/>
          <a:lstStyle/>
          <a:p>
            <a:pPr lvl="2">
              <a:spcBef>
                <a:spcPct val="50000"/>
              </a:spcBef>
            </a:pPr>
            <a:r>
              <a:rPr lang="en-US" dirty="0" smtClean="0">
                <a:latin typeface="Arial" charset="0"/>
              </a:rPr>
              <a:t>Electrons strike surface and generate heat</a:t>
            </a:r>
          </a:p>
          <a:p>
            <a:pPr lvl="2">
              <a:spcBef>
                <a:spcPct val="50000"/>
              </a:spcBef>
            </a:pPr>
            <a:r>
              <a:rPr lang="en-US" dirty="0" smtClean="0">
                <a:latin typeface="Arial" charset="0"/>
              </a:rPr>
              <a:t> Best performed in a vacuum</a:t>
            </a:r>
          </a:p>
          <a:p>
            <a:pPr lvl="2">
              <a:spcBef>
                <a:spcPct val="50000"/>
              </a:spcBef>
            </a:pPr>
            <a:r>
              <a:rPr lang="en-US" dirty="0" smtClean="0">
                <a:latin typeface="Arial" charset="0"/>
              </a:rPr>
              <a:t> Work piece must be a conductor</a:t>
            </a:r>
          </a:p>
          <a:p>
            <a:pPr lvl="2">
              <a:spcBef>
                <a:spcPct val="50000"/>
              </a:spcBef>
            </a:pPr>
            <a:r>
              <a:rPr lang="en-US" dirty="0" smtClean="0">
                <a:latin typeface="Arial" charset="0"/>
              </a:rPr>
              <a:t> Magnetic fields affect beam</a:t>
            </a:r>
          </a:p>
          <a:p>
            <a:pPr lvl="2">
              <a:spcBef>
                <a:spcPct val="50000"/>
              </a:spcBef>
            </a:pPr>
            <a:r>
              <a:rPr lang="en-US" dirty="0" smtClean="0">
                <a:latin typeface="Arial" charset="0"/>
              </a:rPr>
              <a:t> Current to 1/2 A</a:t>
            </a:r>
          </a:p>
          <a:p>
            <a:pPr lvl="2">
              <a:spcBef>
                <a:spcPct val="50000"/>
              </a:spcBef>
            </a:pPr>
            <a:r>
              <a:rPr lang="en-US" dirty="0" smtClean="0">
                <a:latin typeface="Arial" charset="0"/>
              </a:rPr>
              <a:t> Power to 100 kW</a:t>
            </a:r>
          </a:p>
          <a:p>
            <a:pPr lvl="2">
              <a:spcBef>
                <a:spcPct val="50000"/>
              </a:spcBef>
            </a:pPr>
            <a:r>
              <a:rPr lang="en-US" dirty="0" smtClean="0">
                <a:latin typeface="Arial" charset="0"/>
              </a:rPr>
              <a:t> X-rays produced</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Electron Beam Welding</a:t>
            </a:r>
          </a:p>
        </p:txBody>
      </p:sp>
      <p:pic>
        <p:nvPicPr>
          <p:cNvPr id="4" name="Picture 3"/>
          <p:cNvPicPr>
            <a:picLocks noChangeAspect="1" noChangeArrowheads="1"/>
          </p:cNvPicPr>
          <p:nvPr/>
        </p:nvPicPr>
        <p:blipFill>
          <a:blip r:embed="rId2" cstate="print"/>
          <a:srcRect/>
          <a:stretch>
            <a:fillRect/>
          </a:stretch>
        </p:blipFill>
        <p:spPr bwMode="auto">
          <a:xfrm>
            <a:off x="2209800" y="1447800"/>
            <a:ext cx="4699356" cy="5257800"/>
          </a:xfrm>
          <a:prstGeom prst="rect">
            <a:avLst/>
          </a:prstGeom>
          <a:noFill/>
          <a:ln w="12700">
            <a:noFill/>
            <a:miter lim="800000"/>
            <a:headEnd type="none" w="sm" len="sm"/>
            <a:tailEnd type="none" w="sm" len="sm"/>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Weld Comparison </a:t>
            </a:r>
            <a:endParaRPr lang="en-US" dirty="0"/>
          </a:p>
        </p:txBody>
      </p:sp>
      <p:sp>
        <p:nvSpPr>
          <p:cNvPr id="3" name="Content Placeholder 2"/>
          <p:cNvSpPr>
            <a:spLocks noGrp="1"/>
          </p:cNvSpPr>
          <p:nvPr>
            <p:ph idx="1"/>
          </p:nvPr>
        </p:nvSpPr>
        <p:spPr>
          <a:xfrm>
            <a:off x="685800" y="5334000"/>
            <a:ext cx="7772400" cy="1371600"/>
          </a:xfrm>
        </p:spPr>
        <p:txBody>
          <a:bodyPr/>
          <a:lstStyle/>
          <a:p>
            <a:pPr>
              <a:spcBef>
                <a:spcPct val="50000"/>
              </a:spcBef>
              <a:buNone/>
            </a:pPr>
            <a:r>
              <a:rPr lang="en-US" sz="2000" dirty="0" smtClean="0"/>
              <a:t>Size of weld beads in </a:t>
            </a:r>
          </a:p>
          <a:p>
            <a:pPr>
              <a:spcBef>
                <a:spcPct val="50000"/>
              </a:spcBef>
            </a:pPr>
            <a:r>
              <a:rPr lang="en-US" sz="2000" dirty="0" smtClean="0"/>
              <a:t>(a) electron-beam or laser-beam welding </a:t>
            </a:r>
          </a:p>
          <a:p>
            <a:pPr>
              <a:spcBef>
                <a:spcPct val="50000"/>
              </a:spcBef>
            </a:pPr>
            <a:r>
              <a:rPr lang="en-US" sz="2000" dirty="0" smtClean="0"/>
              <a:t>(b) conventional arc welding. </a:t>
            </a:r>
          </a:p>
          <a:p>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1381125" y="1676400"/>
            <a:ext cx="6381750" cy="344805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Friction Welding</a:t>
            </a:r>
          </a:p>
        </p:txBody>
      </p:sp>
      <p:sp>
        <p:nvSpPr>
          <p:cNvPr id="3" name="Content Placeholder 2"/>
          <p:cNvSpPr>
            <a:spLocks noGrp="1"/>
          </p:cNvSpPr>
          <p:nvPr>
            <p:ph idx="1"/>
          </p:nvPr>
        </p:nvSpPr>
        <p:spPr>
          <a:xfrm>
            <a:off x="685800" y="5334000"/>
            <a:ext cx="7772400" cy="1295400"/>
          </a:xfrm>
        </p:spPr>
        <p:txBody>
          <a:bodyPr/>
          <a:lstStyle/>
          <a:p>
            <a:pPr algn="just">
              <a:lnSpc>
                <a:spcPct val="150000"/>
              </a:lnSpc>
            </a:pPr>
            <a:r>
              <a:rPr lang="en-US" sz="1800" u="sng" dirty="0" smtClean="0"/>
              <a:t>Friction welding (</a:t>
            </a:r>
            <a:r>
              <a:rPr lang="en-US" sz="1800" u="sng" dirty="0" err="1" smtClean="0"/>
              <a:t>FRW</a:t>
            </a:r>
            <a:r>
              <a:rPr lang="en-US" sz="1800" u="sng" dirty="0" smtClean="0"/>
              <a:t>): </a:t>
            </a:r>
            <a:r>
              <a:rPr lang="en-US" sz="1800" dirty="0" smtClean="0"/>
              <a:t>(1) rotating part, no contact; (2) parts brought into contact to generate friction heat; (3) rotation stopped and axial pressure applied; and (4) weld created.</a:t>
            </a:r>
            <a:endParaRPr lang="en-US" sz="1800" dirty="0"/>
          </a:p>
        </p:txBody>
      </p:sp>
      <p:pic>
        <p:nvPicPr>
          <p:cNvPr id="4" name="Picture 5" descr="w0450c"/>
          <p:cNvPicPr>
            <a:picLocks noChangeAspect="1" noChangeArrowheads="1"/>
          </p:cNvPicPr>
          <p:nvPr/>
        </p:nvPicPr>
        <p:blipFill>
          <a:blip r:embed="rId2" cstate="print"/>
          <a:srcRect/>
          <a:stretch>
            <a:fillRect/>
          </a:stretch>
        </p:blipFill>
        <p:spPr bwMode="auto">
          <a:xfrm>
            <a:off x="1066800" y="1676400"/>
            <a:ext cx="6629400" cy="35052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Friction Welding</a:t>
            </a:r>
          </a:p>
        </p:txBody>
      </p:sp>
      <p:pic>
        <p:nvPicPr>
          <p:cNvPr id="4" name="Picture 4" descr="D:\TWI\Friction and forge welding processes for the automotive industry (September 1999)_files\spswksep99f4.jpg"/>
          <p:cNvPicPr>
            <a:picLocks noChangeAspect="1" noChangeArrowheads="1"/>
          </p:cNvPicPr>
          <p:nvPr/>
        </p:nvPicPr>
        <p:blipFill>
          <a:blip r:embed="rId2" cstate="print"/>
          <a:srcRect/>
          <a:stretch>
            <a:fillRect/>
          </a:stretch>
        </p:blipFill>
        <p:spPr bwMode="auto">
          <a:xfrm>
            <a:off x="381000" y="2438400"/>
            <a:ext cx="4572000" cy="3900488"/>
          </a:xfrm>
          <a:prstGeom prst="rect">
            <a:avLst/>
          </a:prstGeom>
          <a:noFill/>
          <a:ln w="9525">
            <a:noFill/>
            <a:miter lim="800000"/>
            <a:headEnd/>
            <a:tailEnd/>
          </a:ln>
        </p:spPr>
      </p:pic>
      <p:pic>
        <p:nvPicPr>
          <p:cNvPr id="5" name="Picture 3" descr="D:\TWI\Friction and forge welding processes for the automotive industry (September 1999)_files\spswksep99f2.gif"/>
          <p:cNvPicPr>
            <a:picLocks noChangeAspect="1" noChangeArrowheads="1"/>
          </p:cNvPicPr>
          <p:nvPr/>
        </p:nvPicPr>
        <p:blipFill>
          <a:blip r:embed="rId3" cstate="print"/>
          <a:srcRect/>
          <a:stretch>
            <a:fillRect/>
          </a:stretch>
        </p:blipFill>
        <p:spPr bwMode="auto">
          <a:xfrm>
            <a:off x="5105400" y="1522412"/>
            <a:ext cx="3352800" cy="1906588"/>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5105400" y="3505200"/>
            <a:ext cx="3352800" cy="3124200"/>
          </a:xfrm>
          <a:prstGeom prst="rect">
            <a:avLst/>
          </a:prstGeom>
          <a:noFill/>
          <a:ln w="12700">
            <a:noFill/>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Weldability </a:t>
            </a:r>
            <a:endParaRPr lang="en-US" dirty="0"/>
          </a:p>
        </p:txBody>
      </p:sp>
      <p:sp>
        <p:nvSpPr>
          <p:cNvPr id="3" name="Content Placeholder 2"/>
          <p:cNvSpPr>
            <a:spLocks noGrp="1"/>
          </p:cNvSpPr>
          <p:nvPr>
            <p:ph idx="1"/>
          </p:nvPr>
        </p:nvSpPr>
        <p:spPr/>
        <p:txBody>
          <a:bodyPr/>
          <a:lstStyle/>
          <a:p>
            <a:pPr algn="just"/>
            <a:r>
              <a:rPr lang="en-US" dirty="0" smtClean="0"/>
              <a:t>The capacity of material to be welded under the imposed fabrication condition into a specific, suitably designed structure and to perform satisfactorily in intended service.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Friction Stir Welding</a:t>
            </a:r>
          </a:p>
        </p:txBody>
      </p:sp>
      <p:pic>
        <p:nvPicPr>
          <p:cNvPr id="4" name="Picture 1027" descr="D:\TWI\Development and implementation of innovative joining processes in the automotive industry (September 2005)_files\e16072002f2.jpg"/>
          <p:cNvPicPr>
            <a:picLocks noChangeAspect="1" noChangeArrowheads="1"/>
          </p:cNvPicPr>
          <p:nvPr/>
        </p:nvPicPr>
        <p:blipFill>
          <a:blip r:embed="rId2" cstate="print"/>
          <a:srcRect/>
          <a:stretch>
            <a:fillRect/>
          </a:stretch>
        </p:blipFill>
        <p:spPr bwMode="auto">
          <a:xfrm>
            <a:off x="304800" y="1524000"/>
            <a:ext cx="3962400" cy="2680552"/>
          </a:xfrm>
          <a:prstGeom prst="rect">
            <a:avLst/>
          </a:prstGeom>
          <a:noFill/>
          <a:ln w="9525">
            <a:noFill/>
            <a:miter lim="800000"/>
            <a:headEnd/>
            <a:tailEnd/>
          </a:ln>
        </p:spPr>
      </p:pic>
      <p:pic>
        <p:nvPicPr>
          <p:cNvPr id="5" name="Picture 1027" descr="D:\TWI\Friction stir welding - invention, innovations and applications (March 2001)_files\military_caseg56f1.jpg"/>
          <p:cNvPicPr>
            <a:picLocks noChangeAspect="1" noChangeArrowheads="1"/>
          </p:cNvPicPr>
          <p:nvPr/>
        </p:nvPicPr>
        <p:blipFill>
          <a:blip r:embed="rId3" cstate="print"/>
          <a:srcRect/>
          <a:stretch>
            <a:fillRect/>
          </a:stretch>
        </p:blipFill>
        <p:spPr bwMode="auto">
          <a:xfrm>
            <a:off x="381000" y="4343400"/>
            <a:ext cx="3886200" cy="2360613"/>
          </a:xfrm>
          <a:prstGeom prst="rect">
            <a:avLst/>
          </a:prstGeom>
          <a:noFill/>
          <a:ln w="9525">
            <a:noFill/>
            <a:miter lim="800000"/>
            <a:headEnd/>
            <a:tailEnd/>
          </a:ln>
        </p:spPr>
      </p:pic>
      <p:pic>
        <p:nvPicPr>
          <p:cNvPr id="6" name="Picture 1029" descr="H:\OLME\STIRWELD\BILDER\verktygaction.jpg"/>
          <p:cNvPicPr>
            <a:picLocks noChangeAspect="1" noChangeArrowheads="1"/>
          </p:cNvPicPr>
          <p:nvPr/>
        </p:nvPicPr>
        <p:blipFill>
          <a:blip r:embed="rId4" cstate="print"/>
          <a:srcRect l="40984" t="61035" r="36673" b="5109"/>
          <a:stretch>
            <a:fillRect/>
          </a:stretch>
        </p:blipFill>
        <p:spPr bwMode="auto">
          <a:xfrm>
            <a:off x="4800600" y="1523999"/>
            <a:ext cx="3733800" cy="51764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Explosive Welding</a:t>
            </a:r>
          </a:p>
        </p:txBody>
      </p:sp>
      <p:pic>
        <p:nvPicPr>
          <p:cNvPr id="4" name="Picture 3" descr="C:\ay9900\ME310\ppt\figs ch 29\EXPL5.JPG"/>
          <p:cNvPicPr>
            <a:picLocks noChangeAspect="1" noChangeArrowheads="1"/>
          </p:cNvPicPr>
          <p:nvPr/>
        </p:nvPicPr>
        <p:blipFill>
          <a:blip r:embed="rId2" cstate="print"/>
          <a:srcRect/>
          <a:stretch>
            <a:fillRect/>
          </a:stretch>
        </p:blipFill>
        <p:spPr bwMode="auto">
          <a:xfrm>
            <a:off x="381000" y="1447799"/>
            <a:ext cx="3733800" cy="2819401"/>
          </a:xfrm>
          <a:prstGeom prst="rect">
            <a:avLst/>
          </a:prstGeom>
          <a:noFill/>
          <a:ln w="9525">
            <a:noFill/>
            <a:miter lim="800000"/>
            <a:headEnd/>
            <a:tailEnd/>
          </a:ln>
        </p:spPr>
      </p:pic>
      <p:pic>
        <p:nvPicPr>
          <p:cNvPr id="5" name="Picture 4" descr="C:\ay9900\ME310\ppt\figs ch 29\EXPL2.JPG"/>
          <p:cNvPicPr>
            <a:picLocks noChangeAspect="1" noChangeArrowheads="1"/>
          </p:cNvPicPr>
          <p:nvPr/>
        </p:nvPicPr>
        <p:blipFill>
          <a:blip r:embed="rId3" cstate="print"/>
          <a:srcRect/>
          <a:stretch>
            <a:fillRect/>
          </a:stretch>
        </p:blipFill>
        <p:spPr bwMode="auto">
          <a:xfrm>
            <a:off x="4419600" y="1447799"/>
            <a:ext cx="4419600" cy="2817879"/>
          </a:xfrm>
          <a:prstGeom prst="rect">
            <a:avLst/>
          </a:prstGeom>
          <a:noFill/>
          <a:ln w="9525">
            <a:noFill/>
            <a:miter lim="800000"/>
            <a:headEnd/>
            <a:tailEnd/>
          </a:ln>
        </p:spPr>
      </p:pic>
      <p:pic>
        <p:nvPicPr>
          <p:cNvPr id="6" name="Picture 5" descr="C:\ay9900\ME310\ppt\figs ch 29\EXPL7.JPG"/>
          <p:cNvPicPr>
            <a:picLocks noChangeAspect="1" noChangeArrowheads="1"/>
          </p:cNvPicPr>
          <p:nvPr/>
        </p:nvPicPr>
        <p:blipFill>
          <a:blip r:embed="rId4" cstate="print"/>
          <a:srcRect/>
          <a:stretch>
            <a:fillRect/>
          </a:stretch>
        </p:blipFill>
        <p:spPr bwMode="auto">
          <a:xfrm>
            <a:off x="2286000" y="4343399"/>
            <a:ext cx="3962400" cy="2385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dirty="0"/>
              <a:t>Weldability of a Metal</a:t>
            </a:r>
          </a:p>
        </p:txBody>
      </p:sp>
      <p:sp>
        <p:nvSpPr>
          <p:cNvPr id="4099" name="Rectangle 3"/>
          <p:cNvSpPr>
            <a:spLocks noGrp="1" noChangeArrowheads="1"/>
          </p:cNvSpPr>
          <p:nvPr>
            <p:ph type="body" idx="1"/>
          </p:nvPr>
        </p:nvSpPr>
        <p:spPr>
          <a:ln/>
        </p:spPr>
        <p:txBody>
          <a:bodyPr/>
          <a:lstStyle/>
          <a:p>
            <a:pPr>
              <a:lnSpc>
                <a:spcPct val="90000"/>
              </a:lnSpc>
            </a:pPr>
            <a:r>
              <a:rPr lang="en-US" sz="2800"/>
              <a:t>Metallurgical Capacity</a:t>
            </a:r>
          </a:p>
          <a:p>
            <a:pPr lvl="1">
              <a:lnSpc>
                <a:spcPct val="90000"/>
              </a:lnSpc>
            </a:pPr>
            <a:r>
              <a:rPr lang="en-US" sz="2400"/>
              <a:t>Parent metal will join with the weld metal without formation of deleterious constituents or alloys</a:t>
            </a:r>
          </a:p>
          <a:p>
            <a:pPr>
              <a:lnSpc>
                <a:spcPct val="90000"/>
              </a:lnSpc>
            </a:pPr>
            <a:r>
              <a:rPr lang="en-US" sz="2800"/>
              <a:t>Mechanical Soundness</a:t>
            </a:r>
          </a:p>
          <a:p>
            <a:pPr lvl="1">
              <a:lnSpc>
                <a:spcPct val="90000"/>
              </a:lnSpc>
            </a:pPr>
            <a:r>
              <a:rPr lang="en-US" sz="2400"/>
              <a:t>Joint will be free from discontinuities, gas porosity, shrinkage, slag, or cracks</a:t>
            </a:r>
          </a:p>
          <a:p>
            <a:pPr>
              <a:lnSpc>
                <a:spcPct val="90000"/>
              </a:lnSpc>
            </a:pPr>
            <a:r>
              <a:rPr lang="en-US" sz="2800"/>
              <a:t>Serviceability</a:t>
            </a:r>
          </a:p>
          <a:p>
            <a:pPr lvl="1">
              <a:lnSpc>
                <a:spcPct val="90000"/>
              </a:lnSpc>
            </a:pPr>
            <a:r>
              <a:rPr lang="en-US" sz="2400"/>
              <a:t>Weld is able to perform under varying conditions or service (e.g., extreme temperatures, corrosive environments, fatigue, high pressures,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theme/theme1.xml><?xml version="1.0" encoding="utf-8"?>
<a:theme xmlns:a="http://schemas.openxmlformats.org/drawingml/2006/main" name="Default Design">
  <a:themeElements>
    <a:clrScheme name="">
      <a:dk1>
        <a:srgbClr val="000000"/>
      </a:dk1>
      <a:lt1>
        <a:srgbClr val="0033CC"/>
      </a:lt1>
      <a:dk2>
        <a:srgbClr val="FF0066"/>
      </a:dk2>
      <a:lt2>
        <a:srgbClr val="000000"/>
      </a:lt2>
      <a:accent1>
        <a:srgbClr val="FFFF00"/>
      </a:accent1>
      <a:accent2>
        <a:srgbClr val="00FF00"/>
      </a:accent2>
      <a:accent3>
        <a:srgbClr val="AAADE2"/>
      </a:accent3>
      <a:accent4>
        <a:srgbClr val="000000"/>
      </a:accent4>
      <a:accent5>
        <a:srgbClr val="FFFFAA"/>
      </a:accent5>
      <a:accent6>
        <a:srgbClr val="00E700"/>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6699FF"/>
        </a:dk1>
        <a:lt1>
          <a:srgbClr val="FFFF99"/>
        </a:lt1>
        <a:dk2>
          <a:srgbClr val="0033CC"/>
        </a:dk2>
        <a:lt2>
          <a:srgbClr val="FFFF00"/>
        </a:lt2>
        <a:accent1>
          <a:srgbClr val="66FF33"/>
        </a:accent1>
        <a:accent2>
          <a:srgbClr val="00FFCC"/>
        </a:accent2>
        <a:accent3>
          <a:srgbClr val="AAADE2"/>
        </a:accent3>
        <a:accent4>
          <a:srgbClr val="DADA82"/>
        </a:accent4>
        <a:accent5>
          <a:srgbClr val="B8FFAD"/>
        </a:accent5>
        <a:accent6>
          <a:srgbClr val="00E7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2542</TotalTime>
  <Words>2869</Words>
  <Application>Microsoft Office PowerPoint</Application>
  <PresentationFormat>On-screen Show (4:3)</PresentationFormat>
  <Paragraphs>440</Paragraphs>
  <Slides>81</Slides>
  <Notes>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Default Design</vt:lpstr>
      <vt:lpstr>Scanned Photo</vt:lpstr>
      <vt:lpstr>Photo Editor Photo</vt:lpstr>
      <vt:lpstr>Metal Joining Process</vt:lpstr>
      <vt:lpstr>A Brief History of Welding</vt:lpstr>
      <vt:lpstr>Types of Welding</vt:lpstr>
      <vt:lpstr>Classification of welding process</vt:lpstr>
      <vt:lpstr>Welding Processes</vt:lpstr>
      <vt:lpstr>Fusion welding</vt:lpstr>
      <vt:lpstr>Weld </vt:lpstr>
      <vt:lpstr>Weldability </vt:lpstr>
      <vt:lpstr>Weldability of a Metal</vt:lpstr>
      <vt:lpstr>Factor affecting weldability</vt:lpstr>
      <vt:lpstr>Fusion Welding Principles</vt:lpstr>
      <vt:lpstr>Fusion Welding principle </vt:lpstr>
      <vt:lpstr>Fusion weld structure</vt:lpstr>
      <vt:lpstr>Thermal HAZ region</vt:lpstr>
      <vt:lpstr>HAZ structure</vt:lpstr>
      <vt:lpstr>Weld Metal Protection</vt:lpstr>
      <vt:lpstr>Weld Fluxes</vt:lpstr>
      <vt:lpstr>Inert Gases</vt:lpstr>
      <vt:lpstr>Vacuum </vt:lpstr>
      <vt:lpstr>Types of Fusion Welding</vt:lpstr>
      <vt:lpstr>Gas Welding</vt:lpstr>
      <vt:lpstr>GAS WELDING EQUIPMENT...</vt:lpstr>
      <vt:lpstr>GAS WELDING EQUIPMENT...</vt:lpstr>
      <vt:lpstr>Gas Cylinders</vt:lpstr>
      <vt:lpstr>Welding Torch</vt:lpstr>
      <vt:lpstr>Welding Rods</vt:lpstr>
      <vt:lpstr>Gas (Oxyacetylene) Welding</vt:lpstr>
      <vt:lpstr>Flames </vt:lpstr>
      <vt:lpstr>Types of Flames </vt:lpstr>
      <vt:lpstr>Types of Flames </vt:lpstr>
      <vt:lpstr>GAS CUTTING</vt:lpstr>
      <vt:lpstr>Arc welding </vt:lpstr>
      <vt:lpstr>Arc welding </vt:lpstr>
      <vt:lpstr>Shielded Metal Arc (Stick)</vt:lpstr>
      <vt:lpstr>Metal arc welding </vt:lpstr>
      <vt:lpstr>Arc Welding Equipments</vt:lpstr>
      <vt:lpstr>Welding Power Sources</vt:lpstr>
      <vt:lpstr>Factors affecting power source</vt:lpstr>
      <vt:lpstr>Factors affecting power source</vt:lpstr>
      <vt:lpstr>Factors affecting power source</vt:lpstr>
      <vt:lpstr>Electrode </vt:lpstr>
      <vt:lpstr>Electrode Designation</vt:lpstr>
      <vt:lpstr>AWS standard</vt:lpstr>
      <vt:lpstr>ISO standard</vt:lpstr>
      <vt:lpstr>ISO standard</vt:lpstr>
      <vt:lpstr>ISO standard</vt:lpstr>
      <vt:lpstr>Slide 47</vt:lpstr>
      <vt:lpstr>Inert Gas Welding</vt:lpstr>
      <vt:lpstr>Metal Inert Gas (MIG)</vt:lpstr>
      <vt:lpstr>Tungsten Inert Gas (MIG)</vt:lpstr>
      <vt:lpstr>Resistance Welding process</vt:lpstr>
      <vt:lpstr>Spot Welding</vt:lpstr>
      <vt:lpstr>Spot Welding</vt:lpstr>
      <vt:lpstr>Seam Welding</vt:lpstr>
      <vt:lpstr>Seam Welding</vt:lpstr>
      <vt:lpstr>Projection Welding Process</vt:lpstr>
      <vt:lpstr>Projection Welding Process</vt:lpstr>
      <vt:lpstr>Welding Positions</vt:lpstr>
      <vt:lpstr>Weld Defects</vt:lpstr>
      <vt:lpstr>Weld Defects</vt:lpstr>
      <vt:lpstr>Residual Stresses</vt:lpstr>
      <vt:lpstr>Joint Design</vt:lpstr>
      <vt:lpstr>Generalized Welding Symbol</vt:lpstr>
      <vt:lpstr>Example Welding Symbol</vt:lpstr>
      <vt:lpstr>Weld Symbols (Butt Joints)</vt:lpstr>
      <vt:lpstr>Weld Symbol (Fillet Joints)</vt:lpstr>
      <vt:lpstr>Weld Symbol (Corner Joints)</vt:lpstr>
      <vt:lpstr>Non - Conventional Welding Process</vt:lpstr>
      <vt:lpstr>Thermit Welding (TW)</vt:lpstr>
      <vt:lpstr>Thermit Welding (TW)</vt:lpstr>
      <vt:lpstr>TW Applications</vt:lpstr>
      <vt:lpstr>Slide 72</vt:lpstr>
      <vt:lpstr>Laser  Welding</vt:lpstr>
      <vt:lpstr>Laser  Welding</vt:lpstr>
      <vt:lpstr>Electron Beam Welding</vt:lpstr>
      <vt:lpstr>Electron Beam Welding</vt:lpstr>
      <vt:lpstr>Weld Comparison </vt:lpstr>
      <vt:lpstr>Friction Welding</vt:lpstr>
      <vt:lpstr>Friction Welding</vt:lpstr>
      <vt:lpstr>Friction Stir Welding</vt:lpstr>
      <vt:lpstr>Explosive Welding</vt:lpstr>
    </vt:vector>
  </TitlesOfParts>
  <Company>USNA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Welding Processes</dc:title>
  <dc:creator>NA&amp;OE</dc:creator>
  <cp:lastModifiedBy>hardikmehta</cp:lastModifiedBy>
  <cp:revision>135</cp:revision>
  <dcterms:created xsi:type="dcterms:W3CDTF">2002-01-15T13:10:27Z</dcterms:created>
  <dcterms:modified xsi:type="dcterms:W3CDTF">2017-12-29T05:16:20Z</dcterms:modified>
</cp:coreProperties>
</file>