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Royalty Accounting</a:t>
            </a:r>
            <a:endParaRPr lang="en-US" dirty="0"/>
          </a:p>
        </p:txBody>
      </p:sp>
      <p:sp>
        <p:nvSpPr>
          <p:cNvPr id="3" name="Subtitle 2"/>
          <p:cNvSpPr>
            <a:spLocks noGrp="1"/>
          </p:cNvSpPr>
          <p:nvPr>
            <p:ph type="subTitle" idx="1"/>
          </p:nvPr>
        </p:nvSpPr>
        <p:spPr/>
        <p:txBody>
          <a:bodyPr/>
          <a:lstStyle/>
          <a:p>
            <a:r>
              <a:rPr lang="en-US" dirty="0" smtClean="0"/>
              <a:t>Prepared By: Vishal Goel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2800" b="1" dirty="0" smtClean="0"/>
              <a:t>Accounting Entries in the Books of the Lessee/</a:t>
            </a:r>
            <a:r>
              <a:rPr lang="en-US" sz="2800" b="1" dirty="0" err="1" smtClean="0"/>
              <a:t>Licencee</a:t>
            </a:r>
            <a:r>
              <a:rPr lang="en-US" sz="2800" b="1" dirty="0" smtClean="0"/>
              <a:t>/Publisher etc.</a:t>
            </a:r>
            <a:endParaRPr lang="en-US" sz="2800" dirty="0"/>
          </a:p>
        </p:txBody>
      </p:sp>
      <p:sp>
        <p:nvSpPr>
          <p:cNvPr id="3" name="Content Placeholder 2"/>
          <p:cNvSpPr>
            <a:spLocks noGrp="1"/>
          </p:cNvSpPr>
          <p:nvPr>
            <p:ph idx="1"/>
          </p:nvPr>
        </p:nvSpPr>
        <p:spPr>
          <a:xfrm>
            <a:off x="152400" y="914400"/>
            <a:ext cx="8991600" cy="5211763"/>
          </a:xfrm>
        </p:spPr>
        <p:txBody>
          <a:bodyPr/>
          <a:lstStyle/>
          <a:p>
            <a:r>
              <a:rPr lang="en-US" sz="2400" b="1" dirty="0" smtClean="0">
                <a:solidFill>
                  <a:srgbClr val="FF0000"/>
                </a:solidFill>
              </a:rPr>
              <a:t>1. Where a minimum rent exists with right to recoup short </a:t>
            </a:r>
            <a:r>
              <a:rPr lang="en-US" sz="2400" b="1" dirty="0" smtClean="0">
                <a:solidFill>
                  <a:srgbClr val="FF0000"/>
                </a:solidFill>
              </a:rPr>
              <a:t>workings</a:t>
            </a:r>
          </a:p>
          <a:p>
            <a:pPr lvl="1"/>
            <a:r>
              <a:rPr lang="en-US" sz="2400" b="1" dirty="0" smtClean="0">
                <a:solidFill>
                  <a:srgbClr val="00B0F0"/>
                </a:solidFill>
              </a:rPr>
              <a:t>(a) </a:t>
            </a:r>
            <a:r>
              <a:rPr lang="en-US" sz="2400" b="1" i="1" dirty="0" smtClean="0">
                <a:solidFill>
                  <a:srgbClr val="00B0F0"/>
                </a:solidFill>
              </a:rPr>
              <a:t>Where the actual royalty is less than the minimum rent</a:t>
            </a:r>
            <a:endParaRPr lang="en-US" sz="2400" b="1" dirty="0">
              <a:solidFill>
                <a:srgbClr val="00B0F0"/>
              </a:solidFill>
            </a:endParaRPr>
          </a:p>
        </p:txBody>
      </p:sp>
      <p:pic>
        <p:nvPicPr>
          <p:cNvPr id="1026" name="Picture 2"/>
          <p:cNvPicPr>
            <a:picLocks noChangeAspect="1" noChangeArrowheads="1"/>
          </p:cNvPicPr>
          <p:nvPr/>
        </p:nvPicPr>
        <p:blipFill>
          <a:blip r:embed="rId2"/>
          <a:srcRect/>
          <a:stretch>
            <a:fillRect/>
          </a:stretch>
        </p:blipFill>
        <p:spPr bwMode="auto">
          <a:xfrm>
            <a:off x="609600" y="2405063"/>
            <a:ext cx="8077200" cy="37671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487362"/>
          </a:xfrm>
        </p:spPr>
        <p:txBody>
          <a:bodyPr>
            <a:noAutofit/>
          </a:bodyPr>
          <a:lstStyle/>
          <a:p>
            <a:r>
              <a:rPr lang="en-US" sz="2800" b="1" dirty="0" smtClean="0">
                <a:solidFill>
                  <a:srgbClr val="00B0F0"/>
                </a:solidFill>
              </a:rPr>
              <a:t>b) Where the actual royalty is more than the minimum rent:</a:t>
            </a:r>
            <a:endParaRPr lang="en-US" sz="2800" dirty="0">
              <a:solidFill>
                <a:srgbClr val="00B0F0"/>
              </a:solidFill>
            </a:endParaRPr>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457200" y="914400"/>
            <a:ext cx="7924800" cy="4038600"/>
          </a:xfrm>
          <a:prstGeom prst="rect">
            <a:avLst/>
          </a:prstGeom>
          <a:noFill/>
          <a:ln w="9525">
            <a:noFill/>
            <a:miter lim="800000"/>
            <a:headEnd/>
            <a:tailEnd/>
          </a:ln>
          <a:effectLst/>
        </p:spPr>
      </p:pic>
      <p:sp>
        <p:nvSpPr>
          <p:cNvPr id="5" name="Rectangle 4"/>
          <p:cNvSpPr/>
          <p:nvPr/>
        </p:nvSpPr>
        <p:spPr>
          <a:xfrm>
            <a:off x="0" y="4999672"/>
            <a:ext cx="9144000" cy="1477328"/>
          </a:xfrm>
          <a:prstGeom prst="rect">
            <a:avLst/>
          </a:prstGeom>
        </p:spPr>
        <p:txBody>
          <a:bodyPr wrap="square">
            <a:spAutoFit/>
          </a:bodyPr>
          <a:lstStyle/>
          <a:p>
            <a:pPr algn="just"/>
            <a:r>
              <a:rPr lang="en-US" b="1" dirty="0" smtClean="0"/>
              <a:t>Important Points to note:</a:t>
            </a:r>
          </a:p>
          <a:p>
            <a:pPr algn="just"/>
            <a:r>
              <a:rPr lang="en-US" dirty="0" smtClean="0"/>
              <a:t>1. When the royalty agreement does not contain a clause for minimum rent, the question of short workings and its recoupment does not arise.</a:t>
            </a:r>
          </a:p>
          <a:p>
            <a:pPr algn="just"/>
            <a:r>
              <a:rPr lang="en-US" dirty="0" smtClean="0"/>
              <a:t>2. The landlord is always entitled to get either the minimum rent or the actual royalty whichever is higher subject to any adjustment for short workings recouped.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Illustration 1</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algn="just"/>
            <a:r>
              <a:rPr lang="en-US" dirty="0" smtClean="0"/>
              <a:t>The Bihar Coal Co. Ltd. holds a lease of coal mines for a period of twelve years, commencing from 1st April 2002. </a:t>
            </a:r>
            <a:endParaRPr lang="en-US" dirty="0" smtClean="0"/>
          </a:p>
          <a:p>
            <a:pPr algn="just"/>
            <a:r>
              <a:rPr lang="en-US" dirty="0" smtClean="0"/>
              <a:t>According </a:t>
            </a:r>
            <a:r>
              <a:rPr lang="en-US" dirty="0" smtClean="0"/>
              <a:t>to the lease, the company is to pay Rs 7.50 as royalty per ton with a minimum rent of Rs 150,000 per year</a:t>
            </a:r>
            <a:r>
              <a:rPr lang="en-US" dirty="0" smtClean="0"/>
              <a:t>.</a:t>
            </a:r>
          </a:p>
          <a:p>
            <a:pPr algn="just"/>
            <a:r>
              <a:rPr lang="en-US" dirty="0" smtClean="0"/>
              <a:t>Short </a:t>
            </a:r>
            <a:r>
              <a:rPr lang="en-US" dirty="0" smtClean="0"/>
              <a:t>workings can, however, be recovered out of the royalty in excess of the minimum rent of the next two years only. </a:t>
            </a:r>
            <a:endParaRPr lang="en-US" dirty="0" smtClean="0"/>
          </a:p>
          <a:p>
            <a:pPr algn="just"/>
            <a:r>
              <a:rPr lang="en-US" dirty="0" smtClean="0"/>
              <a:t>For </a:t>
            </a:r>
            <a:r>
              <a:rPr lang="en-US" dirty="0" smtClean="0"/>
              <a:t>the year of a strike the minimum rent is to be reduced to 60%. </a:t>
            </a:r>
            <a:endParaRPr lang="en-US" dirty="0" smtClean="0"/>
          </a:p>
          <a:p>
            <a:pPr algn="just"/>
            <a:r>
              <a:rPr lang="en-US" dirty="0" smtClean="0"/>
              <a:t>The </a:t>
            </a:r>
            <a:r>
              <a:rPr lang="en-US" dirty="0" smtClean="0"/>
              <a:t>output in tons for the 6 years ending </a:t>
            </a:r>
            <a:r>
              <a:rPr lang="en-US" dirty="0" smtClean="0"/>
              <a:t>31</a:t>
            </a:r>
            <a:r>
              <a:rPr lang="en-US" baseline="30000" dirty="0" smtClean="0"/>
              <a:t>st</a:t>
            </a:r>
            <a:r>
              <a:rPr lang="en-US" dirty="0" smtClean="0"/>
              <a:t> March,2008 </a:t>
            </a:r>
            <a:r>
              <a:rPr lang="en-US" dirty="0" smtClean="0"/>
              <a:t>is as under:</a:t>
            </a:r>
          </a:p>
          <a:p>
            <a:pPr algn="just"/>
            <a:r>
              <a:rPr lang="en-US" dirty="0" smtClean="0"/>
              <a:t>2002-03 </a:t>
            </a:r>
            <a:r>
              <a:rPr lang="en-US" dirty="0" smtClean="0"/>
              <a:t>: 10,000; 2003-04 : 12,000; 2004-05:25,000; 2005-06: 20,000; 2006-07: 50,000; and 2007-08: 15,000 (strike). </a:t>
            </a:r>
            <a:endParaRPr lang="en-US" dirty="0" smtClean="0"/>
          </a:p>
          <a:p>
            <a:pPr algn="just"/>
            <a:endParaRPr lang="en-US" dirty="0" smtClean="0"/>
          </a:p>
          <a:p>
            <a:pPr algn="just"/>
            <a:r>
              <a:rPr lang="en-US" dirty="0" smtClean="0"/>
              <a:t>Write </a:t>
            </a:r>
            <a:r>
              <a:rPr lang="en-US" dirty="0" smtClean="0"/>
              <a:t>up the necessary Ledger Accounts in the books of Bihar Coal Co. Ltd.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Illustration 2 :</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just"/>
            <a:r>
              <a:rPr lang="en-US" dirty="0" smtClean="0"/>
              <a:t>SKG Oil. Ltd. holds a lease of Oil field for a period of twenty years, commencing from 1st April 2002. </a:t>
            </a:r>
            <a:endParaRPr lang="en-US" dirty="0" smtClean="0"/>
          </a:p>
          <a:p>
            <a:pPr algn="just"/>
            <a:r>
              <a:rPr lang="en-US" dirty="0" smtClean="0"/>
              <a:t>According </a:t>
            </a:r>
            <a:r>
              <a:rPr lang="en-US" dirty="0" smtClean="0"/>
              <a:t>to the lease, the company is to pay Rs 20.00 as royalty per ton with a minimum rent of Rs 250,000 per year. </a:t>
            </a:r>
            <a:endParaRPr lang="en-US" dirty="0" smtClean="0"/>
          </a:p>
          <a:p>
            <a:pPr algn="just"/>
            <a:r>
              <a:rPr lang="en-US" dirty="0" smtClean="0"/>
              <a:t>Short </a:t>
            </a:r>
            <a:r>
              <a:rPr lang="en-US" dirty="0" smtClean="0"/>
              <a:t>workings can, however, be recovered out of the royalty in excess of the minimum rent of the </a:t>
            </a:r>
            <a:r>
              <a:rPr lang="en-US" dirty="0" smtClean="0"/>
              <a:t>1</a:t>
            </a:r>
            <a:r>
              <a:rPr lang="en-US" baseline="30000" dirty="0" smtClean="0"/>
              <a:t>st</a:t>
            </a:r>
            <a:r>
              <a:rPr lang="en-US" dirty="0" smtClean="0"/>
              <a:t>  </a:t>
            </a:r>
            <a:r>
              <a:rPr lang="en-US" dirty="0" smtClean="0"/>
              <a:t>four years from the date of operation. </a:t>
            </a:r>
            <a:endParaRPr lang="en-US" dirty="0" smtClean="0"/>
          </a:p>
          <a:p>
            <a:pPr algn="just"/>
            <a:r>
              <a:rPr lang="en-US" dirty="0" smtClean="0"/>
              <a:t>The </a:t>
            </a:r>
            <a:r>
              <a:rPr lang="en-US" dirty="0" smtClean="0"/>
              <a:t>output in tons for the 6 years ending </a:t>
            </a:r>
            <a:r>
              <a:rPr lang="en-US" dirty="0" smtClean="0"/>
              <a:t>31</a:t>
            </a:r>
            <a:r>
              <a:rPr lang="en-US" baseline="30000" dirty="0" smtClean="0"/>
              <a:t>st</a:t>
            </a:r>
            <a:r>
              <a:rPr lang="en-US" dirty="0" smtClean="0"/>
              <a:t> March,2008 </a:t>
            </a:r>
            <a:r>
              <a:rPr lang="en-US" dirty="0" smtClean="0"/>
              <a:t>is as under: 2002-03: Nil; 2003-04: 12,000; 2004-05: 15,000; 2005-06: 20,000; 2006-07: 22,000; and 2007-08 </a:t>
            </a:r>
            <a:r>
              <a:rPr lang="en-US" dirty="0" smtClean="0"/>
              <a:t>: 11,000</a:t>
            </a:r>
            <a:r>
              <a:rPr lang="en-US" dirty="0" smtClean="0"/>
              <a:t>. </a:t>
            </a:r>
            <a:endParaRPr lang="en-US" dirty="0" smtClean="0"/>
          </a:p>
          <a:p>
            <a:pPr algn="just"/>
            <a:r>
              <a:rPr lang="en-US" dirty="0" smtClean="0"/>
              <a:t>Write </a:t>
            </a:r>
            <a:r>
              <a:rPr lang="en-US" dirty="0" smtClean="0"/>
              <a:t>up the necessary Ledger Accounts in the books of SKG Oil Ltd.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2800" b="1" dirty="0" smtClean="0"/>
              <a:t>Accounting Entries in the Books of the Landlord / </a:t>
            </a:r>
            <a:r>
              <a:rPr lang="en-US" sz="2800" b="1" dirty="0" err="1" smtClean="0"/>
              <a:t>Lessor</a:t>
            </a:r>
            <a:endParaRPr lang="en-US" sz="2800" dirty="0"/>
          </a:p>
        </p:txBody>
      </p:sp>
      <p:sp>
        <p:nvSpPr>
          <p:cNvPr id="3" name="Content Placeholder 2"/>
          <p:cNvSpPr>
            <a:spLocks noGrp="1"/>
          </p:cNvSpPr>
          <p:nvPr>
            <p:ph idx="1"/>
          </p:nvPr>
        </p:nvSpPr>
        <p:spPr>
          <a:xfrm>
            <a:off x="457200" y="762000"/>
            <a:ext cx="8229600" cy="5364163"/>
          </a:xfrm>
        </p:spPr>
        <p:txBody>
          <a:bodyPr>
            <a:normAutofit/>
          </a:bodyPr>
          <a:lstStyle/>
          <a:p>
            <a:pPr algn="just"/>
            <a:r>
              <a:rPr lang="en-US" sz="2000" b="1" dirty="0" smtClean="0"/>
              <a:t>1. Where a minimum rent exists with right to recoup short workings</a:t>
            </a:r>
          </a:p>
          <a:p>
            <a:pPr algn="just"/>
            <a:r>
              <a:rPr lang="en-US" sz="2000" b="1" dirty="0" smtClean="0"/>
              <a:t>(a) Where the actual royalty is less than the minimum </a:t>
            </a:r>
            <a:r>
              <a:rPr lang="en-US" sz="2000" b="1" dirty="0" smtClean="0"/>
              <a:t>rent</a:t>
            </a:r>
          </a:p>
          <a:p>
            <a:pPr algn="just"/>
            <a:endParaRPr lang="en-US" sz="2000" dirty="0"/>
          </a:p>
        </p:txBody>
      </p:sp>
      <p:pic>
        <p:nvPicPr>
          <p:cNvPr id="3074" name="Picture 2"/>
          <p:cNvPicPr>
            <a:picLocks noChangeAspect="1" noChangeArrowheads="1"/>
          </p:cNvPicPr>
          <p:nvPr/>
        </p:nvPicPr>
        <p:blipFill>
          <a:blip r:embed="rId2"/>
          <a:srcRect/>
          <a:stretch>
            <a:fillRect/>
          </a:stretch>
        </p:blipFill>
        <p:spPr bwMode="auto">
          <a:xfrm>
            <a:off x="457200" y="1676400"/>
            <a:ext cx="8305800" cy="40386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(b) Where the actual royalty is more than the minimum rent:</a:t>
            </a:r>
            <a:endParaRPr lang="en-US" sz="3200"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srcRect/>
          <a:stretch>
            <a:fillRect/>
          </a:stretch>
        </p:blipFill>
        <p:spPr bwMode="auto">
          <a:xfrm>
            <a:off x="381000" y="1500188"/>
            <a:ext cx="8534400" cy="490061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SUB-LEASE</a:t>
            </a:r>
            <a:endParaRPr lang="en-US" dirty="0"/>
          </a:p>
        </p:txBody>
      </p:sp>
      <p:sp>
        <p:nvSpPr>
          <p:cNvPr id="3" name="Content Placeholder 2"/>
          <p:cNvSpPr>
            <a:spLocks noGrp="1"/>
          </p:cNvSpPr>
          <p:nvPr>
            <p:ph idx="1"/>
          </p:nvPr>
        </p:nvSpPr>
        <p:spPr/>
        <p:txBody>
          <a:bodyPr>
            <a:normAutofit/>
          </a:bodyPr>
          <a:lstStyle/>
          <a:p>
            <a:pPr algn="just"/>
            <a:r>
              <a:rPr lang="en-US" sz="2800" dirty="0" smtClean="0"/>
              <a:t>In </a:t>
            </a:r>
            <a:r>
              <a:rPr lang="en-US" sz="2800" dirty="0" smtClean="0"/>
              <a:t>some cases the lessee transfers a part to its right of lease to an another party to complete the work under lease with terms and condition as agreed between himself and that party</a:t>
            </a:r>
            <a:r>
              <a:rPr lang="en-US" sz="2800" dirty="0" smtClean="0"/>
              <a:t>.</a:t>
            </a:r>
          </a:p>
          <a:p>
            <a:pPr algn="just"/>
            <a:endParaRPr lang="en-US" sz="2800" dirty="0" smtClean="0"/>
          </a:p>
          <a:p>
            <a:pPr algn="just"/>
            <a:r>
              <a:rPr lang="en-US" sz="2800" dirty="0" smtClean="0"/>
              <a:t>In these cases, there are three parties, viz. Landlord, lessee and sub-lessee. So far accounting entries are concern, the status of lessee with the sub-lessee is like a landlord.</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ctr">
              <a:buNone/>
            </a:pPr>
            <a:r>
              <a:rPr lang="en-US" b="1" dirty="0" smtClean="0">
                <a:solidFill>
                  <a:srgbClr val="00B0F0"/>
                </a:solidFill>
              </a:rPr>
              <a:t>Accounting </a:t>
            </a:r>
            <a:r>
              <a:rPr lang="en-US" b="1" dirty="0" smtClean="0">
                <a:solidFill>
                  <a:srgbClr val="00B0F0"/>
                </a:solidFill>
              </a:rPr>
              <a:t>Entries</a:t>
            </a:r>
          </a:p>
          <a:p>
            <a:pPr algn="just"/>
            <a:endParaRPr lang="en-US" sz="2400" b="1" dirty="0" smtClean="0"/>
          </a:p>
          <a:p>
            <a:pPr algn="just"/>
            <a:r>
              <a:rPr lang="en-US" sz="2800" b="1" dirty="0" smtClean="0"/>
              <a:t>a&gt; In the books of Landlord:</a:t>
            </a:r>
          </a:p>
          <a:p>
            <a:pPr algn="just"/>
            <a:r>
              <a:rPr lang="en-US" sz="2400" dirty="0" smtClean="0"/>
              <a:t>Same as before. Payment to landlord will depend on the total production /sell made by lessee as well as sub-lessee</a:t>
            </a:r>
            <a:r>
              <a:rPr lang="en-US" sz="2400" dirty="0" smtClean="0"/>
              <a:t>.</a:t>
            </a:r>
          </a:p>
          <a:p>
            <a:pPr algn="just"/>
            <a:endParaRPr lang="en-US" sz="2400" dirty="0" smtClean="0"/>
          </a:p>
          <a:p>
            <a:pPr algn="just"/>
            <a:r>
              <a:rPr lang="en-US" sz="2800" b="1" dirty="0" smtClean="0"/>
              <a:t>b&gt; In the books of the Lessee.  </a:t>
            </a:r>
            <a:r>
              <a:rPr lang="en-US" sz="2400" dirty="0" smtClean="0"/>
              <a:t>In this book both royalty payable and receivable account to be opened since he has two status. He has to </a:t>
            </a:r>
            <a:r>
              <a:rPr lang="en-US" sz="2400" dirty="0" smtClean="0"/>
              <a:t>maintain, if </a:t>
            </a:r>
            <a:r>
              <a:rPr lang="en-US" sz="2400" dirty="0" smtClean="0"/>
              <a:t>any, both short workings and Royalty suspense account</a:t>
            </a:r>
            <a:r>
              <a:rPr lang="en-US" sz="2400" dirty="0" smtClean="0"/>
              <a:t>.</a:t>
            </a:r>
          </a:p>
          <a:p>
            <a:pPr algn="just"/>
            <a:endParaRPr lang="en-US" sz="2400" dirty="0" smtClean="0"/>
          </a:p>
          <a:p>
            <a:pPr algn="just"/>
            <a:r>
              <a:rPr lang="en-US" sz="2800" b="1" dirty="0" smtClean="0"/>
              <a:t>c&gt; In the books of sub-lessee.</a:t>
            </a:r>
          </a:p>
          <a:p>
            <a:pPr algn="just"/>
            <a:r>
              <a:rPr lang="en-US" sz="2400" dirty="0" smtClean="0"/>
              <a:t>In this case the entry will be from the view point of lessee in normal cases as explained earlier.</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1162"/>
          </a:xfrm>
        </p:spPr>
        <p:txBody>
          <a:bodyPr>
            <a:noAutofit/>
          </a:bodyPr>
          <a:lstStyle/>
          <a:p>
            <a:r>
              <a:rPr lang="en-US" sz="3600" b="1" dirty="0" smtClean="0"/>
              <a:t>Illustration 4 :</a:t>
            </a:r>
            <a:endParaRPr lang="en-US" sz="3600" dirty="0"/>
          </a:p>
        </p:txBody>
      </p:sp>
      <p:sp>
        <p:nvSpPr>
          <p:cNvPr id="3" name="Content Placeholder 2"/>
          <p:cNvSpPr>
            <a:spLocks noGrp="1"/>
          </p:cNvSpPr>
          <p:nvPr>
            <p:ph idx="1"/>
          </p:nvPr>
        </p:nvSpPr>
        <p:spPr>
          <a:xfrm>
            <a:off x="0" y="457200"/>
            <a:ext cx="8915400" cy="5668963"/>
          </a:xfrm>
        </p:spPr>
        <p:txBody>
          <a:bodyPr>
            <a:normAutofit lnSpcReduction="10000"/>
          </a:bodyPr>
          <a:lstStyle/>
          <a:p>
            <a:pPr algn="just"/>
            <a:r>
              <a:rPr lang="en-US" sz="2000" dirty="0" smtClean="0"/>
              <a:t>On 1.4.2003 </a:t>
            </a:r>
            <a:r>
              <a:rPr lang="en-US" sz="2000" dirty="0" err="1" smtClean="0"/>
              <a:t>Mayami</a:t>
            </a:r>
            <a:r>
              <a:rPr lang="en-US" sz="2000" dirty="0" smtClean="0"/>
              <a:t> got a mining lease and from that date a part of the mine was sub-leased to </a:t>
            </a:r>
            <a:r>
              <a:rPr lang="en-US" sz="2000" dirty="0" err="1" smtClean="0"/>
              <a:t>Pathan</a:t>
            </a:r>
            <a:r>
              <a:rPr lang="en-US" sz="2000" dirty="0" smtClean="0"/>
              <a:t>. The terms of payment and the production of 5 years are as below</a:t>
            </a:r>
            <a:r>
              <a:rPr lang="en-US" sz="2000" dirty="0" smtClean="0"/>
              <a:t>.</a:t>
            </a:r>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r>
              <a:rPr lang="en-US" sz="2000" dirty="0" smtClean="0"/>
              <a:t>In </a:t>
            </a:r>
            <a:r>
              <a:rPr lang="en-US" sz="2000" dirty="0" smtClean="0"/>
              <a:t>case of strike, royalty earned will discharge all liabilities for the year only. Show ledger accounts in the books of </a:t>
            </a:r>
            <a:r>
              <a:rPr lang="en-US" sz="2000" dirty="0" err="1" smtClean="0"/>
              <a:t>Mayami</a:t>
            </a:r>
            <a:r>
              <a:rPr lang="en-US" sz="2000" dirty="0" smtClean="0"/>
              <a:t>.</a:t>
            </a:r>
            <a:endParaRPr lang="en-US" sz="2000" dirty="0"/>
          </a:p>
        </p:txBody>
      </p:sp>
      <p:graphicFrame>
        <p:nvGraphicFramePr>
          <p:cNvPr id="5" name="Table 4"/>
          <p:cNvGraphicFramePr>
            <a:graphicFrameLocks noGrp="1"/>
          </p:cNvGraphicFramePr>
          <p:nvPr/>
        </p:nvGraphicFramePr>
        <p:xfrm>
          <a:off x="914400" y="1371600"/>
          <a:ext cx="7620000" cy="3708400"/>
        </p:xfrm>
        <a:graphic>
          <a:graphicData uri="http://schemas.openxmlformats.org/drawingml/2006/table">
            <a:tbl>
              <a:tblPr firstRow="1" bandRow="1">
                <a:tableStyleId>{5940675A-B579-460E-94D1-54222C63F5DA}</a:tableStyleId>
              </a:tblPr>
              <a:tblGrid>
                <a:gridCol w="4832196"/>
                <a:gridCol w="1393902"/>
                <a:gridCol w="1393902"/>
              </a:tblGrid>
              <a:tr h="370840">
                <a:tc>
                  <a:txBody>
                    <a:bodyPr/>
                    <a:lstStyle/>
                    <a:p>
                      <a:r>
                        <a:rPr lang="en-US" sz="1600" dirty="0" smtClean="0"/>
                        <a:t>Particulars)</a:t>
                      </a:r>
                      <a:endParaRPr lang="en-US" sz="1600" dirty="0"/>
                    </a:p>
                  </a:txBody>
                  <a:tcPr/>
                </a:tc>
                <a:tc>
                  <a:txBody>
                    <a:bodyPr/>
                    <a:lstStyle/>
                    <a:p>
                      <a:r>
                        <a:rPr lang="en-US" sz="1600" dirty="0" smtClean="0"/>
                        <a:t>Lessee</a:t>
                      </a:r>
                      <a:endParaRPr lang="en-US" sz="1600" dirty="0"/>
                    </a:p>
                  </a:txBody>
                  <a:tcPr/>
                </a:tc>
                <a:tc>
                  <a:txBody>
                    <a:bodyPr/>
                    <a:lstStyle/>
                    <a:p>
                      <a:r>
                        <a:rPr lang="en-US" sz="1600" dirty="0" smtClean="0"/>
                        <a:t>Sub-Lessee</a:t>
                      </a:r>
                      <a:endParaRPr lang="en-US" sz="1600" dirty="0"/>
                    </a:p>
                  </a:txBody>
                  <a:tcPr/>
                </a:tc>
              </a:tr>
              <a:tr h="370840">
                <a:tc>
                  <a:txBody>
                    <a:bodyPr/>
                    <a:lstStyle/>
                    <a:p>
                      <a:r>
                        <a:rPr lang="en-US" sz="1600" dirty="0" smtClean="0"/>
                        <a:t>Royalty (Rs./Tonne)</a:t>
                      </a:r>
                      <a:endParaRPr lang="en-US" sz="1600" dirty="0"/>
                    </a:p>
                  </a:txBody>
                  <a:tcPr/>
                </a:tc>
                <a:tc>
                  <a:txBody>
                    <a:bodyPr/>
                    <a:lstStyle/>
                    <a:p>
                      <a:pPr algn="r"/>
                      <a:r>
                        <a:rPr lang="en-US" sz="1600" dirty="0" smtClean="0"/>
                        <a:t>2.00</a:t>
                      </a:r>
                      <a:endParaRPr lang="en-US" sz="1600" dirty="0"/>
                    </a:p>
                  </a:txBody>
                  <a:tcPr/>
                </a:tc>
                <a:tc>
                  <a:txBody>
                    <a:bodyPr/>
                    <a:lstStyle/>
                    <a:p>
                      <a:pPr algn="r"/>
                      <a:r>
                        <a:rPr lang="en-US" sz="1600" dirty="0" smtClean="0"/>
                        <a:t>3.00</a:t>
                      </a:r>
                      <a:endParaRPr lang="en-US" sz="1600" dirty="0"/>
                    </a:p>
                  </a:txBody>
                  <a:tcPr/>
                </a:tc>
              </a:tr>
              <a:tr h="370840">
                <a:tc>
                  <a:txBody>
                    <a:bodyPr/>
                    <a:lstStyle/>
                    <a:p>
                      <a:r>
                        <a:rPr lang="en-US" sz="1600" dirty="0" smtClean="0"/>
                        <a:t>Dead Rent per annum (Rs.)</a:t>
                      </a:r>
                      <a:endParaRPr lang="en-US" sz="1600" dirty="0"/>
                    </a:p>
                  </a:txBody>
                  <a:tcPr/>
                </a:tc>
                <a:tc>
                  <a:txBody>
                    <a:bodyPr/>
                    <a:lstStyle/>
                    <a:p>
                      <a:pPr algn="r"/>
                      <a:r>
                        <a:rPr lang="en-US" sz="1600" dirty="0" smtClean="0"/>
                        <a:t>15,000</a:t>
                      </a:r>
                      <a:endParaRPr lang="en-US" sz="1600" dirty="0"/>
                    </a:p>
                  </a:txBody>
                  <a:tcPr/>
                </a:tc>
                <a:tc>
                  <a:txBody>
                    <a:bodyPr/>
                    <a:lstStyle/>
                    <a:p>
                      <a:pPr algn="r"/>
                      <a:r>
                        <a:rPr lang="en-US" sz="1600" dirty="0" smtClean="0"/>
                        <a:t>10,000</a:t>
                      </a:r>
                      <a:endParaRPr lang="en-US" sz="1600" dirty="0"/>
                    </a:p>
                  </a:txBody>
                  <a:tcPr/>
                </a:tc>
              </a:tr>
              <a:tr h="370840">
                <a:tc>
                  <a:txBody>
                    <a:bodyPr/>
                    <a:lstStyle/>
                    <a:p>
                      <a:r>
                        <a:rPr lang="en-US" sz="1600" dirty="0" smtClean="0"/>
                        <a:t>Short working recoverable (Years</a:t>
                      </a:r>
                      <a:endParaRPr lang="en-US" sz="1600" dirty="0"/>
                    </a:p>
                  </a:txBody>
                  <a:tcPr/>
                </a:tc>
                <a:tc>
                  <a:txBody>
                    <a:bodyPr/>
                    <a:lstStyle/>
                    <a:p>
                      <a:pPr algn="r"/>
                      <a:r>
                        <a:rPr lang="en-US" sz="1600" dirty="0" smtClean="0"/>
                        <a:t>3</a:t>
                      </a:r>
                      <a:endParaRPr lang="en-US" sz="1600" dirty="0"/>
                    </a:p>
                  </a:txBody>
                  <a:tcPr/>
                </a:tc>
                <a:tc>
                  <a:txBody>
                    <a:bodyPr/>
                    <a:lstStyle/>
                    <a:p>
                      <a:pPr algn="r"/>
                      <a:r>
                        <a:rPr lang="en-US" sz="1600" dirty="0" smtClean="0"/>
                        <a:t>2</a:t>
                      </a:r>
                      <a:endParaRPr lang="en-US" sz="1600" dirty="0"/>
                    </a:p>
                  </a:txBody>
                  <a:tcPr/>
                </a:tc>
              </a:tr>
              <a:tr h="370840">
                <a:tc>
                  <a:txBody>
                    <a:bodyPr/>
                    <a:lstStyle/>
                    <a:p>
                      <a:r>
                        <a:rPr lang="en-US" sz="1600" dirty="0" smtClean="0"/>
                        <a:t>Production</a:t>
                      </a:r>
                      <a:r>
                        <a:rPr lang="en-US" sz="1600" baseline="0" dirty="0" smtClean="0"/>
                        <a:t> (Year ended ….. 31.3)</a:t>
                      </a:r>
                      <a:endParaRPr lang="en-US" sz="1600" dirty="0"/>
                    </a:p>
                  </a:txBody>
                  <a:tcPr/>
                </a:tc>
                <a:tc>
                  <a:txBody>
                    <a:bodyPr/>
                    <a:lstStyle/>
                    <a:p>
                      <a:pPr algn="r"/>
                      <a:endParaRPr lang="en-US" sz="1600" dirty="0"/>
                    </a:p>
                  </a:txBody>
                  <a:tcPr/>
                </a:tc>
                <a:tc>
                  <a:txBody>
                    <a:bodyPr/>
                    <a:lstStyle/>
                    <a:p>
                      <a:pPr algn="r"/>
                      <a:endParaRPr lang="en-US" sz="1600" dirty="0"/>
                    </a:p>
                  </a:txBody>
                  <a:tcPr/>
                </a:tc>
              </a:tr>
              <a:tr h="370840">
                <a:tc>
                  <a:txBody>
                    <a:bodyPr/>
                    <a:lstStyle/>
                    <a:p>
                      <a:r>
                        <a:rPr lang="en-US" sz="1600" dirty="0" smtClean="0"/>
                        <a:t>2004</a:t>
                      </a:r>
                      <a:endParaRPr lang="en-US" sz="1600" dirty="0"/>
                    </a:p>
                  </a:txBody>
                  <a:tcPr/>
                </a:tc>
                <a:tc>
                  <a:txBody>
                    <a:bodyPr/>
                    <a:lstStyle/>
                    <a:p>
                      <a:pPr algn="r"/>
                      <a:r>
                        <a:rPr lang="en-US" sz="1600" dirty="0" smtClean="0"/>
                        <a:t>1,000</a:t>
                      </a:r>
                      <a:endParaRPr lang="en-US" sz="1600" dirty="0"/>
                    </a:p>
                  </a:txBody>
                  <a:tcPr/>
                </a:tc>
                <a:tc>
                  <a:txBody>
                    <a:bodyPr/>
                    <a:lstStyle/>
                    <a:p>
                      <a:pPr algn="r"/>
                      <a:r>
                        <a:rPr lang="en-US" sz="1600" dirty="0" smtClean="0"/>
                        <a:t>1,000</a:t>
                      </a:r>
                      <a:endParaRPr lang="en-US" sz="1600" dirty="0"/>
                    </a:p>
                  </a:txBody>
                  <a:tcPr/>
                </a:tc>
              </a:tr>
              <a:tr h="370840">
                <a:tc>
                  <a:txBody>
                    <a:bodyPr/>
                    <a:lstStyle/>
                    <a:p>
                      <a:r>
                        <a:rPr lang="en-US" sz="1600" dirty="0" smtClean="0"/>
                        <a:t>2005</a:t>
                      </a:r>
                      <a:endParaRPr lang="en-US" sz="1600" dirty="0"/>
                    </a:p>
                  </a:txBody>
                  <a:tcPr/>
                </a:tc>
                <a:tc>
                  <a:txBody>
                    <a:bodyPr/>
                    <a:lstStyle/>
                    <a:p>
                      <a:pPr algn="r"/>
                      <a:r>
                        <a:rPr lang="en-US" sz="1600" dirty="0" smtClean="0"/>
                        <a:t>3,000</a:t>
                      </a:r>
                      <a:endParaRPr lang="en-US" sz="1600" dirty="0"/>
                    </a:p>
                  </a:txBody>
                  <a:tcPr/>
                </a:tc>
                <a:tc>
                  <a:txBody>
                    <a:bodyPr/>
                    <a:lstStyle/>
                    <a:p>
                      <a:pPr algn="r"/>
                      <a:r>
                        <a:rPr lang="en-US" sz="1600" dirty="0" smtClean="0"/>
                        <a:t>2,000</a:t>
                      </a:r>
                      <a:endParaRPr lang="en-US" sz="1600" dirty="0"/>
                    </a:p>
                  </a:txBody>
                  <a:tcPr/>
                </a:tc>
              </a:tr>
              <a:tr h="370840">
                <a:tc>
                  <a:txBody>
                    <a:bodyPr/>
                    <a:lstStyle/>
                    <a:p>
                      <a:r>
                        <a:rPr lang="en-US" sz="1600" dirty="0" smtClean="0"/>
                        <a:t>2006</a:t>
                      </a:r>
                      <a:endParaRPr lang="en-US" sz="1600" dirty="0"/>
                    </a:p>
                  </a:txBody>
                  <a:tcPr/>
                </a:tc>
                <a:tc>
                  <a:txBody>
                    <a:bodyPr/>
                    <a:lstStyle/>
                    <a:p>
                      <a:pPr algn="r"/>
                      <a:r>
                        <a:rPr lang="en-US" sz="1600" dirty="0" smtClean="0"/>
                        <a:t>12,000</a:t>
                      </a:r>
                      <a:endParaRPr lang="en-US" sz="1600" dirty="0"/>
                    </a:p>
                  </a:txBody>
                  <a:tcPr/>
                </a:tc>
                <a:tc>
                  <a:txBody>
                    <a:bodyPr/>
                    <a:lstStyle/>
                    <a:p>
                      <a:pPr algn="r"/>
                      <a:r>
                        <a:rPr lang="en-US" sz="1600" dirty="0" smtClean="0"/>
                        <a:t>5,000</a:t>
                      </a:r>
                      <a:endParaRPr lang="en-US" sz="1600" dirty="0"/>
                    </a:p>
                  </a:txBody>
                  <a:tcPr/>
                </a:tc>
              </a:tr>
              <a:tr h="370840">
                <a:tc>
                  <a:txBody>
                    <a:bodyPr/>
                    <a:lstStyle/>
                    <a:p>
                      <a:r>
                        <a:rPr lang="en-US" sz="1600" dirty="0" smtClean="0"/>
                        <a:t>2007</a:t>
                      </a:r>
                      <a:endParaRPr lang="en-US" sz="1600" dirty="0"/>
                    </a:p>
                  </a:txBody>
                  <a:tcPr/>
                </a:tc>
                <a:tc>
                  <a:txBody>
                    <a:bodyPr/>
                    <a:lstStyle/>
                    <a:p>
                      <a:pPr algn="r"/>
                      <a:r>
                        <a:rPr lang="en-US" sz="1600" dirty="0" smtClean="0"/>
                        <a:t>9,000</a:t>
                      </a:r>
                      <a:endParaRPr lang="en-US" sz="1600" dirty="0"/>
                    </a:p>
                  </a:txBody>
                  <a:tcPr/>
                </a:tc>
                <a:tc>
                  <a:txBody>
                    <a:bodyPr/>
                    <a:lstStyle/>
                    <a:p>
                      <a:pPr algn="r"/>
                      <a:r>
                        <a:rPr lang="en-US" sz="1600" dirty="0" smtClean="0"/>
                        <a:t>2,000 (Strike)</a:t>
                      </a:r>
                      <a:endParaRPr lang="en-US" sz="1600" dirty="0"/>
                    </a:p>
                  </a:txBody>
                  <a:tcPr/>
                </a:tc>
              </a:tr>
              <a:tr h="370840">
                <a:tc>
                  <a:txBody>
                    <a:bodyPr/>
                    <a:lstStyle/>
                    <a:p>
                      <a:r>
                        <a:rPr lang="en-US" sz="1600" dirty="0" smtClean="0"/>
                        <a:t>2008</a:t>
                      </a:r>
                      <a:endParaRPr lang="en-US" sz="1600" dirty="0"/>
                    </a:p>
                  </a:txBody>
                  <a:tcPr/>
                </a:tc>
                <a:tc>
                  <a:txBody>
                    <a:bodyPr/>
                    <a:lstStyle/>
                    <a:p>
                      <a:pPr algn="r"/>
                      <a:r>
                        <a:rPr lang="en-US" sz="1600" dirty="0" smtClean="0"/>
                        <a:t>5,000</a:t>
                      </a:r>
                      <a:endParaRPr lang="en-US" sz="1600" dirty="0"/>
                    </a:p>
                  </a:txBody>
                  <a:tcPr/>
                </a:tc>
                <a:tc>
                  <a:txBody>
                    <a:bodyPr/>
                    <a:lstStyle/>
                    <a:p>
                      <a:pPr algn="r"/>
                      <a:r>
                        <a:rPr lang="en-US" sz="1600" dirty="0" smtClean="0"/>
                        <a:t>12,000</a:t>
                      </a:r>
                      <a:endParaRPr lang="en-US" sz="16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b="1" dirty="0" smtClean="0"/>
              <a:t>Illustration 5.</a:t>
            </a:r>
            <a:endParaRPr lang="en-US" sz="3600" dirty="0"/>
          </a:p>
        </p:txBody>
      </p:sp>
      <p:sp>
        <p:nvSpPr>
          <p:cNvPr id="3" name="Content Placeholder 2"/>
          <p:cNvSpPr>
            <a:spLocks noGrp="1"/>
          </p:cNvSpPr>
          <p:nvPr>
            <p:ph idx="1"/>
          </p:nvPr>
        </p:nvSpPr>
        <p:spPr>
          <a:xfrm>
            <a:off x="457200" y="990600"/>
            <a:ext cx="8229600" cy="5135563"/>
          </a:xfrm>
        </p:spPr>
        <p:txBody>
          <a:bodyPr>
            <a:normAutofit/>
          </a:bodyPr>
          <a:lstStyle/>
          <a:p>
            <a:r>
              <a:rPr lang="en-US" sz="1800" dirty="0" smtClean="0"/>
              <a:t>The following information has been obtained from the books of a </a:t>
            </a:r>
            <a:r>
              <a:rPr lang="en-US" sz="1800" dirty="0" err="1" smtClean="0"/>
              <a:t>lesee</a:t>
            </a:r>
            <a:r>
              <a:rPr lang="en-US" sz="1800" dirty="0" smtClean="0"/>
              <a:t> relating to the </a:t>
            </a:r>
            <a:r>
              <a:rPr lang="en-US" sz="1800" dirty="0" smtClean="0"/>
              <a:t>years 2005-06 </a:t>
            </a:r>
            <a:r>
              <a:rPr lang="en-US" sz="1800" dirty="0" smtClean="0"/>
              <a:t>to 2008-09 : Payments to Landlord (after tax deducted @ 20% at Source) :</a:t>
            </a:r>
          </a:p>
          <a:p>
            <a:r>
              <a:rPr lang="fr-FR" sz="1800" dirty="0" smtClean="0"/>
              <a:t>                                                                         2005-06 </a:t>
            </a:r>
            <a:r>
              <a:rPr lang="fr-FR" sz="1800" dirty="0" smtClean="0"/>
              <a:t>Rs. 12,000 </a:t>
            </a:r>
            <a:endParaRPr lang="fr-FR" sz="1800" dirty="0" smtClean="0"/>
          </a:p>
          <a:p>
            <a:r>
              <a:rPr lang="fr-FR" sz="1800" dirty="0" smtClean="0"/>
              <a:t>                                                                         2006-07 </a:t>
            </a:r>
            <a:r>
              <a:rPr lang="fr-FR" sz="1800" dirty="0" smtClean="0"/>
              <a:t>Rs. 12,000 </a:t>
            </a:r>
            <a:endParaRPr lang="fr-FR" sz="1800" dirty="0" smtClean="0"/>
          </a:p>
          <a:p>
            <a:r>
              <a:rPr lang="fr-FR" sz="1800" dirty="0" smtClean="0"/>
              <a:t>                                                                         2007-08 </a:t>
            </a:r>
            <a:r>
              <a:rPr lang="fr-FR" sz="1800" dirty="0" smtClean="0"/>
              <a:t>Rs. 2,000 </a:t>
            </a:r>
            <a:endParaRPr lang="fr-FR" sz="1800" dirty="0" smtClean="0"/>
          </a:p>
          <a:p>
            <a:r>
              <a:rPr lang="fr-FR" sz="1800" dirty="0" smtClean="0"/>
              <a:t>                                                                         2008-09 </a:t>
            </a:r>
            <a:r>
              <a:rPr lang="fr-FR" sz="1800" dirty="0" smtClean="0"/>
              <a:t>Rs. 19,200</a:t>
            </a:r>
          </a:p>
          <a:p>
            <a:r>
              <a:rPr lang="en-US" sz="1800" dirty="0" smtClean="0"/>
              <a:t>                          Short-working </a:t>
            </a:r>
            <a:r>
              <a:rPr lang="en-US" sz="1800" dirty="0" smtClean="0"/>
              <a:t>recovered : 2006-07 Rs. </a:t>
            </a:r>
            <a:r>
              <a:rPr lang="en-US" sz="1800" dirty="0" smtClean="0"/>
              <a:t>2,500  </a:t>
            </a:r>
          </a:p>
          <a:p>
            <a:r>
              <a:rPr lang="en-US" sz="1800" dirty="0" smtClean="0"/>
              <a:t>                                                                         2007-08 </a:t>
            </a:r>
            <a:r>
              <a:rPr lang="en-US" sz="1800" dirty="0" smtClean="0"/>
              <a:t>Rs. 1,000</a:t>
            </a:r>
          </a:p>
          <a:p>
            <a:r>
              <a:rPr lang="en-US" sz="1800" dirty="0" smtClean="0"/>
              <a:t>                               Short-working </a:t>
            </a:r>
            <a:r>
              <a:rPr lang="en-US" sz="1800" dirty="0" smtClean="0"/>
              <a:t>recovered : 2007-08 Rs. </a:t>
            </a:r>
            <a:r>
              <a:rPr lang="en-US" sz="1800" dirty="0" smtClean="0"/>
              <a:t>500 </a:t>
            </a:r>
          </a:p>
          <a:p>
            <a:pPr algn="just"/>
            <a:r>
              <a:rPr lang="en-US" sz="1800" dirty="0" smtClean="0"/>
              <a:t>Balance </a:t>
            </a:r>
            <a:r>
              <a:rPr lang="en-US" sz="1800" dirty="0" smtClean="0"/>
              <a:t>of Short-working Account forward on April 1, 2005 Rs. 800 (which are in 2005–06</a:t>
            </a:r>
            <a:r>
              <a:rPr lang="en-US" sz="1800" dirty="0" smtClean="0"/>
              <a:t>). According </a:t>
            </a:r>
            <a:r>
              <a:rPr lang="en-US" sz="1800" dirty="0" smtClean="0"/>
              <a:t>to the terms of agreement short-working is recoverable within the next two years following the year in which short-working arises.</a:t>
            </a:r>
          </a:p>
          <a:p>
            <a:r>
              <a:rPr lang="en-US" sz="1800" dirty="0" smtClean="0"/>
              <a:t>You are required to show the necessary accounts in the books of the lessee for the four years ended 31st March 2009.</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152400" y="762000"/>
            <a:ext cx="8763000" cy="5364163"/>
          </a:xfrm>
        </p:spPr>
        <p:txBody>
          <a:bodyPr>
            <a:normAutofit/>
          </a:bodyPr>
          <a:lstStyle/>
          <a:p>
            <a:pPr algn="just"/>
            <a:r>
              <a:rPr lang="en-US" sz="2400" dirty="0" smtClean="0"/>
              <a:t>The owner of an asset (e.g. mines, quarries, patent, copyright, etc), as a business arrangement, may allow other party (lessee, </a:t>
            </a:r>
            <a:r>
              <a:rPr lang="en-US" sz="2400" dirty="0" err="1" smtClean="0"/>
              <a:t>licencee</a:t>
            </a:r>
            <a:r>
              <a:rPr lang="en-US" sz="2400" dirty="0" smtClean="0"/>
              <a:t>, publisher, etc) the right to use that asset against some consideration. </a:t>
            </a:r>
            <a:endParaRPr lang="en-US" sz="2400" dirty="0" smtClean="0"/>
          </a:p>
          <a:p>
            <a:pPr algn="just"/>
            <a:endParaRPr lang="en-US" sz="2400" dirty="0" smtClean="0"/>
          </a:p>
          <a:p>
            <a:pPr algn="just"/>
            <a:r>
              <a:rPr lang="en-US" sz="2400" dirty="0" smtClean="0"/>
              <a:t>Such </a:t>
            </a:r>
            <a:r>
              <a:rPr lang="en-US" sz="2400" dirty="0" smtClean="0"/>
              <a:t>consideration is calculated with reference to the quantity produced or sold. </a:t>
            </a:r>
            <a:endParaRPr lang="en-US" sz="2400" dirty="0" smtClean="0"/>
          </a:p>
          <a:p>
            <a:pPr algn="just"/>
            <a:endParaRPr lang="en-US" sz="2400" dirty="0" smtClean="0"/>
          </a:p>
          <a:p>
            <a:pPr algn="just"/>
            <a:r>
              <a:rPr lang="en-US" sz="2400" b="1" dirty="0" smtClean="0"/>
              <a:t>This </a:t>
            </a:r>
            <a:r>
              <a:rPr lang="en-US" sz="2400" b="1" dirty="0" smtClean="0"/>
              <a:t>payment to the owner by the user of the asset is termed as </a:t>
            </a:r>
            <a:r>
              <a:rPr lang="en-US" sz="2400" b="1" dirty="0" smtClean="0">
                <a:solidFill>
                  <a:srgbClr val="FF0000"/>
                </a:solidFill>
              </a:rPr>
              <a:t>Royalty</a:t>
            </a:r>
            <a:r>
              <a:rPr lang="en-US" sz="2400" b="1" i="1" dirty="0" smtClean="0">
                <a:solidFill>
                  <a:srgbClr val="FF0000"/>
                </a:solidFill>
              </a:rPr>
              <a:t>.</a:t>
            </a:r>
          </a:p>
          <a:p>
            <a:pPr algn="just"/>
            <a:endParaRPr lang="en-US" sz="2400" b="1" i="1" dirty="0" smtClean="0">
              <a:solidFill>
                <a:srgbClr val="FF0000"/>
              </a:solidFill>
            </a:endParaRPr>
          </a:p>
          <a:p>
            <a:pPr algn="just"/>
            <a:r>
              <a:rPr lang="en-US" sz="2400" b="1" dirty="0" smtClean="0">
                <a:solidFill>
                  <a:srgbClr val="0070C0"/>
                </a:solidFill>
              </a:rPr>
              <a:t>Royalty </a:t>
            </a:r>
            <a:r>
              <a:rPr lang="en-US" sz="2400" b="1" dirty="0" smtClean="0">
                <a:solidFill>
                  <a:srgbClr val="0070C0"/>
                </a:solidFill>
              </a:rPr>
              <a:t>is the amount of consideration paid by a party to the owner of the asset in return for the right to use that asset</a:t>
            </a:r>
            <a:r>
              <a:rPr lang="en-US" sz="2400" b="1" dirty="0" smtClean="0">
                <a:solidFill>
                  <a:srgbClr val="0070C0"/>
                </a:solidFill>
              </a:rPr>
              <a:t>.</a:t>
            </a:r>
            <a:endParaRPr lang="en-US" sz="2400" b="1" dirty="0" smtClean="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Illustration 6.</a:t>
            </a:r>
            <a:endParaRPr lang="en-US"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lgn="just"/>
            <a:r>
              <a:rPr lang="en-US" sz="2000" dirty="0" smtClean="0"/>
              <a:t>A fire occurred  in the office premises of lessee in the evening of 31.3.2009 destroying most </a:t>
            </a:r>
            <a:r>
              <a:rPr lang="en-US" sz="2000" dirty="0" smtClean="0"/>
              <a:t>of the </a:t>
            </a:r>
            <a:r>
              <a:rPr lang="en-US" sz="2000" dirty="0" smtClean="0"/>
              <a:t>books and records. From the documents saved, the following information is gathered : </a:t>
            </a:r>
            <a:endParaRPr lang="en-US" sz="2000" dirty="0" smtClean="0"/>
          </a:p>
          <a:p>
            <a:pPr algn="just">
              <a:buNone/>
            </a:pPr>
            <a:r>
              <a:rPr lang="en-US" sz="2000" dirty="0" smtClean="0"/>
              <a:t>Short-working </a:t>
            </a:r>
            <a:r>
              <a:rPr lang="en-US" sz="2000" dirty="0" smtClean="0"/>
              <a:t>recovered :</a:t>
            </a:r>
          </a:p>
          <a:p>
            <a:pPr algn="just"/>
            <a:r>
              <a:rPr lang="en-US" sz="2000" dirty="0" smtClean="0"/>
              <a:t>2006-07 Rs. 2,000 (towards short-workings which arose in 2003-04) </a:t>
            </a:r>
            <a:endParaRPr lang="en-US" sz="2000" dirty="0" smtClean="0"/>
          </a:p>
          <a:p>
            <a:pPr algn="just"/>
            <a:r>
              <a:rPr lang="en-US" sz="2000" dirty="0" smtClean="0"/>
              <a:t>2008-08 </a:t>
            </a:r>
            <a:r>
              <a:rPr lang="en-US" sz="2000" dirty="0" smtClean="0"/>
              <a:t>Rs. 4,000 (including Rs. 1,000 for short-working 2004-05) </a:t>
            </a:r>
            <a:endParaRPr lang="en-US" sz="2000" dirty="0" smtClean="0"/>
          </a:p>
          <a:p>
            <a:pPr algn="just"/>
            <a:r>
              <a:rPr lang="en-US" sz="2000" dirty="0" smtClean="0"/>
              <a:t>2008-09 </a:t>
            </a:r>
            <a:r>
              <a:rPr lang="en-US" sz="2000" dirty="0" smtClean="0"/>
              <a:t>Rs. 1,000</a:t>
            </a:r>
          </a:p>
          <a:p>
            <a:pPr algn="just">
              <a:buNone/>
            </a:pPr>
            <a:r>
              <a:rPr lang="en-US" sz="2000" dirty="0" smtClean="0"/>
              <a:t>Short-working lapsed : </a:t>
            </a:r>
            <a:endParaRPr lang="en-US" sz="2000" dirty="0" smtClean="0"/>
          </a:p>
          <a:p>
            <a:pPr algn="just"/>
            <a:r>
              <a:rPr lang="en-US" sz="2000" dirty="0" smtClean="0"/>
              <a:t>2005-06 </a:t>
            </a:r>
            <a:r>
              <a:rPr lang="en-US" sz="2000" dirty="0" smtClean="0"/>
              <a:t>Rs. 1,500 </a:t>
            </a:r>
            <a:endParaRPr lang="en-US" sz="2000" dirty="0" smtClean="0"/>
          </a:p>
          <a:p>
            <a:pPr algn="just"/>
            <a:r>
              <a:rPr lang="en-US" sz="2000" dirty="0" smtClean="0"/>
              <a:t>2006-07 </a:t>
            </a:r>
            <a:r>
              <a:rPr lang="en-US" sz="2000" dirty="0" smtClean="0"/>
              <a:t>Rs. </a:t>
            </a:r>
            <a:r>
              <a:rPr lang="en-US" sz="2000" smtClean="0"/>
              <a:t>1,800 </a:t>
            </a:r>
            <a:endParaRPr lang="en-US" sz="2000" smtClean="0"/>
          </a:p>
          <a:p>
            <a:pPr algn="just"/>
            <a:r>
              <a:rPr lang="en-US" sz="2000" smtClean="0"/>
              <a:t>2008-09 </a:t>
            </a:r>
            <a:r>
              <a:rPr lang="en-US" sz="2000" dirty="0" smtClean="0"/>
              <a:t>Rs. 1,000</a:t>
            </a:r>
          </a:p>
          <a:p>
            <a:pPr algn="just"/>
            <a:r>
              <a:rPr lang="en-US" sz="2000" dirty="0" smtClean="0"/>
              <a:t>A sum of Rs. 25,000 was paid to the landlord in 2005-06. The agreement of Royalty contains a clause of Minimum Rent payable for fixed amount and recoupment of short-workings within 3 years following the year in which Short-workings arise.</a:t>
            </a:r>
          </a:p>
          <a:p>
            <a:pPr algn="just"/>
            <a:r>
              <a:rPr lang="en-US" sz="2000" dirty="0" smtClean="0"/>
              <a:t>Information as regards payments to landlord subsequent to the year 2005-06 is not four years ended 31.3.2009.</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b="1" dirty="0" smtClean="0"/>
              <a:t>For example, </a:t>
            </a:r>
            <a:r>
              <a:rPr lang="en-US" sz="2400" dirty="0" smtClean="0"/>
              <a:t>when a publisher publishes a book, he makes a payment to the author which is based on the number of copies sold known as royalty.</a:t>
            </a:r>
            <a:endParaRPr lang="en-US" dirty="0" smtClean="0"/>
          </a:p>
          <a:p>
            <a:pPr algn="just"/>
            <a:r>
              <a:rPr lang="en-US" sz="2800" b="1" dirty="0" smtClean="0"/>
              <a:t>The following are some of cases where one party paid to another in the form of Royalty: </a:t>
            </a:r>
            <a:endParaRPr lang="en-US" sz="2800" b="1" dirty="0" smtClean="0"/>
          </a:p>
          <a:p>
            <a:pPr lvl="1" algn="just"/>
            <a:r>
              <a:rPr lang="en-US" dirty="0" smtClean="0"/>
              <a:t>1</a:t>
            </a:r>
            <a:r>
              <a:rPr lang="en-US" dirty="0" smtClean="0"/>
              <a:t>. </a:t>
            </a:r>
            <a:r>
              <a:rPr lang="en-US" sz="2400" dirty="0" smtClean="0"/>
              <a:t>where the owner of a mine allows another the right to extract minerals from land; </a:t>
            </a:r>
          </a:p>
          <a:p>
            <a:pPr lvl="1" algn="just"/>
            <a:r>
              <a:rPr lang="en-US" sz="2400" dirty="0" smtClean="0"/>
              <a:t>2</a:t>
            </a:r>
            <a:r>
              <a:rPr lang="en-US" sz="2400" dirty="0" smtClean="0"/>
              <a:t>. where right such as patents or copyrights are licensed in favour of another; </a:t>
            </a:r>
            <a:endParaRPr lang="en-US" sz="2400" dirty="0" smtClean="0"/>
          </a:p>
          <a:p>
            <a:pPr lvl="1" algn="just"/>
            <a:r>
              <a:rPr lang="en-US" sz="2400" dirty="0" smtClean="0"/>
              <a:t>3</a:t>
            </a:r>
            <a:r>
              <a:rPr lang="en-US" sz="2400" dirty="0" smtClean="0"/>
              <a:t>. where an author, artist or designer gives exclusive rights to another to copy the  work.</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2400" b="1" dirty="0" smtClean="0"/>
              <a:t>Common terms Used in Connection with Accounting for Royalty</a:t>
            </a:r>
            <a:endParaRPr lang="en-US" sz="2400" dirty="0"/>
          </a:p>
        </p:txBody>
      </p:sp>
      <p:sp>
        <p:nvSpPr>
          <p:cNvPr id="3" name="Content Placeholder 2"/>
          <p:cNvSpPr>
            <a:spLocks noGrp="1"/>
          </p:cNvSpPr>
          <p:nvPr>
            <p:ph idx="1"/>
          </p:nvPr>
        </p:nvSpPr>
        <p:spPr>
          <a:xfrm>
            <a:off x="457200" y="685800"/>
            <a:ext cx="8229600" cy="5440363"/>
          </a:xfrm>
        </p:spPr>
        <p:txBody>
          <a:bodyPr>
            <a:normAutofit/>
          </a:bodyPr>
          <a:lstStyle/>
          <a:p>
            <a:pPr algn="just"/>
            <a:r>
              <a:rPr lang="en-US" sz="2000" b="1" dirty="0" smtClean="0"/>
              <a:t>1. Minimum Rent /</a:t>
            </a:r>
            <a:r>
              <a:rPr lang="en-US" sz="2000" b="1" i="1" dirty="0" smtClean="0"/>
              <a:t> Dead Rent</a:t>
            </a:r>
          </a:p>
          <a:p>
            <a:pPr algn="just"/>
            <a:r>
              <a:rPr lang="en-US" sz="2000" b="1" dirty="0" smtClean="0"/>
              <a:t>A contract is entered into between the landlord and the lessee for payment of royalty</a:t>
            </a:r>
            <a:r>
              <a:rPr lang="en-US" sz="2000" dirty="0" smtClean="0"/>
              <a:t>, usually calculated upon the quantum of production or sale at a certain stipulated rate.</a:t>
            </a:r>
          </a:p>
          <a:p>
            <a:pPr algn="just"/>
            <a:r>
              <a:rPr lang="en-US" sz="2000" dirty="0" smtClean="0"/>
              <a:t>So, if there is little or no production or sale, the landlord would receive little or no royalty at all, thus affects the monetary interest of the landlord as well as the lessee. </a:t>
            </a:r>
            <a:endParaRPr lang="en-US" sz="2000" dirty="0" smtClean="0"/>
          </a:p>
          <a:p>
            <a:pPr algn="just"/>
            <a:r>
              <a:rPr lang="en-US" sz="2000" dirty="0" smtClean="0"/>
              <a:t>It </a:t>
            </a:r>
            <a:r>
              <a:rPr lang="en-US" sz="2000" dirty="0" smtClean="0"/>
              <a:t>is normally not acceptable to the owner, since sale or production mostly depends on the capacity of the person </a:t>
            </a:r>
            <a:r>
              <a:rPr lang="en-US" sz="2000" dirty="0" smtClean="0"/>
              <a:t>to </a:t>
            </a:r>
            <a:r>
              <a:rPr lang="en-US" sz="2000" dirty="0" smtClean="0"/>
              <a:t>whom the rights have been given. </a:t>
            </a:r>
            <a:endParaRPr lang="en-US" sz="2000" dirty="0" smtClean="0"/>
          </a:p>
          <a:p>
            <a:pPr algn="just"/>
            <a:r>
              <a:rPr lang="en-US" sz="2000" dirty="0" smtClean="0"/>
              <a:t>To </a:t>
            </a:r>
            <a:r>
              <a:rPr lang="en-US" sz="2000" dirty="0" smtClean="0"/>
              <a:t>avoid such a situation, the landlord and the lessee agreed upon a minimum periodical amount that the landlord will receive from the lessee, even if the actual royalty as calculated on the basis of actual production or sale is less than such minimum amount.</a:t>
            </a:r>
          </a:p>
          <a:p>
            <a:pPr algn="just"/>
            <a:r>
              <a:rPr lang="en-US" sz="2000" dirty="0" smtClean="0"/>
              <a:t>This assured and mutually agreed periodical minimum amount is known as </a:t>
            </a:r>
            <a:r>
              <a:rPr lang="en-US" sz="2000" i="1" dirty="0" smtClean="0"/>
              <a:t>“</a:t>
            </a:r>
            <a:r>
              <a:rPr lang="en-US" sz="2000" b="1" i="1" dirty="0" smtClean="0"/>
              <a:t>Minimum Rent”.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z="2800" b="1" dirty="0" smtClean="0"/>
              <a:t>Example: </a:t>
            </a:r>
            <a:r>
              <a:rPr lang="en-US" sz="2000" dirty="0" smtClean="0"/>
              <a:t>Suppose royalty per ton of production is Rs 10 and the minimum (annual) rent is Rs 4,00,000. </a:t>
            </a:r>
            <a:endParaRPr lang="en-US" sz="2000" dirty="0" smtClean="0"/>
          </a:p>
          <a:p>
            <a:pPr algn="just"/>
            <a:r>
              <a:rPr lang="en-US" sz="2000" dirty="0" smtClean="0"/>
              <a:t>Now</a:t>
            </a:r>
            <a:r>
              <a:rPr lang="en-US" sz="2000" dirty="0" smtClean="0"/>
              <a:t>, the actual production is 35,000 tons, then actual royalty would become Rs 3,50,000. </a:t>
            </a:r>
            <a:r>
              <a:rPr lang="en-US" sz="2000" dirty="0" smtClean="0"/>
              <a:t>In </a:t>
            </a:r>
            <a:r>
              <a:rPr lang="en-US" sz="2000" dirty="0" smtClean="0"/>
              <a:t>this case the minimum rent of Rs 4,00,000 will have to be paid by the lessee. </a:t>
            </a:r>
            <a:endParaRPr lang="en-US" sz="2000" dirty="0" smtClean="0"/>
          </a:p>
          <a:p>
            <a:pPr algn="just"/>
            <a:r>
              <a:rPr lang="en-US" sz="2000" dirty="0" smtClean="0"/>
              <a:t>On </a:t>
            </a:r>
            <a:r>
              <a:rPr lang="en-US" sz="2000" dirty="0" smtClean="0"/>
              <a:t>the other hand, if the actual production is 46,000 tons, then the actual royalty would become Rs 4,60,000. In this case Rs 4,60,000 will have to be paid by the lessee</a:t>
            </a:r>
            <a:r>
              <a:rPr lang="en-US" sz="2000" dirty="0" smtClean="0"/>
              <a:t>.</a:t>
            </a:r>
          </a:p>
          <a:p>
            <a:pPr algn="just"/>
            <a:endParaRPr lang="en-US" sz="2000" dirty="0" smtClean="0"/>
          </a:p>
          <a:p>
            <a:pPr algn="just"/>
            <a:r>
              <a:rPr lang="en-US" sz="2000" dirty="0" smtClean="0"/>
              <a:t>Thus, as there is a stipulation for minimum rent, then </a:t>
            </a:r>
            <a:r>
              <a:rPr lang="en-US" sz="2000" b="1" u="sng" dirty="0" smtClean="0"/>
              <a:t>either the minimum rent or the actual royalty whichever is more shall have to be paid by the lessee</a:t>
            </a:r>
            <a:r>
              <a:rPr lang="en-US" sz="2000" b="1" u="sng" dirty="0" smtClean="0"/>
              <a:t>.</a:t>
            </a:r>
          </a:p>
          <a:p>
            <a:pPr algn="just"/>
            <a:endParaRPr lang="en-US" sz="2000" b="1" u="sng" dirty="0" smtClean="0"/>
          </a:p>
          <a:p>
            <a:pPr algn="just"/>
            <a:r>
              <a:rPr lang="en-US" sz="2000" b="1" dirty="0" smtClean="0">
                <a:solidFill>
                  <a:srgbClr val="0070C0"/>
                </a:solidFill>
              </a:rPr>
              <a:t>The minimum rent is also called dead rent, certain rent, fixed rent, etc.</a:t>
            </a:r>
            <a:endParaRPr lang="en-US" sz="20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a:r>
            <a:br>
              <a:rPr lang="en-US" sz="3200" b="1" dirty="0" smtClean="0"/>
            </a:br>
            <a:r>
              <a:rPr lang="en-US" sz="3200" b="1" dirty="0" smtClean="0"/>
              <a:t>2</a:t>
            </a:r>
            <a:r>
              <a:rPr lang="en-US" sz="3200" b="1" dirty="0" smtClean="0"/>
              <a:t>. Short workings / Redeemable Dead Rent</a:t>
            </a:r>
            <a:br>
              <a:rPr lang="en-US" sz="3200" b="1" dirty="0" smtClean="0"/>
            </a:br>
            <a:endParaRPr lang="en-US" sz="3200" dirty="0"/>
          </a:p>
        </p:txBody>
      </p:sp>
      <p:sp>
        <p:nvSpPr>
          <p:cNvPr id="3" name="Content Placeholder 2"/>
          <p:cNvSpPr>
            <a:spLocks noGrp="1"/>
          </p:cNvSpPr>
          <p:nvPr>
            <p:ph idx="1"/>
          </p:nvPr>
        </p:nvSpPr>
        <p:spPr/>
        <p:txBody>
          <a:bodyPr>
            <a:normAutofit/>
          </a:bodyPr>
          <a:lstStyle/>
          <a:p>
            <a:pPr algn="just"/>
            <a:r>
              <a:rPr lang="en-US" sz="2400" dirty="0" smtClean="0"/>
              <a:t>Short </a:t>
            </a:r>
            <a:r>
              <a:rPr lang="en-US" sz="2400" dirty="0" smtClean="0"/>
              <a:t>workings is the amount by </a:t>
            </a:r>
            <a:r>
              <a:rPr lang="en-US" sz="2400" b="1" dirty="0" smtClean="0"/>
              <a:t>which the minimum rent exceeds the actual royalty. </a:t>
            </a:r>
            <a:r>
              <a:rPr lang="en-US" sz="2400" dirty="0" smtClean="0">
                <a:solidFill>
                  <a:srgbClr val="FF0000"/>
                </a:solidFill>
              </a:rPr>
              <a:t>It is the difference between Actual Rent and Minimum Rent.</a:t>
            </a:r>
          </a:p>
          <a:p>
            <a:pPr algn="just"/>
            <a:r>
              <a:rPr lang="en-US" sz="2400" dirty="0" smtClean="0"/>
              <a:t>In the above example, the short workings is Rs 50,000 (Rs 4,00,000 - Rs 3,50,000). </a:t>
            </a:r>
            <a:endParaRPr lang="en-US" sz="2400" dirty="0" smtClean="0"/>
          </a:p>
          <a:p>
            <a:pPr algn="just"/>
            <a:r>
              <a:rPr lang="en-US" sz="2400" dirty="0" smtClean="0"/>
              <a:t>Where </a:t>
            </a:r>
            <a:r>
              <a:rPr lang="en-US" sz="2400" dirty="0" smtClean="0"/>
              <a:t>there is short workings in any period the lessee is liable to pay the minimum rent and, in effect, short workings becomes the part of the minimum rent and not represented by the use of rights.</a:t>
            </a:r>
          </a:p>
          <a:p>
            <a:pPr algn="just"/>
            <a:r>
              <a:rPr lang="en-US" sz="2400" dirty="0" smtClean="0"/>
              <a:t>The question of short workings will arise only when there is a stipulation for minimum rent in the agreement.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2400" b="1" dirty="0" smtClean="0"/>
              <a:t>3. Excess working</a:t>
            </a:r>
          </a:p>
          <a:p>
            <a:pPr algn="just"/>
            <a:r>
              <a:rPr lang="en-US" sz="2000" dirty="0" smtClean="0"/>
              <a:t>It refers to</a:t>
            </a:r>
            <a:r>
              <a:rPr lang="en-US" sz="2000" i="1" dirty="0" smtClean="0"/>
              <a:t> the amount by which the actual royalty exceeds the minimum rent. In the above example, the excess workings is Rs 60,000 (Rs 4,60,000 -Rs 4,00,000) if the production is 46,000 tons.</a:t>
            </a:r>
          </a:p>
          <a:p>
            <a:pPr algn="just"/>
            <a:r>
              <a:rPr lang="en-US" sz="2400" b="1" dirty="0" smtClean="0"/>
              <a:t>4.Ground Rent / Surface Rent</a:t>
            </a:r>
          </a:p>
          <a:p>
            <a:pPr algn="just"/>
            <a:r>
              <a:rPr lang="en-US" sz="2000" dirty="0" smtClean="0"/>
              <a:t>It refers to the fixed yearly or half-yearly rent payable by the lessee to the landlord in addition to the minimum rent</a:t>
            </a:r>
            <a:r>
              <a:rPr lang="en-US" sz="2000" dirty="0" smtClean="0"/>
              <a:t>.</a:t>
            </a:r>
          </a:p>
          <a:p>
            <a:pPr algn="just"/>
            <a:r>
              <a:rPr lang="en-US" sz="2400" b="1" dirty="0" smtClean="0"/>
              <a:t>5.Recoupment of Short workings</a:t>
            </a:r>
          </a:p>
          <a:p>
            <a:pPr algn="just"/>
            <a:r>
              <a:rPr lang="en-US" sz="2000" dirty="0" smtClean="0"/>
              <a:t>Generally, </a:t>
            </a:r>
            <a:r>
              <a:rPr lang="en-US" sz="2000" dirty="0" smtClean="0"/>
              <a:t>the royalty agreement contains a provision for carrying forward of short workings with a view to adjust it in the future. </a:t>
            </a:r>
            <a:endParaRPr lang="en-US" sz="2000" dirty="0" smtClean="0"/>
          </a:p>
          <a:p>
            <a:pPr algn="just"/>
            <a:r>
              <a:rPr lang="en-US" sz="2000" dirty="0" smtClean="0"/>
              <a:t>In </a:t>
            </a:r>
            <a:r>
              <a:rPr lang="en-US" sz="2000" dirty="0" smtClean="0"/>
              <a:t>the subsequent years, such short working is adjusted against the surplus royalty. </a:t>
            </a:r>
            <a:endParaRPr lang="en-US" sz="2000" dirty="0" smtClean="0"/>
          </a:p>
          <a:p>
            <a:pPr algn="just"/>
            <a:r>
              <a:rPr lang="en-US" sz="2000" b="1" dirty="0" smtClean="0"/>
              <a:t>This </a:t>
            </a:r>
            <a:r>
              <a:rPr lang="en-US" sz="2000" b="1" dirty="0" smtClean="0"/>
              <a:t>process of adjustment is called recoupment of short workings. </a:t>
            </a:r>
            <a:endParaRPr lang="en-US" sz="2000" b="1" dirty="0" smtClean="0"/>
          </a:p>
          <a:p>
            <a:pPr algn="just"/>
            <a:r>
              <a:rPr lang="en-US" sz="2000" dirty="0" smtClean="0"/>
              <a:t>The </a:t>
            </a:r>
            <a:r>
              <a:rPr lang="en-US" sz="2000" dirty="0" smtClean="0"/>
              <a:t>right of recoupment of short workings enables the lessee to recover the excess payment, made in the earlier years to meet the condition of payment of minimum rent. </a:t>
            </a:r>
            <a:endParaRPr lang="en-US" sz="2000" dirty="0" smtClean="0"/>
          </a:p>
          <a:p>
            <a:pPr algn="just"/>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000" b="1" dirty="0" smtClean="0"/>
              <a:t>5.Recoupment of Short workings</a:t>
            </a:r>
          </a:p>
          <a:p>
            <a:pPr algn="just"/>
            <a:r>
              <a:rPr lang="en-US" sz="2000" dirty="0" smtClean="0"/>
              <a:t>A time is usually agreed upon the number of years for which such short workings can be recouped. </a:t>
            </a:r>
            <a:endParaRPr lang="en-US" sz="2000" dirty="0" smtClean="0"/>
          </a:p>
          <a:p>
            <a:pPr algn="just"/>
            <a:r>
              <a:rPr lang="en-US" sz="2000" b="1" dirty="0" smtClean="0">
                <a:solidFill>
                  <a:srgbClr val="FF0000"/>
                </a:solidFill>
              </a:rPr>
              <a:t>This </a:t>
            </a:r>
            <a:r>
              <a:rPr lang="en-US" sz="2000" b="1" dirty="0" smtClean="0">
                <a:solidFill>
                  <a:srgbClr val="FF0000"/>
                </a:solidFill>
              </a:rPr>
              <a:t>time limit for recoupment of short workings may be fixed or fluctuating. </a:t>
            </a:r>
            <a:r>
              <a:rPr lang="en-US" sz="2000" dirty="0" smtClean="0"/>
              <a:t>If the short workings cannot be recouped within the specified time, they lapse and are charged to Profit and Loss Account in the year when that specified time limit for recoupment ends.</a:t>
            </a:r>
          </a:p>
          <a:p>
            <a:pPr algn="just"/>
            <a:r>
              <a:rPr lang="en-US" sz="2000" b="1" i="1" dirty="0" smtClean="0"/>
              <a:t>i</a:t>
            </a:r>
            <a:r>
              <a:rPr lang="en-US" sz="2000" b="1" i="1" dirty="0" smtClean="0"/>
              <a:t>) Fixed right:</a:t>
            </a:r>
          </a:p>
          <a:p>
            <a:pPr algn="just"/>
            <a:r>
              <a:rPr lang="en-US" sz="2000" b="1" i="1" dirty="0" smtClean="0">
                <a:solidFill>
                  <a:srgbClr val="0070C0"/>
                </a:solidFill>
              </a:rPr>
              <a:t>When the lessee can recoup </a:t>
            </a:r>
            <a:r>
              <a:rPr lang="en-US" sz="2000" b="1" i="1" dirty="0" err="1" smtClean="0">
                <a:solidFill>
                  <a:srgbClr val="0070C0"/>
                </a:solidFill>
              </a:rPr>
              <a:t>shortworkings</a:t>
            </a:r>
            <a:r>
              <a:rPr lang="en-US" sz="2000" b="1" i="1" dirty="0" smtClean="0">
                <a:solidFill>
                  <a:srgbClr val="0070C0"/>
                </a:solidFill>
              </a:rPr>
              <a:t> within a certain period from the date of the lease it is known as fixed right. </a:t>
            </a:r>
            <a:r>
              <a:rPr lang="en-US" sz="2000" b="1" i="1" u="sng" dirty="0" smtClean="0">
                <a:solidFill>
                  <a:srgbClr val="C00000"/>
                </a:solidFill>
              </a:rPr>
              <a:t>For example, short workings can be recouped within three years from the date of the lease. </a:t>
            </a:r>
            <a:r>
              <a:rPr lang="en-US" sz="2000" i="1" dirty="0" smtClean="0"/>
              <a:t>So, after three years from the date of the lease the short workings cannot be recouped.</a:t>
            </a:r>
          </a:p>
          <a:p>
            <a:pPr algn="just"/>
            <a:r>
              <a:rPr lang="en-US" sz="2000" b="1" i="1" dirty="0" smtClean="0"/>
              <a:t>ii) Fluctuating right :</a:t>
            </a:r>
          </a:p>
          <a:p>
            <a:pPr algn="just"/>
            <a:r>
              <a:rPr lang="en-US" sz="2000" b="1" dirty="0" smtClean="0">
                <a:solidFill>
                  <a:schemeClr val="accent5">
                    <a:lumMod val="50000"/>
                  </a:schemeClr>
                </a:solidFill>
              </a:rPr>
              <a:t>In this type of agreement, lessee can recoup short workings of any year during the next following year(s)</a:t>
            </a:r>
            <a:r>
              <a:rPr lang="en-US" sz="2000" i="1" dirty="0" smtClean="0"/>
              <a:t>. For example, </a:t>
            </a:r>
            <a:r>
              <a:rPr lang="en-US" sz="2000" i="1" dirty="0" err="1" smtClean="0"/>
              <a:t>shor</a:t>
            </a:r>
            <a:r>
              <a:rPr lang="en-US" sz="2000" i="1" dirty="0" smtClean="0"/>
              <a:t> </a:t>
            </a:r>
            <a:r>
              <a:rPr lang="en-US" sz="2000" i="1" dirty="0" err="1" smtClean="0"/>
              <a:t>tworkings</a:t>
            </a:r>
            <a:r>
              <a:rPr lang="en-US" sz="2000" i="1" dirty="0" smtClean="0"/>
              <a:t> can be recouped in the year subsequent to the year of short workings.</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6. Strike and Lockout, etc :</a:t>
            </a:r>
          </a:p>
          <a:p>
            <a:pPr algn="just"/>
            <a:r>
              <a:rPr lang="en-US" dirty="0" smtClean="0"/>
              <a:t>If agreement so provides, the minimum rent may be proportionately reduced in the event of strike and / or lockout. </a:t>
            </a:r>
            <a:endParaRPr lang="en-US" dirty="0" smtClean="0"/>
          </a:p>
          <a:p>
            <a:pPr algn="just"/>
            <a:endParaRPr lang="en-US" dirty="0" smtClean="0"/>
          </a:p>
          <a:p>
            <a:pPr algn="just"/>
            <a:r>
              <a:rPr lang="en-US" dirty="0" smtClean="0"/>
              <a:t>So </a:t>
            </a:r>
            <a:r>
              <a:rPr lang="en-US" dirty="0" smtClean="0"/>
              <a:t>special entry is required for the same except the adjustment of minimum rent for that particular year.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2042</Words>
  <Application>Microsoft Office PowerPoint</Application>
  <PresentationFormat>On-screen Show (4:3)</PresentationFormat>
  <Paragraphs>159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Royalty Accounting</vt:lpstr>
      <vt:lpstr>Introduction</vt:lpstr>
      <vt:lpstr>Slide 3</vt:lpstr>
      <vt:lpstr>Common terms Used in Connection with Accounting for Royalty</vt:lpstr>
      <vt:lpstr>Slide 5</vt:lpstr>
      <vt:lpstr> 2. Short workings / Redeemable Dead Rent </vt:lpstr>
      <vt:lpstr>Slide 7</vt:lpstr>
      <vt:lpstr>Slide 8</vt:lpstr>
      <vt:lpstr>Slide 9</vt:lpstr>
      <vt:lpstr>Accounting Entries in the Books of the Lessee/Licencee/Publisher etc.</vt:lpstr>
      <vt:lpstr>b) Where the actual royalty is more than the minimum rent:</vt:lpstr>
      <vt:lpstr>Illustration 1</vt:lpstr>
      <vt:lpstr>Illustration 2 :</vt:lpstr>
      <vt:lpstr>Accounting Entries in the Books of the Landlord / Lessor</vt:lpstr>
      <vt:lpstr>(b) Where the actual royalty is more than the minimum rent:</vt:lpstr>
      <vt:lpstr>SUB-LEASE</vt:lpstr>
      <vt:lpstr>Slide 17</vt:lpstr>
      <vt:lpstr>Illustration 4 :</vt:lpstr>
      <vt:lpstr>Illustration 5.</vt:lpstr>
      <vt:lpstr>Illustration 6.</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Royalty Accounting</dc:title>
  <dc:creator/>
  <cp:lastModifiedBy>vishalgoel</cp:lastModifiedBy>
  <cp:revision>113</cp:revision>
  <dcterms:created xsi:type="dcterms:W3CDTF">2006-08-16T00:00:00Z</dcterms:created>
  <dcterms:modified xsi:type="dcterms:W3CDTF">2017-03-20T10:15:14Z</dcterms:modified>
</cp:coreProperties>
</file>